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2" d="100"/>
          <a:sy n="62" d="100"/>
        </p:scale>
        <p:origin x="-139" y="-173"/>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DB1622-01A4-45E7-8036-A5DFD174E342}" type="slidenum">
              <a:rPr lang="es-ES" smtClean="0"/>
              <a:pPr/>
              <a:t>‹N°›</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D8322B-B2D6-4189-ADFF-5F640075E98E}" type="datetimeFigureOut">
              <a:rPr lang="es-ES" smtClean="0"/>
              <a:pPr/>
              <a:t>10/03/2012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B1622-01A4-45E7-8036-A5DFD174E342}" type="slidenum">
              <a:rPr lang="es-ES" smtClean="0"/>
              <a:pPr/>
              <a:t>‹N°›</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90794" y="2967335"/>
            <a:ext cx="7585662" cy="1015663"/>
          </a:xfrm>
          <a:prstGeom prst="rect">
            <a:avLst/>
          </a:prstGeom>
          <a:noFill/>
        </p:spPr>
        <p:txBody>
          <a:bodyPr wrap="square" lIns="91440" tIns="45720" rIns="91440" bIns="45720">
            <a:spAutoFit/>
          </a:bodyPr>
          <a:lstStyle/>
          <a:p>
            <a:pPr algn="ctr"/>
            <a:r>
              <a:rPr lang="es-ES" sz="6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Catedrales </a:t>
            </a:r>
            <a:r>
              <a:rPr lang="es-ES" sz="6000" b="1" cap="none" spc="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d’Espagne</a:t>
            </a:r>
            <a:r>
              <a:rPr lang="es-ES" sz="6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s-ES" sz="6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I</a:t>
            </a:r>
            <a:endParaRPr lang="es-ES" sz="60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5" name="4 CuadroTexto"/>
          <p:cNvSpPr txBox="1"/>
          <p:nvPr/>
        </p:nvSpPr>
        <p:spPr>
          <a:xfrm>
            <a:off x="6012160" y="5877272"/>
            <a:ext cx="2333716" cy="461665"/>
          </a:xfrm>
          <a:prstGeom prst="rect">
            <a:avLst/>
          </a:prstGeom>
          <a:noFill/>
        </p:spPr>
        <p:txBody>
          <a:bodyPr wrap="none" rtlCol="0">
            <a:spAutoFit/>
          </a:bodyPr>
          <a:lstStyle/>
          <a:p>
            <a:r>
              <a:rPr lang="es-ES" sz="2400" b="1" dirty="0" err="1" smtClean="0">
                <a:solidFill>
                  <a:srgbClr val="FF0000"/>
                </a:solidFill>
              </a:rPr>
              <a:t>photos</a:t>
            </a:r>
            <a:r>
              <a:rPr lang="es-ES" sz="2400" b="1" dirty="0" smtClean="0">
                <a:solidFill>
                  <a:srgbClr val="FF0000"/>
                </a:solidFill>
              </a:rPr>
              <a:t> </a:t>
            </a:r>
            <a:r>
              <a:rPr lang="es-ES" sz="2400" b="1" dirty="0" smtClean="0">
                <a:solidFill>
                  <a:srgbClr val="FF0000"/>
                </a:solidFill>
              </a:rPr>
              <a:t>: </a:t>
            </a:r>
            <a:r>
              <a:rPr lang="es-ES" sz="2400" b="1" dirty="0" smtClean="0">
                <a:solidFill>
                  <a:srgbClr val="FF0000"/>
                </a:solidFill>
              </a:rPr>
              <a:t>Internet</a:t>
            </a:r>
            <a:endParaRPr lang="es-ES" sz="2400" b="1" dirty="0" smtClean="0">
              <a:solidFill>
                <a:srgbClr val="FF0000"/>
              </a:solidFill>
            </a:endParaRPr>
          </a:p>
        </p:txBody>
      </p:sp>
    </p:spTree>
  </p:cSld>
  <p:clrMapOvr>
    <a:masterClrMapping/>
  </p:clrMapOvr>
  <p:transition advTm="4446">
    <p:sndAc>
      <p:stSnd loop="1">
        <p:snd r:embed="rId2" name="1.7 MOZART - credo from coronation mas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260648"/>
            <a:ext cx="2348720" cy="523220"/>
          </a:xfrm>
          <a:prstGeom prst="rect">
            <a:avLst/>
          </a:prstGeom>
          <a:noFill/>
        </p:spPr>
        <p:txBody>
          <a:bodyPr wrap="none" rtlCol="0">
            <a:spAutoFit/>
          </a:bodyPr>
          <a:lstStyle/>
          <a:p>
            <a:r>
              <a:rPr lang="es-ES" sz="2800" b="1" dirty="0" err="1" smtClean="0">
                <a:solidFill>
                  <a:srgbClr val="FF0000"/>
                </a:solidFill>
                <a:latin typeface="Borealis" pitchFamily="2" charset="0"/>
              </a:rPr>
              <a:t>Cathedrale</a:t>
            </a:r>
            <a:r>
              <a:rPr lang="es-ES" sz="2800" b="1" dirty="0" smtClean="0">
                <a:solidFill>
                  <a:srgbClr val="FF0000"/>
                </a:solidFill>
                <a:latin typeface="Borealis" pitchFamily="2" charset="0"/>
              </a:rPr>
              <a:t> de </a:t>
            </a:r>
            <a:r>
              <a:rPr lang="es-ES" sz="2800" b="1" dirty="0" smtClean="0">
                <a:solidFill>
                  <a:srgbClr val="FF0000"/>
                </a:solidFill>
                <a:latin typeface="Borealis" pitchFamily="2" charset="0"/>
              </a:rPr>
              <a:t>Teruel</a:t>
            </a:r>
            <a:endParaRPr lang="es-ES" sz="2800" b="1" dirty="0">
              <a:solidFill>
                <a:srgbClr val="FF0000"/>
              </a:solidFill>
              <a:latin typeface="Borealis" pitchFamily="2" charset="0"/>
            </a:endParaRPr>
          </a:p>
        </p:txBody>
      </p:sp>
      <p:sp>
        <p:nvSpPr>
          <p:cNvPr id="3" name="2 Rectángulo"/>
          <p:cNvSpPr/>
          <p:nvPr/>
        </p:nvSpPr>
        <p:spPr>
          <a:xfrm>
            <a:off x="395536" y="764704"/>
            <a:ext cx="3582144" cy="646331"/>
          </a:xfrm>
          <a:prstGeom prst="rect">
            <a:avLst/>
          </a:prstGeom>
        </p:spPr>
        <p:txBody>
          <a:bodyPr wrap="square">
            <a:spAutoFit/>
          </a:bodyPr>
          <a:lstStyle/>
          <a:p>
            <a:r>
              <a:rPr lang="fr-FR" dirty="0" smtClean="0">
                <a:solidFill>
                  <a:srgbClr val="FF0000"/>
                </a:solidFill>
                <a:latin typeface="Borealis" pitchFamily="2" charset="0"/>
              </a:rPr>
              <a:t>Style architectural Mudéjar de construction 1171-1587</a:t>
            </a:r>
            <a:endParaRPr lang="es-ES" dirty="0">
              <a:solidFill>
                <a:srgbClr val="FF0000"/>
              </a:solidFill>
              <a:latin typeface="Borealis" pitchFamily="2" charset="0"/>
            </a:endParaRPr>
          </a:p>
        </p:txBody>
      </p:sp>
      <p:sp>
        <p:nvSpPr>
          <p:cNvPr id="4" name="3 Rectángulo"/>
          <p:cNvSpPr/>
          <p:nvPr/>
        </p:nvSpPr>
        <p:spPr>
          <a:xfrm>
            <a:off x="395536" y="1484784"/>
            <a:ext cx="8496944" cy="3477875"/>
          </a:xfrm>
          <a:prstGeom prst="rect">
            <a:avLst/>
          </a:prstGeom>
        </p:spPr>
        <p:txBody>
          <a:bodyPr wrap="square">
            <a:spAutoFit/>
          </a:bodyPr>
          <a:lstStyle/>
          <a:p>
            <a:pPr algn="just"/>
            <a:r>
              <a:rPr lang="fr-FR" sz="2000" dirty="0" smtClean="0">
                <a:solidFill>
                  <a:srgbClr val="FF0000"/>
                </a:solidFill>
                <a:latin typeface="Brush Script MT" pitchFamily="66" charset="0"/>
              </a:rPr>
              <a:t>La cathédrale de Teruel a son origine dans l'église de Sainte Marie de </a:t>
            </a:r>
            <a:r>
              <a:rPr lang="fr-FR" sz="2000" dirty="0" err="1" smtClean="0">
                <a:solidFill>
                  <a:srgbClr val="FF0000"/>
                </a:solidFill>
                <a:latin typeface="Brush Script MT" pitchFamily="66" charset="0"/>
              </a:rPr>
              <a:t>Mediavilla</a:t>
            </a:r>
            <a:r>
              <a:rPr lang="fr-FR" sz="2000" dirty="0" smtClean="0">
                <a:solidFill>
                  <a:srgbClr val="FF0000"/>
                </a:solidFill>
                <a:latin typeface="Brush Script MT" pitchFamily="66" charset="0"/>
              </a:rPr>
              <a:t>, qui a commencé à construire dans le style roman en 1171 et qui a été conclu avec l'érection de la tour mudéjar en 1257. Dans la seconde moitié du XIIIe siècle, </a:t>
            </a:r>
            <a:r>
              <a:rPr lang="fr-FR" sz="2000" dirty="0" err="1" smtClean="0">
                <a:solidFill>
                  <a:srgbClr val="FF0000"/>
                </a:solidFill>
                <a:latin typeface="Brush Script MT" pitchFamily="66" charset="0"/>
              </a:rPr>
              <a:t>alarife</a:t>
            </a:r>
            <a:r>
              <a:rPr lang="fr-FR" sz="2000" dirty="0" smtClean="0">
                <a:solidFill>
                  <a:srgbClr val="FF0000"/>
                </a:solidFill>
                <a:latin typeface="Brush Script MT" pitchFamily="66" charset="0"/>
              </a:rPr>
              <a:t> maure </a:t>
            </a:r>
            <a:r>
              <a:rPr lang="fr-FR" sz="2000" dirty="0" err="1" smtClean="0">
                <a:solidFill>
                  <a:srgbClr val="FF0000"/>
                </a:solidFill>
                <a:latin typeface="Brush Script MT" pitchFamily="66" charset="0"/>
              </a:rPr>
              <a:t>Juzaff</a:t>
            </a:r>
            <a:r>
              <a:rPr lang="fr-FR" sz="2000" dirty="0" smtClean="0">
                <a:solidFill>
                  <a:srgbClr val="FF0000"/>
                </a:solidFill>
                <a:latin typeface="Brush Script MT" pitchFamily="66" charset="0"/>
              </a:rPr>
              <a:t>, aident le roman antique de travail et donne à la construction de trois nefs mudéjar maçonnerie et briques, améliorer et élever du XIIe siècle, le roman de la structure. Dans le même style gothique-mudéjar, déjà au XIVe siècle ont été remplacés par d'autres, absides romanes comme vous peuvent le voir dans l'en-tête de la chapelle principale. Cela réduit de moitié le nombre de supports, ce qui donne une plus grande luminosité et espace pour les nefs d'arcs en ogive. Les murs étaient également </a:t>
            </a:r>
            <a:r>
              <a:rPr lang="fr-FR" sz="2000" dirty="0" err="1" smtClean="0">
                <a:solidFill>
                  <a:srgbClr val="FF0000"/>
                </a:solidFill>
                <a:latin typeface="Brush Script MT" pitchFamily="66" charset="0"/>
              </a:rPr>
              <a:t>recrecidos</a:t>
            </a:r>
            <a:r>
              <a:rPr lang="fr-FR" sz="2000" dirty="0" smtClean="0">
                <a:solidFill>
                  <a:srgbClr val="FF0000"/>
                </a:solidFill>
                <a:latin typeface="Brush Script MT" pitchFamily="66" charset="0"/>
              </a:rPr>
              <a:t>. En 1423, le mudéjar look avec que, fondamentalement, nous savons le temple aujourd'hui, les Aragonais pape Benoît XIII, le soi-disant « Papa Luna » élevé au rang de collégiale. Déjà, dans le style plateresque-mudéjar, il a été construit en 1538...</a:t>
            </a:r>
            <a:endParaRPr lang="es-ES" sz="2000" dirty="0">
              <a:solidFill>
                <a:srgbClr val="FF0000"/>
              </a:solidFill>
              <a:latin typeface="Brush Script MT" pitchFamily="66" charset="0"/>
            </a:endParaRPr>
          </a:p>
        </p:txBody>
      </p:sp>
    </p:spTree>
  </p:cSld>
  <p:clrMapOvr>
    <a:masterClrMapping/>
  </p:clrMapOvr>
  <p:transition advTm="301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eruel (España) 1 [HDTV (1080)].jpg"/>
          <p:cNvPicPr>
            <a:picLocks noChangeAspect="1"/>
          </p:cNvPicPr>
          <p:nvPr/>
        </p:nvPicPr>
        <p:blipFill>
          <a:blip r:embed="rId2" cstate="print"/>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5507">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eruel (España) 4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71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eruel (España) 5 [HDTV (1080)].jpg"/>
          <p:cNvPicPr>
            <a:picLocks noChangeAspect="1"/>
          </p:cNvPicPr>
          <p:nvPr/>
        </p:nvPicPr>
        <p:blipFill>
          <a:blip r:embed="rId2" cstate="print"/>
          <a:stretch>
            <a:fillRect/>
          </a:stretch>
        </p:blipFill>
        <p:spPr>
          <a:xfrm>
            <a:off x="0" y="0"/>
            <a:ext cx="9144000" cy="6876522"/>
          </a:xfrm>
          <a:prstGeom prst="rect">
            <a:avLst/>
          </a:prstGeom>
        </p:spPr>
      </p:pic>
    </p:spTree>
  </p:cSld>
  <p:clrMapOvr>
    <a:masterClrMapping/>
  </p:clrMapOvr>
  <p:transition spd="slow" advTm="4961">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eruel (España) 20 [HDTV (1080)].jpg"/>
          <p:cNvPicPr>
            <a:picLocks noChangeAspect="1"/>
          </p:cNvPicPr>
          <p:nvPr/>
        </p:nvPicPr>
        <p:blipFill>
          <a:blip r:embed="rId2" cstate="print"/>
          <a:stretch>
            <a:fillRect/>
          </a:stretch>
        </p:blipFill>
        <p:spPr>
          <a:xfrm>
            <a:off x="0" y="-1"/>
            <a:ext cx="9144000" cy="6857999"/>
          </a:xfrm>
          <a:prstGeom prst="rect">
            <a:avLst/>
          </a:prstGeom>
        </p:spPr>
      </p:pic>
    </p:spTree>
  </p:cSld>
  <p:clrMapOvr>
    <a:masterClrMapping/>
  </p:clrMapOvr>
  <p:transition spd="slow" advTm="5039">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eruel (España) 21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164">
    <p:split orient="ver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260648"/>
            <a:ext cx="2632452" cy="523220"/>
          </a:xfrm>
          <a:prstGeom prst="rect">
            <a:avLst/>
          </a:prstGeom>
          <a:noFill/>
        </p:spPr>
        <p:txBody>
          <a:bodyPr wrap="none" rtlCol="0">
            <a:spAutoFit/>
          </a:bodyPr>
          <a:lstStyle/>
          <a:p>
            <a:r>
              <a:rPr lang="es-ES" sz="2800" dirty="0" err="1" smtClean="0">
                <a:solidFill>
                  <a:srgbClr val="FF0000"/>
                </a:solidFill>
                <a:latin typeface="Borealis" pitchFamily="2" charset="0"/>
              </a:rPr>
              <a:t>Cathedral</a:t>
            </a:r>
            <a:r>
              <a:rPr lang="es-ES" sz="2800" dirty="0" err="1" smtClean="0">
                <a:solidFill>
                  <a:srgbClr val="FF0000"/>
                </a:solidFill>
                <a:latin typeface="Borealis" pitchFamily="2" charset="0"/>
              </a:rPr>
              <a:t>e</a:t>
            </a:r>
            <a:r>
              <a:rPr lang="es-ES" sz="2800" dirty="0" smtClean="0">
                <a:solidFill>
                  <a:srgbClr val="FF0000"/>
                </a:solidFill>
                <a:latin typeface="Borealis" pitchFamily="2" charset="0"/>
              </a:rPr>
              <a:t> </a:t>
            </a:r>
            <a:r>
              <a:rPr lang="es-ES" sz="2800" dirty="0" smtClean="0">
                <a:solidFill>
                  <a:srgbClr val="FF0000"/>
                </a:solidFill>
                <a:latin typeface="Borealis" pitchFamily="2" charset="0"/>
              </a:rPr>
              <a:t>de </a:t>
            </a:r>
            <a:r>
              <a:rPr lang="es-ES" sz="2800" dirty="0" smtClean="0">
                <a:solidFill>
                  <a:srgbClr val="FF0000"/>
                </a:solidFill>
                <a:latin typeface="Borealis" pitchFamily="2" charset="0"/>
              </a:rPr>
              <a:t>Tarazona</a:t>
            </a:r>
            <a:endParaRPr lang="es-ES" sz="2800" dirty="0">
              <a:solidFill>
                <a:srgbClr val="FF0000"/>
              </a:solidFill>
              <a:latin typeface="Borealis" pitchFamily="2" charset="0"/>
            </a:endParaRPr>
          </a:p>
        </p:txBody>
      </p:sp>
      <p:sp>
        <p:nvSpPr>
          <p:cNvPr id="3" name="2 Rectángulo"/>
          <p:cNvSpPr/>
          <p:nvPr/>
        </p:nvSpPr>
        <p:spPr>
          <a:xfrm>
            <a:off x="323528" y="764704"/>
            <a:ext cx="4518248" cy="646331"/>
          </a:xfrm>
          <a:prstGeom prst="rect">
            <a:avLst/>
          </a:prstGeom>
        </p:spPr>
        <p:txBody>
          <a:bodyPr wrap="square">
            <a:spAutoFit/>
          </a:bodyPr>
          <a:lstStyle/>
          <a:p>
            <a:r>
              <a:rPr lang="fr-FR" b="1" dirty="0" smtClean="0">
                <a:solidFill>
                  <a:srgbClr val="FF0000"/>
                </a:solidFill>
                <a:latin typeface="Brush Script MT" pitchFamily="66" charset="0"/>
              </a:rPr>
              <a:t>1162-1232 Construction architectural gothique, mudéjar, Renaissance</a:t>
            </a:r>
            <a:endParaRPr lang="es-ES" dirty="0">
              <a:solidFill>
                <a:srgbClr val="FF0000"/>
              </a:solidFill>
              <a:latin typeface="Brush Script MT" pitchFamily="66" charset="0"/>
            </a:endParaRPr>
          </a:p>
        </p:txBody>
      </p:sp>
      <p:sp>
        <p:nvSpPr>
          <p:cNvPr id="4" name="3 Rectángulo"/>
          <p:cNvSpPr/>
          <p:nvPr/>
        </p:nvSpPr>
        <p:spPr>
          <a:xfrm>
            <a:off x="395536" y="1844824"/>
            <a:ext cx="8280920" cy="3477875"/>
          </a:xfrm>
          <a:prstGeom prst="rect">
            <a:avLst/>
          </a:prstGeom>
        </p:spPr>
        <p:txBody>
          <a:bodyPr wrap="square">
            <a:spAutoFit/>
          </a:bodyPr>
          <a:lstStyle/>
          <a:p>
            <a:pPr algn="just"/>
            <a:r>
              <a:rPr lang="fr-FR" sz="2000" dirty="0" smtClean="0">
                <a:solidFill>
                  <a:srgbClr val="FF0000"/>
                </a:solidFill>
                <a:latin typeface="Brush Script MT" pitchFamily="66" charset="0"/>
              </a:rPr>
              <a:t>La cathédrale de Notre Dame du jardin de Tarazona (province de Zaragoza), de l'usine de gothique, est un des bâtiments plus caractéristique de la mudéjar en Espagne et une des rares cathédrales construits dans ce style architectural avec la maison de </a:t>
            </a:r>
            <a:r>
              <a:rPr lang="fr-FR" sz="2000" dirty="0" err="1" smtClean="0">
                <a:solidFill>
                  <a:srgbClr val="FF0000"/>
                </a:solidFill>
                <a:latin typeface="Brush Script MT" pitchFamily="66" charset="0"/>
              </a:rPr>
              <a:t>Teruel.El</a:t>
            </a:r>
            <a:r>
              <a:rPr lang="fr-FR" sz="2000" dirty="0" smtClean="0">
                <a:solidFill>
                  <a:srgbClr val="FF0000"/>
                </a:solidFill>
                <a:latin typeface="Brush Script MT" pitchFamily="66" charset="0"/>
              </a:rPr>
              <a:t> de l'érection de la cathédrale de Tarazona datant du milieu du et elle fut consacrée en 1232 dans le style gothique français. Au XIVe siècle fut détruit en grande partie par la Guerra qu'on appelle les deux Peters. Il a commencé la reconstruction des bâtiments de style mudéjar et comprenait également les chapelles latérales, peinture extérieure, le Dôme et la tour. Ainsi, la plante est une gothique de temple (en-tête et navires) mais </a:t>
            </a:r>
            <a:r>
              <a:rPr lang="fr-FR" sz="2000" dirty="0" err="1" smtClean="0">
                <a:solidFill>
                  <a:srgbClr val="FF0000"/>
                </a:solidFill>
                <a:latin typeface="Brush Script MT" pitchFamily="66" charset="0"/>
              </a:rPr>
              <a:t>Dome</a:t>
            </a:r>
            <a:r>
              <a:rPr lang="fr-FR" sz="2000" dirty="0" smtClean="0">
                <a:solidFill>
                  <a:srgbClr val="FF0000"/>
                </a:solidFill>
                <a:latin typeface="Brush Script MT" pitchFamily="66" charset="0"/>
              </a:rPr>
              <a:t>, tour de la cloche sont mudéjar. Enfin, le tronçon central de la voiture appartient déjà à l'architecture de la Renaissance. À la fin du XVe siècle a commencé les travaux de construction de la tour, qui a été surmontée en 1588. La décoration de ses toiles est résolue grâce à...</a:t>
            </a:r>
            <a:endParaRPr lang="es-ES" sz="2000" dirty="0">
              <a:solidFill>
                <a:srgbClr val="FF0000"/>
              </a:solidFill>
              <a:latin typeface="Brush Script MT" pitchFamily="66" charset="0"/>
            </a:endParaRPr>
          </a:p>
        </p:txBody>
      </p:sp>
    </p:spTree>
  </p:cSld>
  <p:clrMapOvr>
    <a:masterClrMapping/>
  </p:clrMapOvr>
  <p:transition advTm="202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a (España) 1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257">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a (España) 8 [HDTV (1080)].jpg"/>
          <p:cNvPicPr>
            <a:picLocks noChangeAspect="1"/>
          </p:cNvPicPr>
          <p:nvPr/>
        </p:nvPicPr>
        <p:blipFill>
          <a:blip r:embed="rId2" cstate="print"/>
          <a:stretch>
            <a:fillRect/>
          </a:stretch>
        </p:blipFill>
        <p:spPr>
          <a:xfrm>
            <a:off x="0" y="4756"/>
            <a:ext cx="9144000" cy="6848488"/>
          </a:xfrm>
          <a:prstGeom prst="rect">
            <a:avLst/>
          </a:prstGeom>
        </p:spPr>
      </p:pic>
    </p:spTree>
  </p:cSld>
  <p:clrMapOvr>
    <a:masterClrMapping/>
  </p:clrMapOvr>
  <p:transition spd="slow" advTm="5038">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a (España) 13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21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a (España) 17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475">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Tarazona (España) 19 [HDTV (1080)].jpg"/>
          <p:cNvPicPr>
            <a:picLocks noChangeAspect="1"/>
          </p:cNvPicPr>
          <p:nvPr/>
        </p:nvPicPr>
        <p:blipFill>
          <a:blip r:embed="rId2" cstate="print"/>
          <a:stretch>
            <a:fillRect/>
          </a:stretch>
        </p:blipFill>
        <p:spPr>
          <a:xfrm>
            <a:off x="0" y="0"/>
            <a:ext cx="9144000" cy="6857999"/>
          </a:xfrm>
          <a:prstGeom prst="rect">
            <a:avLst/>
          </a:prstGeom>
        </p:spPr>
      </p:pic>
    </p:spTree>
  </p:cSld>
  <p:clrMapOvr>
    <a:masterClrMapping/>
  </p:clrMapOvr>
  <p:transition spd="slow" advTm="5054">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79512" y="188640"/>
            <a:ext cx="3392275" cy="523220"/>
          </a:xfrm>
          <a:prstGeom prst="rect">
            <a:avLst/>
          </a:prstGeom>
          <a:noFill/>
        </p:spPr>
        <p:txBody>
          <a:bodyPr wrap="none" rtlCol="0">
            <a:spAutoFit/>
          </a:bodyPr>
          <a:lstStyle/>
          <a:p>
            <a:r>
              <a:rPr lang="es-ES" sz="2800" b="1" dirty="0" err="1" smtClean="0">
                <a:solidFill>
                  <a:srgbClr val="FF0000"/>
                </a:solidFill>
                <a:latin typeface="Borealis" pitchFamily="2" charset="0"/>
              </a:rPr>
              <a:t>Cathedrale</a:t>
            </a:r>
            <a:r>
              <a:rPr lang="es-ES" sz="2800" b="1" dirty="0" smtClean="0">
                <a:solidFill>
                  <a:srgbClr val="FF0000"/>
                </a:solidFill>
                <a:latin typeface="Borealis" pitchFamily="2" charset="0"/>
              </a:rPr>
              <a:t> de </a:t>
            </a:r>
            <a:r>
              <a:rPr lang="es-ES" sz="2800" b="1" dirty="0" smtClean="0">
                <a:solidFill>
                  <a:srgbClr val="FF0000"/>
                </a:solidFill>
                <a:latin typeface="Borealis" pitchFamily="2" charset="0"/>
              </a:rPr>
              <a:t>Roda de </a:t>
            </a:r>
            <a:r>
              <a:rPr lang="es-ES" sz="2800" b="1" dirty="0" err="1" smtClean="0">
                <a:solidFill>
                  <a:srgbClr val="FF0000"/>
                </a:solidFill>
                <a:latin typeface="Borealis" pitchFamily="2" charset="0"/>
              </a:rPr>
              <a:t>Isabena</a:t>
            </a:r>
            <a:endParaRPr lang="es-ES" sz="2800" b="1" dirty="0">
              <a:solidFill>
                <a:srgbClr val="FF0000"/>
              </a:solidFill>
              <a:latin typeface="Borealis" pitchFamily="2" charset="0"/>
            </a:endParaRPr>
          </a:p>
        </p:txBody>
      </p:sp>
      <p:sp>
        <p:nvSpPr>
          <p:cNvPr id="3" name="2 Rectángulo"/>
          <p:cNvSpPr/>
          <p:nvPr/>
        </p:nvSpPr>
        <p:spPr>
          <a:xfrm>
            <a:off x="251520" y="692696"/>
            <a:ext cx="3510136" cy="830997"/>
          </a:xfrm>
          <a:prstGeom prst="rect">
            <a:avLst/>
          </a:prstGeom>
        </p:spPr>
        <p:txBody>
          <a:bodyPr wrap="square">
            <a:spAutoFit/>
          </a:bodyPr>
          <a:lstStyle/>
          <a:p>
            <a:r>
              <a:rPr lang="fr-FR" sz="2400" b="1" dirty="0" smtClean="0">
                <a:solidFill>
                  <a:srgbClr val="FF0000"/>
                </a:solidFill>
                <a:latin typeface="Brush Script MT" pitchFamily="66" charset="0"/>
              </a:rPr>
              <a:t>Style de construction XI -XIIe siècle roman architecture</a:t>
            </a:r>
            <a:endParaRPr lang="es-ES" sz="2400" dirty="0">
              <a:solidFill>
                <a:srgbClr val="FF0000"/>
              </a:solidFill>
              <a:latin typeface="Brush Script MT" pitchFamily="66" charset="0"/>
            </a:endParaRPr>
          </a:p>
        </p:txBody>
      </p:sp>
      <p:sp>
        <p:nvSpPr>
          <p:cNvPr id="4" name="3 Rectángulo"/>
          <p:cNvSpPr/>
          <p:nvPr/>
        </p:nvSpPr>
        <p:spPr>
          <a:xfrm>
            <a:off x="179512" y="1348800"/>
            <a:ext cx="8640960" cy="5262979"/>
          </a:xfrm>
          <a:prstGeom prst="rect">
            <a:avLst/>
          </a:prstGeom>
        </p:spPr>
        <p:txBody>
          <a:bodyPr wrap="square">
            <a:spAutoFit/>
          </a:bodyPr>
          <a:lstStyle/>
          <a:p>
            <a:pPr algn="just"/>
            <a:endParaRPr lang="fr-FR" sz="2400" dirty="0" smtClean="0">
              <a:solidFill>
                <a:srgbClr val="FF0000"/>
              </a:solidFill>
              <a:latin typeface="Brush Script MT" pitchFamily="66" charset="0"/>
            </a:endParaRPr>
          </a:p>
          <a:p>
            <a:pPr algn="just"/>
            <a:r>
              <a:rPr lang="fr-FR" sz="2400" dirty="0" smtClean="0">
                <a:solidFill>
                  <a:srgbClr val="FF0000"/>
                </a:solidFill>
                <a:latin typeface="Brush Script MT" pitchFamily="66" charset="0"/>
              </a:rPr>
              <a:t>Le nom de Roda semble venir du nom de </a:t>
            </a:r>
            <a:r>
              <a:rPr lang="fr-FR" sz="2400" dirty="0" err="1" smtClean="0">
                <a:solidFill>
                  <a:srgbClr val="FF0000"/>
                </a:solidFill>
                <a:latin typeface="Brush Script MT" pitchFamily="66" charset="0"/>
              </a:rPr>
              <a:t>Arobda</a:t>
            </a:r>
            <a:r>
              <a:rPr lang="fr-FR" sz="2400" dirty="0" smtClean="0">
                <a:solidFill>
                  <a:srgbClr val="FF0000"/>
                </a:solidFill>
                <a:latin typeface="Brush Script MT" pitchFamily="66" charset="0"/>
              </a:rPr>
              <a:t>, avec l'importance des sentinelles avancées. Nous pouvons donc comprendre que la population actuelle était un avant-poste de surveillance dans la zone située au sommet d'une colline. L'histoire de la cathédrale de Roda de </a:t>
            </a:r>
            <a:r>
              <a:rPr lang="fr-FR" sz="2400" dirty="0" err="1" smtClean="0">
                <a:solidFill>
                  <a:srgbClr val="FF0000"/>
                </a:solidFill>
                <a:latin typeface="Brush Script MT" pitchFamily="66" charset="0"/>
              </a:rPr>
              <a:t>Isábena</a:t>
            </a:r>
            <a:r>
              <a:rPr lang="fr-FR" sz="2400" dirty="0" smtClean="0">
                <a:solidFill>
                  <a:srgbClr val="FF0000"/>
                </a:solidFill>
                <a:latin typeface="Brush Script MT" pitchFamily="66" charset="0"/>
              </a:rPr>
              <a:t> vient de loin. </a:t>
            </a:r>
            <a:r>
              <a:rPr lang="fr-FR" sz="2400" dirty="0" err="1" smtClean="0">
                <a:solidFill>
                  <a:srgbClr val="FF0000"/>
                </a:solidFill>
                <a:latin typeface="Brush Script MT" pitchFamily="66" charset="0"/>
              </a:rPr>
              <a:t>Sisebuth</a:t>
            </a:r>
            <a:r>
              <a:rPr lang="fr-FR" sz="2400" dirty="0" smtClean="0">
                <a:solidFill>
                  <a:srgbClr val="FF0000"/>
                </a:solidFill>
                <a:latin typeface="Brush Script MT" pitchFamily="66" charset="0"/>
              </a:rPr>
              <a:t> évêque consacré l'année d'église 819 (IXe siècle), mais c'est à partir que comte </a:t>
            </a:r>
            <a:r>
              <a:rPr lang="fr-FR" sz="2400" dirty="0" err="1" smtClean="0">
                <a:solidFill>
                  <a:srgbClr val="FF0000"/>
                </a:solidFill>
                <a:latin typeface="Brush Script MT" pitchFamily="66" charset="0"/>
              </a:rPr>
              <a:t>comte</a:t>
            </a:r>
            <a:r>
              <a:rPr lang="fr-FR" sz="2400" dirty="0" smtClean="0">
                <a:solidFill>
                  <a:srgbClr val="FF0000"/>
                </a:solidFill>
                <a:latin typeface="Brush Script MT" pitchFamily="66" charset="0"/>
              </a:rPr>
              <a:t> Raymond II de </a:t>
            </a:r>
            <a:r>
              <a:rPr lang="fr-FR" sz="2400" dirty="0" err="1" smtClean="0">
                <a:solidFill>
                  <a:srgbClr val="FF0000"/>
                </a:solidFill>
                <a:latin typeface="Brush Script MT" pitchFamily="66" charset="0"/>
              </a:rPr>
              <a:t>Ribagorza</a:t>
            </a:r>
            <a:r>
              <a:rPr lang="fr-FR" sz="2400" dirty="0" smtClean="0">
                <a:solidFill>
                  <a:srgbClr val="FF0000"/>
                </a:solidFill>
                <a:latin typeface="Brush Script MT" pitchFamily="66" charset="0"/>
              </a:rPr>
              <a:t> (h.950-970) a obtenu l'indépendance de la </a:t>
            </a:r>
            <a:r>
              <a:rPr lang="fr-FR" sz="2400" dirty="0" err="1" smtClean="0">
                <a:solidFill>
                  <a:srgbClr val="FF0000"/>
                </a:solidFill>
                <a:latin typeface="Brush Script MT" pitchFamily="66" charset="0"/>
              </a:rPr>
              <a:t>Ribagorza</a:t>
            </a:r>
            <a:r>
              <a:rPr lang="fr-FR" sz="2400" dirty="0" smtClean="0">
                <a:solidFill>
                  <a:srgbClr val="FF0000"/>
                </a:solidFill>
                <a:latin typeface="Brush Script MT" pitchFamily="66" charset="0"/>
              </a:rPr>
              <a:t> ; Lorsque tous les efforts de la mais maison sentier pour obtenir un diocèse propre. Ceci a été réalisé le 1er décembre de 956, parce que l'archevêque de Narbonne, </a:t>
            </a:r>
            <a:r>
              <a:rPr lang="fr-FR" sz="2400" dirty="0" err="1" smtClean="0">
                <a:solidFill>
                  <a:srgbClr val="FF0000"/>
                </a:solidFill>
                <a:latin typeface="Brush Script MT" pitchFamily="66" charset="0"/>
              </a:rPr>
              <a:t>Aimericio</a:t>
            </a:r>
            <a:r>
              <a:rPr lang="fr-FR" sz="2400" dirty="0" smtClean="0">
                <a:solidFill>
                  <a:srgbClr val="FF0000"/>
                </a:solidFill>
                <a:latin typeface="Brush Script MT" pitchFamily="66" charset="0"/>
              </a:rPr>
              <a:t>, son siège désigné avec propre </a:t>
            </a:r>
            <a:r>
              <a:rPr lang="fr-FR" sz="2400" dirty="0" err="1" smtClean="0">
                <a:solidFill>
                  <a:srgbClr val="FF0000"/>
                </a:solidFill>
                <a:latin typeface="Brush Script MT" pitchFamily="66" charset="0"/>
              </a:rPr>
              <a:t>segregandola</a:t>
            </a:r>
            <a:r>
              <a:rPr lang="fr-FR" sz="2400" dirty="0" smtClean="0">
                <a:solidFill>
                  <a:srgbClr val="FF0000"/>
                </a:solidFill>
                <a:latin typeface="Brush Script MT" pitchFamily="66" charset="0"/>
              </a:rPr>
              <a:t> de l'évêque du diocèse d'</a:t>
            </a:r>
            <a:r>
              <a:rPr lang="fr-FR" sz="2400" dirty="0" err="1" smtClean="0">
                <a:solidFill>
                  <a:srgbClr val="FF0000"/>
                </a:solidFill>
                <a:latin typeface="Brush Script MT" pitchFamily="66" charset="0"/>
              </a:rPr>
              <a:t>Urgell</a:t>
            </a:r>
            <a:r>
              <a:rPr lang="fr-FR" sz="2400" dirty="0" smtClean="0">
                <a:solidFill>
                  <a:srgbClr val="FF0000"/>
                </a:solidFill>
                <a:latin typeface="Brush Script MT" pitchFamily="66" charset="0"/>
              </a:rPr>
              <a:t>. Son premier évêque est le fils du comte Raimond II et son épouse </a:t>
            </a:r>
            <a:r>
              <a:rPr lang="fr-FR" sz="2400" dirty="0" err="1" smtClean="0">
                <a:solidFill>
                  <a:srgbClr val="FF0000"/>
                </a:solidFill>
                <a:latin typeface="Brush Script MT" pitchFamily="66" charset="0"/>
              </a:rPr>
              <a:t>Garsende</a:t>
            </a:r>
            <a:r>
              <a:rPr lang="fr-FR" sz="2400" dirty="0" smtClean="0">
                <a:solidFill>
                  <a:srgbClr val="FF0000"/>
                </a:solidFill>
                <a:latin typeface="Brush Script MT" pitchFamily="66" charset="0"/>
              </a:rPr>
              <a:t> de </a:t>
            </a:r>
            <a:r>
              <a:rPr lang="fr-FR" sz="2400" dirty="0" err="1" smtClean="0">
                <a:solidFill>
                  <a:srgbClr val="FF0000"/>
                </a:solidFill>
                <a:latin typeface="Brush Script MT" pitchFamily="66" charset="0"/>
              </a:rPr>
              <a:t>Fesensac</a:t>
            </a:r>
            <a:r>
              <a:rPr lang="fr-FR" sz="2400" dirty="0" smtClean="0">
                <a:solidFill>
                  <a:srgbClr val="FF0000"/>
                </a:solidFill>
                <a:latin typeface="Brush Script MT" pitchFamily="66" charset="0"/>
              </a:rPr>
              <a:t>, </a:t>
            </a:r>
            <a:r>
              <a:rPr lang="fr-FR" sz="2400" dirty="0" err="1" smtClean="0">
                <a:solidFill>
                  <a:srgbClr val="FF0000"/>
                </a:solidFill>
                <a:latin typeface="Brush Script MT" pitchFamily="66" charset="0"/>
              </a:rPr>
              <a:t>Odisendo</a:t>
            </a:r>
            <a:r>
              <a:rPr lang="fr-FR" sz="2400" dirty="0" smtClean="0">
                <a:solidFill>
                  <a:srgbClr val="FF0000"/>
                </a:solidFill>
                <a:latin typeface="Brush Script MT" pitchFamily="66" charset="0"/>
              </a:rPr>
              <a:t>, qui était consacrée à San Vicente le 17 novembre, 957. Cette cathédrale qui seraient détruits par le fils de Al-Mansur, était d'une taille similaire à l'actuels trois nefs, tri de l'en-tête...</a:t>
            </a:r>
            <a:r>
              <a:rPr lang="es-ES" sz="2400" dirty="0" smtClean="0">
                <a:solidFill>
                  <a:srgbClr val="FF0000"/>
                </a:solidFill>
                <a:latin typeface="Brush Script MT" pitchFamily="66" charset="0"/>
              </a:rPr>
              <a:t>.</a:t>
            </a:r>
            <a:endParaRPr lang="es-ES" sz="2400" dirty="0">
              <a:solidFill>
                <a:srgbClr val="FF0000"/>
              </a:solidFill>
              <a:latin typeface="Brush Script MT" pitchFamily="66" charset="0"/>
            </a:endParaRPr>
          </a:p>
        </p:txBody>
      </p:sp>
    </p:spTree>
  </p:cSld>
  <p:clrMapOvr>
    <a:masterClrMapping/>
  </p:clrMapOvr>
  <p:transition advTm="301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Roda de Isabena (España) 1 [HDTV (1080)].jpg"/>
          <p:cNvPicPr>
            <a:picLocks noChangeAspect="1"/>
          </p:cNvPicPr>
          <p:nvPr/>
        </p:nvPicPr>
        <p:blipFill>
          <a:blip r:embed="rId2" cstate="print"/>
          <a:stretch>
            <a:fillRect/>
          </a:stretch>
        </p:blipFill>
        <p:spPr>
          <a:xfrm>
            <a:off x="0" y="106146"/>
            <a:ext cx="9144000" cy="6645707"/>
          </a:xfrm>
          <a:prstGeom prst="rect">
            <a:avLst/>
          </a:prstGeom>
        </p:spPr>
      </p:pic>
    </p:spTree>
  </p:cSld>
  <p:clrMapOvr>
    <a:masterClrMapping/>
  </p:clrMapOvr>
  <p:transition spd="slow" advTm="5039">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5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273">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9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445">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11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944">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Roda de Isabena (España) 26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304">
    <p:whee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4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569">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25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5522">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edral de Roda de Isabena (España) 16 [HDTV (108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442">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27245" y="2967335"/>
            <a:ext cx="148951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 I N</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œur 2"/>
          <p:cNvSpPr/>
          <p:nvPr/>
        </p:nvSpPr>
        <p:spPr>
          <a:xfrm>
            <a:off x="7236296" y="5373216"/>
            <a:ext cx="914400" cy="914400"/>
          </a:xfrm>
          <a:prstGeom prst="heart">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3701849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604</Words>
  <Application>Microsoft Office PowerPoint</Application>
  <PresentationFormat>Affichage à l'écran (4:3)</PresentationFormat>
  <Paragraphs>13</Paragraphs>
  <Slides>23</Slides>
  <Notes>0</Notes>
  <HiddenSlides>0</HiddenSlides>
  <MMClips>0</MMClip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Tema de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Monique.</dc:creator>
  <cp:lastModifiedBy>Monique</cp:lastModifiedBy>
  <cp:revision>8</cp:revision>
  <dcterms:created xsi:type="dcterms:W3CDTF">2011-12-10T11:09:07Z</dcterms:created>
  <dcterms:modified xsi:type="dcterms:W3CDTF">2012-03-10T19:00:48Z</dcterms:modified>
</cp:coreProperties>
</file>