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mp3" ContentType="audio/unknown"/>
  <Default Extension="png" ContentType="image/pn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audio1.bin" ContentType="audio/unknown"/>
  <Override PartName="/ppt/media/audio2.bin" ContentType="audio/unknown"/>
  <Override PartName="/ppt/media/audio3.bin" ContentType="audio/unknown"/>
  <Override PartName="/ppt/media/audio4.bin" ContentType="audio/unknown"/>
  <Override PartName="/ppt/media/audio5.bin" ContentType="audio/unknown"/>
  <Override PartName="/ppt/media/audio6.bin" ContentType="audio/unknown"/>
  <Override PartName="/ppt/media/audio7.bin" ContentType="audio/unknown"/>
  <Override PartName="/ppt/media/audio8.bin" ContentType="audio/unknown"/>
  <Override PartName="/ppt/media/audio9.bin" ContentType="audio/unknown"/>
  <Override PartName="/ppt/media/audio10.bin" ContentType="audio/unknown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9" r:id="rId1"/>
  </p:sldMasterIdLst>
  <p:notesMasterIdLst>
    <p:notesMasterId r:id="rId90"/>
  </p:notesMasterIdLst>
  <p:sldIdLst>
    <p:sldId id="343" r:id="rId2"/>
    <p:sldId id="256" r:id="rId3"/>
    <p:sldId id="258" r:id="rId4"/>
    <p:sldId id="259" r:id="rId5"/>
    <p:sldId id="312" r:id="rId6"/>
    <p:sldId id="283" r:id="rId7"/>
    <p:sldId id="313" r:id="rId8"/>
    <p:sldId id="314" r:id="rId9"/>
    <p:sldId id="260" r:id="rId10"/>
    <p:sldId id="257" r:id="rId11"/>
    <p:sldId id="315" r:id="rId12"/>
    <p:sldId id="284" r:id="rId13"/>
    <p:sldId id="267" r:id="rId14"/>
    <p:sldId id="261" r:id="rId15"/>
    <p:sldId id="264" r:id="rId16"/>
    <p:sldId id="262" r:id="rId17"/>
    <p:sldId id="265" r:id="rId18"/>
    <p:sldId id="266" r:id="rId19"/>
    <p:sldId id="316" r:id="rId20"/>
    <p:sldId id="317" r:id="rId21"/>
    <p:sldId id="318" r:id="rId22"/>
    <p:sldId id="344" r:id="rId23"/>
    <p:sldId id="268" r:id="rId24"/>
    <p:sldId id="269" r:id="rId25"/>
    <p:sldId id="270" r:id="rId26"/>
    <p:sldId id="271" r:id="rId27"/>
    <p:sldId id="273" r:id="rId28"/>
    <p:sldId id="272" r:id="rId29"/>
    <p:sldId id="274" r:id="rId30"/>
    <p:sldId id="275" r:id="rId31"/>
    <p:sldId id="277" r:id="rId32"/>
    <p:sldId id="286" r:id="rId33"/>
    <p:sldId id="287" r:id="rId34"/>
    <p:sldId id="285" r:id="rId35"/>
    <p:sldId id="278" r:id="rId36"/>
    <p:sldId id="279" r:id="rId37"/>
    <p:sldId id="281" r:id="rId38"/>
    <p:sldId id="280" r:id="rId39"/>
    <p:sldId id="282" r:id="rId40"/>
    <p:sldId id="292" r:id="rId41"/>
    <p:sldId id="291" r:id="rId42"/>
    <p:sldId id="289" r:id="rId43"/>
    <p:sldId id="290" r:id="rId44"/>
    <p:sldId id="293" r:id="rId45"/>
    <p:sldId id="294" r:id="rId46"/>
    <p:sldId id="295" r:id="rId47"/>
    <p:sldId id="298" r:id="rId48"/>
    <p:sldId id="297" r:id="rId49"/>
    <p:sldId id="296" r:id="rId50"/>
    <p:sldId id="299" r:id="rId51"/>
    <p:sldId id="276" r:id="rId52"/>
    <p:sldId id="288" r:id="rId53"/>
    <p:sldId id="303" r:id="rId54"/>
    <p:sldId id="302" r:id="rId55"/>
    <p:sldId id="300" r:id="rId56"/>
    <p:sldId id="301" r:id="rId57"/>
    <p:sldId id="304" r:id="rId58"/>
    <p:sldId id="305" r:id="rId59"/>
    <p:sldId id="306" r:id="rId60"/>
    <p:sldId id="307" r:id="rId61"/>
    <p:sldId id="308" r:id="rId62"/>
    <p:sldId id="309" r:id="rId63"/>
    <p:sldId id="319" r:id="rId64"/>
    <p:sldId id="320" r:id="rId65"/>
    <p:sldId id="321" r:id="rId66"/>
    <p:sldId id="322" r:id="rId67"/>
    <p:sldId id="323" r:id="rId68"/>
    <p:sldId id="311" r:id="rId69"/>
    <p:sldId id="310" r:id="rId70"/>
    <p:sldId id="324" r:id="rId71"/>
    <p:sldId id="325" r:id="rId72"/>
    <p:sldId id="326" r:id="rId73"/>
    <p:sldId id="329" r:id="rId74"/>
    <p:sldId id="328" r:id="rId75"/>
    <p:sldId id="327" r:id="rId76"/>
    <p:sldId id="330" r:id="rId77"/>
    <p:sldId id="332" r:id="rId78"/>
    <p:sldId id="331" r:id="rId79"/>
    <p:sldId id="333" r:id="rId80"/>
    <p:sldId id="334" r:id="rId81"/>
    <p:sldId id="335" r:id="rId82"/>
    <p:sldId id="336" r:id="rId83"/>
    <p:sldId id="337" r:id="rId84"/>
    <p:sldId id="339" r:id="rId85"/>
    <p:sldId id="338" r:id="rId86"/>
    <p:sldId id="341" r:id="rId87"/>
    <p:sldId id="342" r:id="rId88"/>
    <p:sldId id="340" r:id="rId89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45" autoAdjust="0"/>
    <p:restoredTop sz="91786" autoAdjust="0"/>
  </p:normalViewPr>
  <p:slideViewPr>
    <p:cSldViewPr snapToGrid="0" snapToObjects="1">
      <p:cViewPr>
        <p:scale>
          <a:sx n="100" d="100"/>
          <a:sy n="100" d="100"/>
        </p:scale>
        <p:origin x="-2728" y="-6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2" d="100"/>
        <a:sy n="72" d="100"/>
      </p:scale>
      <p:origin x="0" y="22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90" Type="http://schemas.openxmlformats.org/officeDocument/2006/relationships/notesMaster" Target="notesMasters/notesMaster1.xml"/><Relationship Id="rId91" Type="http://schemas.openxmlformats.org/officeDocument/2006/relationships/printerSettings" Target="printerSettings/printerSettings1.bin"/><Relationship Id="rId92" Type="http://schemas.openxmlformats.org/officeDocument/2006/relationships/presProps" Target="presProps.xml"/><Relationship Id="rId93" Type="http://schemas.openxmlformats.org/officeDocument/2006/relationships/viewProps" Target="viewProps.xml"/><Relationship Id="rId94" Type="http://schemas.openxmlformats.org/officeDocument/2006/relationships/theme" Target="theme/theme1.xml"/><Relationship Id="rId95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3F5E6C-CED9-5241-94B6-1E17B31CB19F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68DDA-1B7B-DA40-98F7-5EF20C6B53E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779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68DDA-1B7B-DA40-98F7-5EF20C6B53E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324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68DDA-1B7B-DA40-98F7-5EF20C6B53EE}" type="slidenum">
              <a:rPr lang="fr-FR" smtClean="0"/>
              <a:t>87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3970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D27E8-83FF-4A42-88B4-91F763C3E947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9CF40-D5D1-6045-A63F-CCDBA2832A86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D27E8-83FF-4A42-88B4-91F763C3E947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9CF40-D5D1-6045-A63F-CCDBA2832A86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e de titre avec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D27E8-83FF-4A42-88B4-91F763C3E947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9CF40-D5D1-6045-A63F-CCDBA2832A86}" type="slidenum">
              <a:rPr lang="fr-FR" smtClean="0"/>
              <a:t>‹#›</a:t>
            </a:fld>
            <a:endParaRPr lang="fr-FR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D27E8-83FF-4A42-88B4-91F763C3E947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9CF40-D5D1-6045-A63F-CCDBA2832A86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D27E8-83FF-4A42-88B4-91F763C3E947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9CF40-D5D1-6045-A63F-CCDBA2832A86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D27E8-83FF-4A42-88B4-91F763C3E947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9CF40-D5D1-6045-A63F-CCDBA2832A86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D27E8-83FF-4A42-88B4-91F763C3E947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9CF40-D5D1-6045-A63F-CCDBA2832A86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D27E8-83FF-4A42-88B4-91F763C3E947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9CF40-D5D1-6045-A63F-CCDBA2832A86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D27E8-83FF-4A42-88B4-91F763C3E947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9CF40-D5D1-6045-A63F-CCDBA2832A86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D27E8-83FF-4A42-88B4-91F763C3E947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9CF40-D5D1-6045-A63F-CCDBA2832A86}" type="slidenum">
              <a:rPr lang="fr-FR" smtClean="0"/>
              <a:t>‹#›</a:t>
            </a:fld>
            <a:endParaRPr lang="fr-FR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D27E8-83FF-4A42-88B4-91F763C3E947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9CF40-D5D1-6045-A63F-CCDBA2832A86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D27E8-83FF-4A42-88B4-91F763C3E947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9CF40-D5D1-6045-A63F-CCDBA2832A86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D97D27E8-83FF-4A42-88B4-91F763C3E947}" type="datetimeFigureOut">
              <a:rPr lang="fr-FR" smtClean="0"/>
              <a:t>01/03/12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7749CF40-D5D1-6045-A63F-CCDBA2832A86}" type="slidenum">
              <a:rPr lang="fr-FR" smtClean="0"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4" Type="http://schemas.openxmlformats.org/officeDocument/2006/relationships/notesSlide" Target="../notesSlides/notesSlide1.xml"/><Relationship Id="rId5" Type="http://schemas.openxmlformats.org/officeDocument/2006/relationships/audio" Target="../media/audio1.bin"/><Relationship Id="rId6" Type="http://schemas.openxmlformats.org/officeDocument/2006/relationships/image" Target="../media/image2.png"/><Relationship Id="rId1" Type="http://schemas.microsoft.com/office/2007/relationships/media" Target="../media/media1.mp3"/><Relationship Id="rId2" Type="http://schemas.openxmlformats.org/officeDocument/2006/relationships/audio" Target="../media/media1.mp3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audio" Target="../media/audio2.bin"/><Relationship Id="rId3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bin"/><Relationship Id="rId4" Type="http://schemas.openxmlformats.org/officeDocument/2006/relationships/image" Target="../media/image21.jpeg"/><Relationship Id="rId1" Type="http://schemas.openxmlformats.org/officeDocument/2006/relationships/slideLayout" Target="../slideLayouts/slideLayout8.xml"/><Relationship Id="rId2" Type="http://schemas.openxmlformats.org/officeDocument/2006/relationships/audio" Target="../media/audio3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bin"/><Relationship Id="rId4" Type="http://schemas.openxmlformats.org/officeDocument/2006/relationships/image" Target="../media/image22.jpeg"/><Relationship Id="rId1" Type="http://schemas.openxmlformats.org/officeDocument/2006/relationships/slideLayout" Target="../slideLayouts/slideLayout8.xml"/><Relationship Id="rId2" Type="http://schemas.openxmlformats.org/officeDocument/2006/relationships/audio" Target="../media/audio4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audio" Target="../media/audio6.bin"/><Relationship Id="rId3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audio" Target="../media/audio7.bin"/><Relationship Id="rId3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audio" Target="../media/audio8.bin"/><Relationship Id="rId3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3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audio" Target="../media/audio9.bin"/><Relationship Id="rId3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7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9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1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2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3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4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5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6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7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8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9.jpe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0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1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2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3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4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5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6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7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8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audio" Target="../media/audio6.bin"/><Relationship Id="rId3" Type="http://schemas.openxmlformats.org/officeDocument/2006/relationships/image" Target="../media/image59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audio" Target="../media/audio10.bin"/><Relationship Id="rId3" Type="http://schemas.openxmlformats.org/officeDocument/2006/relationships/image" Target="../media/image60.jpe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1.jpe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2.jpe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3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4.jpe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5.jpe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6.jpe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7.jpe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8.jpe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9.jpeg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0.jpe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1.jpe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2.jpe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3.jpe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4.jpe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5.jpe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6.jpe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7.jpe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8.jpeg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9.jpeg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0.jpeg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1.jpeg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2.jpeg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3.jpeg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4.jpeg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5.jpeg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6.jpeg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7.jpeg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8.jpeg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864551"/>
              </p:ext>
            </p:extLst>
          </p:nvPr>
        </p:nvGraphicFramePr>
        <p:xfrm>
          <a:off x="1524000" y="1676400"/>
          <a:ext cx="6096000" cy="741680"/>
        </p:xfrm>
        <a:graphic>
          <a:graphicData uri="http://schemas.openxmlformats.org/drawingml/2006/table">
            <a:tbl>
              <a:tblPr firstRow="1" bandRow="1">
                <a:tableStyleId>{AF606853-7671-496A-8E4F-DF71F8EC918B}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2209800" y="3578662"/>
            <a:ext cx="530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/>
              <a:t> Mathias.</a:t>
            </a:r>
            <a:r>
              <a:rPr lang="fr-FR" sz="2800" dirty="0" smtClean="0"/>
              <a:t> Janvier.2012.</a:t>
            </a:r>
            <a:endParaRPr lang="fr-FR" sz="5400" dirty="0"/>
          </a:p>
        </p:txBody>
      </p:sp>
      <p:sp>
        <p:nvSpPr>
          <p:cNvPr id="3" name="ZoneTexte 2"/>
          <p:cNvSpPr txBox="1"/>
          <p:nvPr/>
        </p:nvSpPr>
        <p:spPr>
          <a:xfrm>
            <a:off x="3886200" y="5664200"/>
            <a:ext cx="4406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Photos : </a:t>
            </a:r>
            <a:r>
              <a:rPr lang="fr-FR" sz="2000" dirty="0" smtClean="0">
                <a:solidFill>
                  <a:srgbClr val="0000FF"/>
                </a:solidFill>
                <a:effectLst>
                  <a:glow rad="88900">
                    <a:srgbClr val="FFFF00">
                      <a:alpha val="75000"/>
                    </a:srgbClr>
                  </a:glow>
                  <a:outerShdw blurRad="69850" dist="990600" dir="18900000" algn="tl" rotWithShape="0">
                    <a:srgbClr val="000000">
                      <a:alpha val="43000"/>
                    </a:srgbClr>
                  </a:outerShdw>
                </a:effectLst>
              </a:rPr>
              <a:t>P. Arnold</a:t>
            </a:r>
            <a:r>
              <a:rPr lang="fr-FR" sz="2000" dirty="0" smtClean="0"/>
              <a:t>.&amp; </a:t>
            </a:r>
            <a:r>
              <a:rPr lang="fr-FR" sz="2000" dirty="0" smtClean="0">
                <a:solidFill>
                  <a:srgbClr val="FF6600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69850" dist="990600" dir="18900000" algn="tl" rotWithShape="0">
                    <a:srgbClr val="000000">
                      <a:alpha val="43000"/>
                    </a:srgbClr>
                  </a:outerShdw>
                </a:effectLst>
              </a:rPr>
              <a:t>S. Burgos</a:t>
            </a:r>
            <a:r>
              <a:rPr lang="fr-FR" dirty="0" smtClean="0">
                <a:solidFill>
                  <a:srgbClr val="FF6600"/>
                </a:solidFill>
                <a:effectLst>
                  <a:glow rad="101600">
                    <a:schemeClr val="tx1">
                      <a:alpha val="75000"/>
                    </a:schemeClr>
                  </a:glow>
                  <a:outerShdw blurRad="69850" dist="990600" dir="18900000" algn="tl" rotWithShape="0">
                    <a:srgbClr val="000000">
                      <a:alpha val="43000"/>
                    </a:srgbClr>
                  </a:outerShdw>
                </a:effectLst>
              </a:rPr>
              <a:t>.</a:t>
            </a:r>
            <a:endParaRPr lang="fr-FR" dirty="0">
              <a:solidFill>
                <a:srgbClr val="FF6600"/>
              </a:solidFill>
              <a:effectLst>
                <a:glow rad="101600">
                  <a:schemeClr val="tx1">
                    <a:alpha val="75000"/>
                  </a:schemeClr>
                </a:glow>
                <a:outerShdw blurRad="69850" dist="990600" dir="18900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1500" y="4533226"/>
            <a:ext cx="190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err="1" smtClean="0">
                <a:latin typeface="Handwriting - Dakota"/>
              </a:rPr>
              <a:t>M</a:t>
            </a:r>
            <a:r>
              <a:rPr lang="fr-FR" sz="2800" dirty="0" err="1" smtClean="0">
                <a:solidFill>
                  <a:srgbClr val="FF0000"/>
                </a:solidFill>
                <a:latin typeface="Handwriting - Dakota"/>
              </a:rPr>
              <a:t>u</a:t>
            </a:r>
            <a:r>
              <a:rPr lang="fr-FR" sz="2800" dirty="0" err="1" smtClean="0">
                <a:latin typeface="Handwriting - Dakota"/>
              </a:rPr>
              <a:t>s</a:t>
            </a:r>
            <a:r>
              <a:rPr lang="fr-FR" sz="2800" dirty="0" err="1" smtClean="0">
                <a:solidFill>
                  <a:srgbClr val="3366FF"/>
                </a:solidFill>
                <a:latin typeface="Handwriting - Dakota"/>
              </a:rPr>
              <a:t>i</a:t>
            </a:r>
            <a:r>
              <a:rPr lang="fr-FR" sz="2800" dirty="0" err="1" smtClean="0">
                <a:latin typeface="Handwriting - Dakota"/>
              </a:rPr>
              <a:t>c</a:t>
            </a:r>
            <a:r>
              <a:rPr lang="fr-FR" sz="2800" dirty="0" err="1" smtClean="0">
                <a:solidFill>
                  <a:srgbClr val="008000"/>
                </a:solidFill>
                <a:effectLst/>
                <a:latin typeface="Handwriting - Dakota"/>
              </a:rPr>
              <a:t>s</a:t>
            </a:r>
            <a:r>
              <a:rPr lang="fr-FR" sz="2800" dirty="0" smtClean="0">
                <a:latin typeface="Handwriting - Dakota"/>
              </a:rPr>
              <a:t>:</a:t>
            </a:r>
            <a:endParaRPr lang="fr-FR" sz="2800" dirty="0">
              <a:latin typeface="Handwriting - Dakota"/>
            </a:endParaRPr>
          </a:p>
        </p:txBody>
      </p:sp>
      <p:pic>
        <p:nvPicPr>
          <p:cNvPr id="7" name="Powerpoint Mathias 201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165600" y="3022600"/>
            <a:ext cx="812800" cy="8128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209800" y="4687114"/>
            <a:ext cx="2451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A</a:t>
            </a:r>
            <a:r>
              <a:rPr lang="fr-FR" dirty="0" smtClean="0"/>
              <a:t>sa.</a:t>
            </a:r>
          </a:p>
          <a:p>
            <a:r>
              <a:rPr lang="fr-FR" dirty="0" smtClean="0">
                <a:solidFill>
                  <a:srgbClr val="3366FF"/>
                </a:solidFill>
              </a:rPr>
              <a:t>W</a:t>
            </a:r>
            <a:r>
              <a:rPr lang="fr-FR" dirty="0" smtClean="0"/>
              <a:t>inston.</a:t>
            </a:r>
          </a:p>
          <a:p>
            <a:r>
              <a:rPr lang="fr-FR" dirty="0" smtClean="0">
                <a:solidFill>
                  <a:srgbClr val="FFFF00"/>
                </a:solidFill>
                <a:effectLst>
                  <a:glow rad="63500">
                    <a:schemeClr val="tx1">
                      <a:alpha val="75000"/>
                    </a:schemeClr>
                  </a:glow>
                </a:effectLst>
              </a:rPr>
              <a:t>T</a:t>
            </a:r>
            <a:r>
              <a:rPr lang="fr-FR" dirty="0" smtClean="0"/>
              <a:t>rain.</a:t>
            </a:r>
          </a:p>
          <a:p>
            <a:r>
              <a:rPr lang="fr-FR" dirty="0" err="1" smtClean="0">
                <a:solidFill>
                  <a:srgbClr val="008000"/>
                </a:solidFill>
              </a:rPr>
              <a:t>M</a:t>
            </a:r>
            <a:r>
              <a:rPr lang="fr-FR" dirty="0" err="1" smtClean="0"/>
              <a:t>raz</a:t>
            </a:r>
            <a:r>
              <a:rPr lang="fr-FR" dirty="0" smtClean="0"/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7350339"/>
      </p:ext>
    </p:extLst>
  </p:cSld>
  <p:clrMapOvr>
    <a:masterClrMapping/>
  </p:clrMapOvr>
  <p:transition xmlns:p14="http://schemas.microsoft.com/office/powerpoint/2010/main" spd="slow" advClick="0" advTm="3000">
    <p:circle/>
    <p:sndAc>
      <p:stSnd>
        <p:snd r:embed="rId5" name="Coin-coin"/>
      </p:stSnd>
    </p:sndAc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4" presetClass="emph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5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500"/>
                            </p:stCondLst>
                            <p:childTnLst>
                              <p:par>
                                <p:cTn id="53" presetID="2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150"/>
                            </p:stCondLst>
                            <p:childTnLst>
                              <p:par>
                                <p:cTn id="59" presetID="2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000"/>
                            </p:stCondLst>
                            <p:childTnLst>
                              <p:par>
                                <p:cTn id="65" presetID="2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750"/>
                            </p:stCondLst>
                            <p:childTnLst>
                              <p:par>
                                <p:cTn id="71" presetID="2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7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450"/>
                            </p:stCondLst>
                            <p:childTnLst>
                              <p:par>
                                <p:cTn id="77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9" presetClass="exit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9" presetClass="exit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9" presetClass="exit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8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9" presetClass="exit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450"/>
                            </p:stCondLst>
                            <p:childTnLst>
                              <p:par>
                                <p:cTn id="93" presetID="4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500" tmFilter="0,0; .5, 0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103018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03981"/>
            <a:ext cx="9144000" cy="12192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 rot="974093">
            <a:off x="245607" y="5958246"/>
            <a:ext cx="36576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latin typeface="Chalkduster"/>
                <a:cs typeface="Chalkduster"/>
              </a:rPr>
              <a:t>C’est parti….</a:t>
            </a:r>
            <a:endParaRPr lang="fr-FR" sz="3200" dirty="0">
              <a:solidFill>
                <a:srgbClr val="FF0000"/>
              </a:solidFill>
              <a:latin typeface="Chalkduster"/>
              <a:cs typeface="Chalkduster"/>
            </a:endParaRPr>
          </a:p>
        </p:txBody>
      </p:sp>
    </p:spTree>
    <p:extLst>
      <p:ext uri="{BB962C8B-B14F-4D97-AF65-F5344CB8AC3E}">
        <p14:creationId xmlns:p14="http://schemas.microsoft.com/office/powerpoint/2010/main" val="177371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14:glitter pattern="hexagon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18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239202"/>
            <a:ext cx="9144000" cy="12192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308100" y="5086171"/>
            <a:ext cx="3644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38100">
                    <a:schemeClr val="bg1">
                      <a:alpha val="75000"/>
                    </a:schemeClr>
                  </a:glow>
                </a:effectLst>
              </a:rPr>
              <a:t>L’air pur de </a:t>
            </a:r>
            <a:r>
              <a:rPr lang="fr-FR" sz="3600" dirty="0" err="1" smtClean="0">
                <a:effectLst>
                  <a:glow rad="38100">
                    <a:schemeClr val="bg1">
                      <a:alpha val="75000"/>
                    </a:schemeClr>
                  </a:glow>
                </a:effectLst>
              </a:rPr>
              <a:t>Perpi</a:t>
            </a:r>
            <a:r>
              <a:rPr lang="fr-FR" sz="3600" dirty="0" smtClean="0">
                <a:effectLst>
                  <a:glow rad="38100">
                    <a:schemeClr val="bg1">
                      <a:alpha val="75000"/>
                    </a:schemeClr>
                  </a:glow>
                </a:effectLst>
              </a:rPr>
              <a:t>.</a:t>
            </a:r>
            <a:endParaRPr lang="fr-FR" sz="3600" dirty="0">
              <a:effectLst>
                <a:glow rad="381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256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18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579939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4800" y="5478165"/>
            <a:ext cx="48895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solidFill>
                  <a:srgbClr val="FFFF00"/>
                </a:solidFill>
                <a:effectLst>
                  <a:outerShdw dist="990600" dir="15120000" algn="tl" rotWithShape="0">
                    <a:schemeClr val="tx1">
                      <a:alpha val="29000"/>
                    </a:schemeClr>
                  </a:outerShdw>
                </a:effectLst>
                <a:latin typeface="Chalkduster"/>
              </a:rPr>
              <a:t>Son Soleil…</a:t>
            </a:r>
            <a:endParaRPr lang="fr-FR" sz="5400" dirty="0">
              <a:solidFill>
                <a:srgbClr val="FFFF00"/>
              </a:solidFill>
              <a:effectLst>
                <a:outerShdw dist="990600" dir="15120000" algn="tl" rotWithShape="0">
                  <a:schemeClr val="tx1">
                    <a:alpha val="29000"/>
                  </a:schemeClr>
                </a:outerShdw>
              </a:effectLst>
              <a:latin typeface="Chalkduster"/>
            </a:endParaRPr>
          </a:p>
        </p:txBody>
      </p:sp>
    </p:spTree>
    <p:extLst>
      <p:ext uri="{BB962C8B-B14F-4D97-AF65-F5344CB8AC3E}">
        <p14:creationId xmlns:p14="http://schemas.microsoft.com/office/powerpoint/2010/main" val="96401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xmlns:p14="http://schemas.microsoft.com/office/powerpoint/2010/main" spd="med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00"/>
                            </p:stCondLst>
                            <p:childTnLst>
                              <p:par>
                                <p:cTn id="12" presetID="15" presetClass="emph" presetSubtype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50"/>
                            </p:stCondLst>
                            <p:childTnLst>
                              <p:par>
                                <p:cTn id="15" presetID="56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6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17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4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87400" y="3505200"/>
            <a:ext cx="2933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chemeClr val="bg2"/>
                </a:solidFill>
                <a:effectLst>
                  <a:glow rad="38100">
                    <a:schemeClr val="tx2">
                      <a:alpha val="75000"/>
                    </a:schemeClr>
                  </a:glow>
                </a:effectLst>
              </a:rPr>
              <a:t>Touchons du bois!!</a:t>
            </a:r>
            <a:endParaRPr lang="fr-FR" sz="2800" dirty="0">
              <a:solidFill>
                <a:schemeClr val="bg2"/>
              </a:solidFill>
              <a:effectLst>
                <a:glow rad="38100">
                  <a:schemeClr val="tx2">
                    <a:alpha val="75000"/>
                  </a:scheme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524500" y="5328910"/>
            <a:ext cx="36195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fr-FR" sz="2800" dirty="0" smtClean="0">
                <a:solidFill>
                  <a:srgbClr val="FF0000"/>
                </a:solidFill>
                <a:effectLst>
                  <a:glow rad="50800">
                    <a:schemeClr val="tx1">
                      <a:alpha val="75000"/>
                    </a:schemeClr>
                  </a:glow>
                </a:effectLst>
              </a:rPr>
              <a:t>On ne sait jamais…?</a:t>
            </a:r>
            <a:endParaRPr lang="fr-FR" sz="2800" dirty="0">
              <a:solidFill>
                <a:srgbClr val="FF0000"/>
              </a:solidFill>
              <a:effectLst>
                <a:glow rad="508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660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6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308100" y="3040965"/>
            <a:ext cx="2349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Mais…?</a:t>
            </a:r>
            <a:endParaRPr lang="fr-FR" sz="3600" dirty="0"/>
          </a:p>
        </p:txBody>
      </p:sp>
      <p:sp>
        <p:nvSpPr>
          <p:cNvPr id="6" name="ZoneTexte 5"/>
          <p:cNvSpPr txBox="1"/>
          <p:nvPr/>
        </p:nvSpPr>
        <p:spPr>
          <a:xfrm>
            <a:off x="5854700" y="5105400"/>
            <a:ext cx="3289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75000"/>
                    </a:schemeClr>
                  </a:glow>
                </a:effectLst>
              </a:rPr>
              <a:t>Je le connais celui-là.!</a:t>
            </a:r>
            <a:endParaRPr lang="fr-FR" sz="3600" dirty="0">
              <a:solidFill>
                <a:srgbClr val="FF0000"/>
              </a:solidFill>
              <a:effectLst>
                <a:glow rad="635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762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5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889215"/>
            <a:ext cx="9144000" cy="1219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5892800" y="449759"/>
            <a:ext cx="4254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Chalkduster"/>
              </a:rPr>
              <a:t>Arago!!!</a:t>
            </a:r>
            <a:endParaRPr lang="fr-FR" sz="44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  <a:latin typeface="Chalkduster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3500" y="3159035"/>
            <a:ext cx="497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Mon pote ,il me dit toujours Bonjour.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194208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4000">
        <p14:warp dir="in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37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5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400736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337300" y="330200"/>
            <a:ext cx="3746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38100">
                    <a:schemeClr val="bg1">
                      <a:alpha val="75000"/>
                    </a:schemeClr>
                  </a:glow>
                </a:effectLst>
                <a:latin typeface="Braggadocio"/>
              </a:rPr>
              <a:t>Salut</a:t>
            </a:r>
            <a:r>
              <a:rPr lang="fr-FR" sz="3600" dirty="0" smtClean="0">
                <a:effectLst>
                  <a:glow rad="38100">
                    <a:schemeClr val="bg1">
                      <a:alpha val="75000"/>
                    </a:schemeClr>
                  </a:glow>
                </a:effectLst>
                <a:latin typeface="Braggadocio"/>
              </a:rPr>
              <a:t>,</a:t>
            </a:r>
          </a:p>
          <a:p>
            <a:r>
              <a:rPr lang="fr-FR" sz="3600" dirty="0" smtClean="0">
                <a:effectLst>
                  <a:glow rad="38100">
                    <a:schemeClr val="bg1">
                      <a:alpha val="75000"/>
                    </a:schemeClr>
                  </a:glow>
                </a:effectLst>
                <a:latin typeface="Braggadocio"/>
              </a:rPr>
              <a:t>   mec !</a:t>
            </a:r>
            <a:r>
              <a:rPr lang="fr-FR" sz="3600" dirty="0" smtClean="0">
                <a:effectLst>
                  <a:glow rad="38100">
                    <a:schemeClr val="bg1">
                      <a:alpha val="75000"/>
                    </a:schemeClr>
                  </a:glow>
                </a:effectLst>
                <a:latin typeface="Braggadocio"/>
              </a:rPr>
              <a:t>!!</a:t>
            </a:r>
            <a:endParaRPr lang="fr-FR" sz="3600" dirty="0">
              <a:effectLst>
                <a:glow rad="38100">
                  <a:schemeClr val="bg1">
                    <a:alpha val="75000"/>
                  </a:schemeClr>
                </a:glow>
              </a:effectLst>
              <a:latin typeface="Braggadocio"/>
            </a:endParaRPr>
          </a:p>
        </p:txBody>
      </p:sp>
    </p:spTree>
    <p:extLst>
      <p:ext uri="{BB962C8B-B14F-4D97-AF65-F5344CB8AC3E}">
        <p14:creationId xmlns:p14="http://schemas.microsoft.com/office/powerpoint/2010/main" val="94343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xmlns:p14="http://schemas.microsoft.com/office/powerpoint/2010/main" spd="slow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18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489200" y="2247900"/>
            <a:ext cx="327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38100">
                    <a:srgbClr val="FF0000">
                      <a:alpha val="75000"/>
                    </a:srgbClr>
                  </a:glow>
                </a:effectLst>
              </a:rPr>
              <a:t>Légumes…</a:t>
            </a:r>
            <a:endParaRPr lang="fr-FR" sz="36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glow rad="38100">
                  <a:srgbClr val="FF0000">
                    <a:alpha val="75000"/>
                  </a:srgbClr>
                </a:glo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511800" y="3022600"/>
            <a:ext cx="1739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</a:rPr>
              <a:t>Ou</a:t>
            </a:r>
            <a:endParaRPr lang="fr-FR" sz="3600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743700" y="4191000"/>
            <a:ext cx="2527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75000"/>
                    </a:schemeClr>
                  </a:glow>
                </a:effectLst>
              </a:rPr>
              <a:t>Poissons.</a:t>
            </a:r>
            <a:endParaRPr lang="fr-FR" sz="3600" dirty="0">
              <a:solidFill>
                <a:srgbClr val="FF0000"/>
              </a:solidFill>
              <a:effectLst>
                <a:glow rad="635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4592152"/>
      </p:ext>
    </p:extLst>
  </p:cSld>
  <p:clrMapOvr>
    <a:masterClrMapping/>
  </p:clrMapOvr>
  <p:transition xmlns:p14="http://schemas.microsoft.com/office/powerpoint/2010/main" spd="slow" advClick="0" advTm="4000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19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5500" y="3098800"/>
            <a:ext cx="2768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effectLst>
                  <a:glow rad="76200">
                    <a:schemeClr val="bg1">
                      <a:alpha val="75000"/>
                    </a:schemeClr>
                  </a:glow>
                </a:effectLst>
              </a:rPr>
              <a:t>1 </a:t>
            </a:r>
            <a:r>
              <a:rPr lang="fr-FR" sz="3200" dirty="0" smtClean="0">
                <a:solidFill>
                  <a:srgbClr val="FF0000"/>
                </a:solidFill>
                <a:effectLst>
                  <a:glow rad="76200">
                    <a:schemeClr val="bg1">
                      <a:alpha val="75000"/>
                    </a:schemeClr>
                  </a:glow>
                </a:effectLst>
              </a:rPr>
              <a:t>Café</a:t>
            </a:r>
            <a:r>
              <a:rPr lang="fr-FR" sz="3200" dirty="0" smtClean="0">
                <a:effectLst>
                  <a:glow rad="76200">
                    <a:schemeClr val="bg1">
                      <a:alpha val="75000"/>
                    </a:schemeClr>
                  </a:glow>
                </a:effectLst>
              </a:rPr>
              <a:t>…comme d’</a:t>
            </a:r>
            <a:r>
              <a:rPr lang="fr-FR" sz="3200" dirty="0" err="1" smtClean="0">
                <a:effectLst>
                  <a:glow rad="76200">
                    <a:schemeClr val="bg1">
                      <a:alpha val="75000"/>
                    </a:schemeClr>
                  </a:glow>
                </a:effectLst>
              </a:rPr>
              <a:t>hab</a:t>
            </a:r>
            <a:r>
              <a:rPr lang="fr-FR" sz="3200" dirty="0" smtClean="0">
                <a:effectLst>
                  <a:glow rad="76200">
                    <a:schemeClr val="bg1">
                      <a:alpha val="75000"/>
                    </a:schemeClr>
                  </a:glow>
                </a:effectLst>
              </a:rPr>
              <a:t>!</a:t>
            </a:r>
            <a:endParaRPr lang="fr-FR" sz="3200" dirty="0">
              <a:effectLst>
                <a:glow rad="762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4105568"/>
      </p:ext>
    </p:extLst>
  </p:cSld>
  <p:clrMapOvr>
    <a:masterClrMapping/>
  </p:clrMapOvr>
  <p:transition xmlns:p14="http://schemas.microsoft.com/office/powerpoint/2010/main" spd="slow" advClick="0" advTm="4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5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54500" y="3914120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err="1" smtClean="0">
                <a:solidFill>
                  <a:srgbClr val="FF0000"/>
                </a:solidFill>
                <a:effectLst>
                  <a:glow rad="50800">
                    <a:schemeClr val="bg1">
                      <a:alpha val="85000"/>
                    </a:schemeClr>
                  </a:glow>
                </a:effectLst>
              </a:rPr>
              <a:t>José,tu</a:t>
            </a:r>
            <a:r>
              <a:rPr lang="fr-FR" sz="2800" dirty="0" smtClean="0">
                <a:solidFill>
                  <a:srgbClr val="FF0000"/>
                </a:solidFill>
                <a:effectLst>
                  <a:glow rad="50800">
                    <a:schemeClr val="bg1">
                      <a:alpha val="85000"/>
                    </a:schemeClr>
                  </a:glow>
                </a:effectLst>
              </a:rPr>
              <a:t> m’écoutes..?</a:t>
            </a:r>
            <a:endParaRPr lang="fr-FR" sz="2800" dirty="0">
              <a:solidFill>
                <a:srgbClr val="FF0000"/>
              </a:solidFill>
              <a:effectLst>
                <a:glow rad="50800">
                  <a:schemeClr val="bg1">
                    <a:alpha val="85000"/>
                  </a:scheme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302000" y="4635500"/>
            <a:ext cx="2616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olidFill>
                  <a:schemeClr val="bg1"/>
                </a:solidFill>
                <a:effectLst>
                  <a:glow rad="25400">
                    <a:srgbClr val="FF0000">
                      <a:alpha val="75000"/>
                    </a:srgbClr>
                  </a:glow>
                </a:effectLst>
              </a:rPr>
              <a:t>(il est un peu sourd…)</a:t>
            </a:r>
            <a:endParaRPr lang="fr-FR" sz="1200" dirty="0">
              <a:solidFill>
                <a:schemeClr val="bg1"/>
              </a:solidFill>
              <a:effectLst>
                <a:glow rad="254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801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ferris dir="l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49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3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6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03400" y="2997200"/>
            <a:ext cx="44831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effectLst>
                  <a:glow rad="88900">
                    <a:schemeClr val="tx1">
                      <a:lumMod val="95000"/>
                      <a:lumOff val="5000"/>
                      <a:alpha val="75000"/>
                    </a:schemeClr>
                  </a:glow>
                </a:effectLst>
              </a:rPr>
              <a:t>Elles me font ,déjà tourner la tête !!...</a:t>
            </a:r>
            <a:endParaRPr lang="fr-FR" sz="3200" dirty="0">
              <a:solidFill>
                <a:srgbClr val="FF0000"/>
              </a:solidFill>
              <a:effectLst>
                <a:glow rad="88900">
                  <a:schemeClr val="tx1">
                    <a:lumMod val="95000"/>
                    <a:lumOff val="5000"/>
                    <a:alpha val="75000"/>
                  </a:scheme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051550" y="1815068"/>
            <a:ext cx="2952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err="1" smtClean="0">
                <a:solidFill>
                  <a:srgbClr val="FFFF00"/>
                </a:solidFill>
                <a:effectLst>
                  <a:glow rad="50800">
                    <a:srgbClr val="FF0000">
                      <a:alpha val="75000"/>
                    </a:srgbClr>
                  </a:glow>
                </a:effectLst>
              </a:rPr>
              <a:t>AÏe,aÏe,aÏe</a:t>
            </a:r>
            <a:r>
              <a:rPr lang="fr-FR" sz="2800" dirty="0" smtClean="0">
                <a:solidFill>
                  <a:srgbClr val="FFFF00"/>
                </a:solidFill>
                <a:effectLst>
                  <a:glow rad="50800">
                    <a:srgbClr val="FF0000">
                      <a:alpha val="75000"/>
                    </a:srgbClr>
                  </a:glow>
                </a:effectLst>
              </a:rPr>
              <a:t>!!!</a:t>
            </a:r>
            <a:endParaRPr lang="fr-FR" sz="2800" dirty="0">
              <a:solidFill>
                <a:srgbClr val="FFFF00"/>
              </a:solidFill>
              <a:effectLst>
                <a:glow rad="508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260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prism isContent="1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3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0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160531"/>
            <a:ext cx="9144000" cy="12192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727200" y="5627132"/>
            <a:ext cx="594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err="1" smtClean="0">
                <a:solidFill>
                  <a:schemeClr val="bg1"/>
                </a:solidFill>
                <a:effectLst>
                  <a:glow rad="76200">
                    <a:schemeClr val="tx1">
                      <a:alpha val="75000"/>
                    </a:schemeClr>
                  </a:glow>
                </a:effectLst>
              </a:rPr>
              <a:t>Enfin,le</a:t>
            </a:r>
            <a:r>
              <a:rPr lang="fr-FR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75000"/>
                    </a:schemeClr>
                  </a:glow>
                </a:effectLst>
              </a:rPr>
              <a:t> manège…</a:t>
            </a:r>
            <a:endParaRPr lang="fr-FR" sz="3600" dirty="0">
              <a:solidFill>
                <a:schemeClr val="bg1"/>
              </a:solidFill>
              <a:effectLst>
                <a:glow rad="762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601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:blinds dir="vert"/>
      </p:transition>
    </mc:Choice>
    <mc:Fallback xmlns="">
      <p:transition xmlns:p14="http://schemas.microsoft.com/office/powerpoint/2010/main" spd="slow" advClick="0" advTm="4000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35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19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79664" y="2967335"/>
            <a:ext cx="184666" cy="923330"/>
          </a:xfrm>
          <a:prstGeom prst="rect">
            <a:avLst/>
          </a:prstGeom>
          <a:solidFill>
            <a:srgbClr val="244A58"/>
          </a:solidFill>
          <a:effectLst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378200" y="3274199"/>
            <a:ext cx="5270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</a:rPr>
              <a:t>Là-haut…</a:t>
            </a:r>
            <a:endParaRPr lang="fr-F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36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xmlns:p14="http://schemas.microsoft.com/office/powerpoint/2010/main" spd="slow" advClick="0" advTm="4000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19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2142436"/>
            <a:ext cx="9144001" cy="1219200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0400" y="4711700"/>
            <a:ext cx="4279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 bas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4686300" y="4004149"/>
            <a:ext cx="3187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</a:rPr>
              <a:t>Là-bas…</a:t>
            </a:r>
            <a:endParaRPr lang="fr-F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672851"/>
      </p:ext>
    </p:extLst>
  </p:cSld>
  <p:clrMapOvr>
    <a:masterClrMapping/>
  </p:clrMapOvr>
  <p:transition xmlns:p14="http://schemas.microsoft.com/office/powerpoint/2010/main" spd="slow" advClick="0" advTm="5000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19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173032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65600" y="3984198"/>
            <a:ext cx="276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solidFill>
                  <a:schemeClr val="bg1"/>
                </a:solidFill>
                <a:effectLst>
                  <a:glow rad="50800">
                    <a:srgbClr val="FF0000">
                      <a:alpha val="75000"/>
                    </a:srgbClr>
                  </a:glow>
                </a:effectLst>
              </a:rPr>
              <a:t>Ici</a:t>
            </a:r>
            <a:r>
              <a:rPr lang="fr-FR" sz="4800" dirty="0" smtClean="0">
                <a:solidFill>
                  <a:schemeClr val="bg1"/>
                </a:solidFill>
                <a:effectLst>
                  <a:glow rad="38100">
                    <a:srgbClr val="FF0000">
                      <a:alpha val="75000"/>
                    </a:srgbClr>
                  </a:glow>
                </a:effectLst>
              </a:rPr>
              <a:t>.</a:t>
            </a:r>
            <a:endParaRPr lang="fr-FR" sz="4800" dirty="0">
              <a:solidFill>
                <a:schemeClr val="bg1"/>
              </a:solidFill>
              <a:effectLst>
                <a:glow rad="381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378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000">
        <p14:vortex/>
      </p:transition>
    </mc:Choice>
    <mc:Fallback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9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00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58039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14700" y="2819400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Mais souvent en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835400" y="3764865"/>
            <a:ext cx="238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effectLst>
                  <a:glow rad="38100">
                    <a:schemeClr val="bg1">
                      <a:alpha val="75000"/>
                    </a:schemeClr>
                  </a:glow>
                </a:effectLst>
                <a:latin typeface="Chalkduster"/>
              </a:rPr>
              <a:t>MOTO!...</a:t>
            </a:r>
            <a:endParaRPr lang="fr-FR" sz="3600" dirty="0">
              <a:solidFill>
                <a:srgbClr val="FF0000"/>
              </a:solidFill>
              <a:effectLst>
                <a:glow rad="38100">
                  <a:schemeClr val="bg1">
                    <a:alpha val="75000"/>
                  </a:schemeClr>
                </a:glow>
              </a:effectLst>
              <a:latin typeface="Chalkduster"/>
            </a:endParaRPr>
          </a:p>
        </p:txBody>
      </p:sp>
    </p:spTree>
    <p:extLst>
      <p:ext uri="{BB962C8B-B14F-4D97-AF65-F5344CB8AC3E}">
        <p14:creationId xmlns:p14="http://schemas.microsoft.com/office/powerpoint/2010/main" val="210058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4000">
        <p:dissolve/>
      </p:transition>
    </mc:Choice>
    <mc:Fallback>
      <p:transition xmlns:p14="http://schemas.microsoft.com/office/powerpoint/2010/main" spd="slow" advClick="0" advTm="4000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7" presetClass="emph" presetSubtype="0" fill="remove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7" dur="50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50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50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30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rincement de freins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0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98900" y="3391932"/>
            <a:ext cx="403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effectLst>
                  <a:glow rad="76200">
                    <a:schemeClr val="tx1">
                      <a:alpha val="75000"/>
                    </a:schemeClr>
                  </a:glow>
                </a:effectLst>
              </a:rPr>
              <a:t>On est bien… Hein?...</a:t>
            </a:r>
            <a:endParaRPr lang="fr-FR" sz="2400" dirty="0">
              <a:solidFill>
                <a:srgbClr val="FF0000"/>
              </a:solidFill>
              <a:effectLst>
                <a:glow rad="762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0691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:dissolve/>
      </p:transition>
    </mc:Choice>
    <mc:Fallback xmlns="">
      <p:transition xmlns:p14="http://schemas.microsoft.com/office/powerpoint/2010/main" spd="slow" advClick="0" advTm="4000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41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 tmFilter="0,0; .5, 0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6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205858"/>
            <a:ext cx="9215380" cy="1228717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41800" y="3594100"/>
            <a:ext cx="304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Il fait froid?...</a:t>
            </a:r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105400" y="4367768"/>
            <a:ext cx="2654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</a:rPr>
              <a:t>Vite le bonnet!!..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91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5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65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52900" y="3276600"/>
            <a:ext cx="2603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Entends- tu?</a:t>
            </a:r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483100" y="3949700"/>
            <a:ext cx="14732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75000"/>
                    </a:schemeClr>
                  </a:glow>
                </a:effectLst>
              </a:rPr>
              <a:t>YES !!!</a:t>
            </a:r>
            <a:endParaRPr lang="fr-FR" sz="3200" dirty="0">
              <a:solidFill>
                <a:srgbClr val="FF0000"/>
              </a:solidFill>
              <a:effectLst>
                <a:glow rad="635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5878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conveyor dir="l"/>
      </p:transition>
    </mc:Choice>
    <mc:Fallback xmlns="">
      <p:transition xmlns:p14="http://schemas.microsoft.com/office/powerpoint/2010/main" spd="slow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Klaxon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5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Grincement de freins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73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19299"/>
            <a:ext cx="9281837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5800" y="4553466"/>
            <a:ext cx="480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effectLst>
                  <a:glow rad="76200">
                    <a:schemeClr val="tx1">
                      <a:alpha val="75000"/>
                    </a:schemeClr>
                  </a:glow>
                </a:effectLst>
              </a:rPr>
              <a:t>Le Prince (charmant)a son carrosse!</a:t>
            </a:r>
            <a:endParaRPr lang="fr-FR" sz="2800" dirty="0">
              <a:solidFill>
                <a:srgbClr val="FF0000"/>
              </a:solidFill>
              <a:effectLst>
                <a:glow rad="762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011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lèche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4" presetClass="emph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2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23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rillon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écran 2012-02-16 à 11.44.22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49853" y="0"/>
            <a:ext cx="11268101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44600" y="4826000"/>
            <a:ext cx="8445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</a:rPr>
              <a:t>C’est animé ici! Comme à </a:t>
            </a:r>
            <a:r>
              <a:rPr lang="fr-FR" sz="3600" dirty="0" smtClean="0">
                <a:solidFill>
                  <a:srgbClr val="FF0000"/>
                </a:solidFill>
                <a:effectLst>
                  <a:glow rad="127000">
                    <a:schemeClr val="bg1">
                      <a:alpha val="75000"/>
                    </a:schemeClr>
                  </a:glow>
                </a:effectLst>
                <a:latin typeface="Handwriting - Dakota"/>
              </a:rPr>
              <a:t>Disneyland!!!</a:t>
            </a:r>
            <a:endParaRPr lang="fr-FR" sz="3600" dirty="0">
              <a:solidFill>
                <a:srgbClr val="FF0000"/>
              </a:solidFill>
              <a:effectLst>
                <a:glow rad="127000">
                  <a:schemeClr val="bg1">
                    <a:alpha val="75000"/>
                  </a:schemeClr>
                </a:glow>
              </a:effectLst>
              <a:latin typeface="Handwriting - Dakota"/>
            </a:endParaRPr>
          </a:p>
        </p:txBody>
      </p:sp>
    </p:spTree>
    <p:extLst>
      <p:ext uri="{BB962C8B-B14F-4D97-AF65-F5344CB8AC3E}">
        <p14:creationId xmlns:p14="http://schemas.microsoft.com/office/powerpoint/2010/main" val="246355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d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8" presetClass="emph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rprise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3" grpId="1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0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70200" y="5422900"/>
            <a:ext cx="279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FF00"/>
                </a:solidFill>
                <a:effectLst>
                  <a:glow rad="76200">
                    <a:schemeClr val="tx1">
                      <a:alpha val="75000"/>
                    </a:schemeClr>
                  </a:glow>
                  <a:outerShdw blurRad="50800" dist="889000" dir="4260000" sx="141000" sy="141000" algn="tl" rotWithShape="0">
                    <a:srgbClr val="000000">
                      <a:alpha val="29000"/>
                    </a:srgbClr>
                  </a:outerShdw>
                </a:effectLst>
              </a:rPr>
              <a:t>Coucou!</a:t>
            </a:r>
            <a:endParaRPr lang="fr-FR" sz="4000" dirty="0">
              <a:solidFill>
                <a:srgbClr val="FFFF00"/>
              </a:solidFill>
              <a:effectLst>
                <a:glow rad="76200">
                  <a:schemeClr val="tx1">
                    <a:alpha val="75000"/>
                  </a:schemeClr>
                </a:glow>
                <a:outerShdw blurRad="50800" dist="889000" dir="4260000" sx="141000" sy="141000" algn="tl" rotWithShape="0">
                  <a:srgbClr val="000000">
                    <a:alpha val="29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7181176"/>
      </p:ext>
    </p:extLst>
  </p:cSld>
  <p:clrMapOvr>
    <a:masterClrMapping/>
  </p:clrMapOvr>
  <p:transition xmlns:p14="http://schemas.microsoft.com/office/powerpoint/2010/main" spd="slow" advClick="0" advTm="4000">
    <p:wheel spokes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1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311400" y="4958497"/>
            <a:ext cx="47625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effectLst>
                  <a:glow rad="25400">
                    <a:srgbClr val="FF0000">
                      <a:alpha val="75000"/>
                    </a:srgbClr>
                  </a:glow>
                </a:effectLst>
              </a:rPr>
              <a:t>Belle, la Mamie-lunettes au téléphone…(très belle!)</a:t>
            </a:r>
            <a:endParaRPr lang="fr-FR" sz="2800" dirty="0">
              <a:effectLst>
                <a:glow rad="254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720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ripple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éléphone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7" presetClass="emph" presetSubtype="0" fill="remove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31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1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76300" y="3073400"/>
            <a:ext cx="33147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/>
              <a:t>Je suis déjà venu ici !</a:t>
            </a:r>
            <a:endParaRPr lang="fr-FR" sz="3200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557143"/>
            <a:ext cx="5778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Handwriting - Dakota"/>
              </a:rPr>
              <a:t>Balade à St-</a:t>
            </a:r>
            <a:r>
              <a:rPr lang="fr-FR" sz="4000" dirty="0" err="1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Handwriting - Dakota"/>
              </a:rPr>
              <a:t>Vicens</a:t>
            </a:r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Handwriting - Dakota"/>
              </a:rPr>
              <a:t>.</a:t>
            </a:r>
            <a:endParaRPr lang="fr-FR" sz="40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  <a:latin typeface="Handwriting - Dakota"/>
            </a:endParaRPr>
          </a:p>
        </p:txBody>
      </p:sp>
    </p:spTree>
    <p:extLst>
      <p:ext uri="{BB962C8B-B14F-4D97-AF65-F5344CB8AC3E}">
        <p14:creationId xmlns:p14="http://schemas.microsoft.com/office/powerpoint/2010/main" val="350970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honeycomb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8" presetClass="exit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1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09700" y="1155700"/>
            <a:ext cx="4114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Regarde bien!</a:t>
            </a:r>
          </a:p>
          <a:p>
            <a:r>
              <a:rPr lang="fr-FR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 Que vois-tu?...</a:t>
            </a:r>
            <a:endParaRPr lang="fr-FR" sz="3200" dirty="0">
              <a:solidFill>
                <a:srgbClr val="FFFF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867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14:glitter pattern="hexagon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2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28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2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03136"/>
            <a:ext cx="9144000" cy="12192000"/>
          </a:xfrm>
          <a:prstGeom prst="rect">
            <a:avLst/>
          </a:prstGeom>
        </p:spPr>
      </p:pic>
      <p:sp>
        <p:nvSpPr>
          <p:cNvPr id="4" name="Bulle ronde 3"/>
          <p:cNvSpPr/>
          <p:nvPr/>
        </p:nvSpPr>
        <p:spPr>
          <a:xfrm>
            <a:off x="4051870" y="-177800"/>
            <a:ext cx="3568130" cy="2235200"/>
          </a:xfrm>
          <a:prstGeom prst="wedgeEllipseCallout">
            <a:avLst>
              <a:gd name="adj1" fmla="val -44324"/>
              <a:gd name="adj2" fmla="val 48864"/>
            </a:avLst>
          </a:prstGeom>
          <a:solidFill>
            <a:srgbClr val="7EB606"/>
          </a:solidFill>
          <a:ln w="28575" cmpd="sng"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400"/>
              </a:lnSpc>
            </a:pPr>
            <a:r>
              <a:rPr lang="fr-FR" sz="3200" dirty="0" smtClean="0">
                <a:solidFill>
                  <a:schemeClr val="accent6"/>
                </a:solidFill>
                <a:latin typeface="Handwriting - Dakota"/>
                <a:cs typeface="Handwriting - Dakota"/>
              </a:rPr>
              <a:t>T’as vu le crocodile ?</a:t>
            </a:r>
          </a:p>
          <a:p>
            <a:pPr algn="ctr">
              <a:lnSpc>
                <a:spcPts val="2400"/>
              </a:lnSpc>
            </a:pPr>
            <a:endParaRPr lang="fr-FR" sz="3200" dirty="0" smtClean="0">
              <a:solidFill>
                <a:schemeClr val="accent6"/>
              </a:solidFill>
              <a:latin typeface="Handwriting - Dakota"/>
              <a:cs typeface="Handwriting - Dakota"/>
            </a:endParaRPr>
          </a:p>
          <a:p>
            <a:pPr algn="ctr"/>
            <a:r>
              <a:rPr lang="fr-FR" dirty="0" smtClean="0">
                <a:effectLst>
                  <a:glow rad="76200">
                    <a:schemeClr val="tx1">
                      <a:alpha val="75000"/>
                    </a:schemeClr>
                  </a:glow>
                </a:effectLst>
              </a:rPr>
              <a:t>La Vérité !!! ?...</a:t>
            </a:r>
          </a:p>
          <a:p>
            <a:pPr algn="ctr"/>
            <a:r>
              <a:rPr lang="fr-FR" dirty="0" smtClean="0">
                <a:effectLst>
                  <a:glow rad="76200">
                    <a:schemeClr val="tx1">
                      <a:alpha val="75000"/>
                    </a:schemeClr>
                  </a:glow>
                </a:effectLst>
              </a:rPr>
              <a:t>Si je mens ! </a:t>
            </a:r>
            <a:r>
              <a:rPr lang="fr-FR" sz="1200" dirty="0" smtClean="0">
                <a:effectLst>
                  <a:glow rad="76200">
                    <a:schemeClr val="tx1">
                      <a:alpha val="75000"/>
                    </a:schemeClr>
                  </a:glow>
                </a:effectLst>
              </a:rPr>
              <a:t>(n°10)</a:t>
            </a:r>
            <a:endParaRPr lang="fr-FR" sz="1200" dirty="0">
              <a:effectLst>
                <a:glow rad="762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236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28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18000" y="4660900"/>
            <a:ext cx="459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50800">
                    <a:srgbClr val="FF0000">
                      <a:alpha val="75000"/>
                    </a:srgbClr>
                  </a:glow>
                </a:effectLst>
              </a:rPr>
              <a:t>Pousse sur les jambes!!!</a:t>
            </a:r>
            <a:endParaRPr lang="fr-FR" sz="4000" dirty="0">
              <a:effectLst>
                <a:glow rad="50800">
                  <a:srgbClr val="FF0000">
                    <a:alpha val="75000"/>
                  </a:srgb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65200" y="2298700"/>
            <a:ext cx="22479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err="1" smtClean="0">
                <a:latin typeface="Chalkduster"/>
              </a:rPr>
              <a:t>Ouff</a:t>
            </a:r>
            <a:r>
              <a:rPr lang="fr-FR" sz="3200" dirty="0">
                <a:latin typeface="Chalkduster"/>
              </a:rPr>
              <a:t> </a:t>
            </a:r>
            <a:r>
              <a:rPr lang="fr-FR" sz="3200" dirty="0" smtClean="0">
                <a:latin typeface="Chalkduster"/>
              </a:rPr>
              <a:t>!...</a:t>
            </a:r>
            <a:endParaRPr lang="fr-FR" sz="3200" dirty="0">
              <a:latin typeface="Chalkduster"/>
            </a:endParaRPr>
          </a:p>
        </p:txBody>
      </p:sp>
    </p:spTree>
    <p:extLst>
      <p:ext uri="{BB962C8B-B14F-4D97-AF65-F5344CB8AC3E}">
        <p14:creationId xmlns:p14="http://schemas.microsoft.com/office/powerpoint/2010/main" val="159764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4000">
        <p14:switch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am-tam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9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30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3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245100" y="2692400"/>
            <a:ext cx="35306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effectLst>
                  <a:glow rad="63500">
                    <a:schemeClr val="accent4">
                      <a:alpha val="75000"/>
                    </a:schemeClr>
                  </a:glow>
                </a:effectLst>
              </a:rPr>
              <a:t>Mais qu’est</a:t>
            </a:r>
            <a:r>
              <a:rPr lang="fr-FR" sz="2400" dirty="0">
                <a:effectLst>
                  <a:glow rad="63500">
                    <a:schemeClr val="accent4">
                      <a:alpha val="75000"/>
                    </a:schemeClr>
                  </a:glow>
                </a:effectLst>
              </a:rPr>
              <a:t>-</a:t>
            </a:r>
            <a:r>
              <a:rPr lang="fr-FR" sz="2400" dirty="0" smtClean="0">
                <a:effectLst>
                  <a:glow rad="63500">
                    <a:schemeClr val="accent4">
                      <a:alpha val="75000"/>
                    </a:schemeClr>
                  </a:glow>
                </a:effectLst>
              </a:rPr>
              <a:t>ce qu’elles ont toutes à me regarder??...</a:t>
            </a:r>
            <a:endParaRPr lang="fr-FR" sz="2400" dirty="0">
              <a:effectLst>
                <a:glow rad="63500">
                  <a:schemeClr val="accent4">
                    <a:alpha val="75000"/>
                  </a:schemeClr>
                </a:glo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65100" y="5842456"/>
            <a:ext cx="521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Vite...Je m’échappe!...</a:t>
            </a:r>
            <a:endParaRPr lang="fr-FR" sz="28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318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flip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3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4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327279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09800" y="254000"/>
            <a:ext cx="650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Sur le balcon Quai Vauban...</a:t>
            </a:r>
            <a:endParaRPr lang="fr-FR" sz="36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365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7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71500" y="2057400"/>
            <a:ext cx="307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Chalkduster"/>
              </a:rPr>
              <a:t>Gym...</a:t>
            </a:r>
            <a:endParaRPr lang="fr-FR" sz="48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  <a:latin typeface="Chalkduster"/>
            </a:endParaRPr>
          </a:p>
        </p:txBody>
      </p:sp>
    </p:spTree>
    <p:extLst>
      <p:ext uri="{BB962C8B-B14F-4D97-AF65-F5344CB8AC3E}">
        <p14:creationId xmlns:p14="http://schemas.microsoft.com/office/powerpoint/2010/main" val="346508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49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7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3" y="-3098013"/>
            <a:ext cx="9140097" cy="1218679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73100" y="1231900"/>
            <a:ext cx="3492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0000FF"/>
                </a:solidFill>
                <a:effectLst>
                  <a:glow rad="76200">
                    <a:schemeClr val="bg1">
                      <a:alpha val="75000"/>
                    </a:schemeClr>
                  </a:glow>
                </a:effectLst>
              </a:rPr>
              <a:t>Danse...</a:t>
            </a:r>
            <a:endParaRPr lang="fr-FR" sz="4000" dirty="0">
              <a:solidFill>
                <a:srgbClr val="0000FF"/>
              </a:solidFill>
              <a:effectLst>
                <a:glow rad="762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142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4000">
        <p14:flythrough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67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5500" y="5174734"/>
            <a:ext cx="4229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0" dirty="0" err="1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Chalkduster"/>
                <a:ea typeface="蘋果儷細宋"/>
              </a:rPr>
              <a:t>Poum</a:t>
            </a:r>
            <a:r>
              <a:rPr lang="fr-FR" sz="8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Chalkduster"/>
                <a:ea typeface="蘋果儷細宋"/>
              </a:rPr>
              <a:t>!!</a:t>
            </a:r>
            <a:endParaRPr lang="fr-FR" sz="80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  <a:latin typeface="Chalkduster"/>
              <a:ea typeface="蘋果儷細宋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181600" y="5499100"/>
            <a:ext cx="3213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Par terre.</a:t>
            </a:r>
            <a:endParaRPr lang="fr-FR" sz="4800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666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sion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4" presetClass="emph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5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3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4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43100" y="3403600"/>
            <a:ext cx="4038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63500">
                    <a:srgbClr val="FF0000">
                      <a:alpha val="75000"/>
                    </a:srgbClr>
                  </a:glow>
                </a:effectLst>
              </a:rPr>
              <a:t>La moto c’est RIGOLO!!!</a:t>
            </a:r>
            <a:endParaRPr lang="fr-FR" sz="4000" dirty="0">
              <a:solidFill>
                <a:schemeClr val="accent5">
                  <a:lumMod val="60000"/>
                  <a:lumOff val="40000"/>
                </a:schemeClr>
              </a:solidFill>
              <a:effectLst>
                <a:glow rad="635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521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doors dir="vert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4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0261" y="-2219739"/>
            <a:ext cx="9491870" cy="1265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1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5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50900" y="3600797"/>
            <a:ext cx="37973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75000"/>
                    </a:schemeClr>
                  </a:glow>
                </a:effectLst>
              </a:rPr>
              <a:t>Balade à </a:t>
            </a:r>
            <a:r>
              <a:rPr lang="fr-FR" sz="4400" dirty="0" smtClean="0">
                <a:solidFill>
                  <a:srgbClr val="FF6600"/>
                </a:solidFill>
                <a:effectLst>
                  <a:glow rad="76200">
                    <a:schemeClr val="tx1">
                      <a:alpha val="75000"/>
                    </a:schemeClr>
                  </a:glow>
                </a:effectLst>
                <a:latin typeface="Handwriting - Dakota"/>
              </a:rPr>
              <a:t>Canet-plage.</a:t>
            </a:r>
            <a:endParaRPr lang="fr-FR" sz="4400" dirty="0">
              <a:solidFill>
                <a:srgbClr val="FF6600"/>
              </a:solidFill>
              <a:effectLst>
                <a:glow rad="76200">
                  <a:schemeClr val="tx1">
                    <a:alpha val="75000"/>
                  </a:schemeClr>
                </a:glow>
              </a:effectLst>
              <a:latin typeface="Handwriting - Dakota"/>
            </a:endParaRPr>
          </a:p>
        </p:txBody>
      </p:sp>
    </p:spTree>
    <p:extLst>
      <p:ext uri="{BB962C8B-B14F-4D97-AF65-F5344CB8AC3E}">
        <p14:creationId xmlns:p14="http://schemas.microsoft.com/office/powerpoint/2010/main" val="55640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4000">
        <p14:pan dir="u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5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60800" y="2122269"/>
            <a:ext cx="5384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/>
              <a:t>Math. </a:t>
            </a:r>
            <a:endParaRPr lang="fr-FR" sz="3200" dirty="0"/>
          </a:p>
          <a:p>
            <a:endParaRPr lang="fr-FR" dirty="0" smtClean="0"/>
          </a:p>
        </p:txBody>
      </p:sp>
      <p:sp>
        <p:nvSpPr>
          <p:cNvPr id="4" name="ZoneTexte 3"/>
          <p:cNvSpPr txBox="1"/>
          <p:nvPr/>
        </p:nvSpPr>
        <p:spPr>
          <a:xfrm>
            <a:off x="6299200" y="2527300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</a:rPr>
              <a:t>La mer</a:t>
            </a:r>
            <a:endParaRPr lang="fr-FR" sz="3600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09600" y="4386540"/>
            <a:ext cx="2908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La grand-mère.</a:t>
            </a:r>
            <a:endParaRPr lang="fr-FR" sz="2800" dirty="0">
              <a:solidFill>
                <a:srgbClr val="FFFF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855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4000">
        <p14:warp dir="in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5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00403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81200" y="1409700"/>
            <a:ext cx="509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Je saute?..</a:t>
            </a:r>
            <a:endParaRPr lang="fr-FR" sz="4000" dirty="0">
              <a:effectLst>
                <a:glow rad="1016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708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ferris dir="l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00"/>
                            </p:stCondLst>
                            <p:childTnLst>
                              <p:par>
                                <p:cTn id="12" presetID="56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3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14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8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17600" y="4411981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</a:rPr>
              <a:t>La ...</a:t>
            </a:r>
            <a:endParaRPr lang="fr-FR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044044"/>
      </p:ext>
    </p:extLst>
  </p:cSld>
  <p:clrMapOvr>
    <a:masterClrMapping/>
  </p:clrMapOvr>
  <p:transition xmlns:p14="http://schemas.microsoft.com/office/powerpoint/2010/main" spd="slow" advClick="0" advTm="4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00"/>
                            </p:stCondLst>
                            <p:childTnLst>
                              <p:par>
                                <p:cTn id="13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8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7900" y="4711700"/>
            <a:ext cx="248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</a:rPr>
              <a:t>Lecture...</a:t>
            </a:r>
            <a:endParaRPr lang="fr-FR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82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eveal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00"/>
                            </p:stCondLst>
                            <p:childTnLst>
                              <p:par>
                                <p:cTn id="13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7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847658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50900" y="5522843"/>
            <a:ext cx="5956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</a:rPr>
              <a:t>C’est le pied, mais...</a:t>
            </a:r>
            <a:endParaRPr lang="fr-FR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468540"/>
      </p:ext>
    </p:extLst>
  </p:cSld>
  <p:clrMapOvr>
    <a:masterClrMapping/>
  </p:clrMapOvr>
  <p:transition xmlns:p14="http://schemas.microsoft.com/office/powerpoint/2010/main" spd="slow" advClick="0" advTm="4000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00"/>
                            </p:stCondLst>
                            <p:childTnLst>
                              <p:par>
                                <p:cTn id="13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7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49400" y="4787900"/>
            <a:ext cx="5702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cap="all" dirty="0" smtClean="0">
                <a:solidFill>
                  <a:srgbClr val="FF0000"/>
                </a:solidFill>
              </a:rPr>
              <a:t>ç</a:t>
            </a:r>
            <a:r>
              <a:rPr lang="fr-FR" sz="4000" dirty="0" smtClean="0">
                <a:solidFill>
                  <a:srgbClr val="FF0000"/>
                </a:solidFill>
              </a:rPr>
              <a:t>a prend la tête!..</a:t>
            </a:r>
            <a:endParaRPr lang="fr-FR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790564"/>
      </p:ext>
    </p:extLst>
  </p:cSld>
  <p:clrMapOvr>
    <a:masterClrMapping/>
  </p:clrMapOvr>
  <p:transition xmlns:p14="http://schemas.microsoft.com/office/powerpoint/2010/main" spd="slow" advClick="0" advTm="4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9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614451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6700" y="5613400"/>
            <a:ext cx="325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On choisit...</a:t>
            </a:r>
            <a:endParaRPr lang="fr-FR" sz="4000" dirty="0">
              <a:effectLst>
                <a:glow rad="1016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361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4000">
        <p:circle/>
      </p:transition>
    </mc:Choice>
    <mc:Fallback xmlns="">
      <p:transition xmlns:p14="http://schemas.microsoft.com/office/powerpoint/2010/main" spd="slow" advClick="0" advTm="4000">
        <p:circl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9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816600" y="4133572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Le livre.</a:t>
            </a:r>
            <a:endParaRPr lang="fr-FR" sz="40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3760405"/>
      </p:ext>
    </p:extLst>
  </p:cSld>
  <p:clrMapOvr>
    <a:masterClrMapping/>
  </p:clrMapOvr>
  <p:transition xmlns:p14="http://schemas.microsoft.com/office/powerpoint/2010/main" spd="slow" advClick="0" advTm="4000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0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956300" y="5422900"/>
            <a:ext cx="2755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On regarde...</a:t>
            </a:r>
            <a:endParaRPr lang="fr-FR" sz="4000" dirty="0">
              <a:effectLst>
                <a:glow rad="1016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0799243"/>
      </p:ext>
    </p:extLst>
  </p:cSld>
  <p:clrMapOvr>
    <a:masterClrMapping/>
  </p:clrMapOvr>
  <p:transition xmlns:p14="http://schemas.microsoft.com/office/powerpoint/2010/main" spd="slow" advClick="0" advTm="4000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6" presetClass="emph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41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 tmFilter="0,0; .5, 0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0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261100" y="3962400"/>
            <a:ext cx="2476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Les images.</a:t>
            </a:r>
            <a:endParaRPr lang="fr-FR" sz="3600" dirty="0">
              <a:solidFill>
                <a:schemeClr val="bg1"/>
              </a:solidFill>
              <a:effectLst>
                <a:glow rad="1016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918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:blinds dir="vert"/>
      </p:transition>
    </mc:Choice>
    <mc:Fallback xmlns="">
      <p:transition xmlns:p14="http://schemas.microsoft.com/office/powerpoint/2010/main" spd="slow" advClick="0" advTm="4000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5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0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700" y="5892800"/>
            <a:ext cx="4152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  <a:effectLst>
                  <a:glow rad="63500">
                    <a:srgbClr val="FF0000">
                      <a:alpha val="75000"/>
                    </a:srgbClr>
                  </a:glow>
                </a:effectLst>
              </a:rPr>
              <a:t>Concentration!..</a:t>
            </a:r>
            <a:endParaRPr lang="fr-FR" sz="4000" dirty="0">
              <a:solidFill>
                <a:schemeClr val="bg1"/>
              </a:solidFill>
              <a:effectLst>
                <a:glow rad="635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3796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checker/>
      </p:transition>
    </mc:Choice>
    <mc:Fallback xmlns="">
      <p:transition xmlns:p14="http://schemas.microsoft.com/office/powerpoint/2010/main" spd="slow" advClick="0" advTm="4000">
        <p:checker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3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0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22300" y="6057900"/>
            <a:ext cx="8509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Compréhension-Conclusion...</a:t>
            </a:r>
            <a:endParaRPr lang="fr-FR" sz="4000" dirty="0">
              <a:effectLst>
                <a:glow rad="1016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813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:dissolve/>
      </p:transition>
    </mc:Choice>
    <mc:Fallback xmlns="">
      <p:transition xmlns:p14="http://schemas.microsoft.com/office/powerpoint/2010/main" spd="slow" advClick="0" advTm="4000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6" presetClass="emph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800"/>
                            </p:stCondLst>
                            <p:childTnLst>
                              <p:par>
                                <p:cTn id="15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1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71500" y="190500"/>
            <a:ext cx="8420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effectLst>
                  <a:glow rad="76200">
                    <a:schemeClr val="bg1">
                      <a:alpha val="75000"/>
                    </a:schemeClr>
                  </a:glow>
                </a:effectLst>
              </a:rPr>
              <a:t>Même si ça coince...</a:t>
            </a:r>
            <a:endParaRPr lang="fr-FR" sz="3600" dirty="0">
              <a:solidFill>
                <a:srgbClr val="FF0000"/>
              </a:solidFill>
              <a:effectLst>
                <a:glow rad="76200">
                  <a:schemeClr val="bg1">
                    <a:alpha val="75000"/>
                  </a:scheme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981700" y="1752600"/>
            <a:ext cx="30099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FF00"/>
                </a:solidFill>
                <a:effectLst>
                  <a:glow rad="76200">
                    <a:srgbClr val="FF0000">
                      <a:alpha val="75000"/>
                    </a:srgbClr>
                  </a:glow>
                </a:effectLst>
              </a:rPr>
              <a:t>..on préfère le </a:t>
            </a:r>
            <a:r>
              <a:rPr lang="fr-FR" sz="4800" dirty="0" smtClean="0">
                <a:solidFill>
                  <a:srgbClr val="FFFF00"/>
                </a:solidFill>
                <a:effectLst>
                  <a:glow rad="76200">
                    <a:srgbClr val="FF0000">
                      <a:alpha val="75000"/>
                    </a:srgbClr>
                  </a:glow>
                </a:effectLst>
              </a:rPr>
              <a:t>gros</a:t>
            </a:r>
            <a:r>
              <a:rPr lang="fr-FR" sz="3600" dirty="0" smtClean="0">
                <a:solidFill>
                  <a:srgbClr val="FFFF00"/>
                </a:solidFill>
                <a:effectLst>
                  <a:glow rad="76200">
                    <a:srgbClr val="FF0000">
                      <a:alpha val="75000"/>
                    </a:srgbClr>
                  </a:glow>
                </a:effectLst>
              </a:rPr>
              <a:t> camion et sa remorque.</a:t>
            </a:r>
            <a:endParaRPr lang="fr-FR" sz="3600" dirty="0">
              <a:solidFill>
                <a:srgbClr val="FFFF00"/>
              </a:solidFill>
              <a:effectLst>
                <a:glow rad="762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591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:blinds dir="vert"/>
      </p:transition>
    </mc:Choice>
    <mc:Fallback xmlns="">
      <p:transition xmlns:p14="http://schemas.microsoft.com/office/powerpoint/2010/main" spd="slow" advClick="0" advTm="4000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6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9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30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600"/>
                            </p:stCondLst>
                            <p:childTnLst>
                              <p:par>
                                <p:cTn id="35" presetID="56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36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37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3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0200" y="1926104"/>
            <a:ext cx="46609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Choix des chaussures avec Mamie...</a:t>
            </a:r>
            <a:endParaRPr lang="fr-FR" sz="40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950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gallery dir="l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xit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7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4609" y="-3721843"/>
            <a:ext cx="9298609" cy="1239814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98500" y="203200"/>
            <a:ext cx="4356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76200">
                    <a:srgbClr val="FF6600">
                      <a:alpha val="75000"/>
                    </a:srgbClr>
                  </a:glow>
                </a:effectLst>
              </a:rPr>
              <a:t>Du manteau...</a:t>
            </a:r>
            <a:endParaRPr lang="fr-FR" sz="3600" dirty="0">
              <a:effectLst>
                <a:glow rad="76200">
                  <a:srgbClr val="FF6600">
                    <a:alpha val="75000"/>
                  </a:srgb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035300" y="5517971"/>
            <a:ext cx="6388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...  et en route pour la balade à Toulouges. </a:t>
            </a:r>
            <a:endParaRPr lang="fr-FR" sz="3600" dirty="0">
              <a:solidFill>
                <a:schemeClr val="bg1"/>
              </a:solidFill>
              <a:effectLst>
                <a:glow rad="1016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076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xmlns:p14="http://schemas.microsoft.com/office/powerpoint/2010/main" spd="med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1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986210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96900" y="5867400"/>
            <a:ext cx="636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63500">
                    <a:srgbClr val="FFFF00">
                      <a:alpha val="75000"/>
                    </a:srgbClr>
                  </a:glow>
                </a:effectLst>
              </a:rPr>
              <a:t>Chouette!!..Y a personne.</a:t>
            </a:r>
            <a:endParaRPr lang="fr-FR" sz="4000" dirty="0">
              <a:effectLst>
                <a:glow rad="63500">
                  <a:srgbClr val="FFFF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14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litter pattern="hexagon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9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1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03940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7500" y="4889500"/>
            <a:ext cx="3060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Allez...</a:t>
            </a:r>
            <a:endParaRPr lang="fr-FR" sz="66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859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honeycomb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1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75200" y="4800600"/>
            <a:ext cx="6400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dirty="0" err="1" smtClean="0">
                <a:effectLst>
                  <a:glow rad="50800">
                    <a:srgbClr val="FF0000">
                      <a:alpha val="75000"/>
                    </a:srgbClr>
                  </a:glow>
                </a:effectLst>
              </a:rPr>
              <a:t>Youppiiie</a:t>
            </a:r>
            <a:r>
              <a:rPr lang="fr-FR" sz="6600" dirty="0" smtClean="0">
                <a:effectLst>
                  <a:glow rad="50800">
                    <a:srgbClr val="FF0000">
                      <a:alpha val="75000"/>
                    </a:srgbClr>
                  </a:glow>
                </a:effectLst>
              </a:rPr>
              <a:t>!!!</a:t>
            </a:r>
            <a:endParaRPr lang="fr-FR" sz="6600" dirty="0">
              <a:effectLst>
                <a:glow rad="508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4812977"/>
      </p:ext>
    </p:extLst>
  </p:cSld>
  <p:clrMapOvr>
    <a:masterClrMapping/>
  </p:clrMapOvr>
  <p:transition xmlns:p14="http://schemas.microsoft.com/office/powerpoint/2010/main" spd="slow" advClick="0" advTm="4000">
    <p:wheel spokes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49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1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93800" y="4470400"/>
            <a:ext cx="7658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err="1" smtClean="0"/>
              <a:t>Clairfont</a:t>
            </a:r>
            <a:r>
              <a:rPr lang="fr-FR" sz="4000" dirty="0" smtClean="0"/>
              <a:t>...c'est </a:t>
            </a:r>
            <a:r>
              <a:rPr lang="fr-FR" sz="4000" dirty="0" err="1" smtClean="0"/>
              <a:t>bien,c'est</a:t>
            </a:r>
            <a:r>
              <a:rPr lang="fr-FR" sz="4000" dirty="0" smtClean="0"/>
              <a:t> bon, c'est bien bon!!!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111208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ripple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2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74918" y="0"/>
            <a:ext cx="11178484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4000" y="1460500"/>
            <a:ext cx="3378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75000"/>
                    </a:schemeClr>
                  </a:glow>
                </a:effectLst>
              </a:rPr>
              <a:t>Le</a:t>
            </a:r>
            <a:r>
              <a:rPr lang="fr-FR" sz="4400" dirty="0" smtClean="0">
                <a:solidFill>
                  <a:srgbClr val="FF0000"/>
                </a:solidFill>
              </a:rPr>
              <a:t> </a:t>
            </a:r>
            <a:r>
              <a:rPr lang="fr-FR" sz="4400" dirty="0" smtClean="0">
                <a:solidFill>
                  <a:srgbClr val="FFFF00"/>
                </a:solidFill>
              </a:rPr>
              <a:t>R</a:t>
            </a:r>
            <a:r>
              <a:rPr lang="fr-FR" sz="4400" dirty="0" smtClean="0">
                <a:solidFill>
                  <a:srgbClr val="FF0000"/>
                </a:solidFill>
              </a:rPr>
              <a:t>o</a:t>
            </a:r>
            <a:r>
              <a:rPr lang="fr-FR" sz="4400" dirty="0" smtClean="0">
                <a:solidFill>
                  <a:srgbClr val="CCFFCC"/>
                </a:solidFill>
              </a:rPr>
              <a:t>i</a:t>
            </a:r>
            <a:r>
              <a:rPr lang="fr-FR" sz="4400" dirty="0" smtClean="0">
                <a:solidFill>
                  <a:srgbClr val="FF0000"/>
                </a:solidFill>
              </a:rPr>
              <a:t>...</a:t>
            </a:r>
            <a:endParaRPr lang="fr-FR" sz="4400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410200" y="4800600"/>
            <a:ext cx="373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.. c'est </a:t>
            </a:r>
            <a:r>
              <a:rPr lang="fr-FR" sz="4000" dirty="0" smtClean="0">
                <a:solidFill>
                  <a:srgbClr val="008000"/>
                </a:solidFill>
                <a:effectLst>
                  <a:glow rad="101600">
                    <a:srgbClr val="FFFF00">
                      <a:alpha val="75000"/>
                    </a:srgbClr>
                  </a:glow>
                </a:effectLst>
              </a:rPr>
              <a:t>M</a:t>
            </a:r>
            <a:r>
              <a:rPr lang="fr-FR" sz="4000" dirty="0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o</a:t>
            </a:r>
            <a:r>
              <a:rPr lang="fr-FR" sz="40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i</a:t>
            </a:r>
            <a:r>
              <a:rPr lang="fr-FR" sz="4000" dirty="0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 !!!</a:t>
            </a:r>
            <a:endParaRPr lang="fr-FR" sz="4000" dirty="0">
              <a:effectLst>
                <a:glow rad="1016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664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2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2900" y="1765300"/>
            <a:ext cx="4610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On fait du cheval ...</a:t>
            </a:r>
            <a:endParaRPr lang="fr-FR" sz="4000" dirty="0">
              <a:effectLst>
                <a:glow rad="1016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900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vortex dir="r"/>
      </p:transition>
    </mc:Choice>
    <mc:Fallback xmlns="">
      <p:transition xmlns:p14="http://schemas.microsoft.com/office/powerpoint/2010/main" spd="slow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rprise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rprise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24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46100" y="3708400"/>
            <a:ext cx="2362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...à ressorts...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421205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rpe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rpe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2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63600" y="0"/>
            <a:ext cx="10007600" cy="7505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700" y="4039632"/>
            <a:ext cx="386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76200">
                    <a:schemeClr val="bg1">
                      <a:alpha val="75000"/>
                    </a:schemeClr>
                  </a:glow>
                </a:effectLst>
              </a:rPr>
              <a:t>...du crocodile...</a:t>
            </a:r>
            <a:endParaRPr lang="fr-FR" sz="4000" dirty="0">
              <a:effectLst>
                <a:glow rad="762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454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4000">
        <p14:switch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2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89000" y="4730571"/>
            <a:ext cx="16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 ...bien mort.</a:t>
            </a:r>
            <a:endParaRPr lang="fr-FR" sz="3600" dirty="0"/>
          </a:p>
        </p:txBody>
      </p:sp>
      <p:sp>
        <p:nvSpPr>
          <p:cNvPr id="5" name="ZoneTexte 4"/>
          <p:cNvSpPr txBox="1"/>
          <p:nvPr/>
        </p:nvSpPr>
        <p:spPr>
          <a:xfrm>
            <a:off x="6184900" y="5676900"/>
            <a:ext cx="2959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E</a:t>
            </a:r>
            <a:r>
              <a:rPr lang="fr-FR" sz="4000" dirty="0" smtClean="0"/>
              <a:t>t enfin...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86361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flip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3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0700" y="1993900"/>
            <a:ext cx="3022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...de l'escalier!!</a:t>
            </a:r>
            <a:endParaRPr lang="fr-FR" sz="40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 flipH="1">
            <a:off x="96517" y="4400371"/>
            <a:ext cx="20624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63500">
                    <a:schemeClr val="bg1">
                      <a:alpha val="75000"/>
                    </a:schemeClr>
                  </a:glow>
                </a:effectLst>
              </a:rPr>
              <a:t>..qui monte...</a:t>
            </a:r>
            <a:endParaRPr lang="fr-FR" sz="3600" dirty="0">
              <a:effectLst>
                <a:glow rad="63500">
                  <a:schemeClr val="bg1">
                    <a:alpha val="75000"/>
                  </a:schemeClr>
                </a:glo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638800" y="5041900"/>
            <a:ext cx="250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76200">
                    <a:schemeClr val="bg1">
                      <a:alpha val="75000"/>
                    </a:schemeClr>
                  </a:glow>
                </a:effectLst>
              </a:rPr>
              <a:t>..et qui descend.</a:t>
            </a:r>
            <a:endParaRPr lang="fr-FR" sz="3600" dirty="0">
              <a:effectLst>
                <a:glow rad="762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497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gallery dir="l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7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7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21756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473700" y="1701800"/>
            <a:ext cx="35814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Je suis un </a:t>
            </a:r>
            <a:r>
              <a:rPr lang="fr-FR" sz="66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homme!</a:t>
            </a:r>
            <a:endParaRPr lang="fr-FR" sz="66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608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mph" presetSubtype="0" fill="remove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5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7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464300" y="3543300"/>
            <a:ext cx="267970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2">
                    <a:lumMod val="50000"/>
                  </a:schemeClr>
                </a:solidFill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Un </a:t>
            </a:r>
            <a:r>
              <a:rPr lang="fr-FR" sz="54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75000"/>
                    </a:schemeClr>
                  </a:glow>
                </a:effectLst>
                <a:latin typeface="Chalkduster"/>
              </a:rPr>
              <a:t>vrai!!!</a:t>
            </a:r>
            <a:endParaRPr lang="fr-FR" sz="5400" dirty="0">
              <a:solidFill>
                <a:srgbClr val="FF0000"/>
              </a:solidFill>
              <a:effectLst>
                <a:glow rad="101600">
                  <a:schemeClr val="bg1">
                    <a:alpha val="75000"/>
                  </a:schemeClr>
                </a:glow>
              </a:effectLst>
              <a:latin typeface="Chalkduster"/>
            </a:endParaRPr>
          </a:p>
        </p:txBody>
      </p:sp>
    </p:spTree>
    <p:extLst>
      <p:ext uri="{BB962C8B-B14F-4D97-AF65-F5344CB8AC3E}">
        <p14:creationId xmlns:p14="http://schemas.microsoft.com/office/powerpoint/2010/main" val="413730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60"/>
                            </p:stCondLst>
                            <p:childTnLst>
                              <p:par>
                                <p:cTn id="15" presetID="49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7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643883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12800" y="3340100"/>
            <a:ext cx="3746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Qui aime...</a:t>
            </a:r>
            <a:endParaRPr lang="fr-FR" sz="40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022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4000">
        <p14:flythrough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8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880100" y="4876800"/>
            <a:ext cx="269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L’eau.</a:t>
            </a:r>
            <a:endParaRPr lang="fr-FR" sz="4000" dirty="0">
              <a:solidFill>
                <a:srgbClr val="FF0000"/>
              </a:solidFill>
              <a:effectLst>
                <a:glow rad="1016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693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:dissolve/>
      </p:transition>
    </mc:Choice>
    <mc:Fallback xmlns="">
      <p:transition xmlns:p14="http://schemas.microsoft.com/office/powerpoint/2010/main" spd="slow" advClick="0" advTm="4000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38" presetClass="exit" presetSubtype="0" accel="5000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8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2832100"/>
            <a:ext cx="6324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63500">
                    <a:schemeClr val="bg1">
                      <a:alpha val="75000"/>
                    </a:schemeClr>
                  </a:glow>
                </a:effectLst>
              </a:rPr>
              <a:t>Futur </a:t>
            </a:r>
            <a:r>
              <a:rPr lang="fr-FR" sz="4000" dirty="0" smtClean="0">
                <a:solidFill>
                  <a:srgbClr val="FF0000"/>
                </a:solidFill>
                <a:effectLst>
                  <a:glow rad="63500">
                    <a:schemeClr val="bg1">
                      <a:alpha val="75000"/>
                    </a:schemeClr>
                  </a:glow>
                </a:effectLst>
              </a:rPr>
              <a:t>top</a:t>
            </a:r>
            <a:r>
              <a:rPr lang="fr-FR" sz="4000" dirty="0" smtClean="0">
                <a:effectLst>
                  <a:glow rad="63500">
                    <a:schemeClr val="bg1">
                      <a:alpha val="75000"/>
                    </a:schemeClr>
                  </a:glow>
                </a:effectLst>
              </a:rPr>
              <a:t> model</a:t>
            </a:r>
            <a:r>
              <a:rPr lang="fr-FR" sz="4000" dirty="0" smtClean="0">
                <a:effectLst>
                  <a:glow rad="63500">
                    <a:schemeClr val="bg1">
                      <a:alpha val="75000"/>
                    </a:schemeClr>
                  </a:glow>
                </a:effectLst>
              </a:rPr>
              <a:t>..</a:t>
            </a:r>
            <a:r>
              <a:rPr lang="fr-FR" sz="4000" dirty="0" smtClean="0">
                <a:effectLst>
                  <a:glow rad="63500">
                    <a:schemeClr val="bg1">
                      <a:alpha val="75000"/>
                    </a:schemeClr>
                  </a:glow>
                </a:effectLst>
              </a:rPr>
              <a:t>.</a:t>
            </a:r>
          </a:p>
          <a:p>
            <a:r>
              <a:rPr lang="fr-FR" sz="4000" dirty="0" smtClean="0"/>
              <a:t>pour </a:t>
            </a:r>
            <a:r>
              <a:rPr lang="fr-FR" sz="40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76200">
                    <a:schemeClr val="tx1">
                      <a:alpha val="75000"/>
                    </a:schemeClr>
                  </a:glow>
                </a:effectLst>
              </a:rPr>
              <a:t>M</a:t>
            </a:r>
            <a:r>
              <a:rPr lang="fr-FR" sz="4000" dirty="0" smtClean="0"/>
              <a:t>amie?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356346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checker/>
      </p:transition>
    </mc:Choice>
    <mc:Fallback xmlns="">
      <p:transition xmlns:p14="http://schemas.microsoft.com/office/powerpoint/2010/main" spd="slow" advClick="0" advTm="4000">
        <p:checker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9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4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58900" y="1968500"/>
            <a:ext cx="260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101600">
                    <a:schemeClr val="accent3">
                      <a:lumMod val="20000"/>
                      <a:lumOff val="80000"/>
                      <a:alpha val="75000"/>
                    </a:schemeClr>
                  </a:glow>
                  <a:outerShdw blurRad="69850" dist="38100" dir="16080000" sx="120000" sy="120000" algn="tl" rotWithShape="0">
                    <a:schemeClr val="accent3">
                      <a:lumMod val="20000"/>
                      <a:lumOff val="80000"/>
                      <a:alpha val="43000"/>
                    </a:schemeClr>
                  </a:outerShdw>
                </a:effectLst>
              </a:rPr>
              <a:t>Choix du dentifrice...</a:t>
            </a:r>
            <a:endParaRPr lang="fr-FR" sz="3600" dirty="0">
              <a:effectLst>
                <a:glow rad="101600">
                  <a:schemeClr val="accent3">
                    <a:lumMod val="20000"/>
                    <a:lumOff val="80000"/>
                    <a:alpha val="75000"/>
                  </a:schemeClr>
                </a:glow>
                <a:outerShdw blurRad="69850" dist="38100" dir="16080000" sx="120000" sy="120000" algn="tl" rotWithShape="0">
                  <a:schemeClr val="accent3">
                    <a:lumMod val="20000"/>
                    <a:lumOff val="80000"/>
                    <a:alpha val="43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270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doors dir="vert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3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3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8778"/>
            <a:ext cx="9144000" cy="12191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864100" y="3189764"/>
            <a:ext cx="4279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101600">
                    <a:schemeClr val="accent3">
                      <a:lumMod val="60000"/>
                      <a:lumOff val="40000"/>
                      <a:alpha val="75000"/>
                    </a:schemeClr>
                  </a:glow>
                </a:effectLst>
              </a:rPr>
              <a:t>Brossage de dents...</a:t>
            </a:r>
            <a:endParaRPr lang="fr-FR" sz="3600" dirty="0">
              <a:effectLst>
                <a:glow rad="101600">
                  <a:schemeClr val="accent3">
                    <a:lumMod val="60000"/>
                    <a:lumOff val="40000"/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660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"/>
                            </p:stCondLst>
                            <p:childTnLst>
                              <p:par>
                                <p:cTn id="13" presetID="30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9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22300" y="2476500"/>
            <a:ext cx="2628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Chalkduster"/>
              </a:rPr>
              <a:t>C</a:t>
            </a:r>
            <a:r>
              <a:rPr lang="fr-FR" sz="4000" dirty="0" smtClean="0">
                <a:solidFill>
                  <a:srgbClr val="3366FF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Chalkduster"/>
              </a:rPr>
              <a:t>R</a:t>
            </a:r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Chalkduster"/>
              </a:rPr>
              <a:t>A</a:t>
            </a:r>
            <a:r>
              <a:rPr lang="fr-FR" sz="40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Chalkduster"/>
              </a:rPr>
              <a:t>C</a:t>
            </a:r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Chalkduster"/>
              </a:rPr>
              <a:t>.</a:t>
            </a:r>
            <a:r>
              <a:rPr lang="fr-FR" sz="4000" dirty="0" smtClean="0">
                <a:solidFill>
                  <a:srgbClr val="CCFFCC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Chalkduster"/>
              </a:rPr>
              <a:t>.</a:t>
            </a:r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Chalkduster"/>
              </a:rPr>
              <a:t>.</a:t>
            </a:r>
            <a:endParaRPr lang="fr-FR" sz="40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  <a:latin typeface="Chalkduster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914900" y="4552265"/>
            <a:ext cx="358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76200">
                    <a:srgbClr val="FF0000">
                      <a:alpha val="75000"/>
                    </a:srgbClr>
                  </a:glow>
                </a:effectLst>
              </a:rPr>
              <a:t>...C’est cassé!!!</a:t>
            </a:r>
            <a:endParaRPr lang="fr-FR" sz="3600" dirty="0">
              <a:effectLst>
                <a:glow rad="762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4000">
        <p14:glitter pattern="hexagon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6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2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23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6" presetClass="exit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8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29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9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81200" y="5854700"/>
            <a:ext cx="741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101600">
                    <a:srgbClr val="FF6600">
                      <a:alpha val="75000"/>
                    </a:srgbClr>
                  </a:glow>
                </a:effectLst>
              </a:rPr>
              <a:t>Couche et pyjama.</a:t>
            </a:r>
            <a:endParaRPr lang="fr-FR" sz="3600" dirty="0">
              <a:effectLst>
                <a:glow rad="101600">
                  <a:srgbClr val="FF66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188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9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03300" y="5842000"/>
            <a:ext cx="547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Soupe aux pâtes...</a:t>
            </a:r>
            <a:endParaRPr lang="fr-FR" sz="2800" dirty="0">
              <a:effectLst>
                <a:glow rad="101600">
                  <a:schemeClr val="bg1">
                    <a:alpha val="75000"/>
                  </a:scheme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69900" y="4941669"/>
            <a:ext cx="2159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</a:rPr>
              <a:t>Entrée:</a:t>
            </a:r>
            <a:endParaRPr lang="fr-FR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8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xmlns:p14="http://schemas.microsoft.com/office/powerpoint/2010/main" spd="slow" advTm="4000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0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3900" y="4992757"/>
            <a:ext cx="250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effectLst>
                  <a:glow rad="76200">
                    <a:schemeClr val="tx1">
                      <a:alpha val="75000"/>
                    </a:schemeClr>
                  </a:glow>
                </a:effectLst>
              </a:rPr>
              <a:t>Plat:</a:t>
            </a:r>
            <a:endParaRPr lang="fr-FR" sz="3600" dirty="0">
              <a:solidFill>
                <a:srgbClr val="FF0000"/>
              </a:solidFill>
              <a:effectLst>
                <a:glow rad="76200">
                  <a:schemeClr val="tx1">
                    <a:alpha val="75000"/>
                  </a:scheme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143000" y="5885190"/>
            <a:ext cx="325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Pâtes à la soupe...</a:t>
            </a:r>
            <a:endParaRPr lang="fr-FR" sz="2800" dirty="0">
              <a:effectLst>
                <a:glow rad="1016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5885624"/>
      </p:ext>
    </p:extLst>
  </p:cSld>
  <p:clrMapOvr>
    <a:masterClrMapping/>
  </p:clrMapOvr>
  <p:transition xmlns:p14="http://schemas.microsoft.com/office/powerpoint/2010/main" spd="slow" advClick="0" advTm="4000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3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0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90800" y="4216400"/>
            <a:ext cx="692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Ce que j’aime...moi?...</a:t>
            </a:r>
            <a:endParaRPr lang="fr-FR" sz="3600" dirty="0">
              <a:effectLst>
                <a:glow rad="101600">
                  <a:srgbClr val="FF0000">
                    <a:alpha val="75000"/>
                  </a:srgbClr>
                </a:glo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343400" y="5321300"/>
            <a:ext cx="287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Pâtes et soupe</a:t>
            </a:r>
            <a:endParaRPr lang="fr-FR" sz="2800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3331122"/>
      </p:ext>
    </p:extLst>
  </p:cSld>
  <p:clrMapOvr>
    <a:masterClrMapping/>
  </p:clrMapOvr>
  <p:transition xmlns:p14="http://schemas.microsoft.com/office/powerpoint/2010/main" spd="slow" advClick="0" advTm="4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9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39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8500" y="4089400"/>
            <a:ext cx="543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Stop!! Plus faim.</a:t>
            </a:r>
            <a:endParaRPr lang="fr-FR" sz="3600" dirty="0">
              <a:effectLst>
                <a:glow rad="101600">
                  <a:srgbClr val="FF0000">
                    <a:alpha val="75000"/>
                  </a:srgb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038600" y="5524500"/>
            <a:ext cx="355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101600">
                    <a:schemeClr val="accent5">
                      <a:alpha val="75000"/>
                    </a:schemeClr>
                  </a:glow>
                </a:effectLst>
              </a:rPr>
              <a:t>Dessert??...</a:t>
            </a:r>
            <a:endParaRPr lang="fr-FR" sz="3600" dirty="0">
              <a:effectLst>
                <a:glow rad="101600">
                  <a:schemeClr val="accent5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236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ripple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37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00"/>
                            </p:stCondLst>
                            <p:childTnLst>
                              <p:par>
                                <p:cTn id="20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200"/>
                            </p:stCondLst>
                            <p:childTnLst>
                              <p:par>
                                <p:cTn id="25" presetID="56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6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27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1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47982"/>
            <a:ext cx="9164132" cy="1221884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22400" y="4432300"/>
            <a:ext cx="2654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err="1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  <a:latin typeface="Chalkduster"/>
              </a:rPr>
              <a:t>Y</a:t>
            </a:r>
            <a:r>
              <a:rPr lang="fr-FR" sz="6000" dirty="0" err="1" smtClean="0">
                <a:solidFill>
                  <a:srgbClr val="3366FF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  <a:latin typeface="Chalkduster"/>
              </a:rPr>
              <a:t>e</a:t>
            </a:r>
            <a:r>
              <a:rPr lang="fr-FR" sz="6000" dirty="0" err="1" smtClean="0">
                <a:solidFill>
                  <a:srgbClr val="FFFF00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  <a:latin typeface="Chalkduster"/>
              </a:rPr>
              <a:t>s</a:t>
            </a:r>
            <a:r>
              <a:rPr lang="fr-FR" sz="6000" dirty="0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  <a:latin typeface="Chalkduster"/>
              </a:rPr>
              <a:t>!</a:t>
            </a:r>
            <a:r>
              <a:rPr lang="fr-FR" sz="60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  <a:latin typeface="Chalkduster"/>
              </a:rPr>
              <a:t>!</a:t>
            </a:r>
            <a:r>
              <a:rPr lang="fr-FR" sz="6000" dirty="0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  <a:latin typeface="Chalkduster"/>
              </a:rPr>
              <a:t>!</a:t>
            </a:r>
            <a:endParaRPr lang="fr-FR" sz="6000" dirty="0">
              <a:effectLst>
                <a:glow rad="101600">
                  <a:srgbClr val="FF0000">
                    <a:alpha val="75000"/>
                  </a:srgbClr>
                </a:glow>
              </a:effectLst>
              <a:latin typeface="Chalkduster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844800" y="1905000"/>
            <a:ext cx="3683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Du pain!!!</a:t>
            </a:r>
            <a:endParaRPr lang="fr-FR" sz="6000" dirty="0">
              <a:solidFill>
                <a:srgbClr val="FF0000"/>
              </a:solidFill>
              <a:effectLst>
                <a:glow rad="1016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021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flip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1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 tmFilter="0,0; .5, 0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1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 tmFilter="0,0; .5, 0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67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41400" y="5040243"/>
            <a:ext cx="4813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effectLst>
                  <a:glow rad="76200">
                    <a:srgbClr val="FFFF00">
                      <a:alpha val="75000"/>
                    </a:srgbClr>
                  </a:glow>
                </a:effectLst>
              </a:rPr>
              <a:t>Toulouse : le retour</a:t>
            </a:r>
            <a:endParaRPr lang="fr-FR" sz="4000" dirty="0">
              <a:solidFill>
                <a:srgbClr val="FF0000"/>
              </a:solidFill>
              <a:effectLst>
                <a:glow rad="76200">
                  <a:srgbClr val="FFFF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34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flip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5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66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0435" y="-2230783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68400" y="3913257"/>
            <a:ext cx="325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Le calme...</a:t>
            </a:r>
            <a:endParaRPr lang="fr-FR" sz="4000" dirty="0">
              <a:solidFill>
                <a:schemeClr val="bg1"/>
              </a:solidFill>
              <a:effectLst>
                <a:glow rad="1016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873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4000">
        <p:circle/>
      </p:transition>
    </mc:Choice>
    <mc:Fallback xmlns="">
      <p:transition xmlns:p14="http://schemas.microsoft.com/office/powerpoint/2010/main" spd="slow" advClick="0" advTm="4000">
        <p:circl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67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52345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642100" y="2806700"/>
            <a:ext cx="3606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76200">
                    <a:srgbClr val="FF0000">
                      <a:alpha val="77000"/>
                    </a:srgbClr>
                  </a:glow>
                </a:effectLst>
              </a:rPr>
              <a:t>Le froid...</a:t>
            </a:r>
            <a:endParaRPr lang="fr-FR" sz="4000" dirty="0">
              <a:effectLst>
                <a:glow rad="76200">
                  <a:srgbClr val="FF0000">
                    <a:alpha val="77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056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4000">
        <p14:flash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68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4000" y="3073400"/>
            <a:ext cx="3429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/>
              <a:t>La neige...</a:t>
            </a:r>
            <a:endParaRPr lang="fr-FR" sz="4000" dirty="0"/>
          </a:p>
        </p:txBody>
      </p:sp>
      <p:sp>
        <p:nvSpPr>
          <p:cNvPr id="4" name="ZoneTexte 3"/>
          <p:cNvSpPr txBox="1"/>
          <p:nvPr/>
        </p:nvSpPr>
        <p:spPr>
          <a:xfrm>
            <a:off x="6146800" y="5027543"/>
            <a:ext cx="472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..</a:t>
            </a:r>
            <a:r>
              <a:rPr lang="fr-FR" sz="3600" dirty="0" smtClean="0"/>
              <a:t>avec</a:t>
            </a:r>
            <a:r>
              <a:rPr lang="fr-FR" dirty="0" smtClean="0"/>
              <a:t> </a:t>
            </a:r>
            <a:r>
              <a:rPr lang="fr-FR" sz="4000" dirty="0" smtClean="0"/>
              <a:t>P</a:t>
            </a:r>
            <a:r>
              <a:rPr lang="fr-FR" sz="40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a</a:t>
            </a:r>
            <a:r>
              <a:rPr lang="fr-FR" sz="4000" dirty="0" smtClean="0"/>
              <a:t>pa...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262114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xmlns:p14="http://schemas.microsoft.com/office/powerpoint/2010/main" spd="slow" advClick="0" advTm="4000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6" presetClass="exit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68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20700" y="3479800"/>
            <a:ext cx="2628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Avec...</a:t>
            </a:r>
            <a:endParaRPr lang="fr-FR" sz="3600" dirty="0"/>
          </a:p>
        </p:txBody>
      </p:sp>
      <p:sp>
        <p:nvSpPr>
          <p:cNvPr id="5" name="ZoneTexte 4"/>
          <p:cNvSpPr txBox="1"/>
          <p:nvPr/>
        </p:nvSpPr>
        <p:spPr>
          <a:xfrm>
            <a:off x="711200" y="4559300"/>
            <a:ext cx="279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/>
              <a:t>M</a:t>
            </a:r>
            <a:r>
              <a:rPr lang="fr-FR" sz="4000" dirty="0" smtClean="0">
                <a:solidFill>
                  <a:srgbClr val="FF0000"/>
                </a:solidFill>
              </a:rPr>
              <a:t>a</a:t>
            </a:r>
            <a:r>
              <a:rPr lang="fr-FR" sz="4000" dirty="0" smtClean="0"/>
              <a:t>man.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426381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honeycomb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6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68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03300" y="3378200"/>
            <a:ext cx="2311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Seul...</a:t>
            </a:r>
            <a:endParaRPr lang="fr-FR" sz="40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615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000">
        <p14:reveal thruBlk="1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7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68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638800" y="4279900"/>
            <a:ext cx="331470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63500">
                    <a:srgbClr val="FF0000">
                      <a:alpha val="85000"/>
                    </a:srgbClr>
                  </a:glow>
                </a:effectLst>
              </a:rPr>
              <a:t>Sous surveillance (quand même).</a:t>
            </a:r>
            <a:endParaRPr lang="fr-FR" sz="3600" dirty="0">
              <a:effectLst>
                <a:glow rad="63500">
                  <a:srgbClr val="FF0000">
                    <a:alpha val="8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0187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70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21300" y="1549400"/>
            <a:ext cx="237490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Luge.(entre les voitures).</a:t>
            </a:r>
            <a:endParaRPr lang="fr-FR" sz="3600" dirty="0">
              <a:solidFill>
                <a:srgbClr val="FFFF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815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xmlns:p14="http://schemas.microsoft.com/office/powerpoint/2010/main" spd="slow" advClick="0" advTm="4000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4" presetClass="emph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300"/>
                            </p:stCondLst>
                            <p:childTnLst>
                              <p:par>
                                <p:cTn id="19" presetID="31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70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06900" y="1930401"/>
            <a:ext cx="4089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err="1" smtClean="0"/>
              <a:t>Boff..Pas</a:t>
            </a:r>
            <a:r>
              <a:rPr lang="fr-FR" sz="4000" dirty="0" smtClean="0"/>
              <a:t> </a:t>
            </a:r>
            <a:r>
              <a:rPr lang="fr-FR" sz="4000" dirty="0" smtClean="0"/>
              <a:t>mal !!!</a:t>
            </a:r>
            <a:endParaRPr lang="fr-FR" sz="4000" dirty="0"/>
          </a:p>
        </p:txBody>
      </p:sp>
      <p:sp>
        <p:nvSpPr>
          <p:cNvPr id="4" name="ZoneTexte 3"/>
          <p:cNvSpPr txBox="1"/>
          <p:nvPr/>
        </p:nvSpPr>
        <p:spPr>
          <a:xfrm>
            <a:off x="508000" y="5599043"/>
            <a:ext cx="6692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/>
              <a:t>... </a:t>
            </a:r>
            <a:r>
              <a:rPr lang="fr-FR" sz="3600" dirty="0" smtClean="0"/>
              <a:t>mais, </a:t>
            </a:r>
            <a:r>
              <a:rPr lang="fr-FR" sz="3600" dirty="0" smtClean="0"/>
              <a:t>je préfère</a:t>
            </a:r>
            <a:endParaRPr lang="fr-FR" sz="4000" dirty="0">
              <a:effectLst>
                <a:glow>
                  <a:schemeClr val="tx1"/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06900" y="5599043"/>
            <a:ext cx="24016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/>
              <a:t>la </a:t>
            </a:r>
            <a:r>
              <a:rPr lang="fr-FR" sz="3600" dirty="0">
                <a:solidFill>
                  <a:srgbClr val="FF0000"/>
                </a:solidFill>
                <a:effectLst>
                  <a:glow rad="127000">
                    <a:schemeClr val="tx1">
                      <a:alpha val="87000"/>
                    </a:schemeClr>
                  </a:glow>
                </a:effectLst>
              </a:rPr>
              <a:t>Moto </a:t>
            </a:r>
            <a:r>
              <a:rPr lang="fr-FR" sz="3600" dirty="0">
                <a:effectLst>
                  <a:glow>
                    <a:schemeClr val="tx1"/>
                  </a:glow>
                </a:effectLst>
              </a:rPr>
              <a:t>!!!</a:t>
            </a:r>
            <a:endParaRPr lang="fr-FR" sz="3600" dirty="0">
              <a:effectLst>
                <a:glow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3903647"/>
      </p:ext>
    </p:extLst>
  </p:cSld>
  <p:clrMapOvr>
    <a:masterClrMapping/>
  </p:clrMapOvr>
  <p:transition xmlns:p14="http://schemas.microsoft.com/office/powerpoint/2010/main" spd="slow" advClick="0" advTm="4000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5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6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48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49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600"/>
                            </p:stCondLst>
                            <p:childTnLst>
                              <p:par>
                                <p:cTn id="54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72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5500" y="304800"/>
            <a:ext cx="754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effectLst>
                  <a:glow rad="177800">
                    <a:schemeClr val="bg1">
                      <a:alpha val="75000"/>
                    </a:schemeClr>
                  </a:glow>
                </a:effectLst>
              </a:rPr>
              <a:t>Toulouse</a:t>
            </a:r>
            <a:r>
              <a:rPr lang="fr-FR" dirty="0" smtClean="0">
                <a:effectLst>
                  <a:glow rad="177800">
                    <a:schemeClr val="bg1">
                      <a:alpha val="75000"/>
                    </a:schemeClr>
                  </a:glow>
                </a:effectLst>
              </a:rPr>
              <a:t>   </a:t>
            </a:r>
            <a:r>
              <a:rPr lang="fr-FR" sz="3600" dirty="0" smtClean="0"/>
              <a:t>c’est bien!!</a:t>
            </a:r>
            <a:endParaRPr lang="fr-FR" sz="3600" dirty="0"/>
          </a:p>
        </p:txBody>
      </p:sp>
      <p:sp>
        <p:nvSpPr>
          <p:cNvPr id="4" name="ZoneTexte 3"/>
          <p:cNvSpPr txBox="1"/>
          <p:nvPr/>
        </p:nvSpPr>
        <p:spPr>
          <a:xfrm>
            <a:off x="406400" y="2857500"/>
            <a:ext cx="33655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</a:rPr>
              <a:t>Avec</a:t>
            </a:r>
            <a:r>
              <a:rPr lang="fr-FR" sz="4000" dirty="0" smtClean="0">
                <a:solidFill>
                  <a:schemeClr val="bg1"/>
                </a:solidFill>
              </a:rPr>
              <a:t> </a:t>
            </a:r>
            <a:r>
              <a:rPr lang="fr-FR" sz="4000" dirty="0" err="1" smtClean="0">
                <a:solidFill>
                  <a:schemeClr val="bg1"/>
                </a:solidFill>
              </a:rPr>
              <a:t>pap</a:t>
            </a:r>
            <a:r>
              <a:rPr lang="fr-FR" sz="4000" dirty="0" err="1" smtClean="0">
                <a:solidFill>
                  <a:srgbClr val="FF0000"/>
                </a:solidFill>
              </a:rPr>
              <a:t>a</a:t>
            </a:r>
            <a:r>
              <a:rPr lang="fr-FR" sz="4000" dirty="0" err="1" smtClean="0">
                <a:solidFill>
                  <a:schemeClr val="bg1"/>
                </a:solidFill>
              </a:rPr>
              <a:t>,mam</a:t>
            </a:r>
            <a:r>
              <a:rPr lang="fr-FR" sz="4000" dirty="0" err="1" smtClean="0">
                <a:solidFill>
                  <a:srgbClr val="FFFF00"/>
                </a:solidFill>
              </a:rPr>
              <a:t>a</a:t>
            </a:r>
            <a:r>
              <a:rPr lang="fr-FR" sz="4000" dirty="0" err="1" smtClean="0">
                <a:solidFill>
                  <a:schemeClr val="bg1"/>
                </a:solidFill>
              </a:rPr>
              <a:t>n</a:t>
            </a:r>
            <a:r>
              <a:rPr lang="fr-FR" sz="4000" dirty="0" smtClean="0">
                <a:solidFill>
                  <a:schemeClr val="bg1"/>
                </a:solidFill>
              </a:rPr>
              <a:t>.</a:t>
            </a:r>
            <a:endParaRPr lang="fr-F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978600"/>
      </p:ext>
    </p:extLst>
  </p:cSld>
  <p:clrMapOvr>
    <a:masterClrMapping/>
  </p:clrMapOvr>
  <p:transition xmlns:p14="http://schemas.microsoft.com/office/powerpoint/2010/main" spd="slow" advClick="0" advTm="4000">
    <p:wheel spokes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 tmFilter="0,0; .5, 0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734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51802"/>
            <a:ext cx="9144000" cy="1208892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9100" y="4419601"/>
            <a:ext cx="84836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Mais en réfléchissant : </a:t>
            </a:r>
            <a:r>
              <a:rPr lang="fr-FR" sz="4400" dirty="0" smtClean="0">
                <a:solidFill>
                  <a:srgbClr val="FF0000"/>
                </a:solidFill>
                <a:effectLst>
                  <a:glow rad="406400">
                    <a:schemeClr val="bg2">
                      <a:alpha val="85000"/>
                    </a:schemeClr>
                  </a:glow>
                </a:effectLst>
              </a:rPr>
              <a:t>Perpignan?...</a:t>
            </a:r>
            <a:r>
              <a:rPr lang="fr-FR" sz="3200" dirty="0" smtClean="0">
                <a:solidFill>
                  <a:srgbClr val="FFFF00"/>
                </a:solidFill>
              </a:rPr>
              <a:t>(avec </a:t>
            </a:r>
            <a:r>
              <a:rPr lang="fr-FR" sz="3200" dirty="0" smtClean="0">
                <a:solidFill>
                  <a:srgbClr val="FF0000"/>
                </a:solidFill>
              </a:rPr>
              <a:t>ma</a:t>
            </a:r>
            <a:r>
              <a:rPr lang="fr-FR" sz="3200" dirty="0" smtClean="0">
                <a:solidFill>
                  <a:srgbClr val="FFFF00"/>
                </a:solidFill>
              </a:rPr>
              <a:t>mie &amp; </a:t>
            </a:r>
            <a:r>
              <a:rPr lang="fr-FR" sz="3200" dirty="0" err="1" smtClean="0">
                <a:solidFill>
                  <a:srgbClr val="CCFFCC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pa</a:t>
            </a:r>
            <a:r>
              <a:rPr lang="fr-FR" sz="3200" dirty="0" err="1" smtClean="0">
                <a:solidFill>
                  <a:srgbClr val="FFFF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tic</a:t>
            </a:r>
            <a:r>
              <a:rPr lang="fr-FR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)</a:t>
            </a:r>
            <a:r>
              <a:rPr lang="fr-FR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...</a:t>
            </a:r>
            <a:endParaRPr lang="fr-FR" sz="3200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019300" y="6030121"/>
            <a:ext cx="485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effectLst>
                  <a:glow rad="50800">
                    <a:schemeClr val="tx1">
                      <a:alpha val="75000"/>
                    </a:schemeClr>
                  </a:glow>
                </a:effectLst>
              </a:rPr>
              <a:t>C</a:t>
            </a:r>
            <a:r>
              <a:rPr lang="fr-FR" sz="3600" dirty="0" smtClean="0">
                <a:solidFill>
                  <a:schemeClr val="bg1"/>
                </a:solidFill>
              </a:rPr>
              <a:t>’</a:t>
            </a:r>
            <a:r>
              <a:rPr lang="fr-FR" sz="3600" dirty="0" smtClean="0"/>
              <a:t>est </a:t>
            </a:r>
            <a:r>
              <a:rPr lang="fr-FR" sz="3600" dirty="0" smtClean="0">
                <a:solidFill>
                  <a:srgbClr val="FF0000"/>
                </a:solidFill>
                <a:effectLst>
                  <a:glow rad="241300">
                    <a:schemeClr val="bg1">
                      <a:alpha val="75000"/>
                    </a:schemeClr>
                  </a:glow>
                </a:effectLst>
              </a:rPr>
              <a:t>très</a:t>
            </a:r>
            <a:r>
              <a:rPr lang="fr-FR" sz="3600" dirty="0" smtClean="0"/>
              <a:t> bien aussi </a:t>
            </a:r>
            <a:r>
              <a:rPr lang="fr-FR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!!!</a:t>
            </a:r>
            <a:endParaRPr lang="fr-FR" sz="3600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047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4000">
        <p14:glitter pattern="hexagon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mph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72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79500" y="342900"/>
            <a:ext cx="56769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/>
              <a:t>A TOUTES ET A TOUS:</a:t>
            </a:r>
            <a:endParaRPr lang="fr-FR" sz="3200" dirty="0"/>
          </a:p>
        </p:txBody>
      </p:sp>
      <p:sp>
        <p:nvSpPr>
          <p:cNvPr id="4" name="ZoneTexte 3"/>
          <p:cNvSpPr txBox="1"/>
          <p:nvPr/>
        </p:nvSpPr>
        <p:spPr>
          <a:xfrm>
            <a:off x="1866900" y="1066800"/>
            <a:ext cx="6413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Au revoir et  à  très bientôt!!</a:t>
            </a:r>
            <a:endParaRPr lang="fr-FR" sz="36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572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56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5" dur="1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26" dur="10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27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se">
  <a:themeElements>
    <a:clrScheme name="Bris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e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s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Papier journal.thmx</Template>
  <TotalTime>1710</TotalTime>
  <Words>773</Words>
  <Application>Microsoft Macintosh PowerPoint</Application>
  <PresentationFormat>Présentation à l'écran (4:3)</PresentationFormat>
  <Paragraphs>136</Paragraphs>
  <Slides>88</Slides>
  <Notes>2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88</vt:i4>
      </vt:variant>
    </vt:vector>
  </HeadingPairs>
  <TitlesOfParts>
    <vt:vector size="89" baseType="lpstr">
      <vt:lpstr>Brise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Patrick ARNOLD</dc:creator>
  <cp:lastModifiedBy>Patrick ARNOLD</cp:lastModifiedBy>
  <cp:revision>157</cp:revision>
  <dcterms:created xsi:type="dcterms:W3CDTF">2012-02-16T11:00:03Z</dcterms:created>
  <dcterms:modified xsi:type="dcterms:W3CDTF">2012-03-01T10:38:43Z</dcterms:modified>
</cp:coreProperties>
</file>