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207" r:id="rId1"/>
  </p:sldMasterIdLst>
  <p:notesMasterIdLst>
    <p:notesMasterId r:id="rId32"/>
  </p:notesMasterIdLst>
  <p:handoutMasterIdLst>
    <p:handoutMasterId r:id="rId33"/>
  </p:handoutMasterIdLst>
  <p:sldIdLst>
    <p:sldId id="259" r:id="rId2"/>
    <p:sldId id="261" r:id="rId3"/>
    <p:sldId id="263" r:id="rId4"/>
    <p:sldId id="270" r:id="rId5"/>
    <p:sldId id="269" r:id="rId6"/>
    <p:sldId id="296" r:id="rId7"/>
    <p:sldId id="268" r:id="rId8"/>
    <p:sldId id="271" r:id="rId9"/>
    <p:sldId id="265" r:id="rId10"/>
    <p:sldId id="274" r:id="rId11"/>
    <p:sldId id="275" r:id="rId12"/>
    <p:sldId id="297" r:id="rId13"/>
    <p:sldId id="276" r:id="rId14"/>
    <p:sldId id="282" r:id="rId15"/>
    <p:sldId id="293" r:id="rId16"/>
    <p:sldId id="278" r:id="rId17"/>
    <p:sldId id="279" r:id="rId18"/>
    <p:sldId id="299" r:id="rId19"/>
    <p:sldId id="284" r:id="rId20"/>
    <p:sldId id="294" r:id="rId21"/>
    <p:sldId id="300" r:id="rId22"/>
    <p:sldId id="301" r:id="rId23"/>
    <p:sldId id="302" r:id="rId24"/>
    <p:sldId id="290" r:id="rId25"/>
    <p:sldId id="280" r:id="rId26"/>
    <p:sldId id="291" r:id="rId27"/>
    <p:sldId id="281" r:id="rId28"/>
    <p:sldId id="298" r:id="rId29"/>
    <p:sldId id="286" r:id="rId30"/>
    <p:sldId id="285" r:id="rId31"/>
  </p:sldIdLst>
  <p:sldSz cx="9144000" cy="6858000" type="screen4x3"/>
  <p:notesSz cx="6858000" cy="9144000"/>
  <p:defaultText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79CC93D-E52E-4D84-901B-11D7331DD495}">
          <p14:sldIdLst>
            <p14:sldId id="259"/>
          </p14:sldIdLst>
        </p14:section>
        <p14:section name="Vue d’ensemble et objectifs" id="{ABA716BF-3A5C-4ADB-94C9-CFEF84EBA240}">
          <p14:sldIdLst>
            <p14:sldId id="261"/>
            <p14:sldId id="263"/>
            <p14:sldId id="270"/>
            <p14:sldId id="269"/>
            <p14:sldId id="296"/>
            <p14:sldId id="268"/>
            <p14:sldId id="271"/>
            <p14:sldId id="265"/>
            <p14:sldId id="274"/>
            <p14:sldId id="275"/>
            <p14:sldId id="297"/>
            <p14:sldId id="276"/>
            <p14:sldId id="282"/>
            <p14:sldId id="293"/>
            <p14:sldId id="278"/>
            <p14:sldId id="279"/>
            <p14:sldId id="299"/>
            <p14:sldId id="284"/>
            <p14:sldId id="294"/>
            <p14:sldId id="300"/>
            <p14:sldId id="301"/>
            <p14:sldId id="302"/>
            <p14:sldId id="290"/>
            <p14:sldId id="280"/>
            <p14:sldId id="291"/>
            <p14:sldId id="281"/>
            <p14:sldId id="298"/>
            <p14:sldId id="286"/>
            <p14:sldId id="285"/>
          </p14:sldIdLst>
        </p14:section>
        <p14:section name="Sujet 1" id="{6D9936A3-3945-4757-BC8B-B5C252D8E036}">
          <p14:sldIdLst/>
        </p14:section>
        <p14:section name="Exemples de diapositives pour les effets visuels" id="{BAB3A466-96C9-4230-9978-795378D75699}">
          <p14:sldIdLst/>
        </p14:section>
        <p14:section name="Étude de cas" id="{8C0305C9-B152-4FBA-A789-FE1976D53990}">
          <p14:sldIdLst/>
        </p14:section>
        <p14:section name="Conclusion et résumé" id="{790CEF5B-569A-4C2F-BED5-750B08C0E5AD}">
          <p14:sldIdLst/>
        </p14:section>
        <p14:section name="Annexe" id="{3F78B471-41DA-46F2-A8E4-97E471896AB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A12B"/>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0622" autoAdjust="0"/>
    <p:restoredTop sz="83977" autoAdjust="0"/>
  </p:normalViewPr>
  <p:slideViewPr>
    <p:cSldViewPr>
      <p:cViewPr varScale="1">
        <p:scale>
          <a:sx n="172" d="100"/>
          <a:sy n="172" d="100"/>
        </p:scale>
        <p:origin x="-1128" y="-48"/>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fr-FR" sz="1200"/>
            </a:lvl1pPr>
          </a:lstStyle>
          <a:p>
            <a:endParaRPr lang="fr-F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fr-FR" sz="1200"/>
            </a:lvl1pPr>
          </a:lstStyle>
          <a:p>
            <a:fld id="{D83FDC75-7F73-4A4A-A77C-09AADF00E0EA}" type="datetimeFigureOut">
              <a:rPr lang="fr-FR" smtClean="0"/>
              <a:pPr/>
              <a:t>23/02/12</a:t>
            </a:fld>
            <a:endParaRPr lang="fr-F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fr-FR" sz="1200"/>
            </a:lvl1pPr>
          </a:lstStyle>
          <a:p>
            <a:endParaRPr lang="fr-F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fr-FR" sz="1200"/>
            </a:lvl1pPr>
          </a:lstStyle>
          <a:p>
            <a:fld id="{459226BF-1F13-42D3-80DC-373E7ADD1EBC}" type="slidenum">
              <a:rPr lang="fr-FR" smtClean="0"/>
              <a:pPr/>
              <a:t>‹#›</a:t>
            </a:fld>
            <a:endParaRPr lang="fr-FR" dirty="0"/>
          </a:p>
        </p:txBody>
      </p:sp>
    </p:spTree>
    <p:extLst>
      <p:ext uri="{BB962C8B-B14F-4D97-AF65-F5344CB8AC3E}">
        <p14:creationId xmlns:p14="http://schemas.microsoft.com/office/powerpoint/2010/main" val="1025972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fr-FR" sz="1200"/>
            </a:lvl1pPr>
          </a:lstStyle>
          <a:p>
            <a:endParaRPr lang="fr-F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fr-FR" sz="1200"/>
            </a:lvl1pPr>
          </a:lstStyle>
          <a:p>
            <a:fld id="{48AEF76B-3757-4A0B-AF93-28494465C1DD}" type="datetimeFigureOut">
              <a:rPr lang="fr-FR"/>
              <a:pPr/>
              <a:t>23/02/12</a:t>
            </a:fld>
            <a:endParaRPr lang="fr-F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fr-FR" sz="1200"/>
            </a:lvl1pPr>
          </a:lstStyle>
          <a:p>
            <a:endParaRPr lang="fr-F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fr-FR" sz="1200"/>
            </a:lvl1pPr>
          </a:lstStyle>
          <a:p>
            <a:fld id="{75693FD4-8F83-4EF7-AC3F-0DC0388986B0}" type="slidenum">
              <a:rPr/>
              <a:pPr/>
              <a:t>‹#›</a:t>
            </a:fld>
            <a:endParaRPr lang="fr-FR" dirty="0"/>
          </a:p>
        </p:txBody>
      </p:sp>
    </p:spTree>
    <p:extLst>
      <p:ext uri="{BB962C8B-B14F-4D97-AF65-F5344CB8AC3E}">
        <p14:creationId xmlns:p14="http://schemas.microsoft.com/office/powerpoint/2010/main" val="1866062236"/>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fr-FR"/>
            </a:pPr>
            <a:r>
              <a:rPr lang="fr-FR" dirty="0" smtClean="0"/>
              <a:t>Ce modèle peut être utilisé comme fichier de démarrage pour présenter des supports de formation à un groupe.</a:t>
            </a:r>
          </a:p>
          <a:p>
            <a:endParaRPr lang="fr-FR" dirty="0" smtClean="0"/>
          </a:p>
          <a:p>
            <a:pPr>
              <a:spcBef>
                <a:spcPct val="0"/>
              </a:spcBef>
            </a:pPr>
            <a:r>
              <a:rPr lang="fr-FR" sz="1200" b="1" dirty="0" smtClean="0"/>
              <a:t>Sections</a:t>
            </a:r>
            <a:endParaRPr lang="fr-FR" sz="1200" dirty="0" smtClean="0"/>
          </a:p>
          <a:p>
            <a:pPr>
              <a:spcBef>
                <a:spcPct val="0"/>
              </a:spcBef>
            </a:pPr>
            <a:r>
              <a:rPr lang="fr-FR" sz="1200" dirty="0" smtClean="0"/>
              <a:t>Les sections permettent d’organiser les diapositives et facilitent la collaboration entre plusieurs auteurs. </a:t>
            </a:r>
            <a:r>
              <a:rPr lang="fr-FR" dirty="0" smtClean="0"/>
              <a:t>Sous l'onglet </a:t>
            </a:r>
            <a:r>
              <a:rPr lang="fr-FR" b="1" dirty="0" smtClean="0"/>
              <a:t>Accueil</a:t>
            </a:r>
            <a:r>
              <a:rPr lang="fr-FR" dirty="0" smtClean="0"/>
              <a:t>, sous </a:t>
            </a:r>
            <a:r>
              <a:rPr lang="fr-FR" b="1" dirty="0" smtClean="0"/>
              <a:t>Diapositives</a:t>
            </a:r>
            <a:r>
              <a:rPr lang="fr-FR" dirty="0" smtClean="0"/>
              <a:t>, cliquez sur </a:t>
            </a:r>
            <a:r>
              <a:rPr lang="fr-FR" b="1" dirty="0" smtClean="0"/>
              <a:t>Section</a:t>
            </a:r>
            <a:r>
              <a:rPr lang="fr-FR" dirty="0" smtClean="0"/>
              <a:t>, puis sur </a:t>
            </a:r>
            <a:r>
              <a:rPr lang="fr-FR" b="1" dirty="0" smtClean="0"/>
              <a:t>Ajouter une section</a:t>
            </a:r>
            <a:r>
              <a:rPr lang="fr-FR" sz="1200" dirty="0" smtClean="0"/>
              <a:t>.</a:t>
            </a:r>
          </a:p>
          <a:p>
            <a:pPr>
              <a:spcBef>
                <a:spcPct val="0"/>
              </a:spcBef>
            </a:pPr>
            <a:endParaRPr lang="fr-FR" sz="1200" b="1" dirty="0" smtClean="0"/>
          </a:p>
          <a:p>
            <a:pPr>
              <a:spcBef>
                <a:spcPct val="0"/>
              </a:spcBef>
            </a:pPr>
            <a:r>
              <a:rPr lang="fr-FR" sz="1200" b="1" dirty="0" smtClean="0"/>
              <a:t>Notes</a:t>
            </a:r>
          </a:p>
          <a:p>
            <a:pPr>
              <a:spcBef>
                <a:spcPct val="0"/>
              </a:spcBef>
            </a:pPr>
            <a:r>
              <a:rPr lang="fr-FR" sz="1200" dirty="0" smtClean="0"/>
              <a:t>Utilisez le volet Notes pour les notes de présentation ou pour fournir des informations  supplémentaires à l’audience. Vous pouvez afficher ces notes en mode Présentation pendant votre présentation.</a:t>
            </a:r>
            <a:endParaRPr lang="fr-FR" sz="1200" baseline="0" dirty="0" smtClean="0"/>
          </a:p>
          <a:p>
            <a:pPr lvl="0">
              <a:buFontTx/>
              <a:buNone/>
            </a:pPr>
            <a:r>
              <a:rPr lang="fr-FR" sz="1200" dirty="0" smtClean="0"/>
              <a:t>N’oubliez pas de tenir compte de la taille de la police (critère important pour l’accessibilité, la visibilité, l’enregistrement vidéo et la production en ligne)</a:t>
            </a:r>
          </a:p>
          <a:p>
            <a:pPr lvl="0"/>
            <a:endParaRPr lang="fr-FR" sz="1200" dirty="0" smtClean="0"/>
          </a:p>
          <a:p>
            <a:pPr lvl="0">
              <a:buFontTx/>
              <a:buNone/>
            </a:pPr>
            <a:r>
              <a:rPr lang="fr-FR" sz="1200" b="1" dirty="0" smtClean="0"/>
              <a:t>Couleurs coordonnées </a:t>
            </a:r>
          </a:p>
          <a:p>
            <a:pPr lvl="0">
              <a:buFontTx/>
              <a:buNone/>
            </a:pPr>
            <a:r>
              <a:rPr lang="fr-FR" sz="1200" dirty="0" smtClean="0"/>
              <a:t>Faites tout particulièrement attention aux diagrammes, graphiques et zones de texte.</a:t>
            </a:r>
            <a:r>
              <a:rPr lang="fr-FR" sz="1200" baseline="0" dirty="0" smtClean="0"/>
              <a:t> </a:t>
            </a:r>
            <a:endParaRPr lang="fr-FR" sz="1200" dirty="0" smtClean="0"/>
          </a:p>
          <a:p>
            <a:pPr lvl="0"/>
            <a:r>
              <a:rPr lang="fr-FR" sz="1200" dirty="0" smtClean="0"/>
              <a:t>Tenez compte du fait que les participants imprimeront la présentation en noir et blanc ou nuances de gris. Effectuez un test d’impression pour vérifier que vos couleurs s’impriment correctement en noir et blanc intégral et nuances de gris.</a:t>
            </a:r>
          </a:p>
          <a:p>
            <a:pPr lvl="0">
              <a:buFontTx/>
              <a:buNone/>
            </a:pPr>
            <a:endParaRPr lang="fr-FR" sz="1200" dirty="0" smtClean="0"/>
          </a:p>
          <a:p>
            <a:pPr lvl="0">
              <a:buFontTx/>
              <a:buNone/>
            </a:pPr>
            <a:r>
              <a:rPr lang="fr-FR" sz="1200" b="1" dirty="0" smtClean="0"/>
              <a:t>Graphiques, tableaux et diagrammes</a:t>
            </a:r>
          </a:p>
          <a:p>
            <a:pPr lvl="0"/>
            <a:r>
              <a:rPr lang="fr-FR" sz="1200" dirty="0" smtClean="0"/>
              <a:t>Faites en sorte que votre présentation soit simple : utilisez des styles et des couleurs identiques qui ne soient pas gênants.</a:t>
            </a:r>
          </a:p>
          <a:p>
            <a:pPr lvl="0"/>
            <a:r>
              <a:rPr lang="fr-FR" sz="1200" dirty="0" smtClean="0"/>
              <a:t>Ajoutez une étiquette à tous les graphiques et tableaux.</a:t>
            </a:r>
          </a:p>
          <a:p>
            <a:endParaRPr lang="fr-FR" dirty="0" smtClean="0"/>
          </a:p>
          <a:p>
            <a:endParaRPr lang="fr-FR" dirty="0" smtClean="0"/>
          </a:p>
          <a:p>
            <a:endParaRPr lang="fr-FR" dirty="0"/>
          </a:p>
        </p:txBody>
      </p:sp>
      <p:sp>
        <p:nvSpPr>
          <p:cNvPr id="4" name="Slide Number Placeholder 3"/>
          <p:cNvSpPr>
            <a:spLocks noGrp="1"/>
          </p:cNvSpPr>
          <p:nvPr>
            <p:ph type="sldNum" sz="quarter" idx="10"/>
          </p:nvPr>
        </p:nvSpPr>
        <p:spPr/>
        <p:txBody>
          <a:bodyPr/>
          <a:lstStyle/>
          <a:p>
            <a:fld id="{EC6EAC7D-5A89-47C2-8ABA-56C9C2DEF7A4}" type="slidenum">
              <a:rPr lang="fr-FR" smtClean="0"/>
              <a:pPr/>
              <a:t>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fr-FR" dirty="0" smtClean="0"/>
              <a:t>Fournissez une brève vue d’ensemble de la présentation.</a:t>
            </a:r>
            <a:r>
              <a:rPr lang="fr-FR" baseline="0" dirty="0" smtClean="0"/>
              <a:t> D</a:t>
            </a:r>
            <a:r>
              <a:rPr lang="fr-FR" dirty="0" smtClean="0"/>
              <a:t>écrivez l’objectif principal de la présentation et expliquez son importance.</a:t>
            </a:r>
          </a:p>
          <a:p>
            <a:pPr>
              <a:lnSpc>
                <a:spcPct val="80000"/>
              </a:lnSpc>
            </a:pPr>
            <a:r>
              <a:rPr lang="fr-FR" dirty="0" smtClean="0"/>
              <a:t>Présentez chaque sujet principal.</a:t>
            </a:r>
          </a:p>
          <a:p>
            <a:r>
              <a:rPr lang="fr-FR" dirty="0" smtClean="0"/>
              <a:t>Pour fournir une feuille de route à votre audience, vous</a:t>
            </a:r>
            <a:r>
              <a:rPr lang="fr-FR" baseline="0" dirty="0" smtClean="0"/>
              <a:t> pouvez </a:t>
            </a:r>
            <a:r>
              <a:rPr lang="fr-FR" dirty="0" smtClean="0"/>
              <a:t>répéter cette diapositive de vue d’ensemble tout au long de la présentation afin de mettre en évidence le sujet suivant.</a:t>
            </a:r>
          </a:p>
        </p:txBody>
      </p:sp>
      <p:sp>
        <p:nvSpPr>
          <p:cNvPr id="4" name="Slide Number Placeholder 3"/>
          <p:cNvSpPr>
            <a:spLocks noGrp="1"/>
          </p:cNvSpPr>
          <p:nvPr>
            <p:ph type="sldNum" sz="quarter" idx="10"/>
          </p:nvPr>
        </p:nvSpPr>
        <p:spPr/>
        <p:txBody>
          <a:bodyPr/>
          <a:lstStyle/>
          <a:p>
            <a:fld id="{EC6EAC7D-5A89-47C2-8ABA-56C9C2DEF7A4}" type="slidenum">
              <a:rPr lang="fr-FR" smtClean="0"/>
              <a:pPr/>
              <a:t>2</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5</a:t>
            </a:fld>
            <a:endParaRPr lang="fr-FR" dirty="0"/>
          </a:p>
        </p:txBody>
      </p:sp>
    </p:spTree>
    <p:extLst>
      <p:ext uri="{BB962C8B-B14F-4D97-AF65-F5344CB8AC3E}">
        <p14:creationId xmlns:p14="http://schemas.microsoft.com/office/powerpoint/2010/main" val="7612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7</a:t>
            </a:fld>
            <a:endParaRPr lang="fr-FR"/>
          </a:p>
        </p:txBody>
      </p:sp>
    </p:spTree>
    <p:extLst>
      <p:ext uri="{BB962C8B-B14F-4D97-AF65-F5344CB8AC3E}">
        <p14:creationId xmlns:p14="http://schemas.microsoft.com/office/powerpoint/2010/main" val="78404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8</a:t>
            </a:fld>
            <a:endParaRPr lang="fr-FR"/>
          </a:p>
        </p:txBody>
      </p:sp>
    </p:spTree>
    <p:extLst>
      <p:ext uri="{BB962C8B-B14F-4D97-AF65-F5344CB8AC3E}">
        <p14:creationId xmlns:p14="http://schemas.microsoft.com/office/powerpoint/2010/main" val="24142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16</a:t>
            </a:fld>
            <a:endParaRPr lang="fr-FR" dirty="0"/>
          </a:p>
        </p:txBody>
      </p:sp>
    </p:spTree>
    <p:extLst>
      <p:ext uri="{BB962C8B-B14F-4D97-AF65-F5344CB8AC3E}">
        <p14:creationId xmlns:p14="http://schemas.microsoft.com/office/powerpoint/2010/main" val="303263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20</a:t>
            </a:fld>
            <a:endParaRPr lang="fr-FR" dirty="0"/>
          </a:p>
        </p:txBody>
      </p:sp>
    </p:spTree>
    <p:extLst>
      <p:ext uri="{BB962C8B-B14F-4D97-AF65-F5344CB8AC3E}">
        <p14:creationId xmlns:p14="http://schemas.microsoft.com/office/powerpoint/2010/main" val="38145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5693FD4-8F83-4EF7-AC3F-0DC0388986B0}" type="slidenum">
              <a:rPr lang="fr-FR" smtClean="0"/>
              <a:pPr/>
              <a:t>25</a:t>
            </a:fld>
            <a:endParaRPr lang="fr-FR" dirty="0"/>
          </a:p>
        </p:txBody>
      </p:sp>
    </p:spTree>
    <p:extLst>
      <p:ext uri="{BB962C8B-B14F-4D97-AF65-F5344CB8AC3E}">
        <p14:creationId xmlns:p14="http://schemas.microsoft.com/office/powerpoint/2010/main" val="7275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fr-FR" smtClean="0"/>
              <a:t>Cliquez et modifiez le titre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23/02/12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5" name="Footer Placeholder 4"/>
          <p:cNvSpPr>
            <a:spLocks noGrp="1"/>
          </p:cNvSpPr>
          <p:nvPr>
            <p:ph type="ftr" sz="quarter" idx="11"/>
          </p:nvPr>
        </p:nvSpPr>
        <p:spPr/>
        <p:txBody>
          <a:bodyPr/>
          <a:lstStyle/>
          <a:p>
            <a:endParaRPr kumimoji="0" lang="fr-FR" dirty="0"/>
          </a:p>
        </p:txBody>
      </p:sp>
      <p:sp>
        <p:nvSpPr>
          <p:cNvPr id="6" name="Slide Number Placeholder 5"/>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5" name="Footer Placeholder 4"/>
          <p:cNvSpPr>
            <a:spLocks noGrp="1"/>
          </p:cNvSpPr>
          <p:nvPr>
            <p:ph type="ftr" sz="quarter" idx="11"/>
          </p:nvPr>
        </p:nvSpPr>
        <p:spPr/>
        <p:txBody>
          <a:bodyPr/>
          <a:lstStyle/>
          <a:p>
            <a:endParaRPr kumimoji="0" lang="fr-FR" dirty="0"/>
          </a:p>
        </p:txBody>
      </p:sp>
      <p:sp>
        <p:nvSpPr>
          <p:cNvPr id="6" name="Slide Number Placeholder 5"/>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eaLnBrk="1" latinLnBrk="0" hangingPunct="1">
              <a:defRPr kumimoji="0" lang="fr-FR" b="1" cap="small" baseline="0">
                <a:solidFill>
                  <a:srgbClr val="003300"/>
                </a:solidFill>
              </a:defRPr>
            </a:lvl1pPr>
          </a:lstStyle>
          <a:p>
            <a:r>
              <a:rPr kumimoji="0" lang="fr-FR"/>
              <a:t>Modifiez le style du titre</a:t>
            </a:r>
          </a:p>
        </p:txBody>
      </p:sp>
      <p:sp>
        <p:nvSpPr>
          <p:cNvPr id="3" name="Subtitle 2"/>
          <p:cNvSpPr>
            <a:spLocks noGrp="1"/>
          </p:cNvSpPr>
          <p:nvPr>
            <p:ph type="subTitle" idx="1"/>
          </p:nvPr>
        </p:nvSpPr>
        <p:spPr>
          <a:xfrm>
            <a:off x="3962400" y="4038600"/>
            <a:ext cx="4772528" cy="990600"/>
          </a:xfrm>
        </p:spPr>
        <p:txBody>
          <a:bodyPr>
            <a:normAutofit/>
          </a:bodyPr>
          <a:lstStyle>
            <a:lvl1pPr marL="0" indent="0" algn="r" eaLnBrk="1" latinLnBrk="0" hangingPunct="1">
              <a:buNone/>
              <a:defRPr kumimoji="0" lang="fr-FR" sz="2000" b="0">
                <a:solidFill>
                  <a:schemeClr val="tx1"/>
                </a:solidFill>
                <a:latin typeface="Georgia" pitchFamily="18" charset="0"/>
              </a:defRPr>
            </a:lvl1pPr>
            <a:lvl2pPr marL="457200" indent="0" algn="ctr" eaLnBrk="1" latinLnBrk="0" hangingPunct="1">
              <a:buNone/>
              <a:defRPr kumimoji="0" lang="fr-FR">
                <a:solidFill>
                  <a:schemeClr val="tx1">
                    <a:tint val="75000"/>
                  </a:schemeClr>
                </a:solidFill>
              </a:defRPr>
            </a:lvl2pPr>
            <a:lvl3pPr marL="914400" indent="0" algn="ctr" eaLnBrk="1" latinLnBrk="0" hangingPunct="1">
              <a:buNone/>
              <a:defRPr kumimoji="0" lang="fr-FR">
                <a:solidFill>
                  <a:schemeClr val="tx1">
                    <a:tint val="75000"/>
                  </a:schemeClr>
                </a:solidFill>
              </a:defRPr>
            </a:lvl3pPr>
            <a:lvl4pPr marL="1371600" indent="0" algn="ctr" eaLnBrk="1" latinLnBrk="0" hangingPunct="1">
              <a:buNone/>
              <a:defRPr kumimoji="0" lang="fr-FR">
                <a:solidFill>
                  <a:schemeClr val="tx1">
                    <a:tint val="75000"/>
                  </a:schemeClr>
                </a:solidFill>
              </a:defRPr>
            </a:lvl4pPr>
            <a:lvl5pPr marL="1828800" indent="0" algn="ctr" eaLnBrk="1" latinLnBrk="0" hangingPunct="1">
              <a:buNone/>
              <a:defRPr kumimoji="0" lang="fr-FR">
                <a:solidFill>
                  <a:schemeClr val="tx1">
                    <a:tint val="75000"/>
                  </a:schemeClr>
                </a:solidFill>
              </a:defRPr>
            </a:lvl5pPr>
            <a:lvl6pPr marL="2286000" indent="0" algn="ctr" eaLnBrk="1" latinLnBrk="0" hangingPunct="1">
              <a:buNone/>
              <a:defRPr kumimoji="0" lang="fr-FR">
                <a:solidFill>
                  <a:schemeClr val="tx1">
                    <a:tint val="75000"/>
                  </a:schemeClr>
                </a:solidFill>
              </a:defRPr>
            </a:lvl6pPr>
            <a:lvl7pPr marL="2743200" indent="0" algn="ctr" eaLnBrk="1" latinLnBrk="0" hangingPunct="1">
              <a:buNone/>
              <a:defRPr kumimoji="0" lang="fr-FR">
                <a:solidFill>
                  <a:schemeClr val="tx1">
                    <a:tint val="75000"/>
                  </a:schemeClr>
                </a:solidFill>
              </a:defRPr>
            </a:lvl7pPr>
            <a:lvl8pPr marL="3200400" indent="0" algn="ctr" eaLnBrk="1" latinLnBrk="0" hangingPunct="1">
              <a:buNone/>
              <a:defRPr kumimoji="0" lang="fr-FR">
                <a:solidFill>
                  <a:schemeClr val="tx1">
                    <a:tint val="75000"/>
                  </a:schemeClr>
                </a:solidFill>
              </a:defRPr>
            </a:lvl8pPr>
            <a:lvl9pPr marL="3657600" indent="0" algn="ctr" eaLnBrk="1" latinLnBrk="0" hangingPunct="1">
              <a:buNone/>
              <a:defRPr kumimoji="0" lang="fr-FR">
                <a:solidFill>
                  <a:schemeClr val="tx1">
                    <a:tint val="75000"/>
                  </a:schemeClr>
                </a:solidFill>
              </a:defRPr>
            </a:lvl9pPr>
          </a:lstStyle>
          <a:p>
            <a:pPr eaLnBrk="1" latinLnBrk="0" hangingPunct="1"/>
            <a:r>
              <a:rPr kumimoji="0" lang="fr-FR" smtClean="0"/>
              <a:t>Cliquez pour modifier le style des sous-titres du masque</a:t>
            </a:r>
            <a:endParaRPr kumimoji="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eaLnBrk="1" latinLnBrk="0" hangingPunct="1">
              <a:buNone/>
              <a:defRPr kumimoji="0" lang="fr-FR" sz="2000" baseline="0"/>
            </a:lvl1pPr>
          </a:lstStyle>
          <a:p>
            <a:r>
              <a:rPr kumimoji="0" lang="fr-FR" dirty="0"/>
              <a:t>Logo de la société</a:t>
            </a:r>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eaLnBrk="1" latinLnBrk="0" hangingPunct="1">
              <a:defRPr kumimoji="0" lang="fr-FR"/>
            </a:lvl1pPr>
          </a:lstStyle>
          <a:p>
            <a:r>
              <a:rPr kumimoji="0" lang="fr-FR"/>
              <a:t>Modifiez le style du titre</a:t>
            </a:r>
          </a:p>
        </p:txBody>
      </p:sp>
      <p:sp>
        <p:nvSpPr>
          <p:cNvPr id="3" name="Content Placeholder 2"/>
          <p:cNvSpPr>
            <a:spLocks noGrp="1"/>
          </p:cNvSpPr>
          <p:nvPr>
            <p:ph idx="1"/>
          </p:nvPr>
        </p:nvSpPr>
        <p:spPr>
          <a:xfrm>
            <a:off x="762000" y="1596413"/>
            <a:ext cx="8077200" cy="4297363"/>
          </a:xfrm>
        </p:spPr>
        <p:txBody>
          <a:bodyPr>
            <a:normAutofit/>
          </a:bodyPr>
          <a:lstStyle>
            <a:lvl1pPr eaLnBrk="1" latinLnBrk="0" hangingPunct="1">
              <a:defRPr kumimoji="0" lang="fr-FR" sz="3200">
                <a:latin typeface="+mn-lt"/>
              </a:defRPr>
            </a:lvl1pPr>
            <a:lvl2pPr eaLnBrk="1" latinLnBrk="0" hangingPunct="1">
              <a:defRPr kumimoji="0" lang="fr-FR" sz="2800">
                <a:latin typeface="+mn-lt"/>
              </a:defRPr>
            </a:lvl2pPr>
            <a:lvl3pPr eaLnBrk="1" latinLnBrk="0" hangingPunct="1">
              <a:defRPr kumimoji="0" lang="fr-FR" sz="2400">
                <a:latin typeface="+mn-lt"/>
              </a:defRPr>
            </a:lvl3pPr>
            <a:lvl4pPr eaLnBrk="1" latinLnBrk="0" hangingPunct="1">
              <a:defRPr kumimoji="0" lang="fr-FR" sz="2400">
                <a:latin typeface="+mn-lt"/>
              </a:defRPr>
            </a:lvl4pPr>
            <a:lvl5pPr eaLnBrk="1" latinLnBrk="0" hangingPunct="1">
              <a:defRPr kumimoji="0" lang="fr-FR" sz="2400">
                <a:latin typeface="+mn-lt"/>
              </a:defRPr>
            </a:lvl5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Date Placeholder 3"/>
          <p:cNvSpPr>
            <a:spLocks noGrp="1"/>
          </p:cNvSpPr>
          <p:nvPr>
            <p:ph type="dt" sz="half" idx="10"/>
          </p:nvPr>
        </p:nvSpPr>
        <p:spPr/>
        <p:txBody>
          <a:bodyPr/>
          <a:lstStyle/>
          <a:p>
            <a:fld id="{757B281C-5159-4971-8228-52B9A72E9ED2}" type="datetimeFigureOut">
              <a:rPr kumimoji="0" lang="fr-FR"/>
              <a:pPr/>
              <a:t>23/02/12</a:t>
            </a:fld>
            <a:endParaRPr kumimoji="0" lang="fr-FR" dirty="0"/>
          </a:p>
        </p:txBody>
      </p:sp>
      <p:sp>
        <p:nvSpPr>
          <p:cNvPr id="5" name="Footer Placeholder 4"/>
          <p:cNvSpPr>
            <a:spLocks noGrp="1"/>
          </p:cNvSpPr>
          <p:nvPr>
            <p:ph type="ftr" sz="quarter" idx="11"/>
          </p:nvPr>
        </p:nvSpPr>
        <p:spPr/>
        <p:txBody>
          <a:bodyPr/>
          <a:lstStyle/>
          <a:p>
            <a:endParaRPr kumimoji="0" lang="fr-FR"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kumimoji="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5" name="Footer Placeholder 4"/>
          <p:cNvSpPr>
            <a:spLocks noGrp="1"/>
          </p:cNvSpPr>
          <p:nvPr>
            <p:ph type="ftr" sz="quarter" idx="11"/>
          </p:nvPr>
        </p:nvSpPr>
        <p:spPr/>
        <p:txBody>
          <a:bodyPr/>
          <a:lstStyle/>
          <a:p>
            <a:endParaRPr kumimoji="0" lang="fr-FR" dirty="0"/>
          </a:p>
        </p:txBody>
      </p:sp>
      <p:sp>
        <p:nvSpPr>
          <p:cNvPr id="6" name="Slide Number Placeholder 5"/>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Cliquez et modifiez le titre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Cliquez pour modifier les styles du texte du masque</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23/02/12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6" name="Footer Placeholder 5"/>
          <p:cNvSpPr>
            <a:spLocks noGrp="1"/>
          </p:cNvSpPr>
          <p:nvPr>
            <p:ph type="ftr" sz="quarter" idx="11"/>
          </p:nvPr>
        </p:nvSpPr>
        <p:spPr/>
        <p:txBody>
          <a:bodyPr/>
          <a:lstStyle/>
          <a:p>
            <a:endParaRPr kumimoji="0" lang="fr-FR" dirty="0"/>
          </a:p>
        </p:txBody>
      </p:sp>
      <p:sp>
        <p:nvSpPr>
          <p:cNvPr id="7" name="Slide Number Placeholder 6"/>
          <p:cNvSpPr>
            <a:spLocks noGrp="1"/>
          </p:cNvSpPr>
          <p:nvPr>
            <p:ph type="sldNum" sz="quarter" idx="12"/>
          </p:nvPr>
        </p:nvSpPr>
        <p:spPr/>
        <p:txBody>
          <a:bodyPr/>
          <a:lstStyle/>
          <a:p>
            <a:fld id="{33D6E5A2-EC83-451F-A719-9AC1370DD5CF}" type="slidenum">
              <a:rPr kumimoji="0" lang="fr-FR" smtClean="0"/>
              <a:pPr/>
              <a:t>‹#›</a:t>
            </a:fld>
            <a:endParaRPr kumimoji="0" lang="fr-FR" dirty="0"/>
          </a:p>
        </p:txBody>
      </p:sp>
      <p:sp>
        <p:nvSpPr>
          <p:cNvPr id="8" name="Title 7"/>
          <p:cNvSpPr>
            <a:spLocks noGrp="1"/>
          </p:cNvSpPr>
          <p:nvPr>
            <p:ph type="title"/>
          </p:nvPr>
        </p:nvSpPr>
        <p:spPr/>
        <p:txBody>
          <a:bodyPr/>
          <a:lstStyle/>
          <a:p>
            <a:r>
              <a:rPr lang="fr-FR" smtClean="0"/>
              <a:t>Cliquez et modifiez le titre</a:t>
            </a:r>
            <a:endParaRPr lang="en-US"/>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Cliquez pour modifier les styles du texte du masque</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Cliquez pour modifier les styles du texte du masque</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8" name="Footer Placeholder 7"/>
          <p:cNvSpPr>
            <a:spLocks noGrp="1"/>
          </p:cNvSpPr>
          <p:nvPr>
            <p:ph type="ftr" sz="quarter" idx="11"/>
          </p:nvPr>
        </p:nvSpPr>
        <p:spPr/>
        <p:txBody>
          <a:bodyPr/>
          <a:lstStyle/>
          <a:p>
            <a:endParaRPr kumimoji="0" lang="fr-FR" dirty="0"/>
          </a:p>
        </p:txBody>
      </p:sp>
      <p:sp>
        <p:nvSpPr>
          <p:cNvPr id="9" name="Slide Number Placeholder 8"/>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4" name="Footer Placeholder 3"/>
          <p:cNvSpPr>
            <a:spLocks noGrp="1"/>
          </p:cNvSpPr>
          <p:nvPr>
            <p:ph type="ftr" sz="quarter" idx="11"/>
          </p:nvPr>
        </p:nvSpPr>
        <p:spPr/>
        <p:txBody>
          <a:bodyPr/>
          <a:lstStyle/>
          <a:p>
            <a:endParaRPr kumimoji="0" lang="fr-FR" dirty="0"/>
          </a:p>
        </p:txBody>
      </p:sp>
      <p:sp>
        <p:nvSpPr>
          <p:cNvPr id="5" name="Slide Number Placeholder 4"/>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3" name="Footer Placeholder 2"/>
          <p:cNvSpPr>
            <a:spLocks noGrp="1"/>
          </p:cNvSpPr>
          <p:nvPr>
            <p:ph type="ftr" sz="quarter" idx="11"/>
          </p:nvPr>
        </p:nvSpPr>
        <p:spPr/>
        <p:txBody>
          <a:bodyPr/>
          <a:lstStyle/>
          <a:p>
            <a:endParaRPr kumimoji="0" lang="fr-FR" dirty="0"/>
          </a:p>
        </p:txBody>
      </p:sp>
      <p:sp>
        <p:nvSpPr>
          <p:cNvPr id="4" name="Slide Number Placeholder 3"/>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Cliquez et modifiez le titre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fr-FR" smtClean="0"/>
              <a:t>Cliquez pour modifier les styles du texte du masque</a:t>
            </a:r>
          </a:p>
        </p:txBody>
      </p:sp>
      <p:sp>
        <p:nvSpPr>
          <p:cNvPr id="5" name="Date Placeholder 4"/>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kumimoji="0" lang="fr-FR"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F5CE407-6216-4202-80E4-A30DC2F709B2}" type="slidenum">
              <a:rPr lang="en-US" smtClean="0"/>
              <a:t>‹#›</a:t>
            </a:fld>
            <a:endParaRPr lang="en-US"/>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fr-FR" smtClean="0"/>
              <a:t>Faire glisser l'image vers l'espace réservé ou cliquer sur l'icône pour l'ajouter</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fr-FR" smtClean="0"/>
              <a:t>Cliquez et modifiez le titre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757B281C-5159-4971-8228-52B9A72E9ED2}" type="datetimeFigureOut">
              <a:rPr kumimoji="0" lang="fr-FR" smtClean="0"/>
              <a:pPr/>
              <a:t>23/02/12</a:t>
            </a:fld>
            <a:endParaRPr kumimoji="0" lang="fr-FR" dirty="0"/>
          </a:p>
        </p:txBody>
      </p:sp>
      <p:sp>
        <p:nvSpPr>
          <p:cNvPr id="6" name="Footer Placeholder 5"/>
          <p:cNvSpPr>
            <a:spLocks noGrp="1"/>
          </p:cNvSpPr>
          <p:nvPr>
            <p:ph type="ftr" sz="quarter" idx="11"/>
          </p:nvPr>
        </p:nvSpPr>
        <p:spPr/>
        <p:txBody>
          <a:bodyPr/>
          <a:lstStyle/>
          <a:p>
            <a:endParaRPr kumimoji="0" lang="fr-FR" dirty="0"/>
          </a:p>
        </p:txBody>
      </p:sp>
      <p:sp>
        <p:nvSpPr>
          <p:cNvPr id="7" name="Slide Number Placeholder 6"/>
          <p:cNvSpPr>
            <a:spLocks noGrp="1"/>
          </p:cNvSpPr>
          <p:nvPr>
            <p:ph type="sldNum" sz="quarter" idx="12"/>
          </p:nvPr>
        </p:nvSpPr>
        <p:spPr/>
        <p:txBody>
          <a:bodyPr/>
          <a:lstStyle/>
          <a:p>
            <a:fld id="{33D6E5A2-EC83-451F-A719-9AC1370DD5CF}" type="slidenum">
              <a:rPr kumimoji="0" lang="fr-FR" smtClean="0"/>
              <a:pPr/>
              <a:t>‹#›</a:t>
            </a:fld>
            <a:endParaRPr kumimoji="0" lang="fr-FR"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fr-FR" smtClean="0"/>
              <a:t>Cliquez et modifiez le titre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57B281C-5159-4971-8228-52B9A72E9ED2}" type="datetimeFigureOut">
              <a:rPr kumimoji="0" lang="fr-FR" smtClean="0"/>
              <a:pPr/>
              <a:t>23/02/12</a:t>
            </a:fld>
            <a:endParaRPr kumimoji="0" lang="fr-FR"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kumimoji="0" lang="fr-FR"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3D6E5A2-EC83-451F-A719-9AC1370DD5CF}" type="slidenum">
              <a:rPr kumimoji="0" lang="fr-FR" smtClean="0"/>
              <a:pPr/>
              <a:t>‹#›</a:t>
            </a:fld>
            <a:endParaRPr kumimoji="0" lang="fr-FR" dirty="0"/>
          </a:p>
        </p:txBody>
      </p:sp>
    </p:spTree>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 id="2147483649" r:id="rId12"/>
    <p:sldLayoutId id="2147483650" r:id="rId13"/>
  </p:sldLayoutIdLst>
  <p:transition xmlns:p14="http://schemas.microsoft.com/office/powerpoint/2010/main" spd="slow">
    <p:wipe dir="d"/>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jp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g"/><Relationship Id="rId8" Type="http://schemas.openxmlformats.org/officeDocument/2006/relationships/image" Target="../media/image9.jp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 Id="rId3"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image" Target="../media/image44.gif"/></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jpg"/><Relationship Id="rId5" Type="http://schemas.openxmlformats.org/officeDocument/2006/relationships/image" Target="../media/image11.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G"/><Relationship Id="rId8" Type="http://schemas.openxmlformats.org/officeDocument/2006/relationships/image" Target="../media/image66.JPG"/><Relationship Id="rId9" Type="http://schemas.openxmlformats.org/officeDocument/2006/relationships/image" Target="../media/image67.JPG"/><Relationship Id="rId10" Type="http://schemas.openxmlformats.org/officeDocument/2006/relationships/image" Target="../media/image68.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73.JPG"/><Relationship Id="rId7" Type="http://schemas.openxmlformats.org/officeDocument/2006/relationships/image" Target="../media/image74.JP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G"/><Relationship Id="rId3"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1" Type="http://schemas.openxmlformats.org/officeDocument/2006/relationships/slideLayout" Target="../slideLayouts/slideLayout7.xml"/><Relationship Id="rId2"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G"/><Relationship Id="rId1" Type="http://schemas.openxmlformats.org/officeDocument/2006/relationships/slideLayout" Target="../slideLayouts/slideLayout7.xml"/><Relationship Id="rId2" Type="http://schemas.openxmlformats.org/officeDocument/2006/relationships/image" Target="../media/image80.JP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90.JPG"/><Relationship Id="rId1" Type="http://schemas.openxmlformats.org/officeDocument/2006/relationships/slideLayout" Target="../slideLayouts/slideLayout7.xml"/><Relationship Id="rId2" Type="http://schemas.openxmlformats.org/officeDocument/2006/relationships/image" Target="../media/image8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jpg"/><Relationship Id="rId6" Type="http://schemas.openxmlformats.org/officeDocument/2006/relationships/image" Target="../media/image99.jpg"/><Relationship Id="rId1" Type="http://schemas.openxmlformats.org/officeDocument/2006/relationships/slideLayout" Target="../slideLayouts/slideLayout7.xml"/><Relationship Id="rId2" Type="http://schemas.openxmlformats.org/officeDocument/2006/relationships/image" Target="../media/image95.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fr.wikipedia.org/wiki/Objectif_photographique" TargetMode="External"/><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hyperlink" Target="http://fr.wikipedia.org/wiki/Ionis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590800" y="1600200"/>
            <a:ext cx="1752600" cy="58477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3200" b="1" dirty="0" smtClean="0"/>
              <a:t>D’ </a:t>
            </a:r>
            <a:r>
              <a:rPr lang="fr-F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hier</a:t>
            </a:r>
            <a:r>
              <a:rPr lang="fr-FR" sz="3200" b="1" dirty="0" smtClean="0"/>
              <a:t>  </a:t>
            </a:r>
            <a:endParaRPr lang="fr-FR" sz="3200" b="1" dirty="0"/>
          </a:p>
        </p:txBody>
      </p:sp>
      <p:sp>
        <p:nvSpPr>
          <p:cNvPr id="3" name="ZoneTexte 2"/>
          <p:cNvSpPr txBox="1"/>
          <p:nvPr/>
        </p:nvSpPr>
        <p:spPr>
          <a:xfrm>
            <a:off x="4038600" y="2895600"/>
            <a:ext cx="4267200"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4000" b="1" dirty="0" smtClean="0"/>
              <a:t>D’ </a:t>
            </a:r>
            <a:r>
              <a:rPr lang="fr-FR"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aujourd ’hui</a:t>
            </a:r>
            <a:endParaRPr lang="fr-FR"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5" name="Image 4" descr="dancl-sb9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66800"/>
            <a:ext cx="1828800" cy="2282342"/>
          </a:xfrm>
          <a:prstGeom prst="rect">
            <a:avLst/>
          </a:prstGeom>
          <a:ln>
            <a:noFill/>
          </a:ln>
          <a:effectLst>
            <a:outerShdw blurRad="190500" algn="tl" rotWithShape="0">
              <a:srgbClr val="000000">
                <a:alpha val="70000"/>
              </a:srgbClr>
            </a:outerShdw>
          </a:effectLst>
        </p:spPr>
      </p:pic>
      <p:pic>
        <p:nvPicPr>
          <p:cNvPr id="7" name="Image 6" descr="thumbnail-11.aspx.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733800"/>
            <a:ext cx="2514600" cy="2514600"/>
          </a:xfrm>
          <a:prstGeom prst="rect">
            <a:avLst/>
          </a:prstGeom>
          <a:scene3d>
            <a:camera prst="orthographicFront"/>
            <a:lightRig rig="threePt" dir="t"/>
          </a:scene3d>
          <a:sp3d>
            <a:bevelT w="139700" h="139700" prst="divot"/>
          </a:sp3d>
        </p:spPr>
      </p:pic>
      <p:pic>
        <p:nvPicPr>
          <p:cNvPr id="8" name="Image 7" descr="thumbnail-9.aspx.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609600"/>
            <a:ext cx="1996440" cy="2286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ZoneTexte 10"/>
          <p:cNvSpPr txBox="1"/>
          <p:nvPr/>
        </p:nvSpPr>
        <p:spPr>
          <a:xfrm>
            <a:off x="3733800" y="2362200"/>
            <a:ext cx="83820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2800" b="1" dirty="0" smtClean="0"/>
              <a:t>E</a:t>
            </a:r>
            <a:r>
              <a:rPr lang="fr-F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endParaRPr lang="fr-F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ZoneTexte 5"/>
          <p:cNvSpPr txBox="1"/>
          <p:nvPr/>
        </p:nvSpPr>
        <p:spPr>
          <a:xfrm>
            <a:off x="2590800" y="685800"/>
            <a:ext cx="3581400" cy="76944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Les Flashes</a:t>
            </a:r>
            <a:endParaRPr lang="fr-FR"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Image 1" descr="_JAN012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52400"/>
            <a:ext cx="2286000" cy="512826"/>
          </a:xfrm>
          <a:prstGeom prst="rect">
            <a:avLst/>
          </a:prstGeom>
        </p:spPr>
      </p:pic>
      <p:sp>
        <p:nvSpPr>
          <p:cNvPr id="10" name="ZoneTexte 9"/>
          <p:cNvSpPr txBox="1"/>
          <p:nvPr/>
        </p:nvSpPr>
        <p:spPr>
          <a:xfrm>
            <a:off x="6172200" y="6324600"/>
            <a:ext cx="2667000" cy="369332"/>
          </a:xfrm>
          <a:prstGeom prst="rect">
            <a:avLst/>
          </a:prstGeom>
          <a:noFill/>
          <a:scene3d>
            <a:camera prst="orthographicFront"/>
            <a:lightRig rig="threePt" dir="t"/>
          </a:scene3d>
          <a:sp3d/>
        </p:spPr>
        <p:txBody>
          <a:bodyPr wrap="square" rtlCol="0">
            <a:spAutoFit/>
          </a:bodyPr>
          <a:lstStyle/>
          <a:p>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Lundi 27 Février 2012</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 name="Image 12" descr="3574604429_8803c38143_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4419600"/>
            <a:ext cx="1303264"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ZoneTexte 3"/>
          <p:cNvSpPr txBox="1"/>
          <p:nvPr/>
        </p:nvSpPr>
        <p:spPr>
          <a:xfrm>
            <a:off x="5715000" y="152400"/>
            <a:ext cx="25146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b="1" dirty="0" smtClean="0">
                <a:ln w="17780" cmpd="sng">
                  <a:solidFill>
                    <a:srgbClr val="FFFFFF"/>
                  </a:solidFill>
                  <a:prstDash val="solid"/>
                  <a:miter lim="800000"/>
                </a:ln>
                <a:solidFill>
                  <a:srgbClr val="000000"/>
                </a:solidFill>
                <a:effectLst>
                  <a:innerShdw blurRad="63500" dist="50800" dir="18900000">
                    <a:prstClr val="black">
                      <a:alpha val="50000"/>
                    </a:prstClr>
                  </a:innerShdw>
                </a:effectLst>
              </a:rPr>
              <a:t>Dossiers  Techniques</a:t>
            </a:r>
            <a:endParaRPr lang="fr-FR" b="1" dirty="0">
              <a:ln w="17780" cmpd="sng">
                <a:solidFill>
                  <a:srgbClr val="FFFFFF"/>
                </a:solidFill>
                <a:prstDash val="solid"/>
                <a:miter lim="800000"/>
              </a:ln>
              <a:solidFill>
                <a:srgbClr val="000000"/>
              </a:solidFill>
              <a:effectLst>
                <a:innerShdw blurRad="63500" dist="50800" dir="18900000">
                  <a:prstClr val="black">
                    <a:alpha val="50000"/>
                  </a:prstClr>
                </a:innerShdw>
              </a:effectLst>
            </a:endParaRPr>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2462213"/>
          </a:xfrm>
          <a:prstGeom prst="rect">
            <a:avLst/>
          </a:prstGeom>
        </p:spPr>
        <p:txBody>
          <a:bodyPr wrap="square">
            <a:spAutoFit/>
          </a:bodyPr>
          <a:lstStyle/>
          <a:p>
            <a:r>
              <a:rPr lang="fr-FR" sz="1400" b="1" dirty="0">
                <a:solidFill>
                  <a:srgbClr val="000000"/>
                </a:solidFill>
              </a:rPr>
              <a:t>Les types de flash</a:t>
            </a:r>
          </a:p>
          <a:p>
            <a:r>
              <a:rPr lang="fr-FR" sz="1400" dirty="0"/>
              <a:t>Il existe de </a:t>
            </a:r>
            <a:r>
              <a:rPr lang="fr-FR" sz="1400" dirty="0" smtClean="0"/>
              <a:t>très </a:t>
            </a:r>
            <a:r>
              <a:rPr lang="fr-FR" sz="1400" dirty="0"/>
              <a:t>nombreux types de </a:t>
            </a:r>
            <a:r>
              <a:rPr lang="fr-FR" sz="1400" dirty="0" smtClean="0"/>
              <a:t>flashes. </a:t>
            </a:r>
            <a:r>
              <a:rPr lang="fr-FR" sz="1400" dirty="0"/>
              <a:t>De la poudre de </a:t>
            </a:r>
            <a:r>
              <a:rPr lang="fr-FR" sz="1400" dirty="0" smtClean="0"/>
              <a:t>magnésium </a:t>
            </a:r>
            <a:r>
              <a:rPr lang="fr-FR" sz="1400" dirty="0"/>
              <a:t>qu’on enflammait aux </a:t>
            </a:r>
            <a:r>
              <a:rPr lang="fr-FR" sz="1400" dirty="0" smtClean="0"/>
              <a:t>flashes </a:t>
            </a:r>
            <a:r>
              <a:rPr lang="fr-FR" sz="1400" dirty="0"/>
              <a:t>de studio </a:t>
            </a:r>
            <a:r>
              <a:rPr lang="fr-FR" sz="1400" dirty="0" smtClean="0"/>
              <a:t>d’aujourd’ hui.</a:t>
            </a:r>
            <a:endParaRPr lang="fr-FR" sz="1400" dirty="0"/>
          </a:p>
          <a:p>
            <a:r>
              <a:rPr lang="fr-FR" sz="1400" dirty="0" smtClean="0"/>
              <a:t>Ce sont les grandes marques leader </a:t>
            </a:r>
            <a:r>
              <a:rPr lang="fr-FR" sz="1400" dirty="0"/>
              <a:t>qui, il y a quelques </a:t>
            </a:r>
            <a:r>
              <a:rPr lang="fr-FR" sz="1400" dirty="0" smtClean="0"/>
              <a:t>années, ont créer une révolution, par </a:t>
            </a:r>
            <a:r>
              <a:rPr lang="fr-FR" sz="1400" dirty="0"/>
              <a:t>l’apport de technologies nouvelles </a:t>
            </a:r>
            <a:r>
              <a:rPr lang="fr-FR" sz="1400" dirty="0" smtClean="0"/>
              <a:t>représentant </a:t>
            </a:r>
            <a:r>
              <a:rPr lang="fr-FR" sz="1400" dirty="0"/>
              <a:t>de </a:t>
            </a:r>
            <a:r>
              <a:rPr lang="fr-FR" sz="1400" dirty="0" smtClean="0"/>
              <a:t>véritables </a:t>
            </a:r>
            <a:r>
              <a:rPr lang="fr-FR" sz="1400" dirty="0"/>
              <a:t>innovations dans les flashes avec des </a:t>
            </a:r>
            <a:r>
              <a:rPr lang="fr-FR" sz="1400" dirty="0" smtClean="0"/>
              <a:t>fonctionnalités partagées </a:t>
            </a:r>
            <a:r>
              <a:rPr lang="fr-FR" sz="1400" dirty="0"/>
              <a:t>entre boitier et flash. Aujourd’hui, tous </a:t>
            </a:r>
            <a:r>
              <a:rPr lang="fr-FR" sz="1400" dirty="0" smtClean="0"/>
              <a:t>les </a:t>
            </a:r>
            <a:r>
              <a:rPr lang="fr-FR" sz="1400" dirty="0"/>
              <a:t>constructeurs ont suivi et leurs flashes disposent </a:t>
            </a:r>
            <a:r>
              <a:rPr lang="fr-FR" sz="1400" dirty="0" smtClean="0"/>
              <a:t>désormais </a:t>
            </a:r>
            <a:r>
              <a:rPr lang="fr-FR" sz="1400" dirty="0"/>
              <a:t>des </a:t>
            </a:r>
            <a:r>
              <a:rPr lang="fr-FR" sz="1400" dirty="0" smtClean="0"/>
              <a:t>mêmes dispositifs.</a:t>
            </a:r>
            <a:endParaRPr lang="fr-FR" sz="1400" dirty="0"/>
          </a:p>
          <a:p>
            <a:r>
              <a:rPr lang="fr-FR" sz="1400" b="1" dirty="0" smtClean="0">
                <a:solidFill>
                  <a:srgbClr val="000000"/>
                </a:solidFill>
              </a:rPr>
              <a:t> </a:t>
            </a:r>
            <a:r>
              <a:rPr lang="fr-FR" sz="1400" b="1" dirty="0">
                <a:solidFill>
                  <a:srgbClr val="000000"/>
                </a:solidFill>
              </a:rPr>
              <a:t>Flash </a:t>
            </a:r>
            <a:r>
              <a:rPr lang="fr-FR" sz="1400" b="1" dirty="0" smtClean="0">
                <a:solidFill>
                  <a:srgbClr val="000000"/>
                </a:solidFill>
              </a:rPr>
              <a:t>intégré.</a:t>
            </a:r>
            <a:endParaRPr lang="fr-FR" sz="1400" b="1" dirty="0">
              <a:solidFill>
                <a:srgbClr val="000000"/>
              </a:solidFill>
            </a:endParaRPr>
          </a:p>
          <a:p>
            <a:r>
              <a:rPr lang="fr-FR" sz="1400" dirty="0" smtClean="0"/>
              <a:t>Le </a:t>
            </a:r>
            <a:r>
              <a:rPr lang="fr-FR" sz="1400" dirty="0"/>
              <a:t>flash </a:t>
            </a:r>
            <a:r>
              <a:rPr lang="fr-FR" sz="1400" dirty="0" smtClean="0"/>
              <a:t>intégré, </a:t>
            </a:r>
            <a:r>
              <a:rPr lang="fr-FR" sz="1400" dirty="0"/>
              <a:t>amovible ou non, est certainement le flash le plus facile à</a:t>
            </a:r>
            <a:r>
              <a:rPr lang="fr-FR" sz="1400" dirty="0" smtClean="0"/>
              <a:t> utiliser, </a:t>
            </a:r>
            <a:r>
              <a:rPr lang="fr-FR" sz="1400" dirty="0"/>
              <a:t>puisqu’il est effectivement </a:t>
            </a:r>
            <a:r>
              <a:rPr lang="fr-FR" sz="1400" dirty="0" smtClean="0"/>
              <a:t>intégré </a:t>
            </a:r>
            <a:r>
              <a:rPr lang="fr-FR" sz="1400" dirty="0"/>
              <a:t>à</a:t>
            </a:r>
            <a:r>
              <a:rPr lang="fr-FR" sz="1400" dirty="0" smtClean="0"/>
              <a:t> l’appareil. Il </a:t>
            </a:r>
            <a:r>
              <a:rPr lang="fr-FR" sz="1400" dirty="0"/>
              <a:t>souffre de deux </a:t>
            </a:r>
            <a:r>
              <a:rPr lang="fr-FR" sz="1400" dirty="0" smtClean="0"/>
              <a:t>défauts </a:t>
            </a:r>
            <a:r>
              <a:rPr lang="fr-FR" sz="1400" dirty="0"/>
              <a:t>principaux qui vont </a:t>
            </a:r>
            <a:r>
              <a:rPr lang="fr-FR" sz="1400" dirty="0" smtClean="0"/>
              <a:t>très </a:t>
            </a:r>
            <a:r>
              <a:rPr lang="fr-FR" sz="1400" dirty="0"/>
              <a:t>largement limiter son utilisation : il </a:t>
            </a:r>
            <a:r>
              <a:rPr lang="fr-FR" sz="1400" dirty="0" smtClean="0"/>
              <a:t>est </a:t>
            </a:r>
            <a:r>
              <a:rPr lang="fr-FR" sz="1400" dirty="0"/>
              <a:t>peu puissant et on ne peut pas le </a:t>
            </a:r>
            <a:r>
              <a:rPr lang="fr-FR" sz="1400" dirty="0" smtClean="0"/>
              <a:t>focaliser.</a:t>
            </a:r>
            <a:endParaRPr lang="fr-FR" sz="1400" dirty="0"/>
          </a:p>
        </p:txBody>
      </p:sp>
      <p:sp>
        <p:nvSpPr>
          <p:cNvPr id="3" name="Rectangle 2"/>
          <p:cNvSpPr/>
          <p:nvPr/>
        </p:nvSpPr>
        <p:spPr>
          <a:xfrm>
            <a:off x="76200" y="2514600"/>
            <a:ext cx="8991600" cy="954107"/>
          </a:xfrm>
          <a:prstGeom prst="rect">
            <a:avLst/>
          </a:prstGeom>
        </p:spPr>
        <p:txBody>
          <a:bodyPr wrap="square">
            <a:spAutoFit/>
          </a:bodyPr>
          <a:lstStyle/>
          <a:p>
            <a:r>
              <a:rPr lang="fr-FR" sz="1400" dirty="0"/>
              <a:t>Le flash </a:t>
            </a:r>
            <a:r>
              <a:rPr lang="fr-FR" sz="1400" dirty="0" smtClean="0"/>
              <a:t>intégré </a:t>
            </a:r>
            <a:r>
              <a:rPr lang="fr-FR" sz="1400" dirty="0"/>
              <a:t>rend surtout des services quand on a besoin d’un petit flash peu </a:t>
            </a:r>
            <a:r>
              <a:rPr lang="fr-FR" sz="1400" dirty="0" smtClean="0"/>
              <a:t>puissant, </a:t>
            </a:r>
            <a:r>
              <a:rPr lang="fr-FR" sz="1400" dirty="0"/>
              <a:t>mais son usage est </a:t>
            </a:r>
            <a:r>
              <a:rPr lang="fr-FR" sz="1400" dirty="0" smtClean="0"/>
              <a:t>très limité en ce qui concerne la distance. </a:t>
            </a:r>
            <a:r>
              <a:rPr lang="fr-FR" sz="1400" dirty="0"/>
              <a:t>En plus, </a:t>
            </a:r>
            <a:r>
              <a:rPr lang="fr-FR" sz="1400" dirty="0" smtClean="0"/>
              <a:t>ils fonctionnent </a:t>
            </a:r>
            <a:r>
              <a:rPr lang="fr-FR" sz="1400" dirty="0"/>
              <a:t>sur l’alimentation </a:t>
            </a:r>
            <a:r>
              <a:rPr lang="fr-FR" sz="1400" dirty="0" smtClean="0"/>
              <a:t>électrique </a:t>
            </a:r>
            <a:r>
              <a:rPr lang="fr-FR" sz="1400" dirty="0"/>
              <a:t>du </a:t>
            </a:r>
            <a:r>
              <a:rPr lang="fr-FR" sz="1400" dirty="0" smtClean="0"/>
              <a:t>boitier, ce qui  réduit l’autonomie</a:t>
            </a:r>
          </a:p>
          <a:p>
            <a:r>
              <a:rPr lang="fr-FR" sz="1400" dirty="0" smtClean="0"/>
              <a:t>Ils servent aussi à piloter des flashes esclaves dans certains boîtiers comportant cette fonction.</a:t>
            </a:r>
            <a:endParaRPr lang="fr-FR" sz="1400" dirty="0"/>
          </a:p>
        </p:txBody>
      </p:sp>
      <p:pic>
        <p:nvPicPr>
          <p:cNvPr id="5" name="Image 4" descr="K_5_front_with_DA_17_70mm_SDM_and_flash_medi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0"/>
            <a:ext cx="2743200" cy="2963008"/>
          </a:xfrm>
          <a:prstGeom prst="rect">
            <a:avLst/>
          </a:prstGeom>
          <a:ln>
            <a:noFill/>
          </a:ln>
          <a:effectLst>
            <a:outerShdw blurRad="190500" algn="tl" rotWithShape="0">
              <a:srgbClr val="000000">
                <a:alpha val="70000"/>
              </a:srgbClr>
            </a:outerShdw>
          </a:effectLst>
        </p:spPr>
      </p:pic>
      <p:pic>
        <p:nvPicPr>
          <p:cNvPr id="4" name="Image 3" descr="_FEV006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029200"/>
            <a:ext cx="3301331" cy="1723688"/>
          </a:xfrm>
          <a:prstGeom prst="rect">
            <a:avLst/>
          </a:prstGeom>
        </p:spPr>
      </p:pic>
      <p:pic>
        <p:nvPicPr>
          <p:cNvPr id="6" name="Image 5" descr="_FEV006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5334000"/>
            <a:ext cx="2405786" cy="1371600"/>
          </a:xfrm>
          <a:prstGeom prst="rect">
            <a:avLst/>
          </a:prstGeom>
          <a:ln>
            <a:noFill/>
          </a:ln>
          <a:effectLst>
            <a:outerShdw blurRad="190500" algn="tl" rotWithShape="0">
              <a:srgbClr val="000000">
                <a:alpha val="70000"/>
              </a:srgbClr>
            </a:outerShdw>
          </a:effectLst>
        </p:spPr>
      </p:pic>
      <p:sp>
        <p:nvSpPr>
          <p:cNvPr id="7" name="ZoneTexte 6"/>
          <p:cNvSpPr txBox="1"/>
          <p:nvPr/>
        </p:nvSpPr>
        <p:spPr>
          <a:xfrm>
            <a:off x="4114800" y="4267200"/>
            <a:ext cx="3962400" cy="307777"/>
          </a:xfrm>
          <a:prstGeom prst="rect">
            <a:avLst/>
          </a:prstGeom>
          <a:noFill/>
        </p:spPr>
        <p:txBody>
          <a:bodyPr wrap="square" rtlCol="0">
            <a:spAutoFit/>
          </a:bodyPr>
          <a:lstStyle/>
          <a:p>
            <a:r>
              <a:rPr lang="fr-FR" sz="1400" dirty="0" smtClean="0"/>
              <a:t>Les flashes intégrés sont remplacés  par des LED.</a:t>
            </a:r>
            <a:endParaRPr lang="fr-FR" sz="1400" dirty="0"/>
          </a:p>
        </p:txBody>
      </p:sp>
    </p:spTree>
    <p:extLst>
      <p:ext uri="{BB962C8B-B14F-4D97-AF65-F5344CB8AC3E}">
        <p14:creationId xmlns:p14="http://schemas.microsoft.com/office/powerpoint/2010/main" val="113805621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91600" cy="3693319"/>
          </a:xfrm>
          <a:prstGeom prst="rect">
            <a:avLst/>
          </a:prstGeom>
        </p:spPr>
        <p:txBody>
          <a:bodyPr wrap="square">
            <a:spAutoFit/>
          </a:bodyPr>
          <a:lstStyle/>
          <a:p>
            <a:r>
              <a:rPr lang="fr-FR" b="1" dirty="0">
                <a:solidFill>
                  <a:srgbClr val="000000"/>
                </a:solidFill>
              </a:rPr>
              <a:t>Flash </a:t>
            </a:r>
            <a:r>
              <a:rPr lang="fr-FR" b="1" dirty="0" smtClean="0">
                <a:solidFill>
                  <a:srgbClr val="000000"/>
                </a:solidFill>
              </a:rPr>
              <a:t>Cobra</a:t>
            </a:r>
            <a:endParaRPr lang="fr-FR" b="1" dirty="0">
              <a:solidFill>
                <a:srgbClr val="000000"/>
              </a:solidFill>
            </a:endParaRPr>
          </a:p>
          <a:p>
            <a:r>
              <a:rPr lang="fr-FR" dirty="0"/>
              <a:t>Le flash de type </a:t>
            </a:r>
            <a:r>
              <a:rPr lang="fr-FR" dirty="0" smtClean="0"/>
              <a:t>cobra </a:t>
            </a:r>
            <a:r>
              <a:rPr lang="fr-FR" dirty="0"/>
              <a:t>ainsi </a:t>
            </a:r>
            <a:r>
              <a:rPr lang="fr-FR" dirty="0" smtClean="0"/>
              <a:t>nommé </a:t>
            </a:r>
            <a:r>
              <a:rPr lang="fr-FR" dirty="0"/>
              <a:t>parce qu’il </a:t>
            </a:r>
            <a:r>
              <a:rPr lang="fr-FR" dirty="0" smtClean="0"/>
              <a:t>ressemble à </a:t>
            </a:r>
            <a:r>
              <a:rPr lang="fr-FR" dirty="0"/>
              <a:t>une </a:t>
            </a:r>
            <a:r>
              <a:rPr lang="fr-FR" dirty="0" smtClean="0"/>
              <a:t>tête </a:t>
            </a:r>
            <a:r>
              <a:rPr lang="fr-FR" dirty="0"/>
              <a:t>de cobra qui se dresse au dessus du boitier auquel il est </a:t>
            </a:r>
            <a:r>
              <a:rPr lang="fr-FR" dirty="0" smtClean="0"/>
              <a:t>rattach</a:t>
            </a:r>
            <a:r>
              <a:rPr lang="fr-FR" dirty="0"/>
              <a:t>é</a:t>
            </a:r>
            <a:r>
              <a:rPr lang="fr-FR" dirty="0" smtClean="0"/>
              <a:t>. </a:t>
            </a:r>
            <a:r>
              <a:rPr lang="fr-FR" dirty="0"/>
              <a:t>En fait, il y a </a:t>
            </a:r>
            <a:r>
              <a:rPr lang="fr-FR" dirty="0" smtClean="0"/>
              <a:t>même </a:t>
            </a:r>
            <a:r>
              <a:rPr lang="fr-FR" dirty="0"/>
              <a:t>eu une </a:t>
            </a:r>
            <a:r>
              <a:rPr lang="fr-FR" dirty="0" smtClean="0"/>
              <a:t>marque: Cobra. </a:t>
            </a:r>
            <a:r>
              <a:rPr lang="fr-FR" dirty="0"/>
              <a:t>qui n’existe plus aujourd’hui</a:t>
            </a:r>
            <a:r>
              <a:rPr lang="fr-FR" dirty="0" smtClean="0"/>
              <a:t>.</a:t>
            </a:r>
          </a:p>
          <a:p>
            <a:endParaRPr lang="fr-FR" dirty="0"/>
          </a:p>
          <a:p>
            <a:r>
              <a:rPr lang="fr-FR" dirty="0" smtClean="0"/>
              <a:t>L’ usage </a:t>
            </a:r>
            <a:r>
              <a:rPr lang="fr-FR" dirty="0"/>
              <a:t>des flashes </a:t>
            </a:r>
            <a:r>
              <a:rPr lang="fr-FR" dirty="0" smtClean="0"/>
              <a:t>cobra s’ est généralisée </a:t>
            </a:r>
            <a:r>
              <a:rPr lang="fr-FR" dirty="0"/>
              <a:t>parce qu’ils sont d’un </a:t>
            </a:r>
            <a:r>
              <a:rPr lang="fr-FR" dirty="0" smtClean="0"/>
              <a:t>encombre</a:t>
            </a:r>
            <a:r>
              <a:rPr lang="fr-FR" dirty="0"/>
              <a:t>m</a:t>
            </a:r>
            <a:r>
              <a:rPr lang="fr-FR" dirty="0" smtClean="0"/>
              <a:t>ent r</a:t>
            </a:r>
            <a:r>
              <a:rPr lang="fr-FR" dirty="0"/>
              <a:t>é</a:t>
            </a:r>
            <a:r>
              <a:rPr lang="fr-FR" dirty="0" smtClean="0"/>
              <a:t>duit </a:t>
            </a:r>
            <a:r>
              <a:rPr lang="fr-FR" dirty="0"/>
              <a:t>et surtout d’un poids compatible avec la plupart des </a:t>
            </a:r>
            <a:r>
              <a:rPr lang="fr-FR" dirty="0" smtClean="0"/>
              <a:t>situations ( voyages, </a:t>
            </a:r>
            <a:r>
              <a:rPr lang="fr-FR" dirty="0"/>
              <a:t>reportages)</a:t>
            </a:r>
            <a:r>
              <a:rPr lang="fr-FR" dirty="0" smtClean="0"/>
              <a:t>.</a:t>
            </a:r>
          </a:p>
          <a:p>
            <a:r>
              <a:rPr lang="fr-FR" dirty="0" smtClean="0"/>
              <a:t> </a:t>
            </a:r>
            <a:endParaRPr lang="fr-FR" dirty="0"/>
          </a:p>
          <a:p>
            <a:r>
              <a:rPr lang="fr-FR" dirty="0"/>
              <a:t>Les </a:t>
            </a:r>
            <a:r>
              <a:rPr lang="fr-FR" dirty="0" smtClean="0"/>
              <a:t>flashes </a:t>
            </a:r>
            <a:r>
              <a:rPr lang="fr-FR" dirty="0"/>
              <a:t>modernes ont des </a:t>
            </a:r>
            <a:r>
              <a:rPr lang="fr-FR" dirty="0" smtClean="0"/>
              <a:t>têtes </a:t>
            </a:r>
            <a:r>
              <a:rPr lang="fr-FR" dirty="0"/>
              <a:t>qui peuvent pivoter sur deux plans (gauche/droite et haut/bas) et ont </a:t>
            </a:r>
            <a:r>
              <a:rPr lang="fr-FR" dirty="0" smtClean="0"/>
              <a:t> également </a:t>
            </a:r>
            <a:r>
              <a:rPr lang="fr-FR" dirty="0"/>
              <a:t>des diffuseurs </a:t>
            </a:r>
            <a:r>
              <a:rPr lang="fr-FR" dirty="0" smtClean="0"/>
              <a:t>intégrés </a:t>
            </a:r>
            <a:r>
              <a:rPr lang="fr-FR" dirty="0"/>
              <a:t>pour les grands </a:t>
            </a:r>
            <a:r>
              <a:rPr lang="fr-FR" dirty="0" smtClean="0"/>
              <a:t>angles, une focalisation asservie aux zooms.  Des marques indépendantes proposent divers accessoires  à fixer sur la tête du flash afin de « sculpter » la lumière pour obtenir des éclairages variés.</a:t>
            </a:r>
            <a:endParaRPr lang="fr-FR" dirty="0"/>
          </a:p>
        </p:txBody>
      </p:sp>
      <p:pic>
        <p:nvPicPr>
          <p:cNvPr id="4" name="Image 3" descr="honl-photo-accessoire-flash-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114800"/>
            <a:ext cx="2810306" cy="2529276"/>
          </a:xfrm>
          <a:prstGeom prst="rect">
            <a:avLst/>
          </a:prstGeom>
          <a:ln>
            <a:noFill/>
          </a:ln>
          <a:effectLst>
            <a:outerShdw blurRad="190500" algn="tl" rotWithShape="0">
              <a:srgbClr val="000000">
                <a:alpha val="70000"/>
              </a:srgbClr>
            </a:outerShdw>
          </a:effectLst>
        </p:spPr>
      </p:pic>
      <p:pic>
        <p:nvPicPr>
          <p:cNvPr id="5" name="Image 4" descr="20100829-192231-6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14800"/>
            <a:ext cx="2514600" cy="2514600"/>
          </a:xfrm>
          <a:prstGeom prst="rect">
            <a:avLst/>
          </a:prstGeom>
          <a:ln>
            <a:noFill/>
          </a:ln>
          <a:effectLst>
            <a:outerShdw blurRad="190500" algn="tl" rotWithShape="0">
              <a:srgbClr val="000000">
                <a:alpha val="70000"/>
              </a:srgbClr>
            </a:outerShdw>
          </a:effectLst>
        </p:spPr>
      </p:pic>
      <p:pic>
        <p:nvPicPr>
          <p:cNvPr id="3" name="Image 2" descr="73141749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99" y="4114800"/>
            <a:ext cx="3065373" cy="2562652"/>
          </a:xfrm>
          <a:prstGeom prst="rect">
            <a:avLst/>
          </a:prstGeom>
        </p:spPr>
      </p:pic>
    </p:spTree>
    <p:extLst>
      <p:ext uri="{BB962C8B-B14F-4D97-AF65-F5344CB8AC3E}">
        <p14:creationId xmlns:p14="http://schemas.microsoft.com/office/powerpoint/2010/main" val="279912262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52400"/>
            <a:ext cx="8991600" cy="2308324"/>
          </a:xfrm>
          <a:prstGeom prst="rect">
            <a:avLst/>
          </a:prstGeom>
        </p:spPr>
        <p:txBody>
          <a:bodyPr wrap="square">
            <a:spAutoFit/>
          </a:bodyPr>
          <a:lstStyle/>
          <a:p>
            <a:r>
              <a:rPr lang="fr-FR" b="1" dirty="0">
                <a:solidFill>
                  <a:srgbClr val="000000"/>
                </a:solidFill>
              </a:rPr>
              <a:t>Flash </a:t>
            </a:r>
            <a:r>
              <a:rPr lang="fr-FR" b="1" dirty="0" smtClean="0">
                <a:solidFill>
                  <a:srgbClr val="000000"/>
                </a:solidFill>
              </a:rPr>
              <a:t>torche</a:t>
            </a:r>
          </a:p>
          <a:p>
            <a:endParaRPr lang="fr-FR" dirty="0"/>
          </a:p>
          <a:p>
            <a:r>
              <a:rPr lang="fr-FR" dirty="0"/>
              <a:t>Autrefois, prendre une torche é</a:t>
            </a:r>
            <a:r>
              <a:rPr lang="fr-FR" dirty="0" smtClean="0"/>
              <a:t>tait </a:t>
            </a:r>
            <a:r>
              <a:rPr lang="fr-FR" dirty="0"/>
              <a:t>synonyme de puissance </a:t>
            </a:r>
            <a:r>
              <a:rPr lang="fr-FR" dirty="0" smtClean="0"/>
              <a:t>d’</a:t>
            </a:r>
            <a:r>
              <a:rPr lang="fr-FR" dirty="0"/>
              <a:t> </a:t>
            </a:r>
            <a:r>
              <a:rPr lang="fr-FR" dirty="0" smtClean="0"/>
              <a:t>éclairage </a:t>
            </a:r>
            <a:r>
              <a:rPr lang="fr-FR" dirty="0"/>
              <a:t>et d’autonomie. </a:t>
            </a:r>
            <a:r>
              <a:rPr lang="fr-FR" dirty="0" smtClean="0"/>
              <a:t>Au</a:t>
            </a:r>
            <a:r>
              <a:rPr lang="fr-FR" dirty="0"/>
              <a:t>j</a:t>
            </a:r>
            <a:r>
              <a:rPr lang="fr-FR" dirty="0" smtClean="0"/>
              <a:t>ourd’hui</a:t>
            </a:r>
            <a:r>
              <a:rPr lang="fr-FR" dirty="0"/>
              <a:t>, ce n’est plus tout aussi vrai, car la miniaturisation des </a:t>
            </a:r>
            <a:r>
              <a:rPr lang="fr-FR" dirty="0" smtClean="0"/>
              <a:t>composants électroniques  </a:t>
            </a:r>
            <a:r>
              <a:rPr lang="fr-FR" dirty="0"/>
              <a:t>a permis d’obtenir de fortes puissances d’</a:t>
            </a:r>
            <a:r>
              <a:rPr lang="fr-FR" dirty="0" smtClean="0"/>
              <a:t> éclairage, </a:t>
            </a:r>
            <a:r>
              <a:rPr lang="fr-FR" dirty="0"/>
              <a:t>et les piles ont fait suffisamment de </a:t>
            </a:r>
            <a:r>
              <a:rPr lang="fr-FR" dirty="0" smtClean="0"/>
              <a:t>progr</a:t>
            </a:r>
            <a:r>
              <a:rPr lang="fr-FR" dirty="0"/>
              <a:t>è</a:t>
            </a:r>
            <a:r>
              <a:rPr lang="fr-FR" dirty="0" smtClean="0"/>
              <a:t>s </a:t>
            </a:r>
            <a:r>
              <a:rPr lang="fr-FR" dirty="0"/>
              <a:t>pour disposer d’une grande </a:t>
            </a:r>
            <a:r>
              <a:rPr lang="fr-FR" dirty="0" smtClean="0"/>
              <a:t>autonomie.</a:t>
            </a:r>
            <a:endParaRPr lang="fr-FR" dirty="0"/>
          </a:p>
          <a:p>
            <a:r>
              <a:rPr lang="fr-FR" dirty="0"/>
              <a:t>Toutefois, les torches sont encore souvent </a:t>
            </a:r>
            <a:r>
              <a:rPr lang="fr-FR" dirty="0" smtClean="0"/>
              <a:t>utilis</a:t>
            </a:r>
            <a:r>
              <a:rPr lang="fr-FR" dirty="0"/>
              <a:t>é</a:t>
            </a:r>
            <a:r>
              <a:rPr lang="fr-FR" dirty="0" smtClean="0"/>
              <a:t>es malgré </a:t>
            </a:r>
            <a:r>
              <a:rPr lang="fr-FR" dirty="0"/>
              <a:t>leur poids</a:t>
            </a:r>
            <a:r>
              <a:rPr lang="fr-FR" dirty="0" smtClean="0"/>
              <a:t>, </a:t>
            </a:r>
            <a:r>
              <a:rPr lang="fr-FR" dirty="0"/>
              <a:t>on en trouve d’occasion pour bien moins cher qu’un flash cobra de </a:t>
            </a:r>
            <a:r>
              <a:rPr lang="fr-FR" dirty="0" smtClean="0"/>
              <a:t>même </a:t>
            </a:r>
            <a:r>
              <a:rPr lang="fr-FR" dirty="0"/>
              <a:t>puissance)</a:t>
            </a:r>
          </a:p>
        </p:txBody>
      </p:sp>
      <p:pic>
        <p:nvPicPr>
          <p:cNvPr id="4" name="Image 3" descr="71lAyfbwd9S._AA15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590800"/>
            <a:ext cx="4038600" cy="4038600"/>
          </a:xfrm>
          <a:prstGeom prst="rect">
            <a:avLst/>
          </a:prstGeom>
          <a:ln>
            <a:noFill/>
          </a:ln>
          <a:effectLst>
            <a:outerShdw blurRad="190500" algn="tl" rotWithShape="0">
              <a:srgbClr val="000000">
                <a:alpha val="70000"/>
              </a:srgbClr>
            </a:outerShdw>
          </a:effectLst>
        </p:spPr>
      </p:pic>
      <p:pic>
        <p:nvPicPr>
          <p:cNvPr id="5" name="Image 4" descr="270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581921"/>
            <a:ext cx="3733800" cy="40474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913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2585323"/>
          </a:xfrm>
          <a:prstGeom prst="rect">
            <a:avLst/>
          </a:prstGeom>
        </p:spPr>
        <p:txBody>
          <a:bodyPr wrap="square">
            <a:spAutoFit/>
          </a:bodyPr>
          <a:lstStyle/>
          <a:p>
            <a:r>
              <a:rPr lang="fr-FR" b="1" dirty="0">
                <a:solidFill>
                  <a:srgbClr val="000000"/>
                </a:solidFill>
              </a:rPr>
              <a:t>Flash </a:t>
            </a:r>
            <a:r>
              <a:rPr lang="fr-FR" b="1" dirty="0" smtClean="0">
                <a:solidFill>
                  <a:srgbClr val="000000"/>
                </a:solidFill>
              </a:rPr>
              <a:t>annulaire</a:t>
            </a:r>
          </a:p>
          <a:p>
            <a:endParaRPr lang="fr-FR" dirty="0"/>
          </a:p>
          <a:p>
            <a:r>
              <a:rPr lang="fr-FR" dirty="0" smtClean="0"/>
              <a:t>Malgré </a:t>
            </a:r>
            <a:r>
              <a:rPr lang="fr-FR" dirty="0"/>
              <a:t>le fait que les flashes cobra </a:t>
            </a:r>
            <a:r>
              <a:rPr lang="fr-FR" dirty="0" smtClean="0"/>
              <a:t>puissent éclairer </a:t>
            </a:r>
            <a:r>
              <a:rPr lang="fr-FR" dirty="0"/>
              <a:t>vers le bas pour prendre des gros plans, il arrive toujours un moment </a:t>
            </a:r>
            <a:r>
              <a:rPr lang="fr-FR" dirty="0" smtClean="0"/>
              <a:t>où </a:t>
            </a:r>
            <a:r>
              <a:rPr lang="fr-FR" dirty="0"/>
              <a:t>(en </a:t>
            </a:r>
            <a:r>
              <a:rPr lang="fr-FR" dirty="0" smtClean="0"/>
              <a:t>macro </a:t>
            </a:r>
            <a:r>
              <a:rPr lang="fr-FR" dirty="0"/>
              <a:t>par exemple), l’objet est trop </a:t>
            </a:r>
            <a:r>
              <a:rPr lang="fr-FR" dirty="0" smtClean="0"/>
              <a:t>pr</a:t>
            </a:r>
            <a:r>
              <a:rPr lang="fr-FR" dirty="0"/>
              <a:t>è</a:t>
            </a:r>
            <a:r>
              <a:rPr lang="fr-FR" dirty="0" smtClean="0"/>
              <a:t>s </a:t>
            </a:r>
            <a:r>
              <a:rPr lang="fr-FR" dirty="0"/>
              <a:t>et </a:t>
            </a:r>
            <a:r>
              <a:rPr lang="fr-FR" dirty="0" smtClean="0"/>
              <a:t>où </a:t>
            </a:r>
            <a:r>
              <a:rPr lang="fr-FR" dirty="0"/>
              <a:t>la position du </a:t>
            </a:r>
            <a:r>
              <a:rPr lang="fr-FR" dirty="0" smtClean="0"/>
              <a:t>flash </a:t>
            </a:r>
            <a:r>
              <a:rPr lang="fr-FR" dirty="0"/>
              <a:t>fait que le bout de l’objectif provoque une ombre sur l’objet</a:t>
            </a:r>
            <a:r>
              <a:rPr lang="fr-FR" dirty="0" smtClean="0"/>
              <a:t>.</a:t>
            </a:r>
          </a:p>
          <a:p>
            <a:endParaRPr lang="fr-FR" dirty="0"/>
          </a:p>
          <a:p>
            <a:r>
              <a:rPr lang="fr-FR" dirty="0"/>
              <a:t>P</a:t>
            </a:r>
            <a:r>
              <a:rPr lang="fr-FR" dirty="0" smtClean="0"/>
              <a:t>uisque </a:t>
            </a:r>
            <a:r>
              <a:rPr lang="fr-FR" dirty="0"/>
              <a:t>c’est le bout de l’objectif qui </a:t>
            </a:r>
            <a:r>
              <a:rPr lang="fr-FR" dirty="0" smtClean="0"/>
              <a:t>gêne, </a:t>
            </a:r>
            <a:r>
              <a:rPr lang="fr-FR" dirty="0"/>
              <a:t>les flashes annulaires </a:t>
            </a:r>
            <a:r>
              <a:rPr lang="fr-FR" dirty="0" smtClean="0"/>
              <a:t>ont été pensés justement pour se fixer </a:t>
            </a:r>
            <a:r>
              <a:rPr lang="fr-FR" dirty="0"/>
              <a:t>sur </a:t>
            </a:r>
            <a:r>
              <a:rPr lang="fr-FR" dirty="0" smtClean="0"/>
              <a:t>l’extrémité </a:t>
            </a:r>
            <a:r>
              <a:rPr lang="fr-FR" dirty="0"/>
              <a:t>de l’objectif de </a:t>
            </a:r>
            <a:r>
              <a:rPr lang="fr-FR" dirty="0" smtClean="0"/>
              <a:t>façon à </a:t>
            </a:r>
            <a:r>
              <a:rPr lang="fr-FR" dirty="0"/>
              <a:t>ce qu’aucun obstacle ne </a:t>
            </a:r>
            <a:r>
              <a:rPr lang="fr-FR" dirty="0" smtClean="0"/>
              <a:t>vienne empêcher d’ éclairer </a:t>
            </a:r>
            <a:r>
              <a:rPr lang="fr-FR" dirty="0"/>
              <a:t>l’objet le plus </a:t>
            </a:r>
            <a:r>
              <a:rPr lang="fr-FR" dirty="0" smtClean="0"/>
              <a:t>près </a:t>
            </a:r>
            <a:r>
              <a:rPr lang="fr-FR" dirty="0"/>
              <a:t>soit-il.</a:t>
            </a:r>
          </a:p>
        </p:txBody>
      </p:sp>
      <p:pic>
        <p:nvPicPr>
          <p:cNvPr id="3" name="Image 2" descr="659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743200"/>
            <a:ext cx="3886200" cy="3132568"/>
          </a:xfrm>
          <a:prstGeom prst="rect">
            <a:avLst/>
          </a:prstGeom>
          <a:ln>
            <a:noFill/>
          </a:ln>
          <a:effectLst>
            <a:outerShdw blurRad="50800" dist="38100" dir="5400000" algn="t" rotWithShape="0">
              <a:prstClr val="black">
                <a:alpha val="40000"/>
              </a:prstClr>
            </a:outerShdw>
          </a:effectLst>
        </p:spPr>
      </p:pic>
      <p:pic>
        <p:nvPicPr>
          <p:cNvPr id="4" name="Image 3" descr="dsc05076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581400"/>
            <a:ext cx="4641496" cy="2743200"/>
          </a:xfrm>
          <a:prstGeom prst="rect">
            <a:avLst/>
          </a:prstGeom>
          <a:ln>
            <a:noFill/>
          </a:ln>
          <a:effectLst>
            <a:outerShdw blurRad="190500" algn="tl" rotWithShape="0">
              <a:srgbClr val="000000">
                <a:alpha val="70000"/>
              </a:srgbClr>
            </a:outerShdw>
          </a:effectLst>
        </p:spPr>
      </p:pic>
      <p:sp>
        <p:nvSpPr>
          <p:cNvPr id="5" name="ZoneTexte 4"/>
          <p:cNvSpPr txBox="1"/>
          <p:nvPr/>
        </p:nvSpPr>
        <p:spPr>
          <a:xfrm>
            <a:off x="4343400" y="2895600"/>
            <a:ext cx="4648200" cy="523220"/>
          </a:xfrm>
          <a:prstGeom prst="rect">
            <a:avLst/>
          </a:prstGeom>
          <a:noFill/>
        </p:spPr>
        <p:txBody>
          <a:bodyPr wrap="square" rtlCol="0">
            <a:spAutoFit/>
          </a:bodyPr>
          <a:lstStyle/>
          <a:p>
            <a:r>
              <a:rPr lang="fr-FR" sz="1400" dirty="0" smtClean="0"/>
              <a:t>Flash annulaire composé de LEDS en éclairage continu pouvant servir  en prise de vue vidéo</a:t>
            </a:r>
            <a:endParaRPr lang="fr-FR" sz="1400" dirty="0"/>
          </a:p>
        </p:txBody>
      </p:sp>
      <p:sp>
        <p:nvSpPr>
          <p:cNvPr id="7" name="ZoneTexte 6"/>
          <p:cNvSpPr txBox="1"/>
          <p:nvPr/>
        </p:nvSpPr>
        <p:spPr>
          <a:xfrm>
            <a:off x="152400" y="5943600"/>
            <a:ext cx="3886200" cy="523220"/>
          </a:xfrm>
          <a:prstGeom prst="rect">
            <a:avLst/>
          </a:prstGeom>
          <a:noFill/>
        </p:spPr>
        <p:txBody>
          <a:bodyPr wrap="square" rtlCol="0">
            <a:spAutoFit/>
          </a:bodyPr>
          <a:lstStyle/>
          <a:p>
            <a:r>
              <a:rPr lang="fr-FR" sz="1400" dirty="0">
                <a:solidFill>
                  <a:schemeClr val="bg1"/>
                </a:solidFill>
              </a:rPr>
              <a:t>D</a:t>
            </a:r>
            <a:r>
              <a:rPr lang="fr-FR" sz="1400" dirty="0" smtClean="0">
                <a:solidFill>
                  <a:schemeClr val="bg1"/>
                </a:solidFill>
              </a:rPr>
              <a:t>es mini-flashes sont incorporés dans une couronne entourant la face avant de l’ objectif</a:t>
            </a:r>
            <a:endParaRPr lang="fr-FR" sz="1400" dirty="0">
              <a:solidFill>
                <a:schemeClr val="bg1"/>
              </a:solidFill>
            </a:endParaRPr>
          </a:p>
        </p:txBody>
      </p:sp>
    </p:spTree>
    <p:extLst>
      <p:ext uri="{BB962C8B-B14F-4D97-AF65-F5344CB8AC3E}">
        <p14:creationId xmlns:p14="http://schemas.microsoft.com/office/powerpoint/2010/main" val="295115377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non_ef_100_macro_twin_lite_mt-24ex_diffuseur_stofen_580ex_5d_f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731" y="76200"/>
            <a:ext cx="4080270" cy="3070665"/>
          </a:xfrm>
          <a:prstGeom prst="rect">
            <a:avLst/>
          </a:prstGeom>
          <a:ln>
            <a:noFill/>
          </a:ln>
          <a:effectLst>
            <a:outerShdw blurRad="190500" algn="tl" rotWithShape="0">
              <a:srgbClr val="000000">
                <a:alpha val="70000"/>
              </a:srgbClr>
            </a:outerShdw>
          </a:effectLst>
        </p:spPr>
      </p:pic>
      <p:pic>
        <p:nvPicPr>
          <p:cNvPr id="4" name="Image 3" descr="2872_nikon-speedlight_r1c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35051"/>
            <a:ext cx="4343400" cy="3948545"/>
          </a:xfrm>
          <a:prstGeom prst="rect">
            <a:avLst/>
          </a:prstGeom>
          <a:ln>
            <a:noFill/>
          </a:ln>
          <a:effectLst>
            <a:outerShdw blurRad="190500" algn="tl" rotWithShape="0">
              <a:srgbClr val="000000">
                <a:alpha val="70000"/>
              </a:srgbClr>
            </a:outerShdw>
          </a:effectLst>
        </p:spPr>
      </p:pic>
      <p:pic>
        <p:nvPicPr>
          <p:cNvPr id="7" name="Image 6" descr="409_0_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4019550"/>
            <a:ext cx="3098800" cy="2711450"/>
          </a:xfrm>
          <a:prstGeom prst="rect">
            <a:avLst/>
          </a:prstGeom>
        </p:spPr>
      </p:pic>
      <p:sp>
        <p:nvSpPr>
          <p:cNvPr id="11" name="ZoneTexte 10"/>
          <p:cNvSpPr txBox="1"/>
          <p:nvPr/>
        </p:nvSpPr>
        <p:spPr>
          <a:xfrm>
            <a:off x="5181600" y="3429000"/>
            <a:ext cx="3810000" cy="307777"/>
          </a:xfrm>
          <a:prstGeom prst="rect">
            <a:avLst/>
          </a:prstGeom>
          <a:noFill/>
        </p:spPr>
        <p:txBody>
          <a:bodyPr wrap="square" rtlCol="0">
            <a:spAutoFit/>
          </a:bodyPr>
          <a:lstStyle/>
          <a:p>
            <a:pPr algn="ctr"/>
            <a:r>
              <a:rPr lang="fr-FR" sz="1400" dirty="0" smtClean="0"/>
              <a:t>Un système se fixant sur la tête du flash </a:t>
            </a:r>
            <a:endParaRPr lang="fr-FR" sz="1400" dirty="0"/>
          </a:p>
        </p:txBody>
      </p:sp>
      <p:sp>
        <p:nvSpPr>
          <p:cNvPr id="2" name="ZoneTexte 1"/>
          <p:cNvSpPr txBox="1"/>
          <p:nvPr/>
        </p:nvSpPr>
        <p:spPr>
          <a:xfrm>
            <a:off x="152400" y="152400"/>
            <a:ext cx="4267200" cy="2462213"/>
          </a:xfrm>
          <a:prstGeom prst="rect">
            <a:avLst/>
          </a:prstGeom>
          <a:noFill/>
        </p:spPr>
        <p:txBody>
          <a:bodyPr wrap="square" rtlCol="0">
            <a:spAutoFit/>
          </a:bodyPr>
          <a:lstStyle/>
          <a:p>
            <a:r>
              <a:rPr lang="fr-FR" dirty="0" smtClean="0"/>
              <a:t>Différentes sortes de flashes annulaires, soit commandés par câbles soit par liaisons infra-rouge.</a:t>
            </a:r>
          </a:p>
          <a:p>
            <a:endParaRPr lang="fr-FR" dirty="0"/>
          </a:p>
          <a:p>
            <a:endParaRPr lang="fr-FR" dirty="0" smtClean="0"/>
          </a:p>
          <a:p>
            <a:endParaRPr lang="fr-FR" dirty="0"/>
          </a:p>
          <a:p>
            <a:endParaRPr lang="fr-FR" dirty="0" smtClean="0"/>
          </a:p>
          <a:p>
            <a:r>
              <a:rPr lang="fr-FR" sz="1400" dirty="0" smtClean="0"/>
              <a:t>Une couronne permet de varier la position des flashes autour de l’ objectif.</a:t>
            </a:r>
            <a:endParaRPr lang="fr-FR" sz="1400" dirty="0"/>
          </a:p>
        </p:txBody>
      </p:sp>
    </p:spTree>
    <p:extLst>
      <p:ext uri="{BB962C8B-B14F-4D97-AF65-F5344CB8AC3E}">
        <p14:creationId xmlns:p14="http://schemas.microsoft.com/office/powerpoint/2010/main" val="281034638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2400" y="152400"/>
            <a:ext cx="8763000" cy="2308324"/>
          </a:xfrm>
          <a:prstGeom prst="rect">
            <a:avLst/>
          </a:prstGeom>
          <a:noFill/>
        </p:spPr>
        <p:txBody>
          <a:bodyPr wrap="square" rtlCol="0">
            <a:spAutoFit/>
          </a:bodyPr>
          <a:lstStyle/>
          <a:p>
            <a:r>
              <a:rPr lang="fr-FR" b="1" dirty="0" smtClean="0">
                <a:solidFill>
                  <a:srgbClr val="000000"/>
                </a:solidFill>
              </a:rPr>
              <a:t>Flashes de studio</a:t>
            </a:r>
          </a:p>
          <a:p>
            <a:endParaRPr lang="fr-FR" dirty="0" smtClean="0"/>
          </a:p>
          <a:p>
            <a:r>
              <a:rPr lang="fr-FR" dirty="0" smtClean="0"/>
              <a:t>Leur utilisation de base étant surtout en intérieur ils sont aussi utilisés pour des prises de vues à l’ extérieur avec des sources d’ énergie sur batteries.</a:t>
            </a:r>
          </a:p>
          <a:p>
            <a:r>
              <a:rPr lang="fr-FR" dirty="0" smtClean="0"/>
              <a:t>Les flashes de studio sont concurrencés par les éclairages dits «  lumière continue ». De plus en plus, pour des raisons d’ économie d’ énergie, et de confort d’ utilisation les éclairages LED sont préférées aux lampes halogènes</a:t>
            </a:r>
          </a:p>
          <a:p>
            <a:r>
              <a:rPr lang="fr-FR" dirty="0" smtClean="0"/>
              <a:t> </a:t>
            </a:r>
            <a:endParaRPr lang="fr-FR" dirty="0"/>
          </a:p>
        </p:txBody>
      </p:sp>
      <p:pic>
        <p:nvPicPr>
          <p:cNvPr id="3" name="Image 2" descr="984364916_image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4600"/>
            <a:ext cx="3962400" cy="3962400"/>
          </a:xfrm>
          <a:prstGeom prst="rect">
            <a:avLst/>
          </a:prstGeom>
        </p:spPr>
      </p:pic>
      <p:pic>
        <p:nvPicPr>
          <p:cNvPr id="4" name="Image 3" descr="17005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62200"/>
            <a:ext cx="1853420" cy="1853420"/>
          </a:xfrm>
          <a:prstGeom prst="rect">
            <a:avLst/>
          </a:prstGeom>
        </p:spPr>
      </p:pic>
      <p:pic>
        <p:nvPicPr>
          <p:cNvPr id="5" name="Image 4" descr="16733_b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4419600"/>
            <a:ext cx="2362200" cy="2362200"/>
          </a:xfrm>
          <a:prstGeom prst="rect">
            <a:avLst/>
          </a:prstGeom>
        </p:spPr>
      </p:pic>
    </p:spTree>
    <p:extLst>
      <p:ext uri="{BB962C8B-B14F-4D97-AF65-F5344CB8AC3E}">
        <p14:creationId xmlns:p14="http://schemas.microsoft.com/office/powerpoint/2010/main" val="237166244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839200" cy="4185762"/>
          </a:xfrm>
          <a:prstGeom prst="rect">
            <a:avLst/>
          </a:prstGeom>
        </p:spPr>
        <p:txBody>
          <a:bodyPr wrap="square">
            <a:spAutoFit/>
          </a:bodyPr>
          <a:lstStyle/>
          <a:p>
            <a:r>
              <a:rPr lang="fr-FR" b="1" dirty="0">
                <a:solidFill>
                  <a:srgbClr val="000000"/>
                </a:solidFill>
                <a:cs typeface="Adobe Hebrew"/>
              </a:rPr>
              <a:t>Liaison boitier-</a:t>
            </a:r>
            <a:r>
              <a:rPr lang="fr-FR" b="1" dirty="0" smtClean="0">
                <a:solidFill>
                  <a:srgbClr val="000000"/>
                </a:solidFill>
                <a:cs typeface="Adobe Hebrew"/>
              </a:rPr>
              <a:t>flash</a:t>
            </a:r>
          </a:p>
          <a:p>
            <a:endParaRPr lang="fr-FR" dirty="0">
              <a:cs typeface="Adobe Hebrew"/>
            </a:endParaRPr>
          </a:p>
          <a:p>
            <a:r>
              <a:rPr lang="fr-FR" dirty="0">
                <a:cs typeface="Adobe Hebrew"/>
              </a:rPr>
              <a:t>Dans une utilisation simple, la liaison entre le flash et le boitier est totalement transparente pour l’utilisateur, car elle se fait automatiquement par des contacts </a:t>
            </a:r>
            <a:r>
              <a:rPr lang="fr-FR" dirty="0" smtClean="0">
                <a:cs typeface="Adobe Hebrew"/>
              </a:rPr>
              <a:t> électriques </a:t>
            </a:r>
            <a:r>
              <a:rPr lang="fr-FR" dirty="0">
                <a:cs typeface="Adobe Hebrew"/>
              </a:rPr>
              <a:t>lorsque l’on fixe le flash sur la </a:t>
            </a:r>
            <a:r>
              <a:rPr lang="fr-FR" dirty="0" smtClean="0">
                <a:cs typeface="Adobe Hebrew"/>
              </a:rPr>
              <a:t>griffe. </a:t>
            </a:r>
            <a:r>
              <a:rPr lang="fr-FR" dirty="0">
                <a:cs typeface="Adobe Hebrew"/>
              </a:rPr>
              <a:t>Il faut cependant bien comprendre que dans les utilisations </a:t>
            </a:r>
            <a:r>
              <a:rPr lang="fr-FR" dirty="0" smtClean="0">
                <a:cs typeface="Adobe Hebrew"/>
              </a:rPr>
              <a:t>sophistiqu</a:t>
            </a:r>
            <a:r>
              <a:rPr lang="fr-FR" dirty="0">
                <a:cs typeface="Adobe Hebrew"/>
              </a:rPr>
              <a:t>é</a:t>
            </a:r>
            <a:r>
              <a:rPr lang="fr-FR" dirty="0" smtClean="0">
                <a:cs typeface="Adobe Hebrew"/>
              </a:rPr>
              <a:t>es </a:t>
            </a:r>
            <a:r>
              <a:rPr lang="fr-FR" dirty="0">
                <a:cs typeface="Adobe Hebrew"/>
              </a:rPr>
              <a:t>telles que </a:t>
            </a:r>
            <a:r>
              <a:rPr lang="fr-FR" dirty="0" smtClean="0">
                <a:cs typeface="Adobe Hebrew"/>
              </a:rPr>
              <a:t>la </a:t>
            </a:r>
            <a:r>
              <a:rPr lang="fr-FR" b="1" dirty="0" smtClean="0">
                <a:solidFill>
                  <a:srgbClr val="000000"/>
                </a:solidFill>
                <a:cs typeface="Adobe Hebrew"/>
              </a:rPr>
              <a:t>i-TTL</a:t>
            </a:r>
            <a:r>
              <a:rPr lang="fr-FR" dirty="0" smtClean="0">
                <a:cs typeface="Adobe Hebrew"/>
              </a:rPr>
              <a:t> (Nikon) </a:t>
            </a:r>
            <a:r>
              <a:rPr lang="fr-FR" b="1" dirty="0" smtClean="0">
                <a:cs typeface="Adobe Hebrew"/>
              </a:rPr>
              <a:t>e-TTL </a:t>
            </a:r>
            <a:r>
              <a:rPr lang="fr-FR" dirty="0" smtClean="0">
                <a:cs typeface="Adobe Hebrew"/>
              </a:rPr>
              <a:t>(Canon) </a:t>
            </a:r>
            <a:r>
              <a:rPr lang="fr-FR" b="1" dirty="0" smtClean="0">
                <a:cs typeface="Adobe Hebrew"/>
              </a:rPr>
              <a:t>e-système </a:t>
            </a:r>
            <a:r>
              <a:rPr lang="fr-FR" dirty="0" smtClean="0">
                <a:cs typeface="Adobe Hebrew"/>
              </a:rPr>
              <a:t>(Olympus) Il </a:t>
            </a:r>
            <a:r>
              <a:rPr lang="fr-FR" dirty="0">
                <a:cs typeface="Adobe Hebrew"/>
              </a:rPr>
              <a:t>y a un besoin </a:t>
            </a:r>
            <a:r>
              <a:rPr lang="fr-FR" dirty="0" smtClean="0">
                <a:cs typeface="Adobe Hebrew"/>
              </a:rPr>
              <a:t>d’</a:t>
            </a:r>
            <a:r>
              <a:rPr lang="fr-FR" dirty="0">
                <a:cs typeface="Adobe Hebrew"/>
              </a:rPr>
              <a:t> </a:t>
            </a:r>
            <a:r>
              <a:rPr lang="fr-FR" dirty="0" smtClean="0">
                <a:cs typeface="Adobe Hebrew"/>
              </a:rPr>
              <a:t>échange </a:t>
            </a:r>
            <a:r>
              <a:rPr lang="fr-FR" dirty="0">
                <a:cs typeface="Adobe Hebrew"/>
              </a:rPr>
              <a:t>entre le boitier et le flash qu’un simple contact de fermeture ne peut pas satisfaire. Toutefois, le mode de ”contact sec” de la synchro X est </a:t>
            </a:r>
            <a:r>
              <a:rPr lang="fr-FR" dirty="0" smtClean="0">
                <a:cs typeface="Adobe Hebrew"/>
              </a:rPr>
              <a:t>toujours  opérationnel </a:t>
            </a:r>
            <a:r>
              <a:rPr lang="fr-FR" dirty="0">
                <a:cs typeface="Adobe Hebrew"/>
              </a:rPr>
              <a:t>sur la </a:t>
            </a:r>
            <a:r>
              <a:rPr lang="fr-FR" dirty="0" smtClean="0">
                <a:cs typeface="Adobe Hebrew"/>
              </a:rPr>
              <a:t>tr</a:t>
            </a:r>
            <a:r>
              <a:rPr lang="fr-FR" dirty="0">
                <a:cs typeface="Adobe Hebrew"/>
              </a:rPr>
              <a:t>è</a:t>
            </a:r>
            <a:r>
              <a:rPr lang="fr-FR" dirty="0" smtClean="0">
                <a:cs typeface="Adobe Hebrew"/>
              </a:rPr>
              <a:t>s </a:t>
            </a:r>
            <a:r>
              <a:rPr lang="fr-FR" dirty="0">
                <a:cs typeface="Adobe Hebrew"/>
              </a:rPr>
              <a:t>grande </a:t>
            </a:r>
            <a:r>
              <a:rPr lang="fr-FR" dirty="0" smtClean="0">
                <a:cs typeface="Adobe Hebrew"/>
              </a:rPr>
              <a:t>majorité́ </a:t>
            </a:r>
            <a:r>
              <a:rPr lang="fr-FR" dirty="0">
                <a:cs typeface="Adobe Hebrew"/>
              </a:rPr>
              <a:t>des </a:t>
            </a:r>
            <a:r>
              <a:rPr lang="fr-FR" dirty="0" smtClean="0">
                <a:cs typeface="Adobe Hebrew"/>
              </a:rPr>
              <a:t>boitiers, </a:t>
            </a:r>
            <a:r>
              <a:rPr lang="fr-FR" dirty="0">
                <a:cs typeface="Adobe Hebrew"/>
              </a:rPr>
              <a:t>ne serait-ce que pour pouvoir utiliser d’anciens </a:t>
            </a:r>
            <a:r>
              <a:rPr lang="fr-FR" dirty="0" smtClean="0">
                <a:cs typeface="Adobe Hebrew"/>
              </a:rPr>
              <a:t>flashes, et de travailler en studio où là les flashes sont manuels. </a:t>
            </a:r>
            <a:r>
              <a:rPr lang="fr-FR" dirty="0">
                <a:cs typeface="Adobe Hebrew"/>
              </a:rPr>
              <a:t>Mais le besoin d’</a:t>
            </a:r>
            <a:r>
              <a:rPr lang="fr-FR" dirty="0" smtClean="0">
                <a:cs typeface="Adobe Hebrew"/>
              </a:rPr>
              <a:t> échange  d’informations flash/boîtier </a:t>
            </a:r>
            <a:r>
              <a:rPr lang="fr-FR" dirty="0">
                <a:cs typeface="Adobe Hebrew"/>
              </a:rPr>
              <a:t>pour des utilisations plus </a:t>
            </a:r>
            <a:r>
              <a:rPr lang="fr-FR" dirty="0" smtClean="0">
                <a:cs typeface="Adobe Hebrew"/>
              </a:rPr>
              <a:t>pointues </a:t>
            </a:r>
            <a:r>
              <a:rPr lang="fr-FR" dirty="0">
                <a:cs typeface="Adobe Hebrew"/>
              </a:rPr>
              <a:t>oblige à</a:t>
            </a:r>
            <a:r>
              <a:rPr lang="fr-FR" dirty="0" smtClean="0">
                <a:cs typeface="Adobe Hebrew"/>
              </a:rPr>
              <a:t> </a:t>
            </a:r>
            <a:r>
              <a:rPr lang="fr-FR" dirty="0">
                <a:cs typeface="Adobe Hebrew"/>
              </a:rPr>
              <a:t>des liaisons plus </a:t>
            </a:r>
            <a:r>
              <a:rPr lang="fr-FR" dirty="0" smtClean="0">
                <a:cs typeface="Adobe Hebrew"/>
              </a:rPr>
              <a:t> élaborées, comme</a:t>
            </a:r>
            <a:r>
              <a:rPr lang="fr-FR" dirty="0">
                <a:cs typeface="Adobe Hebrew"/>
              </a:rPr>
              <a:t> </a:t>
            </a:r>
            <a:r>
              <a:rPr lang="fr-FR" dirty="0" smtClean="0">
                <a:cs typeface="Adobe Hebrew"/>
              </a:rPr>
              <a:t>le </a:t>
            </a:r>
            <a:r>
              <a:rPr lang="fr-FR" dirty="0">
                <a:cs typeface="Adobe Hebrew"/>
              </a:rPr>
              <a:t>mode de liaison utilisant l’infra-rouge. L’avantage principal est le fait de ne plus avoir un ”fil à</a:t>
            </a:r>
            <a:r>
              <a:rPr lang="fr-FR" dirty="0" smtClean="0">
                <a:cs typeface="Adobe Hebrew"/>
              </a:rPr>
              <a:t> </a:t>
            </a:r>
            <a:r>
              <a:rPr lang="fr-FR" dirty="0">
                <a:cs typeface="Adobe Hebrew"/>
              </a:rPr>
              <a:t>la patte” pour installer des flashes à</a:t>
            </a:r>
            <a:r>
              <a:rPr lang="fr-FR" dirty="0" smtClean="0">
                <a:cs typeface="Adobe Hebrew"/>
              </a:rPr>
              <a:t> </a:t>
            </a:r>
            <a:r>
              <a:rPr lang="fr-FR" dirty="0">
                <a:cs typeface="Adobe Hebrew"/>
              </a:rPr>
              <a:t>plusieurs </a:t>
            </a:r>
            <a:r>
              <a:rPr lang="fr-FR" dirty="0" smtClean="0">
                <a:cs typeface="Adobe Hebrew"/>
              </a:rPr>
              <a:t>mètres l’ un de l’ autre.</a:t>
            </a:r>
            <a:endParaRPr lang="fr-FR" dirty="0">
              <a:cs typeface="Adobe Hebrew"/>
            </a:endParaRPr>
          </a:p>
          <a:p>
            <a:endParaRPr lang="fr-FR" sz="1400" dirty="0">
              <a:cs typeface="Adobe Hebrew"/>
            </a:endParaRPr>
          </a:p>
        </p:txBody>
      </p:sp>
      <p:sp>
        <p:nvSpPr>
          <p:cNvPr id="4" name="ZoneTexte 3"/>
          <p:cNvSpPr txBox="1"/>
          <p:nvPr/>
        </p:nvSpPr>
        <p:spPr>
          <a:xfrm>
            <a:off x="5436636" y="6542300"/>
            <a:ext cx="184666" cy="369332"/>
          </a:xfrm>
          <a:prstGeom prst="rect">
            <a:avLst/>
          </a:prstGeom>
          <a:noFill/>
        </p:spPr>
        <p:txBody>
          <a:bodyPr wrap="none" rtlCol="0">
            <a:spAutoFit/>
          </a:bodyPr>
          <a:lstStyle/>
          <a:p>
            <a:endParaRPr lang="fr-FR" dirty="0"/>
          </a:p>
        </p:txBody>
      </p:sp>
      <p:pic>
        <p:nvPicPr>
          <p:cNvPr id="6" name="Image 5" descr="3107434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724400"/>
            <a:ext cx="2584938" cy="1920240"/>
          </a:xfrm>
          <a:prstGeom prst="rect">
            <a:avLst/>
          </a:prstGeom>
        </p:spPr>
      </p:pic>
      <p:sp>
        <p:nvSpPr>
          <p:cNvPr id="3" name="ZoneTexte 2"/>
          <p:cNvSpPr txBox="1"/>
          <p:nvPr/>
        </p:nvSpPr>
        <p:spPr>
          <a:xfrm>
            <a:off x="228600" y="4114800"/>
            <a:ext cx="2362200" cy="523220"/>
          </a:xfrm>
          <a:prstGeom prst="rect">
            <a:avLst/>
          </a:prstGeom>
          <a:noFill/>
        </p:spPr>
        <p:txBody>
          <a:bodyPr wrap="square" rtlCol="0">
            <a:spAutoFit/>
          </a:bodyPr>
          <a:lstStyle/>
          <a:p>
            <a:r>
              <a:rPr lang="fr-FR" sz="1400" dirty="0" smtClean="0"/>
              <a:t>Cordon synchro X  un seul contact</a:t>
            </a:r>
            <a:endParaRPr lang="fr-FR" sz="1400" dirty="0"/>
          </a:p>
        </p:txBody>
      </p:sp>
      <p:sp>
        <p:nvSpPr>
          <p:cNvPr id="7" name="ZoneTexte 6"/>
          <p:cNvSpPr txBox="1"/>
          <p:nvPr/>
        </p:nvSpPr>
        <p:spPr>
          <a:xfrm>
            <a:off x="6400800" y="4114800"/>
            <a:ext cx="2590800" cy="523220"/>
          </a:xfrm>
          <a:prstGeom prst="rect">
            <a:avLst/>
          </a:prstGeom>
          <a:noFill/>
        </p:spPr>
        <p:txBody>
          <a:bodyPr wrap="square" rtlCol="0">
            <a:spAutoFit/>
          </a:bodyPr>
          <a:lstStyle/>
          <a:p>
            <a:r>
              <a:rPr lang="fr-FR" sz="1400" dirty="0" smtClean="0"/>
              <a:t>Cordon synchro TTL, plusieurs contacts</a:t>
            </a:r>
            <a:endParaRPr lang="fr-FR" sz="1400" dirty="0"/>
          </a:p>
        </p:txBody>
      </p:sp>
      <p:pic>
        <p:nvPicPr>
          <p:cNvPr id="8" name="Image 7" descr="cel_opt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724400"/>
            <a:ext cx="2006600" cy="1876171"/>
          </a:xfrm>
          <a:prstGeom prst="rect">
            <a:avLst/>
          </a:prstGeom>
        </p:spPr>
      </p:pic>
      <p:sp>
        <p:nvSpPr>
          <p:cNvPr id="9" name="ZoneTexte 8"/>
          <p:cNvSpPr txBox="1"/>
          <p:nvPr/>
        </p:nvSpPr>
        <p:spPr>
          <a:xfrm>
            <a:off x="3505200" y="4114800"/>
            <a:ext cx="2209800" cy="523220"/>
          </a:xfrm>
          <a:prstGeom prst="rect">
            <a:avLst/>
          </a:prstGeom>
          <a:noFill/>
        </p:spPr>
        <p:txBody>
          <a:bodyPr wrap="square" rtlCol="0">
            <a:spAutoFit/>
          </a:bodyPr>
          <a:lstStyle/>
          <a:p>
            <a:r>
              <a:rPr lang="fr-FR" sz="1400" dirty="0" smtClean="0"/>
              <a:t>Cellule de déclenchement</a:t>
            </a:r>
          </a:p>
          <a:p>
            <a:endParaRPr lang="fr-FR" sz="1400" dirty="0"/>
          </a:p>
        </p:txBody>
      </p:sp>
      <p:sp>
        <p:nvSpPr>
          <p:cNvPr id="10" name="Rectangle 9"/>
          <p:cNvSpPr/>
          <p:nvPr/>
        </p:nvSpPr>
        <p:spPr>
          <a:xfrm>
            <a:off x="-1529579" y="2005112"/>
            <a:ext cx="233407" cy="307777"/>
          </a:xfrm>
          <a:prstGeom prst="rect">
            <a:avLst/>
          </a:prstGeom>
        </p:spPr>
        <p:txBody>
          <a:bodyPr wrap="none">
            <a:spAutoFit/>
          </a:bodyPr>
          <a:lstStyle/>
          <a:p>
            <a:r>
              <a:rPr lang="fr-FR" sz="1400" dirty="0">
                <a:solidFill>
                  <a:srgbClr val="0000FF"/>
                </a:solidFill>
                <a:cs typeface="Adobe Hebrew"/>
              </a:rPr>
              <a:t>l</a:t>
            </a:r>
            <a:endParaRPr lang="fr-FR" dirty="0"/>
          </a:p>
        </p:txBody>
      </p:sp>
      <p:pic>
        <p:nvPicPr>
          <p:cNvPr id="11" name="Image 10" descr="_FEV058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4710634"/>
            <a:ext cx="2667000" cy="1918766"/>
          </a:xfrm>
          <a:prstGeom prst="rect">
            <a:avLst/>
          </a:prstGeom>
        </p:spPr>
      </p:pic>
    </p:spTree>
    <p:extLst>
      <p:ext uri="{BB962C8B-B14F-4D97-AF65-F5344CB8AC3E}">
        <p14:creationId xmlns:p14="http://schemas.microsoft.com/office/powerpoint/2010/main" val="130622401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2585323"/>
          </a:xfrm>
          <a:prstGeom prst="rect">
            <a:avLst/>
          </a:prstGeom>
        </p:spPr>
        <p:txBody>
          <a:bodyPr wrap="square">
            <a:spAutoFit/>
          </a:bodyPr>
          <a:lstStyle/>
          <a:p>
            <a:r>
              <a:rPr lang="fr-FR" b="1" dirty="0">
                <a:solidFill>
                  <a:srgbClr val="000000"/>
                </a:solidFill>
              </a:rPr>
              <a:t>Vitesse de </a:t>
            </a:r>
            <a:r>
              <a:rPr lang="fr-FR" b="1" dirty="0" smtClean="0">
                <a:solidFill>
                  <a:srgbClr val="000000"/>
                </a:solidFill>
              </a:rPr>
              <a:t>l’ éclair</a:t>
            </a:r>
          </a:p>
          <a:p>
            <a:endParaRPr lang="fr-FR" dirty="0"/>
          </a:p>
          <a:p>
            <a:r>
              <a:rPr lang="fr-FR" dirty="0"/>
              <a:t>La </a:t>
            </a:r>
            <a:r>
              <a:rPr lang="fr-FR" dirty="0" smtClean="0"/>
              <a:t>dur</a:t>
            </a:r>
            <a:r>
              <a:rPr lang="fr-FR" dirty="0"/>
              <a:t>é</a:t>
            </a:r>
            <a:r>
              <a:rPr lang="fr-FR" dirty="0" smtClean="0"/>
              <a:t>e </a:t>
            </a:r>
            <a:r>
              <a:rPr lang="fr-FR" dirty="0"/>
              <a:t>de </a:t>
            </a:r>
            <a:r>
              <a:rPr lang="fr-FR" dirty="0" smtClean="0"/>
              <a:t>l’</a:t>
            </a:r>
            <a:r>
              <a:rPr lang="fr-FR" dirty="0"/>
              <a:t>é</a:t>
            </a:r>
            <a:r>
              <a:rPr lang="fr-FR" dirty="0" smtClean="0"/>
              <a:t>clair dépend </a:t>
            </a:r>
            <a:r>
              <a:rPr lang="fr-FR" dirty="0"/>
              <a:t>bien entendu du </a:t>
            </a:r>
            <a:r>
              <a:rPr lang="fr-FR" dirty="0" smtClean="0"/>
              <a:t>mod</a:t>
            </a:r>
            <a:r>
              <a:rPr lang="fr-FR" dirty="0"/>
              <a:t>è</a:t>
            </a:r>
            <a:r>
              <a:rPr lang="fr-FR" dirty="0" smtClean="0"/>
              <a:t>les </a:t>
            </a:r>
            <a:r>
              <a:rPr lang="fr-FR" dirty="0"/>
              <a:t>de flash. Sur les flashes </a:t>
            </a:r>
            <a:r>
              <a:rPr lang="fr-FR" dirty="0" smtClean="0"/>
              <a:t> </a:t>
            </a:r>
            <a:r>
              <a:rPr lang="fr-FR" dirty="0"/>
              <a:t>modernes, on a des é</a:t>
            </a:r>
            <a:r>
              <a:rPr lang="fr-FR" dirty="0" smtClean="0"/>
              <a:t>clairs </a:t>
            </a:r>
            <a:r>
              <a:rPr lang="fr-FR" dirty="0"/>
              <a:t>dits ”rapides” de 2,3ms ou moins</a:t>
            </a:r>
            <a:r>
              <a:rPr lang="fr-FR" dirty="0" smtClean="0"/>
              <a:t>.</a:t>
            </a:r>
          </a:p>
          <a:p>
            <a:endParaRPr lang="fr-FR" dirty="0"/>
          </a:p>
          <a:p>
            <a:r>
              <a:rPr lang="fr-FR" dirty="0"/>
              <a:t>Avec les </a:t>
            </a:r>
            <a:r>
              <a:rPr lang="fr-FR" dirty="0" smtClean="0"/>
              <a:t>flashes dernières générations, </a:t>
            </a:r>
            <a:r>
              <a:rPr lang="fr-FR" dirty="0"/>
              <a:t>la </a:t>
            </a:r>
            <a:r>
              <a:rPr lang="fr-FR" dirty="0" smtClean="0"/>
              <a:t>dur</a:t>
            </a:r>
            <a:r>
              <a:rPr lang="fr-FR" dirty="0"/>
              <a:t>é</a:t>
            </a:r>
            <a:r>
              <a:rPr lang="fr-FR" dirty="0" smtClean="0"/>
              <a:t>e </a:t>
            </a:r>
            <a:r>
              <a:rPr lang="fr-FR" dirty="0"/>
              <a:t>de </a:t>
            </a:r>
            <a:r>
              <a:rPr lang="fr-FR" dirty="0" smtClean="0"/>
              <a:t>l’</a:t>
            </a:r>
            <a:r>
              <a:rPr lang="fr-FR" dirty="0"/>
              <a:t>é</a:t>
            </a:r>
            <a:r>
              <a:rPr lang="fr-FR" dirty="0" smtClean="0"/>
              <a:t>clair </a:t>
            </a:r>
            <a:r>
              <a:rPr lang="fr-FR" dirty="0"/>
              <a:t>est de 1,2ms</a:t>
            </a:r>
          </a:p>
          <a:p>
            <a:r>
              <a:rPr lang="fr-FR" dirty="0"/>
              <a:t>Cette </a:t>
            </a:r>
            <a:r>
              <a:rPr lang="fr-FR" dirty="0" smtClean="0"/>
              <a:t>dur</a:t>
            </a:r>
            <a:r>
              <a:rPr lang="fr-FR" dirty="0"/>
              <a:t>é</a:t>
            </a:r>
            <a:r>
              <a:rPr lang="fr-FR" dirty="0" smtClean="0"/>
              <a:t>e d’</a:t>
            </a:r>
            <a:r>
              <a:rPr lang="fr-FR" dirty="0"/>
              <a:t>é</a:t>
            </a:r>
            <a:r>
              <a:rPr lang="fr-FR" dirty="0" smtClean="0"/>
              <a:t>clair  </a:t>
            </a:r>
            <a:r>
              <a:rPr lang="fr-FR" dirty="0"/>
              <a:t>à</a:t>
            </a:r>
            <a:r>
              <a:rPr lang="fr-FR" dirty="0" smtClean="0"/>
              <a:t> </a:t>
            </a:r>
            <a:r>
              <a:rPr lang="fr-FR" dirty="0"/>
              <a:t>pleine </a:t>
            </a:r>
            <a:r>
              <a:rPr lang="fr-FR" dirty="0" smtClean="0"/>
              <a:t>puissance </a:t>
            </a:r>
            <a:r>
              <a:rPr lang="fr-FR" dirty="0"/>
              <a:t>correspond à</a:t>
            </a:r>
            <a:r>
              <a:rPr lang="fr-FR" dirty="0" smtClean="0"/>
              <a:t> </a:t>
            </a:r>
            <a:r>
              <a:rPr lang="fr-FR" dirty="0"/>
              <a:t>environ 1/</a:t>
            </a:r>
            <a:r>
              <a:rPr lang="fr-FR" dirty="0" smtClean="0"/>
              <a:t>800</a:t>
            </a:r>
            <a:r>
              <a:rPr lang="fr-FR" baseline="30000" dirty="0" smtClean="0"/>
              <a:t>e</a:t>
            </a:r>
            <a:r>
              <a:rPr lang="fr-FR" dirty="0" smtClean="0"/>
              <a:t>  </a:t>
            </a:r>
            <a:r>
              <a:rPr lang="fr-FR" dirty="0"/>
              <a:t>de seconde. Cette vitesse </a:t>
            </a:r>
            <a:r>
              <a:rPr lang="fr-FR" dirty="0" smtClean="0"/>
              <a:t> </a:t>
            </a:r>
            <a:r>
              <a:rPr lang="fr-FR" dirty="0"/>
              <a:t>est donc </a:t>
            </a:r>
            <a:r>
              <a:rPr lang="fr-FR" dirty="0" smtClean="0"/>
              <a:t>n</a:t>
            </a:r>
            <a:r>
              <a:rPr lang="fr-FR" dirty="0"/>
              <a:t>é</a:t>
            </a:r>
            <a:r>
              <a:rPr lang="fr-FR" dirty="0" smtClean="0"/>
              <a:t>gligeable </a:t>
            </a:r>
            <a:r>
              <a:rPr lang="fr-FR" dirty="0"/>
              <a:t>par rapport à</a:t>
            </a:r>
            <a:r>
              <a:rPr lang="fr-FR" dirty="0" smtClean="0"/>
              <a:t> </a:t>
            </a:r>
            <a:r>
              <a:rPr lang="fr-FR" dirty="0"/>
              <a:t>l’exposition (en </a:t>
            </a:r>
            <a:r>
              <a:rPr lang="fr-FR" dirty="0" smtClean="0"/>
              <a:t>gén</a:t>
            </a:r>
            <a:r>
              <a:rPr lang="fr-FR" dirty="0"/>
              <a:t>é</a:t>
            </a:r>
            <a:r>
              <a:rPr lang="fr-FR" dirty="0" smtClean="0"/>
              <a:t>ral  </a:t>
            </a:r>
            <a:r>
              <a:rPr lang="fr-FR" dirty="0"/>
              <a:t>1/</a:t>
            </a:r>
            <a:r>
              <a:rPr lang="fr-FR" dirty="0" smtClean="0"/>
              <a:t>125 ou 250</a:t>
            </a:r>
            <a:r>
              <a:rPr lang="fr-FR" baseline="30000" dirty="0" smtClean="0"/>
              <a:t>e</a:t>
            </a:r>
            <a:r>
              <a:rPr lang="fr-FR" dirty="0" smtClean="0"/>
              <a:t>  </a:t>
            </a:r>
            <a:r>
              <a:rPr lang="fr-FR" dirty="0"/>
              <a:t>dans la </a:t>
            </a:r>
            <a:r>
              <a:rPr lang="fr-FR" dirty="0" smtClean="0"/>
              <a:t>majorit</a:t>
            </a:r>
            <a:r>
              <a:rPr lang="fr-FR" dirty="0"/>
              <a:t>é</a:t>
            </a:r>
            <a:r>
              <a:rPr lang="fr-FR" dirty="0" smtClean="0"/>
              <a:t> </a:t>
            </a:r>
            <a:r>
              <a:rPr lang="fr-FR" dirty="0"/>
              <a:t>des </a:t>
            </a:r>
            <a:r>
              <a:rPr lang="fr-FR" dirty="0" smtClean="0"/>
              <a:t>cas). Donc </a:t>
            </a:r>
            <a:r>
              <a:rPr lang="fr-FR" dirty="0"/>
              <a:t>pas d’influence </a:t>
            </a:r>
            <a:r>
              <a:rPr lang="fr-FR" dirty="0" smtClean="0"/>
              <a:t>réelle </a:t>
            </a:r>
            <a:r>
              <a:rPr lang="fr-FR" dirty="0"/>
              <a:t>sur </a:t>
            </a:r>
            <a:r>
              <a:rPr lang="fr-FR" dirty="0" smtClean="0"/>
              <a:t>l’éclairage.</a:t>
            </a:r>
          </a:p>
        </p:txBody>
      </p:sp>
      <p:pic>
        <p:nvPicPr>
          <p:cNvPr id="4" name="Image 3" descr="_FEV1538 copi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962400"/>
            <a:ext cx="2603715" cy="2718924"/>
          </a:xfrm>
          <a:prstGeom prst="rect">
            <a:avLst/>
          </a:prstGeom>
        </p:spPr>
      </p:pic>
      <p:pic>
        <p:nvPicPr>
          <p:cNvPr id="5" name="Image 4" descr="_FEV155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962400"/>
            <a:ext cx="2820440" cy="2782466"/>
          </a:xfrm>
          <a:prstGeom prst="rect">
            <a:avLst/>
          </a:prstGeom>
        </p:spPr>
      </p:pic>
      <p:pic>
        <p:nvPicPr>
          <p:cNvPr id="6" name="Image 5" descr="_FEV1568 cop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962400"/>
            <a:ext cx="2799511" cy="2788920"/>
          </a:xfrm>
          <a:prstGeom prst="rect">
            <a:avLst/>
          </a:prstGeom>
        </p:spPr>
      </p:pic>
    </p:spTree>
    <p:extLst>
      <p:ext uri="{BB962C8B-B14F-4D97-AF65-F5344CB8AC3E}">
        <p14:creationId xmlns:p14="http://schemas.microsoft.com/office/powerpoint/2010/main" val="213017672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_FEV144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
            <a:ext cx="3276600" cy="2950899"/>
          </a:xfrm>
          <a:prstGeom prst="rect">
            <a:avLst/>
          </a:prstGeom>
        </p:spPr>
      </p:pic>
      <p:pic>
        <p:nvPicPr>
          <p:cNvPr id="3" name="Image 2" descr="_FEV14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2400"/>
            <a:ext cx="2880552" cy="3047999"/>
          </a:xfrm>
          <a:prstGeom prst="rect">
            <a:avLst/>
          </a:prstGeom>
        </p:spPr>
      </p:pic>
      <p:pic>
        <p:nvPicPr>
          <p:cNvPr id="4" name="Image 3" descr="_FEV147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352800"/>
            <a:ext cx="3276600" cy="3256248"/>
          </a:xfrm>
          <a:prstGeom prst="rect">
            <a:avLst/>
          </a:prstGeom>
        </p:spPr>
      </p:pic>
      <p:sp>
        <p:nvSpPr>
          <p:cNvPr id="8" name="ZoneTexte 7"/>
          <p:cNvSpPr txBox="1"/>
          <p:nvPr/>
        </p:nvSpPr>
        <p:spPr>
          <a:xfrm>
            <a:off x="76200" y="152400"/>
            <a:ext cx="8763000" cy="369332"/>
          </a:xfrm>
          <a:prstGeom prst="rect">
            <a:avLst/>
          </a:prstGeom>
          <a:noFill/>
        </p:spPr>
        <p:txBody>
          <a:bodyPr wrap="square" rtlCol="0">
            <a:spAutoFit/>
          </a:bodyPr>
          <a:lstStyle/>
          <a:p>
            <a:pPr algn="ctr"/>
            <a:r>
              <a:rPr lang="fr-FR" dirty="0" smtClean="0"/>
              <a:t>Vitesse boîtier</a:t>
            </a:r>
            <a:endParaRPr lang="fr-FR" dirty="0"/>
          </a:p>
        </p:txBody>
      </p:sp>
      <p:pic>
        <p:nvPicPr>
          <p:cNvPr id="11" name="Image 10" descr="_FEV1532 copi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429001"/>
            <a:ext cx="3200399" cy="3112042"/>
          </a:xfrm>
          <a:prstGeom prst="rect">
            <a:avLst/>
          </a:prstGeom>
        </p:spPr>
      </p:pic>
    </p:spTree>
    <p:extLst>
      <p:ext uri="{BB962C8B-B14F-4D97-AF65-F5344CB8AC3E}">
        <p14:creationId xmlns:p14="http://schemas.microsoft.com/office/powerpoint/2010/main" val="212956694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2400" y="152400"/>
            <a:ext cx="7239000" cy="4832092"/>
          </a:xfrm>
          <a:prstGeom prst="rect">
            <a:avLst/>
          </a:prstGeom>
          <a:noFill/>
        </p:spPr>
        <p:txBody>
          <a:bodyPr wrap="square" rtlCol="0">
            <a:spAutoFit/>
          </a:bodyPr>
          <a:lstStyle/>
          <a:p>
            <a:r>
              <a:rPr lang="fr-FR" sz="1400" b="1" dirty="0" smtClean="0">
                <a:solidFill>
                  <a:srgbClr val="000000"/>
                </a:solidFill>
              </a:rPr>
              <a:t>Vitesse synchro</a:t>
            </a:r>
          </a:p>
          <a:p>
            <a:r>
              <a:rPr lang="fr-FR" sz="1400" dirty="0" smtClean="0"/>
              <a:t>Le </a:t>
            </a:r>
            <a:r>
              <a:rPr lang="fr-FR" sz="1400" dirty="0"/>
              <a:t>principe de </a:t>
            </a:r>
            <a:r>
              <a:rPr lang="fr-FR" sz="1400" dirty="0" smtClean="0"/>
              <a:t>base </a:t>
            </a:r>
            <a:r>
              <a:rPr lang="fr-FR" sz="1400" dirty="0"/>
              <a:t>est d’avoir </a:t>
            </a:r>
            <a:r>
              <a:rPr lang="fr-FR" sz="1400" dirty="0" smtClean="0"/>
              <a:t>le capteur entièrement découvert </a:t>
            </a:r>
            <a:r>
              <a:rPr lang="fr-FR" sz="1400" dirty="0"/>
              <a:t>pendant toute la </a:t>
            </a:r>
            <a:r>
              <a:rPr lang="fr-FR" sz="1400" dirty="0" smtClean="0"/>
              <a:t>dur</a:t>
            </a:r>
            <a:r>
              <a:rPr lang="fr-FR" sz="1400" dirty="0"/>
              <a:t>é</a:t>
            </a:r>
            <a:r>
              <a:rPr lang="fr-FR" sz="1400" dirty="0" smtClean="0"/>
              <a:t>e </a:t>
            </a:r>
            <a:r>
              <a:rPr lang="fr-FR" sz="1400" dirty="0"/>
              <a:t>de </a:t>
            </a:r>
            <a:r>
              <a:rPr lang="fr-FR" sz="1400" dirty="0" smtClean="0"/>
              <a:t>l’éclair. C’est ce </a:t>
            </a:r>
            <a:r>
              <a:rPr lang="fr-FR" sz="1400" dirty="0"/>
              <a:t>que l’on appelle la </a:t>
            </a:r>
            <a:r>
              <a:rPr lang="fr-FR" sz="1400" b="1" dirty="0"/>
              <a:t>synchronisation</a:t>
            </a:r>
            <a:r>
              <a:rPr lang="fr-FR" sz="1400" dirty="0"/>
              <a:t> du flash qui </a:t>
            </a:r>
            <a:r>
              <a:rPr lang="fr-FR" sz="1400" dirty="0" smtClean="0"/>
              <a:t>se produit quand le premier rideau termine sa course avant que </a:t>
            </a:r>
            <a:r>
              <a:rPr lang="fr-FR" sz="1400" dirty="0"/>
              <a:t>le </a:t>
            </a:r>
            <a:r>
              <a:rPr lang="fr-FR" sz="1400" dirty="0" smtClean="0"/>
              <a:t>deuxième n’ entame sa fermeture. Cette vitesse est de l’ ordre de 1/125</a:t>
            </a:r>
            <a:r>
              <a:rPr lang="fr-FR" sz="1400" baseline="30000" dirty="0" smtClean="0"/>
              <a:t>e</a:t>
            </a:r>
            <a:r>
              <a:rPr lang="fr-FR" sz="1400" dirty="0" smtClean="0"/>
              <a:t> au 1/320</a:t>
            </a:r>
            <a:r>
              <a:rPr lang="fr-FR" sz="1400" baseline="30000" dirty="0" smtClean="0"/>
              <a:t>e</a:t>
            </a:r>
            <a:r>
              <a:rPr lang="fr-FR" sz="1400" dirty="0" smtClean="0"/>
              <a:t> suivant les boîtiers</a:t>
            </a:r>
          </a:p>
          <a:p>
            <a:r>
              <a:rPr lang="fr-FR" sz="1400" b="1" dirty="0" smtClean="0">
                <a:solidFill>
                  <a:srgbClr val="000000"/>
                </a:solidFill>
              </a:rPr>
              <a:t>La synchro haute vitesse</a:t>
            </a:r>
            <a:r>
              <a:rPr lang="fr-FR" sz="1400" dirty="0" smtClean="0"/>
              <a:t>; FP  elle permet d’ utiliser le flash au delà  de 1/250</a:t>
            </a:r>
            <a:r>
              <a:rPr lang="fr-FR" sz="1400" baseline="30000" dirty="0" smtClean="0"/>
              <a:t>ème</a:t>
            </a:r>
            <a:r>
              <a:rPr lang="fr-FR" sz="1400" dirty="0" smtClean="0"/>
              <a:t>  jusqu’ au 1/8000</a:t>
            </a:r>
            <a:r>
              <a:rPr lang="fr-FR" sz="1400" baseline="30000" dirty="0" smtClean="0"/>
              <a:t>ème</a:t>
            </a:r>
            <a:r>
              <a:rPr lang="fr-FR" sz="1400" dirty="0" smtClean="0"/>
              <a:t> </a:t>
            </a:r>
          </a:p>
          <a:p>
            <a:r>
              <a:rPr lang="fr-FR" sz="1400" dirty="0" smtClean="0"/>
              <a:t>En sachant qu’ à partir du 1/250</a:t>
            </a:r>
            <a:r>
              <a:rPr lang="fr-FR" sz="1400" baseline="30000" dirty="0" smtClean="0"/>
              <a:t>ème</a:t>
            </a:r>
            <a:r>
              <a:rPr lang="fr-FR" sz="1400" dirty="0" smtClean="0"/>
              <a:t>  et en réduisant la vitesse, le 2</a:t>
            </a:r>
            <a:r>
              <a:rPr lang="fr-FR" sz="1400" baseline="30000" dirty="0" smtClean="0"/>
              <a:t>ème</a:t>
            </a:r>
            <a:r>
              <a:rPr lang="fr-FR" sz="1400" dirty="0" smtClean="0"/>
              <a:t> rideau commence à se refermer avant que le premier ne soit entièrement ouvert, il est facile d’ imaginer qu’ au 1/5000</a:t>
            </a:r>
            <a:r>
              <a:rPr lang="fr-FR" sz="1400" baseline="30000" dirty="0" smtClean="0"/>
              <a:t>ème</a:t>
            </a:r>
            <a:r>
              <a:rPr lang="fr-FR" sz="1400" dirty="0" smtClean="0"/>
              <a:t> par exemple, ce soit une petite fente qui se déplace  devant le capteur. De ce fait il suffit que la durée de l’ éclair soit du même ordre que le temps de déplacement de la fente , ce qui permet d’illuminer la totalité du capteur. En réalité ce n’ est pas UN mais plusieurs micro-éclairs qui sont produits par le flash. A choisir lorsque la scène à photographier requiert au minimum 1/500</a:t>
            </a:r>
            <a:r>
              <a:rPr lang="fr-FR" sz="1400" baseline="30000" dirty="0" smtClean="0"/>
              <a:t>ème</a:t>
            </a:r>
            <a:r>
              <a:rPr lang="fr-FR" sz="1400" dirty="0" smtClean="0"/>
              <a:t> seconde.( contre-jour au soleil, plage ,neige.)</a:t>
            </a:r>
          </a:p>
          <a:p>
            <a:r>
              <a:rPr lang="fr-FR" sz="1400" b="1" dirty="0" smtClean="0">
                <a:solidFill>
                  <a:srgbClr val="000000"/>
                </a:solidFill>
              </a:rPr>
              <a:t>La synchro lente</a:t>
            </a:r>
            <a:r>
              <a:rPr lang="fr-FR" sz="1400" dirty="0" smtClean="0"/>
              <a:t>, consiste à prendre une vitesse en dessous la vitesse synchro, pour équilibrer un fond qui risquerait d’ être trop sombre par rapport au sujet, principalement  dans un environnement peu éclairé.</a:t>
            </a:r>
          </a:p>
          <a:p>
            <a:r>
              <a:rPr lang="fr-FR" sz="1400" b="1" dirty="0" smtClean="0">
                <a:solidFill>
                  <a:srgbClr val="000000"/>
                </a:solidFill>
              </a:rPr>
              <a:t>Synchro 2</a:t>
            </a:r>
            <a:r>
              <a:rPr lang="fr-FR" sz="1400" b="1" baseline="30000" dirty="0" smtClean="0">
                <a:solidFill>
                  <a:srgbClr val="000000"/>
                </a:solidFill>
              </a:rPr>
              <a:t>ème</a:t>
            </a:r>
            <a:r>
              <a:rPr lang="fr-FR" sz="1400" b="1" dirty="0" smtClean="0">
                <a:solidFill>
                  <a:srgbClr val="000000"/>
                </a:solidFill>
              </a:rPr>
              <a:t> rideau</a:t>
            </a:r>
            <a:r>
              <a:rPr lang="fr-FR" sz="1400" dirty="0" smtClean="0"/>
              <a:t>, on a vu précédemment que le flash se déclenche par défaut lorsque le premier rideau finit sa course, quand on travaille dans la position au 2</a:t>
            </a:r>
            <a:r>
              <a:rPr lang="fr-FR" sz="1400" baseline="30000" dirty="0" smtClean="0"/>
              <a:t>ème</a:t>
            </a:r>
            <a:r>
              <a:rPr lang="fr-FR" sz="1400" dirty="0" smtClean="0"/>
              <a:t> rideau, l’ éclair se déclenche quand le 2</a:t>
            </a:r>
            <a:r>
              <a:rPr lang="fr-FR" sz="1400" baseline="30000" dirty="0" smtClean="0"/>
              <a:t>ème</a:t>
            </a:r>
            <a:r>
              <a:rPr lang="fr-FR" sz="1400" dirty="0" smtClean="0"/>
              <a:t> rideau </a:t>
            </a:r>
            <a:r>
              <a:rPr lang="fr-FR" sz="1400" b="1" dirty="0" smtClean="0"/>
              <a:t>débute la fermeture</a:t>
            </a:r>
            <a:r>
              <a:rPr lang="fr-FR" sz="1400" dirty="0" smtClean="0"/>
              <a:t>. Pour que l’ effet soit esthétique, il faut au moins une vitesse  de l’ ordre de 1/2sec. ( véhicules ou personnages en déplacement, chute d’ objets, etc.) Dans un environnement très lumineux, ce mode est sans effet.</a:t>
            </a:r>
            <a:endParaRPr lang="fr-FR" sz="1400" dirty="0"/>
          </a:p>
        </p:txBody>
      </p:sp>
      <p:pic>
        <p:nvPicPr>
          <p:cNvPr id="29" name="Image 28" descr="200px-MigawkaSzczelinow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503947" cy="1143000"/>
          </a:xfrm>
          <a:prstGeom prst="rect">
            <a:avLst/>
          </a:prstGeom>
        </p:spPr>
      </p:pic>
      <p:pic>
        <p:nvPicPr>
          <p:cNvPr id="5" name="Image 4" descr="_FEV00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181600"/>
            <a:ext cx="2550659" cy="1450847"/>
          </a:xfrm>
          <a:prstGeom prst="rect">
            <a:avLst/>
          </a:prstGeom>
        </p:spPr>
      </p:pic>
      <p:pic>
        <p:nvPicPr>
          <p:cNvPr id="7" name="Image 6" descr="_FEV006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181600"/>
            <a:ext cx="2615348" cy="1474225"/>
          </a:xfrm>
          <a:prstGeom prst="rect">
            <a:avLst/>
          </a:prstGeom>
        </p:spPr>
      </p:pic>
      <p:pic>
        <p:nvPicPr>
          <p:cNvPr id="8" name="Image 7" descr="_FEV003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5181600"/>
            <a:ext cx="2971800" cy="1445066"/>
          </a:xfrm>
          <a:prstGeom prst="rect">
            <a:avLst/>
          </a:prstGeom>
        </p:spPr>
      </p:pic>
    </p:spTree>
    <p:extLst>
      <p:ext uri="{BB962C8B-B14F-4D97-AF65-F5344CB8AC3E}">
        <p14:creationId xmlns:p14="http://schemas.microsoft.com/office/powerpoint/2010/main" val="67604697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ancient_shoo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438400"/>
            <a:ext cx="6184436" cy="4356132"/>
          </a:xfrm>
          <a:prstGeom prst="rect">
            <a:avLst/>
          </a:prstGeom>
          <a:ln>
            <a:noFill/>
          </a:ln>
          <a:effectLst>
            <a:outerShdw blurRad="190500" algn="tl" rotWithShape="0">
              <a:srgbClr val="000000">
                <a:alpha val="70000"/>
              </a:srgbClr>
            </a:outerShdw>
          </a:effectLst>
        </p:spPr>
      </p:pic>
      <p:sp>
        <p:nvSpPr>
          <p:cNvPr id="2" name="ZoneTexte 1"/>
          <p:cNvSpPr txBox="1"/>
          <p:nvPr/>
        </p:nvSpPr>
        <p:spPr>
          <a:xfrm>
            <a:off x="2667000" y="3352800"/>
            <a:ext cx="2438400" cy="584776"/>
          </a:xfrm>
          <a:prstGeom prst="rect">
            <a:avLst/>
          </a:prstGeom>
          <a:noFill/>
          <a:scene3d>
            <a:camera prst="perspectiveHeroicExtremeLeftFacing" fov="0">
              <a:rot lat="484663" lon="3453016" rev="156000"/>
            </a:camera>
            <a:lightRig rig="threePt" dir="t"/>
          </a:scene3d>
        </p:spPr>
        <p:txBody>
          <a:bodyPr wrap="square" rtlCol="0">
            <a:spAutoFit/>
          </a:bodyPr>
          <a:lstStyle/>
          <a:p>
            <a:pPr algn="ctr"/>
            <a:r>
              <a:rPr lang="fr-FR" sz="2800" dirty="0" smtClean="0">
                <a:latin typeface="Arial Black"/>
                <a:cs typeface="Arial Black"/>
              </a:rPr>
              <a:t>Zinvente</a:t>
            </a:r>
            <a:r>
              <a:rPr lang="fr-FR" sz="3200" dirty="0" smtClean="0">
                <a:latin typeface="Arial Black"/>
                <a:cs typeface="Arial Black"/>
              </a:rPr>
              <a:t> </a:t>
            </a:r>
            <a:endParaRPr lang="fr-FR" sz="3200" dirty="0">
              <a:latin typeface="Arial Black"/>
              <a:cs typeface="Arial Black"/>
            </a:endParaRPr>
          </a:p>
        </p:txBody>
      </p:sp>
      <p:sp>
        <p:nvSpPr>
          <p:cNvPr id="4" name="ZoneTexte 3"/>
          <p:cNvSpPr txBox="1"/>
          <p:nvPr/>
        </p:nvSpPr>
        <p:spPr>
          <a:xfrm>
            <a:off x="2667000" y="2667000"/>
            <a:ext cx="2895600" cy="523220"/>
          </a:xfrm>
          <a:prstGeom prst="rect">
            <a:avLst/>
          </a:prstGeom>
          <a:noFill/>
          <a:scene3d>
            <a:camera prst="isometricOffAxis1Left">
              <a:rot lat="1140000" lon="3060000" rev="300000"/>
            </a:camera>
            <a:lightRig rig="threePt" dir="t"/>
          </a:scene3d>
        </p:spPr>
        <p:txBody>
          <a:bodyPr wrap="square" rtlCol="0">
            <a:spAutoFit/>
          </a:bodyPr>
          <a:lstStyle/>
          <a:p>
            <a:r>
              <a:rPr lang="fr-FR" sz="2800" dirty="0" smtClean="0">
                <a:latin typeface="Arial Black"/>
                <a:cs typeface="Arial Black"/>
              </a:rPr>
              <a:t>Vivement</a:t>
            </a:r>
            <a:endParaRPr lang="fr-FR" sz="2800" dirty="0">
              <a:latin typeface="Arial Black"/>
              <a:cs typeface="Arial Black"/>
            </a:endParaRPr>
          </a:p>
        </p:txBody>
      </p:sp>
      <p:sp>
        <p:nvSpPr>
          <p:cNvPr id="5" name="ZoneTexte 4"/>
          <p:cNvSpPr txBox="1"/>
          <p:nvPr/>
        </p:nvSpPr>
        <p:spPr>
          <a:xfrm>
            <a:off x="3200400" y="3048000"/>
            <a:ext cx="1143000" cy="381000"/>
          </a:xfrm>
          <a:prstGeom prst="rect">
            <a:avLst/>
          </a:prstGeom>
          <a:noFill/>
          <a:scene3d>
            <a:camera prst="perspectiveHeroicExtremeLeftFacing">
              <a:rot lat="1266000" lon="1890000" rev="21594000"/>
            </a:camera>
            <a:lightRig rig="threePt" dir="t"/>
          </a:scene3d>
        </p:spPr>
        <p:txBody>
          <a:bodyPr wrap="square" rtlCol="0">
            <a:spAutoFit/>
          </a:bodyPr>
          <a:lstStyle/>
          <a:p>
            <a:pPr algn="ctr"/>
            <a:r>
              <a:rPr lang="fr-FR" dirty="0" smtClean="0">
                <a:latin typeface="Arial Black"/>
                <a:cs typeface="Arial Black"/>
              </a:rPr>
              <a:t>ki</a:t>
            </a:r>
            <a:endParaRPr lang="fr-FR" dirty="0">
              <a:latin typeface="Arial Black"/>
              <a:cs typeface="Arial Black"/>
            </a:endParaRPr>
          </a:p>
        </p:txBody>
      </p:sp>
      <p:sp>
        <p:nvSpPr>
          <p:cNvPr id="6" name="ZoneTexte 5"/>
          <p:cNvSpPr txBox="1"/>
          <p:nvPr/>
        </p:nvSpPr>
        <p:spPr>
          <a:xfrm>
            <a:off x="3505200" y="4191000"/>
            <a:ext cx="609600" cy="523220"/>
          </a:xfrm>
          <a:prstGeom prst="rect">
            <a:avLst/>
          </a:prstGeom>
          <a:noFill/>
          <a:scene3d>
            <a:camera prst="perspectiveContrastingRightFacing">
              <a:rot lat="0" lon="18963666" rev="0"/>
            </a:camera>
            <a:lightRig rig="threePt" dir="t"/>
          </a:scene3d>
        </p:spPr>
        <p:txBody>
          <a:bodyPr wrap="square" rtlCol="0">
            <a:spAutoFit/>
          </a:bodyPr>
          <a:lstStyle/>
          <a:p>
            <a:r>
              <a:rPr lang="fr-FR" sz="2800" dirty="0" smtClean="0">
                <a:latin typeface="Arial Black"/>
                <a:cs typeface="Arial Black"/>
              </a:rPr>
              <a:t>le</a:t>
            </a:r>
            <a:endParaRPr lang="fr-FR" sz="2800" dirty="0">
              <a:latin typeface="Arial Black"/>
              <a:cs typeface="Arial Black"/>
            </a:endParaRPr>
          </a:p>
        </p:txBody>
      </p:sp>
      <p:sp>
        <p:nvSpPr>
          <p:cNvPr id="8" name="ZoneTexte 7"/>
          <p:cNvSpPr txBox="1"/>
          <p:nvPr/>
        </p:nvSpPr>
        <p:spPr>
          <a:xfrm>
            <a:off x="2895600" y="5029200"/>
            <a:ext cx="1600200" cy="523220"/>
          </a:xfrm>
          <a:prstGeom prst="rect">
            <a:avLst/>
          </a:prstGeom>
          <a:noFill/>
          <a:scene3d>
            <a:camera prst="isometricOffAxis2Right">
              <a:rot lat="780000" lon="19320000" rev="0"/>
            </a:camera>
            <a:lightRig rig="threePt" dir="t"/>
          </a:scene3d>
        </p:spPr>
        <p:txBody>
          <a:bodyPr wrap="square" rtlCol="0">
            <a:spAutoFit/>
          </a:bodyPr>
          <a:lstStyle/>
          <a:p>
            <a:r>
              <a:rPr lang="fr-FR" sz="2800" dirty="0" smtClean="0">
                <a:latin typeface="Arial Black"/>
                <a:cs typeface="Arial Black"/>
              </a:rPr>
              <a:t>Flash!!!</a:t>
            </a:r>
            <a:endParaRPr lang="fr-FR" sz="2800" dirty="0">
              <a:latin typeface="Arial Black"/>
              <a:cs typeface="Arial Black"/>
            </a:endParaRPr>
          </a:p>
        </p:txBody>
      </p:sp>
      <p:sp>
        <p:nvSpPr>
          <p:cNvPr id="10" name="Rectangle 9"/>
          <p:cNvSpPr/>
          <p:nvPr/>
        </p:nvSpPr>
        <p:spPr>
          <a:xfrm>
            <a:off x="152400" y="152400"/>
            <a:ext cx="8839200" cy="954107"/>
          </a:xfrm>
          <a:prstGeom prst="rect">
            <a:avLst/>
          </a:prstGeom>
        </p:spPr>
        <p:txBody>
          <a:bodyPr wrap="square">
            <a:spAutoFit/>
          </a:bodyPr>
          <a:lstStyle/>
          <a:p>
            <a:r>
              <a:rPr lang="fr-FR" sz="1400" b="1" dirty="0" smtClean="0"/>
              <a:t>Premiers portraits…</a:t>
            </a:r>
            <a:r>
              <a:rPr lang="fr-FR" sz="1400" dirty="0" smtClean="0"/>
              <a:t>photographiques</a:t>
            </a:r>
          </a:p>
          <a:p>
            <a:r>
              <a:rPr lang="fr-FR" sz="1400" dirty="0" smtClean="0"/>
              <a:t>Au </a:t>
            </a:r>
            <a:r>
              <a:rPr lang="fr-FR" sz="1400" dirty="0"/>
              <a:t>milieu du 19</a:t>
            </a:r>
            <a:r>
              <a:rPr lang="fr-FR" sz="1400" baseline="30000" dirty="0"/>
              <a:t>ème</a:t>
            </a:r>
            <a:r>
              <a:rPr lang="fr-FR" sz="1400" dirty="0"/>
              <a:t> siècle, la durée d'exposition  moyenne était d'environ 30 secondes. Les </a:t>
            </a:r>
            <a:r>
              <a:rPr lang="fr-FR" sz="1400" dirty="0" smtClean="0"/>
              <a:t>modèles </a:t>
            </a:r>
            <a:r>
              <a:rPr lang="fr-FR" sz="1400" dirty="0"/>
              <a:t>étaient généralement assis devant un fond uni et </a:t>
            </a:r>
            <a:r>
              <a:rPr lang="fr-FR" sz="1400" dirty="0" smtClean="0"/>
              <a:t>éclairé par </a:t>
            </a:r>
            <a:r>
              <a:rPr lang="fr-FR" sz="1400" dirty="0"/>
              <a:t>dessus depuis une source de lumière créée par une </a:t>
            </a:r>
            <a:r>
              <a:rPr lang="fr-FR" sz="1400" dirty="0" smtClean="0"/>
              <a:t>verrière </a:t>
            </a:r>
            <a:r>
              <a:rPr lang="fr-FR" sz="1400" dirty="0"/>
              <a:t>ou encore réfléchie par des miroirs. </a:t>
            </a:r>
            <a:r>
              <a:rPr lang="fr-FR" sz="1400" dirty="0" smtClean="0"/>
              <a:t>Un appui-tête était nécessaire pour rester immobile pendant la pose</a:t>
            </a:r>
            <a:endParaRPr lang="fr-FR" sz="1400" dirty="0"/>
          </a:p>
        </p:txBody>
      </p:sp>
      <p:sp>
        <p:nvSpPr>
          <p:cNvPr id="12" name="Rectangle 11"/>
          <p:cNvSpPr/>
          <p:nvPr/>
        </p:nvSpPr>
        <p:spPr>
          <a:xfrm>
            <a:off x="152400" y="1066800"/>
            <a:ext cx="8915400" cy="1384995"/>
          </a:xfrm>
          <a:prstGeom prst="rect">
            <a:avLst/>
          </a:prstGeom>
        </p:spPr>
        <p:txBody>
          <a:bodyPr wrap="square">
            <a:spAutoFit/>
          </a:bodyPr>
          <a:lstStyle/>
          <a:p>
            <a:r>
              <a:rPr lang="fr-FR" sz="1400" dirty="0"/>
              <a:t>C'est alors qu'une importante découverte fut faite : l'inflammation d'un fil de magnésium </a:t>
            </a:r>
            <a:r>
              <a:rPr lang="fr-FR" sz="1400" dirty="0" smtClean="0"/>
              <a:t>produisant </a:t>
            </a:r>
            <a:r>
              <a:rPr lang="fr-FR" sz="1400" dirty="0"/>
              <a:t>un intense éclair de lumière... mais aussi beaucoup de fumée !</a:t>
            </a:r>
          </a:p>
          <a:p>
            <a:r>
              <a:rPr lang="fr-FR" sz="1400" dirty="0"/>
              <a:t>en 1887, deux chimistes allemands inventent la "Poudre à éclairs". Il s'agit d'un mélange explosif fait de magnésium, de chlorate de </a:t>
            </a:r>
            <a:r>
              <a:rPr lang="fr-FR" sz="1400" dirty="0" smtClean="0"/>
              <a:t>potassium </a:t>
            </a:r>
            <a:r>
              <a:rPr lang="fr-FR" sz="1400" dirty="0"/>
              <a:t>et d'antimoine.</a:t>
            </a:r>
          </a:p>
          <a:p>
            <a:r>
              <a:rPr lang="fr-FR" sz="1400" dirty="0"/>
              <a:t>Quelques photographes commencèrent alors à utiliser cette </a:t>
            </a:r>
            <a:r>
              <a:rPr lang="fr-FR" sz="1400" dirty="0" smtClean="0"/>
              <a:t> poudre </a:t>
            </a:r>
            <a:r>
              <a:rPr lang="fr-FR" sz="1400" dirty="0"/>
              <a:t>durant leurs prises de vues afin de tenter de raccourcir les durées d'exposition.</a:t>
            </a:r>
          </a:p>
        </p:txBody>
      </p:sp>
      <p:pic>
        <p:nvPicPr>
          <p:cNvPr id="13" name="Image 12" descr="ARC FLSH MAGNESIUM-1.BMP.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667000"/>
            <a:ext cx="2590800" cy="3768436"/>
          </a:xfrm>
          <a:prstGeom prst="rect">
            <a:avLst/>
          </a:prstGeom>
        </p:spPr>
      </p:pic>
    </p:spTree>
    <p:custDataLst>
      <p:tags r:id="rId1"/>
    </p:custData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_FEV159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4351578" cy="2895600"/>
          </a:xfrm>
          <a:prstGeom prst="rect">
            <a:avLst/>
          </a:prstGeom>
        </p:spPr>
      </p:pic>
      <p:pic>
        <p:nvPicPr>
          <p:cNvPr id="4" name="Image 3" descr="_FEV160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166" y="76200"/>
            <a:ext cx="4466094" cy="2971800"/>
          </a:xfrm>
          <a:prstGeom prst="rect">
            <a:avLst/>
          </a:prstGeom>
        </p:spPr>
      </p:pic>
      <p:pic>
        <p:nvPicPr>
          <p:cNvPr id="6" name="Image 5" descr="_FEV161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810000"/>
            <a:ext cx="4339228" cy="2887380"/>
          </a:xfrm>
          <a:prstGeom prst="rect">
            <a:avLst/>
          </a:prstGeom>
        </p:spPr>
      </p:pic>
      <p:pic>
        <p:nvPicPr>
          <p:cNvPr id="7" name="Image 6" descr="_FEV16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810000"/>
            <a:ext cx="4382576" cy="2916225"/>
          </a:xfrm>
          <a:prstGeom prst="rect">
            <a:avLst/>
          </a:prstGeom>
        </p:spPr>
      </p:pic>
      <p:pic>
        <p:nvPicPr>
          <p:cNvPr id="5" name="Image 4" descr="_FEV050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3810000"/>
            <a:ext cx="1295400" cy="385900"/>
          </a:xfrm>
          <a:prstGeom prst="rect">
            <a:avLst/>
          </a:prstGeom>
        </p:spPr>
      </p:pic>
      <p:pic>
        <p:nvPicPr>
          <p:cNvPr id="12" name="Image 11" descr="_FEV0507.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0" y="3810000"/>
            <a:ext cx="1181441" cy="381000"/>
          </a:xfrm>
          <a:prstGeom prst="rect">
            <a:avLst/>
          </a:prstGeom>
        </p:spPr>
      </p:pic>
      <p:pic>
        <p:nvPicPr>
          <p:cNvPr id="13" name="Image 12" descr="_FEV0506.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0" y="76200"/>
            <a:ext cx="1302844" cy="356944"/>
          </a:xfrm>
          <a:prstGeom prst="rect">
            <a:avLst/>
          </a:prstGeom>
        </p:spPr>
      </p:pic>
      <p:pic>
        <p:nvPicPr>
          <p:cNvPr id="14" name="Image 13" descr="_FEV0509.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6046" y="152401"/>
            <a:ext cx="1374409" cy="304799"/>
          </a:xfrm>
          <a:prstGeom prst="rect">
            <a:avLst/>
          </a:prstGeom>
        </p:spPr>
      </p:pic>
      <p:sp>
        <p:nvSpPr>
          <p:cNvPr id="8" name="ZoneTexte 7"/>
          <p:cNvSpPr txBox="1"/>
          <p:nvPr/>
        </p:nvSpPr>
        <p:spPr>
          <a:xfrm>
            <a:off x="1295400" y="3276600"/>
            <a:ext cx="6324600" cy="369332"/>
          </a:xfrm>
          <a:prstGeom prst="rect">
            <a:avLst/>
          </a:prstGeom>
          <a:noFill/>
        </p:spPr>
        <p:txBody>
          <a:bodyPr wrap="square" rtlCol="0">
            <a:spAutoFit/>
          </a:bodyPr>
          <a:lstStyle/>
          <a:p>
            <a:pPr algn="ctr"/>
            <a:r>
              <a:rPr lang="fr-FR" dirty="0" smtClean="0"/>
              <a:t>Synchro haute vitesse</a:t>
            </a:r>
            <a:endParaRPr lang="fr-FR" dirty="0"/>
          </a:p>
        </p:txBody>
      </p:sp>
      <p:sp>
        <p:nvSpPr>
          <p:cNvPr id="9" name="ZoneTexte 8"/>
          <p:cNvSpPr txBox="1"/>
          <p:nvPr/>
        </p:nvSpPr>
        <p:spPr>
          <a:xfrm>
            <a:off x="7696200" y="228600"/>
            <a:ext cx="1219200" cy="246221"/>
          </a:xfrm>
          <a:prstGeom prst="rect">
            <a:avLst/>
          </a:prstGeom>
          <a:noFill/>
        </p:spPr>
        <p:txBody>
          <a:bodyPr wrap="square" rtlCol="0">
            <a:spAutoFit/>
          </a:bodyPr>
          <a:lstStyle/>
          <a:p>
            <a:r>
              <a:rPr lang="fr-FR" sz="1000" dirty="0" smtClean="0"/>
              <a:t>Spot</a:t>
            </a:r>
            <a:endParaRPr lang="fr-FR" sz="1000" dirty="0"/>
          </a:p>
        </p:txBody>
      </p:sp>
    </p:spTree>
    <p:extLst>
      <p:ext uri="{BB962C8B-B14F-4D97-AF65-F5344CB8AC3E}">
        <p14:creationId xmlns:p14="http://schemas.microsoft.com/office/powerpoint/2010/main" val="372342616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533400" y="4343400"/>
            <a:ext cx="3352800" cy="369332"/>
          </a:xfrm>
          <a:prstGeom prst="rect">
            <a:avLst/>
          </a:prstGeom>
          <a:noFill/>
        </p:spPr>
        <p:txBody>
          <a:bodyPr wrap="square" rtlCol="0">
            <a:spAutoFit/>
          </a:bodyPr>
          <a:lstStyle/>
          <a:p>
            <a:pPr algn="ctr"/>
            <a:r>
              <a:rPr lang="fr-FR" dirty="0" smtClean="0"/>
              <a:t>Synchro lente</a:t>
            </a:r>
            <a:endParaRPr lang="fr-FR" dirty="0"/>
          </a:p>
        </p:txBody>
      </p:sp>
      <p:pic>
        <p:nvPicPr>
          <p:cNvPr id="11" name="Image 10" descr="_FEV183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52399"/>
            <a:ext cx="4343400" cy="2890157"/>
          </a:xfrm>
          <a:prstGeom prst="rect">
            <a:avLst/>
          </a:prstGeom>
        </p:spPr>
      </p:pic>
      <p:pic>
        <p:nvPicPr>
          <p:cNvPr id="12" name="Image 11" descr="_FEV18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4343400" cy="2890157"/>
          </a:xfrm>
          <a:prstGeom prst="rect">
            <a:avLst/>
          </a:prstGeom>
        </p:spPr>
      </p:pic>
      <p:pic>
        <p:nvPicPr>
          <p:cNvPr id="14" name="Image 13" descr="_FEV1839 cop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770" y="3733800"/>
            <a:ext cx="4334274" cy="2884084"/>
          </a:xfrm>
          <a:prstGeom prst="rect">
            <a:avLst/>
          </a:prstGeom>
        </p:spPr>
      </p:pic>
      <p:pic>
        <p:nvPicPr>
          <p:cNvPr id="16" name="Image 15" descr="_FEV056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228600"/>
            <a:ext cx="1336888" cy="390248"/>
          </a:xfrm>
          <a:prstGeom prst="rect">
            <a:avLst/>
          </a:prstGeom>
        </p:spPr>
      </p:pic>
      <p:pic>
        <p:nvPicPr>
          <p:cNvPr id="17" name="Image 16" descr="_FEV056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304800"/>
            <a:ext cx="1449959" cy="432321"/>
          </a:xfrm>
          <a:prstGeom prst="rect">
            <a:avLst/>
          </a:prstGeom>
        </p:spPr>
      </p:pic>
      <p:pic>
        <p:nvPicPr>
          <p:cNvPr id="18" name="Image 17" descr="_FEV056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0" y="3886200"/>
            <a:ext cx="1611116" cy="490742"/>
          </a:xfrm>
          <a:prstGeom prst="rect">
            <a:avLst/>
          </a:prstGeom>
        </p:spPr>
      </p:pic>
    </p:spTree>
    <p:extLst>
      <p:ext uri="{BB962C8B-B14F-4D97-AF65-F5344CB8AC3E}">
        <p14:creationId xmlns:p14="http://schemas.microsoft.com/office/powerpoint/2010/main" val="300296827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_FEV178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505022"/>
            <a:ext cx="4684756" cy="3124378"/>
          </a:xfrm>
          <a:prstGeom prst="rect">
            <a:avLst/>
          </a:prstGeom>
        </p:spPr>
      </p:pic>
      <p:pic>
        <p:nvPicPr>
          <p:cNvPr id="3" name="Image 2" descr="_FEV18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76200"/>
            <a:ext cx="4913126" cy="3276600"/>
          </a:xfrm>
          <a:prstGeom prst="rect">
            <a:avLst/>
          </a:prstGeom>
        </p:spPr>
      </p:pic>
      <p:sp>
        <p:nvSpPr>
          <p:cNvPr id="4" name="ZoneTexte 3"/>
          <p:cNvSpPr txBox="1"/>
          <p:nvPr/>
        </p:nvSpPr>
        <p:spPr>
          <a:xfrm>
            <a:off x="228600" y="228600"/>
            <a:ext cx="1295400" cy="246221"/>
          </a:xfrm>
          <a:prstGeom prst="rect">
            <a:avLst/>
          </a:prstGeom>
          <a:noFill/>
        </p:spPr>
        <p:txBody>
          <a:bodyPr wrap="square" rtlCol="0">
            <a:spAutoFit/>
          </a:bodyPr>
          <a:lstStyle/>
          <a:p>
            <a:r>
              <a:rPr lang="fr-FR" sz="1000" dirty="0" smtClean="0">
                <a:solidFill>
                  <a:schemeClr val="bg1"/>
                </a:solidFill>
              </a:rPr>
              <a:t>1</a:t>
            </a:r>
            <a:r>
              <a:rPr lang="fr-FR" sz="1000" baseline="30000" dirty="0" smtClean="0">
                <a:solidFill>
                  <a:schemeClr val="bg1"/>
                </a:solidFill>
              </a:rPr>
              <a:t>er</a:t>
            </a:r>
            <a:r>
              <a:rPr lang="fr-FR" sz="1000" dirty="0" smtClean="0">
                <a:solidFill>
                  <a:schemeClr val="bg1"/>
                </a:solidFill>
              </a:rPr>
              <a:t> rideau ½’’ f/2,8</a:t>
            </a:r>
            <a:endParaRPr lang="fr-FR" sz="1000" dirty="0">
              <a:solidFill>
                <a:schemeClr val="bg1"/>
              </a:solidFill>
            </a:endParaRPr>
          </a:p>
        </p:txBody>
      </p:sp>
      <p:sp>
        <p:nvSpPr>
          <p:cNvPr id="5" name="ZoneTexte 4"/>
          <p:cNvSpPr txBox="1"/>
          <p:nvPr/>
        </p:nvSpPr>
        <p:spPr>
          <a:xfrm>
            <a:off x="4572000" y="3657600"/>
            <a:ext cx="1295400" cy="246221"/>
          </a:xfrm>
          <a:prstGeom prst="rect">
            <a:avLst/>
          </a:prstGeom>
          <a:noFill/>
        </p:spPr>
        <p:txBody>
          <a:bodyPr wrap="square" rtlCol="0">
            <a:spAutoFit/>
          </a:bodyPr>
          <a:lstStyle/>
          <a:p>
            <a:r>
              <a:rPr lang="fr-FR" sz="1000" dirty="0" smtClean="0">
                <a:solidFill>
                  <a:srgbClr val="FFFFFF"/>
                </a:solidFill>
              </a:rPr>
              <a:t>2</a:t>
            </a:r>
            <a:r>
              <a:rPr lang="fr-FR" sz="1000" baseline="30000" dirty="0" smtClean="0">
                <a:solidFill>
                  <a:srgbClr val="FFFFFF"/>
                </a:solidFill>
              </a:rPr>
              <a:t>e</a:t>
            </a:r>
            <a:r>
              <a:rPr lang="fr-FR" sz="1000" dirty="0" smtClean="0">
                <a:solidFill>
                  <a:srgbClr val="FFFFFF"/>
                </a:solidFill>
              </a:rPr>
              <a:t> rideau ½’’ f/2,8</a:t>
            </a:r>
            <a:endParaRPr lang="fr-FR" sz="1000" dirty="0">
              <a:solidFill>
                <a:srgbClr val="FFFFFF"/>
              </a:solidFill>
            </a:endParaRPr>
          </a:p>
        </p:txBody>
      </p:sp>
      <p:sp>
        <p:nvSpPr>
          <p:cNvPr id="12" name="ZoneTexte 11"/>
          <p:cNvSpPr txBox="1"/>
          <p:nvPr/>
        </p:nvSpPr>
        <p:spPr>
          <a:xfrm>
            <a:off x="4953000" y="1295400"/>
            <a:ext cx="3962400" cy="276999"/>
          </a:xfrm>
          <a:prstGeom prst="rect">
            <a:avLst/>
          </a:prstGeom>
          <a:noFill/>
        </p:spPr>
        <p:txBody>
          <a:bodyPr wrap="square" rtlCol="0">
            <a:spAutoFit/>
          </a:bodyPr>
          <a:lstStyle/>
          <a:p>
            <a:r>
              <a:rPr lang="fr-FR" sz="1200" dirty="0" smtClean="0"/>
              <a:t>Au 1</a:t>
            </a:r>
            <a:r>
              <a:rPr lang="fr-FR" sz="1200" baseline="30000" dirty="0" smtClean="0"/>
              <a:t>er</a:t>
            </a:r>
            <a:r>
              <a:rPr lang="fr-FR" sz="1200" dirty="0" smtClean="0"/>
              <a:t> rideau, les objets semblent s’ élever</a:t>
            </a:r>
            <a:endParaRPr lang="fr-FR" sz="1200" dirty="0"/>
          </a:p>
        </p:txBody>
      </p:sp>
      <p:sp>
        <p:nvSpPr>
          <p:cNvPr id="13" name="ZoneTexte 12"/>
          <p:cNvSpPr txBox="1"/>
          <p:nvPr/>
        </p:nvSpPr>
        <p:spPr>
          <a:xfrm>
            <a:off x="76200" y="4343400"/>
            <a:ext cx="4267200" cy="276999"/>
          </a:xfrm>
          <a:prstGeom prst="rect">
            <a:avLst/>
          </a:prstGeom>
          <a:noFill/>
        </p:spPr>
        <p:txBody>
          <a:bodyPr wrap="square" rtlCol="0">
            <a:spAutoFit/>
          </a:bodyPr>
          <a:lstStyle/>
          <a:p>
            <a:pPr algn="r"/>
            <a:r>
              <a:rPr lang="fr-FR" sz="1200" dirty="0" smtClean="0"/>
              <a:t>Au 2</a:t>
            </a:r>
            <a:r>
              <a:rPr lang="fr-FR" sz="1200" baseline="30000" dirty="0" smtClean="0"/>
              <a:t>e</a:t>
            </a:r>
            <a:r>
              <a:rPr lang="fr-FR" sz="1200" dirty="0" smtClean="0"/>
              <a:t> rideau l’ effet est plus réaliste</a:t>
            </a:r>
            <a:endParaRPr lang="fr-FR" sz="1200" dirty="0"/>
          </a:p>
        </p:txBody>
      </p:sp>
    </p:spTree>
    <p:extLst>
      <p:ext uri="{BB962C8B-B14F-4D97-AF65-F5344CB8AC3E}">
        <p14:creationId xmlns:p14="http://schemas.microsoft.com/office/powerpoint/2010/main" val="258825525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_FEV037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76200"/>
            <a:ext cx="4139435" cy="5235465"/>
          </a:xfrm>
          <a:prstGeom prst="rect">
            <a:avLst/>
          </a:prstGeom>
        </p:spPr>
      </p:pic>
      <p:pic>
        <p:nvPicPr>
          <p:cNvPr id="6" name="Image 5" descr="_FEV01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52800"/>
            <a:ext cx="2895600" cy="3426703"/>
          </a:xfrm>
          <a:prstGeom prst="rect">
            <a:avLst/>
          </a:prstGeom>
        </p:spPr>
      </p:pic>
      <p:sp>
        <p:nvSpPr>
          <p:cNvPr id="8" name="ZoneTexte 7"/>
          <p:cNvSpPr txBox="1"/>
          <p:nvPr/>
        </p:nvSpPr>
        <p:spPr>
          <a:xfrm>
            <a:off x="3505200" y="5486400"/>
            <a:ext cx="5334000" cy="646331"/>
          </a:xfrm>
          <a:prstGeom prst="rect">
            <a:avLst/>
          </a:prstGeom>
          <a:noFill/>
        </p:spPr>
        <p:txBody>
          <a:bodyPr wrap="square" rtlCol="0">
            <a:spAutoFit/>
          </a:bodyPr>
          <a:lstStyle/>
          <a:p>
            <a:r>
              <a:rPr lang="fr-FR" dirty="0" smtClean="0"/>
              <a:t>Le </a:t>
            </a:r>
            <a:r>
              <a:rPr lang="fr-FR" b="1" dirty="0" err="1" smtClean="0"/>
              <a:t>fill-in</a:t>
            </a:r>
            <a:r>
              <a:rPr lang="fr-FR" dirty="0" smtClean="0"/>
              <a:t>; un coup de flash bien dosé pour équilibrer le sujet avec le fond, principalement en contre-jour</a:t>
            </a:r>
            <a:endParaRPr lang="fr-FR" dirty="0"/>
          </a:p>
        </p:txBody>
      </p:sp>
      <p:pic>
        <p:nvPicPr>
          <p:cNvPr id="9" name="Image 8" descr="_FEV019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6201"/>
            <a:ext cx="2895600" cy="3454250"/>
          </a:xfrm>
          <a:prstGeom prst="rect">
            <a:avLst/>
          </a:prstGeom>
        </p:spPr>
      </p:pic>
    </p:spTree>
    <p:extLst>
      <p:ext uri="{BB962C8B-B14F-4D97-AF65-F5344CB8AC3E}">
        <p14:creationId xmlns:p14="http://schemas.microsoft.com/office/powerpoint/2010/main" val="59508706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OV_0958 copi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4115731" cy="2743200"/>
          </a:xfrm>
          <a:prstGeom prst="rect">
            <a:avLst/>
          </a:prstGeom>
        </p:spPr>
      </p:pic>
      <p:pic>
        <p:nvPicPr>
          <p:cNvPr id="5" name="Image 4" descr="NOV_1246 copi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4038600"/>
            <a:ext cx="4800600" cy="2715615"/>
          </a:xfrm>
          <a:prstGeom prst="rect">
            <a:avLst/>
          </a:prstGeom>
        </p:spPr>
      </p:pic>
      <p:sp>
        <p:nvSpPr>
          <p:cNvPr id="9" name="Rectangle 8"/>
          <p:cNvSpPr/>
          <p:nvPr/>
        </p:nvSpPr>
        <p:spPr>
          <a:xfrm>
            <a:off x="4419600" y="152400"/>
            <a:ext cx="4572000" cy="2554545"/>
          </a:xfrm>
          <a:prstGeom prst="rect">
            <a:avLst/>
          </a:prstGeom>
        </p:spPr>
        <p:txBody>
          <a:bodyPr>
            <a:spAutoFit/>
          </a:bodyPr>
          <a:lstStyle/>
          <a:p>
            <a:r>
              <a:rPr lang="fr-FR" sz="1600" b="1" dirty="0" smtClean="0">
                <a:solidFill>
                  <a:srgbClr val="000000"/>
                </a:solidFill>
              </a:rPr>
              <a:t>La stroboscopie</a:t>
            </a:r>
          </a:p>
          <a:p>
            <a:endParaRPr lang="fr-FR" sz="1600" dirty="0"/>
          </a:p>
          <a:p>
            <a:r>
              <a:rPr lang="fr-FR" sz="1600" dirty="0" smtClean="0"/>
              <a:t>La </a:t>
            </a:r>
            <a:r>
              <a:rPr lang="fr-FR" sz="1600" dirty="0"/>
              <a:t>stroboscopie est une méthode permettant de décomposer un mouvement en le réalisant dans le noir, et en l’éclairant par des </a:t>
            </a:r>
            <a:r>
              <a:rPr lang="fr-FR" sz="1600" dirty="0" smtClean="0"/>
              <a:t>éclairs  </a:t>
            </a:r>
            <a:r>
              <a:rPr lang="fr-FR" sz="1600" dirty="0"/>
              <a:t>émis à des intervalles de temps réguliers </a:t>
            </a:r>
            <a:r>
              <a:rPr lang="fr-FR" sz="1600" dirty="0" smtClean="0"/>
              <a:t>et rapides. Pour que l’ effet soit intéressant, il faut que la fréquence soit comprise entre 20 et 100 hertz. Tous les flashes du commerce ne sont pas pourvus de cette fonction.</a:t>
            </a:r>
            <a:endParaRPr lang="fr-FR" sz="1600" dirty="0"/>
          </a:p>
        </p:txBody>
      </p:sp>
      <p:sp>
        <p:nvSpPr>
          <p:cNvPr id="11" name="ZoneTexte 10"/>
          <p:cNvSpPr txBox="1"/>
          <p:nvPr/>
        </p:nvSpPr>
        <p:spPr>
          <a:xfrm>
            <a:off x="152400" y="2667000"/>
            <a:ext cx="4114800" cy="738664"/>
          </a:xfrm>
          <a:prstGeom prst="rect">
            <a:avLst/>
          </a:prstGeom>
          <a:noFill/>
        </p:spPr>
        <p:txBody>
          <a:bodyPr wrap="square" rtlCol="0">
            <a:spAutoFit/>
          </a:bodyPr>
          <a:lstStyle/>
          <a:p>
            <a:r>
              <a:rPr lang="fr-FR" sz="1400" dirty="0" smtClean="0"/>
              <a:t> </a:t>
            </a:r>
          </a:p>
          <a:p>
            <a:r>
              <a:rPr lang="fr-FR" sz="1400" dirty="0" smtClean="0"/>
              <a:t> Mouvement de zoom pendant le balancement du pendule.</a:t>
            </a:r>
            <a:endParaRPr lang="fr-FR" sz="1400" dirty="0"/>
          </a:p>
        </p:txBody>
      </p:sp>
      <p:sp>
        <p:nvSpPr>
          <p:cNvPr id="12" name="ZoneTexte 11"/>
          <p:cNvSpPr txBox="1"/>
          <p:nvPr/>
        </p:nvSpPr>
        <p:spPr>
          <a:xfrm>
            <a:off x="4267200" y="3657600"/>
            <a:ext cx="4724400" cy="307777"/>
          </a:xfrm>
          <a:prstGeom prst="rect">
            <a:avLst/>
          </a:prstGeom>
          <a:noFill/>
        </p:spPr>
        <p:txBody>
          <a:bodyPr wrap="square" rtlCol="0">
            <a:spAutoFit/>
          </a:bodyPr>
          <a:lstStyle/>
          <a:p>
            <a:r>
              <a:rPr lang="fr-FR" sz="1400" dirty="0" smtClean="0"/>
              <a:t>Les crayons tenus dans la main sont lâchés rapidement.</a:t>
            </a:r>
            <a:endParaRPr lang="fr-FR" sz="1400" dirty="0"/>
          </a:p>
        </p:txBody>
      </p:sp>
      <p:sp>
        <p:nvSpPr>
          <p:cNvPr id="13" name="ZoneTexte 12"/>
          <p:cNvSpPr txBox="1"/>
          <p:nvPr/>
        </p:nvSpPr>
        <p:spPr>
          <a:xfrm>
            <a:off x="152400" y="3352800"/>
            <a:ext cx="3962400" cy="1077218"/>
          </a:xfrm>
          <a:prstGeom prst="rect">
            <a:avLst/>
          </a:prstGeom>
          <a:noFill/>
        </p:spPr>
        <p:txBody>
          <a:bodyPr wrap="square" rtlCol="0">
            <a:spAutoFit/>
          </a:bodyPr>
          <a:lstStyle/>
          <a:p>
            <a:r>
              <a:rPr lang="fr-FR" sz="1600" dirty="0" smtClean="0"/>
              <a:t>Travaillez en</a:t>
            </a:r>
            <a:r>
              <a:rPr lang="fr-FR" sz="1600" b="1" dirty="0" smtClean="0">
                <a:solidFill>
                  <a:srgbClr val="000000"/>
                </a:solidFill>
              </a:rPr>
              <a:t> bulb</a:t>
            </a:r>
            <a:r>
              <a:rPr lang="fr-FR" sz="1600" dirty="0" smtClean="0"/>
              <a:t>, le temps de pose doit être plus long que la durée des éclairs, ou calculez le temps sur l’ afficheur et dans le noir complet.</a:t>
            </a:r>
            <a:endParaRPr lang="fr-FR" sz="1600" dirty="0"/>
          </a:p>
        </p:txBody>
      </p:sp>
      <p:pic>
        <p:nvPicPr>
          <p:cNvPr id="2" name="Image 1" descr="_FEV050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800600"/>
            <a:ext cx="3989298" cy="1945593"/>
          </a:xfrm>
          <a:prstGeom prst="rect">
            <a:avLst/>
          </a:prstGeom>
        </p:spPr>
      </p:pic>
    </p:spTree>
    <p:extLst>
      <p:ext uri="{BB962C8B-B14F-4D97-AF65-F5344CB8AC3E}">
        <p14:creationId xmlns:p14="http://schemas.microsoft.com/office/powerpoint/2010/main" val="202871051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6324600" cy="6186310"/>
          </a:xfrm>
          <a:prstGeom prst="rect">
            <a:avLst/>
          </a:prstGeom>
        </p:spPr>
        <p:txBody>
          <a:bodyPr wrap="square">
            <a:spAutoFit/>
          </a:bodyPr>
          <a:lstStyle/>
          <a:p>
            <a:r>
              <a:rPr lang="fr-FR" b="1" dirty="0">
                <a:solidFill>
                  <a:srgbClr val="000000"/>
                </a:solidFill>
              </a:rPr>
              <a:t>Mesure de </a:t>
            </a:r>
            <a:r>
              <a:rPr lang="fr-FR" b="1" dirty="0" smtClean="0">
                <a:solidFill>
                  <a:srgbClr val="000000"/>
                </a:solidFill>
              </a:rPr>
              <a:t>distance</a:t>
            </a:r>
          </a:p>
          <a:p>
            <a:endParaRPr lang="fr-FR" dirty="0"/>
          </a:p>
          <a:p>
            <a:r>
              <a:rPr lang="fr-FR" dirty="0" smtClean="0"/>
              <a:t> </a:t>
            </a:r>
            <a:r>
              <a:rPr lang="fr-FR" dirty="0"/>
              <a:t>L</a:t>
            </a:r>
            <a:r>
              <a:rPr lang="fr-FR" dirty="0" smtClean="0"/>
              <a:t>e </a:t>
            </a:r>
            <a:r>
              <a:rPr lang="fr-FR" dirty="0"/>
              <a:t>flash ne mesure pas de distance, parce qu’il n’en n’a pas besoin. Tous les </a:t>
            </a:r>
            <a:r>
              <a:rPr lang="fr-FR" dirty="0" smtClean="0"/>
              <a:t>él</a:t>
            </a:r>
            <a:r>
              <a:rPr lang="fr-FR" dirty="0"/>
              <a:t>é</a:t>
            </a:r>
            <a:r>
              <a:rPr lang="fr-FR" dirty="0" smtClean="0"/>
              <a:t>ments </a:t>
            </a:r>
            <a:r>
              <a:rPr lang="fr-FR" dirty="0"/>
              <a:t>pour le </a:t>
            </a:r>
            <a:r>
              <a:rPr lang="fr-FR" dirty="0" smtClean="0"/>
              <a:t>r</a:t>
            </a:r>
            <a:r>
              <a:rPr lang="fr-FR" dirty="0"/>
              <a:t>é</a:t>
            </a:r>
            <a:r>
              <a:rPr lang="fr-FR" dirty="0" smtClean="0"/>
              <a:t>glage </a:t>
            </a:r>
            <a:r>
              <a:rPr lang="fr-FR" dirty="0"/>
              <a:t>du flash sont soit introduits manuellement sur le flash, soit proviennent du </a:t>
            </a:r>
            <a:r>
              <a:rPr lang="fr-FR" dirty="0" smtClean="0"/>
              <a:t>boîtier.</a:t>
            </a:r>
            <a:endParaRPr lang="fr-FR" dirty="0"/>
          </a:p>
          <a:p>
            <a:r>
              <a:rPr lang="fr-FR" dirty="0"/>
              <a:t>Alors, la </a:t>
            </a:r>
            <a:r>
              <a:rPr lang="fr-FR" dirty="0" smtClean="0"/>
              <a:t>lumi</a:t>
            </a:r>
            <a:r>
              <a:rPr lang="fr-FR" dirty="0"/>
              <a:t>è</a:t>
            </a:r>
            <a:r>
              <a:rPr lang="fr-FR" dirty="0" smtClean="0"/>
              <a:t>re rouge </a:t>
            </a:r>
            <a:r>
              <a:rPr lang="fr-FR" dirty="0"/>
              <a:t>sur les flashes ?</a:t>
            </a:r>
          </a:p>
          <a:p>
            <a:r>
              <a:rPr lang="fr-FR" dirty="0"/>
              <a:t>Et bien, c’est une aide qu’apporte le flash à</a:t>
            </a:r>
            <a:r>
              <a:rPr lang="fr-FR" dirty="0" smtClean="0"/>
              <a:t> </a:t>
            </a:r>
            <a:r>
              <a:rPr lang="fr-FR" dirty="0"/>
              <a:t>l’autofocus du boitier</a:t>
            </a:r>
            <a:r>
              <a:rPr lang="fr-FR" dirty="0" smtClean="0"/>
              <a:t>.</a:t>
            </a:r>
          </a:p>
          <a:p>
            <a:endParaRPr lang="fr-FR" dirty="0"/>
          </a:p>
          <a:p>
            <a:r>
              <a:rPr lang="fr-FR" dirty="0"/>
              <a:t>En fait, </a:t>
            </a:r>
            <a:r>
              <a:rPr lang="fr-FR" dirty="0" smtClean="0"/>
              <a:t>l’autofocus </a:t>
            </a:r>
            <a:r>
              <a:rPr lang="fr-FR" dirty="0"/>
              <a:t>fonctionne avec un analyseur d’image qui </a:t>
            </a:r>
            <a:r>
              <a:rPr lang="fr-FR" dirty="0" smtClean="0"/>
              <a:t>détecte les contrastes pour faire la mise au point.</a:t>
            </a:r>
          </a:p>
          <a:p>
            <a:endParaRPr lang="fr-FR" dirty="0"/>
          </a:p>
          <a:p>
            <a:r>
              <a:rPr lang="fr-FR" dirty="0"/>
              <a:t>Tout le monde l’a </a:t>
            </a:r>
            <a:r>
              <a:rPr lang="fr-FR" dirty="0" smtClean="0"/>
              <a:t>déjà v</a:t>
            </a:r>
            <a:r>
              <a:rPr lang="fr-FR" dirty="0"/>
              <a:t>é</a:t>
            </a:r>
            <a:r>
              <a:rPr lang="fr-FR" dirty="0" smtClean="0"/>
              <a:t>cu </a:t>
            </a:r>
            <a:r>
              <a:rPr lang="fr-FR" dirty="0"/>
              <a:t>sur le terrain, quand il n’y a pas assez de </a:t>
            </a:r>
            <a:r>
              <a:rPr lang="fr-FR" dirty="0" smtClean="0"/>
              <a:t>lumi</a:t>
            </a:r>
            <a:r>
              <a:rPr lang="fr-FR" dirty="0"/>
              <a:t>è</a:t>
            </a:r>
            <a:r>
              <a:rPr lang="fr-FR" dirty="0" smtClean="0"/>
              <a:t>re</a:t>
            </a:r>
            <a:r>
              <a:rPr lang="fr-FR" dirty="0"/>
              <a:t>, </a:t>
            </a:r>
            <a:r>
              <a:rPr lang="fr-FR" dirty="0" smtClean="0"/>
              <a:t>l’autofocus patine, </a:t>
            </a:r>
            <a:r>
              <a:rPr lang="fr-FR" dirty="0"/>
              <a:t>et </a:t>
            </a:r>
            <a:r>
              <a:rPr lang="fr-FR" dirty="0" smtClean="0"/>
              <a:t>le flash émet des rayons  </a:t>
            </a:r>
            <a:r>
              <a:rPr lang="fr-FR" dirty="0"/>
              <a:t>rouges pour é</a:t>
            </a:r>
            <a:r>
              <a:rPr lang="fr-FR" dirty="0" smtClean="0"/>
              <a:t>clairer </a:t>
            </a:r>
            <a:r>
              <a:rPr lang="fr-FR" dirty="0"/>
              <a:t>quand il fait </a:t>
            </a:r>
            <a:r>
              <a:rPr lang="fr-FR" dirty="0" smtClean="0"/>
              <a:t> sombre.</a:t>
            </a:r>
          </a:p>
          <a:p>
            <a:endParaRPr lang="fr-FR" dirty="0" smtClean="0"/>
          </a:p>
          <a:p>
            <a:endParaRPr lang="fr-FR" dirty="0"/>
          </a:p>
          <a:p>
            <a:r>
              <a:rPr lang="fr-FR" dirty="0" smtClean="0"/>
              <a:t>Ces rayons  servent à </a:t>
            </a:r>
            <a:r>
              <a:rPr lang="fr-FR" dirty="0"/>
              <a:t>l’autofocus, car </a:t>
            </a:r>
            <a:r>
              <a:rPr lang="fr-FR" dirty="0" smtClean="0"/>
              <a:t>l’autre </a:t>
            </a:r>
            <a:r>
              <a:rPr lang="fr-FR" dirty="0"/>
              <a:t>petite </a:t>
            </a:r>
            <a:r>
              <a:rPr lang="fr-FR" dirty="0" smtClean="0"/>
              <a:t>lampe blanche </a:t>
            </a:r>
            <a:r>
              <a:rPr lang="fr-FR" dirty="0"/>
              <a:t>sur le boitier n’est pas </a:t>
            </a:r>
            <a:r>
              <a:rPr lang="fr-FR" dirty="0" smtClean="0"/>
              <a:t>tr</a:t>
            </a:r>
            <a:r>
              <a:rPr lang="fr-FR" dirty="0"/>
              <a:t>è</a:t>
            </a:r>
            <a:r>
              <a:rPr lang="fr-FR" dirty="0" smtClean="0"/>
              <a:t>s puissante. </a:t>
            </a:r>
            <a:r>
              <a:rPr lang="fr-FR" dirty="0"/>
              <a:t>On parle alors de flash </a:t>
            </a:r>
            <a:r>
              <a:rPr lang="fr-FR" dirty="0" smtClean="0"/>
              <a:t>avec illuminateur </a:t>
            </a:r>
            <a:r>
              <a:rPr lang="fr-FR" dirty="0"/>
              <a:t>autofocus, ce qui peut faire croire que le flash est </a:t>
            </a:r>
            <a:r>
              <a:rPr lang="fr-FR" dirty="0" smtClean="0"/>
              <a:t>autofocus</a:t>
            </a:r>
            <a:r>
              <a:rPr lang="fr-FR" dirty="0"/>
              <a:t>.</a:t>
            </a:r>
          </a:p>
        </p:txBody>
      </p:sp>
      <p:pic>
        <p:nvPicPr>
          <p:cNvPr id="3" name="Image 2" descr="_FEV107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52400"/>
            <a:ext cx="2431693" cy="3254030"/>
          </a:xfrm>
          <a:prstGeom prst="rect">
            <a:avLst/>
          </a:prstGeom>
        </p:spPr>
      </p:pic>
      <p:pic>
        <p:nvPicPr>
          <p:cNvPr id="4" name="Image 3" descr="_FEV107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4267200"/>
            <a:ext cx="2464453" cy="1905000"/>
          </a:xfrm>
          <a:prstGeom prst="rect">
            <a:avLst/>
          </a:prstGeom>
        </p:spPr>
      </p:pic>
    </p:spTree>
    <p:extLst>
      <p:ext uri="{BB962C8B-B14F-4D97-AF65-F5344CB8AC3E}">
        <p14:creationId xmlns:p14="http://schemas.microsoft.com/office/powerpoint/2010/main" val="246442955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15400" cy="4031873"/>
          </a:xfrm>
          <a:prstGeom prst="rect">
            <a:avLst/>
          </a:prstGeom>
        </p:spPr>
        <p:txBody>
          <a:bodyPr wrap="square">
            <a:spAutoFit/>
          </a:bodyPr>
          <a:lstStyle/>
          <a:p>
            <a:r>
              <a:rPr lang="fr-FR" sz="1600" b="1" dirty="0" smtClean="0">
                <a:solidFill>
                  <a:srgbClr val="000000"/>
                </a:solidFill>
              </a:rPr>
              <a:t>Les yeux rouges</a:t>
            </a:r>
          </a:p>
          <a:p>
            <a:endParaRPr lang="fr-FR" sz="1600" b="1" dirty="0" smtClean="0">
              <a:solidFill>
                <a:srgbClr val="000000"/>
              </a:solidFill>
            </a:endParaRPr>
          </a:p>
          <a:p>
            <a:r>
              <a:rPr lang="fr-FR" sz="1600" dirty="0" smtClean="0"/>
              <a:t>Les yeux rouges surviennent, principalement avec les flashes intégrés, quand la personne regarde plus ou moins directement vers l’appareil. </a:t>
            </a:r>
            <a:r>
              <a:rPr lang="fr-FR" sz="1600" dirty="0"/>
              <a:t>L'éclair vient alors frapper le fond des yeux, et la rétine, qui présente une forte irrigation sanguine, devient visible à travers la pupille dilatée du fait de l'obscurité. C'est ce qui forme la tache rouge sur </a:t>
            </a:r>
            <a:r>
              <a:rPr lang="fr-FR" sz="1600" dirty="0" smtClean="0"/>
              <a:t>l’ œil.</a:t>
            </a:r>
          </a:p>
          <a:p>
            <a:endParaRPr lang="fr-FR" sz="1600" dirty="0"/>
          </a:p>
          <a:p>
            <a:r>
              <a:rPr lang="fr-FR" sz="1600" dirty="0"/>
              <a:t>D'une manière générale, si vous flashez directement, augmentez le niveau de la lumière ambiante, ce qui aura pour effet de rétrécir les pupilles du sujet et donc de masquer la </a:t>
            </a:r>
            <a:r>
              <a:rPr lang="fr-FR" sz="1600" dirty="0" smtClean="0"/>
              <a:t>rétine.</a:t>
            </a:r>
            <a:endParaRPr lang="fr-FR" sz="1600" dirty="0"/>
          </a:p>
          <a:p>
            <a:r>
              <a:rPr lang="fr-FR" sz="1600" dirty="0"/>
              <a:t>Malgré l'éclairage ambiant, les pré-éclairs émis par les divers flashs intégrés ne sont pas toujours une </a:t>
            </a:r>
            <a:r>
              <a:rPr lang="fr-FR" sz="1600" dirty="0" smtClean="0"/>
              <a:t>garantie, car la puissance du flash, dans les compacts est insuffisante. Ils </a:t>
            </a:r>
            <a:r>
              <a:rPr lang="fr-FR" sz="1600" dirty="0"/>
              <a:t>ont pour </a:t>
            </a:r>
            <a:r>
              <a:rPr lang="fr-FR" sz="1600" dirty="0" smtClean="0"/>
              <a:t>but de </a:t>
            </a:r>
            <a:r>
              <a:rPr lang="fr-FR" sz="1600" dirty="0"/>
              <a:t>provoquer un rétrécissement de la pupille au moment de l'éclair principal ; mais les tests effectués montrent que cette technique permet tout au plus de réduire les yeux rouges mais non de les éviter</a:t>
            </a:r>
            <a:r>
              <a:rPr lang="fr-FR" sz="1600" dirty="0" smtClean="0"/>
              <a:t>.</a:t>
            </a:r>
          </a:p>
          <a:p>
            <a:endParaRPr lang="fr-FR" sz="1600" dirty="0" smtClean="0"/>
          </a:p>
          <a:p>
            <a:r>
              <a:rPr lang="fr-FR" sz="1600" dirty="0" smtClean="0"/>
              <a:t>La meilleure méthode consiste à déplacer l’ axe du flash, par rapport  à l’ axe optique(… de l’ objectif) d’ une distance de plus ou moins 20cm. </a:t>
            </a:r>
            <a:endParaRPr lang="fr-FR" sz="1600" dirty="0"/>
          </a:p>
        </p:txBody>
      </p:sp>
      <p:pic>
        <p:nvPicPr>
          <p:cNvPr id="3" name="Image 2" descr="corriger-yeux-rouges-clin-doeil-avec-photosho-L-1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4572000"/>
            <a:ext cx="2766603" cy="2085199"/>
          </a:xfrm>
          <a:prstGeom prst="rect">
            <a:avLst/>
          </a:prstGeom>
        </p:spPr>
      </p:pic>
      <p:pic>
        <p:nvPicPr>
          <p:cNvPr id="4" name="Image 3" descr="corriger-yeux-rouges-clin-doeil-avec-photosho-L-1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572000"/>
            <a:ext cx="2743200" cy="2067560"/>
          </a:xfrm>
          <a:prstGeom prst="rect">
            <a:avLst/>
          </a:prstGeom>
        </p:spPr>
      </p:pic>
      <p:pic>
        <p:nvPicPr>
          <p:cNvPr id="5" name="Image 4" descr="_FEV008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324" y="4572000"/>
            <a:ext cx="2811066" cy="2075102"/>
          </a:xfrm>
          <a:prstGeom prst="rect">
            <a:avLst/>
          </a:prstGeom>
        </p:spPr>
      </p:pic>
    </p:spTree>
    <p:extLst>
      <p:ext uri="{BB962C8B-B14F-4D97-AF65-F5344CB8AC3E}">
        <p14:creationId xmlns:p14="http://schemas.microsoft.com/office/powerpoint/2010/main" val="412236841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25" y="152400"/>
            <a:ext cx="8839200" cy="5170646"/>
          </a:xfrm>
          <a:prstGeom prst="rect">
            <a:avLst/>
          </a:prstGeom>
        </p:spPr>
        <p:txBody>
          <a:bodyPr wrap="square">
            <a:spAutoFit/>
          </a:bodyPr>
          <a:lstStyle/>
          <a:p>
            <a:r>
              <a:rPr lang="fr-FR" sz="1600" b="1" dirty="0" smtClean="0">
                <a:solidFill>
                  <a:srgbClr val="000000"/>
                </a:solidFill>
              </a:rPr>
              <a:t>Mesure de la lumière</a:t>
            </a:r>
          </a:p>
          <a:p>
            <a:endParaRPr lang="fr-FR" sz="1600" b="1" dirty="0" smtClean="0">
              <a:solidFill>
                <a:srgbClr val="000000"/>
              </a:solidFill>
            </a:endParaRPr>
          </a:p>
          <a:p>
            <a:r>
              <a:rPr lang="fr-FR" sz="1600" b="1" dirty="0" smtClean="0">
                <a:solidFill>
                  <a:srgbClr val="000000"/>
                </a:solidFill>
              </a:rPr>
              <a:t>Automatique</a:t>
            </a:r>
            <a:r>
              <a:rPr lang="fr-FR" sz="1600" dirty="0" smtClean="0"/>
              <a:t>; soit par cellule incorporée au flash, elle analyse la scène puis interrompt la durée de l’ éclair, quand la quantité de lumière est atteinte, il n’ y a pas de dialogue avec le boîtier.</a:t>
            </a:r>
          </a:p>
          <a:p>
            <a:endParaRPr lang="fr-FR" sz="1600" dirty="0" smtClean="0"/>
          </a:p>
          <a:p>
            <a:r>
              <a:rPr lang="fr-FR" sz="1600" b="1" dirty="0" smtClean="0">
                <a:solidFill>
                  <a:srgbClr val="000000"/>
                </a:solidFill>
              </a:rPr>
              <a:t>La </a:t>
            </a:r>
            <a:r>
              <a:rPr lang="fr-FR" sz="1600" b="1" dirty="0">
                <a:solidFill>
                  <a:srgbClr val="000000"/>
                </a:solidFill>
              </a:rPr>
              <a:t>mesure de la lumière TTL </a:t>
            </a:r>
            <a:r>
              <a:rPr lang="fr-FR" sz="1600" dirty="0"/>
              <a:t>propose d'exposer plus justement le sujet photographié. En mode TTL, le dosage de l'éclairage du flash est réalisé en tenant compte des paramètres de prise de vue. Chaque marque ou chaque modèle de boîtier propose une gestion du flash TTL différente. L'automatisme en mode TTL vise à harmoniser le dosage de l'éclair du flash par rapport à la lumière ambiante. Le système TTL 3D propose d'exposer correctement le sujet en fonction de l'information de distance donnée par l'objectif. Le résultat de la mesure TTL dépend également du mode de mesure de lumière choisie (matricielle, prépondérance centrale, ou spot). 	</a:t>
            </a:r>
            <a:endParaRPr lang="fr-FR" sz="1600" dirty="0" smtClean="0"/>
          </a:p>
          <a:p>
            <a:endParaRPr lang="fr-FR" sz="1600" dirty="0"/>
          </a:p>
          <a:p>
            <a:r>
              <a:rPr lang="fr-FR" sz="1600" b="1" dirty="0" smtClean="0">
                <a:solidFill>
                  <a:srgbClr val="000000"/>
                </a:solidFill>
              </a:rPr>
              <a:t>Manuelle</a:t>
            </a:r>
            <a:r>
              <a:rPr lang="fr-FR" sz="1600" dirty="0"/>
              <a:t>; La mesure manuelle de la lumière se fait à l’aide d’un flashmètre. Elle est surtout utilisée en studio  avec un éclairage simple ou multiple. Il n’y a aucune liaison avec le boîtier. Cette mesure se fait en lumière incidente (on place la cellule près de ce qu’on veut mesurer, par exemple le visage) La cellule permet ainsi de connaître la quantité de lumière, et  l’ouverture qu’il faut choisir. La vitesse a une </a:t>
            </a:r>
            <a:r>
              <a:rPr lang="fr-FR" sz="1600" b="1" dirty="0"/>
              <a:t>influence nulle </a:t>
            </a:r>
            <a:r>
              <a:rPr lang="fr-FR" sz="1600" dirty="0"/>
              <a:t>si l’ éclairage est exclusivement donnée par le flash.</a:t>
            </a:r>
          </a:p>
          <a:p>
            <a:endParaRPr lang="fr-FR" sz="1400" dirty="0" smtClean="0"/>
          </a:p>
          <a:p>
            <a:endParaRPr lang="fr-FR" sz="1400" dirty="0"/>
          </a:p>
          <a:p>
            <a:endParaRPr lang="fr-FR" sz="1400" dirty="0" smtClean="0"/>
          </a:p>
        </p:txBody>
      </p:sp>
      <p:sp>
        <p:nvSpPr>
          <p:cNvPr id="3" name="Rectangle 2"/>
          <p:cNvSpPr/>
          <p:nvPr/>
        </p:nvSpPr>
        <p:spPr>
          <a:xfrm>
            <a:off x="152400" y="990600"/>
            <a:ext cx="8839200" cy="307777"/>
          </a:xfrm>
          <a:prstGeom prst="rect">
            <a:avLst/>
          </a:prstGeom>
        </p:spPr>
        <p:txBody>
          <a:bodyPr wrap="square">
            <a:spAutoFit/>
          </a:bodyPr>
          <a:lstStyle/>
          <a:p>
            <a:r>
              <a:rPr lang="fr-FR" sz="1400" dirty="0" smtClean="0">
                <a:solidFill>
                  <a:srgbClr val="0000FF"/>
                </a:solidFill>
              </a:rPr>
              <a:t> </a:t>
            </a:r>
            <a:r>
              <a:rPr lang="fr-FR" sz="1400" dirty="0" smtClean="0"/>
              <a:t> </a:t>
            </a:r>
            <a:endParaRPr lang="fr-FR" sz="1400" dirty="0"/>
          </a:p>
        </p:txBody>
      </p:sp>
      <p:pic>
        <p:nvPicPr>
          <p:cNvPr id="9" name="Image 8" descr="_FEV057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105400"/>
            <a:ext cx="2819400" cy="1395235"/>
          </a:xfrm>
          <a:prstGeom prst="rect">
            <a:avLst/>
          </a:prstGeom>
        </p:spPr>
      </p:pic>
      <p:pic>
        <p:nvPicPr>
          <p:cNvPr id="10" name="Image 9" descr="_FEV057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5105400"/>
            <a:ext cx="2785001" cy="1371600"/>
          </a:xfrm>
          <a:prstGeom prst="rect">
            <a:avLst/>
          </a:prstGeom>
        </p:spPr>
      </p:pic>
      <p:pic>
        <p:nvPicPr>
          <p:cNvPr id="11" name="Image 10" descr="_FEV057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105400"/>
            <a:ext cx="2822331" cy="1371600"/>
          </a:xfrm>
          <a:prstGeom prst="rect">
            <a:avLst/>
          </a:prstGeom>
        </p:spPr>
      </p:pic>
    </p:spTree>
    <p:extLst>
      <p:ext uri="{BB962C8B-B14F-4D97-AF65-F5344CB8AC3E}">
        <p14:creationId xmlns:p14="http://schemas.microsoft.com/office/powerpoint/2010/main" val="43351616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2400" y="228600"/>
            <a:ext cx="8839200" cy="4001095"/>
          </a:xfrm>
          <a:prstGeom prst="rect">
            <a:avLst/>
          </a:prstGeom>
          <a:noFill/>
        </p:spPr>
        <p:txBody>
          <a:bodyPr wrap="square" rtlCol="0">
            <a:spAutoFit/>
          </a:bodyPr>
          <a:lstStyle/>
          <a:p>
            <a:r>
              <a:rPr lang="fr-FR" sz="1600" b="1" dirty="0" smtClean="0"/>
              <a:t>Autres utilisations du flash</a:t>
            </a:r>
            <a:r>
              <a:rPr lang="fr-FR" sz="1600" dirty="0" smtClean="0"/>
              <a:t>.</a:t>
            </a:r>
          </a:p>
          <a:p>
            <a:endParaRPr lang="fr-FR" sz="1600" dirty="0" smtClean="0"/>
          </a:p>
          <a:p>
            <a:r>
              <a:rPr lang="fr-FR" sz="1600" b="1" dirty="0" smtClean="0"/>
              <a:t>Flash déporté.</a:t>
            </a:r>
          </a:p>
          <a:p>
            <a:r>
              <a:rPr lang="fr-FR" sz="1600" dirty="0" smtClean="0"/>
              <a:t>Le flash est plus souvent utilisé sur le boîtier, mais le rendu, est plat, ne donne pas du relief au sujet; absence d’ ombre, lumière dure. Pour éviter cela, il faut</a:t>
            </a:r>
            <a:r>
              <a:rPr lang="fr-FR" sz="1600" b="1" dirty="0" smtClean="0"/>
              <a:t> déporter </a:t>
            </a:r>
            <a:r>
              <a:rPr lang="fr-FR" sz="1600" dirty="0" smtClean="0"/>
              <a:t>le flash. Soit le tenir à la main bras tendu, soit le fixer sur un trépied .Dans le premier cas, un cordon suffit puisque la distance ne dépasse pas le mètre. Dans le cas du trépied il faut une liaison infra-rouge, TTL ou non. ( Surtout pratiqué en studio )</a:t>
            </a:r>
          </a:p>
          <a:p>
            <a:endParaRPr lang="fr-FR" sz="1600" dirty="0" smtClean="0"/>
          </a:p>
          <a:p>
            <a:r>
              <a:rPr lang="fr-FR" sz="1600" b="1" dirty="0" smtClean="0"/>
              <a:t>Multi flashes…</a:t>
            </a:r>
            <a:r>
              <a:rPr lang="fr-FR" sz="1600" dirty="0" smtClean="0"/>
              <a:t>avec un seul flash</a:t>
            </a:r>
            <a:r>
              <a:rPr lang="fr-FR" sz="1600" b="1" dirty="0" smtClean="0"/>
              <a:t>.</a:t>
            </a:r>
          </a:p>
          <a:p>
            <a:r>
              <a:rPr lang="fr-FR" sz="1600" dirty="0" smtClean="0"/>
              <a:t>On peut le comparer avec le light-painting, qui consiste à déplacer le flash, et déclencher plusieurs fois pendant la </a:t>
            </a:r>
            <a:r>
              <a:rPr lang="fr-FR" sz="1600" b="1" dirty="0" smtClean="0"/>
              <a:t>même</a:t>
            </a:r>
            <a:r>
              <a:rPr lang="fr-FR" sz="1600" dirty="0" smtClean="0"/>
              <a:t> pose. Cette méthode nécessite  d’ opérer sur trépied, dans un lieu très sombre pour ne pas exposer le capteur trop longtemps à la lumière ambiante. Les éclairs successifs  à des endroits différents donneront l’ impression que la photo à été prise avec plusieurs flashes.</a:t>
            </a:r>
          </a:p>
          <a:p>
            <a:r>
              <a:rPr lang="fr-FR" sz="1600" dirty="0"/>
              <a:t> </a:t>
            </a:r>
            <a:endParaRPr lang="fr-FR" sz="1600" dirty="0" smtClean="0"/>
          </a:p>
          <a:p>
            <a:endParaRPr lang="fr-FR" sz="1400" dirty="0"/>
          </a:p>
        </p:txBody>
      </p:sp>
      <p:pic>
        <p:nvPicPr>
          <p:cNvPr id="4" name="Image 3" descr="_FEV16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0"/>
            <a:ext cx="4341838" cy="2895600"/>
          </a:xfrm>
          <a:prstGeom prst="rect">
            <a:avLst/>
          </a:prstGeom>
        </p:spPr>
      </p:pic>
    </p:spTree>
    <p:extLst>
      <p:ext uri="{BB962C8B-B14F-4D97-AF65-F5344CB8AC3E}">
        <p14:creationId xmlns:p14="http://schemas.microsoft.com/office/powerpoint/2010/main" val="325025463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200" y="152400"/>
            <a:ext cx="7543800" cy="3539430"/>
          </a:xfrm>
          <a:prstGeom prst="rect">
            <a:avLst/>
          </a:prstGeom>
          <a:noFill/>
        </p:spPr>
        <p:txBody>
          <a:bodyPr wrap="square" rtlCol="0">
            <a:spAutoFit/>
          </a:bodyPr>
          <a:lstStyle/>
          <a:p>
            <a:r>
              <a:rPr lang="fr-FR" sz="1600" b="1" dirty="0" smtClean="0"/>
              <a:t>Dans le futur? </a:t>
            </a:r>
            <a:r>
              <a:rPr lang="fr-FR" sz="1600" dirty="0" smtClean="0"/>
              <a:t>(et en conclusion)</a:t>
            </a:r>
          </a:p>
          <a:p>
            <a:r>
              <a:rPr lang="fr-FR" sz="1600" dirty="0" smtClean="0"/>
              <a:t>La vidéo  haute définition gagne un peu plus chaque jour les appareils photo à tel point  que les fabricants s’engagent dans ce marché très prometteur. Les tous nouveaux Nikon D 800. Canon 1-DX disposent des dernières caractéristiques  les plus abouties en la matière. Des réalisateurs de cinéma, télévision et clips vidéo musicaux, et pas des moindres, utilisent déjà ce type de matériel.</a:t>
            </a:r>
          </a:p>
          <a:p>
            <a:pPr algn="just"/>
            <a:r>
              <a:rPr lang="fr-FR" sz="1600" dirty="0" smtClean="0"/>
              <a:t>En parallèle, les nouveaux  systèmes d’ éclairage à LED, qui commencent à équiper les plateaux de tournages, retiennent l’ attention des grandes marques. Pour des raisons d’économies évidentes, les studios de prises de vues photo et vidéo s’équipent de ce matériel. Les lampes LED sont en constantes évolutions, très peu gourmandes en énergie, bonne qualité colorimétrique, échauffements minimes. </a:t>
            </a:r>
          </a:p>
          <a:p>
            <a:r>
              <a:rPr lang="fr-FR" sz="1600" dirty="0" smtClean="0"/>
              <a:t>Il est donc probable que nous allons voir  prochainement une nouvelle race de flashes performants équipés de ce système, les fabricants se ‘’faisant la main’’ actuellement sur les  compacts et téléphones portables.</a:t>
            </a:r>
            <a:endParaRPr lang="fr-FR" sz="1600" dirty="0"/>
          </a:p>
        </p:txBody>
      </p:sp>
      <p:pic>
        <p:nvPicPr>
          <p:cNvPr id="3" name="Image 2" descr="thumbnail-11.aspx.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962400"/>
            <a:ext cx="2743200" cy="2743200"/>
          </a:xfrm>
          <a:prstGeom prst="rect">
            <a:avLst/>
          </a:prstGeom>
          <a:effectLst>
            <a:innerShdw blurRad="63500" dist="50800" dir="8100000">
              <a:prstClr val="black">
                <a:alpha val="50000"/>
              </a:prstClr>
            </a:innerShdw>
          </a:effectLst>
        </p:spPr>
      </p:pic>
      <p:pic>
        <p:nvPicPr>
          <p:cNvPr id="4" name="Image 3" descr="thumbnail-16.aspx.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962400"/>
            <a:ext cx="1981200" cy="1981200"/>
          </a:xfrm>
          <a:prstGeom prst="rect">
            <a:avLst/>
          </a:prstGeom>
          <a:effectLst>
            <a:reflection blurRad="6350" stA="50000" endA="300" endPos="55500" dist="50800" dir="5400000" sy="-100000" algn="bl" rotWithShape="0"/>
          </a:effectLst>
        </p:spPr>
      </p:pic>
      <p:pic>
        <p:nvPicPr>
          <p:cNvPr id="5" name="Image 4" descr="thumbnail-15.aspx.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52400"/>
            <a:ext cx="1364273" cy="1364273"/>
          </a:xfrm>
          <a:prstGeom prst="rect">
            <a:avLst/>
          </a:prstGeom>
          <a:effectLst>
            <a:outerShdw blurRad="50800" dist="38100" dir="5400000" algn="t" rotWithShape="0">
              <a:prstClr val="black">
                <a:alpha val="40000"/>
              </a:prstClr>
            </a:outerShdw>
          </a:effectLst>
        </p:spPr>
      </p:pic>
      <p:pic>
        <p:nvPicPr>
          <p:cNvPr id="6" name="Image 5" descr="16735_b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962400"/>
            <a:ext cx="2743200" cy="2743200"/>
          </a:xfrm>
          <a:prstGeom prst="rect">
            <a:avLst/>
          </a:prstGeom>
        </p:spPr>
      </p:pic>
    </p:spTree>
    <p:extLst>
      <p:ext uri="{BB962C8B-B14F-4D97-AF65-F5344CB8AC3E}">
        <p14:creationId xmlns:p14="http://schemas.microsoft.com/office/powerpoint/2010/main" val="200670361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50px-1909_Victor_Flash_Lam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
            <a:ext cx="2438400" cy="3247949"/>
          </a:xfrm>
          <a:prstGeom prst="rect">
            <a:avLst/>
          </a:prstGeom>
          <a:ln>
            <a:noFill/>
          </a:ln>
          <a:effectLst>
            <a:outerShdw blurRad="190500" algn="tl" rotWithShape="0">
              <a:srgbClr val="000000">
                <a:alpha val="70000"/>
              </a:srgbClr>
            </a:outerShdw>
          </a:effectLst>
        </p:spPr>
      </p:pic>
      <p:sp>
        <p:nvSpPr>
          <p:cNvPr id="7" name="ZoneTexte 6"/>
          <p:cNvSpPr txBox="1"/>
          <p:nvPr/>
        </p:nvSpPr>
        <p:spPr>
          <a:xfrm>
            <a:off x="2667000" y="152400"/>
            <a:ext cx="2971800" cy="1384995"/>
          </a:xfrm>
          <a:prstGeom prst="rect">
            <a:avLst/>
          </a:prstGeom>
          <a:noFill/>
        </p:spPr>
        <p:txBody>
          <a:bodyPr wrap="square" rtlCol="0">
            <a:spAutoFit/>
          </a:bodyPr>
          <a:lstStyle/>
          <a:p>
            <a:r>
              <a:rPr lang="fr-FR" sz="1400" dirty="0" smtClean="0"/>
              <a:t> Ce procédé était très dangereux, car le magnésium est très inflammable.</a:t>
            </a:r>
          </a:p>
          <a:p>
            <a:r>
              <a:rPr lang="fr-FR" sz="1400" dirty="0" smtClean="0"/>
              <a:t>De plus, comme le déclenchement du flash se faisait manuellement, il arrivait qu’ il ne se produise pas au bon moment.</a:t>
            </a:r>
          </a:p>
        </p:txBody>
      </p:sp>
      <p:pic>
        <p:nvPicPr>
          <p:cNvPr id="9" name="Image 8" descr="thumbnail-4.aspx.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886200"/>
            <a:ext cx="2898499" cy="2844421"/>
          </a:xfrm>
          <a:prstGeom prst="rect">
            <a:avLst/>
          </a:prstGeom>
          <a:ln>
            <a:noFill/>
          </a:ln>
          <a:effectLst>
            <a:outerShdw blurRad="190500" algn="tl" rotWithShape="0">
              <a:srgbClr val="000000">
                <a:alpha val="70000"/>
              </a:srgbClr>
            </a:outerShdw>
          </a:effectLst>
        </p:spPr>
      </p:pic>
      <p:sp>
        <p:nvSpPr>
          <p:cNvPr id="8" name="Rectangle 7"/>
          <p:cNvSpPr/>
          <p:nvPr/>
        </p:nvSpPr>
        <p:spPr>
          <a:xfrm>
            <a:off x="2667000" y="1524000"/>
            <a:ext cx="2971800" cy="2031325"/>
          </a:xfrm>
          <a:prstGeom prst="rect">
            <a:avLst/>
          </a:prstGeom>
        </p:spPr>
        <p:txBody>
          <a:bodyPr wrap="square">
            <a:spAutoFit/>
          </a:bodyPr>
          <a:lstStyle/>
          <a:p>
            <a:r>
              <a:rPr lang="fr-FR" sz="1400" dirty="0"/>
              <a:t>Différents systèmes utilisant de la "Poudre à éclairs” furent proposés. Des firmes comme Kodak commercialisèrent des lampes flash qui s'allumaient à partir d'une flamme. Agfa proposa un plateau sur lequel était déposé de la poudre </a:t>
            </a:r>
            <a:r>
              <a:rPr lang="fr-FR" sz="1400" dirty="0" smtClean="0"/>
              <a:t>qui </a:t>
            </a:r>
            <a:r>
              <a:rPr lang="fr-FR" sz="1400" dirty="0"/>
              <a:t>était enflammée à partir d'un pistolet à gaz.</a:t>
            </a:r>
          </a:p>
        </p:txBody>
      </p:sp>
      <p:sp>
        <p:nvSpPr>
          <p:cNvPr id="14" name="Rectangle 13"/>
          <p:cNvSpPr/>
          <p:nvPr/>
        </p:nvSpPr>
        <p:spPr>
          <a:xfrm>
            <a:off x="152400" y="3505200"/>
            <a:ext cx="5486400" cy="523220"/>
          </a:xfrm>
          <a:prstGeom prst="rect">
            <a:avLst/>
          </a:prstGeom>
        </p:spPr>
        <p:txBody>
          <a:bodyPr wrap="square">
            <a:spAutoFit/>
          </a:bodyPr>
          <a:lstStyle/>
          <a:p>
            <a:r>
              <a:rPr lang="fr-FR" sz="1400" dirty="0"/>
              <a:t>En 1925, un scientifique allemand </a:t>
            </a:r>
            <a:r>
              <a:rPr lang="fr-FR" sz="1400" dirty="0" smtClean="0"/>
              <a:t>  </a:t>
            </a:r>
            <a:r>
              <a:rPr lang="fr-FR" sz="1400" dirty="0"/>
              <a:t>invente la première ampoule flash électrique. Son invention va être améliorée et brevetée.</a:t>
            </a:r>
          </a:p>
        </p:txBody>
      </p:sp>
      <p:pic>
        <p:nvPicPr>
          <p:cNvPr id="5" name="Image 4" descr="thumbnail.aspx.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108476"/>
            <a:ext cx="3133725" cy="2587599"/>
          </a:xfrm>
          <a:prstGeom prst="rect">
            <a:avLst/>
          </a:prstGeom>
        </p:spPr>
      </p:pic>
      <p:pic>
        <p:nvPicPr>
          <p:cNvPr id="3" name="Image 2" descr="M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152400"/>
            <a:ext cx="3288957" cy="2680498"/>
          </a:xfrm>
          <a:prstGeom prst="rect">
            <a:avLst/>
          </a:prstGeom>
        </p:spPr>
      </p:pic>
    </p:spTree>
    <p:extLst>
      <p:ext uri="{BB962C8B-B14F-4D97-AF65-F5344CB8AC3E}">
        <p14:creationId xmlns:p14="http://schemas.microsoft.com/office/powerpoint/2010/main" val="51367180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41k61qTPm7L._SS5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76200"/>
            <a:ext cx="1776222" cy="2819400"/>
          </a:xfrm>
          <a:prstGeom prst="rect">
            <a:avLst/>
          </a:prstGeom>
        </p:spPr>
      </p:pic>
      <p:pic>
        <p:nvPicPr>
          <p:cNvPr id="5" name="Image 4" descr="41hr6s5zs9L._SS5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0"/>
            <a:ext cx="1828800" cy="2834347"/>
          </a:xfrm>
          <a:prstGeom prst="rect">
            <a:avLst/>
          </a:prstGeom>
        </p:spPr>
      </p:pic>
      <p:pic>
        <p:nvPicPr>
          <p:cNvPr id="7" name="Image 6" descr="512ZugpcMML._BO2,204,203,200_PIsitb-sticker-arrow-click,TopRight,35,-76_AA300_SH20_OU08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76200"/>
            <a:ext cx="2144030" cy="2819400"/>
          </a:xfrm>
          <a:prstGeom prst="rect">
            <a:avLst/>
          </a:prstGeom>
        </p:spPr>
      </p:pic>
      <p:pic>
        <p:nvPicPr>
          <p:cNvPr id="2" name="Image 1" descr="97827440938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1524000"/>
            <a:ext cx="1951142" cy="2819400"/>
          </a:xfrm>
          <a:prstGeom prst="rect">
            <a:avLst/>
          </a:prstGeom>
        </p:spPr>
      </p:pic>
      <p:pic>
        <p:nvPicPr>
          <p:cNvPr id="6" name="Image 5" descr="513hTDHjskL._SS5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3048000"/>
            <a:ext cx="2133601" cy="2660351"/>
          </a:xfrm>
          <a:prstGeom prst="rect">
            <a:avLst/>
          </a:prstGeom>
        </p:spPr>
      </p:pic>
      <p:sp>
        <p:nvSpPr>
          <p:cNvPr id="4" name="ZoneTexte 3"/>
          <p:cNvSpPr txBox="1"/>
          <p:nvPr/>
        </p:nvSpPr>
        <p:spPr>
          <a:xfrm>
            <a:off x="152400" y="5181600"/>
            <a:ext cx="3048000" cy="369332"/>
          </a:xfrm>
          <a:prstGeom prst="rect">
            <a:avLst/>
          </a:prstGeom>
          <a:noFill/>
        </p:spPr>
        <p:txBody>
          <a:bodyPr wrap="square" rtlCol="0">
            <a:spAutoFit/>
          </a:bodyPr>
          <a:lstStyle/>
          <a:p>
            <a:r>
              <a:rPr lang="fr-FR" dirty="0" smtClean="0"/>
              <a:t>Ouvrages recommandés…</a:t>
            </a:r>
            <a:endParaRPr lang="fr-FR" dirty="0"/>
          </a:p>
        </p:txBody>
      </p:sp>
      <p:sp>
        <p:nvSpPr>
          <p:cNvPr id="8" name="ZoneTexte 7"/>
          <p:cNvSpPr txBox="1"/>
          <p:nvPr/>
        </p:nvSpPr>
        <p:spPr>
          <a:xfrm>
            <a:off x="5638800" y="5181600"/>
            <a:ext cx="3429000" cy="381000"/>
          </a:xfrm>
          <a:prstGeom prst="rect">
            <a:avLst/>
          </a:prstGeom>
          <a:noFill/>
        </p:spPr>
        <p:txBody>
          <a:bodyPr wrap="square" rtlCol="0">
            <a:spAutoFit/>
          </a:bodyPr>
          <a:lstStyle/>
          <a:p>
            <a:r>
              <a:rPr lang="fr-FR" dirty="0" smtClean="0"/>
              <a:t>…à consommer sans modération!</a:t>
            </a:r>
            <a:endParaRPr lang="fr-FR" dirty="0"/>
          </a:p>
        </p:txBody>
      </p:sp>
    </p:spTree>
    <p:extLst>
      <p:ext uri="{BB962C8B-B14F-4D97-AF65-F5344CB8AC3E}">
        <p14:creationId xmlns:p14="http://schemas.microsoft.com/office/powerpoint/2010/main" val="3935558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Savoy_3f_9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581400"/>
            <a:ext cx="3429000" cy="3064667"/>
          </a:xfrm>
          <a:prstGeom prst="rect">
            <a:avLst/>
          </a:prstGeom>
          <a:ln>
            <a:noFill/>
          </a:ln>
          <a:effectLst>
            <a:outerShdw blurRad="190500" algn="tl" rotWithShape="0">
              <a:srgbClr val="000000">
                <a:alpha val="70000"/>
              </a:srgbClr>
            </a:outerShdw>
          </a:effectLst>
        </p:spPr>
      </p:pic>
      <p:pic>
        <p:nvPicPr>
          <p:cNvPr id="9" name="Image 8" descr="thumbnail-9.aspx.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399"/>
            <a:ext cx="2819400" cy="3228321"/>
          </a:xfrm>
          <a:prstGeom prst="rect">
            <a:avLst/>
          </a:prstGeom>
          <a:ln>
            <a:noFill/>
          </a:ln>
          <a:effectLst>
            <a:outerShdw blurRad="190500" algn="tl" rotWithShape="0">
              <a:srgbClr val="000000">
                <a:alpha val="70000"/>
              </a:srgbClr>
            </a:outerShdw>
          </a:effectLst>
        </p:spPr>
      </p:pic>
      <p:sp>
        <p:nvSpPr>
          <p:cNvPr id="3" name="Rectangle 2"/>
          <p:cNvSpPr/>
          <p:nvPr/>
        </p:nvSpPr>
        <p:spPr>
          <a:xfrm>
            <a:off x="3124200" y="152400"/>
            <a:ext cx="5867400" cy="2800767"/>
          </a:xfrm>
          <a:prstGeom prst="rect">
            <a:avLst/>
          </a:prstGeom>
        </p:spPr>
        <p:txBody>
          <a:bodyPr wrap="square">
            <a:spAutoFit/>
          </a:bodyPr>
          <a:lstStyle/>
          <a:p>
            <a:r>
              <a:rPr lang="fr-FR" dirty="0"/>
              <a:t>En 1927, General Electric en Angleterre fut la première société à produire des ampoules </a:t>
            </a:r>
            <a:r>
              <a:rPr lang="fr-FR" dirty="0" smtClean="0"/>
              <a:t>flash. </a:t>
            </a:r>
            <a:r>
              <a:rPr lang="fr-FR" dirty="0"/>
              <a:t>Ces ampoules produisaient un éclair à </a:t>
            </a:r>
            <a:r>
              <a:rPr lang="fr-FR" dirty="0" smtClean="0"/>
              <a:t>partir de </a:t>
            </a:r>
            <a:r>
              <a:rPr lang="fr-FR" dirty="0"/>
              <a:t>la combustion d'un agglomérat de feuilles et de fil très fin d'aluminium. La combustion était instantanée et déclenchée par l'énergie d'une simple batterie. Ces ampoules flash étaient à usage unique. Elles eurent tôt fait de remplacer avantageusement les dangereux équipements au magnésium</a:t>
            </a:r>
            <a:r>
              <a:rPr lang="fr-FR" sz="1400" dirty="0"/>
              <a:t>. </a:t>
            </a:r>
          </a:p>
        </p:txBody>
      </p:sp>
      <p:pic>
        <p:nvPicPr>
          <p:cNvPr id="8" name="Image 7" descr="flashbulb117-17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756" y="3581400"/>
            <a:ext cx="2905919" cy="3048167"/>
          </a:xfrm>
          <a:prstGeom prst="rect">
            <a:avLst/>
          </a:prstGeom>
        </p:spPr>
      </p:pic>
      <p:pic>
        <p:nvPicPr>
          <p:cNvPr id="4" name="Image 3" descr="2272320016_a292047043_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1341" y="3581400"/>
            <a:ext cx="1644810" cy="3073400"/>
          </a:xfrm>
          <a:prstGeom prst="rect">
            <a:avLst/>
          </a:prstGeom>
        </p:spPr>
      </p:pic>
    </p:spTree>
    <p:extLst>
      <p:ext uri="{BB962C8B-B14F-4D97-AF65-F5344CB8AC3E}">
        <p14:creationId xmlns:p14="http://schemas.microsoft.com/office/powerpoint/2010/main" val="94655695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886200" y="76200"/>
            <a:ext cx="5181600" cy="6309420"/>
          </a:xfrm>
          <a:prstGeom prst="rect">
            <a:avLst/>
          </a:prstGeom>
          <a:noFill/>
        </p:spPr>
        <p:txBody>
          <a:bodyPr wrap="square" rtlCol="0">
            <a:spAutoFit/>
          </a:bodyPr>
          <a:lstStyle/>
          <a:p>
            <a:pPr algn="just"/>
            <a:r>
              <a:rPr lang="fr-FR" dirty="0" smtClean="0"/>
              <a:t>Une évolution fut le </a:t>
            </a:r>
            <a:r>
              <a:rPr lang="fr-FR" b="1" dirty="0" smtClean="0">
                <a:solidFill>
                  <a:srgbClr val="000000"/>
                </a:solidFill>
              </a:rPr>
              <a:t>Flashcube</a:t>
            </a:r>
            <a:r>
              <a:rPr lang="fr-FR" dirty="0" smtClean="0"/>
              <a:t> Qui comportait quatre ampoules de petite taille sur quatre faces d’ un cube qui pivotait de 90° à chaque prise de vue. Ce matériel, utilisé à la fin des années 60, n’ était monté que sur des appareils bas de gamme, en majorité</a:t>
            </a:r>
            <a:r>
              <a:rPr lang="fr-FR" dirty="0"/>
              <a:t> </a:t>
            </a:r>
            <a:r>
              <a:rPr lang="fr-FR" dirty="0" smtClean="0"/>
              <a:t>à chargeur 126. Une fois les 4 éclairs déclenchés, le cube était jeté.</a:t>
            </a:r>
          </a:p>
          <a:p>
            <a:r>
              <a:rPr lang="fr-FR" dirty="0" smtClean="0"/>
              <a:t>Le flashcube n’ a pas eu une longue carrière, détrôné au début des années 70 par le flash électronique qui constitua un important progrès pour les photographes</a:t>
            </a:r>
            <a:r>
              <a:rPr lang="fr-FR" dirty="0"/>
              <a:t>. Pour autant, les flashes électroniques ne détrônèrent pas immédiatement les ampoules flash traditionnelles. Celles-ci continuèrent à être utilisées avec la plupart des appareils photographiques bon marché qui furent produits de 1960 jusque dans le milieu des années 1970.</a:t>
            </a:r>
          </a:p>
          <a:p>
            <a:endParaRPr lang="fr-FR" sz="1400" dirty="0" smtClean="0"/>
          </a:p>
          <a:p>
            <a:endParaRPr lang="fr-FR" sz="1400" dirty="0"/>
          </a:p>
          <a:p>
            <a:endParaRPr lang="fr-FR" sz="1400" dirty="0" smtClean="0"/>
          </a:p>
          <a:p>
            <a:endParaRPr lang="fr-FR" sz="1400" dirty="0"/>
          </a:p>
          <a:p>
            <a:endParaRPr lang="fr-FR" sz="1400" dirty="0" smtClean="0"/>
          </a:p>
          <a:p>
            <a:endParaRPr lang="fr-FR" sz="1400" dirty="0"/>
          </a:p>
          <a:p>
            <a:endParaRPr lang="fr-FR" sz="1400" dirty="0"/>
          </a:p>
        </p:txBody>
      </p:sp>
      <p:pic>
        <p:nvPicPr>
          <p:cNvPr id="11" name="Image 10" descr="Flashcube_on_Kodak_Instama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3124200" cy="2343150"/>
          </a:xfrm>
          <a:prstGeom prst="rect">
            <a:avLst/>
          </a:prstGeom>
          <a:ln>
            <a:noFill/>
          </a:ln>
          <a:effectLst>
            <a:outerShdw blurRad="190500" algn="tl" rotWithShape="0">
              <a:srgbClr val="000000">
                <a:alpha val="70000"/>
              </a:srgbClr>
            </a:outerShdw>
          </a:effectLst>
        </p:spPr>
      </p:pic>
      <p:pic>
        <p:nvPicPr>
          <p:cNvPr id="7" name="Image 6" descr="rollei[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257800"/>
            <a:ext cx="3352800" cy="1385333"/>
          </a:xfrm>
          <a:prstGeom prst="rect">
            <a:avLst/>
          </a:prstGeom>
        </p:spPr>
      </p:pic>
      <p:pic>
        <p:nvPicPr>
          <p:cNvPr id="3" name="Image 2" descr="67kodakinstamaticcame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971800"/>
            <a:ext cx="3124200" cy="2022920"/>
          </a:xfrm>
          <a:prstGeom prst="rect">
            <a:avLst/>
          </a:prstGeom>
        </p:spPr>
      </p:pic>
      <p:pic>
        <p:nvPicPr>
          <p:cNvPr id="5" name="Image 4" descr="800px-Instamatic_fil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4724400"/>
            <a:ext cx="3124200" cy="1905762"/>
          </a:xfrm>
          <a:prstGeom prst="rect">
            <a:avLst/>
          </a:prstGeom>
        </p:spPr>
      </p:pic>
    </p:spTree>
    <p:extLst>
      <p:ext uri="{BB962C8B-B14F-4D97-AF65-F5344CB8AC3E}">
        <p14:creationId xmlns:p14="http://schemas.microsoft.com/office/powerpoint/2010/main" val="381933360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52400"/>
            <a:ext cx="5334000" cy="8217635"/>
          </a:xfrm>
          <a:prstGeom prst="rect">
            <a:avLst/>
          </a:prstGeom>
        </p:spPr>
        <p:txBody>
          <a:bodyPr wrap="square">
            <a:spAutoFit/>
          </a:bodyPr>
          <a:lstStyle/>
          <a:p>
            <a:r>
              <a:rPr lang="fr-FR" sz="1600" b="1" dirty="0"/>
              <a:t>Pourquoi un flash </a:t>
            </a:r>
            <a:r>
              <a:rPr lang="fr-FR" sz="1600" dirty="0" smtClean="0"/>
              <a:t>?</a:t>
            </a:r>
          </a:p>
          <a:p>
            <a:endParaRPr lang="fr-FR" sz="1600" dirty="0"/>
          </a:p>
          <a:p>
            <a:r>
              <a:rPr lang="fr-FR" sz="1600" dirty="0"/>
              <a:t>Le premier </a:t>
            </a:r>
            <a:r>
              <a:rPr lang="fr-FR" sz="1600" dirty="0" smtClean="0"/>
              <a:t>reflexe </a:t>
            </a:r>
            <a:r>
              <a:rPr lang="fr-FR" sz="1600" dirty="0"/>
              <a:t>de savoir pourquoi on utilise un flash est </a:t>
            </a:r>
            <a:r>
              <a:rPr lang="fr-FR" sz="1600" dirty="0" smtClean="0"/>
              <a:t>évidemment </a:t>
            </a:r>
            <a:r>
              <a:rPr lang="fr-FR" sz="1600" dirty="0"/>
              <a:t>de se dire que c’est </a:t>
            </a:r>
            <a:r>
              <a:rPr lang="fr-FR" sz="1600" dirty="0" smtClean="0"/>
              <a:t>pour s’ éclairer. </a:t>
            </a:r>
            <a:r>
              <a:rPr lang="fr-FR" sz="1600" dirty="0"/>
              <a:t>Mais l’utilisation d’un flash est une discipline qui requiert pas mal de connaissances et une </a:t>
            </a:r>
            <a:r>
              <a:rPr lang="fr-FR" sz="1600" dirty="0" smtClean="0"/>
              <a:t>compréhension </a:t>
            </a:r>
            <a:r>
              <a:rPr lang="fr-FR" sz="1600" dirty="0"/>
              <a:t>des </a:t>
            </a:r>
            <a:r>
              <a:rPr lang="fr-FR" sz="1600" dirty="0" smtClean="0"/>
              <a:t>mécanismes </a:t>
            </a:r>
            <a:r>
              <a:rPr lang="fr-FR" sz="1600" dirty="0"/>
              <a:t>de la photographie qui va souvent plus loin que ce que l’on pourrait penser au premier abord</a:t>
            </a:r>
            <a:r>
              <a:rPr lang="fr-FR" sz="1600" dirty="0" smtClean="0"/>
              <a:t>.</a:t>
            </a:r>
          </a:p>
          <a:p>
            <a:pPr algn="just"/>
            <a:endParaRPr lang="fr-FR" sz="1600" dirty="0"/>
          </a:p>
          <a:p>
            <a:r>
              <a:rPr lang="fr-FR" sz="1600" dirty="0"/>
              <a:t>Il est difficile de tout expliquer en une </a:t>
            </a:r>
            <a:r>
              <a:rPr lang="fr-FR" sz="1600" dirty="0" smtClean="0"/>
              <a:t>séance, </a:t>
            </a:r>
            <a:r>
              <a:rPr lang="fr-FR" sz="1600" dirty="0"/>
              <a:t>plus encore de tout comprendre dans la </a:t>
            </a:r>
            <a:r>
              <a:rPr lang="fr-FR" sz="1600" dirty="0" smtClean="0"/>
              <a:t>même séance</a:t>
            </a:r>
            <a:r>
              <a:rPr lang="fr-FR" sz="1600" dirty="0"/>
              <a:t>, et encore plus d</a:t>
            </a:r>
            <a:r>
              <a:rPr lang="fr-FR" sz="1600" dirty="0" smtClean="0"/>
              <a:t>’ intégrer </a:t>
            </a:r>
            <a:r>
              <a:rPr lang="fr-FR" sz="1600" dirty="0"/>
              <a:t>ces connaissances pour pouvoir s’en servir à</a:t>
            </a:r>
            <a:r>
              <a:rPr lang="fr-FR" sz="1600" dirty="0" smtClean="0"/>
              <a:t> </a:t>
            </a:r>
            <a:r>
              <a:rPr lang="fr-FR" sz="1600" dirty="0"/>
              <a:t>bon escient. Mais nous allons tenter de faire un tour </a:t>
            </a:r>
            <a:r>
              <a:rPr lang="fr-FR" sz="1600" dirty="0" smtClean="0"/>
              <a:t>général </a:t>
            </a:r>
            <a:r>
              <a:rPr lang="fr-FR" sz="1600" dirty="0"/>
              <a:t>de l’utilisation du flash afin de couvrir les notions de base pouvant servir à</a:t>
            </a:r>
            <a:r>
              <a:rPr lang="fr-FR" sz="1600" dirty="0" smtClean="0"/>
              <a:t> </a:t>
            </a:r>
            <a:r>
              <a:rPr lang="fr-FR" sz="1600" dirty="0"/>
              <a:t>progresser dans la </a:t>
            </a:r>
            <a:r>
              <a:rPr lang="fr-FR" sz="1600" dirty="0" smtClean="0"/>
              <a:t>compréhension. </a:t>
            </a:r>
            <a:r>
              <a:rPr lang="fr-FR" sz="1600" dirty="0"/>
              <a:t>Ensuite</a:t>
            </a:r>
            <a:r>
              <a:rPr lang="fr-FR" sz="1600" dirty="0" smtClean="0"/>
              <a:t>, il y aura un atelier pratique pour mettre en application  ce qu’ on aura appris.</a:t>
            </a:r>
          </a:p>
          <a:p>
            <a:endParaRPr lang="fr-FR" sz="1600" dirty="0" smtClean="0"/>
          </a:p>
          <a:p>
            <a:r>
              <a:rPr lang="fr-FR" sz="1600" dirty="0" smtClean="0"/>
              <a:t>Les </a:t>
            </a:r>
            <a:r>
              <a:rPr lang="fr-FR" sz="1600" dirty="0"/>
              <a:t>flashes électroniques grand public des années 70, étaient très rudimentaires. Ils n’ avaient qu’ une seule puissance. Hormis le seul contact de synchronisation, il n’ y avait aucun dialogue avec le boîtier. Pour pouvoir photographier dans de bonnes conditions il fallait avoir une référence pour doser la lumière, les fabricants ont instaurer le </a:t>
            </a:r>
            <a:r>
              <a:rPr lang="fr-FR" sz="1600" b="1" dirty="0">
                <a:solidFill>
                  <a:srgbClr val="000000"/>
                </a:solidFill>
              </a:rPr>
              <a:t>nombre guide.</a:t>
            </a:r>
          </a:p>
          <a:p>
            <a:endParaRPr lang="fr-FR" sz="1600" dirty="0" smtClean="0"/>
          </a:p>
          <a:p>
            <a:endParaRPr lang="fr-FR" sz="1400" dirty="0"/>
          </a:p>
          <a:p>
            <a:endParaRPr lang="fr-FR" sz="1400" dirty="0" smtClean="0"/>
          </a:p>
          <a:p>
            <a:endParaRPr lang="fr-FR" sz="1400" dirty="0"/>
          </a:p>
          <a:p>
            <a:endParaRPr lang="fr-FR" sz="1400" dirty="0" smtClean="0"/>
          </a:p>
          <a:p>
            <a:endParaRPr lang="fr-FR" sz="1400" dirty="0"/>
          </a:p>
          <a:p>
            <a:endParaRPr lang="fr-FR" sz="1400" dirty="0" smtClean="0"/>
          </a:p>
          <a:p>
            <a:endParaRPr lang="fr-FR" sz="1400" dirty="0"/>
          </a:p>
          <a:p>
            <a:endParaRPr lang="fr-FR" sz="1400" dirty="0"/>
          </a:p>
        </p:txBody>
      </p:sp>
      <p:pic>
        <p:nvPicPr>
          <p:cNvPr id="2" name="Image 1" descr="_FEV05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52400"/>
            <a:ext cx="3444240" cy="2667000"/>
          </a:xfrm>
          <a:prstGeom prst="rect">
            <a:avLst/>
          </a:prstGeom>
        </p:spPr>
      </p:pic>
      <p:pic>
        <p:nvPicPr>
          <p:cNvPr id="3" name="Image 2" descr="_FEV05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267200"/>
            <a:ext cx="3446259" cy="2136226"/>
          </a:xfrm>
          <a:prstGeom prst="rect">
            <a:avLst/>
          </a:prstGeom>
        </p:spPr>
      </p:pic>
      <p:sp>
        <p:nvSpPr>
          <p:cNvPr id="6" name="ZoneTexte 5"/>
          <p:cNvSpPr txBox="1"/>
          <p:nvPr/>
        </p:nvSpPr>
        <p:spPr>
          <a:xfrm>
            <a:off x="-540136" y="3371979"/>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71825490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52400" y="152400"/>
            <a:ext cx="8915400" cy="2862323"/>
          </a:xfrm>
          <a:prstGeom prst="rect">
            <a:avLst/>
          </a:prstGeom>
          <a:noFill/>
        </p:spPr>
        <p:txBody>
          <a:bodyPr wrap="square" rtlCol="0">
            <a:spAutoFit/>
          </a:bodyPr>
          <a:lstStyle/>
          <a:p>
            <a:r>
              <a:rPr lang="fr-FR" dirty="0" smtClean="0"/>
              <a:t>Le nombre guide caractérise la puissance lumineuse d’ un flash et permet à l’ utilisateur dépourvu de </a:t>
            </a:r>
            <a:r>
              <a:rPr lang="fr-FR" b="1" dirty="0" smtClean="0"/>
              <a:t>flashmètre</a:t>
            </a:r>
            <a:r>
              <a:rPr lang="fr-FR" dirty="0" smtClean="0"/>
              <a:t> de déterminer le diaphragme à appliquer en fonction de la distance flash/sujet.</a:t>
            </a:r>
          </a:p>
          <a:p>
            <a:r>
              <a:rPr lang="fr-FR" dirty="0" smtClean="0"/>
              <a:t>Plus ce nombre est grand, plus le flash est puissant. Il est généralement donné pour 100 ISO et une focale  normale suivant le format: 50mm/24x36. 30mm/APS-C.</a:t>
            </a:r>
          </a:p>
          <a:p>
            <a:r>
              <a:rPr lang="fr-FR" dirty="0" smtClean="0"/>
              <a:t>La formule suivante détermine l’ ouverture à utiliser pour obtenir une exposition correcte.     </a:t>
            </a:r>
            <a:r>
              <a:rPr lang="fr-FR" b="1" dirty="0">
                <a:solidFill>
                  <a:srgbClr val="000000"/>
                </a:solidFill>
              </a:rPr>
              <a:t>d</a:t>
            </a:r>
            <a:r>
              <a:rPr lang="fr-FR" b="1" dirty="0" smtClean="0">
                <a:solidFill>
                  <a:srgbClr val="000000"/>
                </a:solidFill>
              </a:rPr>
              <a:t>=</a:t>
            </a:r>
            <a:r>
              <a:rPr lang="fr-FR" b="1" dirty="0" err="1" smtClean="0">
                <a:solidFill>
                  <a:srgbClr val="000000"/>
                </a:solidFill>
              </a:rPr>
              <a:t>Ng</a:t>
            </a:r>
            <a:r>
              <a:rPr lang="fr-FR" b="1" dirty="0" smtClean="0">
                <a:solidFill>
                  <a:srgbClr val="000000"/>
                </a:solidFill>
              </a:rPr>
              <a:t>/D   </a:t>
            </a:r>
            <a:r>
              <a:rPr lang="fr-FR" b="1" dirty="0"/>
              <a:t>d</a:t>
            </a:r>
            <a:r>
              <a:rPr lang="fr-FR" b="1" dirty="0" smtClean="0"/>
              <a:t> </a:t>
            </a:r>
            <a:r>
              <a:rPr lang="fr-FR" dirty="0" smtClean="0"/>
              <a:t>étant le diaphragme, </a:t>
            </a:r>
            <a:r>
              <a:rPr lang="fr-FR" b="1" dirty="0" err="1" smtClean="0"/>
              <a:t>Ng</a:t>
            </a:r>
            <a:r>
              <a:rPr lang="fr-FR" dirty="0" smtClean="0"/>
              <a:t> le nombre guide, </a:t>
            </a:r>
            <a:r>
              <a:rPr lang="fr-FR" b="1" dirty="0" smtClean="0"/>
              <a:t>D</a:t>
            </a:r>
            <a:r>
              <a:rPr lang="fr-FR" dirty="0" smtClean="0"/>
              <a:t> la distance flash/sujet.  Ex: le </a:t>
            </a:r>
            <a:r>
              <a:rPr lang="fr-FR" dirty="0" err="1" smtClean="0"/>
              <a:t>Ng</a:t>
            </a:r>
            <a:r>
              <a:rPr lang="fr-FR" dirty="0" smtClean="0"/>
              <a:t> du flash étant 21, si je veux un diaphragme de f/8, il faut que je place le sujet à 2,60m. (21/8= 2,60). Autre exemple,</a:t>
            </a:r>
            <a:r>
              <a:rPr lang="fr-FR" dirty="0"/>
              <a:t> </a:t>
            </a:r>
            <a:r>
              <a:rPr lang="fr-FR" dirty="0" smtClean="0"/>
              <a:t>si on ne connaît pas le </a:t>
            </a:r>
            <a:r>
              <a:rPr lang="fr-FR" dirty="0" err="1" smtClean="0"/>
              <a:t>Ng</a:t>
            </a:r>
            <a:r>
              <a:rPr lang="fr-FR" dirty="0" smtClean="0"/>
              <a:t>, on applique la formule dans un autre sens : </a:t>
            </a:r>
            <a:r>
              <a:rPr lang="fr-FR" dirty="0" err="1" smtClean="0"/>
              <a:t>Ng</a:t>
            </a:r>
            <a:r>
              <a:rPr lang="fr-FR" dirty="0" smtClean="0"/>
              <a:t>= </a:t>
            </a:r>
            <a:r>
              <a:rPr lang="fr-FR" dirty="0" err="1" smtClean="0"/>
              <a:t>dxD</a:t>
            </a:r>
            <a:r>
              <a:rPr lang="fr-FR" dirty="0" smtClean="0"/>
              <a:t> 11 x 1,90 = 21</a:t>
            </a:r>
          </a:p>
        </p:txBody>
      </p:sp>
      <p:pic>
        <p:nvPicPr>
          <p:cNvPr id="15" name="Image 14" descr="_JAN026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941" y="3429001"/>
            <a:ext cx="3283659" cy="3262074"/>
          </a:xfrm>
          <a:prstGeom prst="rect">
            <a:avLst/>
          </a:prstGeom>
          <a:ln>
            <a:noFill/>
          </a:ln>
          <a:effectLst>
            <a:outerShdw blurRad="190500" algn="tl" rotWithShape="0">
              <a:srgbClr val="000000">
                <a:alpha val="70000"/>
              </a:srgbClr>
            </a:outerShdw>
          </a:effectLst>
        </p:spPr>
      </p:pic>
      <p:sp>
        <p:nvSpPr>
          <p:cNvPr id="3" name="ZoneTexte 2"/>
          <p:cNvSpPr txBox="1"/>
          <p:nvPr/>
        </p:nvSpPr>
        <p:spPr>
          <a:xfrm>
            <a:off x="152400" y="3048000"/>
            <a:ext cx="3733800" cy="2862323"/>
          </a:xfrm>
          <a:prstGeom prst="rect">
            <a:avLst/>
          </a:prstGeom>
          <a:noFill/>
        </p:spPr>
        <p:txBody>
          <a:bodyPr wrap="square" rtlCol="0">
            <a:spAutoFit/>
          </a:bodyPr>
          <a:lstStyle/>
          <a:p>
            <a:r>
              <a:rPr lang="fr-FR" dirty="0" smtClean="0"/>
              <a:t>Sur le cadran, l’ indice ASA étant à 100, si on veut photographier un sujet à 3m, on ouvrira le diaphragme entre 5,6 et 8. </a:t>
            </a:r>
          </a:p>
          <a:p>
            <a:endParaRPr lang="fr-FR" dirty="0" smtClean="0"/>
          </a:p>
          <a:p>
            <a:r>
              <a:rPr lang="fr-FR" dirty="0" smtClean="0"/>
              <a:t>Le flashmètre est un appareil qui sert à mesurer la quantité de  lumière </a:t>
            </a:r>
            <a:r>
              <a:rPr lang="fr-FR" dirty="0" smtClean="0"/>
              <a:t>émise</a:t>
            </a:r>
            <a:r>
              <a:rPr lang="fr-FR" dirty="0" smtClean="0"/>
              <a:t> </a:t>
            </a:r>
            <a:r>
              <a:rPr lang="fr-FR" dirty="0" smtClean="0"/>
              <a:t>du flash, pour donner la valeur juste du </a:t>
            </a:r>
            <a:r>
              <a:rPr lang="fr-FR" dirty="0" smtClean="0"/>
              <a:t>diaphragme, par rapport à la distance et l’ indice ISO</a:t>
            </a:r>
            <a:endParaRPr lang="fr-FR" dirty="0"/>
          </a:p>
        </p:txBody>
      </p:sp>
      <p:pic>
        <p:nvPicPr>
          <p:cNvPr id="5" name="Image 4" descr="FLSEKL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429000"/>
            <a:ext cx="1371600" cy="3250408"/>
          </a:xfrm>
          <a:prstGeom prst="rect">
            <a:avLst/>
          </a:prstGeom>
        </p:spPr>
      </p:pic>
    </p:spTree>
    <p:extLst>
      <p:ext uri="{BB962C8B-B14F-4D97-AF65-F5344CB8AC3E}">
        <p14:creationId xmlns:p14="http://schemas.microsoft.com/office/powerpoint/2010/main" val="33524658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8600" y="76200"/>
            <a:ext cx="8763000" cy="2800767"/>
          </a:xfrm>
          <a:prstGeom prst="rect">
            <a:avLst/>
          </a:prstGeom>
          <a:noFill/>
        </p:spPr>
        <p:txBody>
          <a:bodyPr wrap="square" rtlCol="0">
            <a:spAutoFit/>
          </a:bodyPr>
          <a:lstStyle/>
          <a:p>
            <a:r>
              <a:rPr lang="fr-FR" dirty="0" smtClean="0"/>
              <a:t>Au fil des années, sont arrivées des améliorations qui simplifiaient l’ utilisation du flash: flashes automatiques à cellule qui mesure la lumière et qui coupe la durée de l’ éclair en fonction de la distance</a:t>
            </a:r>
            <a:r>
              <a:rPr lang="fr-FR" dirty="0"/>
              <a:t>;</a:t>
            </a:r>
            <a:r>
              <a:rPr lang="fr-FR" dirty="0" smtClean="0"/>
              <a:t> changements  de diaphragme moins fréquents, l’ attention était de ce fait plus portée sur le sujet que sur les réglages fastidieux. La vente des zooms prenant de plus en plus d’importance, il était naturel que les fabricants s’ adaptent au marché. Les nouveaux venus comportaient un système de réflecteur à angle de champ variable, pour s’ adapter à la focale de travail. </a:t>
            </a:r>
          </a:p>
          <a:p>
            <a:r>
              <a:rPr lang="fr-FR" dirty="0"/>
              <a:t>Avec les flashes à cellule, on peut choisir un diaphragme et travailler dans une plage de distance plus confortable, à f/5,6 on se déplace entre 2,50m à 10m</a:t>
            </a:r>
          </a:p>
          <a:p>
            <a:endParaRPr lang="fr-FR" sz="1400" dirty="0"/>
          </a:p>
        </p:txBody>
      </p:sp>
      <p:pic>
        <p:nvPicPr>
          <p:cNvPr id="4" name="Image 3" descr="_JAN02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971800"/>
            <a:ext cx="2667000" cy="3717226"/>
          </a:xfrm>
          <a:prstGeom prst="rect">
            <a:avLst/>
          </a:prstGeom>
          <a:ln>
            <a:noFill/>
          </a:ln>
          <a:effectLst>
            <a:outerShdw blurRad="292100" dist="139700" dir="2700000" algn="tl" rotWithShape="0">
              <a:srgbClr val="333333">
                <a:alpha val="65000"/>
              </a:srgbClr>
            </a:outerShdw>
          </a:effectLst>
        </p:spPr>
      </p:pic>
      <p:pic>
        <p:nvPicPr>
          <p:cNvPr id="7" name="Image 6" descr="_JAN025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476012"/>
            <a:ext cx="3806952" cy="2733693"/>
          </a:xfrm>
          <a:prstGeom prst="rect">
            <a:avLst/>
          </a:prstGeom>
        </p:spPr>
      </p:pic>
    </p:spTree>
    <p:extLst>
      <p:ext uri="{BB962C8B-B14F-4D97-AF65-F5344CB8AC3E}">
        <p14:creationId xmlns:p14="http://schemas.microsoft.com/office/powerpoint/2010/main" val="132861588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915400" cy="2523768"/>
          </a:xfrm>
          <a:prstGeom prst="rect">
            <a:avLst/>
          </a:prstGeom>
        </p:spPr>
        <p:txBody>
          <a:bodyPr wrap="square">
            <a:spAutoFit/>
          </a:bodyPr>
          <a:lstStyle/>
          <a:p>
            <a:r>
              <a:rPr lang="fr-FR" dirty="0"/>
              <a:t>Léger et puissant, le flash électronique est très couramment associé à </a:t>
            </a:r>
            <a:r>
              <a:rPr lang="fr-FR" dirty="0" smtClean="0"/>
              <a:t>un </a:t>
            </a:r>
            <a:r>
              <a:rPr lang="fr-FR" dirty="0"/>
              <a:t>b</a:t>
            </a:r>
            <a:r>
              <a:rPr lang="fr-FR" dirty="0" smtClean="0"/>
              <a:t>oîtier réflex. Il produit une lumière d’ une température de couleur de 5000 à 6000 K, similaire à la lumière du jour. Le tube éclair du flash électronique contient un gaz rare, le xénon.</a:t>
            </a:r>
          </a:p>
          <a:p>
            <a:r>
              <a:rPr lang="fr-FR" dirty="0" smtClean="0"/>
              <a:t> Lorsque le contact de synchronisation de l’ obturateur se ferme, des condensateurs libèrent une grande quantité d’ énergie et le xénon devient conducteur par ionisation, produisant une lumière très vive et très brève.</a:t>
            </a:r>
            <a:endParaRPr lang="fr-FR" dirty="0">
              <a:hlinkClick r:id="rId2"/>
            </a:endParaRPr>
          </a:p>
          <a:p>
            <a:r>
              <a:rPr lang="fr-FR" dirty="0" smtClean="0"/>
              <a:t> </a:t>
            </a:r>
            <a:r>
              <a:rPr lang="fr-FR" dirty="0"/>
              <a:t>L'énergie est stockée dans </a:t>
            </a:r>
            <a:r>
              <a:rPr lang="fr-FR" dirty="0" smtClean="0"/>
              <a:t>plusieurs condensateurs </a:t>
            </a:r>
            <a:r>
              <a:rPr lang="fr-FR" dirty="0"/>
              <a:t>qui se </a:t>
            </a:r>
            <a:r>
              <a:rPr lang="fr-FR" dirty="0" smtClean="0"/>
              <a:t>déchargent </a:t>
            </a:r>
            <a:r>
              <a:rPr lang="fr-FR" dirty="0"/>
              <a:t>lors du </a:t>
            </a:r>
            <a:r>
              <a:rPr lang="fr-FR" dirty="0" smtClean="0"/>
              <a:t>déclenchement</a:t>
            </a:r>
            <a:r>
              <a:rPr lang="fr-FR" dirty="0" smtClean="0"/>
              <a:t>.</a:t>
            </a:r>
            <a:endParaRPr lang="fr-FR" sz="1400" dirty="0">
              <a:hlinkClick r:id="rId3"/>
            </a:endParaRPr>
          </a:p>
          <a:p>
            <a:endParaRPr lang="fr-FR" sz="1400" dirty="0"/>
          </a:p>
        </p:txBody>
      </p:sp>
      <p:pic>
        <p:nvPicPr>
          <p:cNvPr id="2" name="Image 1" descr="1001626-Flash_électron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362200"/>
            <a:ext cx="4343400" cy="4343400"/>
          </a:xfrm>
          <a:prstGeom prst="rect">
            <a:avLst/>
          </a:prstGeom>
          <a:ln>
            <a:noFill/>
          </a:ln>
          <a:effectLst>
            <a:outerShdw blurRad="190500" algn="tl" rotWithShape="0">
              <a:srgbClr val="000000">
                <a:alpha val="70000"/>
              </a:srgbClr>
            </a:outerShdw>
          </a:effectLst>
        </p:spPr>
      </p:pic>
      <p:pic>
        <p:nvPicPr>
          <p:cNvPr id="3" name="Image 2" descr="sb800-b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1" y="4800600"/>
            <a:ext cx="2912327" cy="1942938"/>
          </a:xfrm>
          <a:prstGeom prst="rect">
            <a:avLst/>
          </a:prstGeom>
          <a:ln>
            <a:noFill/>
          </a:ln>
          <a:effectLst>
            <a:outerShdw blurRad="190500" algn="tl" rotWithShape="0">
              <a:srgbClr val="000000">
                <a:alpha val="70000"/>
              </a:srgbClr>
            </a:outerShdw>
          </a:effectLst>
        </p:spPr>
      </p:pic>
      <p:sp>
        <p:nvSpPr>
          <p:cNvPr id="5" name="Rectangle 4"/>
          <p:cNvSpPr/>
          <p:nvPr/>
        </p:nvSpPr>
        <p:spPr>
          <a:xfrm>
            <a:off x="228600" y="2438400"/>
            <a:ext cx="4419600" cy="2308324"/>
          </a:xfrm>
          <a:prstGeom prst="rect">
            <a:avLst/>
          </a:prstGeom>
        </p:spPr>
        <p:txBody>
          <a:bodyPr wrap="square">
            <a:spAutoFit/>
          </a:bodyPr>
          <a:lstStyle/>
          <a:p>
            <a:r>
              <a:rPr lang="fr-FR" dirty="0"/>
              <a:t>Autre avancée très importante fut la mesure TTL qui, utilisé avec un boîtier réflex compatible permet de doser l’ éclair en mesurant l’ exposition à travers l’ objectif ce qui garantit une bonne exposition quels que soient les montages optiques réalisés (  filtres, diffuseurs, soufflets etc.)            </a:t>
            </a:r>
            <a:endParaRPr lang="fr-FR" i="1" dirty="0">
              <a:solidFill>
                <a:srgbClr val="000000"/>
              </a:solidFill>
              <a:hlinkClick r:id="rId3"/>
            </a:endParaRPr>
          </a:p>
        </p:txBody>
      </p:sp>
    </p:spTree>
    <p:extLst>
      <p:ext uri="{BB962C8B-B14F-4D97-AF65-F5344CB8AC3E}">
        <p14:creationId xmlns:p14="http://schemas.microsoft.com/office/powerpoint/2010/main" val="367183029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Apothicaire.thmx</Template>
  <TotalTime>0</TotalTime>
  <Words>3903</Words>
  <Application>Microsoft Macintosh PowerPoint</Application>
  <PresentationFormat>Présentation à l'écran (4:3)</PresentationFormat>
  <Paragraphs>197</Paragraphs>
  <Slides>30</Slides>
  <Notes>8</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Angles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2012-02-23T08:14:43Z</dcterms:modified>
</cp:coreProperties>
</file>