
<file path=[Content_Types].xml><?xml version="1.0" encoding="utf-8"?>
<Types xmlns="http://schemas.openxmlformats.org/package/2006/content-types">
  <Default Extension="xml" ContentType="application/xml"/>
  <Default Extension="mp3" ContentType="audio/unknown"/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audio1.bin" ContentType="audio/unknown"/>
  <Override PartName="/ppt/media/audio2.bin" ContentType="audio/unknown"/>
  <Override PartName="/ppt/media/audio3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8" r:id="rId2"/>
    <p:sldId id="257" r:id="rId3"/>
    <p:sldId id="256" r:id="rId4"/>
    <p:sldId id="262" r:id="rId5"/>
    <p:sldId id="259" r:id="rId6"/>
    <p:sldId id="261" r:id="rId7"/>
    <p:sldId id="264" r:id="rId8"/>
    <p:sldId id="266" r:id="rId9"/>
    <p:sldId id="269" r:id="rId10"/>
    <p:sldId id="281" r:id="rId11"/>
    <p:sldId id="343" r:id="rId12"/>
    <p:sldId id="287" r:id="rId13"/>
    <p:sldId id="285" r:id="rId14"/>
    <p:sldId id="286" r:id="rId15"/>
    <p:sldId id="288" r:id="rId16"/>
    <p:sldId id="292" r:id="rId17"/>
    <p:sldId id="293" r:id="rId18"/>
    <p:sldId id="291" r:id="rId19"/>
    <p:sldId id="290" r:id="rId20"/>
    <p:sldId id="294" r:id="rId21"/>
    <p:sldId id="289" r:id="rId22"/>
    <p:sldId id="282" r:id="rId23"/>
    <p:sldId id="283" r:id="rId24"/>
    <p:sldId id="284" r:id="rId25"/>
    <p:sldId id="273" r:id="rId26"/>
    <p:sldId id="280" r:id="rId27"/>
    <p:sldId id="344" r:id="rId28"/>
    <p:sldId id="276" r:id="rId29"/>
    <p:sldId id="275" r:id="rId30"/>
    <p:sldId id="277" r:id="rId31"/>
    <p:sldId id="345" r:id="rId32"/>
    <p:sldId id="296" r:id="rId33"/>
    <p:sldId id="297" r:id="rId34"/>
    <p:sldId id="298" r:id="rId35"/>
    <p:sldId id="299" r:id="rId36"/>
    <p:sldId id="295" r:id="rId37"/>
    <p:sldId id="317" r:id="rId38"/>
    <p:sldId id="318" r:id="rId39"/>
    <p:sldId id="319" r:id="rId40"/>
    <p:sldId id="320" r:id="rId41"/>
    <p:sldId id="331" r:id="rId42"/>
    <p:sldId id="332" r:id="rId43"/>
    <p:sldId id="302" r:id="rId44"/>
    <p:sldId id="301" r:id="rId45"/>
    <p:sldId id="303" r:id="rId46"/>
    <p:sldId id="300" r:id="rId47"/>
    <p:sldId id="304" r:id="rId48"/>
    <p:sldId id="307" r:id="rId49"/>
    <p:sldId id="311" r:id="rId50"/>
    <p:sldId id="315" r:id="rId51"/>
    <p:sldId id="313" r:id="rId52"/>
    <p:sldId id="310" r:id="rId53"/>
    <p:sldId id="309" r:id="rId54"/>
    <p:sldId id="305" r:id="rId55"/>
    <p:sldId id="306" r:id="rId56"/>
    <p:sldId id="308" r:id="rId57"/>
    <p:sldId id="314" r:id="rId58"/>
    <p:sldId id="312" r:id="rId59"/>
    <p:sldId id="316" r:id="rId60"/>
    <p:sldId id="322" r:id="rId61"/>
    <p:sldId id="321" r:id="rId62"/>
    <p:sldId id="323" r:id="rId63"/>
    <p:sldId id="324" r:id="rId64"/>
    <p:sldId id="325" r:id="rId65"/>
    <p:sldId id="326" r:id="rId66"/>
    <p:sldId id="327" r:id="rId67"/>
    <p:sldId id="328" r:id="rId68"/>
    <p:sldId id="330" r:id="rId69"/>
    <p:sldId id="329" r:id="rId70"/>
    <p:sldId id="333" r:id="rId71"/>
    <p:sldId id="336" r:id="rId72"/>
    <p:sldId id="334" r:id="rId73"/>
    <p:sldId id="335" r:id="rId74"/>
    <p:sldId id="337" r:id="rId75"/>
    <p:sldId id="341" r:id="rId76"/>
    <p:sldId id="338" r:id="rId77"/>
    <p:sldId id="339" r:id="rId78"/>
    <p:sldId id="342" r:id="rId79"/>
    <p:sldId id="270" r:id="rId80"/>
    <p:sldId id="271" r:id="rId81"/>
    <p:sldId id="272" r:id="rId8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DA3DB2F2-EC51-F848-9AB3-3DF72B932B0C}">
          <p14:sldIdLst>
            <p14:sldId id="278"/>
            <p14:sldId id="257"/>
            <p14:sldId id="256"/>
            <p14:sldId id="262"/>
            <p14:sldId id="259"/>
            <p14:sldId id="261"/>
            <p14:sldId id="264"/>
            <p14:sldId id="266"/>
            <p14:sldId id="269"/>
            <p14:sldId id="281"/>
            <p14:sldId id="343"/>
            <p14:sldId id="287"/>
            <p14:sldId id="285"/>
            <p14:sldId id="286"/>
            <p14:sldId id="288"/>
            <p14:sldId id="292"/>
            <p14:sldId id="293"/>
            <p14:sldId id="291"/>
            <p14:sldId id="290"/>
            <p14:sldId id="294"/>
            <p14:sldId id="289"/>
            <p14:sldId id="282"/>
            <p14:sldId id="283"/>
            <p14:sldId id="284"/>
            <p14:sldId id="273"/>
            <p14:sldId id="280"/>
            <p14:sldId id="344"/>
            <p14:sldId id="276"/>
            <p14:sldId id="275"/>
            <p14:sldId id="277"/>
            <p14:sldId id="345"/>
            <p14:sldId id="296"/>
            <p14:sldId id="297"/>
            <p14:sldId id="298"/>
            <p14:sldId id="299"/>
            <p14:sldId id="295"/>
            <p14:sldId id="317"/>
            <p14:sldId id="318"/>
            <p14:sldId id="319"/>
            <p14:sldId id="320"/>
            <p14:sldId id="331"/>
            <p14:sldId id="332"/>
            <p14:sldId id="302"/>
            <p14:sldId id="301"/>
            <p14:sldId id="303"/>
            <p14:sldId id="300"/>
            <p14:sldId id="304"/>
            <p14:sldId id="307"/>
            <p14:sldId id="311"/>
            <p14:sldId id="315"/>
            <p14:sldId id="313"/>
            <p14:sldId id="310"/>
            <p14:sldId id="309"/>
            <p14:sldId id="305"/>
            <p14:sldId id="306"/>
            <p14:sldId id="308"/>
            <p14:sldId id="314"/>
            <p14:sldId id="312"/>
            <p14:sldId id="316"/>
            <p14:sldId id="322"/>
            <p14:sldId id="321"/>
            <p14:sldId id="323"/>
            <p14:sldId id="324"/>
            <p14:sldId id="325"/>
            <p14:sldId id="326"/>
            <p14:sldId id="327"/>
            <p14:sldId id="328"/>
            <p14:sldId id="330"/>
            <p14:sldId id="329"/>
            <p14:sldId id="333"/>
            <p14:sldId id="336"/>
            <p14:sldId id="334"/>
            <p14:sldId id="335"/>
            <p14:sldId id="337"/>
            <p14:sldId id="341"/>
            <p14:sldId id="338"/>
            <p14:sldId id="339"/>
            <p14:sldId id="342"/>
            <p14:sldId id="270"/>
            <p14:sldId id="271"/>
            <p14:sldId id="2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0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5" autoAdjust="0"/>
    <p:restoredTop sz="94645" autoAdjust="0"/>
  </p:normalViewPr>
  <p:slideViewPr>
    <p:cSldViewPr snapToGrid="0" snapToObjects="1">
      <p:cViewPr varScale="1">
        <p:scale>
          <a:sx n="129" d="100"/>
          <a:sy n="129" d="100"/>
        </p:scale>
        <p:origin x="-1408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70" Type="http://schemas.openxmlformats.org/officeDocument/2006/relationships/slide" Target="slides/slide69.xml"/><Relationship Id="rId71" Type="http://schemas.openxmlformats.org/officeDocument/2006/relationships/slide" Target="slides/slide70.xml"/><Relationship Id="rId72" Type="http://schemas.openxmlformats.org/officeDocument/2006/relationships/slide" Target="slides/slide71.xml"/><Relationship Id="rId73" Type="http://schemas.openxmlformats.org/officeDocument/2006/relationships/slide" Target="slides/slide72.xml"/><Relationship Id="rId74" Type="http://schemas.openxmlformats.org/officeDocument/2006/relationships/slide" Target="slides/slide73.xml"/><Relationship Id="rId75" Type="http://schemas.openxmlformats.org/officeDocument/2006/relationships/slide" Target="slides/slide74.xml"/><Relationship Id="rId76" Type="http://schemas.openxmlformats.org/officeDocument/2006/relationships/slide" Target="slides/slide75.xml"/><Relationship Id="rId77" Type="http://schemas.openxmlformats.org/officeDocument/2006/relationships/slide" Target="slides/slide76.xml"/><Relationship Id="rId78" Type="http://schemas.openxmlformats.org/officeDocument/2006/relationships/slide" Target="slides/slide77.xml"/><Relationship Id="rId79" Type="http://schemas.openxmlformats.org/officeDocument/2006/relationships/slide" Target="slides/slide7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1" Type="http://schemas.openxmlformats.org/officeDocument/2006/relationships/slide" Target="slides/slide80.xml"/><Relationship Id="rId82" Type="http://schemas.openxmlformats.org/officeDocument/2006/relationships/slide" Target="slides/slide81.xml"/><Relationship Id="rId83" Type="http://schemas.openxmlformats.org/officeDocument/2006/relationships/printerSettings" Target="printerSettings/printerSettings1.bin"/><Relationship Id="rId84" Type="http://schemas.openxmlformats.org/officeDocument/2006/relationships/presProps" Target="presProps.xml"/><Relationship Id="rId85" Type="http://schemas.openxmlformats.org/officeDocument/2006/relationships/viewProps" Target="viewProps.xml"/><Relationship Id="rId86" Type="http://schemas.openxmlformats.org/officeDocument/2006/relationships/theme" Target="theme/theme1.xml"/><Relationship Id="rId8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84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275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77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0823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18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54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2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9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38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718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12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uverture de l'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title" hasCustomPrompt="1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fr-FR"/>
            </a:lvl1pPr>
            <a:extLst/>
          </a:lstStyle>
          <a:p>
            <a:r>
              <a:rPr kumimoji="0" lang="fr-FR"/>
              <a:t>Cliquez pour ajouter le titre de l'album photo</a:t>
            </a:r>
          </a:p>
        </p:txBody>
      </p:sp>
      <p:sp>
        <p:nvSpPr>
          <p:cNvPr id="30" name="Rectangle 7"/>
          <p:cNvSpPr>
            <a:spLocks/>
          </p:cNvSpPr>
          <p:nvPr/>
        </p:nvSpPr>
        <p:spPr>
          <a:xfrm>
            <a:off x="453736" y="5181600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extLst/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lang="fr-FR"/>
            </a:pPr>
            <a:endParaRPr kumimoji="0" lang="fr-FR" sz="3200" b="0" i="1" u="none" strike="noStrike" kern="0" cap="none" spc="0" normalizeH="0" baseline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 hasCustomPrompt="1"/>
          </p:nvPr>
        </p:nvSpPr>
        <p:spPr>
          <a:xfrm>
            <a:off x="2133600" y="5133975"/>
            <a:ext cx="6386946" cy="1219200"/>
          </a:xfrm>
        </p:spPr>
        <p:txBody>
          <a:bodyPr vert="horz" tIns="0" anchor="t" anchorCtr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kumimoji="0" lang="fr-FR"/>
              <a:t>Cliquez pour ajouter la date et d'autres informations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/>
          <a:lstStyle>
            <a:extLst/>
          </a:lstStyle>
          <a:p>
            <a:pPr algn="ctr" eaLnBrk="1" latinLnBrk="0" hangingPunct="1"/>
            <a:r>
              <a:rPr kumimoji="0" lang="fr-FR" smtClean="0"/>
              <a:t>Faire glisser l'image vers l'espace réservé ou cliquer sur l'icône pour l'ajouter</a:t>
            </a:r>
            <a:endParaRPr kumimoji="0"/>
          </a:p>
        </p:txBody>
      </p:sp>
      <p:sp>
        <p:nvSpPr>
          <p:cNvPr id="6" name="Rectangle 5"/>
          <p:cNvSpPr/>
          <p:nvPr userDrawn="1"/>
        </p:nvSpPr>
        <p:spPr>
          <a:xfrm>
            <a:off x="176844" y="186904"/>
            <a:ext cx="8763000" cy="6213896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fr-FR"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fld id="{F30C84A2-23CF-44F5-B813-5187ED5C7D1C}" type="datetimeFigureOut">
              <a:rPr kumimoji="0" lang="fr-FR" sz="1200">
                <a:solidFill>
                  <a:schemeClr val="tx2"/>
                </a:solidFill>
              </a:rPr>
              <a:pPr/>
              <a:t>09/02/12</a:t>
            </a:fld>
            <a:endParaRPr kumimoji="0" lang="fr-FR"/>
          </a:p>
        </p:txBody>
      </p:sp>
      <p:sp>
        <p:nvSpPr>
          <p:cNvPr id="12" name="Rectangl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pPr algn="r"/>
            <a:fld id="{F99EC173-99AE-4773-AB25-02E469A13EAE}" type="slidenum">
              <a:rPr kumimoji="0" lang="fr-FR" sz="1200">
                <a:solidFill>
                  <a:schemeClr val="tx2"/>
                </a:solidFill>
              </a:rPr>
              <a:pPr algn="r"/>
              <a:t>‹#›</a:t>
            </a:fld>
            <a:endParaRPr kumimoji="0" lang="fr-FR"/>
          </a:p>
        </p:txBody>
      </p:sp>
      <p:sp>
        <p:nvSpPr>
          <p:cNvPr id="13" name="Rectangl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fr-FR"/>
          </a:p>
        </p:txBody>
      </p:sp>
    </p:spTree>
    <p:extLst>
      <p:ext uri="{BB962C8B-B14F-4D97-AF65-F5344CB8AC3E}">
        <p14:creationId xmlns:p14="http://schemas.microsoft.com/office/powerpoint/2010/main" val="269671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82EA0-35AD-0146-ADFB-C5981B45A6CD}" type="datetimeFigureOut">
              <a:rPr lang="fr-FR" smtClean="0"/>
              <a:t>09/02/12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AE340-7832-A942-AE22-3062AD8D293A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7193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9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0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1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2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3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4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5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6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7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.bin"/><Relationship Id="rId3" Type="http://schemas.openxmlformats.org/officeDocument/2006/relationships/image" Target="../media/image58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9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0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1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2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3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4.jpeg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5.jpe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6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bin"/><Relationship Id="rId4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2.bin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8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9.jpeg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0.jpe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1.jpeg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2.jpeg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3.jpe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4.jpe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5.jpe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6.jpeg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7.jpeg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8.jpe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9.jpe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0.jpe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1.jpe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0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1066800"/>
            <a:ext cx="6477000" cy="990600"/>
          </a:xfr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fr-FR" sz="4000" b="1" kern="0" cap="all" dirty="0">
                <a:solidFill>
                  <a:prstClr val="white"/>
                </a:solidFill>
                <a:effectLst>
                  <a:outerShdw blurRad="51000" dist="37000" dir="5400000" algn="tl" rotWithShape="0">
                    <a:srgbClr val="000000">
                      <a:alpha val="25000"/>
                    </a:srgbClr>
                  </a:outerShdw>
                </a:effectLst>
                <a:latin typeface="Century Schoolbook"/>
              </a:rPr>
              <a:t>CORSE</a:t>
            </a:r>
            <a:endParaRPr lang="fr-FR" sz="4000" b="1" dirty="0">
              <a:solidFill>
                <a:schemeClr val="tx1"/>
              </a:solidFill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0"/>
          </p:nvPr>
        </p:nvSpPr>
        <p:spPr>
          <a:xfrm>
            <a:off x="1676400" y="2133600"/>
            <a:ext cx="6386946" cy="1295400"/>
          </a:xfrm>
        </p:spPr>
        <p:txBody>
          <a:bodyPr/>
          <a:lstStyle/>
          <a:p>
            <a:pPr algn="ctr"/>
            <a:r>
              <a:rPr lang="fr-FR" sz="2400" b="1" dirty="0" smtClean="0">
                <a:latin typeface="Brush Script MT"/>
              </a:rPr>
              <a:t>Octobre 2011</a:t>
            </a:r>
            <a:endParaRPr lang="fr-FR" sz="2400" b="1" dirty="0">
              <a:latin typeface="Brush Script MT"/>
            </a:endParaRPr>
          </a:p>
        </p:txBody>
      </p:sp>
      <p:pic>
        <p:nvPicPr>
          <p:cNvPr id="6" name="Espace réservé pour une image  5" descr="images.jpeg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8600" y="4038600"/>
            <a:ext cx="2286000" cy="2286000"/>
          </a:xfrm>
        </p:spPr>
      </p:pic>
      <p:sp>
        <p:nvSpPr>
          <p:cNvPr id="8" name="ZoneTexte 7"/>
          <p:cNvSpPr txBox="1"/>
          <p:nvPr/>
        </p:nvSpPr>
        <p:spPr>
          <a:xfrm>
            <a:off x="4419600" y="3581400"/>
            <a:ext cx="403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fr-FR" sz="4000" dirty="0" smtClean="0">
                <a:solidFill>
                  <a:schemeClr val="bg1"/>
                </a:solidFill>
              </a:rPr>
              <a:t>La Mer...</a:t>
            </a:r>
            <a:endParaRPr lang="fr-FR" sz="4000" dirty="0">
              <a:solidFill>
                <a:schemeClr val="bg1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3733800" y="4800600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Brush Script MT"/>
              </a:rPr>
              <a:t>Musique : </a:t>
            </a:r>
          </a:p>
          <a:p>
            <a:r>
              <a:rPr lang="fr-FR" dirty="0" smtClean="0"/>
              <a:t>Charles  Trenet.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4876800" y="5867400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Brush Script MT Italic"/>
                <a:cs typeface="Brush Script MT Italic"/>
              </a:rPr>
              <a:t>Photos :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Patrick  Arnold.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2" name="music diapo la mer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65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99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6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35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36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3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700"/>
                            </p:stCondLst>
                            <p:childTnLst>
                              <p:par>
                                <p:cTn id="41" presetID="41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 tmFilter="0,0; .5, 0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800"/>
                            </p:stCondLst>
                            <p:childTnLst>
                              <p:par>
                                <p:cTn id="49" presetID="41" presetClass="exit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1000" tmFilter="0,0; .5, 0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800"/>
                            </p:stCondLst>
                            <p:childTnLst>
                              <p:par>
                                <p:cTn id="57" presetID="1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800"/>
                            </p:stCondLst>
                            <p:childTnLst>
                              <p:par>
                                <p:cTn id="64" presetID="37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3800"/>
                            </p:stCondLst>
                            <p:childTnLst>
                              <p:par>
                                <p:cTn id="71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 animBg="1"/>
      <p:bldP spid="2" grpId="1" animBg="1"/>
      <p:bldP spid="4" grpId="0" build="p"/>
      <p:bldP spid="4" grpId="1" build="p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1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0796" y="5507220"/>
            <a:ext cx="472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Toulon, le départ…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50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P10109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68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3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flipH="1">
            <a:off x="1444514" y="5121733"/>
            <a:ext cx="6668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38100">
                    <a:schemeClr val="tx1">
                      <a:alpha val="75000"/>
                    </a:schemeClr>
                  </a:glow>
                </a:effectLst>
                <a:latin typeface="Brush Script MT"/>
              </a:rPr>
              <a:t>St Florent, les alentours…</a:t>
            </a:r>
            <a:endParaRPr lang="fr-FR" sz="3600" dirty="0">
              <a:solidFill>
                <a:srgbClr val="FF0000"/>
              </a:solidFill>
              <a:effectLst>
                <a:glow rad="38100">
                  <a:schemeClr val="tx1">
                    <a:alpha val="75000"/>
                  </a:schemeClr>
                </a:glow>
              </a:effectLst>
              <a:latin typeface="Brush Script MT"/>
            </a:endParaRPr>
          </a:p>
        </p:txBody>
      </p:sp>
    </p:spTree>
    <p:extLst>
      <p:ext uri="{BB962C8B-B14F-4D97-AF65-F5344CB8AC3E}">
        <p14:creationId xmlns:p14="http://schemas.microsoft.com/office/powerpoint/2010/main" val="42467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8" presetClass="exit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2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18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3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6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4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5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5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85069" y="4485482"/>
            <a:ext cx="4323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En route pour le cap CORSE…</a:t>
            </a:r>
            <a:endParaRPr lang="fr-FR" sz="3600" dirty="0">
              <a:solidFill>
                <a:srgbClr val="FF0000"/>
              </a:solidFill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8842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5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51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3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792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7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4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4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19702" y="5103673"/>
            <a:ext cx="40012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CENTURI, </a:t>
            </a:r>
          </a:p>
          <a:p>
            <a:pPr algn="ctr"/>
            <a:r>
              <a:rPr lang="fr-FR" sz="2800" dirty="0" smtClean="0"/>
              <a:t> Le petit port de pêche.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05703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4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130114" y="5316640"/>
            <a:ext cx="30135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rgbClr val="FF0000"/>
                </a:solidFill>
                <a:effectLst>
                  <a:glow rad="25400">
                    <a:schemeClr val="bg1">
                      <a:alpha val="75000"/>
                    </a:schemeClr>
                  </a:glow>
                </a:effectLst>
                <a:latin typeface="Helvetica Light Oblique"/>
              </a:rPr>
              <a:t>…sa langouste !!!</a:t>
            </a:r>
            <a:endParaRPr lang="fr-FR" sz="3200" dirty="0">
              <a:solidFill>
                <a:srgbClr val="FF0000"/>
              </a:solidFill>
              <a:effectLst>
                <a:glow rad="25400">
                  <a:schemeClr val="bg1">
                    <a:alpha val="75000"/>
                  </a:schemeClr>
                </a:glow>
              </a:effectLst>
              <a:latin typeface="Helvetica Light Oblique"/>
            </a:endParaRPr>
          </a:p>
        </p:txBody>
      </p:sp>
    </p:spTree>
    <p:extLst>
      <p:ext uri="{BB962C8B-B14F-4D97-AF65-F5344CB8AC3E}">
        <p14:creationId xmlns:p14="http://schemas.microsoft.com/office/powerpoint/2010/main" val="210994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4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 tmFilter="0,0; .5, 0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4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04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4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24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14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69142" y="574545"/>
            <a:ext cx="30067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fr-FR" sz="3200" dirty="0" smtClean="0">
                <a:solidFill>
                  <a:schemeClr val="bg1"/>
                </a:solidFill>
                <a:effectLst>
                  <a:glow rad="38100">
                    <a:srgbClr val="FFFF00">
                      <a:alpha val="75000"/>
                    </a:srgbClr>
                  </a:glow>
                  <a:outerShdw blurRad="28575" dir="11280000" sx="0" sy="0" kx="2700000" rotWithShape="0">
                    <a:schemeClr val="tx1">
                      <a:alpha val="15000"/>
                    </a:schemeClr>
                  </a:outerShdw>
                </a:effectLst>
              </a:rPr>
              <a:t>Coucher de soleil</a:t>
            </a:r>
          </a:p>
          <a:p>
            <a:pPr algn="dist"/>
            <a:r>
              <a:rPr lang="fr-FR" sz="3200" dirty="0" smtClean="0">
                <a:solidFill>
                  <a:schemeClr val="bg1"/>
                </a:solidFill>
                <a:effectLst>
                  <a:glow rad="38100">
                    <a:schemeClr val="tx1">
                      <a:alpha val="75000"/>
                    </a:schemeClr>
                  </a:glow>
                  <a:outerShdw blurRad="50800" dist="50800" dir="5400000" kx="2700000" algn="tl" rotWithShape="0">
                    <a:schemeClr val="tx1">
                      <a:alpha val="0"/>
                    </a:schemeClr>
                  </a:outerShdw>
                </a:effectLst>
              </a:rPr>
              <a:t>sur</a:t>
            </a:r>
            <a:r>
              <a:rPr lang="fr-FR" sz="3200" dirty="0" smtClean="0">
                <a:solidFill>
                  <a:schemeClr val="bg1"/>
                </a:solidFill>
                <a:effectLst>
                  <a:glow rad="38100">
                    <a:schemeClr val="tx1"/>
                  </a:glow>
                  <a:outerShdw blurRad="50800" dist="50800" dir="5400000" kx="2700000" algn="tl" rotWithShape="0">
                    <a:schemeClr val="tx1">
                      <a:alpha val="0"/>
                    </a:schemeClr>
                  </a:outerShdw>
                </a:effectLst>
              </a:rPr>
              <a:t> </a:t>
            </a:r>
            <a:r>
              <a:rPr lang="fr-FR" sz="3200" dirty="0" smtClean="0">
                <a:solidFill>
                  <a:srgbClr val="FF0000"/>
                </a:solidFill>
                <a:effectLst>
                  <a:outerShdw blurRad="50800" dist="50800" dir="5400000" kx="2700000" algn="tl" rotWithShape="0">
                    <a:schemeClr val="tx1">
                      <a:alpha val="0"/>
                    </a:schemeClr>
                  </a:outerShdw>
                </a:effectLst>
              </a:rPr>
              <a:t>St-Florent …</a:t>
            </a:r>
            <a:r>
              <a:rPr lang="fr-FR" sz="3200" dirty="0" smtClean="0">
                <a:solidFill>
                  <a:srgbClr val="FF0000"/>
                </a:solidFill>
                <a:effectLst>
                  <a:outerShdw blurRad="50800" dist="50800" dir="5400000" sx="107000" sy="107000" algn="tl" rotWithShape="0">
                    <a:schemeClr val="tx1">
                      <a:alpha val="0"/>
                    </a:schemeClr>
                  </a:outerShdw>
                </a:effectLst>
              </a:rPr>
              <a:t>.</a:t>
            </a:r>
            <a:endParaRPr lang="fr-FR" sz="3200" dirty="0">
              <a:solidFill>
                <a:srgbClr val="FF0000"/>
              </a:solidFill>
              <a:effectLst>
                <a:outerShdw blurRad="50800" dist="50800" dir="5400000" sx="107000" sy="107000" algn="tl" rotWithShape="0">
                  <a:schemeClr val="tx1">
                    <a:alpha val="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452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15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1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49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14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" y="0"/>
            <a:ext cx="91432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59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15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7285"/>
            <a:ext cx="9144000" cy="6510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16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6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16568" y="4801322"/>
            <a:ext cx="22418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err="1" smtClean="0">
                <a:solidFill>
                  <a:schemeClr val="accent6"/>
                </a:solidFill>
              </a:rPr>
              <a:t>Erbalunga</a:t>
            </a:r>
            <a:r>
              <a:rPr lang="fr-FR" sz="3600" dirty="0" smtClean="0">
                <a:solidFill>
                  <a:schemeClr val="accent6"/>
                </a:solidFill>
              </a:rPr>
              <a:t>.</a:t>
            </a:r>
            <a:endParaRPr lang="fr-FR" sz="36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84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4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69717" y="4098923"/>
            <a:ext cx="30884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b="1" dirty="0" smtClean="0">
                <a:effectLst>
                  <a:glow>
                    <a:schemeClr val="tx1"/>
                  </a:glow>
                </a:effectLst>
                <a:latin typeface="Mistral"/>
              </a:rPr>
              <a:t>Ô…</a:t>
            </a:r>
            <a:endParaRPr lang="fr-FR" sz="8000" b="1" dirty="0">
              <a:effectLst>
                <a:glow>
                  <a:schemeClr val="tx1"/>
                </a:glow>
              </a:effectLst>
              <a:latin typeface="Mistral"/>
            </a:endParaRPr>
          </a:p>
        </p:txBody>
      </p:sp>
    </p:spTree>
    <p:extLst>
      <p:ext uri="{BB962C8B-B14F-4D97-AF65-F5344CB8AC3E}">
        <p14:creationId xmlns:p14="http://schemas.microsoft.com/office/powerpoint/2010/main" val="290362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2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46689" y="3582947"/>
            <a:ext cx="30211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dirty="0" smtClean="0">
                <a:latin typeface="Mistral"/>
              </a:rPr>
              <a:t>clair…</a:t>
            </a:r>
            <a:endParaRPr lang="fr-FR" sz="7200" dirty="0">
              <a:latin typeface="Mistral"/>
            </a:endParaRPr>
          </a:p>
        </p:txBody>
      </p:sp>
    </p:spTree>
    <p:extLst>
      <p:ext uri="{BB962C8B-B14F-4D97-AF65-F5344CB8AC3E}">
        <p14:creationId xmlns:p14="http://schemas.microsoft.com/office/powerpoint/2010/main" val="24626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2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19054" y="2878702"/>
            <a:ext cx="141341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7200" dirty="0" smtClean="0">
                <a:solidFill>
                  <a:prstClr val="white"/>
                </a:solidFill>
                <a:latin typeface="Mistral"/>
              </a:rPr>
              <a:t>de…</a:t>
            </a:r>
            <a:endParaRPr lang="fr-FR" sz="7200" dirty="0">
              <a:solidFill>
                <a:prstClr val="white"/>
              </a:solidFill>
              <a:latin typeface="Mistral"/>
            </a:endParaRPr>
          </a:p>
        </p:txBody>
      </p:sp>
    </p:spTree>
    <p:extLst>
      <p:ext uri="{BB962C8B-B14F-4D97-AF65-F5344CB8AC3E}">
        <p14:creationId xmlns:p14="http://schemas.microsoft.com/office/powerpoint/2010/main" val="339619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7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8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2053" y="1406552"/>
            <a:ext cx="127796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7200" dirty="0" smtClean="0">
                <a:solidFill>
                  <a:prstClr val="white"/>
                </a:solidFill>
                <a:latin typeface="Mistral"/>
              </a:rPr>
              <a:t>l’…</a:t>
            </a:r>
            <a:endParaRPr lang="fr-FR" sz="7200" dirty="0">
              <a:solidFill>
                <a:prstClr val="white"/>
              </a:solidFill>
              <a:latin typeface="Mistral"/>
            </a:endParaRPr>
          </a:p>
        </p:txBody>
      </p:sp>
    </p:spTree>
    <p:extLst>
      <p:ext uri="{BB962C8B-B14F-4D97-AF65-F5344CB8AC3E}">
        <p14:creationId xmlns:p14="http://schemas.microsoft.com/office/powerpoint/2010/main" val="2391273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8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84832" y="4100682"/>
            <a:ext cx="135029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7200" dirty="0" smtClean="0">
                <a:solidFill>
                  <a:prstClr val="white"/>
                </a:solidFill>
                <a:latin typeface="Mistral"/>
              </a:rPr>
              <a:t>eau.  </a:t>
            </a:r>
            <a:endParaRPr lang="fr-FR" sz="7200" dirty="0">
              <a:solidFill>
                <a:prstClr val="white"/>
              </a:solidFill>
              <a:latin typeface="Mistral"/>
            </a:endParaRPr>
          </a:p>
        </p:txBody>
      </p:sp>
    </p:spTree>
    <p:extLst>
      <p:ext uri="{BB962C8B-B14F-4D97-AF65-F5344CB8AC3E}">
        <p14:creationId xmlns:p14="http://schemas.microsoft.com/office/powerpoint/2010/main" val="3583116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43200000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xit" presetSubtype="32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8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08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16023"/>
            <a:ext cx="9144000" cy="4258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814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1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87226" y="1577989"/>
            <a:ext cx="4204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L’ île </a:t>
            </a:r>
            <a:r>
              <a:rPr lang="fr-FR" sz="36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Rousse.</a:t>
            </a:r>
            <a:endParaRPr lang="fr-FR" sz="3600" dirty="0">
              <a:solidFill>
                <a:schemeClr val="accent2">
                  <a:lumMod val="40000"/>
                  <a:lumOff val="60000"/>
                </a:schemeClr>
              </a:solidFill>
              <a:effectLst>
                <a:glow rad="635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134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0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07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1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6373" y="6206117"/>
            <a:ext cx="962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Calvi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95367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01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84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19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56627" y="5773132"/>
            <a:ext cx="3001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Porto </a:t>
            </a:r>
            <a:r>
              <a:rPr lang="fr-FR" sz="3600" dirty="0" err="1" smtClean="0"/>
              <a:t>Vecchio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52582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18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06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17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01898" y="4618506"/>
            <a:ext cx="34059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chemeClr val="bg2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La plage de la Cala Rossa.</a:t>
            </a:r>
            <a:endParaRPr lang="fr-FR" sz="3600" dirty="0">
              <a:solidFill>
                <a:schemeClr val="bg2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201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7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17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21383" y="312615"/>
            <a:ext cx="3341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101600">
                    <a:srgbClr val="3366FF">
                      <a:alpha val="75000"/>
                    </a:srgbClr>
                  </a:glow>
                </a:effectLst>
              </a:rPr>
              <a:t>Du matin…</a:t>
            </a:r>
            <a:endParaRPr lang="fr-FR" sz="3600" dirty="0">
              <a:effectLst>
                <a:glow rad="101600">
                  <a:srgbClr val="3366FF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688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1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969818" y="3244334"/>
            <a:ext cx="9671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3600" dirty="0">
                <a:solidFill>
                  <a:prstClr val="white"/>
                </a:solidFill>
                <a:effectLst>
                  <a:glow rad="101600">
                    <a:srgbClr val="3366FF">
                      <a:alpha val="75000"/>
                    </a:srgbClr>
                  </a:glow>
                </a:effectLst>
              </a:rPr>
              <a:t>a</a:t>
            </a:r>
            <a:r>
              <a:rPr lang="fr-FR" sz="3600" dirty="0" smtClean="0">
                <a:solidFill>
                  <a:prstClr val="white"/>
                </a:solidFill>
                <a:effectLst>
                  <a:glow rad="101600">
                    <a:srgbClr val="3366FF">
                      <a:alpha val="75000"/>
                    </a:srgbClr>
                  </a:glow>
                </a:effectLst>
              </a:rPr>
              <a:t>u…</a:t>
            </a:r>
            <a:endParaRPr lang="fr-FR" sz="3600" dirty="0">
              <a:solidFill>
                <a:prstClr val="white"/>
              </a:solidFill>
              <a:effectLst>
                <a:glow rad="101600">
                  <a:srgbClr val="3366FF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297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ircle(out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4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460971" y="4007114"/>
            <a:ext cx="1130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3600" dirty="0">
                <a:solidFill>
                  <a:prstClr val="white"/>
                </a:solidFill>
                <a:effectLst>
                  <a:glow rad="101600">
                    <a:srgbClr val="3366FF">
                      <a:alpha val="75000"/>
                    </a:srgbClr>
                  </a:glow>
                </a:effectLst>
              </a:rPr>
              <a:t>s</a:t>
            </a:r>
            <a:r>
              <a:rPr lang="fr-FR" sz="3600" dirty="0" smtClean="0">
                <a:solidFill>
                  <a:prstClr val="white"/>
                </a:solidFill>
                <a:effectLst>
                  <a:glow rad="101600">
                    <a:srgbClr val="3366FF">
                      <a:alpha val="75000"/>
                    </a:srgbClr>
                  </a:glow>
                </a:effectLst>
              </a:rPr>
              <a:t>oir !</a:t>
            </a:r>
            <a:endParaRPr lang="fr-FR" sz="3600" dirty="0">
              <a:solidFill>
                <a:prstClr val="white"/>
              </a:solidFill>
              <a:effectLst>
                <a:glow rad="101600">
                  <a:srgbClr val="3366FF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960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4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72000" y="4669693"/>
            <a:ext cx="2667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dirty="0" smtClean="0">
                <a:solidFill>
                  <a:srgbClr val="FF0000"/>
                </a:solidFill>
                <a:latin typeface="Brush Script MT"/>
              </a:rPr>
              <a:t>c</a:t>
            </a:r>
            <a:r>
              <a:rPr lang="fr-FR" sz="3600" dirty="0" smtClean="0"/>
              <a:t>o</a:t>
            </a:r>
            <a:r>
              <a:rPr lang="fr-FR" sz="8000" dirty="0" smtClean="0">
                <a:solidFill>
                  <a:schemeClr val="accent6"/>
                </a:solidFill>
                <a:latin typeface="Brush Script MT"/>
              </a:rPr>
              <a:t>u</a:t>
            </a:r>
            <a:r>
              <a:rPr lang="fr-FR" sz="3600" dirty="0" smtClean="0"/>
              <a:t>l</a:t>
            </a:r>
            <a:r>
              <a:rPr lang="fr-FR" sz="8000" dirty="0" smtClean="0">
                <a:solidFill>
                  <a:schemeClr val="accent5"/>
                </a:solidFill>
                <a:latin typeface="Brush Script MT"/>
              </a:rPr>
              <a:t>e</a:t>
            </a:r>
            <a:r>
              <a:rPr lang="fr-FR" sz="3600" dirty="0" smtClean="0"/>
              <a:t>u</a:t>
            </a:r>
            <a:r>
              <a:rPr lang="fr-FR" sz="8000" dirty="0" smtClean="0">
                <a:solidFill>
                  <a:srgbClr val="F80FFF"/>
                </a:solidFill>
                <a:latin typeface="Brush Script MT"/>
              </a:rPr>
              <a:t>r</a:t>
            </a:r>
            <a:r>
              <a:rPr lang="fr-FR" sz="3600" dirty="0" smtClean="0"/>
              <a:t>s…</a:t>
            </a:r>
            <a:endParaRPr lang="fr-FR" sz="3600" dirty="0"/>
          </a:p>
        </p:txBody>
      </p:sp>
      <p:sp>
        <p:nvSpPr>
          <p:cNvPr id="4" name="Rectangle 3"/>
          <p:cNvSpPr/>
          <p:nvPr/>
        </p:nvSpPr>
        <p:spPr>
          <a:xfrm>
            <a:off x="2019418" y="4485026"/>
            <a:ext cx="17804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>
                <a:solidFill>
                  <a:prstClr val="white"/>
                </a:solidFill>
              </a:rPr>
              <a:t>Avec ses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2783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6" presetClass="entr" presetSubtype="0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5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800"/>
                            </p:stCondLst>
                            <p:childTnLst>
                              <p:par>
                                <p:cTn id="41" presetID="4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5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819" y="0"/>
            <a:ext cx="8254181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72000" y="2872170"/>
            <a:ext cx="3897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6600"/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Rossa !!!</a:t>
            </a:r>
            <a:endParaRPr lang="fr-FR" sz="3600" dirty="0">
              <a:solidFill>
                <a:srgbClr val="FF6600"/>
              </a:solidFill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353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5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82077" y="5392615"/>
            <a:ext cx="4777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err="1" smtClean="0">
                <a:solidFill>
                  <a:srgbClr val="CCFFCC"/>
                </a:solidFill>
              </a:rPr>
              <a:t>muy</a:t>
            </a:r>
            <a:r>
              <a:rPr lang="fr-FR" sz="3600" dirty="0" smtClean="0">
                <a:solidFill>
                  <a:srgbClr val="CCFFCC"/>
                </a:solidFill>
              </a:rPr>
              <a:t>  </a:t>
            </a:r>
            <a:r>
              <a:rPr lang="fr-FR" sz="3600" dirty="0" err="1" smtClean="0">
                <a:solidFill>
                  <a:srgbClr val="CCFFCC"/>
                </a:solidFill>
              </a:rPr>
              <a:t>clara</a:t>
            </a:r>
            <a:r>
              <a:rPr lang="fr-FR" sz="3600" dirty="0" smtClean="0">
                <a:solidFill>
                  <a:srgbClr val="CCFFCC"/>
                </a:solidFill>
              </a:rPr>
              <a:t>!</a:t>
            </a:r>
            <a:endParaRPr lang="fr-FR" sz="3600" dirty="0">
              <a:solidFill>
                <a:srgbClr val="CC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902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1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2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80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3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55615" y="5412154"/>
            <a:ext cx="2217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Cap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84542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2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02000" y="2012462"/>
            <a:ext cx="15630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sur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69379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3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37692" y="4972538"/>
            <a:ext cx="21785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/>
              <a:t>BON…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112909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2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53846" y="5421923"/>
            <a:ext cx="29600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/>
              <a:t> NI…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33116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3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373923" y="5400134"/>
            <a:ext cx="3282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/>
              <a:t>FAC…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152856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4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607" y="0"/>
            <a:ext cx="51435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73077" y="5177692"/>
            <a:ext cx="1445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/>
              <a:t>CIO.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358021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4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96154" y="1113692"/>
            <a:ext cx="32824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50800">
                    <a:schemeClr val="tx1">
                      <a:alpha val="75000"/>
                    </a:schemeClr>
                  </a:glow>
                </a:effectLst>
                <a:latin typeface="Century Gothic"/>
              </a:rPr>
              <a:t>BONIFACIO.</a:t>
            </a:r>
            <a:endParaRPr lang="fr-FR" sz="3600" dirty="0">
              <a:solidFill>
                <a:srgbClr val="FF0000"/>
              </a:solidFill>
              <a:effectLst>
                <a:glow rad="50800">
                  <a:schemeClr val="tx1">
                    <a:alpha val="75000"/>
                  </a:schemeClr>
                </a:glow>
              </a:effectLst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085705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12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6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0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5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08211"/>
            <a:ext cx="9144000" cy="634978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18538" y="4767385"/>
            <a:ext cx="27060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Joli grain…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7546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5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77692" y="5226538"/>
            <a:ext cx="27549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>
                <a:solidFill>
                  <a:srgbClr val="FFFF00"/>
                </a:solidFill>
              </a:rPr>
              <a:t>d</a:t>
            </a:r>
            <a:r>
              <a:rPr lang="fr-FR" sz="3600" dirty="0" smtClean="0">
                <a:solidFill>
                  <a:srgbClr val="FFFF00"/>
                </a:solidFill>
              </a:rPr>
              <a:t>e sable.</a:t>
            </a:r>
            <a:endParaRPr lang="fr-FR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28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3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53000" y="5353538"/>
            <a:ext cx="2403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Le top…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86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4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916615" y="5265615"/>
            <a:ext cx="14165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Des…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23077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5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1893" y="0"/>
            <a:ext cx="51435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95701" y="5469820"/>
            <a:ext cx="26320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Modèles.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40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xit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7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52308" y="3106616"/>
            <a:ext cx="937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80FFF"/>
                </a:solidFill>
                <a:effectLst>
                  <a:glow rad="25400">
                    <a:schemeClr val="tx1">
                      <a:alpha val="75000"/>
                    </a:schemeClr>
                  </a:glow>
                </a:effectLst>
              </a:rPr>
              <a:t>Yes!</a:t>
            </a:r>
            <a:endParaRPr lang="fr-FR" sz="2400" dirty="0">
              <a:solidFill>
                <a:srgbClr val="F80FFF"/>
              </a:solidFill>
              <a:effectLst>
                <a:glow rad="254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442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ulles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6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56000" y="5724769"/>
            <a:ext cx="30089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On mange (bien) au Port.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421351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mph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56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4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5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29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86922" y="3487616"/>
            <a:ext cx="16900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50800">
                    <a:schemeClr val="bg1">
                      <a:alpha val="75000"/>
                    </a:schemeClr>
                  </a:glow>
                </a:effectLst>
              </a:rPr>
              <a:t>Ouf!...</a:t>
            </a:r>
            <a:endParaRPr lang="fr-FR" sz="3600" dirty="0">
              <a:effectLst>
                <a:glow rad="508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667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animClr clrSpc="rgb" dir="cw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00"/>
                            </p:stCondLst>
                            <p:childTnLst>
                              <p:par>
                                <p:cTn id="28" presetID="4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6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23662" y="1483026"/>
            <a:ext cx="62601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En route pour </a:t>
            </a:r>
            <a:r>
              <a:rPr lang="fr-FR" sz="3600" dirty="0" smtClean="0">
                <a:solidFill>
                  <a:srgbClr val="FF0000"/>
                </a:solidFill>
                <a:effectLst>
                  <a:glow rad="38100">
                    <a:schemeClr val="tx1">
                      <a:alpha val="75000"/>
                    </a:schemeClr>
                  </a:glow>
                </a:effectLst>
              </a:rPr>
              <a:t>Ajaccio …</a:t>
            </a:r>
            <a:endParaRPr lang="fr-FR" sz="3600" dirty="0">
              <a:solidFill>
                <a:srgbClr val="FF0000"/>
              </a:solidFill>
              <a:effectLst>
                <a:glow rad="381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616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xit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6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70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8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770" y="3244334"/>
            <a:ext cx="13674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3600" dirty="0" smtClean="0">
                <a:solidFill>
                  <a:prstClr val="white"/>
                </a:solidFill>
                <a:effectLst>
                  <a:glow rad="101600">
                    <a:prstClr val="black">
                      <a:alpha val="75000"/>
                    </a:prstClr>
                  </a:glow>
                </a:effectLst>
              </a:rPr>
              <a:t>Vers…</a:t>
            </a:r>
            <a:endParaRPr lang="fr-FR" sz="3600" dirty="0">
              <a:solidFill>
                <a:srgbClr val="FF0000"/>
              </a:solidFill>
              <a:effectLst>
                <a:glow rad="38100">
                  <a:prstClr val="white">
                    <a:alpha val="75000"/>
                  </a:prst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046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8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34616" y="5745257"/>
            <a:ext cx="32443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3600" dirty="0" smtClean="0">
                <a:solidFill>
                  <a:srgbClr val="FF0000"/>
                </a:solidFill>
                <a:effectLst>
                  <a:glow rad="101600">
                    <a:prstClr val="black">
                      <a:alpha val="75000"/>
                    </a:prstClr>
                  </a:glow>
                </a:effectLst>
              </a:rPr>
              <a:t>Les sanguinaires</a:t>
            </a:r>
            <a:endParaRPr lang="fr-FR" sz="3600" dirty="0">
              <a:solidFill>
                <a:srgbClr val="FF0000"/>
              </a:solidFill>
              <a:effectLst>
                <a:glow rad="38100">
                  <a:prstClr val="white">
                    <a:alpha val="75000"/>
                  </a:prst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262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9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0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9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70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94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442439" y="5501026"/>
            <a:ext cx="5998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3600" dirty="0" smtClean="0">
                <a:solidFill>
                  <a:srgbClr val="FF0000"/>
                </a:solidFill>
                <a:effectLst>
                  <a:glow rad="63500">
                    <a:prstClr val="black">
                      <a:alpha val="75000"/>
                    </a:prstClr>
                  </a:glow>
                </a:effectLst>
              </a:rPr>
              <a:t>La</a:t>
            </a:r>
            <a:endParaRPr lang="fr-FR" sz="8000" dirty="0">
              <a:solidFill>
                <a:srgbClr val="FF0000"/>
              </a:solidFill>
              <a:effectLst>
                <a:glow rad="63500">
                  <a:prstClr val="black">
                    <a:alpha val="75000"/>
                  </a:prst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939547" y="5051641"/>
            <a:ext cx="74271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8000" dirty="0">
                <a:solidFill>
                  <a:srgbClr val="FF0000"/>
                </a:solidFill>
                <a:effectLst>
                  <a:glow rad="63500">
                    <a:prstClr val="black">
                      <a:alpha val="75000"/>
                    </a:prstClr>
                  </a:glow>
                </a:effectLst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45085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Ricochet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8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vion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39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24231" y="4386385"/>
            <a:ext cx="20124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outerShdw blurRad="50800" dist="1270000" dir="20880000" sx="178000" sy="178000" algn="tl" rotWithShape="0">
                    <a:srgbClr val="000000">
                      <a:alpha val="50000"/>
                    </a:srgbClr>
                  </a:outerShdw>
                </a:effectLst>
              </a:rPr>
              <a:t>De plages…</a:t>
            </a:r>
            <a:endParaRPr lang="fr-FR" sz="4000" dirty="0">
              <a:effectLst>
                <a:outerShdw blurRad="50800" dist="1270000" dir="20880000" sx="178000" sy="178000" algn="tl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825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3" dur="1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4" dur="10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5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0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65077" y="5255846"/>
            <a:ext cx="22176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008000"/>
                </a:solidFill>
                <a:effectLst>
                  <a:glow rad="50800">
                    <a:schemeClr val="bg1">
                      <a:alpha val="75000"/>
                    </a:schemeClr>
                  </a:glow>
                </a:effectLst>
              </a:rPr>
              <a:t>En…</a:t>
            </a:r>
            <a:endParaRPr lang="fr-FR" sz="4000" dirty="0">
              <a:solidFill>
                <a:srgbClr val="008000"/>
              </a:solidFill>
              <a:effectLst>
                <a:glow rad="508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769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xit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0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22077" y="4390887"/>
            <a:ext cx="26083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C</a:t>
            </a:r>
            <a:r>
              <a:rPr lang="fr-FR" sz="4000" dirty="0" smtClean="0"/>
              <a:t>r</a:t>
            </a:r>
            <a:r>
              <a:rPr lang="fr-FR" sz="4000" dirty="0" smtClean="0">
                <a:solidFill>
                  <a:srgbClr val="FFFF00"/>
                </a:solidFill>
              </a:rPr>
              <a:t>i</a:t>
            </a:r>
            <a:r>
              <a:rPr lang="fr-FR" sz="4000" dirty="0" smtClean="0"/>
              <a:t>q</a:t>
            </a:r>
            <a:r>
              <a:rPr lang="fr-FR" sz="4000" dirty="0" smtClean="0">
                <a:solidFill>
                  <a:schemeClr val="bg2">
                    <a:lumMod val="40000"/>
                    <a:lumOff val="60000"/>
                  </a:schemeClr>
                </a:solidFill>
              </a:rPr>
              <a:t>u</a:t>
            </a:r>
            <a:r>
              <a:rPr lang="fr-FR" sz="4000" dirty="0" smtClean="0"/>
              <a:t>e</a:t>
            </a:r>
            <a:r>
              <a:rPr lang="fr-FR" sz="4000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r>
              <a:rPr lang="fr-FR" sz="4000" dirty="0" smtClean="0"/>
              <a:t>.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356778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00"/>
                            </p:stCondLst>
                            <p:childTnLst>
                              <p:par>
                                <p:cTn id="15" presetID="41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2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4718538" y="683065"/>
            <a:ext cx="3604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6600"/>
                </a:solidFill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Balade…</a:t>
            </a:r>
            <a:endParaRPr lang="fr-FR" sz="3600" dirty="0">
              <a:solidFill>
                <a:srgbClr val="FF6600"/>
              </a:solidFill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359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3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053531" y="1494080"/>
            <a:ext cx="14963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3600" dirty="0" smtClean="0">
                <a:solidFill>
                  <a:prstClr val="white"/>
                </a:solidFill>
                <a:effectLst>
                  <a:glow rad="76200">
                    <a:prstClr val="black">
                      <a:alpha val="75000"/>
                    </a:prstClr>
                  </a:glow>
                </a:effectLst>
              </a:rPr>
              <a:t>bateau</a:t>
            </a:r>
            <a:endParaRPr lang="fr-FR" sz="3600" dirty="0">
              <a:solidFill>
                <a:prstClr val="white"/>
              </a:solidFill>
              <a:effectLst>
                <a:glow rad="76200">
                  <a:prstClr val="black">
                    <a:alpha val="75000"/>
                  </a:prst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475650" y="1505408"/>
            <a:ext cx="3012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3600" dirty="0" smtClean="0">
                <a:solidFill>
                  <a:srgbClr val="FF0000"/>
                </a:solidFill>
                <a:effectLst>
                  <a:glow rad="76200">
                    <a:prstClr val="black">
                      <a:alpha val="75000"/>
                    </a:prstClr>
                  </a:glow>
                </a:effectLst>
              </a:rPr>
              <a:t>.</a:t>
            </a:r>
            <a:endParaRPr lang="fr-FR" sz="3600" dirty="0">
              <a:solidFill>
                <a:srgbClr val="FF0000"/>
              </a:solidFill>
              <a:effectLst>
                <a:glow rad="76200">
                  <a:prstClr val="black">
                    <a:alpha val="75000"/>
                  </a:prstClr>
                </a:glo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00415" y="1504798"/>
            <a:ext cx="14458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dirty="0" smtClean="0">
                <a:solidFill>
                  <a:srgbClr val="FF0000"/>
                </a:solidFill>
                <a:effectLst>
                  <a:glow rad="76200">
                    <a:prstClr val="black">
                      <a:alpha val="75000"/>
                    </a:prstClr>
                  </a:glow>
                </a:effectLst>
              </a:rPr>
              <a:t>.</a:t>
            </a:r>
            <a:endParaRPr lang="fr-FR" sz="3600" dirty="0">
              <a:solidFill>
                <a:srgbClr val="FF0000"/>
              </a:solidFill>
              <a:effectLst>
                <a:glow rad="76200">
                  <a:prstClr val="black">
                    <a:alpha val="75000"/>
                  </a:prstClr>
                </a:glo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737783" y="1505578"/>
            <a:ext cx="14458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dirty="0" smtClean="0">
                <a:solidFill>
                  <a:srgbClr val="FF0000"/>
                </a:solidFill>
                <a:effectLst>
                  <a:glow rad="76200">
                    <a:prstClr val="black">
                      <a:alpha val="75000"/>
                    </a:prstClr>
                  </a:glow>
                </a:effectLst>
              </a:rPr>
              <a:t>.</a:t>
            </a:r>
            <a:endParaRPr lang="fr-FR" sz="3600" dirty="0">
              <a:solidFill>
                <a:srgbClr val="FF0000"/>
              </a:solidFill>
              <a:effectLst>
                <a:glow rad="76200">
                  <a:prstClr val="black">
                    <a:alpha val="75000"/>
                  </a:prst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292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4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10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4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1000" tmFilter="0,0; .5, 0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4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0" tmFilter="0,0; .5, 0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7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2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72308" y="4532923"/>
            <a:ext cx="34485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3600" dirty="0" smtClean="0">
                <a:solidFill>
                  <a:srgbClr val="FF0000"/>
                </a:solidFill>
                <a:effectLst>
                  <a:glow rad="76200">
                    <a:prstClr val="black">
                      <a:alpha val="75000"/>
                    </a:prstClr>
                  </a:glow>
                </a:effectLst>
              </a:rPr>
              <a:t>sur…</a:t>
            </a:r>
            <a:endParaRPr lang="fr-FR" sz="3600" dirty="0">
              <a:solidFill>
                <a:srgbClr val="FF0000"/>
              </a:solidFill>
              <a:effectLst>
                <a:glow rad="76200">
                  <a:prstClr val="black">
                    <a:alpha val="75000"/>
                  </a:prstClr>
                </a:glow>
              </a:effectLst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000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9" presetClass="exit" presetSubtype="1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2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52437" y="-87923"/>
            <a:ext cx="10294793" cy="696546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86231" y="4719487"/>
            <a:ext cx="13035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9600" i="1" dirty="0" smtClean="0">
                <a:solidFill>
                  <a:srgbClr val="FFFF00"/>
                </a:solidFill>
                <a:effectLst>
                  <a:glow rad="50800">
                    <a:prstClr val="black">
                      <a:alpha val="75000"/>
                    </a:prstClr>
                  </a:glow>
                </a:effectLst>
                <a:latin typeface="Brush Script MT"/>
              </a:rPr>
              <a:t>l'</a:t>
            </a:r>
            <a:endParaRPr lang="fr-FR" sz="9600" i="1" dirty="0">
              <a:solidFill>
                <a:srgbClr val="FFFF00"/>
              </a:solidFill>
              <a:effectLst>
                <a:glow rad="50800">
                  <a:prstClr val="black">
                    <a:alpha val="75000"/>
                  </a:prstClr>
                </a:glow>
              </a:effectLst>
              <a:latin typeface="Brush Script MT"/>
            </a:endParaRPr>
          </a:p>
        </p:txBody>
      </p:sp>
    </p:spTree>
    <p:extLst>
      <p:ext uri="{BB962C8B-B14F-4D97-AF65-F5344CB8AC3E}">
        <p14:creationId xmlns:p14="http://schemas.microsoft.com/office/powerpoint/2010/main" val="200427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4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3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96211" y="3244334"/>
            <a:ext cx="204521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i="1" dirty="0" smtClean="0">
                <a:solidFill>
                  <a:srgbClr val="FFFF00"/>
                </a:solidFill>
                <a:effectLst>
                  <a:glow rad="50800">
                    <a:prstClr val="black">
                      <a:alpha val="75000"/>
                    </a:prstClr>
                  </a:glow>
                </a:effectLst>
                <a:latin typeface="Brush Script MT"/>
              </a:rPr>
              <a:t>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565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7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82846" y="1074615"/>
            <a:ext cx="254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FF00"/>
                </a:solidFill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Bastia</a:t>
            </a:r>
            <a:endParaRPr lang="fr-FR" sz="4000" dirty="0">
              <a:solidFill>
                <a:srgbClr val="FFFF00"/>
              </a:solidFill>
              <a:effectLst>
                <a:glow rad="635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304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7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1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7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82846" y="1074615"/>
            <a:ext cx="254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Le…</a:t>
            </a:r>
            <a:endParaRPr lang="fr-FR" sz="4000" dirty="0">
              <a:effectLst>
                <a:glow rad="635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722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4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82846" y="1074615"/>
            <a:ext cx="254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retour !</a:t>
            </a:r>
            <a:endParaRPr lang="fr-FR" sz="4000" dirty="0">
              <a:effectLst>
                <a:glow rad="635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685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6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48852" y="1808264"/>
            <a:ext cx="5243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50800">
                    <a:schemeClr val="bg1">
                      <a:alpha val="75000"/>
                    </a:schemeClr>
                  </a:glow>
                  <a:outerShdw blurRad="123825" dist="1181100" dir="1200000" algn="tl" rotWithShape="0">
                    <a:srgbClr val="000000">
                      <a:alpha val="22000"/>
                    </a:srgbClr>
                  </a:outerShdw>
                </a:effectLst>
              </a:rPr>
              <a:t>Ô</a:t>
            </a:r>
            <a:endParaRPr lang="fr-FR" sz="4000" dirty="0">
              <a:effectLst>
                <a:glow rad="50800">
                  <a:schemeClr val="bg1">
                    <a:alpha val="75000"/>
                  </a:schemeClr>
                </a:glow>
                <a:outerShdw blurRad="123825" dist="1181100" dir="1200000" algn="tl" rotWithShape="0">
                  <a:srgbClr val="000000">
                    <a:alpha val="22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453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xit" presetSubtype="32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3" grpId="1" build="allAtOnce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6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82846" y="1074615"/>
            <a:ext cx="254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6600"/>
                </a:solidFill>
                <a:effectLst>
                  <a:glow rad="63500">
                    <a:schemeClr val="bg1">
                      <a:alpha val="75000"/>
                    </a:schemeClr>
                  </a:glow>
                  <a:outerShdw blurRad="50800" dist="495300" dir="1080000" sx="163000" sy="163000" algn="tl" rotWithShape="0">
                    <a:srgbClr val="000000">
                      <a:alpha val="25000"/>
                    </a:srgbClr>
                  </a:outerShdw>
                </a:effectLst>
              </a:rPr>
              <a:t>Re…</a:t>
            </a:r>
            <a:endParaRPr lang="fr-FR" sz="4000" dirty="0">
              <a:solidFill>
                <a:srgbClr val="FF6600"/>
              </a:solidFill>
              <a:effectLst>
                <a:glow rad="63500">
                  <a:schemeClr val="bg1">
                    <a:alpha val="75000"/>
                  </a:schemeClr>
                </a:glow>
                <a:outerShdw blurRad="50800" dist="495300" dir="1080000" sx="163000" sy="163000" algn="tl" rotWithShape="0">
                  <a:srgbClr val="000000">
                    <a:alpha val="2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142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1096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68731" y="3703489"/>
            <a:ext cx="16599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4000" dirty="0" smtClean="0">
                <a:solidFill>
                  <a:srgbClr val="FF0000"/>
                </a:solidFill>
                <a:effectLst>
                  <a:glow rad="63500">
                    <a:schemeClr val="tx1">
                      <a:alpha val="75000"/>
                    </a:schemeClr>
                  </a:glow>
                  <a:outerShdw blurRad="95250" dist="1485900" dir="10020000" sx="146000" sy="146000" algn="tl" rotWithShape="0">
                    <a:schemeClr val="tx1">
                      <a:alpha val="43000"/>
                    </a:schemeClr>
                  </a:outerShdw>
                </a:effectLst>
              </a:rPr>
              <a:t>Voir !!!</a:t>
            </a:r>
            <a:endParaRPr lang="fr-FR" sz="4000" dirty="0">
              <a:solidFill>
                <a:srgbClr val="FF0000"/>
              </a:solidFill>
              <a:effectLst>
                <a:glow rad="63500">
                  <a:schemeClr val="tx1">
                    <a:alpha val="75000"/>
                  </a:schemeClr>
                </a:glow>
                <a:outerShdw blurRad="95250" dist="1485900" dir="10020000" sx="146000" sy="146000" algn="tl" rotWithShape="0">
                  <a:schemeClr val="tx1">
                    <a:alpha val="43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470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xmlns:p14="http://schemas.microsoft.com/office/powerpoint/2010/main" spd="slow" advClick="0" advTm="5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979</TotalTime>
  <Words>188</Words>
  <Application>Microsoft Macintosh PowerPoint</Application>
  <PresentationFormat>Présentation à l'écran (4:3)</PresentationFormat>
  <Paragraphs>69</Paragraphs>
  <Slides>81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81</vt:i4>
      </vt:variant>
    </vt:vector>
  </HeadingPairs>
  <TitlesOfParts>
    <vt:vector size="82" baseType="lpstr">
      <vt:lpstr>Thème Office</vt:lpstr>
      <vt:lpstr>CORSE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Patrick ARNOLD</dc:creator>
  <cp:lastModifiedBy>Patrick ARNOLD</cp:lastModifiedBy>
  <cp:revision>89</cp:revision>
  <dcterms:created xsi:type="dcterms:W3CDTF">2011-10-25T12:19:02Z</dcterms:created>
  <dcterms:modified xsi:type="dcterms:W3CDTF">2012-02-09T09:51:01Z</dcterms:modified>
</cp:coreProperties>
</file>