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1"/>
  </p:sldMasterIdLst>
  <p:handoutMasterIdLst>
    <p:handoutMasterId r:id="rId53"/>
  </p:handoutMasterIdLst>
  <p:sldIdLst>
    <p:sldId id="509" r:id="rId2"/>
    <p:sldId id="507" r:id="rId3"/>
    <p:sldId id="508" r:id="rId4"/>
    <p:sldId id="259" r:id="rId5"/>
    <p:sldId id="265" r:id="rId6"/>
    <p:sldId id="266" r:id="rId7"/>
    <p:sldId id="267" r:id="rId8"/>
    <p:sldId id="339" r:id="rId9"/>
    <p:sldId id="511" r:id="rId10"/>
    <p:sldId id="512" r:id="rId11"/>
    <p:sldId id="261" r:id="rId12"/>
    <p:sldId id="317" r:id="rId13"/>
    <p:sldId id="262" r:id="rId14"/>
    <p:sldId id="321" r:id="rId15"/>
    <p:sldId id="513" r:id="rId16"/>
    <p:sldId id="510" r:id="rId17"/>
    <p:sldId id="263" r:id="rId18"/>
    <p:sldId id="340" r:id="rId19"/>
    <p:sldId id="343" r:id="rId20"/>
    <p:sldId id="322" r:id="rId21"/>
    <p:sldId id="323" r:id="rId22"/>
    <p:sldId id="324" r:id="rId23"/>
    <p:sldId id="325" r:id="rId24"/>
    <p:sldId id="478" r:id="rId25"/>
    <p:sldId id="479" r:id="rId26"/>
    <p:sldId id="480" r:id="rId27"/>
    <p:sldId id="293" r:id="rId28"/>
    <p:sldId id="483" r:id="rId29"/>
    <p:sldId id="484" r:id="rId30"/>
    <p:sldId id="485" r:id="rId31"/>
    <p:sldId id="486" r:id="rId32"/>
    <p:sldId id="487" r:id="rId33"/>
    <p:sldId id="488" r:id="rId34"/>
    <p:sldId id="490" r:id="rId35"/>
    <p:sldId id="491" r:id="rId36"/>
    <p:sldId id="493" r:id="rId37"/>
    <p:sldId id="278" r:id="rId38"/>
    <p:sldId id="279" r:id="rId39"/>
    <p:sldId id="286" r:id="rId40"/>
    <p:sldId id="287" r:id="rId41"/>
    <p:sldId id="288" r:id="rId42"/>
    <p:sldId id="290" r:id="rId43"/>
    <p:sldId id="291" r:id="rId44"/>
    <p:sldId id="496" r:id="rId45"/>
    <p:sldId id="497" r:id="rId46"/>
    <p:sldId id="498" r:id="rId47"/>
    <p:sldId id="499" r:id="rId48"/>
    <p:sldId id="334" r:id="rId49"/>
    <p:sldId id="335" r:id="rId50"/>
    <p:sldId id="336" r:id="rId51"/>
    <p:sldId id="338" r:id="rId52"/>
  </p:sldIdLst>
  <p:sldSz cx="9144000" cy="6858000" type="screen4x3"/>
  <p:notesSz cx="6858000" cy="9144000"/>
  <p:defaultTextStyle>
    <a:defPPr>
      <a:defRPr lang="ar-SA"/>
    </a:defPPr>
    <a:lvl1pPr algn="r" rtl="1" fontAlgn="base">
      <a:spcBef>
        <a:spcPct val="0"/>
      </a:spcBef>
      <a:spcAft>
        <a:spcPct val="0"/>
      </a:spcAft>
      <a:defRPr sz="2400" kern="1200">
        <a:solidFill>
          <a:schemeClr val="tx1"/>
        </a:solidFill>
        <a:latin typeface="Tahoma" pitchFamily="34" charset="0"/>
        <a:ea typeface="Times New Roman (Arabic)" charset="0"/>
        <a:cs typeface="Times New Roman (Arabic)" charset="0"/>
      </a:defRPr>
    </a:lvl1pPr>
    <a:lvl2pPr marL="457200" algn="r" rtl="1" fontAlgn="base">
      <a:spcBef>
        <a:spcPct val="0"/>
      </a:spcBef>
      <a:spcAft>
        <a:spcPct val="0"/>
      </a:spcAft>
      <a:defRPr sz="2400" kern="1200">
        <a:solidFill>
          <a:schemeClr val="tx1"/>
        </a:solidFill>
        <a:latin typeface="Tahoma" pitchFamily="34" charset="0"/>
        <a:ea typeface="Times New Roman (Arabic)" charset="0"/>
        <a:cs typeface="Times New Roman (Arabic)" charset="0"/>
      </a:defRPr>
    </a:lvl2pPr>
    <a:lvl3pPr marL="914400" algn="r" rtl="1" fontAlgn="base">
      <a:spcBef>
        <a:spcPct val="0"/>
      </a:spcBef>
      <a:spcAft>
        <a:spcPct val="0"/>
      </a:spcAft>
      <a:defRPr sz="2400" kern="1200">
        <a:solidFill>
          <a:schemeClr val="tx1"/>
        </a:solidFill>
        <a:latin typeface="Tahoma" pitchFamily="34" charset="0"/>
        <a:ea typeface="Times New Roman (Arabic)" charset="0"/>
        <a:cs typeface="Times New Roman (Arabic)" charset="0"/>
      </a:defRPr>
    </a:lvl3pPr>
    <a:lvl4pPr marL="1371600" algn="r" rtl="1" fontAlgn="base">
      <a:spcBef>
        <a:spcPct val="0"/>
      </a:spcBef>
      <a:spcAft>
        <a:spcPct val="0"/>
      </a:spcAft>
      <a:defRPr sz="2400" kern="1200">
        <a:solidFill>
          <a:schemeClr val="tx1"/>
        </a:solidFill>
        <a:latin typeface="Tahoma" pitchFamily="34" charset="0"/>
        <a:ea typeface="Times New Roman (Arabic)" charset="0"/>
        <a:cs typeface="Times New Roman (Arabic)" charset="0"/>
      </a:defRPr>
    </a:lvl4pPr>
    <a:lvl5pPr marL="1828800" algn="r" rtl="1" fontAlgn="base">
      <a:spcBef>
        <a:spcPct val="0"/>
      </a:spcBef>
      <a:spcAft>
        <a:spcPct val="0"/>
      </a:spcAft>
      <a:defRPr sz="2400" kern="1200">
        <a:solidFill>
          <a:schemeClr val="tx1"/>
        </a:solidFill>
        <a:latin typeface="Tahoma" pitchFamily="34" charset="0"/>
        <a:ea typeface="Times New Roman (Arabic)" charset="0"/>
        <a:cs typeface="Times New Roman (Arabic)" charset="0"/>
      </a:defRPr>
    </a:lvl5pPr>
    <a:lvl6pPr marL="2286000" algn="l" defTabSz="914400" rtl="0" eaLnBrk="1" latinLnBrk="0" hangingPunct="1">
      <a:defRPr sz="2400" kern="1200">
        <a:solidFill>
          <a:schemeClr val="tx1"/>
        </a:solidFill>
        <a:latin typeface="Tahoma" pitchFamily="34" charset="0"/>
        <a:ea typeface="Times New Roman (Arabic)" charset="0"/>
        <a:cs typeface="Times New Roman (Arabic)" charset="0"/>
      </a:defRPr>
    </a:lvl6pPr>
    <a:lvl7pPr marL="2743200" algn="l" defTabSz="914400" rtl="0" eaLnBrk="1" latinLnBrk="0" hangingPunct="1">
      <a:defRPr sz="2400" kern="1200">
        <a:solidFill>
          <a:schemeClr val="tx1"/>
        </a:solidFill>
        <a:latin typeface="Tahoma" pitchFamily="34" charset="0"/>
        <a:ea typeface="Times New Roman (Arabic)" charset="0"/>
        <a:cs typeface="Times New Roman (Arabic)" charset="0"/>
      </a:defRPr>
    </a:lvl7pPr>
    <a:lvl8pPr marL="3200400" algn="l" defTabSz="914400" rtl="0" eaLnBrk="1" latinLnBrk="0" hangingPunct="1">
      <a:defRPr sz="2400" kern="1200">
        <a:solidFill>
          <a:schemeClr val="tx1"/>
        </a:solidFill>
        <a:latin typeface="Tahoma" pitchFamily="34" charset="0"/>
        <a:ea typeface="Times New Roman (Arabic)" charset="0"/>
        <a:cs typeface="Times New Roman (Arabic)" charset="0"/>
      </a:defRPr>
    </a:lvl8pPr>
    <a:lvl9pPr marL="3657600" algn="l" defTabSz="914400" rtl="0" eaLnBrk="1" latinLnBrk="0" hangingPunct="1">
      <a:defRPr sz="2400" kern="1200">
        <a:solidFill>
          <a:schemeClr val="tx1"/>
        </a:solidFill>
        <a:latin typeface="Tahoma" pitchFamily="34" charset="0"/>
        <a:ea typeface="Times New Roman (Arabic)" charset="0"/>
        <a:cs typeface="Times New Roman (Arab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58F3"/>
    <a:srgbClr val="3399FF"/>
    <a:srgbClr val="99FFCC"/>
    <a:srgbClr val="FFFF99"/>
    <a:srgbClr val="CCECFF"/>
    <a:srgbClr val="FFCCCC"/>
    <a:srgbClr val="000066"/>
    <a:srgbClr val="99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5328" autoAdjust="0"/>
    <p:restoredTop sz="95895" autoAdjust="0"/>
  </p:normalViewPr>
  <p:slideViewPr>
    <p:cSldViewPr>
      <p:cViewPr>
        <p:scale>
          <a:sx n="90" d="100"/>
          <a:sy n="90" d="100"/>
        </p:scale>
        <p:origin x="24" y="282"/>
      </p:cViewPr>
      <p:guideLst>
        <p:guide orient="horz" pos="1056"/>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8.xml"/><Relationship Id="rId18" Type="http://schemas.openxmlformats.org/officeDocument/2006/relationships/slide" Target="slides/slide23.xml"/><Relationship Id="rId26" Type="http://schemas.openxmlformats.org/officeDocument/2006/relationships/slide" Target="slides/slide43.xml"/><Relationship Id="rId3" Type="http://schemas.openxmlformats.org/officeDocument/2006/relationships/slide" Target="slides/slide5.xml"/><Relationship Id="rId21" Type="http://schemas.openxmlformats.org/officeDocument/2006/relationships/slide" Target="slides/slide38.xml"/><Relationship Id="rId7" Type="http://schemas.openxmlformats.org/officeDocument/2006/relationships/slide" Target="slides/slide9.xml"/><Relationship Id="rId12" Type="http://schemas.openxmlformats.org/officeDocument/2006/relationships/slide" Target="slides/slide17.xml"/><Relationship Id="rId17" Type="http://schemas.openxmlformats.org/officeDocument/2006/relationships/slide" Target="slides/slide22.xml"/><Relationship Id="rId25" Type="http://schemas.openxmlformats.org/officeDocument/2006/relationships/slide" Target="slides/slide42.xml"/><Relationship Id="rId2" Type="http://schemas.openxmlformats.org/officeDocument/2006/relationships/slide" Target="slides/slide3.xml"/><Relationship Id="rId16" Type="http://schemas.openxmlformats.org/officeDocument/2006/relationships/slide" Target="slides/slide21.xml"/><Relationship Id="rId20" Type="http://schemas.openxmlformats.org/officeDocument/2006/relationships/slide" Target="slides/slide37.xml"/><Relationship Id="rId29" Type="http://schemas.openxmlformats.org/officeDocument/2006/relationships/slide" Target="slides/slide50.xml"/><Relationship Id="rId1" Type="http://schemas.openxmlformats.org/officeDocument/2006/relationships/slide" Target="slides/slide2.xml"/><Relationship Id="rId6" Type="http://schemas.openxmlformats.org/officeDocument/2006/relationships/slide" Target="slides/slide8.xml"/><Relationship Id="rId11" Type="http://schemas.openxmlformats.org/officeDocument/2006/relationships/slide" Target="slides/slide15.xml"/><Relationship Id="rId24" Type="http://schemas.openxmlformats.org/officeDocument/2006/relationships/slide" Target="slides/slide41.xml"/><Relationship Id="rId5" Type="http://schemas.openxmlformats.org/officeDocument/2006/relationships/slide" Target="slides/slide7.xml"/><Relationship Id="rId15" Type="http://schemas.openxmlformats.org/officeDocument/2006/relationships/slide" Target="slides/slide20.xml"/><Relationship Id="rId23" Type="http://schemas.openxmlformats.org/officeDocument/2006/relationships/slide" Target="slides/slide40.xml"/><Relationship Id="rId28" Type="http://schemas.openxmlformats.org/officeDocument/2006/relationships/slide" Target="slides/slide49.xml"/><Relationship Id="rId10" Type="http://schemas.openxmlformats.org/officeDocument/2006/relationships/slide" Target="slides/slide14.xml"/><Relationship Id="rId19" Type="http://schemas.openxmlformats.org/officeDocument/2006/relationships/slide" Target="slides/slide27.xml"/><Relationship Id="rId4" Type="http://schemas.openxmlformats.org/officeDocument/2006/relationships/slide" Target="slides/slide6.xml"/><Relationship Id="rId9" Type="http://schemas.openxmlformats.org/officeDocument/2006/relationships/slide" Target="slides/slide13.xml"/><Relationship Id="rId14" Type="http://schemas.openxmlformats.org/officeDocument/2006/relationships/slide" Target="slides/slide19.xml"/><Relationship Id="rId22" Type="http://schemas.openxmlformats.org/officeDocument/2006/relationships/slide" Target="slides/slide39.xml"/><Relationship Id="rId27" Type="http://schemas.openxmlformats.org/officeDocument/2006/relationships/slide" Target="slides/slide48.xml"/><Relationship Id="rId30"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Times New Roman (Arabic)" charset="-78"/>
              </a:defRPr>
            </a:lvl1pPr>
          </a:lstStyle>
          <a:p>
            <a:pPr>
              <a:defRPr/>
            </a:pPr>
            <a:endParaRPr lang="fr-FR"/>
          </a:p>
        </p:txBody>
      </p:sp>
      <p:sp>
        <p:nvSpPr>
          <p:cNvPr id="72707" name="Rectangle 3"/>
          <p:cNvSpPr>
            <a:spLocks noGrp="1" noChangeArrowheads="1"/>
          </p:cNvSpPr>
          <p:nvPr>
            <p:ph type="dt" sz="quarter" idx="1"/>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a typeface="+mn-ea"/>
                <a:cs typeface="Times New Roman (Arabic)" charset="-78"/>
              </a:defRPr>
            </a:lvl1pPr>
          </a:lstStyle>
          <a:p>
            <a:pPr>
              <a:defRPr/>
            </a:pPr>
            <a:endParaRPr lang="fr-FR"/>
          </a:p>
        </p:txBody>
      </p:sp>
      <p:sp>
        <p:nvSpPr>
          <p:cNvPr id="72708" name="Rectangle 4"/>
          <p:cNvSpPr>
            <a:spLocks noGrp="1" noChangeArrowheads="1"/>
          </p:cNvSpPr>
          <p:nvPr>
            <p:ph type="ftr" sz="quarter" idx="2"/>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Times New Roman (Arabic)" charset="-78"/>
              </a:defRPr>
            </a:lvl1pPr>
          </a:lstStyle>
          <a:p>
            <a:pPr>
              <a:defRPr/>
            </a:pPr>
            <a:endParaRPr lang="fr-FR"/>
          </a:p>
        </p:txBody>
      </p:sp>
      <p:sp>
        <p:nvSpPr>
          <p:cNvPr id="72709" name="Rectangle 5"/>
          <p:cNvSpPr>
            <a:spLocks noGrp="1" noChangeArrowheads="1"/>
          </p:cNvSpPr>
          <p:nvPr>
            <p:ph type="sldNum" sz="quarter" idx="3"/>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ea typeface="+mn-ea"/>
                <a:cs typeface="Times New Roman (Arabic)" charset="-78"/>
              </a:defRPr>
            </a:lvl1pPr>
          </a:lstStyle>
          <a:p>
            <a:pPr>
              <a:defRPr/>
            </a:pPr>
            <a:fld id="{F41BD1F8-9FEC-4DA5-BB5B-F463B1368104}" type="slidenum">
              <a:rPr lang="en-US"/>
              <a:pPr>
                <a:defRPr/>
              </a:pPr>
              <a:t>‹N°›</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fr-FR">
                  <a:ea typeface="+mn-ea"/>
                  <a:cs typeface="Times New Roman (Arabic)" charset="-78"/>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fr-FR">
                  <a:ea typeface="+mn-ea"/>
                  <a:cs typeface="Times New Roman (Arabic)" charset="-78"/>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fr-FR">
                  <a:ea typeface="+mn-ea"/>
                  <a:cs typeface="Times New Roman (Arabic)" charset="-78"/>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fr-FR">
                  <a:ea typeface="+mn-ea"/>
                  <a:cs typeface="Times New Roman (Arabic)" charset="-78"/>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fr-FR">
                <a:ea typeface="+mn-ea"/>
                <a:cs typeface="Times New Roman (Arabic)" charset="-78"/>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fr-FR">
                <a:ea typeface="+mn-ea"/>
                <a:cs typeface="Times New Roman (Arabic)" charset="-78"/>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fr-FR">
                <a:ea typeface="+mn-ea"/>
                <a:cs typeface="Times New Roman (Arabic)" charset="-78"/>
              </a:endParaRPr>
            </a:p>
          </p:txBody>
        </p:sp>
      </p:grpSp>
      <p:sp>
        <p:nvSpPr>
          <p:cNvPr id="16396" name="Rectangle 12"/>
          <p:cNvSpPr>
            <a:spLocks noGrp="1" noChangeArrowheads="1"/>
          </p:cNvSpPr>
          <p:nvPr>
            <p:ph type="ctrTitle"/>
          </p:nvPr>
        </p:nvSpPr>
        <p:spPr>
          <a:xfrm>
            <a:off x="990600" y="1828800"/>
            <a:ext cx="7772400" cy="1143000"/>
          </a:xfrm>
        </p:spPr>
        <p:txBody>
          <a:bodyPr/>
          <a:lstStyle>
            <a:lvl1pPr>
              <a:defRPr/>
            </a:lvl1pPr>
          </a:lstStyle>
          <a:p>
            <a:r>
              <a:rPr lang="ar-SA"/>
              <a:t>انقر لتحرير نمط العنوان الرئيسي</a:t>
            </a:r>
          </a:p>
        </p:txBody>
      </p:sp>
      <p:sp>
        <p:nvSpPr>
          <p:cNvPr id="1639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ar-SA"/>
              <a:t>انقر لتحرير نمط العنوان الثانوي الرئيسي</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fr-F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8D4BB795-69A0-4F99-937A-25F14045F848}" type="slidenum">
              <a:rPr lang="en-US"/>
              <a:pPr>
                <a:defRPr/>
              </a:pPr>
              <a:t>‹N°›</a:t>
            </a:fld>
            <a:endParaRPr lang="en-US"/>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EB2C20FD-5FBA-4769-8946-41DAB1E4CDA6}" type="slidenum">
              <a:rPr lang="en-US"/>
              <a:pPr>
                <a:defRPr/>
              </a:pPr>
              <a:t>‹N°›</a:t>
            </a:fld>
            <a:endParaRPr lang="en-US"/>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04050" y="617538"/>
            <a:ext cx="1951038" cy="551497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150938" y="617538"/>
            <a:ext cx="5700712" cy="55149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654ACFEC-98F5-4816-8428-CE610B3D0940}" type="slidenum">
              <a:rPr lang="en-US"/>
              <a:pPr>
                <a:defRPr/>
              </a:pPr>
              <a:t>‹N°›</a:t>
            </a:fld>
            <a:endParaRPr lang="en-US"/>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re. Image de la bibliothèque et texte">
    <p:spTree>
      <p:nvGrpSpPr>
        <p:cNvPr id="1" name=""/>
        <p:cNvGrpSpPr/>
        <p:nvPr/>
      </p:nvGrpSpPr>
      <p:grpSpPr>
        <a:xfrm>
          <a:off x="0" y="0"/>
          <a:ext cx="0" cy="0"/>
          <a:chOff x="0" y="0"/>
          <a:chExt cx="0" cy="0"/>
        </a:xfrm>
      </p:grpSpPr>
      <p:sp>
        <p:nvSpPr>
          <p:cNvPr id="2" name="Titre 1"/>
          <p:cNvSpPr>
            <a:spLocks noGrp="1"/>
          </p:cNvSpPr>
          <p:nvPr>
            <p:ph type="title"/>
          </p:nvPr>
        </p:nvSpPr>
        <p:spPr>
          <a:xfrm>
            <a:off x="1150938" y="617538"/>
            <a:ext cx="7793037" cy="1143000"/>
          </a:xfrm>
        </p:spPr>
        <p:txBody>
          <a:bodyPr/>
          <a:lstStyle/>
          <a:p>
            <a:r>
              <a:rPr lang="fr-FR" smtClean="0"/>
              <a:t>Cliquez pour modifier le style du titre</a:t>
            </a:r>
            <a:endParaRPr lang="fr-FR"/>
          </a:p>
        </p:txBody>
      </p:sp>
      <p:sp>
        <p:nvSpPr>
          <p:cNvPr id="3" name="Espace réservé de l'image de la bibliothèque 2"/>
          <p:cNvSpPr>
            <a:spLocks noGrp="1"/>
          </p:cNvSpPr>
          <p:nvPr>
            <p:ph type="clipArt" sz="half" idx="1"/>
          </p:nvPr>
        </p:nvSpPr>
        <p:spPr>
          <a:xfrm>
            <a:off x="1182688" y="2017713"/>
            <a:ext cx="3810000" cy="4114800"/>
          </a:xfrm>
        </p:spPr>
        <p:txBody>
          <a:bodyPr/>
          <a:lstStyle/>
          <a:p>
            <a:pPr lvl="0"/>
            <a:endParaRPr lang="fr-FR" noProof="0" smtClean="0"/>
          </a:p>
        </p:txBody>
      </p:sp>
      <p:sp>
        <p:nvSpPr>
          <p:cNvPr id="4" name="Espace réservé du texte 3"/>
          <p:cNvSpPr>
            <a:spLocks noGrp="1"/>
          </p:cNvSpPr>
          <p:nvPr>
            <p:ph type="body" sz="half" idx="2"/>
          </p:nvPr>
        </p:nvSpPr>
        <p:spPr>
          <a:xfrm>
            <a:off x="5145088" y="2017713"/>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77B47683-3CBE-4D93-B847-1113D97865E9}" type="slidenum">
              <a:rPr lang="en-US"/>
              <a:pPr>
                <a:defRPr/>
              </a:pPr>
              <a:t>‹N°›</a:t>
            </a:fld>
            <a:endParaRPr lang="en-US"/>
          </a:p>
        </p:txBody>
      </p:sp>
    </p:spTree>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50938" y="617538"/>
            <a:ext cx="7793037"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182688" y="2017713"/>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45088" y="2017713"/>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121A82B7-2F71-4005-95ED-F16B9B6D62B0}" type="slidenum">
              <a:rPr lang="en-US"/>
              <a:pPr>
                <a:defRPr/>
              </a:pPr>
              <a:t>‹N°›</a:t>
            </a:fld>
            <a:endParaRPr lang="en-US"/>
          </a:p>
        </p:txBody>
      </p:sp>
    </p:spTree>
  </p:cSld>
  <p:clrMapOvr>
    <a:masterClrMapping/>
  </p:clrMapOvr>
  <p:transition spd="med">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1150938" y="617538"/>
            <a:ext cx="7793037"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182688" y="2017713"/>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5145088" y="2017713"/>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5145088" y="4151313"/>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Rectangle 11"/>
          <p:cNvSpPr>
            <a:spLocks noGrp="1" noChangeArrowheads="1"/>
          </p:cNvSpPr>
          <p:nvPr>
            <p:ph type="dt" sz="half" idx="10"/>
          </p:nvPr>
        </p:nvSpPr>
        <p:spPr>
          <a:ln/>
        </p:spPr>
        <p:txBody>
          <a:bodyPr/>
          <a:lstStyle>
            <a:lvl1pPr>
              <a:defRPr/>
            </a:lvl1pPr>
          </a:lstStyle>
          <a:p>
            <a:pPr>
              <a:defRPr/>
            </a:pPr>
            <a:endParaRPr lang="en-US"/>
          </a:p>
        </p:txBody>
      </p:sp>
      <p:sp>
        <p:nvSpPr>
          <p:cNvPr id="7" name="Rectangle 12"/>
          <p:cNvSpPr>
            <a:spLocks noGrp="1" noChangeArrowheads="1"/>
          </p:cNvSpPr>
          <p:nvPr>
            <p:ph type="ftr" sz="quarter" idx="11"/>
          </p:nvPr>
        </p:nvSpPr>
        <p:spPr>
          <a:ln/>
        </p:spPr>
        <p:txBody>
          <a:bodyPr/>
          <a:lstStyle>
            <a:lvl1pPr>
              <a:defRPr/>
            </a:lvl1pPr>
          </a:lstStyle>
          <a:p>
            <a:pPr>
              <a:defRPr/>
            </a:pPr>
            <a:endParaRPr lang="fr-FR"/>
          </a:p>
        </p:txBody>
      </p:sp>
      <p:sp>
        <p:nvSpPr>
          <p:cNvPr id="8" name="Rectangle 13"/>
          <p:cNvSpPr>
            <a:spLocks noGrp="1" noChangeArrowheads="1"/>
          </p:cNvSpPr>
          <p:nvPr>
            <p:ph type="sldNum" sz="quarter" idx="12"/>
          </p:nvPr>
        </p:nvSpPr>
        <p:spPr>
          <a:ln/>
        </p:spPr>
        <p:txBody>
          <a:bodyPr/>
          <a:lstStyle>
            <a:lvl1pPr>
              <a:defRPr/>
            </a:lvl1pPr>
          </a:lstStyle>
          <a:p>
            <a:pPr>
              <a:defRPr/>
            </a:pPr>
            <a:fld id="{C4916588-58B8-4011-990F-16B6D3BF0E0F}" type="slidenum">
              <a:rPr lang="en-US"/>
              <a:pPr>
                <a:defRPr/>
              </a:pPr>
              <a:t>‹N°›</a:t>
            </a:fld>
            <a:endParaRPr lang="en-US"/>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65F21EBE-913B-4BF2-9DBB-322EA901D482}" type="slidenum">
              <a:rPr lang="en-US"/>
              <a:pPr>
                <a:defRPr/>
              </a:pPr>
              <a:t>‹N°›</a:t>
            </a:fld>
            <a:endParaRPr lang="en-US"/>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AE35ED7C-36D0-45F3-9CE6-C4E7D85DB62D}" type="slidenum">
              <a:rPr lang="en-US"/>
              <a:pPr>
                <a:defRPr/>
              </a:pPr>
              <a:t>‹N°›</a:t>
            </a:fld>
            <a:endParaRPr lang="en-US"/>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FA083D06-63DD-47EE-9AAE-A96021BCF929}" type="slidenum">
              <a:rPr lang="en-US"/>
              <a:pPr>
                <a:defRPr/>
              </a:pPr>
              <a:t>‹N°›</a:t>
            </a:fld>
            <a:endParaRPr lang="en-US"/>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fr-FR"/>
          </a:p>
        </p:txBody>
      </p:sp>
      <p:sp>
        <p:nvSpPr>
          <p:cNvPr id="9" name="Rectangle 13"/>
          <p:cNvSpPr>
            <a:spLocks noGrp="1" noChangeArrowheads="1"/>
          </p:cNvSpPr>
          <p:nvPr>
            <p:ph type="sldNum" sz="quarter" idx="12"/>
          </p:nvPr>
        </p:nvSpPr>
        <p:spPr>
          <a:ln/>
        </p:spPr>
        <p:txBody>
          <a:bodyPr/>
          <a:lstStyle>
            <a:lvl1pPr>
              <a:defRPr/>
            </a:lvl1pPr>
          </a:lstStyle>
          <a:p>
            <a:pPr>
              <a:defRPr/>
            </a:pPr>
            <a:fld id="{44CBC4F4-BCF9-49F5-932C-5BE3EF75A34D}" type="slidenum">
              <a:rPr lang="en-US"/>
              <a:pPr>
                <a:defRPr/>
              </a:pPr>
              <a:t>‹N°›</a:t>
            </a:fld>
            <a:endParaRPr lang="en-US"/>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21B79696-A394-4AE1-A47C-6D9755D69ADE}" type="slidenum">
              <a:rPr lang="en-US"/>
              <a:pPr>
                <a:defRPr/>
              </a:pPr>
              <a:t>‹N°›</a:t>
            </a:fld>
            <a:endParaRPr lang="en-US"/>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fr-FR"/>
          </a:p>
        </p:txBody>
      </p:sp>
      <p:sp>
        <p:nvSpPr>
          <p:cNvPr id="4" name="Rectangle 13"/>
          <p:cNvSpPr>
            <a:spLocks noGrp="1" noChangeArrowheads="1"/>
          </p:cNvSpPr>
          <p:nvPr>
            <p:ph type="sldNum" sz="quarter" idx="12"/>
          </p:nvPr>
        </p:nvSpPr>
        <p:spPr>
          <a:ln/>
        </p:spPr>
        <p:txBody>
          <a:bodyPr/>
          <a:lstStyle>
            <a:lvl1pPr>
              <a:defRPr/>
            </a:lvl1pPr>
          </a:lstStyle>
          <a:p>
            <a:pPr>
              <a:defRPr/>
            </a:pPr>
            <a:fld id="{9FB5D2EB-FED0-4052-A92D-A1F7E5CFE77F}" type="slidenum">
              <a:rPr lang="en-US"/>
              <a:pPr>
                <a:defRPr/>
              </a:pPr>
              <a:t>‹N°›</a:t>
            </a:fld>
            <a:endParaRPr lang="en-US"/>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BA99DF7F-FA19-4266-9D84-26E29E8347EF}" type="slidenum">
              <a:rPr lang="en-US"/>
              <a:pPr>
                <a:defRPr/>
              </a:pPr>
              <a:t>‹N°›</a:t>
            </a:fld>
            <a:endParaRPr lang="en-US"/>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FFEAE809-4520-41B6-81D3-8B6DF51CFFF2}" type="slidenum">
              <a:rPr lang="en-US"/>
              <a:pPr>
                <a:defRPr/>
              </a:pPr>
              <a:t>‹N°›</a:t>
            </a:fld>
            <a:endParaRPr lang="en-US"/>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536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536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rtl="0">
              <a:defRPr/>
            </a:pPr>
            <a:endParaRPr kumimoji="1" lang="en-US">
              <a:ea typeface="+mn-ea"/>
              <a:cs typeface="Times New Roman (Arabic)" charset="-78"/>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ar-SA" smtClean="0"/>
              <a:t>انقر لتحرير نمط العنوان الرئيسي</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5371"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400">
                <a:ea typeface="+mn-ea"/>
                <a:cs typeface="Times New Roman (Arabic)" charset="-78"/>
              </a:defRPr>
            </a:lvl1pPr>
          </a:lstStyle>
          <a:p>
            <a:pPr>
              <a:defRPr/>
            </a:pPr>
            <a:endParaRPr lang="en-US"/>
          </a:p>
        </p:txBody>
      </p:sp>
      <p:sp>
        <p:nvSpPr>
          <p:cNvPr id="15372"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400">
                <a:ea typeface="+mn-ea"/>
                <a:cs typeface="Times New Roman (Arabic)" charset="-78"/>
              </a:defRPr>
            </a:lvl1pPr>
          </a:lstStyle>
          <a:p>
            <a:pPr>
              <a:defRPr/>
            </a:pPr>
            <a:endParaRPr lang="fr-FR"/>
          </a:p>
        </p:txBody>
      </p:sp>
      <p:sp>
        <p:nvSpPr>
          <p:cNvPr id="15373"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400">
                <a:ea typeface="+mn-ea"/>
                <a:cs typeface="Times New Roman (Arabic)" charset="-78"/>
              </a:defRPr>
            </a:lvl1pPr>
          </a:lstStyle>
          <a:p>
            <a:pPr>
              <a:defRPr/>
            </a:pPr>
            <a:fld id="{DE2D7F5D-E987-4903-A4E9-E778D1272ABE}"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723" r:id="rId1"/>
    <p:sldLayoutId id="2147483722" r:id="rId2"/>
    <p:sldLayoutId id="2147483721" r:id="rId3"/>
    <p:sldLayoutId id="2147483720" r:id="rId4"/>
    <p:sldLayoutId id="2147483719" r:id="rId5"/>
    <p:sldLayoutId id="2147483718" r:id="rId6"/>
    <p:sldLayoutId id="2147483717" r:id="rId7"/>
    <p:sldLayoutId id="2147483716" r:id="rId8"/>
    <p:sldLayoutId id="2147483715" r:id="rId9"/>
    <p:sldLayoutId id="2147483714" r:id="rId10"/>
    <p:sldLayoutId id="2147483713" r:id="rId11"/>
    <p:sldLayoutId id="2147483712" r:id="rId12"/>
    <p:sldLayoutId id="2147483711" r:id="rId13"/>
    <p:sldLayoutId id="2147483710" r:id="rId14"/>
  </p:sldLayoutIdLst>
  <p:transition spd="med">
    <p:random/>
  </p:transition>
  <p:txStyles>
    <p:titleStyle>
      <a:lvl1pPr algn="l" rtl="1" eaLnBrk="0" fontAlgn="base" hangingPunct="0">
        <a:spcBef>
          <a:spcPct val="0"/>
        </a:spcBef>
        <a:spcAft>
          <a:spcPct val="0"/>
        </a:spcAft>
        <a:defRPr sz="4400">
          <a:solidFill>
            <a:schemeClr val="tx2"/>
          </a:solidFill>
          <a:latin typeface="+mj-lt"/>
          <a:ea typeface="+mj-ea"/>
          <a:cs typeface="Arial" charset="0"/>
        </a:defRPr>
      </a:lvl1pPr>
      <a:lvl2pPr algn="l" rtl="1" eaLnBrk="0" fontAlgn="base" hangingPunct="0">
        <a:spcBef>
          <a:spcPct val="0"/>
        </a:spcBef>
        <a:spcAft>
          <a:spcPct val="0"/>
        </a:spcAft>
        <a:defRPr sz="4400">
          <a:solidFill>
            <a:schemeClr val="tx2"/>
          </a:solidFill>
          <a:latin typeface="Tahoma" pitchFamily="34" charset="0"/>
          <a:cs typeface="Arial" charset="0"/>
        </a:defRPr>
      </a:lvl2pPr>
      <a:lvl3pPr algn="l" rtl="1" eaLnBrk="0" fontAlgn="base" hangingPunct="0">
        <a:spcBef>
          <a:spcPct val="0"/>
        </a:spcBef>
        <a:spcAft>
          <a:spcPct val="0"/>
        </a:spcAft>
        <a:defRPr sz="4400">
          <a:solidFill>
            <a:schemeClr val="tx2"/>
          </a:solidFill>
          <a:latin typeface="Tahoma" pitchFamily="34" charset="0"/>
          <a:cs typeface="Arial" charset="0"/>
        </a:defRPr>
      </a:lvl3pPr>
      <a:lvl4pPr algn="l" rtl="1" eaLnBrk="0" fontAlgn="base" hangingPunct="0">
        <a:spcBef>
          <a:spcPct val="0"/>
        </a:spcBef>
        <a:spcAft>
          <a:spcPct val="0"/>
        </a:spcAft>
        <a:defRPr sz="4400">
          <a:solidFill>
            <a:schemeClr val="tx2"/>
          </a:solidFill>
          <a:latin typeface="Tahoma" pitchFamily="34" charset="0"/>
          <a:cs typeface="Arial" charset="0"/>
        </a:defRPr>
      </a:lvl4pPr>
      <a:lvl5pPr algn="l" rtl="1" eaLnBrk="0" fontAlgn="base" hangingPunct="0">
        <a:spcBef>
          <a:spcPct val="0"/>
        </a:spcBef>
        <a:spcAft>
          <a:spcPct val="0"/>
        </a:spcAft>
        <a:defRPr sz="4400">
          <a:solidFill>
            <a:schemeClr val="tx2"/>
          </a:solidFill>
          <a:latin typeface="Tahoma" pitchFamily="34" charset="0"/>
          <a:cs typeface="Arial" charset="0"/>
        </a:defRPr>
      </a:lvl5pPr>
      <a:lvl6pPr marL="457200" algn="l" rtl="1" fontAlgn="base">
        <a:spcBef>
          <a:spcPct val="0"/>
        </a:spcBef>
        <a:spcAft>
          <a:spcPct val="0"/>
        </a:spcAft>
        <a:defRPr sz="4400">
          <a:solidFill>
            <a:schemeClr val="tx2"/>
          </a:solidFill>
          <a:latin typeface="Tahoma" pitchFamily="34" charset="0"/>
          <a:cs typeface="Times New Roman (Arabic)" charset="-78"/>
        </a:defRPr>
      </a:lvl6pPr>
      <a:lvl7pPr marL="914400" algn="l" rtl="1" fontAlgn="base">
        <a:spcBef>
          <a:spcPct val="0"/>
        </a:spcBef>
        <a:spcAft>
          <a:spcPct val="0"/>
        </a:spcAft>
        <a:defRPr sz="4400">
          <a:solidFill>
            <a:schemeClr val="tx2"/>
          </a:solidFill>
          <a:latin typeface="Tahoma" pitchFamily="34" charset="0"/>
          <a:cs typeface="Times New Roman (Arabic)" charset="-78"/>
        </a:defRPr>
      </a:lvl7pPr>
      <a:lvl8pPr marL="1371600" algn="l" rtl="1" fontAlgn="base">
        <a:spcBef>
          <a:spcPct val="0"/>
        </a:spcBef>
        <a:spcAft>
          <a:spcPct val="0"/>
        </a:spcAft>
        <a:defRPr sz="4400">
          <a:solidFill>
            <a:schemeClr val="tx2"/>
          </a:solidFill>
          <a:latin typeface="Tahoma" pitchFamily="34" charset="0"/>
          <a:cs typeface="Times New Roman (Arabic)" charset="-78"/>
        </a:defRPr>
      </a:lvl8pPr>
      <a:lvl9pPr marL="1828800" algn="l" rtl="1" fontAlgn="base">
        <a:spcBef>
          <a:spcPct val="0"/>
        </a:spcBef>
        <a:spcAft>
          <a:spcPct val="0"/>
        </a:spcAft>
        <a:defRPr sz="4400">
          <a:solidFill>
            <a:schemeClr val="tx2"/>
          </a:solidFill>
          <a:latin typeface="Tahoma" pitchFamily="34" charset="0"/>
          <a:cs typeface="Times New Roman (Arabic)" charset="-78"/>
        </a:defRPr>
      </a:lvl9pPr>
    </p:titleStyle>
    <p:bodyStyle>
      <a:lvl1pPr marL="342900" indent="-342900" algn="r" rtl="1"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Arial" charset="0"/>
        </a:defRPr>
      </a:lvl1pPr>
      <a:lvl2pPr marL="742950" indent="-285750" algn="r" rtl="1"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Times New Roman (Arabic)" charset="0"/>
          <a:cs typeface="+mn-cs"/>
        </a:defRPr>
      </a:lvl2pPr>
      <a:lvl3pPr marL="1143000" indent="-228600" algn="r" rtl="1"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Times New Roman (Arabic)" charset="0"/>
          <a:cs typeface="+mn-cs"/>
        </a:defRPr>
      </a:lvl3pPr>
      <a:lvl4pPr marL="1600200" indent="-228600" algn="r" rtl="1"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Times New Roman (Arabic)" charset="0"/>
          <a:cs typeface="+mn-cs"/>
        </a:defRPr>
      </a:lvl4pPr>
      <a:lvl5pPr marL="2057400" indent="-228600" algn="r" rtl="1"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Times New Roman (Arabic)" charset="0"/>
          <a:cs typeface="+mn-cs"/>
        </a:defRPr>
      </a:lvl5pPr>
      <a:lvl6pPr marL="25146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r" rtl="1"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ChangeArrowheads="1"/>
          </p:cNvSpPr>
          <p:nvPr/>
        </p:nvSpPr>
        <p:spPr bwMode="auto">
          <a:xfrm>
            <a:off x="827088" y="1412875"/>
            <a:ext cx="7793037" cy="1143000"/>
          </a:xfrm>
          <a:prstGeom prst="rect">
            <a:avLst/>
          </a:prstGeom>
          <a:noFill/>
          <a:ln w="9525">
            <a:noFill/>
            <a:miter lim="800000"/>
            <a:headEnd/>
            <a:tailEnd/>
          </a:ln>
        </p:spPr>
        <p:txBody>
          <a:bodyPr anchor="b"/>
          <a:lstStyle/>
          <a:p>
            <a:pPr algn="ctr"/>
            <a:r>
              <a:rPr lang="ar-SA" sz="6000" b="1">
                <a:solidFill>
                  <a:schemeClr val="tx2"/>
                </a:solidFill>
                <a:cs typeface="Simplified Arabic" pitchFamily="2" charset="-78"/>
              </a:rPr>
              <a:t>التنظيم الهيكلي لوزارة العدل</a:t>
            </a:r>
            <a:endParaRPr lang="fr-FR" sz="4800" b="1">
              <a:solidFill>
                <a:schemeClr val="tx2"/>
              </a:solidFill>
              <a:latin typeface="Times New Roman" charset="0"/>
              <a:cs typeface="Simplified Arabic" pitchFamily="2" charset="-78"/>
            </a:endParaRPr>
          </a:p>
        </p:txBody>
      </p:sp>
      <p:sp>
        <p:nvSpPr>
          <p:cNvPr id="3" name="Rectangle 3"/>
          <p:cNvSpPr txBox="1">
            <a:spLocks noChangeArrowheads="1"/>
          </p:cNvSpPr>
          <p:nvPr/>
        </p:nvSpPr>
        <p:spPr bwMode="auto">
          <a:xfrm>
            <a:off x="0" y="3357563"/>
            <a:ext cx="9144000" cy="4114800"/>
          </a:xfrm>
          <a:prstGeom prst="rect">
            <a:avLst/>
          </a:prstGeom>
          <a:noFill/>
          <a:ln w="9525">
            <a:noFill/>
            <a:miter lim="800000"/>
            <a:headEnd/>
            <a:tailEnd/>
          </a:ln>
        </p:spPr>
        <p:txBody>
          <a:bodyPr/>
          <a:lstStyle/>
          <a:p>
            <a:pPr algn="ctr">
              <a:spcBef>
                <a:spcPct val="20000"/>
              </a:spcBef>
              <a:buClr>
                <a:schemeClr val="folHlink"/>
              </a:buClr>
              <a:buSzPct val="60000"/>
              <a:buFont typeface="Wingdings" pitchFamily="2" charset="2"/>
              <a:buNone/>
            </a:pPr>
            <a:r>
              <a:rPr lang="ar-SA" sz="4000" b="1" dirty="0">
                <a:solidFill>
                  <a:schemeClr val="hlink"/>
                </a:solidFill>
                <a:effectLst>
                  <a:outerShdw blurRad="38100" dist="38100" dir="2700000" algn="tl">
                    <a:srgbClr val="000000"/>
                  </a:outerShdw>
                </a:effectLst>
                <a:cs typeface="Simplified Arabic" pitchFamily="2" charset="-78"/>
              </a:rPr>
              <a:t>عرض من تقديم السيد : المصطفى </a:t>
            </a:r>
            <a:r>
              <a:rPr lang="ar-SA" sz="4000" b="1" dirty="0" err="1">
                <a:solidFill>
                  <a:schemeClr val="hlink"/>
                </a:solidFill>
                <a:effectLst>
                  <a:outerShdw blurRad="38100" dist="38100" dir="2700000" algn="tl">
                    <a:srgbClr val="000000"/>
                  </a:outerShdw>
                </a:effectLst>
                <a:cs typeface="Simplified Arabic" pitchFamily="2" charset="-78"/>
              </a:rPr>
              <a:t>أجهوم</a:t>
            </a:r>
            <a:r>
              <a:rPr lang="ar-SA" sz="4000" b="1" dirty="0">
                <a:solidFill>
                  <a:schemeClr val="hlink"/>
                </a:solidFill>
                <a:effectLst>
                  <a:outerShdw blurRad="38100" dist="38100" dir="2700000" algn="tl">
                    <a:srgbClr val="000000"/>
                  </a:outerShdw>
                </a:effectLst>
                <a:cs typeface="Simplified Arabic" pitchFamily="2" charset="-78"/>
              </a:rPr>
              <a:t> </a:t>
            </a:r>
          </a:p>
          <a:p>
            <a:pPr algn="ctr">
              <a:spcBef>
                <a:spcPct val="20000"/>
              </a:spcBef>
              <a:buClr>
                <a:schemeClr val="folHlink"/>
              </a:buClr>
              <a:buSzPct val="60000"/>
              <a:buFont typeface="Wingdings" pitchFamily="2" charset="2"/>
              <a:buNone/>
            </a:pPr>
            <a:r>
              <a:rPr lang="ar-SA" sz="4000" b="1" dirty="0">
                <a:solidFill>
                  <a:schemeClr val="hlink"/>
                </a:solidFill>
                <a:effectLst>
                  <a:outerShdw blurRad="38100" dist="38100" dir="2700000" algn="tl">
                    <a:srgbClr val="000000"/>
                  </a:outerShdw>
                </a:effectLst>
                <a:cs typeface="Simplified Arabic" pitchFamily="2" charset="-78"/>
              </a:rPr>
              <a:t>رئيس قسم التكوين والتتبع والتقييم</a:t>
            </a:r>
          </a:p>
          <a:p>
            <a:pPr algn="ctr">
              <a:spcBef>
                <a:spcPct val="20000"/>
              </a:spcBef>
              <a:buClr>
                <a:schemeClr val="folHlink"/>
              </a:buClr>
              <a:buSzPct val="60000"/>
              <a:buFont typeface="Wingdings" pitchFamily="2" charset="2"/>
              <a:buNone/>
            </a:pPr>
            <a:r>
              <a:rPr lang="ar-SA" sz="4000" b="1" dirty="0">
                <a:solidFill>
                  <a:srgbClr val="00CC66"/>
                </a:solidFill>
                <a:effectLst>
                  <a:outerShdw blurRad="38100" dist="38100" dir="2700000" algn="tl">
                    <a:srgbClr val="000000"/>
                  </a:outerShdw>
                </a:effectLst>
                <a:cs typeface="Simplified Arabic" pitchFamily="2" charset="-78"/>
              </a:rPr>
              <a:t>في إطار التكوين</a:t>
            </a:r>
            <a:r>
              <a:rPr lang="ar-MA" sz="4000" b="1" dirty="0">
                <a:solidFill>
                  <a:srgbClr val="00CC66"/>
                </a:solidFill>
                <a:effectLst>
                  <a:outerShdw blurRad="38100" dist="38100" dir="2700000" algn="tl">
                    <a:srgbClr val="000000"/>
                  </a:outerShdw>
                </a:effectLst>
                <a:cs typeface="Simplified Arabic" pitchFamily="2" charset="-78"/>
              </a:rPr>
              <a:t> </a:t>
            </a:r>
            <a:r>
              <a:rPr lang="ar-SA" sz="4000" b="1" dirty="0" err="1">
                <a:solidFill>
                  <a:srgbClr val="00CC66"/>
                </a:solidFill>
                <a:effectLst>
                  <a:outerShdw blurRad="38100" dist="38100" dir="2700000" algn="tl">
                    <a:srgbClr val="000000"/>
                  </a:outerShdw>
                </a:effectLst>
                <a:cs typeface="Simplified Arabic" pitchFamily="2" charset="-78"/>
              </a:rPr>
              <a:t>الاساسي</a:t>
            </a:r>
            <a:r>
              <a:rPr lang="ar-MA" sz="4000" b="1" dirty="0">
                <a:solidFill>
                  <a:srgbClr val="00CC66"/>
                </a:solidFill>
                <a:effectLst>
                  <a:outerShdw blurRad="38100" dist="38100" dir="2700000" algn="tl">
                    <a:srgbClr val="000000"/>
                  </a:outerShdw>
                </a:effectLst>
                <a:cs typeface="Simplified Arabic" pitchFamily="2" charset="-78"/>
              </a:rPr>
              <a:t> المخصص</a:t>
            </a:r>
            <a:r>
              <a:rPr lang="ar-SA" sz="4000" b="1" dirty="0">
                <a:solidFill>
                  <a:srgbClr val="00CC66"/>
                </a:solidFill>
                <a:effectLst>
                  <a:outerShdw blurRad="38100" dist="38100" dir="2700000" algn="tl">
                    <a:srgbClr val="000000"/>
                  </a:outerShdw>
                </a:effectLst>
                <a:cs typeface="Simplified Arabic" pitchFamily="2" charset="-78"/>
              </a:rPr>
              <a:t> لفائدة المساعدين الاجتماعيين</a:t>
            </a:r>
            <a:r>
              <a:rPr lang="ar-MA" sz="4000" b="1" dirty="0">
                <a:solidFill>
                  <a:srgbClr val="00CC66"/>
                </a:solidFill>
                <a:effectLst>
                  <a:outerShdw blurRad="38100" dist="38100" dir="2700000" algn="tl">
                    <a:srgbClr val="000000"/>
                  </a:outerShdw>
                </a:effectLst>
                <a:cs typeface="Simplified Arabic" pitchFamily="2" charset="-78"/>
              </a:rPr>
              <a:t> الجدد </a:t>
            </a:r>
            <a:r>
              <a:rPr lang="ar-SA" sz="4000" b="1" dirty="0">
                <a:solidFill>
                  <a:srgbClr val="00CC66"/>
                </a:solidFill>
                <a:effectLst>
                  <a:outerShdw blurRad="38100" dist="38100" dir="2700000" algn="tl">
                    <a:srgbClr val="000000"/>
                  </a:outerShdw>
                </a:effectLst>
                <a:cs typeface="Simplified Arabic" pitchFamily="2" charset="-78"/>
              </a:rPr>
              <a:t>فوج </a:t>
            </a:r>
            <a:r>
              <a:rPr lang="ar-MA" sz="4000" b="1" dirty="0">
                <a:solidFill>
                  <a:srgbClr val="00CC66"/>
                </a:solidFill>
                <a:effectLst>
                  <a:outerShdw blurRad="38100" dist="38100" dir="2700000" algn="tl">
                    <a:srgbClr val="000000"/>
                  </a:outerShdw>
                </a:effectLst>
                <a:cs typeface="Simplified Arabic" pitchFamily="2" charset="-78"/>
              </a:rPr>
              <a:t>2011</a:t>
            </a:r>
          </a:p>
          <a:p>
            <a:pPr algn="ctr">
              <a:spcBef>
                <a:spcPct val="20000"/>
              </a:spcBef>
              <a:buClr>
                <a:schemeClr val="folHlink"/>
              </a:buClr>
              <a:buSzPct val="60000"/>
              <a:buFont typeface="Wingdings" pitchFamily="2" charset="2"/>
              <a:buNone/>
            </a:pPr>
            <a:r>
              <a:rPr lang="ar-SA" sz="4000" b="1" dirty="0">
                <a:solidFill>
                  <a:srgbClr val="00CC66"/>
                </a:solidFill>
                <a:effectLst>
                  <a:outerShdw blurRad="38100" dist="38100" dir="2700000" algn="tl">
                    <a:srgbClr val="000000"/>
                  </a:outerShdw>
                </a:effectLst>
                <a:cs typeface="Simplified Arabic" pitchFamily="2" charset="-78"/>
              </a:rPr>
              <a:t>مراكش16</a:t>
            </a:r>
            <a:r>
              <a:rPr lang="ar-MA" sz="4000" b="1" dirty="0">
                <a:solidFill>
                  <a:srgbClr val="00CC66"/>
                </a:solidFill>
                <a:effectLst>
                  <a:outerShdw blurRad="38100" dist="38100" dir="2700000" algn="tl">
                    <a:srgbClr val="000000"/>
                  </a:outerShdw>
                </a:effectLst>
                <a:cs typeface="Simplified Arabic" pitchFamily="2" charset="-78"/>
              </a:rPr>
              <a:t> </a:t>
            </a:r>
            <a:r>
              <a:rPr lang="ar-SA" sz="4000" b="1" dirty="0">
                <a:solidFill>
                  <a:srgbClr val="00CC66"/>
                </a:solidFill>
                <a:effectLst>
                  <a:outerShdw blurRad="38100" dist="38100" dir="2700000" algn="tl">
                    <a:srgbClr val="000000"/>
                  </a:outerShdw>
                </a:effectLst>
                <a:cs typeface="Simplified Arabic" pitchFamily="2" charset="-78"/>
              </a:rPr>
              <a:t>يناير</a:t>
            </a:r>
            <a:r>
              <a:rPr lang="ar-MA" sz="4000" b="1" dirty="0">
                <a:solidFill>
                  <a:srgbClr val="00CC66"/>
                </a:solidFill>
                <a:effectLst>
                  <a:outerShdw blurRad="38100" dist="38100" dir="2700000" algn="tl">
                    <a:srgbClr val="000000"/>
                  </a:outerShdw>
                </a:effectLst>
                <a:cs typeface="Simplified Arabic" pitchFamily="2" charset="-78"/>
              </a:rPr>
              <a:t> 2011</a:t>
            </a:r>
            <a:endParaRPr lang="ar-SA" sz="4000" b="1" dirty="0">
              <a:effectLst>
                <a:outerShdw blurRad="38100" dist="38100" dir="2700000" algn="tl">
                  <a:srgbClr val="FFFFFF"/>
                </a:outerShdw>
              </a:effectLst>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33826"/>
                                        </p:tgtEl>
                                        <p:attrNameLst>
                                          <p:attrName>style.visibility</p:attrName>
                                        </p:attrNameLst>
                                      </p:cBhvr>
                                      <p:to>
                                        <p:strVal val="visible"/>
                                      </p:to>
                                    </p:set>
                                    <p:anim calcmode="lin" valueType="num">
                                      <p:cBhvr>
                                        <p:cTn id="7" dur="1000" fill="hold"/>
                                        <p:tgtEl>
                                          <p:spTgt spid="333826"/>
                                        </p:tgtEl>
                                        <p:attrNameLst>
                                          <p:attrName>ppt_w</p:attrName>
                                        </p:attrNameLst>
                                      </p:cBhvr>
                                      <p:tavLst>
                                        <p:tav tm="0">
                                          <p:val>
                                            <p:fltVal val="0"/>
                                          </p:val>
                                        </p:tav>
                                        <p:tav tm="100000">
                                          <p:val>
                                            <p:strVal val="#ppt_w"/>
                                          </p:val>
                                        </p:tav>
                                      </p:tavLst>
                                    </p:anim>
                                    <p:anim calcmode="lin" valueType="num">
                                      <p:cBhvr>
                                        <p:cTn id="8" dur="1000" fill="hold"/>
                                        <p:tgtEl>
                                          <p:spTgt spid="333826"/>
                                        </p:tgtEl>
                                        <p:attrNameLst>
                                          <p:attrName>ppt_h</p:attrName>
                                        </p:attrNameLst>
                                      </p:cBhvr>
                                      <p:tavLst>
                                        <p:tav tm="0">
                                          <p:val>
                                            <p:fltVal val="0"/>
                                          </p:val>
                                        </p:tav>
                                        <p:tav tm="100000">
                                          <p:val>
                                            <p:strVal val="#ppt_h"/>
                                          </p:val>
                                        </p:tav>
                                      </p:tavLst>
                                    </p:anim>
                                    <p:anim calcmode="lin" valueType="num">
                                      <p:cBhvr>
                                        <p:cTn id="9" dur="1000" fill="hold"/>
                                        <p:tgtEl>
                                          <p:spTgt spid="33382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338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26" descr="ورق صحف"/>
          <p:cNvSpPr>
            <a:spLocks noChangeArrowheads="1"/>
          </p:cNvSpPr>
          <p:nvPr/>
        </p:nvSpPr>
        <p:spPr bwMode="auto">
          <a:xfrm>
            <a:off x="3167063" y="122238"/>
            <a:ext cx="3086100" cy="457200"/>
          </a:xfrm>
          <a:prstGeom prst="rect">
            <a:avLst/>
          </a:prstGeom>
          <a:blipFill dpi="0" rotWithShape="0">
            <a:blip r:embed="rId2" cstate="print"/>
            <a:srcRect/>
            <a:tile tx="0" ty="0" sx="100000" sy="100000" flip="none" algn="tl"/>
          </a:blipFill>
          <a:ln w="76200" cmpd="tri">
            <a:solidFill>
              <a:srgbClr val="000000"/>
            </a:solidFill>
            <a:miter lim="800000"/>
            <a:headEnd/>
            <a:tailEnd/>
          </a:ln>
        </p:spPr>
        <p:txBody>
          <a:bodyPr/>
          <a:lstStyle/>
          <a:p>
            <a:pPr algn="ctr"/>
            <a:r>
              <a:rPr lang="ar-SA" sz="1200" b="1">
                <a:effectLst>
                  <a:outerShdw blurRad="38100" dist="38100" dir="2700000" algn="tl">
                    <a:srgbClr val="C0C0C0"/>
                  </a:outerShdw>
                </a:effectLst>
                <a:latin typeface="Andalus" pitchFamily="2" charset="-78"/>
              </a:rPr>
              <a:t>التنظيم الهيكلي لوزارة العدل</a:t>
            </a:r>
            <a:endParaRPr lang="ar-SA" sz="1200" b="1">
              <a:effectLst>
                <a:outerShdw blurRad="38100" dist="38100" dir="2700000" algn="tl">
                  <a:srgbClr val="C0C0C0"/>
                </a:outerShdw>
              </a:effectLst>
              <a:latin typeface="Times New Roman" charset="0"/>
            </a:endParaRPr>
          </a:p>
          <a:p>
            <a:pPr algn="l" rtl="0" eaLnBrk="0" hangingPunct="0"/>
            <a:endParaRPr lang="ar-SA" sz="1200" b="1">
              <a:effectLst>
                <a:outerShdw blurRad="38100" dist="38100" dir="2700000" algn="tl">
                  <a:srgbClr val="C0C0C0"/>
                </a:outerShdw>
              </a:effectLst>
              <a:latin typeface="Times New Roman" charset="0"/>
            </a:endParaRPr>
          </a:p>
        </p:txBody>
      </p:sp>
      <p:sp>
        <p:nvSpPr>
          <p:cNvPr id="72707" name="Rectangle 1027" descr="رخام أبيض"/>
          <p:cNvSpPr>
            <a:spLocks noChangeArrowheads="1"/>
          </p:cNvSpPr>
          <p:nvPr/>
        </p:nvSpPr>
        <p:spPr bwMode="auto">
          <a:xfrm>
            <a:off x="7624763" y="1303338"/>
            <a:ext cx="1366837" cy="457200"/>
          </a:xfrm>
          <a:prstGeom prst="rect">
            <a:avLst/>
          </a:prstGeom>
          <a:blipFill dpi="0" rotWithShape="0">
            <a:blip r:embed="rId3" cstate="print"/>
            <a:srcRect/>
            <a:tile tx="0" ty="0" sx="100000" sy="100000" flip="none" algn="tl"/>
          </a:blipFill>
          <a:ln w="57150" cmpd="thickThin">
            <a:solidFill>
              <a:srgbClr val="000000"/>
            </a:solidFill>
            <a:miter lim="800000"/>
            <a:headEnd/>
            <a:tailEnd/>
          </a:ln>
        </p:spPr>
        <p:txBody>
          <a:bodyPr/>
          <a:lstStyle/>
          <a:p>
            <a:pPr algn="ctr"/>
            <a:r>
              <a:rPr lang="ar-SA" sz="1100" b="1">
                <a:effectLst>
                  <a:outerShdw blurRad="38100" dist="38100" dir="2700000" algn="tl">
                    <a:srgbClr val="C0C0C0"/>
                  </a:outerShdw>
                </a:effectLst>
                <a:latin typeface="Times New Roman" charset="0"/>
              </a:rPr>
              <a:t>الديــوان</a:t>
            </a:r>
          </a:p>
          <a:p>
            <a:pPr algn="l" rtl="0" eaLnBrk="0" hangingPunct="0"/>
            <a:endParaRPr lang="ar-SA" sz="1100">
              <a:effectLst>
                <a:outerShdw blurRad="38100" dist="38100" dir="2700000" algn="tl">
                  <a:srgbClr val="C0C0C0"/>
                </a:outerShdw>
              </a:effectLst>
              <a:latin typeface="Times New Roman" charset="0"/>
            </a:endParaRPr>
          </a:p>
        </p:txBody>
      </p:sp>
      <p:sp>
        <p:nvSpPr>
          <p:cNvPr id="72708" name="Rectangle 1028" descr="رخام أبيض"/>
          <p:cNvSpPr>
            <a:spLocks noChangeArrowheads="1"/>
          </p:cNvSpPr>
          <p:nvPr/>
        </p:nvSpPr>
        <p:spPr bwMode="auto">
          <a:xfrm>
            <a:off x="838200" y="1295400"/>
            <a:ext cx="1943100" cy="457200"/>
          </a:xfrm>
          <a:prstGeom prst="rect">
            <a:avLst/>
          </a:prstGeom>
          <a:blipFill dpi="0" rotWithShape="0">
            <a:blip r:embed="rId3" cstate="print"/>
            <a:srcRect/>
            <a:tile tx="0" ty="0" sx="100000" sy="100000" flip="none" algn="tl"/>
          </a:blipFill>
          <a:ln w="57150" cmpd="thickThin">
            <a:solidFill>
              <a:srgbClr val="000000"/>
            </a:solidFill>
            <a:miter lim="800000"/>
            <a:headEnd/>
            <a:tailEnd/>
          </a:ln>
        </p:spPr>
        <p:txBody>
          <a:bodyPr/>
          <a:lstStyle/>
          <a:p>
            <a:pPr algn="ctr"/>
            <a:r>
              <a:rPr lang="ar-SA" sz="1100" b="1">
                <a:effectLst>
                  <a:outerShdw blurRad="38100" dist="38100" dir="2700000" algn="tl">
                    <a:srgbClr val="C0C0C0"/>
                  </a:outerShdw>
                </a:effectLst>
                <a:latin typeface="Times New Roman" charset="0"/>
              </a:rPr>
              <a:t>كتابة المجلس الأعلى للقضاء</a:t>
            </a:r>
          </a:p>
          <a:p>
            <a:pPr algn="l" rtl="0" eaLnBrk="0" hangingPunct="0"/>
            <a:endParaRPr lang="ar-SA" sz="1100">
              <a:effectLst>
                <a:outerShdw blurRad="38100" dist="38100" dir="2700000" algn="tl">
                  <a:srgbClr val="C0C0C0"/>
                </a:outerShdw>
              </a:effectLst>
              <a:latin typeface="Times New Roman" charset="0"/>
            </a:endParaRPr>
          </a:p>
        </p:txBody>
      </p:sp>
      <p:sp>
        <p:nvSpPr>
          <p:cNvPr id="72709" name="Rectangle 1029" descr="رخام أبيض"/>
          <p:cNvSpPr>
            <a:spLocks noChangeArrowheads="1"/>
          </p:cNvSpPr>
          <p:nvPr/>
        </p:nvSpPr>
        <p:spPr bwMode="auto">
          <a:xfrm>
            <a:off x="5795963" y="1322388"/>
            <a:ext cx="1600200" cy="441325"/>
          </a:xfrm>
          <a:prstGeom prst="rect">
            <a:avLst/>
          </a:prstGeom>
          <a:blipFill dpi="0" rotWithShape="0">
            <a:blip r:embed="rId3" cstate="print"/>
            <a:srcRect/>
            <a:tile tx="0" ty="0" sx="100000" sy="100000" flip="none" algn="tl"/>
          </a:blipFill>
          <a:ln w="57150" cmpd="thickThin">
            <a:solidFill>
              <a:srgbClr val="000000"/>
            </a:solidFill>
            <a:miter lim="800000"/>
            <a:headEnd/>
            <a:tailEnd/>
          </a:ln>
        </p:spPr>
        <p:txBody>
          <a:bodyPr/>
          <a:lstStyle/>
          <a:p>
            <a:pPr algn="ctr"/>
            <a:r>
              <a:rPr lang="ar-SA" sz="1100" b="1">
                <a:effectLst>
                  <a:outerShdw blurRad="38100" dist="38100" dir="2700000" algn="tl">
                    <a:srgbClr val="C0C0C0"/>
                  </a:outerShdw>
                </a:effectLst>
                <a:latin typeface="Times New Roman" charset="0"/>
              </a:rPr>
              <a:t>المفتشية العامة</a:t>
            </a:r>
          </a:p>
          <a:p>
            <a:pPr algn="l" rtl="0" eaLnBrk="0" hangingPunct="0"/>
            <a:endParaRPr lang="ar-SA" sz="1100">
              <a:effectLst>
                <a:outerShdw blurRad="38100" dist="38100" dir="2700000" algn="tl">
                  <a:srgbClr val="C0C0C0"/>
                </a:outerShdw>
              </a:effectLst>
              <a:latin typeface="Times New Roman" charset="0"/>
            </a:endParaRPr>
          </a:p>
        </p:txBody>
      </p:sp>
      <p:sp>
        <p:nvSpPr>
          <p:cNvPr id="72710" name="Rectangle 1030" descr="رخام أبيض"/>
          <p:cNvSpPr>
            <a:spLocks noChangeArrowheads="1"/>
          </p:cNvSpPr>
          <p:nvPr/>
        </p:nvSpPr>
        <p:spPr bwMode="auto">
          <a:xfrm>
            <a:off x="3810000" y="1295400"/>
            <a:ext cx="1600200" cy="457200"/>
          </a:xfrm>
          <a:prstGeom prst="rect">
            <a:avLst/>
          </a:prstGeom>
          <a:blipFill dpi="0" rotWithShape="0">
            <a:blip r:embed="rId3" cstate="print"/>
            <a:srcRect/>
            <a:tile tx="0" ty="0" sx="100000" sy="100000" flip="none" algn="tl"/>
          </a:blipFill>
          <a:ln w="57150" cmpd="thickThin">
            <a:solidFill>
              <a:srgbClr val="000000"/>
            </a:solidFill>
            <a:miter lim="800000"/>
            <a:headEnd/>
            <a:tailEnd/>
          </a:ln>
        </p:spPr>
        <p:txBody>
          <a:bodyPr/>
          <a:lstStyle/>
          <a:p>
            <a:pPr algn="ctr"/>
            <a:r>
              <a:rPr lang="ar-SA" sz="1100" b="1">
                <a:effectLst>
                  <a:outerShdw blurRad="38100" dist="38100" dir="2700000" algn="tl">
                    <a:srgbClr val="C0C0C0"/>
                  </a:outerShdw>
                </a:effectLst>
                <a:latin typeface="Times New Roman" charset="0"/>
              </a:rPr>
              <a:t>الكتابة العامة</a:t>
            </a:r>
          </a:p>
          <a:p>
            <a:pPr algn="l" rtl="0" eaLnBrk="0" hangingPunct="0"/>
            <a:endParaRPr lang="ar-SA" sz="1100">
              <a:effectLst>
                <a:outerShdw blurRad="38100" dist="38100" dir="2700000" algn="tl">
                  <a:srgbClr val="C0C0C0"/>
                </a:outerShdw>
              </a:effectLst>
              <a:latin typeface="Times New Roman" charset="0"/>
            </a:endParaRPr>
          </a:p>
        </p:txBody>
      </p:sp>
      <p:sp>
        <p:nvSpPr>
          <p:cNvPr id="72711" name="AutoShape 1031"/>
          <p:cNvSpPr>
            <a:spLocks noChangeArrowheads="1"/>
          </p:cNvSpPr>
          <p:nvPr/>
        </p:nvSpPr>
        <p:spPr bwMode="auto">
          <a:xfrm>
            <a:off x="7813675" y="2373313"/>
            <a:ext cx="11430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الشؤون</a:t>
            </a:r>
            <a:endParaRPr lang="ar-SA" sz="1100">
              <a:effectLst>
                <a:outerShdw blurRad="38100" dist="38100" dir="2700000" algn="tl">
                  <a:srgbClr val="FFFFFF"/>
                </a:outerShdw>
              </a:effectLst>
              <a:latin typeface="Times New Roman" charset="0"/>
              <a:cs typeface="Times New Roman" charset="0"/>
            </a:endParaRPr>
          </a:p>
          <a:p>
            <a:pPr algn="ctr" eaLnBrk="0" hangingPunct="0"/>
            <a:r>
              <a:rPr lang="ar-SA" sz="1100" b="1">
                <a:effectLst>
                  <a:outerShdw blurRad="38100" dist="38100" dir="2700000" algn="tl">
                    <a:srgbClr val="FFFFFF"/>
                  </a:outerShdw>
                </a:effectLst>
                <a:latin typeface="Times New Roman" charset="0"/>
                <a:cs typeface="Times New Roman" charset="0"/>
              </a:rPr>
              <a:t>المدنية</a:t>
            </a:r>
            <a:endParaRPr lang="ar-SA" sz="1100">
              <a:effectLst>
                <a:outerShdw blurRad="38100" dist="38100" dir="2700000" algn="tl">
                  <a:srgbClr val="FFFFFF"/>
                </a:outerShdw>
              </a:effectLst>
              <a:latin typeface="Times New Roman" charset="0"/>
              <a:cs typeface="Times New Roman" charset="0"/>
            </a:endParaRPr>
          </a:p>
          <a:p>
            <a:pPr algn="l" rtl="0" eaLnBrk="0" hangingPunct="0"/>
            <a:endParaRPr lang="ar-SA" sz="1100">
              <a:effectLst>
                <a:outerShdw blurRad="38100" dist="38100" dir="2700000" algn="tl">
                  <a:srgbClr val="FFFFFF"/>
                </a:outerShdw>
              </a:effectLst>
              <a:latin typeface="Times New Roman" charset="0"/>
            </a:endParaRPr>
          </a:p>
        </p:txBody>
      </p:sp>
      <p:sp>
        <p:nvSpPr>
          <p:cNvPr id="72712" name="AutoShape 1032"/>
          <p:cNvSpPr>
            <a:spLocks noChangeArrowheads="1"/>
          </p:cNvSpPr>
          <p:nvPr/>
        </p:nvSpPr>
        <p:spPr bwMode="auto">
          <a:xfrm>
            <a:off x="6370638" y="2373313"/>
            <a:ext cx="11430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الشؤون</a:t>
            </a:r>
            <a:endParaRPr lang="ar-SA" sz="1100">
              <a:effectLst>
                <a:outerShdw blurRad="38100" dist="38100" dir="2700000" algn="tl">
                  <a:srgbClr val="FFFFFF"/>
                </a:outerShdw>
              </a:effectLst>
              <a:latin typeface="Times New Roman" charset="0"/>
              <a:cs typeface="Times New Roman" charset="0"/>
            </a:endParaRPr>
          </a:p>
          <a:p>
            <a:pPr algn="ctr" eaLnBrk="0" hangingPunct="0"/>
            <a:r>
              <a:rPr lang="ar-SA" sz="1100" b="1">
                <a:effectLst>
                  <a:outerShdw blurRad="38100" dist="38100" dir="2700000" algn="tl">
                    <a:srgbClr val="FFFFFF"/>
                  </a:outerShdw>
                </a:effectLst>
                <a:latin typeface="Times New Roman" charset="0"/>
                <a:cs typeface="Times New Roman" charset="0"/>
              </a:rPr>
              <a:t>الجنائية و العفو</a:t>
            </a:r>
            <a:endParaRPr lang="ar-SA" sz="1100">
              <a:effectLst>
                <a:outerShdw blurRad="38100" dist="38100" dir="2700000" algn="tl">
                  <a:srgbClr val="FFFFFF"/>
                </a:outerShdw>
              </a:effectLst>
              <a:latin typeface="Times New Roman" charset="0"/>
              <a:cs typeface="Times New Roman" charset="0"/>
            </a:endParaRPr>
          </a:p>
          <a:p>
            <a:pPr algn="l" rtl="0" eaLnBrk="0" hangingPunct="0"/>
            <a:endParaRPr lang="ar-SA" sz="1100">
              <a:effectLst>
                <a:outerShdw blurRad="38100" dist="38100" dir="2700000" algn="tl">
                  <a:srgbClr val="FFFFFF"/>
                </a:outerShdw>
              </a:effectLst>
              <a:latin typeface="Times New Roman" charset="0"/>
            </a:endParaRPr>
          </a:p>
        </p:txBody>
      </p:sp>
      <p:sp>
        <p:nvSpPr>
          <p:cNvPr id="72713" name="AutoShape 1033"/>
          <p:cNvSpPr>
            <a:spLocks noChangeArrowheads="1"/>
          </p:cNvSpPr>
          <p:nvPr/>
        </p:nvSpPr>
        <p:spPr bwMode="auto">
          <a:xfrm>
            <a:off x="3900488" y="2362200"/>
            <a:ext cx="9906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a:t>
            </a:r>
            <a:r>
              <a:rPr lang="ar-SA" sz="1100" b="1">
                <a:effectLst>
                  <a:outerShdw blurRad="38100" dist="38100" dir="2700000" algn="tl">
                    <a:srgbClr val="FFFFFF"/>
                  </a:outerShdw>
                </a:effectLst>
                <a:latin typeface="Times New Roman" charset="0"/>
              </a:rPr>
              <a:t>التشريع</a:t>
            </a:r>
            <a:endParaRPr lang="ar-SA" sz="1100">
              <a:effectLst>
                <a:outerShdw blurRad="38100" dist="38100" dir="2700000" algn="tl">
                  <a:srgbClr val="FFFFFF"/>
                </a:outerShdw>
              </a:effectLst>
              <a:latin typeface="Times New Roman" charset="0"/>
            </a:endParaRPr>
          </a:p>
          <a:p>
            <a:pPr algn="l" rtl="0" eaLnBrk="0" hangingPunct="0"/>
            <a:endParaRPr lang="ar-SA" sz="1100">
              <a:effectLst>
                <a:outerShdw blurRad="38100" dist="38100" dir="2700000" algn="tl">
                  <a:srgbClr val="FFFFFF"/>
                </a:outerShdw>
              </a:effectLst>
              <a:latin typeface="Times New Roman" charset="0"/>
            </a:endParaRPr>
          </a:p>
        </p:txBody>
      </p:sp>
      <p:sp>
        <p:nvSpPr>
          <p:cNvPr id="72714" name="AutoShape 1034"/>
          <p:cNvSpPr>
            <a:spLocks noChangeArrowheads="1"/>
          </p:cNvSpPr>
          <p:nvPr/>
        </p:nvSpPr>
        <p:spPr bwMode="auto">
          <a:xfrm>
            <a:off x="2800350" y="2373313"/>
            <a:ext cx="10160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الموارد</a:t>
            </a:r>
          </a:p>
          <a:p>
            <a:pPr algn="ctr" eaLnBrk="0" hangingPunct="0"/>
            <a:r>
              <a:rPr lang="ar-SA" sz="1100" b="1">
                <a:effectLst>
                  <a:outerShdw blurRad="38100" dist="38100" dir="2700000" algn="tl">
                    <a:srgbClr val="FFFFFF"/>
                  </a:outerShdw>
                </a:effectLst>
                <a:latin typeface="Times New Roman" charset="0"/>
                <a:cs typeface="Times New Roman" charset="0"/>
              </a:rPr>
              <a:t>البشرية</a:t>
            </a:r>
          </a:p>
          <a:p>
            <a:pPr algn="l" rtl="0" eaLnBrk="0" hangingPunct="0"/>
            <a:endParaRPr lang="ar-SA" sz="1100">
              <a:effectLst>
                <a:outerShdw blurRad="38100" dist="38100" dir="2700000" algn="tl">
                  <a:srgbClr val="FFFFFF"/>
                </a:outerShdw>
              </a:effectLst>
              <a:latin typeface="Times New Roman" charset="0"/>
            </a:endParaRPr>
          </a:p>
        </p:txBody>
      </p:sp>
      <p:sp>
        <p:nvSpPr>
          <p:cNvPr id="72715" name="AutoShape 1035"/>
          <p:cNvSpPr>
            <a:spLocks noChangeArrowheads="1"/>
          </p:cNvSpPr>
          <p:nvPr/>
        </p:nvSpPr>
        <p:spPr bwMode="auto">
          <a:xfrm>
            <a:off x="1423988" y="2362200"/>
            <a:ext cx="1255712" cy="582613"/>
          </a:xfrm>
          <a:prstGeom prst="flowChartAlternateProcess">
            <a:avLst/>
          </a:prstGeom>
          <a:solidFill>
            <a:srgbClr val="C0C0C0"/>
          </a:solidFill>
          <a:ln w="28575">
            <a:solidFill>
              <a:srgbClr val="000000"/>
            </a:solidFill>
            <a:miter lim="800000"/>
            <a:headEnd/>
            <a:tailEnd/>
          </a:ln>
          <a:effectLst/>
        </p:spPr>
        <p:txBody>
          <a:bodyPr/>
          <a:lstStyle/>
          <a:p>
            <a:pPr algn="ctr"/>
            <a:r>
              <a:rPr lang="ar-SA" sz="1100" b="1">
                <a:effectLst>
                  <a:outerShdw blurRad="38100" dist="38100" dir="2700000" algn="tl">
                    <a:srgbClr val="FFFFFF"/>
                  </a:outerShdw>
                </a:effectLst>
                <a:latin typeface="Times New Roman" charset="0"/>
                <a:cs typeface="Times New Roman" charset="0"/>
              </a:rPr>
              <a:t>مديرية التجهيز </a:t>
            </a:r>
            <a:r>
              <a:rPr lang="ar-SA" sz="1100" b="1">
                <a:effectLst>
                  <a:outerShdw blurRad="38100" dist="38100" dir="2700000" algn="tl">
                    <a:srgbClr val="FFFFFF"/>
                  </a:outerShdw>
                </a:effectLst>
                <a:latin typeface="Times New Roman" charset="0"/>
              </a:rPr>
              <a:t>و </a:t>
            </a:r>
            <a:r>
              <a:rPr lang="ar-SA" sz="1100" b="1">
                <a:effectLst>
                  <a:outerShdw blurRad="38100" dist="38100" dir="2700000" algn="tl">
                    <a:srgbClr val="FFFFFF"/>
                  </a:outerShdw>
                </a:effectLst>
                <a:latin typeface="Times New Roman" charset="0"/>
                <a:cs typeface="Times New Roman" charset="0"/>
              </a:rPr>
              <a:t>تدبير الممتلكات</a:t>
            </a:r>
          </a:p>
        </p:txBody>
      </p:sp>
      <p:sp>
        <p:nvSpPr>
          <p:cNvPr id="72716" name="AutoShape 1036"/>
          <p:cNvSpPr>
            <a:spLocks noChangeArrowheads="1"/>
          </p:cNvSpPr>
          <p:nvPr/>
        </p:nvSpPr>
        <p:spPr bwMode="auto">
          <a:xfrm>
            <a:off x="114300" y="2374900"/>
            <a:ext cx="11811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الدراسات</a:t>
            </a:r>
            <a:endParaRPr lang="ar-SA" sz="1100">
              <a:effectLst>
                <a:outerShdw blurRad="38100" dist="38100" dir="2700000" algn="tl">
                  <a:srgbClr val="FFFFFF"/>
                </a:outerShdw>
              </a:effectLst>
              <a:latin typeface="Times New Roman" charset="0"/>
              <a:cs typeface="Times New Roman" charset="0"/>
            </a:endParaRPr>
          </a:p>
          <a:p>
            <a:pPr algn="ctr" eaLnBrk="0" hangingPunct="0"/>
            <a:r>
              <a:rPr lang="ar-SA" sz="1100" b="1">
                <a:effectLst>
                  <a:outerShdw blurRad="38100" dist="38100" dir="2700000" algn="tl">
                    <a:srgbClr val="FFFFFF"/>
                  </a:outerShdw>
                </a:effectLst>
                <a:latin typeface="Times New Roman" charset="0"/>
                <a:cs typeface="Times New Roman" charset="0"/>
              </a:rPr>
              <a:t>و التعاون و التحديث</a:t>
            </a:r>
          </a:p>
          <a:p>
            <a:pPr algn="l" rtl="0" eaLnBrk="0" hangingPunct="0"/>
            <a:endParaRPr lang="ar-SA" sz="1100">
              <a:effectLst>
                <a:outerShdw blurRad="38100" dist="38100" dir="2700000" algn="tl">
                  <a:srgbClr val="FFFFFF"/>
                </a:outerShdw>
              </a:effectLst>
              <a:latin typeface="Times New Roman" charset="0"/>
            </a:endParaRPr>
          </a:p>
        </p:txBody>
      </p:sp>
      <p:sp>
        <p:nvSpPr>
          <p:cNvPr id="72717" name="AutoShape 1037"/>
          <p:cNvSpPr>
            <a:spLocks noChangeArrowheads="1"/>
          </p:cNvSpPr>
          <p:nvPr/>
        </p:nvSpPr>
        <p:spPr bwMode="auto">
          <a:xfrm>
            <a:off x="7739063" y="1874838"/>
            <a:ext cx="1257300" cy="407987"/>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rPr>
              <a:t>قسم  تتبع </a:t>
            </a:r>
          </a:p>
          <a:p>
            <a:pPr algn="ctr"/>
            <a:r>
              <a:rPr lang="ar-SA" sz="1100" b="1">
                <a:effectLst>
                  <a:outerShdw blurRad="38100" dist="38100" dir="2700000" algn="tl">
                    <a:srgbClr val="FFFFFF"/>
                  </a:outerShdw>
                </a:effectLst>
                <a:latin typeface="Times New Roman" charset="0"/>
              </a:rPr>
              <a:t>وتحليل الشكايات</a:t>
            </a:r>
          </a:p>
          <a:p>
            <a:pPr algn="l" rtl="0" eaLnBrk="0" hangingPunct="0"/>
            <a:endParaRPr lang="ar-SA" sz="1100">
              <a:effectLst>
                <a:outerShdw blurRad="38100" dist="38100" dir="2700000" algn="tl">
                  <a:srgbClr val="FFFFFF"/>
                </a:outerShdw>
              </a:effectLst>
              <a:latin typeface="Times New Roman" charset="0"/>
            </a:endParaRPr>
          </a:p>
        </p:txBody>
      </p:sp>
      <p:sp>
        <p:nvSpPr>
          <p:cNvPr id="12302" name="AutoShape 1038"/>
          <p:cNvSpPr>
            <a:spLocks noChangeArrowheads="1"/>
          </p:cNvSpPr>
          <p:nvPr/>
        </p:nvSpPr>
        <p:spPr bwMode="auto">
          <a:xfrm>
            <a:off x="7761288" y="3124200"/>
            <a:ext cx="1279525" cy="3048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الشؤون القضائية</a:t>
            </a:r>
          </a:p>
          <a:p>
            <a:pPr algn="l" rtl="0" eaLnBrk="0" hangingPunct="0"/>
            <a:endParaRPr lang="ar-SA" sz="1000" b="1">
              <a:latin typeface="Times New Roman" charset="0"/>
            </a:endParaRPr>
          </a:p>
        </p:txBody>
      </p:sp>
      <p:sp>
        <p:nvSpPr>
          <p:cNvPr id="12303" name="AutoShape 1039"/>
          <p:cNvSpPr>
            <a:spLocks noChangeArrowheads="1"/>
          </p:cNvSpPr>
          <p:nvPr/>
        </p:nvSpPr>
        <p:spPr bwMode="auto">
          <a:xfrm>
            <a:off x="7543800" y="3657600"/>
            <a:ext cx="1600200" cy="3048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الجنسية  والحالة المدنية</a:t>
            </a:r>
          </a:p>
          <a:p>
            <a:pPr algn="l" rtl="0" eaLnBrk="0" hangingPunct="0"/>
            <a:endParaRPr lang="ar-SA" sz="1000" b="1">
              <a:latin typeface="Times New Roman" charset="0"/>
            </a:endParaRPr>
          </a:p>
        </p:txBody>
      </p:sp>
      <p:sp>
        <p:nvSpPr>
          <p:cNvPr id="12304" name="AutoShape 1040"/>
          <p:cNvSpPr>
            <a:spLocks noChangeArrowheads="1"/>
          </p:cNvSpPr>
          <p:nvPr/>
        </p:nvSpPr>
        <p:spPr bwMode="auto">
          <a:xfrm>
            <a:off x="7543800" y="4191000"/>
            <a:ext cx="1600200" cy="522288"/>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مساعدي القضاء و المهن القانونية والقضائية</a:t>
            </a:r>
          </a:p>
          <a:p>
            <a:pPr algn="l" rtl="0" eaLnBrk="0" hangingPunct="0"/>
            <a:endParaRPr lang="ar-SA" sz="1000" b="1">
              <a:latin typeface="Times New Roman" charset="0"/>
            </a:endParaRPr>
          </a:p>
        </p:txBody>
      </p:sp>
      <p:sp>
        <p:nvSpPr>
          <p:cNvPr id="12305" name="AutoShape 1041"/>
          <p:cNvSpPr>
            <a:spLocks noChangeArrowheads="1"/>
          </p:cNvSpPr>
          <p:nvPr/>
        </p:nvSpPr>
        <p:spPr bwMode="auto">
          <a:xfrm>
            <a:off x="6281738" y="3059113"/>
            <a:ext cx="1143000" cy="3810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القضاء الجنائي</a:t>
            </a:r>
          </a:p>
          <a:p>
            <a:pPr algn="l" rtl="0" eaLnBrk="0" hangingPunct="0"/>
            <a:endParaRPr lang="ar-SA" sz="1000" b="1">
              <a:latin typeface="Times New Roman" charset="0"/>
            </a:endParaRPr>
          </a:p>
        </p:txBody>
      </p:sp>
      <p:sp>
        <p:nvSpPr>
          <p:cNvPr id="12306" name="AutoShape 1042"/>
          <p:cNvSpPr>
            <a:spLocks noChangeArrowheads="1"/>
          </p:cNvSpPr>
          <p:nvPr/>
        </p:nvSpPr>
        <p:spPr bwMode="auto">
          <a:xfrm>
            <a:off x="6281738" y="3516313"/>
            <a:ext cx="11430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القضايا الجنائية الخاصة</a:t>
            </a:r>
          </a:p>
          <a:p>
            <a:pPr algn="l" rtl="0" eaLnBrk="0" hangingPunct="0"/>
            <a:endParaRPr lang="ar-SA" sz="1000" b="1">
              <a:latin typeface="Times New Roman" charset="0"/>
            </a:endParaRPr>
          </a:p>
        </p:txBody>
      </p:sp>
      <p:sp>
        <p:nvSpPr>
          <p:cNvPr id="12307" name="AutoShape 1043"/>
          <p:cNvSpPr>
            <a:spLocks noChangeArrowheads="1"/>
          </p:cNvSpPr>
          <p:nvPr/>
        </p:nvSpPr>
        <p:spPr bwMode="auto">
          <a:xfrm>
            <a:off x="6281738" y="4087813"/>
            <a:ext cx="1143000" cy="5334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العفو </a:t>
            </a:r>
          </a:p>
          <a:p>
            <a:pPr algn="ctr"/>
            <a:r>
              <a:rPr lang="ar-SA" sz="1000" b="1">
                <a:latin typeface="Times New Roman" charset="0"/>
                <a:cs typeface="Times New Roman" charset="0"/>
              </a:rPr>
              <a:t>و الإفراج المقيد</a:t>
            </a:r>
          </a:p>
          <a:p>
            <a:pPr algn="l" rtl="0" eaLnBrk="0" hangingPunct="0"/>
            <a:endParaRPr lang="ar-SA" sz="1000" b="1">
              <a:latin typeface="Times New Roman" charset="0"/>
            </a:endParaRPr>
          </a:p>
        </p:txBody>
      </p:sp>
      <p:sp>
        <p:nvSpPr>
          <p:cNvPr id="12308" name="AutoShape 1044"/>
          <p:cNvSpPr>
            <a:spLocks noChangeArrowheads="1"/>
          </p:cNvSpPr>
          <p:nvPr/>
        </p:nvSpPr>
        <p:spPr bwMode="auto">
          <a:xfrm>
            <a:off x="6281738" y="4773613"/>
            <a:ext cx="1143000" cy="6858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تنفيذ التدابير القضائية في المادة ا</a:t>
            </a:r>
            <a:r>
              <a:rPr lang="ar-SA" sz="1000" b="1">
                <a:latin typeface="Times New Roman" charset="0"/>
              </a:rPr>
              <a:t>لزجرية</a:t>
            </a:r>
          </a:p>
          <a:p>
            <a:pPr algn="l" rtl="0" eaLnBrk="0" hangingPunct="0"/>
            <a:endParaRPr lang="ar-SA" sz="1000" b="1">
              <a:latin typeface="Times New Roman" charset="0"/>
            </a:endParaRPr>
          </a:p>
        </p:txBody>
      </p:sp>
      <p:sp>
        <p:nvSpPr>
          <p:cNvPr id="12309" name="AutoShape 1045"/>
          <p:cNvSpPr>
            <a:spLocks noChangeArrowheads="1"/>
          </p:cNvSpPr>
          <p:nvPr/>
        </p:nvSpPr>
        <p:spPr bwMode="auto">
          <a:xfrm>
            <a:off x="3822700" y="3048000"/>
            <a:ext cx="11430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الدراسات التشريعية</a:t>
            </a:r>
          </a:p>
          <a:p>
            <a:pPr algn="l" rtl="0" eaLnBrk="0" hangingPunct="0"/>
            <a:endParaRPr lang="ar-SA" sz="1000" b="1">
              <a:latin typeface="Times New Roman" charset="0"/>
            </a:endParaRPr>
          </a:p>
        </p:txBody>
      </p:sp>
      <p:sp>
        <p:nvSpPr>
          <p:cNvPr id="12310" name="AutoShape 1046"/>
          <p:cNvSpPr>
            <a:spLocks noChangeArrowheads="1"/>
          </p:cNvSpPr>
          <p:nvPr/>
        </p:nvSpPr>
        <p:spPr bwMode="auto">
          <a:xfrm>
            <a:off x="3836988" y="3695700"/>
            <a:ext cx="1143000" cy="495300"/>
          </a:xfrm>
          <a:prstGeom prst="flowChartTerminator">
            <a:avLst/>
          </a:prstGeom>
          <a:solidFill>
            <a:srgbClr val="FFFFFF"/>
          </a:solidFill>
          <a:ln w="19050">
            <a:solidFill>
              <a:srgbClr val="000000"/>
            </a:solidFill>
            <a:miter lim="800000"/>
            <a:headEnd/>
            <a:tailEnd/>
          </a:ln>
        </p:spPr>
        <p:txBody>
          <a:bodyPr/>
          <a:lstStyle/>
          <a:p>
            <a:r>
              <a:rPr lang="ar-SA" sz="1000" b="1">
                <a:latin typeface="Times New Roman" charset="0"/>
                <a:cs typeface="Times New Roman" charset="0"/>
              </a:rPr>
              <a:t>قسم </a:t>
            </a:r>
            <a:r>
              <a:rPr lang="ar-SA" sz="1000" b="1">
                <a:latin typeface="Times New Roman" charset="0"/>
              </a:rPr>
              <a:t>تتبع وتحيين النصوص القانونية</a:t>
            </a:r>
          </a:p>
          <a:p>
            <a:pPr algn="l" rtl="0" eaLnBrk="0" hangingPunct="0"/>
            <a:endParaRPr lang="ar-SA" sz="1000" b="1">
              <a:latin typeface="Times New Roman" charset="0"/>
            </a:endParaRPr>
          </a:p>
        </p:txBody>
      </p:sp>
      <p:sp>
        <p:nvSpPr>
          <p:cNvPr id="12311" name="AutoShape 1051"/>
          <p:cNvSpPr>
            <a:spLocks noChangeArrowheads="1"/>
          </p:cNvSpPr>
          <p:nvPr/>
        </p:nvSpPr>
        <p:spPr bwMode="auto">
          <a:xfrm>
            <a:off x="2803525" y="3059113"/>
            <a:ext cx="10287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القضاة</a:t>
            </a:r>
          </a:p>
          <a:p>
            <a:pPr algn="l" rtl="0" eaLnBrk="0" hangingPunct="0"/>
            <a:endParaRPr lang="ar-SA" sz="1000" b="1">
              <a:latin typeface="Times New Roman" charset="0"/>
            </a:endParaRPr>
          </a:p>
        </p:txBody>
      </p:sp>
      <p:sp>
        <p:nvSpPr>
          <p:cNvPr id="12312" name="AutoShape 1052"/>
          <p:cNvSpPr>
            <a:spLocks noChangeArrowheads="1"/>
          </p:cNvSpPr>
          <p:nvPr/>
        </p:nvSpPr>
        <p:spPr bwMode="auto">
          <a:xfrm>
            <a:off x="2749550" y="3657600"/>
            <a:ext cx="1028700" cy="3810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الموظفين</a:t>
            </a:r>
          </a:p>
          <a:p>
            <a:pPr algn="l" rtl="0" eaLnBrk="0" hangingPunct="0"/>
            <a:endParaRPr lang="ar-SA" sz="1000" b="1">
              <a:latin typeface="Times New Roman" charset="0"/>
            </a:endParaRPr>
          </a:p>
        </p:txBody>
      </p:sp>
      <p:sp>
        <p:nvSpPr>
          <p:cNvPr id="12313" name="AutoShape 1053"/>
          <p:cNvSpPr>
            <a:spLocks noChangeArrowheads="1"/>
          </p:cNvSpPr>
          <p:nvPr/>
        </p:nvSpPr>
        <p:spPr bwMode="auto">
          <a:xfrm>
            <a:off x="2749550" y="4267200"/>
            <a:ext cx="1028700" cy="5715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التكوين</a:t>
            </a:r>
          </a:p>
          <a:p>
            <a:pPr algn="ctr" eaLnBrk="0" hangingPunct="0"/>
            <a:r>
              <a:rPr lang="ar-SA" sz="1000" b="1">
                <a:latin typeface="Times New Roman" charset="0"/>
                <a:cs typeface="Times New Roman" charset="0"/>
              </a:rPr>
              <a:t>و التتبع و التقييم</a:t>
            </a:r>
          </a:p>
          <a:p>
            <a:pPr algn="l" rtl="0" eaLnBrk="0" hangingPunct="0"/>
            <a:endParaRPr lang="ar-SA" sz="1000" b="1">
              <a:latin typeface="Times New Roman" charset="0"/>
            </a:endParaRPr>
          </a:p>
        </p:txBody>
      </p:sp>
      <p:sp>
        <p:nvSpPr>
          <p:cNvPr id="12314" name="AutoShape 1055"/>
          <p:cNvSpPr>
            <a:spLocks noChangeArrowheads="1"/>
          </p:cNvSpPr>
          <p:nvPr/>
        </p:nvSpPr>
        <p:spPr bwMode="auto">
          <a:xfrm>
            <a:off x="1443038" y="3059113"/>
            <a:ext cx="1198562" cy="5715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البنايات وتدبير الرصيد العقاري</a:t>
            </a:r>
          </a:p>
          <a:p>
            <a:pPr algn="l" rtl="0" eaLnBrk="0" hangingPunct="0"/>
            <a:endParaRPr lang="ar-SA" sz="1000" b="1">
              <a:latin typeface="Times New Roman" charset="0"/>
            </a:endParaRPr>
          </a:p>
        </p:txBody>
      </p:sp>
      <p:sp>
        <p:nvSpPr>
          <p:cNvPr id="12315" name="AutoShape 1056"/>
          <p:cNvSpPr>
            <a:spLocks noChangeArrowheads="1"/>
          </p:cNvSpPr>
          <p:nvPr/>
        </p:nvSpPr>
        <p:spPr bwMode="auto">
          <a:xfrm>
            <a:off x="130175" y="3059113"/>
            <a:ext cx="1165225" cy="293687"/>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الدراسات </a:t>
            </a:r>
          </a:p>
          <a:p>
            <a:pPr algn="l" rtl="0" eaLnBrk="0" hangingPunct="0"/>
            <a:endParaRPr lang="ar-SA" sz="1000" b="1">
              <a:latin typeface="Times New Roman" charset="0"/>
            </a:endParaRPr>
          </a:p>
        </p:txBody>
      </p:sp>
      <p:sp>
        <p:nvSpPr>
          <p:cNvPr id="12316" name="AutoShape 1058"/>
          <p:cNvSpPr>
            <a:spLocks noChangeArrowheads="1"/>
          </p:cNvSpPr>
          <p:nvPr/>
        </p:nvSpPr>
        <p:spPr bwMode="auto">
          <a:xfrm>
            <a:off x="1501775" y="3836988"/>
            <a:ext cx="1028700" cy="5715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التجهيز والمعدات</a:t>
            </a:r>
          </a:p>
          <a:p>
            <a:pPr algn="l" rtl="0" eaLnBrk="0" hangingPunct="0"/>
            <a:endParaRPr lang="ar-SA" sz="1000" b="1">
              <a:latin typeface="Times New Roman" charset="0"/>
            </a:endParaRPr>
          </a:p>
        </p:txBody>
      </p:sp>
      <p:sp>
        <p:nvSpPr>
          <p:cNvPr id="12317" name="AutoShape 1059"/>
          <p:cNvSpPr>
            <a:spLocks noChangeArrowheads="1"/>
          </p:cNvSpPr>
          <p:nvPr/>
        </p:nvSpPr>
        <p:spPr bwMode="auto">
          <a:xfrm>
            <a:off x="1501775" y="4611688"/>
            <a:ext cx="10287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البرمجة وال</a:t>
            </a:r>
            <a:r>
              <a:rPr lang="ar-MA" sz="1000" b="1">
                <a:latin typeface="Times New Roman" charset="0"/>
              </a:rPr>
              <a:t>صفقات</a:t>
            </a:r>
          </a:p>
          <a:p>
            <a:pPr algn="l" rtl="0" eaLnBrk="0" hangingPunct="0"/>
            <a:endParaRPr lang="ar-MA" sz="1000" b="1">
              <a:latin typeface="Times New Roman" charset="0"/>
            </a:endParaRPr>
          </a:p>
        </p:txBody>
      </p:sp>
      <p:sp>
        <p:nvSpPr>
          <p:cNvPr id="12318" name="AutoShape 1061"/>
          <p:cNvSpPr>
            <a:spLocks noChangeArrowheads="1"/>
          </p:cNvSpPr>
          <p:nvPr/>
        </p:nvSpPr>
        <p:spPr bwMode="auto">
          <a:xfrm>
            <a:off x="152400" y="3429000"/>
            <a:ext cx="11430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التعاون</a:t>
            </a:r>
            <a:r>
              <a:rPr lang="ar-SA" sz="1000" b="1">
                <a:latin typeface="Times New Roman" charset="0"/>
              </a:rPr>
              <a:t> الاداري والتقني</a:t>
            </a:r>
          </a:p>
          <a:p>
            <a:pPr algn="l" rtl="0" eaLnBrk="0" hangingPunct="0"/>
            <a:endParaRPr lang="ar-SA" sz="1000" b="1">
              <a:latin typeface="Times New Roman" charset="0"/>
            </a:endParaRPr>
          </a:p>
        </p:txBody>
      </p:sp>
      <p:sp>
        <p:nvSpPr>
          <p:cNvPr id="12319" name="AutoShape 1062"/>
          <p:cNvSpPr>
            <a:spLocks noChangeArrowheads="1"/>
          </p:cNvSpPr>
          <p:nvPr/>
        </p:nvSpPr>
        <p:spPr bwMode="auto">
          <a:xfrm>
            <a:off x="55563" y="4079875"/>
            <a:ext cx="1260475" cy="3175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التقييم والتحديث</a:t>
            </a:r>
          </a:p>
          <a:p>
            <a:pPr algn="l" rtl="0" eaLnBrk="0" hangingPunct="0"/>
            <a:endParaRPr lang="ar-SA" sz="1000" b="1">
              <a:latin typeface="Times New Roman" charset="0"/>
            </a:endParaRPr>
          </a:p>
        </p:txBody>
      </p:sp>
      <p:sp>
        <p:nvSpPr>
          <p:cNvPr id="12320" name="AutoShape 1063"/>
          <p:cNvSpPr>
            <a:spLocks noChangeArrowheads="1"/>
          </p:cNvSpPr>
          <p:nvPr/>
        </p:nvSpPr>
        <p:spPr bwMode="auto">
          <a:xfrm>
            <a:off x="0" y="4651375"/>
            <a:ext cx="1371600" cy="584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الإعلاميات و </a:t>
            </a:r>
            <a:r>
              <a:rPr lang="ar-SA" sz="1000" b="1">
                <a:latin typeface="Times New Roman" charset="0"/>
              </a:rPr>
              <a:t>استعمال التكنولوجيا الحديثة</a:t>
            </a:r>
          </a:p>
          <a:p>
            <a:pPr algn="ctr" rtl="0" eaLnBrk="0" hangingPunct="0"/>
            <a:endParaRPr lang="ar-SA" sz="1000" b="1">
              <a:latin typeface="Times New Roman" charset="0"/>
            </a:endParaRPr>
          </a:p>
        </p:txBody>
      </p:sp>
      <p:sp>
        <p:nvSpPr>
          <p:cNvPr id="12321" name="AutoShape 1064"/>
          <p:cNvSpPr>
            <a:spLocks noChangeArrowheads="1"/>
          </p:cNvSpPr>
          <p:nvPr/>
        </p:nvSpPr>
        <p:spPr bwMode="auto">
          <a:xfrm>
            <a:off x="123825" y="5410200"/>
            <a:ext cx="1028700" cy="3048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التواصل</a:t>
            </a:r>
          </a:p>
          <a:p>
            <a:pPr algn="l" rtl="0" eaLnBrk="0" hangingPunct="0"/>
            <a:endParaRPr lang="ar-SA" sz="1000" b="1">
              <a:latin typeface="Times New Roman" charset="0"/>
            </a:endParaRPr>
          </a:p>
        </p:txBody>
      </p:sp>
      <p:sp>
        <p:nvSpPr>
          <p:cNvPr id="12322" name="Rectangle 1069"/>
          <p:cNvSpPr>
            <a:spLocks noChangeArrowheads="1"/>
          </p:cNvSpPr>
          <p:nvPr/>
        </p:nvSpPr>
        <p:spPr bwMode="auto">
          <a:xfrm>
            <a:off x="7597775" y="5962650"/>
            <a:ext cx="1524000" cy="379413"/>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الإعلاميات والإحصائيات  والتتبع و التقييم</a:t>
            </a:r>
          </a:p>
          <a:p>
            <a:pPr algn="l" rtl="0" eaLnBrk="0" hangingPunct="0"/>
            <a:endParaRPr lang="ar-SA" sz="1000" b="1">
              <a:latin typeface="Times New Roman" charset="0"/>
            </a:endParaRPr>
          </a:p>
        </p:txBody>
      </p:sp>
      <p:sp>
        <p:nvSpPr>
          <p:cNvPr id="12323" name="Rectangle 1070"/>
          <p:cNvSpPr>
            <a:spLocks noChangeArrowheads="1"/>
          </p:cNvSpPr>
          <p:nvPr/>
        </p:nvSpPr>
        <p:spPr bwMode="auto">
          <a:xfrm>
            <a:off x="6191250" y="6161088"/>
            <a:ext cx="1341438" cy="630237"/>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الإعلاميات  والإحصائيات و التتبع و التقييم</a:t>
            </a:r>
          </a:p>
          <a:p>
            <a:pPr algn="l" rtl="0" eaLnBrk="0" hangingPunct="0"/>
            <a:endParaRPr lang="ar-SA" sz="1000" b="1">
              <a:latin typeface="Times New Roman" charset="0"/>
            </a:endParaRPr>
          </a:p>
        </p:txBody>
      </p:sp>
      <p:sp>
        <p:nvSpPr>
          <p:cNvPr id="12324" name="Rectangle 1071"/>
          <p:cNvSpPr>
            <a:spLocks noChangeArrowheads="1"/>
          </p:cNvSpPr>
          <p:nvPr/>
        </p:nvSpPr>
        <p:spPr bwMode="auto">
          <a:xfrm>
            <a:off x="3962400" y="4343400"/>
            <a:ext cx="1004888" cy="40005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الإعلاميات</a:t>
            </a:r>
            <a:endParaRPr lang="ar-SA" sz="1000" b="1">
              <a:latin typeface="Times New Roman" charset="0"/>
            </a:endParaRPr>
          </a:p>
        </p:txBody>
      </p:sp>
      <p:sp>
        <p:nvSpPr>
          <p:cNvPr id="12325" name="Rectangle 1072"/>
          <p:cNvSpPr>
            <a:spLocks noChangeArrowheads="1"/>
          </p:cNvSpPr>
          <p:nvPr/>
        </p:nvSpPr>
        <p:spPr bwMode="auto">
          <a:xfrm>
            <a:off x="6254750" y="5611813"/>
            <a:ext cx="1257300" cy="40005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التعاون والتواصل</a:t>
            </a:r>
          </a:p>
          <a:p>
            <a:pPr algn="l" rtl="0" eaLnBrk="0" hangingPunct="0"/>
            <a:endParaRPr lang="ar-SA" sz="1000" b="1">
              <a:latin typeface="Times New Roman" charset="0"/>
            </a:endParaRPr>
          </a:p>
        </p:txBody>
      </p:sp>
      <p:sp>
        <p:nvSpPr>
          <p:cNvPr id="12326" name="Line 1073"/>
          <p:cNvSpPr>
            <a:spLocks noChangeShapeType="1"/>
          </p:cNvSpPr>
          <p:nvPr/>
        </p:nvSpPr>
        <p:spPr bwMode="auto">
          <a:xfrm>
            <a:off x="8464550" y="2944813"/>
            <a:ext cx="0" cy="114300"/>
          </a:xfrm>
          <a:prstGeom prst="line">
            <a:avLst/>
          </a:prstGeom>
          <a:noFill/>
          <a:ln w="9525">
            <a:solidFill>
              <a:srgbClr val="000000"/>
            </a:solidFill>
            <a:round/>
            <a:headEnd/>
            <a:tailEnd type="triangle" w="med" len="med"/>
          </a:ln>
        </p:spPr>
        <p:txBody>
          <a:bodyPr/>
          <a:lstStyle/>
          <a:p>
            <a:endParaRPr lang="fr-FR"/>
          </a:p>
        </p:txBody>
      </p:sp>
      <p:sp>
        <p:nvSpPr>
          <p:cNvPr id="12327" name="Line 1074"/>
          <p:cNvSpPr>
            <a:spLocks noChangeShapeType="1"/>
          </p:cNvSpPr>
          <p:nvPr/>
        </p:nvSpPr>
        <p:spPr bwMode="auto">
          <a:xfrm>
            <a:off x="8458200" y="3429000"/>
            <a:ext cx="0" cy="190500"/>
          </a:xfrm>
          <a:prstGeom prst="line">
            <a:avLst/>
          </a:prstGeom>
          <a:noFill/>
          <a:ln w="9525">
            <a:solidFill>
              <a:srgbClr val="000000"/>
            </a:solidFill>
            <a:round/>
            <a:headEnd/>
            <a:tailEnd type="triangle" w="med" len="med"/>
          </a:ln>
        </p:spPr>
        <p:txBody>
          <a:bodyPr/>
          <a:lstStyle/>
          <a:p>
            <a:endParaRPr lang="fr-FR"/>
          </a:p>
        </p:txBody>
      </p:sp>
      <p:sp>
        <p:nvSpPr>
          <p:cNvPr id="12328" name="Line 1075"/>
          <p:cNvSpPr>
            <a:spLocks noChangeShapeType="1"/>
          </p:cNvSpPr>
          <p:nvPr/>
        </p:nvSpPr>
        <p:spPr bwMode="auto">
          <a:xfrm>
            <a:off x="8458200" y="4038600"/>
            <a:ext cx="0" cy="114300"/>
          </a:xfrm>
          <a:prstGeom prst="line">
            <a:avLst/>
          </a:prstGeom>
          <a:noFill/>
          <a:ln w="9525">
            <a:solidFill>
              <a:srgbClr val="000000"/>
            </a:solidFill>
            <a:round/>
            <a:headEnd/>
            <a:tailEnd type="triangle" w="med" len="med"/>
          </a:ln>
        </p:spPr>
        <p:txBody>
          <a:bodyPr/>
          <a:lstStyle/>
          <a:p>
            <a:endParaRPr lang="fr-FR"/>
          </a:p>
        </p:txBody>
      </p:sp>
      <p:sp>
        <p:nvSpPr>
          <p:cNvPr id="12329" name="Line 1076"/>
          <p:cNvSpPr>
            <a:spLocks noChangeShapeType="1"/>
          </p:cNvSpPr>
          <p:nvPr/>
        </p:nvSpPr>
        <p:spPr bwMode="auto">
          <a:xfrm>
            <a:off x="8382000" y="4724400"/>
            <a:ext cx="0" cy="171450"/>
          </a:xfrm>
          <a:prstGeom prst="line">
            <a:avLst/>
          </a:prstGeom>
          <a:noFill/>
          <a:ln w="9525">
            <a:solidFill>
              <a:srgbClr val="000000"/>
            </a:solidFill>
            <a:round/>
            <a:headEnd/>
            <a:tailEnd type="triangle" w="med" len="med"/>
          </a:ln>
        </p:spPr>
        <p:txBody>
          <a:bodyPr/>
          <a:lstStyle/>
          <a:p>
            <a:endParaRPr lang="fr-FR"/>
          </a:p>
        </p:txBody>
      </p:sp>
      <p:sp>
        <p:nvSpPr>
          <p:cNvPr id="12330" name="Line 1077"/>
          <p:cNvSpPr>
            <a:spLocks noChangeShapeType="1"/>
          </p:cNvSpPr>
          <p:nvPr/>
        </p:nvSpPr>
        <p:spPr bwMode="auto">
          <a:xfrm>
            <a:off x="6840538" y="2944813"/>
            <a:ext cx="0" cy="114300"/>
          </a:xfrm>
          <a:prstGeom prst="line">
            <a:avLst/>
          </a:prstGeom>
          <a:noFill/>
          <a:ln w="9525">
            <a:solidFill>
              <a:srgbClr val="000000"/>
            </a:solidFill>
            <a:round/>
            <a:headEnd/>
            <a:tailEnd type="triangle" w="med" len="med"/>
          </a:ln>
        </p:spPr>
        <p:txBody>
          <a:bodyPr/>
          <a:lstStyle/>
          <a:p>
            <a:endParaRPr lang="fr-FR"/>
          </a:p>
        </p:txBody>
      </p:sp>
      <p:sp>
        <p:nvSpPr>
          <p:cNvPr id="12331" name="Line 1078"/>
          <p:cNvSpPr>
            <a:spLocks noChangeShapeType="1"/>
          </p:cNvSpPr>
          <p:nvPr/>
        </p:nvSpPr>
        <p:spPr bwMode="auto">
          <a:xfrm>
            <a:off x="6840538" y="3402013"/>
            <a:ext cx="0" cy="114300"/>
          </a:xfrm>
          <a:prstGeom prst="line">
            <a:avLst/>
          </a:prstGeom>
          <a:noFill/>
          <a:ln w="9525">
            <a:solidFill>
              <a:srgbClr val="000000"/>
            </a:solidFill>
            <a:round/>
            <a:headEnd/>
            <a:tailEnd type="triangle" w="med" len="med"/>
          </a:ln>
        </p:spPr>
        <p:txBody>
          <a:bodyPr/>
          <a:lstStyle/>
          <a:p>
            <a:endParaRPr lang="fr-FR"/>
          </a:p>
        </p:txBody>
      </p:sp>
      <p:sp>
        <p:nvSpPr>
          <p:cNvPr id="12332" name="Line 1079"/>
          <p:cNvSpPr>
            <a:spLocks noChangeShapeType="1"/>
          </p:cNvSpPr>
          <p:nvPr/>
        </p:nvSpPr>
        <p:spPr bwMode="auto">
          <a:xfrm>
            <a:off x="6851650" y="3973513"/>
            <a:ext cx="0" cy="114300"/>
          </a:xfrm>
          <a:prstGeom prst="line">
            <a:avLst/>
          </a:prstGeom>
          <a:noFill/>
          <a:ln w="9525">
            <a:solidFill>
              <a:srgbClr val="000000"/>
            </a:solidFill>
            <a:round/>
            <a:headEnd/>
            <a:tailEnd type="triangle" w="med" len="med"/>
          </a:ln>
        </p:spPr>
        <p:txBody>
          <a:bodyPr/>
          <a:lstStyle/>
          <a:p>
            <a:endParaRPr lang="fr-FR"/>
          </a:p>
        </p:txBody>
      </p:sp>
      <p:sp>
        <p:nvSpPr>
          <p:cNvPr id="12333" name="Line 1080"/>
          <p:cNvSpPr>
            <a:spLocks noChangeShapeType="1"/>
          </p:cNvSpPr>
          <p:nvPr/>
        </p:nvSpPr>
        <p:spPr bwMode="auto">
          <a:xfrm>
            <a:off x="6840538" y="4659313"/>
            <a:ext cx="0" cy="114300"/>
          </a:xfrm>
          <a:prstGeom prst="line">
            <a:avLst/>
          </a:prstGeom>
          <a:noFill/>
          <a:ln w="9525">
            <a:solidFill>
              <a:srgbClr val="000000"/>
            </a:solidFill>
            <a:round/>
            <a:headEnd/>
            <a:tailEnd type="triangle" w="med" len="med"/>
          </a:ln>
        </p:spPr>
        <p:txBody>
          <a:bodyPr/>
          <a:lstStyle/>
          <a:p>
            <a:endParaRPr lang="fr-FR"/>
          </a:p>
        </p:txBody>
      </p:sp>
      <p:sp>
        <p:nvSpPr>
          <p:cNvPr id="12334" name="Line 1081"/>
          <p:cNvSpPr>
            <a:spLocks noChangeShapeType="1"/>
          </p:cNvSpPr>
          <p:nvPr/>
        </p:nvSpPr>
        <p:spPr bwMode="auto">
          <a:xfrm>
            <a:off x="6840538" y="5497513"/>
            <a:ext cx="0" cy="114300"/>
          </a:xfrm>
          <a:prstGeom prst="line">
            <a:avLst/>
          </a:prstGeom>
          <a:noFill/>
          <a:ln w="9525">
            <a:solidFill>
              <a:srgbClr val="000000"/>
            </a:solidFill>
            <a:round/>
            <a:headEnd/>
            <a:tailEnd type="triangle" w="med" len="med"/>
          </a:ln>
        </p:spPr>
        <p:txBody>
          <a:bodyPr/>
          <a:lstStyle/>
          <a:p>
            <a:endParaRPr lang="fr-FR"/>
          </a:p>
        </p:txBody>
      </p:sp>
      <p:sp>
        <p:nvSpPr>
          <p:cNvPr id="12335" name="Line 1082"/>
          <p:cNvSpPr>
            <a:spLocks noChangeShapeType="1"/>
          </p:cNvSpPr>
          <p:nvPr/>
        </p:nvSpPr>
        <p:spPr bwMode="auto">
          <a:xfrm>
            <a:off x="6905625" y="5964238"/>
            <a:ext cx="0" cy="228600"/>
          </a:xfrm>
          <a:prstGeom prst="line">
            <a:avLst/>
          </a:prstGeom>
          <a:noFill/>
          <a:ln w="9525">
            <a:solidFill>
              <a:srgbClr val="000000"/>
            </a:solidFill>
            <a:round/>
            <a:headEnd/>
            <a:tailEnd type="triangle" w="med" len="med"/>
          </a:ln>
        </p:spPr>
        <p:txBody>
          <a:bodyPr/>
          <a:lstStyle/>
          <a:p>
            <a:endParaRPr lang="fr-FR"/>
          </a:p>
        </p:txBody>
      </p:sp>
      <p:sp>
        <p:nvSpPr>
          <p:cNvPr id="12336" name="Line 1083"/>
          <p:cNvSpPr>
            <a:spLocks noChangeShapeType="1"/>
          </p:cNvSpPr>
          <p:nvPr/>
        </p:nvSpPr>
        <p:spPr bwMode="auto">
          <a:xfrm>
            <a:off x="4400550" y="2971800"/>
            <a:ext cx="0" cy="114300"/>
          </a:xfrm>
          <a:prstGeom prst="line">
            <a:avLst/>
          </a:prstGeom>
          <a:noFill/>
          <a:ln w="9525">
            <a:solidFill>
              <a:srgbClr val="000000"/>
            </a:solidFill>
            <a:round/>
            <a:headEnd/>
            <a:tailEnd type="triangle" w="med" len="med"/>
          </a:ln>
        </p:spPr>
        <p:txBody>
          <a:bodyPr/>
          <a:lstStyle/>
          <a:p>
            <a:endParaRPr lang="fr-FR"/>
          </a:p>
        </p:txBody>
      </p:sp>
      <p:sp>
        <p:nvSpPr>
          <p:cNvPr id="12337" name="Line 1084"/>
          <p:cNvSpPr>
            <a:spLocks noChangeShapeType="1"/>
          </p:cNvSpPr>
          <p:nvPr/>
        </p:nvSpPr>
        <p:spPr bwMode="auto">
          <a:xfrm>
            <a:off x="4400550" y="3581400"/>
            <a:ext cx="0" cy="114300"/>
          </a:xfrm>
          <a:prstGeom prst="line">
            <a:avLst/>
          </a:prstGeom>
          <a:noFill/>
          <a:ln w="9525">
            <a:solidFill>
              <a:srgbClr val="000000"/>
            </a:solidFill>
            <a:round/>
            <a:headEnd/>
            <a:tailEnd type="triangle" w="med" len="med"/>
          </a:ln>
        </p:spPr>
        <p:txBody>
          <a:bodyPr/>
          <a:lstStyle/>
          <a:p>
            <a:endParaRPr lang="fr-FR"/>
          </a:p>
        </p:txBody>
      </p:sp>
      <p:sp>
        <p:nvSpPr>
          <p:cNvPr id="12338" name="Line 1085"/>
          <p:cNvSpPr>
            <a:spLocks noChangeShapeType="1"/>
          </p:cNvSpPr>
          <p:nvPr/>
        </p:nvSpPr>
        <p:spPr bwMode="auto">
          <a:xfrm>
            <a:off x="4400550" y="4211638"/>
            <a:ext cx="0" cy="114300"/>
          </a:xfrm>
          <a:prstGeom prst="line">
            <a:avLst/>
          </a:prstGeom>
          <a:noFill/>
          <a:ln w="9525">
            <a:solidFill>
              <a:srgbClr val="000000"/>
            </a:solidFill>
            <a:round/>
            <a:headEnd/>
            <a:tailEnd type="triangle" w="med" len="med"/>
          </a:ln>
        </p:spPr>
        <p:txBody>
          <a:bodyPr/>
          <a:lstStyle/>
          <a:p>
            <a:endParaRPr lang="fr-FR"/>
          </a:p>
        </p:txBody>
      </p:sp>
      <p:sp>
        <p:nvSpPr>
          <p:cNvPr id="12339" name="Line 1092"/>
          <p:cNvSpPr>
            <a:spLocks noChangeShapeType="1"/>
          </p:cNvSpPr>
          <p:nvPr/>
        </p:nvSpPr>
        <p:spPr bwMode="auto">
          <a:xfrm>
            <a:off x="3400425" y="2944813"/>
            <a:ext cx="0" cy="114300"/>
          </a:xfrm>
          <a:prstGeom prst="line">
            <a:avLst/>
          </a:prstGeom>
          <a:noFill/>
          <a:ln w="9525">
            <a:solidFill>
              <a:srgbClr val="000000"/>
            </a:solidFill>
            <a:round/>
            <a:headEnd/>
            <a:tailEnd type="triangle" w="med" len="med"/>
          </a:ln>
        </p:spPr>
        <p:txBody>
          <a:bodyPr/>
          <a:lstStyle/>
          <a:p>
            <a:endParaRPr lang="fr-FR"/>
          </a:p>
        </p:txBody>
      </p:sp>
      <p:sp>
        <p:nvSpPr>
          <p:cNvPr id="12340" name="Line 1093"/>
          <p:cNvSpPr>
            <a:spLocks noChangeShapeType="1"/>
          </p:cNvSpPr>
          <p:nvPr/>
        </p:nvSpPr>
        <p:spPr bwMode="auto">
          <a:xfrm>
            <a:off x="3386138" y="3535363"/>
            <a:ext cx="0" cy="114300"/>
          </a:xfrm>
          <a:prstGeom prst="line">
            <a:avLst/>
          </a:prstGeom>
          <a:noFill/>
          <a:ln w="9525">
            <a:solidFill>
              <a:srgbClr val="000000"/>
            </a:solidFill>
            <a:round/>
            <a:headEnd/>
            <a:tailEnd type="triangle" w="med" len="med"/>
          </a:ln>
        </p:spPr>
        <p:txBody>
          <a:bodyPr/>
          <a:lstStyle/>
          <a:p>
            <a:endParaRPr lang="fr-FR"/>
          </a:p>
        </p:txBody>
      </p:sp>
      <p:sp>
        <p:nvSpPr>
          <p:cNvPr id="12341" name="Line 1095"/>
          <p:cNvSpPr>
            <a:spLocks noChangeShapeType="1"/>
          </p:cNvSpPr>
          <p:nvPr/>
        </p:nvSpPr>
        <p:spPr bwMode="auto">
          <a:xfrm>
            <a:off x="2033588" y="2971800"/>
            <a:ext cx="0" cy="114300"/>
          </a:xfrm>
          <a:prstGeom prst="line">
            <a:avLst/>
          </a:prstGeom>
          <a:noFill/>
          <a:ln w="9525">
            <a:solidFill>
              <a:srgbClr val="000000"/>
            </a:solidFill>
            <a:round/>
            <a:headEnd/>
            <a:tailEnd type="triangle" w="med" len="med"/>
          </a:ln>
        </p:spPr>
        <p:txBody>
          <a:bodyPr/>
          <a:lstStyle/>
          <a:p>
            <a:endParaRPr lang="fr-FR"/>
          </a:p>
        </p:txBody>
      </p:sp>
      <p:sp>
        <p:nvSpPr>
          <p:cNvPr id="12342" name="Line 1096"/>
          <p:cNvSpPr>
            <a:spLocks noChangeShapeType="1"/>
          </p:cNvSpPr>
          <p:nvPr/>
        </p:nvSpPr>
        <p:spPr bwMode="auto">
          <a:xfrm>
            <a:off x="2033588" y="3657600"/>
            <a:ext cx="0" cy="114300"/>
          </a:xfrm>
          <a:prstGeom prst="line">
            <a:avLst/>
          </a:prstGeom>
          <a:noFill/>
          <a:ln w="9525">
            <a:solidFill>
              <a:srgbClr val="000000"/>
            </a:solidFill>
            <a:round/>
            <a:headEnd/>
            <a:tailEnd type="triangle" w="med" len="med"/>
          </a:ln>
        </p:spPr>
        <p:txBody>
          <a:bodyPr/>
          <a:lstStyle/>
          <a:p>
            <a:endParaRPr lang="fr-FR"/>
          </a:p>
        </p:txBody>
      </p:sp>
      <p:sp>
        <p:nvSpPr>
          <p:cNvPr id="12343" name="Line 1097"/>
          <p:cNvSpPr>
            <a:spLocks noChangeShapeType="1"/>
          </p:cNvSpPr>
          <p:nvPr/>
        </p:nvSpPr>
        <p:spPr bwMode="auto">
          <a:xfrm>
            <a:off x="2033588" y="4446588"/>
            <a:ext cx="0" cy="114300"/>
          </a:xfrm>
          <a:prstGeom prst="line">
            <a:avLst/>
          </a:prstGeom>
          <a:noFill/>
          <a:ln w="9525">
            <a:solidFill>
              <a:srgbClr val="000000"/>
            </a:solidFill>
            <a:round/>
            <a:headEnd/>
            <a:tailEnd type="triangle" w="med" len="med"/>
          </a:ln>
        </p:spPr>
        <p:txBody>
          <a:bodyPr/>
          <a:lstStyle/>
          <a:p>
            <a:endParaRPr lang="fr-FR"/>
          </a:p>
        </p:txBody>
      </p:sp>
      <p:sp>
        <p:nvSpPr>
          <p:cNvPr id="12344" name="Line 1098"/>
          <p:cNvSpPr>
            <a:spLocks noChangeShapeType="1"/>
          </p:cNvSpPr>
          <p:nvPr/>
        </p:nvSpPr>
        <p:spPr bwMode="auto">
          <a:xfrm>
            <a:off x="2033588" y="5105400"/>
            <a:ext cx="0" cy="114300"/>
          </a:xfrm>
          <a:prstGeom prst="line">
            <a:avLst/>
          </a:prstGeom>
          <a:noFill/>
          <a:ln w="9525">
            <a:solidFill>
              <a:srgbClr val="000000"/>
            </a:solidFill>
            <a:round/>
            <a:headEnd/>
            <a:tailEnd type="triangle" w="med" len="med"/>
          </a:ln>
        </p:spPr>
        <p:txBody>
          <a:bodyPr/>
          <a:lstStyle/>
          <a:p>
            <a:endParaRPr lang="fr-FR"/>
          </a:p>
        </p:txBody>
      </p:sp>
      <p:sp>
        <p:nvSpPr>
          <p:cNvPr id="12345" name="Line 1099"/>
          <p:cNvSpPr>
            <a:spLocks noChangeShapeType="1"/>
          </p:cNvSpPr>
          <p:nvPr/>
        </p:nvSpPr>
        <p:spPr bwMode="auto">
          <a:xfrm>
            <a:off x="635000" y="2944813"/>
            <a:ext cx="0" cy="114300"/>
          </a:xfrm>
          <a:prstGeom prst="line">
            <a:avLst/>
          </a:prstGeom>
          <a:noFill/>
          <a:ln w="9525">
            <a:solidFill>
              <a:srgbClr val="000000"/>
            </a:solidFill>
            <a:round/>
            <a:headEnd/>
            <a:tailEnd type="triangle" w="med" len="med"/>
          </a:ln>
        </p:spPr>
        <p:txBody>
          <a:bodyPr/>
          <a:lstStyle/>
          <a:p>
            <a:endParaRPr lang="fr-FR"/>
          </a:p>
        </p:txBody>
      </p:sp>
      <p:sp>
        <p:nvSpPr>
          <p:cNvPr id="12346" name="Line 1100"/>
          <p:cNvSpPr>
            <a:spLocks noChangeShapeType="1"/>
          </p:cNvSpPr>
          <p:nvPr/>
        </p:nvSpPr>
        <p:spPr bwMode="auto">
          <a:xfrm>
            <a:off x="685800" y="3352800"/>
            <a:ext cx="0" cy="114300"/>
          </a:xfrm>
          <a:prstGeom prst="line">
            <a:avLst/>
          </a:prstGeom>
          <a:noFill/>
          <a:ln w="9525">
            <a:solidFill>
              <a:srgbClr val="000000"/>
            </a:solidFill>
            <a:round/>
            <a:headEnd/>
            <a:tailEnd type="triangle" w="med" len="med"/>
          </a:ln>
        </p:spPr>
        <p:txBody>
          <a:bodyPr/>
          <a:lstStyle/>
          <a:p>
            <a:endParaRPr lang="fr-FR"/>
          </a:p>
        </p:txBody>
      </p:sp>
      <p:sp>
        <p:nvSpPr>
          <p:cNvPr id="12347" name="Line 1103"/>
          <p:cNvSpPr>
            <a:spLocks noChangeShapeType="1"/>
          </p:cNvSpPr>
          <p:nvPr/>
        </p:nvSpPr>
        <p:spPr bwMode="auto">
          <a:xfrm>
            <a:off x="3365500" y="4038600"/>
            <a:ext cx="0" cy="228600"/>
          </a:xfrm>
          <a:prstGeom prst="line">
            <a:avLst/>
          </a:prstGeom>
          <a:noFill/>
          <a:ln w="9525">
            <a:solidFill>
              <a:srgbClr val="000000"/>
            </a:solidFill>
            <a:round/>
            <a:headEnd/>
            <a:tailEnd type="triangle" w="med" len="med"/>
          </a:ln>
        </p:spPr>
        <p:txBody>
          <a:bodyPr/>
          <a:lstStyle/>
          <a:p>
            <a:endParaRPr lang="fr-FR"/>
          </a:p>
        </p:txBody>
      </p:sp>
      <p:sp>
        <p:nvSpPr>
          <p:cNvPr id="12348" name="Line 1104"/>
          <p:cNvSpPr>
            <a:spLocks noChangeShapeType="1"/>
          </p:cNvSpPr>
          <p:nvPr/>
        </p:nvSpPr>
        <p:spPr bwMode="auto">
          <a:xfrm>
            <a:off x="696913" y="4424363"/>
            <a:ext cx="0" cy="228600"/>
          </a:xfrm>
          <a:prstGeom prst="line">
            <a:avLst/>
          </a:prstGeom>
          <a:noFill/>
          <a:ln w="9525">
            <a:solidFill>
              <a:srgbClr val="000000"/>
            </a:solidFill>
            <a:round/>
            <a:headEnd/>
            <a:tailEnd type="triangle" w="med" len="med"/>
          </a:ln>
        </p:spPr>
        <p:txBody>
          <a:bodyPr/>
          <a:lstStyle/>
          <a:p>
            <a:endParaRPr lang="fr-FR"/>
          </a:p>
        </p:txBody>
      </p:sp>
      <p:sp>
        <p:nvSpPr>
          <p:cNvPr id="12349" name="Line 1105"/>
          <p:cNvSpPr>
            <a:spLocks noChangeShapeType="1"/>
          </p:cNvSpPr>
          <p:nvPr/>
        </p:nvSpPr>
        <p:spPr bwMode="auto">
          <a:xfrm>
            <a:off x="1752600" y="1066800"/>
            <a:ext cx="6672263" cy="7938"/>
          </a:xfrm>
          <a:prstGeom prst="line">
            <a:avLst/>
          </a:prstGeom>
          <a:noFill/>
          <a:ln w="9525">
            <a:solidFill>
              <a:srgbClr val="000000"/>
            </a:solidFill>
            <a:round/>
            <a:headEnd/>
            <a:tailEnd/>
          </a:ln>
        </p:spPr>
        <p:txBody>
          <a:bodyPr/>
          <a:lstStyle/>
          <a:p>
            <a:endParaRPr lang="fr-FR"/>
          </a:p>
        </p:txBody>
      </p:sp>
      <p:sp>
        <p:nvSpPr>
          <p:cNvPr id="12350" name="Line 1106"/>
          <p:cNvSpPr>
            <a:spLocks noChangeShapeType="1"/>
          </p:cNvSpPr>
          <p:nvPr/>
        </p:nvSpPr>
        <p:spPr bwMode="auto">
          <a:xfrm>
            <a:off x="8424863" y="1074738"/>
            <a:ext cx="0" cy="228600"/>
          </a:xfrm>
          <a:prstGeom prst="line">
            <a:avLst/>
          </a:prstGeom>
          <a:noFill/>
          <a:ln w="9525">
            <a:solidFill>
              <a:srgbClr val="000000"/>
            </a:solidFill>
            <a:round/>
            <a:headEnd/>
            <a:tailEnd type="triangle" w="med" len="med"/>
          </a:ln>
        </p:spPr>
        <p:txBody>
          <a:bodyPr/>
          <a:lstStyle/>
          <a:p>
            <a:endParaRPr lang="fr-FR"/>
          </a:p>
        </p:txBody>
      </p:sp>
      <p:sp>
        <p:nvSpPr>
          <p:cNvPr id="12351" name="Line 1107"/>
          <p:cNvSpPr>
            <a:spLocks noChangeShapeType="1"/>
          </p:cNvSpPr>
          <p:nvPr/>
        </p:nvSpPr>
        <p:spPr bwMode="auto">
          <a:xfrm>
            <a:off x="6596063" y="1074738"/>
            <a:ext cx="0" cy="228600"/>
          </a:xfrm>
          <a:prstGeom prst="line">
            <a:avLst/>
          </a:prstGeom>
          <a:noFill/>
          <a:ln w="9525">
            <a:solidFill>
              <a:srgbClr val="000000"/>
            </a:solidFill>
            <a:round/>
            <a:headEnd/>
            <a:tailEnd type="triangle" w="med" len="med"/>
          </a:ln>
        </p:spPr>
        <p:txBody>
          <a:bodyPr/>
          <a:lstStyle/>
          <a:p>
            <a:endParaRPr lang="fr-FR"/>
          </a:p>
        </p:txBody>
      </p:sp>
      <p:sp>
        <p:nvSpPr>
          <p:cNvPr id="12352" name="Line 1108"/>
          <p:cNvSpPr>
            <a:spLocks noChangeShapeType="1"/>
          </p:cNvSpPr>
          <p:nvPr/>
        </p:nvSpPr>
        <p:spPr bwMode="auto">
          <a:xfrm>
            <a:off x="4652963" y="1036638"/>
            <a:ext cx="0" cy="228600"/>
          </a:xfrm>
          <a:prstGeom prst="line">
            <a:avLst/>
          </a:prstGeom>
          <a:noFill/>
          <a:ln w="9525">
            <a:solidFill>
              <a:srgbClr val="000000"/>
            </a:solidFill>
            <a:round/>
            <a:headEnd/>
            <a:tailEnd type="triangle" w="med" len="med"/>
          </a:ln>
        </p:spPr>
        <p:txBody>
          <a:bodyPr/>
          <a:lstStyle/>
          <a:p>
            <a:endParaRPr lang="fr-FR"/>
          </a:p>
        </p:txBody>
      </p:sp>
      <p:sp>
        <p:nvSpPr>
          <p:cNvPr id="12353" name="Line 1109"/>
          <p:cNvSpPr>
            <a:spLocks noChangeShapeType="1"/>
          </p:cNvSpPr>
          <p:nvPr/>
        </p:nvSpPr>
        <p:spPr bwMode="auto">
          <a:xfrm>
            <a:off x="1752600" y="1066800"/>
            <a:ext cx="0" cy="228600"/>
          </a:xfrm>
          <a:prstGeom prst="line">
            <a:avLst/>
          </a:prstGeom>
          <a:noFill/>
          <a:ln w="9525">
            <a:solidFill>
              <a:srgbClr val="000000"/>
            </a:solidFill>
            <a:round/>
            <a:headEnd/>
            <a:tailEnd type="triangle" w="med" len="med"/>
          </a:ln>
        </p:spPr>
        <p:txBody>
          <a:bodyPr/>
          <a:lstStyle/>
          <a:p>
            <a:endParaRPr lang="fr-FR"/>
          </a:p>
        </p:txBody>
      </p:sp>
      <p:sp>
        <p:nvSpPr>
          <p:cNvPr id="72790" name="AutoShape 1110" descr="رخام أبيض"/>
          <p:cNvSpPr>
            <a:spLocks noChangeArrowheads="1"/>
          </p:cNvSpPr>
          <p:nvPr/>
        </p:nvSpPr>
        <p:spPr bwMode="auto">
          <a:xfrm>
            <a:off x="3700463" y="655638"/>
            <a:ext cx="1943100" cy="609600"/>
          </a:xfrm>
          <a:prstGeom prst="downArrowCallout">
            <a:avLst>
              <a:gd name="adj1" fmla="val 79688"/>
              <a:gd name="adj2" fmla="val 79688"/>
              <a:gd name="adj3" fmla="val 16667"/>
              <a:gd name="adj4" fmla="val 66667"/>
            </a:avLst>
          </a:prstGeom>
          <a:blipFill dpi="0" rotWithShape="0">
            <a:blip r:embed="rId3" cstate="print"/>
            <a:srcRect/>
            <a:tile tx="0" ty="0" sx="100000" sy="100000" flip="none" algn="tl"/>
          </a:blipFill>
          <a:ln w="19050">
            <a:solidFill>
              <a:srgbClr val="000000"/>
            </a:solidFill>
            <a:miter lim="800000"/>
            <a:headEnd/>
            <a:tailEnd/>
          </a:ln>
        </p:spPr>
        <p:txBody>
          <a:bodyPr/>
          <a:lstStyle/>
          <a:p>
            <a:pPr algn="ctr"/>
            <a:r>
              <a:rPr lang="ar-SA" sz="1100" b="1">
                <a:effectLst>
                  <a:outerShdw blurRad="38100" dist="38100" dir="2700000" algn="tl">
                    <a:srgbClr val="C0C0C0"/>
                  </a:outerShdw>
                </a:effectLst>
                <a:latin typeface="Simplified Arabic" pitchFamily="2" charset="-78"/>
                <a:cs typeface="Andalus" pitchFamily="2" charset="-78"/>
              </a:rPr>
              <a:t>وزيــر العــدل</a:t>
            </a:r>
            <a:endParaRPr lang="ar-SA" sz="1100" b="1">
              <a:effectLst>
                <a:outerShdw blurRad="38100" dist="38100" dir="2700000" algn="tl">
                  <a:srgbClr val="C0C0C0"/>
                </a:outerShdw>
              </a:effectLst>
              <a:latin typeface="Times New Roman" charset="0"/>
              <a:cs typeface="Andalus" pitchFamily="2" charset="-78"/>
            </a:endParaRPr>
          </a:p>
          <a:p>
            <a:pPr algn="l" rtl="0" eaLnBrk="0" hangingPunct="0"/>
            <a:endParaRPr lang="ar-SA" sz="1100" b="1">
              <a:effectLst>
                <a:outerShdw blurRad="38100" dist="38100" dir="2700000" algn="tl">
                  <a:srgbClr val="C0C0C0"/>
                </a:outerShdw>
              </a:effectLst>
              <a:latin typeface="Times New Roman" charset="0"/>
            </a:endParaRPr>
          </a:p>
        </p:txBody>
      </p:sp>
      <p:sp>
        <p:nvSpPr>
          <p:cNvPr id="12355" name="Line 1111"/>
          <p:cNvSpPr>
            <a:spLocks noChangeShapeType="1"/>
          </p:cNvSpPr>
          <p:nvPr/>
        </p:nvSpPr>
        <p:spPr bwMode="auto">
          <a:xfrm>
            <a:off x="8424863" y="1760538"/>
            <a:ext cx="0" cy="114300"/>
          </a:xfrm>
          <a:prstGeom prst="line">
            <a:avLst/>
          </a:prstGeom>
          <a:noFill/>
          <a:ln w="9525">
            <a:solidFill>
              <a:srgbClr val="000000"/>
            </a:solidFill>
            <a:round/>
            <a:headEnd/>
            <a:tailEnd type="triangle" w="med" len="med"/>
          </a:ln>
        </p:spPr>
        <p:txBody>
          <a:bodyPr/>
          <a:lstStyle/>
          <a:p>
            <a:endParaRPr lang="fr-FR"/>
          </a:p>
        </p:txBody>
      </p:sp>
      <p:sp>
        <p:nvSpPr>
          <p:cNvPr id="12356" name="Line 1112"/>
          <p:cNvSpPr>
            <a:spLocks noChangeShapeType="1"/>
          </p:cNvSpPr>
          <p:nvPr/>
        </p:nvSpPr>
        <p:spPr bwMode="auto">
          <a:xfrm>
            <a:off x="685800" y="3906838"/>
            <a:ext cx="0" cy="114300"/>
          </a:xfrm>
          <a:prstGeom prst="line">
            <a:avLst/>
          </a:prstGeom>
          <a:noFill/>
          <a:ln w="9525">
            <a:solidFill>
              <a:srgbClr val="000000"/>
            </a:solidFill>
            <a:round/>
            <a:headEnd/>
            <a:tailEnd type="triangle" w="med" len="med"/>
          </a:ln>
        </p:spPr>
        <p:txBody>
          <a:bodyPr/>
          <a:lstStyle/>
          <a:p>
            <a:endParaRPr lang="fr-FR"/>
          </a:p>
        </p:txBody>
      </p:sp>
      <p:sp>
        <p:nvSpPr>
          <p:cNvPr id="12357" name="Rectangle 1114"/>
          <p:cNvSpPr>
            <a:spLocks noChangeArrowheads="1"/>
          </p:cNvSpPr>
          <p:nvPr/>
        </p:nvSpPr>
        <p:spPr bwMode="auto">
          <a:xfrm>
            <a:off x="42863" y="53975"/>
            <a:ext cx="9144000" cy="0"/>
          </a:xfrm>
          <a:prstGeom prst="rect">
            <a:avLst/>
          </a:prstGeom>
          <a:noFill/>
          <a:ln w="9525">
            <a:noFill/>
            <a:miter lim="800000"/>
            <a:headEnd/>
            <a:tailEnd/>
          </a:ln>
        </p:spPr>
        <p:txBody>
          <a:bodyPr>
            <a:spAutoFit/>
          </a:bodyPr>
          <a:lstStyle/>
          <a:p>
            <a:endParaRPr lang="fr-FR"/>
          </a:p>
        </p:txBody>
      </p:sp>
      <p:sp>
        <p:nvSpPr>
          <p:cNvPr id="12358" name="Rectangle 1115"/>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قسم مركز تتبع</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2359" name="Rectangle 1116"/>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مديرية الموارد</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2360" name="Rectangle 1117"/>
          <p:cNvSpPr>
            <a:spLocks noChangeArrowheads="1"/>
          </p:cNvSpPr>
          <p:nvPr/>
        </p:nvSpPr>
        <p:spPr bwMode="auto">
          <a:xfrm>
            <a:off x="-533400" y="-141288"/>
            <a:ext cx="9144000" cy="428626"/>
          </a:xfrm>
          <a:prstGeom prst="rect">
            <a:avLst/>
          </a:prstGeom>
          <a:noFill/>
          <a:ln w="9525">
            <a:noFill/>
            <a:miter lim="800000"/>
            <a:headEnd/>
            <a:tailEnd/>
          </a:ln>
        </p:spPr>
        <p:txBody>
          <a:bodyPr>
            <a:spAutoFit/>
          </a:bodyPr>
          <a:lstStyle/>
          <a:p>
            <a:r>
              <a:rPr lang="en-US" sz="1100">
                <a:latin typeface="Times New Roman" charset="0"/>
                <a:cs typeface="Times New Roman" charset="0"/>
              </a:rPr>
              <a:t> </a:t>
            </a:r>
            <a:endParaRPr lang="ar-MA" sz="1100">
              <a:latin typeface="Times New Roman" charset="0"/>
              <a:cs typeface="Times New Roman" charset="0"/>
            </a:endParaRPr>
          </a:p>
          <a:p>
            <a:pPr algn="l" rtl="0" eaLnBrk="0" hangingPunct="0"/>
            <a:endParaRPr lang="ar-MA" sz="1100">
              <a:latin typeface="Times New Roman" charset="0"/>
            </a:endParaRPr>
          </a:p>
        </p:txBody>
      </p:sp>
      <p:sp>
        <p:nvSpPr>
          <p:cNvPr id="12361" name="AutoShape 1118"/>
          <p:cNvSpPr>
            <a:spLocks noChangeArrowheads="1"/>
          </p:cNvSpPr>
          <p:nvPr/>
        </p:nvSpPr>
        <p:spPr bwMode="auto">
          <a:xfrm>
            <a:off x="2673350" y="5010150"/>
            <a:ext cx="1295400" cy="40005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المراقبة و التأديب</a:t>
            </a:r>
          </a:p>
          <a:p>
            <a:pPr algn="l" rtl="0" eaLnBrk="0" hangingPunct="0"/>
            <a:endParaRPr lang="ar-SA" sz="1000" b="1">
              <a:latin typeface="Times New Roman" charset="0"/>
            </a:endParaRPr>
          </a:p>
        </p:txBody>
      </p:sp>
      <p:sp>
        <p:nvSpPr>
          <p:cNvPr id="12362" name="AutoShape 1120"/>
          <p:cNvSpPr>
            <a:spLocks noChangeArrowheads="1"/>
          </p:cNvSpPr>
          <p:nvPr/>
        </p:nvSpPr>
        <p:spPr bwMode="auto">
          <a:xfrm>
            <a:off x="7543800" y="4876800"/>
            <a:ext cx="1600200" cy="446088"/>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قضاء الاسرة والقاصرين و فاقدي الاهلية</a:t>
            </a:r>
            <a:r>
              <a:rPr lang="fr-FR" sz="1000" b="1">
                <a:latin typeface="Times New Roman" charset="0"/>
              </a:rPr>
              <a:t>   </a:t>
            </a:r>
            <a:endParaRPr lang="ar-MA" sz="1000" b="1">
              <a:latin typeface="Times New Roman" charset="0"/>
            </a:endParaRPr>
          </a:p>
          <a:p>
            <a:pPr algn="l" rtl="0" eaLnBrk="0" hangingPunct="0"/>
            <a:endParaRPr lang="ar-MA" sz="1000" b="1">
              <a:latin typeface="Times New Roman" charset="0"/>
            </a:endParaRPr>
          </a:p>
        </p:txBody>
      </p:sp>
      <p:sp>
        <p:nvSpPr>
          <p:cNvPr id="12363" name="Line 1122"/>
          <p:cNvSpPr>
            <a:spLocks noChangeShapeType="1"/>
          </p:cNvSpPr>
          <p:nvPr/>
        </p:nvSpPr>
        <p:spPr bwMode="auto">
          <a:xfrm>
            <a:off x="8458200" y="5334000"/>
            <a:ext cx="0" cy="171450"/>
          </a:xfrm>
          <a:prstGeom prst="line">
            <a:avLst/>
          </a:prstGeom>
          <a:noFill/>
          <a:ln w="9525">
            <a:solidFill>
              <a:srgbClr val="000000"/>
            </a:solidFill>
            <a:round/>
            <a:headEnd/>
            <a:tailEnd type="triangle" w="med" len="med"/>
          </a:ln>
        </p:spPr>
        <p:txBody>
          <a:bodyPr/>
          <a:lstStyle/>
          <a:p>
            <a:endParaRPr lang="fr-FR"/>
          </a:p>
        </p:txBody>
      </p:sp>
      <p:sp>
        <p:nvSpPr>
          <p:cNvPr id="12364" name="Rectangle 1123"/>
          <p:cNvSpPr>
            <a:spLocks noChangeArrowheads="1"/>
          </p:cNvSpPr>
          <p:nvPr/>
        </p:nvSpPr>
        <p:spPr bwMode="auto">
          <a:xfrm>
            <a:off x="7705725" y="5507038"/>
            <a:ext cx="1371600" cy="284162"/>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معالجة الشكايات</a:t>
            </a:r>
          </a:p>
          <a:p>
            <a:pPr algn="l" rtl="0" eaLnBrk="0" hangingPunct="0"/>
            <a:endParaRPr lang="ar-SA" sz="1000" b="1">
              <a:latin typeface="Times New Roman" charset="0"/>
            </a:endParaRPr>
          </a:p>
        </p:txBody>
      </p:sp>
      <p:sp>
        <p:nvSpPr>
          <p:cNvPr id="12365" name="Line 1125"/>
          <p:cNvSpPr>
            <a:spLocks noChangeShapeType="1"/>
          </p:cNvSpPr>
          <p:nvPr/>
        </p:nvSpPr>
        <p:spPr bwMode="auto">
          <a:xfrm>
            <a:off x="8456613" y="5776913"/>
            <a:ext cx="0" cy="171450"/>
          </a:xfrm>
          <a:prstGeom prst="line">
            <a:avLst/>
          </a:prstGeom>
          <a:noFill/>
          <a:ln w="9525">
            <a:solidFill>
              <a:srgbClr val="000000"/>
            </a:solidFill>
            <a:round/>
            <a:headEnd/>
            <a:tailEnd type="triangle" w="med" len="med"/>
          </a:ln>
        </p:spPr>
        <p:txBody>
          <a:bodyPr/>
          <a:lstStyle/>
          <a:p>
            <a:endParaRPr lang="fr-FR"/>
          </a:p>
        </p:txBody>
      </p:sp>
      <p:sp>
        <p:nvSpPr>
          <p:cNvPr id="12366" name="Rectangle 1126"/>
          <p:cNvSpPr>
            <a:spLocks noChangeArrowheads="1"/>
          </p:cNvSpPr>
          <p:nvPr/>
        </p:nvSpPr>
        <p:spPr bwMode="auto">
          <a:xfrm>
            <a:off x="7597775" y="6437313"/>
            <a:ext cx="1524000" cy="379412"/>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التعاون القضائي المتبادل في المادة المدنية</a:t>
            </a:r>
          </a:p>
          <a:p>
            <a:pPr algn="l" rtl="0" eaLnBrk="0" hangingPunct="0"/>
            <a:endParaRPr lang="ar-SA" sz="1000" b="1">
              <a:latin typeface="Times New Roman" charset="0"/>
            </a:endParaRPr>
          </a:p>
        </p:txBody>
      </p:sp>
      <p:sp>
        <p:nvSpPr>
          <p:cNvPr id="12367" name="Line 1127"/>
          <p:cNvSpPr>
            <a:spLocks noChangeShapeType="1"/>
          </p:cNvSpPr>
          <p:nvPr/>
        </p:nvSpPr>
        <p:spPr bwMode="auto">
          <a:xfrm>
            <a:off x="8458200" y="6303963"/>
            <a:ext cx="0" cy="171450"/>
          </a:xfrm>
          <a:prstGeom prst="line">
            <a:avLst/>
          </a:prstGeom>
          <a:noFill/>
          <a:ln w="9525">
            <a:solidFill>
              <a:srgbClr val="000000"/>
            </a:solidFill>
            <a:round/>
            <a:headEnd/>
            <a:tailEnd type="triangle" w="med" len="med"/>
          </a:ln>
        </p:spPr>
        <p:txBody>
          <a:bodyPr/>
          <a:lstStyle/>
          <a:p>
            <a:endParaRPr lang="fr-FR"/>
          </a:p>
        </p:txBody>
      </p:sp>
      <p:sp>
        <p:nvSpPr>
          <p:cNvPr id="12368" name="Line 1136"/>
          <p:cNvSpPr>
            <a:spLocks noChangeShapeType="1"/>
          </p:cNvSpPr>
          <p:nvPr/>
        </p:nvSpPr>
        <p:spPr bwMode="auto">
          <a:xfrm>
            <a:off x="3406775" y="5402263"/>
            <a:ext cx="0" cy="228600"/>
          </a:xfrm>
          <a:prstGeom prst="line">
            <a:avLst/>
          </a:prstGeom>
          <a:noFill/>
          <a:ln w="9525">
            <a:solidFill>
              <a:srgbClr val="000000"/>
            </a:solidFill>
            <a:round/>
            <a:headEnd/>
            <a:tailEnd type="triangle" w="med" len="med"/>
          </a:ln>
        </p:spPr>
        <p:txBody>
          <a:bodyPr/>
          <a:lstStyle/>
          <a:p>
            <a:endParaRPr lang="fr-FR"/>
          </a:p>
        </p:txBody>
      </p:sp>
      <p:sp>
        <p:nvSpPr>
          <p:cNvPr id="12369" name="Line 1137"/>
          <p:cNvSpPr>
            <a:spLocks noChangeShapeType="1"/>
          </p:cNvSpPr>
          <p:nvPr/>
        </p:nvSpPr>
        <p:spPr bwMode="auto">
          <a:xfrm>
            <a:off x="3416300" y="5819775"/>
            <a:ext cx="0" cy="228600"/>
          </a:xfrm>
          <a:prstGeom prst="line">
            <a:avLst/>
          </a:prstGeom>
          <a:noFill/>
          <a:ln w="9525">
            <a:solidFill>
              <a:srgbClr val="000000"/>
            </a:solidFill>
            <a:round/>
            <a:headEnd/>
            <a:tailEnd type="triangle" w="med" len="med"/>
          </a:ln>
        </p:spPr>
        <p:txBody>
          <a:bodyPr/>
          <a:lstStyle/>
          <a:p>
            <a:endParaRPr lang="fr-FR"/>
          </a:p>
        </p:txBody>
      </p:sp>
      <p:sp>
        <p:nvSpPr>
          <p:cNvPr id="12370" name="Line 1138"/>
          <p:cNvSpPr>
            <a:spLocks noChangeShapeType="1"/>
          </p:cNvSpPr>
          <p:nvPr/>
        </p:nvSpPr>
        <p:spPr bwMode="auto">
          <a:xfrm>
            <a:off x="3378200" y="4829175"/>
            <a:ext cx="0" cy="228600"/>
          </a:xfrm>
          <a:prstGeom prst="line">
            <a:avLst/>
          </a:prstGeom>
          <a:noFill/>
          <a:ln w="9525">
            <a:solidFill>
              <a:srgbClr val="000000"/>
            </a:solidFill>
            <a:round/>
            <a:headEnd/>
            <a:tailEnd type="triangle" w="med" len="med"/>
          </a:ln>
        </p:spPr>
        <p:txBody>
          <a:bodyPr/>
          <a:lstStyle/>
          <a:p>
            <a:endParaRPr lang="fr-FR"/>
          </a:p>
        </p:txBody>
      </p:sp>
      <p:sp>
        <p:nvSpPr>
          <p:cNvPr id="12371" name="Rectangle 1139"/>
          <p:cNvSpPr>
            <a:spLocks noChangeArrowheads="1"/>
          </p:cNvSpPr>
          <p:nvPr/>
        </p:nvSpPr>
        <p:spPr bwMode="auto">
          <a:xfrm>
            <a:off x="2727325" y="5614988"/>
            <a:ext cx="1257300" cy="26035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المنازعات</a:t>
            </a:r>
          </a:p>
          <a:p>
            <a:pPr algn="l" rtl="0" eaLnBrk="0" hangingPunct="0"/>
            <a:endParaRPr lang="ar-SA" sz="1000" b="1">
              <a:latin typeface="Times New Roman" charset="0"/>
            </a:endParaRPr>
          </a:p>
        </p:txBody>
      </p:sp>
      <p:sp>
        <p:nvSpPr>
          <p:cNvPr id="12372" name="Rectangle 1140"/>
          <p:cNvSpPr>
            <a:spLocks noChangeArrowheads="1"/>
          </p:cNvSpPr>
          <p:nvPr/>
        </p:nvSpPr>
        <p:spPr bwMode="auto">
          <a:xfrm>
            <a:off x="2728913" y="6040438"/>
            <a:ext cx="1257300" cy="22860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مراقبة التدبير</a:t>
            </a:r>
          </a:p>
          <a:p>
            <a:pPr algn="l" rtl="0" eaLnBrk="0" hangingPunct="0"/>
            <a:endParaRPr lang="ar-SA" sz="1000" b="1">
              <a:latin typeface="Times New Roman" charset="0"/>
            </a:endParaRPr>
          </a:p>
        </p:txBody>
      </p:sp>
      <p:sp>
        <p:nvSpPr>
          <p:cNvPr id="12373" name="Rectangle 1141"/>
          <p:cNvSpPr>
            <a:spLocks noChangeArrowheads="1"/>
          </p:cNvSpPr>
          <p:nvPr/>
        </p:nvSpPr>
        <p:spPr bwMode="auto">
          <a:xfrm>
            <a:off x="2640013" y="6411913"/>
            <a:ext cx="1524000" cy="379412"/>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الإعلاميات والإحصائيات  والتتبع و التقييم والتوقع</a:t>
            </a:r>
          </a:p>
          <a:p>
            <a:pPr algn="l" rtl="0" eaLnBrk="0" hangingPunct="0"/>
            <a:endParaRPr lang="ar-SA" sz="1000" b="1">
              <a:latin typeface="Times New Roman" charset="0"/>
            </a:endParaRPr>
          </a:p>
        </p:txBody>
      </p:sp>
      <p:sp>
        <p:nvSpPr>
          <p:cNvPr id="12374" name="Line 1142"/>
          <p:cNvSpPr>
            <a:spLocks noChangeShapeType="1"/>
          </p:cNvSpPr>
          <p:nvPr/>
        </p:nvSpPr>
        <p:spPr bwMode="auto">
          <a:xfrm>
            <a:off x="3429000" y="6227763"/>
            <a:ext cx="0" cy="228600"/>
          </a:xfrm>
          <a:prstGeom prst="line">
            <a:avLst/>
          </a:prstGeom>
          <a:noFill/>
          <a:ln w="9525">
            <a:solidFill>
              <a:srgbClr val="000000"/>
            </a:solidFill>
            <a:round/>
            <a:headEnd/>
            <a:tailEnd type="triangle" w="med" len="med"/>
          </a:ln>
        </p:spPr>
        <p:txBody>
          <a:bodyPr/>
          <a:lstStyle/>
          <a:p>
            <a:endParaRPr lang="fr-FR"/>
          </a:p>
        </p:txBody>
      </p:sp>
      <p:sp>
        <p:nvSpPr>
          <p:cNvPr id="12375" name="Rectangle 1143"/>
          <p:cNvSpPr>
            <a:spLocks noChangeArrowheads="1"/>
          </p:cNvSpPr>
          <p:nvPr/>
        </p:nvSpPr>
        <p:spPr bwMode="auto">
          <a:xfrm>
            <a:off x="1479550" y="5257800"/>
            <a:ext cx="1090613" cy="30480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a:t>
            </a:r>
            <a:r>
              <a:rPr lang="ar-SA" sz="1000" b="1">
                <a:latin typeface="Times New Roman" charset="0"/>
              </a:rPr>
              <a:t>مراقبة التدبير</a:t>
            </a:r>
          </a:p>
          <a:p>
            <a:pPr algn="l" rtl="0" eaLnBrk="0" hangingPunct="0"/>
            <a:endParaRPr lang="ar-SA" sz="1000" b="1">
              <a:latin typeface="Times New Roman" charset="0"/>
            </a:endParaRPr>
          </a:p>
        </p:txBody>
      </p:sp>
      <p:sp>
        <p:nvSpPr>
          <p:cNvPr id="72824" name="AutoShape 1144"/>
          <p:cNvSpPr>
            <a:spLocks noChangeArrowheads="1"/>
          </p:cNvSpPr>
          <p:nvPr/>
        </p:nvSpPr>
        <p:spPr bwMode="auto">
          <a:xfrm>
            <a:off x="5181600" y="2393950"/>
            <a:ext cx="9906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cs typeface="Times New Roman" charset="0"/>
              </a:rPr>
              <a:t>مديرية </a:t>
            </a:r>
            <a:r>
              <a:rPr lang="ar-SA" sz="1100" b="1">
                <a:effectLst>
                  <a:outerShdw blurRad="38100" dist="38100" dir="2700000" algn="tl">
                    <a:srgbClr val="FFFFFF"/>
                  </a:outerShdw>
                </a:effectLst>
                <a:latin typeface="Times New Roman" charset="0"/>
              </a:rPr>
              <a:t>الميزانية والمراقبة</a:t>
            </a:r>
            <a:endParaRPr lang="ar-SA" sz="1100">
              <a:effectLst>
                <a:outerShdw blurRad="38100" dist="38100" dir="2700000" algn="tl">
                  <a:srgbClr val="FFFFFF"/>
                </a:outerShdw>
              </a:effectLst>
              <a:latin typeface="Times New Roman" charset="0"/>
            </a:endParaRPr>
          </a:p>
          <a:p>
            <a:pPr algn="l" rtl="0" eaLnBrk="0" hangingPunct="0"/>
            <a:endParaRPr lang="ar-SA" sz="1100">
              <a:effectLst>
                <a:outerShdw blurRad="38100" dist="38100" dir="2700000" algn="tl">
                  <a:srgbClr val="FFFFFF"/>
                </a:outerShdw>
              </a:effectLst>
              <a:latin typeface="Times New Roman" charset="0"/>
            </a:endParaRPr>
          </a:p>
        </p:txBody>
      </p:sp>
      <p:sp>
        <p:nvSpPr>
          <p:cNvPr id="12377" name="AutoShape 1145"/>
          <p:cNvSpPr>
            <a:spLocks noChangeArrowheads="1"/>
          </p:cNvSpPr>
          <p:nvPr/>
        </p:nvSpPr>
        <p:spPr bwMode="auto">
          <a:xfrm>
            <a:off x="5103813" y="3124200"/>
            <a:ext cx="1143000" cy="4572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تدبير الميزانية والمحاسبة</a:t>
            </a:r>
          </a:p>
          <a:p>
            <a:pPr algn="l" rtl="0" eaLnBrk="0" hangingPunct="0"/>
            <a:endParaRPr lang="ar-SA" sz="1000" b="1">
              <a:latin typeface="Times New Roman" charset="0"/>
            </a:endParaRPr>
          </a:p>
        </p:txBody>
      </p:sp>
      <p:sp>
        <p:nvSpPr>
          <p:cNvPr id="12378" name="AutoShape 1146"/>
          <p:cNvSpPr>
            <a:spLocks noChangeArrowheads="1"/>
          </p:cNvSpPr>
          <p:nvPr/>
        </p:nvSpPr>
        <p:spPr bwMode="auto">
          <a:xfrm>
            <a:off x="5118100" y="3771900"/>
            <a:ext cx="1143000" cy="4953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المراقبة</a:t>
            </a:r>
          </a:p>
          <a:p>
            <a:pPr algn="ctr" rtl="0" eaLnBrk="0" hangingPunct="0"/>
            <a:endParaRPr lang="ar-SA" sz="1000" b="1">
              <a:latin typeface="Times New Roman" charset="0"/>
            </a:endParaRPr>
          </a:p>
        </p:txBody>
      </p:sp>
      <p:sp>
        <p:nvSpPr>
          <p:cNvPr id="12379" name="Rectangle 1147"/>
          <p:cNvSpPr>
            <a:spLocks noChangeArrowheads="1"/>
          </p:cNvSpPr>
          <p:nvPr/>
        </p:nvSpPr>
        <p:spPr bwMode="auto">
          <a:xfrm>
            <a:off x="5073650" y="5791200"/>
            <a:ext cx="1022350" cy="381000"/>
          </a:xfrm>
          <a:prstGeom prst="rect">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مصلحة الإعلاميات</a:t>
            </a:r>
            <a:r>
              <a:rPr lang="ar-SA" sz="1000" b="1">
                <a:latin typeface="Times New Roman" charset="0"/>
              </a:rPr>
              <a:t> والاحصائيات</a:t>
            </a:r>
          </a:p>
        </p:txBody>
      </p:sp>
      <p:sp>
        <p:nvSpPr>
          <p:cNvPr id="12380" name="Line 1148"/>
          <p:cNvSpPr>
            <a:spLocks noChangeShapeType="1"/>
          </p:cNvSpPr>
          <p:nvPr/>
        </p:nvSpPr>
        <p:spPr bwMode="auto">
          <a:xfrm>
            <a:off x="5681663" y="3048000"/>
            <a:ext cx="0" cy="114300"/>
          </a:xfrm>
          <a:prstGeom prst="line">
            <a:avLst/>
          </a:prstGeom>
          <a:noFill/>
          <a:ln w="9525">
            <a:solidFill>
              <a:srgbClr val="000000"/>
            </a:solidFill>
            <a:round/>
            <a:headEnd/>
            <a:tailEnd type="triangle" w="med" len="med"/>
          </a:ln>
        </p:spPr>
        <p:txBody>
          <a:bodyPr/>
          <a:lstStyle/>
          <a:p>
            <a:endParaRPr lang="fr-FR"/>
          </a:p>
        </p:txBody>
      </p:sp>
      <p:sp>
        <p:nvSpPr>
          <p:cNvPr id="12381" name="Line 1149"/>
          <p:cNvSpPr>
            <a:spLocks noChangeShapeType="1"/>
          </p:cNvSpPr>
          <p:nvPr/>
        </p:nvSpPr>
        <p:spPr bwMode="auto">
          <a:xfrm>
            <a:off x="5681663" y="3657600"/>
            <a:ext cx="0" cy="114300"/>
          </a:xfrm>
          <a:prstGeom prst="line">
            <a:avLst/>
          </a:prstGeom>
          <a:noFill/>
          <a:ln w="9525">
            <a:solidFill>
              <a:srgbClr val="000000"/>
            </a:solidFill>
            <a:round/>
            <a:headEnd/>
            <a:tailEnd type="triangle" w="med" len="med"/>
          </a:ln>
        </p:spPr>
        <p:txBody>
          <a:bodyPr/>
          <a:lstStyle/>
          <a:p>
            <a:endParaRPr lang="fr-FR"/>
          </a:p>
        </p:txBody>
      </p:sp>
      <p:sp>
        <p:nvSpPr>
          <p:cNvPr id="12382" name="Line 1150"/>
          <p:cNvSpPr>
            <a:spLocks noChangeShapeType="1"/>
          </p:cNvSpPr>
          <p:nvPr/>
        </p:nvSpPr>
        <p:spPr bwMode="auto">
          <a:xfrm>
            <a:off x="5681663" y="4343400"/>
            <a:ext cx="0" cy="114300"/>
          </a:xfrm>
          <a:prstGeom prst="line">
            <a:avLst/>
          </a:prstGeom>
          <a:noFill/>
          <a:ln w="9525">
            <a:solidFill>
              <a:srgbClr val="000000"/>
            </a:solidFill>
            <a:round/>
            <a:headEnd/>
            <a:tailEnd type="triangle" w="med" len="med"/>
          </a:ln>
        </p:spPr>
        <p:txBody>
          <a:bodyPr/>
          <a:lstStyle/>
          <a:p>
            <a:endParaRPr lang="fr-FR"/>
          </a:p>
        </p:txBody>
      </p:sp>
      <p:sp>
        <p:nvSpPr>
          <p:cNvPr id="12383" name="AutoShape 1151"/>
          <p:cNvSpPr>
            <a:spLocks noChangeArrowheads="1"/>
          </p:cNvSpPr>
          <p:nvPr/>
        </p:nvSpPr>
        <p:spPr bwMode="auto">
          <a:xfrm>
            <a:off x="5105400" y="4495800"/>
            <a:ext cx="1143000" cy="4953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التحصيل</a:t>
            </a:r>
          </a:p>
          <a:p>
            <a:pPr algn="ctr" rtl="0" eaLnBrk="0" hangingPunct="0"/>
            <a:endParaRPr lang="ar-SA" sz="1000" b="1">
              <a:latin typeface="Times New Roman" charset="0"/>
            </a:endParaRPr>
          </a:p>
        </p:txBody>
      </p:sp>
      <p:sp>
        <p:nvSpPr>
          <p:cNvPr id="12384" name="AutoShape 1152"/>
          <p:cNvSpPr>
            <a:spLocks noChangeArrowheads="1"/>
          </p:cNvSpPr>
          <p:nvPr/>
        </p:nvSpPr>
        <p:spPr bwMode="auto">
          <a:xfrm>
            <a:off x="5105400" y="5105400"/>
            <a:ext cx="1143000" cy="495300"/>
          </a:xfrm>
          <a:prstGeom prst="flowChartTerminator">
            <a:avLst/>
          </a:prstGeom>
          <a:solidFill>
            <a:srgbClr val="FFFFFF"/>
          </a:solidFill>
          <a:ln w="19050">
            <a:solidFill>
              <a:srgbClr val="000000"/>
            </a:solidFill>
            <a:miter lim="800000"/>
            <a:headEnd/>
            <a:tailEnd/>
          </a:ln>
        </p:spPr>
        <p:txBody>
          <a:bodyPr/>
          <a:lstStyle/>
          <a:p>
            <a:pPr algn="ctr"/>
            <a:r>
              <a:rPr lang="ar-SA" sz="1000" b="1">
                <a:latin typeface="Times New Roman" charset="0"/>
                <a:cs typeface="Times New Roman" charset="0"/>
              </a:rPr>
              <a:t>قسم </a:t>
            </a:r>
            <a:r>
              <a:rPr lang="ar-SA" sz="1000" b="1">
                <a:latin typeface="Times New Roman" charset="0"/>
              </a:rPr>
              <a:t>التوقع والتتبع والتقييم</a:t>
            </a:r>
          </a:p>
          <a:p>
            <a:pPr algn="ctr" rtl="0" eaLnBrk="0" hangingPunct="0"/>
            <a:endParaRPr lang="ar-SA" sz="1000" b="1">
              <a:latin typeface="Times New Roman" charset="0"/>
            </a:endParaRPr>
          </a:p>
        </p:txBody>
      </p:sp>
      <p:sp>
        <p:nvSpPr>
          <p:cNvPr id="12385" name="Line 1153"/>
          <p:cNvSpPr>
            <a:spLocks noChangeShapeType="1"/>
          </p:cNvSpPr>
          <p:nvPr/>
        </p:nvSpPr>
        <p:spPr bwMode="auto">
          <a:xfrm>
            <a:off x="5638800" y="5638800"/>
            <a:ext cx="0" cy="114300"/>
          </a:xfrm>
          <a:prstGeom prst="line">
            <a:avLst/>
          </a:prstGeom>
          <a:noFill/>
          <a:ln w="9525">
            <a:solidFill>
              <a:srgbClr val="000000"/>
            </a:solidFill>
            <a:round/>
            <a:headEnd/>
            <a:tailEnd type="triangle" w="med" len="med"/>
          </a:ln>
        </p:spPr>
        <p:txBody>
          <a:bodyPr/>
          <a:lstStyle/>
          <a:p>
            <a:endParaRPr lang="fr-FR"/>
          </a:p>
        </p:txBody>
      </p:sp>
      <p:sp>
        <p:nvSpPr>
          <p:cNvPr id="12386" name="Line 1154"/>
          <p:cNvSpPr>
            <a:spLocks noChangeShapeType="1"/>
          </p:cNvSpPr>
          <p:nvPr/>
        </p:nvSpPr>
        <p:spPr bwMode="auto">
          <a:xfrm>
            <a:off x="5638800" y="5029200"/>
            <a:ext cx="0" cy="114300"/>
          </a:xfrm>
          <a:prstGeom prst="line">
            <a:avLst/>
          </a:prstGeom>
          <a:noFill/>
          <a:ln w="9525">
            <a:solidFill>
              <a:srgbClr val="000000"/>
            </a:solidFill>
            <a:round/>
            <a:headEnd/>
            <a:tailEnd type="triangle" w="med" len="med"/>
          </a:ln>
        </p:spPr>
        <p:txBody>
          <a:bodyPr/>
          <a:lstStyle/>
          <a:p>
            <a:endParaRPr lang="fr-FR"/>
          </a:p>
        </p:txBody>
      </p:sp>
      <p:sp>
        <p:nvSpPr>
          <p:cNvPr id="72835" name="AutoShape 1155"/>
          <p:cNvSpPr>
            <a:spLocks noChangeArrowheads="1"/>
          </p:cNvSpPr>
          <p:nvPr/>
        </p:nvSpPr>
        <p:spPr bwMode="auto">
          <a:xfrm>
            <a:off x="6400800" y="1860550"/>
            <a:ext cx="1257300" cy="407988"/>
          </a:xfrm>
          <a:prstGeom prst="flowChartAlternateProcess">
            <a:avLst/>
          </a:prstGeom>
          <a:solidFill>
            <a:srgbClr val="C0C0C0"/>
          </a:solidFill>
          <a:ln w="28575">
            <a:solidFill>
              <a:srgbClr val="000000"/>
            </a:solidFill>
            <a:miter lim="800000"/>
            <a:headEnd/>
            <a:tailEnd/>
          </a:ln>
        </p:spPr>
        <p:txBody>
          <a:bodyPr/>
          <a:lstStyle/>
          <a:p>
            <a:pPr algn="ctr"/>
            <a:r>
              <a:rPr lang="ar-SA" sz="1100" b="1">
                <a:effectLst>
                  <a:outerShdw blurRad="38100" dist="38100" dir="2700000" algn="tl">
                    <a:srgbClr val="FFFFFF"/>
                  </a:outerShdw>
                </a:effectLst>
                <a:latin typeface="Times New Roman" charset="0"/>
              </a:rPr>
              <a:t>قسم التدقيق و مراقبة التدبير الداخلي</a:t>
            </a:r>
          </a:p>
          <a:p>
            <a:pPr algn="l" rtl="0" eaLnBrk="0" hangingPunct="0"/>
            <a:endParaRPr lang="ar-SA" sz="1100" b="1">
              <a:effectLst>
                <a:outerShdw blurRad="38100" dist="38100" dir="2700000" algn="tl">
                  <a:srgbClr val="FFFFFF"/>
                </a:outerShdw>
              </a:effectLst>
              <a:latin typeface="Times New Roman" charset="0"/>
            </a:endParaRPr>
          </a:p>
        </p:txBody>
      </p:sp>
      <p:sp>
        <p:nvSpPr>
          <p:cNvPr id="12388" name="Line 1156"/>
          <p:cNvSpPr>
            <a:spLocks noChangeShapeType="1"/>
          </p:cNvSpPr>
          <p:nvPr/>
        </p:nvSpPr>
        <p:spPr bwMode="auto">
          <a:xfrm>
            <a:off x="666750" y="5268913"/>
            <a:ext cx="0" cy="114300"/>
          </a:xfrm>
          <a:prstGeom prst="line">
            <a:avLst/>
          </a:prstGeom>
          <a:noFill/>
          <a:ln w="9525">
            <a:solidFill>
              <a:srgbClr val="000000"/>
            </a:solidFill>
            <a:round/>
            <a:headEnd/>
            <a:tailEnd type="triangle" w="med" len="med"/>
          </a:ln>
        </p:spPr>
        <p:txBody>
          <a:bodyPr/>
          <a:lstStyle/>
          <a:p>
            <a:endParaRPr lang="fr-F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00063" y="428625"/>
            <a:ext cx="8215312" cy="1143000"/>
          </a:xfrm>
        </p:spPr>
        <p:txBody>
          <a:bodyPr/>
          <a:lstStyle/>
          <a:p>
            <a:pPr algn="ctr" eaLnBrk="1" hangingPunct="1"/>
            <a:r>
              <a:rPr lang="ar-SA" sz="4800" b="1" smtClean="0">
                <a:cs typeface="Simplified Arabic" pitchFamily="2" charset="-78"/>
              </a:rPr>
              <a:t>مدى مسايرة التنظيم الهيكلي الحالي للوزارة لمستلزمات المرحلة الراهنة</a:t>
            </a:r>
            <a:endParaRPr lang="fr-FR" sz="4800" b="1" smtClean="0">
              <a:cs typeface="Simplified Arabic" pitchFamily="2" charset="-78"/>
            </a:endParaRPr>
          </a:p>
        </p:txBody>
      </p:sp>
      <p:sp>
        <p:nvSpPr>
          <p:cNvPr id="11268" name="Rectangle 4"/>
          <p:cNvSpPr>
            <a:spLocks noGrp="1" noChangeArrowheads="1"/>
          </p:cNvSpPr>
          <p:nvPr>
            <p:ph type="body" idx="1"/>
          </p:nvPr>
        </p:nvSpPr>
        <p:spPr>
          <a:xfrm>
            <a:off x="304800" y="2667000"/>
            <a:ext cx="7772400" cy="3657600"/>
          </a:xfrm>
        </p:spPr>
        <p:txBody>
          <a:bodyPr/>
          <a:lstStyle/>
          <a:p>
            <a:pPr eaLnBrk="1" hangingPunct="1"/>
            <a:r>
              <a:rPr lang="ar-SA" b="1" smtClean="0">
                <a:cs typeface="Simplified Arabic" pitchFamily="2" charset="-78"/>
              </a:rPr>
              <a:t>الجواب لن يكون إلا بالإيجاب</a:t>
            </a:r>
          </a:p>
          <a:p>
            <a:pPr eaLnBrk="1" hangingPunct="1"/>
            <a:r>
              <a:rPr lang="ar-SA" b="1" smtClean="0">
                <a:cs typeface="Simplified Arabic" pitchFamily="2" charset="-78"/>
              </a:rPr>
              <a:t>تناسق المهام وتحديد الاختصاصات</a:t>
            </a:r>
          </a:p>
          <a:p>
            <a:pPr eaLnBrk="1" hangingPunct="1"/>
            <a:r>
              <a:rPr lang="ar-SA" smtClean="0">
                <a:cs typeface="Simplified Arabic" pitchFamily="2" charset="-78"/>
              </a:rPr>
              <a:t>ا</a:t>
            </a:r>
            <a:r>
              <a:rPr lang="ar-SA" b="1" smtClean="0">
                <a:cs typeface="Simplified Arabic" pitchFamily="2" charset="-78"/>
              </a:rPr>
              <a:t>لفصل بين المهام القضائية واللوجيستيكية و رهانات التطور</a:t>
            </a:r>
          </a:p>
          <a:p>
            <a:pPr eaLnBrk="1" hangingPunct="1">
              <a:buFont typeface="Wingdings" pitchFamily="2" charset="2"/>
              <a:buNone/>
            </a:pPr>
            <a:r>
              <a:rPr lang="ar-SA" b="1" smtClean="0">
                <a:cs typeface="Simplified Arabic" pitchFamily="2" charset="-78"/>
              </a:rPr>
              <a:t> </a:t>
            </a:r>
            <a:endParaRPr lang="fr-FR"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tgtEl>
                                          <p:spTgt spid="11266"/>
                                        </p:tgtEl>
                                        <p:attrNameLst>
                                          <p:attrName>ppt_w</p:attrName>
                                        </p:attrNameLst>
                                      </p:cBhvr>
                                      <p:tavLst>
                                        <p:tav tm="0">
                                          <p:val>
                                            <p:fltVal val="0"/>
                                          </p:val>
                                        </p:tav>
                                        <p:tav tm="100000">
                                          <p:val>
                                            <p:strVal val="#ppt_w"/>
                                          </p:val>
                                        </p:tav>
                                      </p:tavLst>
                                    </p:anim>
                                    <p:anim calcmode="lin" valueType="num">
                                      <p:cBhvr>
                                        <p:cTn id="8" dur="1000" fill="hold"/>
                                        <p:tgtEl>
                                          <p:spTgt spid="11266"/>
                                        </p:tgtEl>
                                        <p:attrNameLst>
                                          <p:attrName>ppt_h</p:attrName>
                                        </p:attrNameLst>
                                      </p:cBhvr>
                                      <p:tavLst>
                                        <p:tav tm="0">
                                          <p:val>
                                            <p:fltVal val="0"/>
                                          </p:val>
                                        </p:tav>
                                        <p:tav tm="100000">
                                          <p:val>
                                            <p:strVal val="#ppt_h"/>
                                          </p:val>
                                        </p:tav>
                                      </p:tavLst>
                                    </p:anim>
                                    <p:anim calcmode="lin" valueType="num">
                                      <p:cBhvr>
                                        <p:cTn id="9" dur="1000" fill="hold"/>
                                        <p:tgtEl>
                                          <p:spTgt spid="1126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1266"/>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11268">
                                            <p:txEl>
                                              <p:pRg st="0" end="0"/>
                                            </p:txEl>
                                          </p:spTgt>
                                        </p:tgtEl>
                                        <p:attrNameLst>
                                          <p:attrName>style.visibility</p:attrName>
                                        </p:attrNameLst>
                                      </p:cBhvr>
                                      <p:to>
                                        <p:strVal val="visible"/>
                                      </p:to>
                                    </p:set>
                                    <p:anim calcmode="lin" valueType="num">
                                      <p:cBhvr additive="base">
                                        <p:cTn id="14" dur="500" fill="hold"/>
                                        <p:tgtEl>
                                          <p:spTgt spid="11268">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11268">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11268">
                                            <p:txEl>
                                              <p:pRg st="1" end="1"/>
                                            </p:txEl>
                                          </p:spTgt>
                                        </p:tgtEl>
                                        <p:attrNameLst>
                                          <p:attrName>style.visibility</p:attrName>
                                        </p:attrNameLst>
                                      </p:cBhvr>
                                      <p:to>
                                        <p:strVal val="visible"/>
                                      </p:to>
                                    </p:set>
                                    <p:anim calcmode="lin" valueType="num">
                                      <p:cBhvr additive="base">
                                        <p:cTn id="19" dur="500" fill="hold"/>
                                        <p:tgtEl>
                                          <p:spTgt spid="11268">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8">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11268">
                                            <p:txEl>
                                              <p:pRg st="2" end="2"/>
                                            </p:txEl>
                                          </p:spTgt>
                                        </p:tgtEl>
                                        <p:attrNameLst>
                                          <p:attrName>style.visibility</p:attrName>
                                        </p:attrNameLst>
                                      </p:cBhvr>
                                      <p:to>
                                        <p:strVal val="visible"/>
                                      </p:to>
                                    </p:set>
                                    <p:anim calcmode="lin" valueType="num">
                                      <p:cBhvr additive="base">
                                        <p:cTn id="24" dur="500" fill="hold"/>
                                        <p:tgtEl>
                                          <p:spTgt spid="11268">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1268">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11268">
                                            <p:txEl>
                                              <p:pRg st="3" end="3"/>
                                            </p:txEl>
                                          </p:spTgt>
                                        </p:tgtEl>
                                        <p:attrNameLst>
                                          <p:attrName>style.visibility</p:attrName>
                                        </p:attrNameLst>
                                      </p:cBhvr>
                                      <p:to>
                                        <p:strVal val="visible"/>
                                      </p:to>
                                    </p:set>
                                    <p:anim calcmode="lin" valueType="num">
                                      <p:cBhvr additive="base">
                                        <p:cTn id="29" dur="500" fill="hold"/>
                                        <p:tgtEl>
                                          <p:spTgt spid="11268">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126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8" grpId="0" build="p" autoUpdateAnimBg="0" advAuto="100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descr="رخام أبيض"/>
          <p:cNvSpPr>
            <a:spLocks noChangeArrowheads="1"/>
          </p:cNvSpPr>
          <p:nvPr/>
        </p:nvSpPr>
        <p:spPr bwMode="auto">
          <a:xfrm>
            <a:off x="7239000" y="2057400"/>
            <a:ext cx="1600200" cy="762000"/>
          </a:xfrm>
          <a:prstGeom prst="rect">
            <a:avLst/>
          </a:prstGeom>
          <a:noFill/>
          <a:ln w="57150" cmpd="thickThin">
            <a:solidFill>
              <a:srgbClr val="000066"/>
            </a:solidFill>
            <a:miter lim="800000"/>
            <a:headEnd/>
            <a:tailEnd/>
          </a:ln>
        </p:spPr>
        <p:txBody>
          <a:bodyPr/>
          <a:lstStyle/>
          <a:p>
            <a:pPr algn="ctr" rtl="0"/>
            <a:endParaRPr lang="ar-SA" sz="800">
              <a:solidFill>
                <a:srgbClr val="000099"/>
              </a:solidFill>
              <a:latin typeface="Times New Roman" charset="0"/>
              <a:cs typeface="Simplified Arabic" pitchFamily="2" charset="-78"/>
            </a:endParaRPr>
          </a:p>
          <a:p>
            <a:pPr algn="ctr" rtl="0"/>
            <a:r>
              <a:rPr lang="ar-SA" sz="1800" b="1">
                <a:solidFill>
                  <a:srgbClr val="000099"/>
                </a:solidFill>
                <a:latin typeface="Times New Roman" charset="0"/>
                <a:cs typeface="Simplified Arabic" pitchFamily="2" charset="-78"/>
              </a:rPr>
              <a:t>الديــوان</a:t>
            </a:r>
          </a:p>
          <a:p>
            <a:pPr algn="ctr" rtl="0"/>
            <a:endParaRPr lang="ar-SA" sz="1800">
              <a:solidFill>
                <a:srgbClr val="000099"/>
              </a:solidFill>
              <a:latin typeface="Times New Roman" charset="0"/>
              <a:cs typeface="Simplified Arabic" pitchFamily="2" charset="-78"/>
            </a:endParaRPr>
          </a:p>
        </p:txBody>
      </p:sp>
      <p:sp>
        <p:nvSpPr>
          <p:cNvPr id="14339" name="Rectangle 6" descr="رخام أبيض"/>
          <p:cNvSpPr>
            <a:spLocks noChangeArrowheads="1"/>
          </p:cNvSpPr>
          <p:nvPr/>
        </p:nvSpPr>
        <p:spPr bwMode="auto">
          <a:xfrm>
            <a:off x="1219200" y="2057400"/>
            <a:ext cx="1524000" cy="762000"/>
          </a:xfrm>
          <a:prstGeom prst="rect">
            <a:avLst/>
          </a:prstGeom>
          <a:noFill/>
          <a:ln w="57150" cmpd="thickThin">
            <a:solidFill>
              <a:srgbClr val="000066"/>
            </a:solidFill>
            <a:miter lim="800000"/>
            <a:headEnd/>
            <a:tailEnd/>
          </a:ln>
        </p:spPr>
        <p:txBody>
          <a:bodyPr/>
          <a:lstStyle/>
          <a:p>
            <a:pPr algn="ctr" rtl="0"/>
            <a:r>
              <a:rPr lang="ar-SA" sz="1800">
                <a:solidFill>
                  <a:srgbClr val="000099"/>
                </a:solidFill>
                <a:latin typeface="Times New Roman" charset="0"/>
                <a:cs typeface="Simplified Arabic" pitchFamily="2" charset="-78"/>
              </a:rPr>
              <a:t>كتابة المجلس الأعلى للقضاء</a:t>
            </a:r>
          </a:p>
          <a:p>
            <a:pPr algn="ctr" rtl="0"/>
            <a:endParaRPr lang="ar-SA" sz="1800">
              <a:solidFill>
                <a:srgbClr val="000099"/>
              </a:solidFill>
              <a:latin typeface="Times New Roman" charset="0"/>
              <a:cs typeface="Simplified Arabic" pitchFamily="2" charset="-78"/>
            </a:endParaRPr>
          </a:p>
        </p:txBody>
      </p:sp>
      <p:sp>
        <p:nvSpPr>
          <p:cNvPr id="14340" name="Rectangle 7" descr="رخام أبيض"/>
          <p:cNvSpPr>
            <a:spLocks noChangeArrowheads="1"/>
          </p:cNvSpPr>
          <p:nvPr/>
        </p:nvSpPr>
        <p:spPr bwMode="auto">
          <a:xfrm>
            <a:off x="5334000" y="2057400"/>
            <a:ext cx="1600200" cy="746125"/>
          </a:xfrm>
          <a:prstGeom prst="rect">
            <a:avLst/>
          </a:prstGeom>
          <a:noFill/>
          <a:ln w="57150" cmpd="thickThin">
            <a:solidFill>
              <a:srgbClr val="000066"/>
            </a:solidFill>
            <a:miter lim="800000"/>
            <a:headEnd/>
            <a:tailEnd/>
          </a:ln>
        </p:spPr>
        <p:txBody>
          <a:bodyPr/>
          <a:lstStyle/>
          <a:p>
            <a:pPr algn="ctr" rtl="0"/>
            <a:endParaRPr lang="ar-SA" sz="800">
              <a:solidFill>
                <a:srgbClr val="000099"/>
              </a:solidFill>
              <a:latin typeface="Times New Roman" charset="0"/>
              <a:cs typeface="Simplified Arabic" pitchFamily="2" charset="-78"/>
            </a:endParaRPr>
          </a:p>
          <a:p>
            <a:pPr algn="ctr" rtl="0"/>
            <a:r>
              <a:rPr lang="ar-SA" sz="1800">
                <a:solidFill>
                  <a:srgbClr val="000099"/>
                </a:solidFill>
                <a:latin typeface="Times New Roman" charset="0"/>
                <a:cs typeface="Simplified Arabic" pitchFamily="2" charset="-78"/>
              </a:rPr>
              <a:t>المفتشية العامة</a:t>
            </a:r>
          </a:p>
        </p:txBody>
      </p:sp>
      <p:sp>
        <p:nvSpPr>
          <p:cNvPr id="14341" name="Rectangle 9" descr="رخام أبيض"/>
          <p:cNvSpPr>
            <a:spLocks noChangeArrowheads="1"/>
          </p:cNvSpPr>
          <p:nvPr/>
        </p:nvSpPr>
        <p:spPr bwMode="auto">
          <a:xfrm>
            <a:off x="3352800" y="2057400"/>
            <a:ext cx="1600200" cy="762000"/>
          </a:xfrm>
          <a:prstGeom prst="rect">
            <a:avLst/>
          </a:prstGeom>
          <a:noFill/>
          <a:ln w="57150" cmpd="thickThin">
            <a:solidFill>
              <a:srgbClr val="000066"/>
            </a:solidFill>
            <a:miter lim="800000"/>
            <a:headEnd/>
            <a:tailEnd/>
          </a:ln>
        </p:spPr>
        <p:txBody>
          <a:bodyPr/>
          <a:lstStyle/>
          <a:p>
            <a:pPr algn="ctr" rtl="0"/>
            <a:endParaRPr lang="ar-SA" sz="800">
              <a:solidFill>
                <a:srgbClr val="000099"/>
              </a:solidFill>
              <a:latin typeface="Times New Roman" charset="0"/>
              <a:cs typeface="Simplified Arabic" pitchFamily="2" charset="-78"/>
            </a:endParaRPr>
          </a:p>
          <a:p>
            <a:pPr algn="ctr" rtl="0"/>
            <a:r>
              <a:rPr lang="ar-SA" sz="1800">
                <a:solidFill>
                  <a:srgbClr val="000099"/>
                </a:solidFill>
                <a:latin typeface="Times New Roman" charset="0"/>
                <a:cs typeface="Simplified Arabic" pitchFamily="2" charset="-78"/>
              </a:rPr>
              <a:t>الكتابة العامة</a:t>
            </a:r>
          </a:p>
        </p:txBody>
      </p:sp>
      <p:sp>
        <p:nvSpPr>
          <p:cNvPr id="14342" name="AutoShape 10"/>
          <p:cNvSpPr>
            <a:spLocks noChangeArrowheads="1"/>
          </p:cNvSpPr>
          <p:nvPr/>
        </p:nvSpPr>
        <p:spPr bwMode="auto">
          <a:xfrm>
            <a:off x="7067550" y="4000500"/>
            <a:ext cx="19050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الشؤون</a:t>
            </a:r>
          </a:p>
          <a:p>
            <a:pPr algn="ctr"/>
            <a:r>
              <a:rPr lang="ar-SA" sz="1600" b="1">
                <a:latin typeface="Times New Roman" charset="0"/>
                <a:cs typeface="Simplified Arabic" pitchFamily="2" charset="-78"/>
              </a:rPr>
              <a:t>المدنية</a:t>
            </a:r>
          </a:p>
          <a:p>
            <a:pPr algn="ctr"/>
            <a:endParaRPr lang="ar-SA" sz="1600" b="1">
              <a:latin typeface="Times New Roman" charset="0"/>
              <a:cs typeface="Simplified Arabic" pitchFamily="2" charset="-78"/>
            </a:endParaRPr>
          </a:p>
        </p:txBody>
      </p:sp>
      <p:sp>
        <p:nvSpPr>
          <p:cNvPr id="14343" name="AutoShape 11"/>
          <p:cNvSpPr>
            <a:spLocks noChangeArrowheads="1"/>
          </p:cNvSpPr>
          <p:nvPr/>
        </p:nvSpPr>
        <p:spPr bwMode="auto">
          <a:xfrm>
            <a:off x="4953000" y="3962400"/>
            <a:ext cx="1828800" cy="6096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الشؤون</a:t>
            </a:r>
          </a:p>
          <a:p>
            <a:pPr algn="ctr"/>
            <a:r>
              <a:rPr lang="ar-SA" sz="1600" b="1">
                <a:latin typeface="Times New Roman" charset="0"/>
                <a:cs typeface="Simplified Arabic" pitchFamily="2" charset="-78"/>
              </a:rPr>
              <a:t>الجنائية و العفو</a:t>
            </a:r>
          </a:p>
          <a:p>
            <a:pPr algn="ctr"/>
            <a:endParaRPr lang="ar-SA" sz="1600" b="1">
              <a:latin typeface="Times New Roman" charset="0"/>
              <a:cs typeface="Simplified Arabic" pitchFamily="2" charset="-78"/>
            </a:endParaRPr>
          </a:p>
        </p:txBody>
      </p:sp>
      <p:sp>
        <p:nvSpPr>
          <p:cNvPr id="14344" name="AutoShape 13"/>
          <p:cNvSpPr>
            <a:spLocks noChangeArrowheads="1"/>
          </p:cNvSpPr>
          <p:nvPr/>
        </p:nvSpPr>
        <p:spPr bwMode="auto">
          <a:xfrm>
            <a:off x="6096000" y="4953000"/>
            <a:ext cx="19050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الموارد</a:t>
            </a:r>
          </a:p>
          <a:p>
            <a:pPr algn="ctr"/>
            <a:r>
              <a:rPr lang="ar-SA" sz="1600" b="1">
                <a:latin typeface="Times New Roman" charset="0"/>
                <a:cs typeface="Simplified Arabic" pitchFamily="2" charset="-78"/>
              </a:rPr>
              <a:t>البشرية</a:t>
            </a:r>
          </a:p>
          <a:p>
            <a:pPr algn="ctr"/>
            <a:endParaRPr lang="ar-SA" sz="1600" b="1">
              <a:latin typeface="Times New Roman" charset="0"/>
              <a:cs typeface="Simplified Arabic" pitchFamily="2" charset="-78"/>
            </a:endParaRPr>
          </a:p>
        </p:txBody>
      </p:sp>
      <p:sp>
        <p:nvSpPr>
          <p:cNvPr id="14345" name="AutoShape 14"/>
          <p:cNvSpPr>
            <a:spLocks noChangeArrowheads="1"/>
          </p:cNvSpPr>
          <p:nvPr/>
        </p:nvSpPr>
        <p:spPr bwMode="auto">
          <a:xfrm>
            <a:off x="1371600" y="4953000"/>
            <a:ext cx="16002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الميزانية</a:t>
            </a:r>
          </a:p>
          <a:p>
            <a:pPr algn="ctr"/>
            <a:r>
              <a:rPr lang="ar-SA" sz="1600" b="1">
                <a:latin typeface="Times New Roman" charset="0"/>
                <a:cs typeface="Simplified Arabic" pitchFamily="2" charset="-78"/>
              </a:rPr>
              <a:t>و المراقبة</a:t>
            </a:r>
          </a:p>
          <a:p>
            <a:pPr algn="ctr"/>
            <a:endParaRPr lang="ar-SA" sz="1600" b="1">
              <a:latin typeface="Times New Roman" charset="0"/>
              <a:cs typeface="Simplified Arabic" pitchFamily="2" charset="-78"/>
            </a:endParaRPr>
          </a:p>
        </p:txBody>
      </p:sp>
      <p:sp>
        <p:nvSpPr>
          <p:cNvPr id="14346" name="AutoShape 15"/>
          <p:cNvSpPr>
            <a:spLocks noChangeArrowheads="1"/>
          </p:cNvSpPr>
          <p:nvPr/>
        </p:nvSpPr>
        <p:spPr bwMode="auto">
          <a:xfrm>
            <a:off x="3943350" y="6057900"/>
            <a:ext cx="18288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الدراسات</a:t>
            </a:r>
          </a:p>
          <a:p>
            <a:pPr algn="ctr"/>
            <a:r>
              <a:rPr lang="ar-SA" sz="1600" b="1">
                <a:latin typeface="Times New Roman" charset="0"/>
                <a:cs typeface="Simplified Arabic" pitchFamily="2" charset="-78"/>
              </a:rPr>
              <a:t>و التعاون و التحديث</a:t>
            </a:r>
          </a:p>
          <a:p>
            <a:pPr algn="ctr"/>
            <a:endParaRPr lang="ar-SA" sz="1600" b="1">
              <a:latin typeface="Times New Roman" charset="0"/>
              <a:cs typeface="Simplified Arabic" pitchFamily="2" charset="-78"/>
            </a:endParaRPr>
          </a:p>
        </p:txBody>
      </p:sp>
      <p:sp>
        <p:nvSpPr>
          <p:cNvPr id="14347" name="Line 84"/>
          <p:cNvSpPr>
            <a:spLocks noChangeShapeType="1"/>
          </p:cNvSpPr>
          <p:nvPr/>
        </p:nvSpPr>
        <p:spPr bwMode="auto">
          <a:xfrm>
            <a:off x="2133600" y="1905000"/>
            <a:ext cx="5181600" cy="0"/>
          </a:xfrm>
          <a:prstGeom prst="line">
            <a:avLst/>
          </a:prstGeom>
          <a:noFill/>
          <a:ln w="12700">
            <a:solidFill>
              <a:srgbClr val="000066"/>
            </a:solidFill>
            <a:round/>
            <a:headEnd/>
            <a:tailEnd/>
          </a:ln>
        </p:spPr>
        <p:txBody>
          <a:bodyPr/>
          <a:lstStyle/>
          <a:p>
            <a:endParaRPr lang="fr-FR"/>
          </a:p>
        </p:txBody>
      </p:sp>
      <p:sp>
        <p:nvSpPr>
          <p:cNvPr id="14348" name="Line 85"/>
          <p:cNvSpPr>
            <a:spLocks noChangeShapeType="1"/>
          </p:cNvSpPr>
          <p:nvPr/>
        </p:nvSpPr>
        <p:spPr bwMode="auto">
          <a:xfrm>
            <a:off x="7315200" y="1905000"/>
            <a:ext cx="0" cy="152400"/>
          </a:xfrm>
          <a:prstGeom prst="line">
            <a:avLst/>
          </a:prstGeom>
          <a:noFill/>
          <a:ln w="9525">
            <a:solidFill>
              <a:srgbClr val="000066"/>
            </a:solidFill>
            <a:round/>
            <a:headEnd/>
            <a:tailEnd type="triangle" w="med" len="med"/>
          </a:ln>
        </p:spPr>
        <p:txBody>
          <a:bodyPr/>
          <a:lstStyle/>
          <a:p>
            <a:endParaRPr lang="fr-FR"/>
          </a:p>
        </p:txBody>
      </p:sp>
      <p:sp>
        <p:nvSpPr>
          <p:cNvPr id="14349" name="Line 86"/>
          <p:cNvSpPr>
            <a:spLocks noChangeShapeType="1"/>
          </p:cNvSpPr>
          <p:nvPr/>
        </p:nvSpPr>
        <p:spPr bwMode="auto">
          <a:xfrm>
            <a:off x="5943600" y="1905000"/>
            <a:ext cx="0" cy="152400"/>
          </a:xfrm>
          <a:prstGeom prst="line">
            <a:avLst/>
          </a:prstGeom>
          <a:noFill/>
          <a:ln w="9525">
            <a:solidFill>
              <a:srgbClr val="000066"/>
            </a:solidFill>
            <a:round/>
            <a:headEnd/>
            <a:tailEnd type="triangle" w="med" len="med"/>
          </a:ln>
        </p:spPr>
        <p:txBody>
          <a:bodyPr/>
          <a:lstStyle/>
          <a:p>
            <a:endParaRPr lang="fr-FR"/>
          </a:p>
        </p:txBody>
      </p:sp>
      <p:sp>
        <p:nvSpPr>
          <p:cNvPr id="14350" name="Line 88"/>
          <p:cNvSpPr>
            <a:spLocks noChangeShapeType="1"/>
          </p:cNvSpPr>
          <p:nvPr/>
        </p:nvSpPr>
        <p:spPr bwMode="auto">
          <a:xfrm>
            <a:off x="2133600" y="1905000"/>
            <a:ext cx="0" cy="152400"/>
          </a:xfrm>
          <a:prstGeom prst="line">
            <a:avLst/>
          </a:prstGeom>
          <a:noFill/>
          <a:ln w="9525">
            <a:solidFill>
              <a:srgbClr val="000066"/>
            </a:solidFill>
            <a:round/>
            <a:headEnd/>
            <a:tailEnd type="triangle" w="med" len="med"/>
          </a:ln>
        </p:spPr>
        <p:txBody>
          <a:bodyPr/>
          <a:lstStyle/>
          <a:p>
            <a:endParaRPr lang="fr-FR"/>
          </a:p>
        </p:txBody>
      </p:sp>
      <p:sp>
        <p:nvSpPr>
          <p:cNvPr id="14351" name="Rectangle 94"/>
          <p:cNvSpPr>
            <a:spLocks noChangeArrowheads="1"/>
          </p:cNvSpPr>
          <p:nvPr/>
        </p:nvSpPr>
        <p:spPr bwMode="auto">
          <a:xfrm>
            <a:off x="42863" y="53975"/>
            <a:ext cx="9144000" cy="0"/>
          </a:xfrm>
          <a:prstGeom prst="rect">
            <a:avLst/>
          </a:prstGeom>
          <a:noFill/>
          <a:ln w="9525">
            <a:noFill/>
            <a:miter lim="800000"/>
            <a:headEnd/>
            <a:tailEnd/>
          </a:ln>
        </p:spPr>
        <p:txBody>
          <a:bodyPr>
            <a:spAutoFit/>
          </a:bodyPr>
          <a:lstStyle/>
          <a:p>
            <a:endParaRPr lang="fr-FR"/>
          </a:p>
        </p:txBody>
      </p:sp>
      <p:sp>
        <p:nvSpPr>
          <p:cNvPr id="14352" name="Rectangle 95"/>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قسم مركز تتبع</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4353" name="Rectangle 96"/>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مديرية الموارد</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4354" name="Rectangle 97"/>
          <p:cNvSpPr>
            <a:spLocks noChangeArrowheads="1"/>
          </p:cNvSpPr>
          <p:nvPr/>
        </p:nvSpPr>
        <p:spPr bwMode="auto">
          <a:xfrm>
            <a:off x="0" y="-57150"/>
            <a:ext cx="9144000" cy="1311275"/>
          </a:xfrm>
          <a:prstGeom prst="rect">
            <a:avLst/>
          </a:prstGeom>
          <a:noFill/>
          <a:ln w="9525">
            <a:noFill/>
            <a:miter lim="800000"/>
            <a:headEnd/>
            <a:tailEnd/>
          </a:ln>
        </p:spPr>
        <p:txBody>
          <a:bodyPr>
            <a:spAutoFit/>
          </a:bodyPr>
          <a:lstStyle/>
          <a:p>
            <a:pPr algn="ctr"/>
            <a:r>
              <a:rPr lang="ar-SA" sz="4000" b="1">
                <a:solidFill>
                  <a:schemeClr val="tx2"/>
                </a:solidFill>
                <a:cs typeface="Simplified Arabic" pitchFamily="2" charset="-78"/>
              </a:rPr>
              <a:t>نظرة لتوزيع المهام في إطار </a:t>
            </a:r>
          </a:p>
          <a:p>
            <a:pPr algn="ctr"/>
            <a:r>
              <a:rPr lang="ar-SA" sz="4000" b="1">
                <a:solidFill>
                  <a:schemeClr val="tx2"/>
                </a:solidFill>
                <a:cs typeface="Simplified Arabic" pitchFamily="2" charset="-78"/>
              </a:rPr>
              <a:t>التنظيم الهيكلي الحالي</a:t>
            </a:r>
          </a:p>
        </p:txBody>
      </p:sp>
      <p:sp>
        <p:nvSpPr>
          <p:cNvPr id="14355" name="Line 100"/>
          <p:cNvSpPr>
            <a:spLocks noChangeShapeType="1"/>
          </p:cNvSpPr>
          <p:nvPr/>
        </p:nvSpPr>
        <p:spPr bwMode="auto">
          <a:xfrm>
            <a:off x="6324600" y="1752600"/>
            <a:ext cx="2362200" cy="0"/>
          </a:xfrm>
          <a:prstGeom prst="line">
            <a:avLst/>
          </a:prstGeom>
          <a:noFill/>
          <a:ln w="12700">
            <a:solidFill>
              <a:srgbClr val="000066"/>
            </a:solidFill>
            <a:miter lim="800000"/>
            <a:headEnd/>
            <a:tailEnd/>
          </a:ln>
        </p:spPr>
        <p:txBody>
          <a:bodyPr wrap="none"/>
          <a:lstStyle/>
          <a:p>
            <a:endParaRPr lang="fr-FR"/>
          </a:p>
        </p:txBody>
      </p:sp>
      <p:sp>
        <p:nvSpPr>
          <p:cNvPr id="14356" name="Rectangle 103" descr="رخام أبيض"/>
          <p:cNvSpPr>
            <a:spLocks noChangeArrowheads="1"/>
          </p:cNvSpPr>
          <p:nvPr/>
        </p:nvSpPr>
        <p:spPr bwMode="auto">
          <a:xfrm>
            <a:off x="7162800" y="2971800"/>
            <a:ext cx="1828800" cy="533400"/>
          </a:xfrm>
          <a:prstGeom prst="rect">
            <a:avLst/>
          </a:prstGeom>
          <a:noFill/>
          <a:ln w="57150" cmpd="thickThin">
            <a:solidFill>
              <a:srgbClr val="000066"/>
            </a:solidFill>
            <a:miter lim="800000"/>
            <a:headEnd/>
            <a:tailEnd/>
          </a:ln>
        </p:spPr>
        <p:txBody>
          <a:bodyPr/>
          <a:lstStyle/>
          <a:p>
            <a:pPr algn="ctr" rtl="0"/>
            <a:r>
              <a:rPr lang="ar-SA" sz="1400" b="1">
                <a:solidFill>
                  <a:srgbClr val="000099"/>
                </a:solidFill>
                <a:latin typeface="Times New Roman" charset="0"/>
                <a:cs typeface="Simplified Arabic" pitchFamily="2" charset="-78"/>
              </a:rPr>
              <a:t>قسم تتبع </a:t>
            </a:r>
          </a:p>
          <a:p>
            <a:pPr algn="ctr" rtl="0"/>
            <a:r>
              <a:rPr lang="ar-SA" sz="1400" b="1">
                <a:solidFill>
                  <a:srgbClr val="000099"/>
                </a:solidFill>
                <a:latin typeface="Times New Roman" charset="0"/>
                <a:cs typeface="Simplified Arabic" pitchFamily="2" charset="-78"/>
              </a:rPr>
              <a:t>وتحليل الشكايات</a:t>
            </a:r>
          </a:p>
          <a:p>
            <a:pPr algn="ctr" rtl="0"/>
            <a:endParaRPr lang="ar-SA" sz="1400" b="1">
              <a:solidFill>
                <a:srgbClr val="000099"/>
              </a:solidFill>
              <a:latin typeface="Times New Roman" charset="0"/>
              <a:cs typeface="Simplified Arabic" pitchFamily="2" charset="-78"/>
            </a:endParaRPr>
          </a:p>
        </p:txBody>
      </p:sp>
      <p:sp>
        <p:nvSpPr>
          <p:cNvPr id="76904" name="Line 104"/>
          <p:cNvSpPr>
            <a:spLocks noChangeShapeType="1"/>
          </p:cNvSpPr>
          <p:nvPr/>
        </p:nvSpPr>
        <p:spPr bwMode="auto">
          <a:xfrm>
            <a:off x="4648200" y="1905000"/>
            <a:ext cx="0" cy="152400"/>
          </a:xfrm>
          <a:prstGeom prst="line">
            <a:avLst/>
          </a:prstGeom>
          <a:noFill/>
          <a:ln w="9525">
            <a:solidFill>
              <a:srgbClr val="000066"/>
            </a:solidFill>
            <a:round/>
            <a:headEnd/>
            <a:tailEnd type="triangle" w="med" len="med"/>
          </a:ln>
        </p:spPr>
        <p:txBody>
          <a:bodyPr/>
          <a:lstStyle/>
          <a:p>
            <a:endParaRPr lang="fr-FR"/>
          </a:p>
        </p:txBody>
      </p:sp>
      <p:sp>
        <p:nvSpPr>
          <p:cNvPr id="14358" name="Line 106"/>
          <p:cNvSpPr>
            <a:spLocks noChangeShapeType="1"/>
          </p:cNvSpPr>
          <p:nvPr/>
        </p:nvSpPr>
        <p:spPr bwMode="auto">
          <a:xfrm>
            <a:off x="1809750" y="3771900"/>
            <a:ext cx="6248400" cy="0"/>
          </a:xfrm>
          <a:prstGeom prst="line">
            <a:avLst/>
          </a:prstGeom>
          <a:noFill/>
          <a:ln w="12700">
            <a:solidFill>
              <a:srgbClr val="000066"/>
            </a:solidFill>
            <a:miter lim="800000"/>
            <a:headEnd/>
            <a:tailEnd/>
          </a:ln>
        </p:spPr>
        <p:txBody>
          <a:bodyPr wrap="none"/>
          <a:lstStyle/>
          <a:p>
            <a:endParaRPr lang="fr-FR"/>
          </a:p>
        </p:txBody>
      </p:sp>
      <p:sp>
        <p:nvSpPr>
          <p:cNvPr id="14359" name="AutoShape 107"/>
          <p:cNvSpPr>
            <a:spLocks noChangeArrowheads="1"/>
          </p:cNvSpPr>
          <p:nvPr/>
        </p:nvSpPr>
        <p:spPr bwMode="auto">
          <a:xfrm>
            <a:off x="971550" y="4000500"/>
            <a:ext cx="17526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التشريع</a:t>
            </a:r>
          </a:p>
          <a:p>
            <a:pPr algn="ctr"/>
            <a:endParaRPr lang="ar-SA" sz="1600" b="1">
              <a:latin typeface="Times New Roman" charset="0"/>
              <a:cs typeface="Simplified Arabic" pitchFamily="2" charset="-78"/>
            </a:endParaRPr>
          </a:p>
        </p:txBody>
      </p:sp>
      <p:sp>
        <p:nvSpPr>
          <p:cNvPr id="14360" name="Line 108"/>
          <p:cNvSpPr>
            <a:spLocks noChangeShapeType="1"/>
          </p:cNvSpPr>
          <p:nvPr/>
        </p:nvSpPr>
        <p:spPr bwMode="auto">
          <a:xfrm>
            <a:off x="8058150" y="3771900"/>
            <a:ext cx="0" cy="228600"/>
          </a:xfrm>
          <a:prstGeom prst="line">
            <a:avLst/>
          </a:prstGeom>
          <a:noFill/>
          <a:ln w="12700">
            <a:solidFill>
              <a:srgbClr val="000066"/>
            </a:solidFill>
            <a:round/>
            <a:headEnd/>
            <a:tailEnd type="triangle" w="med" len="med"/>
          </a:ln>
        </p:spPr>
        <p:txBody>
          <a:bodyPr/>
          <a:lstStyle/>
          <a:p>
            <a:endParaRPr lang="fr-FR"/>
          </a:p>
        </p:txBody>
      </p:sp>
      <p:sp>
        <p:nvSpPr>
          <p:cNvPr id="14361" name="Line 109"/>
          <p:cNvSpPr>
            <a:spLocks noChangeShapeType="1"/>
          </p:cNvSpPr>
          <p:nvPr/>
        </p:nvSpPr>
        <p:spPr bwMode="auto">
          <a:xfrm>
            <a:off x="1809750" y="3771900"/>
            <a:ext cx="0" cy="228600"/>
          </a:xfrm>
          <a:prstGeom prst="line">
            <a:avLst/>
          </a:prstGeom>
          <a:noFill/>
          <a:ln w="12700">
            <a:solidFill>
              <a:srgbClr val="000066"/>
            </a:solidFill>
            <a:round/>
            <a:headEnd/>
            <a:tailEnd type="triangle" w="med" len="med"/>
          </a:ln>
        </p:spPr>
        <p:txBody>
          <a:bodyPr/>
          <a:lstStyle/>
          <a:p>
            <a:endParaRPr lang="fr-FR"/>
          </a:p>
        </p:txBody>
      </p:sp>
      <p:sp>
        <p:nvSpPr>
          <p:cNvPr id="14362" name="Line 111"/>
          <p:cNvSpPr>
            <a:spLocks noChangeShapeType="1"/>
          </p:cNvSpPr>
          <p:nvPr/>
        </p:nvSpPr>
        <p:spPr bwMode="auto">
          <a:xfrm>
            <a:off x="2819400" y="3767138"/>
            <a:ext cx="0" cy="1219200"/>
          </a:xfrm>
          <a:prstGeom prst="line">
            <a:avLst/>
          </a:prstGeom>
          <a:noFill/>
          <a:ln w="12700">
            <a:solidFill>
              <a:srgbClr val="000066"/>
            </a:solidFill>
            <a:round/>
            <a:headEnd/>
            <a:tailEnd type="triangle" w="med" len="med"/>
          </a:ln>
        </p:spPr>
        <p:txBody>
          <a:bodyPr/>
          <a:lstStyle/>
          <a:p>
            <a:endParaRPr lang="fr-FR"/>
          </a:p>
        </p:txBody>
      </p:sp>
      <p:sp>
        <p:nvSpPr>
          <p:cNvPr id="14363" name="Line 112"/>
          <p:cNvSpPr>
            <a:spLocks noChangeShapeType="1"/>
          </p:cNvSpPr>
          <p:nvPr/>
        </p:nvSpPr>
        <p:spPr bwMode="auto">
          <a:xfrm>
            <a:off x="6991350" y="3771900"/>
            <a:ext cx="0" cy="1219200"/>
          </a:xfrm>
          <a:prstGeom prst="line">
            <a:avLst/>
          </a:prstGeom>
          <a:noFill/>
          <a:ln w="12700">
            <a:solidFill>
              <a:srgbClr val="000066"/>
            </a:solidFill>
            <a:round/>
            <a:headEnd/>
            <a:tailEnd type="triangle" w="med" len="med"/>
          </a:ln>
        </p:spPr>
        <p:txBody>
          <a:bodyPr/>
          <a:lstStyle/>
          <a:p>
            <a:endParaRPr lang="fr-FR"/>
          </a:p>
        </p:txBody>
      </p:sp>
      <p:sp>
        <p:nvSpPr>
          <p:cNvPr id="14364" name="Line 113"/>
          <p:cNvSpPr>
            <a:spLocks noChangeShapeType="1"/>
          </p:cNvSpPr>
          <p:nvPr/>
        </p:nvSpPr>
        <p:spPr bwMode="auto">
          <a:xfrm flipH="1">
            <a:off x="4857750" y="3771900"/>
            <a:ext cx="0" cy="2286000"/>
          </a:xfrm>
          <a:prstGeom prst="line">
            <a:avLst/>
          </a:prstGeom>
          <a:noFill/>
          <a:ln w="12700">
            <a:solidFill>
              <a:srgbClr val="000066"/>
            </a:solidFill>
            <a:round/>
            <a:headEnd/>
            <a:tailEnd type="triangle" w="med" len="med"/>
          </a:ln>
        </p:spPr>
        <p:txBody>
          <a:bodyPr/>
          <a:lstStyle/>
          <a:p>
            <a:endParaRPr lang="fr-FR"/>
          </a:p>
        </p:txBody>
      </p:sp>
      <p:sp>
        <p:nvSpPr>
          <p:cNvPr id="14365" name="Rectangle 114" descr="رخام أبيض"/>
          <p:cNvSpPr>
            <a:spLocks noChangeArrowheads="1"/>
          </p:cNvSpPr>
          <p:nvPr/>
        </p:nvSpPr>
        <p:spPr bwMode="auto">
          <a:xfrm>
            <a:off x="3505200" y="1238250"/>
            <a:ext cx="2819400" cy="609600"/>
          </a:xfrm>
          <a:prstGeom prst="rect">
            <a:avLst/>
          </a:prstGeom>
          <a:noFill/>
          <a:ln w="57150" cmpd="thickThin">
            <a:solidFill>
              <a:srgbClr val="000066"/>
            </a:solidFill>
            <a:miter lim="800000"/>
            <a:headEnd/>
            <a:tailEnd/>
          </a:ln>
        </p:spPr>
        <p:txBody>
          <a:bodyPr/>
          <a:lstStyle/>
          <a:p>
            <a:pPr algn="ctr"/>
            <a:r>
              <a:rPr lang="ar-SA" sz="3200" b="1">
                <a:solidFill>
                  <a:srgbClr val="000099"/>
                </a:solidFill>
                <a:latin typeface="Times New Roman" charset="0"/>
                <a:cs typeface="Simplified Arabic" pitchFamily="2" charset="-78"/>
              </a:rPr>
              <a:t>وزيــر العــدل</a:t>
            </a:r>
          </a:p>
          <a:p>
            <a:pPr algn="ctr"/>
            <a:endParaRPr lang="ar-SA" sz="1800" b="1">
              <a:solidFill>
                <a:srgbClr val="000099"/>
              </a:solidFill>
              <a:latin typeface="Times New Roman" charset="0"/>
              <a:cs typeface="Simplified Arabic" pitchFamily="2" charset="-78"/>
            </a:endParaRPr>
          </a:p>
        </p:txBody>
      </p:sp>
      <p:sp>
        <p:nvSpPr>
          <p:cNvPr id="14366" name="Line 116"/>
          <p:cNvSpPr>
            <a:spLocks noChangeShapeType="1"/>
          </p:cNvSpPr>
          <p:nvPr/>
        </p:nvSpPr>
        <p:spPr bwMode="auto">
          <a:xfrm>
            <a:off x="8686800" y="1752600"/>
            <a:ext cx="0" cy="304800"/>
          </a:xfrm>
          <a:prstGeom prst="line">
            <a:avLst/>
          </a:prstGeom>
          <a:noFill/>
          <a:ln w="9525">
            <a:solidFill>
              <a:srgbClr val="000066"/>
            </a:solidFill>
            <a:round/>
            <a:headEnd/>
            <a:tailEnd type="triangle" w="med" len="med"/>
          </a:ln>
        </p:spPr>
        <p:txBody>
          <a:bodyPr/>
          <a:lstStyle/>
          <a:p>
            <a:endParaRPr lang="fr-FR"/>
          </a:p>
        </p:txBody>
      </p:sp>
      <p:sp>
        <p:nvSpPr>
          <p:cNvPr id="14367" name="Line 117"/>
          <p:cNvSpPr>
            <a:spLocks noChangeShapeType="1"/>
          </p:cNvSpPr>
          <p:nvPr/>
        </p:nvSpPr>
        <p:spPr bwMode="auto">
          <a:xfrm>
            <a:off x="6000750" y="3771900"/>
            <a:ext cx="0" cy="228600"/>
          </a:xfrm>
          <a:prstGeom prst="line">
            <a:avLst/>
          </a:prstGeom>
          <a:noFill/>
          <a:ln w="12700">
            <a:solidFill>
              <a:srgbClr val="000066"/>
            </a:solidFill>
            <a:round/>
            <a:headEnd/>
            <a:tailEnd type="triangle" w="med" len="med"/>
          </a:ln>
        </p:spPr>
        <p:txBody>
          <a:bodyPr/>
          <a:lstStyle/>
          <a:p>
            <a:endParaRPr lang="fr-FR"/>
          </a:p>
        </p:txBody>
      </p:sp>
      <p:sp>
        <p:nvSpPr>
          <p:cNvPr id="14368" name="Text Box 121"/>
          <p:cNvSpPr txBox="1">
            <a:spLocks noChangeArrowheads="1"/>
          </p:cNvSpPr>
          <p:nvPr/>
        </p:nvSpPr>
        <p:spPr bwMode="auto">
          <a:xfrm>
            <a:off x="0" y="3962400"/>
            <a:ext cx="914400" cy="701675"/>
          </a:xfrm>
          <a:prstGeom prst="rect">
            <a:avLst/>
          </a:prstGeom>
          <a:noFill/>
          <a:ln w="9525">
            <a:noFill/>
            <a:miter lim="800000"/>
            <a:headEnd/>
            <a:tailEnd/>
          </a:ln>
        </p:spPr>
        <p:txBody>
          <a:bodyPr>
            <a:spAutoFit/>
          </a:bodyPr>
          <a:lstStyle/>
          <a:p>
            <a:pPr algn="l">
              <a:spcBef>
                <a:spcPct val="50000"/>
              </a:spcBef>
            </a:pPr>
            <a:r>
              <a:rPr lang="ar-SA" sz="2000" b="1" u="sng">
                <a:solidFill>
                  <a:srgbClr val="990033"/>
                </a:solidFill>
                <a:cs typeface="Simplified Arabic" pitchFamily="2" charset="-78"/>
              </a:rPr>
              <a:t>الجانب القضائي</a:t>
            </a:r>
            <a:endParaRPr lang="fr-FR" sz="2000" b="1" u="sng">
              <a:solidFill>
                <a:srgbClr val="990033"/>
              </a:solidFill>
              <a:cs typeface="Simplified Arabic" pitchFamily="2" charset="-78"/>
            </a:endParaRPr>
          </a:p>
        </p:txBody>
      </p:sp>
      <p:sp>
        <p:nvSpPr>
          <p:cNvPr id="14369" name="Text Box 122"/>
          <p:cNvSpPr txBox="1">
            <a:spLocks noChangeArrowheads="1"/>
          </p:cNvSpPr>
          <p:nvPr/>
        </p:nvSpPr>
        <p:spPr bwMode="auto">
          <a:xfrm>
            <a:off x="0" y="5867400"/>
            <a:ext cx="914400" cy="701675"/>
          </a:xfrm>
          <a:prstGeom prst="rect">
            <a:avLst/>
          </a:prstGeom>
          <a:noFill/>
          <a:ln w="9525">
            <a:noFill/>
            <a:miter lim="800000"/>
            <a:headEnd/>
            <a:tailEnd/>
          </a:ln>
        </p:spPr>
        <p:txBody>
          <a:bodyPr>
            <a:spAutoFit/>
          </a:bodyPr>
          <a:lstStyle/>
          <a:p>
            <a:pPr algn="l">
              <a:spcBef>
                <a:spcPct val="50000"/>
              </a:spcBef>
            </a:pPr>
            <a:r>
              <a:rPr lang="ar-SA" sz="2000" b="1" u="sng">
                <a:solidFill>
                  <a:srgbClr val="990033"/>
                </a:solidFill>
                <a:cs typeface="Simplified Arabic" pitchFamily="2" charset="-78"/>
              </a:rPr>
              <a:t>جانب التحديث</a:t>
            </a:r>
            <a:endParaRPr lang="fr-FR" sz="2000" b="1" u="sng">
              <a:solidFill>
                <a:srgbClr val="990033"/>
              </a:solidFill>
              <a:cs typeface="Simplified Arabic" pitchFamily="2" charset="-78"/>
            </a:endParaRPr>
          </a:p>
        </p:txBody>
      </p:sp>
      <p:sp>
        <p:nvSpPr>
          <p:cNvPr id="14370" name="Text Box 123"/>
          <p:cNvSpPr txBox="1">
            <a:spLocks noChangeArrowheads="1"/>
          </p:cNvSpPr>
          <p:nvPr/>
        </p:nvSpPr>
        <p:spPr bwMode="auto">
          <a:xfrm>
            <a:off x="0" y="4953000"/>
            <a:ext cx="1143000" cy="701675"/>
          </a:xfrm>
          <a:prstGeom prst="rect">
            <a:avLst/>
          </a:prstGeom>
          <a:noFill/>
          <a:ln w="9525">
            <a:noFill/>
            <a:miter lim="800000"/>
            <a:headEnd/>
            <a:tailEnd/>
          </a:ln>
        </p:spPr>
        <p:txBody>
          <a:bodyPr>
            <a:spAutoFit/>
          </a:bodyPr>
          <a:lstStyle/>
          <a:p>
            <a:pPr algn="l">
              <a:spcBef>
                <a:spcPct val="50000"/>
              </a:spcBef>
            </a:pPr>
            <a:r>
              <a:rPr lang="ar-SA" sz="2000" b="1" u="sng">
                <a:solidFill>
                  <a:srgbClr val="990033"/>
                </a:solidFill>
                <a:cs typeface="Simplified Arabic" pitchFamily="2" charset="-78"/>
              </a:rPr>
              <a:t>الجانب اللوجستيكي</a:t>
            </a:r>
            <a:endParaRPr lang="fr-FR" sz="2000" b="1" u="sng">
              <a:solidFill>
                <a:srgbClr val="990033"/>
              </a:solidFill>
              <a:cs typeface="Simplified Arabic" pitchFamily="2" charset="-78"/>
            </a:endParaRPr>
          </a:p>
        </p:txBody>
      </p:sp>
      <p:sp>
        <p:nvSpPr>
          <p:cNvPr id="14371" name="Line 124"/>
          <p:cNvSpPr>
            <a:spLocks noChangeShapeType="1"/>
          </p:cNvSpPr>
          <p:nvPr/>
        </p:nvSpPr>
        <p:spPr bwMode="auto">
          <a:xfrm>
            <a:off x="0" y="3657600"/>
            <a:ext cx="9144000" cy="0"/>
          </a:xfrm>
          <a:prstGeom prst="line">
            <a:avLst/>
          </a:prstGeom>
          <a:noFill/>
          <a:ln w="76200" cmpd="tri">
            <a:solidFill>
              <a:srgbClr val="990033"/>
            </a:solidFill>
            <a:miter lim="800000"/>
            <a:headEnd/>
            <a:tailEnd/>
          </a:ln>
        </p:spPr>
        <p:txBody>
          <a:bodyPr wrap="none"/>
          <a:lstStyle/>
          <a:p>
            <a:endParaRPr lang="fr-FR"/>
          </a:p>
        </p:txBody>
      </p:sp>
      <p:sp>
        <p:nvSpPr>
          <p:cNvPr id="14372" name="Line 125"/>
          <p:cNvSpPr>
            <a:spLocks noChangeShapeType="1"/>
          </p:cNvSpPr>
          <p:nvPr/>
        </p:nvSpPr>
        <p:spPr bwMode="auto">
          <a:xfrm>
            <a:off x="152400" y="4800600"/>
            <a:ext cx="9144000" cy="0"/>
          </a:xfrm>
          <a:prstGeom prst="line">
            <a:avLst/>
          </a:prstGeom>
          <a:noFill/>
          <a:ln w="76200" cmpd="tri">
            <a:solidFill>
              <a:srgbClr val="990033"/>
            </a:solidFill>
            <a:miter lim="800000"/>
            <a:headEnd/>
            <a:tailEnd/>
          </a:ln>
        </p:spPr>
        <p:txBody>
          <a:bodyPr wrap="none"/>
          <a:lstStyle/>
          <a:p>
            <a:endParaRPr lang="fr-FR"/>
          </a:p>
        </p:txBody>
      </p:sp>
      <p:sp>
        <p:nvSpPr>
          <p:cNvPr id="14373" name="Line 126"/>
          <p:cNvSpPr>
            <a:spLocks noChangeShapeType="1"/>
          </p:cNvSpPr>
          <p:nvPr/>
        </p:nvSpPr>
        <p:spPr bwMode="auto">
          <a:xfrm>
            <a:off x="0" y="5715000"/>
            <a:ext cx="9144000" cy="0"/>
          </a:xfrm>
          <a:prstGeom prst="line">
            <a:avLst/>
          </a:prstGeom>
          <a:noFill/>
          <a:ln w="76200" cmpd="tri">
            <a:solidFill>
              <a:srgbClr val="990033"/>
            </a:solidFill>
            <a:miter lim="800000"/>
            <a:headEnd/>
            <a:tailEnd/>
          </a:ln>
        </p:spPr>
        <p:txBody>
          <a:bodyPr wrap="none"/>
          <a:lstStyle/>
          <a:p>
            <a:endParaRPr lang="fr-FR"/>
          </a:p>
        </p:txBody>
      </p:sp>
      <p:sp>
        <p:nvSpPr>
          <p:cNvPr id="14374" name="Rectangle 103" descr="رخام أبيض"/>
          <p:cNvSpPr>
            <a:spLocks noChangeArrowheads="1"/>
          </p:cNvSpPr>
          <p:nvPr/>
        </p:nvSpPr>
        <p:spPr bwMode="auto">
          <a:xfrm>
            <a:off x="5257800" y="2971800"/>
            <a:ext cx="1828800" cy="533400"/>
          </a:xfrm>
          <a:prstGeom prst="rect">
            <a:avLst/>
          </a:prstGeom>
          <a:noFill/>
          <a:ln w="57150" cmpd="thickThin">
            <a:solidFill>
              <a:srgbClr val="000066"/>
            </a:solidFill>
            <a:miter lim="800000"/>
            <a:headEnd/>
            <a:tailEnd/>
          </a:ln>
        </p:spPr>
        <p:txBody>
          <a:bodyPr/>
          <a:lstStyle/>
          <a:p>
            <a:pPr algn="ctr" rtl="0"/>
            <a:r>
              <a:rPr lang="ar-SA" sz="1400" b="1">
                <a:solidFill>
                  <a:srgbClr val="000099"/>
                </a:solidFill>
                <a:latin typeface="Times New Roman" charset="0"/>
                <a:cs typeface="Simplified Arabic" pitchFamily="2" charset="-78"/>
              </a:rPr>
              <a:t>قسم التدقيق و مراقبة التدبير الداخلي</a:t>
            </a:r>
          </a:p>
          <a:p>
            <a:pPr algn="ctr" rtl="0"/>
            <a:endParaRPr lang="ar-SA" sz="1400" b="1">
              <a:solidFill>
                <a:srgbClr val="000099"/>
              </a:solidFill>
              <a:latin typeface="Times New Roman" charset="0"/>
              <a:cs typeface="Simplified Arabic" pitchFamily="2" charset="-78"/>
            </a:endParaRPr>
          </a:p>
        </p:txBody>
      </p:sp>
      <p:sp>
        <p:nvSpPr>
          <p:cNvPr id="14375" name="AutoShape 14"/>
          <p:cNvSpPr>
            <a:spLocks noChangeArrowheads="1"/>
          </p:cNvSpPr>
          <p:nvPr/>
        </p:nvSpPr>
        <p:spPr bwMode="auto">
          <a:xfrm>
            <a:off x="3124200" y="4953000"/>
            <a:ext cx="1676400" cy="571500"/>
          </a:xfrm>
          <a:prstGeom prst="flowChartAlternateProcess">
            <a:avLst/>
          </a:prstGeom>
          <a:gradFill rotWithShape="0">
            <a:gsLst>
              <a:gs pos="0">
                <a:srgbClr val="CCECFF"/>
              </a:gs>
              <a:gs pos="100000">
                <a:srgbClr val="99CCFF"/>
              </a:gs>
            </a:gsLst>
            <a:path path="shape">
              <a:fillToRect l="50000" t="50000" r="50000" b="50000"/>
            </a:path>
          </a:gradFill>
          <a:ln w="28575">
            <a:solidFill>
              <a:srgbClr val="000066"/>
            </a:solidFill>
            <a:miter lim="800000"/>
            <a:headEnd/>
            <a:tailEnd/>
          </a:ln>
        </p:spPr>
        <p:txBody>
          <a:bodyPr/>
          <a:lstStyle/>
          <a:p>
            <a:pPr algn="ctr"/>
            <a:r>
              <a:rPr lang="ar-SA" sz="1600" b="1">
                <a:latin typeface="Times New Roman" charset="0"/>
                <a:cs typeface="Simplified Arabic" pitchFamily="2" charset="-78"/>
              </a:rPr>
              <a:t>مديرية التجهيز وتدبير الممتلكات</a:t>
            </a:r>
          </a:p>
          <a:p>
            <a:pPr algn="ctr"/>
            <a:endParaRPr lang="ar-SA" sz="1600" b="1">
              <a:latin typeface="Times New Roman" charset="0"/>
              <a:cs typeface="Simplified Arabic" pitchFamily="2" charset="-78"/>
            </a:endParaRPr>
          </a:p>
        </p:txBody>
      </p:sp>
      <p:sp>
        <p:nvSpPr>
          <p:cNvPr id="14376" name="Line 111"/>
          <p:cNvSpPr>
            <a:spLocks noChangeShapeType="1"/>
          </p:cNvSpPr>
          <p:nvPr/>
        </p:nvSpPr>
        <p:spPr bwMode="auto">
          <a:xfrm>
            <a:off x="4038600" y="3776663"/>
            <a:ext cx="0" cy="1219200"/>
          </a:xfrm>
          <a:prstGeom prst="line">
            <a:avLst/>
          </a:prstGeom>
          <a:noFill/>
          <a:ln w="12700">
            <a:solidFill>
              <a:srgbClr val="000066"/>
            </a:solidFill>
            <a:round/>
            <a:headEnd/>
            <a:tailEnd type="triangle" w="med" len="med"/>
          </a:ln>
        </p:spPr>
        <p:txBody>
          <a:bodyPr/>
          <a:lstStyle/>
          <a:p>
            <a:endParaRPr lang="fr-F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76904"/>
                                        </p:tgtEl>
                                        <p:attrNameLst>
                                          <p:attrName>style.visibility</p:attrName>
                                        </p:attrNameLst>
                                      </p:cBhvr>
                                      <p:to>
                                        <p:strVal val="visible"/>
                                      </p:to>
                                    </p:set>
                                    <p:anim to="" calcmode="lin" valueType="num">
                                      <p:cBhvr>
                                        <p:cTn id="7" dur="1" fill="hold"/>
                                        <p:tgtEl>
                                          <p:spTgt spid="7690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4"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50938" y="-838200"/>
            <a:ext cx="7793037" cy="2667000"/>
          </a:xfrm>
        </p:spPr>
        <p:txBody>
          <a:bodyPr/>
          <a:lstStyle/>
          <a:p>
            <a:pPr algn="ctr" eaLnBrk="1" hangingPunct="1"/>
            <a:r>
              <a:rPr lang="ar-SA" sz="3900" b="1" smtClean="0">
                <a:cs typeface="Simplified Arabic" pitchFamily="2" charset="-78"/>
              </a:rPr>
              <a:t>الجهة الأكثر ارتباطا بالحياة الإدارية </a:t>
            </a:r>
            <a:br>
              <a:rPr lang="ar-SA" sz="3900" b="1" smtClean="0">
                <a:cs typeface="Simplified Arabic" pitchFamily="2" charset="-78"/>
              </a:rPr>
            </a:br>
            <a:r>
              <a:rPr lang="ar-SA" sz="3900" b="1" smtClean="0">
                <a:cs typeface="Simplified Arabic" pitchFamily="2" charset="-78"/>
              </a:rPr>
              <a:t>والوظيفية للموظف</a:t>
            </a:r>
            <a:r>
              <a:rPr lang="ar-SA" sz="4000" b="1" smtClean="0">
                <a:cs typeface="Simplified Arabic" pitchFamily="2" charset="-78"/>
              </a:rPr>
              <a:t/>
            </a:r>
            <a:br>
              <a:rPr lang="ar-SA" sz="4000" b="1" smtClean="0">
                <a:cs typeface="Simplified Arabic" pitchFamily="2" charset="-78"/>
              </a:rPr>
            </a:br>
            <a:r>
              <a:rPr lang="ar-SA" sz="3500" b="1" smtClean="0">
                <a:cs typeface="Simplified Arabic" pitchFamily="2" charset="-78"/>
              </a:rPr>
              <a:t>(مجال الموارد البشرية</a:t>
            </a:r>
            <a:r>
              <a:rPr lang="ar-SA" sz="3500" smtClean="0">
                <a:cs typeface="Simplified Arabic" pitchFamily="2" charset="-78"/>
              </a:rPr>
              <a:t>)</a:t>
            </a:r>
            <a:endParaRPr lang="fr-FR" sz="3500" smtClean="0">
              <a:cs typeface="Simplified Arabic" pitchFamily="2" charset="-78"/>
            </a:endParaRPr>
          </a:p>
        </p:txBody>
      </p:sp>
      <p:sp>
        <p:nvSpPr>
          <p:cNvPr id="12292" name="Rectangle 4"/>
          <p:cNvSpPr>
            <a:spLocks noGrp="1" noChangeArrowheads="1"/>
          </p:cNvSpPr>
          <p:nvPr>
            <p:ph type="body" sz="half" idx="2"/>
          </p:nvPr>
        </p:nvSpPr>
        <p:spPr>
          <a:xfrm>
            <a:off x="533400" y="2819400"/>
            <a:ext cx="7659688" cy="2209800"/>
          </a:xfrm>
        </p:spPr>
        <p:txBody>
          <a:bodyPr/>
          <a:lstStyle/>
          <a:p>
            <a:pPr eaLnBrk="1" hangingPunct="1"/>
            <a:r>
              <a:rPr lang="ar-SA" b="1" smtClean="0">
                <a:cs typeface="Simplified Arabic" pitchFamily="2" charset="-78"/>
              </a:rPr>
              <a:t>إحداث مديرية خاصة بتدبير الموارد البشرية</a:t>
            </a:r>
          </a:p>
          <a:p>
            <a:pPr eaLnBrk="1" hangingPunct="1"/>
            <a:r>
              <a:rPr lang="ar-SA" b="1" smtClean="0">
                <a:cs typeface="Simplified Arabic" pitchFamily="2" charset="-78"/>
              </a:rPr>
              <a:t>فتح المجال لتدبير أحسن</a:t>
            </a:r>
          </a:p>
          <a:p>
            <a:pPr eaLnBrk="1" hangingPunct="1"/>
            <a:r>
              <a:rPr lang="ar-SA" b="1" smtClean="0">
                <a:cs typeface="Simplified Arabic" pitchFamily="2" charset="-78"/>
              </a:rPr>
              <a:t>خلق آلية لإعادة التأهيل ( قسم التكوين </a:t>
            </a:r>
            <a:r>
              <a:rPr lang="ar-SA" smtClean="0">
                <a:cs typeface="Simplified Arabic" pitchFamily="2" charset="-78"/>
              </a:rPr>
              <a:t>)</a:t>
            </a:r>
            <a:endParaRPr lang="fr-FR"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ppt_w</p:attrName>
                                        </p:attrNameLst>
                                      </p:cBhvr>
                                      <p:tavLst>
                                        <p:tav tm="0">
                                          <p:val>
                                            <p:fltVal val="0"/>
                                          </p:val>
                                        </p:tav>
                                        <p:tav tm="100000">
                                          <p:val>
                                            <p:strVal val="#ppt_w"/>
                                          </p:val>
                                        </p:tav>
                                      </p:tavLst>
                                    </p:anim>
                                    <p:anim calcmode="lin" valueType="num">
                                      <p:cBhvr>
                                        <p:cTn id="8" dur="1000" fill="hold"/>
                                        <p:tgtEl>
                                          <p:spTgt spid="12290"/>
                                        </p:tgtEl>
                                        <p:attrNameLst>
                                          <p:attrName>ppt_h</p:attrName>
                                        </p:attrNameLst>
                                      </p:cBhvr>
                                      <p:tavLst>
                                        <p:tav tm="0">
                                          <p:val>
                                            <p:fltVal val="0"/>
                                          </p:val>
                                        </p:tav>
                                        <p:tav tm="100000">
                                          <p:val>
                                            <p:strVal val="#ppt_h"/>
                                          </p:val>
                                        </p:tav>
                                      </p:tavLst>
                                    </p:anim>
                                    <p:anim calcmode="lin" valueType="num">
                                      <p:cBhvr>
                                        <p:cTn id="9" dur="1000" fill="hold"/>
                                        <p:tgtEl>
                                          <p:spTgt spid="1229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229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6" presetClass="entr" presetSubtype="37" fill="hold" grpId="0" nodeType="afterEffect">
                                  <p:stCondLst>
                                    <p:cond delay="1000"/>
                                  </p:stCondLst>
                                  <p:childTnLst>
                                    <p:set>
                                      <p:cBhvr>
                                        <p:cTn id="13" dur="1" fill="hold">
                                          <p:stCondLst>
                                            <p:cond delay="0"/>
                                          </p:stCondLst>
                                        </p:cTn>
                                        <p:tgtEl>
                                          <p:spTgt spid="12292">
                                            <p:txEl>
                                              <p:pRg st="0" end="0"/>
                                            </p:txEl>
                                          </p:spTgt>
                                        </p:tgtEl>
                                        <p:attrNameLst>
                                          <p:attrName>style.visibility</p:attrName>
                                        </p:attrNameLst>
                                      </p:cBhvr>
                                      <p:to>
                                        <p:strVal val="visible"/>
                                      </p:to>
                                    </p:set>
                                    <p:animEffect transition="in" filter="barn(outVertical)">
                                      <p:cBhvr>
                                        <p:cTn id="14" dur="500"/>
                                        <p:tgtEl>
                                          <p:spTgt spid="12292">
                                            <p:txEl>
                                              <p:pRg st="0" end="0"/>
                                            </p:txEl>
                                          </p:spTgt>
                                        </p:tgtEl>
                                      </p:cBhvr>
                                    </p:animEffect>
                                  </p:childTnLst>
                                </p:cTn>
                              </p:par>
                            </p:childTnLst>
                          </p:cTn>
                        </p:par>
                        <p:par>
                          <p:cTn id="15" fill="hold">
                            <p:stCondLst>
                              <p:cond delay="2500"/>
                            </p:stCondLst>
                            <p:childTnLst>
                              <p:par>
                                <p:cTn id="16" presetID="16" presetClass="entr" presetSubtype="37" fill="hold" grpId="0" nodeType="afterEffect">
                                  <p:stCondLst>
                                    <p:cond delay="1000"/>
                                  </p:stCondLst>
                                  <p:childTnLst>
                                    <p:set>
                                      <p:cBhvr>
                                        <p:cTn id="17" dur="1" fill="hold">
                                          <p:stCondLst>
                                            <p:cond delay="0"/>
                                          </p:stCondLst>
                                        </p:cTn>
                                        <p:tgtEl>
                                          <p:spTgt spid="12292">
                                            <p:txEl>
                                              <p:pRg st="1" end="1"/>
                                            </p:txEl>
                                          </p:spTgt>
                                        </p:tgtEl>
                                        <p:attrNameLst>
                                          <p:attrName>style.visibility</p:attrName>
                                        </p:attrNameLst>
                                      </p:cBhvr>
                                      <p:to>
                                        <p:strVal val="visible"/>
                                      </p:to>
                                    </p:set>
                                    <p:animEffect transition="in" filter="barn(outVertical)">
                                      <p:cBhvr>
                                        <p:cTn id="18" dur="500"/>
                                        <p:tgtEl>
                                          <p:spTgt spid="12292">
                                            <p:txEl>
                                              <p:pRg st="1" end="1"/>
                                            </p:txEl>
                                          </p:spTgt>
                                        </p:tgtEl>
                                      </p:cBhvr>
                                    </p:animEffect>
                                  </p:childTnLst>
                                </p:cTn>
                              </p:par>
                            </p:childTnLst>
                          </p:cTn>
                        </p:par>
                        <p:par>
                          <p:cTn id="19" fill="hold">
                            <p:stCondLst>
                              <p:cond delay="4000"/>
                            </p:stCondLst>
                            <p:childTnLst>
                              <p:par>
                                <p:cTn id="20" presetID="16" presetClass="entr" presetSubtype="37" fill="hold" grpId="0" nodeType="afterEffect">
                                  <p:stCondLst>
                                    <p:cond delay="1000"/>
                                  </p:stCondLst>
                                  <p:childTnLst>
                                    <p:set>
                                      <p:cBhvr>
                                        <p:cTn id="21" dur="1" fill="hold">
                                          <p:stCondLst>
                                            <p:cond delay="0"/>
                                          </p:stCondLst>
                                        </p:cTn>
                                        <p:tgtEl>
                                          <p:spTgt spid="12292">
                                            <p:txEl>
                                              <p:pRg st="2" end="2"/>
                                            </p:txEl>
                                          </p:spTgt>
                                        </p:tgtEl>
                                        <p:attrNameLst>
                                          <p:attrName>style.visibility</p:attrName>
                                        </p:attrNameLst>
                                      </p:cBhvr>
                                      <p:to>
                                        <p:strVal val="visible"/>
                                      </p:to>
                                    </p:set>
                                    <p:animEffect transition="in" filter="barn(outVertical)">
                                      <p:cBhvr>
                                        <p:cTn id="22" dur="500"/>
                                        <p:tgtEl>
                                          <p:spTgt spid="122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P spid="12292" grpId="0" build="p" autoUpdateAnimBg="0" advAuto="100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304800"/>
            <a:ext cx="7793038" cy="914400"/>
          </a:xfrm>
        </p:spPr>
        <p:txBody>
          <a:bodyPr/>
          <a:lstStyle/>
          <a:p>
            <a:pPr algn="ctr" eaLnBrk="1" hangingPunct="1"/>
            <a:r>
              <a:rPr lang="ar-SA" sz="4800" b="1" smtClean="0">
                <a:cs typeface="Simplified Arabic" pitchFamily="2" charset="-78"/>
              </a:rPr>
              <a:t>مديرية الموارد البشرية </a:t>
            </a:r>
            <a:endParaRPr lang="fr-FR" sz="4800" b="1" smtClean="0">
              <a:cs typeface="Times New Roman" charset="0"/>
            </a:endParaRPr>
          </a:p>
        </p:txBody>
      </p:sp>
      <p:sp>
        <p:nvSpPr>
          <p:cNvPr id="80899" name="Rectangle 3"/>
          <p:cNvSpPr>
            <a:spLocks noGrp="1" noChangeArrowheads="1"/>
          </p:cNvSpPr>
          <p:nvPr>
            <p:ph type="body" idx="1"/>
          </p:nvPr>
        </p:nvSpPr>
        <p:spPr>
          <a:xfrm>
            <a:off x="188913" y="1844675"/>
            <a:ext cx="8955087" cy="4724400"/>
          </a:xfrm>
        </p:spPr>
        <p:txBody>
          <a:bodyPr/>
          <a:lstStyle/>
          <a:p>
            <a:pPr eaLnBrk="1" hangingPunct="1">
              <a:buSzTx/>
              <a:buFont typeface="Wingdings" pitchFamily="2" charset="2"/>
              <a:buChar char="§"/>
            </a:pPr>
            <a:r>
              <a:rPr lang="ar-MA" b="1" smtClean="0">
                <a:cs typeface="Simplified Arabic" pitchFamily="2" charset="-78"/>
              </a:rPr>
              <a:t>اعدادالاستراتيجية العامة للوزارة في ميدان الموارد البشرية</a:t>
            </a:r>
          </a:p>
          <a:p>
            <a:pPr eaLnBrk="1" hangingPunct="1">
              <a:buSzTx/>
              <a:buFont typeface="Wingdings" pitchFamily="2" charset="2"/>
              <a:buChar char="§"/>
            </a:pPr>
            <a:r>
              <a:rPr lang="ar-MA" b="1" smtClean="0">
                <a:cs typeface="Simplified Arabic" pitchFamily="2" charset="-78"/>
              </a:rPr>
              <a:t>القيام بالدراسات والأبحاث في مجال الموارد البشرية</a:t>
            </a:r>
          </a:p>
          <a:p>
            <a:pPr eaLnBrk="1" hangingPunct="1">
              <a:buSzTx/>
              <a:buFont typeface="Wingdings" pitchFamily="2" charset="2"/>
              <a:buChar char="§"/>
            </a:pPr>
            <a:r>
              <a:rPr lang="ar-MA" b="1" smtClean="0">
                <a:cs typeface="Simplified Arabic" pitchFamily="2" charset="-78"/>
              </a:rPr>
              <a:t>السهر على تدبير الحياة الإدارية,والقيام بالتدبير الإداري المندمج للموظفين</a:t>
            </a:r>
          </a:p>
          <a:p>
            <a:pPr eaLnBrk="1" hangingPunct="1">
              <a:buSzTx/>
              <a:buFont typeface="Wingdings" pitchFamily="2" charset="2"/>
              <a:buChar char="§"/>
            </a:pPr>
            <a:r>
              <a:rPr lang="ar-SA" b="1" smtClean="0">
                <a:cs typeface="Simplified Arabic" pitchFamily="2" charset="-78"/>
              </a:rPr>
              <a:t>تنظيم المباريات من أجل توظيف </a:t>
            </a:r>
            <a:r>
              <a:rPr lang="ar-MA" b="1" smtClean="0">
                <a:cs typeface="Simplified Arabic" pitchFamily="2" charset="-78"/>
              </a:rPr>
              <a:t>الملحقين القضائيين والموظفين </a:t>
            </a:r>
            <a:r>
              <a:rPr lang="ar-SA" b="1" smtClean="0">
                <a:cs typeface="Simplified Arabic" pitchFamily="2" charset="-78"/>
              </a:rPr>
              <a:t>العاملين</a:t>
            </a:r>
            <a:r>
              <a:rPr lang="ar-MA" b="1" smtClean="0">
                <a:cs typeface="Simplified Arabic" pitchFamily="2" charset="-78"/>
              </a:rPr>
              <a:t> في المحاكم والإدارة المركزية والمصالح اللاممركزة,</a:t>
            </a:r>
          </a:p>
          <a:p>
            <a:pPr eaLnBrk="1" hangingPunct="1">
              <a:buSzTx/>
              <a:buFont typeface="Wingdings" pitchFamily="2" charset="2"/>
              <a:buChar char="§"/>
            </a:pPr>
            <a:r>
              <a:rPr lang="ar-MA" b="1" smtClean="0">
                <a:cs typeface="Simplified Arabic" pitchFamily="2" charset="-78"/>
              </a:rPr>
              <a:t>تنظيم الامتحانات المهنية والسهر على ترقية الموظفين</a:t>
            </a:r>
            <a:r>
              <a:rPr lang="ar-SA" b="1" smtClean="0">
                <a:cs typeface="Simplified Arabic" pitchFamily="2" charset="-78"/>
              </a:rPr>
              <a:t>؛ </a:t>
            </a:r>
            <a:endParaRPr lang="fr-FR" b="1" smtClean="0">
              <a:cs typeface="Simplified Arabic" pitchFamily="2" charset="-78"/>
            </a:endParaRPr>
          </a:p>
          <a:p>
            <a:pPr eaLnBrk="1" hangingPunct="1">
              <a:buSzTx/>
              <a:buFont typeface="Wingdings" pitchFamily="2" charset="2"/>
              <a:buChar char="§"/>
            </a:pPr>
            <a:r>
              <a:rPr lang="ar-SA" b="1" smtClean="0">
                <a:cs typeface="Simplified Arabic" pitchFamily="2" charset="-78"/>
              </a:rPr>
              <a:t>القيام بالمراقبة الإدارية و</a:t>
            </a:r>
            <a:r>
              <a:rPr lang="ar-MA" b="1" smtClean="0">
                <a:cs typeface="Simplified Arabic" pitchFamily="2" charset="-78"/>
              </a:rPr>
              <a:t>تقييم النشاط المهني </a:t>
            </a:r>
            <a:r>
              <a:rPr lang="ar-SA" b="1" smtClean="0">
                <a:cs typeface="Simplified Arabic" pitchFamily="2" charset="-78"/>
              </a:rPr>
              <a:t>لكتابات الضبط ؛</a:t>
            </a:r>
          </a:p>
          <a:p>
            <a:pPr eaLnBrk="1" hangingPunct="1">
              <a:buSzTx/>
              <a:buFont typeface="Wingdings" pitchFamily="2" charset="2"/>
              <a:buChar char="§"/>
            </a:pPr>
            <a:r>
              <a:rPr lang="ar-SA" b="1" smtClean="0">
                <a:cs typeface="Simplified Arabic" pitchFamily="2" charset="-78"/>
              </a:rPr>
              <a:t>تحديد الحاجيات في ميدان التكوين لفائدة </a:t>
            </a:r>
            <a:r>
              <a:rPr lang="ar-MA" b="1" smtClean="0">
                <a:cs typeface="Simplified Arabic" pitchFamily="2" charset="-78"/>
              </a:rPr>
              <a:t>الموظفين التابعين للوزارة,ووضع مخطط التكوين والتقييم ألبعدي للبرامج التكوينية بالتنسيق مع المعهد العالي للقضاء</a:t>
            </a:r>
            <a:r>
              <a:rPr lang="ar-SA" b="1" smtClean="0">
                <a:cs typeface="Simplified Arabic" pitchFamily="2" charset="-78"/>
              </a:rPr>
              <a:t>؛</a:t>
            </a:r>
            <a:endParaRPr lang="ar-MA" b="1" smtClean="0">
              <a:cs typeface="Simplified Arabic" pitchFamily="2" charset="-78"/>
            </a:endParaRPr>
          </a:p>
          <a:p>
            <a:pPr eaLnBrk="1" hangingPunct="1">
              <a:buSzTx/>
              <a:buFont typeface="Wingdings" pitchFamily="2" charset="2"/>
              <a:buChar char="§"/>
            </a:pPr>
            <a:r>
              <a:rPr lang="ar-MA" b="1" smtClean="0">
                <a:cs typeface="Simplified Arabic" pitchFamily="2" charset="-78"/>
              </a:rPr>
              <a:t>إعداد لوحات القيادة الخاصة بتدبير الموارد البشرية بتنسيق مع باقي المديريات والمصالح اللاممركزة للوزارة,</a:t>
            </a:r>
            <a:r>
              <a:rPr lang="ar-SA" b="1" smtClean="0">
                <a:cs typeface="Simplified Arabic" pitchFamily="2" charset="-78"/>
              </a:rPr>
              <a:t> </a:t>
            </a:r>
            <a:endParaRPr lang="fr-FR" b="1" smtClean="0">
              <a:cs typeface="Simplified Arabic" pitchFamily="2" charset="-78"/>
            </a:endParaRPr>
          </a:p>
          <a:p>
            <a:pPr eaLnBrk="1" hangingPunct="1">
              <a:buSzTx/>
              <a:buFont typeface="Wingdings" pitchFamily="2" charset="2"/>
              <a:buChar char="§"/>
            </a:pPr>
            <a:r>
              <a:rPr lang="ar-SA" b="1" smtClean="0">
                <a:cs typeface="Simplified Arabic" pitchFamily="2" charset="-78"/>
              </a:rPr>
              <a:t>القيام بتتبع وتقييم الأنشطة الخاصة بها دوريا وتقديم تقارير للوزير</a:t>
            </a:r>
            <a:r>
              <a:rPr lang="ar-MA" b="1" smtClean="0">
                <a:cs typeface="Simplified Arabic" pitchFamily="2" charset="-78"/>
              </a:rPr>
              <a:t>,</a:t>
            </a:r>
            <a:endParaRPr lang="fr-FR"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p:cTn id="7" dur="1000" fill="hold"/>
                                        <p:tgtEl>
                                          <p:spTgt spid="80898"/>
                                        </p:tgtEl>
                                        <p:attrNameLst>
                                          <p:attrName>ppt_w</p:attrName>
                                        </p:attrNameLst>
                                      </p:cBhvr>
                                      <p:tavLst>
                                        <p:tav tm="0">
                                          <p:val>
                                            <p:fltVal val="0"/>
                                          </p:val>
                                        </p:tav>
                                        <p:tav tm="100000">
                                          <p:val>
                                            <p:strVal val="#ppt_w"/>
                                          </p:val>
                                        </p:tav>
                                      </p:tavLst>
                                    </p:anim>
                                    <p:anim calcmode="lin" valueType="num">
                                      <p:cBhvr>
                                        <p:cTn id="8" dur="1000" fill="hold"/>
                                        <p:tgtEl>
                                          <p:spTgt spid="80898"/>
                                        </p:tgtEl>
                                        <p:attrNameLst>
                                          <p:attrName>ppt_h</p:attrName>
                                        </p:attrNameLst>
                                      </p:cBhvr>
                                      <p:tavLst>
                                        <p:tav tm="0">
                                          <p:val>
                                            <p:fltVal val="0"/>
                                          </p:val>
                                        </p:tav>
                                        <p:tav tm="100000">
                                          <p:val>
                                            <p:strVal val="#ppt_h"/>
                                          </p:val>
                                        </p:tav>
                                      </p:tavLst>
                                    </p:anim>
                                    <p:anim calcmode="lin" valueType="num">
                                      <p:cBhvr>
                                        <p:cTn id="9" dur="1000" fill="hold"/>
                                        <p:tgtEl>
                                          <p:spTgt spid="8089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089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80899">
                                            <p:txEl>
                                              <p:pRg st="0" end="0"/>
                                            </p:txEl>
                                          </p:spTgt>
                                        </p:tgtEl>
                                        <p:attrNameLst>
                                          <p:attrName>style.visibility</p:attrName>
                                        </p:attrNameLst>
                                      </p:cBhvr>
                                      <p:to>
                                        <p:strVal val="visible"/>
                                      </p:to>
                                    </p:set>
                                    <p:anim calcmode="lin" valueType="num">
                                      <p:cBhvr additive="base">
                                        <p:cTn id="14"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0899">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80899">
                                            <p:txEl>
                                              <p:pRg st="1" end="1"/>
                                            </p:txEl>
                                          </p:spTgt>
                                        </p:tgtEl>
                                        <p:attrNameLst>
                                          <p:attrName>style.visibility</p:attrName>
                                        </p:attrNameLst>
                                      </p:cBhvr>
                                      <p:to>
                                        <p:strVal val="visible"/>
                                      </p:to>
                                    </p:set>
                                    <p:anim calcmode="lin" valueType="num">
                                      <p:cBhvr additive="base">
                                        <p:cTn id="19"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0899">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80899">
                                            <p:txEl>
                                              <p:pRg st="2" end="2"/>
                                            </p:txEl>
                                          </p:spTgt>
                                        </p:tgtEl>
                                        <p:attrNameLst>
                                          <p:attrName>style.visibility</p:attrName>
                                        </p:attrNameLst>
                                      </p:cBhvr>
                                      <p:to>
                                        <p:strVal val="visible"/>
                                      </p:to>
                                    </p:set>
                                    <p:anim calcmode="lin" valueType="num">
                                      <p:cBhvr additive="base">
                                        <p:cTn id="24" dur="500" fill="hold"/>
                                        <p:tgtEl>
                                          <p:spTgt spid="80899">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0899">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80899">
                                            <p:txEl>
                                              <p:pRg st="3" end="3"/>
                                            </p:txEl>
                                          </p:spTgt>
                                        </p:tgtEl>
                                        <p:attrNameLst>
                                          <p:attrName>style.visibility</p:attrName>
                                        </p:attrNameLst>
                                      </p:cBhvr>
                                      <p:to>
                                        <p:strVal val="visible"/>
                                      </p:to>
                                    </p:set>
                                    <p:anim calcmode="lin" valueType="num">
                                      <p:cBhvr additive="base">
                                        <p:cTn id="29" dur="500" fill="hold"/>
                                        <p:tgtEl>
                                          <p:spTgt spid="80899">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0899">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80899">
                                            <p:txEl>
                                              <p:pRg st="4" end="4"/>
                                            </p:txEl>
                                          </p:spTgt>
                                        </p:tgtEl>
                                        <p:attrNameLst>
                                          <p:attrName>style.visibility</p:attrName>
                                        </p:attrNameLst>
                                      </p:cBhvr>
                                      <p:to>
                                        <p:strVal val="visible"/>
                                      </p:to>
                                    </p:set>
                                    <p:anim calcmode="lin" valueType="num">
                                      <p:cBhvr additive="base">
                                        <p:cTn id="34" dur="500" fill="hold"/>
                                        <p:tgtEl>
                                          <p:spTgt spid="80899">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80899">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80899">
                                            <p:txEl>
                                              <p:pRg st="5" end="5"/>
                                            </p:txEl>
                                          </p:spTgt>
                                        </p:tgtEl>
                                        <p:attrNameLst>
                                          <p:attrName>style.visibility</p:attrName>
                                        </p:attrNameLst>
                                      </p:cBhvr>
                                      <p:to>
                                        <p:strVal val="visible"/>
                                      </p:to>
                                    </p:set>
                                    <p:anim calcmode="lin" valueType="num">
                                      <p:cBhvr additive="base">
                                        <p:cTn id="39" dur="500" fill="hold"/>
                                        <p:tgtEl>
                                          <p:spTgt spid="80899">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80899">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80899">
                                            <p:txEl>
                                              <p:pRg st="6" end="6"/>
                                            </p:txEl>
                                          </p:spTgt>
                                        </p:tgtEl>
                                        <p:attrNameLst>
                                          <p:attrName>style.visibility</p:attrName>
                                        </p:attrNameLst>
                                      </p:cBhvr>
                                      <p:to>
                                        <p:strVal val="visible"/>
                                      </p:to>
                                    </p:set>
                                    <p:anim calcmode="lin" valueType="num">
                                      <p:cBhvr additive="base">
                                        <p:cTn id="44" dur="500" fill="hold"/>
                                        <p:tgtEl>
                                          <p:spTgt spid="80899">
                                            <p:txEl>
                                              <p:pRg st="6" end="6"/>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80899">
                                            <p:txEl>
                                              <p:pRg st="6" end="6"/>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80899">
                                            <p:txEl>
                                              <p:pRg st="7" end="7"/>
                                            </p:txEl>
                                          </p:spTgt>
                                        </p:tgtEl>
                                        <p:attrNameLst>
                                          <p:attrName>style.visibility</p:attrName>
                                        </p:attrNameLst>
                                      </p:cBhvr>
                                      <p:to>
                                        <p:strVal val="visible"/>
                                      </p:to>
                                    </p:set>
                                    <p:anim calcmode="lin" valueType="num">
                                      <p:cBhvr additive="base">
                                        <p:cTn id="49" dur="500" fill="hold"/>
                                        <p:tgtEl>
                                          <p:spTgt spid="8089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0899">
                                            <p:txEl>
                                              <p:pRg st="7" end="7"/>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80899">
                                            <p:txEl>
                                              <p:pRg st="8" end="8"/>
                                            </p:txEl>
                                          </p:spTgt>
                                        </p:tgtEl>
                                        <p:attrNameLst>
                                          <p:attrName>style.visibility</p:attrName>
                                        </p:attrNameLst>
                                      </p:cBhvr>
                                      <p:to>
                                        <p:strVal val="visible"/>
                                      </p:to>
                                    </p:set>
                                    <p:anim calcmode="lin" valueType="num">
                                      <p:cBhvr additive="base">
                                        <p:cTn id="54" dur="500" fill="hold"/>
                                        <p:tgtEl>
                                          <p:spTgt spid="80899">
                                            <p:txEl>
                                              <p:pRg st="8" end="8"/>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8089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P spid="80899" grpId="0" build="p" autoUpdateAnimBg="0" advAuto="100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323850" y="1844675"/>
            <a:ext cx="8421688" cy="3200400"/>
          </a:xfrm>
        </p:spPr>
        <p:txBody>
          <a:bodyPr/>
          <a:lstStyle/>
          <a:p>
            <a:pPr eaLnBrk="1" hangingPunct="1">
              <a:buSzTx/>
              <a:buFont typeface="Wingdings" pitchFamily="2" charset="2"/>
              <a:buChar char="§"/>
            </a:pPr>
            <a:r>
              <a:rPr lang="ar-SA" sz="3600" b="1" smtClean="0">
                <a:cs typeface="Simplified Arabic" pitchFamily="2" charset="-78"/>
              </a:rPr>
              <a:t>تحديد الحاجيات في ميدان التكوين لفائدة </a:t>
            </a:r>
            <a:r>
              <a:rPr lang="ar-MA" sz="3600" b="1" smtClean="0">
                <a:cs typeface="Simplified Arabic" pitchFamily="2" charset="-78"/>
              </a:rPr>
              <a:t>الموظفين التابعين للوزارة,ووضع مخطط التكوين والتقييم ألبعدي للبرامج التكوينية بالتنسيق مع المعهد العالي للقضاء</a:t>
            </a:r>
            <a:r>
              <a:rPr lang="ar-SA" sz="3600" b="1" smtClean="0">
                <a:cs typeface="Simplified Arabic" pitchFamily="2" charset="-78"/>
              </a:rPr>
              <a:t>؛</a:t>
            </a:r>
            <a:endParaRPr lang="ar-MA" sz="3600" b="1" smtClean="0">
              <a:cs typeface="Simplified Arabic" pitchFamily="2" charset="-78"/>
            </a:endParaRPr>
          </a:p>
          <a:p>
            <a:pPr eaLnBrk="1" hangingPunct="1">
              <a:buSzTx/>
              <a:buFont typeface="Wingdings" pitchFamily="2" charset="2"/>
              <a:buChar char="§"/>
            </a:pPr>
            <a:r>
              <a:rPr lang="ar-MA" sz="3600" b="1" smtClean="0">
                <a:cs typeface="Simplified Arabic" pitchFamily="2" charset="-78"/>
              </a:rPr>
              <a:t>إعداد لوحات القيادة الخاصة بتدبير الموارد البشرية بتنسيق مع باقي المديريات والمصالح اللاممركزة للوزارة,</a:t>
            </a:r>
            <a:r>
              <a:rPr lang="ar-SA" sz="3600" b="1" smtClean="0">
                <a:cs typeface="Simplified Arabic" pitchFamily="2" charset="-78"/>
              </a:rPr>
              <a:t> </a:t>
            </a:r>
            <a:endParaRPr lang="fr-FR" sz="3600" b="1" smtClean="0">
              <a:cs typeface="Simplified Arabic" pitchFamily="2" charset="-78"/>
            </a:endParaRPr>
          </a:p>
          <a:p>
            <a:pPr eaLnBrk="1" hangingPunct="1">
              <a:buSzTx/>
              <a:buFont typeface="Wingdings" pitchFamily="2" charset="2"/>
              <a:buChar char="§"/>
            </a:pPr>
            <a:r>
              <a:rPr lang="ar-SA" sz="3600" b="1" smtClean="0">
                <a:cs typeface="Simplified Arabic" pitchFamily="2" charset="-78"/>
              </a:rPr>
              <a:t>القيام بتتبع وتقييم الأنشطة الخاصة بها دوريا وتقديم تقارير للوزير</a:t>
            </a:r>
            <a:endParaRPr lang="ar-SA" sz="3600" i="1" u="sng" smtClean="0">
              <a:cs typeface="Simplified Arabic" pitchFamily="2" charset="-78"/>
            </a:endParaRPr>
          </a:p>
        </p:txBody>
      </p:sp>
      <p:sp>
        <p:nvSpPr>
          <p:cNvPr id="4" name="Rectangle 2"/>
          <p:cNvSpPr>
            <a:spLocks noGrp="1" noChangeArrowheads="1"/>
          </p:cNvSpPr>
          <p:nvPr>
            <p:ph type="title"/>
          </p:nvPr>
        </p:nvSpPr>
        <p:spPr>
          <a:xfrm>
            <a:off x="827088" y="549275"/>
            <a:ext cx="7793037" cy="990600"/>
          </a:xfrm>
        </p:spPr>
        <p:txBody>
          <a:bodyPr/>
          <a:lstStyle/>
          <a:p>
            <a:pPr algn="ctr" eaLnBrk="1" hangingPunct="1"/>
            <a:r>
              <a:rPr lang="ar-SA" sz="4800" b="1" smtClean="0">
                <a:cs typeface="Simplified Arabic" pitchFamily="2" charset="-78"/>
              </a:rPr>
              <a:t>مديرية الموارد البشرية </a:t>
            </a:r>
            <a:endParaRPr lang="fr-FR" sz="4800" b="1" smtClean="0">
              <a:cs typeface="Times New Roman"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builtIn="1"/>
                                        </p:tgtEl>
                                      </p:cMediaNode>
                                    </p:audio>
                                  </p:subTnLst>
                                </p:cTn>
                              </p:par>
                            </p:childTnLst>
                          </p:cTn>
                        </p:par>
                        <p:par>
                          <p:cTn id="9" fill="hold">
                            <p:stCondLst>
                              <p:cond delay="1500"/>
                            </p:stCondLst>
                            <p:childTnLst>
                              <p:par>
                                <p:cTn id="10" presetID="2" presetClass="entr" presetSubtype="4" fill="hold" grpId="0" nodeType="afterEffect">
                                  <p:stCondLst>
                                    <p:cond delay="1000"/>
                                  </p:stCondLst>
                                  <p:childTnLst>
                                    <p:set>
                                      <p:cBhvr>
                                        <p:cTn id="11" dur="1" fill="hold">
                                          <p:stCondLst>
                                            <p:cond delay="0"/>
                                          </p:stCondLst>
                                        </p:cTn>
                                        <p:tgtEl>
                                          <p:spTgt spid="40963">
                                            <p:txEl>
                                              <p:pRg st="1" end="1"/>
                                            </p:txEl>
                                          </p:spTgt>
                                        </p:tgtEl>
                                        <p:attrNameLst>
                                          <p:attrName>style.visibility</p:attrName>
                                        </p:attrNameLst>
                                      </p:cBhvr>
                                      <p:to>
                                        <p:strVal val="visible"/>
                                      </p:to>
                                    </p:set>
                                    <p:anim calcmode="lin" valueType="num">
                                      <p:cBhvr additive="base">
                                        <p:cTn id="12"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0963">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arbrake.wav" builtIn="1"/>
                                        </p:tgtEl>
                                      </p:cMediaNode>
                                    </p:audio>
                                  </p:subTnLst>
                                </p:cTn>
                              </p:par>
                            </p:childTnLst>
                          </p:cTn>
                        </p:par>
                        <p:par>
                          <p:cTn id="14" fill="hold">
                            <p:stCondLst>
                              <p:cond delay="3000"/>
                            </p:stCondLst>
                            <p:childTnLst>
                              <p:par>
                                <p:cTn id="15" presetID="2" presetClass="entr" presetSubtype="4" fill="hold" grpId="0" nodeType="afterEffect">
                                  <p:stCondLst>
                                    <p:cond delay="1000"/>
                                  </p:stCondLst>
                                  <p:childTnLst>
                                    <p:set>
                                      <p:cBhvr>
                                        <p:cTn id="16" dur="1" fill="hold">
                                          <p:stCondLst>
                                            <p:cond delay="0"/>
                                          </p:stCondLst>
                                        </p:cTn>
                                        <p:tgtEl>
                                          <p:spTgt spid="40963">
                                            <p:txEl>
                                              <p:pRg st="2" end="2"/>
                                            </p:txEl>
                                          </p:spTgt>
                                        </p:tgtEl>
                                        <p:attrNameLst>
                                          <p:attrName>style.visibility</p:attrName>
                                        </p:attrNameLst>
                                      </p:cBhvr>
                                      <p:to>
                                        <p:strVal val="visible"/>
                                      </p:to>
                                    </p:set>
                                    <p:anim calcmode="lin" valueType="num">
                                      <p:cBhvr additive="base">
                                        <p:cTn id="17"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0963">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carbrake.wav" builtIn="1"/>
                                        </p:tgtEl>
                                      </p:cMediaNode>
                                    </p:audio>
                                  </p:subTnLst>
                                </p:cTn>
                              </p:par>
                            </p:childTnLst>
                          </p:cTn>
                        </p:par>
                        <p:par>
                          <p:cTn id="19" fill="hold">
                            <p:stCondLst>
                              <p:cond delay="4500"/>
                            </p:stCondLst>
                            <p:childTnLst>
                              <p:par>
                                <p:cTn id="20" presetID="15" presetClass="entr" presetSubtype="0" fill="hold" grpId="0"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1000" fill="hold"/>
                                        <p:tgtEl>
                                          <p:spTgt spid="4"/>
                                        </p:tgtEl>
                                        <p:attrNameLst>
                                          <p:attrName>ppt_w</p:attrName>
                                        </p:attrNameLst>
                                      </p:cBhvr>
                                      <p:tavLst>
                                        <p:tav tm="0">
                                          <p:val>
                                            <p:fltVal val="0"/>
                                          </p:val>
                                        </p:tav>
                                        <p:tav tm="100000">
                                          <p:val>
                                            <p:strVal val="#ppt_w"/>
                                          </p:val>
                                        </p:tav>
                                      </p:tavLst>
                                    </p:anim>
                                    <p:anim calcmode="lin" valueType="num">
                                      <p:cBhvr>
                                        <p:cTn id="23" dur="1000" fill="hold"/>
                                        <p:tgtEl>
                                          <p:spTgt spid="4"/>
                                        </p:tgtEl>
                                        <p:attrNameLst>
                                          <p:attrName>ppt_h</p:attrName>
                                        </p:attrNameLst>
                                      </p:cBhvr>
                                      <p:tavLst>
                                        <p:tav tm="0">
                                          <p:val>
                                            <p:fltVal val="0"/>
                                          </p:val>
                                        </p:tav>
                                        <p:tav tm="100000">
                                          <p:val>
                                            <p:strVal val="#ppt_h"/>
                                          </p:val>
                                        </p:tav>
                                      </p:tavLst>
                                    </p:anim>
                                    <p:anim calcmode="lin" valueType="num">
                                      <p:cBhvr>
                                        <p:cTn id="24"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bldLvl="2" autoUpdateAnimBg="0" advAuto="1000"/>
      <p:bldP spid="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ChangeArrowheads="1"/>
          </p:cNvSpPr>
          <p:nvPr/>
        </p:nvSpPr>
        <p:spPr bwMode="auto">
          <a:xfrm>
            <a:off x="914400" y="2286000"/>
            <a:ext cx="16002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latin typeface="Times New Roman" charset="0"/>
              </a:rPr>
              <a:t>قسم التكوين والتتبع  والتقييم</a:t>
            </a:r>
          </a:p>
          <a:p>
            <a:pPr algn="l" eaLnBrk="0" hangingPunct="0"/>
            <a:endParaRPr lang="ar-SA" sz="1100">
              <a:latin typeface="Times New Roman" charset="0"/>
            </a:endParaRPr>
          </a:p>
        </p:txBody>
      </p:sp>
      <p:sp>
        <p:nvSpPr>
          <p:cNvPr id="18435" name="Line 3"/>
          <p:cNvSpPr>
            <a:spLocks noChangeShapeType="1"/>
          </p:cNvSpPr>
          <p:nvPr/>
        </p:nvSpPr>
        <p:spPr bwMode="auto">
          <a:xfrm>
            <a:off x="539750" y="1989138"/>
            <a:ext cx="7772400" cy="0"/>
          </a:xfrm>
          <a:prstGeom prst="line">
            <a:avLst/>
          </a:prstGeom>
          <a:noFill/>
          <a:ln w="19050">
            <a:solidFill>
              <a:srgbClr val="000000"/>
            </a:solidFill>
            <a:round/>
            <a:headEnd/>
            <a:tailEnd/>
          </a:ln>
        </p:spPr>
        <p:txBody>
          <a:bodyPr/>
          <a:lstStyle/>
          <a:p>
            <a:endParaRPr lang="fr-FR"/>
          </a:p>
        </p:txBody>
      </p:sp>
      <p:sp>
        <p:nvSpPr>
          <p:cNvPr id="18436" name="Line 4"/>
          <p:cNvSpPr>
            <a:spLocks noChangeShapeType="1"/>
          </p:cNvSpPr>
          <p:nvPr/>
        </p:nvSpPr>
        <p:spPr bwMode="auto">
          <a:xfrm flipH="1">
            <a:off x="8305800" y="2057400"/>
            <a:ext cx="0" cy="228600"/>
          </a:xfrm>
          <a:prstGeom prst="line">
            <a:avLst/>
          </a:prstGeom>
          <a:noFill/>
          <a:ln w="9525">
            <a:solidFill>
              <a:srgbClr val="000000"/>
            </a:solidFill>
            <a:round/>
            <a:headEnd/>
            <a:tailEnd type="triangle" w="med" len="med"/>
          </a:ln>
        </p:spPr>
        <p:txBody>
          <a:bodyPr/>
          <a:lstStyle/>
          <a:p>
            <a:endParaRPr lang="fr-FR"/>
          </a:p>
        </p:txBody>
      </p:sp>
      <p:sp>
        <p:nvSpPr>
          <p:cNvPr id="18437" name="Line 5"/>
          <p:cNvSpPr>
            <a:spLocks noChangeShapeType="1"/>
          </p:cNvSpPr>
          <p:nvPr/>
        </p:nvSpPr>
        <p:spPr bwMode="auto">
          <a:xfrm>
            <a:off x="6172200" y="2057400"/>
            <a:ext cx="0" cy="228600"/>
          </a:xfrm>
          <a:prstGeom prst="line">
            <a:avLst/>
          </a:prstGeom>
          <a:noFill/>
          <a:ln w="9525">
            <a:solidFill>
              <a:srgbClr val="000000"/>
            </a:solidFill>
            <a:round/>
            <a:headEnd/>
            <a:tailEnd type="triangle" w="med" len="med"/>
          </a:ln>
        </p:spPr>
        <p:txBody>
          <a:bodyPr/>
          <a:lstStyle/>
          <a:p>
            <a:endParaRPr lang="fr-FR"/>
          </a:p>
        </p:txBody>
      </p:sp>
      <p:sp>
        <p:nvSpPr>
          <p:cNvPr id="18438" name="Line 6"/>
          <p:cNvSpPr>
            <a:spLocks noChangeShapeType="1"/>
          </p:cNvSpPr>
          <p:nvPr/>
        </p:nvSpPr>
        <p:spPr bwMode="auto">
          <a:xfrm>
            <a:off x="1371600" y="2057400"/>
            <a:ext cx="0" cy="228600"/>
          </a:xfrm>
          <a:prstGeom prst="line">
            <a:avLst/>
          </a:prstGeom>
          <a:noFill/>
          <a:ln w="9525">
            <a:solidFill>
              <a:srgbClr val="000000"/>
            </a:solidFill>
            <a:round/>
            <a:headEnd/>
            <a:tailEnd type="triangle" w="med" len="med"/>
          </a:ln>
        </p:spPr>
        <p:txBody>
          <a:bodyPr/>
          <a:lstStyle/>
          <a:p>
            <a:endParaRPr lang="fr-FR"/>
          </a:p>
        </p:txBody>
      </p:sp>
      <p:sp>
        <p:nvSpPr>
          <p:cNvPr id="18439" name="Rectangle 7"/>
          <p:cNvSpPr>
            <a:spLocks noChangeArrowheads="1"/>
          </p:cNvSpPr>
          <p:nvPr/>
        </p:nvSpPr>
        <p:spPr bwMode="auto">
          <a:xfrm>
            <a:off x="42863" y="53975"/>
            <a:ext cx="9144000" cy="0"/>
          </a:xfrm>
          <a:prstGeom prst="rect">
            <a:avLst/>
          </a:prstGeom>
          <a:noFill/>
          <a:ln w="9525">
            <a:noFill/>
            <a:miter lim="800000"/>
            <a:headEnd/>
            <a:tailEnd/>
          </a:ln>
        </p:spPr>
        <p:txBody>
          <a:bodyPr>
            <a:spAutoFit/>
          </a:bodyPr>
          <a:lstStyle/>
          <a:p>
            <a:endParaRPr lang="fr-FR"/>
          </a:p>
        </p:txBody>
      </p:sp>
      <p:sp>
        <p:nvSpPr>
          <p:cNvPr id="18440" name="Rectangle 8"/>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قسم مركز تتبع</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8441" name="Rectangle 9"/>
          <p:cNvSpPr>
            <a:spLocks noChangeArrowheads="1"/>
          </p:cNvSpPr>
          <p:nvPr/>
        </p:nvSpPr>
        <p:spPr bwMode="auto">
          <a:xfrm>
            <a:off x="-490538" y="-152400"/>
            <a:ext cx="0" cy="0"/>
          </a:xfrm>
          <a:prstGeom prst="rect">
            <a:avLst/>
          </a:prstGeom>
          <a:solidFill>
            <a:schemeClr val="accent1"/>
          </a:solidFill>
          <a:ln w="9525">
            <a:solidFill>
              <a:schemeClr val="tx1"/>
            </a:solidFill>
            <a:miter lim="800000"/>
            <a:headEnd/>
            <a:tailEnd/>
          </a:ln>
        </p:spPr>
        <p:txBody>
          <a:bodyPr/>
          <a:lstStyle/>
          <a:p>
            <a:pPr algn="ctr"/>
            <a:r>
              <a:rPr lang="ar-SA" sz="1100" b="1">
                <a:latin typeface="Times New Roman" charset="0"/>
                <a:cs typeface="Times New Roman" charset="0"/>
              </a:rPr>
              <a:t>مديرية الموارد</a:t>
            </a:r>
            <a:endParaRPr lang="ar-SA" sz="1100">
              <a:latin typeface="Times New Roman" charset="0"/>
              <a:cs typeface="Times New Roman" charset="0"/>
            </a:endParaRPr>
          </a:p>
          <a:p>
            <a:pPr algn="l" rtl="0" eaLnBrk="0" hangingPunct="0"/>
            <a:endParaRPr lang="ar-SA" sz="1100">
              <a:latin typeface="Times New Roman" charset="0"/>
            </a:endParaRPr>
          </a:p>
        </p:txBody>
      </p:sp>
      <p:sp>
        <p:nvSpPr>
          <p:cNvPr id="18442" name="Rectangle 10"/>
          <p:cNvSpPr>
            <a:spLocks noChangeArrowheads="1"/>
          </p:cNvSpPr>
          <p:nvPr/>
        </p:nvSpPr>
        <p:spPr bwMode="auto">
          <a:xfrm>
            <a:off x="-533400" y="-141288"/>
            <a:ext cx="9144000" cy="428626"/>
          </a:xfrm>
          <a:prstGeom prst="rect">
            <a:avLst/>
          </a:prstGeom>
          <a:noFill/>
          <a:ln w="9525">
            <a:noFill/>
            <a:miter lim="800000"/>
            <a:headEnd/>
            <a:tailEnd/>
          </a:ln>
        </p:spPr>
        <p:txBody>
          <a:bodyPr>
            <a:spAutoFit/>
          </a:bodyPr>
          <a:lstStyle/>
          <a:p>
            <a:r>
              <a:rPr lang="en-US" sz="1100">
                <a:latin typeface="Times New Roman" charset="0"/>
                <a:cs typeface="Times New Roman" charset="0"/>
              </a:rPr>
              <a:t> </a:t>
            </a:r>
            <a:endParaRPr lang="ar-MA" sz="1100">
              <a:latin typeface="Times New Roman" charset="0"/>
              <a:cs typeface="Times New Roman" charset="0"/>
            </a:endParaRPr>
          </a:p>
          <a:p>
            <a:pPr algn="l" rtl="0" eaLnBrk="0" hangingPunct="0"/>
            <a:endParaRPr lang="ar-MA" sz="1100">
              <a:latin typeface="Times New Roman" charset="0"/>
            </a:endParaRPr>
          </a:p>
        </p:txBody>
      </p:sp>
      <p:sp>
        <p:nvSpPr>
          <p:cNvPr id="18443" name="Rectangle 11"/>
          <p:cNvSpPr>
            <a:spLocks noChangeArrowheads="1"/>
          </p:cNvSpPr>
          <p:nvPr/>
        </p:nvSpPr>
        <p:spPr bwMode="auto">
          <a:xfrm>
            <a:off x="539750" y="692150"/>
            <a:ext cx="8229600" cy="769938"/>
          </a:xfrm>
          <a:prstGeom prst="rect">
            <a:avLst/>
          </a:prstGeom>
          <a:noFill/>
          <a:ln w="9525">
            <a:noFill/>
            <a:miter lim="800000"/>
            <a:headEnd/>
            <a:tailEnd/>
          </a:ln>
        </p:spPr>
        <p:txBody>
          <a:bodyPr>
            <a:spAutoFit/>
          </a:bodyPr>
          <a:lstStyle/>
          <a:p>
            <a:pPr algn="ctr"/>
            <a:r>
              <a:rPr lang="ar-SA" sz="4400">
                <a:solidFill>
                  <a:schemeClr val="tx2"/>
                </a:solidFill>
                <a:cs typeface="Simplified Arabic" pitchFamily="2" charset="-78"/>
              </a:rPr>
              <a:t>التنظيم الهيكلي لمديرية الموارد البشرية</a:t>
            </a:r>
          </a:p>
        </p:txBody>
      </p:sp>
      <p:sp>
        <p:nvSpPr>
          <p:cNvPr id="18444" name="AutoShape 12"/>
          <p:cNvSpPr>
            <a:spLocks noChangeArrowheads="1"/>
          </p:cNvSpPr>
          <p:nvPr/>
        </p:nvSpPr>
        <p:spPr bwMode="auto">
          <a:xfrm>
            <a:off x="5334000" y="2362200"/>
            <a:ext cx="14097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latin typeface="Times New Roman" charset="0"/>
              </a:rPr>
              <a:t>قسم الموظفين</a:t>
            </a:r>
          </a:p>
          <a:p>
            <a:pPr algn="l" eaLnBrk="0" hangingPunct="0"/>
            <a:endParaRPr lang="ar-SA" sz="1100">
              <a:latin typeface="Times New Roman" charset="0"/>
            </a:endParaRPr>
          </a:p>
        </p:txBody>
      </p:sp>
      <p:sp>
        <p:nvSpPr>
          <p:cNvPr id="18445" name="AutoShape 13"/>
          <p:cNvSpPr>
            <a:spLocks noChangeArrowheads="1"/>
          </p:cNvSpPr>
          <p:nvPr/>
        </p:nvSpPr>
        <p:spPr bwMode="auto">
          <a:xfrm>
            <a:off x="7620000" y="2362200"/>
            <a:ext cx="11811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latin typeface="Times New Roman" charset="0"/>
              </a:rPr>
              <a:t>قسم القضاة</a:t>
            </a:r>
          </a:p>
          <a:p>
            <a:pPr algn="l" eaLnBrk="0" hangingPunct="0"/>
            <a:endParaRPr lang="ar-SA" sz="1100">
              <a:latin typeface="Times New Roman" charset="0"/>
            </a:endParaRPr>
          </a:p>
        </p:txBody>
      </p:sp>
      <p:sp>
        <p:nvSpPr>
          <p:cNvPr id="70670" name="AutoShape 14"/>
          <p:cNvSpPr>
            <a:spLocks noChangeArrowheads="1"/>
          </p:cNvSpPr>
          <p:nvPr/>
        </p:nvSpPr>
        <p:spPr bwMode="auto">
          <a:xfrm>
            <a:off x="7391400" y="3276600"/>
            <a:ext cx="1524000" cy="5334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تدبير الوضعية الادارية للقضاة</a:t>
            </a:r>
          </a:p>
          <a:p>
            <a:pPr algn="l" eaLnBrk="0" hangingPunct="0"/>
            <a:endParaRPr lang="ar-SA" sz="1200" b="1">
              <a:effectLst>
                <a:outerShdw blurRad="38100" dist="38100" dir="2700000" algn="tl">
                  <a:srgbClr val="C0C0C0"/>
                </a:outerShdw>
              </a:effectLst>
              <a:latin typeface="Times New Roman" charset="0"/>
            </a:endParaRPr>
          </a:p>
        </p:txBody>
      </p:sp>
      <p:sp>
        <p:nvSpPr>
          <p:cNvPr id="70671" name="AutoShape 15"/>
          <p:cNvSpPr>
            <a:spLocks noChangeArrowheads="1"/>
          </p:cNvSpPr>
          <p:nvPr/>
        </p:nvSpPr>
        <p:spPr bwMode="auto">
          <a:xfrm>
            <a:off x="7391400" y="39624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المباريات والتوظيف</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2" name="AutoShape 16"/>
          <p:cNvSpPr>
            <a:spLocks noChangeArrowheads="1"/>
          </p:cNvSpPr>
          <p:nvPr/>
        </p:nvSpPr>
        <p:spPr bwMode="auto">
          <a:xfrm>
            <a:off x="7391400" y="4648200"/>
            <a:ext cx="1600200" cy="392113"/>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حركية القضاة</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3" name="AutoShape 17"/>
          <p:cNvSpPr>
            <a:spLocks noChangeArrowheads="1"/>
          </p:cNvSpPr>
          <p:nvPr/>
        </p:nvSpPr>
        <p:spPr bwMode="auto">
          <a:xfrm>
            <a:off x="5257800" y="32004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كتاب الضبط والمحررين القضائيين</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4" name="AutoShape 18"/>
          <p:cNvSpPr>
            <a:spLocks noChangeArrowheads="1"/>
          </p:cNvSpPr>
          <p:nvPr/>
        </p:nvSpPr>
        <p:spPr bwMode="auto">
          <a:xfrm>
            <a:off x="5257800" y="38862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المنتدبين القضائيين والاطر التقنية</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5" name="AutoShape 19"/>
          <p:cNvSpPr>
            <a:spLocks noChangeArrowheads="1"/>
          </p:cNvSpPr>
          <p:nvPr/>
        </p:nvSpPr>
        <p:spPr bwMode="auto">
          <a:xfrm>
            <a:off x="3276600" y="31242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المراقبة وتقييم النشاط المهني</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6" name="AutoShape 20"/>
          <p:cNvSpPr>
            <a:spLocks noChangeArrowheads="1"/>
          </p:cNvSpPr>
          <p:nvPr/>
        </p:nvSpPr>
        <p:spPr bwMode="auto">
          <a:xfrm>
            <a:off x="3276600" y="37338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الحوار القطاعي</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7" name="AutoShape 21"/>
          <p:cNvSpPr>
            <a:spLocks noChangeArrowheads="1"/>
          </p:cNvSpPr>
          <p:nvPr/>
        </p:nvSpPr>
        <p:spPr bwMode="auto">
          <a:xfrm>
            <a:off x="3276600" y="43434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التأديب</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8" name="AutoShape 22"/>
          <p:cNvSpPr>
            <a:spLocks noChangeArrowheads="1"/>
          </p:cNvSpPr>
          <p:nvPr/>
        </p:nvSpPr>
        <p:spPr bwMode="auto">
          <a:xfrm>
            <a:off x="3200400" y="4953000"/>
            <a:ext cx="17526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تتبع سير الشكايات</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79" name="AutoShape 23"/>
          <p:cNvSpPr>
            <a:spLocks noChangeArrowheads="1"/>
          </p:cNvSpPr>
          <p:nvPr/>
        </p:nvSpPr>
        <p:spPr bwMode="auto">
          <a:xfrm>
            <a:off x="7010400" y="5867400"/>
            <a:ext cx="1600200" cy="7620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الاعلاميات والاحصائيات والتتبع والتقييم والتوقع</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18456" name="Line 24"/>
          <p:cNvSpPr>
            <a:spLocks noChangeShapeType="1"/>
          </p:cNvSpPr>
          <p:nvPr/>
        </p:nvSpPr>
        <p:spPr bwMode="auto">
          <a:xfrm>
            <a:off x="6096000" y="2971800"/>
            <a:ext cx="0" cy="228600"/>
          </a:xfrm>
          <a:prstGeom prst="line">
            <a:avLst/>
          </a:prstGeom>
          <a:noFill/>
          <a:ln w="9525">
            <a:solidFill>
              <a:srgbClr val="000000"/>
            </a:solidFill>
            <a:round/>
            <a:headEnd/>
            <a:tailEnd type="triangle" w="med" len="med"/>
          </a:ln>
        </p:spPr>
        <p:txBody>
          <a:bodyPr/>
          <a:lstStyle/>
          <a:p>
            <a:endParaRPr lang="fr-FR"/>
          </a:p>
        </p:txBody>
      </p:sp>
      <p:sp>
        <p:nvSpPr>
          <p:cNvPr id="18457" name="Line 25"/>
          <p:cNvSpPr>
            <a:spLocks noChangeShapeType="1"/>
          </p:cNvSpPr>
          <p:nvPr/>
        </p:nvSpPr>
        <p:spPr bwMode="auto">
          <a:xfrm>
            <a:off x="6096000" y="3657600"/>
            <a:ext cx="0" cy="228600"/>
          </a:xfrm>
          <a:prstGeom prst="line">
            <a:avLst/>
          </a:prstGeom>
          <a:noFill/>
          <a:ln w="9525">
            <a:solidFill>
              <a:srgbClr val="000000"/>
            </a:solidFill>
            <a:round/>
            <a:headEnd/>
            <a:tailEnd type="triangle" w="med" len="med"/>
          </a:ln>
        </p:spPr>
        <p:txBody>
          <a:bodyPr/>
          <a:lstStyle/>
          <a:p>
            <a:endParaRPr lang="fr-FR"/>
          </a:p>
        </p:txBody>
      </p:sp>
      <p:sp>
        <p:nvSpPr>
          <p:cNvPr id="18458" name="Line 26"/>
          <p:cNvSpPr>
            <a:spLocks noChangeShapeType="1"/>
          </p:cNvSpPr>
          <p:nvPr/>
        </p:nvSpPr>
        <p:spPr bwMode="auto">
          <a:xfrm>
            <a:off x="8229600" y="2971800"/>
            <a:ext cx="0" cy="304800"/>
          </a:xfrm>
          <a:prstGeom prst="line">
            <a:avLst/>
          </a:prstGeom>
          <a:noFill/>
          <a:ln w="9525">
            <a:solidFill>
              <a:srgbClr val="000000"/>
            </a:solidFill>
            <a:round/>
            <a:headEnd/>
            <a:tailEnd type="triangle" w="med" len="med"/>
          </a:ln>
        </p:spPr>
        <p:txBody>
          <a:bodyPr/>
          <a:lstStyle/>
          <a:p>
            <a:endParaRPr lang="fr-FR"/>
          </a:p>
        </p:txBody>
      </p:sp>
      <p:sp>
        <p:nvSpPr>
          <p:cNvPr id="18459" name="Line 27"/>
          <p:cNvSpPr>
            <a:spLocks noChangeShapeType="1"/>
          </p:cNvSpPr>
          <p:nvPr/>
        </p:nvSpPr>
        <p:spPr bwMode="auto">
          <a:xfrm>
            <a:off x="4114800" y="2971800"/>
            <a:ext cx="0" cy="152400"/>
          </a:xfrm>
          <a:prstGeom prst="line">
            <a:avLst/>
          </a:prstGeom>
          <a:noFill/>
          <a:ln w="9525">
            <a:solidFill>
              <a:srgbClr val="000000"/>
            </a:solidFill>
            <a:round/>
            <a:headEnd/>
            <a:tailEnd type="triangle" w="med" len="med"/>
          </a:ln>
        </p:spPr>
        <p:txBody>
          <a:bodyPr/>
          <a:lstStyle/>
          <a:p>
            <a:endParaRPr lang="fr-FR"/>
          </a:p>
        </p:txBody>
      </p:sp>
      <p:sp>
        <p:nvSpPr>
          <p:cNvPr id="18460" name="Line 28"/>
          <p:cNvSpPr>
            <a:spLocks noChangeShapeType="1"/>
          </p:cNvSpPr>
          <p:nvPr/>
        </p:nvSpPr>
        <p:spPr bwMode="auto">
          <a:xfrm>
            <a:off x="4114800" y="3581400"/>
            <a:ext cx="0" cy="152400"/>
          </a:xfrm>
          <a:prstGeom prst="line">
            <a:avLst/>
          </a:prstGeom>
          <a:noFill/>
          <a:ln w="9525">
            <a:solidFill>
              <a:srgbClr val="000000"/>
            </a:solidFill>
            <a:round/>
            <a:headEnd/>
            <a:tailEnd type="triangle" w="med" len="med"/>
          </a:ln>
        </p:spPr>
        <p:txBody>
          <a:bodyPr/>
          <a:lstStyle/>
          <a:p>
            <a:endParaRPr lang="fr-FR"/>
          </a:p>
        </p:txBody>
      </p:sp>
      <p:sp>
        <p:nvSpPr>
          <p:cNvPr id="18461" name="Line 31"/>
          <p:cNvSpPr>
            <a:spLocks noChangeShapeType="1"/>
          </p:cNvSpPr>
          <p:nvPr/>
        </p:nvSpPr>
        <p:spPr bwMode="auto">
          <a:xfrm>
            <a:off x="4114800" y="4800600"/>
            <a:ext cx="0" cy="152400"/>
          </a:xfrm>
          <a:prstGeom prst="line">
            <a:avLst/>
          </a:prstGeom>
          <a:noFill/>
          <a:ln w="9525">
            <a:solidFill>
              <a:srgbClr val="000000"/>
            </a:solidFill>
            <a:round/>
            <a:headEnd/>
            <a:tailEnd type="triangle" w="med" len="med"/>
          </a:ln>
        </p:spPr>
        <p:txBody>
          <a:bodyPr/>
          <a:lstStyle/>
          <a:p>
            <a:endParaRPr lang="fr-FR"/>
          </a:p>
        </p:txBody>
      </p:sp>
      <p:sp>
        <p:nvSpPr>
          <p:cNvPr id="18462" name="Line 32"/>
          <p:cNvSpPr>
            <a:spLocks noChangeShapeType="1"/>
          </p:cNvSpPr>
          <p:nvPr/>
        </p:nvSpPr>
        <p:spPr bwMode="auto">
          <a:xfrm>
            <a:off x="8229600" y="3733800"/>
            <a:ext cx="0" cy="228600"/>
          </a:xfrm>
          <a:prstGeom prst="line">
            <a:avLst/>
          </a:prstGeom>
          <a:noFill/>
          <a:ln w="9525">
            <a:solidFill>
              <a:srgbClr val="000000"/>
            </a:solidFill>
            <a:round/>
            <a:headEnd/>
            <a:tailEnd type="triangle" w="med" len="med"/>
          </a:ln>
        </p:spPr>
        <p:txBody>
          <a:bodyPr/>
          <a:lstStyle/>
          <a:p>
            <a:endParaRPr lang="fr-FR"/>
          </a:p>
        </p:txBody>
      </p:sp>
      <p:sp>
        <p:nvSpPr>
          <p:cNvPr id="18463" name="Line 33"/>
          <p:cNvSpPr>
            <a:spLocks noChangeShapeType="1"/>
          </p:cNvSpPr>
          <p:nvPr/>
        </p:nvSpPr>
        <p:spPr bwMode="auto">
          <a:xfrm>
            <a:off x="8229600" y="4419600"/>
            <a:ext cx="0" cy="228600"/>
          </a:xfrm>
          <a:prstGeom prst="line">
            <a:avLst/>
          </a:prstGeom>
          <a:noFill/>
          <a:ln w="9525">
            <a:solidFill>
              <a:srgbClr val="000000"/>
            </a:solidFill>
            <a:round/>
            <a:headEnd/>
            <a:tailEnd type="triangle" w="med" len="med"/>
          </a:ln>
        </p:spPr>
        <p:txBody>
          <a:bodyPr/>
          <a:lstStyle/>
          <a:p>
            <a:endParaRPr lang="fr-FR"/>
          </a:p>
        </p:txBody>
      </p:sp>
      <p:sp>
        <p:nvSpPr>
          <p:cNvPr id="18464" name="Line 37"/>
          <p:cNvSpPr>
            <a:spLocks noChangeShapeType="1"/>
          </p:cNvSpPr>
          <p:nvPr/>
        </p:nvSpPr>
        <p:spPr bwMode="auto">
          <a:xfrm>
            <a:off x="7315200" y="2057400"/>
            <a:ext cx="0" cy="3810000"/>
          </a:xfrm>
          <a:prstGeom prst="line">
            <a:avLst/>
          </a:prstGeom>
          <a:noFill/>
          <a:ln w="19050">
            <a:solidFill>
              <a:srgbClr val="000000"/>
            </a:solidFill>
            <a:round/>
            <a:headEnd/>
            <a:tailEnd type="triangle" w="med" len="med"/>
          </a:ln>
        </p:spPr>
        <p:txBody>
          <a:bodyPr/>
          <a:lstStyle/>
          <a:p>
            <a:endParaRPr lang="fr-FR"/>
          </a:p>
        </p:txBody>
      </p:sp>
      <p:sp>
        <p:nvSpPr>
          <p:cNvPr id="70694" name="AutoShape 38"/>
          <p:cNvSpPr>
            <a:spLocks noChangeArrowheads="1"/>
          </p:cNvSpPr>
          <p:nvPr/>
        </p:nvSpPr>
        <p:spPr bwMode="auto">
          <a:xfrm>
            <a:off x="5257800" y="4572000"/>
            <a:ext cx="16764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التوظيف والترقيات والامتحانات المهنية</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695" name="AutoShape 39"/>
          <p:cNvSpPr>
            <a:spLocks noChangeArrowheads="1"/>
          </p:cNvSpPr>
          <p:nvPr/>
        </p:nvSpPr>
        <p:spPr bwMode="auto">
          <a:xfrm>
            <a:off x="5257800" y="5257800"/>
            <a:ext cx="17526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التدبير التوقعي لاعداد الموظفين والكفاءات</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18467" name="Line 40"/>
          <p:cNvSpPr>
            <a:spLocks noChangeShapeType="1"/>
          </p:cNvSpPr>
          <p:nvPr/>
        </p:nvSpPr>
        <p:spPr bwMode="auto">
          <a:xfrm>
            <a:off x="6096000" y="4343400"/>
            <a:ext cx="0" cy="228600"/>
          </a:xfrm>
          <a:prstGeom prst="line">
            <a:avLst/>
          </a:prstGeom>
          <a:noFill/>
          <a:ln w="9525">
            <a:solidFill>
              <a:srgbClr val="000000"/>
            </a:solidFill>
            <a:round/>
            <a:headEnd/>
            <a:tailEnd type="triangle" w="med" len="med"/>
          </a:ln>
        </p:spPr>
        <p:txBody>
          <a:bodyPr/>
          <a:lstStyle/>
          <a:p>
            <a:endParaRPr lang="fr-FR"/>
          </a:p>
        </p:txBody>
      </p:sp>
      <p:sp>
        <p:nvSpPr>
          <p:cNvPr id="18468" name="Line 41"/>
          <p:cNvSpPr>
            <a:spLocks noChangeShapeType="1"/>
          </p:cNvSpPr>
          <p:nvPr/>
        </p:nvSpPr>
        <p:spPr bwMode="auto">
          <a:xfrm>
            <a:off x="6096000" y="5029200"/>
            <a:ext cx="0" cy="228600"/>
          </a:xfrm>
          <a:prstGeom prst="line">
            <a:avLst/>
          </a:prstGeom>
          <a:noFill/>
          <a:ln w="9525">
            <a:solidFill>
              <a:srgbClr val="000000"/>
            </a:solidFill>
            <a:round/>
            <a:headEnd/>
            <a:tailEnd type="triangle" w="med" len="med"/>
          </a:ln>
        </p:spPr>
        <p:txBody>
          <a:bodyPr/>
          <a:lstStyle/>
          <a:p>
            <a:endParaRPr lang="fr-FR"/>
          </a:p>
        </p:txBody>
      </p:sp>
      <p:sp>
        <p:nvSpPr>
          <p:cNvPr id="70698" name="AutoShape 42"/>
          <p:cNvSpPr>
            <a:spLocks noChangeArrowheads="1"/>
          </p:cNvSpPr>
          <p:nvPr/>
        </p:nvSpPr>
        <p:spPr bwMode="auto">
          <a:xfrm>
            <a:off x="5334000" y="59436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نهاية الحياة الادارية</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18470" name="Line 43"/>
          <p:cNvSpPr>
            <a:spLocks noChangeShapeType="1"/>
          </p:cNvSpPr>
          <p:nvPr/>
        </p:nvSpPr>
        <p:spPr bwMode="auto">
          <a:xfrm>
            <a:off x="6096000" y="5715000"/>
            <a:ext cx="0" cy="228600"/>
          </a:xfrm>
          <a:prstGeom prst="line">
            <a:avLst/>
          </a:prstGeom>
          <a:noFill/>
          <a:ln w="9525">
            <a:solidFill>
              <a:srgbClr val="000000"/>
            </a:solidFill>
            <a:round/>
            <a:headEnd/>
            <a:tailEnd type="triangle" w="med" len="med"/>
          </a:ln>
        </p:spPr>
        <p:txBody>
          <a:bodyPr/>
          <a:lstStyle/>
          <a:p>
            <a:endParaRPr lang="fr-FR"/>
          </a:p>
        </p:txBody>
      </p:sp>
      <p:sp>
        <p:nvSpPr>
          <p:cNvPr id="18471" name="AutoShape 44"/>
          <p:cNvSpPr>
            <a:spLocks noChangeArrowheads="1"/>
          </p:cNvSpPr>
          <p:nvPr/>
        </p:nvSpPr>
        <p:spPr bwMode="auto">
          <a:xfrm>
            <a:off x="3429000" y="2362200"/>
            <a:ext cx="1409700" cy="571500"/>
          </a:xfrm>
          <a:prstGeom prst="flowChartAlternateProcess">
            <a:avLst/>
          </a:prstGeom>
          <a:solidFill>
            <a:srgbClr val="C0C0C0"/>
          </a:solidFill>
          <a:ln w="28575">
            <a:solidFill>
              <a:srgbClr val="000000"/>
            </a:solidFill>
            <a:miter lim="800000"/>
            <a:headEnd/>
            <a:tailEnd/>
          </a:ln>
        </p:spPr>
        <p:txBody>
          <a:bodyPr/>
          <a:lstStyle/>
          <a:p>
            <a:pPr algn="ctr"/>
            <a:r>
              <a:rPr lang="ar-SA" sz="1100" b="1">
                <a:latin typeface="Times New Roman" charset="0"/>
              </a:rPr>
              <a:t>قسم المراقبة والتأديب</a:t>
            </a:r>
          </a:p>
          <a:p>
            <a:pPr algn="l" eaLnBrk="0" hangingPunct="0"/>
            <a:endParaRPr lang="ar-SA" sz="1100">
              <a:latin typeface="Times New Roman" charset="0"/>
            </a:endParaRPr>
          </a:p>
        </p:txBody>
      </p:sp>
      <p:sp>
        <p:nvSpPr>
          <p:cNvPr id="70701" name="AutoShape 45"/>
          <p:cNvSpPr>
            <a:spLocks noChangeArrowheads="1"/>
          </p:cNvSpPr>
          <p:nvPr/>
        </p:nvSpPr>
        <p:spPr bwMode="auto">
          <a:xfrm>
            <a:off x="936625" y="3068638"/>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اعداد الاحتياجات التكوينية والتداريب</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702" name="AutoShape 46"/>
          <p:cNvSpPr>
            <a:spLocks noChangeArrowheads="1"/>
          </p:cNvSpPr>
          <p:nvPr/>
        </p:nvSpPr>
        <p:spPr bwMode="auto">
          <a:xfrm>
            <a:off x="990600" y="3733800"/>
            <a:ext cx="1600200" cy="4572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تتبع وتقييم البرامج  التكوينية</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18474" name="Line 49"/>
          <p:cNvSpPr>
            <a:spLocks noChangeShapeType="1"/>
          </p:cNvSpPr>
          <p:nvPr/>
        </p:nvSpPr>
        <p:spPr bwMode="auto">
          <a:xfrm>
            <a:off x="1752600" y="2895600"/>
            <a:ext cx="0" cy="152400"/>
          </a:xfrm>
          <a:prstGeom prst="line">
            <a:avLst/>
          </a:prstGeom>
          <a:noFill/>
          <a:ln w="9525">
            <a:solidFill>
              <a:srgbClr val="000000"/>
            </a:solidFill>
            <a:round/>
            <a:headEnd/>
            <a:tailEnd type="triangle" w="med" len="med"/>
          </a:ln>
        </p:spPr>
        <p:txBody>
          <a:bodyPr/>
          <a:lstStyle/>
          <a:p>
            <a:endParaRPr lang="fr-FR"/>
          </a:p>
        </p:txBody>
      </p:sp>
      <p:sp>
        <p:nvSpPr>
          <p:cNvPr id="18475" name="Line 50"/>
          <p:cNvSpPr>
            <a:spLocks noChangeShapeType="1"/>
          </p:cNvSpPr>
          <p:nvPr/>
        </p:nvSpPr>
        <p:spPr bwMode="auto">
          <a:xfrm>
            <a:off x="1751013" y="3581400"/>
            <a:ext cx="0" cy="152400"/>
          </a:xfrm>
          <a:prstGeom prst="line">
            <a:avLst/>
          </a:prstGeom>
          <a:noFill/>
          <a:ln w="9525">
            <a:solidFill>
              <a:srgbClr val="000000"/>
            </a:solidFill>
            <a:round/>
            <a:headEnd/>
            <a:tailEnd type="triangle" w="med" len="med"/>
          </a:ln>
        </p:spPr>
        <p:txBody>
          <a:bodyPr/>
          <a:lstStyle/>
          <a:p>
            <a:endParaRPr lang="fr-FR"/>
          </a:p>
        </p:txBody>
      </p:sp>
      <p:sp>
        <p:nvSpPr>
          <p:cNvPr id="70708" name="AutoShape 52"/>
          <p:cNvSpPr>
            <a:spLocks noChangeArrowheads="1"/>
          </p:cNvSpPr>
          <p:nvPr/>
        </p:nvSpPr>
        <p:spPr bwMode="auto">
          <a:xfrm>
            <a:off x="152400" y="5867400"/>
            <a:ext cx="1600200" cy="7620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مراقبة التدبير</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70709" name="AutoShape 53"/>
          <p:cNvSpPr>
            <a:spLocks noChangeArrowheads="1"/>
          </p:cNvSpPr>
          <p:nvPr/>
        </p:nvSpPr>
        <p:spPr bwMode="auto">
          <a:xfrm>
            <a:off x="1981200" y="5865813"/>
            <a:ext cx="1600200" cy="762000"/>
          </a:xfrm>
          <a:prstGeom prst="flowChartTerminator">
            <a:avLst/>
          </a:prstGeom>
          <a:solidFill>
            <a:srgbClr val="FFFFFF"/>
          </a:solidFill>
          <a:ln w="19050">
            <a:solidFill>
              <a:srgbClr val="000000"/>
            </a:solidFill>
            <a:miter lim="800000"/>
            <a:headEnd/>
            <a:tailEnd/>
          </a:ln>
        </p:spPr>
        <p:txBody>
          <a:bodyPr/>
          <a:lstStyle/>
          <a:p>
            <a:pPr algn="ctr"/>
            <a:r>
              <a:rPr lang="ar-SA" sz="1200" b="1">
                <a:effectLst>
                  <a:outerShdw blurRad="38100" dist="38100" dir="2700000" algn="tl">
                    <a:srgbClr val="C0C0C0"/>
                  </a:outerShdw>
                </a:effectLst>
                <a:latin typeface="Times New Roman" charset="0"/>
              </a:rPr>
              <a:t>مصلحة المنازعات</a:t>
            </a:r>
            <a:endParaRPr lang="ar-SA" sz="1200" b="1">
              <a:effectLst>
                <a:outerShdw blurRad="38100" dist="38100" dir="2700000" algn="tl">
                  <a:srgbClr val="C0C0C0"/>
                </a:outerShdw>
              </a:effectLst>
              <a:latin typeface="Times New Roman" charset="0"/>
              <a:cs typeface="Times New Roman" charset="0"/>
            </a:endParaRPr>
          </a:p>
          <a:p>
            <a:pPr algn="l" eaLnBrk="0" hangingPunct="0"/>
            <a:endParaRPr lang="ar-SA" sz="1200" b="1">
              <a:effectLst>
                <a:outerShdw blurRad="38100" dist="38100" dir="2700000" algn="tl">
                  <a:srgbClr val="C0C0C0"/>
                </a:outerShdw>
              </a:effectLst>
              <a:latin typeface="Times New Roman" charset="0"/>
            </a:endParaRPr>
          </a:p>
        </p:txBody>
      </p:sp>
      <p:sp>
        <p:nvSpPr>
          <p:cNvPr id="18478" name="Line 54"/>
          <p:cNvSpPr>
            <a:spLocks noChangeShapeType="1"/>
          </p:cNvSpPr>
          <p:nvPr/>
        </p:nvSpPr>
        <p:spPr bwMode="auto">
          <a:xfrm>
            <a:off x="533400" y="2057400"/>
            <a:ext cx="0" cy="3810000"/>
          </a:xfrm>
          <a:prstGeom prst="line">
            <a:avLst/>
          </a:prstGeom>
          <a:noFill/>
          <a:ln w="19050">
            <a:solidFill>
              <a:srgbClr val="000000"/>
            </a:solidFill>
            <a:round/>
            <a:headEnd/>
            <a:tailEnd type="triangle" w="med" len="med"/>
          </a:ln>
        </p:spPr>
        <p:txBody>
          <a:bodyPr/>
          <a:lstStyle/>
          <a:p>
            <a:endParaRPr lang="fr-FR"/>
          </a:p>
        </p:txBody>
      </p:sp>
      <p:sp>
        <p:nvSpPr>
          <p:cNvPr id="18479" name="Line 56"/>
          <p:cNvSpPr>
            <a:spLocks noChangeShapeType="1"/>
          </p:cNvSpPr>
          <p:nvPr/>
        </p:nvSpPr>
        <p:spPr bwMode="auto">
          <a:xfrm>
            <a:off x="2786063" y="2076450"/>
            <a:ext cx="0" cy="3810000"/>
          </a:xfrm>
          <a:prstGeom prst="line">
            <a:avLst/>
          </a:prstGeom>
          <a:noFill/>
          <a:ln w="19050">
            <a:solidFill>
              <a:srgbClr val="000000"/>
            </a:solidFill>
            <a:round/>
            <a:headEnd/>
            <a:tailEnd type="triangle" w="med" len="med"/>
          </a:ln>
        </p:spPr>
        <p:txBody>
          <a:bodyPr/>
          <a:lstStyle/>
          <a:p>
            <a:endParaRPr lang="fr-FR"/>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14375" y="642938"/>
            <a:ext cx="7793038" cy="1143000"/>
          </a:xfrm>
        </p:spPr>
        <p:txBody>
          <a:bodyPr/>
          <a:lstStyle/>
          <a:p>
            <a:pPr algn="ctr" eaLnBrk="1" hangingPunct="1"/>
            <a:r>
              <a:rPr lang="ar-SA" b="1" smtClean="0">
                <a:cs typeface="Simplified Arabic" pitchFamily="2" charset="-78"/>
              </a:rPr>
              <a:t>الصور العملية للربط </a:t>
            </a:r>
            <a:br>
              <a:rPr lang="ar-SA" b="1" smtClean="0">
                <a:cs typeface="Simplified Arabic" pitchFamily="2" charset="-78"/>
              </a:rPr>
            </a:br>
            <a:r>
              <a:rPr lang="ar-SA" b="1" smtClean="0">
                <a:cs typeface="Simplified Arabic" pitchFamily="2" charset="-78"/>
              </a:rPr>
              <a:t>بين الحق والواجب</a:t>
            </a:r>
            <a:endParaRPr lang="fr-FR" b="1" smtClean="0">
              <a:cs typeface="Simplified Arabic" pitchFamily="2" charset="-78"/>
            </a:endParaRPr>
          </a:p>
        </p:txBody>
      </p:sp>
      <p:sp>
        <p:nvSpPr>
          <p:cNvPr id="13316" name="Rectangle 4"/>
          <p:cNvSpPr>
            <a:spLocks noGrp="1" noChangeArrowheads="1"/>
          </p:cNvSpPr>
          <p:nvPr>
            <p:ph type="body" sz="half" idx="2"/>
          </p:nvPr>
        </p:nvSpPr>
        <p:spPr>
          <a:xfrm>
            <a:off x="5214938" y="2357438"/>
            <a:ext cx="3581400" cy="3255962"/>
          </a:xfrm>
        </p:spPr>
        <p:txBody>
          <a:bodyPr/>
          <a:lstStyle/>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معطيات رقمية عن فئات الموظفين</a:t>
            </a:r>
          </a:p>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تدبير الموارد البشرية </a:t>
            </a:r>
          </a:p>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التوظيف</a:t>
            </a:r>
          </a:p>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الترقيات</a:t>
            </a:r>
          </a:p>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التكوين</a:t>
            </a:r>
          </a:p>
          <a:p>
            <a:pPr marL="533400" indent="-533400" eaLnBrk="1" hangingPunct="1">
              <a:lnSpc>
                <a:spcPct val="90000"/>
              </a:lnSpc>
              <a:buClr>
                <a:srgbClr val="000099"/>
              </a:buClr>
              <a:buSzTx/>
              <a:buFont typeface="Wingdings" pitchFamily="2" charset="2"/>
              <a:buAutoNum type="arabicParenR"/>
            </a:pPr>
            <a:r>
              <a:rPr lang="ar-SA" sz="2800" b="1" smtClean="0">
                <a:cs typeface="Simplified Arabic" pitchFamily="2" charset="-78"/>
              </a:rPr>
              <a:t>المنازعات</a:t>
            </a:r>
          </a:p>
        </p:txBody>
      </p:sp>
      <p:sp>
        <p:nvSpPr>
          <p:cNvPr id="13317" name="Rectangle 5"/>
          <p:cNvSpPr>
            <a:spLocks noChangeArrowheads="1"/>
          </p:cNvSpPr>
          <p:nvPr/>
        </p:nvSpPr>
        <p:spPr bwMode="auto">
          <a:xfrm>
            <a:off x="0" y="2286000"/>
            <a:ext cx="4751388" cy="3222625"/>
          </a:xfrm>
          <a:prstGeom prst="rect">
            <a:avLst/>
          </a:prstGeom>
          <a:noFill/>
          <a:ln w="9525">
            <a:noFill/>
            <a:miter lim="800000"/>
            <a:headEnd/>
            <a:tailEnd/>
          </a:ln>
        </p:spPr>
        <p:txBody>
          <a:bodyPr/>
          <a:lstStyle/>
          <a:p>
            <a:pPr marL="457200" indent="-457200">
              <a:spcBef>
                <a:spcPct val="20000"/>
              </a:spcBef>
              <a:buClr>
                <a:srgbClr val="000099"/>
              </a:buClr>
              <a:buFont typeface="Wingdings" pitchFamily="2" charset="2"/>
              <a:buNone/>
            </a:pPr>
            <a:r>
              <a:rPr lang="ar-SA" sz="3200">
                <a:latin typeface="Times New Roman" charset="0"/>
                <a:cs typeface="Simplified Arabic" pitchFamily="2" charset="-78"/>
              </a:rPr>
              <a:t> </a:t>
            </a:r>
            <a:r>
              <a:rPr lang="ar-SA" sz="3200">
                <a:solidFill>
                  <a:schemeClr val="tx2"/>
                </a:solidFill>
                <a:latin typeface="Times New Roman" charset="0"/>
                <a:cs typeface="Simplified Arabic" pitchFamily="2" charset="-78"/>
              </a:rPr>
              <a:t>7)</a:t>
            </a:r>
            <a:r>
              <a:rPr lang="ar-SA" sz="3200">
                <a:latin typeface="Times New Roman" charset="0"/>
                <a:cs typeface="Simplified Arabic" pitchFamily="2" charset="-78"/>
              </a:rPr>
              <a:t>  </a:t>
            </a:r>
            <a:r>
              <a:rPr lang="ar-SA" sz="3200" b="1">
                <a:latin typeface="Times New Roman" charset="0"/>
                <a:cs typeface="Simplified Arabic" pitchFamily="2" charset="-78"/>
              </a:rPr>
              <a:t>المراقبة والاخلاقيات</a:t>
            </a:r>
          </a:p>
          <a:p>
            <a:pPr marL="457200" indent="-457200">
              <a:spcBef>
                <a:spcPct val="20000"/>
              </a:spcBef>
              <a:buClr>
                <a:srgbClr val="000099"/>
              </a:buClr>
              <a:buFont typeface="Wingdings" pitchFamily="2" charset="2"/>
              <a:buNone/>
            </a:pPr>
            <a:r>
              <a:rPr lang="ar-SA" sz="3200" b="1">
                <a:latin typeface="Times New Roman" charset="0"/>
                <a:cs typeface="Simplified Arabic" pitchFamily="2" charset="-78"/>
              </a:rPr>
              <a:t> </a:t>
            </a:r>
            <a:r>
              <a:rPr lang="ar-SA" sz="3200" b="1">
                <a:solidFill>
                  <a:schemeClr val="tx2"/>
                </a:solidFill>
                <a:latin typeface="Times New Roman" charset="0"/>
                <a:cs typeface="Simplified Arabic" pitchFamily="2" charset="-78"/>
              </a:rPr>
              <a:t>8) </a:t>
            </a:r>
            <a:r>
              <a:rPr lang="ar-SA" sz="3200" b="1">
                <a:latin typeface="Times New Roman" charset="0"/>
                <a:cs typeface="Simplified Arabic" pitchFamily="2" charset="-78"/>
              </a:rPr>
              <a:t> المسؤوليات ( كتابات</a:t>
            </a:r>
          </a:p>
          <a:p>
            <a:pPr marL="457200" indent="-457200">
              <a:spcBef>
                <a:spcPct val="20000"/>
              </a:spcBef>
              <a:buClr>
                <a:srgbClr val="000099"/>
              </a:buClr>
              <a:buFont typeface="Wingdings" pitchFamily="2" charset="2"/>
              <a:buNone/>
            </a:pPr>
            <a:r>
              <a:rPr lang="ar-SA" sz="3200" b="1">
                <a:latin typeface="Times New Roman" charset="0"/>
                <a:cs typeface="Simplified Arabic" pitchFamily="2" charset="-78"/>
              </a:rPr>
              <a:t>	  الضبط </a:t>
            </a:r>
            <a:r>
              <a:rPr lang="fr-FR" sz="3200" b="1">
                <a:latin typeface="Times New Roman" charset="0"/>
                <a:cs typeface="Simplified Arabic" pitchFamily="2" charset="-78"/>
              </a:rPr>
              <a:t>/</a:t>
            </a:r>
            <a:r>
              <a:rPr lang="ar-MA" sz="3200" b="1">
                <a:latin typeface="Times New Roman" charset="0"/>
                <a:cs typeface="Simplified Arabic" pitchFamily="2" charset="-78"/>
              </a:rPr>
              <a:t> المديريات الفرعية )</a:t>
            </a:r>
          </a:p>
          <a:p>
            <a:pPr marL="457200" indent="-457200">
              <a:spcBef>
                <a:spcPct val="20000"/>
              </a:spcBef>
              <a:buClr>
                <a:srgbClr val="000099"/>
              </a:buClr>
              <a:buFont typeface="Wingdings" pitchFamily="2" charset="2"/>
              <a:buNone/>
            </a:pPr>
            <a:r>
              <a:rPr lang="ar-MA" sz="3200" b="1">
                <a:latin typeface="Times New Roman" charset="0"/>
                <a:cs typeface="Simplified Arabic" pitchFamily="2" charset="-78"/>
              </a:rPr>
              <a:t> </a:t>
            </a:r>
            <a:r>
              <a:rPr lang="ar-MA" sz="3200" b="1">
                <a:solidFill>
                  <a:schemeClr val="tx2"/>
                </a:solidFill>
                <a:latin typeface="Times New Roman" charset="0"/>
                <a:cs typeface="Simplified Arabic" pitchFamily="2" charset="-78"/>
              </a:rPr>
              <a:t>9) </a:t>
            </a:r>
            <a:r>
              <a:rPr lang="ar-MA" sz="3200" b="1">
                <a:latin typeface="Times New Roman" charset="0"/>
                <a:cs typeface="Simplified Arabic" pitchFamily="2" charset="-78"/>
              </a:rPr>
              <a:t> التحديث</a:t>
            </a:r>
          </a:p>
          <a:p>
            <a:pPr marL="457200" indent="-457200">
              <a:spcBef>
                <a:spcPct val="20000"/>
              </a:spcBef>
              <a:buClr>
                <a:srgbClr val="000099"/>
              </a:buClr>
              <a:buFont typeface="Wingdings" pitchFamily="2" charset="2"/>
              <a:buNone/>
            </a:pPr>
            <a:r>
              <a:rPr lang="ar-SA" sz="3200" b="1">
                <a:solidFill>
                  <a:schemeClr val="tx2"/>
                </a:solidFill>
                <a:latin typeface="Times New Roman" charset="0"/>
                <a:cs typeface="Simplified Arabic" pitchFamily="2" charset="-78"/>
              </a:rPr>
              <a:t>10)</a:t>
            </a:r>
            <a:r>
              <a:rPr lang="ar-SA" sz="3200" b="1">
                <a:latin typeface="Times New Roman" charset="0"/>
                <a:cs typeface="Simplified Arabic" pitchFamily="2" charset="-78"/>
              </a:rPr>
              <a:t> الحوار الاجتماعي</a:t>
            </a:r>
            <a:endParaRPr lang="fr-FR" sz="3200" b="1">
              <a:latin typeface="Times New Roman" charset="0"/>
              <a:cs typeface="Simplified Arabic" pitchFamily="2" charset="-78"/>
            </a:endParaRPr>
          </a:p>
        </p:txBody>
      </p:sp>
      <p:sp>
        <p:nvSpPr>
          <p:cNvPr id="19461" name="Text Box 6"/>
          <p:cNvSpPr txBox="1">
            <a:spLocks noChangeArrowheads="1"/>
          </p:cNvSpPr>
          <p:nvPr/>
        </p:nvSpPr>
        <p:spPr bwMode="auto">
          <a:xfrm>
            <a:off x="2362200" y="1785938"/>
            <a:ext cx="5257800" cy="457200"/>
          </a:xfrm>
          <a:prstGeom prst="rect">
            <a:avLst/>
          </a:prstGeom>
          <a:noFill/>
          <a:ln w="9525">
            <a:noFill/>
            <a:miter lim="800000"/>
            <a:headEnd/>
            <a:tailEnd/>
          </a:ln>
        </p:spPr>
        <p:txBody>
          <a:bodyPr>
            <a:spAutoFit/>
          </a:bodyPr>
          <a:lstStyle/>
          <a:p>
            <a:endParaRPr lang="en-US"/>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1000" fill="hold"/>
                                        <p:tgtEl>
                                          <p:spTgt spid="13314"/>
                                        </p:tgtEl>
                                        <p:attrNameLst>
                                          <p:attrName>ppt_w</p:attrName>
                                        </p:attrNameLst>
                                      </p:cBhvr>
                                      <p:tavLst>
                                        <p:tav tm="0">
                                          <p:val>
                                            <p:fltVal val="0"/>
                                          </p:val>
                                        </p:tav>
                                        <p:tav tm="100000">
                                          <p:val>
                                            <p:strVal val="#ppt_w"/>
                                          </p:val>
                                        </p:tav>
                                      </p:tavLst>
                                    </p:anim>
                                    <p:anim calcmode="lin" valueType="num">
                                      <p:cBhvr>
                                        <p:cTn id="8" dur="1000" fill="hold"/>
                                        <p:tgtEl>
                                          <p:spTgt spid="13314"/>
                                        </p:tgtEl>
                                        <p:attrNameLst>
                                          <p:attrName>ppt_h</p:attrName>
                                        </p:attrNameLst>
                                      </p:cBhvr>
                                      <p:tavLst>
                                        <p:tav tm="0">
                                          <p:val>
                                            <p:fltVal val="0"/>
                                          </p:val>
                                        </p:tav>
                                        <p:tav tm="100000">
                                          <p:val>
                                            <p:strVal val="#ppt_h"/>
                                          </p:val>
                                        </p:tav>
                                      </p:tavLst>
                                    </p:anim>
                                    <p:anim calcmode="lin" valueType="num">
                                      <p:cBhvr>
                                        <p:cTn id="9" dur="1000" fill="hold"/>
                                        <p:tgtEl>
                                          <p:spTgt spid="1331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31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13316">
                                            <p:txEl>
                                              <p:pRg st="0" end="0"/>
                                            </p:txEl>
                                          </p:spTgt>
                                        </p:tgtEl>
                                        <p:attrNameLst>
                                          <p:attrName>style.visibility</p:attrName>
                                        </p:attrNameLst>
                                      </p:cBhvr>
                                      <p:to>
                                        <p:strVal val="visible"/>
                                      </p:to>
                                    </p:set>
                                    <p:anim calcmode="lin" valueType="num">
                                      <p:cBhvr additive="base">
                                        <p:cTn id="14" dur="500" fill="hold"/>
                                        <p:tgtEl>
                                          <p:spTgt spid="13316">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13316">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13316">
                                            <p:txEl>
                                              <p:pRg st="1" end="1"/>
                                            </p:txEl>
                                          </p:spTgt>
                                        </p:tgtEl>
                                        <p:attrNameLst>
                                          <p:attrName>style.visibility</p:attrName>
                                        </p:attrNameLst>
                                      </p:cBhvr>
                                      <p:to>
                                        <p:strVal val="visible"/>
                                      </p:to>
                                    </p:set>
                                    <p:anim calcmode="lin" valueType="num">
                                      <p:cBhvr additive="base">
                                        <p:cTn id="19" dur="500" fill="hold"/>
                                        <p:tgtEl>
                                          <p:spTgt spid="13316">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6">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13316">
                                            <p:txEl>
                                              <p:pRg st="2" end="2"/>
                                            </p:txEl>
                                          </p:spTgt>
                                        </p:tgtEl>
                                        <p:attrNameLst>
                                          <p:attrName>style.visibility</p:attrName>
                                        </p:attrNameLst>
                                      </p:cBhvr>
                                      <p:to>
                                        <p:strVal val="visible"/>
                                      </p:to>
                                    </p:set>
                                    <p:anim calcmode="lin" valueType="num">
                                      <p:cBhvr additive="base">
                                        <p:cTn id="24" dur="500" fill="hold"/>
                                        <p:tgtEl>
                                          <p:spTgt spid="13316">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3316">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13316">
                                            <p:txEl>
                                              <p:pRg st="3" end="3"/>
                                            </p:txEl>
                                          </p:spTgt>
                                        </p:tgtEl>
                                        <p:attrNameLst>
                                          <p:attrName>style.visibility</p:attrName>
                                        </p:attrNameLst>
                                      </p:cBhvr>
                                      <p:to>
                                        <p:strVal val="visible"/>
                                      </p:to>
                                    </p:set>
                                    <p:anim calcmode="lin" valueType="num">
                                      <p:cBhvr additive="base">
                                        <p:cTn id="29" dur="500" fill="hold"/>
                                        <p:tgtEl>
                                          <p:spTgt spid="13316">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3316">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13316">
                                            <p:txEl>
                                              <p:pRg st="4" end="4"/>
                                            </p:txEl>
                                          </p:spTgt>
                                        </p:tgtEl>
                                        <p:attrNameLst>
                                          <p:attrName>style.visibility</p:attrName>
                                        </p:attrNameLst>
                                      </p:cBhvr>
                                      <p:to>
                                        <p:strVal val="visible"/>
                                      </p:to>
                                    </p:set>
                                    <p:anim calcmode="lin" valueType="num">
                                      <p:cBhvr additive="base">
                                        <p:cTn id="34" dur="500" fill="hold"/>
                                        <p:tgtEl>
                                          <p:spTgt spid="13316">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13316">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13316">
                                            <p:txEl>
                                              <p:pRg st="5" end="5"/>
                                            </p:txEl>
                                          </p:spTgt>
                                        </p:tgtEl>
                                        <p:attrNameLst>
                                          <p:attrName>style.visibility</p:attrName>
                                        </p:attrNameLst>
                                      </p:cBhvr>
                                      <p:to>
                                        <p:strVal val="visible"/>
                                      </p:to>
                                    </p:set>
                                    <p:anim calcmode="lin" valueType="num">
                                      <p:cBhvr additive="base">
                                        <p:cTn id="39" dur="500" fill="hold"/>
                                        <p:tgtEl>
                                          <p:spTgt spid="13316">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3316">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13317"/>
                                        </p:tgtEl>
                                        <p:attrNameLst>
                                          <p:attrName>style.visibility</p:attrName>
                                        </p:attrNameLst>
                                      </p:cBhvr>
                                      <p:to>
                                        <p:strVal val="visible"/>
                                      </p:to>
                                    </p:set>
                                    <p:anim calcmode="lin" valueType="num">
                                      <p:cBhvr additive="base">
                                        <p:cTn id="44" dur="500" fill="hold"/>
                                        <p:tgtEl>
                                          <p:spTgt spid="13317"/>
                                        </p:tgtEl>
                                        <p:attrNameLst>
                                          <p:attrName>ppt_x</p:attrName>
                                        </p:attrNameLst>
                                      </p:cBhvr>
                                      <p:tavLst>
                                        <p:tav tm="0">
                                          <p:val>
                                            <p:strVal val="0-#ppt_w/2"/>
                                          </p:val>
                                        </p:tav>
                                        <p:tav tm="100000">
                                          <p:val>
                                            <p:strVal val="#ppt_x"/>
                                          </p:val>
                                        </p:tav>
                                      </p:tavLst>
                                    </p:anim>
                                    <p:anim calcmode="lin" valueType="num">
                                      <p:cBhvr additive="base">
                                        <p:cTn id="45" dur="500" fill="hold"/>
                                        <p:tgtEl>
                                          <p:spTgt spid="133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6" grpId="0" build="p" autoUpdateAnimBg="0" advAuto="1000"/>
      <p:bldP spid="13317"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14400" y="0"/>
            <a:ext cx="7793038" cy="1143000"/>
          </a:xfrm>
        </p:spPr>
        <p:txBody>
          <a:bodyPr/>
          <a:lstStyle/>
          <a:p>
            <a:pPr algn="ctr" eaLnBrk="1" hangingPunct="1"/>
            <a:r>
              <a:rPr lang="ar-SA" smtClean="0">
                <a:cs typeface="Simplified Arabic" pitchFamily="2" charset="-78"/>
              </a:rPr>
              <a:t>1- </a:t>
            </a:r>
            <a:r>
              <a:rPr lang="ar-SA" b="1" smtClean="0">
                <a:cs typeface="Simplified Arabic" pitchFamily="2" charset="-78"/>
              </a:rPr>
              <a:t>فئات الموظفين داخل قطاع العدل</a:t>
            </a:r>
            <a:endParaRPr lang="fr-FR" b="1" smtClean="0">
              <a:cs typeface="Simplified Arabic" pitchFamily="2" charset="-78"/>
            </a:endParaRPr>
          </a:p>
        </p:txBody>
      </p:sp>
      <p:sp>
        <p:nvSpPr>
          <p:cNvPr id="20483" name="Rectangle 3"/>
          <p:cNvSpPr>
            <a:spLocks noGrp="1" noChangeArrowheads="1"/>
          </p:cNvSpPr>
          <p:nvPr>
            <p:ph type="body" sz="half" idx="1"/>
          </p:nvPr>
        </p:nvSpPr>
        <p:spPr>
          <a:xfrm>
            <a:off x="323850" y="1844675"/>
            <a:ext cx="8424863" cy="4275138"/>
          </a:xfrm>
        </p:spPr>
        <p:txBody>
          <a:bodyPr/>
          <a:lstStyle/>
          <a:p>
            <a:pPr eaLnBrk="1" hangingPunct="1">
              <a:buClr>
                <a:schemeClr val="accent2"/>
              </a:buClr>
              <a:buFont typeface="Wingdings" pitchFamily="2" charset="2"/>
              <a:buNone/>
            </a:pPr>
            <a:r>
              <a:rPr lang="ar-MA" sz="2400" b="1" smtClean="0">
                <a:solidFill>
                  <a:schemeClr val="tx2"/>
                </a:solidFill>
                <a:latin typeface="Times New Roman" charset="0"/>
                <a:cs typeface="Simplified Arabic" pitchFamily="2" charset="-78"/>
              </a:rPr>
              <a:t>عدد </a:t>
            </a:r>
            <a:r>
              <a:rPr lang="ar-SA" sz="2400" b="1" smtClean="0">
                <a:solidFill>
                  <a:schemeClr val="tx2"/>
                </a:solidFill>
                <a:latin typeface="Times New Roman" charset="0"/>
                <a:cs typeface="Simplified Arabic" pitchFamily="2" charset="-78"/>
              </a:rPr>
              <a:t>موظف</a:t>
            </a:r>
            <a:r>
              <a:rPr lang="ar-MA" sz="2400" b="1" smtClean="0">
                <a:solidFill>
                  <a:schemeClr val="tx2"/>
                </a:solidFill>
                <a:latin typeface="Times New Roman" charset="0"/>
                <a:cs typeface="Simplified Arabic" pitchFamily="2" charset="-78"/>
              </a:rPr>
              <a:t>ي</a:t>
            </a:r>
            <a:r>
              <a:rPr lang="ar-SA" sz="2400" b="1" smtClean="0">
                <a:solidFill>
                  <a:schemeClr val="tx2"/>
                </a:solidFill>
                <a:latin typeface="Times New Roman" charset="0"/>
                <a:cs typeface="Simplified Arabic" pitchFamily="2" charset="-78"/>
              </a:rPr>
              <a:t> المحاكم و المصالح الإدارية المركزية و الجهوية </a:t>
            </a:r>
            <a:r>
              <a:rPr lang="ar-MA" sz="2400" b="1" smtClean="0">
                <a:solidFill>
                  <a:schemeClr val="tx2"/>
                </a:solidFill>
                <a:latin typeface="Times New Roman" charset="0"/>
                <a:cs typeface="Simplified Arabic" pitchFamily="2" charset="-78"/>
              </a:rPr>
              <a:t>:</a:t>
            </a:r>
            <a:endParaRPr lang="fr-FR" sz="2400" b="1" smtClean="0">
              <a:solidFill>
                <a:schemeClr val="tx2"/>
              </a:solidFill>
              <a:latin typeface="Times New Roman" charset="0"/>
              <a:cs typeface="Simplified Arabic" pitchFamily="2" charset="-78"/>
            </a:endParaRPr>
          </a:p>
          <a:p>
            <a:pPr eaLnBrk="1" hangingPunct="1">
              <a:buClr>
                <a:schemeClr val="accent2"/>
              </a:buClr>
              <a:buFont typeface="Wingdings" pitchFamily="2" charset="2"/>
              <a:buNone/>
            </a:pPr>
            <a:endParaRPr lang="ar-SA" sz="2400" b="1" smtClean="0">
              <a:solidFill>
                <a:schemeClr val="tx2"/>
              </a:solidFill>
              <a:latin typeface="Times New Roman" charset="0"/>
              <a:cs typeface="Simplified Arabic" pitchFamily="2" charset="-78"/>
            </a:endParaRPr>
          </a:p>
          <a:p>
            <a:pPr algn="ctr" eaLnBrk="1" hangingPunct="1">
              <a:buClr>
                <a:schemeClr val="accent2"/>
              </a:buClr>
              <a:buFont typeface="Wingdings" pitchFamily="2" charset="2"/>
              <a:buNone/>
            </a:pPr>
            <a:endParaRPr lang="ar-SA" sz="1000" b="1" smtClean="0">
              <a:solidFill>
                <a:schemeClr val="tx2"/>
              </a:solidFill>
              <a:latin typeface="Times New Roman" charset="0"/>
              <a:cs typeface="Simplified Arabic" pitchFamily="2" charset="-78"/>
            </a:endParaRPr>
          </a:p>
        </p:txBody>
      </p:sp>
      <p:graphicFrame>
        <p:nvGraphicFramePr>
          <p:cNvPr id="18495" name="Group 63"/>
          <p:cNvGraphicFramePr>
            <a:graphicFrameLocks noGrp="1"/>
          </p:cNvGraphicFramePr>
          <p:nvPr>
            <p:ph sz="half" idx="2"/>
          </p:nvPr>
        </p:nvGraphicFramePr>
        <p:xfrm>
          <a:off x="395288" y="2492375"/>
          <a:ext cx="8001000" cy="1130936"/>
        </p:xfrm>
        <a:graphic>
          <a:graphicData uri="http://schemas.openxmlformats.org/drawingml/2006/table">
            <a:tbl>
              <a:tblPr rtl="1"/>
              <a:tblGrid>
                <a:gridCol w="3614738"/>
                <a:gridCol w="1377950"/>
                <a:gridCol w="1503362"/>
                <a:gridCol w="1504950"/>
              </a:tblGrid>
              <a:tr h="635000">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fr-FR" sz="12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a:noFill/>
                    </a:lnL>
                    <a:lnR w="12700" cap="flat" cmpd="sng" algn="ctr">
                      <a:solidFill>
                        <a:schemeClr val="tx1"/>
                      </a:solidFill>
                      <a:prstDash val="solid"/>
                      <a:miter lim="800000"/>
                      <a:headEnd type="none" w="med" len="med"/>
                      <a:tailEnd type="none" w="med" len="med"/>
                    </a:lnR>
                    <a:ln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Arial" charset="0"/>
                        </a:rPr>
                        <a:t>المجموع</a:t>
                      </a:r>
                      <a:endParaRPr kumimoji="0" lang="fr-FR" sz="1200" b="1"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8DE0F3"/>
                    </a:solid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Arial" charset="0"/>
                        </a:rPr>
                        <a:t>الاناث</a:t>
                      </a:r>
                      <a:endParaRPr kumimoji="0" lang="fr-FR" sz="1200" b="1"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8DE0F3"/>
                    </a:solid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Arial" charset="0"/>
                        </a:rPr>
                        <a:t>الذكور</a:t>
                      </a:r>
                      <a:endParaRPr kumimoji="0" lang="fr-FR" sz="1200" b="1"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8DE0F3"/>
                    </a:solidFill>
                  </a:tcPr>
                </a:tc>
              </a:tr>
              <a:tr h="465138">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Arial" charset="0"/>
                        </a:rPr>
                        <a:t>عدد الموظفين</a:t>
                      </a: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Arial" charset="0"/>
                        </a:rPr>
                        <a:t>(الرسميون والمتمرنون والمؤقتين</a:t>
                      </a:r>
                      <a:r>
                        <a:rPr kumimoji="0" lang="ar-MA" sz="1200" b="0" i="0" u="none" strike="noStrike" cap="none" normalizeH="0" baseline="0" smtClean="0">
                          <a:ln>
                            <a:noFill/>
                          </a:ln>
                          <a:solidFill>
                            <a:schemeClr val="tx1"/>
                          </a:solidFill>
                          <a:effectLst/>
                          <a:latin typeface="Tahoma" pitchFamily="34" charset="0"/>
                          <a:cs typeface="Arial" charset="0"/>
                        </a:rPr>
                        <a:t>)</a:t>
                      </a:r>
                      <a:endParaRPr kumimoji="0" lang="fr-FR" sz="12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200" b="1" i="0" u="none" strike="noStrike" cap="none" normalizeH="0" baseline="0" smtClean="0">
                          <a:ln>
                            <a:noFill/>
                          </a:ln>
                          <a:solidFill>
                            <a:schemeClr val="tx1"/>
                          </a:solidFill>
                          <a:effectLst/>
                          <a:latin typeface="Tahoma" pitchFamily="34" charset="0"/>
                          <a:cs typeface="Arial" charset="0"/>
                        </a:rPr>
                        <a:t>14124</a:t>
                      </a:r>
                      <a:endParaRPr kumimoji="0" lang="fr-FR" sz="1200" b="1"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200" b="1" i="0" u="none" strike="noStrike" cap="none" normalizeH="0" baseline="0" smtClean="0">
                          <a:ln>
                            <a:noFill/>
                          </a:ln>
                          <a:solidFill>
                            <a:schemeClr val="tx1"/>
                          </a:solidFill>
                          <a:effectLst/>
                          <a:latin typeface="Tahoma" pitchFamily="34" charset="0"/>
                          <a:cs typeface="Arial" charset="0"/>
                        </a:rPr>
                        <a:t>48.35</a:t>
                      </a:r>
                      <a:r>
                        <a:rPr kumimoji="0" lang="fr-FR" sz="1200" b="1" i="0" u="none" strike="noStrike" cap="none" normalizeH="0" baseline="0" smtClean="0">
                          <a:ln>
                            <a:noFill/>
                          </a:ln>
                          <a:solidFill>
                            <a:schemeClr val="tx1"/>
                          </a:solidFill>
                          <a:effectLst/>
                          <a:latin typeface="Tahoma" pitchFamily="34" charset="0"/>
                          <a:cs typeface="Arial" charset="0"/>
                        </a:rPr>
                        <a:t> </a:t>
                      </a:r>
                      <a:r>
                        <a:rPr kumimoji="0" lang="ar-SA" sz="1400" b="1" i="0" u="none" strike="noStrike" cap="none" normalizeH="0" baseline="0" smtClean="0">
                          <a:ln>
                            <a:noFill/>
                          </a:ln>
                          <a:solidFill>
                            <a:schemeClr val="tx1"/>
                          </a:solidFill>
                          <a:effectLst/>
                          <a:latin typeface="Times New Roman" charset="0"/>
                          <a:cs typeface="Simplified Arabic" pitchFamily="2" charset="-78"/>
                        </a:rPr>
                        <a:t>%</a:t>
                      </a:r>
                      <a:endParaRPr kumimoji="0" lang="fr-FR" sz="1400" b="1" i="0" u="none" strike="noStrike" cap="none" normalizeH="0" baseline="0" smtClean="0">
                        <a:ln>
                          <a:noFill/>
                        </a:ln>
                        <a:solidFill>
                          <a:schemeClr val="tx1"/>
                        </a:solidFill>
                        <a:effectLst/>
                        <a:latin typeface="Times New Roman" charset="0"/>
                        <a:cs typeface="Simplified Arabic" pitchFamily="2" charset="-78"/>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200" b="1" i="0" u="none" strike="noStrike" cap="none" normalizeH="0" baseline="0" smtClean="0">
                          <a:ln>
                            <a:noFill/>
                          </a:ln>
                          <a:solidFill>
                            <a:schemeClr val="tx1"/>
                          </a:solidFill>
                          <a:effectLst/>
                          <a:latin typeface="Tahoma" pitchFamily="34" charset="0"/>
                          <a:cs typeface="Arial" charset="0"/>
                        </a:rPr>
                        <a:t>51.65</a:t>
                      </a:r>
                      <a:r>
                        <a:rPr kumimoji="0" lang="fr-FR" sz="1200" b="1" i="0" u="none" strike="noStrike" cap="none" normalizeH="0" baseline="0" smtClean="0">
                          <a:ln>
                            <a:noFill/>
                          </a:ln>
                          <a:solidFill>
                            <a:schemeClr val="tx1"/>
                          </a:solidFill>
                          <a:effectLst/>
                          <a:latin typeface="Tahoma" pitchFamily="34" charset="0"/>
                          <a:cs typeface="Arial" charset="0"/>
                        </a:rPr>
                        <a:t> </a:t>
                      </a:r>
                      <a:r>
                        <a:rPr kumimoji="0" lang="ar-SA" sz="1400" b="1" i="0" u="none" strike="noStrike" cap="none" normalizeH="0" baseline="0" smtClean="0">
                          <a:ln>
                            <a:noFill/>
                          </a:ln>
                          <a:solidFill>
                            <a:schemeClr val="tx1"/>
                          </a:solidFill>
                          <a:effectLst/>
                          <a:latin typeface="Times New Roman" charset="0"/>
                          <a:cs typeface="Simplified Arabic" pitchFamily="2" charset="-78"/>
                        </a:rPr>
                        <a:t>%</a:t>
                      </a:r>
                      <a:endParaRPr kumimoji="0" lang="fr-FR" sz="1400" b="1" i="0" u="none" strike="noStrike" cap="none" normalizeH="0" baseline="0" smtClean="0">
                        <a:ln>
                          <a:noFill/>
                        </a:ln>
                        <a:solidFill>
                          <a:schemeClr val="tx1"/>
                        </a:solidFill>
                        <a:effectLst/>
                        <a:latin typeface="Times New Roman" charset="0"/>
                        <a:cs typeface="Simplified Arabic" pitchFamily="2" charset="-78"/>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graphicFrame>
        <p:nvGraphicFramePr>
          <p:cNvPr id="18515" name="Group 83"/>
          <p:cNvGraphicFramePr>
            <a:graphicFrameLocks noGrp="1"/>
          </p:cNvGraphicFramePr>
          <p:nvPr/>
        </p:nvGraphicFramePr>
        <p:xfrm>
          <a:off x="2819400" y="3810000"/>
          <a:ext cx="3352800" cy="2740029"/>
        </p:xfrm>
        <a:graphic>
          <a:graphicData uri="http://schemas.openxmlformats.org/drawingml/2006/table">
            <a:tbl>
              <a:tblPr rtl="1"/>
              <a:tblGrid>
                <a:gridCol w="1600200"/>
                <a:gridCol w="1752600"/>
              </a:tblGrid>
              <a:tr h="312738">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1200" b="1" i="0" u="none" strike="noStrike" cap="none" normalizeH="0" baseline="0" smtClean="0">
                          <a:ln>
                            <a:noFill/>
                          </a:ln>
                          <a:solidFill>
                            <a:schemeClr val="tx1"/>
                          </a:solidFill>
                          <a:effectLst/>
                          <a:latin typeface="Tahoma" pitchFamily="34" charset="0"/>
                          <a:cs typeface="Traditional Arabic" pitchFamily="2" charset="-78"/>
                        </a:rPr>
                        <a:t>الأطر بالسلم</a:t>
                      </a:r>
                      <a:endParaRPr kumimoji="0" lang="fr-FR" sz="1200" b="1" i="0" u="none" strike="noStrike" cap="none" normalizeH="0" baseline="0" smtClean="0">
                        <a:ln>
                          <a:noFill/>
                        </a:ln>
                        <a:solidFill>
                          <a:schemeClr val="tx1"/>
                        </a:solidFill>
                        <a:effectLst/>
                        <a:latin typeface="Tahoma" pitchFamily="34" charset="0"/>
                        <a:cs typeface="Traditional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3399FF"/>
                    </a:solid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200" b="1" i="0" u="none" strike="noStrike" cap="none" normalizeH="0" baseline="0" smtClean="0">
                          <a:ln>
                            <a:noFill/>
                          </a:ln>
                          <a:solidFill>
                            <a:schemeClr val="tx1"/>
                          </a:solidFill>
                          <a:effectLst/>
                          <a:latin typeface="Tahoma" pitchFamily="34" charset="0"/>
                          <a:cs typeface="Traditional Arabic" pitchFamily="2" charset="-78"/>
                        </a:rPr>
                        <a:t>المجموع</a:t>
                      </a:r>
                      <a:endParaRPr kumimoji="0" lang="fr-FR" sz="1200" b="1" i="0" u="none" strike="noStrike" cap="none" normalizeH="0" baseline="0" smtClean="0">
                        <a:ln>
                          <a:noFill/>
                        </a:ln>
                        <a:solidFill>
                          <a:schemeClr val="tx1"/>
                        </a:solidFill>
                        <a:effectLst/>
                        <a:latin typeface="Tahoma" pitchFamily="34" charset="0"/>
                        <a:cs typeface="Traditional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3399FF"/>
                    </a:solidFill>
                  </a:tcPr>
                </a:tc>
              </a:tr>
              <a:tr h="304800">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خارج السلم</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653</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11</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1815</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10</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2775</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9</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1333</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8</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2743</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7 </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246</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6</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907</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السلم 5</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300" b="1" i="0" u="none" strike="noStrike" cap="none" normalizeH="0" baseline="0" smtClean="0">
                          <a:ln>
                            <a:noFill/>
                          </a:ln>
                          <a:solidFill>
                            <a:schemeClr val="tx1"/>
                          </a:solidFill>
                          <a:effectLst/>
                          <a:latin typeface="Tahoma" pitchFamily="34" charset="0"/>
                          <a:cs typeface="Arial" charset="0"/>
                        </a:rPr>
                        <a:t>3647</a:t>
                      </a:r>
                      <a:endParaRPr kumimoji="0" lang="fr-FR" sz="13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00113" y="0"/>
            <a:ext cx="7793037" cy="1143000"/>
          </a:xfrm>
        </p:spPr>
        <p:txBody>
          <a:bodyPr/>
          <a:lstStyle/>
          <a:p>
            <a:pPr algn="ctr" eaLnBrk="1" hangingPunct="1"/>
            <a:r>
              <a:rPr lang="ar-SA" smtClean="0">
                <a:cs typeface="Simplified Arabic" pitchFamily="2" charset="-78"/>
              </a:rPr>
              <a:t>1- </a:t>
            </a:r>
            <a:r>
              <a:rPr lang="ar-SA" b="1" smtClean="0">
                <a:cs typeface="Simplified Arabic" pitchFamily="2" charset="-78"/>
              </a:rPr>
              <a:t>فئات الموظفين داخل قطاع العدل</a:t>
            </a:r>
            <a:endParaRPr lang="fr-FR" b="1" smtClean="0">
              <a:cs typeface="Simplified Arabic" pitchFamily="2" charset="-78"/>
            </a:endParaRPr>
          </a:p>
        </p:txBody>
      </p:sp>
      <p:sp>
        <p:nvSpPr>
          <p:cNvPr id="21507" name="Rectangle 3"/>
          <p:cNvSpPr>
            <a:spLocks noGrp="1" noChangeArrowheads="1"/>
          </p:cNvSpPr>
          <p:nvPr>
            <p:ph type="body" sz="half" idx="1"/>
          </p:nvPr>
        </p:nvSpPr>
        <p:spPr>
          <a:xfrm>
            <a:off x="323850" y="2060575"/>
            <a:ext cx="8574088" cy="1008063"/>
          </a:xfrm>
        </p:spPr>
        <p:txBody>
          <a:bodyPr/>
          <a:lstStyle/>
          <a:p>
            <a:pPr eaLnBrk="1" hangingPunct="1">
              <a:buClr>
                <a:schemeClr val="accent2"/>
              </a:buClr>
              <a:buFont typeface="Wingdings" pitchFamily="2" charset="2"/>
              <a:buNone/>
            </a:pPr>
            <a:r>
              <a:rPr lang="ar-MA" sz="2800" b="1" smtClean="0">
                <a:solidFill>
                  <a:schemeClr val="tx2"/>
                </a:solidFill>
                <a:latin typeface="Times New Roman" charset="0"/>
                <a:cs typeface="Simplified Arabic" pitchFamily="2" charset="-78"/>
              </a:rPr>
              <a:t>   عدد </a:t>
            </a:r>
            <a:r>
              <a:rPr lang="ar-SA" sz="2800" b="1" smtClean="0">
                <a:solidFill>
                  <a:schemeClr val="tx2"/>
                </a:solidFill>
                <a:latin typeface="Times New Roman" charset="0"/>
                <a:cs typeface="Simplified Arabic" pitchFamily="2" charset="-78"/>
              </a:rPr>
              <a:t>موظف</a:t>
            </a:r>
            <a:r>
              <a:rPr lang="ar-MA" sz="2800" b="1" smtClean="0">
                <a:solidFill>
                  <a:schemeClr val="tx2"/>
                </a:solidFill>
                <a:latin typeface="Times New Roman" charset="0"/>
                <a:cs typeface="Simplified Arabic" pitchFamily="2" charset="-78"/>
              </a:rPr>
              <a:t>ي</a:t>
            </a:r>
            <a:r>
              <a:rPr lang="ar-SA" sz="2800" b="1" smtClean="0">
                <a:solidFill>
                  <a:schemeClr val="tx2"/>
                </a:solidFill>
                <a:latin typeface="Times New Roman" charset="0"/>
                <a:cs typeface="Simplified Arabic" pitchFamily="2" charset="-78"/>
              </a:rPr>
              <a:t> المحاكم و المصالح الإدارية المركزية و الجهوية </a:t>
            </a:r>
            <a:r>
              <a:rPr lang="ar-MA" sz="2800" b="1" smtClean="0">
                <a:solidFill>
                  <a:schemeClr val="tx2"/>
                </a:solidFill>
                <a:latin typeface="Times New Roman" charset="0"/>
                <a:cs typeface="Simplified Arabic" pitchFamily="2" charset="-78"/>
              </a:rPr>
              <a:t> حسب سلالم الاجور  :</a:t>
            </a:r>
            <a:endParaRPr lang="ar-SA" sz="2800" b="1" smtClean="0">
              <a:solidFill>
                <a:schemeClr val="tx2"/>
              </a:solidFill>
              <a:latin typeface="Times New Roman" charset="0"/>
              <a:cs typeface="Simplified Arabic" pitchFamily="2" charset="-78"/>
            </a:endParaRPr>
          </a:p>
          <a:p>
            <a:pPr algn="ctr" eaLnBrk="1" hangingPunct="1">
              <a:buClr>
                <a:schemeClr val="accent2"/>
              </a:buClr>
              <a:buFont typeface="Wingdings" pitchFamily="2" charset="2"/>
              <a:buNone/>
            </a:pPr>
            <a:endParaRPr lang="ar-SA" sz="2800" b="1" smtClean="0">
              <a:solidFill>
                <a:schemeClr val="tx2"/>
              </a:solidFill>
              <a:latin typeface="Times New Roman" charset="0"/>
              <a:cs typeface="Simplified Arabic" pitchFamily="2" charset="-78"/>
            </a:endParaRPr>
          </a:p>
        </p:txBody>
      </p:sp>
      <p:graphicFrame>
        <p:nvGraphicFramePr>
          <p:cNvPr id="19477" name="Group 21"/>
          <p:cNvGraphicFramePr>
            <a:graphicFrameLocks noGrp="1"/>
          </p:cNvGraphicFramePr>
          <p:nvPr>
            <p:ph sz="quarter" idx="2"/>
          </p:nvPr>
        </p:nvGraphicFramePr>
        <p:xfrm>
          <a:off x="1524000" y="3581400"/>
          <a:ext cx="6335713" cy="2447925"/>
        </p:xfrm>
        <a:graphic>
          <a:graphicData uri="http://schemas.openxmlformats.org/drawingml/2006/table">
            <a:tbl>
              <a:tblPr rtl="1"/>
              <a:tblGrid>
                <a:gridCol w="1727200"/>
                <a:gridCol w="2305050"/>
                <a:gridCol w="2303463"/>
              </a:tblGrid>
              <a:tr h="1387475">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fr-FR" sz="32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a:noFill/>
                    </a:lnL>
                    <a:lnR w="12700" cap="flat" cmpd="sng" algn="ctr">
                      <a:solidFill>
                        <a:schemeClr val="tx1"/>
                      </a:solidFill>
                      <a:prstDash val="solid"/>
                      <a:miter lim="800000"/>
                      <a:headEnd type="none" w="med" len="med"/>
                      <a:tailEnd type="none" w="med" len="med"/>
                    </a:lnR>
                    <a:ln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2600" b="0" i="0" u="none" strike="noStrike" cap="none" normalizeH="0" baseline="0" smtClean="0">
                          <a:ln>
                            <a:noFill/>
                          </a:ln>
                          <a:solidFill>
                            <a:schemeClr val="tx1"/>
                          </a:solidFill>
                          <a:effectLst/>
                          <a:latin typeface="Tahoma" pitchFamily="34" charset="0"/>
                          <a:cs typeface="Simplified Arabic" pitchFamily="2" charset="-78"/>
                        </a:rPr>
                        <a:t>الاطر العليا</a:t>
                      </a: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400" b="1" i="0" u="none" strike="noStrike" cap="none" normalizeH="0" baseline="0" smtClean="0">
                          <a:ln>
                            <a:noFill/>
                          </a:ln>
                          <a:solidFill>
                            <a:schemeClr val="tx1"/>
                          </a:solidFill>
                          <a:effectLst/>
                          <a:latin typeface="Times New Roman" charset="0"/>
                          <a:cs typeface="Simplified Arabic" pitchFamily="2" charset="-78"/>
                        </a:rPr>
                        <a:t>(السلم 10 وما فوق)</a:t>
                      </a:r>
                      <a:endParaRPr kumimoji="0" lang="fr-FR" sz="2400" b="1" i="0" u="none" strike="noStrike" cap="none" normalizeH="0" baseline="0" smtClean="0">
                        <a:ln>
                          <a:noFill/>
                        </a:ln>
                        <a:solidFill>
                          <a:schemeClr val="tx1"/>
                        </a:solidFill>
                        <a:effectLst/>
                        <a:latin typeface="Times New Roman" charset="0"/>
                        <a:cs typeface="Simplified Arabic" pitchFamily="2" charset="-78"/>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8DE0F3"/>
                    </a:solid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2600" b="0" i="0" u="none" strike="noStrike" cap="none" normalizeH="0" baseline="0" smtClean="0">
                          <a:ln>
                            <a:noFill/>
                          </a:ln>
                          <a:solidFill>
                            <a:schemeClr val="tx1"/>
                          </a:solidFill>
                          <a:effectLst/>
                          <a:latin typeface="Tahoma" pitchFamily="34" charset="0"/>
                          <a:cs typeface="Simplified Arabic" pitchFamily="2" charset="-78"/>
                        </a:rPr>
                        <a:t>الاطر المتوسطة </a:t>
                      </a:r>
                      <a:r>
                        <a:rPr kumimoji="0" lang="ar-SA" sz="2800" b="1" i="0" u="none" strike="noStrike" cap="none" normalizeH="0" baseline="0" smtClean="0">
                          <a:ln>
                            <a:noFill/>
                          </a:ln>
                          <a:solidFill>
                            <a:schemeClr val="tx1"/>
                          </a:solidFill>
                          <a:effectLst/>
                          <a:latin typeface="Times New Roman" charset="0"/>
                          <a:cs typeface="Simplified Arabic" pitchFamily="2" charset="-78"/>
                        </a:rPr>
                        <a:t>(السلم 5 إلى 9) </a:t>
                      </a:r>
                      <a:endParaRPr kumimoji="0" lang="fr-FR" sz="2800" b="1" i="0" u="none" strike="noStrike" cap="none" normalizeH="0" baseline="0" smtClean="0">
                        <a:ln>
                          <a:noFill/>
                        </a:ln>
                        <a:solidFill>
                          <a:schemeClr val="tx1"/>
                        </a:solidFill>
                        <a:effectLst/>
                        <a:latin typeface="Times New Roman" charset="0"/>
                        <a:cs typeface="Simplified Arabic" pitchFamily="2" charset="-78"/>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8DE0F3"/>
                    </a:solidFill>
                  </a:tcPr>
                </a:tc>
              </a:tr>
              <a:tr h="1060450">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2800" b="0" i="0" u="none" strike="noStrike" cap="none" normalizeH="0" baseline="0" smtClean="0">
                          <a:ln>
                            <a:noFill/>
                          </a:ln>
                          <a:solidFill>
                            <a:schemeClr val="tx1"/>
                          </a:solidFill>
                          <a:effectLst/>
                          <a:latin typeface="Tahoma" pitchFamily="34" charset="0"/>
                          <a:cs typeface="Arial" charset="0"/>
                        </a:rPr>
                        <a:t>عدد الموظفين</a:t>
                      </a:r>
                      <a:endParaRPr kumimoji="0" lang="fr-FR" sz="28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MA" sz="3200" b="0" i="0" u="none" strike="noStrike" cap="none" normalizeH="0" baseline="0" smtClean="0">
                          <a:ln>
                            <a:noFill/>
                          </a:ln>
                          <a:solidFill>
                            <a:schemeClr val="tx1"/>
                          </a:solidFill>
                          <a:effectLst/>
                          <a:latin typeface="Tahoma" pitchFamily="34" charset="0"/>
                          <a:cs typeface="Arial" charset="0"/>
                        </a:rPr>
                        <a:t>5247</a:t>
                      </a:r>
                      <a:endParaRPr kumimoji="0" lang="fr-FR" sz="32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3200" b="0" i="0" u="none" strike="noStrike" cap="none" normalizeH="0" baseline="0" smtClean="0">
                          <a:ln>
                            <a:noFill/>
                          </a:ln>
                          <a:solidFill>
                            <a:schemeClr val="tx1"/>
                          </a:solidFill>
                          <a:effectLst/>
                          <a:latin typeface="Tahoma" pitchFamily="34" charset="0"/>
                          <a:cs typeface="Arial" charset="0"/>
                        </a:rPr>
                        <a:t>8877</a:t>
                      </a:r>
                      <a:endParaRPr kumimoji="0" lang="fr-FR" sz="3200" b="0" i="0" u="none" strike="noStrike" cap="none" normalizeH="0" baseline="0" smtClean="0">
                        <a:ln>
                          <a:noFill/>
                        </a:ln>
                        <a:solidFill>
                          <a:schemeClr val="tx1"/>
                        </a:solidFill>
                        <a:effectLst/>
                        <a:latin typeface="Tahoma" pitchFamily="34" charset="0"/>
                        <a:cs typeface="Arial" charset="0"/>
                      </a:endParaRPr>
                    </a:p>
                  </a:txBody>
                  <a:tcPr marL="90000" marR="90000" marT="46800" marB="46800"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a:xfrm>
            <a:off x="857250" y="214313"/>
            <a:ext cx="7793038" cy="1143000"/>
          </a:xfrm>
        </p:spPr>
        <p:txBody>
          <a:bodyPr/>
          <a:lstStyle/>
          <a:p>
            <a:pPr algn="ctr" eaLnBrk="1" hangingPunct="1"/>
            <a:r>
              <a:rPr lang="ar-SA" sz="5400" b="1" smtClean="0">
                <a:cs typeface="Simplified Arabic" pitchFamily="2" charset="-78"/>
              </a:rPr>
              <a:t>التنظيم الهيكلي لوزارة العدل</a:t>
            </a:r>
            <a:endParaRPr lang="fr-FR" b="1" smtClean="0">
              <a:latin typeface="Times New Roman" charset="0"/>
              <a:cs typeface="Simplified Arabic" pitchFamily="2" charset="-78"/>
            </a:endParaRPr>
          </a:p>
        </p:txBody>
      </p:sp>
      <p:sp>
        <p:nvSpPr>
          <p:cNvPr id="333827" name="Rectangle 3"/>
          <p:cNvSpPr>
            <a:spLocks noGrp="1" noChangeArrowheads="1"/>
          </p:cNvSpPr>
          <p:nvPr>
            <p:ph type="body" idx="1"/>
          </p:nvPr>
        </p:nvSpPr>
        <p:spPr>
          <a:xfrm>
            <a:off x="0" y="2286000"/>
            <a:ext cx="9144000" cy="4114800"/>
          </a:xfrm>
        </p:spPr>
        <p:txBody>
          <a:bodyPr/>
          <a:lstStyle/>
          <a:p>
            <a:pPr eaLnBrk="1" hangingPunct="1">
              <a:lnSpc>
                <a:spcPct val="90000"/>
              </a:lnSpc>
              <a:buClr>
                <a:schemeClr val="tx2"/>
              </a:buClr>
              <a:buSzTx/>
              <a:buFont typeface="Wingdings" pitchFamily="2" charset="2"/>
              <a:buChar char="§"/>
            </a:pPr>
            <a:r>
              <a:rPr lang="ar-SA" sz="3000" b="1" smtClean="0">
                <a:solidFill>
                  <a:schemeClr val="hlink"/>
                </a:solidFill>
                <a:cs typeface="Simplified Arabic" pitchFamily="2" charset="-78"/>
              </a:rPr>
              <a:t>1956</a:t>
            </a:r>
            <a:r>
              <a:rPr lang="ar-SA" sz="3000" smtClean="0">
                <a:cs typeface="Simplified Arabic" pitchFamily="2" charset="-78"/>
              </a:rPr>
              <a:t>  : </a:t>
            </a:r>
            <a:r>
              <a:rPr lang="ar-SA" sz="3600" b="1" smtClean="0">
                <a:cs typeface="Simplified Arabic" pitchFamily="2" charset="-78"/>
              </a:rPr>
              <a:t>ظهير شريف رقم 1.56.241 بتاريخ 16أكتوبر 1956	      ج.ر. بتاريخ</a:t>
            </a:r>
            <a:r>
              <a:rPr lang="ar-SA" sz="3600" b="1" smtClean="0"/>
              <a:t> 30 نونبر 1956</a:t>
            </a:r>
            <a:r>
              <a:rPr lang="ar-SA" sz="3600" smtClean="0">
                <a:cs typeface="Simplified Arabic" pitchFamily="2" charset="-78"/>
              </a:rPr>
              <a:t> </a:t>
            </a:r>
          </a:p>
          <a:p>
            <a:pPr eaLnBrk="1" hangingPunct="1">
              <a:lnSpc>
                <a:spcPct val="90000"/>
              </a:lnSpc>
              <a:buClr>
                <a:schemeClr val="tx2"/>
              </a:buClr>
              <a:buSzTx/>
              <a:buFont typeface="Wingdings" pitchFamily="2" charset="2"/>
              <a:buNone/>
            </a:pPr>
            <a:endParaRPr lang="ar-SA" sz="3000" smtClean="0">
              <a:cs typeface="Simplified Arabic" pitchFamily="2" charset="-78"/>
            </a:endParaRPr>
          </a:p>
          <a:p>
            <a:pPr eaLnBrk="1" hangingPunct="1">
              <a:lnSpc>
                <a:spcPct val="90000"/>
              </a:lnSpc>
              <a:buClr>
                <a:schemeClr val="tx2"/>
              </a:buClr>
              <a:buSzTx/>
              <a:buFont typeface="Wingdings" pitchFamily="2" charset="2"/>
              <a:buChar char="§"/>
            </a:pPr>
            <a:r>
              <a:rPr lang="ar-SA" sz="3000" b="1" smtClean="0">
                <a:solidFill>
                  <a:schemeClr val="hlink"/>
                </a:solidFill>
                <a:cs typeface="Simplified Arabic" pitchFamily="2" charset="-78"/>
              </a:rPr>
              <a:t>1961</a:t>
            </a:r>
            <a:r>
              <a:rPr lang="ar-SA" sz="3000" smtClean="0">
                <a:cs typeface="Simplified Arabic" pitchFamily="2" charset="-78"/>
              </a:rPr>
              <a:t>  </a:t>
            </a:r>
            <a:r>
              <a:rPr lang="ar-SA" sz="3000" b="1" smtClean="0">
                <a:cs typeface="Simplified Arabic" pitchFamily="2" charset="-78"/>
              </a:rPr>
              <a:t>: </a:t>
            </a:r>
            <a:r>
              <a:rPr lang="ar-SA" sz="3000" b="1" smtClean="0">
                <a:latin typeface="Times New Roman" charset="0"/>
                <a:cs typeface="Simplified Arabic" pitchFamily="2" charset="-78"/>
              </a:rPr>
              <a:t>ظهير شريف رقم 1.60.325 بتاريخ 21 غشت 1961	      ج.ر. عدد 2549 بتاريخ 30 نونبر 1956</a:t>
            </a:r>
          </a:p>
          <a:p>
            <a:pPr eaLnBrk="1" hangingPunct="1">
              <a:lnSpc>
                <a:spcPct val="90000"/>
              </a:lnSpc>
              <a:buClr>
                <a:schemeClr val="tx2"/>
              </a:buClr>
              <a:buSzTx/>
              <a:buFont typeface="Wingdings" pitchFamily="2" charset="2"/>
              <a:buNone/>
            </a:pPr>
            <a:r>
              <a:rPr lang="ar-SA" sz="3000" b="1" smtClean="0">
                <a:cs typeface="Simplified Arabic" pitchFamily="2" charset="-78"/>
              </a:rPr>
              <a:t> </a:t>
            </a:r>
          </a:p>
          <a:p>
            <a:pPr eaLnBrk="1" hangingPunct="1">
              <a:lnSpc>
                <a:spcPct val="90000"/>
              </a:lnSpc>
              <a:buClr>
                <a:schemeClr val="tx2"/>
              </a:buClr>
              <a:buSzTx/>
              <a:buFont typeface="Wingdings" pitchFamily="2" charset="2"/>
              <a:buChar char="§"/>
            </a:pPr>
            <a:r>
              <a:rPr lang="ar-SA" sz="3000" b="1" smtClean="0">
                <a:solidFill>
                  <a:schemeClr val="hlink"/>
                </a:solidFill>
                <a:latin typeface="Times New Roman" charset="0"/>
                <a:cs typeface="Simplified Arabic" pitchFamily="2" charset="-78"/>
              </a:rPr>
              <a:t>1976</a:t>
            </a:r>
            <a:r>
              <a:rPr lang="ar-SA" sz="3000" b="1" smtClean="0">
                <a:latin typeface="Times New Roman" charset="0"/>
                <a:cs typeface="Simplified Arabic" pitchFamily="2" charset="-78"/>
              </a:rPr>
              <a:t>  : مرسوم رقم 2.75.60 بتاريخ 14 أبريل 1976</a:t>
            </a:r>
          </a:p>
          <a:p>
            <a:pPr lvl="1" eaLnBrk="1" hangingPunct="1">
              <a:lnSpc>
                <a:spcPct val="90000"/>
              </a:lnSpc>
              <a:buClr>
                <a:schemeClr val="tx2"/>
              </a:buClr>
              <a:buSzTx/>
              <a:buFont typeface="Wingdings" pitchFamily="2" charset="2"/>
              <a:buNone/>
            </a:pPr>
            <a:r>
              <a:rPr lang="ar-SA" sz="3000" b="1" smtClean="0">
                <a:latin typeface="Times New Roman" charset="0"/>
                <a:cs typeface="Simplified Arabic" pitchFamily="2" charset="-78"/>
              </a:rPr>
              <a:t>		      ج.ر. عدد 3313 بتاريخ 28 أبريل 1976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33826"/>
                                        </p:tgtEl>
                                        <p:attrNameLst>
                                          <p:attrName>style.visibility</p:attrName>
                                        </p:attrNameLst>
                                      </p:cBhvr>
                                      <p:to>
                                        <p:strVal val="visible"/>
                                      </p:to>
                                    </p:set>
                                    <p:anim calcmode="lin" valueType="num">
                                      <p:cBhvr>
                                        <p:cTn id="7" dur="1000" fill="hold"/>
                                        <p:tgtEl>
                                          <p:spTgt spid="333826"/>
                                        </p:tgtEl>
                                        <p:attrNameLst>
                                          <p:attrName>ppt_w</p:attrName>
                                        </p:attrNameLst>
                                      </p:cBhvr>
                                      <p:tavLst>
                                        <p:tav tm="0">
                                          <p:val>
                                            <p:fltVal val="0"/>
                                          </p:val>
                                        </p:tav>
                                        <p:tav tm="100000">
                                          <p:val>
                                            <p:strVal val="#ppt_w"/>
                                          </p:val>
                                        </p:tav>
                                      </p:tavLst>
                                    </p:anim>
                                    <p:anim calcmode="lin" valueType="num">
                                      <p:cBhvr>
                                        <p:cTn id="8" dur="1000" fill="hold"/>
                                        <p:tgtEl>
                                          <p:spTgt spid="333826"/>
                                        </p:tgtEl>
                                        <p:attrNameLst>
                                          <p:attrName>ppt_h</p:attrName>
                                        </p:attrNameLst>
                                      </p:cBhvr>
                                      <p:tavLst>
                                        <p:tav tm="0">
                                          <p:val>
                                            <p:fltVal val="0"/>
                                          </p:val>
                                        </p:tav>
                                        <p:tav tm="100000">
                                          <p:val>
                                            <p:strVal val="#ppt_h"/>
                                          </p:val>
                                        </p:tav>
                                      </p:tavLst>
                                    </p:anim>
                                    <p:anim calcmode="lin" valueType="num">
                                      <p:cBhvr>
                                        <p:cTn id="9" dur="1000" fill="hold"/>
                                        <p:tgtEl>
                                          <p:spTgt spid="33382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33826"/>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333827">
                                            <p:txEl>
                                              <p:pRg st="0" end="0"/>
                                            </p:txEl>
                                          </p:spTgt>
                                        </p:tgtEl>
                                        <p:attrNameLst>
                                          <p:attrName>style.visibility</p:attrName>
                                        </p:attrNameLst>
                                      </p:cBhvr>
                                      <p:to>
                                        <p:strVal val="visible"/>
                                      </p:to>
                                    </p:set>
                                    <p:anim calcmode="lin" valueType="num">
                                      <p:cBhvr additive="base">
                                        <p:cTn id="14" dur="500" fill="hold"/>
                                        <p:tgtEl>
                                          <p:spTgt spid="333827">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33827">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333827">
                                            <p:txEl>
                                              <p:pRg st="2" end="2"/>
                                            </p:txEl>
                                          </p:spTgt>
                                        </p:tgtEl>
                                        <p:attrNameLst>
                                          <p:attrName>style.visibility</p:attrName>
                                        </p:attrNameLst>
                                      </p:cBhvr>
                                      <p:to>
                                        <p:strVal val="visible"/>
                                      </p:to>
                                    </p:set>
                                    <p:anim calcmode="lin" valueType="num">
                                      <p:cBhvr additive="base">
                                        <p:cTn id="19" dur="500" fill="hold"/>
                                        <p:tgtEl>
                                          <p:spTgt spid="3338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3827">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333827">
                                            <p:txEl>
                                              <p:pRg st="3" end="3"/>
                                            </p:txEl>
                                          </p:spTgt>
                                        </p:tgtEl>
                                        <p:attrNameLst>
                                          <p:attrName>style.visibility</p:attrName>
                                        </p:attrNameLst>
                                      </p:cBhvr>
                                      <p:to>
                                        <p:strVal val="visible"/>
                                      </p:to>
                                    </p:set>
                                    <p:anim calcmode="lin" valueType="num">
                                      <p:cBhvr additive="base">
                                        <p:cTn id="24" dur="500" fill="hold"/>
                                        <p:tgtEl>
                                          <p:spTgt spid="333827">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33827">
                                            <p:txEl>
                                              <p:pRg st="3" end="3"/>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333827">
                                            <p:txEl>
                                              <p:pRg st="4" end="4"/>
                                            </p:txEl>
                                          </p:spTgt>
                                        </p:tgtEl>
                                        <p:attrNameLst>
                                          <p:attrName>style.visibility</p:attrName>
                                        </p:attrNameLst>
                                      </p:cBhvr>
                                      <p:to>
                                        <p:strVal val="visible"/>
                                      </p:to>
                                    </p:set>
                                    <p:anim calcmode="lin" valueType="num">
                                      <p:cBhvr additive="base">
                                        <p:cTn id="29" dur="500" fill="hold"/>
                                        <p:tgtEl>
                                          <p:spTgt spid="33382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33827">
                                            <p:txEl>
                                              <p:pRg st="4" end="4"/>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333827">
                                            <p:txEl>
                                              <p:pRg st="5" end="5"/>
                                            </p:txEl>
                                          </p:spTgt>
                                        </p:tgtEl>
                                        <p:attrNameLst>
                                          <p:attrName>style.visibility</p:attrName>
                                        </p:attrNameLst>
                                      </p:cBhvr>
                                      <p:to>
                                        <p:strVal val="visible"/>
                                      </p:to>
                                    </p:set>
                                    <p:anim calcmode="lin" valueType="num">
                                      <p:cBhvr additive="base">
                                        <p:cTn id="34" dur="500" fill="hold"/>
                                        <p:tgtEl>
                                          <p:spTgt spid="333827">
                                            <p:txEl>
                                              <p:pRg st="5" end="5"/>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33382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6" grpId="0" autoUpdateAnimBg="0"/>
      <p:bldP spid="333827" grpId="0" build="p" bldLvl="2" autoUpdateAnimBg="0" advAuto="100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838200" y="228600"/>
            <a:ext cx="7793038" cy="1211263"/>
          </a:xfrm>
        </p:spPr>
        <p:txBody>
          <a:bodyPr/>
          <a:lstStyle/>
          <a:p>
            <a:pPr algn="ctr" eaLnBrk="1" hangingPunct="1"/>
            <a:r>
              <a:rPr lang="ar-SA" sz="4800" smtClean="0">
                <a:cs typeface="Simplified Arabic" pitchFamily="2" charset="-78"/>
              </a:rPr>
              <a:t>2- </a:t>
            </a:r>
            <a:r>
              <a:rPr lang="ar-SA" sz="4800" b="1" smtClean="0">
                <a:cs typeface="Simplified Arabic" pitchFamily="2" charset="-78"/>
              </a:rPr>
              <a:t>تدبير الموارد البشرية</a:t>
            </a:r>
            <a:endParaRPr lang="fr-FR" sz="4800" b="1" smtClean="0">
              <a:cs typeface="Simplified Arabic" pitchFamily="2" charset="-78"/>
            </a:endParaRPr>
          </a:p>
        </p:txBody>
      </p:sp>
      <p:sp>
        <p:nvSpPr>
          <p:cNvPr id="81923" name="Rectangle 3"/>
          <p:cNvSpPr>
            <a:spLocks noGrp="1" noChangeArrowheads="1"/>
          </p:cNvSpPr>
          <p:nvPr>
            <p:ph type="body" idx="1"/>
          </p:nvPr>
        </p:nvSpPr>
        <p:spPr>
          <a:xfrm>
            <a:off x="457200" y="2017713"/>
            <a:ext cx="8497888" cy="4114800"/>
          </a:xfrm>
        </p:spPr>
        <p:txBody>
          <a:bodyPr/>
          <a:lstStyle/>
          <a:p>
            <a:pPr algn="just" eaLnBrk="1" hangingPunct="1"/>
            <a:r>
              <a:rPr lang="ar-SA" b="1" u="sng" smtClean="0">
                <a:cs typeface="Simplified Arabic" pitchFamily="2" charset="-78"/>
              </a:rPr>
              <a:t>الأهــداف</a:t>
            </a:r>
            <a:r>
              <a:rPr lang="ar-SA" smtClean="0">
                <a:cs typeface="Simplified Arabic" pitchFamily="2" charset="-78"/>
              </a:rPr>
              <a:t> :</a:t>
            </a:r>
            <a:r>
              <a:rPr lang="ar-SA" b="1" smtClean="0">
                <a:latin typeface="Times New Roman" charset="0"/>
                <a:ea typeface="Arial Unicode MS" pitchFamily="34" charset="-128"/>
                <a:cs typeface="Arial Unicode MS" pitchFamily="34" charset="-128"/>
              </a:rPr>
              <a:t> </a:t>
            </a:r>
            <a:endParaRPr lang="ar-SA" b="1" smtClean="0">
              <a:latin typeface="Times New Roman" charset="0"/>
              <a:cs typeface="Times New Roman" charset="0"/>
            </a:endParaRPr>
          </a:p>
          <a:p>
            <a:pPr eaLnBrk="1" hangingPunct="1">
              <a:buFont typeface="Wingdings" pitchFamily="2" charset="2"/>
              <a:buNone/>
            </a:pPr>
            <a:endParaRPr lang="fr-FR" sz="2400" smtClean="0">
              <a:latin typeface="Times New Roman" charset="0"/>
              <a:cs typeface="Times New Roman" charset="0"/>
            </a:endParaRPr>
          </a:p>
          <a:p>
            <a:pPr eaLnBrk="1" hangingPunct="1">
              <a:buFont typeface="Wingdings" pitchFamily="2" charset="2"/>
              <a:buNone/>
            </a:pPr>
            <a:r>
              <a:rPr lang="ar-SA" b="1" smtClean="0">
                <a:solidFill>
                  <a:schemeClr val="tx2"/>
                </a:solidFill>
                <a:latin typeface="Times New Roman" charset="0"/>
                <a:cs typeface="Simplified Arabic" pitchFamily="2" charset="-78"/>
              </a:rPr>
              <a:t>- </a:t>
            </a:r>
            <a:r>
              <a:rPr lang="ar-SA" b="1" smtClean="0">
                <a:solidFill>
                  <a:schemeClr val="tx2"/>
                </a:solidFill>
                <a:latin typeface="Times New Roman" charset="0"/>
                <a:cs typeface="Times New Roman" charset="0"/>
              </a:rPr>
              <a:t> </a:t>
            </a:r>
            <a:r>
              <a:rPr lang="ar-SA" b="1" smtClean="0">
                <a:latin typeface="Times New Roman" charset="0"/>
                <a:cs typeface="Simplified Arabic" pitchFamily="2" charset="-78"/>
              </a:rPr>
              <a:t>خلق ترابط بين الموارد البشرية المتوفرة والحاجيات المعبر عنها مع تطابقها للواقع</a:t>
            </a:r>
          </a:p>
          <a:p>
            <a:pPr eaLnBrk="1" hangingPunct="1">
              <a:buFont typeface="Wingdings" pitchFamily="2" charset="2"/>
              <a:buNone/>
            </a:pPr>
            <a:r>
              <a:rPr lang="ar-SA" b="1" smtClean="0">
                <a:latin typeface="Times New Roman" charset="0"/>
                <a:cs typeface="Simplified Arabic" pitchFamily="2" charset="-78"/>
              </a:rPr>
              <a:t>-  جعل التكوين أساسا للتطوير والتجديد</a:t>
            </a:r>
          </a:p>
          <a:p>
            <a:pPr eaLnBrk="1" hangingPunct="1">
              <a:buFont typeface="Wingdings" pitchFamily="2" charset="2"/>
              <a:buNone/>
            </a:pPr>
            <a:r>
              <a:rPr lang="ar-SA" b="1" smtClean="0">
                <a:latin typeface="Times New Roman" charset="0"/>
                <a:cs typeface="Simplified Arabic" pitchFamily="2" charset="-78"/>
              </a:rPr>
              <a:t>-  توزيع أفضل للكفاءات والطاقات على امتداد التراب الوطني</a:t>
            </a:r>
            <a:r>
              <a:rPr lang="ar-SA" b="1" smtClean="0">
                <a:latin typeface="Times New Roman" charset="0"/>
                <a:cs typeface="Times New Roman" charset="0"/>
              </a:rPr>
              <a:t> </a:t>
            </a:r>
          </a:p>
          <a:p>
            <a:pPr eaLnBrk="1" hangingPunct="1"/>
            <a:endParaRPr lang="fr-FR" smtClean="0">
              <a:latin typeface="Times New Roman" charset="0"/>
              <a:cs typeface="Times New Roman"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p:cTn id="7" dur="1000" fill="hold"/>
                                        <p:tgtEl>
                                          <p:spTgt spid="81922"/>
                                        </p:tgtEl>
                                        <p:attrNameLst>
                                          <p:attrName>ppt_w</p:attrName>
                                        </p:attrNameLst>
                                      </p:cBhvr>
                                      <p:tavLst>
                                        <p:tav tm="0">
                                          <p:val>
                                            <p:fltVal val="0"/>
                                          </p:val>
                                        </p:tav>
                                        <p:tav tm="100000">
                                          <p:val>
                                            <p:strVal val="#ppt_w"/>
                                          </p:val>
                                        </p:tav>
                                      </p:tavLst>
                                    </p:anim>
                                    <p:anim calcmode="lin" valueType="num">
                                      <p:cBhvr>
                                        <p:cTn id="8" dur="1000" fill="hold"/>
                                        <p:tgtEl>
                                          <p:spTgt spid="81922"/>
                                        </p:tgtEl>
                                        <p:attrNameLst>
                                          <p:attrName>ppt_h</p:attrName>
                                        </p:attrNameLst>
                                      </p:cBhvr>
                                      <p:tavLst>
                                        <p:tav tm="0">
                                          <p:val>
                                            <p:fltVal val="0"/>
                                          </p:val>
                                        </p:tav>
                                        <p:tav tm="100000">
                                          <p:val>
                                            <p:strVal val="#ppt_h"/>
                                          </p:val>
                                        </p:tav>
                                      </p:tavLst>
                                    </p:anim>
                                    <p:anim calcmode="lin" valueType="num">
                                      <p:cBhvr>
                                        <p:cTn id="9" dur="1000" fill="hold"/>
                                        <p:tgtEl>
                                          <p:spTgt spid="8192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192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81923">
                                            <p:txEl>
                                              <p:pRg st="0" end="0"/>
                                            </p:txEl>
                                          </p:spTgt>
                                        </p:tgtEl>
                                        <p:attrNameLst>
                                          <p:attrName>style.visibility</p:attrName>
                                        </p:attrNameLst>
                                      </p:cBhvr>
                                      <p:to>
                                        <p:strVal val="visible"/>
                                      </p:to>
                                    </p:set>
                                    <p:anim calcmode="lin" valueType="num">
                                      <p:cBhvr additive="base">
                                        <p:cTn id="14" dur="500" fill="hold"/>
                                        <p:tgtEl>
                                          <p:spTgt spid="8192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1923">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81923">
                                            <p:txEl>
                                              <p:pRg st="3" end="3"/>
                                            </p:txEl>
                                          </p:spTgt>
                                        </p:tgtEl>
                                        <p:attrNameLst>
                                          <p:attrName>style.visibility</p:attrName>
                                        </p:attrNameLst>
                                      </p:cBhvr>
                                      <p:to>
                                        <p:strVal val="visible"/>
                                      </p:to>
                                    </p:set>
                                    <p:anim calcmode="lin" valueType="num">
                                      <p:cBhvr additive="base">
                                        <p:cTn id="24" dur="500" fill="hold"/>
                                        <p:tgtEl>
                                          <p:spTgt spid="81923">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1923">
                                            <p:txEl>
                                              <p:pRg st="3" end="3"/>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81923">
                                            <p:txEl>
                                              <p:pRg st="4" end="4"/>
                                            </p:txEl>
                                          </p:spTgt>
                                        </p:tgtEl>
                                        <p:attrNameLst>
                                          <p:attrName>style.visibility</p:attrName>
                                        </p:attrNameLst>
                                      </p:cBhvr>
                                      <p:to>
                                        <p:strVal val="visible"/>
                                      </p:to>
                                    </p:set>
                                    <p:anim calcmode="lin" valueType="num">
                                      <p:cBhvr additive="base">
                                        <p:cTn id="29" dur="500" fill="hold"/>
                                        <p:tgtEl>
                                          <p:spTgt spid="8192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19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3" grpId="0" build="p" autoUpdateAnimBg="0" advAuto="100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066800" y="381000"/>
            <a:ext cx="7793038" cy="922338"/>
          </a:xfrm>
        </p:spPr>
        <p:txBody>
          <a:bodyPr/>
          <a:lstStyle/>
          <a:p>
            <a:pPr algn="ctr" eaLnBrk="1" hangingPunct="1"/>
            <a:r>
              <a:rPr lang="ar-SA" sz="4800" smtClean="0">
                <a:cs typeface="Simplified Arabic" pitchFamily="2" charset="-78"/>
              </a:rPr>
              <a:t>2- </a:t>
            </a:r>
            <a:r>
              <a:rPr lang="ar-SA" sz="4800" b="1" smtClean="0">
                <a:cs typeface="Simplified Arabic" pitchFamily="2" charset="-78"/>
              </a:rPr>
              <a:t>تدبير الموارد البشرية</a:t>
            </a:r>
            <a:endParaRPr lang="fr-FR" sz="4800" b="1" smtClean="0">
              <a:cs typeface="Simplified Arabic" pitchFamily="2" charset="-78"/>
            </a:endParaRPr>
          </a:p>
        </p:txBody>
      </p:sp>
      <p:sp>
        <p:nvSpPr>
          <p:cNvPr id="82947" name="Rectangle 3"/>
          <p:cNvSpPr>
            <a:spLocks noGrp="1" noChangeArrowheads="1"/>
          </p:cNvSpPr>
          <p:nvPr>
            <p:ph type="body" idx="1"/>
          </p:nvPr>
        </p:nvSpPr>
        <p:spPr>
          <a:xfrm>
            <a:off x="0" y="1981200"/>
            <a:ext cx="9144000" cy="4876800"/>
          </a:xfrm>
        </p:spPr>
        <p:txBody>
          <a:bodyPr/>
          <a:lstStyle/>
          <a:p>
            <a:pPr algn="just" eaLnBrk="1" hangingPunct="1">
              <a:buFont typeface="Wingdings" pitchFamily="2" charset="2"/>
              <a:buNone/>
            </a:pPr>
            <a:endParaRPr lang="ar-MA" sz="2400" smtClean="0">
              <a:cs typeface="Times New Roman" charset="0"/>
            </a:endParaRPr>
          </a:p>
          <a:p>
            <a:pPr algn="just" eaLnBrk="1" hangingPunct="1">
              <a:buFont typeface="Wingdings" pitchFamily="2" charset="2"/>
              <a:buNone/>
            </a:pPr>
            <a:r>
              <a:rPr lang="ar-SA" sz="2800" smtClean="0">
                <a:cs typeface="Simplified Arabic" pitchFamily="2" charset="-78"/>
              </a:rPr>
              <a:t>		</a:t>
            </a:r>
            <a:r>
              <a:rPr lang="ar-SA" sz="2800" b="1" smtClean="0">
                <a:solidFill>
                  <a:schemeClr val="tx2"/>
                </a:solidFill>
                <a:cs typeface="Simplified Arabic" pitchFamily="2" charset="-78"/>
              </a:rPr>
              <a:t>التدبير ورش مفتوح يصعب حصره في زمن محدد :</a:t>
            </a:r>
            <a:endParaRPr lang="ar-SA" sz="2800" b="1" smtClean="0">
              <a:solidFill>
                <a:schemeClr val="tx2"/>
              </a:solidFill>
              <a:cs typeface="Times New Roman" charset="0"/>
            </a:endParaRPr>
          </a:p>
          <a:p>
            <a:pPr lvl="1" algn="just" eaLnBrk="1" hangingPunct="1">
              <a:buClr>
                <a:schemeClr val="accent2"/>
              </a:buClr>
              <a:buFont typeface="Wingdings" pitchFamily="2" charset="2"/>
              <a:buChar char="v"/>
            </a:pPr>
            <a:r>
              <a:rPr lang="ar-SA" b="1" smtClean="0">
                <a:cs typeface="Simplified Arabic" pitchFamily="2" charset="-78"/>
              </a:rPr>
              <a:t>تحيين الوضعيات الإدارية والقضاء على المتخلف في التدبير واستغلال إمكانيات التحفيز</a:t>
            </a:r>
            <a:endParaRPr lang="ar-SA" b="1" smtClean="0">
              <a:cs typeface="Times New Roman" charset="0"/>
            </a:endParaRPr>
          </a:p>
          <a:p>
            <a:pPr lvl="1" algn="just" eaLnBrk="1" hangingPunct="1">
              <a:buClr>
                <a:schemeClr val="accent2"/>
              </a:buClr>
              <a:buFont typeface="Wingdings" pitchFamily="2" charset="2"/>
              <a:buChar char="v"/>
            </a:pPr>
            <a:r>
              <a:rPr lang="ar-SA" b="1" smtClean="0">
                <a:cs typeface="Simplified Arabic" pitchFamily="2" charset="-78"/>
              </a:rPr>
              <a:t>تدبير معلوماتي لوضعيات الموظفين : التدبير المندمج </a:t>
            </a:r>
            <a:r>
              <a:rPr lang="fr-FR" b="1" smtClean="0">
                <a:cs typeface="Simplified Arabic" pitchFamily="2" charset="-78"/>
              </a:rPr>
              <a:t>SGIPE</a:t>
            </a:r>
            <a:endParaRPr lang="ar-MA" b="1" smtClean="0">
              <a:cs typeface="Times New Roman" charset="0"/>
            </a:endParaRPr>
          </a:p>
          <a:p>
            <a:pPr lvl="1" algn="just" eaLnBrk="1" hangingPunct="1">
              <a:buClr>
                <a:schemeClr val="accent2"/>
              </a:buClr>
              <a:buFont typeface="Wingdings" pitchFamily="2" charset="2"/>
              <a:buChar char="v"/>
            </a:pPr>
            <a:r>
              <a:rPr lang="ar-SA" b="1" smtClean="0">
                <a:cs typeface="Simplified Arabic" pitchFamily="2" charset="-78"/>
              </a:rPr>
              <a:t>لا تمركز بعض العمليات : </a:t>
            </a:r>
          </a:p>
          <a:p>
            <a:pPr lvl="1" algn="just" eaLnBrk="1" hangingPunct="1">
              <a:buClr>
                <a:schemeClr val="accent2"/>
              </a:buClr>
              <a:buFont typeface="Wingdings" pitchFamily="2" charset="2"/>
              <a:buNone/>
            </a:pPr>
            <a:r>
              <a:rPr lang="ar-SA" b="1" smtClean="0">
                <a:cs typeface="Simplified Arabic" pitchFamily="2" charset="-78"/>
              </a:rPr>
              <a:t>                    + التكوين الجهوي</a:t>
            </a:r>
          </a:p>
          <a:p>
            <a:pPr lvl="1" algn="just" eaLnBrk="1" hangingPunct="1">
              <a:buClr>
                <a:schemeClr val="accent2"/>
              </a:buClr>
              <a:buFont typeface="Wingdings" pitchFamily="2" charset="2"/>
              <a:buNone/>
            </a:pPr>
            <a:r>
              <a:rPr lang="ar-SA" b="1" smtClean="0">
                <a:cs typeface="Simplified Arabic" pitchFamily="2" charset="-78"/>
              </a:rPr>
              <a:t>                    + تنظيم المباريات</a:t>
            </a:r>
            <a:r>
              <a:rPr lang="ar-SA" smtClean="0">
                <a:cs typeface="Simplified Arabic" pitchFamily="2" charset="-78"/>
              </a:rPr>
              <a:t> </a:t>
            </a:r>
            <a:r>
              <a:rPr lang="ar-SA" sz="1800" smtClean="0">
                <a:cs typeface="Simplified Arabic" pitchFamily="2" charset="-78"/>
              </a:rPr>
              <a:t>       </a:t>
            </a:r>
            <a:endParaRPr lang="fr-FR" sz="1800" smtClean="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p:cTn id="7" dur="1000" fill="hold"/>
                                        <p:tgtEl>
                                          <p:spTgt spid="82946"/>
                                        </p:tgtEl>
                                        <p:attrNameLst>
                                          <p:attrName>ppt_w</p:attrName>
                                        </p:attrNameLst>
                                      </p:cBhvr>
                                      <p:tavLst>
                                        <p:tav tm="0">
                                          <p:val>
                                            <p:fltVal val="0"/>
                                          </p:val>
                                        </p:tav>
                                        <p:tav tm="100000">
                                          <p:val>
                                            <p:strVal val="#ppt_w"/>
                                          </p:val>
                                        </p:tav>
                                      </p:tavLst>
                                    </p:anim>
                                    <p:anim calcmode="lin" valueType="num">
                                      <p:cBhvr>
                                        <p:cTn id="8" dur="1000" fill="hold"/>
                                        <p:tgtEl>
                                          <p:spTgt spid="82946"/>
                                        </p:tgtEl>
                                        <p:attrNameLst>
                                          <p:attrName>ppt_h</p:attrName>
                                        </p:attrNameLst>
                                      </p:cBhvr>
                                      <p:tavLst>
                                        <p:tav tm="0">
                                          <p:val>
                                            <p:fltVal val="0"/>
                                          </p:val>
                                        </p:tav>
                                        <p:tav tm="100000">
                                          <p:val>
                                            <p:strVal val="#ppt_h"/>
                                          </p:val>
                                        </p:tav>
                                      </p:tavLst>
                                    </p:anim>
                                    <p:anim calcmode="lin" valueType="num">
                                      <p:cBhvr>
                                        <p:cTn id="9" dur="1000" fill="hold"/>
                                        <p:tgtEl>
                                          <p:spTgt spid="8294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2946"/>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82947">
                                            <p:txEl>
                                              <p:pRg st="1" end="1"/>
                                            </p:txEl>
                                          </p:spTgt>
                                        </p:tgtEl>
                                        <p:attrNameLst>
                                          <p:attrName>style.visibility</p:attrName>
                                        </p:attrNameLst>
                                      </p:cBhvr>
                                      <p:to>
                                        <p:strVal val="visible"/>
                                      </p:to>
                                    </p:set>
                                    <p:anim calcmode="lin" valueType="num">
                                      <p:cBhvr additive="base">
                                        <p:cTn id="14" dur="500" fill="hold"/>
                                        <p:tgtEl>
                                          <p:spTgt spid="82947">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2947">
                                            <p:txEl>
                                              <p:pRg st="1" end="1"/>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82947">
                                            <p:txEl>
                                              <p:pRg st="2" end="2"/>
                                            </p:txEl>
                                          </p:spTgt>
                                        </p:tgtEl>
                                        <p:attrNameLst>
                                          <p:attrName>style.visibility</p:attrName>
                                        </p:attrNameLst>
                                      </p:cBhvr>
                                      <p:to>
                                        <p:strVal val="visible"/>
                                      </p:to>
                                    </p:set>
                                    <p:anim calcmode="lin" valueType="num">
                                      <p:cBhvr additive="base">
                                        <p:cTn id="19" dur="500" fill="hold"/>
                                        <p:tgtEl>
                                          <p:spTgt spid="829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2947">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82947">
                                            <p:txEl>
                                              <p:pRg st="3" end="3"/>
                                            </p:txEl>
                                          </p:spTgt>
                                        </p:tgtEl>
                                        <p:attrNameLst>
                                          <p:attrName>style.visibility</p:attrName>
                                        </p:attrNameLst>
                                      </p:cBhvr>
                                      <p:to>
                                        <p:strVal val="visible"/>
                                      </p:to>
                                    </p:set>
                                    <p:anim calcmode="lin" valueType="num">
                                      <p:cBhvr additive="base">
                                        <p:cTn id="24" dur="500" fill="hold"/>
                                        <p:tgtEl>
                                          <p:spTgt spid="82947">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2947">
                                            <p:txEl>
                                              <p:pRg st="3" end="3"/>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82947">
                                            <p:txEl>
                                              <p:pRg st="4" end="4"/>
                                            </p:txEl>
                                          </p:spTgt>
                                        </p:tgtEl>
                                        <p:attrNameLst>
                                          <p:attrName>style.visibility</p:attrName>
                                        </p:attrNameLst>
                                      </p:cBhvr>
                                      <p:to>
                                        <p:strVal val="visible"/>
                                      </p:to>
                                    </p:set>
                                    <p:anim calcmode="lin" valueType="num">
                                      <p:cBhvr additive="base">
                                        <p:cTn id="29" dur="500" fill="hold"/>
                                        <p:tgtEl>
                                          <p:spTgt spid="8294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2947">
                                            <p:txEl>
                                              <p:pRg st="4" end="4"/>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82947">
                                            <p:txEl>
                                              <p:pRg st="5" end="5"/>
                                            </p:txEl>
                                          </p:spTgt>
                                        </p:tgtEl>
                                        <p:attrNameLst>
                                          <p:attrName>style.visibility</p:attrName>
                                        </p:attrNameLst>
                                      </p:cBhvr>
                                      <p:to>
                                        <p:strVal val="visible"/>
                                      </p:to>
                                    </p:set>
                                    <p:anim calcmode="lin" valueType="num">
                                      <p:cBhvr additive="base">
                                        <p:cTn id="34" dur="500" fill="hold"/>
                                        <p:tgtEl>
                                          <p:spTgt spid="82947">
                                            <p:txEl>
                                              <p:pRg st="5" end="5"/>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82947">
                                            <p:txEl>
                                              <p:pRg st="5" end="5"/>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82947">
                                            <p:txEl>
                                              <p:pRg st="6" end="6"/>
                                            </p:txEl>
                                          </p:spTgt>
                                        </p:tgtEl>
                                        <p:attrNameLst>
                                          <p:attrName>style.visibility</p:attrName>
                                        </p:attrNameLst>
                                      </p:cBhvr>
                                      <p:to>
                                        <p:strVal val="visible"/>
                                      </p:to>
                                    </p:set>
                                    <p:anim calcmode="lin" valueType="num">
                                      <p:cBhvr additive="base">
                                        <p:cTn id="39" dur="500" fill="hold"/>
                                        <p:tgtEl>
                                          <p:spTgt spid="82947">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8294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autoUpdateAnimBg="0"/>
      <p:bldP spid="82947" grpId="0" build="p" bldLvl="2" autoUpdateAnimBg="0" advAuto="100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066800" y="381000"/>
            <a:ext cx="7793038" cy="922338"/>
          </a:xfrm>
        </p:spPr>
        <p:txBody>
          <a:bodyPr/>
          <a:lstStyle/>
          <a:p>
            <a:pPr algn="ctr" eaLnBrk="1" hangingPunct="1"/>
            <a:r>
              <a:rPr lang="ar-SA" sz="4800" smtClean="0">
                <a:cs typeface="Simplified Arabic" pitchFamily="2" charset="-78"/>
              </a:rPr>
              <a:t>2- </a:t>
            </a:r>
            <a:r>
              <a:rPr lang="ar-SA" sz="4800" b="1" smtClean="0">
                <a:cs typeface="Simplified Arabic" pitchFamily="2" charset="-78"/>
              </a:rPr>
              <a:t>تدبير الموارد البشرية</a:t>
            </a:r>
            <a:endParaRPr lang="fr-FR" sz="4800" b="1" smtClean="0">
              <a:cs typeface="Simplified Arabic" pitchFamily="2" charset="-78"/>
            </a:endParaRPr>
          </a:p>
        </p:txBody>
      </p:sp>
      <p:sp>
        <p:nvSpPr>
          <p:cNvPr id="83971" name="Rectangle 3"/>
          <p:cNvSpPr>
            <a:spLocks noGrp="1" noChangeArrowheads="1"/>
          </p:cNvSpPr>
          <p:nvPr>
            <p:ph type="body" idx="1"/>
          </p:nvPr>
        </p:nvSpPr>
        <p:spPr>
          <a:xfrm>
            <a:off x="228600" y="1295400"/>
            <a:ext cx="8686800" cy="4876800"/>
          </a:xfrm>
        </p:spPr>
        <p:txBody>
          <a:bodyPr/>
          <a:lstStyle/>
          <a:p>
            <a:pPr algn="just" eaLnBrk="1" hangingPunct="1"/>
            <a:endParaRPr lang="ar-SA" b="1" u="sng" smtClean="0">
              <a:cs typeface="Simplified Arabic" pitchFamily="2" charset="-78"/>
            </a:endParaRPr>
          </a:p>
          <a:p>
            <a:pPr algn="just" eaLnBrk="1" hangingPunct="1">
              <a:buFont typeface="Wingdings" pitchFamily="2" charset="2"/>
              <a:buNone/>
            </a:pPr>
            <a:endParaRPr lang="ar-SA" smtClean="0">
              <a:cs typeface="Times New Roman" charset="0"/>
            </a:endParaRPr>
          </a:p>
          <a:p>
            <a:pPr lvl="1" algn="just" eaLnBrk="1" hangingPunct="1">
              <a:buClr>
                <a:schemeClr val="accent2"/>
              </a:buClr>
              <a:buFont typeface="Wingdings" pitchFamily="2" charset="2"/>
              <a:buChar char="v"/>
            </a:pPr>
            <a:r>
              <a:rPr lang="ar-SA" sz="3200" b="1" smtClean="0">
                <a:cs typeface="Simplified Arabic" pitchFamily="2" charset="-78"/>
              </a:rPr>
              <a:t>خدمة الموظف وإحساسه بقرب إدارته منه</a:t>
            </a:r>
          </a:p>
          <a:p>
            <a:pPr lvl="1" algn="just" eaLnBrk="1" hangingPunct="1">
              <a:buClr>
                <a:schemeClr val="accent2"/>
              </a:buClr>
              <a:buFont typeface="Wingdings" pitchFamily="2" charset="2"/>
              <a:buChar char="v"/>
            </a:pPr>
            <a:r>
              <a:rPr lang="ar-SA" sz="3200" b="1" smtClean="0">
                <a:cs typeface="Simplified Arabic" pitchFamily="2" charset="-78"/>
              </a:rPr>
              <a:t>استعمال الأداة الحديثة "الانترنيت" في التواصل سواء مع الموظف أو المواطن</a:t>
            </a:r>
          </a:p>
          <a:p>
            <a:pPr lvl="1" algn="just" eaLnBrk="1" hangingPunct="1">
              <a:buClr>
                <a:schemeClr val="accent2"/>
              </a:buClr>
              <a:buFont typeface="Wingdings" pitchFamily="2" charset="2"/>
              <a:buChar char="v"/>
            </a:pPr>
            <a:r>
              <a:rPr lang="ar-SA" sz="3200" b="1" smtClean="0">
                <a:cs typeface="Simplified Arabic" pitchFamily="2" charset="-78"/>
              </a:rPr>
              <a:t>التمكن من إعداد عدد من الدراسات والبرمجيات حول تحسين أداء الموظفين.</a:t>
            </a:r>
          </a:p>
          <a:p>
            <a:pPr eaLnBrk="1" hangingPunct="1"/>
            <a:endParaRPr lang="fr-FR" smtClean="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p:cTn id="7" dur="1000" fill="hold"/>
                                        <p:tgtEl>
                                          <p:spTgt spid="83970"/>
                                        </p:tgtEl>
                                        <p:attrNameLst>
                                          <p:attrName>ppt_w</p:attrName>
                                        </p:attrNameLst>
                                      </p:cBhvr>
                                      <p:tavLst>
                                        <p:tav tm="0">
                                          <p:val>
                                            <p:fltVal val="0"/>
                                          </p:val>
                                        </p:tav>
                                        <p:tav tm="100000">
                                          <p:val>
                                            <p:strVal val="#ppt_w"/>
                                          </p:val>
                                        </p:tav>
                                      </p:tavLst>
                                    </p:anim>
                                    <p:anim calcmode="lin" valueType="num">
                                      <p:cBhvr>
                                        <p:cTn id="8" dur="1000" fill="hold"/>
                                        <p:tgtEl>
                                          <p:spTgt spid="83970"/>
                                        </p:tgtEl>
                                        <p:attrNameLst>
                                          <p:attrName>ppt_h</p:attrName>
                                        </p:attrNameLst>
                                      </p:cBhvr>
                                      <p:tavLst>
                                        <p:tav tm="0">
                                          <p:val>
                                            <p:fltVal val="0"/>
                                          </p:val>
                                        </p:tav>
                                        <p:tav tm="100000">
                                          <p:val>
                                            <p:strVal val="#ppt_h"/>
                                          </p:val>
                                        </p:tav>
                                      </p:tavLst>
                                    </p:anim>
                                    <p:anim calcmode="lin" valueType="num">
                                      <p:cBhvr>
                                        <p:cTn id="9" dur="1000" fill="hold"/>
                                        <p:tgtEl>
                                          <p:spTgt spid="8397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397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83971">
                                            <p:txEl>
                                              <p:pRg st="2" end="2"/>
                                            </p:txEl>
                                          </p:spTgt>
                                        </p:tgtEl>
                                        <p:attrNameLst>
                                          <p:attrName>style.visibility</p:attrName>
                                        </p:attrNameLst>
                                      </p:cBhvr>
                                      <p:to>
                                        <p:strVal val="visible"/>
                                      </p:to>
                                    </p:set>
                                    <p:anim calcmode="lin" valueType="num">
                                      <p:cBhvr additive="base">
                                        <p:cTn id="14" dur="500" fill="hold"/>
                                        <p:tgtEl>
                                          <p:spTgt spid="83971">
                                            <p:txEl>
                                              <p:pRg st="2" end="2"/>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3971">
                                            <p:txEl>
                                              <p:pRg st="2" end="2"/>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83971">
                                            <p:txEl>
                                              <p:pRg st="3" end="3"/>
                                            </p:txEl>
                                          </p:spTgt>
                                        </p:tgtEl>
                                        <p:attrNameLst>
                                          <p:attrName>style.visibility</p:attrName>
                                        </p:attrNameLst>
                                      </p:cBhvr>
                                      <p:to>
                                        <p:strVal val="visible"/>
                                      </p:to>
                                    </p:set>
                                    <p:anim calcmode="lin" valueType="num">
                                      <p:cBhvr additive="base">
                                        <p:cTn id="19" dur="500" fill="hold"/>
                                        <p:tgtEl>
                                          <p:spTgt spid="8397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3971">
                                            <p:txEl>
                                              <p:pRg st="3" end="3"/>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83971">
                                            <p:txEl>
                                              <p:pRg st="4" end="4"/>
                                            </p:txEl>
                                          </p:spTgt>
                                        </p:tgtEl>
                                        <p:attrNameLst>
                                          <p:attrName>style.visibility</p:attrName>
                                        </p:attrNameLst>
                                      </p:cBhvr>
                                      <p:to>
                                        <p:strVal val="visible"/>
                                      </p:to>
                                    </p:set>
                                    <p:anim calcmode="lin" valueType="num">
                                      <p:cBhvr additive="base">
                                        <p:cTn id="24" dur="500" fill="hold"/>
                                        <p:tgtEl>
                                          <p:spTgt spid="83971">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397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bldLvl="2" autoUpdateAnimBg="0" advAuto="100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914400" y="152400"/>
            <a:ext cx="7793038" cy="1143000"/>
          </a:xfrm>
        </p:spPr>
        <p:txBody>
          <a:bodyPr/>
          <a:lstStyle/>
          <a:p>
            <a:pPr algn="ctr" eaLnBrk="1" hangingPunct="1"/>
            <a:r>
              <a:rPr lang="ar-SA" sz="4800" smtClean="0">
                <a:cs typeface="Simplified Arabic" pitchFamily="2" charset="-78"/>
              </a:rPr>
              <a:t>2- </a:t>
            </a:r>
            <a:r>
              <a:rPr lang="ar-SA" sz="4800" b="1" smtClean="0">
                <a:cs typeface="Simplified Arabic" pitchFamily="2" charset="-78"/>
              </a:rPr>
              <a:t>تدبير الموارد البشرية</a:t>
            </a:r>
          </a:p>
        </p:txBody>
      </p:sp>
      <p:sp>
        <p:nvSpPr>
          <p:cNvPr id="84995" name="Rectangle 3"/>
          <p:cNvSpPr>
            <a:spLocks noGrp="1" noChangeArrowheads="1"/>
          </p:cNvSpPr>
          <p:nvPr>
            <p:ph type="body" idx="1"/>
          </p:nvPr>
        </p:nvSpPr>
        <p:spPr>
          <a:xfrm>
            <a:off x="228600" y="2246313"/>
            <a:ext cx="8726488" cy="2478087"/>
          </a:xfrm>
        </p:spPr>
        <p:txBody>
          <a:bodyPr/>
          <a:lstStyle/>
          <a:p>
            <a:pPr algn="just" eaLnBrk="1" hangingPunct="1"/>
            <a:endParaRPr lang="ar-SA" b="1" u="sng" smtClean="0">
              <a:cs typeface="Simplified Arabic" pitchFamily="2" charset="-78"/>
            </a:endParaRPr>
          </a:p>
          <a:p>
            <a:pPr lvl="1" algn="just" eaLnBrk="1" hangingPunct="1">
              <a:buClr>
                <a:schemeClr val="accent2"/>
              </a:buClr>
              <a:buFont typeface="Wingdings" pitchFamily="2" charset="2"/>
              <a:buChar char="v"/>
            </a:pPr>
            <a:r>
              <a:rPr lang="ar-SA" sz="3200" b="1" smtClean="0">
                <a:latin typeface="Times New Roman" charset="0"/>
                <a:cs typeface="Simplified Arabic" pitchFamily="2" charset="-78"/>
              </a:rPr>
              <a:t>توسيع دائرة لا تمركز التدبير الإداري.</a:t>
            </a:r>
          </a:p>
          <a:p>
            <a:pPr lvl="1" eaLnBrk="1" hangingPunct="1">
              <a:buClr>
                <a:schemeClr val="accent2"/>
              </a:buClr>
              <a:buFont typeface="Wingdings" pitchFamily="2" charset="2"/>
              <a:buChar char="v"/>
            </a:pPr>
            <a:r>
              <a:rPr lang="ar-SA" sz="3200" b="1" smtClean="0">
                <a:latin typeface="Times New Roman" charset="0"/>
                <a:cs typeface="Simplified Arabic" pitchFamily="2" charset="-78"/>
              </a:rPr>
              <a:t>إعادة النظر في النص المنظم للمديريات الفرعية الإقليمية.</a:t>
            </a:r>
          </a:p>
          <a:p>
            <a:pPr eaLnBrk="1" hangingPunct="1">
              <a:buFont typeface="Wingdings" pitchFamily="2" charset="2"/>
              <a:buNone/>
            </a:pPr>
            <a:endParaRPr lang="ar-SA" smtClean="0">
              <a:latin typeface="Times New Roman" charset="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1000" fill="hold"/>
                                        <p:tgtEl>
                                          <p:spTgt spid="84994"/>
                                        </p:tgtEl>
                                        <p:attrNameLst>
                                          <p:attrName>ppt_w</p:attrName>
                                        </p:attrNameLst>
                                      </p:cBhvr>
                                      <p:tavLst>
                                        <p:tav tm="0">
                                          <p:val>
                                            <p:fltVal val="0"/>
                                          </p:val>
                                        </p:tav>
                                        <p:tav tm="100000">
                                          <p:val>
                                            <p:strVal val="#ppt_w"/>
                                          </p:val>
                                        </p:tav>
                                      </p:tavLst>
                                    </p:anim>
                                    <p:anim calcmode="lin" valueType="num">
                                      <p:cBhvr>
                                        <p:cTn id="8" dur="1000" fill="hold"/>
                                        <p:tgtEl>
                                          <p:spTgt spid="84994"/>
                                        </p:tgtEl>
                                        <p:attrNameLst>
                                          <p:attrName>ppt_h</p:attrName>
                                        </p:attrNameLst>
                                      </p:cBhvr>
                                      <p:tavLst>
                                        <p:tav tm="0">
                                          <p:val>
                                            <p:fltVal val="0"/>
                                          </p:val>
                                        </p:tav>
                                        <p:tav tm="100000">
                                          <p:val>
                                            <p:strVal val="#ppt_h"/>
                                          </p:val>
                                        </p:tav>
                                      </p:tavLst>
                                    </p:anim>
                                    <p:anim calcmode="lin" valueType="num">
                                      <p:cBhvr>
                                        <p:cTn id="9" dur="1000" fill="hold"/>
                                        <p:tgtEl>
                                          <p:spTgt spid="8499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499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84995">
                                            <p:txEl>
                                              <p:pRg st="1" end="1"/>
                                            </p:txEl>
                                          </p:spTgt>
                                        </p:tgtEl>
                                        <p:attrNameLst>
                                          <p:attrName>style.visibility</p:attrName>
                                        </p:attrNameLst>
                                      </p:cBhvr>
                                      <p:to>
                                        <p:strVal val="visible"/>
                                      </p:to>
                                    </p:set>
                                    <p:anim calcmode="lin" valueType="num">
                                      <p:cBhvr additive="base">
                                        <p:cTn id="14" dur="500" fill="hold"/>
                                        <p:tgtEl>
                                          <p:spTgt spid="84995">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84995">
                                            <p:txEl>
                                              <p:pRg st="1" end="1"/>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84995">
                                            <p:txEl>
                                              <p:pRg st="2" end="2"/>
                                            </p:txEl>
                                          </p:spTgt>
                                        </p:tgtEl>
                                        <p:attrNameLst>
                                          <p:attrName>style.visibility</p:attrName>
                                        </p:attrNameLst>
                                      </p:cBhvr>
                                      <p:to>
                                        <p:strVal val="visible"/>
                                      </p:to>
                                    </p:set>
                                    <p:anim calcmode="lin" valueType="num">
                                      <p:cBhvr additive="base">
                                        <p:cTn id="19"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autoUpdateAnimBg="0"/>
      <p:bldP spid="84995" grpId="0" build="p" bldLvl="2" autoUpdateAnimBg="0" advAuto="100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990600" y="304800"/>
            <a:ext cx="7793038" cy="1371600"/>
          </a:xfrm>
        </p:spPr>
        <p:txBody>
          <a:bodyPr/>
          <a:lstStyle/>
          <a:p>
            <a:pPr algn="ctr" eaLnBrk="1" hangingPunct="1"/>
            <a:r>
              <a:rPr lang="ar-SA" sz="3600" b="1" smtClean="0">
                <a:cs typeface="Simplified Arabic" pitchFamily="2" charset="-78"/>
              </a:rPr>
              <a:t>3- التأطيـر :</a:t>
            </a:r>
            <a:br>
              <a:rPr lang="ar-SA" sz="3600" b="1" smtClean="0">
                <a:cs typeface="Simplified Arabic" pitchFamily="2" charset="-78"/>
              </a:rPr>
            </a:br>
            <a:r>
              <a:rPr lang="ar-SA" sz="3600" b="1" smtClean="0">
                <a:cs typeface="Simplified Arabic" pitchFamily="2" charset="-78"/>
              </a:rPr>
              <a:t>المسؤوليات (كتابة الضبط/المديريات الفرعية)</a:t>
            </a:r>
            <a:endParaRPr lang="fr-FR" sz="3600" b="1" smtClean="0">
              <a:cs typeface="Simplified Arabic" pitchFamily="2" charset="-78"/>
            </a:endParaRPr>
          </a:p>
        </p:txBody>
      </p:sp>
      <p:sp>
        <p:nvSpPr>
          <p:cNvPr id="299011" name="Rectangle 3"/>
          <p:cNvSpPr>
            <a:spLocks noGrp="1" noChangeArrowheads="1"/>
          </p:cNvSpPr>
          <p:nvPr>
            <p:ph type="body" idx="1"/>
          </p:nvPr>
        </p:nvSpPr>
        <p:spPr>
          <a:xfrm>
            <a:off x="533400" y="2209800"/>
            <a:ext cx="7772400" cy="4114800"/>
          </a:xfrm>
        </p:spPr>
        <p:txBody>
          <a:bodyPr/>
          <a:lstStyle/>
          <a:p>
            <a:pPr algn="just" eaLnBrk="1" hangingPunct="1"/>
            <a:r>
              <a:rPr lang="ar-SA" b="1" u="sng" smtClean="0">
                <a:cs typeface="Simplified Arabic" pitchFamily="2" charset="-78"/>
              </a:rPr>
              <a:t>الأهداف</a:t>
            </a:r>
            <a:r>
              <a:rPr lang="ar-SA" smtClean="0">
                <a:cs typeface="Simplified Arabic" pitchFamily="2" charset="-78"/>
              </a:rPr>
              <a:t> :</a:t>
            </a:r>
            <a:endParaRPr lang="ar-SA" sz="2800" smtClean="0">
              <a:cs typeface="Simplified Arabic" pitchFamily="2" charset="-78"/>
            </a:endParaRPr>
          </a:p>
          <a:p>
            <a:pPr algn="just" eaLnBrk="1" hangingPunct="1">
              <a:buFontTx/>
              <a:buNone/>
            </a:pPr>
            <a:endParaRPr lang="ar-SA" sz="2400" smtClean="0">
              <a:cs typeface="Simplified Arabic" pitchFamily="2" charset="-78"/>
            </a:endParaRPr>
          </a:p>
          <a:p>
            <a:pPr algn="just" eaLnBrk="1" hangingPunct="1">
              <a:buFontTx/>
              <a:buNone/>
            </a:pPr>
            <a:r>
              <a:rPr lang="ar-SA" sz="2400" smtClean="0">
                <a:cs typeface="Simplified Arabic" pitchFamily="2" charset="-78"/>
              </a:rPr>
              <a:t>- </a:t>
            </a:r>
            <a:r>
              <a:rPr lang="ar-SA" sz="2400" b="1" smtClean="0">
                <a:cs typeface="Simplified Arabic" pitchFamily="2" charset="-78"/>
              </a:rPr>
              <a:t>فتح قناة تقلد المسؤولية اعتمادا على الكفاءة</a:t>
            </a:r>
          </a:p>
          <a:p>
            <a:pPr algn="just" eaLnBrk="1" hangingPunct="1">
              <a:buFontTx/>
              <a:buNone/>
            </a:pPr>
            <a:r>
              <a:rPr lang="ar-SA" sz="2400" b="1" smtClean="0">
                <a:cs typeface="Simplified Arabic" pitchFamily="2" charset="-78"/>
              </a:rPr>
              <a:t>- الاعتماد على رؤساء كتابات الضبط والنيابة العامة للقيام بعمليات التأطير الداخلي في المحاكم :</a:t>
            </a:r>
          </a:p>
          <a:p>
            <a:pPr eaLnBrk="1" hangingPunct="1">
              <a:buFont typeface="Wingdings" pitchFamily="2" charset="2"/>
              <a:buNone/>
            </a:pPr>
            <a:r>
              <a:rPr lang="ar-SA" sz="2400" b="1" smtClean="0">
                <a:cs typeface="Simplified Arabic" pitchFamily="2" charset="-78"/>
              </a:rPr>
              <a:t>		  . عن طريق التوجيه اليومي</a:t>
            </a:r>
          </a:p>
          <a:p>
            <a:pPr eaLnBrk="1" hangingPunct="1">
              <a:buFont typeface="Wingdings" pitchFamily="2" charset="2"/>
              <a:buNone/>
            </a:pPr>
            <a:r>
              <a:rPr lang="ar-SA" sz="2400" b="1" smtClean="0">
                <a:cs typeface="Simplified Arabic" pitchFamily="2" charset="-78"/>
              </a:rPr>
              <a:t>		  . عن طريق التكوين الجهوي</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99010"/>
                                        </p:tgtEl>
                                        <p:attrNameLst>
                                          <p:attrName>style.visibility</p:attrName>
                                        </p:attrNameLst>
                                      </p:cBhvr>
                                      <p:to>
                                        <p:strVal val="visible"/>
                                      </p:to>
                                    </p:set>
                                    <p:anim calcmode="lin" valueType="num">
                                      <p:cBhvr>
                                        <p:cTn id="7" dur="500" fill="hold"/>
                                        <p:tgtEl>
                                          <p:spTgt spid="299010"/>
                                        </p:tgtEl>
                                        <p:attrNameLst>
                                          <p:attrName>ppt_x</p:attrName>
                                        </p:attrNameLst>
                                      </p:cBhvr>
                                      <p:tavLst>
                                        <p:tav tm="0">
                                          <p:val>
                                            <p:strVal val="#ppt_x+#ppt_w/2"/>
                                          </p:val>
                                        </p:tav>
                                        <p:tav tm="100000">
                                          <p:val>
                                            <p:strVal val="#ppt_x"/>
                                          </p:val>
                                        </p:tav>
                                      </p:tavLst>
                                    </p:anim>
                                    <p:anim calcmode="lin" valueType="num">
                                      <p:cBhvr>
                                        <p:cTn id="8" dur="500" fill="hold"/>
                                        <p:tgtEl>
                                          <p:spTgt spid="299010"/>
                                        </p:tgtEl>
                                        <p:attrNameLst>
                                          <p:attrName>ppt_y</p:attrName>
                                        </p:attrNameLst>
                                      </p:cBhvr>
                                      <p:tavLst>
                                        <p:tav tm="0">
                                          <p:val>
                                            <p:strVal val="#ppt_y"/>
                                          </p:val>
                                        </p:tav>
                                        <p:tav tm="100000">
                                          <p:val>
                                            <p:strVal val="#ppt_y"/>
                                          </p:val>
                                        </p:tav>
                                      </p:tavLst>
                                    </p:anim>
                                    <p:anim calcmode="lin" valueType="num">
                                      <p:cBhvr>
                                        <p:cTn id="9" dur="500" fill="hold"/>
                                        <p:tgtEl>
                                          <p:spTgt spid="299010"/>
                                        </p:tgtEl>
                                        <p:attrNameLst>
                                          <p:attrName>ppt_w</p:attrName>
                                        </p:attrNameLst>
                                      </p:cBhvr>
                                      <p:tavLst>
                                        <p:tav tm="0">
                                          <p:val>
                                            <p:fltVal val="0"/>
                                          </p:val>
                                        </p:tav>
                                        <p:tav tm="100000">
                                          <p:val>
                                            <p:strVal val="#ppt_w"/>
                                          </p:val>
                                        </p:tav>
                                      </p:tavLst>
                                    </p:anim>
                                    <p:anim calcmode="lin" valueType="num">
                                      <p:cBhvr>
                                        <p:cTn id="10" dur="500" fill="hold"/>
                                        <p:tgtEl>
                                          <p:spTgt spid="29901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12" fill="hold" grpId="0" nodeType="clickEffect">
                                  <p:stCondLst>
                                    <p:cond delay="0"/>
                                  </p:stCondLst>
                                  <p:childTnLst>
                                    <p:set>
                                      <p:cBhvr>
                                        <p:cTn id="14" dur="1" fill="hold">
                                          <p:stCondLst>
                                            <p:cond delay="0"/>
                                          </p:stCondLst>
                                        </p:cTn>
                                        <p:tgtEl>
                                          <p:spTgt spid="299011">
                                            <p:txEl>
                                              <p:pRg st="0" end="0"/>
                                            </p:txEl>
                                          </p:spTgt>
                                        </p:tgtEl>
                                        <p:attrNameLst>
                                          <p:attrName>style.visibility</p:attrName>
                                        </p:attrNameLst>
                                      </p:cBhvr>
                                      <p:to>
                                        <p:strVal val="visible"/>
                                      </p:to>
                                    </p:set>
                                    <p:anim calcmode="lin" valueType="num">
                                      <p:cBhvr additive="base">
                                        <p:cTn id="15" dur="500" fill="hold"/>
                                        <p:tgtEl>
                                          <p:spTgt spid="299011">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99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299011">
                                            <p:txEl>
                                              <p:pRg st="2" end="2"/>
                                            </p:txEl>
                                          </p:spTgt>
                                        </p:tgtEl>
                                        <p:attrNameLst>
                                          <p:attrName>style.visibility</p:attrName>
                                        </p:attrNameLst>
                                      </p:cBhvr>
                                      <p:to>
                                        <p:strVal val="visible"/>
                                      </p:to>
                                    </p:set>
                                    <p:anim calcmode="lin" valueType="num">
                                      <p:cBhvr additive="base">
                                        <p:cTn id="21" dur="500" fill="hold"/>
                                        <p:tgtEl>
                                          <p:spTgt spid="299011">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99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299011">
                                            <p:txEl>
                                              <p:pRg st="3" end="3"/>
                                            </p:txEl>
                                          </p:spTgt>
                                        </p:tgtEl>
                                        <p:attrNameLst>
                                          <p:attrName>style.visibility</p:attrName>
                                        </p:attrNameLst>
                                      </p:cBhvr>
                                      <p:to>
                                        <p:strVal val="visible"/>
                                      </p:to>
                                    </p:set>
                                    <p:anim calcmode="lin" valueType="num">
                                      <p:cBhvr additive="base">
                                        <p:cTn id="27" dur="500" fill="hold"/>
                                        <p:tgtEl>
                                          <p:spTgt spid="299011">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990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2" fill="hold" grpId="0" nodeType="clickEffect">
                                  <p:stCondLst>
                                    <p:cond delay="0"/>
                                  </p:stCondLst>
                                  <p:childTnLst>
                                    <p:set>
                                      <p:cBhvr>
                                        <p:cTn id="32" dur="1" fill="hold">
                                          <p:stCondLst>
                                            <p:cond delay="0"/>
                                          </p:stCondLst>
                                        </p:cTn>
                                        <p:tgtEl>
                                          <p:spTgt spid="299011">
                                            <p:txEl>
                                              <p:pRg st="4" end="4"/>
                                            </p:txEl>
                                          </p:spTgt>
                                        </p:tgtEl>
                                        <p:attrNameLst>
                                          <p:attrName>style.visibility</p:attrName>
                                        </p:attrNameLst>
                                      </p:cBhvr>
                                      <p:to>
                                        <p:strVal val="visible"/>
                                      </p:to>
                                    </p:set>
                                    <p:anim calcmode="lin" valueType="num">
                                      <p:cBhvr additive="base">
                                        <p:cTn id="33" dur="500" fill="hold"/>
                                        <p:tgtEl>
                                          <p:spTgt spid="299011">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990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12" fill="hold" grpId="0" nodeType="clickEffect">
                                  <p:stCondLst>
                                    <p:cond delay="0"/>
                                  </p:stCondLst>
                                  <p:childTnLst>
                                    <p:set>
                                      <p:cBhvr>
                                        <p:cTn id="38" dur="1" fill="hold">
                                          <p:stCondLst>
                                            <p:cond delay="0"/>
                                          </p:stCondLst>
                                        </p:cTn>
                                        <p:tgtEl>
                                          <p:spTgt spid="299011">
                                            <p:txEl>
                                              <p:pRg st="5" end="5"/>
                                            </p:txEl>
                                          </p:spTgt>
                                        </p:tgtEl>
                                        <p:attrNameLst>
                                          <p:attrName>style.visibility</p:attrName>
                                        </p:attrNameLst>
                                      </p:cBhvr>
                                      <p:to>
                                        <p:strVal val="visible"/>
                                      </p:to>
                                    </p:set>
                                    <p:anim calcmode="lin" valueType="num">
                                      <p:cBhvr additive="base">
                                        <p:cTn id="39" dur="500" fill="hold"/>
                                        <p:tgtEl>
                                          <p:spTgt spid="299011">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990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0" grpId="0" autoUpdateAnimBg="0"/>
      <p:bldP spid="299011" grpId="0" build="p" bldLvl="2"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990600" y="228600"/>
            <a:ext cx="7793038" cy="1295400"/>
          </a:xfrm>
        </p:spPr>
        <p:txBody>
          <a:bodyPr/>
          <a:lstStyle/>
          <a:p>
            <a:pPr algn="ctr" eaLnBrk="1" hangingPunct="1"/>
            <a:r>
              <a:rPr lang="ar-SA" sz="3600" b="1" smtClean="0">
                <a:cs typeface="Simplified Arabic" pitchFamily="2" charset="-78"/>
              </a:rPr>
              <a:t>3- التأطيـر :</a:t>
            </a:r>
            <a:br>
              <a:rPr lang="ar-SA" sz="3600" b="1" smtClean="0">
                <a:cs typeface="Simplified Arabic" pitchFamily="2" charset="-78"/>
              </a:rPr>
            </a:br>
            <a:r>
              <a:rPr lang="ar-SA" sz="3600" b="1" smtClean="0">
                <a:cs typeface="Simplified Arabic" pitchFamily="2" charset="-78"/>
              </a:rPr>
              <a:t>المسؤوليات (كتابة الضبط/المديريات الفرعية)</a:t>
            </a:r>
            <a:endParaRPr lang="fr-FR" sz="3600" b="1" smtClean="0">
              <a:cs typeface="Simplified Arabic" pitchFamily="2" charset="-78"/>
            </a:endParaRPr>
          </a:p>
        </p:txBody>
      </p:sp>
      <p:sp>
        <p:nvSpPr>
          <p:cNvPr id="300035" name="Rectangle 3"/>
          <p:cNvSpPr>
            <a:spLocks noGrp="1" noChangeArrowheads="1"/>
          </p:cNvSpPr>
          <p:nvPr>
            <p:ph type="body" idx="1"/>
          </p:nvPr>
        </p:nvSpPr>
        <p:spPr>
          <a:xfrm>
            <a:off x="379413" y="1600200"/>
            <a:ext cx="8574087" cy="4495800"/>
          </a:xfrm>
        </p:spPr>
        <p:txBody>
          <a:bodyPr/>
          <a:lstStyle/>
          <a:p>
            <a:pPr algn="just" eaLnBrk="1" hangingPunct="1"/>
            <a:endParaRPr lang="ar-SA" sz="3600" b="1" u="sng" smtClean="0">
              <a:cs typeface="Simplified Arabic" pitchFamily="2" charset="-78"/>
            </a:endParaRPr>
          </a:p>
          <a:p>
            <a:pPr algn="just" eaLnBrk="1" hangingPunct="1"/>
            <a:r>
              <a:rPr lang="ar-SA" sz="2800" b="1" smtClean="0">
                <a:solidFill>
                  <a:schemeClr val="tx2"/>
                </a:solidFill>
                <a:cs typeface="Simplified Arabic" pitchFamily="2" charset="-78"/>
              </a:rPr>
              <a:t>الوضع السابق:</a:t>
            </a:r>
          </a:p>
          <a:p>
            <a:pPr eaLnBrk="1" hangingPunct="1">
              <a:buFontTx/>
              <a:buNone/>
            </a:pPr>
            <a:r>
              <a:rPr lang="ar-SA" sz="2800" b="1" smtClean="0">
                <a:cs typeface="Simplified Arabic" pitchFamily="2" charset="-78"/>
              </a:rPr>
              <a:t>	- وضع نظام موضوعي للتعيين في منصب المسؤولية :</a:t>
            </a:r>
          </a:p>
          <a:p>
            <a:pPr eaLnBrk="1" hangingPunct="1">
              <a:buFontTx/>
              <a:buNone/>
            </a:pPr>
            <a:r>
              <a:rPr lang="ar-SA" sz="2800" b="1" smtClean="0">
                <a:latin typeface="Times New Roman" charset="0"/>
                <a:cs typeface="Simplified Arabic" pitchFamily="2" charset="-78"/>
              </a:rPr>
              <a:t>		1-  </a:t>
            </a:r>
            <a:r>
              <a:rPr lang="ar-SA" sz="2800" b="1" smtClean="0">
                <a:cs typeface="Simplified Arabic" pitchFamily="2" charset="-78"/>
              </a:rPr>
              <a:t>الإعلان عن المناصب الشاغرة في المسؤولية وضرورة التعبير عن الرغبة الشخصية في ذلك .</a:t>
            </a:r>
            <a:endParaRPr lang="ar-SA" sz="2800" b="1" smtClean="0">
              <a:cs typeface="Times New Roman" charset="0"/>
            </a:endParaRPr>
          </a:p>
          <a:p>
            <a:pPr eaLnBrk="1" hangingPunct="1">
              <a:buFontTx/>
              <a:buNone/>
            </a:pPr>
            <a:r>
              <a:rPr lang="ar-SA" sz="2800" b="1" smtClean="0">
                <a:cs typeface="Simplified Arabic" pitchFamily="2" charset="-78"/>
              </a:rPr>
              <a:t>		2- إجراء اختبارات معلومات ومقابلات مع لجنة مختصة.</a:t>
            </a:r>
            <a:endParaRPr lang="ar-SA" sz="2800" b="1" smtClean="0">
              <a:cs typeface="Times New Roman" charset="0"/>
            </a:endParaRPr>
          </a:p>
          <a:p>
            <a:pPr eaLnBrk="1" hangingPunct="1">
              <a:buFontTx/>
              <a:buNone/>
            </a:pPr>
            <a:r>
              <a:rPr lang="ar-SA" sz="2800" b="1" smtClean="0">
                <a:cs typeface="Simplified Arabic" pitchFamily="2" charset="-78"/>
              </a:rPr>
              <a:t>		3- تكوين خاص بعد الانتقاء لاكتساب القدرة على التأطير.</a:t>
            </a:r>
            <a:endParaRPr lang="ar-SA" sz="2800" b="1" smtClean="0">
              <a:cs typeface="Times New Roman" charset="0"/>
            </a:endParaRPr>
          </a:p>
          <a:p>
            <a:pPr eaLnBrk="1" hangingPunct="1">
              <a:buFontTx/>
              <a:buNone/>
            </a:pPr>
            <a:r>
              <a:rPr lang="ar-SA" sz="2800" b="1" smtClean="0">
                <a:cs typeface="Simplified Arabic" pitchFamily="2" charset="-78"/>
              </a:rPr>
              <a:t>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00034"/>
                                        </p:tgtEl>
                                        <p:attrNameLst>
                                          <p:attrName>style.visibility</p:attrName>
                                        </p:attrNameLst>
                                      </p:cBhvr>
                                      <p:to>
                                        <p:strVal val="visible"/>
                                      </p:to>
                                    </p:set>
                                    <p:anim calcmode="lin" valueType="num">
                                      <p:cBhvr>
                                        <p:cTn id="7" dur="500" fill="hold"/>
                                        <p:tgtEl>
                                          <p:spTgt spid="300034"/>
                                        </p:tgtEl>
                                        <p:attrNameLst>
                                          <p:attrName>ppt_w</p:attrName>
                                        </p:attrNameLst>
                                      </p:cBhvr>
                                      <p:tavLst>
                                        <p:tav tm="0">
                                          <p:val>
                                            <p:fltVal val="0"/>
                                          </p:val>
                                        </p:tav>
                                        <p:tav tm="100000">
                                          <p:val>
                                            <p:strVal val="#ppt_w"/>
                                          </p:val>
                                        </p:tav>
                                      </p:tavLst>
                                    </p:anim>
                                    <p:anim calcmode="lin" valueType="num">
                                      <p:cBhvr>
                                        <p:cTn id="8" dur="500" fill="hold"/>
                                        <p:tgtEl>
                                          <p:spTgt spid="300034"/>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3" fill="hold" grpId="0" nodeType="afterEffect">
                                  <p:stCondLst>
                                    <p:cond delay="1000"/>
                                  </p:stCondLst>
                                  <p:childTnLst>
                                    <p:set>
                                      <p:cBhvr>
                                        <p:cTn id="11" dur="1" fill="hold">
                                          <p:stCondLst>
                                            <p:cond delay="0"/>
                                          </p:stCondLst>
                                        </p:cTn>
                                        <p:tgtEl>
                                          <p:spTgt spid="300035">
                                            <p:txEl>
                                              <p:pRg st="1" end="1"/>
                                            </p:txEl>
                                          </p:spTgt>
                                        </p:tgtEl>
                                        <p:attrNameLst>
                                          <p:attrName>style.visibility</p:attrName>
                                        </p:attrNameLst>
                                      </p:cBhvr>
                                      <p:to>
                                        <p:strVal val="visible"/>
                                      </p:to>
                                    </p:set>
                                    <p:anim calcmode="lin" valueType="num">
                                      <p:cBhvr additive="base">
                                        <p:cTn id="12" dur="500" fill="hold"/>
                                        <p:tgtEl>
                                          <p:spTgt spid="300035">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00035">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2000"/>
                            </p:stCondLst>
                            <p:childTnLst>
                              <p:par>
                                <p:cTn id="15" presetID="2" presetClass="entr" presetSubtype="3" fill="hold" grpId="0" nodeType="afterEffect">
                                  <p:stCondLst>
                                    <p:cond delay="1000"/>
                                  </p:stCondLst>
                                  <p:childTnLst>
                                    <p:set>
                                      <p:cBhvr>
                                        <p:cTn id="16" dur="1" fill="hold">
                                          <p:stCondLst>
                                            <p:cond delay="0"/>
                                          </p:stCondLst>
                                        </p:cTn>
                                        <p:tgtEl>
                                          <p:spTgt spid="300035">
                                            <p:txEl>
                                              <p:pRg st="2" end="2"/>
                                            </p:txEl>
                                          </p:spTgt>
                                        </p:tgtEl>
                                        <p:attrNameLst>
                                          <p:attrName>style.visibility</p:attrName>
                                        </p:attrNameLst>
                                      </p:cBhvr>
                                      <p:to>
                                        <p:strVal val="visible"/>
                                      </p:to>
                                    </p:set>
                                    <p:anim calcmode="lin" valueType="num">
                                      <p:cBhvr additive="base">
                                        <p:cTn id="17" dur="500" fill="hold"/>
                                        <p:tgtEl>
                                          <p:spTgt spid="300035">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00035">
                                            <p:txEl>
                                              <p:pRg st="2" end="2"/>
                                            </p:txEl>
                                          </p:spTgt>
                                        </p:tgtEl>
                                        <p:attrNameLst>
                                          <p:attrName>ppt_y</p:attrName>
                                        </p:attrNameLst>
                                      </p:cBhvr>
                                      <p:tavLst>
                                        <p:tav tm="0">
                                          <p:val>
                                            <p:strVal val="0-#ppt_h/2"/>
                                          </p:val>
                                        </p:tav>
                                        <p:tav tm="100000">
                                          <p:val>
                                            <p:strVal val="#ppt_y"/>
                                          </p:val>
                                        </p:tav>
                                      </p:tavLst>
                                    </p:anim>
                                  </p:childTnLst>
                                </p:cTn>
                              </p:par>
                            </p:childTnLst>
                          </p:cTn>
                        </p:par>
                        <p:par>
                          <p:cTn id="19" fill="hold">
                            <p:stCondLst>
                              <p:cond delay="3500"/>
                            </p:stCondLst>
                            <p:childTnLst>
                              <p:par>
                                <p:cTn id="20" presetID="2" presetClass="entr" presetSubtype="3" fill="hold" grpId="0" nodeType="afterEffect">
                                  <p:stCondLst>
                                    <p:cond delay="1000"/>
                                  </p:stCondLst>
                                  <p:childTnLst>
                                    <p:set>
                                      <p:cBhvr>
                                        <p:cTn id="21" dur="1" fill="hold">
                                          <p:stCondLst>
                                            <p:cond delay="0"/>
                                          </p:stCondLst>
                                        </p:cTn>
                                        <p:tgtEl>
                                          <p:spTgt spid="300035">
                                            <p:txEl>
                                              <p:pRg st="3" end="3"/>
                                            </p:txEl>
                                          </p:spTgt>
                                        </p:tgtEl>
                                        <p:attrNameLst>
                                          <p:attrName>style.visibility</p:attrName>
                                        </p:attrNameLst>
                                      </p:cBhvr>
                                      <p:to>
                                        <p:strVal val="visible"/>
                                      </p:to>
                                    </p:set>
                                    <p:anim calcmode="lin" valueType="num">
                                      <p:cBhvr additive="base">
                                        <p:cTn id="22" dur="500" fill="hold"/>
                                        <p:tgtEl>
                                          <p:spTgt spid="300035">
                                            <p:txEl>
                                              <p:pRg st="3" end="3"/>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300035">
                                            <p:txEl>
                                              <p:pRg st="3" end="3"/>
                                            </p:txEl>
                                          </p:spTgt>
                                        </p:tgtEl>
                                        <p:attrNameLst>
                                          <p:attrName>ppt_y</p:attrName>
                                        </p:attrNameLst>
                                      </p:cBhvr>
                                      <p:tavLst>
                                        <p:tav tm="0">
                                          <p:val>
                                            <p:strVal val="0-#ppt_h/2"/>
                                          </p:val>
                                        </p:tav>
                                        <p:tav tm="100000">
                                          <p:val>
                                            <p:strVal val="#ppt_y"/>
                                          </p:val>
                                        </p:tav>
                                      </p:tavLst>
                                    </p:anim>
                                  </p:childTnLst>
                                </p:cTn>
                              </p:par>
                            </p:childTnLst>
                          </p:cTn>
                        </p:par>
                        <p:par>
                          <p:cTn id="24" fill="hold">
                            <p:stCondLst>
                              <p:cond delay="5000"/>
                            </p:stCondLst>
                            <p:childTnLst>
                              <p:par>
                                <p:cTn id="25" presetID="2" presetClass="entr" presetSubtype="3" fill="hold" grpId="0" nodeType="afterEffect">
                                  <p:stCondLst>
                                    <p:cond delay="1000"/>
                                  </p:stCondLst>
                                  <p:childTnLst>
                                    <p:set>
                                      <p:cBhvr>
                                        <p:cTn id="26" dur="1" fill="hold">
                                          <p:stCondLst>
                                            <p:cond delay="0"/>
                                          </p:stCondLst>
                                        </p:cTn>
                                        <p:tgtEl>
                                          <p:spTgt spid="300035">
                                            <p:txEl>
                                              <p:pRg st="4" end="4"/>
                                            </p:txEl>
                                          </p:spTgt>
                                        </p:tgtEl>
                                        <p:attrNameLst>
                                          <p:attrName>style.visibility</p:attrName>
                                        </p:attrNameLst>
                                      </p:cBhvr>
                                      <p:to>
                                        <p:strVal val="visible"/>
                                      </p:to>
                                    </p:set>
                                    <p:anim calcmode="lin" valueType="num">
                                      <p:cBhvr additive="base">
                                        <p:cTn id="27" dur="500" fill="hold"/>
                                        <p:tgtEl>
                                          <p:spTgt spid="300035">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00035">
                                            <p:txEl>
                                              <p:pRg st="4" end="4"/>
                                            </p:txEl>
                                          </p:spTgt>
                                        </p:tgtEl>
                                        <p:attrNameLst>
                                          <p:attrName>ppt_y</p:attrName>
                                        </p:attrNameLst>
                                      </p:cBhvr>
                                      <p:tavLst>
                                        <p:tav tm="0">
                                          <p:val>
                                            <p:strVal val="0-#ppt_h/2"/>
                                          </p:val>
                                        </p:tav>
                                        <p:tav tm="100000">
                                          <p:val>
                                            <p:strVal val="#ppt_y"/>
                                          </p:val>
                                        </p:tav>
                                      </p:tavLst>
                                    </p:anim>
                                  </p:childTnLst>
                                </p:cTn>
                              </p:par>
                            </p:childTnLst>
                          </p:cTn>
                        </p:par>
                        <p:par>
                          <p:cTn id="29" fill="hold">
                            <p:stCondLst>
                              <p:cond delay="6500"/>
                            </p:stCondLst>
                            <p:childTnLst>
                              <p:par>
                                <p:cTn id="30" presetID="2" presetClass="entr" presetSubtype="3" fill="hold" grpId="0" nodeType="afterEffect">
                                  <p:stCondLst>
                                    <p:cond delay="1000"/>
                                  </p:stCondLst>
                                  <p:childTnLst>
                                    <p:set>
                                      <p:cBhvr>
                                        <p:cTn id="31" dur="1" fill="hold">
                                          <p:stCondLst>
                                            <p:cond delay="0"/>
                                          </p:stCondLst>
                                        </p:cTn>
                                        <p:tgtEl>
                                          <p:spTgt spid="300035">
                                            <p:txEl>
                                              <p:pRg st="5" end="5"/>
                                            </p:txEl>
                                          </p:spTgt>
                                        </p:tgtEl>
                                        <p:attrNameLst>
                                          <p:attrName>style.visibility</p:attrName>
                                        </p:attrNameLst>
                                      </p:cBhvr>
                                      <p:to>
                                        <p:strVal val="visible"/>
                                      </p:to>
                                    </p:set>
                                    <p:anim calcmode="lin" valueType="num">
                                      <p:cBhvr additive="base">
                                        <p:cTn id="32" dur="500" fill="hold"/>
                                        <p:tgtEl>
                                          <p:spTgt spid="300035">
                                            <p:txEl>
                                              <p:pRg st="5" end="5"/>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00035">
                                            <p:txEl>
                                              <p:pRg st="5" end="5"/>
                                            </p:txEl>
                                          </p:spTgt>
                                        </p:tgtEl>
                                        <p:attrNameLst>
                                          <p:attrName>ppt_y</p:attrName>
                                        </p:attrNameLst>
                                      </p:cBhvr>
                                      <p:tavLst>
                                        <p:tav tm="0">
                                          <p:val>
                                            <p:strVal val="0-#ppt_h/2"/>
                                          </p:val>
                                        </p:tav>
                                        <p:tav tm="100000">
                                          <p:val>
                                            <p:strVal val="#ppt_y"/>
                                          </p:val>
                                        </p:tav>
                                      </p:tavLst>
                                    </p:anim>
                                  </p:childTnLst>
                                </p:cTn>
                              </p:par>
                            </p:childTnLst>
                          </p:cTn>
                        </p:par>
                        <p:par>
                          <p:cTn id="34" fill="hold">
                            <p:stCondLst>
                              <p:cond delay="8000"/>
                            </p:stCondLst>
                            <p:childTnLst>
                              <p:par>
                                <p:cTn id="35" presetID="2" presetClass="entr" presetSubtype="3" fill="hold" grpId="0" nodeType="afterEffect">
                                  <p:stCondLst>
                                    <p:cond delay="1000"/>
                                  </p:stCondLst>
                                  <p:childTnLst>
                                    <p:set>
                                      <p:cBhvr>
                                        <p:cTn id="36" dur="1" fill="hold">
                                          <p:stCondLst>
                                            <p:cond delay="0"/>
                                          </p:stCondLst>
                                        </p:cTn>
                                        <p:tgtEl>
                                          <p:spTgt spid="300035">
                                            <p:txEl>
                                              <p:pRg st="6" end="6"/>
                                            </p:txEl>
                                          </p:spTgt>
                                        </p:tgtEl>
                                        <p:attrNameLst>
                                          <p:attrName>style.visibility</p:attrName>
                                        </p:attrNameLst>
                                      </p:cBhvr>
                                      <p:to>
                                        <p:strVal val="visible"/>
                                      </p:to>
                                    </p:set>
                                    <p:anim calcmode="lin" valueType="num">
                                      <p:cBhvr additive="base">
                                        <p:cTn id="37" dur="500" fill="hold"/>
                                        <p:tgtEl>
                                          <p:spTgt spid="300035">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00035">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34" grpId="0" autoUpdateAnimBg="0"/>
      <p:bldP spid="300035" grpId="0" build="p" autoUpdateAnimBg="0" advAuto="100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990600" y="228600"/>
            <a:ext cx="7793038" cy="1371600"/>
          </a:xfrm>
        </p:spPr>
        <p:txBody>
          <a:bodyPr/>
          <a:lstStyle/>
          <a:p>
            <a:pPr algn="ctr" eaLnBrk="1" hangingPunct="1"/>
            <a:r>
              <a:rPr lang="ar-SA" sz="3600" b="1" smtClean="0">
                <a:cs typeface="Simplified Arabic" pitchFamily="2" charset="-78"/>
              </a:rPr>
              <a:t>3- التأطيـر :</a:t>
            </a:r>
            <a:br>
              <a:rPr lang="ar-SA" sz="3600" b="1" smtClean="0">
                <a:cs typeface="Simplified Arabic" pitchFamily="2" charset="-78"/>
              </a:rPr>
            </a:br>
            <a:r>
              <a:rPr lang="ar-SA" sz="3600" b="1" smtClean="0">
                <a:cs typeface="Simplified Arabic" pitchFamily="2" charset="-78"/>
              </a:rPr>
              <a:t>المسؤوليات (كتابة الضبط/المديريات الفرعية)</a:t>
            </a:r>
            <a:endParaRPr lang="fr-FR" sz="3600" b="1" smtClean="0">
              <a:cs typeface="Simplified Arabic" pitchFamily="2" charset="-78"/>
            </a:endParaRPr>
          </a:p>
        </p:txBody>
      </p:sp>
      <p:sp>
        <p:nvSpPr>
          <p:cNvPr id="301059" name="Rectangle 3"/>
          <p:cNvSpPr>
            <a:spLocks noGrp="1" noChangeArrowheads="1"/>
          </p:cNvSpPr>
          <p:nvPr>
            <p:ph type="body" idx="1"/>
          </p:nvPr>
        </p:nvSpPr>
        <p:spPr>
          <a:xfrm>
            <a:off x="838200" y="1905000"/>
            <a:ext cx="7772400" cy="4114800"/>
          </a:xfrm>
        </p:spPr>
        <p:txBody>
          <a:bodyPr/>
          <a:lstStyle/>
          <a:p>
            <a:pPr algn="just" eaLnBrk="1" hangingPunct="1"/>
            <a:endParaRPr lang="ar-SA" sz="3600" b="1" u="sng" smtClean="0">
              <a:cs typeface="Simplified Arabic" pitchFamily="2" charset="-78"/>
            </a:endParaRPr>
          </a:p>
          <a:p>
            <a:pPr algn="just" eaLnBrk="1" hangingPunct="1"/>
            <a:r>
              <a:rPr lang="ar-SA" sz="2800" b="1" smtClean="0">
                <a:solidFill>
                  <a:schemeClr val="tx2"/>
                </a:solidFill>
                <a:cs typeface="Simplified Arabic" pitchFamily="2" charset="-78"/>
              </a:rPr>
              <a:t>الوضع الحالي:</a:t>
            </a:r>
          </a:p>
          <a:p>
            <a:pPr eaLnBrk="1" hangingPunct="1">
              <a:buFontTx/>
              <a:buNone/>
            </a:pPr>
            <a:r>
              <a:rPr lang="ar-SA" sz="2800" b="1" smtClean="0">
                <a:cs typeface="Simplified Arabic" pitchFamily="2" charset="-78"/>
              </a:rPr>
              <a:t>		</a:t>
            </a:r>
            <a:r>
              <a:rPr lang="ar-SA" b="1" smtClean="0">
                <a:cs typeface="Simplified Arabic" pitchFamily="2" charset="-78"/>
              </a:rPr>
              <a:t>اعتماد نظام التكوين المسبق وميزته تهيىء اكبر قدر ممكن من الاطر القادرة على تحمل المسؤولية</a:t>
            </a:r>
            <a:endParaRPr lang="ar-SA" b="1" smtClean="0">
              <a:cs typeface="Times New Roman" charset="0"/>
            </a:endParaRPr>
          </a:p>
          <a:p>
            <a:pPr eaLnBrk="1" hangingPunct="1">
              <a:buFontTx/>
              <a:buNone/>
            </a:pPr>
            <a:r>
              <a:rPr lang="ar-SA" sz="2800" b="1" smtClean="0">
                <a:cs typeface="Simplified Arabic" pitchFamily="2" charset="-78"/>
              </a:rPr>
              <a:t>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01058"/>
                                        </p:tgtEl>
                                        <p:attrNameLst>
                                          <p:attrName>style.visibility</p:attrName>
                                        </p:attrNameLst>
                                      </p:cBhvr>
                                      <p:to>
                                        <p:strVal val="visible"/>
                                      </p:to>
                                    </p:set>
                                    <p:anim calcmode="lin" valueType="num">
                                      <p:cBhvr>
                                        <p:cTn id="7" dur="500" fill="hold"/>
                                        <p:tgtEl>
                                          <p:spTgt spid="301058"/>
                                        </p:tgtEl>
                                        <p:attrNameLst>
                                          <p:attrName>ppt_w</p:attrName>
                                        </p:attrNameLst>
                                      </p:cBhvr>
                                      <p:tavLst>
                                        <p:tav tm="0">
                                          <p:val>
                                            <p:fltVal val="0"/>
                                          </p:val>
                                        </p:tav>
                                        <p:tav tm="100000">
                                          <p:val>
                                            <p:strVal val="#ppt_w"/>
                                          </p:val>
                                        </p:tav>
                                      </p:tavLst>
                                    </p:anim>
                                    <p:anim calcmode="lin" valueType="num">
                                      <p:cBhvr>
                                        <p:cTn id="8" dur="500" fill="hold"/>
                                        <p:tgtEl>
                                          <p:spTgt spid="301058"/>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6" fill="hold" grpId="0" nodeType="afterEffect">
                                  <p:stCondLst>
                                    <p:cond delay="1000"/>
                                  </p:stCondLst>
                                  <p:childTnLst>
                                    <p:set>
                                      <p:cBhvr>
                                        <p:cTn id="11" dur="1" fill="hold">
                                          <p:stCondLst>
                                            <p:cond delay="0"/>
                                          </p:stCondLst>
                                        </p:cTn>
                                        <p:tgtEl>
                                          <p:spTgt spid="301059">
                                            <p:txEl>
                                              <p:pRg st="1" end="1"/>
                                            </p:txEl>
                                          </p:spTgt>
                                        </p:tgtEl>
                                        <p:attrNameLst>
                                          <p:attrName>style.visibility</p:attrName>
                                        </p:attrNameLst>
                                      </p:cBhvr>
                                      <p:to>
                                        <p:strVal val="visible"/>
                                      </p:to>
                                    </p:set>
                                    <p:anim calcmode="lin" valueType="num">
                                      <p:cBhvr additive="base">
                                        <p:cTn id="12" dur="500" fill="hold"/>
                                        <p:tgtEl>
                                          <p:spTgt spid="301059">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01059">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6" fill="hold" grpId="0" nodeType="afterEffect">
                                  <p:stCondLst>
                                    <p:cond delay="1000"/>
                                  </p:stCondLst>
                                  <p:childTnLst>
                                    <p:set>
                                      <p:cBhvr>
                                        <p:cTn id="16" dur="1" fill="hold">
                                          <p:stCondLst>
                                            <p:cond delay="0"/>
                                          </p:stCondLst>
                                        </p:cTn>
                                        <p:tgtEl>
                                          <p:spTgt spid="301059">
                                            <p:txEl>
                                              <p:pRg st="2" end="2"/>
                                            </p:txEl>
                                          </p:spTgt>
                                        </p:tgtEl>
                                        <p:attrNameLst>
                                          <p:attrName>style.visibility</p:attrName>
                                        </p:attrNameLst>
                                      </p:cBhvr>
                                      <p:to>
                                        <p:strVal val="visible"/>
                                      </p:to>
                                    </p:set>
                                    <p:anim calcmode="lin" valueType="num">
                                      <p:cBhvr additive="base">
                                        <p:cTn id="17" dur="500" fill="hold"/>
                                        <p:tgtEl>
                                          <p:spTgt spid="301059">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01059">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500"/>
                            </p:stCondLst>
                            <p:childTnLst>
                              <p:par>
                                <p:cTn id="20" presetID="2" presetClass="entr" presetSubtype="6" fill="hold" grpId="0" nodeType="afterEffect">
                                  <p:stCondLst>
                                    <p:cond delay="1000"/>
                                  </p:stCondLst>
                                  <p:childTnLst>
                                    <p:set>
                                      <p:cBhvr>
                                        <p:cTn id="21" dur="1" fill="hold">
                                          <p:stCondLst>
                                            <p:cond delay="0"/>
                                          </p:stCondLst>
                                        </p:cTn>
                                        <p:tgtEl>
                                          <p:spTgt spid="301059">
                                            <p:txEl>
                                              <p:pRg st="3" end="3"/>
                                            </p:txEl>
                                          </p:spTgt>
                                        </p:tgtEl>
                                        <p:attrNameLst>
                                          <p:attrName>style.visibility</p:attrName>
                                        </p:attrNameLst>
                                      </p:cBhvr>
                                      <p:to>
                                        <p:strVal val="visible"/>
                                      </p:to>
                                    </p:set>
                                    <p:anim calcmode="lin" valueType="num">
                                      <p:cBhvr additive="base">
                                        <p:cTn id="22" dur="500" fill="hold"/>
                                        <p:tgtEl>
                                          <p:spTgt spid="301059">
                                            <p:txEl>
                                              <p:pRg st="3" end="3"/>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3010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8" grpId="0" autoUpdateAnimBg="0"/>
      <p:bldP spid="301059" grpId="0" build="p" autoUpdateAnimBg="0" advAuto="100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914400" y="373063"/>
            <a:ext cx="7793038" cy="1379537"/>
          </a:xfrm>
        </p:spPr>
        <p:txBody>
          <a:bodyPr/>
          <a:lstStyle/>
          <a:p>
            <a:pPr algn="ctr" eaLnBrk="1" hangingPunct="1"/>
            <a:r>
              <a:rPr lang="ar-SA" b="1" smtClean="0">
                <a:cs typeface="Simplified Arabic" pitchFamily="2" charset="-78"/>
              </a:rPr>
              <a:t>4- المراقبـة</a:t>
            </a:r>
            <a:br>
              <a:rPr lang="ar-SA" b="1" smtClean="0">
                <a:cs typeface="Simplified Arabic" pitchFamily="2" charset="-78"/>
              </a:rPr>
            </a:br>
            <a:r>
              <a:rPr lang="ar-SA" b="1" smtClean="0">
                <a:cs typeface="Simplified Arabic" pitchFamily="2" charset="-78"/>
              </a:rPr>
              <a:t>الأخـلاقيــات</a:t>
            </a:r>
            <a:endParaRPr lang="fr-FR" b="1" smtClean="0">
              <a:cs typeface="Simplified Arabic" pitchFamily="2" charset="-78"/>
            </a:endParaRPr>
          </a:p>
        </p:txBody>
      </p:sp>
      <p:sp>
        <p:nvSpPr>
          <p:cNvPr id="48131" name="Rectangle 3"/>
          <p:cNvSpPr>
            <a:spLocks noGrp="1" noChangeArrowheads="1"/>
          </p:cNvSpPr>
          <p:nvPr>
            <p:ph type="body" idx="1"/>
          </p:nvPr>
        </p:nvSpPr>
        <p:spPr>
          <a:xfrm>
            <a:off x="0" y="2209800"/>
            <a:ext cx="8955088" cy="3544888"/>
          </a:xfrm>
        </p:spPr>
        <p:txBody>
          <a:bodyPr/>
          <a:lstStyle/>
          <a:p>
            <a:pPr algn="just" eaLnBrk="1" hangingPunct="1">
              <a:lnSpc>
                <a:spcPct val="90000"/>
              </a:lnSpc>
            </a:pPr>
            <a:r>
              <a:rPr lang="ar-SA" b="1" u="sng" smtClean="0">
                <a:cs typeface="Simplified Arabic" pitchFamily="2" charset="-78"/>
              </a:rPr>
              <a:t>الأهداف</a:t>
            </a:r>
            <a:r>
              <a:rPr lang="ar-SA" smtClean="0">
                <a:cs typeface="Simplified Arabic" pitchFamily="2" charset="-78"/>
              </a:rPr>
              <a:t> :</a:t>
            </a:r>
          </a:p>
          <a:p>
            <a:pPr lvl="1" eaLnBrk="1" hangingPunct="1">
              <a:lnSpc>
                <a:spcPct val="90000"/>
              </a:lnSpc>
              <a:buClr>
                <a:schemeClr val="accent2"/>
              </a:buClr>
            </a:pPr>
            <a:r>
              <a:rPr lang="ar-SA" sz="3600" b="1" smtClean="0">
                <a:cs typeface="Simplified Arabic" pitchFamily="2" charset="-78"/>
              </a:rPr>
              <a:t>اذكاء روح المواطنة وخدمة المرفق العام .</a:t>
            </a:r>
          </a:p>
          <a:p>
            <a:pPr lvl="1" eaLnBrk="1" hangingPunct="1">
              <a:lnSpc>
                <a:spcPct val="90000"/>
              </a:lnSpc>
              <a:buClr>
                <a:schemeClr val="accent2"/>
              </a:buClr>
            </a:pPr>
            <a:r>
              <a:rPr lang="ar-SA" sz="3600" b="1" smtClean="0">
                <a:cs typeface="Simplified Arabic" pitchFamily="2" charset="-78"/>
              </a:rPr>
              <a:t>تحسين أداء الموظف وجعله في خدمة الوافدين على القطاع.</a:t>
            </a:r>
          </a:p>
          <a:p>
            <a:pPr lvl="1" eaLnBrk="1" hangingPunct="1">
              <a:lnSpc>
                <a:spcPct val="90000"/>
              </a:lnSpc>
              <a:buClr>
                <a:schemeClr val="accent2"/>
              </a:buClr>
            </a:pPr>
            <a:r>
              <a:rPr lang="ar-SA" sz="3600" b="1" smtClean="0">
                <a:cs typeface="Simplified Arabic" pitchFamily="2" charset="-78"/>
              </a:rPr>
              <a:t>جعل اجتماعات اللجان الادارية المتساوية الاعضاء مناسبة من اجل التاطير و الاصلاح.</a:t>
            </a:r>
          </a:p>
          <a:p>
            <a:pPr lvl="1" eaLnBrk="1" hangingPunct="1">
              <a:lnSpc>
                <a:spcPct val="90000"/>
              </a:lnSpc>
              <a:buClr>
                <a:schemeClr val="accent2"/>
              </a:buClr>
            </a:pPr>
            <a:endParaRPr lang="ar-SA" sz="3600" b="1" smtClean="0">
              <a:cs typeface="Simplified Arabic" pitchFamily="2" charset="-78"/>
            </a:endParaRPr>
          </a:p>
          <a:p>
            <a:pPr eaLnBrk="1" hangingPunct="1">
              <a:lnSpc>
                <a:spcPct val="90000"/>
              </a:lnSpc>
              <a:buFont typeface="Wingdings" pitchFamily="2" charset="2"/>
              <a:buNone/>
            </a:pPr>
            <a:endParaRPr lang="ar-SA" smtClean="0">
              <a:cs typeface="Simplified Arabic" pitchFamily="2" charset="-78"/>
            </a:endParaRPr>
          </a:p>
          <a:p>
            <a:pPr eaLnBrk="1" hangingPunct="1">
              <a:lnSpc>
                <a:spcPct val="90000"/>
              </a:lnSpc>
              <a:buFont typeface="Wingdings" pitchFamily="2" charset="2"/>
              <a:buNone/>
            </a:pPr>
            <a:endParaRPr lang="ar-SA"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1000" fill="hold"/>
                                        <p:tgtEl>
                                          <p:spTgt spid="48130"/>
                                        </p:tgtEl>
                                        <p:attrNameLst>
                                          <p:attrName>ppt_w</p:attrName>
                                        </p:attrNameLst>
                                      </p:cBhvr>
                                      <p:tavLst>
                                        <p:tav tm="0">
                                          <p:val>
                                            <p:fltVal val="0"/>
                                          </p:val>
                                        </p:tav>
                                        <p:tav tm="100000">
                                          <p:val>
                                            <p:strVal val="#ppt_w"/>
                                          </p:val>
                                        </p:tav>
                                      </p:tavLst>
                                    </p:anim>
                                    <p:anim calcmode="lin" valueType="num">
                                      <p:cBhvr>
                                        <p:cTn id="8" dur="1000" fill="hold"/>
                                        <p:tgtEl>
                                          <p:spTgt spid="48130"/>
                                        </p:tgtEl>
                                        <p:attrNameLst>
                                          <p:attrName>ppt_h</p:attrName>
                                        </p:attrNameLst>
                                      </p:cBhvr>
                                      <p:tavLst>
                                        <p:tav tm="0">
                                          <p:val>
                                            <p:fltVal val="0"/>
                                          </p:val>
                                        </p:tav>
                                        <p:tav tm="100000">
                                          <p:val>
                                            <p:strVal val="#ppt_h"/>
                                          </p:val>
                                        </p:tav>
                                      </p:tavLst>
                                    </p:anim>
                                    <p:anim calcmode="lin" valueType="num">
                                      <p:cBhvr>
                                        <p:cTn id="9" dur="1000" fill="hold"/>
                                        <p:tgtEl>
                                          <p:spTgt spid="481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813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9" fill="hold" grpId="0" nodeType="afterEffect">
                                  <p:stCondLst>
                                    <p:cond delay="1000"/>
                                  </p:stCondLst>
                                  <p:childTnLst>
                                    <p:set>
                                      <p:cBhvr>
                                        <p:cTn id="13" dur="1" fill="hold">
                                          <p:stCondLst>
                                            <p:cond delay="0"/>
                                          </p:stCondLst>
                                        </p:cTn>
                                        <p:tgtEl>
                                          <p:spTgt spid="48131">
                                            <p:txEl>
                                              <p:pRg st="0" end="0"/>
                                            </p:txEl>
                                          </p:spTgt>
                                        </p:tgtEl>
                                        <p:attrNameLst>
                                          <p:attrName>style.visibility</p:attrName>
                                        </p:attrNameLst>
                                      </p:cBhvr>
                                      <p:to>
                                        <p:strVal val="visible"/>
                                      </p:to>
                                    </p:set>
                                    <p:anim calcmode="lin" valueType="num">
                                      <p:cBhvr additive="base">
                                        <p:cTn id="14" dur="500" fill="hold"/>
                                        <p:tgtEl>
                                          <p:spTgt spid="48131">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8131">
                                            <p:txEl>
                                              <p:pRg st="0" end="0"/>
                                            </p:txEl>
                                          </p:spTgt>
                                        </p:tgtEl>
                                        <p:attrNameLst>
                                          <p:attrName>ppt_y</p:attrName>
                                        </p:attrNameLst>
                                      </p:cBhvr>
                                      <p:tavLst>
                                        <p:tav tm="0">
                                          <p:val>
                                            <p:strVal val="0-#ppt_h/2"/>
                                          </p:val>
                                        </p:tav>
                                        <p:tav tm="100000">
                                          <p:val>
                                            <p:strVal val="#ppt_y"/>
                                          </p:val>
                                        </p:tav>
                                      </p:tavLst>
                                    </p:anim>
                                  </p:childTnLst>
                                </p:cTn>
                              </p:par>
                            </p:childTnLst>
                          </p:cTn>
                        </p:par>
                        <p:par>
                          <p:cTn id="16" fill="hold">
                            <p:stCondLst>
                              <p:cond delay="2500"/>
                            </p:stCondLst>
                            <p:childTnLst>
                              <p:par>
                                <p:cTn id="17" presetID="2" presetClass="entr" presetSubtype="9" fill="hold" grpId="0" nodeType="afterEffect">
                                  <p:stCondLst>
                                    <p:cond delay="1000"/>
                                  </p:stCondLst>
                                  <p:childTnLst>
                                    <p:set>
                                      <p:cBhvr>
                                        <p:cTn id="18" dur="1" fill="hold">
                                          <p:stCondLst>
                                            <p:cond delay="0"/>
                                          </p:stCondLst>
                                        </p:cTn>
                                        <p:tgtEl>
                                          <p:spTgt spid="48131">
                                            <p:txEl>
                                              <p:pRg st="1" end="1"/>
                                            </p:txEl>
                                          </p:spTgt>
                                        </p:tgtEl>
                                        <p:attrNameLst>
                                          <p:attrName>style.visibility</p:attrName>
                                        </p:attrNameLst>
                                      </p:cBhvr>
                                      <p:to>
                                        <p:strVal val="visible"/>
                                      </p:to>
                                    </p:set>
                                    <p:anim calcmode="lin" valueType="num">
                                      <p:cBhvr additive="base">
                                        <p:cTn id="19" dur="500" fill="hold"/>
                                        <p:tgtEl>
                                          <p:spTgt spid="4813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8131">
                                            <p:txEl>
                                              <p:pRg st="1" end="1"/>
                                            </p:txEl>
                                          </p:spTgt>
                                        </p:tgtEl>
                                        <p:attrNameLst>
                                          <p:attrName>ppt_y</p:attrName>
                                        </p:attrNameLst>
                                      </p:cBhvr>
                                      <p:tavLst>
                                        <p:tav tm="0">
                                          <p:val>
                                            <p:strVal val="0-#ppt_h/2"/>
                                          </p:val>
                                        </p:tav>
                                        <p:tav tm="100000">
                                          <p:val>
                                            <p:strVal val="#ppt_y"/>
                                          </p:val>
                                        </p:tav>
                                      </p:tavLst>
                                    </p:anim>
                                  </p:childTnLst>
                                </p:cTn>
                              </p:par>
                            </p:childTnLst>
                          </p:cTn>
                        </p:par>
                        <p:par>
                          <p:cTn id="21" fill="hold">
                            <p:stCondLst>
                              <p:cond delay="4000"/>
                            </p:stCondLst>
                            <p:childTnLst>
                              <p:par>
                                <p:cTn id="22" presetID="2" presetClass="entr" presetSubtype="9" fill="hold" grpId="0" nodeType="afterEffect">
                                  <p:stCondLst>
                                    <p:cond delay="1000"/>
                                  </p:stCondLst>
                                  <p:childTnLst>
                                    <p:set>
                                      <p:cBhvr>
                                        <p:cTn id="23" dur="1" fill="hold">
                                          <p:stCondLst>
                                            <p:cond delay="0"/>
                                          </p:stCondLst>
                                        </p:cTn>
                                        <p:tgtEl>
                                          <p:spTgt spid="48131">
                                            <p:txEl>
                                              <p:pRg st="2" end="2"/>
                                            </p:txEl>
                                          </p:spTgt>
                                        </p:tgtEl>
                                        <p:attrNameLst>
                                          <p:attrName>style.visibility</p:attrName>
                                        </p:attrNameLst>
                                      </p:cBhvr>
                                      <p:to>
                                        <p:strVal val="visible"/>
                                      </p:to>
                                    </p:set>
                                    <p:anim calcmode="lin" valueType="num">
                                      <p:cBhvr additive="base">
                                        <p:cTn id="24" dur="500" fill="hold"/>
                                        <p:tgtEl>
                                          <p:spTgt spid="4813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8131">
                                            <p:txEl>
                                              <p:pRg st="2" end="2"/>
                                            </p:txEl>
                                          </p:spTgt>
                                        </p:tgtEl>
                                        <p:attrNameLst>
                                          <p:attrName>ppt_y</p:attrName>
                                        </p:attrNameLst>
                                      </p:cBhvr>
                                      <p:tavLst>
                                        <p:tav tm="0">
                                          <p:val>
                                            <p:strVal val="0-#ppt_h/2"/>
                                          </p:val>
                                        </p:tav>
                                        <p:tav tm="100000">
                                          <p:val>
                                            <p:strVal val="#ppt_y"/>
                                          </p:val>
                                        </p:tav>
                                      </p:tavLst>
                                    </p:anim>
                                  </p:childTnLst>
                                </p:cTn>
                              </p:par>
                            </p:childTnLst>
                          </p:cTn>
                        </p:par>
                        <p:par>
                          <p:cTn id="26" fill="hold">
                            <p:stCondLst>
                              <p:cond delay="5500"/>
                            </p:stCondLst>
                            <p:childTnLst>
                              <p:par>
                                <p:cTn id="27" presetID="2" presetClass="entr" presetSubtype="9" fill="hold" grpId="0" nodeType="afterEffect">
                                  <p:stCondLst>
                                    <p:cond delay="1000"/>
                                  </p:stCondLst>
                                  <p:childTnLst>
                                    <p:set>
                                      <p:cBhvr>
                                        <p:cTn id="28" dur="1" fill="hold">
                                          <p:stCondLst>
                                            <p:cond delay="0"/>
                                          </p:stCondLst>
                                        </p:cTn>
                                        <p:tgtEl>
                                          <p:spTgt spid="48131">
                                            <p:txEl>
                                              <p:pRg st="3" end="3"/>
                                            </p:txEl>
                                          </p:spTgt>
                                        </p:tgtEl>
                                        <p:attrNameLst>
                                          <p:attrName>style.visibility</p:attrName>
                                        </p:attrNameLst>
                                      </p:cBhvr>
                                      <p:to>
                                        <p:strVal val="visible"/>
                                      </p:to>
                                    </p:set>
                                    <p:anim calcmode="lin" valueType="num">
                                      <p:cBhvr additive="base">
                                        <p:cTn id="29" dur="500" fill="hold"/>
                                        <p:tgtEl>
                                          <p:spTgt spid="48131">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8131">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utoUpdateAnimBg="0"/>
      <p:bldP spid="48131" grpId="0" build="p" bldLvl="2" autoUpdateAnimBg="0" advAuto="100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323850"/>
            <a:ext cx="7772400" cy="1905000"/>
          </a:xfrm>
        </p:spPr>
        <p:txBody>
          <a:bodyPr/>
          <a:lstStyle/>
          <a:p>
            <a:pPr algn="ctr" eaLnBrk="1" hangingPunct="1"/>
            <a:r>
              <a:rPr lang="ar-SA" b="1" smtClean="0">
                <a:cs typeface="Simplified Arabic" pitchFamily="2" charset="-78"/>
              </a:rPr>
              <a:t>4-</a:t>
            </a:r>
            <a:r>
              <a:rPr lang="ar-SA" b="1" smtClean="0">
                <a:solidFill>
                  <a:srgbClr val="0000FF"/>
                </a:solidFill>
                <a:cs typeface="Simplified Arabic" pitchFamily="2" charset="-78"/>
              </a:rPr>
              <a:t> </a:t>
            </a:r>
            <a:r>
              <a:rPr lang="ar-SA" b="1" smtClean="0">
                <a:cs typeface="Simplified Arabic" pitchFamily="2" charset="-78"/>
              </a:rPr>
              <a:t>التعريف باللجان الإدارية </a:t>
            </a:r>
            <a:br>
              <a:rPr lang="ar-SA" b="1" smtClean="0">
                <a:cs typeface="Simplified Arabic" pitchFamily="2" charset="-78"/>
              </a:rPr>
            </a:br>
            <a:r>
              <a:rPr lang="ar-SA" b="1" smtClean="0">
                <a:cs typeface="Simplified Arabic" pitchFamily="2" charset="-78"/>
              </a:rPr>
              <a:t>    المتساوية الأعضاء</a:t>
            </a:r>
            <a:br>
              <a:rPr lang="ar-SA" b="1" smtClean="0">
                <a:cs typeface="Simplified Arabic" pitchFamily="2" charset="-78"/>
              </a:rPr>
            </a:br>
            <a:endParaRPr lang="fr-FR" b="1" smtClean="0">
              <a:cs typeface="Simplified Arabic" pitchFamily="2" charset="-78"/>
            </a:endParaRPr>
          </a:p>
        </p:txBody>
      </p:sp>
      <p:sp>
        <p:nvSpPr>
          <p:cNvPr id="30723" name="Rectangle 3"/>
          <p:cNvSpPr>
            <a:spLocks noGrp="1" noChangeArrowheads="1"/>
          </p:cNvSpPr>
          <p:nvPr>
            <p:ph type="body" idx="1"/>
          </p:nvPr>
        </p:nvSpPr>
        <p:spPr>
          <a:xfrm>
            <a:off x="0" y="2667000"/>
            <a:ext cx="8458200" cy="2971800"/>
          </a:xfrm>
        </p:spPr>
        <p:txBody>
          <a:bodyPr/>
          <a:lstStyle/>
          <a:p>
            <a:pPr eaLnBrk="1" hangingPunct="1">
              <a:lnSpc>
                <a:spcPct val="90000"/>
              </a:lnSpc>
              <a:buFont typeface="Wingdings" pitchFamily="2" charset="2"/>
              <a:buNone/>
            </a:pPr>
            <a:r>
              <a:rPr lang="ar-SA" sz="4000" smtClean="0">
                <a:cs typeface="Simplified Arabic" pitchFamily="2" charset="-78"/>
              </a:rPr>
              <a:t>-</a:t>
            </a:r>
            <a:r>
              <a:rPr lang="ar-SA" smtClean="0">
                <a:cs typeface="Simplified Arabic" pitchFamily="2" charset="-78"/>
              </a:rPr>
              <a:t> </a:t>
            </a:r>
            <a:r>
              <a:rPr lang="ar-SA" sz="4000" smtClean="0">
                <a:cs typeface="Simplified Arabic" pitchFamily="2" charset="-78"/>
              </a:rPr>
              <a:t>منظمة بموجب المرسوم رقم 2.59.0200 الذي</a:t>
            </a:r>
            <a:br>
              <a:rPr lang="ar-SA" sz="4000" smtClean="0">
                <a:cs typeface="Simplified Arabic" pitchFamily="2" charset="-78"/>
              </a:rPr>
            </a:br>
            <a:r>
              <a:rPr lang="ar-SA" sz="4000" smtClean="0">
                <a:cs typeface="Simplified Arabic" pitchFamily="2" charset="-78"/>
              </a:rPr>
              <a:t>يطبق بموجبه بخصوص اللجان الإدارية المتساوية الأعضاء الفصل 11</a:t>
            </a:r>
            <a:r>
              <a:rPr lang="ar-MA" sz="4000" smtClean="0">
                <a:cs typeface="Simplified Arabic" pitchFamily="2" charset="-78"/>
              </a:rPr>
              <a:t> من الظهير الشريف الصادر بمثابة نظام عام للوظيفة العمومية.</a:t>
            </a:r>
            <a:endParaRPr lang="fr-FR" sz="4000" smtClean="0">
              <a:cs typeface="Simplified Arabic"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90600" y="304800"/>
            <a:ext cx="7772400" cy="1390650"/>
          </a:xfrm>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1747" name="Rectangle 3"/>
          <p:cNvSpPr>
            <a:spLocks noGrp="1" noChangeArrowheads="1"/>
          </p:cNvSpPr>
          <p:nvPr>
            <p:ph type="body" idx="1"/>
          </p:nvPr>
        </p:nvSpPr>
        <p:spPr>
          <a:xfrm>
            <a:off x="152400" y="2209800"/>
            <a:ext cx="8839200" cy="4191000"/>
          </a:xfrm>
        </p:spPr>
        <p:txBody>
          <a:bodyPr/>
          <a:lstStyle/>
          <a:p>
            <a:pPr marL="103188" indent="0" eaLnBrk="1" hangingPunct="1">
              <a:buFont typeface="Wingdings" pitchFamily="2" charset="2"/>
              <a:buNone/>
            </a:pPr>
            <a:r>
              <a:rPr lang="ar-SA" sz="3600" smtClean="0"/>
              <a:t>- </a:t>
            </a:r>
            <a:r>
              <a:rPr lang="ar-SA" sz="3600" b="1" smtClean="0"/>
              <a:t>تؤسس لجان إداريـة متساويـة الأعضاء فـي جميـع إدارات الدولـة التي تشغــــل المستخدميـن المتوفريـن على الشـروط المعينة في الفصليـــن الثاني والرابـع من الظهيـر الشريـــف الصادر بمثابة نظام عام للوظيفة العمومية وذلك مع مراعـاة المخالفـات التي قـد تحدث عملا بالفقرة الثانية من الفصـل 4 من الظهير الشريف المذكور. (الفصل 1)</a:t>
            </a:r>
            <a:endParaRPr lang="fr-FR" sz="3600" b="1" smtClean="0"/>
          </a:p>
          <a:p>
            <a:pPr marL="103188" indent="0" eaLnBrk="1" hangingPunct="1">
              <a:buFont typeface="Wingdings" pitchFamily="2" charset="2"/>
              <a:buNone/>
            </a:pPr>
            <a:endParaRPr lang="fr-FR" sz="36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a:xfrm>
            <a:off x="914400" y="228600"/>
            <a:ext cx="7793038" cy="1143000"/>
          </a:xfrm>
        </p:spPr>
        <p:txBody>
          <a:bodyPr/>
          <a:lstStyle/>
          <a:p>
            <a:pPr algn="ctr" eaLnBrk="1" hangingPunct="1"/>
            <a:r>
              <a:rPr lang="ar-SA" sz="5400" b="1" smtClean="0">
                <a:cs typeface="Simplified Arabic" pitchFamily="2" charset="-78"/>
              </a:rPr>
              <a:t>محطات التنظيم الهيكلي</a:t>
            </a:r>
            <a:endParaRPr lang="fr-FR" b="1" smtClean="0">
              <a:latin typeface="Times New Roman" charset="0"/>
              <a:cs typeface="Simplified Arabic" pitchFamily="2" charset="-78"/>
            </a:endParaRPr>
          </a:p>
        </p:txBody>
      </p:sp>
      <p:sp>
        <p:nvSpPr>
          <p:cNvPr id="334851" name="Rectangle 3"/>
          <p:cNvSpPr>
            <a:spLocks noGrp="1" noChangeArrowheads="1"/>
          </p:cNvSpPr>
          <p:nvPr>
            <p:ph type="body" idx="1"/>
          </p:nvPr>
        </p:nvSpPr>
        <p:spPr>
          <a:xfrm>
            <a:off x="152400" y="1785938"/>
            <a:ext cx="8763000" cy="4876800"/>
          </a:xfrm>
        </p:spPr>
        <p:txBody>
          <a:bodyPr/>
          <a:lstStyle/>
          <a:p>
            <a:pPr eaLnBrk="1" hangingPunct="1">
              <a:lnSpc>
                <a:spcPct val="90000"/>
              </a:lnSpc>
              <a:buClr>
                <a:schemeClr val="tx2"/>
              </a:buClr>
              <a:buSzTx/>
              <a:buFont typeface="Wingdings" pitchFamily="2" charset="2"/>
              <a:buChar char="§"/>
            </a:pPr>
            <a:r>
              <a:rPr lang="ar-SA" sz="2800" b="1" smtClean="0">
                <a:solidFill>
                  <a:schemeClr val="hlink"/>
                </a:solidFill>
                <a:latin typeface="Times New Roman" charset="0"/>
                <a:cs typeface="Simplified Arabic" pitchFamily="2" charset="-78"/>
              </a:rPr>
              <a:t>  1986</a:t>
            </a:r>
            <a:r>
              <a:rPr lang="ar-SA" sz="2800" smtClean="0">
                <a:latin typeface="Times New Roman" charset="0"/>
                <a:cs typeface="Simplified Arabic" pitchFamily="2" charset="-78"/>
              </a:rPr>
              <a:t>  : </a:t>
            </a:r>
            <a:r>
              <a:rPr lang="ar-SA" sz="2800" b="1" smtClean="0">
                <a:latin typeface="Times New Roman" charset="0"/>
                <a:cs typeface="Simplified Arabic" pitchFamily="2" charset="-78"/>
              </a:rPr>
              <a:t>مرسوم رقم 2.83.569 بتاريخ 21 فبراير 1986</a:t>
            </a:r>
          </a:p>
          <a:p>
            <a:pPr lvl="1" eaLnBrk="1" hangingPunct="1">
              <a:lnSpc>
                <a:spcPct val="90000"/>
              </a:lnSpc>
              <a:buClr>
                <a:schemeClr val="tx2"/>
              </a:buClr>
              <a:buSzTx/>
              <a:buFont typeface="Wingdings" pitchFamily="2" charset="2"/>
              <a:buNone/>
            </a:pPr>
            <a:r>
              <a:rPr lang="ar-SA" b="1" smtClean="0">
                <a:latin typeface="Times New Roman" charset="0"/>
                <a:cs typeface="Simplified Arabic" pitchFamily="2" charset="-78"/>
              </a:rPr>
              <a:t>		      ج.ر. عدد3955 بتاريخ 17 غشت 1988</a:t>
            </a:r>
          </a:p>
          <a:p>
            <a:pPr lvl="1" eaLnBrk="1" hangingPunct="1">
              <a:lnSpc>
                <a:spcPct val="90000"/>
              </a:lnSpc>
              <a:buClr>
                <a:schemeClr val="tx2"/>
              </a:buClr>
              <a:buSzTx/>
              <a:buFont typeface="Wingdings" pitchFamily="2" charset="2"/>
              <a:buNone/>
            </a:pPr>
            <a:r>
              <a:rPr lang="ar-SA" b="1" smtClean="0">
                <a:latin typeface="Times New Roman" charset="0"/>
                <a:cs typeface="Simplified Arabic" pitchFamily="2" charset="-78"/>
              </a:rPr>
              <a:t>     </a:t>
            </a:r>
          </a:p>
          <a:p>
            <a:pPr lvl="3" eaLnBrk="1" hangingPunct="1">
              <a:lnSpc>
                <a:spcPct val="90000"/>
              </a:lnSpc>
              <a:buClr>
                <a:schemeClr val="tx2"/>
              </a:buClr>
              <a:buSzPct val="80000"/>
              <a:buFont typeface="Wingdings" pitchFamily="2" charset="2"/>
              <a:buChar char="v"/>
            </a:pPr>
            <a:r>
              <a:rPr lang="ar-SA" sz="2800" b="1" smtClean="0">
                <a:latin typeface="Times New Roman" charset="0"/>
                <a:cs typeface="Simplified Arabic" pitchFamily="2" charset="-78"/>
              </a:rPr>
              <a:t> قرار لوزير العدل رقم 516.90  بتاريخ 12 دجنبر 1989</a:t>
            </a:r>
          </a:p>
          <a:p>
            <a:pPr eaLnBrk="1" hangingPunct="1">
              <a:lnSpc>
                <a:spcPct val="90000"/>
              </a:lnSpc>
              <a:buClr>
                <a:schemeClr val="tx2"/>
              </a:buClr>
              <a:buSzTx/>
              <a:buFont typeface="Wingdings" pitchFamily="2" charset="2"/>
              <a:buNone/>
            </a:pPr>
            <a:r>
              <a:rPr lang="ar-SA" sz="2800" b="1" smtClean="0">
                <a:latin typeface="Times New Roman" charset="0"/>
                <a:cs typeface="Simplified Arabic" pitchFamily="2" charset="-78"/>
              </a:rPr>
              <a:t>   	       ج.ر. عدد 1048 بتاريخ 30 ماي 1990 بإحداث </a:t>
            </a:r>
            <a:r>
              <a:rPr lang="fr-FR" sz="2800" b="1" smtClean="0">
                <a:latin typeface="Times New Roman" charset="0"/>
                <a:cs typeface="Simplified Arabic" pitchFamily="2" charset="-78"/>
              </a:rPr>
              <a:t>   </a:t>
            </a:r>
            <a:r>
              <a:rPr lang="ar-SA" sz="2800" b="1" smtClean="0">
                <a:latin typeface="Times New Roman" charset="0"/>
                <a:cs typeface="Simplified Arabic" pitchFamily="2" charset="-78"/>
              </a:rPr>
              <a:t>مديريات فرعية إقليمية</a:t>
            </a:r>
          </a:p>
          <a:p>
            <a:pPr eaLnBrk="1" hangingPunct="1">
              <a:lnSpc>
                <a:spcPct val="90000"/>
              </a:lnSpc>
              <a:buClr>
                <a:schemeClr val="tx2"/>
              </a:buClr>
              <a:buSzTx/>
              <a:buFont typeface="Wingdings" pitchFamily="2" charset="2"/>
              <a:buNone/>
            </a:pPr>
            <a:r>
              <a:rPr lang="ar-SA" sz="2800" b="1" smtClean="0">
                <a:solidFill>
                  <a:schemeClr val="hlink"/>
                </a:solidFill>
                <a:latin typeface="Times New Roman" charset="0"/>
                <a:cs typeface="Simplified Arabic" pitchFamily="2" charset="-78"/>
              </a:rPr>
              <a:t>     1998</a:t>
            </a:r>
            <a:r>
              <a:rPr lang="ar-SA" sz="2800" b="1" smtClean="0">
                <a:latin typeface="Times New Roman" charset="0"/>
                <a:cs typeface="Simplified Arabic" pitchFamily="2" charset="-78"/>
              </a:rPr>
              <a:t>  : مرسوم رقم 2.98.385 بتاريخ 23 يونيو 1998</a:t>
            </a:r>
          </a:p>
          <a:p>
            <a:pPr lvl="1" eaLnBrk="1" hangingPunct="1">
              <a:lnSpc>
                <a:spcPct val="90000"/>
              </a:lnSpc>
              <a:buClr>
                <a:schemeClr val="tx2"/>
              </a:buClr>
              <a:buSzTx/>
              <a:buFont typeface="Wingdings" pitchFamily="2" charset="2"/>
              <a:buNone/>
            </a:pPr>
            <a:r>
              <a:rPr lang="ar-SA" b="1" smtClean="0">
                <a:latin typeface="Times New Roman" charset="0"/>
                <a:cs typeface="Simplified Arabic" pitchFamily="2" charset="-78"/>
              </a:rPr>
              <a:t>	</a:t>
            </a:r>
            <a:r>
              <a:rPr lang="fr-FR" b="1" smtClean="0">
                <a:latin typeface="Times New Roman" charset="0"/>
                <a:cs typeface="Simplified Arabic" pitchFamily="2" charset="-78"/>
              </a:rPr>
              <a:t>   </a:t>
            </a:r>
            <a:r>
              <a:rPr lang="ar-SA" b="1" smtClean="0">
                <a:latin typeface="Times New Roman" charset="0"/>
                <a:cs typeface="Simplified Arabic" pitchFamily="2" charset="-78"/>
              </a:rPr>
              <a:t>     ج.ر. عدد 4610 بتاريخ 06 غشت 1998</a:t>
            </a:r>
          </a:p>
          <a:p>
            <a:pPr lvl="1" eaLnBrk="1" hangingPunct="1">
              <a:lnSpc>
                <a:spcPct val="90000"/>
              </a:lnSpc>
              <a:buClr>
                <a:schemeClr val="tx2"/>
              </a:buClr>
              <a:buSzTx/>
              <a:buFont typeface="Wingdings" pitchFamily="2" charset="2"/>
              <a:buNone/>
            </a:pPr>
            <a:r>
              <a:rPr lang="ar-SA" b="1" smtClean="0">
                <a:solidFill>
                  <a:schemeClr val="hlink"/>
                </a:solidFill>
                <a:latin typeface="Times New Roman" charset="0"/>
                <a:cs typeface="Simplified Arabic" pitchFamily="2" charset="-78"/>
              </a:rPr>
              <a:t>2011:</a:t>
            </a:r>
            <a:r>
              <a:rPr lang="ar-SA" b="1" smtClean="0">
                <a:latin typeface="Times New Roman" charset="0"/>
                <a:cs typeface="Simplified Arabic" pitchFamily="2" charset="-78"/>
              </a:rPr>
              <a:t> قرار لوزير العدل رقم 10.1939 بتاريخ 11 ابريل 2011 ج.ر عدد 5949 بتاريخ 6 يونيو 2011</a:t>
            </a:r>
            <a:endParaRPr lang="fr-FR" smtClean="0">
              <a:latin typeface="Times New Roman" charset="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34850"/>
                                        </p:tgtEl>
                                        <p:attrNameLst>
                                          <p:attrName>style.visibility</p:attrName>
                                        </p:attrNameLst>
                                      </p:cBhvr>
                                      <p:to>
                                        <p:strVal val="visible"/>
                                      </p:to>
                                    </p:set>
                                    <p:anim calcmode="lin" valueType="num">
                                      <p:cBhvr>
                                        <p:cTn id="7" dur="1000" fill="hold"/>
                                        <p:tgtEl>
                                          <p:spTgt spid="334850"/>
                                        </p:tgtEl>
                                        <p:attrNameLst>
                                          <p:attrName>ppt_w</p:attrName>
                                        </p:attrNameLst>
                                      </p:cBhvr>
                                      <p:tavLst>
                                        <p:tav tm="0">
                                          <p:val>
                                            <p:fltVal val="0"/>
                                          </p:val>
                                        </p:tav>
                                        <p:tav tm="100000">
                                          <p:val>
                                            <p:strVal val="#ppt_w"/>
                                          </p:val>
                                        </p:tav>
                                      </p:tavLst>
                                    </p:anim>
                                    <p:anim calcmode="lin" valueType="num">
                                      <p:cBhvr>
                                        <p:cTn id="8" dur="1000" fill="hold"/>
                                        <p:tgtEl>
                                          <p:spTgt spid="334850"/>
                                        </p:tgtEl>
                                        <p:attrNameLst>
                                          <p:attrName>ppt_h</p:attrName>
                                        </p:attrNameLst>
                                      </p:cBhvr>
                                      <p:tavLst>
                                        <p:tav tm="0">
                                          <p:val>
                                            <p:fltVal val="0"/>
                                          </p:val>
                                        </p:tav>
                                        <p:tav tm="100000">
                                          <p:val>
                                            <p:strVal val="#ppt_h"/>
                                          </p:val>
                                        </p:tav>
                                      </p:tavLst>
                                    </p:anim>
                                    <p:anim calcmode="lin" valueType="num">
                                      <p:cBhvr>
                                        <p:cTn id="9" dur="1000" fill="hold"/>
                                        <p:tgtEl>
                                          <p:spTgt spid="33485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3485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334851">
                                            <p:txEl>
                                              <p:pRg st="0" end="0"/>
                                            </p:txEl>
                                          </p:spTgt>
                                        </p:tgtEl>
                                        <p:attrNameLst>
                                          <p:attrName>style.visibility</p:attrName>
                                        </p:attrNameLst>
                                      </p:cBhvr>
                                      <p:to>
                                        <p:strVal val="visible"/>
                                      </p:to>
                                    </p:set>
                                    <p:anim calcmode="lin" valueType="num">
                                      <p:cBhvr additive="base">
                                        <p:cTn id="14" dur="500" fill="hold"/>
                                        <p:tgtEl>
                                          <p:spTgt spid="334851">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34851">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334851">
                                            <p:txEl>
                                              <p:pRg st="1" end="1"/>
                                            </p:txEl>
                                          </p:spTgt>
                                        </p:tgtEl>
                                        <p:attrNameLst>
                                          <p:attrName>style.visibility</p:attrName>
                                        </p:attrNameLst>
                                      </p:cBhvr>
                                      <p:to>
                                        <p:strVal val="visible"/>
                                      </p:to>
                                    </p:set>
                                    <p:anim calcmode="lin" valueType="num">
                                      <p:cBhvr additive="base">
                                        <p:cTn id="19" dur="500" fill="hold"/>
                                        <p:tgtEl>
                                          <p:spTgt spid="33485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4851">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334851">
                                            <p:txEl>
                                              <p:pRg st="2" end="2"/>
                                            </p:txEl>
                                          </p:spTgt>
                                        </p:tgtEl>
                                        <p:attrNameLst>
                                          <p:attrName>style.visibility</p:attrName>
                                        </p:attrNameLst>
                                      </p:cBhvr>
                                      <p:to>
                                        <p:strVal val="visible"/>
                                      </p:to>
                                    </p:set>
                                    <p:anim calcmode="lin" valueType="num">
                                      <p:cBhvr additive="base">
                                        <p:cTn id="24" dur="500" fill="hold"/>
                                        <p:tgtEl>
                                          <p:spTgt spid="33485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34851">
                                            <p:txEl>
                                              <p:pRg st="2" end="2"/>
                                            </p:txEl>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1000"/>
                                  </p:stCondLst>
                                  <p:childTnLst>
                                    <p:set>
                                      <p:cBhvr>
                                        <p:cTn id="27" dur="1" fill="hold">
                                          <p:stCondLst>
                                            <p:cond delay="0"/>
                                          </p:stCondLst>
                                        </p:cTn>
                                        <p:tgtEl>
                                          <p:spTgt spid="334851">
                                            <p:txEl>
                                              <p:pRg st="3" end="3"/>
                                            </p:txEl>
                                          </p:spTgt>
                                        </p:tgtEl>
                                        <p:attrNameLst>
                                          <p:attrName>style.visibility</p:attrName>
                                        </p:attrNameLst>
                                      </p:cBhvr>
                                      <p:to>
                                        <p:strVal val="visible"/>
                                      </p:to>
                                    </p:set>
                                    <p:anim calcmode="lin" valueType="num">
                                      <p:cBhvr additive="base">
                                        <p:cTn id="28" dur="500" fill="hold"/>
                                        <p:tgtEl>
                                          <p:spTgt spid="334851">
                                            <p:txEl>
                                              <p:pRg st="3" end="3"/>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34851">
                                            <p:txEl>
                                              <p:pRg st="3" end="3"/>
                                            </p:txEl>
                                          </p:spTgt>
                                        </p:tgtEl>
                                        <p:attrNameLst>
                                          <p:attrName>ppt_y</p:attrName>
                                        </p:attrNameLst>
                                      </p:cBhvr>
                                      <p:tavLst>
                                        <p:tav tm="0">
                                          <p:val>
                                            <p:strVal val="#ppt_y"/>
                                          </p:val>
                                        </p:tav>
                                        <p:tav tm="100000">
                                          <p:val>
                                            <p:strVal val="#ppt_y"/>
                                          </p:val>
                                        </p:tav>
                                      </p:tavLst>
                                    </p:anim>
                                  </p:childTnLst>
                                </p:cTn>
                              </p:par>
                            </p:childTnLst>
                          </p:cTn>
                        </p:par>
                        <p:par>
                          <p:cTn id="30" fill="hold">
                            <p:stCondLst>
                              <p:cond delay="5500"/>
                            </p:stCondLst>
                            <p:childTnLst>
                              <p:par>
                                <p:cTn id="31" presetID="2" presetClass="entr" presetSubtype="8" fill="hold" grpId="0" nodeType="afterEffect">
                                  <p:stCondLst>
                                    <p:cond delay="1000"/>
                                  </p:stCondLst>
                                  <p:childTnLst>
                                    <p:set>
                                      <p:cBhvr>
                                        <p:cTn id="32" dur="1" fill="hold">
                                          <p:stCondLst>
                                            <p:cond delay="0"/>
                                          </p:stCondLst>
                                        </p:cTn>
                                        <p:tgtEl>
                                          <p:spTgt spid="334851">
                                            <p:txEl>
                                              <p:pRg st="4" end="4"/>
                                            </p:txEl>
                                          </p:spTgt>
                                        </p:tgtEl>
                                        <p:attrNameLst>
                                          <p:attrName>style.visibility</p:attrName>
                                        </p:attrNameLst>
                                      </p:cBhvr>
                                      <p:to>
                                        <p:strVal val="visible"/>
                                      </p:to>
                                    </p:set>
                                    <p:anim calcmode="lin" valueType="num">
                                      <p:cBhvr additive="base">
                                        <p:cTn id="33" dur="500" fill="hold"/>
                                        <p:tgtEl>
                                          <p:spTgt spid="334851">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34851">
                                            <p:txEl>
                                              <p:pRg st="4" end="4"/>
                                            </p:txEl>
                                          </p:spTgt>
                                        </p:tgtEl>
                                        <p:attrNameLst>
                                          <p:attrName>ppt_y</p:attrName>
                                        </p:attrNameLst>
                                      </p:cBhvr>
                                      <p:tavLst>
                                        <p:tav tm="0">
                                          <p:val>
                                            <p:strVal val="#ppt_y"/>
                                          </p:val>
                                        </p:tav>
                                        <p:tav tm="100000">
                                          <p:val>
                                            <p:strVal val="#ppt_y"/>
                                          </p:val>
                                        </p:tav>
                                      </p:tavLst>
                                    </p:anim>
                                  </p:childTnLst>
                                </p:cTn>
                              </p:par>
                            </p:childTnLst>
                          </p:cTn>
                        </p:par>
                        <p:par>
                          <p:cTn id="35" fill="hold">
                            <p:stCondLst>
                              <p:cond delay="7000"/>
                            </p:stCondLst>
                            <p:childTnLst>
                              <p:par>
                                <p:cTn id="36" presetID="2" presetClass="entr" presetSubtype="8" fill="hold" grpId="0" nodeType="afterEffect">
                                  <p:stCondLst>
                                    <p:cond delay="1000"/>
                                  </p:stCondLst>
                                  <p:childTnLst>
                                    <p:set>
                                      <p:cBhvr>
                                        <p:cTn id="37" dur="1" fill="hold">
                                          <p:stCondLst>
                                            <p:cond delay="0"/>
                                          </p:stCondLst>
                                        </p:cTn>
                                        <p:tgtEl>
                                          <p:spTgt spid="334851">
                                            <p:txEl>
                                              <p:pRg st="5" end="5"/>
                                            </p:txEl>
                                          </p:spTgt>
                                        </p:tgtEl>
                                        <p:attrNameLst>
                                          <p:attrName>style.visibility</p:attrName>
                                        </p:attrNameLst>
                                      </p:cBhvr>
                                      <p:to>
                                        <p:strVal val="visible"/>
                                      </p:to>
                                    </p:set>
                                    <p:anim calcmode="lin" valueType="num">
                                      <p:cBhvr additive="base">
                                        <p:cTn id="38" dur="500" fill="hold"/>
                                        <p:tgtEl>
                                          <p:spTgt spid="334851">
                                            <p:txEl>
                                              <p:pRg st="5" end="5"/>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34851">
                                            <p:txEl>
                                              <p:pRg st="5" end="5"/>
                                            </p:txEl>
                                          </p:spTgt>
                                        </p:tgtEl>
                                        <p:attrNameLst>
                                          <p:attrName>ppt_y</p:attrName>
                                        </p:attrNameLst>
                                      </p:cBhvr>
                                      <p:tavLst>
                                        <p:tav tm="0">
                                          <p:val>
                                            <p:strVal val="#ppt_y"/>
                                          </p:val>
                                        </p:tav>
                                        <p:tav tm="100000">
                                          <p:val>
                                            <p:strVal val="#ppt_y"/>
                                          </p:val>
                                        </p:tav>
                                      </p:tavLst>
                                    </p:anim>
                                  </p:childTnLst>
                                </p:cTn>
                              </p:par>
                            </p:childTnLst>
                          </p:cTn>
                        </p:par>
                        <p:par>
                          <p:cTn id="40" fill="hold">
                            <p:stCondLst>
                              <p:cond delay="8500"/>
                            </p:stCondLst>
                            <p:childTnLst>
                              <p:par>
                                <p:cTn id="41" presetID="2" presetClass="entr" presetSubtype="8" fill="hold" grpId="0" nodeType="afterEffect">
                                  <p:stCondLst>
                                    <p:cond delay="1000"/>
                                  </p:stCondLst>
                                  <p:childTnLst>
                                    <p:set>
                                      <p:cBhvr>
                                        <p:cTn id="42" dur="1" fill="hold">
                                          <p:stCondLst>
                                            <p:cond delay="0"/>
                                          </p:stCondLst>
                                        </p:cTn>
                                        <p:tgtEl>
                                          <p:spTgt spid="334851">
                                            <p:txEl>
                                              <p:pRg st="6" end="6"/>
                                            </p:txEl>
                                          </p:spTgt>
                                        </p:tgtEl>
                                        <p:attrNameLst>
                                          <p:attrName>style.visibility</p:attrName>
                                        </p:attrNameLst>
                                      </p:cBhvr>
                                      <p:to>
                                        <p:strVal val="visible"/>
                                      </p:to>
                                    </p:set>
                                    <p:anim calcmode="lin" valueType="num">
                                      <p:cBhvr additive="base">
                                        <p:cTn id="43" dur="500" fill="hold"/>
                                        <p:tgtEl>
                                          <p:spTgt spid="33485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34851">
                                            <p:txEl>
                                              <p:pRg st="6" end="6"/>
                                            </p:txEl>
                                          </p:spTgt>
                                        </p:tgtEl>
                                        <p:attrNameLst>
                                          <p:attrName>ppt_y</p:attrName>
                                        </p:attrNameLst>
                                      </p:cBhvr>
                                      <p:tavLst>
                                        <p:tav tm="0">
                                          <p:val>
                                            <p:strVal val="#ppt_y"/>
                                          </p:val>
                                        </p:tav>
                                        <p:tav tm="100000">
                                          <p:val>
                                            <p:strVal val="#ppt_y"/>
                                          </p:val>
                                        </p:tav>
                                      </p:tavLst>
                                    </p:anim>
                                  </p:childTnLst>
                                </p:cTn>
                              </p:par>
                            </p:childTnLst>
                          </p:cTn>
                        </p:par>
                        <p:par>
                          <p:cTn id="45" fill="hold">
                            <p:stCondLst>
                              <p:cond delay="10000"/>
                            </p:stCondLst>
                            <p:childTnLst>
                              <p:par>
                                <p:cTn id="46" presetID="2" presetClass="entr" presetSubtype="8" fill="hold" grpId="0" nodeType="afterEffect">
                                  <p:stCondLst>
                                    <p:cond delay="1000"/>
                                  </p:stCondLst>
                                  <p:childTnLst>
                                    <p:set>
                                      <p:cBhvr>
                                        <p:cTn id="47" dur="1" fill="hold">
                                          <p:stCondLst>
                                            <p:cond delay="0"/>
                                          </p:stCondLst>
                                        </p:cTn>
                                        <p:tgtEl>
                                          <p:spTgt spid="334851">
                                            <p:txEl>
                                              <p:pRg st="7" end="7"/>
                                            </p:txEl>
                                          </p:spTgt>
                                        </p:tgtEl>
                                        <p:attrNameLst>
                                          <p:attrName>style.visibility</p:attrName>
                                        </p:attrNameLst>
                                      </p:cBhvr>
                                      <p:to>
                                        <p:strVal val="visible"/>
                                      </p:to>
                                    </p:set>
                                    <p:anim calcmode="lin" valueType="num">
                                      <p:cBhvr additive="base">
                                        <p:cTn id="48" dur="500" fill="hold"/>
                                        <p:tgtEl>
                                          <p:spTgt spid="334851">
                                            <p:txEl>
                                              <p:pRg st="7" end="7"/>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33485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0" grpId="0" autoUpdateAnimBg="0"/>
      <p:bldP spid="334851" grpId="0" build="p" bldLvl="2" autoUpdateAnimBg="0" advAuto="100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150938" y="304800"/>
            <a:ext cx="7793037" cy="1455738"/>
          </a:xfrm>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2771" name="Rectangle 3"/>
          <p:cNvSpPr>
            <a:spLocks noGrp="1" noChangeArrowheads="1"/>
          </p:cNvSpPr>
          <p:nvPr>
            <p:ph type="body" idx="1"/>
          </p:nvPr>
        </p:nvSpPr>
        <p:spPr>
          <a:xfrm>
            <a:off x="533400" y="2057400"/>
            <a:ext cx="8305800" cy="4191000"/>
          </a:xfrm>
        </p:spPr>
        <p:txBody>
          <a:bodyPr/>
          <a:lstStyle/>
          <a:p>
            <a:pPr marL="103188" indent="0" eaLnBrk="1" hangingPunct="1">
              <a:buFont typeface="Wingdings" pitchFamily="2" charset="2"/>
              <a:buNone/>
            </a:pPr>
            <a:r>
              <a:rPr lang="ar-SA" sz="3600" smtClean="0"/>
              <a:t>- </a:t>
            </a:r>
            <a:r>
              <a:rPr lang="ar-SA" sz="3600" b="1" smtClean="0"/>
              <a:t>تتألف اللجان الإدارية المتساوية الأعضاء من عــدد متساو ممثلي الإدارة وممثلـي المستخدميـن ويكون لها أعضــاء رسميون وعدد من الأعضاء النواب. </a:t>
            </a:r>
          </a:p>
          <a:p>
            <a:pPr marL="103188" indent="0" eaLnBrk="1" hangingPunct="1">
              <a:buFont typeface="Wingdings" pitchFamily="2" charset="2"/>
              <a:buNone/>
            </a:pPr>
            <a:r>
              <a:rPr lang="ar-SA" sz="3600" b="1" smtClean="0"/>
              <a:t>(الفصل 3)</a:t>
            </a:r>
          </a:p>
          <a:p>
            <a:pPr marL="103188" indent="0" eaLnBrk="1" hangingPunct="1">
              <a:buFont typeface="Wingdings" pitchFamily="2" charset="2"/>
              <a:buNone/>
            </a:pPr>
            <a:endParaRPr lang="fr-FR" sz="3600" smtClean="0"/>
          </a:p>
          <a:p>
            <a:pPr marL="103188" indent="0" eaLnBrk="1" hangingPunct="1"/>
            <a:endParaRPr lang="fr-F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150938" y="228600"/>
            <a:ext cx="7793037" cy="1455738"/>
          </a:xfrm>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3795" name="Rectangle 3"/>
          <p:cNvSpPr>
            <a:spLocks noGrp="1" noChangeArrowheads="1"/>
          </p:cNvSpPr>
          <p:nvPr>
            <p:ph type="body" idx="1"/>
          </p:nvPr>
        </p:nvSpPr>
        <p:spPr>
          <a:xfrm>
            <a:off x="0" y="1752600"/>
            <a:ext cx="9144000" cy="5105400"/>
          </a:xfrm>
          <a:noFill/>
        </p:spPr>
        <p:txBody>
          <a:bodyPr/>
          <a:lstStyle/>
          <a:p>
            <a:pPr marL="103188" indent="0" eaLnBrk="1" hangingPunct="1">
              <a:lnSpc>
                <a:spcPct val="90000"/>
              </a:lnSpc>
              <a:buFont typeface="Wingdings" pitchFamily="2" charset="2"/>
              <a:buNone/>
            </a:pPr>
            <a:r>
              <a:rPr lang="ar-SA" smtClean="0"/>
              <a:t>- </a:t>
            </a:r>
            <a:r>
              <a:rPr lang="ar-SA" b="1" smtClean="0"/>
              <a:t>يعيـن ممثلـو الإدارة الرسميــون والنــواب فـي حظيـرة اللجـــــان الإداريـة المتساوية الأعضاء بموجب قرار يصدره الوزير  المعنـي بالأمـر إثــر إعلان نتائج انتخابات ممثلـي الموظفيـن.</a:t>
            </a:r>
          </a:p>
          <a:p>
            <a:pPr marL="103188" indent="0" eaLnBrk="1" hangingPunct="1">
              <a:lnSpc>
                <a:spcPct val="90000"/>
              </a:lnSpc>
              <a:buFont typeface="Wingdings" pitchFamily="2" charset="2"/>
              <a:buNone/>
            </a:pPr>
            <a:r>
              <a:rPr lang="ar-SA" b="1" smtClean="0"/>
              <a:t>- يختـارون من بين الموظفيـن العاملين في الإدارة المعنية بالأمر أو المنتميــن إلى سلــك أعلى والمعهود إليهم بإجراء مراقبة على هـــذه الإدارة ويكون ضمنهـم بالأخص الموظف المعين من طرف الوزيـر ليتولى رآسة اللجنة.</a:t>
            </a:r>
          </a:p>
          <a:p>
            <a:pPr marL="103188" indent="0" eaLnBrk="1" hangingPunct="1">
              <a:lnSpc>
                <a:spcPct val="90000"/>
              </a:lnSpc>
              <a:buFont typeface="Wingdings" pitchFamily="2" charset="2"/>
              <a:buNone/>
            </a:pPr>
            <a:r>
              <a:rPr lang="ar-SA" b="1" smtClean="0"/>
              <a:t>-لا تطلب صفة موظف رسمي من ممثلـي الإدارة الذين يشغلون بعض المناصب الراجع التعيين فيها إلى نظر جلالة الملك أو الحكومة. </a:t>
            </a:r>
          </a:p>
          <a:p>
            <a:pPr marL="103188" indent="0" eaLnBrk="1" hangingPunct="1">
              <a:lnSpc>
                <a:spcPct val="90000"/>
              </a:lnSpc>
              <a:buFont typeface="Wingdings" pitchFamily="2" charset="2"/>
              <a:buNone/>
            </a:pPr>
            <a:r>
              <a:rPr lang="ar-SA" b="1" smtClean="0"/>
              <a:t>(الفصل 8)</a:t>
            </a:r>
            <a:endParaRPr lang="fr-FR" b="1" smtClean="0"/>
          </a:p>
          <a:p>
            <a:pPr marL="103188" indent="0" eaLnBrk="1" hangingPunct="1">
              <a:lnSpc>
                <a:spcPct val="90000"/>
              </a:lnSpc>
            </a:pPr>
            <a:endParaRPr lang="fr-FR" sz="2800" b="1"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150938" y="304800"/>
            <a:ext cx="7793037" cy="1455738"/>
          </a:xfrm>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4819" name="Rectangle 3"/>
          <p:cNvSpPr>
            <a:spLocks noGrp="1" noChangeArrowheads="1"/>
          </p:cNvSpPr>
          <p:nvPr>
            <p:ph type="body" idx="1"/>
          </p:nvPr>
        </p:nvSpPr>
        <p:spPr>
          <a:xfrm>
            <a:off x="304800" y="1905000"/>
            <a:ext cx="8610600" cy="4191000"/>
          </a:xfrm>
        </p:spPr>
        <p:txBody>
          <a:bodyPr/>
          <a:lstStyle/>
          <a:p>
            <a:pPr marL="176213" indent="30163" eaLnBrk="1" hangingPunct="1">
              <a:lnSpc>
                <a:spcPct val="90000"/>
              </a:lnSpc>
              <a:buFont typeface="Wingdings" pitchFamily="2" charset="2"/>
              <a:buNone/>
            </a:pPr>
            <a:r>
              <a:rPr lang="ar-SA" sz="2800" smtClean="0"/>
              <a:t>- </a:t>
            </a:r>
            <a:r>
              <a:rPr lang="ar-SA" sz="2800" b="1" smtClean="0"/>
              <a:t>اللجـان الإداريـة المتساويـة الأعضاء تستشار ضمن الشروط المقــررة فـي النظــم المعمـول بهـا فـي شـــأن :</a:t>
            </a:r>
          </a:p>
          <a:p>
            <a:pPr marL="176213" indent="30163" eaLnBrk="1" hangingPunct="1">
              <a:lnSpc>
                <a:spcPct val="90000"/>
              </a:lnSpc>
              <a:buFont typeface="Wingdings" pitchFamily="2" charset="2"/>
              <a:buNone/>
            </a:pPr>
            <a:r>
              <a:rPr lang="ar-SA" sz="2800" b="1" smtClean="0"/>
              <a:t>* ترسيـم الموظفيــن المتمرنين </a:t>
            </a:r>
          </a:p>
          <a:p>
            <a:pPr marL="176213" indent="30163" eaLnBrk="1" hangingPunct="1">
              <a:lnSpc>
                <a:spcPct val="90000"/>
              </a:lnSpc>
              <a:buFont typeface="Wingdings" pitchFamily="2" charset="2"/>
              <a:buNone/>
            </a:pPr>
            <a:r>
              <a:rPr lang="ar-SA" sz="2800" b="1" smtClean="0"/>
              <a:t>* المسائل الفردية المنصوص عليها فـي الفصول 33 و58 و63 و65 وإلى 75 و78 و81 و85 من الظهير الشريف الصادر بمثابة نظام عام للوظيفـــة العمومية.</a:t>
            </a:r>
          </a:p>
          <a:p>
            <a:pPr marL="176213" indent="30163" eaLnBrk="1" hangingPunct="1">
              <a:lnSpc>
                <a:spcPct val="90000"/>
              </a:lnSpc>
              <a:buFont typeface="Wingdings" pitchFamily="2" charset="2"/>
              <a:buNone/>
            </a:pPr>
            <a:r>
              <a:rPr lang="ar-SA" sz="2800" b="1" smtClean="0"/>
              <a:t>- يتولـى مهـام الكتابــة لدى اللجـــان الإدارية ممثل من الإدارة يمكـن أن لا يكون عضوا في اللجنة.</a:t>
            </a:r>
          </a:p>
          <a:p>
            <a:pPr marL="176213" indent="30163" eaLnBrk="1" hangingPunct="1">
              <a:lnSpc>
                <a:spcPct val="90000"/>
              </a:lnSpc>
              <a:buFont typeface="Wingdings" pitchFamily="2" charset="2"/>
              <a:buNone/>
            </a:pPr>
            <a:r>
              <a:rPr lang="ar-SA" sz="2800" b="1" smtClean="0"/>
              <a:t>- يوضع محضر عقب كل جلسة. (الفصل 25)</a:t>
            </a:r>
          </a:p>
          <a:p>
            <a:pPr marL="176213" indent="30163" eaLnBrk="1" hangingPunct="1">
              <a:lnSpc>
                <a:spcPct val="90000"/>
              </a:lnSpc>
              <a:buFont typeface="Wingdings" pitchFamily="2" charset="2"/>
              <a:buNone/>
            </a:pPr>
            <a:endParaRPr lang="fr-FR" sz="2800" b="1" smtClean="0"/>
          </a:p>
          <a:p>
            <a:pPr marL="176213" indent="30163" eaLnBrk="1" hangingPunct="1">
              <a:lnSpc>
                <a:spcPct val="90000"/>
              </a:lnSpc>
              <a:buFont typeface="Wingdings" pitchFamily="2" charset="2"/>
              <a:buNone/>
            </a:pPr>
            <a:endParaRPr lang="fr-FR" sz="2400" b="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5843" name="Rectangle 3"/>
          <p:cNvSpPr>
            <a:spLocks noGrp="1" noChangeArrowheads="1"/>
          </p:cNvSpPr>
          <p:nvPr>
            <p:ph type="body" idx="1"/>
          </p:nvPr>
        </p:nvSpPr>
        <p:spPr>
          <a:xfrm>
            <a:off x="0" y="2209800"/>
            <a:ext cx="9144000" cy="4191000"/>
          </a:xfrm>
        </p:spPr>
        <p:txBody>
          <a:bodyPr/>
          <a:lstStyle/>
          <a:p>
            <a:pPr marL="93663" indent="9525" algn="ctr" eaLnBrk="1" hangingPunct="1">
              <a:buFont typeface="Wingdings" pitchFamily="2" charset="2"/>
              <a:buNone/>
            </a:pPr>
            <a:endParaRPr lang="ar-SA" sz="3600" b="1" smtClean="0">
              <a:solidFill>
                <a:srgbClr val="359AFF"/>
              </a:solidFill>
            </a:endParaRPr>
          </a:p>
          <a:p>
            <a:pPr marL="93663" indent="9525" algn="ctr" eaLnBrk="1" hangingPunct="1">
              <a:buFont typeface="Wingdings" pitchFamily="2" charset="2"/>
              <a:buNone/>
            </a:pPr>
            <a:r>
              <a:rPr lang="ar-SA" sz="4000" b="1" smtClean="0"/>
              <a:t>لا تكون جلسات اللجان الإدارية عمومية</a:t>
            </a:r>
          </a:p>
          <a:p>
            <a:pPr marL="93663" indent="9525" algn="ctr" eaLnBrk="1" hangingPunct="1">
              <a:buFont typeface="Wingdings" pitchFamily="2" charset="2"/>
              <a:buNone/>
            </a:pPr>
            <a:r>
              <a:rPr lang="ar-SA" sz="4000" b="1" smtClean="0"/>
              <a:t>(الفصل 27)</a:t>
            </a:r>
          </a:p>
          <a:p>
            <a:pPr marL="93663" indent="9525" algn="ctr" eaLnBrk="1" hangingPunct="1">
              <a:buFont typeface="Wingdings" pitchFamily="2" charset="2"/>
              <a:buNone/>
            </a:pPr>
            <a:endParaRPr lang="fr-FR" sz="4000" smtClean="0"/>
          </a:p>
          <a:p>
            <a:pPr marL="93663" indent="9525" eaLnBrk="1" hangingPunct="1">
              <a:buFont typeface="Wingdings" pitchFamily="2" charset="2"/>
              <a:buNone/>
            </a:pPr>
            <a:endParaRPr lang="fr-FR" sz="40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6867" name="Rectangle 3"/>
          <p:cNvSpPr>
            <a:spLocks noGrp="1" noChangeArrowheads="1"/>
          </p:cNvSpPr>
          <p:nvPr>
            <p:ph type="body" idx="1"/>
          </p:nvPr>
        </p:nvSpPr>
        <p:spPr>
          <a:xfrm>
            <a:off x="457200" y="2362200"/>
            <a:ext cx="8153400" cy="2743200"/>
          </a:xfrm>
        </p:spPr>
        <p:txBody>
          <a:bodyPr/>
          <a:lstStyle/>
          <a:p>
            <a:pPr marL="0" indent="0" eaLnBrk="1" hangingPunct="1">
              <a:buFont typeface="Wingdings" pitchFamily="2" charset="2"/>
              <a:buNone/>
            </a:pPr>
            <a:r>
              <a:rPr lang="ar-SA" smtClean="0"/>
              <a:t>- </a:t>
            </a:r>
            <a:r>
              <a:rPr lang="ar-SA" b="1" smtClean="0"/>
              <a:t>إذا كانت للموظفين المتمرنين صفـة رسمييـن فـي سلـك آخـر فيكونون من حيث التأديب تحت حكم اللجنة الإدارية المتساوية الأعضاء المختصة فيما يتعلق بالسلك المذكور أخيرا.</a:t>
            </a:r>
          </a:p>
          <a:p>
            <a:pPr marL="0" indent="0" algn="ctr" eaLnBrk="1" hangingPunct="1">
              <a:buFont typeface="Wingdings" pitchFamily="2" charset="2"/>
              <a:buNone/>
            </a:pPr>
            <a:r>
              <a:rPr lang="ar-SA" b="1" smtClean="0"/>
              <a:t>(الفصل 29)</a:t>
            </a:r>
            <a:endParaRPr lang="fr-FR"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7891" name="Rectangle 3"/>
          <p:cNvSpPr>
            <a:spLocks noGrp="1" noChangeArrowheads="1"/>
          </p:cNvSpPr>
          <p:nvPr>
            <p:ph type="body" idx="1"/>
          </p:nvPr>
        </p:nvSpPr>
        <p:spPr>
          <a:xfrm>
            <a:off x="533400" y="2362200"/>
            <a:ext cx="7924800" cy="2971800"/>
          </a:xfrm>
        </p:spPr>
        <p:txBody>
          <a:bodyPr/>
          <a:lstStyle/>
          <a:p>
            <a:pPr marL="103188" indent="0" eaLnBrk="1" hangingPunct="1">
              <a:buFont typeface="Wingdings" pitchFamily="2" charset="2"/>
              <a:buNone/>
            </a:pPr>
            <a:endParaRPr lang="ar-SA" smtClean="0"/>
          </a:p>
          <a:p>
            <a:pPr marL="103188" indent="0" eaLnBrk="1" hangingPunct="1">
              <a:buFont typeface="Wingdings" pitchFamily="2" charset="2"/>
              <a:buNone/>
            </a:pPr>
            <a:r>
              <a:rPr lang="ar-SA" smtClean="0"/>
              <a:t>- </a:t>
            </a:r>
            <a:r>
              <a:rPr lang="ar-SA" b="1" smtClean="0"/>
              <a:t>يخضع لزوما أعضاء اللجـان الإدارية إلى كتمــان السـر المهني فيما يتعلق بجميع الوثائــق التي يطلعون عليها بهذه الصفة. (الفصل 30)</a:t>
            </a:r>
            <a:endParaRPr lang="fr-FR" b="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150938" y="304800"/>
            <a:ext cx="7793037" cy="1455738"/>
          </a:xfrm>
        </p:spPr>
        <p:txBody>
          <a:bodyPr/>
          <a:lstStyle/>
          <a:p>
            <a:pPr algn="ctr" eaLnBrk="1" hangingPunct="1"/>
            <a:r>
              <a:rPr lang="ar-SA" b="1" smtClean="0">
                <a:cs typeface="Simplified Arabic" pitchFamily="2" charset="-78"/>
              </a:rPr>
              <a:t>4- التعريف باللجان الإدارية </a:t>
            </a:r>
            <a:br>
              <a:rPr lang="ar-SA" b="1" smtClean="0">
                <a:cs typeface="Simplified Arabic" pitchFamily="2" charset="-78"/>
              </a:rPr>
            </a:br>
            <a:r>
              <a:rPr lang="ar-SA" b="1" smtClean="0">
                <a:cs typeface="Simplified Arabic" pitchFamily="2" charset="-78"/>
              </a:rPr>
              <a:t>    المتساوية الأعضاء</a:t>
            </a:r>
            <a:endParaRPr lang="fr-FR" b="1" smtClean="0">
              <a:cs typeface="Simplified Arabic" pitchFamily="2" charset="-78"/>
            </a:endParaRPr>
          </a:p>
        </p:txBody>
      </p:sp>
      <p:sp>
        <p:nvSpPr>
          <p:cNvPr id="38915" name="Rectangle 3"/>
          <p:cNvSpPr>
            <a:spLocks noGrp="1" noChangeArrowheads="1"/>
          </p:cNvSpPr>
          <p:nvPr>
            <p:ph type="body" idx="1"/>
          </p:nvPr>
        </p:nvSpPr>
        <p:spPr>
          <a:xfrm>
            <a:off x="533400" y="2057400"/>
            <a:ext cx="7924800" cy="3657600"/>
          </a:xfrm>
        </p:spPr>
        <p:txBody>
          <a:bodyPr/>
          <a:lstStyle/>
          <a:p>
            <a:pPr marL="103188" indent="0" algn="ctr" eaLnBrk="1" hangingPunct="1">
              <a:buFont typeface="Wingdings" pitchFamily="2" charset="2"/>
              <a:buNone/>
            </a:pPr>
            <a:endParaRPr lang="ar-SA" sz="3600" b="1" smtClean="0">
              <a:solidFill>
                <a:srgbClr val="359AFF"/>
              </a:solidFill>
            </a:endParaRPr>
          </a:p>
          <a:p>
            <a:pPr marL="103188" indent="0" eaLnBrk="1" hangingPunct="1">
              <a:buFont typeface="Wingdings" pitchFamily="2" charset="2"/>
              <a:buNone/>
            </a:pPr>
            <a:r>
              <a:rPr lang="ar-SA" smtClean="0"/>
              <a:t>- </a:t>
            </a:r>
            <a:r>
              <a:rPr lang="ar-SA" b="1" smtClean="0"/>
              <a:t>لا يتقاضـى أعضـاء اللجان الإداريـة أي تعويـض من أجـل وظائفهـم على أنـه يمكن أن تمنح لهـم  صوائـر عـن التنقـل والمقام ضمن الشروط المنصوص عليها في النظم الجـاري بها العمل. (الفصل 33)</a:t>
            </a:r>
          </a:p>
          <a:p>
            <a:pPr marL="103188" indent="0" eaLnBrk="1" hangingPunct="1">
              <a:buFont typeface="Wingdings" pitchFamily="2" charset="2"/>
              <a:buNone/>
            </a:pPr>
            <a:endParaRPr lang="fr-FR" b="1"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3400" y="304800"/>
            <a:ext cx="7793038" cy="838200"/>
          </a:xfrm>
        </p:spPr>
        <p:txBody>
          <a:bodyPr/>
          <a:lstStyle/>
          <a:p>
            <a:pPr algn="ctr" eaLnBrk="1" hangingPunct="1"/>
            <a:r>
              <a:rPr lang="ar-SA" b="1" smtClean="0">
                <a:cs typeface="Simplified Arabic" pitchFamily="2" charset="-78"/>
              </a:rPr>
              <a:t>5- التـوظيــف</a:t>
            </a:r>
            <a:endParaRPr lang="fr-FR" sz="2400" smtClean="0">
              <a:cs typeface="Times New Roman" charset="0"/>
            </a:endParaRPr>
          </a:p>
        </p:txBody>
      </p:sp>
      <p:sp>
        <p:nvSpPr>
          <p:cNvPr id="32771" name="Rectangle 3"/>
          <p:cNvSpPr>
            <a:spLocks noGrp="1" noChangeArrowheads="1"/>
          </p:cNvSpPr>
          <p:nvPr>
            <p:ph type="body" idx="1"/>
          </p:nvPr>
        </p:nvSpPr>
        <p:spPr>
          <a:xfrm>
            <a:off x="304800" y="1828800"/>
            <a:ext cx="8650288" cy="5029200"/>
          </a:xfrm>
        </p:spPr>
        <p:txBody>
          <a:bodyPr/>
          <a:lstStyle/>
          <a:p>
            <a:pPr algn="just" eaLnBrk="1" hangingPunct="1"/>
            <a:r>
              <a:rPr lang="ar-SA" b="1" u="sng" smtClean="0">
                <a:cs typeface="Simplified Arabic" pitchFamily="2" charset="-78"/>
              </a:rPr>
              <a:t>الأهــداف</a:t>
            </a:r>
            <a:r>
              <a:rPr lang="ar-SA" smtClean="0">
                <a:cs typeface="Simplified Arabic" pitchFamily="2" charset="-78"/>
              </a:rPr>
              <a:t> :</a:t>
            </a:r>
            <a:endParaRPr lang="ar-SA" sz="2800" smtClean="0">
              <a:latin typeface="Times New Roman" charset="0"/>
              <a:cs typeface="Simplified Arabic" pitchFamily="2" charset="-78"/>
            </a:endParaRPr>
          </a:p>
          <a:p>
            <a:pPr algn="just" eaLnBrk="1" hangingPunct="1">
              <a:buFontTx/>
              <a:buChar char="-"/>
            </a:pPr>
            <a:r>
              <a:rPr lang="ar-SA" sz="2800" b="1" smtClean="0">
                <a:latin typeface="Times New Roman" charset="0"/>
                <a:cs typeface="Simplified Arabic" pitchFamily="2" charset="-78"/>
              </a:rPr>
              <a:t>تغطية العجز الحاصل في مجال الموارد البشرية قضاة كانوا أم كتاب ضبط</a:t>
            </a:r>
          </a:p>
          <a:p>
            <a:pPr algn="just" eaLnBrk="1" hangingPunct="1">
              <a:buFontTx/>
              <a:buChar char="-"/>
            </a:pPr>
            <a:r>
              <a:rPr lang="ar-SA" sz="2800" b="1" smtClean="0">
                <a:latin typeface="Times New Roman" charset="0"/>
                <a:cs typeface="Simplified Arabic" pitchFamily="2" charset="-78"/>
              </a:rPr>
              <a:t>عقلنة التوظيف وموضوعيته لاختيار أحسن الكفاءات</a:t>
            </a:r>
          </a:p>
          <a:p>
            <a:pPr algn="just" eaLnBrk="1" hangingPunct="1">
              <a:buFontTx/>
              <a:buChar char="-"/>
            </a:pPr>
            <a:r>
              <a:rPr lang="ar-SA" sz="2800" b="1" smtClean="0">
                <a:latin typeface="Times New Roman" charset="0"/>
                <a:cs typeface="Simplified Arabic" pitchFamily="2" charset="-78"/>
              </a:rPr>
              <a:t>أساس وضع نظرة توقعية للمستقبل في أفق مكننة عمل المحاكم</a:t>
            </a:r>
            <a:r>
              <a:rPr lang="ar-SA" sz="2800" b="1" smtClean="0">
                <a:cs typeface="Simplified Arabic" pitchFamily="2" charset="-78"/>
              </a:rPr>
              <a:t> مما يغير طبيعة الوظائف التي كان معمولا بها وكذا نوعية المهام.</a:t>
            </a:r>
          </a:p>
          <a:p>
            <a:pPr algn="just" eaLnBrk="1" hangingPunct="1">
              <a:buFontTx/>
              <a:buChar char="-"/>
            </a:pPr>
            <a:r>
              <a:rPr lang="ar-SA" sz="2800" b="1" smtClean="0">
                <a:cs typeface="Simplified Arabic" pitchFamily="2" charset="-78"/>
              </a:rPr>
              <a:t>استغلال كل الامكانيات المتاحة في إطارالمناصب الشاغرة سواء في وضعها أو بتحويلها</a:t>
            </a:r>
          </a:p>
          <a:p>
            <a:pPr algn="just" eaLnBrk="1" hangingPunct="1">
              <a:buFontTx/>
              <a:buChar char="-"/>
            </a:pPr>
            <a:r>
              <a:rPr lang="ar-SA" sz="2800" b="1" smtClean="0">
                <a:cs typeface="Simplified Arabic" pitchFamily="2" charset="-78"/>
              </a:rPr>
              <a:t>استفادة كل مناطق المملكة من عمليات التوظيف في إطار الحاجيات الحقيقية (المباريات جهوية</a:t>
            </a:r>
            <a:r>
              <a:rPr lang="ar-SA" sz="2800" smtClean="0">
                <a:cs typeface="Simplified Arabic" pitchFamily="2" charset="-78"/>
              </a:rPr>
              <a:t>)</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500" fill="hold"/>
                                        <p:tgtEl>
                                          <p:spTgt spid="32770"/>
                                        </p:tgtEl>
                                        <p:attrNameLst>
                                          <p:attrName>ppt_w</p:attrName>
                                        </p:attrNameLst>
                                      </p:cBhvr>
                                      <p:tavLst>
                                        <p:tav tm="0">
                                          <p:val>
                                            <p:fltVal val="0"/>
                                          </p:val>
                                        </p:tav>
                                        <p:tav tm="100000">
                                          <p:val>
                                            <p:strVal val="#ppt_w"/>
                                          </p:val>
                                        </p:tav>
                                      </p:tavLst>
                                    </p:anim>
                                    <p:anim calcmode="lin" valueType="num">
                                      <p:cBhvr>
                                        <p:cTn id="8" dur="500" fill="hold"/>
                                        <p:tgtEl>
                                          <p:spTgt spid="32770"/>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32771">
                                            <p:txEl>
                                              <p:pRg st="0" end="0"/>
                                            </p:txEl>
                                          </p:spTgt>
                                        </p:tgtEl>
                                        <p:attrNameLst>
                                          <p:attrName>style.visibility</p:attrName>
                                        </p:attrNameLst>
                                      </p:cBhvr>
                                      <p:to>
                                        <p:strVal val="visible"/>
                                      </p:to>
                                    </p:set>
                                    <p:anim calcmode="lin" valueType="num">
                                      <p:cBhvr additive="base">
                                        <p:cTn id="12"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2771">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1000"/>
                                  </p:stCondLst>
                                  <p:childTnLst>
                                    <p:set>
                                      <p:cBhvr>
                                        <p:cTn id="16" dur="1" fill="hold">
                                          <p:stCondLst>
                                            <p:cond delay="0"/>
                                          </p:stCondLst>
                                        </p:cTn>
                                        <p:tgtEl>
                                          <p:spTgt spid="32771">
                                            <p:txEl>
                                              <p:pRg st="1" end="1"/>
                                            </p:txEl>
                                          </p:spTgt>
                                        </p:tgtEl>
                                        <p:attrNameLst>
                                          <p:attrName>style.visibility</p:attrName>
                                        </p:attrNameLst>
                                      </p:cBhvr>
                                      <p:to>
                                        <p:strVal val="visible"/>
                                      </p:to>
                                    </p:set>
                                    <p:anim calcmode="lin" valueType="num">
                                      <p:cBhvr additive="base">
                                        <p:cTn id="17" dur="5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2771">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3500"/>
                            </p:stCondLst>
                            <p:childTnLst>
                              <p:par>
                                <p:cTn id="20" presetID="2" presetClass="entr" presetSubtype="8" fill="hold" grpId="0" nodeType="afterEffect">
                                  <p:stCondLst>
                                    <p:cond delay="1000"/>
                                  </p:stCondLst>
                                  <p:childTnLst>
                                    <p:set>
                                      <p:cBhvr>
                                        <p:cTn id="21" dur="1" fill="hold">
                                          <p:stCondLst>
                                            <p:cond delay="0"/>
                                          </p:stCondLst>
                                        </p:cTn>
                                        <p:tgtEl>
                                          <p:spTgt spid="32771">
                                            <p:txEl>
                                              <p:pRg st="2" end="2"/>
                                            </p:txEl>
                                          </p:spTgt>
                                        </p:tgtEl>
                                        <p:attrNameLst>
                                          <p:attrName>style.visibility</p:attrName>
                                        </p:attrNameLst>
                                      </p:cBhvr>
                                      <p:to>
                                        <p:strVal val="visible"/>
                                      </p:to>
                                    </p:set>
                                    <p:anim calcmode="lin" valueType="num">
                                      <p:cBhvr additive="base">
                                        <p:cTn id="22"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2771">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5000"/>
                            </p:stCondLst>
                            <p:childTnLst>
                              <p:par>
                                <p:cTn id="25" presetID="2" presetClass="entr" presetSubtype="8" fill="hold" grpId="0" nodeType="afterEffect">
                                  <p:stCondLst>
                                    <p:cond delay="1000"/>
                                  </p:stCondLst>
                                  <p:childTnLst>
                                    <p:set>
                                      <p:cBhvr>
                                        <p:cTn id="26" dur="1" fill="hold">
                                          <p:stCondLst>
                                            <p:cond delay="0"/>
                                          </p:stCondLst>
                                        </p:cTn>
                                        <p:tgtEl>
                                          <p:spTgt spid="32771">
                                            <p:txEl>
                                              <p:pRg st="3" end="3"/>
                                            </p:txEl>
                                          </p:spTgt>
                                        </p:tgtEl>
                                        <p:attrNameLst>
                                          <p:attrName>style.visibility</p:attrName>
                                        </p:attrNameLst>
                                      </p:cBhvr>
                                      <p:to>
                                        <p:strVal val="visible"/>
                                      </p:to>
                                    </p:set>
                                    <p:anim calcmode="lin" valueType="num">
                                      <p:cBhvr additive="base">
                                        <p:cTn id="27" dur="500" fill="hold"/>
                                        <p:tgtEl>
                                          <p:spTgt spid="32771">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2771">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6500"/>
                            </p:stCondLst>
                            <p:childTnLst>
                              <p:par>
                                <p:cTn id="30" presetID="2" presetClass="entr" presetSubtype="8" fill="hold" grpId="0" nodeType="afterEffect">
                                  <p:stCondLst>
                                    <p:cond delay="1000"/>
                                  </p:stCondLst>
                                  <p:childTnLst>
                                    <p:set>
                                      <p:cBhvr>
                                        <p:cTn id="31" dur="1" fill="hold">
                                          <p:stCondLst>
                                            <p:cond delay="0"/>
                                          </p:stCondLst>
                                        </p:cTn>
                                        <p:tgtEl>
                                          <p:spTgt spid="32771">
                                            <p:txEl>
                                              <p:pRg st="4" end="4"/>
                                            </p:txEl>
                                          </p:spTgt>
                                        </p:tgtEl>
                                        <p:attrNameLst>
                                          <p:attrName>style.visibility</p:attrName>
                                        </p:attrNameLst>
                                      </p:cBhvr>
                                      <p:to>
                                        <p:strVal val="visible"/>
                                      </p:to>
                                    </p:set>
                                    <p:anim calcmode="lin" valueType="num">
                                      <p:cBhvr additive="base">
                                        <p:cTn id="32" dur="500" fill="hold"/>
                                        <p:tgtEl>
                                          <p:spTgt spid="32771">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2771">
                                            <p:txEl>
                                              <p:pRg st="4" end="4"/>
                                            </p:txEl>
                                          </p:spTgt>
                                        </p:tgtEl>
                                        <p:attrNameLst>
                                          <p:attrName>ppt_y</p:attrName>
                                        </p:attrNameLst>
                                      </p:cBhvr>
                                      <p:tavLst>
                                        <p:tav tm="0">
                                          <p:val>
                                            <p:strVal val="#ppt_y"/>
                                          </p:val>
                                        </p:tav>
                                        <p:tav tm="100000">
                                          <p:val>
                                            <p:strVal val="#ppt_y"/>
                                          </p:val>
                                        </p:tav>
                                      </p:tavLst>
                                    </p:anim>
                                  </p:childTnLst>
                                </p:cTn>
                              </p:par>
                            </p:childTnLst>
                          </p:cTn>
                        </p:par>
                        <p:par>
                          <p:cTn id="34" fill="hold">
                            <p:stCondLst>
                              <p:cond delay="8000"/>
                            </p:stCondLst>
                            <p:childTnLst>
                              <p:par>
                                <p:cTn id="35" presetID="2" presetClass="entr" presetSubtype="8" fill="hold" grpId="0" nodeType="afterEffect">
                                  <p:stCondLst>
                                    <p:cond delay="1000"/>
                                  </p:stCondLst>
                                  <p:childTnLst>
                                    <p:set>
                                      <p:cBhvr>
                                        <p:cTn id="36" dur="1" fill="hold">
                                          <p:stCondLst>
                                            <p:cond delay="0"/>
                                          </p:stCondLst>
                                        </p:cTn>
                                        <p:tgtEl>
                                          <p:spTgt spid="32771">
                                            <p:txEl>
                                              <p:pRg st="5" end="5"/>
                                            </p:txEl>
                                          </p:spTgt>
                                        </p:tgtEl>
                                        <p:attrNameLst>
                                          <p:attrName>style.visibility</p:attrName>
                                        </p:attrNameLst>
                                      </p:cBhvr>
                                      <p:to>
                                        <p:strVal val="visible"/>
                                      </p:to>
                                    </p:set>
                                    <p:anim calcmode="lin" valueType="num">
                                      <p:cBhvr additive="base">
                                        <p:cTn id="37" dur="500" fill="hold"/>
                                        <p:tgtEl>
                                          <p:spTgt spid="327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7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build="p" bldLvl="2" autoUpdateAnimBg="0" advAuto="100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304800"/>
            <a:ext cx="7793038" cy="762000"/>
          </a:xfrm>
        </p:spPr>
        <p:txBody>
          <a:bodyPr/>
          <a:lstStyle/>
          <a:p>
            <a:pPr algn="ctr" eaLnBrk="1" hangingPunct="1"/>
            <a:r>
              <a:rPr lang="ar-SA" b="1" smtClean="0">
                <a:cs typeface="Simplified Arabic" pitchFamily="2" charset="-78"/>
              </a:rPr>
              <a:t>5- التـوظيــف</a:t>
            </a:r>
            <a:endParaRPr lang="fr-FR" b="1" smtClean="0">
              <a:cs typeface="Simplified Arabic" pitchFamily="2" charset="-78"/>
            </a:endParaRPr>
          </a:p>
        </p:txBody>
      </p:sp>
      <p:sp>
        <p:nvSpPr>
          <p:cNvPr id="33795" name="Rectangle 3"/>
          <p:cNvSpPr>
            <a:spLocks noGrp="1" noChangeArrowheads="1"/>
          </p:cNvSpPr>
          <p:nvPr>
            <p:ph type="body" idx="1"/>
          </p:nvPr>
        </p:nvSpPr>
        <p:spPr>
          <a:xfrm>
            <a:off x="569913" y="1981200"/>
            <a:ext cx="8574087" cy="4459288"/>
          </a:xfrm>
        </p:spPr>
        <p:txBody>
          <a:bodyPr/>
          <a:lstStyle/>
          <a:p>
            <a:pPr algn="just" eaLnBrk="1" hangingPunct="1">
              <a:lnSpc>
                <a:spcPct val="90000"/>
              </a:lnSpc>
              <a:buFont typeface="Wingdings" pitchFamily="2" charset="2"/>
              <a:buNone/>
            </a:pPr>
            <a:endParaRPr lang="ar-SA" sz="2400" smtClean="0">
              <a:cs typeface="Simplified Arabic" pitchFamily="2" charset="-78"/>
            </a:endParaRPr>
          </a:p>
          <a:p>
            <a:pPr algn="just" eaLnBrk="1" hangingPunct="1">
              <a:lnSpc>
                <a:spcPct val="90000"/>
              </a:lnSpc>
              <a:buFont typeface="Wingdings" pitchFamily="2" charset="2"/>
              <a:buNone/>
            </a:pPr>
            <a:r>
              <a:rPr lang="ar-SA" sz="2800" smtClean="0">
                <a:cs typeface="Simplified Arabic" pitchFamily="2" charset="-78"/>
              </a:rPr>
              <a:t>- </a:t>
            </a:r>
            <a:r>
              <a:rPr lang="ar-SA" sz="2800" b="1" smtClean="0">
                <a:cs typeface="Simplified Arabic" pitchFamily="2" charset="-78"/>
              </a:rPr>
              <a:t>خلق فرص متكافئة لعموم المواطنين :</a:t>
            </a:r>
          </a:p>
          <a:p>
            <a:pPr algn="just" eaLnBrk="1" hangingPunct="1">
              <a:lnSpc>
                <a:spcPct val="90000"/>
              </a:lnSpc>
              <a:buFont typeface="Wingdings" pitchFamily="2" charset="2"/>
              <a:buNone/>
            </a:pPr>
            <a:r>
              <a:rPr lang="ar-SA" sz="2800" b="1" smtClean="0">
                <a:cs typeface="Simplified Arabic" pitchFamily="2" charset="-78"/>
              </a:rPr>
              <a:t>	 +   بتنظيم فعال للمباريات</a:t>
            </a:r>
          </a:p>
          <a:p>
            <a:pPr algn="just" eaLnBrk="1" hangingPunct="1">
              <a:lnSpc>
                <a:spcPct val="90000"/>
              </a:lnSpc>
              <a:buFont typeface="Wingdings" pitchFamily="2" charset="2"/>
              <a:buNone/>
            </a:pPr>
            <a:r>
              <a:rPr lang="ar-SA" sz="2800" b="1" smtClean="0">
                <a:cs typeface="Simplified Arabic" pitchFamily="2" charset="-78"/>
              </a:rPr>
              <a:t>	 +   بتنظيم عمليات انتقاء مع مقابلات في كل التوظيفات المباشرة</a:t>
            </a:r>
          </a:p>
          <a:p>
            <a:pPr algn="just" eaLnBrk="1" hangingPunct="1">
              <a:lnSpc>
                <a:spcPct val="90000"/>
              </a:lnSpc>
              <a:buFont typeface="Wingdings" pitchFamily="2" charset="2"/>
              <a:buNone/>
            </a:pPr>
            <a:endParaRPr lang="ar-SA" sz="2800" b="1" smtClean="0">
              <a:cs typeface="Simplified Arabic" pitchFamily="2" charset="-78"/>
            </a:endParaRPr>
          </a:p>
          <a:p>
            <a:pPr algn="just" eaLnBrk="1" hangingPunct="1">
              <a:lnSpc>
                <a:spcPct val="90000"/>
              </a:lnSpc>
              <a:buFont typeface="Wingdings" pitchFamily="2" charset="2"/>
              <a:buNone/>
            </a:pPr>
            <a:r>
              <a:rPr lang="ar-SA" sz="2800" b="1" smtClean="0">
                <a:cs typeface="Simplified Arabic" pitchFamily="2" charset="-78"/>
              </a:rPr>
              <a:t>- تغطية الحاجيات الحقيقية حفاظا على حقوق المواطنين ومالية الدولة :</a:t>
            </a:r>
          </a:p>
          <a:p>
            <a:pPr algn="just" eaLnBrk="1" hangingPunct="1">
              <a:lnSpc>
                <a:spcPct val="90000"/>
              </a:lnSpc>
              <a:buFont typeface="Wingdings" pitchFamily="2" charset="2"/>
              <a:buNone/>
            </a:pPr>
            <a:r>
              <a:rPr lang="ar-SA" sz="2800" b="1" smtClean="0">
                <a:cs typeface="Simplified Arabic" pitchFamily="2" charset="-78"/>
              </a:rPr>
              <a:t>	 +  تقنيون في المحاسبة / في الإعلاميات / في معالجة النصوص /      	في الحرف</a:t>
            </a:r>
          </a:p>
          <a:p>
            <a:pPr eaLnBrk="1" hangingPunct="1">
              <a:lnSpc>
                <a:spcPct val="90000"/>
              </a:lnSpc>
              <a:buFont typeface="Wingdings" pitchFamily="2" charset="2"/>
              <a:buNone/>
            </a:pPr>
            <a:r>
              <a:rPr lang="ar-SA" sz="2800" b="1" smtClean="0">
                <a:latin typeface="Times New Roman" charset="0"/>
                <a:cs typeface="Simplified Arabic" pitchFamily="2" charset="-78"/>
              </a:rPr>
              <a:t>	 +  أطر لفائدة أقسام التوثيق بالمحاكم أو التدبير والدراسات   	بالمصالح المركزية</a:t>
            </a:r>
            <a:r>
              <a:rPr lang="ar-SA" sz="2800" b="1" smtClean="0">
                <a:cs typeface="Simplified Arabic" pitchFamily="2" charset="-78"/>
              </a:rPr>
              <a:t> .</a:t>
            </a:r>
          </a:p>
          <a:p>
            <a:pPr eaLnBrk="1" hangingPunct="1">
              <a:lnSpc>
                <a:spcPct val="90000"/>
              </a:lnSpc>
              <a:buFont typeface="Wingdings" pitchFamily="2" charset="2"/>
              <a:buNone/>
            </a:pPr>
            <a:endParaRPr lang="fr-FR" sz="2800"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ppt_w</p:attrName>
                                        </p:attrNameLst>
                                      </p:cBhvr>
                                      <p:tavLst>
                                        <p:tav tm="0">
                                          <p:val>
                                            <p:fltVal val="0"/>
                                          </p:val>
                                        </p:tav>
                                        <p:tav tm="100000">
                                          <p:val>
                                            <p:strVal val="#ppt_w"/>
                                          </p:val>
                                        </p:tav>
                                      </p:tavLst>
                                    </p:anim>
                                    <p:anim calcmode="lin" valueType="num">
                                      <p:cBhvr>
                                        <p:cTn id="8" dur="500" fill="hold"/>
                                        <p:tgtEl>
                                          <p:spTgt spid="33794"/>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33795">
                                            <p:txEl>
                                              <p:pRg st="1" end="1"/>
                                            </p:txEl>
                                          </p:spTgt>
                                        </p:tgtEl>
                                        <p:attrNameLst>
                                          <p:attrName>style.visibility</p:attrName>
                                        </p:attrNameLst>
                                      </p:cBhvr>
                                      <p:to>
                                        <p:strVal val="visible"/>
                                      </p:to>
                                    </p:set>
                                    <p:anim calcmode="lin" valueType="num">
                                      <p:cBhvr additive="base">
                                        <p:cTn id="12" dur="500" fill="hold"/>
                                        <p:tgtEl>
                                          <p:spTgt spid="33795">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1000"/>
                                  </p:stCondLst>
                                  <p:childTnLst>
                                    <p:set>
                                      <p:cBhvr>
                                        <p:cTn id="16" dur="1" fill="hold">
                                          <p:stCondLst>
                                            <p:cond delay="0"/>
                                          </p:stCondLst>
                                        </p:cTn>
                                        <p:tgtEl>
                                          <p:spTgt spid="33795">
                                            <p:txEl>
                                              <p:pRg st="2" end="2"/>
                                            </p:txEl>
                                          </p:spTgt>
                                        </p:tgtEl>
                                        <p:attrNameLst>
                                          <p:attrName>style.visibility</p:attrName>
                                        </p:attrNameLst>
                                      </p:cBhvr>
                                      <p:to>
                                        <p:strVal val="visible"/>
                                      </p:to>
                                    </p:set>
                                    <p:anim calcmode="lin" valueType="num">
                                      <p:cBhvr additive="base">
                                        <p:cTn id="17" dur="500" fill="hold"/>
                                        <p:tgtEl>
                                          <p:spTgt spid="3379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500"/>
                            </p:stCondLst>
                            <p:childTnLst>
                              <p:par>
                                <p:cTn id="20" presetID="2" presetClass="entr" presetSubtype="8" fill="hold" grpId="0" nodeType="afterEffect">
                                  <p:stCondLst>
                                    <p:cond delay="1000"/>
                                  </p:stCondLst>
                                  <p:childTnLst>
                                    <p:set>
                                      <p:cBhvr>
                                        <p:cTn id="21" dur="1" fill="hold">
                                          <p:stCondLst>
                                            <p:cond delay="0"/>
                                          </p:stCondLst>
                                        </p:cTn>
                                        <p:tgtEl>
                                          <p:spTgt spid="33795">
                                            <p:txEl>
                                              <p:pRg st="3" end="3"/>
                                            </p:txEl>
                                          </p:spTgt>
                                        </p:tgtEl>
                                        <p:attrNameLst>
                                          <p:attrName>style.visibility</p:attrName>
                                        </p:attrNameLst>
                                      </p:cBhvr>
                                      <p:to>
                                        <p:strVal val="visible"/>
                                      </p:to>
                                    </p:set>
                                    <p:anim calcmode="lin" valueType="num">
                                      <p:cBhvr additive="base">
                                        <p:cTn id="22" dur="500" fill="hold"/>
                                        <p:tgtEl>
                                          <p:spTgt spid="33795">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3795">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5000"/>
                            </p:stCondLst>
                            <p:childTnLst>
                              <p:par>
                                <p:cTn id="25" presetID="2" presetClass="entr" presetSubtype="8" fill="hold" grpId="0" nodeType="afterEffect">
                                  <p:stCondLst>
                                    <p:cond delay="1000"/>
                                  </p:stCondLst>
                                  <p:childTnLst>
                                    <p:set>
                                      <p:cBhvr>
                                        <p:cTn id="26" dur="1" fill="hold">
                                          <p:stCondLst>
                                            <p:cond delay="0"/>
                                          </p:stCondLst>
                                        </p:cTn>
                                        <p:tgtEl>
                                          <p:spTgt spid="33795">
                                            <p:txEl>
                                              <p:pRg st="5" end="5"/>
                                            </p:txEl>
                                          </p:spTgt>
                                        </p:tgtEl>
                                        <p:attrNameLst>
                                          <p:attrName>style.visibility</p:attrName>
                                        </p:attrNameLst>
                                      </p:cBhvr>
                                      <p:to>
                                        <p:strVal val="visible"/>
                                      </p:to>
                                    </p:set>
                                    <p:anim calcmode="lin" valueType="num">
                                      <p:cBhvr additive="base">
                                        <p:cTn id="27" dur="500" fill="hold"/>
                                        <p:tgtEl>
                                          <p:spTgt spid="3379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3795">
                                            <p:txEl>
                                              <p:pRg st="5" end="5"/>
                                            </p:txEl>
                                          </p:spTgt>
                                        </p:tgtEl>
                                        <p:attrNameLst>
                                          <p:attrName>ppt_y</p:attrName>
                                        </p:attrNameLst>
                                      </p:cBhvr>
                                      <p:tavLst>
                                        <p:tav tm="0">
                                          <p:val>
                                            <p:strVal val="#ppt_y"/>
                                          </p:val>
                                        </p:tav>
                                        <p:tav tm="100000">
                                          <p:val>
                                            <p:strVal val="#ppt_y"/>
                                          </p:val>
                                        </p:tav>
                                      </p:tavLst>
                                    </p:anim>
                                  </p:childTnLst>
                                </p:cTn>
                              </p:par>
                            </p:childTnLst>
                          </p:cTn>
                        </p:par>
                        <p:par>
                          <p:cTn id="29" fill="hold">
                            <p:stCondLst>
                              <p:cond delay="6500"/>
                            </p:stCondLst>
                            <p:childTnLst>
                              <p:par>
                                <p:cTn id="30" presetID="2" presetClass="entr" presetSubtype="8" fill="hold" grpId="0" nodeType="afterEffect">
                                  <p:stCondLst>
                                    <p:cond delay="1000"/>
                                  </p:stCondLst>
                                  <p:childTnLst>
                                    <p:set>
                                      <p:cBhvr>
                                        <p:cTn id="31" dur="1" fill="hold">
                                          <p:stCondLst>
                                            <p:cond delay="0"/>
                                          </p:stCondLst>
                                        </p:cTn>
                                        <p:tgtEl>
                                          <p:spTgt spid="33795">
                                            <p:txEl>
                                              <p:pRg st="6" end="6"/>
                                            </p:txEl>
                                          </p:spTgt>
                                        </p:tgtEl>
                                        <p:attrNameLst>
                                          <p:attrName>style.visibility</p:attrName>
                                        </p:attrNameLst>
                                      </p:cBhvr>
                                      <p:to>
                                        <p:strVal val="visible"/>
                                      </p:to>
                                    </p:set>
                                    <p:anim calcmode="lin" valueType="num">
                                      <p:cBhvr additive="base">
                                        <p:cTn id="32" dur="500" fill="hold"/>
                                        <p:tgtEl>
                                          <p:spTgt spid="33795">
                                            <p:txEl>
                                              <p:pRg st="6" end="6"/>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3795">
                                            <p:txEl>
                                              <p:pRg st="6" end="6"/>
                                            </p:txEl>
                                          </p:spTgt>
                                        </p:tgtEl>
                                        <p:attrNameLst>
                                          <p:attrName>ppt_y</p:attrName>
                                        </p:attrNameLst>
                                      </p:cBhvr>
                                      <p:tavLst>
                                        <p:tav tm="0">
                                          <p:val>
                                            <p:strVal val="#ppt_y"/>
                                          </p:val>
                                        </p:tav>
                                        <p:tav tm="100000">
                                          <p:val>
                                            <p:strVal val="#ppt_y"/>
                                          </p:val>
                                        </p:tav>
                                      </p:tavLst>
                                    </p:anim>
                                  </p:childTnLst>
                                </p:cTn>
                              </p:par>
                            </p:childTnLst>
                          </p:cTn>
                        </p:par>
                        <p:par>
                          <p:cTn id="34" fill="hold">
                            <p:stCondLst>
                              <p:cond delay="8000"/>
                            </p:stCondLst>
                            <p:childTnLst>
                              <p:par>
                                <p:cTn id="35" presetID="2" presetClass="entr" presetSubtype="8" fill="hold" grpId="0" nodeType="afterEffect">
                                  <p:stCondLst>
                                    <p:cond delay="1000"/>
                                  </p:stCondLst>
                                  <p:childTnLst>
                                    <p:set>
                                      <p:cBhvr>
                                        <p:cTn id="36" dur="1" fill="hold">
                                          <p:stCondLst>
                                            <p:cond delay="0"/>
                                          </p:stCondLst>
                                        </p:cTn>
                                        <p:tgtEl>
                                          <p:spTgt spid="33795">
                                            <p:txEl>
                                              <p:pRg st="7" end="7"/>
                                            </p:txEl>
                                          </p:spTgt>
                                        </p:tgtEl>
                                        <p:attrNameLst>
                                          <p:attrName>style.visibility</p:attrName>
                                        </p:attrNameLst>
                                      </p:cBhvr>
                                      <p:to>
                                        <p:strVal val="visible"/>
                                      </p:to>
                                    </p:set>
                                    <p:anim calcmode="lin" valueType="num">
                                      <p:cBhvr additive="base">
                                        <p:cTn id="37" dur="500" fill="hold"/>
                                        <p:tgtEl>
                                          <p:spTgt spid="3379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379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5" grpId="0" build="p" bldLvl="2" autoUpdateAnimBg="0" advAuto="100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14400" y="381000"/>
            <a:ext cx="7793038" cy="990600"/>
          </a:xfrm>
        </p:spPr>
        <p:txBody>
          <a:bodyPr/>
          <a:lstStyle/>
          <a:p>
            <a:pPr algn="ctr" eaLnBrk="1" hangingPunct="1"/>
            <a:r>
              <a:rPr lang="ar-SA" b="1" smtClean="0">
                <a:cs typeface="Simplified Arabic" pitchFamily="2" charset="-78"/>
              </a:rPr>
              <a:t>التكـويــن</a:t>
            </a:r>
            <a:endParaRPr lang="fr-FR" sz="2400" smtClean="0">
              <a:cs typeface="Times New Roman" charset="0"/>
            </a:endParaRPr>
          </a:p>
        </p:txBody>
      </p:sp>
      <p:sp>
        <p:nvSpPr>
          <p:cNvPr id="40963" name="Rectangle 3"/>
          <p:cNvSpPr>
            <a:spLocks noGrp="1" noChangeArrowheads="1"/>
          </p:cNvSpPr>
          <p:nvPr>
            <p:ph type="body" idx="1"/>
          </p:nvPr>
        </p:nvSpPr>
        <p:spPr>
          <a:xfrm>
            <a:off x="228600" y="2590800"/>
            <a:ext cx="8421688" cy="3200400"/>
          </a:xfrm>
        </p:spPr>
        <p:txBody>
          <a:bodyPr/>
          <a:lstStyle/>
          <a:p>
            <a:pPr marL="95250" indent="381000" eaLnBrk="1" hangingPunct="1">
              <a:lnSpc>
                <a:spcPct val="90000"/>
              </a:lnSpc>
              <a:buSzPct val="90000"/>
              <a:buFont typeface="Wingdings" pitchFamily="2" charset="2"/>
              <a:buChar char="§"/>
            </a:pPr>
            <a:r>
              <a:rPr lang="ar-SA" sz="3400" b="1" u="sng" smtClean="0">
                <a:cs typeface="Simplified Arabic" pitchFamily="2" charset="-78"/>
              </a:rPr>
              <a:t>الأهداف</a:t>
            </a:r>
            <a:r>
              <a:rPr lang="ar-SA" sz="3400" smtClean="0">
                <a:cs typeface="Simplified Arabic" pitchFamily="2" charset="-78"/>
              </a:rPr>
              <a:t> :</a:t>
            </a:r>
          </a:p>
          <a:p>
            <a:pPr marL="95250" indent="381000" eaLnBrk="1" hangingPunct="1">
              <a:lnSpc>
                <a:spcPct val="90000"/>
              </a:lnSpc>
              <a:buSzPct val="90000"/>
              <a:buFont typeface="Wingdings" pitchFamily="2" charset="2"/>
              <a:buNone/>
            </a:pPr>
            <a:endParaRPr lang="ar-SA" sz="3400" smtClean="0">
              <a:cs typeface="Simplified Arabic" pitchFamily="2" charset="-78"/>
            </a:endParaRPr>
          </a:p>
          <a:p>
            <a:pPr marL="95250" indent="381000" algn="just" eaLnBrk="1" hangingPunct="1">
              <a:lnSpc>
                <a:spcPct val="90000"/>
              </a:lnSpc>
              <a:buFont typeface="Wingdings" pitchFamily="2" charset="2"/>
              <a:buNone/>
            </a:pPr>
            <a:r>
              <a:rPr lang="ar-SA" sz="3400" b="1" smtClean="0">
                <a:cs typeface="Simplified Arabic" pitchFamily="2" charset="-78"/>
              </a:rPr>
              <a:t> جعل التكوين مرتكزا لتطوير الخلاصة المؤداة من طرف مرفق العدل ومحفزا لتسلق المناصب والدرجات بالنسبة للموظف خاصة وأن </a:t>
            </a:r>
            <a:r>
              <a:rPr lang="ar-SA" sz="3400" b="1" smtClean="0">
                <a:cs typeface="Tahoma" pitchFamily="34" charset="0"/>
              </a:rPr>
              <a:t>70</a:t>
            </a:r>
            <a:r>
              <a:rPr lang="ar-SA" sz="3400" b="1" smtClean="0">
                <a:cs typeface="Simplified Arabic" pitchFamily="2" charset="-78"/>
              </a:rPr>
              <a:t> %  من الموظفين أقل من 40 سنة</a:t>
            </a:r>
            <a:endParaRPr lang="ar-SA" sz="3400" b="1" smtClean="0">
              <a:cs typeface="Times New Roman" charset="0"/>
            </a:endParaRPr>
          </a:p>
          <a:p>
            <a:pPr marL="95250" indent="381000" algn="just" eaLnBrk="1" hangingPunct="1">
              <a:lnSpc>
                <a:spcPct val="90000"/>
              </a:lnSpc>
              <a:buFont typeface="Wingdings" pitchFamily="2" charset="2"/>
              <a:buNone/>
            </a:pPr>
            <a:endParaRPr lang="ar-SA" sz="3600" i="1" u="sng"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ppt_w</p:attrName>
                                        </p:attrNameLst>
                                      </p:cBhvr>
                                      <p:tavLst>
                                        <p:tav tm="0">
                                          <p:val>
                                            <p:fltVal val="0"/>
                                          </p:val>
                                        </p:tav>
                                        <p:tav tm="100000">
                                          <p:val>
                                            <p:strVal val="#ppt_w"/>
                                          </p:val>
                                        </p:tav>
                                      </p:tavLst>
                                    </p:anim>
                                    <p:anim calcmode="lin" valueType="num">
                                      <p:cBhvr>
                                        <p:cTn id="8" dur="500" fill="hold"/>
                                        <p:tgtEl>
                                          <p:spTgt spid="40962"/>
                                        </p:tgtEl>
                                        <p:attrNameLst>
                                          <p:attrName>ppt_h</p:attrName>
                                        </p:attrNameLst>
                                      </p:cBhvr>
                                      <p:tavLst>
                                        <p:tav tm="0">
                                          <p:val>
                                            <p:fltVal val="0"/>
                                          </p:val>
                                        </p:tav>
                                        <p:tav tm="100000">
                                          <p:val>
                                            <p:strVal val="#ppt_h"/>
                                          </p:val>
                                        </p:tav>
                                      </p:tavLst>
                                    </p:anim>
                                    <p:anim calcmode="lin" valueType="num">
                                      <p:cBhvr>
                                        <p:cTn id="9" dur="500" fill="hold"/>
                                        <p:tgtEl>
                                          <p:spTgt spid="40962"/>
                                        </p:tgtEl>
                                        <p:attrNameLst>
                                          <p:attrName>ppt_x</p:attrName>
                                        </p:attrNameLst>
                                      </p:cBhvr>
                                      <p:tavLst>
                                        <p:tav tm="0">
                                          <p:val>
                                            <p:fltVal val="0.5"/>
                                          </p:val>
                                        </p:tav>
                                        <p:tav tm="100000">
                                          <p:val>
                                            <p:strVal val="#ppt_x"/>
                                          </p:val>
                                        </p:tav>
                                      </p:tavLst>
                                    </p:anim>
                                    <p:anim calcmode="lin" valueType="num">
                                      <p:cBhvr>
                                        <p:cTn id="10" dur="500" fill="hold"/>
                                        <p:tgtEl>
                                          <p:spTgt spid="40962"/>
                                        </p:tgtEl>
                                        <p:attrNameLst>
                                          <p:attrName>ppt_y</p:attrName>
                                        </p:attrNameLst>
                                      </p:cBhvr>
                                      <p:tavLst>
                                        <p:tav tm="0">
                                          <p:val>
                                            <p:fltVal val="0.5"/>
                                          </p:val>
                                        </p:tav>
                                        <p:tav tm="100000">
                                          <p:val>
                                            <p:strVal val="#ppt_y"/>
                                          </p:val>
                                        </p:tav>
                                      </p:tavLst>
                                    </p:anim>
                                  </p:childTnLst>
                                </p:cTn>
                              </p:par>
                            </p:childTnLst>
                          </p:cTn>
                        </p:par>
                        <p:par>
                          <p:cTn id="11" fill="hold">
                            <p:stCondLst>
                              <p:cond delay="500"/>
                            </p:stCondLst>
                            <p:childTnLst>
                              <p:par>
                                <p:cTn id="12" presetID="2" presetClass="entr" presetSubtype="4" fill="hold" grpId="0" nodeType="afterEffect">
                                  <p:stCondLst>
                                    <p:cond delay="1000"/>
                                  </p:stCondLst>
                                  <p:childTnLst>
                                    <p:set>
                                      <p:cBhvr>
                                        <p:cTn id="13" dur="1" fill="hold">
                                          <p:stCondLst>
                                            <p:cond delay="0"/>
                                          </p:stCondLst>
                                        </p:cTn>
                                        <p:tgtEl>
                                          <p:spTgt spid="40963">
                                            <p:txEl>
                                              <p:pRg st="0" end="0"/>
                                            </p:txEl>
                                          </p:spTgt>
                                        </p:tgtEl>
                                        <p:attrNameLst>
                                          <p:attrName>style.visibility</p:attrName>
                                        </p:attrNameLst>
                                      </p:cBhvr>
                                      <p:to>
                                        <p:strVal val="visible"/>
                                      </p:to>
                                    </p:set>
                                    <p:anim calcmode="lin" valueType="num">
                                      <p:cBhvr additive="base">
                                        <p:cTn id="14"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4096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2" name="carbrake.wav" builtIn="1"/>
                                        </p:tgtEl>
                                      </p:cMediaNode>
                                    </p:audio>
                                  </p:subTnLst>
                                </p:cTn>
                              </p:par>
                            </p:childTnLst>
                          </p:cTn>
                        </p:par>
                        <p:par>
                          <p:cTn id="16" fill="hold">
                            <p:stCondLst>
                              <p:cond delay="2000"/>
                            </p:stCondLst>
                            <p:childTnLst>
                              <p:par>
                                <p:cTn id="17" presetID="2" presetClass="entr" presetSubtype="4" fill="hold" grpId="0" nodeType="afterEffect">
                                  <p:stCondLst>
                                    <p:cond delay="100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carbrak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3" grpId="0" build="p" bldLvl="2" autoUpdateAnimBg="0" advAuto="100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476250"/>
            <a:ext cx="7793038" cy="838200"/>
          </a:xfrm>
        </p:spPr>
        <p:txBody>
          <a:bodyPr/>
          <a:lstStyle/>
          <a:p>
            <a:pPr algn="ctr" eaLnBrk="1" hangingPunct="1"/>
            <a:r>
              <a:rPr lang="ar-MA" smtClean="0">
                <a:cs typeface="Simplified Arabic" pitchFamily="2" charset="-78"/>
              </a:rPr>
              <a:t>محطة سنة 1956</a:t>
            </a:r>
            <a:endParaRPr lang="fr-FR" sz="4000" smtClean="0">
              <a:cs typeface="Simplified Arabic" pitchFamily="2" charset="-78"/>
            </a:endParaRPr>
          </a:p>
        </p:txBody>
      </p:sp>
      <p:sp>
        <p:nvSpPr>
          <p:cNvPr id="9221" name="Rectangle 5"/>
          <p:cNvSpPr>
            <a:spLocks noChangeArrowheads="1"/>
          </p:cNvSpPr>
          <p:nvPr/>
        </p:nvSpPr>
        <p:spPr bwMode="auto">
          <a:xfrm>
            <a:off x="533400" y="1295400"/>
            <a:ext cx="8153400" cy="54102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Char char="n"/>
            </a:pPr>
            <a:r>
              <a:rPr lang="ar-SA" sz="2800">
                <a:solidFill>
                  <a:schemeClr val="tx2"/>
                </a:solidFill>
                <a:cs typeface="Times New Roman" charset="0"/>
              </a:rPr>
              <a:t>1956</a:t>
            </a:r>
            <a:r>
              <a:rPr lang="ar-SA" sz="2800" b="1">
                <a:solidFill>
                  <a:schemeClr val="tx2"/>
                </a:solidFill>
              </a:rPr>
              <a:t> :  </a:t>
            </a:r>
            <a:r>
              <a:rPr lang="ar-SA" sz="2800" b="1">
                <a:solidFill>
                  <a:schemeClr val="folHlink"/>
                </a:solidFill>
                <a:cs typeface="Simplified Arabic" pitchFamily="2" charset="-78"/>
              </a:rPr>
              <a:t>سنة التأسيس للهيكلة</a:t>
            </a:r>
          </a:p>
          <a:p>
            <a:pPr marL="342900" indent="-342900">
              <a:spcBef>
                <a:spcPct val="20000"/>
              </a:spcBef>
              <a:buClr>
                <a:schemeClr val="folHlink"/>
              </a:buClr>
              <a:buSzPct val="60000"/>
              <a:buFont typeface="Wingdings" pitchFamily="2" charset="2"/>
              <a:buNone/>
            </a:pPr>
            <a:r>
              <a:rPr lang="ar-SA" sz="2800" b="1">
                <a:solidFill>
                  <a:schemeClr val="folHlink"/>
                </a:solidFill>
                <a:cs typeface="Simplified Arabic" pitchFamily="2" charset="-78"/>
              </a:rPr>
              <a:t>	 سايرت فترة التحول من الاستعمار الى الاستقلال</a:t>
            </a:r>
            <a:endParaRPr lang="fr-FR" sz="2800" b="1">
              <a:solidFill>
                <a:schemeClr val="folHlink"/>
              </a:solidFill>
              <a:cs typeface="Simplified Arabic" pitchFamily="2" charset="-78"/>
            </a:endParaRPr>
          </a:p>
          <a:p>
            <a:pPr marL="342900" indent="-342900">
              <a:spcBef>
                <a:spcPct val="20000"/>
              </a:spcBef>
              <a:buClr>
                <a:schemeClr val="folHlink"/>
              </a:buClr>
              <a:buSzPct val="60000"/>
              <a:buFont typeface="Wingdings" pitchFamily="2" charset="2"/>
              <a:buNone/>
            </a:pPr>
            <a:r>
              <a:rPr lang="ar-SA" sz="2800">
                <a:cs typeface="Simplified Arabic" pitchFamily="2" charset="-78"/>
              </a:rPr>
              <a:t> - </a:t>
            </a:r>
            <a:r>
              <a:rPr lang="ar-SA" sz="2800" b="1">
                <a:cs typeface="Simplified Arabic" pitchFamily="2" charset="-78"/>
              </a:rPr>
              <a:t>الوزير</a:t>
            </a:r>
          </a:p>
          <a:p>
            <a:pPr marL="342900" indent="-342900">
              <a:spcBef>
                <a:spcPct val="20000"/>
              </a:spcBef>
              <a:buClr>
                <a:schemeClr val="folHlink"/>
              </a:buClr>
              <a:buSzPct val="60000"/>
              <a:buFont typeface="Wingdings" pitchFamily="2" charset="2"/>
              <a:buNone/>
            </a:pPr>
            <a:r>
              <a:rPr lang="ar-SA" sz="2800" b="1">
                <a:cs typeface="Simplified Arabic" pitchFamily="2" charset="-78"/>
              </a:rPr>
              <a:t>	 1 -  </a:t>
            </a:r>
            <a:r>
              <a:rPr lang="ar-SA" sz="3200" b="1">
                <a:cs typeface="Simplified Arabic" pitchFamily="2" charset="-78"/>
              </a:rPr>
              <a:t>إدارة العدل الديني</a:t>
            </a:r>
            <a:endParaRPr lang="ar-SA" sz="3200" b="1">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3200" b="1">
                <a:cs typeface="Simplified Arabic" pitchFamily="2" charset="-78"/>
              </a:rPr>
              <a:t>	 2 - إدارة المحاكم العصرية</a:t>
            </a:r>
            <a:endParaRPr lang="ar-SA" sz="3200" b="1">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3200" b="1">
                <a:cs typeface="Simplified Arabic" pitchFamily="2" charset="-78"/>
              </a:rPr>
              <a:t>    3 - إدارة المحاكم العادية</a:t>
            </a:r>
          </a:p>
          <a:p>
            <a:pPr marL="342900" indent="-342900">
              <a:lnSpc>
                <a:spcPct val="90000"/>
              </a:lnSpc>
              <a:spcBef>
                <a:spcPct val="20000"/>
              </a:spcBef>
              <a:buClr>
                <a:schemeClr val="folHlink"/>
              </a:buClr>
              <a:buSzPct val="60000"/>
              <a:buFont typeface="Wingdings" pitchFamily="2" charset="2"/>
              <a:buNone/>
            </a:pPr>
            <a:r>
              <a:rPr lang="ar-SA" sz="3200" b="1">
                <a:cs typeface="Simplified Arabic" pitchFamily="2" charset="-78"/>
              </a:rPr>
              <a:t>    4 - إدارة السجون</a:t>
            </a:r>
          </a:p>
          <a:p>
            <a:pPr marL="342900" indent="-342900">
              <a:lnSpc>
                <a:spcPct val="90000"/>
              </a:lnSpc>
              <a:spcBef>
                <a:spcPct val="20000"/>
              </a:spcBef>
              <a:buClr>
                <a:schemeClr val="folHlink"/>
              </a:buClr>
              <a:buSzPct val="60000"/>
              <a:buFont typeface="Wingdings" pitchFamily="2" charset="2"/>
              <a:buNone/>
            </a:pPr>
            <a:r>
              <a:rPr lang="ar-SA" sz="3200" b="1">
                <a:cs typeface="Simplified Arabic" pitchFamily="2" charset="-78"/>
              </a:rPr>
              <a:t>    5-  إدارة الموظفين والميزانية : </a:t>
            </a:r>
            <a:endParaRPr lang="ar-SA" sz="3200" b="1">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3200" b="1">
                <a:latin typeface="Times New Roman" charset="0"/>
                <a:cs typeface="Simplified Arabic" pitchFamily="2" charset="-78"/>
              </a:rPr>
              <a:t> </a:t>
            </a:r>
            <a:endParaRPr lang="ar-SA" sz="3200" b="1">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3200" b="1">
                <a:cs typeface="Simplified Arabic" pitchFamily="2" charset="-78"/>
              </a:rPr>
              <a:t>				التقسيم الداخلي بقرار الوزير</a:t>
            </a:r>
            <a:endParaRPr lang="fr-FR" sz="3200" b="1">
              <a:cs typeface="Simplified Arabic" pitchFamily="2" charset="-78"/>
            </a:endParaRPr>
          </a:p>
        </p:txBody>
      </p:sp>
      <p:grpSp>
        <p:nvGrpSpPr>
          <p:cNvPr id="2" name="Group 7"/>
          <p:cNvGrpSpPr>
            <a:grpSpLocks/>
          </p:cNvGrpSpPr>
          <p:nvPr/>
        </p:nvGrpSpPr>
        <p:grpSpPr bwMode="auto">
          <a:xfrm>
            <a:off x="6221413" y="5715000"/>
            <a:ext cx="838200" cy="685800"/>
            <a:chOff x="15187" y="4522"/>
            <a:chExt cx="550" cy="365"/>
          </a:xfrm>
        </p:grpSpPr>
        <p:sp>
          <p:nvSpPr>
            <p:cNvPr id="6149" name="Line 8"/>
            <p:cNvSpPr>
              <a:spLocks noChangeShapeType="1"/>
            </p:cNvSpPr>
            <p:nvPr/>
          </p:nvSpPr>
          <p:spPr bwMode="auto">
            <a:xfrm>
              <a:off x="15737" y="4522"/>
              <a:ext cx="0" cy="355"/>
            </a:xfrm>
            <a:prstGeom prst="line">
              <a:avLst/>
            </a:prstGeom>
            <a:noFill/>
            <a:ln w="9525">
              <a:solidFill>
                <a:srgbClr val="000000"/>
              </a:solidFill>
              <a:round/>
              <a:headEnd/>
              <a:tailEnd/>
            </a:ln>
          </p:spPr>
          <p:txBody>
            <a:bodyPr/>
            <a:lstStyle/>
            <a:p>
              <a:endParaRPr lang="fr-FR"/>
            </a:p>
          </p:txBody>
        </p:sp>
        <p:sp>
          <p:nvSpPr>
            <p:cNvPr id="6150" name="Line 9"/>
            <p:cNvSpPr>
              <a:spLocks noChangeShapeType="1"/>
            </p:cNvSpPr>
            <p:nvPr/>
          </p:nvSpPr>
          <p:spPr bwMode="auto">
            <a:xfrm flipH="1">
              <a:off x="15187" y="4887"/>
              <a:ext cx="540" cy="0"/>
            </a:xfrm>
            <a:prstGeom prst="line">
              <a:avLst/>
            </a:prstGeom>
            <a:noFill/>
            <a:ln w="9525">
              <a:solidFill>
                <a:srgbClr val="000000"/>
              </a:solidFill>
              <a:round/>
              <a:headEnd/>
              <a:tailEnd type="triangle" w="med" len="med"/>
            </a:ln>
          </p:spPr>
          <p:txBody>
            <a:bodyPr/>
            <a:lstStyle/>
            <a:p>
              <a:endParaRPr lang="fr-FR"/>
            </a:p>
          </p:txBody>
        </p:sp>
      </p:gr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1000" fill="hold"/>
                                        <p:tgtEl>
                                          <p:spTgt spid="9218"/>
                                        </p:tgtEl>
                                        <p:attrNameLst>
                                          <p:attrName>ppt_w</p:attrName>
                                        </p:attrNameLst>
                                      </p:cBhvr>
                                      <p:tavLst>
                                        <p:tav tm="0">
                                          <p:val>
                                            <p:fltVal val="0"/>
                                          </p:val>
                                        </p:tav>
                                        <p:tav tm="100000">
                                          <p:val>
                                            <p:strVal val="#ppt_w"/>
                                          </p:val>
                                        </p:tav>
                                      </p:tavLst>
                                    </p:anim>
                                    <p:anim calcmode="lin" valueType="num">
                                      <p:cBhvr>
                                        <p:cTn id="8" dur="1000" fill="hold"/>
                                        <p:tgtEl>
                                          <p:spTgt spid="9218"/>
                                        </p:tgtEl>
                                        <p:attrNameLst>
                                          <p:attrName>ppt_h</p:attrName>
                                        </p:attrNameLst>
                                      </p:cBhvr>
                                      <p:tavLst>
                                        <p:tav tm="0">
                                          <p:val>
                                            <p:fltVal val="0"/>
                                          </p:val>
                                        </p:tav>
                                        <p:tav tm="100000">
                                          <p:val>
                                            <p:strVal val="#ppt_h"/>
                                          </p:val>
                                        </p:tav>
                                      </p:tavLst>
                                    </p:anim>
                                    <p:anim calcmode="lin" valueType="num">
                                      <p:cBhvr>
                                        <p:cTn id="9" dur="1000" fill="hold"/>
                                        <p:tgtEl>
                                          <p:spTgt spid="921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21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9221">
                                            <p:txEl>
                                              <p:pRg st="0" end="0"/>
                                            </p:txEl>
                                          </p:spTgt>
                                        </p:tgtEl>
                                        <p:attrNameLst>
                                          <p:attrName>style.visibility</p:attrName>
                                        </p:attrNameLst>
                                      </p:cBhvr>
                                      <p:to>
                                        <p:strVal val="visible"/>
                                      </p:to>
                                    </p:set>
                                    <p:anim calcmode="lin" valueType="num">
                                      <p:cBhvr additive="base">
                                        <p:cTn id="14" dur="500" fill="hold"/>
                                        <p:tgtEl>
                                          <p:spTgt spid="9221">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221">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9221">
                                            <p:txEl>
                                              <p:pRg st="1" end="1"/>
                                            </p:txEl>
                                          </p:spTgt>
                                        </p:tgtEl>
                                        <p:attrNameLst>
                                          <p:attrName>style.visibility</p:attrName>
                                        </p:attrNameLst>
                                      </p:cBhvr>
                                      <p:to>
                                        <p:strVal val="visible"/>
                                      </p:to>
                                    </p:set>
                                    <p:anim calcmode="lin" valueType="num">
                                      <p:cBhvr additive="base">
                                        <p:cTn id="19" dur="500" fill="hold"/>
                                        <p:tgtEl>
                                          <p:spTgt spid="922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21">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9221">
                                            <p:txEl>
                                              <p:pRg st="2" end="2"/>
                                            </p:txEl>
                                          </p:spTgt>
                                        </p:tgtEl>
                                        <p:attrNameLst>
                                          <p:attrName>style.visibility</p:attrName>
                                        </p:attrNameLst>
                                      </p:cBhvr>
                                      <p:to>
                                        <p:strVal val="visible"/>
                                      </p:to>
                                    </p:set>
                                    <p:anim calcmode="lin" valueType="num">
                                      <p:cBhvr additive="base">
                                        <p:cTn id="24" dur="500" fill="hold"/>
                                        <p:tgtEl>
                                          <p:spTgt spid="922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9221">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9221">
                                            <p:txEl>
                                              <p:pRg st="3" end="3"/>
                                            </p:txEl>
                                          </p:spTgt>
                                        </p:tgtEl>
                                        <p:attrNameLst>
                                          <p:attrName>style.visibility</p:attrName>
                                        </p:attrNameLst>
                                      </p:cBhvr>
                                      <p:to>
                                        <p:strVal val="visible"/>
                                      </p:to>
                                    </p:set>
                                    <p:anim calcmode="lin" valueType="num">
                                      <p:cBhvr additive="base">
                                        <p:cTn id="29" dur="500" fill="hold"/>
                                        <p:tgtEl>
                                          <p:spTgt spid="9221">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221">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9221">
                                            <p:txEl>
                                              <p:pRg st="4" end="4"/>
                                            </p:txEl>
                                          </p:spTgt>
                                        </p:tgtEl>
                                        <p:attrNameLst>
                                          <p:attrName>style.visibility</p:attrName>
                                        </p:attrNameLst>
                                      </p:cBhvr>
                                      <p:to>
                                        <p:strVal val="visible"/>
                                      </p:to>
                                    </p:set>
                                    <p:anim calcmode="lin" valueType="num">
                                      <p:cBhvr additive="base">
                                        <p:cTn id="34" dur="500" fill="hold"/>
                                        <p:tgtEl>
                                          <p:spTgt spid="9221">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221">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9221">
                                            <p:txEl>
                                              <p:pRg st="5" end="5"/>
                                            </p:txEl>
                                          </p:spTgt>
                                        </p:tgtEl>
                                        <p:attrNameLst>
                                          <p:attrName>style.visibility</p:attrName>
                                        </p:attrNameLst>
                                      </p:cBhvr>
                                      <p:to>
                                        <p:strVal val="visible"/>
                                      </p:to>
                                    </p:set>
                                    <p:anim calcmode="lin" valueType="num">
                                      <p:cBhvr additive="base">
                                        <p:cTn id="39" dur="500" fill="hold"/>
                                        <p:tgtEl>
                                          <p:spTgt spid="9221">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9221">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9221">
                                            <p:txEl>
                                              <p:pRg st="6" end="6"/>
                                            </p:txEl>
                                          </p:spTgt>
                                        </p:tgtEl>
                                        <p:attrNameLst>
                                          <p:attrName>style.visibility</p:attrName>
                                        </p:attrNameLst>
                                      </p:cBhvr>
                                      <p:to>
                                        <p:strVal val="visible"/>
                                      </p:to>
                                    </p:set>
                                    <p:anim calcmode="lin" valueType="num">
                                      <p:cBhvr additive="base">
                                        <p:cTn id="44" dur="500" fill="hold"/>
                                        <p:tgtEl>
                                          <p:spTgt spid="9221">
                                            <p:txEl>
                                              <p:pRg st="6" end="6"/>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9221">
                                            <p:txEl>
                                              <p:pRg st="6" end="6"/>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9221">
                                            <p:txEl>
                                              <p:pRg st="7" end="7"/>
                                            </p:txEl>
                                          </p:spTgt>
                                        </p:tgtEl>
                                        <p:attrNameLst>
                                          <p:attrName>style.visibility</p:attrName>
                                        </p:attrNameLst>
                                      </p:cBhvr>
                                      <p:to>
                                        <p:strVal val="visible"/>
                                      </p:to>
                                    </p:set>
                                    <p:anim calcmode="lin" valueType="num">
                                      <p:cBhvr additive="base">
                                        <p:cTn id="49" dur="500" fill="hold"/>
                                        <p:tgtEl>
                                          <p:spTgt spid="922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221">
                                            <p:txEl>
                                              <p:pRg st="7" end="7"/>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9221">
                                            <p:txEl>
                                              <p:pRg st="8" end="8"/>
                                            </p:txEl>
                                          </p:spTgt>
                                        </p:tgtEl>
                                        <p:attrNameLst>
                                          <p:attrName>style.visibility</p:attrName>
                                        </p:attrNameLst>
                                      </p:cBhvr>
                                      <p:to>
                                        <p:strVal val="visible"/>
                                      </p:to>
                                    </p:set>
                                    <p:anim calcmode="lin" valueType="num">
                                      <p:cBhvr additive="base">
                                        <p:cTn id="54" dur="500" fill="hold"/>
                                        <p:tgtEl>
                                          <p:spTgt spid="9221">
                                            <p:txEl>
                                              <p:pRg st="8" end="8"/>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9221">
                                            <p:txEl>
                                              <p:pRg st="8" end="8"/>
                                            </p:txEl>
                                          </p:spTgt>
                                        </p:tgtEl>
                                        <p:attrNameLst>
                                          <p:attrName>ppt_y</p:attrName>
                                        </p:attrNameLst>
                                      </p:cBhvr>
                                      <p:tavLst>
                                        <p:tav tm="0">
                                          <p:val>
                                            <p:strVal val="#ppt_y"/>
                                          </p:val>
                                        </p:tav>
                                        <p:tav tm="100000">
                                          <p:val>
                                            <p:strVal val="#ppt_y"/>
                                          </p:val>
                                        </p:tav>
                                      </p:tavLst>
                                    </p:anim>
                                  </p:childTnLst>
                                </p:cTn>
                              </p:par>
                            </p:childTnLst>
                          </p:cTn>
                        </p:par>
                        <p:par>
                          <p:cTn id="56" fill="hold">
                            <p:stCondLst>
                              <p:cond delay="14500"/>
                            </p:stCondLst>
                            <p:childTnLst>
                              <p:par>
                                <p:cTn id="57" presetID="2" presetClass="entr" presetSubtype="8" fill="hold" grpId="0" nodeType="afterEffect">
                                  <p:stCondLst>
                                    <p:cond delay="1000"/>
                                  </p:stCondLst>
                                  <p:childTnLst>
                                    <p:set>
                                      <p:cBhvr>
                                        <p:cTn id="58" dur="1" fill="hold">
                                          <p:stCondLst>
                                            <p:cond delay="0"/>
                                          </p:stCondLst>
                                        </p:cTn>
                                        <p:tgtEl>
                                          <p:spTgt spid="9221">
                                            <p:txEl>
                                              <p:pRg st="9" end="9"/>
                                            </p:txEl>
                                          </p:spTgt>
                                        </p:tgtEl>
                                        <p:attrNameLst>
                                          <p:attrName>style.visibility</p:attrName>
                                        </p:attrNameLst>
                                      </p:cBhvr>
                                      <p:to>
                                        <p:strVal val="visible"/>
                                      </p:to>
                                    </p:set>
                                    <p:anim calcmode="lin" valueType="num">
                                      <p:cBhvr additive="base">
                                        <p:cTn id="59" dur="500" fill="hold"/>
                                        <p:tgtEl>
                                          <p:spTgt spid="9221">
                                            <p:txEl>
                                              <p:pRg st="9" end="9"/>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9221">
                                            <p:txEl>
                                              <p:pRg st="9" end="9"/>
                                            </p:txEl>
                                          </p:spTgt>
                                        </p:tgtEl>
                                        <p:attrNameLst>
                                          <p:attrName>ppt_y</p:attrName>
                                        </p:attrNameLst>
                                      </p:cBhvr>
                                      <p:tavLst>
                                        <p:tav tm="0">
                                          <p:val>
                                            <p:strVal val="#ppt_y"/>
                                          </p:val>
                                        </p:tav>
                                        <p:tav tm="100000">
                                          <p:val>
                                            <p:strVal val="#ppt_y"/>
                                          </p:val>
                                        </p:tav>
                                      </p:tavLst>
                                    </p:anim>
                                  </p:childTnLst>
                                </p:cTn>
                              </p:par>
                            </p:childTnLst>
                          </p:cTn>
                        </p:par>
                        <p:par>
                          <p:cTn id="61" fill="hold">
                            <p:stCondLst>
                              <p:cond delay="16000"/>
                            </p:stCondLst>
                            <p:childTnLst>
                              <p:par>
                                <p:cTn id="62" presetID="2" presetClass="entr" presetSubtype="8" fill="hold" nodeType="afterEffect">
                                  <p:stCondLst>
                                    <p:cond delay="1000"/>
                                  </p:stCondLst>
                                  <p:childTnLst>
                                    <p:set>
                                      <p:cBhvr>
                                        <p:cTn id="63" dur="1" fill="hold">
                                          <p:stCondLst>
                                            <p:cond delay="0"/>
                                          </p:stCondLst>
                                        </p:cTn>
                                        <p:tgtEl>
                                          <p:spTgt spid="2"/>
                                        </p:tgtEl>
                                        <p:attrNameLst>
                                          <p:attrName>style.visibility</p:attrName>
                                        </p:attrNameLst>
                                      </p:cBhvr>
                                      <p:to>
                                        <p:strVal val="visible"/>
                                      </p:to>
                                    </p:set>
                                    <p:anim calcmode="lin" valueType="num">
                                      <p:cBhvr additive="base">
                                        <p:cTn id="64" dur="500" fill="hold"/>
                                        <p:tgtEl>
                                          <p:spTgt spid="2"/>
                                        </p:tgtEl>
                                        <p:attrNameLst>
                                          <p:attrName>ppt_x</p:attrName>
                                        </p:attrNameLst>
                                      </p:cBhvr>
                                      <p:tavLst>
                                        <p:tav tm="0">
                                          <p:val>
                                            <p:strVal val="0-#ppt_w/2"/>
                                          </p:val>
                                        </p:tav>
                                        <p:tav tm="100000">
                                          <p:val>
                                            <p:strVal val="#ppt_x"/>
                                          </p:val>
                                        </p:tav>
                                      </p:tavLst>
                                    </p:anim>
                                    <p:anim calcmode="lin" valueType="num">
                                      <p:cBhvr additive="base">
                                        <p:cTn id="65"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utoUpdateAnimBg="0"/>
      <p:bldP spid="9221" grpId="0" build="p" autoUpdateAnimBg="0" advAuto="100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14400" y="457200"/>
            <a:ext cx="7793038" cy="990600"/>
          </a:xfrm>
        </p:spPr>
        <p:txBody>
          <a:bodyPr/>
          <a:lstStyle/>
          <a:p>
            <a:pPr algn="ctr" eaLnBrk="1" hangingPunct="1"/>
            <a:r>
              <a:rPr lang="ar-SA" b="1" smtClean="0">
                <a:cs typeface="Simplified Arabic" pitchFamily="2" charset="-78"/>
              </a:rPr>
              <a:t>التكـويــن</a:t>
            </a:r>
            <a:endParaRPr lang="fr-FR" sz="2400" smtClean="0">
              <a:cs typeface="Times New Roman" charset="0"/>
            </a:endParaRPr>
          </a:p>
        </p:txBody>
      </p:sp>
      <p:sp>
        <p:nvSpPr>
          <p:cNvPr id="41987" name="Rectangle 3"/>
          <p:cNvSpPr>
            <a:spLocks noGrp="1" noChangeArrowheads="1"/>
          </p:cNvSpPr>
          <p:nvPr>
            <p:ph type="body" idx="1"/>
          </p:nvPr>
        </p:nvSpPr>
        <p:spPr>
          <a:xfrm>
            <a:off x="228600" y="1600200"/>
            <a:ext cx="8686800" cy="5029200"/>
          </a:xfrm>
        </p:spPr>
        <p:txBody>
          <a:bodyPr/>
          <a:lstStyle/>
          <a:p>
            <a:pPr marL="95250" indent="381000" algn="just" eaLnBrk="1" hangingPunct="1">
              <a:lnSpc>
                <a:spcPct val="90000"/>
              </a:lnSpc>
              <a:buFont typeface="Wingdings" pitchFamily="2" charset="2"/>
              <a:buNone/>
            </a:pPr>
            <a:r>
              <a:rPr lang="ar-SA" sz="2400" b="1" i="1" u="sng" smtClean="0">
                <a:cs typeface="Simplified Arabic" pitchFamily="2" charset="-78"/>
              </a:rPr>
              <a:t>التكوين المركزي</a:t>
            </a:r>
            <a:r>
              <a:rPr lang="ar-SA" sz="2400" b="1" smtClean="0">
                <a:cs typeface="Simplified Arabic" pitchFamily="2" charset="-78"/>
              </a:rPr>
              <a:t> :</a:t>
            </a:r>
            <a:endParaRPr lang="ar-SA" sz="2400" b="1" smtClean="0">
              <a:cs typeface="Times New Roman" charset="0"/>
            </a:endParaRPr>
          </a:p>
          <a:p>
            <a:pPr marL="95250" indent="381000" eaLnBrk="1" hangingPunct="1">
              <a:lnSpc>
                <a:spcPct val="90000"/>
              </a:lnSpc>
              <a:buFont typeface="Wingdings" pitchFamily="2" charset="2"/>
              <a:buNone/>
            </a:pPr>
            <a:r>
              <a:rPr lang="ar-SA" sz="2400" smtClean="0">
                <a:latin typeface="Times New Roman" charset="0"/>
                <a:cs typeface="Simplified Arabic" pitchFamily="2" charset="-78"/>
              </a:rPr>
              <a:t>-  </a:t>
            </a:r>
            <a:r>
              <a:rPr lang="ar-SA" sz="2400" b="1" smtClean="0">
                <a:latin typeface="Times New Roman" charset="0"/>
                <a:cs typeface="Simplified Arabic" pitchFamily="2" charset="-78"/>
              </a:rPr>
              <a:t>تحديد الاحتياجات في ميدان التكوين لموظفي قطاع العدل (كتابة الضبط / </a:t>
            </a:r>
            <a:r>
              <a:rPr lang="ar-MA" sz="2400" b="1" smtClean="0">
                <a:latin typeface="Times New Roman" charset="0"/>
                <a:cs typeface="Simplified Arabic" pitchFamily="2" charset="-78"/>
              </a:rPr>
              <a:t>ا</a:t>
            </a:r>
            <a:r>
              <a:rPr lang="ar-SA" sz="2400" b="1" smtClean="0">
                <a:latin typeface="Times New Roman" charset="0"/>
                <a:cs typeface="Simplified Arabic" pitchFamily="2" charset="-78"/>
              </a:rPr>
              <a:t>لاداريون /</a:t>
            </a:r>
            <a:r>
              <a:rPr lang="ar-SA" sz="2400" b="1" smtClean="0">
                <a:latin typeface="Times New Roman" charset="0"/>
                <a:cs typeface="Times New Roman" charset="0"/>
              </a:rPr>
              <a:t> </a:t>
            </a:r>
            <a:r>
              <a:rPr lang="ar-SA" sz="2400" b="1" smtClean="0">
                <a:latin typeface="Times New Roman" charset="0"/>
                <a:cs typeface="Simplified Arabic" pitchFamily="2" charset="-78"/>
              </a:rPr>
              <a:t>التقنيون)</a:t>
            </a:r>
            <a:endParaRPr lang="ar-SA" sz="2400" b="1" smtClean="0">
              <a:latin typeface="Times New Roman" charset="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 وضع وتنفيذ البرامج المسطرة</a:t>
            </a:r>
            <a:endParaRPr lang="ar-SA" sz="2400" b="1" smtClean="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 تحسين أداء موظفي وأطر كتابة الضبط</a:t>
            </a:r>
            <a:endParaRPr lang="ar-SA" sz="2400" b="1" smtClean="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 توحيد مناهج وطرق العمل بمختلف المحاكم لتلافي تراكم القضايا وضياع الحقوق</a:t>
            </a:r>
            <a:endParaRPr lang="ar-SA" sz="2400" b="1" smtClean="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a:t>
            </a:r>
            <a:r>
              <a:rPr lang="ar-SA" sz="2400" b="1" smtClean="0">
                <a:latin typeface="Times New Roman" charset="0"/>
                <a:cs typeface="Times New Roman" charset="0"/>
              </a:rPr>
              <a:t> </a:t>
            </a:r>
            <a:r>
              <a:rPr lang="ar-SA" sz="2400" b="1" smtClean="0">
                <a:cs typeface="Simplified Arabic" pitchFamily="2" charset="-78"/>
              </a:rPr>
              <a:t>جعل كتابة الضبط – الجهاز المساعد اللصيق بالقضاء -  قادرة على خدمة القضاة والمتقاضين</a:t>
            </a:r>
            <a:r>
              <a:rPr lang="ar-SA" sz="2400" smtClean="0">
                <a:cs typeface="Simplified Arabic" pitchFamily="2" charset="-78"/>
              </a:rPr>
              <a:t>.</a:t>
            </a:r>
            <a:endParaRPr lang="ar-SA" sz="2400" smtClean="0">
              <a:cs typeface="Times New Roman" charset="0"/>
            </a:endParaRPr>
          </a:p>
          <a:p>
            <a:pPr marL="95250" indent="381000" algn="just" eaLnBrk="1" hangingPunct="1">
              <a:lnSpc>
                <a:spcPct val="90000"/>
              </a:lnSpc>
              <a:buFont typeface="Wingdings" pitchFamily="2" charset="2"/>
              <a:buNone/>
            </a:pPr>
            <a:r>
              <a:rPr lang="ar-SA" sz="2400" b="1" smtClean="0">
                <a:latin typeface="Times New Roman" charset="0"/>
                <a:cs typeface="Simplified Arabic" pitchFamily="2" charset="-78"/>
              </a:rPr>
              <a:t> </a:t>
            </a:r>
            <a:r>
              <a:rPr lang="ar-SA" sz="2400" b="1" i="1" u="sng" smtClean="0">
                <a:cs typeface="Simplified Arabic" pitchFamily="2" charset="-78"/>
              </a:rPr>
              <a:t>التكوين الجهوي</a:t>
            </a:r>
            <a:r>
              <a:rPr lang="ar-SA" sz="2400" b="1" smtClean="0">
                <a:cs typeface="Simplified Arabic" pitchFamily="2" charset="-78"/>
              </a:rPr>
              <a:t> :</a:t>
            </a:r>
            <a:endParaRPr lang="ar-SA" sz="2400" b="1" smtClean="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 انخراط المسؤولين القضائيين ومسؤولي كتابات الضبط في تحسين الأداء بدوائرهم. </a:t>
            </a:r>
            <a:endParaRPr lang="ar-SA" sz="2400" b="1" smtClean="0">
              <a:cs typeface="Times New Roman" charset="0"/>
            </a:endParaRPr>
          </a:p>
          <a:p>
            <a:pPr marL="95250" indent="381000" algn="just" eaLnBrk="1" hangingPunct="1">
              <a:lnSpc>
                <a:spcPct val="90000"/>
              </a:lnSpc>
              <a:buFont typeface="Wingdings" pitchFamily="2" charset="2"/>
              <a:buNone/>
            </a:pPr>
            <a:r>
              <a:rPr lang="ar-SA" sz="2400" b="1" smtClean="0">
                <a:cs typeface="Simplified Arabic" pitchFamily="2" charset="-78"/>
              </a:rPr>
              <a:t>- تكوين أكبر عدد من الموظفين حسب تخصصات مهامهم</a:t>
            </a:r>
            <a:r>
              <a:rPr lang="ar-SA" sz="2400" smtClean="0">
                <a:cs typeface="Simplified Arabic" pitchFamily="2" charset="-78"/>
              </a:rPr>
              <a:t>.</a:t>
            </a:r>
            <a:endParaRPr lang="ar-SA" sz="2400" smtClean="0">
              <a:cs typeface="Times New Roman"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ppt_w</p:attrName>
                                        </p:attrNameLst>
                                      </p:cBhvr>
                                      <p:tavLst>
                                        <p:tav tm="0">
                                          <p:val>
                                            <p:fltVal val="0"/>
                                          </p:val>
                                        </p:tav>
                                        <p:tav tm="100000">
                                          <p:val>
                                            <p:strVal val="#ppt_w"/>
                                          </p:val>
                                        </p:tav>
                                      </p:tavLst>
                                    </p:anim>
                                    <p:anim calcmode="lin" valueType="num">
                                      <p:cBhvr>
                                        <p:cTn id="8" dur="500" fill="hold"/>
                                        <p:tgtEl>
                                          <p:spTgt spid="41986"/>
                                        </p:tgtEl>
                                        <p:attrNameLst>
                                          <p:attrName>ppt_h</p:attrName>
                                        </p:attrNameLst>
                                      </p:cBhvr>
                                      <p:tavLst>
                                        <p:tav tm="0">
                                          <p:val>
                                            <p:fltVal val="0"/>
                                          </p:val>
                                        </p:tav>
                                        <p:tav tm="100000">
                                          <p:val>
                                            <p:strVal val="#ppt_h"/>
                                          </p:val>
                                        </p:tav>
                                      </p:tavLst>
                                    </p:anim>
                                    <p:anim calcmode="lin" valueType="num">
                                      <p:cBhvr>
                                        <p:cTn id="9" dur="500" fill="hold"/>
                                        <p:tgtEl>
                                          <p:spTgt spid="41986"/>
                                        </p:tgtEl>
                                        <p:attrNameLst>
                                          <p:attrName>ppt_x</p:attrName>
                                        </p:attrNameLst>
                                      </p:cBhvr>
                                      <p:tavLst>
                                        <p:tav tm="0">
                                          <p:val>
                                            <p:fltVal val="0.5"/>
                                          </p:val>
                                        </p:tav>
                                        <p:tav tm="100000">
                                          <p:val>
                                            <p:strVal val="#ppt_x"/>
                                          </p:val>
                                        </p:tav>
                                      </p:tavLst>
                                    </p:anim>
                                    <p:anim calcmode="lin" valueType="num">
                                      <p:cBhvr>
                                        <p:cTn id="10" dur="500" fill="hold"/>
                                        <p:tgtEl>
                                          <p:spTgt spid="41986"/>
                                        </p:tgtEl>
                                        <p:attrNameLst>
                                          <p:attrName>ppt_y</p:attrName>
                                        </p:attrNameLst>
                                      </p:cBhvr>
                                      <p:tavLst>
                                        <p:tav tm="0">
                                          <p:val>
                                            <p:fltVal val="0.5"/>
                                          </p:val>
                                        </p:tav>
                                        <p:tav tm="100000">
                                          <p:val>
                                            <p:strVal val="#ppt_y"/>
                                          </p:val>
                                        </p:tav>
                                      </p:tavLst>
                                    </p:anim>
                                  </p:childTnLst>
                                </p:cTn>
                              </p:par>
                            </p:childTnLst>
                          </p:cTn>
                        </p:par>
                        <p:par>
                          <p:cTn id="11" fill="hold">
                            <p:stCondLst>
                              <p:cond delay="500"/>
                            </p:stCondLst>
                            <p:childTnLst>
                              <p:par>
                                <p:cTn id="12" presetID="2" presetClass="entr" presetSubtype="2" fill="hold" grpId="0" nodeType="afterEffect">
                                  <p:stCondLst>
                                    <p:cond delay="1000"/>
                                  </p:stCondLst>
                                  <p:childTnLst>
                                    <p:set>
                                      <p:cBhvr>
                                        <p:cTn id="13" dur="1" fill="hold">
                                          <p:stCondLst>
                                            <p:cond delay="0"/>
                                          </p:stCondLst>
                                        </p:cTn>
                                        <p:tgtEl>
                                          <p:spTgt spid="41987">
                                            <p:txEl>
                                              <p:pRg st="0" end="0"/>
                                            </p:txEl>
                                          </p:spTgt>
                                        </p:tgtEl>
                                        <p:attrNameLst>
                                          <p:attrName>style.visibility</p:attrName>
                                        </p:attrNameLst>
                                      </p:cBhvr>
                                      <p:to>
                                        <p:strVal val="visible"/>
                                      </p:to>
                                    </p:set>
                                    <p:anim calcmode="lin" valueType="num">
                                      <p:cBhvr additive="base">
                                        <p:cTn id="14" dur="500" fill="hold"/>
                                        <p:tgtEl>
                                          <p:spTgt spid="41987">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41987">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2" presetClass="entr" presetSubtype="2" fill="hold" grpId="0" nodeType="afterEffect">
                                  <p:stCondLst>
                                    <p:cond delay="1000"/>
                                  </p:stCondLst>
                                  <p:childTnLst>
                                    <p:set>
                                      <p:cBhvr>
                                        <p:cTn id="18" dur="1" fill="hold">
                                          <p:stCondLst>
                                            <p:cond delay="0"/>
                                          </p:stCondLst>
                                        </p:cTn>
                                        <p:tgtEl>
                                          <p:spTgt spid="41987">
                                            <p:txEl>
                                              <p:pRg st="1" end="1"/>
                                            </p:txEl>
                                          </p:spTgt>
                                        </p:tgtEl>
                                        <p:attrNameLst>
                                          <p:attrName>style.visibility</p:attrName>
                                        </p:attrNameLst>
                                      </p:cBhvr>
                                      <p:to>
                                        <p:strVal val="visible"/>
                                      </p:to>
                                    </p:set>
                                    <p:anim calcmode="lin" valueType="num">
                                      <p:cBhvr additive="base">
                                        <p:cTn id="19" dur="500" fill="hold"/>
                                        <p:tgtEl>
                                          <p:spTgt spid="41987">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1987">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3500"/>
                            </p:stCondLst>
                            <p:childTnLst>
                              <p:par>
                                <p:cTn id="22" presetID="2" presetClass="entr" presetSubtype="2" fill="hold" grpId="0" nodeType="afterEffect">
                                  <p:stCondLst>
                                    <p:cond delay="1000"/>
                                  </p:stCondLst>
                                  <p:childTnLst>
                                    <p:set>
                                      <p:cBhvr>
                                        <p:cTn id="23" dur="1" fill="hold">
                                          <p:stCondLst>
                                            <p:cond delay="0"/>
                                          </p:stCondLst>
                                        </p:cTn>
                                        <p:tgtEl>
                                          <p:spTgt spid="41987">
                                            <p:txEl>
                                              <p:pRg st="2" end="2"/>
                                            </p:txEl>
                                          </p:spTgt>
                                        </p:tgtEl>
                                        <p:attrNameLst>
                                          <p:attrName>style.visibility</p:attrName>
                                        </p:attrNameLst>
                                      </p:cBhvr>
                                      <p:to>
                                        <p:strVal val="visible"/>
                                      </p:to>
                                    </p:set>
                                    <p:anim calcmode="lin" valueType="num">
                                      <p:cBhvr additive="base">
                                        <p:cTn id="24" dur="500" fill="hold"/>
                                        <p:tgtEl>
                                          <p:spTgt spid="41987">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41987">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000"/>
                            </p:stCondLst>
                            <p:childTnLst>
                              <p:par>
                                <p:cTn id="27" presetID="2" presetClass="entr" presetSubtype="2" fill="hold" grpId="0" nodeType="afterEffect">
                                  <p:stCondLst>
                                    <p:cond delay="1000"/>
                                  </p:stCondLst>
                                  <p:childTnLst>
                                    <p:set>
                                      <p:cBhvr>
                                        <p:cTn id="28" dur="1" fill="hold">
                                          <p:stCondLst>
                                            <p:cond delay="0"/>
                                          </p:stCondLst>
                                        </p:cTn>
                                        <p:tgtEl>
                                          <p:spTgt spid="41987">
                                            <p:txEl>
                                              <p:pRg st="3" end="3"/>
                                            </p:txEl>
                                          </p:spTgt>
                                        </p:tgtEl>
                                        <p:attrNameLst>
                                          <p:attrName>style.visibility</p:attrName>
                                        </p:attrNameLst>
                                      </p:cBhvr>
                                      <p:to>
                                        <p:strVal val="visible"/>
                                      </p:to>
                                    </p:set>
                                    <p:anim calcmode="lin" valueType="num">
                                      <p:cBhvr additive="base">
                                        <p:cTn id="29" dur="500" fill="hold"/>
                                        <p:tgtEl>
                                          <p:spTgt spid="41987">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1987">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6500"/>
                            </p:stCondLst>
                            <p:childTnLst>
                              <p:par>
                                <p:cTn id="32" presetID="2" presetClass="entr" presetSubtype="2" fill="hold" grpId="0" nodeType="afterEffect">
                                  <p:stCondLst>
                                    <p:cond delay="1000"/>
                                  </p:stCondLst>
                                  <p:childTnLst>
                                    <p:set>
                                      <p:cBhvr>
                                        <p:cTn id="33" dur="1" fill="hold">
                                          <p:stCondLst>
                                            <p:cond delay="0"/>
                                          </p:stCondLst>
                                        </p:cTn>
                                        <p:tgtEl>
                                          <p:spTgt spid="41987">
                                            <p:txEl>
                                              <p:pRg st="4" end="4"/>
                                            </p:txEl>
                                          </p:spTgt>
                                        </p:tgtEl>
                                        <p:attrNameLst>
                                          <p:attrName>style.visibility</p:attrName>
                                        </p:attrNameLst>
                                      </p:cBhvr>
                                      <p:to>
                                        <p:strVal val="visible"/>
                                      </p:to>
                                    </p:set>
                                    <p:anim calcmode="lin" valueType="num">
                                      <p:cBhvr additive="base">
                                        <p:cTn id="34" dur="500" fill="hold"/>
                                        <p:tgtEl>
                                          <p:spTgt spid="41987">
                                            <p:txEl>
                                              <p:pRg st="4" end="4"/>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41987">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000"/>
                            </p:stCondLst>
                            <p:childTnLst>
                              <p:par>
                                <p:cTn id="37" presetID="2" presetClass="entr" presetSubtype="2" fill="hold" grpId="0" nodeType="afterEffect">
                                  <p:stCondLst>
                                    <p:cond delay="1000"/>
                                  </p:stCondLst>
                                  <p:childTnLst>
                                    <p:set>
                                      <p:cBhvr>
                                        <p:cTn id="38" dur="1" fill="hold">
                                          <p:stCondLst>
                                            <p:cond delay="0"/>
                                          </p:stCondLst>
                                        </p:cTn>
                                        <p:tgtEl>
                                          <p:spTgt spid="41987">
                                            <p:txEl>
                                              <p:pRg st="5" end="5"/>
                                            </p:txEl>
                                          </p:spTgt>
                                        </p:tgtEl>
                                        <p:attrNameLst>
                                          <p:attrName>style.visibility</p:attrName>
                                        </p:attrNameLst>
                                      </p:cBhvr>
                                      <p:to>
                                        <p:strVal val="visible"/>
                                      </p:to>
                                    </p:set>
                                    <p:anim calcmode="lin" valueType="num">
                                      <p:cBhvr additive="base">
                                        <p:cTn id="39" dur="500" fill="hold"/>
                                        <p:tgtEl>
                                          <p:spTgt spid="41987">
                                            <p:txEl>
                                              <p:pRg st="5" end="5"/>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41987">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9500"/>
                            </p:stCondLst>
                            <p:childTnLst>
                              <p:par>
                                <p:cTn id="42" presetID="2" presetClass="entr" presetSubtype="2" fill="hold" grpId="0" nodeType="afterEffect">
                                  <p:stCondLst>
                                    <p:cond delay="1000"/>
                                  </p:stCondLst>
                                  <p:childTnLst>
                                    <p:set>
                                      <p:cBhvr>
                                        <p:cTn id="43" dur="1" fill="hold">
                                          <p:stCondLst>
                                            <p:cond delay="0"/>
                                          </p:stCondLst>
                                        </p:cTn>
                                        <p:tgtEl>
                                          <p:spTgt spid="41987">
                                            <p:txEl>
                                              <p:pRg st="6" end="6"/>
                                            </p:txEl>
                                          </p:spTgt>
                                        </p:tgtEl>
                                        <p:attrNameLst>
                                          <p:attrName>style.visibility</p:attrName>
                                        </p:attrNameLst>
                                      </p:cBhvr>
                                      <p:to>
                                        <p:strVal val="visible"/>
                                      </p:to>
                                    </p:set>
                                    <p:anim calcmode="lin" valueType="num">
                                      <p:cBhvr additive="base">
                                        <p:cTn id="44" dur="500" fill="hold"/>
                                        <p:tgtEl>
                                          <p:spTgt spid="41987">
                                            <p:txEl>
                                              <p:pRg st="6" end="6"/>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41987">
                                            <p:txEl>
                                              <p:pRg st="6" end="6"/>
                                            </p:txEl>
                                          </p:spTgt>
                                        </p:tgtEl>
                                        <p:attrNameLst>
                                          <p:attrName>ppt_y</p:attrName>
                                        </p:attrNameLst>
                                      </p:cBhvr>
                                      <p:tavLst>
                                        <p:tav tm="0">
                                          <p:val>
                                            <p:strVal val="#ppt_y"/>
                                          </p:val>
                                        </p:tav>
                                        <p:tav tm="100000">
                                          <p:val>
                                            <p:strVal val="#ppt_y"/>
                                          </p:val>
                                        </p:tav>
                                      </p:tavLst>
                                    </p:anim>
                                  </p:childTnLst>
                                </p:cTn>
                              </p:par>
                            </p:childTnLst>
                          </p:cTn>
                        </p:par>
                        <p:par>
                          <p:cTn id="46" fill="hold">
                            <p:stCondLst>
                              <p:cond delay="11000"/>
                            </p:stCondLst>
                            <p:childTnLst>
                              <p:par>
                                <p:cTn id="47" presetID="2" presetClass="entr" presetSubtype="2" fill="hold" grpId="0" nodeType="afterEffect">
                                  <p:stCondLst>
                                    <p:cond delay="1000"/>
                                  </p:stCondLst>
                                  <p:childTnLst>
                                    <p:set>
                                      <p:cBhvr>
                                        <p:cTn id="48" dur="1" fill="hold">
                                          <p:stCondLst>
                                            <p:cond delay="0"/>
                                          </p:stCondLst>
                                        </p:cTn>
                                        <p:tgtEl>
                                          <p:spTgt spid="41987">
                                            <p:txEl>
                                              <p:pRg st="7" end="7"/>
                                            </p:txEl>
                                          </p:spTgt>
                                        </p:tgtEl>
                                        <p:attrNameLst>
                                          <p:attrName>style.visibility</p:attrName>
                                        </p:attrNameLst>
                                      </p:cBhvr>
                                      <p:to>
                                        <p:strVal val="visible"/>
                                      </p:to>
                                    </p:set>
                                    <p:anim calcmode="lin" valueType="num">
                                      <p:cBhvr additive="base">
                                        <p:cTn id="49" dur="500" fill="hold"/>
                                        <p:tgtEl>
                                          <p:spTgt spid="41987">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1987">
                                            <p:txEl>
                                              <p:pRg st="7" end="7"/>
                                            </p:txEl>
                                          </p:spTgt>
                                        </p:tgtEl>
                                        <p:attrNameLst>
                                          <p:attrName>ppt_y</p:attrName>
                                        </p:attrNameLst>
                                      </p:cBhvr>
                                      <p:tavLst>
                                        <p:tav tm="0">
                                          <p:val>
                                            <p:strVal val="#ppt_y"/>
                                          </p:val>
                                        </p:tav>
                                        <p:tav tm="100000">
                                          <p:val>
                                            <p:strVal val="#ppt_y"/>
                                          </p:val>
                                        </p:tav>
                                      </p:tavLst>
                                    </p:anim>
                                  </p:childTnLst>
                                </p:cTn>
                              </p:par>
                            </p:childTnLst>
                          </p:cTn>
                        </p:par>
                        <p:par>
                          <p:cTn id="51" fill="hold">
                            <p:stCondLst>
                              <p:cond delay="12500"/>
                            </p:stCondLst>
                            <p:childTnLst>
                              <p:par>
                                <p:cTn id="52" presetID="2" presetClass="entr" presetSubtype="2" fill="hold" grpId="0" nodeType="afterEffect">
                                  <p:stCondLst>
                                    <p:cond delay="1000"/>
                                  </p:stCondLst>
                                  <p:childTnLst>
                                    <p:set>
                                      <p:cBhvr>
                                        <p:cTn id="53" dur="1" fill="hold">
                                          <p:stCondLst>
                                            <p:cond delay="0"/>
                                          </p:stCondLst>
                                        </p:cTn>
                                        <p:tgtEl>
                                          <p:spTgt spid="41987">
                                            <p:txEl>
                                              <p:pRg st="8" end="8"/>
                                            </p:txEl>
                                          </p:spTgt>
                                        </p:tgtEl>
                                        <p:attrNameLst>
                                          <p:attrName>style.visibility</p:attrName>
                                        </p:attrNameLst>
                                      </p:cBhvr>
                                      <p:to>
                                        <p:strVal val="visible"/>
                                      </p:to>
                                    </p:set>
                                    <p:anim calcmode="lin" valueType="num">
                                      <p:cBhvr additive="base">
                                        <p:cTn id="54" dur="500" fill="hold"/>
                                        <p:tgtEl>
                                          <p:spTgt spid="41987">
                                            <p:txEl>
                                              <p:pRg st="8" end="8"/>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4198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build="p" bldLvl="2" autoUpdateAnimBg="0" advAuto="100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838200" y="304800"/>
            <a:ext cx="7793038" cy="1143000"/>
          </a:xfrm>
        </p:spPr>
        <p:txBody>
          <a:bodyPr/>
          <a:lstStyle/>
          <a:p>
            <a:pPr algn="ctr" eaLnBrk="1" hangingPunct="1"/>
            <a:r>
              <a:rPr lang="ar-SA" b="1" smtClean="0">
                <a:cs typeface="Simplified Arabic" pitchFamily="2" charset="-78"/>
              </a:rPr>
              <a:t>التكـويــن</a:t>
            </a:r>
            <a:endParaRPr lang="fr-FR" b="1" smtClean="0">
              <a:cs typeface="Simplified Arabic" pitchFamily="2" charset="-78"/>
            </a:endParaRPr>
          </a:p>
        </p:txBody>
      </p:sp>
      <p:sp>
        <p:nvSpPr>
          <p:cNvPr id="43011" name="Rectangle 3"/>
          <p:cNvSpPr>
            <a:spLocks noGrp="1" noChangeArrowheads="1"/>
          </p:cNvSpPr>
          <p:nvPr>
            <p:ph type="body" idx="1"/>
          </p:nvPr>
        </p:nvSpPr>
        <p:spPr>
          <a:xfrm>
            <a:off x="1182688" y="2017713"/>
            <a:ext cx="7772400" cy="649287"/>
          </a:xfrm>
        </p:spPr>
        <p:txBody>
          <a:bodyPr/>
          <a:lstStyle/>
          <a:p>
            <a:pPr algn="just" eaLnBrk="1" hangingPunct="1"/>
            <a:r>
              <a:rPr lang="ar-SA" b="1" u="sng" smtClean="0">
                <a:cs typeface="Simplified Arabic" pitchFamily="2" charset="-78"/>
              </a:rPr>
              <a:t>بعض الأرقام</a:t>
            </a:r>
            <a:r>
              <a:rPr lang="ar-SA" smtClean="0">
                <a:cs typeface="Simplified Arabic" pitchFamily="2" charset="-78"/>
              </a:rPr>
              <a:t> :</a:t>
            </a:r>
          </a:p>
          <a:p>
            <a:pPr algn="just" eaLnBrk="1" hangingPunct="1">
              <a:buFont typeface="Wingdings" pitchFamily="2" charset="2"/>
              <a:buNone/>
            </a:pPr>
            <a:endParaRPr lang="ar-SA" smtClean="0"/>
          </a:p>
        </p:txBody>
      </p:sp>
      <p:graphicFrame>
        <p:nvGraphicFramePr>
          <p:cNvPr id="43012" name="Group 4"/>
          <p:cNvGraphicFramePr>
            <a:graphicFrameLocks noGrp="1"/>
          </p:cNvGraphicFramePr>
          <p:nvPr/>
        </p:nvGraphicFramePr>
        <p:xfrm>
          <a:off x="1524000" y="3022600"/>
          <a:ext cx="6096000" cy="2311400"/>
        </p:xfrm>
        <a:graphic>
          <a:graphicData uri="http://schemas.openxmlformats.org/drawingml/2006/table">
            <a:tbl>
              <a:tblPr rtl="1"/>
              <a:tblGrid>
                <a:gridCol w="1524000"/>
                <a:gridCol w="1524000"/>
                <a:gridCol w="1524000"/>
                <a:gridCol w="1524000"/>
              </a:tblGrid>
              <a:tr h="46196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السنة</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التكوين الأساسي</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التكوين المستمر</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المجموع</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63550">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1999</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147</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500</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647</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60375">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2000</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850</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353</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1203</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63550">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2001 </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737</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315</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0" i="0" u="none" strike="noStrike" cap="none" normalizeH="0" baseline="0" smtClean="0">
                          <a:ln>
                            <a:noFill/>
                          </a:ln>
                          <a:solidFill>
                            <a:schemeClr val="tx1"/>
                          </a:solidFill>
                          <a:effectLst/>
                          <a:latin typeface="Tahoma" pitchFamily="34" charset="0"/>
                          <a:cs typeface="Simplified Arabic" pitchFamily="2" charset="-78"/>
                        </a:rPr>
                        <a:t>1052</a:t>
                      </a:r>
                      <a:endParaRPr kumimoji="0" lang="fr-FR" sz="18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6196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المجموع</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1734</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1168</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800" b="1" i="0" u="none" strike="noStrike" cap="none" normalizeH="0" baseline="0" smtClean="0">
                          <a:ln>
                            <a:noFill/>
                          </a:ln>
                          <a:solidFill>
                            <a:schemeClr val="tx1"/>
                          </a:solidFill>
                          <a:effectLst/>
                          <a:latin typeface="Tahoma" pitchFamily="34" charset="0"/>
                          <a:cs typeface="Simplified Arabic" pitchFamily="2" charset="-78"/>
                        </a:rPr>
                        <a:t>2902</a:t>
                      </a:r>
                      <a:endParaRPr kumimoji="0" lang="fr-FR" sz="18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p:cTn id="7" dur="500" fill="hold"/>
                                        <p:tgtEl>
                                          <p:spTgt spid="43010"/>
                                        </p:tgtEl>
                                        <p:attrNameLst>
                                          <p:attrName>ppt_w</p:attrName>
                                        </p:attrNameLst>
                                      </p:cBhvr>
                                      <p:tavLst>
                                        <p:tav tm="0">
                                          <p:val>
                                            <p:fltVal val="0"/>
                                          </p:val>
                                        </p:tav>
                                        <p:tav tm="100000">
                                          <p:val>
                                            <p:strVal val="#ppt_w"/>
                                          </p:val>
                                        </p:tav>
                                      </p:tavLst>
                                    </p:anim>
                                    <p:anim calcmode="lin" valueType="num">
                                      <p:cBhvr>
                                        <p:cTn id="8" dur="500" fill="hold"/>
                                        <p:tgtEl>
                                          <p:spTgt spid="43010"/>
                                        </p:tgtEl>
                                        <p:attrNameLst>
                                          <p:attrName>ppt_h</p:attrName>
                                        </p:attrNameLst>
                                      </p:cBhvr>
                                      <p:tavLst>
                                        <p:tav tm="0">
                                          <p:val>
                                            <p:fltVal val="0"/>
                                          </p:val>
                                        </p:tav>
                                        <p:tav tm="100000">
                                          <p:val>
                                            <p:strVal val="#ppt_h"/>
                                          </p:val>
                                        </p:tav>
                                      </p:tavLst>
                                    </p:anim>
                                    <p:anim calcmode="lin" valueType="num">
                                      <p:cBhvr>
                                        <p:cTn id="9" dur="500" fill="hold"/>
                                        <p:tgtEl>
                                          <p:spTgt spid="43010"/>
                                        </p:tgtEl>
                                        <p:attrNameLst>
                                          <p:attrName>ppt_x</p:attrName>
                                        </p:attrNameLst>
                                      </p:cBhvr>
                                      <p:tavLst>
                                        <p:tav tm="0">
                                          <p:val>
                                            <p:fltVal val="0.5"/>
                                          </p:val>
                                        </p:tav>
                                        <p:tav tm="100000">
                                          <p:val>
                                            <p:strVal val="#ppt_x"/>
                                          </p:val>
                                        </p:tav>
                                      </p:tavLst>
                                    </p:anim>
                                    <p:anim calcmode="lin" valueType="num">
                                      <p:cBhvr>
                                        <p:cTn id="10" dur="500" fill="hold"/>
                                        <p:tgtEl>
                                          <p:spTgt spid="43010"/>
                                        </p:tgtEl>
                                        <p:attrNameLst>
                                          <p:attrName>ppt_y</p:attrName>
                                        </p:attrNameLst>
                                      </p:cBhvr>
                                      <p:tavLst>
                                        <p:tav tm="0">
                                          <p:val>
                                            <p:fltVal val="0.5"/>
                                          </p:val>
                                        </p:tav>
                                        <p:tav tm="100000">
                                          <p:val>
                                            <p:strVal val="#ppt_y"/>
                                          </p:val>
                                        </p:tav>
                                      </p:tavLst>
                                    </p:anim>
                                  </p:childTnLst>
                                </p:cTn>
                              </p:par>
                            </p:childTnLst>
                          </p:cTn>
                        </p:par>
                        <p:par>
                          <p:cTn id="11" fill="hold">
                            <p:stCondLst>
                              <p:cond delay="500"/>
                            </p:stCondLst>
                            <p:childTnLst>
                              <p:par>
                                <p:cTn id="12" presetID="2" presetClass="entr" presetSubtype="8" fill="hold" grpId="0" nodeType="afterEffect">
                                  <p:stCondLst>
                                    <p:cond delay="1000"/>
                                  </p:stCondLst>
                                  <p:childTnLst>
                                    <p:set>
                                      <p:cBhvr>
                                        <p:cTn id="13" dur="1" fill="hold">
                                          <p:stCondLst>
                                            <p:cond delay="0"/>
                                          </p:stCondLst>
                                        </p:cTn>
                                        <p:tgtEl>
                                          <p:spTgt spid="43011">
                                            <p:txEl>
                                              <p:pRg st="0" end="0"/>
                                            </p:txEl>
                                          </p:spTgt>
                                        </p:tgtEl>
                                        <p:attrNameLst>
                                          <p:attrName>style.visibility</p:attrName>
                                        </p:attrNameLst>
                                      </p:cBhvr>
                                      <p:to>
                                        <p:strVal val="visible"/>
                                      </p:to>
                                    </p:set>
                                    <p:anim calcmode="lin" valueType="num">
                                      <p:cBhvr additive="base">
                                        <p:cTn id="14"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17" presetClass="entr" presetSubtype="4" fill="hold" nodeType="afterEffect">
                                  <p:stCondLst>
                                    <p:cond delay="1000"/>
                                  </p:stCondLst>
                                  <p:childTnLst>
                                    <p:set>
                                      <p:cBhvr>
                                        <p:cTn id="18" dur="1" fill="hold">
                                          <p:stCondLst>
                                            <p:cond delay="0"/>
                                          </p:stCondLst>
                                        </p:cTn>
                                        <p:tgtEl>
                                          <p:spTgt spid="43012"/>
                                        </p:tgtEl>
                                        <p:attrNameLst>
                                          <p:attrName>style.visibility</p:attrName>
                                        </p:attrNameLst>
                                      </p:cBhvr>
                                      <p:to>
                                        <p:strVal val="visible"/>
                                      </p:to>
                                    </p:set>
                                    <p:anim calcmode="lin" valueType="num">
                                      <p:cBhvr>
                                        <p:cTn id="19" dur="500" fill="hold"/>
                                        <p:tgtEl>
                                          <p:spTgt spid="43012"/>
                                        </p:tgtEl>
                                        <p:attrNameLst>
                                          <p:attrName>ppt_x</p:attrName>
                                        </p:attrNameLst>
                                      </p:cBhvr>
                                      <p:tavLst>
                                        <p:tav tm="0">
                                          <p:val>
                                            <p:strVal val="#ppt_x"/>
                                          </p:val>
                                        </p:tav>
                                        <p:tav tm="100000">
                                          <p:val>
                                            <p:strVal val="#ppt_x"/>
                                          </p:val>
                                        </p:tav>
                                      </p:tavLst>
                                    </p:anim>
                                    <p:anim calcmode="lin" valueType="num">
                                      <p:cBhvr>
                                        <p:cTn id="20" dur="500" fill="hold"/>
                                        <p:tgtEl>
                                          <p:spTgt spid="43012"/>
                                        </p:tgtEl>
                                        <p:attrNameLst>
                                          <p:attrName>ppt_y</p:attrName>
                                        </p:attrNameLst>
                                      </p:cBhvr>
                                      <p:tavLst>
                                        <p:tav tm="0">
                                          <p:val>
                                            <p:strVal val="#ppt_y+#ppt_h/2"/>
                                          </p:val>
                                        </p:tav>
                                        <p:tav tm="100000">
                                          <p:val>
                                            <p:strVal val="#ppt_y"/>
                                          </p:val>
                                        </p:tav>
                                      </p:tavLst>
                                    </p:anim>
                                    <p:anim calcmode="lin" valueType="num">
                                      <p:cBhvr>
                                        <p:cTn id="21" dur="500" fill="hold"/>
                                        <p:tgtEl>
                                          <p:spTgt spid="43012"/>
                                        </p:tgtEl>
                                        <p:attrNameLst>
                                          <p:attrName>ppt_w</p:attrName>
                                        </p:attrNameLst>
                                      </p:cBhvr>
                                      <p:tavLst>
                                        <p:tav tm="0">
                                          <p:val>
                                            <p:strVal val="#ppt_w"/>
                                          </p:val>
                                        </p:tav>
                                        <p:tav tm="100000">
                                          <p:val>
                                            <p:strVal val="#ppt_w"/>
                                          </p:val>
                                        </p:tav>
                                      </p:tavLst>
                                    </p:anim>
                                    <p:anim calcmode="lin" valueType="num">
                                      <p:cBhvr>
                                        <p:cTn id="22" dur="500" fill="hold"/>
                                        <p:tgtEl>
                                          <p:spTgt spid="430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utoUpdateAnimBg="0"/>
      <p:bldP spid="43011" grpId="0" build="p" autoUpdateAnimBg="0" advAuto="100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457200"/>
            <a:ext cx="7793038" cy="922338"/>
          </a:xfrm>
        </p:spPr>
        <p:txBody>
          <a:bodyPr/>
          <a:lstStyle/>
          <a:p>
            <a:pPr algn="ctr" eaLnBrk="1" hangingPunct="1"/>
            <a:r>
              <a:rPr lang="ar-SA" b="1" smtClean="0">
                <a:cs typeface="Simplified Arabic" pitchFamily="2" charset="-78"/>
              </a:rPr>
              <a:t>المنازعــات</a:t>
            </a:r>
            <a:endParaRPr lang="fr-FR" b="1" smtClean="0">
              <a:cs typeface="Simplified Arabic" pitchFamily="2" charset="-78"/>
            </a:endParaRPr>
          </a:p>
        </p:txBody>
      </p:sp>
      <p:sp>
        <p:nvSpPr>
          <p:cNvPr id="45059" name="Rectangle 3"/>
          <p:cNvSpPr>
            <a:spLocks noGrp="1" noChangeArrowheads="1"/>
          </p:cNvSpPr>
          <p:nvPr>
            <p:ph type="body" idx="1"/>
          </p:nvPr>
        </p:nvSpPr>
        <p:spPr>
          <a:xfrm>
            <a:off x="304800" y="2057400"/>
            <a:ext cx="8534400" cy="3581400"/>
          </a:xfrm>
        </p:spPr>
        <p:txBody>
          <a:bodyPr/>
          <a:lstStyle/>
          <a:p>
            <a:pPr algn="just" eaLnBrk="1" hangingPunct="1"/>
            <a:r>
              <a:rPr lang="ar-SA" b="1" u="sng" smtClean="0">
                <a:cs typeface="Simplified Arabic" pitchFamily="2" charset="-78"/>
              </a:rPr>
              <a:t>الأهداف</a:t>
            </a:r>
            <a:r>
              <a:rPr lang="ar-SA" smtClean="0">
                <a:cs typeface="Simplified Arabic" pitchFamily="2" charset="-78"/>
              </a:rPr>
              <a:t> :</a:t>
            </a:r>
          </a:p>
          <a:p>
            <a:pPr eaLnBrk="1" hangingPunct="1">
              <a:buFont typeface="Wingdings" pitchFamily="2" charset="2"/>
              <a:buNone/>
            </a:pPr>
            <a:endParaRPr lang="ar-SA" sz="2800" b="1" smtClean="0">
              <a:cs typeface="Simplified Arabic" pitchFamily="2" charset="-78"/>
            </a:endParaRPr>
          </a:p>
          <a:p>
            <a:pPr eaLnBrk="1" hangingPunct="1">
              <a:buFontTx/>
              <a:buNone/>
            </a:pPr>
            <a:r>
              <a:rPr lang="ar-SA" sz="2800" smtClean="0">
                <a:cs typeface="Simplified Arabic" pitchFamily="2" charset="-78"/>
              </a:rPr>
              <a:t>- </a:t>
            </a:r>
            <a:r>
              <a:rPr lang="ar-SA" sz="2800" b="1" smtClean="0">
                <a:cs typeface="Simplified Arabic" pitchFamily="2" charset="-78"/>
              </a:rPr>
              <a:t>الدفاع عن القانون</a:t>
            </a:r>
          </a:p>
          <a:p>
            <a:pPr eaLnBrk="1" hangingPunct="1">
              <a:buFontTx/>
              <a:buNone/>
            </a:pPr>
            <a:r>
              <a:rPr lang="ar-SA" sz="2800" b="1" smtClean="0">
                <a:cs typeface="Simplified Arabic" pitchFamily="2" charset="-78"/>
              </a:rPr>
              <a:t>- جعل مناسبة المنازعة وسيلة للتأطير  والتوعية بمناط ونطاق الحقوق والواجبات .</a:t>
            </a:r>
          </a:p>
          <a:p>
            <a:pPr algn="just" eaLnBrk="1" hangingPunct="1">
              <a:buFont typeface="Wingdings" pitchFamily="2" charset="2"/>
              <a:buNone/>
            </a:pPr>
            <a:endParaRPr lang="ar-SA"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p:cTn id="7" dur="1000" fill="hold"/>
                                        <p:tgtEl>
                                          <p:spTgt spid="45058"/>
                                        </p:tgtEl>
                                        <p:attrNameLst>
                                          <p:attrName>ppt_w</p:attrName>
                                        </p:attrNameLst>
                                      </p:cBhvr>
                                      <p:tavLst>
                                        <p:tav tm="0">
                                          <p:val>
                                            <p:fltVal val="0"/>
                                          </p:val>
                                        </p:tav>
                                        <p:tav tm="100000">
                                          <p:val>
                                            <p:strVal val="#ppt_w"/>
                                          </p:val>
                                        </p:tav>
                                      </p:tavLst>
                                    </p:anim>
                                    <p:anim calcmode="lin" valueType="num">
                                      <p:cBhvr>
                                        <p:cTn id="8" dur="1000" fill="hold"/>
                                        <p:tgtEl>
                                          <p:spTgt spid="45058"/>
                                        </p:tgtEl>
                                        <p:attrNameLst>
                                          <p:attrName>ppt_h</p:attrName>
                                        </p:attrNameLst>
                                      </p:cBhvr>
                                      <p:tavLst>
                                        <p:tav tm="0">
                                          <p:val>
                                            <p:fltVal val="0"/>
                                          </p:val>
                                        </p:tav>
                                        <p:tav tm="100000">
                                          <p:val>
                                            <p:strVal val="#ppt_h"/>
                                          </p:val>
                                        </p:tav>
                                      </p:tavLst>
                                    </p:anim>
                                    <p:anim calcmode="lin" valueType="num">
                                      <p:cBhvr>
                                        <p:cTn id="9" dur="1000" fill="hold"/>
                                        <p:tgtEl>
                                          <p:spTgt spid="450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505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12" fill="hold" grpId="0" nodeType="afterEffect">
                                  <p:stCondLst>
                                    <p:cond delay="1000"/>
                                  </p:stCondLst>
                                  <p:childTnLst>
                                    <p:set>
                                      <p:cBhvr>
                                        <p:cTn id="13" dur="1" fill="hold">
                                          <p:stCondLst>
                                            <p:cond delay="0"/>
                                          </p:stCondLst>
                                        </p:cTn>
                                        <p:tgtEl>
                                          <p:spTgt spid="45059">
                                            <p:txEl>
                                              <p:pRg st="0" end="0"/>
                                            </p:txEl>
                                          </p:spTgt>
                                        </p:tgtEl>
                                        <p:attrNameLst>
                                          <p:attrName>style.visibility</p:attrName>
                                        </p:attrNameLst>
                                      </p:cBhvr>
                                      <p:to>
                                        <p:strVal val="visible"/>
                                      </p:to>
                                    </p:set>
                                    <p:anim calcmode="lin" valueType="num">
                                      <p:cBhvr additive="base">
                                        <p:cTn id="14"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par>
                          <p:cTn id="16" fill="hold">
                            <p:stCondLst>
                              <p:cond delay="2500"/>
                            </p:stCondLst>
                            <p:childTnLst>
                              <p:par>
                                <p:cTn id="17" presetID="2" presetClass="entr" presetSubtype="12" fill="hold" grpId="0" nodeType="afterEffect">
                                  <p:stCondLst>
                                    <p:cond delay="100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par>
                          <p:cTn id="21" fill="hold">
                            <p:stCondLst>
                              <p:cond delay="4000"/>
                            </p:stCondLst>
                            <p:childTnLst>
                              <p:par>
                                <p:cTn id="22" presetID="2" presetClass="entr" presetSubtype="12" fill="hold" grpId="0" nodeType="afterEffect">
                                  <p:stCondLst>
                                    <p:cond delay="1000"/>
                                  </p:stCondLst>
                                  <p:childTnLst>
                                    <p:set>
                                      <p:cBhvr>
                                        <p:cTn id="23" dur="1" fill="hold">
                                          <p:stCondLst>
                                            <p:cond delay="0"/>
                                          </p:stCondLst>
                                        </p:cTn>
                                        <p:tgtEl>
                                          <p:spTgt spid="45059">
                                            <p:txEl>
                                              <p:pRg st="3" end="3"/>
                                            </p:txEl>
                                          </p:spTgt>
                                        </p:tgtEl>
                                        <p:attrNameLst>
                                          <p:attrName>style.visibility</p:attrName>
                                        </p:attrNameLst>
                                      </p:cBhvr>
                                      <p:to>
                                        <p:strVal val="visible"/>
                                      </p:to>
                                    </p:set>
                                    <p:anim calcmode="lin" valueType="num">
                                      <p:cBhvr additive="base">
                                        <p:cTn id="24"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utoUpdateAnimBg="0"/>
      <p:bldP spid="45059" grpId="0" build="p" bldLvl="2" autoUpdateAnimBg="0" advAuto="100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914400" y="304800"/>
            <a:ext cx="7793038" cy="762000"/>
          </a:xfrm>
        </p:spPr>
        <p:txBody>
          <a:bodyPr/>
          <a:lstStyle/>
          <a:p>
            <a:pPr algn="ctr" eaLnBrk="1" hangingPunct="1"/>
            <a:r>
              <a:rPr lang="ar-SA" b="1" smtClean="0">
                <a:cs typeface="Simplified Arabic" pitchFamily="2" charset="-78"/>
              </a:rPr>
              <a:t>المنازعــات</a:t>
            </a:r>
            <a:endParaRPr lang="fr-FR" b="1" smtClean="0">
              <a:cs typeface="Simplified Arabic" pitchFamily="2" charset="-78"/>
            </a:endParaRPr>
          </a:p>
        </p:txBody>
      </p:sp>
      <p:sp>
        <p:nvSpPr>
          <p:cNvPr id="46083" name="Rectangle 3"/>
          <p:cNvSpPr>
            <a:spLocks noGrp="1" noChangeArrowheads="1"/>
          </p:cNvSpPr>
          <p:nvPr>
            <p:ph type="body" idx="1"/>
          </p:nvPr>
        </p:nvSpPr>
        <p:spPr>
          <a:xfrm>
            <a:off x="493713" y="1295400"/>
            <a:ext cx="8650287" cy="1487488"/>
          </a:xfrm>
        </p:spPr>
        <p:txBody>
          <a:bodyPr/>
          <a:lstStyle/>
          <a:p>
            <a:pPr marL="762000" indent="0" algn="just" eaLnBrk="1" hangingPunct="1">
              <a:lnSpc>
                <a:spcPct val="90000"/>
              </a:lnSpc>
            </a:pPr>
            <a:r>
              <a:rPr lang="ar-SA" sz="2800" b="1" smtClean="0">
                <a:cs typeface="Simplified Arabic" pitchFamily="2" charset="-78"/>
              </a:rPr>
              <a:t> </a:t>
            </a:r>
            <a:r>
              <a:rPr lang="ar-SA" sz="2800" b="1" u="sng" smtClean="0">
                <a:cs typeface="Simplified Arabic" pitchFamily="2" charset="-78"/>
              </a:rPr>
              <a:t>المنجزات</a:t>
            </a:r>
            <a:r>
              <a:rPr lang="ar-SA" sz="2800" u="sng" smtClean="0">
                <a:cs typeface="Simplified Arabic" pitchFamily="2" charset="-78"/>
              </a:rPr>
              <a:t> </a:t>
            </a:r>
            <a:r>
              <a:rPr lang="ar-SA" sz="2800" smtClean="0">
                <a:cs typeface="Simplified Arabic" pitchFamily="2" charset="-78"/>
              </a:rPr>
              <a:t>:</a:t>
            </a:r>
          </a:p>
          <a:p>
            <a:pPr marL="762000" indent="0" algn="just" eaLnBrk="1" hangingPunct="1">
              <a:lnSpc>
                <a:spcPct val="90000"/>
              </a:lnSpc>
              <a:buFont typeface="Wingdings" pitchFamily="2" charset="2"/>
              <a:buNone/>
            </a:pPr>
            <a:endParaRPr lang="ar-SA" sz="900" smtClean="0">
              <a:cs typeface="Simplified Arabic" pitchFamily="2" charset="-78"/>
            </a:endParaRPr>
          </a:p>
          <a:p>
            <a:pPr marL="762000" indent="0" eaLnBrk="1" hangingPunct="1">
              <a:lnSpc>
                <a:spcPct val="90000"/>
              </a:lnSpc>
              <a:buFontTx/>
              <a:buNone/>
            </a:pPr>
            <a:r>
              <a:rPr lang="ar-SA" sz="2400" smtClean="0">
                <a:cs typeface="Simplified Arabic" pitchFamily="2" charset="-78"/>
              </a:rPr>
              <a:t>- </a:t>
            </a:r>
            <a:r>
              <a:rPr lang="ar-SA" sz="2400" b="1" smtClean="0">
                <a:cs typeface="Simplified Arabic" pitchFamily="2" charset="-78"/>
              </a:rPr>
              <a:t>الدراسة وانجاز المذكرات بالنسبة للملفات المعروضة أمام المحاكم سواء المرفوعة ضد الوزارة أو من طرف الوزارة</a:t>
            </a:r>
          </a:p>
          <a:p>
            <a:pPr marL="762000" indent="0" eaLnBrk="1" hangingPunct="1">
              <a:lnSpc>
                <a:spcPct val="90000"/>
              </a:lnSpc>
              <a:buFontTx/>
              <a:buNone/>
            </a:pPr>
            <a:endParaRPr lang="ar-SA" sz="2400" b="1" smtClean="0">
              <a:cs typeface="Simplified Arabic" pitchFamily="2" charset="-78"/>
            </a:endParaRPr>
          </a:p>
          <a:p>
            <a:pPr marL="762000" indent="0" algn="just" eaLnBrk="1" hangingPunct="1">
              <a:lnSpc>
                <a:spcPct val="90000"/>
              </a:lnSpc>
              <a:buFont typeface="Wingdings" pitchFamily="2" charset="2"/>
              <a:buNone/>
            </a:pPr>
            <a:r>
              <a:rPr lang="ar-SA" sz="2400" b="1" smtClean="0">
                <a:cs typeface="Simplified Arabic" pitchFamily="2" charset="-78"/>
              </a:rPr>
              <a:t>- إعطاء القدوة في التعامل مع ملفات الطعون :</a:t>
            </a:r>
          </a:p>
          <a:p>
            <a:pPr marL="762000" indent="0" eaLnBrk="1" hangingPunct="1">
              <a:lnSpc>
                <a:spcPct val="90000"/>
              </a:lnSpc>
              <a:buFont typeface="Wingdings" pitchFamily="2" charset="2"/>
              <a:buNone/>
            </a:pPr>
            <a:r>
              <a:rPr lang="ar-SA" sz="2400" b="1" smtClean="0">
                <a:latin typeface="Symbol" pitchFamily="18" charset="2"/>
              </a:rPr>
              <a:t>        ·</a:t>
            </a:r>
            <a:r>
              <a:rPr lang="ar-SA" sz="2400" b="1" smtClean="0">
                <a:latin typeface="Times New Roman" charset="0"/>
              </a:rPr>
              <a:t>   </a:t>
            </a:r>
            <a:r>
              <a:rPr lang="ar-SA" sz="2400" b="1" smtClean="0">
                <a:cs typeface="Simplified Arabic" pitchFamily="2" charset="-78"/>
              </a:rPr>
              <a:t>بتقديم مذكرات واضحة مستندة إلى القانون </a:t>
            </a:r>
          </a:p>
          <a:p>
            <a:pPr marL="762000" indent="0" eaLnBrk="1" hangingPunct="1">
              <a:lnSpc>
                <a:spcPct val="90000"/>
              </a:lnSpc>
              <a:buFont typeface="Wingdings" pitchFamily="2" charset="2"/>
              <a:buNone/>
            </a:pPr>
            <a:r>
              <a:rPr lang="ar-SA" sz="2400" b="1" smtClean="0">
                <a:latin typeface="Symbol" pitchFamily="18" charset="2"/>
              </a:rPr>
              <a:t>        ·</a:t>
            </a:r>
            <a:r>
              <a:rPr lang="ar-SA" sz="2400" b="1" smtClean="0">
                <a:latin typeface="Times New Roman" charset="0"/>
              </a:rPr>
              <a:t>   </a:t>
            </a:r>
            <a:r>
              <a:rPr lang="ar-SA" sz="2400" b="1" smtClean="0">
                <a:cs typeface="Simplified Arabic" pitchFamily="2" charset="-78"/>
              </a:rPr>
              <a:t>عدم طلب تأجيل جلسة إلا للضرورة القصوى أو لظروف قاهرة</a:t>
            </a:r>
          </a:p>
          <a:p>
            <a:pPr marL="762000" indent="0" eaLnBrk="1" hangingPunct="1">
              <a:lnSpc>
                <a:spcPct val="90000"/>
              </a:lnSpc>
              <a:buFont typeface="Symbol" pitchFamily="18" charset="2"/>
              <a:buChar char=" "/>
            </a:pPr>
            <a:r>
              <a:rPr lang="ar-SA" sz="2400" b="1" smtClean="0">
                <a:latin typeface="Symbol" pitchFamily="18" charset="2"/>
              </a:rPr>
              <a:t>        ·</a:t>
            </a:r>
            <a:r>
              <a:rPr lang="ar-SA" sz="2400" b="1" smtClean="0">
                <a:latin typeface="Times New Roman" charset="0"/>
              </a:rPr>
              <a:t>   </a:t>
            </a:r>
            <a:r>
              <a:rPr lang="ar-SA" sz="2400" b="1" smtClean="0">
                <a:cs typeface="Simplified Arabic" pitchFamily="2" charset="-78"/>
              </a:rPr>
              <a:t>إرفاق الوثائق اللازمة بالمذكرات للحسم في المنازعات بسرعة بدل</a:t>
            </a:r>
          </a:p>
          <a:p>
            <a:pPr marL="762000" indent="0" eaLnBrk="1" hangingPunct="1">
              <a:lnSpc>
                <a:spcPct val="90000"/>
              </a:lnSpc>
              <a:buFont typeface="Symbol" pitchFamily="18" charset="2"/>
              <a:buChar char=" "/>
            </a:pPr>
            <a:r>
              <a:rPr lang="ar-SA" sz="2400" b="1" smtClean="0">
                <a:cs typeface="Simplified Arabic" pitchFamily="2" charset="-78"/>
              </a:rPr>
              <a:t>         التأخير للمطالبة بها. </a:t>
            </a:r>
          </a:p>
          <a:p>
            <a:pPr marL="762000" indent="0" algn="just" eaLnBrk="1" hangingPunct="1">
              <a:lnSpc>
                <a:spcPct val="90000"/>
              </a:lnSpc>
              <a:buFont typeface="Wingdings" pitchFamily="2" charset="2"/>
              <a:buNone/>
            </a:pPr>
            <a:endParaRPr lang="ar-SA" sz="2400"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1000" fill="hold"/>
                                        <p:tgtEl>
                                          <p:spTgt spid="46082"/>
                                        </p:tgtEl>
                                        <p:attrNameLst>
                                          <p:attrName>ppt_w</p:attrName>
                                        </p:attrNameLst>
                                      </p:cBhvr>
                                      <p:tavLst>
                                        <p:tav tm="0">
                                          <p:val>
                                            <p:fltVal val="0"/>
                                          </p:val>
                                        </p:tav>
                                        <p:tav tm="100000">
                                          <p:val>
                                            <p:strVal val="#ppt_w"/>
                                          </p:val>
                                        </p:tav>
                                      </p:tavLst>
                                    </p:anim>
                                    <p:anim calcmode="lin" valueType="num">
                                      <p:cBhvr>
                                        <p:cTn id="8" dur="1000" fill="hold"/>
                                        <p:tgtEl>
                                          <p:spTgt spid="46082"/>
                                        </p:tgtEl>
                                        <p:attrNameLst>
                                          <p:attrName>ppt_h</p:attrName>
                                        </p:attrNameLst>
                                      </p:cBhvr>
                                      <p:tavLst>
                                        <p:tav tm="0">
                                          <p:val>
                                            <p:fltVal val="0"/>
                                          </p:val>
                                        </p:tav>
                                        <p:tav tm="100000">
                                          <p:val>
                                            <p:strVal val="#ppt_h"/>
                                          </p:val>
                                        </p:tav>
                                      </p:tavLst>
                                    </p:anim>
                                    <p:anim calcmode="lin" valueType="num">
                                      <p:cBhvr>
                                        <p:cTn id="9" dur="1000" fill="hold"/>
                                        <p:tgtEl>
                                          <p:spTgt spid="4608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608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0"/>
                                  </p:stCondLst>
                                  <p:childTnLst>
                                    <p:set>
                                      <p:cBhvr>
                                        <p:cTn id="13" dur="1" fill="hold">
                                          <p:stCondLst>
                                            <p:cond delay="0"/>
                                          </p:stCondLst>
                                        </p:cTn>
                                        <p:tgtEl>
                                          <p:spTgt spid="46083">
                                            <p:txEl>
                                              <p:pRg st="0" end="0"/>
                                            </p:txEl>
                                          </p:spTgt>
                                        </p:tgtEl>
                                        <p:attrNameLst>
                                          <p:attrName>style.visibility</p:attrName>
                                        </p:attrNameLst>
                                      </p:cBhvr>
                                      <p:to>
                                        <p:strVal val="visible"/>
                                      </p:to>
                                    </p:set>
                                    <p:anim calcmode="lin" valueType="num">
                                      <p:cBhvr additive="base">
                                        <p:cTn id="14"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6083">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1500"/>
                            </p:stCondLst>
                            <p:childTnLst>
                              <p:par>
                                <p:cTn id="17" presetID="2" presetClass="entr" presetSubtype="8" fill="hold" grpId="0" nodeType="after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2" presetClass="entr" presetSubtype="8" fill="hold" grpId="0" nodeType="afterEffect">
                                  <p:stCondLst>
                                    <p:cond delay="0"/>
                                  </p:stCondLst>
                                  <p:childTnLst>
                                    <p:set>
                                      <p:cBhvr>
                                        <p:cTn id="23" dur="1" fill="hold">
                                          <p:stCondLst>
                                            <p:cond delay="0"/>
                                          </p:stCondLst>
                                        </p:cTn>
                                        <p:tgtEl>
                                          <p:spTgt spid="46083">
                                            <p:txEl>
                                              <p:pRg st="4" end="4"/>
                                            </p:txEl>
                                          </p:spTgt>
                                        </p:tgtEl>
                                        <p:attrNameLst>
                                          <p:attrName>style.visibility</p:attrName>
                                        </p:attrNameLst>
                                      </p:cBhvr>
                                      <p:to>
                                        <p:strVal val="visible"/>
                                      </p:to>
                                    </p:set>
                                    <p:anim calcmode="lin" valueType="num">
                                      <p:cBhvr additive="base">
                                        <p:cTn id="24" dur="500" fill="hold"/>
                                        <p:tgtEl>
                                          <p:spTgt spid="46083">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6083">
                                            <p:txEl>
                                              <p:pRg st="4" end="4"/>
                                            </p:txEl>
                                          </p:spTgt>
                                        </p:tgtEl>
                                        <p:attrNameLst>
                                          <p:attrName>ppt_y</p:attrName>
                                        </p:attrNameLst>
                                      </p:cBhvr>
                                      <p:tavLst>
                                        <p:tav tm="0">
                                          <p:val>
                                            <p:strVal val="#ppt_y"/>
                                          </p:val>
                                        </p:tav>
                                        <p:tav tm="100000">
                                          <p:val>
                                            <p:strVal val="#ppt_y"/>
                                          </p:val>
                                        </p:tav>
                                      </p:tavLst>
                                    </p:anim>
                                  </p:childTnLst>
                                </p:cTn>
                              </p:par>
                            </p:childTnLst>
                          </p:cTn>
                        </p:par>
                        <p:par>
                          <p:cTn id="26" fill="hold">
                            <p:stCondLst>
                              <p:cond delay="2500"/>
                            </p:stCondLst>
                            <p:childTnLst>
                              <p:par>
                                <p:cTn id="27" presetID="2" presetClass="entr" presetSubtype="8" fill="hold" grpId="0" nodeType="afterEffect">
                                  <p:stCondLst>
                                    <p:cond delay="0"/>
                                  </p:stCondLst>
                                  <p:childTnLst>
                                    <p:set>
                                      <p:cBhvr>
                                        <p:cTn id="28" dur="1" fill="hold">
                                          <p:stCondLst>
                                            <p:cond delay="0"/>
                                          </p:stCondLst>
                                        </p:cTn>
                                        <p:tgtEl>
                                          <p:spTgt spid="46083">
                                            <p:txEl>
                                              <p:pRg st="5" end="5"/>
                                            </p:txEl>
                                          </p:spTgt>
                                        </p:tgtEl>
                                        <p:attrNameLst>
                                          <p:attrName>style.visibility</p:attrName>
                                        </p:attrNameLst>
                                      </p:cBhvr>
                                      <p:to>
                                        <p:strVal val="visible"/>
                                      </p:to>
                                    </p:set>
                                    <p:anim calcmode="lin" valueType="num">
                                      <p:cBhvr additive="base">
                                        <p:cTn id="29" dur="500" fill="hold"/>
                                        <p:tgtEl>
                                          <p:spTgt spid="4608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6083">
                                            <p:txEl>
                                              <p:pRg st="5" end="5"/>
                                            </p:txEl>
                                          </p:spTgt>
                                        </p:tgtEl>
                                        <p:attrNameLst>
                                          <p:attrName>ppt_y</p:attrName>
                                        </p:attrNameLst>
                                      </p:cBhvr>
                                      <p:tavLst>
                                        <p:tav tm="0">
                                          <p:val>
                                            <p:strVal val="#ppt_y"/>
                                          </p:val>
                                        </p:tav>
                                        <p:tav tm="100000">
                                          <p:val>
                                            <p:strVal val="#ppt_y"/>
                                          </p:val>
                                        </p:tav>
                                      </p:tavLst>
                                    </p:anim>
                                  </p:childTnLst>
                                </p:cTn>
                              </p:par>
                            </p:childTnLst>
                          </p:cTn>
                        </p:par>
                        <p:par>
                          <p:cTn id="31" fill="hold">
                            <p:stCondLst>
                              <p:cond delay="3000"/>
                            </p:stCondLst>
                            <p:childTnLst>
                              <p:par>
                                <p:cTn id="32" presetID="2" presetClass="entr" presetSubtype="8" fill="hold" grpId="0" nodeType="afterEffect">
                                  <p:stCondLst>
                                    <p:cond delay="0"/>
                                  </p:stCondLst>
                                  <p:childTnLst>
                                    <p:set>
                                      <p:cBhvr>
                                        <p:cTn id="33" dur="1" fill="hold">
                                          <p:stCondLst>
                                            <p:cond delay="0"/>
                                          </p:stCondLst>
                                        </p:cTn>
                                        <p:tgtEl>
                                          <p:spTgt spid="46083">
                                            <p:txEl>
                                              <p:pRg st="6" end="6"/>
                                            </p:txEl>
                                          </p:spTgt>
                                        </p:tgtEl>
                                        <p:attrNameLst>
                                          <p:attrName>style.visibility</p:attrName>
                                        </p:attrNameLst>
                                      </p:cBhvr>
                                      <p:to>
                                        <p:strVal val="visible"/>
                                      </p:to>
                                    </p:set>
                                    <p:anim calcmode="lin" valueType="num">
                                      <p:cBhvr additive="base">
                                        <p:cTn id="34" dur="500" fill="hold"/>
                                        <p:tgtEl>
                                          <p:spTgt spid="46083">
                                            <p:txEl>
                                              <p:pRg st="6" end="6"/>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46083">
                                            <p:txEl>
                                              <p:pRg st="6" end="6"/>
                                            </p:txEl>
                                          </p:spTgt>
                                        </p:tgtEl>
                                        <p:attrNameLst>
                                          <p:attrName>ppt_y</p:attrName>
                                        </p:attrNameLst>
                                      </p:cBhvr>
                                      <p:tavLst>
                                        <p:tav tm="0">
                                          <p:val>
                                            <p:strVal val="#ppt_y"/>
                                          </p:val>
                                        </p:tav>
                                        <p:tav tm="100000">
                                          <p:val>
                                            <p:strVal val="#ppt_y"/>
                                          </p:val>
                                        </p:tav>
                                      </p:tavLst>
                                    </p:anim>
                                  </p:childTnLst>
                                </p:cTn>
                              </p:par>
                            </p:childTnLst>
                          </p:cTn>
                        </p:par>
                        <p:par>
                          <p:cTn id="36" fill="hold">
                            <p:stCondLst>
                              <p:cond delay="3500"/>
                            </p:stCondLst>
                            <p:childTnLst>
                              <p:par>
                                <p:cTn id="37" presetID="2" presetClass="entr" presetSubtype="8" fill="hold" grpId="0" nodeType="afterEffect">
                                  <p:stCondLst>
                                    <p:cond delay="0"/>
                                  </p:stCondLst>
                                  <p:childTnLst>
                                    <p:set>
                                      <p:cBhvr>
                                        <p:cTn id="38" dur="1" fill="hold">
                                          <p:stCondLst>
                                            <p:cond delay="0"/>
                                          </p:stCondLst>
                                        </p:cTn>
                                        <p:tgtEl>
                                          <p:spTgt spid="46083">
                                            <p:txEl>
                                              <p:pRg st="7" end="7"/>
                                            </p:txEl>
                                          </p:spTgt>
                                        </p:tgtEl>
                                        <p:attrNameLst>
                                          <p:attrName>style.visibility</p:attrName>
                                        </p:attrNameLst>
                                      </p:cBhvr>
                                      <p:to>
                                        <p:strVal val="visible"/>
                                      </p:to>
                                    </p:set>
                                    <p:anim calcmode="lin" valueType="num">
                                      <p:cBhvr additive="base">
                                        <p:cTn id="39" dur="500" fill="hold"/>
                                        <p:tgtEl>
                                          <p:spTgt spid="4608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6083">
                                            <p:txEl>
                                              <p:pRg st="7" end="7"/>
                                            </p:txEl>
                                          </p:spTgt>
                                        </p:tgtEl>
                                        <p:attrNameLst>
                                          <p:attrName>ppt_y</p:attrName>
                                        </p:attrNameLst>
                                      </p:cBhvr>
                                      <p:tavLst>
                                        <p:tav tm="0">
                                          <p:val>
                                            <p:strVal val="#ppt_y"/>
                                          </p:val>
                                        </p:tav>
                                        <p:tav tm="100000">
                                          <p:val>
                                            <p:strVal val="#ppt_y"/>
                                          </p:val>
                                        </p:tav>
                                      </p:tavLst>
                                    </p:anim>
                                  </p:childTnLst>
                                </p:cTn>
                              </p:par>
                            </p:childTnLst>
                          </p:cTn>
                        </p:par>
                        <p:par>
                          <p:cTn id="41" fill="hold">
                            <p:stCondLst>
                              <p:cond delay="4000"/>
                            </p:stCondLst>
                            <p:childTnLst>
                              <p:par>
                                <p:cTn id="42" presetID="2" presetClass="entr" presetSubtype="8" fill="hold" grpId="0" nodeType="afterEffect">
                                  <p:stCondLst>
                                    <p:cond delay="0"/>
                                  </p:stCondLst>
                                  <p:childTnLst>
                                    <p:set>
                                      <p:cBhvr>
                                        <p:cTn id="43" dur="1" fill="hold">
                                          <p:stCondLst>
                                            <p:cond delay="0"/>
                                          </p:stCondLst>
                                        </p:cTn>
                                        <p:tgtEl>
                                          <p:spTgt spid="46083">
                                            <p:txEl>
                                              <p:pRg st="8" end="8"/>
                                            </p:txEl>
                                          </p:spTgt>
                                        </p:tgtEl>
                                        <p:attrNameLst>
                                          <p:attrName>style.visibility</p:attrName>
                                        </p:attrNameLst>
                                      </p:cBhvr>
                                      <p:to>
                                        <p:strVal val="visible"/>
                                      </p:to>
                                    </p:set>
                                    <p:anim calcmode="lin" valueType="num">
                                      <p:cBhvr additive="base">
                                        <p:cTn id="44" dur="500" fill="hold"/>
                                        <p:tgtEl>
                                          <p:spTgt spid="46083">
                                            <p:txEl>
                                              <p:pRg st="8" end="8"/>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4608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build="p" bldLvl="2" autoUpdateAnimBg="0" advAuto="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838200" y="228600"/>
            <a:ext cx="7793038" cy="990600"/>
          </a:xfrm>
        </p:spPr>
        <p:txBody>
          <a:bodyPr/>
          <a:lstStyle/>
          <a:p>
            <a:pPr algn="ctr" eaLnBrk="1" hangingPunct="1"/>
            <a:r>
              <a:rPr lang="ar-SA" b="1" smtClean="0">
                <a:cs typeface="Simplified Arabic" pitchFamily="2" charset="-78"/>
              </a:rPr>
              <a:t>التـرقيــات</a:t>
            </a:r>
            <a:endParaRPr lang="fr-FR" b="1" smtClean="0">
              <a:cs typeface="Simplified Arabic" pitchFamily="2" charset="-78"/>
            </a:endParaRPr>
          </a:p>
        </p:txBody>
      </p:sp>
      <p:sp>
        <p:nvSpPr>
          <p:cNvPr id="322563" name="Rectangle 3"/>
          <p:cNvSpPr>
            <a:spLocks noGrp="1" noChangeArrowheads="1"/>
          </p:cNvSpPr>
          <p:nvPr>
            <p:ph type="body" idx="1"/>
          </p:nvPr>
        </p:nvSpPr>
        <p:spPr>
          <a:xfrm>
            <a:off x="381000" y="1828800"/>
            <a:ext cx="8574088" cy="4611688"/>
          </a:xfrm>
        </p:spPr>
        <p:txBody>
          <a:bodyPr/>
          <a:lstStyle/>
          <a:p>
            <a:pPr algn="just" eaLnBrk="1" hangingPunct="1">
              <a:lnSpc>
                <a:spcPct val="90000"/>
              </a:lnSpc>
            </a:pPr>
            <a:r>
              <a:rPr lang="ar-SA" sz="2800" b="1" u="sng" smtClean="0">
                <a:cs typeface="Simplified Arabic" pitchFamily="2" charset="-78"/>
              </a:rPr>
              <a:t>الأهداف</a:t>
            </a:r>
            <a:r>
              <a:rPr lang="ar-SA" sz="2800" smtClean="0">
                <a:cs typeface="Simplified Arabic" pitchFamily="2" charset="-78"/>
              </a:rPr>
              <a:t> :</a:t>
            </a:r>
          </a:p>
          <a:p>
            <a:pPr algn="just" eaLnBrk="1" hangingPunct="1">
              <a:lnSpc>
                <a:spcPct val="90000"/>
              </a:lnSpc>
              <a:buFont typeface="Wingdings" pitchFamily="2" charset="2"/>
              <a:buNone/>
            </a:pPr>
            <a:r>
              <a:rPr lang="ar-SA" sz="2800" smtClean="0">
                <a:cs typeface="Simplified Arabic" pitchFamily="2" charset="-78"/>
              </a:rPr>
              <a:t>- </a:t>
            </a:r>
            <a:r>
              <a:rPr lang="ar-SA" sz="2400" b="1" smtClean="0">
                <a:cs typeface="Simplified Arabic" pitchFamily="2" charset="-78"/>
              </a:rPr>
              <a:t>استثمار كل القنوات المؤدية إلى ترقية الموظف (لرفع مستواه المادي)</a:t>
            </a:r>
            <a:endParaRPr lang="ar-SA" sz="2400" b="1" smtClean="0">
              <a:cs typeface="Times New Roman" charset="0"/>
            </a:endParaRPr>
          </a:p>
          <a:p>
            <a:pPr algn="just" eaLnBrk="1" hangingPunct="1">
              <a:lnSpc>
                <a:spcPct val="90000"/>
              </a:lnSpc>
              <a:buFont typeface="Wingdings" pitchFamily="2" charset="2"/>
              <a:buNone/>
            </a:pPr>
            <a:r>
              <a:rPr lang="ar-SA" sz="2400" b="1" smtClean="0">
                <a:cs typeface="Simplified Arabic" pitchFamily="2" charset="-78"/>
              </a:rPr>
              <a:t>1- الترقية بالاختيار وهي الأساس في الترقية وتعتمد على الأقدمية في الإطار أو الدرجة وتنجز برسم كل سنة وتتم بعقد اللجنة الإدارية المركزية المتساوية الأعضاء، وكانت لا تعقد إلا مرة كل 3 سنوات وأكثر.</a:t>
            </a:r>
            <a:endParaRPr lang="ar-SA" sz="2400" b="1" smtClean="0">
              <a:cs typeface="Times New Roman" charset="0"/>
            </a:endParaRPr>
          </a:p>
          <a:p>
            <a:pPr algn="just" eaLnBrk="1" hangingPunct="1">
              <a:lnSpc>
                <a:spcPct val="90000"/>
              </a:lnSpc>
              <a:buFont typeface="Wingdings" pitchFamily="2" charset="2"/>
              <a:buNone/>
            </a:pPr>
            <a:r>
              <a:rPr lang="ar-SA" sz="2400" b="1" smtClean="0">
                <a:cs typeface="Simplified Arabic" pitchFamily="2" charset="-78"/>
              </a:rPr>
              <a:t>2- الترقية عن طريق الامتحانات المهنية وهي طريق مختصر للترقية ومستحسنة لأنها تعتمد على الكفاءة، وقد أصبحت الآن تنجز سنويا بعد أن كانت هذه الوسيلة مهملة ولا تجرى إلا لبعض الأصناف وفي سنوات متباعدة.</a:t>
            </a:r>
            <a:endParaRPr lang="ar-SA" sz="2400" b="1" smtClean="0">
              <a:cs typeface="Times New Roman" charset="0"/>
            </a:endParaRPr>
          </a:p>
          <a:p>
            <a:pPr algn="just" eaLnBrk="1" hangingPunct="1">
              <a:lnSpc>
                <a:spcPct val="90000"/>
              </a:lnSpc>
              <a:buFont typeface="Wingdings" pitchFamily="2" charset="2"/>
              <a:buNone/>
            </a:pPr>
            <a:r>
              <a:rPr lang="ar-SA" sz="2400" b="1" smtClean="0">
                <a:cs typeface="Simplified Arabic" pitchFamily="2" charset="-78"/>
              </a:rPr>
              <a:t>3- الترسيمات ويستفيد منها الموظفون المؤقتون بعد قضائهم 7 سنوات من العمل في حدود المناصب التي تفتح في الميزانية سنويا.</a:t>
            </a:r>
            <a:endParaRPr lang="ar-SA" sz="2400" b="1" smtClean="0">
              <a:cs typeface="Times New Roman" charset="0"/>
            </a:endParaRPr>
          </a:p>
          <a:p>
            <a:pPr algn="just" eaLnBrk="1" hangingPunct="1">
              <a:lnSpc>
                <a:spcPct val="90000"/>
              </a:lnSpc>
              <a:buFont typeface="Wingdings" pitchFamily="2" charset="2"/>
              <a:buNone/>
            </a:pPr>
            <a:r>
              <a:rPr lang="ar-SA" sz="2400" b="1" smtClean="0">
                <a:latin typeface="Times New Roman" charset="0"/>
                <a:cs typeface="Simplified Arabic" pitchFamily="2" charset="-78"/>
              </a:rPr>
              <a:t>4- ربط الترقية "عموما" بمساعدة الموظف عن طريق برمجة عمليات للتكوين خاصة منها الامتحانات المهنية حيث ينجز تكوين إعدادي لها</a:t>
            </a:r>
            <a:r>
              <a:rPr lang="ar-SA" sz="2400" b="1" smtClean="0">
                <a:latin typeface="Times New Roman" charset="0"/>
              </a:rPr>
              <a:t>.</a:t>
            </a:r>
            <a:r>
              <a:rPr lang="ar-SA" sz="2400" b="1" smtClean="0"/>
              <a:t> </a:t>
            </a:r>
            <a:endParaRPr lang="fr-FR" sz="2400" b="1" smtClean="0"/>
          </a:p>
          <a:p>
            <a:pPr algn="just" eaLnBrk="1" hangingPunct="1">
              <a:lnSpc>
                <a:spcPct val="90000"/>
              </a:lnSpc>
              <a:buFont typeface="Wingdings" pitchFamily="2" charset="2"/>
              <a:buNone/>
            </a:pPr>
            <a:endParaRPr lang="ar-SA" sz="2800"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22562"/>
                                        </p:tgtEl>
                                        <p:attrNameLst>
                                          <p:attrName>style.visibility</p:attrName>
                                        </p:attrNameLst>
                                      </p:cBhvr>
                                      <p:to>
                                        <p:strVal val="visible"/>
                                      </p:to>
                                    </p:set>
                                    <p:anim calcmode="lin" valueType="num">
                                      <p:cBhvr>
                                        <p:cTn id="7" dur="500" fill="hold"/>
                                        <p:tgtEl>
                                          <p:spTgt spid="322562"/>
                                        </p:tgtEl>
                                        <p:attrNameLst>
                                          <p:attrName>ppt_w</p:attrName>
                                        </p:attrNameLst>
                                      </p:cBhvr>
                                      <p:tavLst>
                                        <p:tav tm="0">
                                          <p:val>
                                            <p:fltVal val="0"/>
                                          </p:val>
                                        </p:tav>
                                        <p:tav tm="100000">
                                          <p:val>
                                            <p:strVal val="#ppt_w"/>
                                          </p:val>
                                        </p:tav>
                                      </p:tavLst>
                                    </p:anim>
                                    <p:anim calcmode="lin" valueType="num">
                                      <p:cBhvr>
                                        <p:cTn id="8" dur="500" fill="hold"/>
                                        <p:tgtEl>
                                          <p:spTgt spid="322562"/>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322563">
                                            <p:txEl>
                                              <p:pRg st="0" end="0"/>
                                            </p:txEl>
                                          </p:spTgt>
                                        </p:tgtEl>
                                        <p:attrNameLst>
                                          <p:attrName>style.visibility</p:attrName>
                                        </p:attrNameLst>
                                      </p:cBhvr>
                                      <p:to>
                                        <p:strVal val="visible"/>
                                      </p:to>
                                    </p:set>
                                    <p:anim calcmode="lin" valueType="num">
                                      <p:cBhvr additive="base">
                                        <p:cTn id="12" dur="500" fill="hold"/>
                                        <p:tgtEl>
                                          <p:spTgt spid="32256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22563">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1000"/>
                                  </p:stCondLst>
                                  <p:childTnLst>
                                    <p:set>
                                      <p:cBhvr>
                                        <p:cTn id="16" dur="1" fill="hold">
                                          <p:stCondLst>
                                            <p:cond delay="0"/>
                                          </p:stCondLst>
                                        </p:cTn>
                                        <p:tgtEl>
                                          <p:spTgt spid="322563">
                                            <p:txEl>
                                              <p:pRg st="1" end="1"/>
                                            </p:txEl>
                                          </p:spTgt>
                                        </p:tgtEl>
                                        <p:attrNameLst>
                                          <p:attrName>style.visibility</p:attrName>
                                        </p:attrNameLst>
                                      </p:cBhvr>
                                      <p:to>
                                        <p:strVal val="visible"/>
                                      </p:to>
                                    </p:set>
                                    <p:anim calcmode="lin" valueType="num">
                                      <p:cBhvr additive="base">
                                        <p:cTn id="17" dur="500" fill="hold"/>
                                        <p:tgtEl>
                                          <p:spTgt spid="32256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22563">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3500"/>
                            </p:stCondLst>
                            <p:childTnLst>
                              <p:par>
                                <p:cTn id="20" presetID="2" presetClass="entr" presetSubtype="8" fill="hold" grpId="0" nodeType="afterEffect">
                                  <p:stCondLst>
                                    <p:cond delay="1000"/>
                                  </p:stCondLst>
                                  <p:childTnLst>
                                    <p:set>
                                      <p:cBhvr>
                                        <p:cTn id="21" dur="1" fill="hold">
                                          <p:stCondLst>
                                            <p:cond delay="0"/>
                                          </p:stCondLst>
                                        </p:cTn>
                                        <p:tgtEl>
                                          <p:spTgt spid="322563">
                                            <p:txEl>
                                              <p:pRg st="2" end="2"/>
                                            </p:txEl>
                                          </p:spTgt>
                                        </p:tgtEl>
                                        <p:attrNameLst>
                                          <p:attrName>style.visibility</p:attrName>
                                        </p:attrNameLst>
                                      </p:cBhvr>
                                      <p:to>
                                        <p:strVal val="visible"/>
                                      </p:to>
                                    </p:set>
                                    <p:anim calcmode="lin" valueType="num">
                                      <p:cBhvr additive="base">
                                        <p:cTn id="22" dur="500" fill="hold"/>
                                        <p:tgtEl>
                                          <p:spTgt spid="322563">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22563">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5000"/>
                            </p:stCondLst>
                            <p:childTnLst>
                              <p:par>
                                <p:cTn id="25" presetID="2" presetClass="entr" presetSubtype="8" fill="hold" grpId="0" nodeType="afterEffect">
                                  <p:stCondLst>
                                    <p:cond delay="1000"/>
                                  </p:stCondLst>
                                  <p:childTnLst>
                                    <p:set>
                                      <p:cBhvr>
                                        <p:cTn id="26" dur="1" fill="hold">
                                          <p:stCondLst>
                                            <p:cond delay="0"/>
                                          </p:stCondLst>
                                        </p:cTn>
                                        <p:tgtEl>
                                          <p:spTgt spid="322563">
                                            <p:txEl>
                                              <p:pRg st="3" end="3"/>
                                            </p:txEl>
                                          </p:spTgt>
                                        </p:tgtEl>
                                        <p:attrNameLst>
                                          <p:attrName>style.visibility</p:attrName>
                                        </p:attrNameLst>
                                      </p:cBhvr>
                                      <p:to>
                                        <p:strVal val="visible"/>
                                      </p:to>
                                    </p:set>
                                    <p:anim calcmode="lin" valueType="num">
                                      <p:cBhvr additive="base">
                                        <p:cTn id="27" dur="500" fill="hold"/>
                                        <p:tgtEl>
                                          <p:spTgt spid="322563">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22563">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6500"/>
                            </p:stCondLst>
                            <p:childTnLst>
                              <p:par>
                                <p:cTn id="30" presetID="2" presetClass="entr" presetSubtype="8" fill="hold" grpId="0" nodeType="afterEffect">
                                  <p:stCondLst>
                                    <p:cond delay="1000"/>
                                  </p:stCondLst>
                                  <p:childTnLst>
                                    <p:set>
                                      <p:cBhvr>
                                        <p:cTn id="31" dur="1" fill="hold">
                                          <p:stCondLst>
                                            <p:cond delay="0"/>
                                          </p:stCondLst>
                                        </p:cTn>
                                        <p:tgtEl>
                                          <p:spTgt spid="322563">
                                            <p:txEl>
                                              <p:pRg st="4" end="4"/>
                                            </p:txEl>
                                          </p:spTgt>
                                        </p:tgtEl>
                                        <p:attrNameLst>
                                          <p:attrName>style.visibility</p:attrName>
                                        </p:attrNameLst>
                                      </p:cBhvr>
                                      <p:to>
                                        <p:strVal val="visible"/>
                                      </p:to>
                                    </p:set>
                                    <p:anim calcmode="lin" valueType="num">
                                      <p:cBhvr additive="base">
                                        <p:cTn id="32" dur="500" fill="hold"/>
                                        <p:tgtEl>
                                          <p:spTgt spid="322563">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22563">
                                            <p:txEl>
                                              <p:pRg st="4" end="4"/>
                                            </p:txEl>
                                          </p:spTgt>
                                        </p:tgtEl>
                                        <p:attrNameLst>
                                          <p:attrName>ppt_y</p:attrName>
                                        </p:attrNameLst>
                                      </p:cBhvr>
                                      <p:tavLst>
                                        <p:tav tm="0">
                                          <p:val>
                                            <p:strVal val="#ppt_y"/>
                                          </p:val>
                                        </p:tav>
                                        <p:tav tm="100000">
                                          <p:val>
                                            <p:strVal val="#ppt_y"/>
                                          </p:val>
                                        </p:tav>
                                      </p:tavLst>
                                    </p:anim>
                                  </p:childTnLst>
                                </p:cTn>
                              </p:par>
                            </p:childTnLst>
                          </p:cTn>
                        </p:par>
                        <p:par>
                          <p:cTn id="34" fill="hold">
                            <p:stCondLst>
                              <p:cond delay="8000"/>
                            </p:stCondLst>
                            <p:childTnLst>
                              <p:par>
                                <p:cTn id="35" presetID="2" presetClass="entr" presetSubtype="8" fill="hold" grpId="0" nodeType="afterEffect">
                                  <p:stCondLst>
                                    <p:cond delay="1000"/>
                                  </p:stCondLst>
                                  <p:childTnLst>
                                    <p:set>
                                      <p:cBhvr>
                                        <p:cTn id="36" dur="1" fill="hold">
                                          <p:stCondLst>
                                            <p:cond delay="0"/>
                                          </p:stCondLst>
                                        </p:cTn>
                                        <p:tgtEl>
                                          <p:spTgt spid="322563">
                                            <p:txEl>
                                              <p:pRg st="5" end="5"/>
                                            </p:txEl>
                                          </p:spTgt>
                                        </p:tgtEl>
                                        <p:attrNameLst>
                                          <p:attrName>style.visibility</p:attrName>
                                        </p:attrNameLst>
                                      </p:cBhvr>
                                      <p:to>
                                        <p:strVal val="visible"/>
                                      </p:to>
                                    </p:set>
                                    <p:anim calcmode="lin" valueType="num">
                                      <p:cBhvr additive="base">
                                        <p:cTn id="37" dur="500" fill="hold"/>
                                        <p:tgtEl>
                                          <p:spTgt spid="3225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25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2" grpId="0" autoUpdateAnimBg="0"/>
      <p:bldP spid="322563" grpId="0" build="p" bldLvl="2" autoUpdateAnimBg="0" advAuto="100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762000" y="228600"/>
            <a:ext cx="7793038" cy="1143000"/>
          </a:xfrm>
        </p:spPr>
        <p:txBody>
          <a:bodyPr/>
          <a:lstStyle/>
          <a:p>
            <a:pPr algn="ctr" eaLnBrk="1" hangingPunct="1"/>
            <a:r>
              <a:rPr lang="ar-SA" b="1" smtClean="0">
                <a:cs typeface="Simplified Arabic" pitchFamily="2" charset="-78"/>
              </a:rPr>
              <a:t>التـرقيــات</a:t>
            </a:r>
            <a:endParaRPr lang="fr-FR" b="1" smtClean="0">
              <a:cs typeface="Simplified Arabic" pitchFamily="2" charset="-78"/>
            </a:endParaRPr>
          </a:p>
        </p:txBody>
      </p:sp>
      <p:sp>
        <p:nvSpPr>
          <p:cNvPr id="323587" name="Rectangle 3"/>
          <p:cNvSpPr>
            <a:spLocks noGrp="1" noChangeArrowheads="1"/>
          </p:cNvSpPr>
          <p:nvPr>
            <p:ph type="body" idx="1"/>
          </p:nvPr>
        </p:nvSpPr>
        <p:spPr>
          <a:xfrm>
            <a:off x="1182688" y="2017713"/>
            <a:ext cx="7772400" cy="649287"/>
          </a:xfrm>
        </p:spPr>
        <p:txBody>
          <a:bodyPr/>
          <a:lstStyle/>
          <a:p>
            <a:pPr algn="just" eaLnBrk="1" hangingPunct="1"/>
            <a:r>
              <a:rPr lang="ar-SA" b="1" u="sng" smtClean="0">
                <a:cs typeface="Simplified Arabic" pitchFamily="2" charset="-78"/>
              </a:rPr>
              <a:t>المنجزات</a:t>
            </a:r>
            <a:r>
              <a:rPr lang="ar-SA" smtClean="0">
                <a:cs typeface="Simplified Arabic" pitchFamily="2" charset="-78"/>
              </a:rPr>
              <a:t> :</a:t>
            </a:r>
          </a:p>
          <a:p>
            <a:pPr algn="just" eaLnBrk="1" hangingPunct="1">
              <a:buFont typeface="Wingdings" pitchFamily="2" charset="2"/>
              <a:buNone/>
            </a:pPr>
            <a:endParaRPr lang="ar-SA" smtClean="0"/>
          </a:p>
        </p:txBody>
      </p:sp>
      <p:graphicFrame>
        <p:nvGraphicFramePr>
          <p:cNvPr id="323588" name="Group 4"/>
          <p:cNvGraphicFramePr>
            <a:graphicFrameLocks noGrp="1"/>
          </p:cNvGraphicFramePr>
          <p:nvPr/>
        </p:nvGraphicFramePr>
        <p:xfrm>
          <a:off x="304800" y="2590800"/>
          <a:ext cx="8548688" cy="4114800"/>
        </p:xfrm>
        <a:graphic>
          <a:graphicData uri="http://schemas.openxmlformats.org/drawingml/2006/table">
            <a:tbl>
              <a:tblPr rtl="1"/>
              <a:tblGrid>
                <a:gridCol w="990600"/>
                <a:gridCol w="1828800"/>
                <a:gridCol w="1752600"/>
                <a:gridCol w="1371600"/>
                <a:gridCol w="1370013"/>
                <a:gridCol w="1235075"/>
              </a:tblGrid>
              <a:tr h="554038">
                <a:tc rowSpan="3">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ar-SA" sz="2000" b="1" i="0" u="none" strike="noStrike" cap="none" normalizeH="0" baseline="0" smtClean="0">
                        <a:ln>
                          <a:noFill/>
                        </a:ln>
                        <a:solidFill>
                          <a:schemeClr val="tx1"/>
                        </a:solidFill>
                        <a:effectLst/>
                        <a:latin typeface="Tahoma" pitchFamily="34" charset="0"/>
                        <a:cs typeface="Simplified Arabic" pitchFamily="2" charset="-78"/>
                      </a:endParaRP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السنة</a:t>
                      </a:r>
                      <a:endParaRPr kumimoji="0" lang="en-US"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gridSpan="4">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عدد المستفيدين</a:t>
                      </a:r>
                      <a:endParaRPr kumimoji="0" lang="en-US"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c hMerge="1">
                  <a:txBody>
                    <a:bodyPr/>
                    <a:lstStyle/>
                    <a:p>
                      <a:endParaRPr lang="fr-FR"/>
                    </a:p>
                  </a:txBody>
                  <a:tcPr/>
                </a:tc>
                <a:tc rowSpan="3">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ar-SA" sz="2000" b="1" i="0" u="none" strike="noStrike" cap="none" normalizeH="0" baseline="0" smtClean="0">
                        <a:ln>
                          <a:noFill/>
                        </a:ln>
                        <a:solidFill>
                          <a:schemeClr val="tx1"/>
                        </a:solidFill>
                        <a:effectLst/>
                        <a:latin typeface="Tahoma" pitchFamily="34" charset="0"/>
                        <a:cs typeface="Simplified Arabic" pitchFamily="2" charset="-78"/>
                      </a:endParaRP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المجموع</a:t>
                      </a:r>
                      <a:endParaRPr kumimoji="0" lang="en-US"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17525">
                <a:tc vMerge="1">
                  <a:txBody>
                    <a:bodyPr/>
                    <a:lstStyle/>
                    <a:p>
                      <a:endParaRPr lang="fr-FR"/>
                    </a:p>
                  </a:txBody>
                  <a:tcPr/>
                </a:tc>
                <a:tc rowSpan="2">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ar-SA" sz="2000" b="1" i="0" u="none" strike="noStrike" cap="none" normalizeH="0" baseline="0" smtClean="0">
                        <a:ln>
                          <a:noFill/>
                        </a:ln>
                        <a:solidFill>
                          <a:schemeClr val="tx1"/>
                        </a:solidFill>
                        <a:effectLst/>
                        <a:latin typeface="Tahoma" pitchFamily="34" charset="0"/>
                        <a:cs typeface="Simplified Arabic" pitchFamily="2" charset="-78"/>
                      </a:endParaRP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الترسيمات (المؤقتون)</a:t>
                      </a:r>
                      <a:endParaRPr kumimoji="0" lang="en-US"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ar-SA" sz="2000" b="1" i="0" u="none" strike="noStrike" cap="none" normalizeH="0" baseline="0" smtClean="0">
                        <a:ln>
                          <a:noFill/>
                        </a:ln>
                        <a:solidFill>
                          <a:schemeClr val="tx1"/>
                        </a:solidFill>
                        <a:effectLst/>
                        <a:latin typeface="Tahoma" pitchFamily="34" charset="0"/>
                        <a:cs typeface="Simplified Arabic" pitchFamily="2" charset="-78"/>
                      </a:endParaRPr>
                    </a:p>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الامتحانات المهنية</a:t>
                      </a:r>
                      <a:endParaRPr kumimoji="0" lang="en-US"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gridSpan="2">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imes New Roman" pitchFamily="18" charset="0"/>
                          <a:cs typeface="Simplified Arabic" pitchFamily="2" charset="-78"/>
                        </a:rPr>
                        <a:t>الترقية</a:t>
                      </a:r>
                      <a:r>
                        <a:rPr kumimoji="0" lang="ar-SA" sz="2000" b="0" i="0" u="none" strike="noStrike" cap="none" normalizeH="0" baseline="0" smtClean="0">
                          <a:ln>
                            <a:noFill/>
                          </a:ln>
                          <a:solidFill>
                            <a:schemeClr val="tx1"/>
                          </a:solidFill>
                          <a:effectLst/>
                          <a:latin typeface="Tahoma" pitchFamily="34" charset="0"/>
                          <a:cs typeface="Simplified Arabic" pitchFamily="2" charset="-78"/>
                        </a:rPr>
                        <a:t> </a:t>
                      </a:r>
                      <a:endParaRPr kumimoji="0" lang="en-US"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fr-FR"/>
                    </a:p>
                  </a:txBody>
                  <a:tcPr/>
                </a:tc>
                <a:tc vMerge="1">
                  <a:txBody>
                    <a:bodyPr/>
                    <a:lstStyle/>
                    <a:p>
                      <a:endParaRPr lang="fr-FR"/>
                    </a:p>
                  </a:txBody>
                  <a:tcPr/>
                </a:tc>
              </a:tr>
              <a:tr h="657225">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الرتبة</a:t>
                      </a:r>
                      <a:endParaRPr kumimoji="0" lang="en-US"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الدرجة</a:t>
                      </a:r>
                      <a:endParaRPr kumimoji="0" lang="en-US"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fr-FR"/>
                    </a:p>
                  </a:txBody>
                  <a:tcPr/>
                </a:tc>
              </a:tr>
              <a:tr h="517525">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imes New Roman" pitchFamily="18" charset="0"/>
                          <a:cs typeface="Simplified Arabic" pitchFamily="2" charset="-78"/>
                        </a:rPr>
                        <a:t>1999</a:t>
                      </a:r>
                      <a:endParaRPr kumimoji="0" lang="fr-FR" sz="2000" b="0" i="0" u="none" strike="noStrike" cap="none" normalizeH="0" baseline="0" smtClean="0">
                        <a:ln>
                          <a:noFill/>
                        </a:ln>
                        <a:solidFill>
                          <a:schemeClr val="tx1"/>
                        </a:solidFill>
                        <a:effectLst/>
                        <a:latin typeface="Times New Roman" pitchFamily="18"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180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134</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2574</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1299</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4187</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23888">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2000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210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78</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7521</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773</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8542</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20713">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2001 </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206</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962</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968</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23888">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المجموع</a:t>
                      </a:r>
                      <a:endParaRPr kumimoji="0" lang="fr-FR"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imes New Roman" pitchFamily="18" charset="0"/>
                          <a:cs typeface="Simplified Arabic" pitchFamily="2" charset="-78"/>
                        </a:rPr>
                        <a:t>596</a:t>
                      </a:r>
                      <a:endParaRPr kumimoji="0" lang="fr-FR" sz="2000" b="1" i="0" u="none" strike="noStrike" cap="none" normalizeH="0" baseline="0" smtClean="0">
                        <a:ln>
                          <a:noFill/>
                        </a:ln>
                        <a:solidFill>
                          <a:schemeClr val="tx1"/>
                        </a:solidFill>
                        <a:effectLst/>
                        <a:latin typeface="Times New Roman" pitchFamily="18"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1174</a:t>
                      </a:r>
                      <a:endParaRPr kumimoji="0" lang="fr-FR"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10095</a:t>
                      </a:r>
                      <a:endParaRPr kumimoji="0" lang="fr-FR"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2072</a:t>
                      </a:r>
                      <a:endParaRPr kumimoji="0" lang="fr-FR"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1" i="0" u="none" strike="noStrike" cap="none" normalizeH="0" baseline="0" smtClean="0">
                          <a:ln>
                            <a:noFill/>
                          </a:ln>
                          <a:solidFill>
                            <a:schemeClr val="tx1"/>
                          </a:solidFill>
                          <a:effectLst/>
                          <a:latin typeface="Tahoma" pitchFamily="34" charset="0"/>
                          <a:cs typeface="Simplified Arabic" pitchFamily="2" charset="-78"/>
                        </a:rPr>
                        <a:t>13697</a:t>
                      </a:r>
                      <a:endParaRPr kumimoji="0" lang="fr-FR" sz="2000" b="1"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23586"/>
                                        </p:tgtEl>
                                        <p:attrNameLst>
                                          <p:attrName>style.visibility</p:attrName>
                                        </p:attrNameLst>
                                      </p:cBhvr>
                                      <p:to>
                                        <p:strVal val="visible"/>
                                      </p:to>
                                    </p:set>
                                    <p:anim calcmode="lin" valueType="num">
                                      <p:cBhvr>
                                        <p:cTn id="7" dur="500" fill="hold"/>
                                        <p:tgtEl>
                                          <p:spTgt spid="323586"/>
                                        </p:tgtEl>
                                        <p:attrNameLst>
                                          <p:attrName>ppt_w</p:attrName>
                                        </p:attrNameLst>
                                      </p:cBhvr>
                                      <p:tavLst>
                                        <p:tav tm="0">
                                          <p:val>
                                            <p:fltVal val="0"/>
                                          </p:val>
                                        </p:tav>
                                        <p:tav tm="100000">
                                          <p:val>
                                            <p:strVal val="#ppt_w"/>
                                          </p:val>
                                        </p:tav>
                                      </p:tavLst>
                                    </p:anim>
                                    <p:anim calcmode="lin" valueType="num">
                                      <p:cBhvr>
                                        <p:cTn id="8" dur="500" fill="hold"/>
                                        <p:tgtEl>
                                          <p:spTgt spid="323586"/>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 presetClass="entr" presetSubtype="8" fill="hold" grpId="0" nodeType="afterEffect">
                                  <p:stCondLst>
                                    <p:cond delay="1000"/>
                                  </p:stCondLst>
                                  <p:childTnLst>
                                    <p:set>
                                      <p:cBhvr>
                                        <p:cTn id="11" dur="1" fill="hold">
                                          <p:stCondLst>
                                            <p:cond delay="0"/>
                                          </p:stCondLst>
                                        </p:cTn>
                                        <p:tgtEl>
                                          <p:spTgt spid="323587">
                                            <p:txEl>
                                              <p:pRg st="0" end="0"/>
                                            </p:txEl>
                                          </p:spTgt>
                                        </p:tgtEl>
                                        <p:attrNameLst>
                                          <p:attrName>style.visibility</p:attrName>
                                        </p:attrNameLst>
                                      </p:cBhvr>
                                      <p:to>
                                        <p:strVal val="visible"/>
                                      </p:to>
                                    </p:set>
                                    <p:anim calcmode="lin" valueType="num">
                                      <p:cBhvr additive="base">
                                        <p:cTn id="12" dur="500" fill="hold"/>
                                        <p:tgtEl>
                                          <p:spTgt spid="32358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23587">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3" presetClass="entr" presetSubtype="272" fill="hold" nodeType="afterEffect">
                                  <p:stCondLst>
                                    <p:cond delay="1000"/>
                                  </p:stCondLst>
                                  <p:childTnLst>
                                    <p:set>
                                      <p:cBhvr>
                                        <p:cTn id="16" dur="1" fill="hold">
                                          <p:stCondLst>
                                            <p:cond delay="0"/>
                                          </p:stCondLst>
                                        </p:cTn>
                                        <p:tgtEl>
                                          <p:spTgt spid="323588"/>
                                        </p:tgtEl>
                                        <p:attrNameLst>
                                          <p:attrName>style.visibility</p:attrName>
                                        </p:attrNameLst>
                                      </p:cBhvr>
                                      <p:to>
                                        <p:strVal val="visible"/>
                                      </p:to>
                                    </p:set>
                                    <p:anim calcmode="lin" valueType="num">
                                      <p:cBhvr>
                                        <p:cTn id="17" dur="500" fill="hold"/>
                                        <p:tgtEl>
                                          <p:spTgt spid="323588"/>
                                        </p:tgtEl>
                                        <p:attrNameLst>
                                          <p:attrName>ppt_w</p:attrName>
                                        </p:attrNameLst>
                                      </p:cBhvr>
                                      <p:tavLst>
                                        <p:tav tm="0">
                                          <p:val>
                                            <p:strVal val="2/3*#ppt_w"/>
                                          </p:val>
                                        </p:tav>
                                        <p:tav tm="100000">
                                          <p:val>
                                            <p:strVal val="#ppt_w"/>
                                          </p:val>
                                        </p:tav>
                                      </p:tavLst>
                                    </p:anim>
                                    <p:anim calcmode="lin" valueType="num">
                                      <p:cBhvr>
                                        <p:cTn id="18" dur="500" fill="hold"/>
                                        <p:tgtEl>
                                          <p:spTgt spid="323588"/>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6" grpId="0" autoUpdateAnimBg="0"/>
      <p:bldP spid="323587" grpId="0" build="p" autoUpdateAnimBg="0" advAuto="100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228600"/>
            <a:ext cx="7793038" cy="914400"/>
          </a:xfrm>
        </p:spPr>
        <p:txBody>
          <a:bodyPr/>
          <a:lstStyle/>
          <a:p>
            <a:pPr algn="ctr" eaLnBrk="1" hangingPunct="1"/>
            <a:r>
              <a:rPr lang="ar-SA" b="1" smtClean="0">
                <a:cs typeface="Simplified Arabic" pitchFamily="2" charset="-78"/>
              </a:rPr>
              <a:t>التـرقيــات</a:t>
            </a:r>
            <a:endParaRPr lang="fr-FR" b="1" smtClean="0">
              <a:cs typeface="Simplified Arabic" pitchFamily="2" charset="-78"/>
            </a:endParaRPr>
          </a:p>
        </p:txBody>
      </p:sp>
      <p:sp>
        <p:nvSpPr>
          <p:cNvPr id="324611" name="Rectangle 3"/>
          <p:cNvSpPr>
            <a:spLocks noGrp="1" noChangeArrowheads="1"/>
          </p:cNvSpPr>
          <p:nvPr>
            <p:ph type="body" idx="1"/>
          </p:nvPr>
        </p:nvSpPr>
        <p:spPr>
          <a:xfrm>
            <a:off x="381000" y="2017713"/>
            <a:ext cx="8574088" cy="4459287"/>
          </a:xfrm>
        </p:spPr>
        <p:txBody>
          <a:bodyPr/>
          <a:lstStyle/>
          <a:p>
            <a:pPr algn="just" eaLnBrk="1" hangingPunct="1">
              <a:lnSpc>
                <a:spcPct val="90000"/>
              </a:lnSpc>
            </a:pPr>
            <a:r>
              <a:rPr lang="ar-SA" b="1" u="sng" smtClean="0">
                <a:cs typeface="Simplified Arabic" pitchFamily="2" charset="-78"/>
              </a:rPr>
              <a:t>الملفـات المفتوحـة</a:t>
            </a:r>
            <a:r>
              <a:rPr lang="ar-SA" smtClean="0">
                <a:cs typeface="Simplified Arabic" pitchFamily="2" charset="-78"/>
              </a:rPr>
              <a:t> :</a:t>
            </a:r>
          </a:p>
          <a:p>
            <a:pPr algn="ctr" eaLnBrk="1" hangingPunct="1">
              <a:lnSpc>
                <a:spcPct val="90000"/>
              </a:lnSpc>
              <a:buFont typeface="Wingdings" pitchFamily="2" charset="2"/>
              <a:buNone/>
            </a:pPr>
            <a:r>
              <a:rPr lang="ar-SA" b="1" smtClean="0">
                <a:cs typeface="Simplified Arabic" pitchFamily="2" charset="-78"/>
              </a:rPr>
              <a:t>        </a:t>
            </a:r>
            <a:r>
              <a:rPr lang="ar-SA" u="sng" smtClean="0">
                <a:solidFill>
                  <a:schemeClr val="tx2"/>
                </a:solidFill>
                <a:cs typeface="Simplified Arabic" pitchFamily="2" charset="-78"/>
              </a:rPr>
              <a:t>الترقية بالاختيار</a:t>
            </a:r>
            <a:r>
              <a:rPr lang="ar-SA" b="1" smtClean="0">
                <a:solidFill>
                  <a:schemeClr val="tx2"/>
                </a:solidFill>
                <a:cs typeface="Simplified Arabic" pitchFamily="2" charset="-78"/>
              </a:rPr>
              <a:t> :</a:t>
            </a:r>
          </a:p>
          <a:p>
            <a:pPr eaLnBrk="1" hangingPunct="1">
              <a:lnSpc>
                <a:spcPct val="90000"/>
              </a:lnSpc>
              <a:buFont typeface="Wingdings" pitchFamily="2" charset="2"/>
              <a:buNone/>
            </a:pPr>
            <a:r>
              <a:rPr lang="ar-SA" smtClean="0">
                <a:latin typeface="Times New Roman" charset="0"/>
              </a:rPr>
              <a:t> </a:t>
            </a:r>
            <a:endParaRPr lang="ar-SA" smtClean="0">
              <a:cs typeface="Times New Roman" charset="0"/>
            </a:endParaRPr>
          </a:p>
          <a:p>
            <a:pPr algn="just" eaLnBrk="1" hangingPunct="1">
              <a:lnSpc>
                <a:spcPct val="90000"/>
              </a:lnSpc>
              <a:buFont typeface="Wingdings" pitchFamily="2" charset="2"/>
              <a:buNone/>
            </a:pPr>
            <a:r>
              <a:rPr lang="ar-SA" sz="2800" smtClean="0">
                <a:cs typeface="Simplified Arabic" pitchFamily="2" charset="-78"/>
              </a:rPr>
              <a:t>- اجتماع اللجان المتساوية الأعضاء للبت في الترقيات بالنسبة للمستحقين إلى غاية متم دجنبر 2001 .</a:t>
            </a:r>
            <a:endParaRPr lang="ar-SA" sz="2800" b="1" smtClean="0">
              <a:cs typeface="Simplified Arabic" pitchFamily="2" charset="-78"/>
            </a:endParaRPr>
          </a:p>
          <a:p>
            <a:pPr algn="just" eaLnBrk="1" hangingPunct="1">
              <a:lnSpc>
                <a:spcPct val="90000"/>
              </a:lnSpc>
              <a:buFont typeface="Wingdings" pitchFamily="2" charset="2"/>
              <a:buNone/>
            </a:pPr>
            <a:r>
              <a:rPr lang="ar-SA" sz="2800" smtClean="0">
                <a:cs typeface="Simplified Arabic" pitchFamily="2" charset="-78"/>
              </a:rPr>
              <a:t>- تحيين كل الوضعيات التي كانت قد عرفت تأخرا  يرجع لعدة سنوات.</a:t>
            </a:r>
            <a:endParaRPr lang="ar-SA" sz="2800" b="1" smtClean="0">
              <a:cs typeface="Simplified Arabic" pitchFamily="2" charset="-78"/>
            </a:endParaRPr>
          </a:p>
          <a:p>
            <a:pPr algn="just" eaLnBrk="1" hangingPunct="1">
              <a:lnSpc>
                <a:spcPct val="90000"/>
              </a:lnSpc>
              <a:buFont typeface="Wingdings" pitchFamily="2" charset="2"/>
              <a:buNone/>
            </a:pPr>
            <a:r>
              <a:rPr lang="ar-SA" sz="2800" smtClean="0">
                <a:cs typeface="Simplified Arabic" pitchFamily="2" charset="-78"/>
              </a:rPr>
              <a:t>- يوضع برنامج 2002 بخصوص :</a:t>
            </a:r>
            <a:endParaRPr lang="ar-SA" sz="2800" b="1" smtClean="0">
              <a:cs typeface="Simplified Arabic" pitchFamily="2" charset="-78"/>
            </a:endParaRPr>
          </a:p>
          <a:p>
            <a:pPr algn="just" eaLnBrk="1" hangingPunct="1">
              <a:lnSpc>
                <a:spcPct val="90000"/>
              </a:lnSpc>
              <a:buFont typeface="Wingdings" pitchFamily="2" charset="2"/>
              <a:buNone/>
            </a:pPr>
            <a:r>
              <a:rPr lang="ar-SA" sz="2800" smtClean="0">
                <a:cs typeface="Simplified Arabic" pitchFamily="2" charset="-78"/>
              </a:rPr>
              <a:t>- تهيئ ملف الترقيات للسنة الحالية بوقت كاف يسبقه تفعيل المراقبة الإدارية والمهنية لكل موظف. </a:t>
            </a:r>
            <a:endParaRPr lang="ar-SA" sz="2800" b="1" smtClean="0">
              <a:cs typeface="Simplified Arabic" pitchFamily="2" charset="-78"/>
            </a:endParaRPr>
          </a:p>
          <a:p>
            <a:pPr algn="just" eaLnBrk="1" hangingPunct="1">
              <a:lnSpc>
                <a:spcPct val="90000"/>
              </a:lnSpc>
              <a:buFont typeface="Wingdings" pitchFamily="2" charset="2"/>
              <a:buNone/>
            </a:pPr>
            <a:endParaRPr lang="ar-SA" sz="2800" smtClean="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324610"/>
                                        </p:tgtEl>
                                        <p:attrNameLst>
                                          <p:attrName>style.visibility</p:attrName>
                                        </p:attrNameLst>
                                      </p:cBhvr>
                                      <p:to>
                                        <p:strVal val="visible"/>
                                      </p:to>
                                    </p:set>
                                    <p:anim calcmode="lin" valueType="num">
                                      <p:cBhvr>
                                        <p:cTn id="7" dur="500" fill="hold"/>
                                        <p:tgtEl>
                                          <p:spTgt spid="324610"/>
                                        </p:tgtEl>
                                        <p:attrNameLst>
                                          <p:attrName>ppt_x</p:attrName>
                                        </p:attrNameLst>
                                      </p:cBhvr>
                                      <p:tavLst>
                                        <p:tav tm="0">
                                          <p:val>
                                            <p:strVal val="#ppt_x+#ppt_w/2"/>
                                          </p:val>
                                        </p:tav>
                                        <p:tav tm="100000">
                                          <p:val>
                                            <p:strVal val="#ppt_x"/>
                                          </p:val>
                                        </p:tav>
                                      </p:tavLst>
                                    </p:anim>
                                    <p:anim calcmode="lin" valueType="num">
                                      <p:cBhvr>
                                        <p:cTn id="8" dur="500" fill="hold"/>
                                        <p:tgtEl>
                                          <p:spTgt spid="324610"/>
                                        </p:tgtEl>
                                        <p:attrNameLst>
                                          <p:attrName>ppt_y</p:attrName>
                                        </p:attrNameLst>
                                      </p:cBhvr>
                                      <p:tavLst>
                                        <p:tav tm="0">
                                          <p:val>
                                            <p:strVal val="#ppt_y"/>
                                          </p:val>
                                        </p:tav>
                                        <p:tav tm="100000">
                                          <p:val>
                                            <p:strVal val="#ppt_y"/>
                                          </p:val>
                                        </p:tav>
                                      </p:tavLst>
                                    </p:anim>
                                    <p:anim calcmode="lin" valueType="num">
                                      <p:cBhvr>
                                        <p:cTn id="9" dur="500" fill="hold"/>
                                        <p:tgtEl>
                                          <p:spTgt spid="324610"/>
                                        </p:tgtEl>
                                        <p:attrNameLst>
                                          <p:attrName>ppt_w</p:attrName>
                                        </p:attrNameLst>
                                      </p:cBhvr>
                                      <p:tavLst>
                                        <p:tav tm="0">
                                          <p:val>
                                            <p:fltVal val="0"/>
                                          </p:val>
                                        </p:tav>
                                        <p:tav tm="100000">
                                          <p:val>
                                            <p:strVal val="#ppt_w"/>
                                          </p:val>
                                        </p:tav>
                                      </p:tavLst>
                                    </p:anim>
                                    <p:anim calcmode="lin" valueType="num">
                                      <p:cBhvr>
                                        <p:cTn id="10" dur="500" fill="hold"/>
                                        <p:tgtEl>
                                          <p:spTgt spid="324610"/>
                                        </p:tgtEl>
                                        <p:attrNameLst>
                                          <p:attrName>ppt_h</p:attrName>
                                        </p:attrNameLst>
                                      </p:cBhvr>
                                      <p:tavLst>
                                        <p:tav tm="0">
                                          <p:val>
                                            <p:strVal val="#ppt_h"/>
                                          </p:val>
                                        </p:tav>
                                        <p:tav tm="100000">
                                          <p:val>
                                            <p:strVal val="#ppt_h"/>
                                          </p:val>
                                        </p:tav>
                                      </p:tavLst>
                                    </p:anim>
                                  </p:childTnLst>
                                </p:cTn>
                              </p:par>
                            </p:childTnLst>
                          </p:cTn>
                        </p:par>
                        <p:par>
                          <p:cTn id="11" fill="hold">
                            <p:stCondLst>
                              <p:cond delay="500"/>
                            </p:stCondLst>
                            <p:childTnLst>
                              <p:par>
                                <p:cTn id="12" presetID="2" presetClass="entr" presetSubtype="4" fill="hold" grpId="0" nodeType="afterEffect">
                                  <p:stCondLst>
                                    <p:cond delay="1000"/>
                                  </p:stCondLst>
                                  <p:childTnLst>
                                    <p:set>
                                      <p:cBhvr>
                                        <p:cTn id="13" dur="1" fill="hold">
                                          <p:stCondLst>
                                            <p:cond delay="0"/>
                                          </p:stCondLst>
                                        </p:cTn>
                                        <p:tgtEl>
                                          <p:spTgt spid="324611">
                                            <p:txEl>
                                              <p:pRg st="0" end="0"/>
                                            </p:txEl>
                                          </p:spTgt>
                                        </p:tgtEl>
                                        <p:attrNameLst>
                                          <p:attrName>style.visibility</p:attrName>
                                        </p:attrNameLst>
                                      </p:cBhvr>
                                      <p:to>
                                        <p:strVal val="visible"/>
                                      </p:to>
                                    </p:set>
                                    <p:anim calcmode="lin" valueType="num">
                                      <p:cBhvr additive="base">
                                        <p:cTn id="14" dur="500" fill="hold"/>
                                        <p:tgtEl>
                                          <p:spTgt spid="3246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24611">
                                            <p:txEl>
                                              <p:pRg st="0" end="0"/>
                                            </p:txEl>
                                          </p:spTgt>
                                        </p:tgtEl>
                                        <p:attrNameLst>
                                          <p:attrName>ppt_y</p:attrName>
                                        </p:attrNameLst>
                                      </p:cBhvr>
                                      <p:tavLst>
                                        <p:tav tm="0">
                                          <p:val>
                                            <p:strVal val="1+#ppt_h/2"/>
                                          </p:val>
                                        </p:tav>
                                        <p:tav tm="100000">
                                          <p:val>
                                            <p:strVal val="#ppt_y"/>
                                          </p:val>
                                        </p:tav>
                                      </p:tavLst>
                                    </p:anim>
                                  </p:childTnLst>
                                </p:cTn>
                              </p:par>
                            </p:childTnLst>
                          </p:cTn>
                        </p:par>
                        <p:par>
                          <p:cTn id="16" fill="hold">
                            <p:stCondLst>
                              <p:cond delay="2000"/>
                            </p:stCondLst>
                            <p:childTnLst>
                              <p:par>
                                <p:cTn id="17" presetID="2" presetClass="entr" presetSubtype="4" fill="hold" grpId="0" nodeType="afterEffect">
                                  <p:stCondLst>
                                    <p:cond delay="1000"/>
                                  </p:stCondLst>
                                  <p:childTnLst>
                                    <p:set>
                                      <p:cBhvr>
                                        <p:cTn id="18" dur="1" fill="hold">
                                          <p:stCondLst>
                                            <p:cond delay="0"/>
                                          </p:stCondLst>
                                        </p:cTn>
                                        <p:tgtEl>
                                          <p:spTgt spid="324611">
                                            <p:txEl>
                                              <p:pRg st="1" end="1"/>
                                            </p:txEl>
                                          </p:spTgt>
                                        </p:tgtEl>
                                        <p:attrNameLst>
                                          <p:attrName>style.visibility</p:attrName>
                                        </p:attrNameLst>
                                      </p:cBhvr>
                                      <p:to>
                                        <p:strVal val="visible"/>
                                      </p:to>
                                    </p:set>
                                    <p:anim calcmode="lin" valueType="num">
                                      <p:cBhvr additive="base">
                                        <p:cTn id="19" dur="500" fill="hold"/>
                                        <p:tgtEl>
                                          <p:spTgt spid="3246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4611">
                                            <p:txEl>
                                              <p:pRg st="1" end="1"/>
                                            </p:txEl>
                                          </p:spTgt>
                                        </p:tgtEl>
                                        <p:attrNameLst>
                                          <p:attrName>ppt_y</p:attrName>
                                        </p:attrNameLst>
                                      </p:cBhvr>
                                      <p:tavLst>
                                        <p:tav tm="0">
                                          <p:val>
                                            <p:strVal val="1+#ppt_h/2"/>
                                          </p:val>
                                        </p:tav>
                                        <p:tav tm="100000">
                                          <p:val>
                                            <p:strVal val="#ppt_y"/>
                                          </p:val>
                                        </p:tav>
                                      </p:tavLst>
                                    </p:anim>
                                  </p:childTnLst>
                                </p:cTn>
                              </p:par>
                            </p:childTnLst>
                          </p:cTn>
                        </p:par>
                        <p:par>
                          <p:cTn id="21" fill="hold">
                            <p:stCondLst>
                              <p:cond delay="3500"/>
                            </p:stCondLst>
                            <p:childTnLst>
                              <p:par>
                                <p:cTn id="22" presetID="2" presetClass="entr" presetSubtype="4" fill="hold" grpId="0" nodeType="afterEffect">
                                  <p:stCondLst>
                                    <p:cond delay="1000"/>
                                  </p:stCondLst>
                                  <p:childTnLst>
                                    <p:set>
                                      <p:cBhvr>
                                        <p:cTn id="23" dur="1" fill="hold">
                                          <p:stCondLst>
                                            <p:cond delay="0"/>
                                          </p:stCondLst>
                                        </p:cTn>
                                        <p:tgtEl>
                                          <p:spTgt spid="324611">
                                            <p:txEl>
                                              <p:pRg st="2" end="2"/>
                                            </p:txEl>
                                          </p:spTgt>
                                        </p:tgtEl>
                                        <p:attrNameLst>
                                          <p:attrName>style.visibility</p:attrName>
                                        </p:attrNameLst>
                                      </p:cBhvr>
                                      <p:to>
                                        <p:strVal val="visible"/>
                                      </p:to>
                                    </p:set>
                                    <p:anim calcmode="lin" valueType="num">
                                      <p:cBhvr additive="base">
                                        <p:cTn id="24" dur="500" fill="hold"/>
                                        <p:tgtEl>
                                          <p:spTgt spid="324611">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24611">
                                            <p:txEl>
                                              <p:pRg st="2" end="2"/>
                                            </p:txEl>
                                          </p:spTgt>
                                        </p:tgtEl>
                                        <p:attrNameLst>
                                          <p:attrName>ppt_y</p:attrName>
                                        </p:attrNameLst>
                                      </p:cBhvr>
                                      <p:tavLst>
                                        <p:tav tm="0">
                                          <p:val>
                                            <p:strVal val="1+#ppt_h/2"/>
                                          </p:val>
                                        </p:tav>
                                        <p:tav tm="100000">
                                          <p:val>
                                            <p:strVal val="#ppt_y"/>
                                          </p:val>
                                        </p:tav>
                                      </p:tavLst>
                                    </p:anim>
                                  </p:childTnLst>
                                </p:cTn>
                              </p:par>
                            </p:childTnLst>
                          </p:cTn>
                        </p:par>
                        <p:par>
                          <p:cTn id="26" fill="hold">
                            <p:stCondLst>
                              <p:cond delay="5000"/>
                            </p:stCondLst>
                            <p:childTnLst>
                              <p:par>
                                <p:cTn id="27" presetID="2" presetClass="entr" presetSubtype="4" fill="hold" grpId="0" nodeType="afterEffect">
                                  <p:stCondLst>
                                    <p:cond delay="1000"/>
                                  </p:stCondLst>
                                  <p:childTnLst>
                                    <p:set>
                                      <p:cBhvr>
                                        <p:cTn id="28" dur="1" fill="hold">
                                          <p:stCondLst>
                                            <p:cond delay="0"/>
                                          </p:stCondLst>
                                        </p:cTn>
                                        <p:tgtEl>
                                          <p:spTgt spid="324611">
                                            <p:txEl>
                                              <p:pRg st="3" end="3"/>
                                            </p:txEl>
                                          </p:spTgt>
                                        </p:tgtEl>
                                        <p:attrNameLst>
                                          <p:attrName>style.visibility</p:attrName>
                                        </p:attrNameLst>
                                      </p:cBhvr>
                                      <p:to>
                                        <p:strVal val="visible"/>
                                      </p:to>
                                    </p:set>
                                    <p:anim calcmode="lin" valueType="num">
                                      <p:cBhvr additive="base">
                                        <p:cTn id="29" dur="500" fill="hold"/>
                                        <p:tgtEl>
                                          <p:spTgt spid="324611">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24611">
                                            <p:txEl>
                                              <p:pRg st="3" end="3"/>
                                            </p:txEl>
                                          </p:spTgt>
                                        </p:tgtEl>
                                        <p:attrNameLst>
                                          <p:attrName>ppt_y</p:attrName>
                                        </p:attrNameLst>
                                      </p:cBhvr>
                                      <p:tavLst>
                                        <p:tav tm="0">
                                          <p:val>
                                            <p:strVal val="1+#ppt_h/2"/>
                                          </p:val>
                                        </p:tav>
                                        <p:tav tm="100000">
                                          <p:val>
                                            <p:strVal val="#ppt_y"/>
                                          </p:val>
                                        </p:tav>
                                      </p:tavLst>
                                    </p:anim>
                                  </p:childTnLst>
                                </p:cTn>
                              </p:par>
                            </p:childTnLst>
                          </p:cTn>
                        </p:par>
                        <p:par>
                          <p:cTn id="31" fill="hold">
                            <p:stCondLst>
                              <p:cond delay="6500"/>
                            </p:stCondLst>
                            <p:childTnLst>
                              <p:par>
                                <p:cTn id="32" presetID="2" presetClass="entr" presetSubtype="4" fill="hold" grpId="0" nodeType="afterEffect">
                                  <p:stCondLst>
                                    <p:cond delay="1000"/>
                                  </p:stCondLst>
                                  <p:childTnLst>
                                    <p:set>
                                      <p:cBhvr>
                                        <p:cTn id="33" dur="1" fill="hold">
                                          <p:stCondLst>
                                            <p:cond delay="0"/>
                                          </p:stCondLst>
                                        </p:cTn>
                                        <p:tgtEl>
                                          <p:spTgt spid="324611">
                                            <p:txEl>
                                              <p:pRg st="4" end="4"/>
                                            </p:txEl>
                                          </p:spTgt>
                                        </p:tgtEl>
                                        <p:attrNameLst>
                                          <p:attrName>style.visibility</p:attrName>
                                        </p:attrNameLst>
                                      </p:cBhvr>
                                      <p:to>
                                        <p:strVal val="visible"/>
                                      </p:to>
                                    </p:set>
                                    <p:anim calcmode="lin" valueType="num">
                                      <p:cBhvr additive="base">
                                        <p:cTn id="34" dur="500" fill="hold"/>
                                        <p:tgtEl>
                                          <p:spTgt spid="324611">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24611">
                                            <p:txEl>
                                              <p:pRg st="4" end="4"/>
                                            </p:txEl>
                                          </p:spTgt>
                                        </p:tgtEl>
                                        <p:attrNameLst>
                                          <p:attrName>ppt_y</p:attrName>
                                        </p:attrNameLst>
                                      </p:cBhvr>
                                      <p:tavLst>
                                        <p:tav tm="0">
                                          <p:val>
                                            <p:strVal val="1+#ppt_h/2"/>
                                          </p:val>
                                        </p:tav>
                                        <p:tav tm="100000">
                                          <p:val>
                                            <p:strVal val="#ppt_y"/>
                                          </p:val>
                                        </p:tav>
                                      </p:tavLst>
                                    </p:anim>
                                  </p:childTnLst>
                                </p:cTn>
                              </p:par>
                            </p:childTnLst>
                          </p:cTn>
                        </p:par>
                        <p:par>
                          <p:cTn id="36" fill="hold">
                            <p:stCondLst>
                              <p:cond delay="8000"/>
                            </p:stCondLst>
                            <p:childTnLst>
                              <p:par>
                                <p:cTn id="37" presetID="2" presetClass="entr" presetSubtype="4" fill="hold" grpId="0" nodeType="afterEffect">
                                  <p:stCondLst>
                                    <p:cond delay="1000"/>
                                  </p:stCondLst>
                                  <p:childTnLst>
                                    <p:set>
                                      <p:cBhvr>
                                        <p:cTn id="38" dur="1" fill="hold">
                                          <p:stCondLst>
                                            <p:cond delay="0"/>
                                          </p:stCondLst>
                                        </p:cTn>
                                        <p:tgtEl>
                                          <p:spTgt spid="324611">
                                            <p:txEl>
                                              <p:pRg st="5" end="5"/>
                                            </p:txEl>
                                          </p:spTgt>
                                        </p:tgtEl>
                                        <p:attrNameLst>
                                          <p:attrName>style.visibility</p:attrName>
                                        </p:attrNameLst>
                                      </p:cBhvr>
                                      <p:to>
                                        <p:strVal val="visible"/>
                                      </p:to>
                                    </p:set>
                                    <p:anim calcmode="lin" valueType="num">
                                      <p:cBhvr additive="base">
                                        <p:cTn id="39" dur="500" fill="hold"/>
                                        <p:tgtEl>
                                          <p:spTgt spid="324611">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24611">
                                            <p:txEl>
                                              <p:pRg st="5" end="5"/>
                                            </p:txEl>
                                          </p:spTgt>
                                        </p:tgtEl>
                                        <p:attrNameLst>
                                          <p:attrName>ppt_y</p:attrName>
                                        </p:attrNameLst>
                                      </p:cBhvr>
                                      <p:tavLst>
                                        <p:tav tm="0">
                                          <p:val>
                                            <p:strVal val="1+#ppt_h/2"/>
                                          </p:val>
                                        </p:tav>
                                        <p:tav tm="100000">
                                          <p:val>
                                            <p:strVal val="#ppt_y"/>
                                          </p:val>
                                        </p:tav>
                                      </p:tavLst>
                                    </p:anim>
                                  </p:childTnLst>
                                </p:cTn>
                              </p:par>
                            </p:childTnLst>
                          </p:cTn>
                        </p:par>
                        <p:par>
                          <p:cTn id="41" fill="hold">
                            <p:stCondLst>
                              <p:cond delay="9500"/>
                            </p:stCondLst>
                            <p:childTnLst>
                              <p:par>
                                <p:cTn id="42" presetID="2" presetClass="entr" presetSubtype="4" fill="hold" grpId="0" nodeType="afterEffect">
                                  <p:stCondLst>
                                    <p:cond delay="1000"/>
                                  </p:stCondLst>
                                  <p:childTnLst>
                                    <p:set>
                                      <p:cBhvr>
                                        <p:cTn id="43" dur="1" fill="hold">
                                          <p:stCondLst>
                                            <p:cond delay="0"/>
                                          </p:stCondLst>
                                        </p:cTn>
                                        <p:tgtEl>
                                          <p:spTgt spid="324611">
                                            <p:txEl>
                                              <p:pRg st="6" end="6"/>
                                            </p:txEl>
                                          </p:spTgt>
                                        </p:tgtEl>
                                        <p:attrNameLst>
                                          <p:attrName>style.visibility</p:attrName>
                                        </p:attrNameLst>
                                      </p:cBhvr>
                                      <p:to>
                                        <p:strVal val="visible"/>
                                      </p:to>
                                    </p:set>
                                    <p:anim calcmode="lin" valueType="num">
                                      <p:cBhvr additive="base">
                                        <p:cTn id="44" dur="500" fill="hold"/>
                                        <p:tgtEl>
                                          <p:spTgt spid="324611">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2461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autoUpdateAnimBg="0"/>
      <p:bldP spid="324611" grpId="0" build="p" bldLvl="2" autoUpdateAnimBg="0" advAuto="100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762000" y="0"/>
            <a:ext cx="7793038" cy="1143000"/>
          </a:xfrm>
        </p:spPr>
        <p:txBody>
          <a:bodyPr/>
          <a:lstStyle/>
          <a:p>
            <a:pPr algn="ctr" eaLnBrk="1" hangingPunct="1"/>
            <a:r>
              <a:rPr lang="ar-SA" b="1" smtClean="0">
                <a:cs typeface="Simplified Arabic" pitchFamily="2" charset="-78"/>
              </a:rPr>
              <a:t>التـرقيــات</a:t>
            </a:r>
            <a:endParaRPr lang="fr-FR" b="1" smtClean="0">
              <a:cs typeface="Simplified Arabic" pitchFamily="2" charset="-78"/>
            </a:endParaRPr>
          </a:p>
        </p:txBody>
      </p:sp>
      <p:sp>
        <p:nvSpPr>
          <p:cNvPr id="325635" name="Rectangle 3"/>
          <p:cNvSpPr>
            <a:spLocks noGrp="1" noChangeArrowheads="1"/>
          </p:cNvSpPr>
          <p:nvPr>
            <p:ph type="body" idx="1"/>
          </p:nvPr>
        </p:nvSpPr>
        <p:spPr>
          <a:xfrm>
            <a:off x="950913" y="1143000"/>
            <a:ext cx="8193087" cy="649288"/>
          </a:xfrm>
        </p:spPr>
        <p:txBody>
          <a:bodyPr/>
          <a:lstStyle/>
          <a:p>
            <a:pPr algn="just" eaLnBrk="1" hangingPunct="1">
              <a:lnSpc>
                <a:spcPct val="90000"/>
              </a:lnSpc>
            </a:pPr>
            <a:r>
              <a:rPr lang="ar-SA" sz="2800" b="1" u="sng" smtClean="0">
                <a:cs typeface="Simplified Arabic" pitchFamily="2" charset="-78"/>
              </a:rPr>
              <a:t>المشاريع في طور الانجاز</a:t>
            </a:r>
            <a:r>
              <a:rPr lang="ar-SA" sz="2800" smtClean="0">
                <a:cs typeface="Simplified Arabic" pitchFamily="2" charset="-78"/>
              </a:rPr>
              <a:t> :</a:t>
            </a:r>
          </a:p>
          <a:p>
            <a:pPr algn="just" eaLnBrk="1" hangingPunct="1">
              <a:lnSpc>
                <a:spcPct val="90000"/>
              </a:lnSpc>
              <a:buFont typeface="Wingdings" pitchFamily="2" charset="2"/>
              <a:buNone/>
            </a:pPr>
            <a:endParaRPr lang="ar-SA" sz="2800" smtClean="0">
              <a:cs typeface="Simplified Arabic" pitchFamily="2" charset="-78"/>
            </a:endParaRPr>
          </a:p>
          <a:p>
            <a:pPr algn="just" eaLnBrk="1" hangingPunct="1">
              <a:lnSpc>
                <a:spcPct val="90000"/>
              </a:lnSpc>
              <a:buFont typeface="Wingdings" pitchFamily="2" charset="2"/>
              <a:buNone/>
            </a:pPr>
            <a:r>
              <a:rPr lang="ar-SA" sz="2800" b="1" smtClean="0">
                <a:solidFill>
                  <a:schemeClr val="tx2"/>
                </a:solidFill>
                <a:cs typeface="Simplified Arabic" pitchFamily="2" charset="-78"/>
              </a:rPr>
              <a:t>				الامتحانات المهنية :</a:t>
            </a:r>
          </a:p>
          <a:p>
            <a:pPr eaLnBrk="1" hangingPunct="1">
              <a:lnSpc>
                <a:spcPct val="90000"/>
              </a:lnSpc>
              <a:buFont typeface="Wingdings" pitchFamily="2" charset="2"/>
              <a:buNone/>
            </a:pPr>
            <a:r>
              <a:rPr lang="ar-SA" sz="2200" smtClean="0">
                <a:latin typeface="Times New Roman" charset="0"/>
              </a:rPr>
              <a:t> </a:t>
            </a:r>
            <a:r>
              <a:rPr lang="ar-SA" sz="2200" smtClean="0">
                <a:cs typeface="Simplified Arabic" pitchFamily="2" charset="-78"/>
              </a:rPr>
              <a:t>- دور التكوين والمراقبة في نتائج الامتحانات المهنية.</a:t>
            </a:r>
          </a:p>
          <a:p>
            <a:pPr eaLnBrk="1" hangingPunct="1">
              <a:lnSpc>
                <a:spcPct val="90000"/>
              </a:lnSpc>
              <a:buFont typeface="Wingdings" pitchFamily="2" charset="2"/>
              <a:buNone/>
            </a:pPr>
            <a:r>
              <a:rPr lang="ar-SA" sz="2200" smtClean="0">
                <a:cs typeface="Simplified Arabic" pitchFamily="2" charset="-78"/>
              </a:rPr>
              <a:t> - برنامج مجموع الامتحانات المهنية التي ستنجز برسم سنة 2002.</a:t>
            </a:r>
          </a:p>
          <a:p>
            <a:pPr algn="just" eaLnBrk="1" hangingPunct="1">
              <a:lnSpc>
                <a:spcPct val="90000"/>
              </a:lnSpc>
              <a:buFont typeface="Wingdings" pitchFamily="2" charset="2"/>
              <a:buNone/>
            </a:pPr>
            <a:r>
              <a:rPr lang="ar-SA" sz="2400" smtClean="0">
                <a:cs typeface="Simplified Arabic" pitchFamily="2" charset="-78"/>
              </a:rPr>
              <a:t>     </a:t>
            </a:r>
            <a:endParaRPr lang="fr-FR" sz="2800" b="1" smtClean="0"/>
          </a:p>
        </p:txBody>
      </p:sp>
      <p:graphicFrame>
        <p:nvGraphicFramePr>
          <p:cNvPr id="325636" name="Group 4"/>
          <p:cNvGraphicFramePr>
            <a:graphicFrameLocks noGrp="1"/>
          </p:cNvGraphicFramePr>
          <p:nvPr/>
        </p:nvGraphicFramePr>
        <p:xfrm>
          <a:off x="762000" y="3311525"/>
          <a:ext cx="7315200" cy="3292475"/>
        </p:xfrm>
        <a:graphic>
          <a:graphicData uri="http://schemas.openxmlformats.org/drawingml/2006/table">
            <a:tbl>
              <a:tblPr rtl="1"/>
              <a:tblGrid>
                <a:gridCol w="2438400"/>
                <a:gridCol w="2438400"/>
                <a:gridCol w="2438400"/>
              </a:tblGrid>
              <a:tr h="350838">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400" b="1" i="0" u="none" strike="noStrike" cap="none" normalizeH="0" baseline="0" smtClean="0">
                          <a:ln>
                            <a:noFill/>
                          </a:ln>
                          <a:solidFill>
                            <a:schemeClr val="tx1"/>
                          </a:solidFill>
                          <a:effectLst/>
                          <a:latin typeface="Tahoma" pitchFamily="34" charset="0"/>
                          <a:cs typeface="Arial" charset="0"/>
                        </a:rPr>
                        <a:t>الدرجة الحالية</a:t>
                      </a:r>
                      <a:endParaRPr kumimoji="0" lang="fr-FR" sz="1400" b="1" i="0" u="none" strike="noStrike" cap="none" normalizeH="0" baseline="0" smtClean="0">
                        <a:ln>
                          <a:noFill/>
                        </a:ln>
                        <a:solidFill>
                          <a:schemeClr val="tx1"/>
                        </a:solidFill>
                        <a:effectLst/>
                        <a:latin typeface="Tahom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400" b="1" i="0" u="none" strike="noStrike" cap="none" normalizeH="0" baseline="0" smtClean="0">
                          <a:ln>
                            <a:noFill/>
                          </a:ln>
                          <a:solidFill>
                            <a:schemeClr val="tx1"/>
                          </a:solidFill>
                          <a:effectLst/>
                          <a:latin typeface="Tahoma" pitchFamily="34" charset="0"/>
                          <a:cs typeface="Arial" charset="0"/>
                        </a:rPr>
                        <a:t>الدرجة المقترح إجراء امتحان الأهلية المهنية بشأنها</a:t>
                      </a:r>
                      <a:endParaRPr kumimoji="0" lang="fr-FR" sz="14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1400" b="1" i="0" u="none" strike="noStrike" cap="none" normalizeH="0" baseline="0" smtClean="0">
                          <a:ln>
                            <a:noFill/>
                          </a:ln>
                          <a:solidFill>
                            <a:schemeClr val="tx1"/>
                          </a:solidFill>
                          <a:effectLst/>
                          <a:latin typeface="Tahoma" pitchFamily="34" charset="0"/>
                          <a:cs typeface="Arial" charset="0"/>
                        </a:rPr>
                        <a:t>العدد المقترح</a:t>
                      </a:r>
                      <a:endParaRPr kumimoji="0" lang="fr-FR" sz="1400" b="1" i="0" u="none" strike="noStrike" cap="none" normalizeH="0" baseline="0" smtClean="0">
                        <a:ln>
                          <a:noFill/>
                        </a:ln>
                        <a:solidFill>
                          <a:schemeClr val="tx1"/>
                        </a:solidFill>
                        <a:effectLst/>
                        <a:latin typeface="Tahom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محرر قضائي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منتدب قضائي</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87338">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محرر قضائي</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محرر قضائي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400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87338">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كاتب الضبط</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كاتب الضبط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87338">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كاتب</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كاتب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200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عون التنفيذ</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عون التنفيذ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300</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03213">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عون المكتب</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عون المكتب ممتاز</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7</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54000">
                <a:tc gridSpan="2">
                  <a:txBody>
                    <a:bodyPr/>
                    <a:lstStyle/>
                    <a:p>
                      <a:pPr marL="0" marR="0" lvl="0" indent="0" algn="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المجموع</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ctr" defTabSz="914400" rtl="1"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ar-SA" sz="2000" b="0" i="0" u="none" strike="noStrike" cap="none" normalizeH="0" baseline="0" smtClean="0">
                          <a:ln>
                            <a:noFill/>
                          </a:ln>
                          <a:solidFill>
                            <a:schemeClr val="tx1"/>
                          </a:solidFill>
                          <a:effectLst/>
                          <a:latin typeface="Tahoma" pitchFamily="34" charset="0"/>
                          <a:cs typeface="Simplified Arabic" pitchFamily="2" charset="-78"/>
                        </a:rPr>
                        <a:t>1107</a:t>
                      </a:r>
                      <a:endParaRPr kumimoji="0" lang="fr-FR" sz="2000" b="0" i="0" u="none" strike="noStrike" cap="none" normalizeH="0" baseline="0" smtClean="0">
                        <a:ln>
                          <a:noFill/>
                        </a:ln>
                        <a:solidFill>
                          <a:schemeClr val="tx1"/>
                        </a:solidFill>
                        <a:effectLst/>
                        <a:latin typeface="Tahoma" pitchFamily="34" charset="0"/>
                        <a:cs typeface="Simplified Arabic" pitchFamily="2" charset="-7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2" fill="hold" grpId="0" nodeType="afterEffect">
                                  <p:stCondLst>
                                    <p:cond delay="0"/>
                                  </p:stCondLst>
                                  <p:childTnLst>
                                    <p:set>
                                      <p:cBhvr>
                                        <p:cTn id="6" dur="1" fill="hold">
                                          <p:stCondLst>
                                            <p:cond delay="0"/>
                                          </p:stCondLst>
                                        </p:cTn>
                                        <p:tgtEl>
                                          <p:spTgt spid="325634"/>
                                        </p:tgtEl>
                                        <p:attrNameLst>
                                          <p:attrName>style.visibility</p:attrName>
                                        </p:attrNameLst>
                                      </p:cBhvr>
                                      <p:to>
                                        <p:strVal val="visible"/>
                                      </p:to>
                                    </p:set>
                                    <p:anim calcmode="lin" valueType="num">
                                      <p:cBhvr>
                                        <p:cTn id="7" dur="500" fill="hold"/>
                                        <p:tgtEl>
                                          <p:spTgt spid="325634"/>
                                        </p:tgtEl>
                                        <p:attrNameLst>
                                          <p:attrName>ppt_x</p:attrName>
                                        </p:attrNameLst>
                                      </p:cBhvr>
                                      <p:tavLst>
                                        <p:tav tm="0">
                                          <p:val>
                                            <p:strVal val="#ppt_x+#ppt_w/2"/>
                                          </p:val>
                                        </p:tav>
                                        <p:tav tm="100000">
                                          <p:val>
                                            <p:strVal val="#ppt_x"/>
                                          </p:val>
                                        </p:tav>
                                      </p:tavLst>
                                    </p:anim>
                                    <p:anim calcmode="lin" valueType="num">
                                      <p:cBhvr>
                                        <p:cTn id="8" dur="500" fill="hold"/>
                                        <p:tgtEl>
                                          <p:spTgt spid="325634"/>
                                        </p:tgtEl>
                                        <p:attrNameLst>
                                          <p:attrName>ppt_y</p:attrName>
                                        </p:attrNameLst>
                                      </p:cBhvr>
                                      <p:tavLst>
                                        <p:tav tm="0">
                                          <p:val>
                                            <p:strVal val="#ppt_y"/>
                                          </p:val>
                                        </p:tav>
                                        <p:tav tm="100000">
                                          <p:val>
                                            <p:strVal val="#ppt_y"/>
                                          </p:val>
                                        </p:tav>
                                      </p:tavLst>
                                    </p:anim>
                                    <p:anim calcmode="lin" valueType="num">
                                      <p:cBhvr>
                                        <p:cTn id="9" dur="500" fill="hold"/>
                                        <p:tgtEl>
                                          <p:spTgt spid="325634"/>
                                        </p:tgtEl>
                                        <p:attrNameLst>
                                          <p:attrName>ppt_w</p:attrName>
                                        </p:attrNameLst>
                                      </p:cBhvr>
                                      <p:tavLst>
                                        <p:tav tm="0">
                                          <p:val>
                                            <p:fltVal val="0"/>
                                          </p:val>
                                        </p:tav>
                                        <p:tav tm="100000">
                                          <p:val>
                                            <p:strVal val="#ppt_w"/>
                                          </p:val>
                                        </p:tav>
                                      </p:tavLst>
                                    </p:anim>
                                    <p:anim calcmode="lin" valueType="num">
                                      <p:cBhvr>
                                        <p:cTn id="10" dur="500" fill="hold"/>
                                        <p:tgtEl>
                                          <p:spTgt spid="325634"/>
                                        </p:tgtEl>
                                        <p:attrNameLst>
                                          <p:attrName>ppt_h</p:attrName>
                                        </p:attrNameLst>
                                      </p:cBhvr>
                                      <p:tavLst>
                                        <p:tav tm="0">
                                          <p:val>
                                            <p:strVal val="#ppt_h"/>
                                          </p:val>
                                        </p:tav>
                                        <p:tav tm="100000">
                                          <p:val>
                                            <p:strVal val="#ppt_h"/>
                                          </p:val>
                                        </p:tav>
                                      </p:tavLst>
                                    </p:anim>
                                  </p:childTnLst>
                                </p:cTn>
                              </p:par>
                            </p:childTnLst>
                          </p:cTn>
                        </p:par>
                        <p:par>
                          <p:cTn id="11" fill="hold">
                            <p:stCondLst>
                              <p:cond delay="500"/>
                            </p:stCondLst>
                            <p:childTnLst>
                              <p:par>
                                <p:cTn id="12" presetID="2" presetClass="entr" presetSubtype="8" fill="hold" grpId="0" nodeType="afterEffect">
                                  <p:stCondLst>
                                    <p:cond delay="1000"/>
                                  </p:stCondLst>
                                  <p:childTnLst>
                                    <p:set>
                                      <p:cBhvr>
                                        <p:cTn id="13" dur="1" fill="hold">
                                          <p:stCondLst>
                                            <p:cond delay="0"/>
                                          </p:stCondLst>
                                        </p:cTn>
                                        <p:tgtEl>
                                          <p:spTgt spid="325635">
                                            <p:txEl>
                                              <p:pRg st="0" end="0"/>
                                            </p:txEl>
                                          </p:spTgt>
                                        </p:tgtEl>
                                        <p:attrNameLst>
                                          <p:attrName>style.visibility</p:attrName>
                                        </p:attrNameLst>
                                      </p:cBhvr>
                                      <p:to>
                                        <p:strVal val="visible"/>
                                      </p:to>
                                    </p:set>
                                    <p:anim calcmode="lin" valueType="num">
                                      <p:cBhvr additive="base">
                                        <p:cTn id="14" dur="500" fill="hold"/>
                                        <p:tgtEl>
                                          <p:spTgt spid="325635">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325635">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2" presetClass="entr" presetSubtype="8" fill="hold" grpId="0" nodeType="afterEffect">
                                  <p:stCondLst>
                                    <p:cond delay="1000"/>
                                  </p:stCondLst>
                                  <p:childTnLst>
                                    <p:set>
                                      <p:cBhvr>
                                        <p:cTn id="18" dur="1" fill="hold">
                                          <p:stCondLst>
                                            <p:cond delay="0"/>
                                          </p:stCondLst>
                                        </p:cTn>
                                        <p:tgtEl>
                                          <p:spTgt spid="325635">
                                            <p:txEl>
                                              <p:pRg st="2" end="2"/>
                                            </p:txEl>
                                          </p:spTgt>
                                        </p:tgtEl>
                                        <p:attrNameLst>
                                          <p:attrName>style.visibility</p:attrName>
                                        </p:attrNameLst>
                                      </p:cBhvr>
                                      <p:to>
                                        <p:strVal val="visible"/>
                                      </p:to>
                                    </p:set>
                                    <p:anim calcmode="lin" valueType="num">
                                      <p:cBhvr additive="base">
                                        <p:cTn id="19" dur="500" fill="hold"/>
                                        <p:tgtEl>
                                          <p:spTgt spid="3256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5635">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3500"/>
                            </p:stCondLst>
                            <p:childTnLst>
                              <p:par>
                                <p:cTn id="22" presetID="2" presetClass="entr" presetSubtype="8" fill="hold" grpId="0" nodeType="afterEffect">
                                  <p:stCondLst>
                                    <p:cond delay="1000"/>
                                  </p:stCondLst>
                                  <p:childTnLst>
                                    <p:set>
                                      <p:cBhvr>
                                        <p:cTn id="23" dur="1" fill="hold">
                                          <p:stCondLst>
                                            <p:cond delay="0"/>
                                          </p:stCondLst>
                                        </p:cTn>
                                        <p:tgtEl>
                                          <p:spTgt spid="325635">
                                            <p:txEl>
                                              <p:pRg st="3" end="3"/>
                                            </p:txEl>
                                          </p:spTgt>
                                        </p:tgtEl>
                                        <p:attrNameLst>
                                          <p:attrName>style.visibility</p:attrName>
                                        </p:attrNameLst>
                                      </p:cBhvr>
                                      <p:to>
                                        <p:strVal val="visible"/>
                                      </p:to>
                                    </p:set>
                                    <p:anim calcmode="lin" valueType="num">
                                      <p:cBhvr additive="base">
                                        <p:cTn id="24" dur="500" fill="hold"/>
                                        <p:tgtEl>
                                          <p:spTgt spid="325635">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25635">
                                            <p:txEl>
                                              <p:pRg st="3" end="3"/>
                                            </p:txEl>
                                          </p:spTgt>
                                        </p:tgtEl>
                                        <p:attrNameLst>
                                          <p:attrName>ppt_y</p:attrName>
                                        </p:attrNameLst>
                                      </p:cBhvr>
                                      <p:tavLst>
                                        <p:tav tm="0">
                                          <p:val>
                                            <p:strVal val="#ppt_y"/>
                                          </p:val>
                                        </p:tav>
                                        <p:tav tm="100000">
                                          <p:val>
                                            <p:strVal val="#ppt_y"/>
                                          </p:val>
                                        </p:tav>
                                      </p:tavLst>
                                    </p:anim>
                                  </p:childTnLst>
                                </p:cTn>
                              </p:par>
                            </p:childTnLst>
                          </p:cTn>
                        </p:par>
                        <p:par>
                          <p:cTn id="26" fill="hold">
                            <p:stCondLst>
                              <p:cond delay="5000"/>
                            </p:stCondLst>
                            <p:childTnLst>
                              <p:par>
                                <p:cTn id="27" presetID="2" presetClass="entr" presetSubtype="8" fill="hold" grpId="0" nodeType="afterEffect">
                                  <p:stCondLst>
                                    <p:cond delay="1000"/>
                                  </p:stCondLst>
                                  <p:childTnLst>
                                    <p:set>
                                      <p:cBhvr>
                                        <p:cTn id="28" dur="1" fill="hold">
                                          <p:stCondLst>
                                            <p:cond delay="0"/>
                                          </p:stCondLst>
                                        </p:cTn>
                                        <p:tgtEl>
                                          <p:spTgt spid="325635">
                                            <p:txEl>
                                              <p:pRg st="4" end="4"/>
                                            </p:txEl>
                                          </p:spTgt>
                                        </p:tgtEl>
                                        <p:attrNameLst>
                                          <p:attrName>style.visibility</p:attrName>
                                        </p:attrNameLst>
                                      </p:cBhvr>
                                      <p:to>
                                        <p:strVal val="visible"/>
                                      </p:to>
                                    </p:set>
                                    <p:anim calcmode="lin" valueType="num">
                                      <p:cBhvr additive="base">
                                        <p:cTn id="29" dur="500" fill="hold"/>
                                        <p:tgtEl>
                                          <p:spTgt spid="32563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25635">
                                            <p:txEl>
                                              <p:pRg st="4" end="4"/>
                                            </p:txEl>
                                          </p:spTgt>
                                        </p:tgtEl>
                                        <p:attrNameLst>
                                          <p:attrName>ppt_y</p:attrName>
                                        </p:attrNameLst>
                                      </p:cBhvr>
                                      <p:tavLst>
                                        <p:tav tm="0">
                                          <p:val>
                                            <p:strVal val="#ppt_y"/>
                                          </p:val>
                                        </p:tav>
                                        <p:tav tm="100000">
                                          <p:val>
                                            <p:strVal val="#ppt_y"/>
                                          </p:val>
                                        </p:tav>
                                      </p:tavLst>
                                    </p:anim>
                                  </p:childTnLst>
                                </p:cTn>
                              </p:par>
                            </p:childTnLst>
                          </p:cTn>
                        </p:par>
                        <p:par>
                          <p:cTn id="31" fill="hold">
                            <p:stCondLst>
                              <p:cond delay="6500"/>
                            </p:stCondLst>
                            <p:childTnLst>
                              <p:par>
                                <p:cTn id="32" presetID="2" presetClass="entr" presetSubtype="8" fill="hold" grpId="0" nodeType="afterEffect">
                                  <p:stCondLst>
                                    <p:cond delay="1000"/>
                                  </p:stCondLst>
                                  <p:childTnLst>
                                    <p:set>
                                      <p:cBhvr>
                                        <p:cTn id="33" dur="1" fill="hold">
                                          <p:stCondLst>
                                            <p:cond delay="0"/>
                                          </p:stCondLst>
                                        </p:cTn>
                                        <p:tgtEl>
                                          <p:spTgt spid="325635">
                                            <p:txEl>
                                              <p:pRg st="5" end="5"/>
                                            </p:txEl>
                                          </p:spTgt>
                                        </p:tgtEl>
                                        <p:attrNameLst>
                                          <p:attrName>style.visibility</p:attrName>
                                        </p:attrNameLst>
                                      </p:cBhvr>
                                      <p:to>
                                        <p:strVal val="visible"/>
                                      </p:to>
                                    </p:set>
                                    <p:anim calcmode="lin" valueType="num">
                                      <p:cBhvr additive="base">
                                        <p:cTn id="34" dur="500" fill="hold"/>
                                        <p:tgtEl>
                                          <p:spTgt spid="325635">
                                            <p:txEl>
                                              <p:pRg st="5" end="5"/>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325635">
                                            <p:txEl>
                                              <p:pRg st="5" end="5"/>
                                            </p:txEl>
                                          </p:spTgt>
                                        </p:tgtEl>
                                        <p:attrNameLst>
                                          <p:attrName>ppt_y</p:attrName>
                                        </p:attrNameLst>
                                      </p:cBhvr>
                                      <p:tavLst>
                                        <p:tav tm="0">
                                          <p:val>
                                            <p:strVal val="#ppt_y"/>
                                          </p:val>
                                        </p:tav>
                                        <p:tav tm="100000">
                                          <p:val>
                                            <p:strVal val="#ppt_y"/>
                                          </p:val>
                                        </p:tav>
                                      </p:tavLst>
                                    </p:anim>
                                  </p:childTnLst>
                                </p:cTn>
                              </p:par>
                            </p:childTnLst>
                          </p:cTn>
                        </p:par>
                        <p:par>
                          <p:cTn id="36" fill="hold">
                            <p:stCondLst>
                              <p:cond delay="8000"/>
                            </p:stCondLst>
                            <p:childTnLst>
                              <p:par>
                                <p:cTn id="37" presetID="17" presetClass="entr" presetSubtype="10" fill="hold" nodeType="afterEffect">
                                  <p:stCondLst>
                                    <p:cond delay="1000"/>
                                  </p:stCondLst>
                                  <p:childTnLst>
                                    <p:set>
                                      <p:cBhvr>
                                        <p:cTn id="38" dur="1" fill="hold">
                                          <p:stCondLst>
                                            <p:cond delay="0"/>
                                          </p:stCondLst>
                                        </p:cTn>
                                        <p:tgtEl>
                                          <p:spTgt spid="325636"/>
                                        </p:tgtEl>
                                        <p:attrNameLst>
                                          <p:attrName>style.visibility</p:attrName>
                                        </p:attrNameLst>
                                      </p:cBhvr>
                                      <p:to>
                                        <p:strVal val="visible"/>
                                      </p:to>
                                    </p:set>
                                    <p:anim calcmode="lin" valueType="num">
                                      <p:cBhvr>
                                        <p:cTn id="39" dur="500" fill="hold"/>
                                        <p:tgtEl>
                                          <p:spTgt spid="325636"/>
                                        </p:tgtEl>
                                        <p:attrNameLst>
                                          <p:attrName>ppt_w</p:attrName>
                                        </p:attrNameLst>
                                      </p:cBhvr>
                                      <p:tavLst>
                                        <p:tav tm="0">
                                          <p:val>
                                            <p:fltVal val="0"/>
                                          </p:val>
                                        </p:tav>
                                        <p:tav tm="100000">
                                          <p:val>
                                            <p:strVal val="#ppt_w"/>
                                          </p:val>
                                        </p:tav>
                                      </p:tavLst>
                                    </p:anim>
                                    <p:anim calcmode="lin" valueType="num">
                                      <p:cBhvr>
                                        <p:cTn id="40" dur="500" fill="hold"/>
                                        <p:tgtEl>
                                          <p:spTgt spid="32563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4" grpId="0" autoUpdateAnimBg="0"/>
      <p:bldP spid="325635" grpId="0" build="p" bldLvl="2" autoUpdateAnimBg="0" advAuto="100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066800" y="457200"/>
            <a:ext cx="7793038" cy="769938"/>
          </a:xfrm>
        </p:spPr>
        <p:txBody>
          <a:bodyPr/>
          <a:lstStyle/>
          <a:p>
            <a:pPr algn="ctr" eaLnBrk="1" hangingPunct="1"/>
            <a:r>
              <a:rPr lang="ar-SA" b="1" smtClean="0">
                <a:cs typeface="Simplified Arabic" pitchFamily="2" charset="-78"/>
              </a:rPr>
              <a:t>التحـديــث</a:t>
            </a:r>
            <a:endParaRPr lang="ar-SA" b="1" smtClean="0"/>
          </a:p>
        </p:txBody>
      </p:sp>
      <p:sp>
        <p:nvSpPr>
          <p:cNvPr id="94211" name="Rectangle 3"/>
          <p:cNvSpPr>
            <a:spLocks noGrp="1" noChangeArrowheads="1"/>
          </p:cNvSpPr>
          <p:nvPr>
            <p:ph type="body" idx="1"/>
          </p:nvPr>
        </p:nvSpPr>
        <p:spPr>
          <a:xfrm>
            <a:off x="0" y="2017713"/>
            <a:ext cx="8839200" cy="3773487"/>
          </a:xfrm>
        </p:spPr>
        <p:txBody>
          <a:bodyPr/>
          <a:lstStyle/>
          <a:p>
            <a:pPr indent="609600" algn="just" eaLnBrk="1" hangingPunct="1">
              <a:lnSpc>
                <a:spcPct val="90000"/>
              </a:lnSpc>
            </a:pPr>
            <a:endParaRPr lang="ar-SA" sz="2800" b="1" u="sng" smtClean="0"/>
          </a:p>
          <a:p>
            <a:pPr indent="609600" algn="just" eaLnBrk="1" hangingPunct="1">
              <a:lnSpc>
                <a:spcPct val="90000"/>
              </a:lnSpc>
            </a:pPr>
            <a:r>
              <a:rPr lang="ar-SA" sz="2800" b="1" u="sng" smtClean="0"/>
              <a:t>الأهداف</a:t>
            </a:r>
            <a:r>
              <a:rPr lang="ar-SA" sz="2800" smtClean="0"/>
              <a:t> :</a:t>
            </a:r>
          </a:p>
          <a:p>
            <a:pPr indent="609600" eaLnBrk="1" hangingPunct="1">
              <a:lnSpc>
                <a:spcPct val="90000"/>
              </a:lnSpc>
              <a:buFont typeface="Wingdings" pitchFamily="2" charset="2"/>
              <a:buNone/>
            </a:pPr>
            <a:endParaRPr lang="ar-SA" sz="2800" b="1" smtClean="0">
              <a:latin typeface="Times New Roman" charset="0"/>
            </a:endParaRPr>
          </a:p>
          <a:p>
            <a:pPr indent="609600" eaLnBrk="1" hangingPunct="1">
              <a:lnSpc>
                <a:spcPct val="90000"/>
              </a:lnSpc>
              <a:buFont typeface="Wingdings" pitchFamily="2" charset="2"/>
              <a:buNone/>
            </a:pPr>
            <a:r>
              <a:rPr lang="ar-SA" sz="2800" smtClean="0">
                <a:latin typeface="Times New Roman" charset="0"/>
              </a:rPr>
              <a:t>-     مواكبة التطورات التي تلحق التدبير .</a:t>
            </a:r>
          </a:p>
          <a:p>
            <a:pPr indent="609600" eaLnBrk="1" hangingPunct="1">
              <a:lnSpc>
                <a:spcPct val="90000"/>
              </a:lnSpc>
              <a:buFont typeface="Wingdings" pitchFamily="2" charset="2"/>
              <a:buNone/>
            </a:pPr>
            <a:r>
              <a:rPr lang="ar-SA" sz="2800" smtClean="0">
                <a:latin typeface="Times New Roman" charset="0"/>
              </a:rPr>
              <a:t>-     مكننة العمل الإداري والإجراءات بالمحاكم للتخفيف عن كاهل</a:t>
            </a:r>
          </a:p>
          <a:p>
            <a:pPr indent="609600" eaLnBrk="1" hangingPunct="1">
              <a:lnSpc>
                <a:spcPct val="90000"/>
              </a:lnSpc>
              <a:buFont typeface="Wingdings" pitchFamily="2" charset="2"/>
              <a:buNone/>
            </a:pPr>
            <a:r>
              <a:rPr lang="ar-SA" sz="2800" smtClean="0">
                <a:latin typeface="Times New Roman" charset="0"/>
              </a:rPr>
              <a:t>     الموظفين والسرعة والضبط في خدمة المتقاضين والمتعاملين</a:t>
            </a:r>
          </a:p>
          <a:p>
            <a:pPr indent="609600" eaLnBrk="1" hangingPunct="1">
              <a:lnSpc>
                <a:spcPct val="90000"/>
              </a:lnSpc>
              <a:buFont typeface="Wingdings" pitchFamily="2" charset="2"/>
              <a:buNone/>
            </a:pPr>
            <a:r>
              <a:rPr lang="ar-SA" sz="2800" smtClean="0">
                <a:latin typeface="Times New Roman" charset="0"/>
              </a:rPr>
              <a:t>     مع الجهاز .</a:t>
            </a:r>
          </a:p>
          <a:p>
            <a:pPr indent="609600" eaLnBrk="1" hangingPunct="1">
              <a:lnSpc>
                <a:spcPct val="90000"/>
              </a:lnSpc>
              <a:buFont typeface="Wingdings" pitchFamily="2" charset="2"/>
              <a:buNone/>
            </a:pPr>
            <a:r>
              <a:rPr lang="ar-SA" sz="2800" b="1" smtClean="0">
                <a:latin typeface="Times New Roman" charset="0"/>
              </a:rPr>
              <a:t>       </a:t>
            </a:r>
            <a:endParaRPr lang="ar-SA" sz="2800" smtClean="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4210"/>
                                        </p:tgtEl>
                                        <p:attrNameLst>
                                          <p:attrName>style.visibility</p:attrName>
                                        </p:attrNameLst>
                                      </p:cBhvr>
                                      <p:to>
                                        <p:strVal val="visible"/>
                                      </p:to>
                                    </p:set>
                                    <p:anim calcmode="lin" valueType="num">
                                      <p:cBhvr>
                                        <p:cTn id="7" dur="1000" fill="hold"/>
                                        <p:tgtEl>
                                          <p:spTgt spid="94210"/>
                                        </p:tgtEl>
                                        <p:attrNameLst>
                                          <p:attrName>ppt_w</p:attrName>
                                        </p:attrNameLst>
                                      </p:cBhvr>
                                      <p:tavLst>
                                        <p:tav tm="0">
                                          <p:val>
                                            <p:fltVal val="0"/>
                                          </p:val>
                                        </p:tav>
                                        <p:tav tm="100000">
                                          <p:val>
                                            <p:strVal val="#ppt_w"/>
                                          </p:val>
                                        </p:tav>
                                      </p:tavLst>
                                    </p:anim>
                                    <p:anim calcmode="lin" valueType="num">
                                      <p:cBhvr>
                                        <p:cTn id="8" dur="1000" fill="hold"/>
                                        <p:tgtEl>
                                          <p:spTgt spid="94210"/>
                                        </p:tgtEl>
                                        <p:attrNameLst>
                                          <p:attrName>ppt_h</p:attrName>
                                        </p:attrNameLst>
                                      </p:cBhvr>
                                      <p:tavLst>
                                        <p:tav tm="0">
                                          <p:val>
                                            <p:fltVal val="0"/>
                                          </p:val>
                                        </p:tav>
                                        <p:tav tm="100000">
                                          <p:val>
                                            <p:strVal val="#ppt_h"/>
                                          </p:val>
                                        </p:tav>
                                      </p:tavLst>
                                    </p:anim>
                                    <p:anim calcmode="lin" valueType="num">
                                      <p:cBhvr>
                                        <p:cTn id="9" dur="1000" fill="hold"/>
                                        <p:tgtEl>
                                          <p:spTgt spid="9421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421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12" fill="hold" grpId="0" nodeType="afterEffect">
                                  <p:stCondLst>
                                    <p:cond delay="1000"/>
                                  </p:stCondLst>
                                  <p:childTnLst>
                                    <p:set>
                                      <p:cBhvr>
                                        <p:cTn id="13" dur="1" fill="hold">
                                          <p:stCondLst>
                                            <p:cond delay="0"/>
                                          </p:stCondLst>
                                        </p:cTn>
                                        <p:tgtEl>
                                          <p:spTgt spid="94211">
                                            <p:txEl>
                                              <p:pRg st="1" end="1"/>
                                            </p:txEl>
                                          </p:spTgt>
                                        </p:tgtEl>
                                        <p:attrNameLst>
                                          <p:attrName>style.visibility</p:attrName>
                                        </p:attrNameLst>
                                      </p:cBhvr>
                                      <p:to>
                                        <p:strVal val="visible"/>
                                      </p:to>
                                    </p:set>
                                    <p:anim calcmode="lin" valueType="num">
                                      <p:cBhvr additive="base">
                                        <p:cTn id="14" dur="500" fill="hold"/>
                                        <p:tgtEl>
                                          <p:spTgt spid="94211">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4211">
                                            <p:txEl>
                                              <p:pRg st="1" end="1"/>
                                            </p:txEl>
                                          </p:spTgt>
                                        </p:tgtEl>
                                        <p:attrNameLst>
                                          <p:attrName>ppt_y</p:attrName>
                                        </p:attrNameLst>
                                      </p:cBhvr>
                                      <p:tavLst>
                                        <p:tav tm="0">
                                          <p:val>
                                            <p:strVal val="1+#ppt_h/2"/>
                                          </p:val>
                                        </p:tav>
                                        <p:tav tm="100000">
                                          <p:val>
                                            <p:strVal val="#ppt_y"/>
                                          </p:val>
                                        </p:tav>
                                      </p:tavLst>
                                    </p:anim>
                                  </p:childTnLst>
                                </p:cTn>
                              </p:par>
                            </p:childTnLst>
                          </p:cTn>
                        </p:par>
                        <p:par>
                          <p:cTn id="16" fill="hold">
                            <p:stCondLst>
                              <p:cond delay="2500"/>
                            </p:stCondLst>
                            <p:childTnLst>
                              <p:par>
                                <p:cTn id="17" presetID="2" presetClass="entr" presetSubtype="12" fill="hold" grpId="0" nodeType="afterEffect">
                                  <p:stCondLst>
                                    <p:cond delay="1000"/>
                                  </p:stCondLst>
                                  <p:childTnLst>
                                    <p:set>
                                      <p:cBhvr>
                                        <p:cTn id="18" dur="1" fill="hold">
                                          <p:stCondLst>
                                            <p:cond delay="0"/>
                                          </p:stCondLst>
                                        </p:cTn>
                                        <p:tgtEl>
                                          <p:spTgt spid="94211">
                                            <p:txEl>
                                              <p:pRg st="3" end="3"/>
                                            </p:txEl>
                                          </p:spTgt>
                                        </p:tgtEl>
                                        <p:attrNameLst>
                                          <p:attrName>style.visibility</p:attrName>
                                        </p:attrNameLst>
                                      </p:cBhvr>
                                      <p:to>
                                        <p:strVal val="visible"/>
                                      </p:to>
                                    </p:set>
                                    <p:anim calcmode="lin" valueType="num">
                                      <p:cBhvr additive="base">
                                        <p:cTn id="19" dur="500" fill="hold"/>
                                        <p:tgtEl>
                                          <p:spTgt spid="9421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4211">
                                            <p:txEl>
                                              <p:pRg st="3" end="3"/>
                                            </p:txEl>
                                          </p:spTgt>
                                        </p:tgtEl>
                                        <p:attrNameLst>
                                          <p:attrName>ppt_y</p:attrName>
                                        </p:attrNameLst>
                                      </p:cBhvr>
                                      <p:tavLst>
                                        <p:tav tm="0">
                                          <p:val>
                                            <p:strVal val="1+#ppt_h/2"/>
                                          </p:val>
                                        </p:tav>
                                        <p:tav tm="100000">
                                          <p:val>
                                            <p:strVal val="#ppt_y"/>
                                          </p:val>
                                        </p:tav>
                                      </p:tavLst>
                                    </p:anim>
                                  </p:childTnLst>
                                </p:cTn>
                              </p:par>
                            </p:childTnLst>
                          </p:cTn>
                        </p:par>
                        <p:par>
                          <p:cTn id="21" fill="hold">
                            <p:stCondLst>
                              <p:cond delay="4000"/>
                            </p:stCondLst>
                            <p:childTnLst>
                              <p:par>
                                <p:cTn id="22" presetID="2" presetClass="entr" presetSubtype="12" fill="hold" grpId="0" nodeType="afterEffect">
                                  <p:stCondLst>
                                    <p:cond delay="1000"/>
                                  </p:stCondLst>
                                  <p:childTnLst>
                                    <p:set>
                                      <p:cBhvr>
                                        <p:cTn id="23" dur="1" fill="hold">
                                          <p:stCondLst>
                                            <p:cond delay="0"/>
                                          </p:stCondLst>
                                        </p:cTn>
                                        <p:tgtEl>
                                          <p:spTgt spid="94211">
                                            <p:txEl>
                                              <p:pRg st="4" end="4"/>
                                            </p:txEl>
                                          </p:spTgt>
                                        </p:tgtEl>
                                        <p:attrNameLst>
                                          <p:attrName>style.visibility</p:attrName>
                                        </p:attrNameLst>
                                      </p:cBhvr>
                                      <p:to>
                                        <p:strVal val="visible"/>
                                      </p:to>
                                    </p:set>
                                    <p:anim calcmode="lin" valueType="num">
                                      <p:cBhvr additive="base">
                                        <p:cTn id="24" dur="500" fill="hold"/>
                                        <p:tgtEl>
                                          <p:spTgt spid="94211">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94211">
                                            <p:txEl>
                                              <p:pRg st="4" end="4"/>
                                            </p:txEl>
                                          </p:spTgt>
                                        </p:tgtEl>
                                        <p:attrNameLst>
                                          <p:attrName>ppt_y</p:attrName>
                                        </p:attrNameLst>
                                      </p:cBhvr>
                                      <p:tavLst>
                                        <p:tav tm="0">
                                          <p:val>
                                            <p:strVal val="1+#ppt_h/2"/>
                                          </p:val>
                                        </p:tav>
                                        <p:tav tm="100000">
                                          <p:val>
                                            <p:strVal val="#ppt_y"/>
                                          </p:val>
                                        </p:tav>
                                      </p:tavLst>
                                    </p:anim>
                                  </p:childTnLst>
                                </p:cTn>
                              </p:par>
                            </p:childTnLst>
                          </p:cTn>
                        </p:par>
                        <p:par>
                          <p:cTn id="26" fill="hold">
                            <p:stCondLst>
                              <p:cond delay="5500"/>
                            </p:stCondLst>
                            <p:childTnLst>
                              <p:par>
                                <p:cTn id="27" presetID="2" presetClass="entr" presetSubtype="12" fill="hold" grpId="0" nodeType="afterEffect">
                                  <p:stCondLst>
                                    <p:cond delay="1000"/>
                                  </p:stCondLst>
                                  <p:childTnLst>
                                    <p:set>
                                      <p:cBhvr>
                                        <p:cTn id="28" dur="1" fill="hold">
                                          <p:stCondLst>
                                            <p:cond delay="0"/>
                                          </p:stCondLst>
                                        </p:cTn>
                                        <p:tgtEl>
                                          <p:spTgt spid="94211">
                                            <p:txEl>
                                              <p:pRg st="5" end="5"/>
                                            </p:txEl>
                                          </p:spTgt>
                                        </p:tgtEl>
                                        <p:attrNameLst>
                                          <p:attrName>style.visibility</p:attrName>
                                        </p:attrNameLst>
                                      </p:cBhvr>
                                      <p:to>
                                        <p:strVal val="visible"/>
                                      </p:to>
                                    </p:set>
                                    <p:anim calcmode="lin" valueType="num">
                                      <p:cBhvr additive="base">
                                        <p:cTn id="29" dur="500" fill="hold"/>
                                        <p:tgtEl>
                                          <p:spTgt spid="94211">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4211">
                                            <p:txEl>
                                              <p:pRg st="5" end="5"/>
                                            </p:txEl>
                                          </p:spTgt>
                                        </p:tgtEl>
                                        <p:attrNameLst>
                                          <p:attrName>ppt_y</p:attrName>
                                        </p:attrNameLst>
                                      </p:cBhvr>
                                      <p:tavLst>
                                        <p:tav tm="0">
                                          <p:val>
                                            <p:strVal val="1+#ppt_h/2"/>
                                          </p:val>
                                        </p:tav>
                                        <p:tav tm="100000">
                                          <p:val>
                                            <p:strVal val="#ppt_y"/>
                                          </p:val>
                                        </p:tav>
                                      </p:tavLst>
                                    </p:anim>
                                  </p:childTnLst>
                                </p:cTn>
                              </p:par>
                            </p:childTnLst>
                          </p:cTn>
                        </p:par>
                        <p:par>
                          <p:cTn id="31" fill="hold">
                            <p:stCondLst>
                              <p:cond delay="7000"/>
                            </p:stCondLst>
                            <p:childTnLst>
                              <p:par>
                                <p:cTn id="32" presetID="2" presetClass="entr" presetSubtype="12" fill="hold" grpId="0" nodeType="afterEffect">
                                  <p:stCondLst>
                                    <p:cond delay="1000"/>
                                  </p:stCondLst>
                                  <p:childTnLst>
                                    <p:set>
                                      <p:cBhvr>
                                        <p:cTn id="33" dur="1" fill="hold">
                                          <p:stCondLst>
                                            <p:cond delay="0"/>
                                          </p:stCondLst>
                                        </p:cTn>
                                        <p:tgtEl>
                                          <p:spTgt spid="94211">
                                            <p:txEl>
                                              <p:pRg st="6" end="6"/>
                                            </p:txEl>
                                          </p:spTgt>
                                        </p:tgtEl>
                                        <p:attrNameLst>
                                          <p:attrName>style.visibility</p:attrName>
                                        </p:attrNameLst>
                                      </p:cBhvr>
                                      <p:to>
                                        <p:strVal val="visible"/>
                                      </p:to>
                                    </p:set>
                                    <p:anim calcmode="lin" valueType="num">
                                      <p:cBhvr additive="base">
                                        <p:cTn id="34" dur="500" fill="hold"/>
                                        <p:tgtEl>
                                          <p:spTgt spid="94211">
                                            <p:txEl>
                                              <p:pRg st="6" end="6"/>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4211">
                                            <p:txEl>
                                              <p:pRg st="6" end="6"/>
                                            </p:txEl>
                                          </p:spTgt>
                                        </p:tgtEl>
                                        <p:attrNameLst>
                                          <p:attrName>ppt_y</p:attrName>
                                        </p:attrNameLst>
                                      </p:cBhvr>
                                      <p:tavLst>
                                        <p:tav tm="0">
                                          <p:val>
                                            <p:strVal val="1+#ppt_h/2"/>
                                          </p:val>
                                        </p:tav>
                                        <p:tav tm="100000">
                                          <p:val>
                                            <p:strVal val="#ppt_y"/>
                                          </p:val>
                                        </p:tav>
                                      </p:tavLst>
                                    </p:anim>
                                  </p:childTnLst>
                                </p:cTn>
                              </p:par>
                            </p:childTnLst>
                          </p:cTn>
                        </p:par>
                        <p:par>
                          <p:cTn id="36" fill="hold">
                            <p:stCondLst>
                              <p:cond delay="8500"/>
                            </p:stCondLst>
                            <p:childTnLst>
                              <p:par>
                                <p:cTn id="37" presetID="2" presetClass="entr" presetSubtype="12" fill="hold" grpId="0" nodeType="afterEffect">
                                  <p:stCondLst>
                                    <p:cond delay="1000"/>
                                  </p:stCondLst>
                                  <p:childTnLst>
                                    <p:set>
                                      <p:cBhvr>
                                        <p:cTn id="38" dur="1" fill="hold">
                                          <p:stCondLst>
                                            <p:cond delay="0"/>
                                          </p:stCondLst>
                                        </p:cTn>
                                        <p:tgtEl>
                                          <p:spTgt spid="94211">
                                            <p:txEl>
                                              <p:pRg st="7" end="7"/>
                                            </p:txEl>
                                          </p:spTgt>
                                        </p:tgtEl>
                                        <p:attrNameLst>
                                          <p:attrName>style.visibility</p:attrName>
                                        </p:attrNameLst>
                                      </p:cBhvr>
                                      <p:to>
                                        <p:strVal val="visible"/>
                                      </p:to>
                                    </p:set>
                                    <p:anim calcmode="lin" valueType="num">
                                      <p:cBhvr additive="base">
                                        <p:cTn id="39" dur="500" fill="hold"/>
                                        <p:tgtEl>
                                          <p:spTgt spid="94211">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942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build="p" autoUpdateAnimBg="0" advAuto="100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990600" y="457200"/>
            <a:ext cx="7793038" cy="769938"/>
          </a:xfrm>
        </p:spPr>
        <p:txBody>
          <a:bodyPr/>
          <a:lstStyle/>
          <a:p>
            <a:pPr algn="ctr" eaLnBrk="1" hangingPunct="1"/>
            <a:r>
              <a:rPr lang="ar-SA" b="1" smtClean="0">
                <a:cs typeface="Simplified Arabic" pitchFamily="2" charset="-78"/>
              </a:rPr>
              <a:t>التحـديــث</a:t>
            </a:r>
            <a:endParaRPr lang="fr-FR" b="1" smtClean="0">
              <a:cs typeface="Simplified Arabic" pitchFamily="2" charset="-78"/>
            </a:endParaRPr>
          </a:p>
        </p:txBody>
      </p:sp>
      <p:sp>
        <p:nvSpPr>
          <p:cNvPr id="95235" name="Rectangle 3"/>
          <p:cNvSpPr>
            <a:spLocks noGrp="1" noChangeArrowheads="1"/>
          </p:cNvSpPr>
          <p:nvPr>
            <p:ph type="body" idx="1"/>
          </p:nvPr>
        </p:nvSpPr>
        <p:spPr>
          <a:xfrm>
            <a:off x="0" y="2017713"/>
            <a:ext cx="8955088" cy="4535487"/>
          </a:xfrm>
        </p:spPr>
        <p:txBody>
          <a:bodyPr/>
          <a:lstStyle/>
          <a:p>
            <a:pPr indent="609600" algn="just" eaLnBrk="1" hangingPunct="1">
              <a:lnSpc>
                <a:spcPct val="90000"/>
              </a:lnSpc>
            </a:pPr>
            <a:r>
              <a:rPr lang="ar-SA" sz="2800" b="1" u="sng" smtClean="0">
                <a:cs typeface="Simplified Arabic" pitchFamily="2" charset="-78"/>
              </a:rPr>
              <a:t>المنجزات</a:t>
            </a:r>
            <a:r>
              <a:rPr lang="ar-SA" sz="2800" smtClean="0">
                <a:cs typeface="Simplified Arabic" pitchFamily="2" charset="-78"/>
              </a:rPr>
              <a:t> :</a:t>
            </a:r>
          </a:p>
          <a:p>
            <a:pPr indent="609600" eaLnBrk="1" hangingPunct="1">
              <a:lnSpc>
                <a:spcPct val="90000"/>
              </a:lnSpc>
              <a:buFont typeface="Wingdings" pitchFamily="2" charset="2"/>
              <a:buNone/>
            </a:pPr>
            <a:endParaRPr lang="ar-SA" sz="2400" b="1" smtClean="0">
              <a:latin typeface="Times New Roman" charset="0"/>
              <a:cs typeface="Times New Roman" charset="0"/>
            </a:endParaRPr>
          </a:p>
          <a:p>
            <a:pPr indent="609600" eaLnBrk="1" hangingPunct="1">
              <a:lnSpc>
                <a:spcPct val="90000"/>
              </a:lnSpc>
              <a:buFont typeface="Wingdings" pitchFamily="2" charset="2"/>
              <a:buNone/>
            </a:pPr>
            <a:r>
              <a:rPr lang="ar-SA" sz="2400" smtClean="0">
                <a:latin typeface="Times New Roman" charset="0"/>
                <a:cs typeface="Times New Roman" charset="0"/>
              </a:rPr>
              <a:t>-     </a:t>
            </a:r>
            <a:r>
              <a:rPr lang="ar-SA" sz="2400" smtClean="0">
                <a:latin typeface="Times New Roman" charset="0"/>
                <a:cs typeface="Simplified Arabic" pitchFamily="2" charset="-78"/>
              </a:rPr>
              <a:t>تدبير الملفات الإدارية ككل بواسطة الحاسوب وليس فقط الإكتفاء ببرنامج</a:t>
            </a:r>
          </a:p>
          <a:p>
            <a:pPr indent="609600" eaLnBrk="1" hangingPunct="1">
              <a:lnSpc>
                <a:spcPct val="90000"/>
              </a:lnSpc>
              <a:buFont typeface="Wingdings" pitchFamily="2" charset="2"/>
              <a:buNone/>
            </a:pPr>
            <a:r>
              <a:rPr lang="ar-SA" sz="2400" smtClean="0">
                <a:latin typeface="Times New Roman" charset="0"/>
                <a:cs typeface="Simplified Arabic" pitchFamily="2" charset="-78"/>
              </a:rPr>
              <a:t>     "النظام المندمج" </a:t>
            </a:r>
            <a:r>
              <a:rPr lang="fr-FR" sz="2400" smtClean="0">
                <a:latin typeface="Times New Roman" charset="0"/>
                <a:cs typeface="Simplified Arabic" pitchFamily="2" charset="-78"/>
              </a:rPr>
              <a:t>GIPE</a:t>
            </a:r>
            <a:r>
              <a:rPr lang="ar-SA" sz="2400" smtClean="0">
                <a:latin typeface="Times New Roman" charset="0"/>
                <a:cs typeface="Simplified Arabic" pitchFamily="2" charset="-78"/>
              </a:rPr>
              <a:t> .</a:t>
            </a:r>
          </a:p>
          <a:p>
            <a:pPr indent="609600" eaLnBrk="1" hangingPunct="1">
              <a:lnSpc>
                <a:spcPct val="90000"/>
              </a:lnSpc>
              <a:buFont typeface="Wingdings" pitchFamily="2" charset="2"/>
              <a:buNone/>
            </a:pPr>
            <a:r>
              <a:rPr lang="ar-SA" sz="2400" smtClean="0">
                <a:latin typeface="Times New Roman" charset="0"/>
                <a:cs typeface="Times New Roman" charset="0"/>
              </a:rPr>
              <a:t>-     </a:t>
            </a:r>
            <a:r>
              <a:rPr lang="ar-SA" sz="2400" smtClean="0">
                <a:latin typeface="Times New Roman" charset="0"/>
                <a:cs typeface="Simplified Arabic" pitchFamily="2" charset="-78"/>
              </a:rPr>
              <a:t>تدبير المباريات بالحاسوب</a:t>
            </a:r>
          </a:p>
          <a:p>
            <a:pPr indent="609600" eaLnBrk="1" hangingPunct="1">
              <a:lnSpc>
                <a:spcPct val="90000"/>
              </a:lnSpc>
              <a:buFont typeface="Wingdings" pitchFamily="2" charset="2"/>
              <a:buNone/>
            </a:pPr>
            <a:r>
              <a:rPr lang="ar-SA" sz="2400" smtClean="0">
                <a:latin typeface="Times New Roman" charset="0"/>
                <a:cs typeface="Times New Roman" charset="0"/>
              </a:rPr>
              <a:t>-     </a:t>
            </a:r>
            <a:r>
              <a:rPr lang="ar-SA" sz="2400" smtClean="0">
                <a:latin typeface="Times New Roman" charset="0"/>
                <a:cs typeface="Simplified Arabic" pitchFamily="2" charset="-78"/>
              </a:rPr>
              <a:t>إنجاز برمجيات لإعداد دراسات توقعية عند الطلب في عدد من المجالات</a:t>
            </a:r>
          </a:p>
          <a:p>
            <a:pPr indent="609600" eaLnBrk="1" hangingPunct="1">
              <a:lnSpc>
                <a:spcPct val="90000"/>
              </a:lnSpc>
              <a:buFont typeface="Wingdings" pitchFamily="2" charset="2"/>
              <a:buNone/>
            </a:pPr>
            <a:r>
              <a:rPr lang="ar-SA" sz="2400" smtClean="0">
                <a:latin typeface="Times New Roman" charset="0"/>
                <a:cs typeface="Simplified Arabic" pitchFamily="2" charset="-78"/>
              </a:rPr>
              <a:t>     المرتبطة بالتدبير :</a:t>
            </a:r>
          </a:p>
          <a:p>
            <a:pPr indent="609600" eaLnBrk="1" hangingPunct="1">
              <a:lnSpc>
                <a:spcPct val="90000"/>
              </a:lnSpc>
              <a:buFont typeface="Wingdings" pitchFamily="2" charset="2"/>
              <a:buNone/>
            </a:pPr>
            <a:r>
              <a:rPr lang="ar-SA" sz="2400" smtClean="0">
                <a:latin typeface="Symbol" pitchFamily="18" charset="2"/>
              </a:rPr>
              <a:t>       ·</a:t>
            </a:r>
            <a:r>
              <a:rPr lang="ar-SA" sz="2400" smtClean="0">
                <a:latin typeface="Times New Roman" charset="0"/>
              </a:rPr>
              <a:t>  </a:t>
            </a:r>
            <a:r>
              <a:rPr lang="ar-SA" sz="2400" smtClean="0">
                <a:latin typeface="Times New Roman" charset="0"/>
                <a:cs typeface="Simplified Arabic" pitchFamily="2" charset="-78"/>
              </a:rPr>
              <a:t>الخصاص أو الفائض في الموارد البشرية حسب المناطق والتخصص</a:t>
            </a:r>
            <a:endParaRPr lang="ar-SA" sz="2400" smtClean="0">
              <a:latin typeface="Times New Roman" charset="0"/>
              <a:cs typeface="Times New Roman" charset="0"/>
            </a:endParaRPr>
          </a:p>
          <a:p>
            <a:pPr indent="609600" eaLnBrk="1" hangingPunct="1">
              <a:lnSpc>
                <a:spcPct val="90000"/>
              </a:lnSpc>
              <a:buFont typeface="Wingdings" pitchFamily="2" charset="2"/>
              <a:buNone/>
            </a:pPr>
            <a:r>
              <a:rPr lang="ar-SA" sz="2400" smtClean="0">
                <a:latin typeface="Symbol" pitchFamily="18" charset="2"/>
              </a:rPr>
              <a:t>       ·</a:t>
            </a:r>
            <a:r>
              <a:rPr lang="ar-SA" sz="2400" smtClean="0">
                <a:latin typeface="Times New Roman" charset="0"/>
              </a:rPr>
              <a:t>  </a:t>
            </a:r>
            <a:r>
              <a:rPr lang="ar-SA" sz="2400" smtClean="0">
                <a:latin typeface="Times New Roman" charset="0"/>
                <a:cs typeface="Simplified Arabic" pitchFamily="2" charset="-78"/>
              </a:rPr>
              <a:t>التغيب عن العمل لأسباب مرضية / ولغير ذلك</a:t>
            </a:r>
            <a:endParaRPr lang="ar-SA" sz="2400" smtClean="0">
              <a:latin typeface="Times New Roman" charset="0"/>
              <a:cs typeface="Times New Roman" charset="0"/>
            </a:endParaRPr>
          </a:p>
          <a:p>
            <a:pPr indent="609600" eaLnBrk="1" hangingPunct="1">
              <a:lnSpc>
                <a:spcPct val="90000"/>
              </a:lnSpc>
              <a:buFont typeface="Wingdings" pitchFamily="2" charset="2"/>
              <a:buNone/>
            </a:pPr>
            <a:r>
              <a:rPr lang="ar-SA" sz="2400" smtClean="0">
                <a:latin typeface="Symbol" pitchFamily="18" charset="2"/>
              </a:rPr>
              <a:t>       ·</a:t>
            </a:r>
            <a:r>
              <a:rPr lang="ar-SA" sz="2400" smtClean="0">
                <a:latin typeface="Times New Roman" charset="0"/>
              </a:rPr>
              <a:t>   </a:t>
            </a:r>
            <a:r>
              <a:rPr lang="ar-SA" sz="2400" smtClean="0">
                <a:latin typeface="Times New Roman" charset="0"/>
                <a:cs typeface="Simplified Arabic" pitchFamily="2" charset="-78"/>
              </a:rPr>
              <a:t>تدبير طلبات الانتقال.</a:t>
            </a:r>
            <a:endParaRPr lang="ar-SA" sz="2400" smtClean="0">
              <a:latin typeface="Times New Roman" charset="0"/>
              <a:cs typeface="Times New Roman" charset="0"/>
            </a:endParaRPr>
          </a:p>
          <a:p>
            <a:pPr indent="609600" eaLnBrk="1" hangingPunct="1">
              <a:lnSpc>
                <a:spcPct val="90000"/>
              </a:lnSpc>
              <a:buFont typeface="Wingdings" pitchFamily="2" charset="2"/>
              <a:buNone/>
            </a:pPr>
            <a:r>
              <a:rPr lang="ar-SA" sz="2400" b="1" smtClean="0">
                <a:latin typeface="Times New Roman" charset="0"/>
                <a:cs typeface="Times New Roman" charset="0"/>
              </a:rPr>
              <a:t>       </a:t>
            </a:r>
            <a:endParaRPr lang="ar-SA" sz="2800" smtClean="0">
              <a:cs typeface="Simplified Arabic" pitchFamily="2" charset="-78"/>
            </a:endParaRPr>
          </a:p>
          <a:p>
            <a:pPr indent="609600" algn="just" eaLnBrk="1" hangingPunct="1">
              <a:lnSpc>
                <a:spcPct val="90000"/>
              </a:lnSpc>
              <a:buFont typeface="Wingdings" pitchFamily="2" charset="2"/>
              <a:buNone/>
            </a:pPr>
            <a:endParaRPr lang="ar-SA" sz="2800"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p:cTn id="7" dur="1000" fill="hold"/>
                                        <p:tgtEl>
                                          <p:spTgt spid="95234"/>
                                        </p:tgtEl>
                                        <p:attrNameLst>
                                          <p:attrName>ppt_w</p:attrName>
                                        </p:attrNameLst>
                                      </p:cBhvr>
                                      <p:tavLst>
                                        <p:tav tm="0">
                                          <p:val>
                                            <p:fltVal val="0"/>
                                          </p:val>
                                        </p:tav>
                                        <p:tav tm="100000">
                                          <p:val>
                                            <p:strVal val="#ppt_w"/>
                                          </p:val>
                                        </p:tav>
                                      </p:tavLst>
                                    </p:anim>
                                    <p:anim calcmode="lin" valueType="num">
                                      <p:cBhvr>
                                        <p:cTn id="8" dur="1000" fill="hold"/>
                                        <p:tgtEl>
                                          <p:spTgt spid="95234"/>
                                        </p:tgtEl>
                                        <p:attrNameLst>
                                          <p:attrName>ppt_h</p:attrName>
                                        </p:attrNameLst>
                                      </p:cBhvr>
                                      <p:tavLst>
                                        <p:tav tm="0">
                                          <p:val>
                                            <p:fltVal val="0"/>
                                          </p:val>
                                        </p:tav>
                                        <p:tav tm="100000">
                                          <p:val>
                                            <p:strVal val="#ppt_h"/>
                                          </p:val>
                                        </p:tav>
                                      </p:tavLst>
                                    </p:anim>
                                    <p:anim calcmode="lin" valueType="num">
                                      <p:cBhvr>
                                        <p:cTn id="9" dur="1000" fill="hold"/>
                                        <p:tgtEl>
                                          <p:spTgt spid="9523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523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1" fill="hold" grpId="0" nodeType="afterEffect">
                                  <p:stCondLst>
                                    <p:cond delay="1000"/>
                                  </p:stCondLst>
                                  <p:childTnLst>
                                    <p:set>
                                      <p:cBhvr>
                                        <p:cTn id="13" dur="1" fill="hold">
                                          <p:stCondLst>
                                            <p:cond delay="0"/>
                                          </p:stCondLst>
                                        </p:cTn>
                                        <p:tgtEl>
                                          <p:spTgt spid="95235">
                                            <p:txEl>
                                              <p:pRg st="0" end="0"/>
                                            </p:txEl>
                                          </p:spTgt>
                                        </p:tgtEl>
                                        <p:attrNameLst>
                                          <p:attrName>style.visibility</p:attrName>
                                        </p:attrNameLst>
                                      </p:cBhvr>
                                      <p:to>
                                        <p:strVal val="visible"/>
                                      </p:to>
                                    </p:set>
                                    <p:anim calcmode="lin" valueType="num">
                                      <p:cBhvr additive="base">
                                        <p:cTn id="14" dur="5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95235">
                                            <p:txEl>
                                              <p:pRg st="0" end="0"/>
                                            </p:txEl>
                                          </p:spTgt>
                                        </p:tgtEl>
                                        <p:attrNameLst>
                                          <p:attrName>ppt_y</p:attrName>
                                        </p:attrNameLst>
                                      </p:cBhvr>
                                      <p:tavLst>
                                        <p:tav tm="0">
                                          <p:val>
                                            <p:strVal val="0-#ppt_h/2"/>
                                          </p:val>
                                        </p:tav>
                                        <p:tav tm="100000">
                                          <p:val>
                                            <p:strVal val="#ppt_y"/>
                                          </p:val>
                                        </p:tav>
                                      </p:tavLst>
                                    </p:anim>
                                  </p:childTnLst>
                                </p:cTn>
                              </p:par>
                            </p:childTnLst>
                          </p:cTn>
                        </p:par>
                        <p:par>
                          <p:cTn id="16" fill="hold">
                            <p:stCondLst>
                              <p:cond delay="2500"/>
                            </p:stCondLst>
                            <p:childTnLst>
                              <p:par>
                                <p:cTn id="17" presetID="2" presetClass="entr" presetSubtype="1" fill="hold" grpId="0" nodeType="afterEffect">
                                  <p:stCondLst>
                                    <p:cond delay="100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0-#ppt_h/2"/>
                                          </p:val>
                                        </p:tav>
                                        <p:tav tm="100000">
                                          <p:val>
                                            <p:strVal val="#ppt_y"/>
                                          </p:val>
                                        </p:tav>
                                      </p:tavLst>
                                    </p:anim>
                                  </p:childTnLst>
                                </p:cTn>
                              </p:par>
                            </p:childTnLst>
                          </p:cTn>
                        </p:par>
                        <p:par>
                          <p:cTn id="21" fill="hold">
                            <p:stCondLst>
                              <p:cond delay="4000"/>
                            </p:stCondLst>
                            <p:childTnLst>
                              <p:par>
                                <p:cTn id="22" presetID="2" presetClass="entr" presetSubtype="1" fill="hold" grpId="0" nodeType="afterEffect">
                                  <p:stCondLst>
                                    <p:cond delay="1000"/>
                                  </p:stCondLst>
                                  <p:childTnLst>
                                    <p:set>
                                      <p:cBhvr>
                                        <p:cTn id="23" dur="1" fill="hold">
                                          <p:stCondLst>
                                            <p:cond delay="0"/>
                                          </p:stCondLst>
                                        </p:cTn>
                                        <p:tgtEl>
                                          <p:spTgt spid="95235">
                                            <p:txEl>
                                              <p:pRg st="3" end="3"/>
                                            </p:txEl>
                                          </p:spTgt>
                                        </p:tgtEl>
                                        <p:attrNameLst>
                                          <p:attrName>style.visibility</p:attrName>
                                        </p:attrNameLst>
                                      </p:cBhvr>
                                      <p:to>
                                        <p:strVal val="visible"/>
                                      </p:to>
                                    </p:set>
                                    <p:anim calcmode="lin" valueType="num">
                                      <p:cBhvr additive="base">
                                        <p:cTn id="24" dur="500" fill="hold"/>
                                        <p:tgtEl>
                                          <p:spTgt spid="95235">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95235">
                                            <p:txEl>
                                              <p:pRg st="3" end="3"/>
                                            </p:txEl>
                                          </p:spTgt>
                                        </p:tgtEl>
                                        <p:attrNameLst>
                                          <p:attrName>ppt_y</p:attrName>
                                        </p:attrNameLst>
                                      </p:cBhvr>
                                      <p:tavLst>
                                        <p:tav tm="0">
                                          <p:val>
                                            <p:strVal val="0-#ppt_h/2"/>
                                          </p:val>
                                        </p:tav>
                                        <p:tav tm="100000">
                                          <p:val>
                                            <p:strVal val="#ppt_y"/>
                                          </p:val>
                                        </p:tav>
                                      </p:tavLst>
                                    </p:anim>
                                  </p:childTnLst>
                                </p:cTn>
                              </p:par>
                            </p:childTnLst>
                          </p:cTn>
                        </p:par>
                        <p:par>
                          <p:cTn id="26" fill="hold">
                            <p:stCondLst>
                              <p:cond delay="5500"/>
                            </p:stCondLst>
                            <p:childTnLst>
                              <p:par>
                                <p:cTn id="27" presetID="2" presetClass="entr" presetSubtype="1" fill="hold" grpId="0" nodeType="afterEffect">
                                  <p:stCondLst>
                                    <p:cond delay="1000"/>
                                  </p:stCondLst>
                                  <p:childTnLst>
                                    <p:set>
                                      <p:cBhvr>
                                        <p:cTn id="28" dur="1" fill="hold">
                                          <p:stCondLst>
                                            <p:cond delay="0"/>
                                          </p:stCondLst>
                                        </p:cTn>
                                        <p:tgtEl>
                                          <p:spTgt spid="95235">
                                            <p:txEl>
                                              <p:pRg st="4" end="4"/>
                                            </p:txEl>
                                          </p:spTgt>
                                        </p:tgtEl>
                                        <p:attrNameLst>
                                          <p:attrName>style.visibility</p:attrName>
                                        </p:attrNameLst>
                                      </p:cBhvr>
                                      <p:to>
                                        <p:strVal val="visible"/>
                                      </p:to>
                                    </p:set>
                                    <p:anim calcmode="lin" valueType="num">
                                      <p:cBhvr additive="base">
                                        <p:cTn id="29" dur="500" fill="hold"/>
                                        <p:tgtEl>
                                          <p:spTgt spid="9523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5235">
                                            <p:txEl>
                                              <p:pRg st="4" end="4"/>
                                            </p:txEl>
                                          </p:spTgt>
                                        </p:tgtEl>
                                        <p:attrNameLst>
                                          <p:attrName>ppt_y</p:attrName>
                                        </p:attrNameLst>
                                      </p:cBhvr>
                                      <p:tavLst>
                                        <p:tav tm="0">
                                          <p:val>
                                            <p:strVal val="0-#ppt_h/2"/>
                                          </p:val>
                                        </p:tav>
                                        <p:tav tm="100000">
                                          <p:val>
                                            <p:strVal val="#ppt_y"/>
                                          </p:val>
                                        </p:tav>
                                      </p:tavLst>
                                    </p:anim>
                                  </p:childTnLst>
                                </p:cTn>
                              </p:par>
                            </p:childTnLst>
                          </p:cTn>
                        </p:par>
                        <p:par>
                          <p:cTn id="31" fill="hold">
                            <p:stCondLst>
                              <p:cond delay="7000"/>
                            </p:stCondLst>
                            <p:childTnLst>
                              <p:par>
                                <p:cTn id="32" presetID="2" presetClass="entr" presetSubtype="1" fill="hold" grpId="0" nodeType="afterEffect">
                                  <p:stCondLst>
                                    <p:cond delay="1000"/>
                                  </p:stCondLst>
                                  <p:childTnLst>
                                    <p:set>
                                      <p:cBhvr>
                                        <p:cTn id="33" dur="1" fill="hold">
                                          <p:stCondLst>
                                            <p:cond delay="0"/>
                                          </p:stCondLst>
                                        </p:cTn>
                                        <p:tgtEl>
                                          <p:spTgt spid="95235">
                                            <p:txEl>
                                              <p:pRg st="5" end="5"/>
                                            </p:txEl>
                                          </p:spTgt>
                                        </p:tgtEl>
                                        <p:attrNameLst>
                                          <p:attrName>style.visibility</p:attrName>
                                        </p:attrNameLst>
                                      </p:cBhvr>
                                      <p:to>
                                        <p:strVal val="visible"/>
                                      </p:to>
                                    </p:set>
                                    <p:anim calcmode="lin" valueType="num">
                                      <p:cBhvr additive="base">
                                        <p:cTn id="34" dur="500" fill="hold"/>
                                        <p:tgtEl>
                                          <p:spTgt spid="95235">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95235">
                                            <p:txEl>
                                              <p:pRg st="5" end="5"/>
                                            </p:txEl>
                                          </p:spTgt>
                                        </p:tgtEl>
                                        <p:attrNameLst>
                                          <p:attrName>ppt_y</p:attrName>
                                        </p:attrNameLst>
                                      </p:cBhvr>
                                      <p:tavLst>
                                        <p:tav tm="0">
                                          <p:val>
                                            <p:strVal val="0-#ppt_h/2"/>
                                          </p:val>
                                        </p:tav>
                                        <p:tav tm="100000">
                                          <p:val>
                                            <p:strVal val="#ppt_y"/>
                                          </p:val>
                                        </p:tav>
                                      </p:tavLst>
                                    </p:anim>
                                  </p:childTnLst>
                                </p:cTn>
                              </p:par>
                            </p:childTnLst>
                          </p:cTn>
                        </p:par>
                        <p:par>
                          <p:cTn id="36" fill="hold">
                            <p:stCondLst>
                              <p:cond delay="8500"/>
                            </p:stCondLst>
                            <p:childTnLst>
                              <p:par>
                                <p:cTn id="37" presetID="2" presetClass="entr" presetSubtype="1" fill="hold" grpId="0" nodeType="afterEffect">
                                  <p:stCondLst>
                                    <p:cond delay="1000"/>
                                  </p:stCondLst>
                                  <p:childTnLst>
                                    <p:set>
                                      <p:cBhvr>
                                        <p:cTn id="38" dur="1" fill="hold">
                                          <p:stCondLst>
                                            <p:cond delay="0"/>
                                          </p:stCondLst>
                                        </p:cTn>
                                        <p:tgtEl>
                                          <p:spTgt spid="95235">
                                            <p:txEl>
                                              <p:pRg st="6" end="6"/>
                                            </p:txEl>
                                          </p:spTgt>
                                        </p:tgtEl>
                                        <p:attrNameLst>
                                          <p:attrName>style.visibility</p:attrName>
                                        </p:attrNameLst>
                                      </p:cBhvr>
                                      <p:to>
                                        <p:strVal val="visible"/>
                                      </p:to>
                                    </p:set>
                                    <p:anim calcmode="lin" valueType="num">
                                      <p:cBhvr additive="base">
                                        <p:cTn id="39" dur="500" fill="hold"/>
                                        <p:tgtEl>
                                          <p:spTgt spid="9523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5235">
                                            <p:txEl>
                                              <p:pRg st="6" end="6"/>
                                            </p:txEl>
                                          </p:spTgt>
                                        </p:tgtEl>
                                        <p:attrNameLst>
                                          <p:attrName>ppt_y</p:attrName>
                                        </p:attrNameLst>
                                      </p:cBhvr>
                                      <p:tavLst>
                                        <p:tav tm="0">
                                          <p:val>
                                            <p:strVal val="0-#ppt_h/2"/>
                                          </p:val>
                                        </p:tav>
                                        <p:tav tm="100000">
                                          <p:val>
                                            <p:strVal val="#ppt_y"/>
                                          </p:val>
                                        </p:tav>
                                      </p:tavLst>
                                    </p:anim>
                                  </p:childTnLst>
                                </p:cTn>
                              </p:par>
                            </p:childTnLst>
                          </p:cTn>
                        </p:par>
                        <p:par>
                          <p:cTn id="41" fill="hold">
                            <p:stCondLst>
                              <p:cond delay="10000"/>
                            </p:stCondLst>
                            <p:childTnLst>
                              <p:par>
                                <p:cTn id="42" presetID="2" presetClass="entr" presetSubtype="1" fill="hold" grpId="0" nodeType="afterEffect">
                                  <p:stCondLst>
                                    <p:cond delay="1000"/>
                                  </p:stCondLst>
                                  <p:childTnLst>
                                    <p:set>
                                      <p:cBhvr>
                                        <p:cTn id="43" dur="1" fill="hold">
                                          <p:stCondLst>
                                            <p:cond delay="0"/>
                                          </p:stCondLst>
                                        </p:cTn>
                                        <p:tgtEl>
                                          <p:spTgt spid="95235">
                                            <p:txEl>
                                              <p:pRg st="7" end="7"/>
                                            </p:txEl>
                                          </p:spTgt>
                                        </p:tgtEl>
                                        <p:attrNameLst>
                                          <p:attrName>style.visibility</p:attrName>
                                        </p:attrNameLst>
                                      </p:cBhvr>
                                      <p:to>
                                        <p:strVal val="visible"/>
                                      </p:to>
                                    </p:set>
                                    <p:anim calcmode="lin" valueType="num">
                                      <p:cBhvr additive="base">
                                        <p:cTn id="44" dur="500" fill="hold"/>
                                        <p:tgtEl>
                                          <p:spTgt spid="95235">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95235">
                                            <p:txEl>
                                              <p:pRg st="7" end="7"/>
                                            </p:txEl>
                                          </p:spTgt>
                                        </p:tgtEl>
                                        <p:attrNameLst>
                                          <p:attrName>ppt_y</p:attrName>
                                        </p:attrNameLst>
                                      </p:cBhvr>
                                      <p:tavLst>
                                        <p:tav tm="0">
                                          <p:val>
                                            <p:strVal val="0-#ppt_h/2"/>
                                          </p:val>
                                        </p:tav>
                                        <p:tav tm="100000">
                                          <p:val>
                                            <p:strVal val="#ppt_y"/>
                                          </p:val>
                                        </p:tav>
                                      </p:tavLst>
                                    </p:anim>
                                  </p:childTnLst>
                                </p:cTn>
                              </p:par>
                            </p:childTnLst>
                          </p:cTn>
                        </p:par>
                        <p:par>
                          <p:cTn id="46" fill="hold">
                            <p:stCondLst>
                              <p:cond delay="11500"/>
                            </p:stCondLst>
                            <p:childTnLst>
                              <p:par>
                                <p:cTn id="47" presetID="2" presetClass="entr" presetSubtype="1" fill="hold" grpId="0" nodeType="afterEffect">
                                  <p:stCondLst>
                                    <p:cond delay="1000"/>
                                  </p:stCondLst>
                                  <p:childTnLst>
                                    <p:set>
                                      <p:cBhvr>
                                        <p:cTn id="48" dur="1" fill="hold">
                                          <p:stCondLst>
                                            <p:cond delay="0"/>
                                          </p:stCondLst>
                                        </p:cTn>
                                        <p:tgtEl>
                                          <p:spTgt spid="95235">
                                            <p:txEl>
                                              <p:pRg st="8" end="8"/>
                                            </p:txEl>
                                          </p:spTgt>
                                        </p:tgtEl>
                                        <p:attrNameLst>
                                          <p:attrName>style.visibility</p:attrName>
                                        </p:attrNameLst>
                                      </p:cBhvr>
                                      <p:to>
                                        <p:strVal val="visible"/>
                                      </p:to>
                                    </p:set>
                                    <p:anim calcmode="lin" valueType="num">
                                      <p:cBhvr additive="base">
                                        <p:cTn id="49" dur="500" fill="hold"/>
                                        <p:tgtEl>
                                          <p:spTgt spid="9523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5235">
                                            <p:txEl>
                                              <p:pRg st="8" end="8"/>
                                            </p:txEl>
                                          </p:spTgt>
                                        </p:tgtEl>
                                        <p:attrNameLst>
                                          <p:attrName>ppt_y</p:attrName>
                                        </p:attrNameLst>
                                      </p:cBhvr>
                                      <p:tavLst>
                                        <p:tav tm="0">
                                          <p:val>
                                            <p:strVal val="0-#ppt_h/2"/>
                                          </p:val>
                                        </p:tav>
                                        <p:tav tm="100000">
                                          <p:val>
                                            <p:strVal val="#ppt_y"/>
                                          </p:val>
                                        </p:tav>
                                      </p:tavLst>
                                    </p:anim>
                                  </p:childTnLst>
                                </p:cTn>
                              </p:par>
                            </p:childTnLst>
                          </p:cTn>
                        </p:par>
                        <p:par>
                          <p:cTn id="51" fill="hold">
                            <p:stCondLst>
                              <p:cond delay="13000"/>
                            </p:stCondLst>
                            <p:childTnLst>
                              <p:par>
                                <p:cTn id="52" presetID="2" presetClass="entr" presetSubtype="1" fill="hold" grpId="0" nodeType="afterEffect">
                                  <p:stCondLst>
                                    <p:cond delay="1000"/>
                                  </p:stCondLst>
                                  <p:childTnLst>
                                    <p:set>
                                      <p:cBhvr>
                                        <p:cTn id="53" dur="1" fill="hold">
                                          <p:stCondLst>
                                            <p:cond delay="0"/>
                                          </p:stCondLst>
                                        </p:cTn>
                                        <p:tgtEl>
                                          <p:spTgt spid="95235">
                                            <p:txEl>
                                              <p:pRg st="9" end="9"/>
                                            </p:txEl>
                                          </p:spTgt>
                                        </p:tgtEl>
                                        <p:attrNameLst>
                                          <p:attrName>style.visibility</p:attrName>
                                        </p:attrNameLst>
                                      </p:cBhvr>
                                      <p:to>
                                        <p:strVal val="visible"/>
                                      </p:to>
                                    </p:set>
                                    <p:anim calcmode="lin" valueType="num">
                                      <p:cBhvr additive="base">
                                        <p:cTn id="54" dur="500" fill="hold"/>
                                        <p:tgtEl>
                                          <p:spTgt spid="95235">
                                            <p:txEl>
                                              <p:pRg st="9" end="9"/>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95235">
                                            <p:txEl>
                                              <p:pRg st="9" end="9"/>
                                            </p:txEl>
                                          </p:spTgt>
                                        </p:tgtEl>
                                        <p:attrNameLst>
                                          <p:attrName>ppt_y</p:attrName>
                                        </p:attrNameLst>
                                      </p:cBhvr>
                                      <p:tavLst>
                                        <p:tav tm="0">
                                          <p:val>
                                            <p:strVal val="0-#ppt_h/2"/>
                                          </p:val>
                                        </p:tav>
                                        <p:tav tm="100000">
                                          <p:val>
                                            <p:strVal val="#ppt_y"/>
                                          </p:val>
                                        </p:tav>
                                      </p:tavLst>
                                    </p:anim>
                                  </p:childTnLst>
                                </p:cTn>
                              </p:par>
                            </p:childTnLst>
                          </p:cTn>
                        </p:par>
                        <p:par>
                          <p:cTn id="56" fill="hold">
                            <p:stCondLst>
                              <p:cond delay="14500"/>
                            </p:stCondLst>
                            <p:childTnLst>
                              <p:par>
                                <p:cTn id="57" presetID="2" presetClass="entr" presetSubtype="1" fill="hold" grpId="0" nodeType="afterEffect">
                                  <p:stCondLst>
                                    <p:cond delay="1000"/>
                                  </p:stCondLst>
                                  <p:childTnLst>
                                    <p:set>
                                      <p:cBhvr>
                                        <p:cTn id="58" dur="1" fill="hold">
                                          <p:stCondLst>
                                            <p:cond delay="0"/>
                                          </p:stCondLst>
                                        </p:cTn>
                                        <p:tgtEl>
                                          <p:spTgt spid="95235">
                                            <p:txEl>
                                              <p:pRg st="10" end="10"/>
                                            </p:txEl>
                                          </p:spTgt>
                                        </p:tgtEl>
                                        <p:attrNameLst>
                                          <p:attrName>style.visibility</p:attrName>
                                        </p:attrNameLst>
                                      </p:cBhvr>
                                      <p:to>
                                        <p:strVal val="visible"/>
                                      </p:to>
                                    </p:set>
                                    <p:anim calcmode="lin" valueType="num">
                                      <p:cBhvr additive="base">
                                        <p:cTn id="59" dur="500" fill="hold"/>
                                        <p:tgtEl>
                                          <p:spTgt spid="95235">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5235">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utoUpdateAnimBg="0"/>
      <p:bldP spid="95235" grpId="0" build="p" bldLvl="2" autoUpdateAnimBg="0" advAuto="100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85813" y="0"/>
            <a:ext cx="7793037" cy="762000"/>
          </a:xfrm>
        </p:spPr>
        <p:txBody>
          <a:bodyPr/>
          <a:lstStyle/>
          <a:p>
            <a:pPr algn="ctr" eaLnBrk="1" hangingPunct="1"/>
            <a:r>
              <a:rPr lang="ar-MA" sz="4800" b="1" smtClean="0">
                <a:cs typeface="Simplified Arabic" pitchFamily="2" charset="-78"/>
              </a:rPr>
              <a:t>محطة سنة 1961</a:t>
            </a:r>
            <a:endParaRPr lang="fr-FR" sz="4800" b="1" smtClean="0">
              <a:cs typeface="Simplified Arabic" pitchFamily="2" charset="-78"/>
            </a:endParaRPr>
          </a:p>
        </p:txBody>
      </p:sp>
      <p:sp>
        <p:nvSpPr>
          <p:cNvPr id="18435" name="Rectangle 3"/>
          <p:cNvSpPr>
            <a:spLocks noGrp="1" noChangeArrowheads="1"/>
          </p:cNvSpPr>
          <p:nvPr>
            <p:ph type="body" idx="1"/>
          </p:nvPr>
        </p:nvSpPr>
        <p:spPr>
          <a:xfrm>
            <a:off x="285750" y="1000125"/>
            <a:ext cx="8305800" cy="6096000"/>
          </a:xfrm>
        </p:spPr>
        <p:txBody>
          <a:bodyPr/>
          <a:lstStyle/>
          <a:p>
            <a:pPr eaLnBrk="1" hangingPunct="1">
              <a:lnSpc>
                <a:spcPct val="90000"/>
              </a:lnSpc>
            </a:pPr>
            <a:r>
              <a:rPr lang="ar-SA" sz="2800" b="1" smtClean="0">
                <a:solidFill>
                  <a:schemeClr val="tx2"/>
                </a:solidFill>
                <a:latin typeface="Times New Roman" charset="0"/>
                <a:cs typeface="Simplified Arabic" pitchFamily="2" charset="-78"/>
              </a:rPr>
              <a:t>1961</a:t>
            </a:r>
            <a:r>
              <a:rPr lang="ar-SA" sz="2800" b="1" smtClean="0">
                <a:solidFill>
                  <a:schemeClr val="tx2"/>
                </a:solidFill>
                <a:cs typeface="Simplified Arabic" pitchFamily="2" charset="-78"/>
              </a:rPr>
              <a:t> : </a:t>
            </a:r>
            <a:r>
              <a:rPr lang="ar-SA" sz="2800" b="1" smtClean="0">
                <a:solidFill>
                  <a:schemeClr val="folHlink"/>
                </a:solidFill>
                <a:cs typeface="Simplified Arabic" pitchFamily="2" charset="-78"/>
              </a:rPr>
              <a:t>المحطة الاولى لوضع هيكلة حديثة بقطع الصلة بمرحلة التأسيس</a:t>
            </a:r>
          </a:p>
          <a:p>
            <a:pPr eaLnBrk="1" hangingPunct="1">
              <a:lnSpc>
                <a:spcPct val="90000"/>
              </a:lnSpc>
              <a:buFont typeface="Wingdings" pitchFamily="2" charset="2"/>
              <a:buNone/>
            </a:pPr>
            <a:r>
              <a:rPr lang="ar-SA" sz="3000" b="1" smtClean="0">
                <a:cs typeface="Simplified Arabic" pitchFamily="2" charset="-78"/>
              </a:rPr>
              <a:t>الوزير</a:t>
            </a:r>
          </a:p>
          <a:p>
            <a:pPr eaLnBrk="1" hangingPunct="1">
              <a:lnSpc>
                <a:spcPct val="90000"/>
              </a:lnSpc>
              <a:buFont typeface="Wingdings" pitchFamily="2" charset="2"/>
              <a:buNone/>
            </a:pPr>
            <a:r>
              <a:rPr lang="ar-SA" sz="3000" b="1" smtClean="0">
                <a:cs typeface="Simplified Arabic" pitchFamily="2" charset="-78"/>
              </a:rPr>
              <a:t>الديوان</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1- الكتابة العامة</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2- مديرية الشؤون المدنية</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3- مديرية الشؤون الجنائية والعفو</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4- مديرية إدارة السجون</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5- مكتب الدراسات التشريعية</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6- مديرية الإدارة العامة والموظفين :</a:t>
            </a:r>
            <a:endParaRPr lang="ar-SA" sz="3000" b="1" smtClean="0">
              <a:cs typeface="Times New Roman" charset="0"/>
            </a:endParaRPr>
          </a:p>
          <a:p>
            <a:pPr eaLnBrk="1" hangingPunct="1">
              <a:lnSpc>
                <a:spcPct val="90000"/>
              </a:lnSpc>
              <a:buFont typeface="Wingdings" pitchFamily="2" charset="2"/>
              <a:buNone/>
            </a:pPr>
            <a:r>
              <a:rPr lang="ar-SA" sz="3000" b="1" smtClean="0">
                <a:cs typeface="Simplified Arabic" pitchFamily="2" charset="-78"/>
              </a:rPr>
              <a:t>             </a:t>
            </a:r>
            <a:endParaRPr lang="ar-SA" sz="3000" b="1" smtClean="0">
              <a:cs typeface="Times New Roman" charset="0"/>
            </a:endParaRPr>
          </a:p>
          <a:p>
            <a:pPr eaLnBrk="1" hangingPunct="1">
              <a:lnSpc>
                <a:spcPct val="90000"/>
              </a:lnSpc>
              <a:buFont typeface="Wingdings" pitchFamily="2" charset="2"/>
              <a:buNone/>
            </a:pPr>
            <a:r>
              <a:rPr lang="ar-SA" sz="3000" b="1" smtClean="0">
                <a:latin typeface="Times New Roman" charset="0"/>
              </a:rPr>
              <a:t>	                 </a:t>
            </a:r>
            <a:r>
              <a:rPr lang="ar-SA" sz="3000" b="1" smtClean="0">
                <a:cs typeface="Simplified Arabic" pitchFamily="2" charset="-78"/>
              </a:rPr>
              <a:t>التقسيم الداخلي بقرار الوزير</a:t>
            </a:r>
            <a:r>
              <a:rPr lang="ar-SA" sz="3000" b="1" smtClean="0"/>
              <a:t> </a:t>
            </a:r>
            <a:endParaRPr lang="fr-FR" sz="3000" b="1" smtClean="0"/>
          </a:p>
        </p:txBody>
      </p:sp>
      <p:grpSp>
        <p:nvGrpSpPr>
          <p:cNvPr id="2" name="Group 4"/>
          <p:cNvGrpSpPr>
            <a:grpSpLocks/>
          </p:cNvGrpSpPr>
          <p:nvPr/>
        </p:nvGrpSpPr>
        <p:grpSpPr bwMode="auto">
          <a:xfrm>
            <a:off x="6781800" y="5791200"/>
            <a:ext cx="838200" cy="685800"/>
            <a:chOff x="15187" y="4522"/>
            <a:chExt cx="550" cy="365"/>
          </a:xfrm>
        </p:grpSpPr>
        <p:sp>
          <p:nvSpPr>
            <p:cNvPr id="7173" name="Line 5"/>
            <p:cNvSpPr>
              <a:spLocks noChangeShapeType="1"/>
            </p:cNvSpPr>
            <p:nvPr/>
          </p:nvSpPr>
          <p:spPr bwMode="auto">
            <a:xfrm>
              <a:off x="15737" y="4522"/>
              <a:ext cx="0" cy="355"/>
            </a:xfrm>
            <a:prstGeom prst="line">
              <a:avLst/>
            </a:prstGeom>
            <a:noFill/>
            <a:ln w="9525">
              <a:solidFill>
                <a:srgbClr val="000000"/>
              </a:solidFill>
              <a:round/>
              <a:headEnd/>
              <a:tailEnd/>
            </a:ln>
          </p:spPr>
          <p:txBody>
            <a:bodyPr/>
            <a:lstStyle/>
            <a:p>
              <a:endParaRPr lang="fr-FR"/>
            </a:p>
          </p:txBody>
        </p:sp>
        <p:sp>
          <p:nvSpPr>
            <p:cNvPr id="7174" name="Line 6"/>
            <p:cNvSpPr>
              <a:spLocks noChangeShapeType="1"/>
            </p:cNvSpPr>
            <p:nvPr/>
          </p:nvSpPr>
          <p:spPr bwMode="auto">
            <a:xfrm flipH="1">
              <a:off x="15187" y="4887"/>
              <a:ext cx="540" cy="0"/>
            </a:xfrm>
            <a:prstGeom prst="line">
              <a:avLst/>
            </a:prstGeom>
            <a:noFill/>
            <a:ln w="9525">
              <a:solidFill>
                <a:srgbClr val="000000"/>
              </a:solidFill>
              <a:round/>
              <a:headEnd/>
              <a:tailEnd type="triangle" w="med" len="med"/>
            </a:ln>
          </p:spPr>
          <p:txBody>
            <a:bodyPr/>
            <a:lstStyle/>
            <a:p>
              <a:endParaRPr lang="fr-FR"/>
            </a:p>
          </p:txBody>
        </p:sp>
      </p:gr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p:cTn id="7" dur="1000" fill="hold"/>
                                        <p:tgtEl>
                                          <p:spTgt spid="18434"/>
                                        </p:tgtEl>
                                        <p:attrNameLst>
                                          <p:attrName>ppt_w</p:attrName>
                                        </p:attrNameLst>
                                      </p:cBhvr>
                                      <p:tavLst>
                                        <p:tav tm="0">
                                          <p:val>
                                            <p:fltVal val="0"/>
                                          </p:val>
                                        </p:tav>
                                        <p:tav tm="100000">
                                          <p:val>
                                            <p:strVal val="#ppt_w"/>
                                          </p:val>
                                        </p:tav>
                                      </p:tavLst>
                                    </p:anim>
                                    <p:anim calcmode="lin" valueType="num">
                                      <p:cBhvr>
                                        <p:cTn id="8" dur="1000" fill="hold"/>
                                        <p:tgtEl>
                                          <p:spTgt spid="18434"/>
                                        </p:tgtEl>
                                        <p:attrNameLst>
                                          <p:attrName>ppt_h</p:attrName>
                                        </p:attrNameLst>
                                      </p:cBhvr>
                                      <p:tavLst>
                                        <p:tav tm="0">
                                          <p:val>
                                            <p:fltVal val="0"/>
                                          </p:val>
                                        </p:tav>
                                        <p:tav tm="100000">
                                          <p:val>
                                            <p:strVal val="#ppt_h"/>
                                          </p:val>
                                        </p:tav>
                                      </p:tavLst>
                                    </p:anim>
                                    <p:anim calcmode="lin" valueType="num">
                                      <p:cBhvr>
                                        <p:cTn id="9" dur="1000" fill="hold"/>
                                        <p:tgtEl>
                                          <p:spTgt spid="1843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43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18435">
                                            <p:txEl>
                                              <p:pRg st="0" end="0"/>
                                            </p:txEl>
                                          </p:spTgt>
                                        </p:tgtEl>
                                        <p:attrNameLst>
                                          <p:attrName>style.visibility</p:attrName>
                                        </p:attrNameLst>
                                      </p:cBhvr>
                                      <p:to>
                                        <p:strVal val="visible"/>
                                      </p:to>
                                    </p:set>
                                    <p:anim calcmode="lin" valueType="num">
                                      <p:cBhvr additive="base">
                                        <p:cTn id="14"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18435">
                                            <p:txEl>
                                              <p:pRg st="1" end="1"/>
                                            </p:txEl>
                                          </p:spTgt>
                                        </p:tgtEl>
                                        <p:attrNameLst>
                                          <p:attrName>style.visibility</p:attrName>
                                        </p:attrNameLst>
                                      </p:cBhvr>
                                      <p:to>
                                        <p:strVal val="visible"/>
                                      </p:to>
                                    </p:set>
                                    <p:anim calcmode="lin" valueType="num">
                                      <p:cBhvr additive="base">
                                        <p:cTn id="19" dur="500" fill="hold"/>
                                        <p:tgtEl>
                                          <p:spTgt spid="1843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435">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18435">
                                            <p:txEl>
                                              <p:pRg st="2" end="2"/>
                                            </p:txEl>
                                          </p:spTgt>
                                        </p:tgtEl>
                                        <p:attrNameLst>
                                          <p:attrName>style.visibility</p:attrName>
                                        </p:attrNameLst>
                                      </p:cBhvr>
                                      <p:to>
                                        <p:strVal val="visible"/>
                                      </p:to>
                                    </p:set>
                                    <p:anim calcmode="lin" valueType="num">
                                      <p:cBhvr additive="base">
                                        <p:cTn id="24" dur="500" fill="hold"/>
                                        <p:tgtEl>
                                          <p:spTgt spid="18435">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8435">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18435">
                                            <p:txEl>
                                              <p:pRg st="3" end="3"/>
                                            </p:txEl>
                                          </p:spTgt>
                                        </p:tgtEl>
                                        <p:attrNameLst>
                                          <p:attrName>style.visibility</p:attrName>
                                        </p:attrNameLst>
                                      </p:cBhvr>
                                      <p:to>
                                        <p:strVal val="visible"/>
                                      </p:to>
                                    </p:set>
                                    <p:anim calcmode="lin" valueType="num">
                                      <p:cBhvr additive="base">
                                        <p:cTn id="29" dur="500" fill="hold"/>
                                        <p:tgtEl>
                                          <p:spTgt spid="18435">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8435">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18435">
                                            <p:txEl>
                                              <p:pRg st="4" end="4"/>
                                            </p:txEl>
                                          </p:spTgt>
                                        </p:tgtEl>
                                        <p:attrNameLst>
                                          <p:attrName>style.visibility</p:attrName>
                                        </p:attrNameLst>
                                      </p:cBhvr>
                                      <p:to>
                                        <p:strVal val="visible"/>
                                      </p:to>
                                    </p:set>
                                    <p:anim calcmode="lin" valueType="num">
                                      <p:cBhvr additive="base">
                                        <p:cTn id="34" dur="500" fill="hold"/>
                                        <p:tgtEl>
                                          <p:spTgt spid="18435">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18435">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18435">
                                            <p:txEl>
                                              <p:pRg st="5" end="5"/>
                                            </p:txEl>
                                          </p:spTgt>
                                        </p:tgtEl>
                                        <p:attrNameLst>
                                          <p:attrName>style.visibility</p:attrName>
                                        </p:attrNameLst>
                                      </p:cBhvr>
                                      <p:to>
                                        <p:strVal val="visible"/>
                                      </p:to>
                                    </p:set>
                                    <p:anim calcmode="lin" valueType="num">
                                      <p:cBhvr additive="base">
                                        <p:cTn id="39" dur="500" fill="hold"/>
                                        <p:tgtEl>
                                          <p:spTgt spid="18435">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8435">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18435">
                                            <p:txEl>
                                              <p:pRg st="6" end="6"/>
                                            </p:txEl>
                                          </p:spTgt>
                                        </p:tgtEl>
                                        <p:attrNameLst>
                                          <p:attrName>style.visibility</p:attrName>
                                        </p:attrNameLst>
                                      </p:cBhvr>
                                      <p:to>
                                        <p:strVal val="visible"/>
                                      </p:to>
                                    </p:set>
                                    <p:anim calcmode="lin" valueType="num">
                                      <p:cBhvr additive="base">
                                        <p:cTn id="44" dur="500" fill="hold"/>
                                        <p:tgtEl>
                                          <p:spTgt spid="18435">
                                            <p:txEl>
                                              <p:pRg st="6" end="6"/>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18435">
                                            <p:txEl>
                                              <p:pRg st="6" end="6"/>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18435">
                                            <p:txEl>
                                              <p:pRg st="7" end="7"/>
                                            </p:txEl>
                                          </p:spTgt>
                                        </p:tgtEl>
                                        <p:attrNameLst>
                                          <p:attrName>style.visibility</p:attrName>
                                        </p:attrNameLst>
                                      </p:cBhvr>
                                      <p:to>
                                        <p:strVal val="visible"/>
                                      </p:to>
                                    </p:set>
                                    <p:anim calcmode="lin" valueType="num">
                                      <p:cBhvr additive="base">
                                        <p:cTn id="49" dur="500" fill="hold"/>
                                        <p:tgtEl>
                                          <p:spTgt spid="1843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8435">
                                            <p:txEl>
                                              <p:pRg st="7" end="7"/>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18435">
                                            <p:txEl>
                                              <p:pRg st="8" end="8"/>
                                            </p:txEl>
                                          </p:spTgt>
                                        </p:tgtEl>
                                        <p:attrNameLst>
                                          <p:attrName>style.visibility</p:attrName>
                                        </p:attrNameLst>
                                      </p:cBhvr>
                                      <p:to>
                                        <p:strVal val="visible"/>
                                      </p:to>
                                    </p:set>
                                    <p:anim calcmode="lin" valueType="num">
                                      <p:cBhvr additive="base">
                                        <p:cTn id="54" dur="500" fill="hold"/>
                                        <p:tgtEl>
                                          <p:spTgt spid="18435">
                                            <p:txEl>
                                              <p:pRg st="8" end="8"/>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18435">
                                            <p:txEl>
                                              <p:pRg st="8" end="8"/>
                                            </p:txEl>
                                          </p:spTgt>
                                        </p:tgtEl>
                                        <p:attrNameLst>
                                          <p:attrName>ppt_y</p:attrName>
                                        </p:attrNameLst>
                                      </p:cBhvr>
                                      <p:tavLst>
                                        <p:tav tm="0">
                                          <p:val>
                                            <p:strVal val="#ppt_y"/>
                                          </p:val>
                                        </p:tav>
                                        <p:tav tm="100000">
                                          <p:val>
                                            <p:strVal val="#ppt_y"/>
                                          </p:val>
                                        </p:tav>
                                      </p:tavLst>
                                    </p:anim>
                                  </p:childTnLst>
                                </p:cTn>
                              </p:par>
                            </p:childTnLst>
                          </p:cTn>
                        </p:par>
                        <p:par>
                          <p:cTn id="56" fill="hold">
                            <p:stCondLst>
                              <p:cond delay="14500"/>
                            </p:stCondLst>
                            <p:childTnLst>
                              <p:par>
                                <p:cTn id="57" presetID="2" presetClass="entr" presetSubtype="8" fill="hold" grpId="0" nodeType="afterEffect">
                                  <p:stCondLst>
                                    <p:cond delay="1000"/>
                                  </p:stCondLst>
                                  <p:childTnLst>
                                    <p:set>
                                      <p:cBhvr>
                                        <p:cTn id="58" dur="1" fill="hold">
                                          <p:stCondLst>
                                            <p:cond delay="0"/>
                                          </p:stCondLst>
                                        </p:cTn>
                                        <p:tgtEl>
                                          <p:spTgt spid="18435">
                                            <p:txEl>
                                              <p:pRg st="9" end="9"/>
                                            </p:txEl>
                                          </p:spTgt>
                                        </p:tgtEl>
                                        <p:attrNameLst>
                                          <p:attrName>style.visibility</p:attrName>
                                        </p:attrNameLst>
                                      </p:cBhvr>
                                      <p:to>
                                        <p:strVal val="visible"/>
                                      </p:to>
                                    </p:set>
                                    <p:anim calcmode="lin" valueType="num">
                                      <p:cBhvr additive="base">
                                        <p:cTn id="59" dur="500" fill="hold"/>
                                        <p:tgtEl>
                                          <p:spTgt spid="18435">
                                            <p:txEl>
                                              <p:pRg st="9" end="9"/>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18435">
                                            <p:txEl>
                                              <p:pRg st="9" end="9"/>
                                            </p:txEl>
                                          </p:spTgt>
                                        </p:tgtEl>
                                        <p:attrNameLst>
                                          <p:attrName>ppt_y</p:attrName>
                                        </p:attrNameLst>
                                      </p:cBhvr>
                                      <p:tavLst>
                                        <p:tav tm="0">
                                          <p:val>
                                            <p:strVal val="#ppt_y"/>
                                          </p:val>
                                        </p:tav>
                                        <p:tav tm="100000">
                                          <p:val>
                                            <p:strVal val="#ppt_y"/>
                                          </p:val>
                                        </p:tav>
                                      </p:tavLst>
                                    </p:anim>
                                  </p:childTnLst>
                                </p:cTn>
                              </p:par>
                            </p:childTnLst>
                          </p:cTn>
                        </p:par>
                        <p:par>
                          <p:cTn id="61" fill="hold">
                            <p:stCondLst>
                              <p:cond delay="16000"/>
                            </p:stCondLst>
                            <p:childTnLst>
                              <p:par>
                                <p:cTn id="62" presetID="2" presetClass="entr" presetSubtype="8" fill="hold" grpId="0" nodeType="afterEffect">
                                  <p:stCondLst>
                                    <p:cond delay="1000"/>
                                  </p:stCondLst>
                                  <p:childTnLst>
                                    <p:set>
                                      <p:cBhvr>
                                        <p:cTn id="63" dur="1" fill="hold">
                                          <p:stCondLst>
                                            <p:cond delay="0"/>
                                          </p:stCondLst>
                                        </p:cTn>
                                        <p:tgtEl>
                                          <p:spTgt spid="18435">
                                            <p:txEl>
                                              <p:pRg st="10" end="10"/>
                                            </p:txEl>
                                          </p:spTgt>
                                        </p:tgtEl>
                                        <p:attrNameLst>
                                          <p:attrName>style.visibility</p:attrName>
                                        </p:attrNameLst>
                                      </p:cBhvr>
                                      <p:to>
                                        <p:strVal val="visible"/>
                                      </p:to>
                                    </p:set>
                                    <p:anim calcmode="lin" valueType="num">
                                      <p:cBhvr additive="base">
                                        <p:cTn id="64" dur="500" fill="hold"/>
                                        <p:tgtEl>
                                          <p:spTgt spid="18435">
                                            <p:txEl>
                                              <p:pRg st="10" end="10"/>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18435">
                                            <p:txEl>
                                              <p:pRg st="10" end="10"/>
                                            </p:txEl>
                                          </p:spTgt>
                                        </p:tgtEl>
                                        <p:attrNameLst>
                                          <p:attrName>ppt_y</p:attrName>
                                        </p:attrNameLst>
                                      </p:cBhvr>
                                      <p:tavLst>
                                        <p:tav tm="0">
                                          <p:val>
                                            <p:strVal val="#ppt_y"/>
                                          </p:val>
                                        </p:tav>
                                        <p:tav tm="100000">
                                          <p:val>
                                            <p:strVal val="#ppt_y"/>
                                          </p:val>
                                        </p:tav>
                                      </p:tavLst>
                                    </p:anim>
                                  </p:childTnLst>
                                </p:cTn>
                              </p:par>
                            </p:childTnLst>
                          </p:cTn>
                        </p:par>
                        <p:par>
                          <p:cTn id="66" fill="hold">
                            <p:stCondLst>
                              <p:cond delay="17500"/>
                            </p:stCondLst>
                            <p:childTnLst>
                              <p:par>
                                <p:cTn id="67" presetID="2" presetClass="entr" presetSubtype="8" fill="hold" nodeType="afterEffect">
                                  <p:stCondLst>
                                    <p:cond delay="1000"/>
                                  </p:stCondLst>
                                  <p:childTnLst>
                                    <p:set>
                                      <p:cBhvr>
                                        <p:cTn id="68" dur="1" fill="hold">
                                          <p:stCondLst>
                                            <p:cond delay="0"/>
                                          </p:stCondLst>
                                        </p:cTn>
                                        <p:tgtEl>
                                          <p:spTgt spid="2"/>
                                        </p:tgtEl>
                                        <p:attrNameLst>
                                          <p:attrName>style.visibility</p:attrName>
                                        </p:attrNameLst>
                                      </p:cBhvr>
                                      <p:to>
                                        <p:strVal val="visible"/>
                                      </p:to>
                                    </p:set>
                                    <p:anim calcmode="lin" valueType="num">
                                      <p:cBhvr additive="base">
                                        <p:cTn id="69" dur="500" fill="hold"/>
                                        <p:tgtEl>
                                          <p:spTgt spid="2"/>
                                        </p:tgtEl>
                                        <p:attrNameLst>
                                          <p:attrName>ppt_x</p:attrName>
                                        </p:attrNameLst>
                                      </p:cBhvr>
                                      <p:tavLst>
                                        <p:tav tm="0">
                                          <p:val>
                                            <p:strVal val="0-#ppt_w/2"/>
                                          </p:val>
                                        </p:tav>
                                        <p:tav tm="100000">
                                          <p:val>
                                            <p:strVal val="#ppt_x"/>
                                          </p:val>
                                        </p:tav>
                                      </p:tavLst>
                                    </p:anim>
                                    <p:anim calcmode="lin" valueType="num">
                                      <p:cBhvr additive="base">
                                        <p:cTn id="7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utoUpdateAnimBg="0"/>
      <p:bldP spid="18435" grpId="0" build="p" autoUpdateAnimBg="0" advAuto="100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150938" y="381000"/>
            <a:ext cx="7793037" cy="762000"/>
          </a:xfrm>
        </p:spPr>
        <p:txBody>
          <a:bodyPr/>
          <a:lstStyle/>
          <a:p>
            <a:pPr algn="ctr" eaLnBrk="1" hangingPunct="1"/>
            <a:r>
              <a:rPr lang="ar-SA" b="1" smtClean="0">
                <a:cs typeface="Simplified Arabic" pitchFamily="2" charset="-78"/>
              </a:rPr>
              <a:t>التحـديــث</a:t>
            </a:r>
            <a:endParaRPr lang="fr-FR" b="1" smtClean="0">
              <a:cs typeface="Simplified Arabic" pitchFamily="2" charset="-78"/>
            </a:endParaRPr>
          </a:p>
        </p:txBody>
      </p:sp>
      <p:sp>
        <p:nvSpPr>
          <p:cNvPr id="96259" name="Rectangle 3"/>
          <p:cNvSpPr>
            <a:spLocks noGrp="1" noChangeArrowheads="1"/>
          </p:cNvSpPr>
          <p:nvPr>
            <p:ph type="body" idx="1"/>
          </p:nvPr>
        </p:nvSpPr>
        <p:spPr>
          <a:xfrm>
            <a:off x="493713" y="1371600"/>
            <a:ext cx="8650287" cy="990600"/>
          </a:xfrm>
        </p:spPr>
        <p:txBody>
          <a:bodyPr/>
          <a:lstStyle/>
          <a:p>
            <a:pPr indent="609600" algn="just" eaLnBrk="1" hangingPunct="1">
              <a:lnSpc>
                <a:spcPct val="90000"/>
              </a:lnSpc>
            </a:pPr>
            <a:endParaRPr lang="ar-SA" sz="2800" b="1" u="sng" smtClean="0">
              <a:cs typeface="Simplified Arabic" pitchFamily="2" charset="-78"/>
            </a:endParaRPr>
          </a:p>
          <a:p>
            <a:pPr indent="609600" algn="just" eaLnBrk="1" hangingPunct="1">
              <a:lnSpc>
                <a:spcPct val="90000"/>
              </a:lnSpc>
            </a:pPr>
            <a:r>
              <a:rPr lang="ar-SA" sz="2800" b="1" u="sng" smtClean="0">
                <a:cs typeface="Simplified Arabic" pitchFamily="2" charset="-78"/>
              </a:rPr>
              <a:t>ا</a:t>
            </a:r>
            <a:r>
              <a:rPr lang="ar-MA" sz="2800" b="1" u="sng" smtClean="0">
                <a:cs typeface="Simplified Arabic" pitchFamily="2" charset="-78"/>
              </a:rPr>
              <a:t>بواب النظام </a:t>
            </a:r>
            <a:r>
              <a:rPr lang="fr-FR" sz="2800" b="1" u="sng" smtClean="0">
                <a:cs typeface="Simplified Arabic" pitchFamily="2" charset="-78"/>
              </a:rPr>
              <a:t>SGIPE</a:t>
            </a:r>
            <a:endParaRPr lang="ar-SA" sz="2800" b="1" smtClean="0">
              <a:cs typeface="Simplified Arabic" pitchFamily="2" charset="-78"/>
            </a:endParaRPr>
          </a:p>
        </p:txBody>
      </p:sp>
      <p:pic>
        <p:nvPicPr>
          <p:cNvPr id="96260" name="Picture 4"/>
          <p:cNvPicPr>
            <a:picLocks noChangeAspect="1" noChangeArrowheads="1"/>
          </p:cNvPicPr>
          <p:nvPr/>
        </p:nvPicPr>
        <p:blipFill>
          <a:blip r:embed="rId2"/>
          <a:srcRect/>
          <a:stretch>
            <a:fillRect/>
          </a:stretch>
        </p:blipFill>
        <p:spPr bwMode="auto">
          <a:xfrm>
            <a:off x="457200" y="2281238"/>
            <a:ext cx="8077200" cy="4452937"/>
          </a:xfrm>
          <a:prstGeom prst="rect">
            <a:avLst/>
          </a:prstGeom>
          <a:noFill/>
          <a:ln w="9525">
            <a:noFill/>
            <a:miter lim="800000"/>
            <a:headEnd/>
            <a:tailEnd/>
          </a:ln>
        </p:spPr>
      </p:pic>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6258"/>
                                        </p:tgtEl>
                                        <p:attrNameLst>
                                          <p:attrName>style.visibility</p:attrName>
                                        </p:attrNameLst>
                                      </p:cBhvr>
                                      <p:to>
                                        <p:strVal val="visible"/>
                                      </p:to>
                                    </p:set>
                                    <p:anim calcmode="lin" valueType="num">
                                      <p:cBhvr>
                                        <p:cTn id="7" dur="1000" fill="hold"/>
                                        <p:tgtEl>
                                          <p:spTgt spid="96258"/>
                                        </p:tgtEl>
                                        <p:attrNameLst>
                                          <p:attrName>ppt_w</p:attrName>
                                        </p:attrNameLst>
                                      </p:cBhvr>
                                      <p:tavLst>
                                        <p:tav tm="0">
                                          <p:val>
                                            <p:fltVal val="0"/>
                                          </p:val>
                                        </p:tav>
                                        <p:tav tm="100000">
                                          <p:val>
                                            <p:strVal val="#ppt_w"/>
                                          </p:val>
                                        </p:tav>
                                      </p:tavLst>
                                    </p:anim>
                                    <p:anim calcmode="lin" valueType="num">
                                      <p:cBhvr>
                                        <p:cTn id="8" dur="1000" fill="hold"/>
                                        <p:tgtEl>
                                          <p:spTgt spid="96258"/>
                                        </p:tgtEl>
                                        <p:attrNameLst>
                                          <p:attrName>ppt_h</p:attrName>
                                        </p:attrNameLst>
                                      </p:cBhvr>
                                      <p:tavLst>
                                        <p:tav tm="0">
                                          <p:val>
                                            <p:fltVal val="0"/>
                                          </p:val>
                                        </p:tav>
                                        <p:tav tm="100000">
                                          <p:val>
                                            <p:strVal val="#ppt_h"/>
                                          </p:val>
                                        </p:tav>
                                      </p:tavLst>
                                    </p:anim>
                                    <p:anim calcmode="lin" valueType="num">
                                      <p:cBhvr>
                                        <p:cTn id="9" dur="1000" fill="hold"/>
                                        <p:tgtEl>
                                          <p:spTgt spid="962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625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96259">
                                            <p:txEl>
                                              <p:pRg st="1" end="1"/>
                                            </p:txEl>
                                          </p:spTgt>
                                        </p:tgtEl>
                                        <p:attrNameLst>
                                          <p:attrName>style.visibility</p:attrName>
                                        </p:attrNameLst>
                                      </p:cBhvr>
                                      <p:to>
                                        <p:strVal val="visible"/>
                                      </p:to>
                                    </p:set>
                                    <p:anim calcmode="lin" valueType="num">
                                      <p:cBhvr additive="base">
                                        <p:cTn id="14" dur="500" fill="hold"/>
                                        <p:tgtEl>
                                          <p:spTgt spid="96259">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6259">
                                            <p:txEl>
                                              <p:pRg st="1" end="1"/>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3" presetClass="entr" presetSubtype="528" fill="hold" nodeType="afterEffect">
                                  <p:stCondLst>
                                    <p:cond delay="1000"/>
                                  </p:stCondLst>
                                  <p:childTnLst>
                                    <p:set>
                                      <p:cBhvr>
                                        <p:cTn id="18" dur="1" fill="hold">
                                          <p:stCondLst>
                                            <p:cond delay="0"/>
                                          </p:stCondLst>
                                        </p:cTn>
                                        <p:tgtEl>
                                          <p:spTgt spid="96260"/>
                                        </p:tgtEl>
                                        <p:attrNameLst>
                                          <p:attrName>style.visibility</p:attrName>
                                        </p:attrNameLst>
                                      </p:cBhvr>
                                      <p:to>
                                        <p:strVal val="visible"/>
                                      </p:to>
                                    </p:set>
                                    <p:anim calcmode="lin" valueType="num">
                                      <p:cBhvr>
                                        <p:cTn id="19" dur="500" fill="hold"/>
                                        <p:tgtEl>
                                          <p:spTgt spid="96260"/>
                                        </p:tgtEl>
                                        <p:attrNameLst>
                                          <p:attrName>ppt_w</p:attrName>
                                        </p:attrNameLst>
                                      </p:cBhvr>
                                      <p:tavLst>
                                        <p:tav tm="0">
                                          <p:val>
                                            <p:fltVal val="0"/>
                                          </p:val>
                                        </p:tav>
                                        <p:tav tm="100000">
                                          <p:val>
                                            <p:strVal val="#ppt_w"/>
                                          </p:val>
                                        </p:tav>
                                      </p:tavLst>
                                    </p:anim>
                                    <p:anim calcmode="lin" valueType="num">
                                      <p:cBhvr>
                                        <p:cTn id="20" dur="500" fill="hold"/>
                                        <p:tgtEl>
                                          <p:spTgt spid="96260"/>
                                        </p:tgtEl>
                                        <p:attrNameLst>
                                          <p:attrName>ppt_h</p:attrName>
                                        </p:attrNameLst>
                                      </p:cBhvr>
                                      <p:tavLst>
                                        <p:tav tm="0">
                                          <p:val>
                                            <p:fltVal val="0"/>
                                          </p:val>
                                        </p:tav>
                                        <p:tav tm="100000">
                                          <p:val>
                                            <p:strVal val="#ppt_h"/>
                                          </p:val>
                                        </p:tav>
                                      </p:tavLst>
                                    </p:anim>
                                    <p:anim calcmode="lin" valueType="num">
                                      <p:cBhvr>
                                        <p:cTn id="21" dur="500" fill="hold"/>
                                        <p:tgtEl>
                                          <p:spTgt spid="96260"/>
                                        </p:tgtEl>
                                        <p:attrNameLst>
                                          <p:attrName>ppt_x</p:attrName>
                                        </p:attrNameLst>
                                      </p:cBhvr>
                                      <p:tavLst>
                                        <p:tav tm="0">
                                          <p:val>
                                            <p:fltVal val="0.5"/>
                                          </p:val>
                                        </p:tav>
                                        <p:tav tm="100000">
                                          <p:val>
                                            <p:strVal val="#ppt_x"/>
                                          </p:val>
                                        </p:tav>
                                      </p:tavLst>
                                    </p:anim>
                                    <p:anim calcmode="lin" valueType="num">
                                      <p:cBhvr>
                                        <p:cTn id="22" dur="500" fill="hold"/>
                                        <p:tgtEl>
                                          <p:spTgt spid="9626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autoUpdateAnimBg="0"/>
      <p:bldP spid="96259" grpId="0" build="p" autoUpdateAnimBg="0" advAuto="100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1066800" y="533400"/>
            <a:ext cx="7793038" cy="846138"/>
          </a:xfrm>
        </p:spPr>
        <p:txBody>
          <a:bodyPr/>
          <a:lstStyle/>
          <a:p>
            <a:pPr algn="ctr" eaLnBrk="1" hangingPunct="1"/>
            <a:r>
              <a:rPr lang="ar-SA" b="1" smtClean="0">
                <a:cs typeface="Simplified Arabic" pitchFamily="2" charset="-78"/>
              </a:rPr>
              <a:t>التواصــــــل</a:t>
            </a:r>
            <a:endParaRPr lang="fr-FR" b="1" smtClean="0">
              <a:cs typeface="Simplified Arabic" pitchFamily="2" charset="-78"/>
            </a:endParaRPr>
          </a:p>
        </p:txBody>
      </p:sp>
      <p:sp>
        <p:nvSpPr>
          <p:cNvPr id="98307" name="Rectangle 3"/>
          <p:cNvSpPr>
            <a:spLocks noGrp="1" noChangeArrowheads="1"/>
          </p:cNvSpPr>
          <p:nvPr>
            <p:ph type="body" idx="1"/>
          </p:nvPr>
        </p:nvSpPr>
        <p:spPr>
          <a:xfrm>
            <a:off x="0" y="2017713"/>
            <a:ext cx="8955088" cy="4611687"/>
          </a:xfrm>
        </p:spPr>
        <p:txBody>
          <a:bodyPr/>
          <a:lstStyle/>
          <a:p>
            <a:pPr indent="609600" algn="just" eaLnBrk="1" hangingPunct="1"/>
            <a:r>
              <a:rPr lang="ar-SA" b="1" u="sng" smtClean="0">
                <a:cs typeface="Simplified Arabic" pitchFamily="2" charset="-78"/>
              </a:rPr>
              <a:t>الأهداف</a:t>
            </a:r>
            <a:r>
              <a:rPr lang="ar-SA" smtClean="0">
                <a:cs typeface="Simplified Arabic" pitchFamily="2" charset="-78"/>
              </a:rPr>
              <a:t> :</a:t>
            </a:r>
          </a:p>
          <a:p>
            <a:pPr indent="609600" eaLnBrk="1" hangingPunct="1">
              <a:buFont typeface="Wingdings" pitchFamily="2" charset="2"/>
              <a:buNone/>
            </a:pPr>
            <a:r>
              <a:rPr lang="ar-SA" sz="2800" smtClean="0">
                <a:latin typeface="Times New Roman" charset="0"/>
                <a:cs typeface="Times New Roman" charset="0"/>
              </a:rPr>
              <a:t>-     </a:t>
            </a:r>
            <a:r>
              <a:rPr lang="ar-SA" sz="2800" smtClean="0">
                <a:latin typeface="Times New Roman" charset="0"/>
                <a:cs typeface="Simplified Arabic" pitchFamily="2" charset="-78"/>
              </a:rPr>
              <a:t>فتح قنوات متعددة للتواصل في اطار علاقة الادارة بالموظف 	     (الاعتناء بالمراسلات/ استعمال الانترنيت....)</a:t>
            </a:r>
            <a:endParaRPr lang="ar-SA" sz="2800" b="1" smtClean="0">
              <a:latin typeface="Times New Roman" charset="0"/>
              <a:cs typeface="Simplified Arabic" pitchFamily="2" charset="-78"/>
            </a:endParaRPr>
          </a:p>
          <a:p>
            <a:pPr indent="609600" eaLnBrk="1" hangingPunct="1">
              <a:buFont typeface="Wingdings" pitchFamily="2" charset="2"/>
              <a:buNone/>
            </a:pPr>
            <a:r>
              <a:rPr lang="ar-SA" sz="2800" smtClean="0">
                <a:latin typeface="Times New Roman" charset="0"/>
                <a:cs typeface="Times New Roman" charset="0"/>
              </a:rPr>
              <a:t>-     </a:t>
            </a:r>
            <a:r>
              <a:rPr lang="ar-SA" sz="2800" smtClean="0">
                <a:latin typeface="Times New Roman" charset="0"/>
                <a:cs typeface="Simplified Arabic" pitchFamily="2" charset="-78"/>
              </a:rPr>
              <a:t>خلق تواصل بين الإدارة والموظفين مباشرة أو بواسطة 	  	     ممثليهم من خلال جلسات متلاحقة .</a:t>
            </a:r>
          </a:p>
          <a:p>
            <a:pPr indent="609600" eaLnBrk="1" hangingPunct="1">
              <a:buFont typeface="Wingdings" pitchFamily="2" charset="2"/>
              <a:buNone/>
            </a:pPr>
            <a:r>
              <a:rPr lang="ar-SA" sz="2800" smtClean="0">
                <a:latin typeface="Times New Roman" charset="0"/>
                <a:cs typeface="Times New Roman" charset="0"/>
              </a:rPr>
              <a:t>-     </a:t>
            </a:r>
            <a:r>
              <a:rPr lang="ar-SA" sz="2800" smtClean="0">
                <a:latin typeface="Times New Roman" charset="0"/>
                <a:cs typeface="Simplified Arabic" pitchFamily="2" charset="-78"/>
              </a:rPr>
              <a:t>جعل الهيئات التمثيلية طرفا في الدفع بعملية إصلاح القضاء .</a:t>
            </a:r>
          </a:p>
          <a:p>
            <a:pPr indent="609600" eaLnBrk="1" hangingPunct="1">
              <a:buFont typeface="Wingdings" pitchFamily="2" charset="2"/>
              <a:buNone/>
            </a:pPr>
            <a:r>
              <a:rPr lang="ar-SA" sz="2800" smtClean="0">
                <a:latin typeface="Times New Roman" charset="0"/>
                <a:cs typeface="Times New Roman" charset="0"/>
              </a:rPr>
              <a:t>-    </a:t>
            </a:r>
            <a:r>
              <a:rPr lang="ar-SA" sz="2800" b="1" smtClean="0">
                <a:latin typeface="Times New Roman" charset="0"/>
                <a:cs typeface="Times New Roman" charset="0"/>
              </a:rPr>
              <a:t> </a:t>
            </a:r>
            <a:r>
              <a:rPr lang="ar-SA" sz="2800" smtClean="0">
                <a:latin typeface="Times New Roman" charset="0"/>
                <a:cs typeface="Simplified Arabic" pitchFamily="2" charset="-78"/>
              </a:rPr>
              <a:t>تفعيل اللجان الإدارية المتساوية الأعضاء سواء على المستوى 	     المركزي أو الجهوي وذلك بالمشاركة الفعلية في كل ما ينص 	     عليه القانون كاختصاص لها.</a:t>
            </a:r>
            <a:r>
              <a:rPr lang="ar-SA" sz="2800" b="1" smtClean="0">
                <a:latin typeface="Times New Roman" charset="0"/>
                <a:cs typeface="Times New Roman" charset="0"/>
              </a:rPr>
              <a:t>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98306"/>
                                        </p:tgtEl>
                                        <p:attrNameLst>
                                          <p:attrName>style.visibility</p:attrName>
                                        </p:attrNameLst>
                                      </p:cBhvr>
                                      <p:to>
                                        <p:strVal val="visible"/>
                                      </p:to>
                                    </p:set>
                                    <p:anim calcmode="lin" valueType="num">
                                      <p:cBhvr>
                                        <p:cTn id="7" dur="500" fill="hold"/>
                                        <p:tgtEl>
                                          <p:spTgt spid="98306"/>
                                        </p:tgtEl>
                                        <p:attrNameLst>
                                          <p:attrName>ppt_x</p:attrName>
                                        </p:attrNameLst>
                                      </p:cBhvr>
                                      <p:tavLst>
                                        <p:tav tm="0">
                                          <p:val>
                                            <p:strVal val="#ppt_x-#ppt_w/2"/>
                                          </p:val>
                                        </p:tav>
                                        <p:tav tm="100000">
                                          <p:val>
                                            <p:strVal val="#ppt_x"/>
                                          </p:val>
                                        </p:tav>
                                      </p:tavLst>
                                    </p:anim>
                                    <p:anim calcmode="lin" valueType="num">
                                      <p:cBhvr>
                                        <p:cTn id="8" dur="500" fill="hold"/>
                                        <p:tgtEl>
                                          <p:spTgt spid="98306"/>
                                        </p:tgtEl>
                                        <p:attrNameLst>
                                          <p:attrName>ppt_y</p:attrName>
                                        </p:attrNameLst>
                                      </p:cBhvr>
                                      <p:tavLst>
                                        <p:tav tm="0">
                                          <p:val>
                                            <p:strVal val="#ppt_y"/>
                                          </p:val>
                                        </p:tav>
                                        <p:tav tm="100000">
                                          <p:val>
                                            <p:strVal val="#ppt_y"/>
                                          </p:val>
                                        </p:tav>
                                      </p:tavLst>
                                    </p:anim>
                                    <p:anim calcmode="lin" valueType="num">
                                      <p:cBhvr>
                                        <p:cTn id="9" dur="500" fill="hold"/>
                                        <p:tgtEl>
                                          <p:spTgt spid="98306"/>
                                        </p:tgtEl>
                                        <p:attrNameLst>
                                          <p:attrName>ppt_w</p:attrName>
                                        </p:attrNameLst>
                                      </p:cBhvr>
                                      <p:tavLst>
                                        <p:tav tm="0">
                                          <p:val>
                                            <p:fltVal val="0"/>
                                          </p:val>
                                        </p:tav>
                                        <p:tav tm="100000">
                                          <p:val>
                                            <p:strVal val="#ppt_w"/>
                                          </p:val>
                                        </p:tav>
                                      </p:tavLst>
                                    </p:anim>
                                    <p:anim calcmode="lin" valueType="num">
                                      <p:cBhvr>
                                        <p:cTn id="10" dur="500" fill="hold"/>
                                        <p:tgtEl>
                                          <p:spTgt spid="98306"/>
                                        </p:tgtEl>
                                        <p:attrNameLst>
                                          <p:attrName>ppt_h</p:attrName>
                                        </p:attrNameLst>
                                      </p:cBhvr>
                                      <p:tavLst>
                                        <p:tav tm="0">
                                          <p:val>
                                            <p:strVal val="#ppt_h"/>
                                          </p:val>
                                        </p:tav>
                                        <p:tav tm="100000">
                                          <p:val>
                                            <p:strVal val="#ppt_h"/>
                                          </p:val>
                                        </p:tav>
                                      </p:tavLst>
                                    </p:anim>
                                  </p:childTnLst>
                                </p:cTn>
                              </p:par>
                            </p:childTnLst>
                          </p:cTn>
                        </p:par>
                        <p:par>
                          <p:cTn id="11" fill="hold">
                            <p:stCondLst>
                              <p:cond delay="500"/>
                            </p:stCondLst>
                            <p:childTnLst>
                              <p:par>
                                <p:cTn id="12" presetID="2" presetClass="entr" presetSubtype="8" fill="hold" grpId="0" nodeType="afterEffect">
                                  <p:stCondLst>
                                    <p:cond delay="1000"/>
                                  </p:stCondLst>
                                  <p:childTnLst>
                                    <p:set>
                                      <p:cBhvr>
                                        <p:cTn id="13" dur="1" fill="hold">
                                          <p:stCondLst>
                                            <p:cond delay="0"/>
                                          </p:stCondLst>
                                        </p:cTn>
                                        <p:tgtEl>
                                          <p:spTgt spid="98307">
                                            <p:txEl>
                                              <p:pRg st="0" end="0"/>
                                            </p:txEl>
                                          </p:spTgt>
                                        </p:tgtEl>
                                        <p:attrNameLst>
                                          <p:attrName>style.visibility</p:attrName>
                                        </p:attrNameLst>
                                      </p:cBhvr>
                                      <p:to>
                                        <p:strVal val="visible"/>
                                      </p:to>
                                    </p:set>
                                    <p:anim calcmode="lin" valueType="num">
                                      <p:cBhvr additive="base">
                                        <p:cTn id="14" dur="500" fill="hold"/>
                                        <p:tgtEl>
                                          <p:spTgt spid="98307">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8307">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2" presetClass="entr" presetSubtype="8" fill="hold" grpId="0" nodeType="afterEffect">
                                  <p:stCondLst>
                                    <p:cond delay="1000"/>
                                  </p:stCondLst>
                                  <p:childTnLst>
                                    <p:set>
                                      <p:cBhvr>
                                        <p:cTn id="18" dur="1" fill="hold">
                                          <p:stCondLst>
                                            <p:cond delay="0"/>
                                          </p:stCondLst>
                                        </p:cTn>
                                        <p:tgtEl>
                                          <p:spTgt spid="98307">
                                            <p:txEl>
                                              <p:pRg st="1" end="1"/>
                                            </p:txEl>
                                          </p:spTgt>
                                        </p:tgtEl>
                                        <p:attrNameLst>
                                          <p:attrName>style.visibility</p:attrName>
                                        </p:attrNameLst>
                                      </p:cBhvr>
                                      <p:to>
                                        <p:strVal val="visible"/>
                                      </p:to>
                                    </p:set>
                                    <p:anim calcmode="lin" valueType="num">
                                      <p:cBhvr additive="base">
                                        <p:cTn id="19" dur="500" fill="hold"/>
                                        <p:tgtEl>
                                          <p:spTgt spid="9830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8307">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3500"/>
                            </p:stCondLst>
                            <p:childTnLst>
                              <p:par>
                                <p:cTn id="22" presetID="2" presetClass="entr" presetSubtype="8" fill="hold" grpId="0" nodeType="afterEffect">
                                  <p:stCondLst>
                                    <p:cond delay="1000"/>
                                  </p:stCondLst>
                                  <p:childTnLst>
                                    <p:set>
                                      <p:cBhvr>
                                        <p:cTn id="23" dur="1" fill="hold">
                                          <p:stCondLst>
                                            <p:cond delay="0"/>
                                          </p:stCondLst>
                                        </p:cTn>
                                        <p:tgtEl>
                                          <p:spTgt spid="98307">
                                            <p:txEl>
                                              <p:pRg st="2" end="2"/>
                                            </p:txEl>
                                          </p:spTgt>
                                        </p:tgtEl>
                                        <p:attrNameLst>
                                          <p:attrName>style.visibility</p:attrName>
                                        </p:attrNameLst>
                                      </p:cBhvr>
                                      <p:to>
                                        <p:strVal val="visible"/>
                                      </p:to>
                                    </p:set>
                                    <p:anim calcmode="lin" valueType="num">
                                      <p:cBhvr additive="base">
                                        <p:cTn id="24" dur="500" fill="hold"/>
                                        <p:tgtEl>
                                          <p:spTgt spid="98307">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98307">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000"/>
                            </p:stCondLst>
                            <p:childTnLst>
                              <p:par>
                                <p:cTn id="27" presetID="2" presetClass="entr" presetSubtype="8" fill="hold" grpId="0" nodeType="afterEffect">
                                  <p:stCondLst>
                                    <p:cond delay="1000"/>
                                  </p:stCondLst>
                                  <p:childTnLst>
                                    <p:set>
                                      <p:cBhvr>
                                        <p:cTn id="28" dur="1" fill="hold">
                                          <p:stCondLst>
                                            <p:cond delay="0"/>
                                          </p:stCondLst>
                                        </p:cTn>
                                        <p:tgtEl>
                                          <p:spTgt spid="98307">
                                            <p:txEl>
                                              <p:pRg st="3" end="3"/>
                                            </p:txEl>
                                          </p:spTgt>
                                        </p:tgtEl>
                                        <p:attrNameLst>
                                          <p:attrName>style.visibility</p:attrName>
                                        </p:attrNameLst>
                                      </p:cBhvr>
                                      <p:to>
                                        <p:strVal val="visible"/>
                                      </p:to>
                                    </p:set>
                                    <p:anim calcmode="lin" valueType="num">
                                      <p:cBhvr additive="base">
                                        <p:cTn id="29" dur="500" fill="hold"/>
                                        <p:tgtEl>
                                          <p:spTgt spid="98307">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8307">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6500"/>
                            </p:stCondLst>
                            <p:childTnLst>
                              <p:par>
                                <p:cTn id="32" presetID="2" presetClass="entr" presetSubtype="8" fill="hold" grpId="0" nodeType="afterEffect">
                                  <p:stCondLst>
                                    <p:cond delay="1000"/>
                                  </p:stCondLst>
                                  <p:childTnLst>
                                    <p:set>
                                      <p:cBhvr>
                                        <p:cTn id="33" dur="1" fill="hold">
                                          <p:stCondLst>
                                            <p:cond delay="0"/>
                                          </p:stCondLst>
                                        </p:cTn>
                                        <p:tgtEl>
                                          <p:spTgt spid="98307">
                                            <p:txEl>
                                              <p:pRg st="4" end="4"/>
                                            </p:txEl>
                                          </p:spTgt>
                                        </p:tgtEl>
                                        <p:attrNameLst>
                                          <p:attrName>style.visibility</p:attrName>
                                        </p:attrNameLst>
                                      </p:cBhvr>
                                      <p:to>
                                        <p:strVal val="visible"/>
                                      </p:to>
                                    </p:set>
                                    <p:anim calcmode="lin" valueType="num">
                                      <p:cBhvr additive="base">
                                        <p:cTn id="34" dur="500" fill="hold"/>
                                        <p:tgtEl>
                                          <p:spTgt spid="98307">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830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autoUpdateAnimBg="0"/>
      <p:bldP spid="98307" grpId="0" build="p" bldLvl="2" autoUpdateAnimBg="0" advAuto="100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00113" y="404813"/>
            <a:ext cx="7793037" cy="685800"/>
          </a:xfrm>
        </p:spPr>
        <p:txBody>
          <a:bodyPr/>
          <a:lstStyle/>
          <a:p>
            <a:pPr algn="ctr" eaLnBrk="1" hangingPunct="1"/>
            <a:r>
              <a:rPr lang="ar-MA" sz="4800" b="1" smtClean="0">
                <a:cs typeface="Simplified Arabic" pitchFamily="2" charset="-78"/>
              </a:rPr>
              <a:t>محطة سنة 1976</a:t>
            </a:r>
            <a:endParaRPr lang="fr-FR" sz="4800" b="1" smtClean="0">
              <a:cs typeface="Simplified Arabic" pitchFamily="2" charset="-78"/>
            </a:endParaRPr>
          </a:p>
        </p:txBody>
      </p:sp>
      <p:sp>
        <p:nvSpPr>
          <p:cNvPr id="19459" name="Rectangle 3"/>
          <p:cNvSpPr>
            <a:spLocks noGrp="1" noChangeArrowheads="1"/>
          </p:cNvSpPr>
          <p:nvPr>
            <p:ph type="body" sz="half" idx="1"/>
          </p:nvPr>
        </p:nvSpPr>
        <p:spPr>
          <a:xfrm>
            <a:off x="4191000" y="1981200"/>
            <a:ext cx="4724400" cy="4876800"/>
          </a:xfrm>
        </p:spPr>
        <p:txBody>
          <a:bodyPr/>
          <a:lstStyle/>
          <a:p>
            <a:pPr eaLnBrk="1" hangingPunct="1">
              <a:buFont typeface="Wingdings" pitchFamily="2" charset="2"/>
              <a:buNone/>
            </a:pPr>
            <a:r>
              <a:rPr lang="ar-SA" sz="3200" b="1" smtClean="0">
                <a:cs typeface="Simplified Arabic" pitchFamily="2" charset="-78"/>
              </a:rPr>
              <a:t>الوزير</a:t>
            </a:r>
          </a:p>
          <a:p>
            <a:pPr eaLnBrk="1" hangingPunct="1">
              <a:buFont typeface="Wingdings" pitchFamily="2" charset="2"/>
              <a:buNone/>
            </a:pPr>
            <a:r>
              <a:rPr lang="ar-SA" sz="3200" b="1" smtClean="0">
                <a:cs typeface="Simplified Arabic" pitchFamily="2" charset="-78"/>
              </a:rPr>
              <a:t>الديوان</a:t>
            </a:r>
          </a:p>
          <a:p>
            <a:pPr eaLnBrk="1" hangingPunct="1">
              <a:buFont typeface="Wingdings" pitchFamily="2" charset="2"/>
              <a:buNone/>
            </a:pPr>
            <a:r>
              <a:rPr lang="ar-SA" sz="3200" b="1" smtClean="0">
                <a:cs typeface="Simplified Arabic" pitchFamily="2" charset="-78"/>
              </a:rPr>
              <a:t>كتابة المجلس الأعلى للقضاء (القسم الإداري للقضاة)</a:t>
            </a:r>
          </a:p>
          <a:p>
            <a:pPr eaLnBrk="1" hangingPunct="1">
              <a:buFont typeface="Wingdings" pitchFamily="2" charset="2"/>
              <a:buNone/>
            </a:pPr>
            <a:r>
              <a:rPr lang="ar-SA" sz="3200" b="1" smtClean="0">
                <a:cs typeface="Simplified Arabic" pitchFamily="2" charset="-78"/>
              </a:rPr>
              <a:t>1- الكتابة العامة</a:t>
            </a:r>
          </a:p>
          <a:p>
            <a:pPr eaLnBrk="1" hangingPunct="1">
              <a:buFont typeface="Wingdings" pitchFamily="2" charset="2"/>
              <a:buNone/>
            </a:pPr>
            <a:r>
              <a:rPr lang="ar-SA" sz="3200" b="1" smtClean="0">
                <a:cs typeface="Simplified Arabic" pitchFamily="2" charset="-78"/>
              </a:rPr>
              <a:t>2- مديرية الشؤون المدنية</a:t>
            </a:r>
          </a:p>
          <a:p>
            <a:pPr eaLnBrk="1" hangingPunct="1">
              <a:buFont typeface="Wingdings" pitchFamily="2" charset="2"/>
              <a:buNone/>
            </a:pPr>
            <a:r>
              <a:rPr lang="ar-SA" sz="3200" b="1" smtClean="0">
                <a:cs typeface="Simplified Arabic" pitchFamily="2" charset="-78"/>
              </a:rPr>
              <a:t>3- مديرية الشؤون الجنائية </a:t>
            </a:r>
          </a:p>
          <a:p>
            <a:pPr eaLnBrk="1" hangingPunct="1">
              <a:lnSpc>
                <a:spcPct val="90000"/>
              </a:lnSpc>
              <a:buFont typeface="Wingdings" pitchFamily="2" charset="2"/>
              <a:buNone/>
            </a:pPr>
            <a:r>
              <a:rPr lang="ar-SA" sz="3200" b="1" smtClean="0">
                <a:cs typeface="Simplified Arabic" pitchFamily="2" charset="-78"/>
              </a:rPr>
              <a:t>4- مديرية إدارة السجون</a:t>
            </a:r>
          </a:p>
          <a:p>
            <a:pPr eaLnBrk="1" hangingPunct="1">
              <a:buFont typeface="Wingdings" pitchFamily="2" charset="2"/>
              <a:buNone/>
            </a:pPr>
            <a:endParaRPr lang="fr-FR" sz="3200" smtClean="0">
              <a:cs typeface="Simplified Arabic" pitchFamily="2" charset="-78"/>
            </a:endParaRPr>
          </a:p>
        </p:txBody>
      </p:sp>
      <p:sp>
        <p:nvSpPr>
          <p:cNvPr id="19460" name="Rectangle 4"/>
          <p:cNvSpPr>
            <a:spLocks noGrp="1" noChangeArrowheads="1"/>
          </p:cNvSpPr>
          <p:nvPr>
            <p:ph type="body" sz="half" idx="2"/>
          </p:nvPr>
        </p:nvSpPr>
        <p:spPr>
          <a:xfrm>
            <a:off x="76200" y="3505200"/>
            <a:ext cx="4038600" cy="3581400"/>
          </a:xfrm>
          <a:noFill/>
        </p:spPr>
        <p:txBody>
          <a:bodyPr/>
          <a:lstStyle/>
          <a:p>
            <a:pPr eaLnBrk="1" hangingPunct="1">
              <a:lnSpc>
                <a:spcPct val="90000"/>
              </a:lnSpc>
              <a:buFont typeface="Wingdings" pitchFamily="2" charset="2"/>
              <a:buNone/>
            </a:pPr>
            <a:r>
              <a:rPr lang="ar-SA" sz="3200" b="1" smtClean="0">
                <a:cs typeface="Simplified Arabic" pitchFamily="2" charset="-78"/>
              </a:rPr>
              <a:t>5- مديرية محاكم الجماعات والمقاطعات</a:t>
            </a:r>
          </a:p>
          <a:p>
            <a:pPr eaLnBrk="1" hangingPunct="1">
              <a:lnSpc>
                <a:spcPct val="90000"/>
              </a:lnSpc>
              <a:buFont typeface="Wingdings" pitchFamily="2" charset="2"/>
              <a:buNone/>
            </a:pPr>
            <a:r>
              <a:rPr lang="ar-SA" sz="3200" b="1" smtClean="0">
                <a:cs typeface="Simplified Arabic" pitchFamily="2" charset="-78"/>
              </a:rPr>
              <a:t>6- المفتشية العامة</a:t>
            </a:r>
          </a:p>
          <a:p>
            <a:pPr eaLnBrk="1" hangingPunct="1">
              <a:lnSpc>
                <a:spcPct val="90000"/>
              </a:lnSpc>
              <a:buFont typeface="Wingdings" pitchFamily="2" charset="2"/>
              <a:buNone/>
            </a:pPr>
            <a:r>
              <a:rPr lang="ar-SA" sz="3200" b="1" smtClean="0">
                <a:cs typeface="Simplified Arabic" pitchFamily="2" charset="-78"/>
              </a:rPr>
              <a:t>7- المعهد الوطني للدراسات القضائية </a:t>
            </a:r>
          </a:p>
          <a:p>
            <a:pPr eaLnBrk="1" hangingPunct="1">
              <a:lnSpc>
                <a:spcPct val="90000"/>
              </a:lnSpc>
              <a:buFont typeface="Wingdings" pitchFamily="2" charset="2"/>
              <a:buNone/>
            </a:pPr>
            <a:r>
              <a:rPr lang="ar-SA" sz="3200" b="1" smtClean="0">
                <a:cs typeface="Simplified Arabic" pitchFamily="2" charset="-78"/>
              </a:rPr>
              <a:t>8 - القسم الإداري</a:t>
            </a:r>
            <a:endParaRPr lang="fr-FR" sz="3200" b="1" smtClean="0">
              <a:cs typeface="Simplified Arabic" pitchFamily="2" charset="-78"/>
            </a:endParaRPr>
          </a:p>
        </p:txBody>
      </p:sp>
      <p:sp>
        <p:nvSpPr>
          <p:cNvPr id="19461" name="Text Box 5"/>
          <p:cNvSpPr txBox="1">
            <a:spLocks noChangeArrowheads="1"/>
          </p:cNvSpPr>
          <p:nvPr/>
        </p:nvSpPr>
        <p:spPr bwMode="auto">
          <a:xfrm>
            <a:off x="609600" y="914400"/>
            <a:ext cx="8305800" cy="946150"/>
          </a:xfrm>
          <a:prstGeom prst="rect">
            <a:avLst/>
          </a:prstGeom>
          <a:noFill/>
          <a:ln w="9525">
            <a:noFill/>
            <a:miter lim="800000"/>
            <a:headEnd/>
            <a:tailEnd/>
          </a:ln>
        </p:spPr>
        <p:txBody>
          <a:bodyPr>
            <a:spAutoFit/>
          </a:bodyPr>
          <a:lstStyle/>
          <a:p>
            <a:pPr>
              <a:spcBef>
                <a:spcPct val="50000"/>
              </a:spcBef>
              <a:buClr>
                <a:schemeClr val="folHlink"/>
              </a:buClr>
              <a:buFont typeface="Wingdings" pitchFamily="2" charset="2"/>
              <a:buChar char="§"/>
            </a:pPr>
            <a:r>
              <a:rPr lang="ar-SA" sz="2800" b="1">
                <a:solidFill>
                  <a:schemeClr val="folHlink"/>
                </a:solidFill>
                <a:cs typeface="Simplified Arabic" pitchFamily="2" charset="-78"/>
              </a:rPr>
              <a:t> 1976:  مرحلة مواكبة توسع الخريطة القضائية والتنظيم القضائي لسنة 1974</a:t>
            </a:r>
            <a:endParaRPr lang="fr-FR" sz="2800" b="1">
              <a:solidFill>
                <a:schemeClr val="folHlink"/>
              </a:solidFill>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1000" fill="hold"/>
                                        <p:tgtEl>
                                          <p:spTgt spid="19458"/>
                                        </p:tgtEl>
                                        <p:attrNameLst>
                                          <p:attrName>ppt_w</p:attrName>
                                        </p:attrNameLst>
                                      </p:cBhvr>
                                      <p:tavLst>
                                        <p:tav tm="0">
                                          <p:val>
                                            <p:fltVal val="0"/>
                                          </p:val>
                                        </p:tav>
                                        <p:tav tm="100000">
                                          <p:val>
                                            <p:strVal val="#ppt_w"/>
                                          </p:val>
                                        </p:tav>
                                      </p:tavLst>
                                    </p:anim>
                                    <p:anim calcmode="lin" valueType="num">
                                      <p:cBhvr>
                                        <p:cTn id="8" dur="1000" fill="hold"/>
                                        <p:tgtEl>
                                          <p:spTgt spid="19458"/>
                                        </p:tgtEl>
                                        <p:attrNameLst>
                                          <p:attrName>ppt_h</p:attrName>
                                        </p:attrNameLst>
                                      </p:cBhvr>
                                      <p:tavLst>
                                        <p:tav tm="0">
                                          <p:val>
                                            <p:fltVal val="0"/>
                                          </p:val>
                                        </p:tav>
                                        <p:tav tm="100000">
                                          <p:val>
                                            <p:strVal val="#ppt_h"/>
                                          </p:val>
                                        </p:tav>
                                      </p:tavLst>
                                    </p:anim>
                                    <p:anim calcmode="lin" valueType="num">
                                      <p:cBhvr>
                                        <p:cTn id="9" dur="1000" fill="hold"/>
                                        <p:tgtEl>
                                          <p:spTgt spid="194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945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1000"/>
                                  </p:stCondLst>
                                  <p:childTnLst>
                                    <p:set>
                                      <p:cBhvr>
                                        <p:cTn id="13" dur="1" fill="hold">
                                          <p:stCondLst>
                                            <p:cond delay="0"/>
                                          </p:stCondLst>
                                        </p:cTn>
                                        <p:tgtEl>
                                          <p:spTgt spid="19461"/>
                                        </p:tgtEl>
                                        <p:attrNameLst>
                                          <p:attrName>style.visibility</p:attrName>
                                        </p:attrNameLst>
                                      </p:cBhvr>
                                      <p:to>
                                        <p:strVal val="visible"/>
                                      </p:to>
                                    </p:set>
                                    <p:anim calcmode="lin" valueType="num">
                                      <p:cBhvr>
                                        <p:cTn id="14" dur="1000" fill="hold"/>
                                        <p:tgtEl>
                                          <p:spTgt spid="19461"/>
                                        </p:tgtEl>
                                        <p:attrNameLst>
                                          <p:attrName>ppt_w</p:attrName>
                                        </p:attrNameLst>
                                      </p:cBhvr>
                                      <p:tavLst>
                                        <p:tav tm="0">
                                          <p:val>
                                            <p:fltVal val="0"/>
                                          </p:val>
                                        </p:tav>
                                        <p:tav tm="100000">
                                          <p:val>
                                            <p:strVal val="#ppt_w"/>
                                          </p:val>
                                        </p:tav>
                                      </p:tavLst>
                                    </p:anim>
                                    <p:anim calcmode="lin" valueType="num">
                                      <p:cBhvr>
                                        <p:cTn id="15" dur="1000" fill="hold"/>
                                        <p:tgtEl>
                                          <p:spTgt spid="19461"/>
                                        </p:tgtEl>
                                        <p:attrNameLst>
                                          <p:attrName>ppt_h</p:attrName>
                                        </p:attrNameLst>
                                      </p:cBhvr>
                                      <p:tavLst>
                                        <p:tav tm="0">
                                          <p:val>
                                            <p:fltVal val="0"/>
                                          </p:val>
                                        </p:tav>
                                        <p:tav tm="100000">
                                          <p:val>
                                            <p:strVal val="#ppt_h"/>
                                          </p:val>
                                        </p:tav>
                                      </p:tavLst>
                                    </p:anim>
                                    <p:anim calcmode="lin" valueType="num">
                                      <p:cBhvr>
                                        <p:cTn id="16" dur="1000" fill="hold"/>
                                        <p:tgtEl>
                                          <p:spTgt spid="19461"/>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19461"/>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3000"/>
                            </p:stCondLst>
                            <p:childTnLst>
                              <p:par>
                                <p:cTn id="19" presetID="2" presetClass="entr" presetSubtype="8" fill="hold" grpId="0" nodeType="afterEffect">
                                  <p:stCondLst>
                                    <p:cond delay="1000"/>
                                  </p:stCondLst>
                                  <p:childTnLst>
                                    <p:set>
                                      <p:cBhvr>
                                        <p:cTn id="20" dur="1" fill="hold">
                                          <p:stCondLst>
                                            <p:cond delay="0"/>
                                          </p:stCondLst>
                                        </p:cTn>
                                        <p:tgtEl>
                                          <p:spTgt spid="19459">
                                            <p:txEl>
                                              <p:pRg st="0" end="0"/>
                                            </p:txEl>
                                          </p:spTgt>
                                        </p:tgtEl>
                                        <p:attrNameLst>
                                          <p:attrName>style.visibility</p:attrName>
                                        </p:attrNameLst>
                                      </p:cBhvr>
                                      <p:to>
                                        <p:strVal val="visible"/>
                                      </p:to>
                                    </p:set>
                                    <p:anim calcmode="lin" valueType="num">
                                      <p:cBhvr additive="base">
                                        <p:cTn id="21"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par>
                          <p:cTn id="23" fill="hold">
                            <p:stCondLst>
                              <p:cond delay="4500"/>
                            </p:stCondLst>
                            <p:childTnLst>
                              <p:par>
                                <p:cTn id="24" presetID="2" presetClass="entr" presetSubtype="8" fill="hold" grpId="0" nodeType="afterEffect">
                                  <p:stCondLst>
                                    <p:cond delay="1000"/>
                                  </p:stCondLst>
                                  <p:childTnLst>
                                    <p:set>
                                      <p:cBhvr>
                                        <p:cTn id="25" dur="1" fill="hold">
                                          <p:stCondLst>
                                            <p:cond delay="0"/>
                                          </p:stCondLst>
                                        </p:cTn>
                                        <p:tgtEl>
                                          <p:spTgt spid="19459">
                                            <p:txEl>
                                              <p:pRg st="1" end="1"/>
                                            </p:txEl>
                                          </p:spTgt>
                                        </p:tgtEl>
                                        <p:attrNameLst>
                                          <p:attrName>style.visibility</p:attrName>
                                        </p:attrNameLst>
                                      </p:cBhvr>
                                      <p:to>
                                        <p:strVal val="visible"/>
                                      </p:to>
                                    </p:set>
                                    <p:anim calcmode="lin" valueType="num">
                                      <p:cBhvr additive="base">
                                        <p:cTn id="26"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par>
                          <p:cTn id="28" fill="hold">
                            <p:stCondLst>
                              <p:cond delay="6000"/>
                            </p:stCondLst>
                            <p:childTnLst>
                              <p:par>
                                <p:cTn id="29" presetID="2" presetClass="entr" presetSubtype="8" fill="hold" grpId="0" nodeType="afterEffect">
                                  <p:stCondLst>
                                    <p:cond delay="1000"/>
                                  </p:stCondLst>
                                  <p:childTnLst>
                                    <p:set>
                                      <p:cBhvr>
                                        <p:cTn id="30" dur="1" fill="hold">
                                          <p:stCondLst>
                                            <p:cond delay="0"/>
                                          </p:stCondLst>
                                        </p:cTn>
                                        <p:tgtEl>
                                          <p:spTgt spid="19459">
                                            <p:txEl>
                                              <p:pRg st="2" end="2"/>
                                            </p:txEl>
                                          </p:spTgt>
                                        </p:tgtEl>
                                        <p:attrNameLst>
                                          <p:attrName>style.visibility</p:attrName>
                                        </p:attrNameLst>
                                      </p:cBhvr>
                                      <p:to>
                                        <p:strVal val="visible"/>
                                      </p:to>
                                    </p:set>
                                    <p:anim calcmode="lin" valueType="num">
                                      <p:cBhvr additive="base">
                                        <p:cTn id="31"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par>
                          <p:cTn id="33" fill="hold">
                            <p:stCondLst>
                              <p:cond delay="7500"/>
                            </p:stCondLst>
                            <p:childTnLst>
                              <p:par>
                                <p:cTn id="34" presetID="2" presetClass="entr" presetSubtype="8" fill="hold" grpId="0" nodeType="afterEffect">
                                  <p:stCondLst>
                                    <p:cond delay="1000"/>
                                  </p:stCondLst>
                                  <p:childTnLst>
                                    <p:set>
                                      <p:cBhvr>
                                        <p:cTn id="35" dur="1" fill="hold">
                                          <p:stCondLst>
                                            <p:cond delay="0"/>
                                          </p:stCondLst>
                                        </p:cTn>
                                        <p:tgtEl>
                                          <p:spTgt spid="19459">
                                            <p:txEl>
                                              <p:pRg st="3" end="3"/>
                                            </p:txEl>
                                          </p:spTgt>
                                        </p:tgtEl>
                                        <p:attrNameLst>
                                          <p:attrName>style.visibility</p:attrName>
                                        </p:attrNameLst>
                                      </p:cBhvr>
                                      <p:to>
                                        <p:strVal val="visible"/>
                                      </p:to>
                                    </p:set>
                                    <p:anim calcmode="lin" valueType="num">
                                      <p:cBhvr additive="base">
                                        <p:cTn id="36"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par>
                          <p:cTn id="38" fill="hold">
                            <p:stCondLst>
                              <p:cond delay="9000"/>
                            </p:stCondLst>
                            <p:childTnLst>
                              <p:par>
                                <p:cTn id="39" presetID="2" presetClass="entr" presetSubtype="8" fill="hold" grpId="0" nodeType="afterEffect">
                                  <p:stCondLst>
                                    <p:cond delay="1000"/>
                                  </p:stCondLst>
                                  <p:childTnLst>
                                    <p:set>
                                      <p:cBhvr>
                                        <p:cTn id="40" dur="1" fill="hold">
                                          <p:stCondLst>
                                            <p:cond delay="0"/>
                                          </p:stCondLst>
                                        </p:cTn>
                                        <p:tgtEl>
                                          <p:spTgt spid="19459">
                                            <p:txEl>
                                              <p:pRg st="4" end="4"/>
                                            </p:txEl>
                                          </p:spTgt>
                                        </p:tgtEl>
                                        <p:attrNameLst>
                                          <p:attrName>style.visibility</p:attrName>
                                        </p:attrNameLst>
                                      </p:cBhvr>
                                      <p:to>
                                        <p:strVal val="visible"/>
                                      </p:to>
                                    </p:set>
                                    <p:anim calcmode="lin" valueType="num">
                                      <p:cBhvr additive="base">
                                        <p:cTn id="41" dur="5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par>
                          <p:cTn id="43" fill="hold">
                            <p:stCondLst>
                              <p:cond delay="10500"/>
                            </p:stCondLst>
                            <p:childTnLst>
                              <p:par>
                                <p:cTn id="44" presetID="2" presetClass="entr" presetSubtype="8" fill="hold" grpId="0" nodeType="afterEffect">
                                  <p:stCondLst>
                                    <p:cond delay="1000"/>
                                  </p:stCondLst>
                                  <p:childTnLst>
                                    <p:set>
                                      <p:cBhvr>
                                        <p:cTn id="45" dur="1" fill="hold">
                                          <p:stCondLst>
                                            <p:cond delay="0"/>
                                          </p:stCondLst>
                                        </p:cTn>
                                        <p:tgtEl>
                                          <p:spTgt spid="19459">
                                            <p:txEl>
                                              <p:pRg st="5" end="5"/>
                                            </p:txEl>
                                          </p:spTgt>
                                        </p:tgtEl>
                                        <p:attrNameLst>
                                          <p:attrName>style.visibility</p:attrName>
                                        </p:attrNameLst>
                                      </p:cBhvr>
                                      <p:to>
                                        <p:strVal val="visible"/>
                                      </p:to>
                                    </p:set>
                                    <p:anim calcmode="lin" valueType="num">
                                      <p:cBhvr additive="base">
                                        <p:cTn id="46" dur="500" fill="hold"/>
                                        <p:tgtEl>
                                          <p:spTgt spid="19459">
                                            <p:txEl>
                                              <p:pRg st="5" end="5"/>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19459">
                                            <p:txEl>
                                              <p:pRg st="5" end="5"/>
                                            </p:txEl>
                                          </p:spTgt>
                                        </p:tgtEl>
                                        <p:attrNameLst>
                                          <p:attrName>ppt_y</p:attrName>
                                        </p:attrNameLst>
                                      </p:cBhvr>
                                      <p:tavLst>
                                        <p:tav tm="0">
                                          <p:val>
                                            <p:strVal val="#ppt_y"/>
                                          </p:val>
                                        </p:tav>
                                        <p:tav tm="100000">
                                          <p:val>
                                            <p:strVal val="#ppt_y"/>
                                          </p:val>
                                        </p:tav>
                                      </p:tavLst>
                                    </p:anim>
                                  </p:childTnLst>
                                </p:cTn>
                              </p:par>
                            </p:childTnLst>
                          </p:cTn>
                        </p:par>
                        <p:par>
                          <p:cTn id="48" fill="hold">
                            <p:stCondLst>
                              <p:cond delay="12000"/>
                            </p:stCondLst>
                            <p:childTnLst>
                              <p:par>
                                <p:cTn id="49" presetID="2" presetClass="entr" presetSubtype="8" fill="hold" grpId="0" nodeType="afterEffect">
                                  <p:stCondLst>
                                    <p:cond delay="1000"/>
                                  </p:stCondLst>
                                  <p:childTnLst>
                                    <p:set>
                                      <p:cBhvr>
                                        <p:cTn id="50" dur="1" fill="hold">
                                          <p:stCondLst>
                                            <p:cond delay="0"/>
                                          </p:stCondLst>
                                        </p:cTn>
                                        <p:tgtEl>
                                          <p:spTgt spid="19459">
                                            <p:txEl>
                                              <p:pRg st="6" end="6"/>
                                            </p:txEl>
                                          </p:spTgt>
                                        </p:tgtEl>
                                        <p:attrNameLst>
                                          <p:attrName>style.visibility</p:attrName>
                                        </p:attrNameLst>
                                      </p:cBhvr>
                                      <p:to>
                                        <p:strVal val="visible"/>
                                      </p:to>
                                    </p:set>
                                    <p:anim calcmode="lin" valueType="num">
                                      <p:cBhvr additive="base">
                                        <p:cTn id="51" dur="500" fill="hold"/>
                                        <p:tgtEl>
                                          <p:spTgt spid="19459">
                                            <p:txEl>
                                              <p:pRg st="6" end="6"/>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19459">
                                            <p:txEl>
                                              <p:pRg st="6" end="6"/>
                                            </p:txEl>
                                          </p:spTgt>
                                        </p:tgtEl>
                                        <p:attrNameLst>
                                          <p:attrName>ppt_y</p:attrName>
                                        </p:attrNameLst>
                                      </p:cBhvr>
                                      <p:tavLst>
                                        <p:tav tm="0">
                                          <p:val>
                                            <p:strVal val="#ppt_y"/>
                                          </p:val>
                                        </p:tav>
                                        <p:tav tm="100000">
                                          <p:val>
                                            <p:strVal val="#ppt_y"/>
                                          </p:val>
                                        </p:tav>
                                      </p:tavLst>
                                    </p:anim>
                                  </p:childTnLst>
                                </p:cTn>
                              </p:par>
                            </p:childTnLst>
                          </p:cTn>
                        </p:par>
                        <p:par>
                          <p:cTn id="53" fill="hold">
                            <p:stCondLst>
                              <p:cond delay="13500"/>
                            </p:stCondLst>
                            <p:childTnLst>
                              <p:par>
                                <p:cTn id="54" presetID="2" presetClass="entr" presetSubtype="8" fill="hold" grpId="0" nodeType="afterEffect">
                                  <p:stCondLst>
                                    <p:cond delay="1000"/>
                                  </p:stCondLst>
                                  <p:childTnLst>
                                    <p:set>
                                      <p:cBhvr>
                                        <p:cTn id="55" dur="1" fill="hold">
                                          <p:stCondLst>
                                            <p:cond delay="0"/>
                                          </p:stCondLst>
                                        </p:cTn>
                                        <p:tgtEl>
                                          <p:spTgt spid="19460">
                                            <p:txEl>
                                              <p:pRg st="0" end="0"/>
                                            </p:txEl>
                                          </p:spTgt>
                                        </p:tgtEl>
                                        <p:attrNameLst>
                                          <p:attrName>style.visibility</p:attrName>
                                        </p:attrNameLst>
                                      </p:cBhvr>
                                      <p:to>
                                        <p:strVal val="visible"/>
                                      </p:to>
                                    </p:set>
                                    <p:anim calcmode="lin" valueType="num">
                                      <p:cBhvr additive="base">
                                        <p:cTn id="56" dur="500" fill="hold"/>
                                        <p:tgtEl>
                                          <p:spTgt spid="19460">
                                            <p:txEl>
                                              <p:pRg st="0" end="0"/>
                                            </p:txEl>
                                          </p:spTgt>
                                        </p:tgtEl>
                                        <p:attrNameLst>
                                          <p:attrName>ppt_x</p:attrName>
                                        </p:attrNameLst>
                                      </p:cBhvr>
                                      <p:tavLst>
                                        <p:tav tm="0">
                                          <p:val>
                                            <p:strVal val="0-#ppt_w/2"/>
                                          </p:val>
                                        </p:tav>
                                        <p:tav tm="100000">
                                          <p:val>
                                            <p:strVal val="#ppt_x"/>
                                          </p:val>
                                        </p:tav>
                                      </p:tavLst>
                                    </p:anim>
                                    <p:anim calcmode="lin" valueType="num">
                                      <p:cBhvr additive="base">
                                        <p:cTn id="57" dur="500" fill="hold"/>
                                        <p:tgtEl>
                                          <p:spTgt spid="19460">
                                            <p:txEl>
                                              <p:pRg st="0" end="0"/>
                                            </p:txEl>
                                          </p:spTgt>
                                        </p:tgtEl>
                                        <p:attrNameLst>
                                          <p:attrName>ppt_y</p:attrName>
                                        </p:attrNameLst>
                                      </p:cBhvr>
                                      <p:tavLst>
                                        <p:tav tm="0">
                                          <p:val>
                                            <p:strVal val="#ppt_y"/>
                                          </p:val>
                                        </p:tav>
                                        <p:tav tm="100000">
                                          <p:val>
                                            <p:strVal val="#ppt_y"/>
                                          </p:val>
                                        </p:tav>
                                      </p:tavLst>
                                    </p:anim>
                                  </p:childTnLst>
                                </p:cTn>
                              </p:par>
                            </p:childTnLst>
                          </p:cTn>
                        </p:par>
                        <p:par>
                          <p:cTn id="58" fill="hold">
                            <p:stCondLst>
                              <p:cond delay="15000"/>
                            </p:stCondLst>
                            <p:childTnLst>
                              <p:par>
                                <p:cTn id="59" presetID="2" presetClass="entr" presetSubtype="8" fill="hold" grpId="0" nodeType="afterEffect">
                                  <p:stCondLst>
                                    <p:cond delay="1000"/>
                                  </p:stCondLst>
                                  <p:childTnLst>
                                    <p:set>
                                      <p:cBhvr>
                                        <p:cTn id="60" dur="1" fill="hold">
                                          <p:stCondLst>
                                            <p:cond delay="0"/>
                                          </p:stCondLst>
                                        </p:cTn>
                                        <p:tgtEl>
                                          <p:spTgt spid="19460">
                                            <p:txEl>
                                              <p:pRg st="1" end="1"/>
                                            </p:txEl>
                                          </p:spTgt>
                                        </p:tgtEl>
                                        <p:attrNameLst>
                                          <p:attrName>style.visibility</p:attrName>
                                        </p:attrNameLst>
                                      </p:cBhvr>
                                      <p:to>
                                        <p:strVal val="visible"/>
                                      </p:to>
                                    </p:set>
                                    <p:anim calcmode="lin" valueType="num">
                                      <p:cBhvr additive="base">
                                        <p:cTn id="61" dur="500" fill="hold"/>
                                        <p:tgtEl>
                                          <p:spTgt spid="19460">
                                            <p:txEl>
                                              <p:pRg st="1" end="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9460">
                                            <p:txEl>
                                              <p:pRg st="1" end="1"/>
                                            </p:txEl>
                                          </p:spTgt>
                                        </p:tgtEl>
                                        <p:attrNameLst>
                                          <p:attrName>ppt_y</p:attrName>
                                        </p:attrNameLst>
                                      </p:cBhvr>
                                      <p:tavLst>
                                        <p:tav tm="0">
                                          <p:val>
                                            <p:strVal val="#ppt_y"/>
                                          </p:val>
                                        </p:tav>
                                        <p:tav tm="100000">
                                          <p:val>
                                            <p:strVal val="#ppt_y"/>
                                          </p:val>
                                        </p:tav>
                                      </p:tavLst>
                                    </p:anim>
                                  </p:childTnLst>
                                </p:cTn>
                              </p:par>
                            </p:childTnLst>
                          </p:cTn>
                        </p:par>
                        <p:par>
                          <p:cTn id="63" fill="hold">
                            <p:stCondLst>
                              <p:cond delay="16500"/>
                            </p:stCondLst>
                            <p:childTnLst>
                              <p:par>
                                <p:cTn id="64" presetID="2" presetClass="entr" presetSubtype="8" fill="hold" grpId="0" nodeType="afterEffect">
                                  <p:stCondLst>
                                    <p:cond delay="1000"/>
                                  </p:stCondLst>
                                  <p:childTnLst>
                                    <p:set>
                                      <p:cBhvr>
                                        <p:cTn id="65" dur="1" fill="hold">
                                          <p:stCondLst>
                                            <p:cond delay="0"/>
                                          </p:stCondLst>
                                        </p:cTn>
                                        <p:tgtEl>
                                          <p:spTgt spid="19460">
                                            <p:txEl>
                                              <p:pRg st="2" end="2"/>
                                            </p:txEl>
                                          </p:spTgt>
                                        </p:tgtEl>
                                        <p:attrNameLst>
                                          <p:attrName>style.visibility</p:attrName>
                                        </p:attrNameLst>
                                      </p:cBhvr>
                                      <p:to>
                                        <p:strVal val="visible"/>
                                      </p:to>
                                    </p:set>
                                    <p:anim calcmode="lin" valueType="num">
                                      <p:cBhvr additive="base">
                                        <p:cTn id="66" dur="500" fill="hold"/>
                                        <p:tgtEl>
                                          <p:spTgt spid="19460">
                                            <p:txEl>
                                              <p:pRg st="2" end="2"/>
                                            </p:txEl>
                                          </p:spTgt>
                                        </p:tgtEl>
                                        <p:attrNameLst>
                                          <p:attrName>ppt_x</p:attrName>
                                        </p:attrNameLst>
                                      </p:cBhvr>
                                      <p:tavLst>
                                        <p:tav tm="0">
                                          <p:val>
                                            <p:strVal val="0-#ppt_w/2"/>
                                          </p:val>
                                        </p:tav>
                                        <p:tav tm="100000">
                                          <p:val>
                                            <p:strVal val="#ppt_x"/>
                                          </p:val>
                                        </p:tav>
                                      </p:tavLst>
                                    </p:anim>
                                    <p:anim calcmode="lin" valueType="num">
                                      <p:cBhvr additive="base">
                                        <p:cTn id="67" dur="500" fill="hold"/>
                                        <p:tgtEl>
                                          <p:spTgt spid="19460">
                                            <p:txEl>
                                              <p:pRg st="2" end="2"/>
                                            </p:txEl>
                                          </p:spTgt>
                                        </p:tgtEl>
                                        <p:attrNameLst>
                                          <p:attrName>ppt_y</p:attrName>
                                        </p:attrNameLst>
                                      </p:cBhvr>
                                      <p:tavLst>
                                        <p:tav tm="0">
                                          <p:val>
                                            <p:strVal val="#ppt_y"/>
                                          </p:val>
                                        </p:tav>
                                        <p:tav tm="100000">
                                          <p:val>
                                            <p:strVal val="#ppt_y"/>
                                          </p:val>
                                        </p:tav>
                                      </p:tavLst>
                                    </p:anim>
                                  </p:childTnLst>
                                </p:cTn>
                              </p:par>
                            </p:childTnLst>
                          </p:cTn>
                        </p:par>
                        <p:par>
                          <p:cTn id="68" fill="hold">
                            <p:stCondLst>
                              <p:cond delay="18000"/>
                            </p:stCondLst>
                            <p:childTnLst>
                              <p:par>
                                <p:cTn id="69" presetID="2" presetClass="entr" presetSubtype="8" fill="hold" grpId="0" nodeType="afterEffect">
                                  <p:stCondLst>
                                    <p:cond delay="1000"/>
                                  </p:stCondLst>
                                  <p:childTnLst>
                                    <p:set>
                                      <p:cBhvr>
                                        <p:cTn id="70" dur="1" fill="hold">
                                          <p:stCondLst>
                                            <p:cond delay="0"/>
                                          </p:stCondLst>
                                        </p:cTn>
                                        <p:tgtEl>
                                          <p:spTgt spid="19460">
                                            <p:txEl>
                                              <p:pRg st="3" end="3"/>
                                            </p:txEl>
                                          </p:spTgt>
                                        </p:tgtEl>
                                        <p:attrNameLst>
                                          <p:attrName>style.visibility</p:attrName>
                                        </p:attrNameLst>
                                      </p:cBhvr>
                                      <p:to>
                                        <p:strVal val="visible"/>
                                      </p:to>
                                    </p:set>
                                    <p:anim calcmode="lin" valueType="num">
                                      <p:cBhvr additive="base">
                                        <p:cTn id="71" dur="500" fill="hold"/>
                                        <p:tgtEl>
                                          <p:spTgt spid="19460">
                                            <p:txEl>
                                              <p:pRg st="3" end="3"/>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1946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build="p" autoUpdateAnimBg="0" advAuto="1000"/>
      <p:bldP spid="19460" grpId="0" build="p" autoUpdateAnimBg="0" advAuto="1000"/>
      <p:bldP spid="1946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14400" y="-152400"/>
            <a:ext cx="7793038" cy="990600"/>
          </a:xfrm>
        </p:spPr>
        <p:txBody>
          <a:bodyPr/>
          <a:lstStyle/>
          <a:p>
            <a:pPr algn="ctr" eaLnBrk="1" hangingPunct="1"/>
            <a:r>
              <a:rPr lang="ar-MA" sz="4800" b="1" smtClean="0">
                <a:cs typeface="Simplified Arabic" pitchFamily="2" charset="-78"/>
              </a:rPr>
              <a:t>محطة سنة 1986</a:t>
            </a:r>
            <a:endParaRPr lang="fr-FR" sz="4800" b="1" smtClean="0">
              <a:cs typeface="Simplified Arabic" pitchFamily="2" charset="-78"/>
            </a:endParaRPr>
          </a:p>
        </p:txBody>
      </p:sp>
      <p:sp>
        <p:nvSpPr>
          <p:cNvPr id="20483" name="Rectangle 3"/>
          <p:cNvSpPr>
            <a:spLocks noGrp="1" noChangeArrowheads="1"/>
          </p:cNvSpPr>
          <p:nvPr>
            <p:ph type="body" idx="1"/>
          </p:nvPr>
        </p:nvSpPr>
        <p:spPr>
          <a:xfrm>
            <a:off x="609600" y="762000"/>
            <a:ext cx="7812088" cy="6096000"/>
          </a:xfrm>
        </p:spPr>
        <p:txBody>
          <a:bodyPr/>
          <a:lstStyle/>
          <a:p>
            <a:pPr eaLnBrk="1" hangingPunct="1">
              <a:lnSpc>
                <a:spcPct val="90000"/>
              </a:lnSpc>
            </a:pPr>
            <a:r>
              <a:rPr lang="ar-SA" sz="2800" b="1" smtClean="0">
                <a:solidFill>
                  <a:schemeClr val="folHlink"/>
                </a:solidFill>
                <a:cs typeface="Simplified Arabic" pitchFamily="2" charset="-78"/>
              </a:rPr>
              <a:t>1986</a:t>
            </a:r>
            <a:r>
              <a:rPr lang="ar-SA" sz="2600" b="1" smtClean="0">
                <a:solidFill>
                  <a:schemeClr val="folHlink"/>
                </a:solidFill>
              </a:rPr>
              <a:t>: </a:t>
            </a:r>
            <a:r>
              <a:rPr lang="ar-SA" sz="2600" b="1" smtClean="0">
                <a:solidFill>
                  <a:schemeClr val="folHlink"/>
                </a:solidFill>
                <a:cs typeface="Simplified Arabic" pitchFamily="2" charset="-78"/>
              </a:rPr>
              <a:t>خطوة نحو التحديث ومحاولة دعم الجانب اللوجستيكي وملامح جديدة في النظر إلى العقوبة</a:t>
            </a:r>
          </a:p>
          <a:p>
            <a:pPr eaLnBrk="1" hangingPunct="1">
              <a:lnSpc>
                <a:spcPct val="90000"/>
              </a:lnSpc>
              <a:buFont typeface="Wingdings" pitchFamily="2" charset="2"/>
              <a:buNone/>
            </a:pPr>
            <a:r>
              <a:rPr lang="ar-SA" sz="2800" smtClean="0">
                <a:cs typeface="Simplified Arabic" pitchFamily="2" charset="-78"/>
              </a:rPr>
              <a:t>   </a:t>
            </a:r>
            <a:r>
              <a:rPr lang="ar-SA" sz="2500" b="1" smtClean="0">
                <a:cs typeface="Simplified Arabic" pitchFamily="2" charset="-78"/>
              </a:rPr>
              <a:t>الوزير</a:t>
            </a:r>
          </a:p>
          <a:p>
            <a:pPr eaLnBrk="1" hangingPunct="1">
              <a:lnSpc>
                <a:spcPct val="90000"/>
              </a:lnSpc>
              <a:buFont typeface="Wingdings" pitchFamily="2" charset="2"/>
              <a:buNone/>
            </a:pPr>
            <a:r>
              <a:rPr lang="ar-SA" sz="2500" b="1" smtClean="0">
                <a:cs typeface="Simplified Arabic" pitchFamily="2" charset="-78"/>
              </a:rPr>
              <a:t>	الديوان</a:t>
            </a:r>
          </a:p>
          <a:p>
            <a:pPr eaLnBrk="1" hangingPunct="1">
              <a:lnSpc>
                <a:spcPct val="90000"/>
              </a:lnSpc>
              <a:buFont typeface="Wingdings" pitchFamily="2" charset="2"/>
              <a:buNone/>
            </a:pPr>
            <a:r>
              <a:rPr lang="ar-SA" sz="2500" b="1" smtClean="0">
                <a:cs typeface="Simplified Arabic" pitchFamily="2" charset="-78"/>
              </a:rPr>
              <a:t>	كتابة المجلس الأعلى للقضاء</a:t>
            </a:r>
          </a:p>
          <a:p>
            <a:pPr eaLnBrk="1" hangingPunct="1">
              <a:lnSpc>
                <a:spcPct val="90000"/>
              </a:lnSpc>
              <a:buFont typeface="Wingdings" pitchFamily="2" charset="2"/>
              <a:buNone/>
            </a:pPr>
            <a:r>
              <a:rPr lang="ar-SA" sz="2500" b="1" smtClean="0">
                <a:cs typeface="Simplified Arabic" pitchFamily="2" charset="-78"/>
              </a:rPr>
              <a:t>	1- الكتابة العامة</a:t>
            </a:r>
          </a:p>
          <a:p>
            <a:pPr eaLnBrk="1" hangingPunct="1">
              <a:lnSpc>
                <a:spcPct val="90000"/>
              </a:lnSpc>
              <a:buFont typeface="Wingdings" pitchFamily="2" charset="2"/>
              <a:buNone/>
            </a:pPr>
            <a:r>
              <a:rPr lang="ar-SA" sz="2500" b="1" smtClean="0">
                <a:cs typeface="Simplified Arabic" pitchFamily="2" charset="-78"/>
              </a:rPr>
              <a:t>	2- مديرية الشؤون المدنية</a:t>
            </a:r>
          </a:p>
          <a:p>
            <a:pPr eaLnBrk="1" hangingPunct="1">
              <a:lnSpc>
                <a:spcPct val="90000"/>
              </a:lnSpc>
              <a:buFont typeface="Wingdings" pitchFamily="2" charset="2"/>
              <a:buNone/>
            </a:pPr>
            <a:r>
              <a:rPr lang="ar-SA" sz="2500" b="1" smtClean="0">
                <a:cs typeface="Simplified Arabic" pitchFamily="2" charset="-78"/>
              </a:rPr>
              <a:t>	3- مديرية الشؤون الجنائية والعفو</a:t>
            </a:r>
          </a:p>
          <a:p>
            <a:pPr eaLnBrk="1" hangingPunct="1">
              <a:lnSpc>
                <a:spcPct val="90000"/>
              </a:lnSpc>
              <a:buFont typeface="Wingdings" pitchFamily="2" charset="2"/>
              <a:buNone/>
            </a:pPr>
            <a:r>
              <a:rPr lang="ar-SA" sz="2500" b="1" smtClean="0">
                <a:cs typeface="Simplified Arabic" pitchFamily="2" charset="-78"/>
              </a:rPr>
              <a:t>	4- مديرية إدارة السجون وإعادة التربية</a:t>
            </a:r>
          </a:p>
          <a:p>
            <a:pPr eaLnBrk="1" hangingPunct="1">
              <a:lnSpc>
                <a:spcPct val="90000"/>
              </a:lnSpc>
              <a:buFont typeface="Wingdings" pitchFamily="2" charset="2"/>
              <a:buNone/>
            </a:pPr>
            <a:r>
              <a:rPr lang="ar-SA" sz="2500" b="1" smtClean="0">
                <a:cs typeface="Simplified Arabic" pitchFamily="2" charset="-78"/>
              </a:rPr>
              <a:t>	5- مديرية محاكم الجماعات والمقاطعات</a:t>
            </a:r>
          </a:p>
          <a:p>
            <a:pPr eaLnBrk="1" hangingPunct="1">
              <a:lnSpc>
                <a:spcPct val="90000"/>
              </a:lnSpc>
              <a:buFont typeface="Wingdings" pitchFamily="2" charset="2"/>
              <a:buNone/>
            </a:pPr>
            <a:r>
              <a:rPr lang="ar-SA" sz="2500" b="1" smtClean="0">
                <a:cs typeface="Simplified Arabic" pitchFamily="2" charset="-78"/>
              </a:rPr>
              <a:t>	6- المفتشية العامة</a:t>
            </a:r>
          </a:p>
          <a:p>
            <a:pPr eaLnBrk="1" hangingPunct="1">
              <a:lnSpc>
                <a:spcPct val="90000"/>
              </a:lnSpc>
              <a:buFont typeface="Wingdings" pitchFamily="2" charset="2"/>
              <a:buNone/>
            </a:pPr>
            <a:r>
              <a:rPr lang="ar-SA" sz="2500" b="1" smtClean="0">
                <a:cs typeface="Simplified Arabic" pitchFamily="2" charset="-78"/>
              </a:rPr>
              <a:t>	 7- المعهد الوطني للدراسات القضائية</a:t>
            </a:r>
          </a:p>
          <a:p>
            <a:pPr eaLnBrk="1" hangingPunct="1">
              <a:lnSpc>
                <a:spcPct val="90000"/>
              </a:lnSpc>
              <a:buFont typeface="Wingdings" pitchFamily="2" charset="2"/>
              <a:buNone/>
            </a:pPr>
            <a:r>
              <a:rPr lang="ar-SA" sz="2500" b="1" smtClean="0">
                <a:cs typeface="Simplified Arabic" pitchFamily="2" charset="-78"/>
              </a:rPr>
              <a:t>    8- مديرية الإدارة العامة والموظفين</a:t>
            </a:r>
          </a:p>
          <a:p>
            <a:pPr eaLnBrk="1" hangingPunct="1">
              <a:lnSpc>
                <a:spcPct val="90000"/>
              </a:lnSpc>
              <a:buFont typeface="Wingdings" pitchFamily="2" charset="2"/>
              <a:buNone/>
            </a:pPr>
            <a:r>
              <a:rPr lang="ar-SA" sz="2500" b="1" smtClean="0">
                <a:latin typeface="Times New Roman" charset="0"/>
                <a:cs typeface="Simplified Arabic" pitchFamily="2" charset="-78"/>
              </a:rPr>
              <a:t>	9- قسم المناهج والإحصاء والإعلاميات</a:t>
            </a:r>
            <a:r>
              <a:rPr lang="ar-SA" sz="2800" b="1" smtClean="0">
                <a:cs typeface="Simplified Arabic" pitchFamily="2" charset="-78"/>
              </a:rPr>
              <a:t> </a:t>
            </a:r>
            <a:endParaRPr lang="fr-FR" sz="2800" b="1" smtClean="0">
              <a:cs typeface="Simplified Arabic" pitchFamily="2" charset="-78"/>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p:cTn id="7" dur="1000" fill="hold"/>
                                        <p:tgtEl>
                                          <p:spTgt spid="20482"/>
                                        </p:tgtEl>
                                        <p:attrNameLst>
                                          <p:attrName>ppt_w</p:attrName>
                                        </p:attrNameLst>
                                      </p:cBhvr>
                                      <p:tavLst>
                                        <p:tav tm="0">
                                          <p:val>
                                            <p:fltVal val="0"/>
                                          </p:val>
                                        </p:tav>
                                        <p:tav tm="100000">
                                          <p:val>
                                            <p:strVal val="#ppt_w"/>
                                          </p:val>
                                        </p:tav>
                                      </p:tavLst>
                                    </p:anim>
                                    <p:anim calcmode="lin" valueType="num">
                                      <p:cBhvr>
                                        <p:cTn id="8" dur="1000" fill="hold"/>
                                        <p:tgtEl>
                                          <p:spTgt spid="20482"/>
                                        </p:tgtEl>
                                        <p:attrNameLst>
                                          <p:attrName>ppt_h</p:attrName>
                                        </p:attrNameLst>
                                      </p:cBhvr>
                                      <p:tavLst>
                                        <p:tav tm="0">
                                          <p:val>
                                            <p:fltVal val="0"/>
                                          </p:val>
                                        </p:tav>
                                        <p:tav tm="100000">
                                          <p:val>
                                            <p:strVal val="#ppt_h"/>
                                          </p:val>
                                        </p:tav>
                                      </p:tavLst>
                                    </p:anim>
                                    <p:anim calcmode="lin" valueType="num">
                                      <p:cBhvr>
                                        <p:cTn id="9" dur="1000" fill="hold"/>
                                        <p:tgtEl>
                                          <p:spTgt spid="2048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048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20483">
                                            <p:txEl>
                                              <p:pRg st="0" end="0"/>
                                            </p:txEl>
                                          </p:spTgt>
                                        </p:tgtEl>
                                        <p:attrNameLst>
                                          <p:attrName>style.visibility</p:attrName>
                                        </p:attrNameLst>
                                      </p:cBhvr>
                                      <p:to>
                                        <p:strVal val="visible"/>
                                      </p:to>
                                    </p:set>
                                    <p:anim calcmode="lin" valueType="num">
                                      <p:cBhvr additive="base">
                                        <p:cTn id="14"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20483">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20483">
                                            <p:txEl>
                                              <p:pRg st="1" end="1"/>
                                            </p:txEl>
                                          </p:spTgt>
                                        </p:tgtEl>
                                        <p:attrNameLst>
                                          <p:attrName>style.visibility</p:attrName>
                                        </p:attrNameLst>
                                      </p:cBhvr>
                                      <p:to>
                                        <p:strVal val="visible"/>
                                      </p:to>
                                    </p:set>
                                    <p:anim calcmode="lin" valueType="num">
                                      <p:cBhvr additive="base">
                                        <p:cTn id="19"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20483">
                                            <p:txEl>
                                              <p:pRg st="2" end="2"/>
                                            </p:txEl>
                                          </p:spTgt>
                                        </p:tgtEl>
                                        <p:attrNameLst>
                                          <p:attrName>style.visibility</p:attrName>
                                        </p:attrNameLst>
                                      </p:cBhvr>
                                      <p:to>
                                        <p:strVal val="visible"/>
                                      </p:to>
                                    </p:set>
                                    <p:anim calcmode="lin" valueType="num">
                                      <p:cBhvr additive="base">
                                        <p:cTn id="24"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0483">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20483">
                                            <p:txEl>
                                              <p:pRg st="3" end="3"/>
                                            </p:txEl>
                                          </p:spTgt>
                                        </p:tgtEl>
                                        <p:attrNameLst>
                                          <p:attrName>style.visibility</p:attrName>
                                        </p:attrNameLst>
                                      </p:cBhvr>
                                      <p:to>
                                        <p:strVal val="visible"/>
                                      </p:to>
                                    </p:set>
                                    <p:anim calcmode="lin" valueType="num">
                                      <p:cBhvr additive="base">
                                        <p:cTn id="29"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0483">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20483">
                                            <p:txEl>
                                              <p:pRg st="4" end="4"/>
                                            </p:txEl>
                                          </p:spTgt>
                                        </p:tgtEl>
                                        <p:attrNameLst>
                                          <p:attrName>style.visibility</p:attrName>
                                        </p:attrNameLst>
                                      </p:cBhvr>
                                      <p:to>
                                        <p:strVal val="visible"/>
                                      </p:to>
                                    </p:set>
                                    <p:anim calcmode="lin" valueType="num">
                                      <p:cBhvr additive="base">
                                        <p:cTn id="34" dur="500" fill="hold"/>
                                        <p:tgtEl>
                                          <p:spTgt spid="20483">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20483">
                                            <p:txEl>
                                              <p:pRg st="4" end="4"/>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20483">
                                            <p:txEl>
                                              <p:pRg st="5" end="5"/>
                                            </p:txEl>
                                          </p:spTgt>
                                        </p:tgtEl>
                                        <p:attrNameLst>
                                          <p:attrName>style.visibility</p:attrName>
                                        </p:attrNameLst>
                                      </p:cBhvr>
                                      <p:to>
                                        <p:strVal val="visible"/>
                                      </p:to>
                                    </p:set>
                                    <p:anim calcmode="lin" valueType="num">
                                      <p:cBhvr additive="base">
                                        <p:cTn id="39" dur="500" fill="hold"/>
                                        <p:tgtEl>
                                          <p:spTgt spid="20483">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0483">
                                            <p:txEl>
                                              <p:pRg st="5" end="5"/>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20483">
                                            <p:txEl>
                                              <p:pRg st="6" end="6"/>
                                            </p:txEl>
                                          </p:spTgt>
                                        </p:tgtEl>
                                        <p:attrNameLst>
                                          <p:attrName>style.visibility</p:attrName>
                                        </p:attrNameLst>
                                      </p:cBhvr>
                                      <p:to>
                                        <p:strVal val="visible"/>
                                      </p:to>
                                    </p:set>
                                    <p:anim calcmode="lin" valueType="num">
                                      <p:cBhvr additive="base">
                                        <p:cTn id="44" dur="500" fill="hold"/>
                                        <p:tgtEl>
                                          <p:spTgt spid="20483">
                                            <p:txEl>
                                              <p:pRg st="6" end="6"/>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20483">
                                            <p:txEl>
                                              <p:pRg st="6" end="6"/>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20483">
                                            <p:txEl>
                                              <p:pRg st="7" end="7"/>
                                            </p:txEl>
                                          </p:spTgt>
                                        </p:tgtEl>
                                        <p:attrNameLst>
                                          <p:attrName>style.visibility</p:attrName>
                                        </p:attrNameLst>
                                      </p:cBhvr>
                                      <p:to>
                                        <p:strVal val="visible"/>
                                      </p:to>
                                    </p:set>
                                    <p:anim calcmode="lin" valueType="num">
                                      <p:cBhvr additive="base">
                                        <p:cTn id="49" dur="500" fill="hold"/>
                                        <p:tgtEl>
                                          <p:spTgt spid="2048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483">
                                            <p:txEl>
                                              <p:pRg st="7" end="7"/>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20483">
                                            <p:txEl>
                                              <p:pRg st="8" end="8"/>
                                            </p:txEl>
                                          </p:spTgt>
                                        </p:tgtEl>
                                        <p:attrNameLst>
                                          <p:attrName>style.visibility</p:attrName>
                                        </p:attrNameLst>
                                      </p:cBhvr>
                                      <p:to>
                                        <p:strVal val="visible"/>
                                      </p:to>
                                    </p:set>
                                    <p:anim calcmode="lin" valueType="num">
                                      <p:cBhvr additive="base">
                                        <p:cTn id="54" dur="500" fill="hold"/>
                                        <p:tgtEl>
                                          <p:spTgt spid="20483">
                                            <p:txEl>
                                              <p:pRg st="8" end="8"/>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20483">
                                            <p:txEl>
                                              <p:pRg st="8" end="8"/>
                                            </p:txEl>
                                          </p:spTgt>
                                        </p:tgtEl>
                                        <p:attrNameLst>
                                          <p:attrName>ppt_y</p:attrName>
                                        </p:attrNameLst>
                                      </p:cBhvr>
                                      <p:tavLst>
                                        <p:tav tm="0">
                                          <p:val>
                                            <p:strVal val="#ppt_y"/>
                                          </p:val>
                                        </p:tav>
                                        <p:tav tm="100000">
                                          <p:val>
                                            <p:strVal val="#ppt_y"/>
                                          </p:val>
                                        </p:tav>
                                      </p:tavLst>
                                    </p:anim>
                                  </p:childTnLst>
                                </p:cTn>
                              </p:par>
                            </p:childTnLst>
                          </p:cTn>
                        </p:par>
                        <p:par>
                          <p:cTn id="56" fill="hold">
                            <p:stCondLst>
                              <p:cond delay="14500"/>
                            </p:stCondLst>
                            <p:childTnLst>
                              <p:par>
                                <p:cTn id="57" presetID="2" presetClass="entr" presetSubtype="8" fill="hold" grpId="0" nodeType="afterEffect">
                                  <p:stCondLst>
                                    <p:cond delay="1000"/>
                                  </p:stCondLst>
                                  <p:childTnLst>
                                    <p:set>
                                      <p:cBhvr>
                                        <p:cTn id="58" dur="1" fill="hold">
                                          <p:stCondLst>
                                            <p:cond delay="0"/>
                                          </p:stCondLst>
                                        </p:cTn>
                                        <p:tgtEl>
                                          <p:spTgt spid="20483">
                                            <p:txEl>
                                              <p:pRg st="9" end="9"/>
                                            </p:txEl>
                                          </p:spTgt>
                                        </p:tgtEl>
                                        <p:attrNameLst>
                                          <p:attrName>style.visibility</p:attrName>
                                        </p:attrNameLst>
                                      </p:cBhvr>
                                      <p:to>
                                        <p:strVal val="visible"/>
                                      </p:to>
                                    </p:set>
                                    <p:anim calcmode="lin" valueType="num">
                                      <p:cBhvr additive="base">
                                        <p:cTn id="59" dur="500" fill="hold"/>
                                        <p:tgtEl>
                                          <p:spTgt spid="20483">
                                            <p:txEl>
                                              <p:pRg st="9" end="9"/>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20483">
                                            <p:txEl>
                                              <p:pRg st="9" end="9"/>
                                            </p:txEl>
                                          </p:spTgt>
                                        </p:tgtEl>
                                        <p:attrNameLst>
                                          <p:attrName>ppt_y</p:attrName>
                                        </p:attrNameLst>
                                      </p:cBhvr>
                                      <p:tavLst>
                                        <p:tav tm="0">
                                          <p:val>
                                            <p:strVal val="#ppt_y"/>
                                          </p:val>
                                        </p:tav>
                                        <p:tav tm="100000">
                                          <p:val>
                                            <p:strVal val="#ppt_y"/>
                                          </p:val>
                                        </p:tav>
                                      </p:tavLst>
                                    </p:anim>
                                  </p:childTnLst>
                                </p:cTn>
                              </p:par>
                            </p:childTnLst>
                          </p:cTn>
                        </p:par>
                        <p:par>
                          <p:cTn id="61" fill="hold">
                            <p:stCondLst>
                              <p:cond delay="16000"/>
                            </p:stCondLst>
                            <p:childTnLst>
                              <p:par>
                                <p:cTn id="62" presetID="2" presetClass="entr" presetSubtype="8" fill="hold" grpId="0" nodeType="afterEffect">
                                  <p:stCondLst>
                                    <p:cond delay="1000"/>
                                  </p:stCondLst>
                                  <p:childTnLst>
                                    <p:set>
                                      <p:cBhvr>
                                        <p:cTn id="63" dur="1" fill="hold">
                                          <p:stCondLst>
                                            <p:cond delay="0"/>
                                          </p:stCondLst>
                                        </p:cTn>
                                        <p:tgtEl>
                                          <p:spTgt spid="20483">
                                            <p:txEl>
                                              <p:pRg st="10" end="10"/>
                                            </p:txEl>
                                          </p:spTgt>
                                        </p:tgtEl>
                                        <p:attrNameLst>
                                          <p:attrName>style.visibility</p:attrName>
                                        </p:attrNameLst>
                                      </p:cBhvr>
                                      <p:to>
                                        <p:strVal val="visible"/>
                                      </p:to>
                                    </p:set>
                                    <p:anim calcmode="lin" valueType="num">
                                      <p:cBhvr additive="base">
                                        <p:cTn id="64" dur="500" fill="hold"/>
                                        <p:tgtEl>
                                          <p:spTgt spid="20483">
                                            <p:txEl>
                                              <p:pRg st="10" end="10"/>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20483">
                                            <p:txEl>
                                              <p:pRg st="10" end="10"/>
                                            </p:txEl>
                                          </p:spTgt>
                                        </p:tgtEl>
                                        <p:attrNameLst>
                                          <p:attrName>ppt_y</p:attrName>
                                        </p:attrNameLst>
                                      </p:cBhvr>
                                      <p:tavLst>
                                        <p:tav tm="0">
                                          <p:val>
                                            <p:strVal val="#ppt_y"/>
                                          </p:val>
                                        </p:tav>
                                        <p:tav tm="100000">
                                          <p:val>
                                            <p:strVal val="#ppt_y"/>
                                          </p:val>
                                        </p:tav>
                                      </p:tavLst>
                                    </p:anim>
                                  </p:childTnLst>
                                </p:cTn>
                              </p:par>
                            </p:childTnLst>
                          </p:cTn>
                        </p:par>
                        <p:par>
                          <p:cTn id="66" fill="hold">
                            <p:stCondLst>
                              <p:cond delay="17500"/>
                            </p:stCondLst>
                            <p:childTnLst>
                              <p:par>
                                <p:cTn id="67" presetID="2" presetClass="entr" presetSubtype="8" fill="hold" grpId="0" nodeType="afterEffect">
                                  <p:stCondLst>
                                    <p:cond delay="1000"/>
                                  </p:stCondLst>
                                  <p:childTnLst>
                                    <p:set>
                                      <p:cBhvr>
                                        <p:cTn id="68" dur="1" fill="hold">
                                          <p:stCondLst>
                                            <p:cond delay="0"/>
                                          </p:stCondLst>
                                        </p:cTn>
                                        <p:tgtEl>
                                          <p:spTgt spid="20483">
                                            <p:txEl>
                                              <p:pRg st="11" end="11"/>
                                            </p:txEl>
                                          </p:spTgt>
                                        </p:tgtEl>
                                        <p:attrNameLst>
                                          <p:attrName>style.visibility</p:attrName>
                                        </p:attrNameLst>
                                      </p:cBhvr>
                                      <p:to>
                                        <p:strVal val="visible"/>
                                      </p:to>
                                    </p:set>
                                    <p:anim calcmode="lin" valueType="num">
                                      <p:cBhvr additive="base">
                                        <p:cTn id="69" dur="500" fill="hold"/>
                                        <p:tgtEl>
                                          <p:spTgt spid="20483">
                                            <p:txEl>
                                              <p:pRg st="11" end="11"/>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20483">
                                            <p:txEl>
                                              <p:pRg st="11" end="11"/>
                                            </p:txEl>
                                          </p:spTgt>
                                        </p:tgtEl>
                                        <p:attrNameLst>
                                          <p:attrName>ppt_y</p:attrName>
                                        </p:attrNameLst>
                                      </p:cBhvr>
                                      <p:tavLst>
                                        <p:tav tm="0">
                                          <p:val>
                                            <p:strVal val="#ppt_y"/>
                                          </p:val>
                                        </p:tav>
                                        <p:tav tm="100000">
                                          <p:val>
                                            <p:strVal val="#ppt_y"/>
                                          </p:val>
                                        </p:tav>
                                      </p:tavLst>
                                    </p:anim>
                                  </p:childTnLst>
                                </p:cTn>
                              </p:par>
                            </p:childTnLst>
                          </p:cTn>
                        </p:par>
                        <p:par>
                          <p:cTn id="71" fill="hold">
                            <p:stCondLst>
                              <p:cond delay="19000"/>
                            </p:stCondLst>
                            <p:childTnLst>
                              <p:par>
                                <p:cTn id="72" presetID="2" presetClass="entr" presetSubtype="8" fill="hold" grpId="0" nodeType="afterEffect">
                                  <p:stCondLst>
                                    <p:cond delay="1000"/>
                                  </p:stCondLst>
                                  <p:childTnLst>
                                    <p:set>
                                      <p:cBhvr>
                                        <p:cTn id="73" dur="1" fill="hold">
                                          <p:stCondLst>
                                            <p:cond delay="0"/>
                                          </p:stCondLst>
                                        </p:cTn>
                                        <p:tgtEl>
                                          <p:spTgt spid="20483">
                                            <p:txEl>
                                              <p:pRg st="12" end="12"/>
                                            </p:txEl>
                                          </p:spTgt>
                                        </p:tgtEl>
                                        <p:attrNameLst>
                                          <p:attrName>style.visibility</p:attrName>
                                        </p:attrNameLst>
                                      </p:cBhvr>
                                      <p:to>
                                        <p:strVal val="visible"/>
                                      </p:to>
                                    </p:set>
                                    <p:anim calcmode="lin" valueType="num">
                                      <p:cBhvr additive="base">
                                        <p:cTn id="74" dur="500" fill="hold"/>
                                        <p:tgtEl>
                                          <p:spTgt spid="20483">
                                            <p:txEl>
                                              <p:pRg st="12" end="12"/>
                                            </p:txEl>
                                          </p:spTgt>
                                        </p:tgtEl>
                                        <p:attrNameLst>
                                          <p:attrName>ppt_x</p:attrName>
                                        </p:attrNameLst>
                                      </p:cBhvr>
                                      <p:tavLst>
                                        <p:tav tm="0">
                                          <p:val>
                                            <p:strVal val="0-#ppt_w/2"/>
                                          </p:val>
                                        </p:tav>
                                        <p:tav tm="100000">
                                          <p:val>
                                            <p:strVal val="#ppt_x"/>
                                          </p:val>
                                        </p:tav>
                                      </p:tavLst>
                                    </p:anim>
                                    <p:anim calcmode="lin" valueType="num">
                                      <p:cBhvr additive="base">
                                        <p:cTn id="75" dur="500" fill="hold"/>
                                        <p:tgtEl>
                                          <p:spTgt spid="20483">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utoUpdateAnimBg="0"/>
      <p:bldP spid="20483" grpId="0" build="p" autoUpdateAnimBg="0" advAuto="100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914400" y="-152400"/>
            <a:ext cx="7793038" cy="990600"/>
          </a:xfrm>
        </p:spPr>
        <p:txBody>
          <a:bodyPr/>
          <a:lstStyle/>
          <a:p>
            <a:pPr algn="ctr" eaLnBrk="1" hangingPunct="1"/>
            <a:r>
              <a:rPr lang="ar-MA" sz="4800" b="1" smtClean="0">
                <a:cs typeface="Simplified Arabic" pitchFamily="2" charset="-78"/>
              </a:rPr>
              <a:t>محطة سنة 1998</a:t>
            </a:r>
            <a:endParaRPr lang="fr-FR" sz="4800" b="1" smtClean="0">
              <a:cs typeface="Simplified Arabic" pitchFamily="2" charset="-78"/>
            </a:endParaRPr>
          </a:p>
        </p:txBody>
      </p:sp>
      <p:sp>
        <p:nvSpPr>
          <p:cNvPr id="99331" name="Rectangle 3"/>
          <p:cNvSpPr>
            <a:spLocks noGrp="1" noChangeArrowheads="1"/>
          </p:cNvSpPr>
          <p:nvPr>
            <p:ph type="body" idx="1"/>
          </p:nvPr>
        </p:nvSpPr>
        <p:spPr>
          <a:xfrm>
            <a:off x="914400" y="838200"/>
            <a:ext cx="7812088" cy="1066800"/>
          </a:xfrm>
        </p:spPr>
        <p:txBody>
          <a:bodyPr/>
          <a:lstStyle/>
          <a:p>
            <a:pPr eaLnBrk="1" hangingPunct="1"/>
            <a:r>
              <a:rPr lang="ar-SA" sz="2800" b="1" smtClean="0">
                <a:solidFill>
                  <a:schemeClr val="folHlink"/>
                </a:solidFill>
                <a:cs typeface="Simplified Arabic" pitchFamily="2" charset="-78"/>
              </a:rPr>
              <a:t>1998: مرحلة مواكبة إصلاح القضاء بالعناية بالتكوين و التحديث و الموارد البشرية و المراقبة</a:t>
            </a:r>
            <a:r>
              <a:rPr lang="ar-SA" sz="2800" b="1" smtClean="0">
                <a:cs typeface="Simplified Arabic" pitchFamily="2" charset="-78"/>
              </a:rPr>
              <a:t>   </a:t>
            </a:r>
            <a:endParaRPr lang="fr-FR" sz="2800" b="1" smtClean="0">
              <a:cs typeface="Simplified Arabic" pitchFamily="2" charset="-78"/>
            </a:endParaRPr>
          </a:p>
        </p:txBody>
      </p:sp>
      <p:sp>
        <p:nvSpPr>
          <p:cNvPr id="99332" name="Rectangle 4"/>
          <p:cNvSpPr>
            <a:spLocks noChangeArrowheads="1"/>
          </p:cNvSpPr>
          <p:nvPr/>
        </p:nvSpPr>
        <p:spPr bwMode="auto">
          <a:xfrm>
            <a:off x="4857750" y="2214563"/>
            <a:ext cx="4078288" cy="29718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الوزير</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الديوان	</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كتابة المجلس الأعلى للقضاء</a:t>
            </a:r>
            <a:endParaRPr lang="ar-SA" sz="2600" b="1">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المفتشية العامة</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المعهد الوطني للدراسات القضائية</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 مركز تتبع ومعالجة الشكايات</a:t>
            </a:r>
            <a:endParaRPr lang="ar-SA" sz="2600" b="1">
              <a:cs typeface="Times New Roman" charset="0"/>
            </a:endParaRPr>
          </a:p>
          <a:p>
            <a:pPr marL="342900" indent="-342900">
              <a:lnSpc>
                <a:spcPct val="90000"/>
              </a:lnSpc>
              <a:spcBef>
                <a:spcPct val="20000"/>
              </a:spcBef>
              <a:buClr>
                <a:schemeClr val="folHlink"/>
              </a:buClr>
              <a:buSzPct val="60000"/>
              <a:buFont typeface="Wingdings" pitchFamily="2" charset="2"/>
              <a:buNone/>
            </a:pPr>
            <a:endParaRPr lang="fr-FR" sz="2600" b="1">
              <a:latin typeface="Times New Roman" charset="0"/>
            </a:endParaRPr>
          </a:p>
        </p:txBody>
      </p:sp>
      <p:sp>
        <p:nvSpPr>
          <p:cNvPr id="99333" name="Rectangle 5"/>
          <p:cNvSpPr>
            <a:spLocks noChangeArrowheads="1"/>
          </p:cNvSpPr>
          <p:nvPr/>
        </p:nvSpPr>
        <p:spPr bwMode="auto">
          <a:xfrm>
            <a:off x="285750" y="2214563"/>
            <a:ext cx="4495800" cy="36576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1- الكتابة العامة			</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2- مديرية الشؤون المدنية</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3- مديرية الشؤون الجنائية والعفو</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4- مديرية إدارة السجون وإعادة الإدماج</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5- مديرية الميزانية والتجهيز </a:t>
            </a:r>
          </a:p>
          <a:p>
            <a:pPr marL="342900" indent="-342900">
              <a:lnSpc>
                <a:spcPct val="90000"/>
              </a:lnSpc>
              <a:spcBef>
                <a:spcPct val="20000"/>
              </a:spcBef>
              <a:buClr>
                <a:schemeClr val="folHlink"/>
              </a:buClr>
              <a:buSzPct val="60000"/>
              <a:buFont typeface="Wingdings" pitchFamily="2" charset="2"/>
              <a:buNone/>
            </a:pPr>
            <a:r>
              <a:rPr lang="ar-SA" sz="2600" b="1">
                <a:cs typeface="Simplified Arabic" pitchFamily="2" charset="-78"/>
              </a:rPr>
              <a:t>6- مديرية الدراسات والتعاون والتحديث</a:t>
            </a:r>
          </a:p>
          <a:p>
            <a:pPr marL="342900" indent="-342900">
              <a:lnSpc>
                <a:spcPct val="90000"/>
              </a:lnSpc>
              <a:spcBef>
                <a:spcPct val="20000"/>
              </a:spcBef>
              <a:buClr>
                <a:schemeClr val="folHlink"/>
              </a:buClr>
              <a:buSzPct val="60000"/>
              <a:buFont typeface="Wingdings" pitchFamily="2" charset="2"/>
              <a:buNone/>
            </a:pPr>
            <a:r>
              <a:rPr lang="ar-SA" sz="2600" b="1">
                <a:latin typeface="Times New Roman" charset="0"/>
                <a:cs typeface="Simplified Arabic" pitchFamily="2" charset="-78"/>
              </a:rPr>
              <a:t>7- مديرية الموارد البشرية</a:t>
            </a:r>
            <a:r>
              <a:rPr lang="ar-SA" sz="2600" b="1">
                <a:cs typeface="Simplified Arabic" pitchFamily="2" charset="-78"/>
              </a:rPr>
              <a:t> </a:t>
            </a:r>
            <a:endParaRPr lang="fr-FR" sz="2600" b="1">
              <a:cs typeface="Simplified Arabic" pitchFamily="2" charset="-78"/>
            </a:endParaRPr>
          </a:p>
          <a:p>
            <a:pPr marL="342900" indent="-342900">
              <a:lnSpc>
                <a:spcPct val="90000"/>
              </a:lnSpc>
              <a:spcBef>
                <a:spcPct val="20000"/>
              </a:spcBef>
              <a:buClr>
                <a:schemeClr val="folHlink"/>
              </a:buClr>
              <a:buSzPct val="60000"/>
              <a:buFont typeface="Wingdings" pitchFamily="2" charset="2"/>
              <a:buNone/>
            </a:pPr>
            <a:r>
              <a:rPr lang="ar-SA" sz="2600" b="1">
                <a:latin typeface="Times New Roman" charset="0"/>
                <a:cs typeface="Simplified Arabic" pitchFamily="2" charset="-78"/>
              </a:rPr>
              <a:t>* </a:t>
            </a:r>
            <a:r>
              <a:rPr lang="ar-SA" sz="2600" b="1">
                <a:cs typeface="Simplified Arabic" pitchFamily="2" charset="-78"/>
              </a:rPr>
              <a:t>قسم محاكم الجماعات والمقاطعات</a:t>
            </a:r>
            <a:r>
              <a:rPr lang="ar-SA" sz="2600">
                <a:latin typeface="Times New Roman" charset="0"/>
              </a:rPr>
              <a:t>		</a:t>
            </a:r>
            <a:endParaRPr lang="fr-FR" sz="2600">
              <a:latin typeface="Times New Roman"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p:cTn id="7" dur="1000" fill="hold"/>
                                        <p:tgtEl>
                                          <p:spTgt spid="99330"/>
                                        </p:tgtEl>
                                        <p:attrNameLst>
                                          <p:attrName>ppt_w</p:attrName>
                                        </p:attrNameLst>
                                      </p:cBhvr>
                                      <p:tavLst>
                                        <p:tav tm="0">
                                          <p:val>
                                            <p:fltVal val="0"/>
                                          </p:val>
                                        </p:tav>
                                        <p:tav tm="100000">
                                          <p:val>
                                            <p:strVal val="#ppt_w"/>
                                          </p:val>
                                        </p:tav>
                                      </p:tavLst>
                                    </p:anim>
                                    <p:anim calcmode="lin" valueType="num">
                                      <p:cBhvr>
                                        <p:cTn id="8" dur="1000" fill="hold"/>
                                        <p:tgtEl>
                                          <p:spTgt spid="99330"/>
                                        </p:tgtEl>
                                        <p:attrNameLst>
                                          <p:attrName>ppt_h</p:attrName>
                                        </p:attrNameLst>
                                      </p:cBhvr>
                                      <p:tavLst>
                                        <p:tav tm="0">
                                          <p:val>
                                            <p:fltVal val="0"/>
                                          </p:val>
                                        </p:tav>
                                        <p:tav tm="100000">
                                          <p:val>
                                            <p:strVal val="#ppt_h"/>
                                          </p:val>
                                        </p:tav>
                                      </p:tavLst>
                                    </p:anim>
                                    <p:anim calcmode="lin" valueType="num">
                                      <p:cBhvr>
                                        <p:cTn id="9" dur="1000" fill="hold"/>
                                        <p:tgtEl>
                                          <p:spTgt spid="993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933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99331">
                                            <p:txEl>
                                              <p:pRg st="0" end="0"/>
                                            </p:txEl>
                                          </p:spTgt>
                                        </p:tgtEl>
                                        <p:attrNameLst>
                                          <p:attrName>style.visibility</p:attrName>
                                        </p:attrNameLst>
                                      </p:cBhvr>
                                      <p:to>
                                        <p:strVal val="visible"/>
                                      </p:to>
                                    </p:set>
                                    <p:anim calcmode="lin" valueType="num">
                                      <p:cBhvr additive="base">
                                        <p:cTn id="14" dur="500" fill="hold"/>
                                        <p:tgtEl>
                                          <p:spTgt spid="99331">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99331">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99332">
                                            <p:txEl>
                                              <p:pRg st="0" end="0"/>
                                            </p:txEl>
                                          </p:spTgt>
                                        </p:tgtEl>
                                        <p:attrNameLst>
                                          <p:attrName>style.visibility</p:attrName>
                                        </p:attrNameLst>
                                      </p:cBhvr>
                                      <p:to>
                                        <p:strVal val="visible"/>
                                      </p:to>
                                    </p:set>
                                    <p:anim calcmode="lin" valueType="num">
                                      <p:cBhvr additive="base">
                                        <p:cTn id="19" dur="500" fill="hold"/>
                                        <p:tgtEl>
                                          <p:spTgt spid="99332">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9332">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99332">
                                            <p:txEl>
                                              <p:pRg st="1" end="1"/>
                                            </p:txEl>
                                          </p:spTgt>
                                        </p:tgtEl>
                                        <p:attrNameLst>
                                          <p:attrName>style.visibility</p:attrName>
                                        </p:attrNameLst>
                                      </p:cBhvr>
                                      <p:to>
                                        <p:strVal val="visible"/>
                                      </p:to>
                                    </p:set>
                                    <p:anim calcmode="lin" valueType="num">
                                      <p:cBhvr additive="base">
                                        <p:cTn id="24" dur="500" fill="hold"/>
                                        <p:tgtEl>
                                          <p:spTgt spid="99332">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99332">
                                            <p:txEl>
                                              <p:pRg st="1" end="1"/>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99332">
                                            <p:txEl>
                                              <p:pRg st="2" end="2"/>
                                            </p:txEl>
                                          </p:spTgt>
                                        </p:tgtEl>
                                        <p:attrNameLst>
                                          <p:attrName>style.visibility</p:attrName>
                                        </p:attrNameLst>
                                      </p:cBhvr>
                                      <p:to>
                                        <p:strVal val="visible"/>
                                      </p:to>
                                    </p:set>
                                    <p:anim calcmode="lin" valueType="num">
                                      <p:cBhvr additive="base">
                                        <p:cTn id="29" dur="500" fill="hold"/>
                                        <p:tgtEl>
                                          <p:spTgt spid="99332">
                                            <p:txEl>
                                              <p:pRg st="2" end="2"/>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9332">
                                            <p:txEl>
                                              <p:pRg st="2" end="2"/>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99332">
                                            <p:txEl>
                                              <p:pRg st="3" end="3"/>
                                            </p:txEl>
                                          </p:spTgt>
                                        </p:tgtEl>
                                        <p:attrNameLst>
                                          <p:attrName>style.visibility</p:attrName>
                                        </p:attrNameLst>
                                      </p:cBhvr>
                                      <p:to>
                                        <p:strVal val="visible"/>
                                      </p:to>
                                    </p:set>
                                    <p:anim calcmode="lin" valueType="num">
                                      <p:cBhvr additive="base">
                                        <p:cTn id="34" dur="500" fill="hold"/>
                                        <p:tgtEl>
                                          <p:spTgt spid="99332">
                                            <p:txEl>
                                              <p:pRg st="3" end="3"/>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9332">
                                            <p:txEl>
                                              <p:pRg st="3" end="3"/>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99332">
                                            <p:txEl>
                                              <p:pRg st="4" end="4"/>
                                            </p:txEl>
                                          </p:spTgt>
                                        </p:tgtEl>
                                        <p:attrNameLst>
                                          <p:attrName>style.visibility</p:attrName>
                                        </p:attrNameLst>
                                      </p:cBhvr>
                                      <p:to>
                                        <p:strVal val="visible"/>
                                      </p:to>
                                    </p:set>
                                    <p:anim calcmode="lin" valueType="num">
                                      <p:cBhvr additive="base">
                                        <p:cTn id="39" dur="500" fill="hold"/>
                                        <p:tgtEl>
                                          <p:spTgt spid="99332">
                                            <p:txEl>
                                              <p:pRg st="4" end="4"/>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99332">
                                            <p:txEl>
                                              <p:pRg st="4" end="4"/>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99332">
                                            <p:txEl>
                                              <p:pRg st="5" end="5"/>
                                            </p:txEl>
                                          </p:spTgt>
                                        </p:tgtEl>
                                        <p:attrNameLst>
                                          <p:attrName>style.visibility</p:attrName>
                                        </p:attrNameLst>
                                      </p:cBhvr>
                                      <p:to>
                                        <p:strVal val="visible"/>
                                      </p:to>
                                    </p:set>
                                    <p:anim calcmode="lin" valueType="num">
                                      <p:cBhvr additive="base">
                                        <p:cTn id="44" dur="500" fill="hold"/>
                                        <p:tgtEl>
                                          <p:spTgt spid="99332">
                                            <p:txEl>
                                              <p:pRg st="5" end="5"/>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99332">
                                            <p:txEl>
                                              <p:pRg st="5" end="5"/>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99333">
                                            <p:txEl>
                                              <p:pRg st="0" end="0"/>
                                            </p:txEl>
                                          </p:spTgt>
                                        </p:tgtEl>
                                        <p:attrNameLst>
                                          <p:attrName>style.visibility</p:attrName>
                                        </p:attrNameLst>
                                      </p:cBhvr>
                                      <p:to>
                                        <p:strVal val="visible"/>
                                      </p:to>
                                    </p:set>
                                    <p:anim calcmode="lin" valueType="num">
                                      <p:cBhvr additive="base">
                                        <p:cTn id="49" dur="500" fill="hold"/>
                                        <p:tgtEl>
                                          <p:spTgt spid="99333">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9333">
                                            <p:txEl>
                                              <p:pRg st="0" end="0"/>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99333">
                                            <p:txEl>
                                              <p:pRg st="1" end="1"/>
                                            </p:txEl>
                                          </p:spTgt>
                                        </p:tgtEl>
                                        <p:attrNameLst>
                                          <p:attrName>style.visibility</p:attrName>
                                        </p:attrNameLst>
                                      </p:cBhvr>
                                      <p:to>
                                        <p:strVal val="visible"/>
                                      </p:to>
                                    </p:set>
                                    <p:anim calcmode="lin" valueType="num">
                                      <p:cBhvr additive="base">
                                        <p:cTn id="54" dur="500" fill="hold"/>
                                        <p:tgtEl>
                                          <p:spTgt spid="99333">
                                            <p:txEl>
                                              <p:pRg st="1" end="1"/>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99333">
                                            <p:txEl>
                                              <p:pRg st="1" end="1"/>
                                            </p:txEl>
                                          </p:spTgt>
                                        </p:tgtEl>
                                        <p:attrNameLst>
                                          <p:attrName>ppt_y</p:attrName>
                                        </p:attrNameLst>
                                      </p:cBhvr>
                                      <p:tavLst>
                                        <p:tav tm="0">
                                          <p:val>
                                            <p:strVal val="#ppt_y"/>
                                          </p:val>
                                        </p:tav>
                                        <p:tav tm="100000">
                                          <p:val>
                                            <p:strVal val="#ppt_y"/>
                                          </p:val>
                                        </p:tav>
                                      </p:tavLst>
                                    </p:anim>
                                  </p:childTnLst>
                                </p:cTn>
                              </p:par>
                            </p:childTnLst>
                          </p:cTn>
                        </p:par>
                        <p:par>
                          <p:cTn id="56" fill="hold">
                            <p:stCondLst>
                              <p:cond delay="14500"/>
                            </p:stCondLst>
                            <p:childTnLst>
                              <p:par>
                                <p:cTn id="57" presetID="2" presetClass="entr" presetSubtype="8" fill="hold" grpId="0" nodeType="afterEffect">
                                  <p:stCondLst>
                                    <p:cond delay="1000"/>
                                  </p:stCondLst>
                                  <p:childTnLst>
                                    <p:set>
                                      <p:cBhvr>
                                        <p:cTn id="58" dur="1" fill="hold">
                                          <p:stCondLst>
                                            <p:cond delay="0"/>
                                          </p:stCondLst>
                                        </p:cTn>
                                        <p:tgtEl>
                                          <p:spTgt spid="99333">
                                            <p:txEl>
                                              <p:pRg st="2" end="2"/>
                                            </p:txEl>
                                          </p:spTgt>
                                        </p:tgtEl>
                                        <p:attrNameLst>
                                          <p:attrName>style.visibility</p:attrName>
                                        </p:attrNameLst>
                                      </p:cBhvr>
                                      <p:to>
                                        <p:strVal val="visible"/>
                                      </p:to>
                                    </p:set>
                                    <p:anim calcmode="lin" valueType="num">
                                      <p:cBhvr additive="base">
                                        <p:cTn id="59" dur="500" fill="hold"/>
                                        <p:tgtEl>
                                          <p:spTgt spid="99333">
                                            <p:txEl>
                                              <p:pRg st="2" end="2"/>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99333">
                                            <p:txEl>
                                              <p:pRg st="2" end="2"/>
                                            </p:txEl>
                                          </p:spTgt>
                                        </p:tgtEl>
                                        <p:attrNameLst>
                                          <p:attrName>ppt_y</p:attrName>
                                        </p:attrNameLst>
                                      </p:cBhvr>
                                      <p:tavLst>
                                        <p:tav tm="0">
                                          <p:val>
                                            <p:strVal val="#ppt_y"/>
                                          </p:val>
                                        </p:tav>
                                        <p:tav tm="100000">
                                          <p:val>
                                            <p:strVal val="#ppt_y"/>
                                          </p:val>
                                        </p:tav>
                                      </p:tavLst>
                                    </p:anim>
                                  </p:childTnLst>
                                </p:cTn>
                              </p:par>
                            </p:childTnLst>
                          </p:cTn>
                        </p:par>
                        <p:par>
                          <p:cTn id="61" fill="hold">
                            <p:stCondLst>
                              <p:cond delay="16000"/>
                            </p:stCondLst>
                            <p:childTnLst>
                              <p:par>
                                <p:cTn id="62" presetID="2" presetClass="entr" presetSubtype="8" fill="hold" grpId="0" nodeType="afterEffect">
                                  <p:stCondLst>
                                    <p:cond delay="1000"/>
                                  </p:stCondLst>
                                  <p:childTnLst>
                                    <p:set>
                                      <p:cBhvr>
                                        <p:cTn id="63" dur="1" fill="hold">
                                          <p:stCondLst>
                                            <p:cond delay="0"/>
                                          </p:stCondLst>
                                        </p:cTn>
                                        <p:tgtEl>
                                          <p:spTgt spid="99333">
                                            <p:txEl>
                                              <p:pRg st="3" end="3"/>
                                            </p:txEl>
                                          </p:spTgt>
                                        </p:tgtEl>
                                        <p:attrNameLst>
                                          <p:attrName>style.visibility</p:attrName>
                                        </p:attrNameLst>
                                      </p:cBhvr>
                                      <p:to>
                                        <p:strVal val="visible"/>
                                      </p:to>
                                    </p:set>
                                    <p:anim calcmode="lin" valueType="num">
                                      <p:cBhvr additive="base">
                                        <p:cTn id="64" dur="500" fill="hold"/>
                                        <p:tgtEl>
                                          <p:spTgt spid="99333">
                                            <p:txEl>
                                              <p:pRg st="3" end="3"/>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99333">
                                            <p:txEl>
                                              <p:pRg st="3" end="3"/>
                                            </p:txEl>
                                          </p:spTgt>
                                        </p:tgtEl>
                                        <p:attrNameLst>
                                          <p:attrName>ppt_y</p:attrName>
                                        </p:attrNameLst>
                                      </p:cBhvr>
                                      <p:tavLst>
                                        <p:tav tm="0">
                                          <p:val>
                                            <p:strVal val="#ppt_y"/>
                                          </p:val>
                                        </p:tav>
                                        <p:tav tm="100000">
                                          <p:val>
                                            <p:strVal val="#ppt_y"/>
                                          </p:val>
                                        </p:tav>
                                      </p:tavLst>
                                    </p:anim>
                                  </p:childTnLst>
                                </p:cTn>
                              </p:par>
                            </p:childTnLst>
                          </p:cTn>
                        </p:par>
                        <p:par>
                          <p:cTn id="66" fill="hold">
                            <p:stCondLst>
                              <p:cond delay="17500"/>
                            </p:stCondLst>
                            <p:childTnLst>
                              <p:par>
                                <p:cTn id="67" presetID="2" presetClass="entr" presetSubtype="8" fill="hold" grpId="0" nodeType="afterEffect">
                                  <p:stCondLst>
                                    <p:cond delay="1000"/>
                                  </p:stCondLst>
                                  <p:childTnLst>
                                    <p:set>
                                      <p:cBhvr>
                                        <p:cTn id="68" dur="1" fill="hold">
                                          <p:stCondLst>
                                            <p:cond delay="0"/>
                                          </p:stCondLst>
                                        </p:cTn>
                                        <p:tgtEl>
                                          <p:spTgt spid="99333">
                                            <p:txEl>
                                              <p:pRg st="4" end="4"/>
                                            </p:txEl>
                                          </p:spTgt>
                                        </p:tgtEl>
                                        <p:attrNameLst>
                                          <p:attrName>style.visibility</p:attrName>
                                        </p:attrNameLst>
                                      </p:cBhvr>
                                      <p:to>
                                        <p:strVal val="visible"/>
                                      </p:to>
                                    </p:set>
                                    <p:anim calcmode="lin" valueType="num">
                                      <p:cBhvr additive="base">
                                        <p:cTn id="69" dur="500" fill="hold"/>
                                        <p:tgtEl>
                                          <p:spTgt spid="99333">
                                            <p:txEl>
                                              <p:pRg st="4" end="4"/>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99333">
                                            <p:txEl>
                                              <p:pRg st="4" end="4"/>
                                            </p:txEl>
                                          </p:spTgt>
                                        </p:tgtEl>
                                        <p:attrNameLst>
                                          <p:attrName>ppt_y</p:attrName>
                                        </p:attrNameLst>
                                      </p:cBhvr>
                                      <p:tavLst>
                                        <p:tav tm="0">
                                          <p:val>
                                            <p:strVal val="#ppt_y"/>
                                          </p:val>
                                        </p:tav>
                                        <p:tav tm="100000">
                                          <p:val>
                                            <p:strVal val="#ppt_y"/>
                                          </p:val>
                                        </p:tav>
                                      </p:tavLst>
                                    </p:anim>
                                  </p:childTnLst>
                                </p:cTn>
                              </p:par>
                            </p:childTnLst>
                          </p:cTn>
                        </p:par>
                        <p:par>
                          <p:cTn id="71" fill="hold">
                            <p:stCondLst>
                              <p:cond delay="19000"/>
                            </p:stCondLst>
                            <p:childTnLst>
                              <p:par>
                                <p:cTn id="72" presetID="2" presetClass="entr" presetSubtype="8" fill="hold" grpId="0" nodeType="afterEffect">
                                  <p:stCondLst>
                                    <p:cond delay="1000"/>
                                  </p:stCondLst>
                                  <p:childTnLst>
                                    <p:set>
                                      <p:cBhvr>
                                        <p:cTn id="73" dur="1" fill="hold">
                                          <p:stCondLst>
                                            <p:cond delay="0"/>
                                          </p:stCondLst>
                                        </p:cTn>
                                        <p:tgtEl>
                                          <p:spTgt spid="99333">
                                            <p:txEl>
                                              <p:pRg st="5" end="5"/>
                                            </p:txEl>
                                          </p:spTgt>
                                        </p:tgtEl>
                                        <p:attrNameLst>
                                          <p:attrName>style.visibility</p:attrName>
                                        </p:attrNameLst>
                                      </p:cBhvr>
                                      <p:to>
                                        <p:strVal val="visible"/>
                                      </p:to>
                                    </p:set>
                                    <p:anim calcmode="lin" valueType="num">
                                      <p:cBhvr additive="base">
                                        <p:cTn id="74" dur="500" fill="hold"/>
                                        <p:tgtEl>
                                          <p:spTgt spid="99333">
                                            <p:txEl>
                                              <p:pRg st="5" end="5"/>
                                            </p:txEl>
                                          </p:spTgt>
                                        </p:tgtEl>
                                        <p:attrNameLst>
                                          <p:attrName>ppt_x</p:attrName>
                                        </p:attrNameLst>
                                      </p:cBhvr>
                                      <p:tavLst>
                                        <p:tav tm="0">
                                          <p:val>
                                            <p:strVal val="0-#ppt_w/2"/>
                                          </p:val>
                                        </p:tav>
                                        <p:tav tm="100000">
                                          <p:val>
                                            <p:strVal val="#ppt_x"/>
                                          </p:val>
                                        </p:tav>
                                      </p:tavLst>
                                    </p:anim>
                                    <p:anim calcmode="lin" valueType="num">
                                      <p:cBhvr additive="base">
                                        <p:cTn id="75" dur="500" fill="hold"/>
                                        <p:tgtEl>
                                          <p:spTgt spid="99333">
                                            <p:txEl>
                                              <p:pRg st="5" end="5"/>
                                            </p:txEl>
                                          </p:spTgt>
                                        </p:tgtEl>
                                        <p:attrNameLst>
                                          <p:attrName>ppt_y</p:attrName>
                                        </p:attrNameLst>
                                      </p:cBhvr>
                                      <p:tavLst>
                                        <p:tav tm="0">
                                          <p:val>
                                            <p:strVal val="#ppt_y"/>
                                          </p:val>
                                        </p:tav>
                                        <p:tav tm="100000">
                                          <p:val>
                                            <p:strVal val="#ppt_y"/>
                                          </p:val>
                                        </p:tav>
                                      </p:tavLst>
                                    </p:anim>
                                  </p:childTnLst>
                                </p:cTn>
                              </p:par>
                            </p:childTnLst>
                          </p:cTn>
                        </p:par>
                        <p:par>
                          <p:cTn id="76" fill="hold">
                            <p:stCondLst>
                              <p:cond delay="20500"/>
                            </p:stCondLst>
                            <p:childTnLst>
                              <p:par>
                                <p:cTn id="77" presetID="2" presetClass="entr" presetSubtype="8" fill="hold" grpId="0" nodeType="afterEffect">
                                  <p:stCondLst>
                                    <p:cond delay="1000"/>
                                  </p:stCondLst>
                                  <p:childTnLst>
                                    <p:set>
                                      <p:cBhvr>
                                        <p:cTn id="78" dur="1" fill="hold">
                                          <p:stCondLst>
                                            <p:cond delay="0"/>
                                          </p:stCondLst>
                                        </p:cTn>
                                        <p:tgtEl>
                                          <p:spTgt spid="99333">
                                            <p:txEl>
                                              <p:pRg st="6" end="6"/>
                                            </p:txEl>
                                          </p:spTgt>
                                        </p:tgtEl>
                                        <p:attrNameLst>
                                          <p:attrName>style.visibility</p:attrName>
                                        </p:attrNameLst>
                                      </p:cBhvr>
                                      <p:to>
                                        <p:strVal val="visible"/>
                                      </p:to>
                                    </p:set>
                                    <p:anim calcmode="lin" valueType="num">
                                      <p:cBhvr additive="base">
                                        <p:cTn id="79" dur="500" fill="hold"/>
                                        <p:tgtEl>
                                          <p:spTgt spid="99333">
                                            <p:txEl>
                                              <p:pRg st="6" end="6"/>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99333">
                                            <p:txEl>
                                              <p:pRg st="6" end="6"/>
                                            </p:txEl>
                                          </p:spTgt>
                                        </p:tgtEl>
                                        <p:attrNameLst>
                                          <p:attrName>ppt_y</p:attrName>
                                        </p:attrNameLst>
                                      </p:cBhvr>
                                      <p:tavLst>
                                        <p:tav tm="0">
                                          <p:val>
                                            <p:strVal val="#ppt_y"/>
                                          </p:val>
                                        </p:tav>
                                        <p:tav tm="100000">
                                          <p:val>
                                            <p:strVal val="#ppt_y"/>
                                          </p:val>
                                        </p:tav>
                                      </p:tavLst>
                                    </p:anim>
                                  </p:childTnLst>
                                </p:cTn>
                              </p:par>
                            </p:childTnLst>
                          </p:cTn>
                        </p:par>
                        <p:par>
                          <p:cTn id="81" fill="hold">
                            <p:stCondLst>
                              <p:cond delay="22000"/>
                            </p:stCondLst>
                            <p:childTnLst>
                              <p:par>
                                <p:cTn id="82" presetID="2" presetClass="entr" presetSubtype="8" fill="hold" grpId="0" nodeType="afterEffect">
                                  <p:stCondLst>
                                    <p:cond delay="1000"/>
                                  </p:stCondLst>
                                  <p:childTnLst>
                                    <p:set>
                                      <p:cBhvr>
                                        <p:cTn id="83" dur="1" fill="hold">
                                          <p:stCondLst>
                                            <p:cond delay="0"/>
                                          </p:stCondLst>
                                        </p:cTn>
                                        <p:tgtEl>
                                          <p:spTgt spid="99333">
                                            <p:txEl>
                                              <p:pRg st="7" end="7"/>
                                            </p:txEl>
                                          </p:spTgt>
                                        </p:tgtEl>
                                        <p:attrNameLst>
                                          <p:attrName>style.visibility</p:attrName>
                                        </p:attrNameLst>
                                      </p:cBhvr>
                                      <p:to>
                                        <p:strVal val="visible"/>
                                      </p:to>
                                    </p:set>
                                    <p:anim calcmode="lin" valueType="num">
                                      <p:cBhvr additive="base">
                                        <p:cTn id="84" dur="500" fill="hold"/>
                                        <p:tgtEl>
                                          <p:spTgt spid="99333">
                                            <p:txEl>
                                              <p:pRg st="7" end="7"/>
                                            </p:txEl>
                                          </p:spTgt>
                                        </p:tgtEl>
                                        <p:attrNameLst>
                                          <p:attrName>ppt_x</p:attrName>
                                        </p:attrNameLst>
                                      </p:cBhvr>
                                      <p:tavLst>
                                        <p:tav tm="0">
                                          <p:val>
                                            <p:strVal val="0-#ppt_w/2"/>
                                          </p:val>
                                        </p:tav>
                                        <p:tav tm="100000">
                                          <p:val>
                                            <p:strVal val="#ppt_x"/>
                                          </p:val>
                                        </p:tav>
                                      </p:tavLst>
                                    </p:anim>
                                    <p:anim calcmode="lin" valueType="num">
                                      <p:cBhvr additive="base">
                                        <p:cTn id="85" dur="500" fill="hold"/>
                                        <p:tgtEl>
                                          <p:spTgt spid="9933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autoUpdateAnimBg="0"/>
      <p:bldP spid="99331" grpId="0" build="p" autoUpdateAnimBg="0" advAuto="1000"/>
      <p:bldP spid="99332" grpId="0" build="p" autoUpdateAnimBg="0" advAuto="1000"/>
      <p:bldP spid="99333" grpId="0" build="p" autoUpdateAnimBg="0" advAuto="100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914400" y="-152400"/>
            <a:ext cx="7793038" cy="990600"/>
          </a:xfrm>
        </p:spPr>
        <p:txBody>
          <a:bodyPr/>
          <a:lstStyle/>
          <a:p>
            <a:pPr algn="ctr"/>
            <a:r>
              <a:rPr lang="ar-MA" sz="4800" b="1" smtClean="0">
                <a:cs typeface="Simplified Arabic" pitchFamily="2" charset="-78"/>
              </a:rPr>
              <a:t>محطة سنة </a:t>
            </a:r>
            <a:r>
              <a:rPr lang="fr-FR" sz="4800" b="1" smtClean="0">
                <a:cs typeface="Simplified Arabic" pitchFamily="2" charset="-78"/>
              </a:rPr>
              <a:t>2011</a:t>
            </a:r>
          </a:p>
        </p:txBody>
      </p:sp>
      <p:sp>
        <p:nvSpPr>
          <p:cNvPr id="71683" name="Rectangle 3"/>
          <p:cNvSpPr>
            <a:spLocks noGrp="1" noChangeArrowheads="1"/>
          </p:cNvSpPr>
          <p:nvPr>
            <p:ph type="body" idx="1"/>
          </p:nvPr>
        </p:nvSpPr>
        <p:spPr>
          <a:xfrm>
            <a:off x="914400" y="838200"/>
            <a:ext cx="7812088" cy="1066800"/>
          </a:xfrm>
        </p:spPr>
        <p:txBody>
          <a:bodyPr/>
          <a:lstStyle/>
          <a:p>
            <a:r>
              <a:rPr lang="fr-FR" sz="3000" b="1" smtClean="0">
                <a:solidFill>
                  <a:schemeClr val="hlink"/>
                </a:solidFill>
                <a:effectLst>
                  <a:outerShdw blurRad="38100" dist="38100" dir="2700000" algn="tl">
                    <a:srgbClr val="000000"/>
                  </a:outerShdw>
                </a:effectLst>
                <a:latin typeface="Times New Roman" charset="0"/>
                <a:cs typeface="Simplified Arabic" pitchFamily="2" charset="-78"/>
              </a:rPr>
              <a:t>2011</a:t>
            </a:r>
            <a:r>
              <a:rPr lang="ar-SA" sz="2600" b="1" smtClean="0">
                <a:solidFill>
                  <a:schemeClr val="folHlink"/>
                </a:solidFill>
                <a:effectLst>
                  <a:outerShdw blurRad="38100" dist="38100" dir="2700000" algn="tl">
                    <a:srgbClr val="000000"/>
                  </a:outerShdw>
                </a:effectLst>
              </a:rPr>
              <a:t>: </a:t>
            </a:r>
            <a:r>
              <a:rPr lang="ar-SA" sz="2600" b="1" smtClean="0">
                <a:solidFill>
                  <a:schemeClr val="folHlink"/>
                </a:solidFill>
                <a:effectLst>
                  <a:outerShdw blurRad="38100" dist="38100" dir="2700000" algn="tl">
                    <a:srgbClr val="000000"/>
                  </a:outerShdw>
                </a:effectLst>
                <a:cs typeface="Simplified Arabic" pitchFamily="2" charset="-78"/>
              </a:rPr>
              <a:t>مرحلة مواكبة</a:t>
            </a:r>
            <a:r>
              <a:rPr lang="ar-MA" sz="2600" b="1" smtClean="0">
                <a:solidFill>
                  <a:schemeClr val="folHlink"/>
                </a:solidFill>
                <a:effectLst>
                  <a:outerShdw blurRad="38100" dist="38100" dir="2700000" algn="tl">
                    <a:srgbClr val="000000"/>
                  </a:outerShdw>
                </a:effectLst>
                <a:cs typeface="Simplified Arabic" pitchFamily="2" charset="-78"/>
              </a:rPr>
              <a:t>ورش</a:t>
            </a:r>
            <a:r>
              <a:rPr lang="ar-SA" sz="2600" b="1" smtClean="0">
                <a:solidFill>
                  <a:schemeClr val="folHlink"/>
                </a:solidFill>
                <a:effectLst>
                  <a:outerShdw blurRad="38100" dist="38100" dir="2700000" algn="tl">
                    <a:srgbClr val="000000"/>
                  </a:outerShdw>
                </a:effectLst>
                <a:cs typeface="Simplified Arabic" pitchFamily="2" charset="-78"/>
              </a:rPr>
              <a:t> إصلاح القضاء </a:t>
            </a:r>
            <a:r>
              <a:rPr lang="ar-MA" sz="2600" b="1" smtClean="0">
                <a:solidFill>
                  <a:schemeClr val="folHlink"/>
                </a:solidFill>
                <a:effectLst>
                  <a:outerShdw blurRad="38100" dist="38100" dir="2700000" algn="tl">
                    <a:srgbClr val="000000"/>
                  </a:outerShdw>
                </a:effectLst>
                <a:cs typeface="Simplified Arabic" pitchFamily="2" charset="-78"/>
              </a:rPr>
              <a:t>عبر إيجاد هياكل تعنى بالتشريع و</a:t>
            </a:r>
            <a:r>
              <a:rPr lang="ar-SA" sz="2600" b="1" smtClean="0">
                <a:solidFill>
                  <a:schemeClr val="folHlink"/>
                </a:solidFill>
                <a:effectLst>
                  <a:outerShdw blurRad="38100" dist="38100" dir="2700000" algn="tl">
                    <a:srgbClr val="000000"/>
                  </a:outerShdw>
                </a:effectLst>
                <a:cs typeface="Simplified Arabic" pitchFamily="2" charset="-78"/>
              </a:rPr>
              <a:t>التحديث و الموارد البشرية و </a:t>
            </a:r>
            <a:r>
              <a:rPr lang="ar-MA" sz="2600" b="1" smtClean="0">
                <a:solidFill>
                  <a:schemeClr val="folHlink"/>
                </a:solidFill>
                <a:effectLst>
                  <a:outerShdw blurRad="38100" dist="38100" dir="2700000" algn="tl">
                    <a:srgbClr val="000000"/>
                  </a:outerShdw>
                </a:effectLst>
                <a:cs typeface="Simplified Arabic" pitchFamily="2" charset="-78"/>
              </a:rPr>
              <a:t>التدقيق و المراقبة الداخلية</a:t>
            </a:r>
            <a:r>
              <a:rPr lang="ar-SA" sz="2600" b="1" smtClean="0">
                <a:effectLst>
                  <a:outerShdw blurRad="38100" dist="38100" dir="2700000" algn="tl">
                    <a:srgbClr val="FFFFFF"/>
                  </a:outerShdw>
                </a:effectLst>
                <a:cs typeface="Simplified Arabic" pitchFamily="2" charset="-78"/>
              </a:rPr>
              <a:t>  </a:t>
            </a:r>
            <a:endParaRPr lang="fr-FR" sz="2600" b="1" smtClean="0">
              <a:effectLst>
                <a:outerShdw blurRad="38100" dist="38100" dir="2700000" algn="tl">
                  <a:srgbClr val="FFFFFF"/>
                </a:outerShdw>
              </a:effectLst>
              <a:cs typeface="Simplified Arabic" pitchFamily="2" charset="-78"/>
            </a:endParaRPr>
          </a:p>
        </p:txBody>
      </p:sp>
      <p:sp>
        <p:nvSpPr>
          <p:cNvPr id="71684" name="Rectangle 4"/>
          <p:cNvSpPr>
            <a:spLocks noChangeArrowheads="1"/>
          </p:cNvSpPr>
          <p:nvPr/>
        </p:nvSpPr>
        <p:spPr bwMode="auto">
          <a:xfrm>
            <a:off x="4953000" y="2205038"/>
            <a:ext cx="4191000" cy="3581400"/>
          </a:xfrm>
          <a:prstGeom prst="rect">
            <a:avLst/>
          </a:prstGeom>
          <a:noFill/>
          <a:ln w="9525">
            <a:noFill/>
            <a:miter lim="800000"/>
            <a:headEnd/>
            <a:tailEnd/>
          </a:ln>
          <a:effectLst/>
        </p:spPr>
        <p:txBody>
          <a:bodyPr/>
          <a:lstStyle/>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الوزير</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الديوان	</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كتابة المجلس الأعلى للقضاء</a:t>
            </a:r>
            <a:endParaRPr lang="ar-SA" sz="2600" b="1">
              <a:effectLst>
                <a:outerShdw blurRad="38100" dist="38100" dir="2700000" algn="tl">
                  <a:srgbClr val="FFFFFF"/>
                </a:outerShdw>
              </a:effectLst>
              <a:cs typeface="Times New Roman" charset="0"/>
            </a:endParaRP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المفتشية العامة</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 قسم تتبع وتحليل الشكايات</a:t>
            </a:r>
            <a:endParaRPr lang="ar-SA" sz="2600" b="1">
              <a:effectLst>
                <a:outerShdw blurRad="38100" dist="38100" dir="2700000" algn="tl">
                  <a:srgbClr val="FFFFFF"/>
                </a:outerShdw>
              </a:effectLst>
              <a:cs typeface="Times New Roman" charset="0"/>
            </a:endParaRPr>
          </a:p>
          <a:p>
            <a:pPr marL="342900" indent="-342900">
              <a:lnSpc>
                <a:spcPct val="90000"/>
              </a:lnSpc>
              <a:spcBef>
                <a:spcPct val="20000"/>
              </a:spcBef>
              <a:buClr>
                <a:schemeClr val="folHlink"/>
              </a:buClr>
              <a:buSzPct val="60000"/>
              <a:buFont typeface="Arial" charset="0"/>
              <a:buChar char="•"/>
            </a:pPr>
            <a:r>
              <a:rPr lang="ar-SA" sz="2600" b="1">
                <a:effectLst>
                  <a:outerShdw blurRad="38100" dist="38100" dir="2700000" algn="tl">
                    <a:srgbClr val="FFFFFF"/>
                  </a:outerShdw>
                </a:effectLst>
                <a:latin typeface="Times New Roman" charset="0"/>
              </a:rPr>
              <a:t>قسم التدقيق ومراقبة التدبير الداخلي </a:t>
            </a:r>
            <a:endParaRPr lang="ar-MA" sz="2600" b="1">
              <a:effectLst>
                <a:outerShdw blurRad="38100" dist="38100" dir="2700000" algn="tl">
                  <a:srgbClr val="FFFFFF"/>
                </a:outerShdw>
              </a:effectLst>
              <a:latin typeface="Times New Roman" charset="0"/>
            </a:endParaRPr>
          </a:p>
          <a:p>
            <a:pPr marL="342900" indent="-342900">
              <a:lnSpc>
                <a:spcPct val="90000"/>
              </a:lnSpc>
              <a:spcBef>
                <a:spcPct val="20000"/>
              </a:spcBef>
              <a:buClr>
                <a:schemeClr val="folHlink"/>
              </a:buClr>
              <a:buSzPct val="60000"/>
              <a:buFont typeface="Arial" charset="0"/>
              <a:buChar char="•"/>
            </a:pPr>
            <a:r>
              <a:rPr lang="ar-MA" sz="2600" b="1">
                <a:effectLst>
                  <a:outerShdw blurRad="38100" dist="38100" dir="2700000" algn="tl">
                    <a:srgbClr val="FFFFFF"/>
                  </a:outerShdw>
                </a:effectLst>
                <a:latin typeface="Times New Roman" charset="0"/>
              </a:rPr>
              <a:t> </a:t>
            </a:r>
          </a:p>
          <a:p>
            <a:pPr marL="342900" indent="-342900">
              <a:lnSpc>
                <a:spcPct val="90000"/>
              </a:lnSpc>
              <a:spcBef>
                <a:spcPct val="20000"/>
              </a:spcBef>
              <a:buClr>
                <a:schemeClr val="folHlink"/>
              </a:buClr>
              <a:buSzPct val="60000"/>
              <a:buFont typeface="Arial" charset="0"/>
              <a:buChar char="•"/>
            </a:pPr>
            <a:r>
              <a:rPr lang="ar-MA" sz="2600" b="1">
                <a:effectLst>
                  <a:outerShdw blurRad="38100" dist="38100" dir="2700000" algn="tl">
                    <a:srgbClr val="FFFFFF"/>
                  </a:outerShdw>
                </a:effectLst>
                <a:latin typeface="Times New Roman" charset="0"/>
              </a:rPr>
              <a:t>التقسيم الداخلي بموجب للوزير</a:t>
            </a:r>
            <a:endParaRPr lang="fr-FR" sz="2600" b="1">
              <a:effectLst>
                <a:outerShdw blurRad="38100" dist="38100" dir="2700000" algn="tl">
                  <a:srgbClr val="FFFFFF"/>
                </a:outerShdw>
              </a:effectLst>
              <a:latin typeface="Times New Roman" charset="0"/>
            </a:endParaRPr>
          </a:p>
        </p:txBody>
      </p:sp>
      <p:sp>
        <p:nvSpPr>
          <p:cNvPr id="71685" name="Rectangle 5"/>
          <p:cNvSpPr>
            <a:spLocks noChangeArrowheads="1"/>
          </p:cNvSpPr>
          <p:nvPr/>
        </p:nvSpPr>
        <p:spPr bwMode="auto">
          <a:xfrm>
            <a:off x="179388" y="2133600"/>
            <a:ext cx="4724400" cy="3657600"/>
          </a:xfrm>
          <a:prstGeom prst="rect">
            <a:avLst/>
          </a:prstGeom>
          <a:noFill/>
          <a:ln w="9525">
            <a:noFill/>
            <a:miter lim="800000"/>
            <a:headEnd/>
            <a:tailEnd/>
          </a:ln>
          <a:effectLst/>
        </p:spPr>
        <p:txBody>
          <a:bodyPr/>
          <a:lstStyle/>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الكتابة العامة		</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1- مديرية الشؤون المدنية</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2- مديرية الشؤون الجنائية والعفو</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3- مديرية التشريع</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4- مديرية الميزانية والمراقبة</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cs typeface="Simplified Arabic" pitchFamily="2" charset="-78"/>
              </a:rPr>
              <a:t>5- مديرية الدراسات والتعاون والتحديث</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latin typeface="Times New Roman" charset="0"/>
                <a:cs typeface="Simplified Arabic" pitchFamily="2" charset="-78"/>
              </a:rPr>
              <a:t>6- مديرية الموارد البشرية</a:t>
            </a:r>
          </a:p>
          <a:p>
            <a:pPr marL="342900" indent="-342900">
              <a:lnSpc>
                <a:spcPct val="90000"/>
              </a:lnSpc>
              <a:spcBef>
                <a:spcPct val="20000"/>
              </a:spcBef>
              <a:buClr>
                <a:schemeClr val="folHlink"/>
              </a:buClr>
              <a:buSzPct val="60000"/>
              <a:buFont typeface="Wingdings" pitchFamily="2" charset="2"/>
              <a:buNone/>
            </a:pPr>
            <a:r>
              <a:rPr lang="ar-SA" sz="2600" b="1">
                <a:effectLst>
                  <a:outerShdw blurRad="38100" dist="38100" dir="2700000" algn="tl">
                    <a:srgbClr val="FFFFFF"/>
                  </a:outerShdw>
                </a:effectLst>
                <a:latin typeface="Times New Roman" charset="0"/>
                <a:cs typeface="Simplified Arabic" pitchFamily="2" charset="-78"/>
              </a:rPr>
              <a:t>7- مديرية </a:t>
            </a:r>
            <a:r>
              <a:rPr lang="ar-SA" sz="2600" b="1">
                <a:effectLst>
                  <a:outerShdw blurRad="38100" dist="38100" dir="2700000" algn="tl">
                    <a:srgbClr val="FFFFFF"/>
                  </a:outerShdw>
                </a:effectLst>
                <a:cs typeface="Simplified Arabic" pitchFamily="2" charset="-78"/>
              </a:rPr>
              <a:t> التجهيز وتدبير الممتلكات</a:t>
            </a:r>
            <a:r>
              <a:rPr lang="ar-SA" sz="2600" b="1">
                <a:effectLst>
                  <a:outerShdw blurRad="38100" dist="38100" dir="2700000" algn="tl">
                    <a:srgbClr val="FFFFFF"/>
                  </a:outerShdw>
                </a:effectLst>
                <a:latin typeface="Times New Roman" charset="0"/>
              </a:rPr>
              <a:t>	</a:t>
            </a:r>
            <a:endParaRPr lang="fr-FR" sz="2600" b="1">
              <a:effectLst>
                <a:outerShdw blurRad="38100" dist="38100" dir="2700000" algn="tl">
                  <a:srgbClr val="FFFFFF"/>
                </a:outerShdw>
              </a:effectLst>
              <a:latin typeface="Times New Roman"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p:cTn id="7" dur="1000" fill="hold"/>
                                        <p:tgtEl>
                                          <p:spTgt spid="71682"/>
                                        </p:tgtEl>
                                        <p:attrNameLst>
                                          <p:attrName>ppt_w</p:attrName>
                                        </p:attrNameLst>
                                      </p:cBhvr>
                                      <p:tavLst>
                                        <p:tav tm="0">
                                          <p:val>
                                            <p:fltVal val="0"/>
                                          </p:val>
                                        </p:tav>
                                        <p:tav tm="100000">
                                          <p:val>
                                            <p:strVal val="#ppt_w"/>
                                          </p:val>
                                        </p:tav>
                                      </p:tavLst>
                                    </p:anim>
                                    <p:anim calcmode="lin" valueType="num">
                                      <p:cBhvr>
                                        <p:cTn id="8" dur="1000" fill="hold"/>
                                        <p:tgtEl>
                                          <p:spTgt spid="71682"/>
                                        </p:tgtEl>
                                        <p:attrNameLst>
                                          <p:attrName>ppt_h</p:attrName>
                                        </p:attrNameLst>
                                      </p:cBhvr>
                                      <p:tavLst>
                                        <p:tav tm="0">
                                          <p:val>
                                            <p:fltVal val="0"/>
                                          </p:val>
                                        </p:tav>
                                        <p:tav tm="100000">
                                          <p:val>
                                            <p:strVal val="#ppt_h"/>
                                          </p:val>
                                        </p:tav>
                                      </p:tavLst>
                                    </p:anim>
                                    <p:anim calcmode="lin" valueType="num">
                                      <p:cBhvr>
                                        <p:cTn id="9" dur="1000" fill="hold"/>
                                        <p:tgtEl>
                                          <p:spTgt spid="7168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168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8" fill="hold" grpId="0" nodeType="afterEffect">
                                  <p:stCondLst>
                                    <p:cond delay="1000"/>
                                  </p:stCondLst>
                                  <p:childTnLst>
                                    <p:set>
                                      <p:cBhvr>
                                        <p:cTn id="13" dur="1" fill="hold">
                                          <p:stCondLst>
                                            <p:cond delay="0"/>
                                          </p:stCondLst>
                                        </p:cTn>
                                        <p:tgtEl>
                                          <p:spTgt spid="71683">
                                            <p:txEl>
                                              <p:pRg st="0" end="0"/>
                                            </p:txEl>
                                          </p:spTgt>
                                        </p:tgtEl>
                                        <p:attrNameLst>
                                          <p:attrName>style.visibility</p:attrName>
                                        </p:attrNameLst>
                                      </p:cBhvr>
                                      <p:to>
                                        <p:strVal val="visible"/>
                                      </p:to>
                                    </p:set>
                                    <p:anim calcmode="lin" valueType="num">
                                      <p:cBhvr additive="base">
                                        <p:cTn id="14" dur="500" fill="hold"/>
                                        <p:tgtEl>
                                          <p:spTgt spid="71683">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71683">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8" fill="hold" grpId="0" nodeType="afterEffect">
                                  <p:stCondLst>
                                    <p:cond delay="1000"/>
                                  </p:stCondLst>
                                  <p:childTnLst>
                                    <p:set>
                                      <p:cBhvr>
                                        <p:cTn id="18" dur="1" fill="hold">
                                          <p:stCondLst>
                                            <p:cond delay="0"/>
                                          </p:stCondLst>
                                        </p:cTn>
                                        <p:tgtEl>
                                          <p:spTgt spid="71684">
                                            <p:txEl>
                                              <p:pRg st="0" end="0"/>
                                            </p:txEl>
                                          </p:spTgt>
                                        </p:tgtEl>
                                        <p:attrNameLst>
                                          <p:attrName>style.visibility</p:attrName>
                                        </p:attrNameLst>
                                      </p:cBhvr>
                                      <p:to>
                                        <p:strVal val="visible"/>
                                      </p:to>
                                    </p:set>
                                    <p:anim calcmode="lin" valueType="num">
                                      <p:cBhvr additive="base">
                                        <p:cTn id="19" dur="500" fill="hold"/>
                                        <p:tgtEl>
                                          <p:spTgt spid="71684">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684">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8" fill="hold" grpId="0" nodeType="afterEffect">
                                  <p:stCondLst>
                                    <p:cond delay="1000"/>
                                  </p:stCondLst>
                                  <p:childTnLst>
                                    <p:set>
                                      <p:cBhvr>
                                        <p:cTn id="23" dur="1" fill="hold">
                                          <p:stCondLst>
                                            <p:cond delay="0"/>
                                          </p:stCondLst>
                                        </p:cTn>
                                        <p:tgtEl>
                                          <p:spTgt spid="71684">
                                            <p:txEl>
                                              <p:pRg st="1" end="1"/>
                                            </p:txEl>
                                          </p:spTgt>
                                        </p:tgtEl>
                                        <p:attrNameLst>
                                          <p:attrName>style.visibility</p:attrName>
                                        </p:attrNameLst>
                                      </p:cBhvr>
                                      <p:to>
                                        <p:strVal val="visible"/>
                                      </p:to>
                                    </p:set>
                                    <p:anim calcmode="lin" valueType="num">
                                      <p:cBhvr additive="base">
                                        <p:cTn id="24" dur="500" fill="hold"/>
                                        <p:tgtEl>
                                          <p:spTgt spid="71684">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71684">
                                            <p:txEl>
                                              <p:pRg st="1" end="1"/>
                                            </p:txEl>
                                          </p:spTgt>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8" fill="hold" grpId="0" nodeType="afterEffect">
                                  <p:stCondLst>
                                    <p:cond delay="1000"/>
                                  </p:stCondLst>
                                  <p:childTnLst>
                                    <p:set>
                                      <p:cBhvr>
                                        <p:cTn id="28" dur="1" fill="hold">
                                          <p:stCondLst>
                                            <p:cond delay="0"/>
                                          </p:stCondLst>
                                        </p:cTn>
                                        <p:tgtEl>
                                          <p:spTgt spid="71684">
                                            <p:txEl>
                                              <p:pRg st="2" end="2"/>
                                            </p:txEl>
                                          </p:spTgt>
                                        </p:tgtEl>
                                        <p:attrNameLst>
                                          <p:attrName>style.visibility</p:attrName>
                                        </p:attrNameLst>
                                      </p:cBhvr>
                                      <p:to>
                                        <p:strVal val="visible"/>
                                      </p:to>
                                    </p:set>
                                    <p:anim calcmode="lin" valueType="num">
                                      <p:cBhvr additive="base">
                                        <p:cTn id="29" dur="500" fill="hold"/>
                                        <p:tgtEl>
                                          <p:spTgt spid="71684">
                                            <p:txEl>
                                              <p:pRg st="2" end="2"/>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1684">
                                            <p:txEl>
                                              <p:pRg st="2" end="2"/>
                                            </p:txEl>
                                          </p:spTgt>
                                        </p:tgtEl>
                                        <p:attrNameLst>
                                          <p:attrName>ppt_y</p:attrName>
                                        </p:attrNameLst>
                                      </p:cBhvr>
                                      <p:tavLst>
                                        <p:tav tm="0">
                                          <p:val>
                                            <p:strVal val="#ppt_y"/>
                                          </p:val>
                                        </p:tav>
                                        <p:tav tm="100000">
                                          <p:val>
                                            <p:strVal val="#ppt_y"/>
                                          </p:val>
                                        </p:tav>
                                      </p:tavLst>
                                    </p:anim>
                                  </p:childTnLst>
                                </p:cTn>
                              </p:par>
                            </p:childTnLst>
                          </p:cTn>
                        </p:par>
                        <p:par>
                          <p:cTn id="31" fill="hold">
                            <p:stCondLst>
                              <p:cond delay="7000"/>
                            </p:stCondLst>
                            <p:childTnLst>
                              <p:par>
                                <p:cTn id="32" presetID="2" presetClass="entr" presetSubtype="8" fill="hold" grpId="0" nodeType="afterEffect">
                                  <p:stCondLst>
                                    <p:cond delay="1000"/>
                                  </p:stCondLst>
                                  <p:childTnLst>
                                    <p:set>
                                      <p:cBhvr>
                                        <p:cTn id="33" dur="1" fill="hold">
                                          <p:stCondLst>
                                            <p:cond delay="0"/>
                                          </p:stCondLst>
                                        </p:cTn>
                                        <p:tgtEl>
                                          <p:spTgt spid="71684">
                                            <p:txEl>
                                              <p:pRg st="3" end="3"/>
                                            </p:txEl>
                                          </p:spTgt>
                                        </p:tgtEl>
                                        <p:attrNameLst>
                                          <p:attrName>style.visibility</p:attrName>
                                        </p:attrNameLst>
                                      </p:cBhvr>
                                      <p:to>
                                        <p:strVal val="visible"/>
                                      </p:to>
                                    </p:set>
                                    <p:anim calcmode="lin" valueType="num">
                                      <p:cBhvr additive="base">
                                        <p:cTn id="34" dur="500" fill="hold"/>
                                        <p:tgtEl>
                                          <p:spTgt spid="71684">
                                            <p:txEl>
                                              <p:pRg st="3" end="3"/>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71684">
                                            <p:txEl>
                                              <p:pRg st="3" end="3"/>
                                            </p:txEl>
                                          </p:spTgt>
                                        </p:tgtEl>
                                        <p:attrNameLst>
                                          <p:attrName>ppt_y</p:attrName>
                                        </p:attrNameLst>
                                      </p:cBhvr>
                                      <p:tavLst>
                                        <p:tav tm="0">
                                          <p:val>
                                            <p:strVal val="#ppt_y"/>
                                          </p:val>
                                        </p:tav>
                                        <p:tav tm="100000">
                                          <p:val>
                                            <p:strVal val="#ppt_y"/>
                                          </p:val>
                                        </p:tav>
                                      </p:tavLst>
                                    </p:anim>
                                  </p:childTnLst>
                                </p:cTn>
                              </p:par>
                            </p:childTnLst>
                          </p:cTn>
                        </p:par>
                        <p:par>
                          <p:cTn id="36" fill="hold">
                            <p:stCondLst>
                              <p:cond delay="8500"/>
                            </p:stCondLst>
                            <p:childTnLst>
                              <p:par>
                                <p:cTn id="37" presetID="2" presetClass="entr" presetSubtype="8" fill="hold" grpId="0" nodeType="afterEffect">
                                  <p:stCondLst>
                                    <p:cond delay="1000"/>
                                  </p:stCondLst>
                                  <p:childTnLst>
                                    <p:set>
                                      <p:cBhvr>
                                        <p:cTn id="38" dur="1" fill="hold">
                                          <p:stCondLst>
                                            <p:cond delay="0"/>
                                          </p:stCondLst>
                                        </p:cTn>
                                        <p:tgtEl>
                                          <p:spTgt spid="71684">
                                            <p:txEl>
                                              <p:pRg st="4" end="4"/>
                                            </p:txEl>
                                          </p:spTgt>
                                        </p:tgtEl>
                                        <p:attrNameLst>
                                          <p:attrName>style.visibility</p:attrName>
                                        </p:attrNameLst>
                                      </p:cBhvr>
                                      <p:to>
                                        <p:strVal val="visible"/>
                                      </p:to>
                                    </p:set>
                                    <p:anim calcmode="lin" valueType="num">
                                      <p:cBhvr additive="base">
                                        <p:cTn id="39" dur="500" fill="hold"/>
                                        <p:tgtEl>
                                          <p:spTgt spid="71684">
                                            <p:txEl>
                                              <p:pRg st="4" end="4"/>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1684">
                                            <p:txEl>
                                              <p:pRg st="4" end="4"/>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0"/>
                            </p:stCondLst>
                            <p:childTnLst>
                              <p:par>
                                <p:cTn id="42" presetID="2" presetClass="entr" presetSubtype="8" fill="hold" grpId="0" nodeType="afterEffect">
                                  <p:stCondLst>
                                    <p:cond delay="1000"/>
                                  </p:stCondLst>
                                  <p:childTnLst>
                                    <p:set>
                                      <p:cBhvr>
                                        <p:cTn id="43" dur="1" fill="hold">
                                          <p:stCondLst>
                                            <p:cond delay="0"/>
                                          </p:stCondLst>
                                        </p:cTn>
                                        <p:tgtEl>
                                          <p:spTgt spid="71684">
                                            <p:txEl>
                                              <p:pRg st="5" end="5"/>
                                            </p:txEl>
                                          </p:spTgt>
                                        </p:tgtEl>
                                        <p:attrNameLst>
                                          <p:attrName>style.visibility</p:attrName>
                                        </p:attrNameLst>
                                      </p:cBhvr>
                                      <p:to>
                                        <p:strVal val="visible"/>
                                      </p:to>
                                    </p:set>
                                    <p:anim calcmode="lin" valueType="num">
                                      <p:cBhvr additive="base">
                                        <p:cTn id="44" dur="500" fill="hold"/>
                                        <p:tgtEl>
                                          <p:spTgt spid="71684">
                                            <p:txEl>
                                              <p:pRg st="5" end="5"/>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71684">
                                            <p:txEl>
                                              <p:pRg st="5" end="5"/>
                                            </p:txEl>
                                          </p:spTgt>
                                        </p:tgtEl>
                                        <p:attrNameLst>
                                          <p:attrName>ppt_y</p:attrName>
                                        </p:attrNameLst>
                                      </p:cBhvr>
                                      <p:tavLst>
                                        <p:tav tm="0">
                                          <p:val>
                                            <p:strVal val="#ppt_y"/>
                                          </p:val>
                                        </p:tav>
                                        <p:tav tm="100000">
                                          <p:val>
                                            <p:strVal val="#ppt_y"/>
                                          </p:val>
                                        </p:tav>
                                      </p:tavLst>
                                    </p:anim>
                                  </p:childTnLst>
                                </p:cTn>
                              </p:par>
                            </p:childTnLst>
                          </p:cTn>
                        </p:par>
                        <p:par>
                          <p:cTn id="46" fill="hold">
                            <p:stCondLst>
                              <p:cond delay="11500"/>
                            </p:stCondLst>
                            <p:childTnLst>
                              <p:par>
                                <p:cTn id="47" presetID="2" presetClass="entr" presetSubtype="8" fill="hold" grpId="0" nodeType="afterEffect">
                                  <p:stCondLst>
                                    <p:cond delay="1000"/>
                                  </p:stCondLst>
                                  <p:childTnLst>
                                    <p:set>
                                      <p:cBhvr>
                                        <p:cTn id="48" dur="1" fill="hold">
                                          <p:stCondLst>
                                            <p:cond delay="0"/>
                                          </p:stCondLst>
                                        </p:cTn>
                                        <p:tgtEl>
                                          <p:spTgt spid="71684">
                                            <p:txEl>
                                              <p:pRg st="6" end="6"/>
                                            </p:txEl>
                                          </p:spTgt>
                                        </p:tgtEl>
                                        <p:attrNameLst>
                                          <p:attrName>style.visibility</p:attrName>
                                        </p:attrNameLst>
                                      </p:cBhvr>
                                      <p:to>
                                        <p:strVal val="visible"/>
                                      </p:to>
                                    </p:set>
                                    <p:anim calcmode="lin" valueType="num">
                                      <p:cBhvr additive="base">
                                        <p:cTn id="49" dur="500" fill="hold"/>
                                        <p:tgtEl>
                                          <p:spTgt spid="71684">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1684">
                                            <p:txEl>
                                              <p:pRg st="6" end="6"/>
                                            </p:txEl>
                                          </p:spTgt>
                                        </p:tgtEl>
                                        <p:attrNameLst>
                                          <p:attrName>ppt_y</p:attrName>
                                        </p:attrNameLst>
                                      </p:cBhvr>
                                      <p:tavLst>
                                        <p:tav tm="0">
                                          <p:val>
                                            <p:strVal val="#ppt_y"/>
                                          </p:val>
                                        </p:tav>
                                        <p:tav tm="100000">
                                          <p:val>
                                            <p:strVal val="#ppt_y"/>
                                          </p:val>
                                        </p:tav>
                                      </p:tavLst>
                                    </p:anim>
                                  </p:childTnLst>
                                </p:cTn>
                              </p:par>
                            </p:childTnLst>
                          </p:cTn>
                        </p:par>
                        <p:par>
                          <p:cTn id="51" fill="hold">
                            <p:stCondLst>
                              <p:cond delay="13000"/>
                            </p:stCondLst>
                            <p:childTnLst>
                              <p:par>
                                <p:cTn id="52" presetID="2" presetClass="entr" presetSubtype="8" fill="hold" grpId="0" nodeType="afterEffect">
                                  <p:stCondLst>
                                    <p:cond delay="1000"/>
                                  </p:stCondLst>
                                  <p:childTnLst>
                                    <p:set>
                                      <p:cBhvr>
                                        <p:cTn id="53" dur="1" fill="hold">
                                          <p:stCondLst>
                                            <p:cond delay="0"/>
                                          </p:stCondLst>
                                        </p:cTn>
                                        <p:tgtEl>
                                          <p:spTgt spid="71684">
                                            <p:txEl>
                                              <p:pRg st="7" end="7"/>
                                            </p:txEl>
                                          </p:spTgt>
                                        </p:tgtEl>
                                        <p:attrNameLst>
                                          <p:attrName>style.visibility</p:attrName>
                                        </p:attrNameLst>
                                      </p:cBhvr>
                                      <p:to>
                                        <p:strVal val="visible"/>
                                      </p:to>
                                    </p:set>
                                    <p:anim calcmode="lin" valueType="num">
                                      <p:cBhvr additive="base">
                                        <p:cTn id="54" dur="500" fill="hold"/>
                                        <p:tgtEl>
                                          <p:spTgt spid="71684">
                                            <p:txEl>
                                              <p:pRg st="7" end="7"/>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71684">
                                            <p:txEl>
                                              <p:pRg st="7" end="7"/>
                                            </p:txEl>
                                          </p:spTgt>
                                        </p:tgtEl>
                                        <p:attrNameLst>
                                          <p:attrName>ppt_y</p:attrName>
                                        </p:attrNameLst>
                                      </p:cBhvr>
                                      <p:tavLst>
                                        <p:tav tm="0">
                                          <p:val>
                                            <p:strVal val="#ppt_y"/>
                                          </p:val>
                                        </p:tav>
                                        <p:tav tm="100000">
                                          <p:val>
                                            <p:strVal val="#ppt_y"/>
                                          </p:val>
                                        </p:tav>
                                      </p:tavLst>
                                    </p:anim>
                                  </p:childTnLst>
                                </p:cTn>
                              </p:par>
                            </p:childTnLst>
                          </p:cTn>
                        </p:par>
                        <p:par>
                          <p:cTn id="56" fill="hold">
                            <p:stCondLst>
                              <p:cond delay="14500"/>
                            </p:stCondLst>
                            <p:childTnLst>
                              <p:par>
                                <p:cTn id="57" presetID="2" presetClass="entr" presetSubtype="8" fill="hold" grpId="0" nodeType="afterEffect">
                                  <p:stCondLst>
                                    <p:cond delay="1000"/>
                                  </p:stCondLst>
                                  <p:childTnLst>
                                    <p:set>
                                      <p:cBhvr>
                                        <p:cTn id="58" dur="1" fill="hold">
                                          <p:stCondLst>
                                            <p:cond delay="0"/>
                                          </p:stCondLst>
                                        </p:cTn>
                                        <p:tgtEl>
                                          <p:spTgt spid="71685">
                                            <p:txEl>
                                              <p:pRg st="0" end="0"/>
                                            </p:txEl>
                                          </p:spTgt>
                                        </p:tgtEl>
                                        <p:attrNameLst>
                                          <p:attrName>style.visibility</p:attrName>
                                        </p:attrNameLst>
                                      </p:cBhvr>
                                      <p:to>
                                        <p:strVal val="visible"/>
                                      </p:to>
                                    </p:set>
                                    <p:anim calcmode="lin" valueType="num">
                                      <p:cBhvr additive="base">
                                        <p:cTn id="59" dur="500" fill="hold"/>
                                        <p:tgtEl>
                                          <p:spTgt spid="71685">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71685">
                                            <p:txEl>
                                              <p:pRg st="0" end="0"/>
                                            </p:txEl>
                                          </p:spTgt>
                                        </p:tgtEl>
                                        <p:attrNameLst>
                                          <p:attrName>ppt_y</p:attrName>
                                        </p:attrNameLst>
                                      </p:cBhvr>
                                      <p:tavLst>
                                        <p:tav tm="0">
                                          <p:val>
                                            <p:strVal val="#ppt_y"/>
                                          </p:val>
                                        </p:tav>
                                        <p:tav tm="100000">
                                          <p:val>
                                            <p:strVal val="#ppt_y"/>
                                          </p:val>
                                        </p:tav>
                                      </p:tavLst>
                                    </p:anim>
                                  </p:childTnLst>
                                </p:cTn>
                              </p:par>
                            </p:childTnLst>
                          </p:cTn>
                        </p:par>
                        <p:par>
                          <p:cTn id="61" fill="hold">
                            <p:stCondLst>
                              <p:cond delay="16000"/>
                            </p:stCondLst>
                            <p:childTnLst>
                              <p:par>
                                <p:cTn id="62" presetID="2" presetClass="entr" presetSubtype="8" fill="hold" grpId="0" nodeType="afterEffect">
                                  <p:stCondLst>
                                    <p:cond delay="1000"/>
                                  </p:stCondLst>
                                  <p:childTnLst>
                                    <p:set>
                                      <p:cBhvr>
                                        <p:cTn id="63" dur="1" fill="hold">
                                          <p:stCondLst>
                                            <p:cond delay="0"/>
                                          </p:stCondLst>
                                        </p:cTn>
                                        <p:tgtEl>
                                          <p:spTgt spid="71685">
                                            <p:txEl>
                                              <p:pRg st="1" end="1"/>
                                            </p:txEl>
                                          </p:spTgt>
                                        </p:tgtEl>
                                        <p:attrNameLst>
                                          <p:attrName>style.visibility</p:attrName>
                                        </p:attrNameLst>
                                      </p:cBhvr>
                                      <p:to>
                                        <p:strVal val="visible"/>
                                      </p:to>
                                    </p:set>
                                    <p:anim calcmode="lin" valueType="num">
                                      <p:cBhvr additive="base">
                                        <p:cTn id="64" dur="500" fill="hold"/>
                                        <p:tgtEl>
                                          <p:spTgt spid="71685">
                                            <p:txEl>
                                              <p:pRg st="1" end="1"/>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71685">
                                            <p:txEl>
                                              <p:pRg st="1" end="1"/>
                                            </p:txEl>
                                          </p:spTgt>
                                        </p:tgtEl>
                                        <p:attrNameLst>
                                          <p:attrName>ppt_y</p:attrName>
                                        </p:attrNameLst>
                                      </p:cBhvr>
                                      <p:tavLst>
                                        <p:tav tm="0">
                                          <p:val>
                                            <p:strVal val="#ppt_y"/>
                                          </p:val>
                                        </p:tav>
                                        <p:tav tm="100000">
                                          <p:val>
                                            <p:strVal val="#ppt_y"/>
                                          </p:val>
                                        </p:tav>
                                      </p:tavLst>
                                    </p:anim>
                                  </p:childTnLst>
                                </p:cTn>
                              </p:par>
                            </p:childTnLst>
                          </p:cTn>
                        </p:par>
                        <p:par>
                          <p:cTn id="66" fill="hold">
                            <p:stCondLst>
                              <p:cond delay="17500"/>
                            </p:stCondLst>
                            <p:childTnLst>
                              <p:par>
                                <p:cTn id="67" presetID="2" presetClass="entr" presetSubtype="8" fill="hold" grpId="0" nodeType="afterEffect">
                                  <p:stCondLst>
                                    <p:cond delay="1000"/>
                                  </p:stCondLst>
                                  <p:childTnLst>
                                    <p:set>
                                      <p:cBhvr>
                                        <p:cTn id="68" dur="1" fill="hold">
                                          <p:stCondLst>
                                            <p:cond delay="0"/>
                                          </p:stCondLst>
                                        </p:cTn>
                                        <p:tgtEl>
                                          <p:spTgt spid="71685">
                                            <p:txEl>
                                              <p:pRg st="2" end="2"/>
                                            </p:txEl>
                                          </p:spTgt>
                                        </p:tgtEl>
                                        <p:attrNameLst>
                                          <p:attrName>style.visibility</p:attrName>
                                        </p:attrNameLst>
                                      </p:cBhvr>
                                      <p:to>
                                        <p:strVal val="visible"/>
                                      </p:to>
                                    </p:set>
                                    <p:anim calcmode="lin" valueType="num">
                                      <p:cBhvr additive="base">
                                        <p:cTn id="69" dur="500" fill="hold"/>
                                        <p:tgtEl>
                                          <p:spTgt spid="71685">
                                            <p:txEl>
                                              <p:pRg st="2" end="2"/>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71685">
                                            <p:txEl>
                                              <p:pRg st="2" end="2"/>
                                            </p:txEl>
                                          </p:spTgt>
                                        </p:tgtEl>
                                        <p:attrNameLst>
                                          <p:attrName>ppt_y</p:attrName>
                                        </p:attrNameLst>
                                      </p:cBhvr>
                                      <p:tavLst>
                                        <p:tav tm="0">
                                          <p:val>
                                            <p:strVal val="#ppt_y"/>
                                          </p:val>
                                        </p:tav>
                                        <p:tav tm="100000">
                                          <p:val>
                                            <p:strVal val="#ppt_y"/>
                                          </p:val>
                                        </p:tav>
                                      </p:tavLst>
                                    </p:anim>
                                  </p:childTnLst>
                                </p:cTn>
                              </p:par>
                            </p:childTnLst>
                          </p:cTn>
                        </p:par>
                        <p:par>
                          <p:cTn id="71" fill="hold">
                            <p:stCondLst>
                              <p:cond delay="19000"/>
                            </p:stCondLst>
                            <p:childTnLst>
                              <p:par>
                                <p:cTn id="72" presetID="2" presetClass="entr" presetSubtype="8" fill="hold" grpId="0" nodeType="afterEffect">
                                  <p:stCondLst>
                                    <p:cond delay="1000"/>
                                  </p:stCondLst>
                                  <p:childTnLst>
                                    <p:set>
                                      <p:cBhvr>
                                        <p:cTn id="73" dur="1" fill="hold">
                                          <p:stCondLst>
                                            <p:cond delay="0"/>
                                          </p:stCondLst>
                                        </p:cTn>
                                        <p:tgtEl>
                                          <p:spTgt spid="71685">
                                            <p:txEl>
                                              <p:pRg st="3" end="3"/>
                                            </p:txEl>
                                          </p:spTgt>
                                        </p:tgtEl>
                                        <p:attrNameLst>
                                          <p:attrName>style.visibility</p:attrName>
                                        </p:attrNameLst>
                                      </p:cBhvr>
                                      <p:to>
                                        <p:strVal val="visible"/>
                                      </p:to>
                                    </p:set>
                                    <p:anim calcmode="lin" valueType="num">
                                      <p:cBhvr additive="base">
                                        <p:cTn id="74" dur="500" fill="hold"/>
                                        <p:tgtEl>
                                          <p:spTgt spid="71685">
                                            <p:txEl>
                                              <p:pRg st="3" end="3"/>
                                            </p:txEl>
                                          </p:spTgt>
                                        </p:tgtEl>
                                        <p:attrNameLst>
                                          <p:attrName>ppt_x</p:attrName>
                                        </p:attrNameLst>
                                      </p:cBhvr>
                                      <p:tavLst>
                                        <p:tav tm="0">
                                          <p:val>
                                            <p:strVal val="0-#ppt_w/2"/>
                                          </p:val>
                                        </p:tav>
                                        <p:tav tm="100000">
                                          <p:val>
                                            <p:strVal val="#ppt_x"/>
                                          </p:val>
                                        </p:tav>
                                      </p:tavLst>
                                    </p:anim>
                                    <p:anim calcmode="lin" valueType="num">
                                      <p:cBhvr additive="base">
                                        <p:cTn id="75" dur="500" fill="hold"/>
                                        <p:tgtEl>
                                          <p:spTgt spid="71685">
                                            <p:txEl>
                                              <p:pRg st="3" end="3"/>
                                            </p:txEl>
                                          </p:spTgt>
                                        </p:tgtEl>
                                        <p:attrNameLst>
                                          <p:attrName>ppt_y</p:attrName>
                                        </p:attrNameLst>
                                      </p:cBhvr>
                                      <p:tavLst>
                                        <p:tav tm="0">
                                          <p:val>
                                            <p:strVal val="#ppt_y"/>
                                          </p:val>
                                        </p:tav>
                                        <p:tav tm="100000">
                                          <p:val>
                                            <p:strVal val="#ppt_y"/>
                                          </p:val>
                                        </p:tav>
                                      </p:tavLst>
                                    </p:anim>
                                  </p:childTnLst>
                                </p:cTn>
                              </p:par>
                            </p:childTnLst>
                          </p:cTn>
                        </p:par>
                        <p:par>
                          <p:cTn id="76" fill="hold">
                            <p:stCondLst>
                              <p:cond delay="20500"/>
                            </p:stCondLst>
                            <p:childTnLst>
                              <p:par>
                                <p:cTn id="77" presetID="2" presetClass="entr" presetSubtype="8" fill="hold" grpId="0" nodeType="afterEffect">
                                  <p:stCondLst>
                                    <p:cond delay="1000"/>
                                  </p:stCondLst>
                                  <p:childTnLst>
                                    <p:set>
                                      <p:cBhvr>
                                        <p:cTn id="78" dur="1" fill="hold">
                                          <p:stCondLst>
                                            <p:cond delay="0"/>
                                          </p:stCondLst>
                                        </p:cTn>
                                        <p:tgtEl>
                                          <p:spTgt spid="71685">
                                            <p:txEl>
                                              <p:pRg st="4" end="4"/>
                                            </p:txEl>
                                          </p:spTgt>
                                        </p:tgtEl>
                                        <p:attrNameLst>
                                          <p:attrName>style.visibility</p:attrName>
                                        </p:attrNameLst>
                                      </p:cBhvr>
                                      <p:to>
                                        <p:strVal val="visible"/>
                                      </p:to>
                                    </p:set>
                                    <p:anim calcmode="lin" valueType="num">
                                      <p:cBhvr additive="base">
                                        <p:cTn id="79" dur="500" fill="hold"/>
                                        <p:tgtEl>
                                          <p:spTgt spid="71685">
                                            <p:txEl>
                                              <p:pRg st="4" end="4"/>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71685">
                                            <p:txEl>
                                              <p:pRg st="4" end="4"/>
                                            </p:txEl>
                                          </p:spTgt>
                                        </p:tgtEl>
                                        <p:attrNameLst>
                                          <p:attrName>ppt_y</p:attrName>
                                        </p:attrNameLst>
                                      </p:cBhvr>
                                      <p:tavLst>
                                        <p:tav tm="0">
                                          <p:val>
                                            <p:strVal val="#ppt_y"/>
                                          </p:val>
                                        </p:tav>
                                        <p:tav tm="100000">
                                          <p:val>
                                            <p:strVal val="#ppt_y"/>
                                          </p:val>
                                        </p:tav>
                                      </p:tavLst>
                                    </p:anim>
                                  </p:childTnLst>
                                </p:cTn>
                              </p:par>
                            </p:childTnLst>
                          </p:cTn>
                        </p:par>
                        <p:par>
                          <p:cTn id="81" fill="hold">
                            <p:stCondLst>
                              <p:cond delay="22000"/>
                            </p:stCondLst>
                            <p:childTnLst>
                              <p:par>
                                <p:cTn id="82" presetID="2" presetClass="entr" presetSubtype="8" fill="hold" grpId="0" nodeType="afterEffect">
                                  <p:stCondLst>
                                    <p:cond delay="1000"/>
                                  </p:stCondLst>
                                  <p:childTnLst>
                                    <p:set>
                                      <p:cBhvr>
                                        <p:cTn id="83" dur="1" fill="hold">
                                          <p:stCondLst>
                                            <p:cond delay="0"/>
                                          </p:stCondLst>
                                        </p:cTn>
                                        <p:tgtEl>
                                          <p:spTgt spid="71685">
                                            <p:txEl>
                                              <p:pRg st="5" end="5"/>
                                            </p:txEl>
                                          </p:spTgt>
                                        </p:tgtEl>
                                        <p:attrNameLst>
                                          <p:attrName>style.visibility</p:attrName>
                                        </p:attrNameLst>
                                      </p:cBhvr>
                                      <p:to>
                                        <p:strVal val="visible"/>
                                      </p:to>
                                    </p:set>
                                    <p:anim calcmode="lin" valueType="num">
                                      <p:cBhvr additive="base">
                                        <p:cTn id="84" dur="500" fill="hold"/>
                                        <p:tgtEl>
                                          <p:spTgt spid="71685">
                                            <p:txEl>
                                              <p:pRg st="5" end="5"/>
                                            </p:txEl>
                                          </p:spTgt>
                                        </p:tgtEl>
                                        <p:attrNameLst>
                                          <p:attrName>ppt_x</p:attrName>
                                        </p:attrNameLst>
                                      </p:cBhvr>
                                      <p:tavLst>
                                        <p:tav tm="0">
                                          <p:val>
                                            <p:strVal val="0-#ppt_w/2"/>
                                          </p:val>
                                        </p:tav>
                                        <p:tav tm="100000">
                                          <p:val>
                                            <p:strVal val="#ppt_x"/>
                                          </p:val>
                                        </p:tav>
                                      </p:tavLst>
                                    </p:anim>
                                    <p:anim calcmode="lin" valueType="num">
                                      <p:cBhvr additive="base">
                                        <p:cTn id="85" dur="500" fill="hold"/>
                                        <p:tgtEl>
                                          <p:spTgt spid="71685">
                                            <p:txEl>
                                              <p:pRg st="5" end="5"/>
                                            </p:txEl>
                                          </p:spTgt>
                                        </p:tgtEl>
                                        <p:attrNameLst>
                                          <p:attrName>ppt_y</p:attrName>
                                        </p:attrNameLst>
                                      </p:cBhvr>
                                      <p:tavLst>
                                        <p:tav tm="0">
                                          <p:val>
                                            <p:strVal val="#ppt_y"/>
                                          </p:val>
                                        </p:tav>
                                        <p:tav tm="100000">
                                          <p:val>
                                            <p:strVal val="#ppt_y"/>
                                          </p:val>
                                        </p:tav>
                                      </p:tavLst>
                                    </p:anim>
                                  </p:childTnLst>
                                </p:cTn>
                              </p:par>
                            </p:childTnLst>
                          </p:cTn>
                        </p:par>
                        <p:par>
                          <p:cTn id="86" fill="hold">
                            <p:stCondLst>
                              <p:cond delay="23500"/>
                            </p:stCondLst>
                            <p:childTnLst>
                              <p:par>
                                <p:cTn id="87" presetID="2" presetClass="entr" presetSubtype="8" fill="hold" grpId="0" nodeType="afterEffect">
                                  <p:stCondLst>
                                    <p:cond delay="1000"/>
                                  </p:stCondLst>
                                  <p:childTnLst>
                                    <p:set>
                                      <p:cBhvr>
                                        <p:cTn id="88" dur="1" fill="hold">
                                          <p:stCondLst>
                                            <p:cond delay="0"/>
                                          </p:stCondLst>
                                        </p:cTn>
                                        <p:tgtEl>
                                          <p:spTgt spid="71685">
                                            <p:txEl>
                                              <p:pRg st="6" end="6"/>
                                            </p:txEl>
                                          </p:spTgt>
                                        </p:tgtEl>
                                        <p:attrNameLst>
                                          <p:attrName>style.visibility</p:attrName>
                                        </p:attrNameLst>
                                      </p:cBhvr>
                                      <p:to>
                                        <p:strVal val="visible"/>
                                      </p:to>
                                    </p:set>
                                    <p:anim calcmode="lin" valueType="num">
                                      <p:cBhvr additive="base">
                                        <p:cTn id="89" dur="500" fill="hold"/>
                                        <p:tgtEl>
                                          <p:spTgt spid="71685">
                                            <p:txEl>
                                              <p:pRg st="6" end="6"/>
                                            </p:txEl>
                                          </p:spTgt>
                                        </p:tgtEl>
                                        <p:attrNameLst>
                                          <p:attrName>ppt_x</p:attrName>
                                        </p:attrNameLst>
                                      </p:cBhvr>
                                      <p:tavLst>
                                        <p:tav tm="0">
                                          <p:val>
                                            <p:strVal val="0-#ppt_w/2"/>
                                          </p:val>
                                        </p:tav>
                                        <p:tav tm="100000">
                                          <p:val>
                                            <p:strVal val="#ppt_x"/>
                                          </p:val>
                                        </p:tav>
                                      </p:tavLst>
                                    </p:anim>
                                    <p:anim calcmode="lin" valueType="num">
                                      <p:cBhvr additive="base">
                                        <p:cTn id="90" dur="500" fill="hold"/>
                                        <p:tgtEl>
                                          <p:spTgt spid="71685">
                                            <p:txEl>
                                              <p:pRg st="6" end="6"/>
                                            </p:txEl>
                                          </p:spTgt>
                                        </p:tgtEl>
                                        <p:attrNameLst>
                                          <p:attrName>ppt_y</p:attrName>
                                        </p:attrNameLst>
                                      </p:cBhvr>
                                      <p:tavLst>
                                        <p:tav tm="0">
                                          <p:val>
                                            <p:strVal val="#ppt_y"/>
                                          </p:val>
                                        </p:tav>
                                        <p:tav tm="100000">
                                          <p:val>
                                            <p:strVal val="#ppt_y"/>
                                          </p:val>
                                        </p:tav>
                                      </p:tavLst>
                                    </p:anim>
                                  </p:childTnLst>
                                </p:cTn>
                              </p:par>
                            </p:childTnLst>
                          </p:cTn>
                        </p:par>
                        <p:par>
                          <p:cTn id="91" fill="hold">
                            <p:stCondLst>
                              <p:cond delay="25000"/>
                            </p:stCondLst>
                            <p:childTnLst>
                              <p:par>
                                <p:cTn id="92" presetID="2" presetClass="entr" presetSubtype="8" fill="hold" grpId="0" nodeType="afterEffect">
                                  <p:stCondLst>
                                    <p:cond delay="1000"/>
                                  </p:stCondLst>
                                  <p:childTnLst>
                                    <p:set>
                                      <p:cBhvr>
                                        <p:cTn id="93" dur="1" fill="hold">
                                          <p:stCondLst>
                                            <p:cond delay="0"/>
                                          </p:stCondLst>
                                        </p:cTn>
                                        <p:tgtEl>
                                          <p:spTgt spid="71685">
                                            <p:txEl>
                                              <p:pRg st="7" end="7"/>
                                            </p:txEl>
                                          </p:spTgt>
                                        </p:tgtEl>
                                        <p:attrNameLst>
                                          <p:attrName>style.visibility</p:attrName>
                                        </p:attrNameLst>
                                      </p:cBhvr>
                                      <p:to>
                                        <p:strVal val="visible"/>
                                      </p:to>
                                    </p:set>
                                    <p:anim calcmode="lin" valueType="num">
                                      <p:cBhvr additive="base">
                                        <p:cTn id="94" dur="500" fill="hold"/>
                                        <p:tgtEl>
                                          <p:spTgt spid="71685">
                                            <p:txEl>
                                              <p:pRg st="7" end="7"/>
                                            </p:txEl>
                                          </p:spTgt>
                                        </p:tgtEl>
                                        <p:attrNameLst>
                                          <p:attrName>ppt_x</p:attrName>
                                        </p:attrNameLst>
                                      </p:cBhvr>
                                      <p:tavLst>
                                        <p:tav tm="0">
                                          <p:val>
                                            <p:strVal val="0-#ppt_w/2"/>
                                          </p:val>
                                        </p:tav>
                                        <p:tav tm="100000">
                                          <p:val>
                                            <p:strVal val="#ppt_x"/>
                                          </p:val>
                                        </p:tav>
                                      </p:tavLst>
                                    </p:anim>
                                    <p:anim calcmode="lin" valueType="num">
                                      <p:cBhvr additive="base">
                                        <p:cTn id="95" dur="500" fill="hold"/>
                                        <p:tgtEl>
                                          <p:spTgt spid="7168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3" grpId="0" build="p" autoUpdateAnimBg="0" advAuto="1000"/>
      <p:bldP spid="71684" grpId="0" build="p" autoUpdateAnimBg="0" advAuto="1000"/>
      <p:bldP spid="71685" grpId="0" build="p" autoUpdateAnimBg="0" advAuto="1000"/>
    </p:bld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Times New Roman (Arabic)"/>
      </a:majorFont>
      <a:minorFont>
        <a:latin typeface="Tahoma"/>
        <a:ea typeface=""/>
        <a:cs typeface="Times New Roman (Arab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0" i="0" u="none" strike="noStrike" cap="none" normalizeH="0" baseline="0" smtClean="0">
            <a:ln>
              <a:noFill/>
            </a:ln>
            <a:solidFill>
              <a:schemeClr val="tx1"/>
            </a:solidFill>
            <a:effectLst/>
            <a:latin typeface="Tahoma" pitchFamily="34" charset="0"/>
            <a:cs typeface="Times New Roman (Arabic)"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0" i="0" u="none" strike="noStrike" cap="none" normalizeH="0" baseline="0" smtClean="0">
            <a:ln>
              <a:noFill/>
            </a:ln>
            <a:solidFill>
              <a:schemeClr val="tx1"/>
            </a:solidFill>
            <a:effectLst/>
            <a:latin typeface="Tahoma" pitchFamily="34" charset="0"/>
            <a:cs typeface="Times New Roman (Arabic)" charset="-7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3915</TotalTime>
  <Words>1948</Words>
  <Application>Microsoft Office PowerPoint</Application>
  <PresentationFormat>Affichage à l'écran (4:3)</PresentationFormat>
  <Paragraphs>554</Paragraphs>
  <Slides>51</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51</vt:i4>
      </vt:variant>
    </vt:vector>
  </HeadingPairs>
  <TitlesOfParts>
    <vt:vector size="63" baseType="lpstr">
      <vt:lpstr>Tahoma</vt:lpstr>
      <vt:lpstr>Times New Roman (Arabic)</vt:lpstr>
      <vt:lpstr>Arial</vt:lpstr>
      <vt:lpstr>Wingdings</vt:lpstr>
      <vt:lpstr>Calibri</vt:lpstr>
      <vt:lpstr>Simplified Arabic</vt:lpstr>
      <vt:lpstr>Times New Roman</vt:lpstr>
      <vt:lpstr>Andalus</vt:lpstr>
      <vt:lpstr>Traditional Arabic</vt:lpstr>
      <vt:lpstr>Arial Unicode MS</vt:lpstr>
      <vt:lpstr>Symbol</vt:lpstr>
      <vt:lpstr>Blends</vt:lpstr>
      <vt:lpstr>Diapositive 1</vt:lpstr>
      <vt:lpstr>التنظيم الهيكلي لوزارة العدل</vt:lpstr>
      <vt:lpstr>محطات التنظيم الهيكلي</vt:lpstr>
      <vt:lpstr>محطة سنة 1956</vt:lpstr>
      <vt:lpstr>محطة سنة 1961</vt:lpstr>
      <vt:lpstr>محطة سنة 1976</vt:lpstr>
      <vt:lpstr>محطة سنة 1986</vt:lpstr>
      <vt:lpstr>محطة سنة 1998</vt:lpstr>
      <vt:lpstr>محطة سنة 2011</vt:lpstr>
      <vt:lpstr>Diapositive 10</vt:lpstr>
      <vt:lpstr>مدى مسايرة التنظيم الهيكلي الحالي للوزارة لمستلزمات المرحلة الراهنة</vt:lpstr>
      <vt:lpstr>Diapositive 12</vt:lpstr>
      <vt:lpstr>الجهة الأكثر ارتباطا بالحياة الإدارية  والوظيفية للموظف (مجال الموارد البشرية)</vt:lpstr>
      <vt:lpstr>مديرية الموارد البشرية </vt:lpstr>
      <vt:lpstr>مديرية الموارد البشرية </vt:lpstr>
      <vt:lpstr>Diapositive 16</vt:lpstr>
      <vt:lpstr>الصور العملية للربط  بين الحق والواجب</vt:lpstr>
      <vt:lpstr>1- فئات الموظفين داخل قطاع العدل</vt:lpstr>
      <vt:lpstr>1- فئات الموظفين داخل قطاع العدل</vt:lpstr>
      <vt:lpstr>2- تدبير الموارد البشرية</vt:lpstr>
      <vt:lpstr>2- تدبير الموارد البشرية</vt:lpstr>
      <vt:lpstr>2- تدبير الموارد البشرية</vt:lpstr>
      <vt:lpstr>2- تدبير الموارد البشرية</vt:lpstr>
      <vt:lpstr>3- التأطيـر : المسؤوليات (كتابة الضبط/المديريات الفرعية)</vt:lpstr>
      <vt:lpstr>3- التأطيـر : المسؤوليات (كتابة الضبط/المديريات الفرعية)</vt:lpstr>
      <vt:lpstr>3- التأطيـر : المسؤوليات (كتابة الضبط/المديريات الفرعية)</vt:lpstr>
      <vt:lpstr>4- المراقبـة الأخـلاقيــات</vt:lpstr>
      <vt:lpstr>4- التعريف باللجان الإدارية      المتساوية الأعضاء </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4- التعريف باللجان الإدارية      المتساوية الأعضاء</vt:lpstr>
      <vt:lpstr>5- التـوظيــف</vt:lpstr>
      <vt:lpstr>5- التـوظيــف</vt:lpstr>
      <vt:lpstr>التكـويــن</vt:lpstr>
      <vt:lpstr>التكـويــن</vt:lpstr>
      <vt:lpstr>التكـويــن</vt:lpstr>
      <vt:lpstr>المنازعــات</vt:lpstr>
      <vt:lpstr>المنازعــات</vt:lpstr>
      <vt:lpstr>التـرقيــات</vt:lpstr>
      <vt:lpstr>التـرقيــات</vt:lpstr>
      <vt:lpstr>التـرقيــات</vt:lpstr>
      <vt:lpstr>التـرقيــات</vt:lpstr>
      <vt:lpstr>التحـديــث</vt:lpstr>
      <vt:lpstr>التحـديــث</vt:lpstr>
      <vt:lpstr>التحـديــث</vt:lpstr>
      <vt:lpstr>التواصــــــل</vt:lpstr>
    </vt:vector>
  </TitlesOfParts>
  <Company>M.DE LA JUSTICE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المقصود بالتنظيم الهيكلي</dc:title>
  <dc:creator>justice</dc:creator>
  <cp:lastModifiedBy>Ism</cp:lastModifiedBy>
  <cp:revision>318</cp:revision>
  <dcterms:created xsi:type="dcterms:W3CDTF">2002-03-20T10:39:36Z</dcterms:created>
  <dcterms:modified xsi:type="dcterms:W3CDTF">2000-01-25T08:13:39Z</dcterms:modified>
</cp:coreProperties>
</file>