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54"/>
  </p:notesMasterIdLst>
  <p:sldIdLst>
    <p:sldId id="314" r:id="rId2"/>
    <p:sldId id="316" r:id="rId3"/>
    <p:sldId id="317" r:id="rId4"/>
    <p:sldId id="394" r:id="rId5"/>
    <p:sldId id="352" r:id="rId6"/>
    <p:sldId id="318" r:id="rId7"/>
    <p:sldId id="319" r:id="rId8"/>
    <p:sldId id="320" r:id="rId9"/>
    <p:sldId id="398" r:id="rId10"/>
    <p:sldId id="372" r:id="rId11"/>
    <p:sldId id="321" r:id="rId12"/>
    <p:sldId id="322" r:id="rId13"/>
    <p:sldId id="373" r:id="rId14"/>
    <p:sldId id="329" r:id="rId15"/>
    <p:sldId id="374" r:id="rId16"/>
    <p:sldId id="330" r:id="rId17"/>
    <p:sldId id="383" r:id="rId18"/>
    <p:sldId id="395" r:id="rId19"/>
    <p:sldId id="360" r:id="rId20"/>
    <p:sldId id="396" r:id="rId21"/>
    <p:sldId id="361" r:id="rId22"/>
    <p:sldId id="397" r:id="rId23"/>
    <p:sldId id="401" r:id="rId24"/>
    <p:sldId id="362" r:id="rId25"/>
    <p:sldId id="364" r:id="rId26"/>
    <p:sldId id="365" r:id="rId27"/>
    <p:sldId id="375" r:id="rId28"/>
    <p:sldId id="376" r:id="rId29"/>
    <p:sldId id="366" r:id="rId30"/>
    <p:sldId id="367" r:id="rId31"/>
    <p:sldId id="368" r:id="rId32"/>
    <p:sldId id="369" r:id="rId33"/>
    <p:sldId id="384" r:id="rId34"/>
    <p:sldId id="370" r:id="rId35"/>
    <p:sldId id="391" r:id="rId36"/>
    <p:sldId id="392" r:id="rId37"/>
    <p:sldId id="387" r:id="rId38"/>
    <p:sldId id="327" r:id="rId39"/>
    <p:sldId id="328" r:id="rId40"/>
    <p:sldId id="354" r:id="rId41"/>
    <p:sldId id="381" r:id="rId42"/>
    <p:sldId id="377" r:id="rId43"/>
    <p:sldId id="379" r:id="rId44"/>
    <p:sldId id="378" r:id="rId45"/>
    <p:sldId id="399" r:id="rId46"/>
    <p:sldId id="382" r:id="rId47"/>
    <p:sldId id="380" r:id="rId48"/>
    <p:sldId id="331" r:id="rId49"/>
    <p:sldId id="351" r:id="rId50"/>
    <p:sldId id="393" r:id="rId51"/>
    <p:sldId id="332" r:id="rId52"/>
    <p:sldId id="400" r:id="rId53"/>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Garamond" pitchFamily="18" charset="0"/>
        <a:ea typeface="+mn-ea"/>
        <a:cs typeface="+mn-cs"/>
      </a:defRPr>
    </a:lvl1pPr>
    <a:lvl2pPr marL="457200" algn="l" rtl="0" fontAlgn="base">
      <a:spcBef>
        <a:spcPct val="0"/>
      </a:spcBef>
      <a:spcAft>
        <a:spcPct val="0"/>
      </a:spcAft>
      <a:defRPr kern="1200">
        <a:solidFill>
          <a:schemeClr val="tx1"/>
        </a:solidFill>
        <a:latin typeface="Garamond" pitchFamily="18" charset="0"/>
        <a:ea typeface="+mn-ea"/>
        <a:cs typeface="+mn-cs"/>
      </a:defRPr>
    </a:lvl2pPr>
    <a:lvl3pPr marL="914400" algn="l" rtl="0" fontAlgn="base">
      <a:spcBef>
        <a:spcPct val="0"/>
      </a:spcBef>
      <a:spcAft>
        <a:spcPct val="0"/>
      </a:spcAft>
      <a:defRPr kern="1200">
        <a:solidFill>
          <a:schemeClr val="tx1"/>
        </a:solidFill>
        <a:latin typeface="Garamond" pitchFamily="18" charset="0"/>
        <a:ea typeface="+mn-ea"/>
        <a:cs typeface="+mn-cs"/>
      </a:defRPr>
    </a:lvl3pPr>
    <a:lvl4pPr marL="1371600" algn="l" rtl="0" fontAlgn="base">
      <a:spcBef>
        <a:spcPct val="0"/>
      </a:spcBef>
      <a:spcAft>
        <a:spcPct val="0"/>
      </a:spcAft>
      <a:defRPr kern="1200">
        <a:solidFill>
          <a:schemeClr val="tx1"/>
        </a:solidFill>
        <a:latin typeface="Garamond" pitchFamily="18" charset="0"/>
        <a:ea typeface="+mn-ea"/>
        <a:cs typeface="+mn-cs"/>
      </a:defRPr>
    </a:lvl4pPr>
    <a:lvl5pPr marL="1828800" algn="l" rtl="0" fontAlgn="base">
      <a:spcBef>
        <a:spcPct val="0"/>
      </a:spcBef>
      <a:spcAft>
        <a:spcPct val="0"/>
      </a:spcAft>
      <a:defRPr kern="1200">
        <a:solidFill>
          <a:schemeClr val="tx1"/>
        </a:solidFill>
        <a:latin typeface="Garamond" pitchFamily="18" charset="0"/>
        <a:ea typeface="+mn-ea"/>
        <a:cs typeface="+mn-cs"/>
      </a:defRPr>
    </a:lvl5pPr>
    <a:lvl6pPr marL="2286000" algn="l" defTabSz="914400" rtl="0" eaLnBrk="1" latinLnBrk="0" hangingPunct="1">
      <a:defRPr kern="1200">
        <a:solidFill>
          <a:schemeClr val="tx1"/>
        </a:solidFill>
        <a:latin typeface="Garamond" pitchFamily="18" charset="0"/>
        <a:ea typeface="+mn-ea"/>
        <a:cs typeface="+mn-cs"/>
      </a:defRPr>
    </a:lvl6pPr>
    <a:lvl7pPr marL="2743200" algn="l" defTabSz="914400" rtl="0" eaLnBrk="1" latinLnBrk="0" hangingPunct="1">
      <a:defRPr kern="1200">
        <a:solidFill>
          <a:schemeClr val="tx1"/>
        </a:solidFill>
        <a:latin typeface="Garamond" pitchFamily="18" charset="0"/>
        <a:ea typeface="+mn-ea"/>
        <a:cs typeface="+mn-cs"/>
      </a:defRPr>
    </a:lvl7pPr>
    <a:lvl8pPr marL="3200400" algn="l" defTabSz="914400" rtl="0" eaLnBrk="1" latinLnBrk="0" hangingPunct="1">
      <a:defRPr kern="1200">
        <a:solidFill>
          <a:schemeClr val="tx1"/>
        </a:solidFill>
        <a:latin typeface="Garamond" pitchFamily="18" charset="0"/>
        <a:ea typeface="+mn-ea"/>
        <a:cs typeface="+mn-cs"/>
      </a:defRPr>
    </a:lvl8pPr>
    <a:lvl9pPr marL="3657600" algn="l" defTabSz="914400" rtl="0" eaLnBrk="1" latinLnBrk="0" hangingPunct="1">
      <a:defRPr kern="1200">
        <a:solidFill>
          <a:schemeClr val="tx1"/>
        </a:solidFill>
        <a:latin typeface="Garamond"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297" autoAdjust="0"/>
  </p:normalViewPr>
  <p:slideViewPr>
    <p:cSldViewPr>
      <p:cViewPr>
        <p:scale>
          <a:sx n="80" d="100"/>
          <a:sy n="80" d="100"/>
        </p:scale>
        <p:origin x="-1517" y="13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image" Target="../media/image42.emf"/><Relationship Id="rId1" Type="http://schemas.openxmlformats.org/officeDocument/2006/relationships/image" Target="../media/image4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AF7FD6-1D42-40A6-8872-B7E144C540D7}" type="datetimeFigureOut">
              <a:rPr lang="fr-FR" smtClean="0"/>
              <a:pPr/>
              <a:t>29/12/2011</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F4DC48-1D66-417E-AC58-0C47515F1597}"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9AF4DC48-1D66-417E-AC58-0C47515F1597}" type="slidenum">
              <a:rPr lang="fr-FR" smtClean="0"/>
              <a:pPr/>
              <a:t>19</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144000" cy="4046538"/>
            <a:chOff x="0" y="1536"/>
            <a:chExt cx="5760" cy="2549"/>
          </a:xfrm>
        </p:grpSpPr>
        <p:sp>
          <p:nvSpPr>
            <p:cNvPr id="5" name="Rectangle 3"/>
            <p:cNvSpPr>
              <a:spLocks noChangeArrowheads="1"/>
            </p:cNvSpPr>
            <p:nvPr userDrawn="1"/>
          </p:nvSpPr>
          <p:spPr bwMode="hidden">
            <a:xfrm rot="-1424751">
              <a:off x="2121" y="2592"/>
              <a:ext cx="3072" cy="384"/>
            </a:xfrm>
            <a:prstGeom prst="rect">
              <a:avLst/>
            </a:prstGeom>
            <a:gradFill rotWithShape="0">
              <a:gsLst>
                <a:gs pos="0">
                  <a:schemeClr val="bg1">
                    <a:gamma/>
                    <a:shade val="94118"/>
                    <a:invGamma/>
                  </a:schemeClr>
                </a:gs>
                <a:gs pos="50000">
                  <a:schemeClr val="bg1"/>
                </a:gs>
                <a:gs pos="100000">
                  <a:schemeClr val="bg1">
                    <a:gamma/>
                    <a:shade val="94118"/>
                    <a:invGamma/>
                  </a:schemeClr>
                </a:gs>
              </a:gsLst>
              <a:lin ang="18900000" scaled="1"/>
            </a:gradFill>
            <a:ln w="9525">
              <a:noFill/>
              <a:miter lim="800000"/>
              <a:headEnd/>
              <a:tailEnd/>
            </a:ln>
            <a:effectLst/>
          </p:spPr>
          <p:txBody>
            <a:bodyPr wrap="none" anchor="ctr"/>
            <a:lstStyle/>
            <a:p>
              <a:pPr>
                <a:defRPr/>
              </a:pPr>
              <a:endParaRPr lang="fr-FR"/>
            </a:p>
          </p:txBody>
        </p:sp>
        <p:sp>
          <p:nvSpPr>
            <p:cNvPr id="6" name="Freeform 4"/>
            <p:cNvSpPr>
              <a:spLocks/>
            </p:cNvSpPr>
            <p:nvPr userDrawn="1"/>
          </p:nvSpPr>
          <p:spPr bwMode="hidden">
            <a:xfrm>
              <a:off x="0" y="2664"/>
              <a:ext cx="2688" cy="1224"/>
            </a:xfrm>
            <a:custGeom>
              <a:avLst/>
              <a:gdLst/>
              <a:ahLst/>
              <a:cxnLst>
                <a:cxn ang="0">
                  <a:pos x="0" y="0"/>
                </a:cxn>
                <a:cxn ang="0">
                  <a:pos x="960" y="552"/>
                </a:cxn>
                <a:cxn ang="0">
                  <a:pos x="1968" y="264"/>
                </a:cxn>
                <a:cxn ang="0">
                  <a:pos x="2028" y="270"/>
                </a:cxn>
                <a:cxn ang="0">
                  <a:pos x="2661" y="528"/>
                </a:cxn>
                <a:cxn ang="0">
                  <a:pos x="2688" y="648"/>
                </a:cxn>
                <a:cxn ang="0">
                  <a:pos x="2304" y="1080"/>
                </a:cxn>
                <a:cxn ang="0">
                  <a:pos x="1584" y="1224"/>
                </a:cxn>
                <a:cxn ang="0">
                  <a:pos x="1296" y="936"/>
                </a:cxn>
                <a:cxn ang="0">
                  <a:pos x="864" y="1032"/>
                </a:cxn>
                <a:cxn ang="0">
                  <a:pos x="0" y="552"/>
                </a:cxn>
                <a:cxn ang="0">
                  <a:pos x="0" y="0"/>
                </a:cxn>
              </a:cxnLst>
              <a:rect l="0" t="0" r="r" b="b"/>
              <a:pathLst>
                <a:path w="2688" h="1224">
                  <a:moveTo>
                    <a:pt x="0" y="0"/>
                  </a:moveTo>
                  <a:lnTo>
                    <a:pt x="960" y="552"/>
                  </a:lnTo>
                  <a:lnTo>
                    <a:pt x="1968" y="264"/>
                  </a:lnTo>
                  <a:lnTo>
                    <a:pt x="2028" y="270"/>
                  </a:lnTo>
                  <a:lnTo>
                    <a:pt x="2661" y="528"/>
                  </a:lnTo>
                  <a:lnTo>
                    <a:pt x="2688" y="648"/>
                  </a:lnTo>
                  <a:lnTo>
                    <a:pt x="2304" y="1080"/>
                  </a:lnTo>
                  <a:lnTo>
                    <a:pt x="1584" y="1224"/>
                  </a:lnTo>
                  <a:lnTo>
                    <a:pt x="1296" y="936"/>
                  </a:lnTo>
                  <a:lnTo>
                    <a:pt x="864" y="1032"/>
                  </a:lnTo>
                  <a:lnTo>
                    <a:pt x="0" y="552"/>
                  </a:lnTo>
                  <a:lnTo>
                    <a:pt x="0" y="0"/>
                  </a:lnTo>
                  <a:close/>
                </a:path>
              </a:pathLst>
            </a:custGeom>
            <a:solidFill>
              <a:schemeClr val="bg2"/>
            </a:solidFill>
            <a:ln w="9525">
              <a:noFill/>
              <a:round/>
              <a:headEnd/>
              <a:tailEnd/>
            </a:ln>
            <a:effectLst/>
          </p:spPr>
          <p:txBody>
            <a:bodyPr/>
            <a:lstStyle/>
            <a:p>
              <a:pPr>
                <a:defRPr/>
              </a:pPr>
              <a:endParaRPr lang="fr-FR"/>
            </a:p>
          </p:txBody>
        </p:sp>
        <p:sp>
          <p:nvSpPr>
            <p:cNvPr id="7" name="Freeform 5"/>
            <p:cNvSpPr>
              <a:spLocks/>
            </p:cNvSpPr>
            <p:nvPr userDrawn="1"/>
          </p:nvSpPr>
          <p:spPr bwMode="hidden">
            <a:xfrm>
              <a:off x="3359" y="1536"/>
              <a:ext cx="2401" cy="1232"/>
            </a:xfrm>
            <a:custGeom>
              <a:avLst/>
              <a:gdLst/>
              <a:ahLst/>
              <a:cxnLst>
                <a:cxn ang="0">
                  <a:pos x="2208" y="15"/>
                </a:cxn>
                <a:cxn ang="0">
                  <a:pos x="2088" y="57"/>
                </a:cxn>
                <a:cxn ang="0">
                  <a:pos x="1951" y="99"/>
                </a:cxn>
                <a:cxn ang="0">
                  <a:pos x="1704" y="135"/>
                </a:cxn>
                <a:cxn ang="0">
                  <a:pos x="1314" y="177"/>
                </a:cxn>
                <a:cxn ang="0">
                  <a:pos x="1176" y="189"/>
                </a:cxn>
                <a:cxn ang="0">
                  <a:pos x="1122" y="195"/>
                </a:cxn>
                <a:cxn ang="0">
                  <a:pos x="1075" y="231"/>
                </a:cxn>
                <a:cxn ang="0">
                  <a:pos x="924" y="321"/>
                </a:cxn>
                <a:cxn ang="0">
                  <a:pos x="840" y="369"/>
                </a:cxn>
                <a:cxn ang="0">
                  <a:pos x="630" y="458"/>
                </a:cxn>
                <a:cxn ang="0">
                  <a:pos x="529" y="500"/>
                </a:cxn>
                <a:cxn ang="0">
                  <a:pos x="487" y="542"/>
                </a:cxn>
                <a:cxn ang="0">
                  <a:pos x="457" y="590"/>
                </a:cxn>
                <a:cxn ang="0">
                  <a:pos x="402" y="638"/>
                </a:cxn>
                <a:cxn ang="0">
                  <a:pos x="330" y="758"/>
                </a:cxn>
                <a:cxn ang="0">
                  <a:pos x="312" y="788"/>
                </a:cxn>
                <a:cxn ang="0">
                  <a:pos x="252" y="824"/>
                </a:cxn>
                <a:cxn ang="0">
                  <a:pos x="84" y="926"/>
                </a:cxn>
                <a:cxn ang="0">
                  <a:pos x="0" y="992"/>
                </a:cxn>
                <a:cxn ang="0">
                  <a:pos x="12" y="1040"/>
                </a:cxn>
                <a:cxn ang="0">
                  <a:pos x="132" y="1034"/>
                </a:cxn>
                <a:cxn ang="0">
                  <a:pos x="336" y="980"/>
                </a:cxn>
                <a:cxn ang="0">
                  <a:pos x="529" y="896"/>
                </a:cxn>
                <a:cxn ang="0">
                  <a:pos x="576" y="872"/>
                </a:cxn>
                <a:cxn ang="0">
                  <a:pos x="714" y="848"/>
                </a:cxn>
                <a:cxn ang="0">
                  <a:pos x="966" y="794"/>
                </a:cxn>
                <a:cxn ang="0">
                  <a:pos x="1212" y="782"/>
                </a:cxn>
                <a:cxn ang="0">
                  <a:pos x="1416" y="872"/>
                </a:cxn>
                <a:cxn ang="0">
                  <a:pos x="1464" y="932"/>
                </a:cxn>
                <a:cxn ang="0">
                  <a:pos x="1440" y="992"/>
                </a:cxn>
                <a:cxn ang="0">
                  <a:pos x="1302" y="1040"/>
                </a:cxn>
                <a:cxn ang="0">
                  <a:pos x="1158" y="1100"/>
                </a:cxn>
                <a:cxn ang="0">
                  <a:pos x="1093" y="1148"/>
                </a:cxn>
                <a:cxn ang="0">
                  <a:pos x="1075" y="1208"/>
                </a:cxn>
                <a:cxn ang="0">
                  <a:pos x="1093" y="1232"/>
                </a:cxn>
                <a:cxn ang="0">
                  <a:pos x="1152" y="1226"/>
                </a:cxn>
                <a:cxn ang="0">
                  <a:pos x="1332" y="1208"/>
                </a:cxn>
                <a:cxn ang="0">
                  <a:pos x="1434" y="1184"/>
                </a:cxn>
                <a:cxn ang="0">
                  <a:pos x="1464" y="1172"/>
                </a:cxn>
                <a:cxn ang="0">
                  <a:pos x="1578" y="1130"/>
                </a:cxn>
                <a:cxn ang="0">
                  <a:pos x="1758" y="1064"/>
                </a:cxn>
                <a:cxn ang="0">
                  <a:pos x="1872" y="962"/>
                </a:cxn>
                <a:cxn ang="0">
                  <a:pos x="1986" y="800"/>
                </a:cxn>
                <a:cxn ang="0">
                  <a:pos x="2166" y="650"/>
                </a:cxn>
                <a:cxn ang="0">
                  <a:pos x="2257" y="590"/>
                </a:cxn>
                <a:cxn ang="0">
                  <a:pos x="2400" y="57"/>
                </a:cxn>
              </a:cxnLst>
              <a:rect l="0" t="0" r="r" b="b"/>
              <a:pathLst>
                <a:path w="2401" h="1232">
                  <a:moveTo>
                    <a:pt x="2310" y="3"/>
                  </a:moveTo>
                  <a:lnTo>
                    <a:pt x="2280" y="3"/>
                  </a:lnTo>
                  <a:lnTo>
                    <a:pt x="2208" y="15"/>
                  </a:lnTo>
                  <a:lnTo>
                    <a:pt x="2136" y="27"/>
                  </a:lnTo>
                  <a:lnTo>
                    <a:pt x="2112" y="39"/>
                  </a:lnTo>
                  <a:lnTo>
                    <a:pt x="2088" y="57"/>
                  </a:lnTo>
                  <a:lnTo>
                    <a:pt x="2082" y="63"/>
                  </a:lnTo>
                  <a:lnTo>
                    <a:pt x="2076" y="69"/>
                  </a:lnTo>
                  <a:lnTo>
                    <a:pt x="1951" y="99"/>
                  </a:lnTo>
                  <a:lnTo>
                    <a:pt x="1896" y="111"/>
                  </a:lnTo>
                  <a:lnTo>
                    <a:pt x="1836" y="117"/>
                  </a:lnTo>
                  <a:lnTo>
                    <a:pt x="1704" y="135"/>
                  </a:lnTo>
                  <a:lnTo>
                    <a:pt x="1572" y="153"/>
                  </a:lnTo>
                  <a:lnTo>
                    <a:pt x="1434" y="165"/>
                  </a:lnTo>
                  <a:lnTo>
                    <a:pt x="1314" y="177"/>
                  </a:lnTo>
                  <a:lnTo>
                    <a:pt x="1260" y="183"/>
                  </a:lnTo>
                  <a:lnTo>
                    <a:pt x="1212" y="189"/>
                  </a:lnTo>
                  <a:lnTo>
                    <a:pt x="1176" y="189"/>
                  </a:lnTo>
                  <a:lnTo>
                    <a:pt x="1146" y="195"/>
                  </a:lnTo>
                  <a:lnTo>
                    <a:pt x="1128" y="195"/>
                  </a:lnTo>
                  <a:lnTo>
                    <a:pt x="1122" y="195"/>
                  </a:lnTo>
                  <a:lnTo>
                    <a:pt x="1116" y="201"/>
                  </a:lnTo>
                  <a:lnTo>
                    <a:pt x="1105" y="207"/>
                  </a:lnTo>
                  <a:lnTo>
                    <a:pt x="1075" y="231"/>
                  </a:lnTo>
                  <a:lnTo>
                    <a:pt x="1026" y="261"/>
                  </a:lnTo>
                  <a:lnTo>
                    <a:pt x="972" y="291"/>
                  </a:lnTo>
                  <a:lnTo>
                    <a:pt x="924" y="321"/>
                  </a:lnTo>
                  <a:lnTo>
                    <a:pt x="876" y="345"/>
                  </a:lnTo>
                  <a:lnTo>
                    <a:pt x="846" y="363"/>
                  </a:lnTo>
                  <a:lnTo>
                    <a:pt x="840" y="369"/>
                  </a:lnTo>
                  <a:lnTo>
                    <a:pt x="834" y="369"/>
                  </a:lnTo>
                  <a:lnTo>
                    <a:pt x="732" y="417"/>
                  </a:lnTo>
                  <a:lnTo>
                    <a:pt x="630" y="458"/>
                  </a:lnTo>
                  <a:lnTo>
                    <a:pt x="588" y="476"/>
                  </a:lnTo>
                  <a:lnTo>
                    <a:pt x="552" y="488"/>
                  </a:lnTo>
                  <a:lnTo>
                    <a:pt x="529" y="500"/>
                  </a:lnTo>
                  <a:lnTo>
                    <a:pt x="517" y="506"/>
                  </a:lnTo>
                  <a:lnTo>
                    <a:pt x="499" y="524"/>
                  </a:lnTo>
                  <a:lnTo>
                    <a:pt x="487" y="542"/>
                  </a:lnTo>
                  <a:lnTo>
                    <a:pt x="481" y="560"/>
                  </a:lnTo>
                  <a:lnTo>
                    <a:pt x="481" y="578"/>
                  </a:lnTo>
                  <a:lnTo>
                    <a:pt x="457" y="590"/>
                  </a:lnTo>
                  <a:lnTo>
                    <a:pt x="438" y="596"/>
                  </a:lnTo>
                  <a:lnTo>
                    <a:pt x="420" y="614"/>
                  </a:lnTo>
                  <a:lnTo>
                    <a:pt x="402" y="638"/>
                  </a:lnTo>
                  <a:lnTo>
                    <a:pt x="366" y="698"/>
                  </a:lnTo>
                  <a:lnTo>
                    <a:pt x="348" y="728"/>
                  </a:lnTo>
                  <a:lnTo>
                    <a:pt x="330" y="758"/>
                  </a:lnTo>
                  <a:lnTo>
                    <a:pt x="324" y="776"/>
                  </a:lnTo>
                  <a:lnTo>
                    <a:pt x="318" y="782"/>
                  </a:lnTo>
                  <a:lnTo>
                    <a:pt x="312" y="788"/>
                  </a:lnTo>
                  <a:lnTo>
                    <a:pt x="300" y="794"/>
                  </a:lnTo>
                  <a:lnTo>
                    <a:pt x="282" y="806"/>
                  </a:lnTo>
                  <a:lnTo>
                    <a:pt x="252" y="824"/>
                  </a:lnTo>
                  <a:lnTo>
                    <a:pt x="199" y="854"/>
                  </a:lnTo>
                  <a:lnTo>
                    <a:pt x="151" y="884"/>
                  </a:lnTo>
                  <a:lnTo>
                    <a:pt x="84" y="926"/>
                  </a:lnTo>
                  <a:lnTo>
                    <a:pt x="30" y="962"/>
                  </a:lnTo>
                  <a:lnTo>
                    <a:pt x="12" y="974"/>
                  </a:lnTo>
                  <a:lnTo>
                    <a:pt x="0" y="992"/>
                  </a:lnTo>
                  <a:lnTo>
                    <a:pt x="0" y="1004"/>
                  </a:lnTo>
                  <a:lnTo>
                    <a:pt x="0" y="1022"/>
                  </a:lnTo>
                  <a:lnTo>
                    <a:pt x="12" y="1040"/>
                  </a:lnTo>
                  <a:lnTo>
                    <a:pt x="42" y="1046"/>
                  </a:lnTo>
                  <a:lnTo>
                    <a:pt x="84" y="1046"/>
                  </a:lnTo>
                  <a:lnTo>
                    <a:pt x="132" y="1034"/>
                  </a:lnTo>
                  <a:lnTo>
                    <a:pt x="193" y="1022"/>
                  </a:lnTo>
                  <a:lnTo>
                    <a:pt x="264" y="1004"/>
                  </a:lnTo>
                  <a:lnTo>
                    <a:pt x="336" y="980"/>
                  </a:lnTo>
                  <a:lnTo>
                    <a:pt x="408" y="950"/>
                  </a:lnTo>
                  <a:lnTo>
                    <a:pt x="475" y="920"/>
                  </a:lnTo>
                  <a:lnTo>
                    <a:pt x="529" y="896"/>
                  </a:lnTo>
                  <a:lnTo>
                    <a:pt x="564" y="878"/>
                  </a:lnTo>
                  <a:lnTo>
                    <a:pt x="570" y="872"/>
                  </a:lnTo>
                  <a:lnTo>
                    <a:pt x="576" y="872"/>
                  </a:lnTo>
                  <a:lnTo>
                    <a:pt x="606" y="872"/>
                  </a:lnTo>
                  <a:lnTo>
                    <a:pt x="648" y="866"/>
                  </a:lnTo>
                  <a:lnTo>
                    <a:pt x="714" y="848"/>
                  </a:lnTo>
                  <a:lnTo>
                    <a:pt x="793" y="830"/>
                  </a:lnTo>
                  <a:lnTo>
                    <a:pt x="876" y="812"/>
                  </a:lnTo>
                  <a:lnTo>
                    <a:pt x="966" y="794"/>
                  </a:lnTo>
                  <a:lnTo>
                    <a:pt x="1063" y="782"/>
                  </a:lnTo>
                  <a:lnTo>
                    <a:pt x="1152" y="776"/>
                  </a:lnTo>
                  <a:lnTo>
                    <a:pt x="1212" y="782"/>
                  </a:lnTo>
                  <a:lnTo>
                    <a:pt x="1284" y="806"/>
                  </a:lnTo>
                  <a:lnTo>
                    <a:pt x="1357" y="836"/>
                  </a:lnTo>
                  <a:lnTo>
                    <a:pt x="1416" y="872"/>
                  </a:lnTo>
                  <a:lnTo>
                    <a:pt x="1434" y="890"/>
                  </a:lnTo>
                  <a:lnTo>
                    <a:pt x="1452" y="908"/>
                  </a:lnTo>
                  <a:lnTo>
                    <a:pt x="1464" y="932"/>
                  </a:lnTo>
                  <a:lnTo>
                    <a:pt x="1464" y="950"/>
                  </a:lnTo>
                  <a:lnTo>
                    <a:pt x="1458" y="968"/>
                  </a:lnTo>
                  <a:lnTo>
                    <a:pt x="1440" y="992"/>
                  </a:lnTo>
                  <a:lnTo>
                    <a:pt x="1410" y="1004"/>
                  </a:lnTo>
                  <a:lnTo>
                    <a:pt x="1369" y="1022"/>
                  </a:lnTo>
                  <a:lnTo>
                    <a:pt x="1302" y="1040"/>
                  </a:lnTo>
                  <a:lnTo>
                    <a:pt x="1248" y="1064"/>
                  </a:lnTo>
                  <a:lnTo>
                    <a:pt x="1200" y="1082"/>
                  </a:lnTo>
                  <a:lnTo>
                    <a:pt x="1158" y="1100"/>
                  </a:lnTo>
                  <a:lnTo>
                    <a:pt x="1128" y="1118"/>
                  </a:lnTo>
                  <a:lnTo>
                    <a:pt x="1110" y="1130"/>
                  </a:lnTo>
                  <a:lnTo>
                    <a:pt x="1093" y="1148"/>
                  </a:lnTo>
                  <a:lnTo>
                    <a:pt x="1081" y="1160"/>
                  </a:lnTo>
                  <a:lnTo>
                    <a:pt x="1069" y="1190"/>
                  </a:lnTo>
                  <a:lnTo>
                    <a:pt x="1075" y="1208"/>
                  </a:lnTo>
                  <a:lnTo>
                    <a:pt x="1081" y="1220"/>
                  </a:lnTo>
                  <a:lnTo>
                    <a:pt x="1087" y="1226"/>
                  </a:lnTo>
                  <a:lnTo>
                    <a:pt x="1093" y="1232"/>
                  </a:lnTo>
                  <a:lnTo>
                    <a:pt x="1110" y="1232"/>
                  </a:lnTo>
                  <a:lnTo>
                    <a:pt x="1128" y="1226"/>
                  </a:lnTo>
                  <a:lnTo>
                    <a:pt x="1152" y="1226"/>
                  </a:lnTo>
                  <a:lnTo>
                    <a:pt x="1212" y="1220"/>
                  </a:lnTo>
                  <a:lnTo>
                    <a:pt x="1272" y="1214"/>
                  </a:lnTo>
                  <a:lnTo>
                    <a:pt x="1332" y="1208"/>
                  </a:lnTo>
                  <a:lnTo>
                    <a:pt x="1393" y="1196"/>
                  </a:lnTo>
                  <a:lnTo>
                    <a:pt x="1416" y="1190"/>
                  </a:lnTo>
                  <a:lnTo>
                    <a:pt x="1434" y="1184"/>
                  </a:lnTo>
                  <a:lnTo>
                    <a:pt x="1446" y="1178"/>
                  </a:lnTo>
                  <a:lnTo>
                    <a:pt x="1452" y="1178"/>
                  </a:lnTo>
                  <a:lnTo>
                    <a:pt x="1464" y="1172"/>
                  </a:lnTo>
                  <a:lnTo>
                    <a:pt x="1488" y="1166"/>
                  </a:lnTo>
                  <a:lnTo>
                    <a:pt x="1530" y="1148"/>
                  </a:lnTo>
                  <a:lnTo>
                    <a:pt x="1578" y="1130"/>
                  </a:lnTo>
                  <a:lnTo>
                    <a:pt x="1681" y="1094"/>
                  </a:lnTo>
                  <a:lnTo>
                    <a:pt x="1722" y="1076"/>
                  </a:lnTo>
                  <a:lnTo>
                    <a:pt x="1758" y="1064"/>
                  </a:lnTo>
                  <a:lnTo>
                    <a:pt x="1812" y="1040"/>
                  </a:lnTo>
                  <a:lnTo>
                    <a:pt x="1848" y="1004"/>
                  </a:lnTo>
                  <a:lnTo>
                    <a:pt x="1872" y="962"/>
                  </a:lnTo>
                  <a:lnTo>
                    <a:pt x="1890" y="932"/>
                  </a:lnTo>
                  <a:lnTo>
                    <a:pt x="1932" y="866"/>
                  </a:lnTo>
                  <a:lnTo>
                    <a:pt x="1986" y="800"/>
                  </a:lnTo>
                  <a:lnTo>
                    <a:pt x="2046" y="740"/>
                  </a:lnTo>
                  <a:lnTo>
                    <a:pt x="2112" y="692"/>
                  </a:lnTo>
                  <a:lnTo>
                    <a:pt x="2166" y="650"/>
                  </a:lnTo>
                  <a:lnTo>
                    <a:pt x="2214" y="620"/>
                  </a:lnTo>
                  <a:lnTo>
                    <a:pt x="2244" y="596"/>
                  </a:lnTo>
                  <a:lnTo>
                    <a:pt x="2257" y="590"/>
                  </a:lnTo>
                  <a:lnTo>
                    <a:pt x="2257" y="590"/>
                  </a:lnTo>
                  <a:lnTo>
                    <a:pt x="2400" y="518"/>
                  </a:lnTo>
                  <a:lnTo>
                    <a:pt x="2400" y="57"/>
                  </a:lnTo>
                  <a:lnTo>
                    <a:pt x="2401" y="0"/>
                  </a:lnTo>
                  <a:lnTo>
                    <a:pt x="2310" y="3"/>
                  </a:lnTo>
                  <a:close/>
                </a:path>
              </a:pathLst>
            </a:custGeom>
            <a:solidFill>
              <a:schemeClr val="bg2"/>
            </a:solidFill>
            <a:ln w="9525">
              <a:noFill/>
              <a:round/>
              <a:headEnd/>
              <a:tailEnd/>
            </a:ln>
          </p:spPr>
          <p:txBody>
            <a:bodyPr/>
            <a:lstStyle/>
            <a:p>
              <a:pPr>
                <a:defRPr/>
              </a:pPr>
              <a:endParaRPr lang="fr-FR"/>
            </a:p>
          </p:txBody>
        </p:sp>
        <p:sp>
          <p:nvSpPr>
            <p:cNvPr id="8" name="Freeform 6"/>
            <p:cNvSpPr>
              <a:spLocks/>
            </p:cNvSpPr>
            <p:nvPr userDrawn="1"/>
          </p:nvSpPr>
          <p:spPr bwMode="hidden">
            <a:xfrm>
              <a:off x="3792" y="1536"/>
              <a:ext cx="1968" cy="762"/>
            </a:xfrm>
            <a:custGeom>
              <a:avLst/>
              <a:gdLst/>
              <a:ahLst/>
              <a:cxnLst>
                <a:cxn ang="0">
                  <a:pos x="965" y="165"/>
                </a:cxn>
                <a:cxn ang="0">
                  <a:pos x="696" y="200"/>
                </a:cxn>
                <a:cxn ang="0">
                  <a:pos x="693" y="237"/>
                </a:cxn>
                <a:cxn ang="0">
                  <a:pos x="924" y="258"/>
                </a:cxn>
                <a:cxn ang="0">
                  <a:pos x="993" y="267"/>
                </a:cxn>
                <a:cxn ang="0">
                  <a:pos x="681" y="291"/>
                </a:cxn>
                <a:cxn ang="0">
                  <a:pos x="633" y="309"/>
                </a:cxn>
                <a:cxn ang="0">
                  <a:pos x="645" y="336"/>
                </a:cxn>
                <a:cxn ang="0">
                  <a:pos x="672" y="351"/>
                </a:cxn>
                <a:cxn ang="0">
                  <a:pos x="984" y="333"/>
                </a:cxn>
                <a:cxn ang="0">
                  <a:pos x="1080" y="357"/>
                </a:cxn>
                <a:cxn ang="0">
                  <a:pos x="624" y="492"/>
                </a:cxn>
                <a:cxn ang="0">
                  <a:pos x="616" y="536"/>
                </a:cxn>
                <a:cxn ang="0">
                  <a:pos x="8" y="724"/>
                </a:cxn>
                <a:cxn ang="0">
                  <a:pos x="0" y="756"/>
                </a:cxn>
                <a:cxn ang="0">
                  <a:pos x="27" y="762"/>
                </a:cxn>
                <a:cxn ang="0">
                  <a:pos x="664" y="564"/>
                </a:cxn>
                <a:cxn ang="0">
                  <a:pos x="856" y="600"/>
                </a:cxn>
                <a:cxn ang="0">
                  <a:pos x="1158" y="507"/>
                </a:cxn>
                <a:cxn ang="0">
                  <a:pos x="1434" y="465"/>
                </a:cxn>
                <a:cxn ang="0">
                  <a:pos x="1572" y="368"/>
                </a:cxn>
                <a:cxn ang="0">
                  <a:pos x="1712" y="340"/>
                </a:cxn>
                <a:cxn ang="0">
                  <a:pos x="1856" y="328"/>
                </a:cxn>
                <a:cxn ang="0">
                  <a:pos x="1968" y="330"/>
                </a:cxn>
                <a:cxn ang="0">
                  <a:pos x="1968" y="0"/>
                </a:cxn>
                <a:cxn ang="0">
                  <a:pos x="1934" y="3"/>
                </a:cxn>
                <a:cxn ang="0">
                  <a:pos x="1832" y="5"/>
                </a:cxn>
                <a:cxn ang="0">
                  <a:pos x="1682" y="35"/>
                </a:cxn>
                <a:cxn ang="0">
                  <a:pos x="1643" y="72"/>
                </a:cxn>
                <a:cxn ang="0">
                  <a:pos x="1392" y="119"/>
                </a:cxn>
              </a:cxnLst>
              <a:rect l="0" t="0" r="r" b="b"/>
              <a:pathLst>
                <a:path w="1968" h="762">
                  <a:moveTo>
                    <a:pt x="965" y="165"/>
                  </a:moveTo>
                  <a:lnTo>
                    <a:pt x="696" y="200"/>
                  </a:lnTo>
                  <a:lnTo>
                    <a:pt x="693" y="237"/>
                  </a:lnTo>
                  <a:lnTo>
                    <a:pt x="924" y="258"/>
                  </a:lnTo>
                  <a:lnTo>
                    <a:pt x="993" y="267"/>
                  </a:lnTo>
                  <a:lnTo>
                    <a:pt x="681" y="291"/>
                  </a:lnTo>
                  <a:lnTo>
                    <a:pt x="633" y="309"/>
                  </a:lnTo>
                  <a:lnTo>
                    <a:pt x="645" y="336"/>
                  </a:lnTo>
                  <a:lnTo>
                    <a:pt x="672" y="351"/>
                  </a:lnTo>
                  <a:lnTo>
                    <a:pt x="984" y="333"/>
                  </a:lnTo>
                  <a:lnTo>
                    <a:pt x="1080" y="357"/>
                  </a:lnTo>
                  <a:lnTo>
                    <a:pt x="624" y="492"/>
                  </a:lnTo>
                  <a:lnTo>
                    <a:pt x="616" y="536"/>
                  </a:lnTo>
                  <a:lnTo>
                    <a:pt x="8" y="724"/>
                  </a:lnTo>
                  <a:lnTo>
                    <a:pt x="0" y="756"/>
                  </a:lnTo>
                  <a:lnTo>
                    <a:pt x="27" y="762"/>
                  </a:lnTo>
                  <a:lnTo>
                    <a:pt x="664" y="564"/>
                  </a:lnTo>
                  <a:lnTo>
                    <a:pt x="856" y="600"/>
                  </a:lnTo>
                  <a:lnTo>
                    <a:pt x="1158" y="507"/>
                  </a:lnTo>
                  <a:lnTo>
                    <a:pt x="1434" y="465"/>
                  </a:lnTo>
                  <a:lnTo>
                    <a:pt x="1572" y="368"/>
                  </a:lnTo>
                  <a:lnTo>
                    <a:pt x="1712" y="340"/>
                  </a:lnTo>
                  <a:lnTo>
                    <a:pt x="1856" y="328"/>
                  </a:lnTo>
                  <a:lnTo>
                    <a:pt x="1968" y="330"/>
                  </a:lnTo>
                  <a:lnTo>
                    <a:pt x="1968" y="0"/>
                  </a:lnTo>
                  <a:lnTo>
                    <a:pt x="1934" y="3"/>
                  </a:lnTo>
                  <a:lnTo>
                    <a:pt x="1832" y="5"/>
                  </a:lnTo>
                  <a:lnTo>
                    <a:pt x="1682" y="35"/>
                  </a:lnTo>
                  <a:lnTo>
                    <a:pt x="1643" y="72"/>
                  </a:lnTo>
                  <a:lnTo>
                    <a:pt x="1392" y="119"/>
                  </a:lnTo>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fr-FR"/>
            </a:p>
          </p:txBody>
        </p:sp>
        <p:sp>
          <p:nvSpPr>
            <p:cNvPr id="9" name="Freeform 7"/>
            <p:cNvSpPr>
              <a:spLocks/>
            </p:cNvSpPr>
            <p:nvPr userDrawn="1"/>
          </p:nvSpPr>
          <p:spPr bwMode="hidden">
            <a:xfrm>
              <a:off x="3599" y="2477"/>
              <a:ext cx="186" cy="120"/>
            </a:xfrm>
            <a:custGeom>
              <a:avLst/>
              <a:gdLst/>
              <a:ahLst/>
              <a:cxnLst>
                <a:cxn ang="0">
                  <a:pos x="185" y="0"/>
                </a:cxn>
                <a:cxn ang="0">
                  <a:pos x="185" y="6"/>
                </a:cxn>
                <a:cxn ang="0">
                  <a:pos x="185" y="18"/>
                </a:cxn>
                <a:cxn ang="0">
                  <a:pos x="185" y="36"/>
                </a:cxn>
                <a:cxn ang="0">
                  <a:pos x="179" y="54"/>
                </a:cxn>
                <a:cxn ang="0">
                  <a:pos x="161" y="72"/>
                </a:cxn>
                <a:cxn ang="0">
                  <a:pos x="137" y="96"/>
                </a:cxn>
                <a:cxn ang="0">
                  <a:pos x="101" y="108"/>
                </a:cxn>
                <a:cxn ang="0">
                  <a:pos x="47" y="120"/>
                </a:cxn>
                <a:cxn ang="0">
                  <a:pos x="29" y="120"/>
                </a:cxn>
                <a:cxn ang="0">
                  <a:pos x="17" y="114"/>
                </a:cxn>
                <a:cxn ang="0">
                  <a:pos x="0" y="96"/>
                </a:cxn>
                <a:cxn ang="0">
                  <a:pos x="0" y="78"/>
                </a:cxn>
                <a:cxn ang="0">
                  <a:pos x="0" y="72"/>
                </a:cxn>
                <a:cxn ang="0">
                  <a:pos x="185" y="0"/>
                </a:cxn>
                <a:cxn ang="0">
                  <a:pos x="185" y="0"/>
                </a:cxn>
              </a:cxnLst>
              <a:rect l="0" t="0" r="r" b="b"/>
              <a:pathLst>
                <a:path w="185" h="120">
                  <a:moveTo>
                    <a:pt x="185" y="0"/>
                  </a:moveTo>
                  <a:lnTo>
                    <a:pt x="185" y="6"/>
                  </a:lnTo>
                  <a:lnTo>
                    <a:pt x="185" y="18"/>
                  </a:lnTo>
                  <a:lnTo>
                    <a:pt x="185" y="36"/>
                  </a:lnTo>
                  <a:lnTo>
                    <a:pt x="179" y="54"/>
                  </a:lnTo>
                  <a:lnTo>
                    <a:pt x="161" y="72"/>
                  </a:lnTo>
                  <a:lnTo>
                    <a:pt x="137" y="96"/>
                  </a:lnTo>
                  <a:lnTo>
                    <a:pt x="101" y="108"/>
                  </a:lnTo>
                  <a:lnTo>
                    <a:pt x="47" y="120"/>
                  </a:lnTo>
                  <a:lnTo>
                    <a:pt x="29" y="120"/>
                  </a:lnTo>
                  <a:lnTo>
                    <a:pt x="17" y="114"/>
                  </a:lnTo>
                  <a:lnTo>
                    <a:pt x="0" y="96"/>
                  </a:lnTo>
                  <a:lnTo>
                    <a:pt x="0" y="78"/>
                  </a:lnTo>
                  <a:lnTo>
                    <a:pt x="0" y="72"/>
                  </a:lnTo>
                  <a:lnTo>
                    <a:pt x="185" y="0"/>
                  </a:lnTo>
                  <a:lnTo>
                    <a:pt x="185" y="0"/>
                  </a:lnTo>
                  <a:close/>
                </a:path>
              </a:pathLst>
            </a:custGeom>
            <a:solidFill>
              <a:schemeClr val="bg1"/>
            </a:solidFill>
            <a:ln w="9525">
              <a:noFill/>
              <a:round/>
              <a:headEnd/>
              <a:tailEnd/>
            </a:ln>
          </p:spPr>
          <p:txBody>
            <a:bodyPr/>
            <a:lstStyle/>
            <a:p>
              <a:pPr>
                <a:defRPr/>
              </a:pPr>
              <a:endParaRPr lang="fr-FR"/>
            </a:p>
          </p:txBody>
        </p:sp>
        <p:sp>
          <p:nvSpPr>
            <p:cNvPr id="10" name="Freeform 8"/>
            <p:cNvSpPr>
              <a:spLocks/>
            </p:cNvSpPr>
            <p:nvPr userDrawn="1"/>
          </p:nvSpPr>
          <p:spPr bwMode="hidden">
            <a:xfrm>
              <a:off x="3779" y="2393"/>
              <a:ext cx="185" cy="120"/>
            </a:xfrm>
            <a:custGeom>
              <a:avLst/>
              <a:gdLst/>
              <a:ahLst/>
              <a:cxnLst>
                <a:cxn ang="0">
                  <a:pos x="185" y="0"/>
                </a:cxn>
                <a:cxn ang="0">
                  <a:pos x="185" y="6"/>
                </a:cxn>
                <a:cxn ang="0">
                  <a:pos x="179" y="24"/>
                </a:cxn>
                <a:cxn ang="0">
                  <a:pos x="167" y="42"/>
                </a:cxn>
                <a:cxn ang="0">
                  <a:pos x="149" y="66"/>
                </a:cxn>
                <a:cxn ang="0">
                  <a:pos x="131" y="90"/>
                </a:cxn>
                <a:cxn ang="0">
                  <a:pos x="102" y="108"/>
                </a:cxn>
                <a:cxn ang="0">
                  <a:pos x="66" y="120"/>
                </a:cxn>
                <a:cxn ang="0">
                  <a:pos x="18" y="120"/>
                </a:cxn>
                <a:cxn ang="0">
                  <a:pos x="0" y="60"/>
                </a:cxn>
                <a:cxn ang="0">
                  <a:pos x="185" y="0"/>
                </a:cxn>
                <a:cxn ang="0">
                  <a:pos x="185" y="0"/>
                </a:cxn>
              </a:cxnLst>
              <a:rect l="0" t="0" r="r" b="b"/>
              <a:pathLst>
                <a:path w="185" h="120">
                  <a:moveTo>
                    <a:pt x="185" y="0"/>
                  </a:moveTo>
                  <a:lnTo>
                    <a:pt x="185" y="6"/>
                  </a:lnTo>
                  <a:lnTo>
                    <a:pt x="179" y="24"/>
                  </a:lnTo>
                  <a:lnTo>
                    <a:pt x="167" y="42"/>
                  </a:lnTo>
                  <a:lnTo>
                    <a:pt x="149" y="66"/>
                  </a:lnTo>
                  <a:lnTo>
                    <a:pt x="131" y="90"/>
                  </a:lnTo>
                  <a:lnTo>
                    <a:pt x="102" y="108"/>
                  </a:lnTo>
                  <a:lnTo>
                    <a:pt x="66" y="120"/>
                  </a:lnTo>
                  <a:lnTo>
                    <a:pt x="18" y="120"/>
                  </a:lnTo>
                  <a:lnTo>
                    <a:pt x="0" y="60"/>
                  </a:lnTo>
                  <a:lnTo>
                    <a:pt x="185" y="0"/>
                  </a:lnTo>
                  <a:lnTo>
                    <a:pt x="185" y="0"/>
                  </a:lnTo>
                  <a:close/>
                </a:path>
              </a:pathLst>
            </a:custGeom>
            <a:solidFill>
              <a:schemeClr val="bg1"/>
            </a:solidFill>
            <a:ln w="9525">
              <a:noFill/>
              <a:round/>
              <a:headEnd/>
              <a:tailEnd/>
            </a:ln>
          </p:spPr>
          <p:txBody>
            <a:bodyPr/>
            <a:lstStyle/>
            <a:p>
              <a:pPr>
                <a:defRPr/>
              </a:pPr>
              <a:endParaRPr lang="fr-FR"/>
            </a:p>
          </p:txBody>
        </p:sp>
        <p:sp>
          <p:nvSpPr>
            <p:cNvPr id="11" name="Freeform 9"/>
            <p:cNvSpPr>
              <a:spLocks/>
            </p:cNvSpPr>
            <p:nvPr userDrawn="1"/>
          </p:nvSpPr>
          <p:spPr bwMode="hidden">
            <a:xfrm>
              <a:off x="3839" y="1836"/>
              <a:ext cx="528" cy="275"/>
            </a:xfrm>
            <a:custGeom>
              <a:avLst/>
              <a:gdLst/>
              <a:ahLst/>
              <a:cxnLst>
                <a:cxn ang="0">
                  <a:pos x="0" y="275"/>
                </a:cxn>
                <a:cxn ang="0">
                  <a:pos x="0" y="269"/>
                </a:cxn>
                <a:cxn ang="0">
                  <a:pos x="6" y="251"/>
                </a:cxn>
                <a:cxn ang="0">
                  <a:pos x="6" y="239"/>
                </a:cxn>
                <a:cxn ang="0">
                  <a:pos x="12" y="227"/>
                </a:cxn>
                <a:cxn ang="0">
                  <a:pos x="18" y="221"/>
                </a:cxn>
                <a:cxn ang="0">
                  <a:pos x="36" y="215"/>
                </a:cxn>
                <a:cxn ang="0">
                  <a:pos x="77" y="203"/>
                </a:cxn>
                <a:cxn ang="0">
                  <a:pos x="137" y="179"/>
                </a:cxn>
                <a:cxn ang="0">
                  <a:pos x="209" y="143"/>
                </a:cxn>
                <a:cxn ang="0">
                  <a:pos x="251" y="120"/>
                </a:cxn>
                <a:cxn ang="0">
                  <a:pos x="299" y="96"/>
                </a:cxn>
                <a:cxn ang="0">
                  <a:pos x="394" y="48"/>
                </a:cxn>
                <a:cxn ang="0">
                  <a:pos x="442" y="30"/>
                </a:cxn>
                <a:cxn ang="0">
                  <a:pos x="478" y="12"/>
                </a:cxn>
                <a:cxn ang="0">
                  <a:pos x="502" y="6"/>
                </a:cxn>
                <a:cxn ang="0">
                  <a:pos x="520" y="0"/>
                </a:cxn>
                <a:cxn ang="0">
                  <a:pos x="526" y="0"/>
                </a:cxn>
                <a:cxn ang="0">
                  <a:pos x="520" y="6"/>
                </a:cxn>
                <a:cxn ang="0">
                  <a:pos x="508" y="12"/>
                </a:cxn>
                <a:cxn ang="0">
                  <a:pos x="484" y="24"/>
                </a:cxn>
                <a:cxn ang="0">
                  <a:pos x="460" y="42"/>
                </a:cxn>
                <a:cxn ang="0">
                  <a:pos x="436" y="54"/>
                </a:cxn>
                <a:cxn ang="0">
                  <a:pos x="394" y="78"/>
                </a:cxn>
                <a:cxn ang="0">
                  <a:pos x="340" y="108"/>
                </a:cxn>
                <a:cxn ang="0">
                  <a:pos x="275" y="143"/>
                </a:cxn>
                <a:cxn ang="0">
                  <a:pos x="131" y="221"/>
                </a:cxn>
                <a:cxn ang="0">
                  <a:pos x="65" y="251"/>
                </a:cxn>
                <a:cxn ang="0">
                  <a:pos x="0" y="275"/>
                </a:cxn>
                <a:cxn ang="0">
                  <a:pos x="0" y="275"/>
                </a:cxn>
              </a:cxnLst>
              <a:rect l="0" t="0" r="r" b="b"/>
              <a:pathLst>
                <a:path w="526" h="275">
                  <a:moveTo>
                    <a:pt x="0" y="275"/>
                  </a:moveTo>
                  <a:lnTo>
                    <a:pt x="0" y="269"/>
                  </a:lnTo>
                  <a:lnTo>
                    <a:pt x="6" y="251"/>
                  </a:lnTo>
                  <a:lnTo>
                    <a:pt x="6" y="239"/>
                  </a:lnTo>
                  <a:lnTo>
                    <a:pt x="12" y="227"/>
                  </a:lnTo>
                  <a:lnTo>
                    <a:pt x="18" y="221"/>
                  </a:lnTo>
                  <a:lnTo>
                    <a:pt x="36" y="215"/>
                  </a:lnTo>
                  <a:lnTo>
                    <a:pt x="77" y="203"/>
                  </a:lnTo>
                  <a:lnTo>
                    <a:pt x="137" y="179"/>
                  </a:lnTo>
                  <a:lnTo>
                    <a:pt x="209" y="143"/>
                  </a:lnTo>
                  <a:lnTo>
                    <a:pt x="251" y="120"/>
                  </a:lnTo>
                  <a:lnTo>
                    <a:pt x="299" y="96"/>
                  </a:lnTo>
                  <a:lnTo>
                    <a:pt x="394" y="48"/>
                  </a:lnTo>
                  <a:lnTo>
                    <a:pt x="442" y="30"/>
                  </a:lnTo>
                  <a:lnTo>
                    <a:pt x="478" y="12"/>
                  </a:lnTo>
                  <a:lnTo>
                    <a:pt x="502" y="6"/>
                  </a:lnTo>
                  <a:lnTo>
                    <a:pt x="520" y="0"/>
                  </a:lnTo>
                  <a:lnTo>
                    <a:pt x="526" y="0"/>
                  </a:lnTo>
                  <a:lnTo>
                    <a:pt x="520" y="6"/>
                  </a:lnTo>
                  <a:lnTo>
                    <a:pt x="508" y="12"/>
                  </a:lnTo>
                  <a:lnTo>
                    <a:pt x="484" y="24"/>
                  </a:lnTo>
                  <a:lnTo>
                    <a:pt x="460" y="42"/>
                  </a:lnTo>
                  <a:lnTo>
                    <a:pt x="436" y="54"/>
                  </a:lnTo>
                  <a:lnTo>
                    <a:pt x="394" y="78"/>
                  </a:lnTo>
                  <a:lnTo>
                    <a:pt x="340" y="108"/>
                  </a:lnTo>
                  <a:lnTo>
                    <a:pt x="275" y="143"/>
                  </a:lnTo>
                  <a:lnTo>
                    <a:pt x="131" y="221"/>
                  </a:lnTo>
                  <a:lnTo>
                    <a:pt x="65" y="251"/>
                  </a:lnTo>
                  <a:lnTo>
                    <a:pt x="0" y="275"/>
                  </a:lnTo>
                  <a:lnTo>
                    <a:pt x="0" y="275"/>
                  </a:lnTo>
                  <a:close/>
                </a:path>
              </a:pathLst>
            </a:custGeom>
            <a:solidFill>
              <a:schemeClr val="bg1"/>
            </a:solidFill>
            <a:ln w="9525">
              <a:noFill/>
              <a:round/>
              <a:headEnd/>
              <a:tailEnd/>
            </a:ln>
          </p:spPr>
          <p:txBody>
            <a:bodyPr/>
            <a:lstStyle/>
            <a:p>
              <a:pPr>
                <a:defRPr/>
              </a:pPr>
              <a:endParaRPr lang="fr-FR"/>
            </a:p>
          </p:txBody>
        </p:sp>
        <p:sp>
          <p:nvSpPr>
            <p:cNvPr id="12" name="Freeform 10"/>
            <p:cNvSpPr>
              <a:spLocks/>
            </p:cNvSpPr>
            <p:nvPr userDrawn="1"/>
          </p:nvSpPr>
          <p:spPr bwMode="hidden">
            <a:xfrm>
              <a:off x="3676" y="2015"/>
              <a:ext cx="721" cy="306"/>
            </a:xfrm>
            <a:custGeom>
              <a:avLst/>
              <a:gdLst/>
              <a:ahLst/>
              <a:cxnLst>
                <a:cxn ang="0">
                  <a:pos x="48" y="216"/>
                </a:cxn>
                <a:cxn ang="0">
                  <a:pos x="30" y="252"/>
                </a:cxn>
                <a:cxn ang="0">
                  <a:pos x="12" y="282"/>
                </a:cxn>
                <a:cxn ang="0">
                  <a:pos x="6" y="300"/>
                </a:cxn>
                <a:cxn ang="0">
                  <a:pos x="0" y="306"/>
                </a:cxn>
                <a:cxn ang="0">
                  <a:pos x="48" y="276"/>
                </a:cxn>
                <a:cxn ang="0">
                  <a:pos x="84" y="252"/>
                </a:cxn>
                <a:cxn ang="0">
                  <a:pos x="108" y="234"/>
                </a:cxn>
                <a:cxn ang="0">
                  <a:pos x="120" y="228"/>
                </a:cxn>
                <a:cxn ang="0">
                  <a:pos x="126" y="228"/>
                </a:cxn>
                <a:cxn ang="0">
                  <a:pos x="144" y="222"/>
                </a:cxn>
                <a:cxn ang="0">
                  <a:pos x="168" y="216"/>
                </a:cxn>
                <a:cxn ang="0">
                  <a:pos x="198" y="204"/>
                </a:cxn>
                <a:cxn ang="0">
                  <a:pos x="275" y="180"/>
                </a:cxn>
                <a:cxn ang="0">
                  <a:pos x="371" y="156"/>
                </a:cxn>
                <a:cxn ang="0">
                  <a:pos x="461" y="126"/>
                </a:cxn>
                <a:cxn ang="0">
                  <a:pos x="544" y="102"/>
                </a:cxn>
                <a:cxn ang="0">
                  <a:pos x="574" y="90"/>
                </a:cxn>
                <a:cxn ang="0">
                  <a:pos x="604" y="84"/>
                </a:cxn>
                <a:cxn ang="0">
                  <a:pos x="622" y="78"/>
                </a:cxn>
                <a:cxn ang="0">
                  <a:pos x="628" y="72"/>
                </a:cxn>
                <a:cxn ang="0">
                  <a:pos x="634" y="66"/>
                </a:cxn>
                <a:cxn ang="0">
                  <a:pos x="652" y="60"/>
                </a:cxn>
                <a:cxn ang="0">
                  <a:pos x="694" y="30"/>
                </a:cxn>
                <a:cxn ang="0">
                  <a:pos x="712" y="18"/>
                </a:cxn>
                <a:cxn ang="0">
                  <a:pos x="718" y="6"/>
                </a:cxn>
                <a:cxn ang="0">
                  <a:pos x="712" y="0"/>
                </a:cxn>
                <a:cxn ang="0">
                  <a:pos x="688" y="0"/>
                </a:cxn>
                <a:cxn ang="0">
                  <a:pos x="628" y="0"/>
                </a:cxn>
                <a:cxn ang="0">
                  <a:pos x="580" y="0"/>
                </a:cxn>
                <a:cxn ang="0">
                  <a:pos x="544" y="0"/>
                </a:cxn>
                <a:cxn ang="0">
                  <a:pos x="514" y="18"/>
                </a:cxn>
                <a:cxn ang="0">
                  <a:pos x="485" y="42"/>
                </a:cxn>
                <a:cxn ang="0">
                  <a:pos x="467" y="54"/>
                </a:cxn>
                <a:cxn ang="0">
                  <a:pos x="449" y="60"/>
                </a:cxn>
                <a:cxn ang="0">
                  <a:pos x="425" y="60"/>
                </a:cxn>
                <a:cxn ang="0">
                  <a:pos x="389" y="66"/>
                </a:cxn>
                <a:cxn ang="0">
                  <a:pos x="347" y="84"/>
                </a:cxn>
                <a:cxn ang="0">
                  <a:pos x="311" y="108"/>
                </a:cxn>
                <a:cxn ang="0">
                  <a:pos x="287" y="126"/>
                </a:cxn>
                <a:cxn ang="0">
                  <a:pos x="275" y="132"/>
                </a:cxn>
                <a:cxn ang="0">
                  <a:pos x="257" y="138"/>
                </a:cxn>
                <a:cxn ang="0">
                  <a:pos x="221" y="138"/>
                </a:cxn>
                <a:cxn ang="0">
                  <a:pos x="186" y="138"/>
                </a:cxn>
                <a:cxn ang="0">
                  <a:pos x="180" y="138"/>
                </a:cxn>
                <a:cxn ang="0">
                  <a:pos x="174" y="138"/>
                </a:cxn>
                <a:cxn ang="0">
                  <a:pos x="114" y="162"/>
                </a:cxn>
                <a:cxn ang="0">
                  <a:pos x="48" y="216"/>
                </a:cxn>
                <a:cxn ang="0">
                  <a:pos x="48" y="216"/>
                </a:cxn>
              </a:cxnLst>
              <a:rect l="0" t="0" r="r" b="b"/>
              <a:pathLst>
                <a:path w="718" h="306">
                  <a:moveTo>
                    <a:pt x="48" y="216"/>
                  </a:moveTo>
                  <a:lnTo>
                    <a:pt x="30" y="252"/>
                  </a:lnTo>
                  <a:lnTo>
                    <a:pt x="12" y="282"/>
                  </a:lnTo>
                  <a:lnTo>
                    <a:pt x="6" y="300"/>
                  </a:lnTo>
                  <a:lnTo>
                    <a:pt x="0" y="306"/>
                  </a:lnTo>
                  <a:lnTo>
                    <a:pt x="48" y="276"/>
                  </a:lnTo>
                  <a:lnTo>
                    <a:pt x="84" y="252"/>
                  </a:lnTo>
                  <a:lnTo>
                    <a:pt x="108" y="234"/>
                  </a:lnTo>
                  <a:lnTo>
                    <a:pt x="120" y="228"/>
                  </a:lnTo>
                  <a:lnTo>
                    <a:pt x="126" y="228"/>
                  </a:lnTo>
                  <a:lnTo>
                    <a:pt x="144" y="222"/>
                  </a:lnTo>
                  <a:lnTo>
                    <a:pt x="168" y="216"/>
                  </a:lnTo>
                  <a:lnTo>
                    <a:pt x="198" y="204"/>
                  </a:lnTo>
                  <a:lnTo>
                    <a:pt x="275" y="180"/>
                  </a:lnTo>
                  <a:lnTo>
                    <a:pt x="371" y="156"/>
                  </a:lnTo>
                  <a:lnTo>
                    <a:pt x="461" y="126"/>
                  </a:lnTo>
                  <a:lnTo>
                    <a:pt x="544" y="102"/>
                  </a:lnTo>
                  <a:lnTo>
                    <a:pt x="574" y="90"/>
                  </a:lnTo>
                  <a:lnTo>
                    <a:pt x="604" y="84"/>
                  </a:lnTo>
                  <a:lnTo>
                    <a:pt x="622" y="78"/>
                  </a:lnTo>
                  <a:lnTo>
                    <a:pt x="628" y="72"/>
                  </a:lnTo>
                  <a:lnTo>
                    <a:pt x="634" y="66"/>
                  </a:lnTo>
                  <a:lnTo>
                    <a:pt x="652" y="60"/>
                  </a:lnTo>
                  <a:lnTo>
                    <a:pt x="694" y="30"/>
                  </a:lnTo>
                  <a:lnTo>
                    <a:pt x="712" y="18"/>
                  </a:lnTo>
                  <a:lnTo>
                    <a:pt x="718" y="6"/>
                  </a:lnTo>
                  <a:lnTo>
                    <a:pt x="712" y="0"/>
                  </a:lnTo>
                  <a:lnTo>
                    <a:pt x="688" y="0"/>
                  </a:lnTo>
                  <a:lnTo>
                    <a:pt x="628" y="0"/>
                  </a:lnTo>
                  <a:lnTo>
                    <a:pt x="580" y="0"/>
                  </a:lnTo>
                  <a:lnTo>
                    <a:pt x="544" y="0"/>
                  </a:lnTo>
                  <a:lnTo>
                    <a:pt x="514" y="18"/>
                  </a:lnTo>
                  <a:lnTo>
                    <a:pt x="485" y="42"/>
                  </a:lnTo>
                  <a:lnTo>
                    <a:pt x="467" y="54"/>
                  </a:lnTo>
                  <a:lnTo>
                    <a:pt x="449" y="60"/>
                  </a:lnTo>
                  <a:lnTo>
                    <a:pt x="425" y="60"/>
                  </a:lnTo>
                  <a:lnTo>
                    <a:pt x="389" y="66"/>
                  </a:lnTo>
                  <a:lnTo>
                    <a:pt x="347" y="84"/>
                  </a:lnTo>
                  <a:lnTo>
                    <a:pt x="311" y="108"/>
                  </a:lnTo>
                  <a:lnTo>
                    <a:pt x="287" y="126"/>
                  </a:lnTo>
                  <a:lnTo>
                    <a:pt x="275" y="132"/>
                  </a:lnTo>
                  <a:lnTo>
                    <a:pt x="257" y="138"/>
                  </a:lnTo>
                  <a:lnTo>
                    <a:pt x="221" y="138"/>
                  </a:lnTo>
                  <a:lnTo>
                    <a:pt x="186" y="138"/>
                  </a:lnTo>
                  <a:lnTo>
                    <a:pt x="180" y="138"/>
                  </a:lnTo>
                  <a:lnTo>
                    <a:pt x="174" y="138"/>
                  </a:lnTo>
                  <a:lnTo>
                    <a:pt x="114" y="162"/>
                  </a:lnTo>
                  <a:lnTo>
                    <a:pt x="48" y="216"/>
                  </a:lnTo>
                  <a:lnTo>
                    <a:pt x="48" y="216"/>
                  </a:lnTo>
                  <a:close/>
                </a:path>
              </a:pathLst>
            </a:custGeom>
            <a:solidFill>
              <a:schemeClr val="bg1"/>
            </a:solidFill>
            <a:ln w="9525">
              <a:noFill/>
              <a:round/>
              <a:headEnd/>
              <a:tailEnd/>
            </a:ln>
          </p:spPr>
          <p:txBody>
            <a:bodyPr/>
            <a:lstStyle/>
            <a:p>
              <a:pPr>
                <a:defRPr/>
              </a:pPr>
              <a:endParaRPr lang="fr-FR"/>
            </a:p>
          </p:txBody>
        </p:sp>
        <p:sp>
          <p:nvSpPr>
            <p:cNvPr id="13" name="Freeform 11"/>
            <p:cNvSpPr>
              <a:spLocks/>
            </p:cNvSpPr>
            <p:nvPr userDrawn="1"/>
          </p:nvSpPr>
          <p:spPr bwMode="hidden">
            <a:xfrm>
              <a:off x="3358" y="1890"/>
              <a:ext cx="2400" cy="881"/>
            </a:xfrm>
            <a:custGeom>
              <a:avLst/>
              <a:gdLst/>
              <a:ahLst/>
              <a:cxnLst>
                <a:cxn ang="0">
                  <a:pos x="2231" y="54"/>
                </a:cxn>
                <a:cxn ang="0">
                  <a:pos x="2189" y="54"/>
                </a:cxn>
                <a:cxn ang="0">
                  <a:pos x="2147" y="66"/>
                </a:cxn>
                <a:cxn ang="0">
                  <a:pos x="2021" y="101"/>
                </a:cxn>
                <a:cxn ang="0">
                  <a:pos x="1956" y="119"/>
                </a:cxn>
                <a:cxn ang="0">
                  <a:pos x="1860" y="167"/>
                </a:cxn>
                <a:cxn ang="0">
                  <a:pos x="1836" y="245"/>
                </a:cxn>
                <a:cxn ang="0">
                  <a:pos x="1842" y="305"/>
                </a:cxn>
                <a:cxn ang="0">
                  <a:pos x="1758" y="317"/>
                </a:cxn>
                <a:cxn ang="0">
                  <a:pos x="1597" y="263"/>
                </a:cxn>
                <a:cxn ang="0">
                  <a:pos x="1507" y="257"/>
                </a:cxn>
                <a:cxn ang="0">
                  <a:pos x="1399" y="311"/>
                </a:cxn>
                <a:cxn ang="0">
                  <a:pos x="1334" y="353"/>
                </a:cxn>
                <a:cxn ang="0">
                  <a:pos x="1310" y="359"/>
                </a:cxn>
                <a:cxn ang="0">
                  <a:pos x="1214" y="371"/>
                </a:cxn>
                <a:cxn ang="0">
                  <a:pos x="1160" y="365"/>
                </a:cxn>
                <a:cxn ang="0">
                  <a:pos x="1053" y="371"/>
                </a:cxn>
                <a:cxn ang="0">
                  <a:pos x="957" y="383"/>
                </a:cxn>
                <a:cxn ang="0">
                  <a:pos x="921" y="401"/>
                </a:cxn>
                <a:cxn ang="0">
                  <a:pos x="819" y="419"/>
                </a:cxn>
                <a:cxn ang="0">
                  <a:pos x="778" y="419"/>
                </a:cxn>
                <a:cxn ang="0">
                  <a:pos x="664" y="437"/>
                </a:cxn>
                <a:cxn ang="0">
                  <a:pos x="598" y="473"/>
                </a:cxn>
                <a:cxn ang="0">
                  <a:pos x="503" y="467"/>
                </a:cxn>
                <a:cxn ang="0">
                  <a:pos x="431" y="491"/>
                </a:cxn>
                <a:cxn ang="0">
                  <a:pos x="413" y="539"/>
                </a:cxn>
                <a:cxn ang="0">
                  <a:pos x="347" y="569"/>
                </a:cxn>
                <a:cxn ang="0">
                  <a:pos x="222" y="599"/>
                </a:cxn>
                <a:cxn ang="0">
                  <a:pos x="138" y="647"/>
                </a:cxn>
                <a:cxn ang="0">
                  <a:pos x="108" y="659"/>
                </a:cxn>
                <a:cxn ang="0">
                  <a:pos x="0" y="671"/>
                </a:cxn>
                <a:cxn ang="0">
                  <a:pos x="84" y="695"/>
                </a:cxn>
                <a:cxn ang="0">
                  <a:pos x="263" y="653"/>
                </a:cxn>
                <a:cxn ang="0">
                  <a:pos x="473" y="569"/>
                </a:cxn>
                <a:cxn ang="0">
                  <a:pos x="568" y="521"/>
                </a:cxn>
                <a:cxn ang="0">
                  <a:pos x="646" y="515"/>
                </a:cxn>
                <a:cxn ang="0">
                  <a:pos x="873" y="461"/>
                </a:cxn>
                <a:cxn ang="0">
                  <a:pos x="1148" y="425"/>
                </a:cxn>
                <a:cxn ang="0">
                  <a:pos x="1292" y="461"/>
                </a:cxn>
                <a:cxn ang="0">
                  <a:pos x="1417" y="533"/>
                </a:cxn>
                <a:cxn ang="0">
                  <a:pos x="1435" y="617"/>
                </a:cxn>
                <a:cxn ang="0">
                  <a:pos x="1376" y="653"/>
                </a:cxn>
                <a:cxn ang="0">
                  <a:pos x="1226" y="701"/>
                </a:cxn>
                <a:cxn ang="0">
                  <a:pos x="1112" y="755"/>
                </a:cxn>
                <a:cxn ang="0">
                  <a:pos x="1065" y="809"/>
                </a:cxn>
                <a:cxn ang="0">
                  <a:pos x="1077" y="869"/>
                </a:cxn>
                <a:cxn ang="0">
                  <a:pos x="1106" y="881"/>
                </a:cxn>
                <a:cxn ang="0">
                  <a:pos x="1208" y="869"/>
                </a:cxn>
                <a:cxn ang="0">
                  <a:pos x="1388" y="857"/>
                </a:cxn>
                <a:cxn ang="0">
                  <a:pos x="1441" y="851"/>
                </a:cxn>
                <a:cxn ang="0">
                  <a:pos x="1483" y="833"/>
                </a:cxn>
                <a:cxn ang="0">
                  <a:pos x="1675" y="743"/>
                </a:cxn>
                <a:cxn ang="0">
                  <a:pos x="1806" y="689"/>
                </a:cxn>
                <a:cxn ang="0">
                  <a:pos x="1884" y="581"/>
                </a:cxn>
                <a:cxn ang="0">
                  <a:pos x="2039" y="389"/>
                </a:cxn>
                <a:cxn ang="0">
                  <a:pos x="2207" y="269"/>
                </a:cxn>
                <a:cxn ang="0">
                  <a:pos x="2249" y="239"/>
                </a:cxn>
                <a:cxn ang="0">
                  <a:pos x="2392" y="0"/>
                </a:cxn>
                <a:cxn ang="0">
                  <a:pos x="2302" y="36"/>
                </a:cxn>
              </a:cxnLst>
              <a:rect l="0" t="0" r="r" b="b"/>
              <a:pathLst>
                <a:path w="2392" h="881">
                  <a:moveTo>
                    <a:pt x="2302" y="36"/>
                  </a:moveTo>
                  <a:lnTo>
                    <a:pt x="2266" y="48"/>
                  </a:lnTo>
                  <a:lnTo>
                    <a:pt x="2231" y="54"/>
                  </a:lnTo>
                  <a:lnTo>
                    <a:pt x="2201" y="54"/>
                  </a:lnTo>
                  <a:lnTo>
                    <a:pt x="2195" y="54"/>
                  </a:lnTo>
                  <a:lnTo>
                    <a:pt x="2189" y="54"/>
                  </a:lnTo>
                  <a:lnTo>
                    <a:pt x="2189" y="54"/>
                  </a:lnTo>
                  <a:lnTo>
                    <a:pt x="2177" y="60"/>
                  </a:lnTo>
                  <a:lnTo>
                    <a:pt x="2147" y="66"/>
                  </a:lnTo>
                  <a:lnTo>
                    <a:pt x="2105" y="78"/>
                  </a:lnTo>
                  <a:lnTo>
                    <a:pt x="2057" y="89"/>
                  </a:lnTo>
                  <a:lnTo>
                    <a:pt x="2021" y="101"/>
                  </a:lnTo>
                  <a:lnTo>
                    <a:pt x="1997" y="107"/>
                  </a:lnTo>
                  <a:lnTo>
                    <a:pt x="1973" y="113"/>
                  </a:lnTo>
                  <a:lnTo>
                    <a:pt x="1956" y="119"/>
                  </a:lnTo>
                  <a:lnTo>
                    <a:pt x="1926" y="131"/>
                  </a:lnTo>
                  <a:lnTo>
                    <a:pt x="1896" y="137"/>
                  </a:lnTo>
                  <a:lnTo>
                    <a:pt x="1860" y="167"/>
                  </a:lnTo>
                  <a:lnTo>
                    <a:pt x="1842" y="191"/>
                  </a:lnTo>
                  <a:lnTo>
                    <a:pt x="1836" y="221"/>
                  </a:lnTo>
                  <a:lnTo>
                    <a:pt x="1836" y="245"/>
                  </a:lnTo>
                  <a:lnTo>
                    <a:pt x="1842" y="269"/>
                  </a:lnTo>
                  <a:lnTo>
                    <a:pt x="1842" y="293"/>
                  </a:lnTo>
                  <a:lnTo>
                    <a:pt x="1842" y="305"/>
                  </a:lnTo>
                  <a:lnTo>
                    <a:pt x="1824" y="323"/>
                  </a:lnTo>
                  <a:lnTo>
                    <a:pt x="1794" y="329"/>
                  </a:lnTo>
                  <a:lnTo>
                    <a:pt x="1758" y="317"/>
                  </a:lnTo>
                  <a:lnTo>
                    <a:pt x="1716" y="299"/>
                  </a:lnTo>
                  <a:lnTo>
                    <a:pt x="1657" y="275"/>
                  </a:lnTo>
                  <a:lnTo>
                    <a:pt x="1597" y="263"/>
                  </a:lnTo>
                  <a:lnTo>
                    <a:pt x="1543" y="257"/>
                  </a:lnTo>
                  <a:lnTo>
                    <a:pt x="1519" y="257"/>
                  </a:lnTo>
                  <a:lnTo>
                    <a:pt x="1507" y="257"/>
                  </a:lnTo>
                  <a:lnTo>
                    <a:pt x="1489" y="263"/>
                  </a:lnTo>
                  <a:lnTo>
                    <a:pt x="1459" y="275"/>
                  </a:lnTo>
                  <a:lnTo>
                    <a:pt x="1399" y="311"/>
                  </a:lnTo>
                  <a:lnTo>
                    <a:pt x="1376" y="329"/>
                  </a:lnTo>
                  <a:lnTo>
                    <a:pt x="1352" y="341"/>
                  </a:lnTo>
                  <a:lnTo>
                    <a:pt x="1334" y="353"/>
                  </a:lnTo>
                  <a:lnTo>
                    <a:pt x="1328" y="359"/>
                  </a:lnTo>
                  <a:lnTo>
                    <a:pt x="1322" y="359"/>
                  </a:lnTo>
                  <a:lnTo>
                    <a:pt x="1310" y="359"/>
                  </a:lnTo>
                  <a:lnTo>
                    <a:pt x="1286" y="365"/>
                  </a:lnTo>
                  <a:lnTo>
                    <a:pt x="1262" y="365"/>
                  </a:lnTo>
                  <a:lnTo>
                    <a:pt x="1214" y="371"/>
                  </a:lnTo>
                  <a:lnTo>
                    <a:pt x="1196" y="371"/>
                  </a:lnTo>
                  <a:lnTo>
                    <a:pt x="1178" y="365"/>
                  </a:lnTo>
                  <a:lnTo>
                    <a:pt x="1160" y="365"/>
                  </a:lnTo>
                  <a:lnTo>
                    <a:pt x="1130" y="365"/>
                  </a:lnTo>
                  <a:lnTo>
                    <a:pt x="1095" y="365"/>
                  </a:lnTo>
                  <a:lnTo>
                    <a:pt x="1053" y="371"/>
                  </a:lnTo>
                  <a:lnTo>
                    <a:pt x="1017" y="377"/>
                  </a:lnTo>
                  <a:lnTo>
                    <a:pt x="981" y="377"/>
                  </a:lnTo>
                  <a:lnTo>
                    <a:pt x="957" y="383"/>
                  </a:lnTo>
                  <a:lnTo>
                    <a:pt x="945" y="389"/>
                  </a:lnTo>
                  <a:lnTo>
                    <a:pt x="939" y="395"/>
                  </a:lnTo>
                  <a:lnTo>
                    <a:pt x="921" y="401"/>
                  </a:lnTo>
                  <a:lnTo>
                    <a:pt x="879" y="407"/>
                  </a:lnTo>
                  <a:lnTo>
                    <a:pt x="837" y="419"/>
                  </a:lnTo>
                  <a:lnTo>
                    <a:pt x="819" y="419"/>
                  </a:lnTo>
                  <a:lnTo>
                    <a:pt x="808" y="419"/>
                  </a:lnTo>
                  <a:lnTo>
                    <a:pt x="796" y="419"/>
                  </a:lnTo>
                  <a:lnTo>
                    <a:pt x="778" y="419"/>
                  </a:lnTo>
                  <a:lnTo>
                    <a:pt x="754" y="419"/>
                  </a:lnTo>
                  <a:lnTo>
                    <a:pt x="724" y="425"/>
                  </a:lnTo>
                  <a:lnTo>
                    <a:pt x="664" y="437"/>
                  </a:lnTo>
                  <a:lnTo>
                    <a:pt x="640" y="449"/>
                  </a:lnTo>
                  <a:lnTo>
                    <a:pt x="616" y="461"/>
                  </a:lnTo>
                  <a:lnTo>
                    <a:pt x="598" y="473"/>
                  </a:lnTo>
                  <a:lnTo>
                    <a:pt x="580" y="473"/>
                  </a:lnTo>
                  <a:lnTo>
                    <a:pt x="538" y="473"/>
                  </a:lnTo>
                  <a:lnTo>
                    <a:pt x="503" y="467"/>
                  </a:lnTo>
                  <a:lnTo>
                    <a:pt x="461" y="473"/>
                  </a:lnTo>
                  <a:lnTo>
                    <a:pt x="443" y="479"/>
                  </a:lnTo>
                  <a:lnTo>
                    <a:pt x="431" y="491"/>
                  </a:lnTo>
                  <a:lnTo>
                    <a:pt x="425" y="509"/>
                  </a:lnTo>
                  <a:lnTo>
                    <a:pt x="419" y="533"/>
                  </a:lnTo>
                  <a:lnTo>
                    <a:pt x="413" y="539"/>
                  </a:lnTo>
                  <a:lnTo>
                    <a:pt x="407" y="545"/>
                  </a:lnTo>
                  <a:lnTo>
                    <a:pt x="389" y="551"/>
                  </a:lnTo>
                  <a:lnTo>
                    <a:pt x="347" y="569"/>
                  </a:lnTo>
                  <a:lnTo>
                    <a:pt x="299" y="587"/>
                  </a:lnTo>
                  <a:lnTo>
                    <a:pt x="257" y="593"/>
                  </a:lnTo>
                  <a:lnTo>
                    <a:pt x="222" y="599"/>
                  </a:lnTo>
                  <a:lnTo>
                    <a:pt x="180" y="617"/>
                  </a:lnTo>
                  <a:lnTo>
                    <a:pt x="150" y="641"/>
                  </a:lnTo>
                  <a:lnTo>
                    <a:pt x="138" y="647"/>
                  </a:lnTo>
                  <a:lnTo>
                    <a:pt x="132" y="653"/>
                  </a:lnTo>
                  <a:lnTo>
                    <a:pt x="126" y="659"/>
                  </a:lnTo>
                  <a:lnTo>
                    <a:pt x="108" y="659"/>
                  </a:lnTo>
                  <a:lnTo>
                    <a:pt x="96" y="653"/>
                  </a:lnTo>
                  <a:lnTo>
                    <a:pt x="90" y="653"/>
                  </a:lnTo>
                  <a:lnTo>
                    <a:pt x="0" y="671"/>
                  </a:lnTo>
                  <a:lnTo>
                    <a:pt x="12" y="689"/>
                  </a:lnTo>
                  <a:lnTo>
                    <a:pt x="42" y="695"/>
                  </a:lnTo>
                  <a:lnTo>
                    <a:pt x="84" y="695"/>
                  </a:lnTo>
                  <a:lnTo>
                    <a:pt x="132" y="683"/>
                  </a:lnTo>
                  <a:lnTo>
                    <a:pt x="192" y="671"/>
                  </a:lnTo>
                  <a:lnTo>
                    <a:pt x="263" y="653"/>
                  </a:lnTo>
                  <a:lnTo>
                    <a:pt x="335" y="629"/>
                  </a:lnTo>
                  <a:lnTo>
                    <a:pt x="407" y="599"/>
                  </a:lnTo>
                  <a:lnTo>
                    <a:pt x="473" y="569"/>
                  </a:lnTo>
                  <a:lnTo>
                    <a:pt x="527" y="545"/>
                  </a:lnTo>
                  <a:lnTo>
                    <a:pt x="562" y="527"/>
                  </a:lnTo>
                  <a:lnTo>
                    <a:pt x="568" y="521"/>
                  </a:lnTo>
                  <a:lnTo>
                    <a:pt x="574" y="521"/>
                  </a:lnTo>
                  <a:lnTo>
                    <a:pt x="604" y="521"/>
                  </a:lnTo>
                  <a:lnTo>
                    <a:pt x="646" y="515"/>
                  </a:lnTo>
                  <a:lnTo>
                    <a:pt x="712" y="497"/>
                  </a:lnTo>
                  <a:lnTo>
                    <a:pt x="790" y="479"/>
                  </a:lnTo>
                  <a:lnTo>
                    <a:pt x="873" y="461"/>
                  </a:lnTo>
                  <a:lnTo>
                    <a:pt x="963" y="443"/>
                  </a:lnTo>
                  <a:lnTo>
                    <a:pt x="1059" y="431"/>
                  </a:lnTo>
                  <a:lnTo>
                    <a:pt x="1148" y="425"/>
                  </a:lnTo>
                  <a:lnTo>
                    <a:pt x="1178" y="425"/>
                  </a:lnTo>
                  <a:lnTo>
                    <a:pt x="1214" y="437"/>
                  </a:lnTo>
                  <a:lnTo>
                    <a:pt x="1292" y="461"/>
                  </a:lnTo>
                  <a:lnTo>
                    <a:pt x="1340" y="479"/>
                  </a:lnTo>
                  <a:lnTo>
                    <a:pt x="1382" y="503"/>
                  </a:lnTo>
                  <a:lnTo>
                    <a:pt x="1417" y="533"/>
                  </a:lnTo>
                  <a:lnTo>
                    <a:pt x="1441" y="563"/>
                  </a:lnTo>
                  <a:lnTo>
                    <a:pt x="1447" y="587"/>
                  </a:lnTo>
                  <a:lnTo>
                    <a:pt x="1435" y="617"/>
                  </a:lnTo>
                  <a:lnTo>
                    <a:pt x="1423" y="629"/>
                  </a:lnTo>
                  <a:lnTo>
                    <a:pt x="1405" y="641"/>
                  </a:lnTo>
                  <a:lnTo>
                    <a:pt x="1376" y="653"/>
                  </a:lnTo>
                  <a:lnTo>
                    <a:pt x="1346" y="665"/>
                  </a:lnTo>
                  <a:lnTo>
                    <a:pt x="1280" y="683"/>
                  </a:lnTo>
                  <a:lnTo>
                    <a:pt x="1226" y="701"/>
                  </a:lnTo>
                  <a:lnTo>
                    <a:pt x="1178" y="719"/>
                  </a:lnTo>
                  <a:lnTo>
                    <a:pt x="1142" y="743"/>
                  </a:lnTo>
                  <a:lnTo>
                    <a:pt x="1112" y="755"/>
                  </a:lnTo>
                  <a:lnTo>
                    <a:pt x="1089" y="773"/>
                  </a:lnTo>
                  <a:lnTo>
                    <a:pt x="1077" y="791"/>
                  </a:lnTo>
                  <a:lnTo>
                    <a:pt x="1065" y="809"/>
                  </a:lnTo>
                  <a:lnTo>
                    <a:pt x="1059" y="833"/>
                  </a:lnTo>
                  <a:lnTo>
                    <a:pt x="1065" y="857"/>
                  </a:lnTo>
                  <a:lnTo>
                    <a:pt x="1077" y="869"/>
                  </a:lnTo>
                  <a:lnTo>
                    <a:pt x="1083" y="875"/>
                  </a:lnTo>
                  <a:lnTo>
                    <a:pt x="1089" y="881"/>
                  </a:lnTo>
                  <a:lnTo>
                    <a:pt x="1106" y="881"/>
                  </a:lnTo>
                  <a:lnTo>
                    <a:pt x="1124" y="875"/>
                  </a:lnTo>
                  <a:lnTo>
                    <a:pt x="1148" y="875"/>
                  </a:lnTo>
                  <a:lnTo>
                    <a:pt x="1208" y="869"/>
                  </a:lnTo>
                  <a:lnTo>
                    <a:pt x="1268" y="863"/>
                  </a:lnTo>
                  <a:lnTo>
                    <a:pt x="1328" y="863"/>
                  </a:lnTo>
                  <a:lnTo>
                    <a:pt x="1388" y="857"/>
                  </a:lnTo>
                  <a:lnTo>
                    <a:pt x="1411" y="857"/>
                  </a:lnTo>
                  <a:lnTo>
                    <a:pt x="1429" y="851"/>
                  </a:lnTo>
                  <a:lnTo>
                    <a:pt x="1441" y="851"/>
                  </a:lnTo>
                  <a:lnTo>
                    <a:pt x="1447" y="851"/>
                  </a:lnTo>
                  <a:lnTo>
                    <a:pt x="1459" y="845"/>
                  </a:lnTo>
                  <a:lnTo>
                    <a:pt x="1483" y="833"/>
                  </a:lnTo>
                  <a:lnTo>
                    <a:pt x="1525" y="815"/>
                  </a:lnTo>
                  <a:lnTo>
                    <a:pt x="1573" y="791"/>
                  </a:lnTo>
                  <a:lnTo>
                    <a:pt x="1675" y="743"/>
                  </a:lnTo>
                  <a:lnTo>
                    <a:pt x="1716" y="725"/>
                  </a:lnTo>
                  <a:lnTo>
                    <a:pt x="1752" y="713"/>
                  </a:lnTo>
                  <a:lnTo>
                    <a:pt x="1806" y="689"/>
                  </a:lnTo>
                  <a:lnTo>
                    <a:pt x="1842" y="653"/>
                  </a:lnTo>
                  <a:lnTo>
                    <a:pt x="1866" y="611"/>
                  </a:lnTo>
                  <a:lnTo>
                    <a:pt x="1884" y="581"/>
                  </a:lnTo>
                  <a:lnTo>
                    <a:pt x="1926" y="515"/>
                  </a:lnTo>
                  <a:lnTo>
                    <a:pt x="1979" y="449"/>
                  </a:lnTo>
                  <a:lnTo>
                    <a:pt x="2039" y="389"/>
                  </a:lnTo>
                  <a:lnTo>
                    <a:pt x="2105" y="341"/>
                  </a:lnTo>
                  <a:lnTo>
                    <a:pt x="2159" y="299"/>
                  </a:lnTo>
                  <a:lnTo>
                    <a:pt x="2207" y="269"/>
                  </a:lnTo>
                  <a:lnTo>
                    <a:pt x="2237" y="245"/>
                  </a:lnTo>
                  <a:lnTo>
                    <a:pt x="2249" y="239"/>
                  </a:lnTo>
                  <a:lnTo>
                    <a:pt x="2249" y="239"/>
                  </a:lnTo>
                  <a:lnTo>
                    <a:pt x="2392" y="167"/>
                  </a:lnTo>
                  <a:lnTo>
                    <a:pt x="2392" y="60"/>
                  </a:lnTo>
                  <a:lnTo>
                    <a:pt x="2392" y="0"/>
                  </a:lnTo>
                  <a:lnTo>
                    <a:pt x="2344" y="18"/>
                  </a:lnTo>
                  <a:lnTo>
                    <a:pt x="2302" y="36"/>
                  </a:lnTo>
                  <a:lnTo>
                    <a:pt x="2302" y="36"/>
                  </a:lnTo>
                  <a:close/>
                </a:path>
              </a:pathLst>
            </a:custGeom>
            <a:solidFill>
              <a:schemeClr val="bg1"/>
            </a:solidFill>
            <a:ln w="9525">
              <a:noFill/>
              <a:round/>
              <a:headEnd/>
              <a:tailEnd/>
            </a:ln>
          </p:spPr>
          <p:txBody>
            <a:bodyPr/>
            <a:lstStyle/>
            <a:p>
              <a:pPr>
                <a:defRPr/>
              </a:pPr>
              <a:endParaRPr lang="fr-FR"/>
            </a:p>
          </p:txBody>
        </p:sp>
        <p:sp>
          <p:nvSpPr>
            <p:cNvPr id="14" name="Freeform 12"/>
            <p:cNvSpPr>
              <a:spLocks/>
            </p:cNvSpPr>
            <p:nvPr userDrawn="1"/>
          </p:nvSpPr>
          <p:spPr bwMode="hidden">
            <a:xfrm>
              <a:off x="3839" y="1854"/>
              <a:ext cx="577" cy="258"/>
            </a:xfrm>
            <a:custGeom>
              <a:avLst/>
              <a:gdLst/>
              <a:ahLst/>
              <a:cxnLst>
                <a:cxn ang="0">
                  <a:pos x="30" y="245"/>
                </a:cxn>
                <a:cxn ang="0">
                  <a:pos x="18" y="251"/>
                </a:cxn>
                <a:cxn ang="0">
                  <a:pos x="6" y="257"/>
                </a:cxn>
                <a:cxn ang="0">
                  <a:pos x="0" y="257"/>
                </a:cxn>
                <a:cxn ang="0">
                  <a:pos x="305" y="113"/>
                </a:cxn>
                <a:cxn ang="0">
                  <a:pos x="520" y="0"/>
                </a:cxn>
                <a:cxn ang="0">
                  <a:pos x="526" y="6"/>
                </a:cxn>
                <a:cxn ang="0">
                  <a:pos x="544" y="18"/>
                </a:cxn>
                <a:cxn ang="0">
                  <a:pos x="550" y="24"/>
                </a:cxn>
                <a:cxn ang="0">
                  <a:pos x="550" y="36"/>
                </a:cxn>
                <a:cxn ang="0">
                  <a:pos x="544" y="42"/>
                </a:cxn>
                <a:cxn ang="0">
                  <a:pos x="526" y="54"/>
                </a:cxn>
                <a:cxn ang="0">
                  <a:pos x="514" y="60"/>
                </a:cxn>
                <a:cxn ang="0">
                  <a:pos x="502" y="66"/>
                </a:cxn>
                <a:cxn ang="0">
                  <a:pos x="448" y="84"/>
                </a:cxn>
                <a:cxn ang="0">
                  <a:pos x="382" y="113"/>
                </a:cxn>
                <a:cxn ang="0">
                  <a:pos x="305" y="143"/>
                </a:cxn>
                <a:cxn ang="0">
                  <a:pos x="227" y="173"/>
                </a:cxn>
                <a:cxn ang="0">
                  <a:pos x="149" y="203"/>
                </a:cxn>
                <a:cxn ang="0">
                  <a:pos x="83" y="227"/>
                </a:cxn>
                <a:cxn ang="0">
                  <a:pos x="30" y="245"/>
                </a:cxn>
                <a:cxn ang="0">
                  <a:pos x="30" y="245"/>
                </a:cxn>
              </a:cxnLst>
              <a:rect l="0" t="0" r="r" b="b"/>
              <a:pathLst>
                <a:path w="550" h="257">
                  <a:moveTo>
                    <a:pt x="30" y="245"/>
                  </a:moveTo>
                  <a:lnTo>
                    <a:pt x="18" y="251"/>
                  </a:lnTo>
                  <a:lnTo>
                    <a:pt x="6" y="257"/>
                  </a:lnTo>
                  <a:lnTo>
                    <a:pt x="0" y="257"/>
                  </a:lnTo>
                  <a:lnTo>
                    <a:pt x="305" y="113"/>
                  </a:lnTo>
                  <a:lnTo>
                    <a:pt x="520" y="0"/>
                  </a:lnTo>
                  <a:lnTo>
                    <a:pt x="526" y="6"/>
                  </a:lnTo>
                  <a:lnTo>
                    <a:pt x="544" y="18"/>
                  </a:lnTo>
                  <a:lnTo>
                    <a:pt x="550" y="24"/>
                  </a:lnTo>
                  <a:lnTo>
                    <a:pt x="550" y="36"/>
                  </a:lnTo>
                  <a:lnTo>
                    <a:pt x="544" y="42"/>
                  </a:lnTo>
                  <a:lnTo>
                    <a:pt x="526" y="54"/>
                  </a:lnTo>
                  <a:lnTo>
                    <a:pt x="514" y="60"/>
                  </a:lnTo>
                  <a:lnTo>
                    <a:pt x="502" y="66"/>
                  </a:lnTo>
                  <a:lnTo>
                    <a:pt x="448" y="84"/>
                  </a:lnTo>
                  <a:lnTo>
                    <a:pt x="382" y="113"/>
                  </a:lnTo>
                  <a:lnTo>
                    <a:pt x="305" y="143"/>
                  </a:lnTo>
                  <a:lnTo>
                    <a:pt x="227" y="173"/>
                  </a:lnTo>
                  <a:lnTo>
                    <a:pt x="149" y="203"/>
                  </a:lnTo>
                  <a:lnTo>
                    <a:pt x="83" y="227"/>
                  </a:lnTo>
                  <a:lnTo>
                    <a:pt x="30" y="245"/>
                  </a:lnTo>
                  <a:lnTo>
                    <a:pt x="30" y="245"/>
                  </a:lnTo>
                  <a:close/>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15" name="Freeform 13"/>
            <p:cNvSpPr>
              <a:spLocks/>
            </p:cNvSpPr>
            <p:nvPr userDrawn="1"/>
          </p:nvSpPr>
          <p:spPr bwMode="hidden">
            <a:xfrm>
              <a:off x="5327" y="1642"/>
              <a:ext cx="5" cy="1"/>
            </a:xfrm>
            <a:custGeom>
              <a:avLst/>
              <a:gdLst/>
              <a:ahLst/>
              <a:cxnLst>
                <a:cxn ang="0">
                  <a:pos x="0" y="0"/>
                </a:cxn>
                <a:cxn ang="0">
                  <a:pos x="5" y="0"/>
                </a:cxn>
                <a:cxn ang="0">
                  <a:pos x="0" y="0"/>
                </a:cxn>
                <a:cxn ang="0">
                  <a:pos x="0" y="0"/>
                </a:cxn>
              </a:cxnLst>
              <a:rect l="0" t="0" r="r" b="b"/>
              <a:pathLst>
                <a:path w="5">
                  <a:moveTo>
                    <a:pt x="0" y="0"/>
                  </a:moveTo>
                  <a:lnTo>
                    <a:pt x="5" y="0"/>
                  </a:lnTo>
                  <a:lnTo>
                    <a:pt x="0" y="0"/>
                  </a:lnTo>
                  <a:lnTo>
                    <a:pt x="0" y="0"/>
                  </a:lnTo>
                  <a:close/>
                </a:path>
              </a:pathLst>
            </a:custGeom>
            <a:solidFill>
              <a:srgbClr val="FED1AD"/>
            </a:solidFill>
            <a:ln w="9525">
              <a:noFill/>
              <a:round/>
              <a:headEnd/>
              <a:tailEnd/>
            </a:ln>
          </p:spPr>
          <p:txBody>
            <a:bodyPr/>
            <a:lstStyle/>
            <a:p>
              <a:pPr>
                <a:defRPr/>
              </a:pPr>
              <a:endParaRPr lang="fr-FR"/>
            </a:p>
          </p:txBody>
        </p:sp>
        <p:sp>
          <p:nvSpPr>
            <p:cNvPr id="16" name="Freeform 14"/>
            <p:cNvSpPr>
              <a:spLocks/>
            </p:cNvSpPr>
            <p:nvPr userDrawn="1"/>
          </p:nvSpPr>
          <p:spPr bwMode="hidden">
            <a:xfrm>
              <a:off x="3839" y="1728"/>
              <a:ext cx="716" cy="383"/>
            </a:xfrm>
            <a:custGeom>
              <a:avLst/>
              <a:gdLst/>
              <a:ahLst/>
              <a:cxnLst>
                <a:cxn ang="0">
                  <a:pos x="659" y="6"/>
                </a:cxn>
                <a:cxn ang="0">
                  <a:pos x="588" y="42"/>
                </a:cxn>
                <a:cxn ang="0">
                  <a:pos x="515" y="84"/>
                </a:cxn>
                <a:cxn ang="0">
                  <a:pos x="509" y="90"/>
                </a:cxn>
                <a:cxn ang="0">
                  <a:pos x="485" y="102"/>
                </a:cxn>
                <a:cxn ang="0">
                  <a:pos x="455" y="120"/>
                </a:cxn>
                <a:cxn ang="0">
                  <a:pos x="425" y="138"/>
                </a:cxn>
                <a:cxn ang="0">
                  <a:pos x="371" y="168"/>
                </a:cxn>
                <a:cxn ang="0">
                  <a:pos x="306" y="198"/>
                </a:cxn>
                <a:cxn ang="0">
                  <a:pos x="186" y="251"/>
                </a:cxn>
                <a:cxn ang="0">
                  <a:pos x="131" y="269"/>
                </a:cxn>
                <a:cxn ang="0">
                  <a:pos x="89" y="287"/>
                </a:cxn>
                <a:cxn ang="0">
                  <a:pos x="53" y="305"/>
                </a:cxn>
                <a:cxn ang="0">
                  <a:pos x="36" y="311"/>
                </a:cxn>
                <a:cxn ang="0">
                  <a:pos x="12" y="329"/>
                </a:cxn>
                <a:cxn ang="0">
                  <a:pos x="0" y="353"/>
                </a:cxn>
                <a:cxn ang="0">
                  <a:pos x="0" y="371"/>
                </a:cxn>
                <a:cxn ang="0">
                  <a:pos x="0" y="383"/>
                </a:cxn>
                <a:cxn ang="0">
                  <a:pos x="0" y="383"/>
                </a:cxn>
                <a:cxn ang="0">
                  <a:pos x="12" y="371"/>
                </a:cxn>
                <a:cxn ang="0">
                  <a:pos x="30" y="353"/>
                </a:cxn>
                <a:cxn ang="0">
                  <a:pos x="53" y="335"/>
                </a:cxn>
                <a:cxn ang="0">
                  <a:pos x="77" y="317"/>
                </a:cxn>
                <a:cxn ang="0">
                  <a:pos x="101" y="311"/>
                </a:cxn>
                <a:cxn ang="0">
                  <a:pos x="131" y="299"/>
                </a:cxn>
                <a:cxn ang="0">
                  <a:pos x="204" y="269"/>
                </a:cxn>
                <a:cxn ang="0">
                  <a:pos x="240" y="251"/>
                </a:cxn>
                <a:cxn ang="0">
                  <a:pos x="270" y="239"/>
                </a:cxn>
                <a:cxn ang="0">
                  <a:pos x="294" y="228"/>
                </a:cxn>
                <a:cxn ang="0">
                  <a:pos x="312" y="222"/>
                </a:cxn>
                <a:cxn ang="0">
                  <a:pos x="330" y="210"/>
                </a:cxn>
                <a:cxn ang="0">
                  <a:pos x="365" y="186"/>
                </a:cxn>
                <a:cxn ang="0">
                  <a:pos x="419" y="156"/>
                </a:cxn>
                <a:cxn ang="0">
                  <a:pos x="473" y="120"/>
                </a:cxn>
                <a:cxn ang="0">
                  <a:pos x="527" y="90"/>
                </a:cxn>
                <a:cxn ang="0">
                  <a:pos x="576" y="60"/>
                </a:cxn>
                <a:cxn ang="0">
                  <a:pos x="612" y="42"/>
                </a:cxn>
                <a:cxn ang="0">
                  <a:pos x="629" y="36"/>
                </a:cxn>
                <a:cxn ang="0">
                  <a:pos x="647" y="30"/>
                </a:cxn>
                <a:cxn ang="0">
                  <a:pos x="677" y="18"/>
                </a:cxn>
                <a:cxn ang="0">
                  <a:pos x="701" y="6"/>
                </a:cxn>
                <a:cxn ang="0">
                  <a:pos x="713" y="0"/>
                </a:cxn>
                <a:cxn ang="0">
                  <a:pos x="713" y="0"/>
                </a:cxn>
                <a:cxn ang="0">
                  <a:pos x="659" y="6"/>
                </a:cxn>
                <a:cxn ang="0">
                  <a:pos x="716" y="63"/>
                </a:cxn>
              </a:cxnLst>
              <a:rect l="0" t="0" r="r" b="b"/>
              <a:pathLst>
                <a:path w="716" h="383">
                  <a:moveTo>
                    <a:pt x="659" y="6"/>
                  </a:moveTo>
                  <a:lnTo>
                    <a:pt x="588" y="42"/>
                  </a:lnTo>
                  <a:lnTo>
                    <a:pt x="515" y="84"/>
                  </a:lnTo>
                  <a:lnTo>
                    <a:pt x="509" y="90"/>
                  </a:lnTo>
                  <a:lnTo>
                    <a:pt x="485" y="102"/>
                  </a:lnTo>
                  <a:lnTo>
                    <a:pt x="455" y="120"/>
                  </a:lnTo>
                  <a:lnTo>
                    <a:pt x="425" y="138"/>
                  </a:lnTo>
                  <a:lnTo>
                    <a:pt x="371" y="168"/>
                  </a:lnTo>
                  <a:lnTo>
                    <a:pt x="306" y="198"/>
                  </a:lnTo>
                  <a:lnTo>
                    <a:pt x="186" y="251"/>
                  </a:lnTo>
                  <a:lnTo>
                    <a:pt x="131" y="269"/>
                  </a:lnTo>
                  <a:lnTo>
                    <a:pt x="89" y="287"/>
                  </a:lnTo>
                  <a:lnTo>
                    <a:pt x="53" y="305"/>
                  </a:lnTo>
                  <a:lnTo>
                    <a:pt x="36" y="311"/>
                  </a:lnTo>
                  <a:lnTo>
                    <a:pt x="12" y="329"/>
                  </a:lnTo>
                  <a:lnTo>
                    <a:pt x="0" y="353"/>
                  </a:lnTo>
                  <a:lnTo>
                    <a:pt x="0" y="371"/>
                  </a:lnTo>
                  <a:lnTo>
                    <a:pt x="0" y="383"/>
                  </a:lnTo>
                  <a:lnTo>
                    <a:pt x="0" y="383"/>
                  </a:lnTo>
                  <a:lnTo>
                    <a:pt x="12" y="371"/>
                  </a:lnTo>
                  <a:lnTo>
                    <a:pt x="30" y="353"/>
                  </a:lnTo>
                  <a:lnTo>
                    <a:pt x="53" y="335"/>
                  </a:lnTo>
                  <a:lnTo>
                    <a:pt x="77" y="317"/>
                  </a:lnTo>
                  <a:lnTo>
                    <a:pt x="101" y="311"/>
                  </a:lnTo>
                  <a:lnTo>
                    <a:pt x="131" y="299"/>
                  </a:lnTo>
                  <a:lnTo>
                    <a:pt x="204" y="269"/>
                  </a:lnTo>
                  <a:lnTo>
                    <a:pt x="240" y="251"/>
                  </a:lnTo>
                  <a:lnTo>
                    <a:pt x="270" y="239"/>
                  </a:lnTo>
                  <a:lnTo>
                    <a:pt x="294" y="228"/>
                  </a:lnTo>
                  <a:lnTo>
                    <a:pt x="312" y="222"/>
                  </a:lnTo>
                  <a:lnTo>
                    <a:pt x="330" y="210"/>
                  </a:lnTo>
                  <a:lnTo>
                    <a:pt x="365" y="186"/>
                  </a:lnTo>
                  <a:lnTo>
                    <a:pt x="419" y="156"/>
                  </a:lnTo>
                  <a:lnTo>
                    <a:pt x="473" y="120"/>
                  </a:lnTo>
                  <a:lnTo>
                    <a:pt x="527" y="90"/>
                  </a:lnTo>
                  <a:lnTo>
                    <a:pt x="576" y="60"/>
                  </a:lnTo>
                  <a:lnTo>
                    <a:pt x="612" y="42"/>
                  </a:lnTo>
                  <a:lnTo>
                    <a:pt x="629" y="36"/>
                  </a:lnTo>
                  <a:lnTo>
                    <a:pt x="647" y="30"/>
                  </a:lnTo>
                  <a:lnTo>
                    <a:pt x="677" y="18"/>
                  </a:lnTo>
                  <a:lnTo>
                    <a:pt x="701" y="6"/>
                  </a:lnTo>
                  <a:lnTo>
                    <a:pt x="713" y="0"/>
                  </a:lnTo>
                  <a:lnTo>
                    <a:pt x="713" y="0"/>
                  </a:lnTo>
                  <a:lnTo>
                    <a:pt x="659" y="6"/>
                  </a:lnTo>
                  <a:lnTo>
                    <a:pt x="716" y="63"/>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17" name="Freeform 15"/>
            <p:cNvSpPr>
              <a:spLocks/>
            </p:cNvSpPr>
            <p:nvPr userDrawn="1"/>
          </p:nvSpPr>
          <p:spPr bwMode="hidden">
            <a:xfrm>
              <a:off x="3453" y="2271"/>
              <a:ext cx="318" cy="225"/>
            </a:xfrm>
            <a:custGeom>
              <a:avLst/>
              <a:gdLst/>
              <a:ahLst/>
              <a:cxnLst>
                <a:cxn ang="0">
                  <a:pos x="6" y="225"/>
                </a:cxn>
                <a:cxn ang="0">
                  <a:pos x="0" y="195"/>
                </a:cxn>
                <a:cxn ang="0">
                  <a:pos x="315" y="0"/>
                </a:cxn>
                <a:cxn ang="0">
                  <a:pos x="303" y="27"/>
                </a:cxn>
                <a:cxn ang="0">
                  <a:pos x="318" y="42"/>
                </a:cxn>
              </a:cxnLst>
              <a:rect l="0" t="0" r="r" b="b"/>
              <a:pathLst>
                <a:path w="318" h="225">
                  <a:moveTo>
                    <a:pt x="6" y="225"/>
                  </a:moveTo>
                  <a:lnTo>
                    <a:pt x="0" y="195"/>
                  </a:lnTo>
                  <a:lnTo>
                    <a:pt x="315" y="0"/>
                  </a:lnTo>
                  <a:lnTo>
                    <a:pt x="303" y="27"/>
                  </a:lnTo>
                  <a:lnTo>
                    <a:pt x="318" y="42"/>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18" name="Freeform 16"/>
            <p:cNvSpPr>
              <a:spLocks/>
            </p:cNvSpPr>
            <p:nvPr userDrawn="1"/>
          </p:nvSpPr>
          <p:spPr bwMode="hidden">
            <a:xfrm>
              <a:off x="0" y="2658"/>
              <a:ext cx="2595" cy="933"/>
            </a:xfrm>
            <a:custGeom>
              <a:avLst/>
              <a:gdLst/>
              <a:ahLst/>
              <a:cxnLst>
                <a:cxn ang="0">
                  <a:pos x="1050" y="657"/>
                </a:cxn>
                <a:cxn ang="0">
                  <a:pos x="1581" y="690"/>
                </a:cxn>
                <a:cxn ang="0">
                  <a:pos x="1671" y="723"/>
                </a:cxn>
                <a:cxn ang="0">
                  <a:pos x="1176" y="621"/>
                </a:cxn>
                <a:cxn ang="0">
                  <a:pos x="1854" y="567"/>
                </a:cxn>
                <a:cxn ang="0">
                  <a:pos x="1869" y="612"/>
                </a:cxn>
                <a:cxn ang="0">
                  <a:pos x="2103" y="861"/>
                </a:cxn>
                <a:cxn ang="0">
                  <a:pos x="1883" y="520"/>
                </a:cxn>
                <a:cxn ang="0">
                  <a:pos x="1842" y="490"/>
                </a:cxn>
                <a:cxn ang="0">
                  <a:pos x="1770" y="466"/>
                </a:cxn>
                <a:cxn ang="0">
                  <a:pos x="1740" y="448"/>
                </a:cxn>
                <a:cxn ang="0">
                  <a:pos x="1758" y="436"/>
                </a:cxn>
                <a:cxn ang="0">
                  <a:pos x="1830" y="430"/>
                </a:cxn>
                <a:cxn ang="0">
                  <a:pos x="1877" y="424"/>
                </a:cxn>
                <a:cxn ang="0">
                  <a:pos x="1955" y="394"/>
                </a:cxn>
                <a:cxn ang="0">
                  <a:pos x="2052" y="396"/>
                </a:cxn>
                <a:cxn ang="0">
                  <a:pos x="2253" y="732"/>
                </a:cxn>
                <a:cxn ang="0">
                  <a:pos x="2415" y="933"/>
                </a:cxn>
                <a:cxn ang="0">
                  <a:pos x="2397" y="828"/>
                </a:cxn>
                <a:cxn ang="0">
                  <a:pos x="2088" y="400"/>
                </a:cxn>
                <a:cxn ang="0">
                  <a:pos x="2046" y="346"/>
                </a:cxn>
                <a:cxn ang="0">
                  <a:pos x="1997" y="304"/>
                </a:cxn>
                <a:cxn ang="0">
                  <a:pos x="1967" y="286"/>
                </a:cxn>
                <a:cxn ang="0">
                  <a:pos x="1973" y="286"/>
                </a:cxn>
                <a:cxn ang="0">
                  <a:pos x="2009" y="286"/>
                </a:cxn>
                <a:cxn ang="0">
                  <a:pos x="2082" y="322"/>
                </a:cxn>
                <a:cxn ang="0">
                  <a:pos x="2199" y="384"/>
                </a:cxn>
                <a:cxn ang="0">
                  <a:pos x="2394" y="448"/>
                </a:cxn>
                <a:cxn ang="0">
                  <a:pos x="2595" y="516"/>
                </a:cxn>
                <a:cxn ang="0">
                  <a:pos x="2388" y="424"/>
                </a:cxn>
                <a:cxn ang="0">
                  <a:pos x="2219" y="340"/>
                </a:cxn>
                <a:cxn ang="0">
                  <a:pos x="2052" y="280"/>
                </a:cxn>
                <a:cxn ang="0">
                  <a:pos x="1955" y="262"/>
                </a:cxn>
                <a:cxn ang="0">
                  <a:pos x="1877" y="274"/>
                </a:cxn>
                <a:cxn ang="0">
                  <a:pos x="1752" y="274"/>
                </a:cxn>
                <a:cxn ang="0">
                  <a:pos x="1661" y="292"/>
                </a:cxn>
                <a:cxn ang="0">
                  <a:pos x="1607" y="316"/>
                </a:cxn>
                <a:cxn ang="0">
                  <a:pos x="1589" y="322"/>
                </a:cxn>
                <a:cxn ang="0">
                  <a:pos x="1409" y="358"/>
                </a:cxn>
                <a:cxn ang="0">
                  <a:pos x="1152" y="442"/>
                </a:cxn>
                <a:cxn ang="0">
                  <a:pos x="966" y="460"/>
                </a:cxn>
                <a:cxn ang="0">
                  <a:pos x="870" y="442"/>
                </a:cxn>
                <a:cxn ang="0">
                  <a:pos x="828" y="430"/>
                </a:cxn>
                <a:cxn ang="0">
                  <a:pos x="743" y="388"/>
                </a:cxn>
                <a:cxn ang="0">
                  <a:pos x="636" y="334"/>
                </a:cxn>
                <a:cxn ang="0">
                  <a:pos x="467" y="256"/>
                </a:cxn>
                <a:cxn ang="0">
                  <a:pos x="0" y="0"/>
                </a:cxn>
                <a:cxn ang="0">
                  <a:pos x="585" y="390"/>
                </a:cxn>
                <a:cxn ang="0">
                  <a:pos x="849" y="543"/>
                </a:cxn>
                <a:cxn ang="0">
                  <a:pos x="897" y="621"/>
                </a:cxn>
              </a:cxnLst>
              <a:rect l="0" t="0" r="r" b="b"/>
              <a:pathLst>
                <a:path w="2595" h="933">
                  <a:moveTo>
                    <a:pt x="981" y="675"/>
                  </a:moveTo>
                  <a:lnTo>
                    <a:pt x="1050" y="657"/>
                  </a:lnTo>
                  <a:lnTo>
                    <a:pt x="1143" y="651"/>
                  </a:lnTo>
                  <a:lnTo>
                    <a:pt x="1581" y="690"/>
                  </a:lnTo>
                  <a:lnTo>
                    <a:pt x="1623" y="738"/>
                  </a:lnTo>
                  <a:lnTo>
                    <a:pt x="1671" y="723"/>
                  </a:lnTo>
                  <a:lnTo>
                    <a:pt x="1656" y="675"/>
                  </a:lnTo>
                  <a:lnTo>
                    <a:pt x="1176" y="621"/>
                  </a:lnTo>
                  <a:lnTo>
                    <a:pt x="1797" y="534"/>
                  </a:lnTo>
                  <a:lnTo>
                    <a:pt x="1854" y="567"/>
                  </a:lnTo>
                  <a:lnTo>
                    <a:pt x="1881" y="585"/>
                  </a:lnTo>
                  <a:lnTo>
                    <a:pt x="1869" y="612"/>
                  </a:lnTo>
                  <a:lnTo>
                    <a:pt x="1995" y="852"/>
                  </a:lnTo>
                  <a:lnTo>
                    <a:pt x="2103" y="861"/>
                  </a:lnTo>
                  <a:lnTo>
                    <a:pt x="1889" y="538"/>
                  </a:lnTo>
                  <a:lnTo>
                    <a:pt x="1883" y="520"/>
                  </a:lnTo>
                  <a:lnTo>
                    <a:pt x="1872" y="508"/>
                  </a:lnTo>
                  <a:lnTo>
                    <a:pt x="1842" y="490"/>
                  </a:lnTo>
                  <a:lnTo>
                    <a:pt x="1806" y="478"/>
                  </a:lnTo>
                  <a:lnTo>
                    <a:pt x="1770" y="466"/>
                  </a:lnTo>
                  <a:lnTo>
                    <a:pt x="1752" y="454"/>
                  </a:lnTo>
                  <a:lnTo>
                    <a:pt x="1740" y="448"/>
                  </a:lnTo>
                  <a:lnTo>
                    <a:pt x="1746" y="436"/>
                  </a:lnTo>
                  <a:lnTo>
                    <a:pt x="1758" y="436"/>
                  </a:lnTo>
                  <a:lnTo>
                    <a:pt x="1782" y="430"/>
                  </a:lnTo>
                  <a:lnTo>
                    <a:pt x="1830" y="430"/>
                  </a:lnTo>
                  <a:lnTo>
                    <a:pt x="1854" y="430"/>
                  </a:lnTo>
                  <a:lnTo>
                    <a:pt x="1877" y="424"/>
                  </a:lnTo>
                  <a:lnTo>
                    <a:pt x="1925" y="400"/>
                  </a:lnTo>
                  <a:lnTo>
                    <a:pt x="1955" y="394"/>
                  </a:lnTo>
                  <a:lnTo>
                    <a:pt x="1979" y="394"/>
                  </a:lnTo>
                  <a:lnTo>
                    <a:pt x="2052" y="396"/>
                  </a:lnTo>
                  <a:lnTo>
                    <a:pt x="2046" y="456"/>
                  </a:lnTo>
                  <a:lnTo>
                    <a:pt x="2253" y="732"/>
                  </a:lnTo>
                  <a:lnTo>
                    <a:pt x="2334" y="816"/>
                  </a:lnTo>
                  <a:lnTo>
                    <a:pt x="2415" y="933"/>
                  </a:lnTo>
                  <a:lnTo>
                    <a:pt x="2430" y="909"/>
                  </a:lnTo>
                  <a:lnTo>
                    <a:pt x="2397" y="828"/>
                  </a:lnTo>
                  <a:lnTo>
                    <a:pt x="2094" y="412"/>
                  </a:lnTo>
                  <a:lnTo>
                    <a:pt x="2088" y="400"/>
                  </a:lnTo>
                  <a:lnTo>
                    <a:pt x="2076" y="376"/>
                  </a:lnTo>
                  <a:lnTo>
                    <a:pt x="2046" y="346"/>
                  </a:lnTo>
                  <a:lnTo>
                    <a:pt x="2015" y="322"/>
                  </a:lnTo>
                  <a:lnTo>
                    <a:pt x="1997" y="304"/>
                  </a:lnTo>
                  <a:lnTo>
                    <a:pt x="1979" y="292"/>
                  </a:lnTo>
                  <a:lnTo>
                    <a:pt x="1967" y="286"/>
                  </a:lnTo>
                  <a:lnTo>
                    <a:pt x="1967" y="286"/>
                  </a:lnTo>
                  <a:lnTo>
                    <a:pt x="1973" y="286"/>
                  </a:lnTo>
                  <a:lnTo>
                    <a:pt x="1985" y="286"/>
                  </a:lnTo>
                  <a:lnTo>
                    <a:pt x="2009" y="286"/>
                  </a:lnTo>
                  <a:lnTo>
                    <a:pt x="2040" y="298"/>
                  </a:lnTo>
                  <a:lnTo>
                    <a:pt x="2082" y="322"/>
                  </a:lnTo>
                  <a:lnTo>
                    <a:pt x="2124" y="348"/>
                  </a:lnTo>
                  <a:lnTo>
                    <a:pt x="2199" y="384"/>
                  </a:lnTo>
                  <a:lnTo>
                    <a:pt x="2325" y="426"/>
                  </a:lnTo>
                  <a:lnTo>
                    <a:pt x="2394" y="448"/>
                  </a:lnTo>
                  <a:lnTo>
                    <a:pt x="2523" y="522"/>
                  </a:lnTo>
                  <a:lnTo>
                    <a:pt x="2595" y="516"/>
                  </a:lnTo>
                  <a:lnTo>
                    <a:pt x="2442" y="454"/>
                  </a:lnTo>
                  <a:lnTo>
                    <a:pt x="2388" y="424"/>
                  </a:lnTo>
                  <a:lnTo>
                    <a:pt x="2327" y="388"/>
                  </a:lnTo>
                  <a:lnTo>
                    <a:pt x="2219" y="340"/>
                  </a:lnTo>
                  <a:lnTo>
                    <a:pt x="2106" y="292"/>
                  </a:lnTo>
                  <a:lnTo>
                    <a:pt x="2052" y="280"/>
                  </a:lnTo>
                  <a:lnTo>
                    <a:pt x="2003" y="268"/>
                  </a:lnTo>
                  <a:lnTo>
                    <a:pt x="1955" y="262"/>
                  </a:lnTo>
                  <a:lnTo>
                    <a:pt x="1919" y="268"/>
                  </a:lnTo>
                  <a:lnTo>
                    <a:pt x="1877" y="274"/>
                  </a:lnTo>
                  <a:lnTo>
                    <a:pt x="1812" y="274"/>
                  </a:lnTo>
                  <a:lnTo>
                    <a:pt x="1752" y="274"/>
                  </a:lnTo>
                  <a:lnTo>
                    <a:pt x="1703" y="286"/>
                  </a:lnTo>
                  <a:lnTo>
                    <a:pt x="1661" y="292"/>
                  </a:lnTo>
                  <a:lnTo>
                    <a:pt x="1631" y="304"/>
                  </a:lnTo>
                  <a:lnTo>
                    <a:pt x="1607" y="316"/>
                  </a:lnTo>
                  <a:lnTo>
                    <a:pt x="1595" y="322"/>
                  </a:lnTo>
                  <a:lnTo>
                    <a:pt x="1589" y="322"/>
                  </a:lnTo>
                  <a:lnTo>
                    <a:pt x="1500" y="334"/>
                  </a:lnTo>
                  <a:lnTo>
                    <a:pt x="1409" y="358"/>
                  </a:lnTo>
                  <a:lnTo>
                    <a:pt x="1236" y="418"/>
                  </a:lnTo>
                  <a:lnTo>
                    <a:pt x="1152" y="442"/>
                  </a:lnTo>
                  <a:lnTo>
                    <a:pt x="1061" y="460"/>
                  </a:lnTo>
                  <a:lnTo>
                    <a:pt x="966" y="460"/>
                  </a:lnTo>
                  <a:lnTo>
                    <a:pt x="918" y="454"/>
                  </a:lnTo>
                  <a:lnTo>
                    <a:pt x="870" y="442"/>
                  </a:lnTo>
                  <a:lnTo>
                    <a:pt x="858" y="436"/>
                  </a:lnTo>
                  <a:lnTo>
                    <a:pt x="828" y="430"/>
                  </a:lnTo>
                  <a:lnTo>
                    <a:pt x="791" y="412"/>
                  </a:lnTo>
                  <a:lnTo>
                    <a:pt x="743" y="388"/>
                  </a:lnTo>
                  <a:lnTo>
                    <a:pt x="690" y="364"/>
                  </a:lnTo>
                  <a:lnTo>
                    <a:pt x="636" y="334"/>
                  </a:lnTo>
                  <a:lnTo>
                    <a:pt x="515" y="280"/>
                  </a:lnTo>
                  <a:lnTo>
                    <a:pt x="467" y="256"/>
                  </a:lnTo>
                  <a:lnTo>
                    <a:pt x="443" y="244"/>
                  </a:lnTo>
                  <a:lnTo>
                    <a:pt x="0" y="0"/>
                  </a:lnTo>
                  <a:lnTo>
                    <a:pt x="123" y="120"/>
                  </a:lnTo>
                  <a:lnTo>
                    <a:pt x="585" y="390"/>
                  </a:lnTo>
                  <a:lnTo>
                    <a:pt x="708" y="462"/>
                  </a:lnTo>
                  <a:lnTo>
                    <a:pt x="849" y="543"/>
                  </a:lnTo>
                  <a:lnTo>
                    <a:pt x="882" y="564"/>
                  </a:lnTo>
                  <a:lnTo>
                    <a:pt x="897" y="621"/>
                  </a:lnTo>
                  <a:lnTo>
                    <a:pt x="981" y="675"/>
                  </a:lnTo>
                  <a:close/>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fr-FR"/>
            </a:p>
          </p:txBody>
        </p:sp>
        <p:sp>
          <p:nvSpPr>
            <p:cNvPr id="19" name="Freeform 17"/>
            <p:cNvSpPr>
              <a:spLocks/>
            </p:cNvSpPr>
            <p:nvPr userDrawn="1"/>
          </p:nvSpPr>
          <p:spPr bwMode="hidden">
            <a:xfrm>
              <a:off x="0" y="2994"/>
              <a:ext cx="2723" cy="1091"/>
            </a:xfrm>
            <a:custGeom>
              <a:avLst/>
              <a:gdLst/>
              <a:ahLst/>
              <a:cxnLst>
                <a:cxn ang="0">
                  <a:pos x="2370" y="72"/>
                </a:cxn>
                <a:cxn ang="0">
                  <a:pos x="2597" y="198"/>
                </a:cxn>
                <a:cxn ang="0">
                  <a:pos x="2639" y="276"/>
                </a:cxn>
                <a:cxn ang="0">
                  <a:pos x="2453" y="264"/>
                </a:cxn>
                <a:cxn ang="0">
                  <a:pos x="2297" y="204"/>
                </a:cxn>
                <a:cxn ang="0">
                  <a:pos x="2112" y="66"/>
                </a:cxn>
                <a:cxn ang="0">
                  <a:pos x="2088" y="72"/>
                </a:cxn>
                <a:cxn ang="0">
                  <a:pos x="2106" y="114"/>
                </a:cxn>
                <a:cxn ang="0">
                  <a:pos x="2412" y="552"/>
                </a:cxn>
                <a:cxn ang="0">
                  <a:pos x="2279" y="564"/>
                </a:cxn>
                <a:cxn ang="0">
                  <a:pos x="2189" y="492"/>
                </a:cxn>
                <a:cxn ang="0">
                  <a:pos x="2058" y="330"/>
                </a:cxn>
                <a:cxn ang="0">
                  <a:pos x="1991" y="234"/>
                </a:cxn>
                <a:cxn ang="0">
                  <a:pos x="1949" y="174"/>
                </a:cxn>
                <a:cxn ang="0">
                  <a:pos x="1824" y="132"/>
                </a:cxn>
                <a:cxn ang="0">
                  <a:pos x="1794" y="144"/>
                </a:cxn>
                <a:cxn ang="0">
                  <a:pos x="1895" y="222"/>
                </a:cxn>
                <a:cxn ang="0">
                  <a:pos x="1943" y="366"/>
                </a:cxn>
                <a:cxn ang="0">
                  <a:pos x="2064" y="630"/>
                </a:cxn>
                <a:cxn ang="0">
                  <a:pos x="2052" y="695"/>
                </a:cxn>
                <a:cxn ang="0">
                  <a:pos x="1955" y="683"/>
                </a:cxn>
                <a:cxn ang="0">
                  <a:pos x="1913" y="636"/>
                </a:cxn>
                <a:cxn ang="0">
                  <a:pos x="1703" y="312"/>
                </a:cxn>
                <a:cxn ang="0">
                  <a:pos x="1637" y="276"/>
                </a:cxn>
                <a:cxn ang="0">
                  <a:pos x="1643" y="318"/>
                </a:cxn>
                <a:cxn ang="0">
                  <a:pos x="1673" y="408"/>
                </a:cxn>
                <a:cxn ang="0">
                  <a:pos x="1716" y="779"/>
                </a:cxn>
                <a:cxn ang="0">
                  <a:pos x="1691" y="737"/>
                </a:cxn>
                <a:cxn ang="0">
                  <a:pos x="1613" y="582"/>
                </a:cxn>
                <a:cxn ang="0">
                  <a:pos x="1494" y="480"/>
                </a:cxn>
                <a:cxn ang="0">
                  <a:pos x="1248" y="528"/>
                </a:cxn>
                <a:cxn ang="0">
                  <a:pos x="996" y="630"/>
                </a:cxn>
                <a:cxn ang="0">
                  <a:pos x="714" y="534"/>
                </a:cxn>
                <a:cxn ang="0">
                  <a:pos x="198" y="288"/>
                </a:cxn>
                <a:cxn ang="0">
                  <a:pos x="0" y="460"/>
                </a:cxn>
                <a:cxn ang="0">
                  <a:pos x="288" y="570"/>
                </a:cxn>
                <a:cxn ang="0">
                  <a:pos x="461" y="654"/>
                </a:cxn>
                <a:cxn ang="0">
                  <a:pos x="725" y="755"/>
                </a:cxn>
                <a:cxn ang="0">
                  <a:pos x="966" y="791"/>
                </a:cxn>
                <a:cxn ang="0">
                  <a:pos x="1176" y="779"/>
                </a:cxn>
                <a:cxn ang="0">
                  <a:pos x="1278" y="791"/>
                </a:cxn>
                <a:cxn ang="0">
                  <a:pos x="1404" y="845"/>
                </a:cxn>
                <a:cxn ang="0">
                  <a:pos x="1416" y="887"/>
                </a:cxn>
                <a:cxn ang="0">
                  <a:pos x="1361" y="923"/>
                </a:cxn>
                <a:cxn ang="0">
                  <a:pos x="1385" y="1007"/>
                </a:cxn>
                <a:cxn ang="0">
                  <a:pos x="1494" y="1085"/>
                </a:cxn>
                <a:cxn ang="0">
                  <a:pos x="1697" y="1043"/>
                </a:cxn>
                <a:cxn ang="0">
                  <a:pos x="1812" y="989"/>
                </a:cxn>
                <a:cxn ang="0">
                  <a:pos x="1973" y="917"/>
                </a:cxn>
                <a:cxn ang="0">
                  <a:pos x="2201" y="899"/>
                </a:cxn>
                <a:cxn ang="0">
                  <a:pos x="2364" y="863"/>
                </a:cxn>
                <a:cxn ang="0">
                  <a:pos x="2400" y="743"/>
                </a:cxn>
                <a:cxn ang="0">
                  <a:pos x="2471" y="701"/>
                </a:cxn>
                <a:cxn ang="0">
                  <a:pos x="2621" y="504"/>
                </a:cxn>
                <a:cxn ang="0">
                  <a:pos x="2693" y="374"/>
                </a:cxn>
              </a:cxnLst>
              <a:rect l="0" t="0" r="r" b="b"/>
              <a:pathLst>
                <a:path w="2723" h="1091">
                  <a:moveTo>
                    <a:pt x="2723" y="299"/>
                  </a:moveTo>
                  <a:lnTo>
                    <a:pt x="2715" y="240"/>
                  </a:lnTo>
                  <a:lnTo>
                    <a:pt x="2656" y="195"/>
                  </a:lnTo>
                  <a:lnTo>
                    <a:pt x="2370" y="72"/>
                  </a:lnTo>
                  <a:lnTo>
                    <a:pt x="2303" y="54"/>
                  </a:lnTo>
                  <a:lnTo>
                    <a:pt x="2585" y="186"/>
                  </a:lnTo>
                  <a:lnTo>
                    <a:pt x="2591" y="192"/>
                  </a:lnTo>
                  <a:lnTo>
                    <a:pt x="2597" y="198"/>
                  </a:lnTo>
                  <a:lnTo>
                    <a:pt x="2621" y="228"/>
                  </a:lnTo>
                  <a:lnTo>
                    <a:pt x="2639" y="258"/>
                  </a:lnTo>
                  <a:lnTo>
                    <a:pt x="2646" y="270"/>
                  </a:lnTo>
                  <a:lnTo>
                    <a:pt x="2639" y="276"/>
                  </a:lnTo>
                  <a:lnTo>
                    <a:pt x="2603" y="282"/>
                  </a:lnTo>
                  <a:lnTo>
                    <a:pt x="2555" y="282"/>
                  </a:lnTo>
                  <a:lnTo>
                    <a:pt x="2507" y="276"/>
                  </a:lnTo>
                  <a:lnTo>
                    <a:pt x="2453" y="264"/>
                  </a:lnTo>
                  <a:lnTo>
                    <a:pt x="2394" y="246"/>
                  </a:lnTo>
                  <a:lnTo>
                    <a:pt x="2340" y="222"/>
                  </a:lnTo>
                  <a:lnTo>
                    <a:pt x="2321" y="216"/>
                  </a:lnTo>
                  <a:lnTo>
                    <a:pt x="2297" y="204"/>
                  </a:lnTo>
                  <a:lnTo>
                    <a:pt x="2171" y="126"/>
                  </a:lnTo>
                  <a:lnTo>
                    <a:pt x="2165" y="120"/>
                  </a:lnTo>
                  <a:lnTo>
                    <a:pt x="2154" y="102"/>
                  </a:lnTo>
                  <a:lnTo>
                    <a:pt x="2112" y="66"/>
                  </a:lnTo>
                  <a:lnTo>
                    <a:pt x="2064" y="24"/>
                  </a:lnTo>
                  <a:lnTo>
                    <a:pt x="2046" y="6"/>
                  </a:lnTo>
                  <a:lnTo>
                    <a:pt x="2034" y="0"/>
                  </a:lnTo>
                  <a:lnTo>
                    <a:pt x="2088" y="72"/>
                  </a:lnTo>
                  <a:lnTo>
                    <a:pt x="2106" y="108"/>
                  </a:lnTo>
                  <a:lnTo>
                    <a:pt x="2106" y="108"/>
                  </a:lnTo>
                  <a:lnTo>
                    <a:pt x="2106" y="108"/>
                  </a:lnTo>
                  <a:lnTo>
                    <a:pt x="2106" y="114"/>
                  </a:lnTo>
                  <a:lnTo>
                    <a:pt x="2112" y="114"/>
                  </a:lnTo>
                  <a:lnTo>
                    <a:pt x="2406" y="516"/>
                  </a:lnTo>
                  <a:lnTo>
                    <a:pt x="2412" y="534"/>
                  </a:lnTo>
                  <a:lnTo>
                    <a:pt x="2412" y="552"/>
                  </a:lnTo>
                  <a:lnTo>
                    <a:pt x="2394" y="576"/>
                  </a:lnTo>
                  <a:lnTo>
                    <a:pt x="2364" y="588"/>
                  </a:lnTo>
                  <a:lnTo>
                    <a:pt x="2321" y="588"/>
                  </a:lnTo>
                  <a:lnTo>
                    <a:pt x="2279" y="564"/>
                  </a:lnTo>
                  <a:lnTo>
                    <a:pt x="2237" y="534"/>
                  </a:lnTo>
                  <a:lnTo>
                    <a:pt x="2201" y="504"/>
                  </a:lnTo>
                  <a:lnTo>
                    <a:pt x="2195" y="498"/>
                  </a:lnTo>
                  <a:lnTo>
                    <a:pt x="2189" y="492"/>
                  </a:lnTo>
                  <a:lnTo>
                    <a:pt x="2171" y="462"/>
                  </a:lnTo>
                  <a:lnTo>
                    <a:pt x="2142" y="420"/>
                  </a:lnTo>
                  <a:lnTo>
                    <a:pt x="2100" y="378"/>
                  </a:lnTo>
                  <a:lnTo>
                    <a:pt x="2058" y="330"/>
                  </a:lnTo>
                  <a:lnTo>
                    <a:pt x="2040" y="318"/>
                  </a:lnTo>
                  <a:lnTo>
                    <a:pt x="2028" y="300"/>
                  </a:lnTo>
                  <a:lnTo>
                    <a:pt x="2009" y="264"/>
                  </a:lnTo>
                  <a:lnTo>
                    <a:pt x="1991" y="234"/>
                  </a:lnTo>
                  <a:lnTo>
                    <a:pt x="1985" y="210"/>
                  </a:lnTo>
                  <a:lnTo>
                    <a:pt x="1973" y="192"/>
                  </a:lnTo>
                  <a:lnTo>
                    <a:pt x="1967" y="180"/>
                  </a:lnTo>
                  <a:lnTo>
                    <a:pt x="1949" y="174"/>
                  </a:lnTo>
                  <a:lnTo>
                    <a:pt x="1907" y="156"/>
                  </a:lnTo>
                  <a:lnTo>
                    <a:pt x="1860" y="138"/>
                  </a:lnTo>
                  <a:lnTo>
                    <a:pt x="1836" y="132"/>
                  </a:lnTo>
                  <a:lnTo>
                    <a:pt x="1824" y="132"/>
                  </a:lnTo>
                  <a:lnTo>
                    <a:pt x="1806" y="132"/>
                  </a:lnTo>
                  <a:lnTo>
                    <a:pt x="1800" y="138"/>
                  </a:lnTo>
                  <a:lnTo>
                    <a:pt x="1794" y="144"/>
                  </a:lnTo>
                  <a:lnTo>
                    <a:pt x="1794" y="144"/>
                  </a:lnTo>
                  <a:lnTo>
                    <a:pt x="1842" y="156"/>
                  </a:lnTo>
                  <a:lnTo>
                    <a:pt x="1872" y="180"/>
                  </a:lnTo>
                  <a:lnTo>
                    <a:pt x="1889" y="204"/>
                  </a:lnTo>
                  <a:lnTo>
                    <a:pt x="1895" y="222"/>
                  </a:lnTo>
                  <a:lnTo>
                    <a:pt x="1889" y="240"/>
                  </a:lnTo>
                  <a:lnTo>
                    <a:pt x="1901" y="270"/>
                  </a:lnTo>
                  <a:lnTo>
                    <a:pt x="1919" y="318"/>
                  </a:lnTo>
                  <a:lnTo>
                    <a:pt x="1943" y="366"/>
                  </a:lnTo>
                  <a:lnTo>
                    <a:pt x="1991" y="480"/>
                  </a:lnTo>
                  <a:lnTo>
                    <a:pt x="2021" y="534"/>
                  </a:lnTo>
                  <a:lnTo>
                    <a:pt x="2040" y="582"/>
                  </a:lnTo>
                  <a:lnTo>
                    <a:pt x="2064" y="630"/>
                  </a:lnTo>
                  <a:lnTo>
                    <a:pt x="2076" y="666"/>
                  </a:lnTo>
                  <a:lnTo>
                    <a:pt x="2082" y="683"/>
                  </a:lnTo>
                  <a:lnTo>
                    <a:pt x="2070" y="695"/>
                  </a:lnTo>
                  <a:lnTo>
                    <a:pt x="2052" y="695"/>
                  </a:lnTo>
                  <a:lnTo>
                    <a:pt x="2021" y="695"/>
                  </a:lnTo>
                  <a:lnTo>
                    <a:pt x="1997" y="695"/>
                  </a:lnTo>
                  <a:lnTo>
                    <a:pt x="1973" y="689"/>
                  </a:lnTo>
                  <a:lnTo>
                    <a:pt x="1955" y="683"/>
                  </a:lnTo>
                  <a:lnTo>
                    <a:pt x="1949" y="683"/>
                  </a:lnTo>
                  <a:lnTo>
                    <a:pt x="1949" y="677"/>
                  </a:lnTo>
                  <a:lnTo>
                    <a:pt x="1943" y="672"/>
                  </a:lnTo>
                  <a:lnTo>
                    <a:pt x="1913" y="636"/>
                  </a:lnTo>
                  <a:lnTo>
                    <a:pt x="1806" y="324"/>
                  </a:lnTo>
                  <a:lnTo>
                    <a:pt x="1776" y="330"/>
                  </a:lnTo>
                  <a:lnTo>
                    <a:pt x="1746" y="330"/>
                  </a:lnTo>
                  <a:lnTo>
                    <a:pt x="1703" y="312"/>
                  </a:lnTo>
                  <a:lnTo>
                    <a:pt x="1673" y="288"/>
                  </a:lnTo>
                  <a:lnTo>
                    <a:pt x="1667" y="276"/>
                  </a:lnTo>
                  <a:lnTo>
                    <a:pt x="1655" y="270"/>
                  </a:lnTo>
                  <a:lnTo>
                    <a:pt x="1637" y="276"/>
                  </a:lnTo>
                  <a:lnTo>
                    <a:pt x="1631" y="288"/>
                  </a:lnTo>
                  <a:lnTo>
                    <a:pt x="1625" y="306"/>
                  </a:lnTo>
                  <a:lnTo>
                    <a:pt x="1625" y="312"/>
                  </a:lnTo>
                  <a:lnTo>
                    <a:pt x="1643" y="318"/>
                  </a:lnTo>
                  <a:lnTo>
                    <a:pt x="1655" y="336"/>
                  </a:lnTo>
                  <a:lnTo>
                    <a:pt x="1667" y="366"/>
                  </a:lnTo>
                  <a:lnTo>
                    <a:pt x="1673" y="402"/>
                  </a:lnTo>
                  <a:lnTo>
                    <a:pt x="1673" y="408"/>
                  </a:lnTo>
                  <a:lnTo>
                    <a:pt x="1673" y="414"/>
                  </a:lnTo>
                  <a:lnTo>
                    <a:pt x="1716" y="761"/>
                  </a:lnTo>
                  <a:lnTo>
                    <a:pt x="1716" y="773"/>
                  </a:lnTo>
                  <a:lnTo>
                    <a:pt x="1716" y="779"/>
                  </a:lnTo>
                  <a:lnTo>
                    <a:pt x="1709" y="773"/>
                  </a:lnTo>
                  <a:lnTo>
                    <a:pt x="1703" y="755"/>
                  </a:lnTo>
                  <a:lnTo>
                    <a:pt x="1697" y="749"/>
                  </a:lnTo>
                  <a:lnTo>
                    <a:pt x="1691" y="737"/>
                  </a:lnTo>
                  <a:lnTo>
                    <a:pt x="1679" y="713"/>
                  </a:lnTo>
                  <a:lnTo>
                    <a:pt x="1661" y="672"/>
                  </a:lnTo>
                  <a:lnTo>
                    <a:pt x="1643" y="630"/>
                  </a:lnTo>
                  <a:lnTo>
                    <a:pt x="1613" y="582"/>
                  </a:lnTo>
                  <a:lnTo>
                    <a:pt x="1589" y="540"/>
                  </a:lnTo>
                  <a:lnTo>
                    <a:pt x="1560" y="510"/>
                  </a:lnTo>
                  <a:lnTo>
                    <a:pt x="1536" y="492"/>
                  </a:lnTo>
                  <a:lnTo>
                    <a:pt x="1494" y="480"/>
                  </a:lnTo>
                  <a:lnTo>
                    <a:pt x="1446" y="480"/>
                  </a:lnTo>
                  <a:lnTo>
                    <a:pt x="1397" y="486"/>
                  </a:lnTo>
                  <a:lnTo>
                    <a:pt x="1349" y="498"/>
                  </a:lnTo>
                  <a:lnTo>
                    <a:pt x="1248" y="528"/>
                  </a:lnTo>
                  <a:lnTo>
                    <a:pt x="1158" y="570"/>
                  </a:lnTo>
                  <a:lnTo>
                    <a:pt x="1104" y="600"/>
                  </a:lnTo>
                  <a:lnTo>
                    <a:pt x="1037" y="624"/>
                  </a:lnTo>
                  <a:lnTo>
                    <a:pt x="996" y="630"/>
                  </a:lnTo>
                  <a:lnTo>
                    <a:pt x="948" y="630"/>
                  </a:lnTo>
                  <a:lnTo>
                    <a:pt x="900" y="618"/>
                  </a:lnTo>
                  <a:lnTo>
                    <a:pt x="840" y="588"/>
                  </a:lnTo>
                  <a:lnTo>
                    <a:pt x="714" y="534"/>
                  </a:lnTo>
                  <a:lnTo>
                    <a:pt x="582" y="474"/>
                  </a:lnTo>
                  <a:lnTo>
                    <a:pt x="443" y="408"/>
                  </a:lnTo>
                  <a:lnTo>
                    <a:pt x="318" y="348"/>
                  </a:lnTo>
                  <a:lnTo>
                    <a:pt x="198" y="288"/>
                  </a:lnTo>
                  <a:lnTo>
                    <a:pt x="149" y="264"/>
                  </a:lnTo>
                  <a:lnTo>
                    <a:pt x="102" y="240"/>
                  </a:lnTo>
                  <a:lnTo>
                    <a:pt x="0" y="187"/>
                  </a:lnTo>
                  <a:lnTo>
                    <a:pt x="0" y="460"/>
                  </a:lnTo>
                  <a:lnTo>
                    <a:pt x="36" y="474"/>
                  </a:lnTo>
                  <a:lnTo>
                    <a:pt x="149" y="516"/>
                  </a:lnTo>
                  <a:lnTo>
                    <a:pt x="216" y="540"/>
                  </a:lnTo>
                  <a:lnTo>
                    <a:pt x="288" y="570"/>
                  </a:lnTo>
                  <a:lnTo>
                    <a:pt x="348" y="594"/>
                  </a:lnTo>
                  <a:lnTo>
                    <a:pt x="396" y="618"/>
                  </a:lnTo>
                  <a:lnTo>
                    <a:pt x="432" y="636"/>
                  </a:lnTo>
                  <a:lnTo>
                    <a:pt x="461" y="654"/>
                  </a:lnTo>
                  <a:lnTo>
                    <a:pt x="504" y="672"/>
                  </a:lnTo>
                  <a:lnTo>
                    <a:pt x="588" y="707"/>
                  </a:lnTo>
                  <a:lnTo>
                    <a:pt x="684" y="743"/>
                  </a:lnTo>
                  <a:lnTo>
                    <a:pt x="725" y="755"/>
                  </a:lnTo>
                  <a:lnTo>
                    <a:pt x="761" y="767"/>
                  </a:lnTo>
                  <a:lnTo>
                    <a:pt x="828" y="779"/>
                  </a:lnTo>
                  <a:lnTo>
                    <a:pt x="894" y="785"/>
                  </a:lnTo>
                  <a:lnTo>
                    <a:pt x="966" y="791"/>
                  </a:lnTo>
                  <a:lnTo>
                    <a:pt x="1031" y="791"/>
                  </a:lnTo>
                  <a:lnTo>
                    <a:pt x="1092" y="785"/>
                  </a:lnTo>
                  <a:lnTo>
                    <a:pt x="1146" y="785"/>
                  </a:lnTo>
                  <a:lnTo>
                    <a:pt x="1176" y="779"/>
                  </a:lnTo>
                  <a:lnTo>
                    <a:pt x="1188" y="779"/>
                  </a:lnTo>
                  <a:lnTo>
                    <a:pt x="1188" y="779"/>
                  </a:lnTo>
                  <a:lnTo>
                    <a:pt x="1236" y="785"/>
                  </a:lnTo>
                  <a:lnTo>
                    <a:pt x="1278" y="791"/>
                  </a:lnTo>
                  <a:lnTo>
                    <a:pt x="1307" y="803"/>
                  </a:lnTo>
                  <a:lnTo>
                    <a:pt x="1337" y="809"/>
                  </a:lnTo>
                  <a:lnTo>
                    <a:pt x="1379" y="827"/>
                  </a:lnTo>
                  <a:lnTo>
                    <a:pt x="1404" y="845"/>
                  </a:lnTo>
                  <a:lnTo>
                    <a:pt x="1416" y="863"/>
                  </a:lnTo>
                  <a:lnTo>
                    <a:pt x="1416" y="875"/>
                  </a:lnTo>
                  <a:lnTo>
                    <a:pt x="1416" y="881"/>
                  </a:lnTo>
                  <a:lnTo>
                    <a:pt x="1416" y="887"/>
                  </a:lnTo>
                  <a:lnTo>
                    <a:pt x="1410" y="887"/>
                  </a:lnTo>
                  <a:lnTo>
                    <a:pt x="1397" y="893"/>
                  </a:lnTo>
                  <a:lnTo>
                    <a:pt x="1379" y="905"/>
                  </a:lnTo>
                  <a:lnTo>
                    <a:pt x="1361" y="923"/>
                  </a:lnTo>
                  <a:lnTo>
                    <a:pt x="1355" y="941"/>
                  </a:lnTo>
                  <a:lnTo>
                    <a:pt x="1361" y="971"/>
                  </a:lnTo>
                  <a:lnTo>
                    <a:pt x="1367" y="989"/>
                  </a:lnTo>
                  <a:lnTo>
                    <a:pt x="1385" y="1007"/>
                  </a:lnTo>
                  <a:lnTo>
                    <a:pt x="1404" y="1025"/>
                  </a:lnTo>
                  <a:lnTo>
                    <a:pt x="1434" y="1049"/>
                  </a:lnTo>
                  <a:lnTo>
                    <a:pt x="1464" y="1067"/>
                  </a:lnTo>
                  <a:lnTo>
                    <a:pt x="1494" y="1085"/>
                  </a:lnTo>
                  <a:lnTo>
                    <a:pt x="1554" y="1091"/>
                  </a:lnTo>
                  <a:lnTo>
                    <a:pt x="1607" y="1085"/>
                  </a:lnTo>
                  <a:lnTo>
                    <a:pt x="1661" y="1067"/>
                  </a:lnTo>
                  <a:lnTo>
                    <a:pt x="1697" y="1043"/>
                  </a:lnTo>
                  <a:lnTo>
                    <a:pt x="1734" y="1019"/>
                  </a:lnTo>
                  <a:lnTo>
                    <a:pt x="1752" y="995"/>
                  </a:lnTo>
                  <a:lnTo>
                    <a:pt x="1758" y="989"/>
                  </a:lnTo>
                  <a:lnTo>
                    <a:pt x="1812" y="989"/>
                  </a:lnTo>
                  <a:lnTo>
                    <a:pt x="1860" y="983"/>
                  </a:lnTo>
                  <a:lnTo>
                    <a:pt x="1907" y="965"/>
                  </a:lnTo>
                  <a:lnTo>
                    <a:pt x="1943" y="941"/>
                  </a:lnTo>
                  <a:lnTo>
                    <a:pt x="1973" y="917"/>
                  </a:lnTo>
                  <a:lnTo>
                    <a:pt x="2003" y="899"/>
                  </a:lnTo>
                  <a:lnTo>
                    <a:pt x="2015" y="881"/>
                  </a:lnTo>
                  <a:lnTo>
                    <a:pt x="2021" y="875"/>
                  </a:lnTo>
                  <a:lnTo>
                    <a:pt x="2201" y="899"/>
                  </a:lnTo>
                  <a:lnTo>
                    <a:pt x="2243" y="905"/>
                  </a:lnTo>
                  <a:lnTo>
                    <a:pt x="2273" y="899"/>
                  </a:lnTo>
                  <a:lnTo>
                    <a:pt x="2327" y="887"/>
                  </a:lnTo>
                  <a:lnTo>
                    <a:pt x="2364" y="863"/>
                  </a:lnTo>
                  <a:lnTo>
                    <a:pt x="2388" y="827"/>
                  </a:lnTo>
                  <a:lnTo>
                    <a:pt x="2400" y="797"/>
                  </a:lnTo>
                  <a:lnTo>
                    <a:pt x="2400" y="767"/>
                  </a:lnTo>
                  <a:lnTo>
                    <a:pt x="2400" y="743"/>
                  </a:lnTo>
                  <a:lnTo>
                    <a:pt x="2400" y="737"/>
                  </a:lnTo>
                  <a:lnTo>
                    <a:pt x="2418" y="737"/>
                  </a:lnTo>
                  <a:lnTo>
                    <a:pt x="2436" y="731"/>
                  </a:lnTo>
                  <a:lnTo>
                    <a:pt x="2471" y="701"/>
                  </a:lnTo>
                  <a:lnTo>
                    <a:pt x="2513" y="660"/>
                  </a:lnTo>
                  <a:lnTo>
                    <a:pt x="2555" y="606"/>
                  </a:lnTo>
                  <a:lnTo>
                    <a:pt x="2591" y="552"/>
                  </a:lnTo>
                  <a:lnTo>
                    <a:pt x="2621" y="504"/>
                  </a:lnTo>
                  <a:lnTo>
                    <a:pt x="2639" y="468"/>
                  </a:lnTo>
                  <a:lnTo>
                    <a:pt x="2646" y="462"/>
                  </a:lnTo>
                  <a:lnTo>
                    <a:pt x="2646" y="456"/>
                  </a:lnTo>
                  <a:lnTo>
                    <a:pt x="2693" y="374"/>
                  </a:lnTo>
                  <a:lnTo>
                    <a:pt x="2723" y="299"/>
                  </a:lnTo>
                  <a:close/>
                </a:path>
              </a:pathLst>
            </a:custGeom>
            <a:solidFill>
              <a:schemeClr val="bg1"/>
            </a:solidFill>
            <a:ln w="9525">
              <a:noFill/>
              <a:round/>
              <a:headEnd/>
              <a:tailEnd/>
            </a:ln>
          </p:spPr>
          <p:txBody>
            <a:bodyPr/>
            <a:lstStyle/>
            <a:p>
              <a:pPr>
                <a:defRPr/>
              </a:pPr>
              <a:endParaRPr lang="fr-FR"/>
            </a:p>
          </p:txBody>
        </p:sp>
      </p:grpSp>
      <p:sp>
        <p:nvSpPr>
          <p:cNvPr id="31762" name="Rectangle 18"/>
          <p:cNvSpPr>
            <a:spLocks noGrp="1" noChangeArrowheads="1"/>
          </p:cNvSpPr>
          <p:nvPr>
            <p:ph type="ctrTitle" sz="quarter"/>
          </p:nvPr>
        </p:nvSpPr>
        <p:spPr>
          <a:xfrm>
            <a:off x="685800" y="1768475"/>
            <a:ext cx="7772400" cy="1736725"/>
          </a:xfrm>
        </p:spPr>
        <p:txBody>
          <a:bodyPr anchor="b"/>
          <a:lstStyle>
            <a:lvl1pPr>
              <a:defRPr sz="5400"/>
            </a:lvl1pPr>
          </a:lstStyle>
          <a:p>
            <a:r>
              <a:rPr lang="fr-FR" smtClean="0"/>
              <a:t>Cliquez pour modifier le style du titre</a:t>
            </a:r>
            <a:endParaRPr lang="fr-FR"/>
          </a:p>
        </p:txBody>
      </p:sp>
      <p:sp>
        <p:nvSpPr>
          <p:cNvPr id="31763" name="Rectangle 19"/>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fr-FR" smtClean="0"/>
              <a:t>Cliquez pour modifier le style des sous-titres du masque</a:t>
            </a:r>
            <a:endParaRPr lang="fr-FR"/>
          </a:p>
        </p:txBody>
      </p:sp>
      <p:sp>
        <p:nvSpPr>
          <p:cNvPr id="20" name="Rectangle 20"/>
          <p:cNvSpPr>
            <a:spLocks noGrp="1" noChangeArrowheads="1"/>
          </p:cNvSpPr>
          <p:nvPr>
            <p:ph type="dt" sz="quarter" idx="10"/>
          </p:nvPr>
        </p:nvSpPr>
        <p:spPr/>
        <p:txBody>
          <a:bodyPr/>
          <a:lstStyle>
            <a:lvl1pPr>
              <a:defRPr smtClean="0"/>
            </a:lvl1pPr>
          </a:lstStyle>
          <a:p>
            <a:pPr>
              <a:defRPr/>
            </a:pPr>
            <a:endParaRPr lang="fr-FR"/>
          </a:p>
        </p:txBody>
      </p:sp>
      <p:sp>
        <p:nvSpPr>
          <p:cNvPr id="21" name="Rectangle 21"/>
          <p:cNvSpPr>
            <a:spLocks noGrp="1" noChangeArrowheads="1"/>
          </p:cNvSpPr>
          <p:nvPr>
            <p:ph type="ftr" sz="quarter" idx="11"/>
          </p:nvPr>
        </p:nvSpPr>
        <p:spPr/>
        <p:txBody>
          <a:bodyPr/>
          <a:lstStyle>
            <a:lvl1pPr>
              <a:defRPr smtClean="0"/>
            </a:lvl1pPr>
          </a:lstStyle>
          <a:p>
            <a:pPr>
              <a:defRPr/>
            </a:pPr>
            <a:endParaRPr lang="fr-FR"/>
          </a:p>
        </p:txBody>
      </p:sp>
      <p:sp>
        <p:nvSpPr>
          <p:cNvPr id="22" name="Rectangle 22"/>
          <p:cNvSpPr>
            <a:spLocks noGrp="1" noChangeArrowheads="1"/>
          </p:cNvSpPr>
          <p:nvPr>
            <p:ph type="sldNum" sz="quarter" idx="12"/>
          </p:nvPr>
        </p:nvSpPr>
        <p:spPr/>
        <p:txBody>
          <a:bodyPr/>
          <a:lstStyle>
            <a:lvl1pPr>
              <a:defRPr smtClean="0"/>
            </a:lvl1pPr>
          </a:lstStyle>
          <a:p>
            <a:pPr>
              <a:defRPr/>
            </a:pPr>
            <a:fld id="{C58E4C7D-E549-47A5-B999-4A199CA0CF91}"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19"/>
          <p:cNvSpPr>
            <a:spLocks noGrp="1" noChangeArrowheads="1"/>
          </p:cNvSpPr>
          <p:nvPr>
            <p:ph type="dt" sz="half" idx="10"/>
          </p:nvPr>
        </p:nvSpPr>
        <p:spPr>
          <a:ln/>
        </p:spPr>
        <p:txBody>
          <a:bodyPr/>
          <a:lstStyle>
            <a:lvl1pPr>
              <a:defRPr/>
            </a:lvl1pPr>
          </a:lstStyle>
          <a:p>
            <a:pPr>
              <a:defRPr/>
            </a:pPr>
            <a:endParaRPr lang="fr-FR"/>
          </a:p>
        </p:txBody>
      </p:sp>
      <p:sp>
        <p:nvSpPr>
          <p:cNvPr id="5" name="Rectangle 20"/>
          <p:cNvSpPr>
            <a:spLocks noGrp="1" noChangeArrowheads="1"/>
          </p:cNvSpPr>
          <p:nvPr>
            <p:ph type="ftr" sz="quarter" idx="11"/>
          </p:nvPr>
        </p:nvSpPr>
        <p:spPr>
          <a:ln/>
        </p:spPr>
        <p:txBody>
          <a:bodyPr/>
          <a:lstStyle>
            <a:lvl1pPr>
              <a:defRPr/>
            </a:lvl1pPr>
          </a:lstStyle>
          <a:p>
            <a:pPr>
              <a:defRPr/>
            </a:pPr>
            <a:endParaRPr lang="fr-FR"/>
          </a:p>
        </p:txBody>
      </p:sp>
      <p:sp>
        <p:nvSpPr>
          <p:cNvPr id="6" name="Rectangle 21"/>
          <p:cNvSpPr>
            <a:spLocks noGrp="1" noChangeArrowheads="1"/>
          </p:cNvSpPr>
          <p:nvPr>
            <p:ph type="sldNum" sz="quarter" idx="12"/>
          </p:nvPr>
        </p:nvSpPr>
        <p:spPr>
          <a:ln/>
        </p:spPr>
        <p:txBody>
          <a:bodyPr/>
          <a:lstStyle>
            <a:lvl1pPr>
              <a:defRPr/>
            </a:lvl1pPr>
          </a:lstStyle>
          <a:p>
            <a:pPr>
              <a:defRPr/>
            </a:pPr>
            <a:fld id="{F016424D-33A5-4A1A-984F-5348861180FC}"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Rectangle 19"/>
          <p:cNvSpPr>
            <a:spLocks noGrp="1" noChangeArrowheads="1"/>
          </p:cNvSpPr>
          <p:nvPr>
            <p:ph type="dt" sz="half" idx="10"/>
          </p:nvPr>
        </p:nvSpPr>
        <p:spPr>
          <a:ln/>
        </p:spPr>
        <p:txBody>
          <a:bodyPr/>
          <a:lstStyle>
            <a:lvl1pPr>
              <a:defRPr/>
            </a:lvl1pPr>
          </a:lstStyle>
          <a:p>
            <a:pPr>
              <a:defRPr/>
            </a:pPr>
            <a:endParaRPr lang="fr-FR"/>
          </a:p>
        </p:txBody>
      </p:sp>
      <p:sp>
        <p:nvSpPr>
          <p:cNvPr id="5" name="Rectangle 20"/>
          <p:cNvSpPr>
            <a:spLocks noGrp="1" noChangeArrowheads="1"/>
          </p:cNvSpPr>
          <p:nvPr>
            <p:ph type="ftr" sz="quarter" idx="11"/>
          </p:nvPr>
        </p:nvSpPr>
        <p:spPr>
          <a:ln/>
        </p:spPr>
        <p:txBody>
          <a:bodyPr/>
          <a:lstStyle>
            <a:lvl1pPr>
              <a:defRPr/>
            </a:lvl1pPr>
          </a:lstStyle>
          <a:p>
            <a:pPr>
              <a:defRPr/>
            </a:pPr>
            <a:endParaRPr lang="fr-FR"/>
          </a:p>
        </p:txBody>
      </p:sp>
      <p:sp>
        <p:nvSpPr>
          <p:cNvPr id="6" name="Rectangle 21"/>
          <p:cNvSpPr>
            <a:spLocks noGrp="1" noChangeArrowheads="1"/>
          </p:cNvSpPr>
          <p:nvPr>
            <p:ph type="sldNum" sz="quarter" idx="12"/>
          </p:nvPr>
        </p:nvSpPr>
        <p:spPr>
          <a:ln/>
        </p:spPr>
        <p:txBody>
          <a:bodyPr/>
          <a:lstStyle>
            <a:lvl1pPr>
              <a:defRPr/>
            </a:lvl1pPr>
          </a:lstStyle>
          <a:p>
            <a:pPr>
              <a:defRPr/>
            </a:pPr>
            <a:fld id="{28C3D46D-88AD-495A-B46C-EB2536A73569}"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19"/>
          <p:cNvSpPr>
            <a:spLocks noGrp="1" noChangeArrowheads="1"/>
          </p:cNvSpPr>
          <p:nvPr>
            <p:ph type="dt" sz="half" idx="10"/>
          </p:nvPr>
        </p:nvSpPr>
        <p:spPr>
          <a:ln/>
        </p:spPr>
        <p:txBody>
          <a:bodyPr/>
          <a:lstStyle>
            <a:lvl1pPr>
              <a:defRPr/>
            </a:lvl1pPr>
          </a:lstStyle>
          <a:p>
            <a:pPr>
              <a:defRPr/>
            </a:pPr>
            <a:endParaRPr lang="fr-FR"/>
          </a:p>
        </p:txBody>
      </p:sp>
      <p:sp>
        <p:nvSpPr>
          <p:cNvPr id="6" name="Rectangle 20"/>
          <p:cNvSpPr>
            <a:spLocks noGrp="1" noChangeArrowheads="1"/>
          </p:cNvSpPr>
          <p:nvPr>
            <p:ph type="ftr" sz="quarter" idx="11"/>
          </p:nvPr>
        </p:nvSpPr>
        <p:spPr>
          <a:ln/>
        </p:spPr>
        <p:txBody>
          <a:bodyPr/>
          <a:lstStyle>
            <a:lvl1pPr>
              <a:defRPr/>
            </a:lvl1pPr>
          </a:lstStyle>
          <a:p>
            <a:pPr>
              <a:defRPr/>
            </a:pPr>
            <a:endParaRPr lang="fr-FR"/>
          </a:p>
        </p:txBody>
      </p:sp>
      <p:sp>
        <p:nvSpPr>
          <p:cNvPr id="7" name="Rectangle 21"/>
          <p:cNvSpPr>
            <a:spLocks noGrp="1" noChangeArrowheads="1"/>
          </p:cNvSpPr>
          <p:nvPr>
            <p:ph type="sldNum" sz="quarter" idx="12"/>
          </p:nvPr>
        </p:nvSpPr>
        <p:spPr>
          <a:ln/>
        </p:spPr>
        <p:txBody>
          <a:bodyPr/>
          <a:lstStyle>
            <a:lvl1pPr>
              <a:defRPr/>
            </a:lvl1pPr>
          </a:lstStyle>
          <a:p>
            <a:pPr>
              <a:defRPr/>
            </a:pPr>
            <a:fld id="{24F3CEE0-5D7E-46B3-B0F5-B87E27A8FD02}"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19"/>
          <p:cNvSpPr>
            <a:spLocks noGrp="1" noChangeArrowheads="1"/>
          </p:cNvSpPr>
          <p:nvPr>
            <p:ph type="dt" sz="half" idx="10"/>
          </p:nvPr>
        </p:nvSpPr>
        <p:spPr>
          <a:ln/>
        </p:spPr>
        <p:txBody>
          <a:bodyPr/>
          <a:lstStyle>
            <a:lvl1pPr>
              <a:defRPr/>
            </a:lvl1pPr>
          </a:lstStyle>
          <a:p>
            <a:pPr>
              <a:defRPr/>
            </a:pPr>
            <a:endParaRPr lang="fr-FR"/>
          </a:p>
        </p:txBody>
      </p:sp>
      <p:sp>
        <p:nvSpPr>
          <p:cNvPr id="8" name="Rectangle 20"/>
          <p:cNvSpPr>
            <a:spLocks noGrp="1" noChangeArrowheads="1"/>
          </p:cNvSpPr>
          <p:nvPr>
            <p:ph type="ftr" sz="quarter" idx="11"/>
          </p:nvPr>
        </p:nvSpPr>
        <p:spPr>
          <a:ln/>
        </p:spPr>
        <p:txBody>
          <a:bodyPr/>
          <a:lstStyle>
            <a:lvl1pPr>
              <a:defRPr/>
            </a:lvl1pPr>
          </a:lstStyle>
          <a:p>
            <a:pPr>
              <a:defRPr/>
            </a:pPr>
            <a:endParaRPr lang="fr-FR"/>
          </a:p>
        </p:txBody>
      </p:sp>
      <p:sp>
        <p:nvSpPr>
          <p:cNvPr id="9" name="Rectangle 21"/>
          <p:cNvSpPr>
            <a:spLocks noGrp="1" noChangeArrowheads="1"/>
          </p:cNvSpPr>
          <p:nvPr>
            <p:ph type="sldNum" sz="quarter" idx="12"/>
          </p:nvPr>
        </p:nvSpPr>
        <p:spPr>
          <a:ln/>
        </p:spPr>
        <p:txBody>
          <a:bodyPr/>
          <a:lstStyle>
            <a:lvl1pPr>
              <a:defRPr/>
            </a:lvl1pPr>
          </a:lstStyle>
          <a:p>
            <a:pPr>
              <a:defRPr/>
            </a:pPr>
            <a:fld id="{502916C0-01DA-4DF6-969F-D9C2DAE8FE8B}"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Rectangle 19"/>
          <p:cNvSpPr>
            <a:spLocks noGrp="1" noChangeArrowheads="1"/>
          </p:cNvSpPr>
          <p:nvPr>
            <p:ph type="dt" sz="half" idx="10"/>
          </p:nvPr>
        </p:nvSpPr>
        <p:spPr>
          <a:ln/>
        </p:spPr>
        <p:txBody>
          <a:bodyPr/>
          <a:lstStyle>
            <a:lvl1pPr>
              <a:defRPr/>
            </a:lvl1pPr>
          </a:lstStyle>
          <a:p>
            <a:pPr>
              <a:defRPr/>
            </a:pPr>
            <a:endParaRPr lang="fr-FR"/>
          </a:p>
        </p:txBody>
      </p:sp>
      <p:sp>
        <p:nvSpPr>
          <p:cNvPr id="4" name="Rectangle 20"/>
          <p:cNvSpPr>
            <a:spLocks noGrp="1" noChangeArrowheads="1"/>
          </p:cNvSpPr>
          <p:nvPr>
            <p:ph type="ftr" sz="quarter" idx="11"/>
          </p:nvPr>
        </p:nvSpPr>
        <p:spPr>
          <a:ln/>
        </p:spPr>
        <p:txBody>
          <a:bodyPr/>
          <a:lstStyle>
            <a:lvl1pPr>
              <a:defRPr/>
            </a:lvl1pPr>
          </a:lstStyle>
          <a:p>
            <a:pPr>
              <a:defRPr/>
            </a:pPr>
            <a:endParaRPr lang="fr-FR"/>
          </a:p>
        </p:txBody>
      </p:sp>
      <p:sp>
        <p:nvSpPr>
          <p:cNvPr id="5" name="Rectangle 21"/>
          <p:cNvSpPr>
            <a:spLocks noGrp="1" noChangeArrowheads="1"/>
          </p:cNvSpPr>
          <p:nvPr>
            <p:ph type="sldNum" sz="quarter" idx="12"/>
          </p:nvPr>
        </p:nvSpPr>
        <p:spPr>
          <a:ln/>
        </p:spPr>
        <p:txBody>
          <a:bodyPr/>
          <a:lstStyle>
            <a:lvl1pPr>
              <a:defRPr/>
            </a:lvl1pPr>
          </a:lstStyle>
          <a:p>
            <a:pPr>
              <a:defRPr/>
            </a:pPr>
            <a:fld id="{9769C0DD-D975-4A16-A238-DB2C42EFE10C}"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19"/>
          <p:cNvSpPr>
            <a:spLocks noGrp="1" noChangeArrowheads="1"/>
          </p:cNvSpPr>
          <p:nvPr>
            <p:ph type="dt" sz="half" idx="10"/>
          </p:nvPr>
        </p:nvSpPr>
        <p:spPr>
          <a:ln/>
        </p:spPr>
        <p:txBody>
          <a:bodyPr/>
          <a:lstStyle>
            <a:lvl1pPr>
              <a:defRPr/>
            </a:lvl1pPr>
          </a:lstStyle>
          <a:p>
            <a:pPr>
              <a:defRPr/>
            </a:pPr>
            <a:endParaRPr lang="fr-FR"/>
          </a:p>
        </p:txBody>
      </p:sp>
      <p:sp>
        <p:nvSpPr>
          <p:cNvPr id="3" name="Rectangle 20"/>
          <p:cNvSpPr>
            <a:spLocks noGrp="1" noChangeArrowheads="1"/>
          </p:cNvSpPr>
          <p:nvPr>
            <p:ph type="ftr" sz="quarter" idx="11"/>
          </p:nvPr>
        </p:nvSpPr>
        <p:spPr>
          <a:ln/>
        </p:spPr>
        <p:txBody>
          <a:bodyPr/>
          <a:lstStyle>
            <a:lvl1pPr>
              <a:defRPr/>
            </a:lvl1pPr>
          </a:lstStyle>
          <a:p>
            <a:pPr>
              <a:defRPr/>
            </a:pPr>
            <a:endParaRPr lang="fr-FR"/>
          </a:p>
        </p:txBody>
      </p:sp>
      <p:sp>
        <p:nvSpPr>
          <p:cNvPr id="4" name="Rectangle 21"/>
          <p:cNvSpPr>
            <a:spLocks noGrp="1" noChangeArrowheads="1"/>
          </p:cNvSpPr>
          <p:nvPr>
            <p:ph type="sldNum" sz="quarter" idx="12"/>
          </p:nvPr>
        </p:nvSpPr>
        <p:spPr>
          <a:ln/>
        </p:spPr>
        <p:txBody>
          <a:bodyPr/>
          <a:lstStyle>
            <a:lvl1pPr>
              <a:defRPr/>
            </a:lvl1pPr>
          </a:lstStyle>
          <a:p>
            <a:pPr>
              <a:defRPr/>
            </a:pPr>
            <a:fld id="{F5AB51DE-F479-4359-A96F-035DD2980E3A}"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19"/>
          <p:cNvSpPr>
            <a:spLocks noGrp="1" noChangeArrowheads="1"/>
          </p:cNvSpPr>
          <p:nvPr>
            <p:ph type="dt" sz="half" idx="10"/>
          </p:nvPr>
        </p:nvSpPr>
        <p:spPr>
          <a:ln/>
        </p:spPr>
        <p:txBody>
          <a:bodyPr/>
          <a:lstStyle>
            <a:lvl1pPr>
              <a:defRPr/>
            </a:lvl1pPr>
          </a:lstStyle>
          <a:p>
            <a:pPr>
              <a:defRPr/>
            </a:pPr>
            <a:endParaRPr lang="fr-FR"/>
          </a:p>
        </p:txBody>
      </p:sp>
      <p:sp>
        <p:nvSpPr>
          <p:cNvPr id="6" name="Rectangle 20"/>
          <p:cNvSpPr>
            <a:spLocks noGrp="1" noChangeArrowheads="1"/>
          </p:cNvSpPr>
          <p:nvPr>
            <p:ph type="ftr" sz="quarter" idx="11"/>
          </p:nvPr>
        </p:nvSpPr>
        <p:spPr>
          <a:ln/>
        </p:spPr>
        <p:txBody>
          <a:bodyPr/>
          <a:lstStyle>
            <a:lvl1pPr>
              <a:defRPr/>
            </a:lvl1pPr>
          </a:lstStyle>
          <a:p>
            <a:pPr>
              <a:defRPr/>
            </a:pPr>
            <a:endParaRPr lang="fr-FR"/>
          </a:p>
        </p:txBody>
      </p:sp>
      <p:sp>
        <p:nvSpPr>
          <p:cNvPr id="7" name="Rectangle 21"/>
          <p:cNvSpPr>
            <a:spLocks noGrp="1" noChangeArrowheads="1"/>
          </p:cNvSpPr>
          <p:nvPr>
            <p:ph type="sldNum" sz="quarter" idx="12"/>
          </p:nvPr>
        </p:nvSpPr>
        <p:spPr>
          <a:ln/>
        </p:spPr>
        <p:txBody>
          <a:bodyPr/>
          <a:lstStyle>
            <a:lvl1pPr>
              <a:defRPr/>
            </a:lvl1pPr>
          </a:lstStyle>
          <a:p>
            <a:pPr>
              <a:defRPr/>
            </a:pPr>
            <a:fld id="{1CCC2F1E-8124-4479-BCDC-32F8608C66DB}"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smtClean="0"/>
              <a:t>Cliquez sur l'icône pour ajouter une image</a:t>
            </a: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19"/>
          <p:cNvSpPr>
            <a:spLocks noGrp="1" noChangeArrowheads="1"/>
          </p:cNvSpPr>
          <p:nvPr>
            <p:ph type="dt" sz="half" idx="10"/>
          </p:nvPr>
        </p:nvSpPr>
        <p:spPr>
          <a:ln/>
        </p:spPr>
        <p:txBody>
          <a:bodyPr/>
          <a:lstStyle>
            <a:lvl1pPr>
              <a:defRPr/>
            </a:lvl1pPr>
          </a:lstStyle>
          <a:p>
            <a:pPr>
              <a:defRPr/>
            </a:pPr>
            <a:endParaRPr lang="fr-FR"/>
          </a:p>
        </p:txBody>
      </p:sp>
      <p:sp>
        <p:nvSpPr>
          <p:cNvPr id="6" name="Rectangle 20"/>
          <p:cNvSpPr>
            <a:spLocks noGrp="1" noChangeArrowheads="1"/>
          </p:cNvSpPr>
          <p:nvPr>
            <p:ph type="ftr" sz="quarter" idx="11"/>
          </p:nvPr>
        </p:nvSpPr>
        <p:spPr>
          <a:ln/>
        </p:spPr>
        <p:txBody>
          <a:bodyPr/>
          <a:lstStyle>
            <a:lvl1pPr>
              <a:defRPr/>
            </a:lvl1pPr>
          </a:lstStyle>
          <a:p>
            <a:pPr>
              <a:defRPr/>
            </a:pPr>
            <a:endParaRPr lang="fr-FR"/>
          </a:p>
        </p:txBody>
      </p:sp>
      <p:sp>
        <p:nvSpPr>
          <p:cNvPr id="7" name="Rectangle 21"/>
          <p:cNvSpPr>
            <a:spLocks noGrp="1" noChangeArrowheads="1"/>
          </p:cNvSpPr>
          <p:nvPr>
            <p:ph type="sldNum" sz="quarter" idx="12"/>
          </p:nvPr>
        </p:nvSpPr>
        <p:spPr>
          <a:ln/>
        </p:spPr>
        <p:txBody>
          <a:bodyPr/>
          <a:lstStyle>
            <a:lvl1pPr>
              <a:defRPr/>
            </a:lvl1pPr>
          </a:lstStyle>
          <a:p>
            <a:pPr>
              <a:defRPr/>
            </a:pPr>
            <a:fld id="{3F00FAD9-90D5-4AC7-84C9-673F7ECBE017}"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19"/>
          <p:cNvSpPr>
            <a:spLocks noGrp="1" noChangeArrowheads="1"/>
          </p:cNvSpPr>
          <p:nvPr>
            <p:ph type="dt" sz="half" idx="10"/>
          </p:nvPr>
        </p:nvSpPr>
        <p:spPr>
          <a:ln/>
        </p:spPr>
        <p:txBody>
          <a:bodyPr/>
          <a:lstStyle>
            <a:lvl1pPr>
              <a:defRPr/>
            </a:lvl1pPr>
          </a:lstStyle>
          <a:p>
            <a:pPr>
              <a:defRPr/>
            </a:pPr>
            <a:endParaRPr lang="fr-FR"/>
          </a:p>
        </p:txBody>
      </p:sp>
      <p:sp>
        <p:nvSpPr>
          <p:cNvPr id="5" name="Rectangle 20"/>
          <p:cNvSpPr>
            <a:spLocks noGrp="1" noChangeArrowheads="1"/>
          </p:cNvSpPr>
          <p:nvPr>
            <p:ph type="ftr" sz="quarter" idx="11"/>
          </p:nvPr>
        </p:nvSpPr>
        <p:spPr>
          <a:ln/>
        </p:spPr>
        <p:txBody>
          <a:bodyPr/>
          <a:lstStyle>
            <a:lvl1pPr>
              <a:defRPr/>
            </a:lvl1pPr>
          </a:lstStyle>
          <a:p>
            <a:pPr>
              <a:defRPr/>
            </a:pPr>
            <a:endParaRPr lang="fr-FR"/>
          </a:p>
        </p:txBody>
      </p:sp>
      <p:sp>
        <p:nvSpPr>
          <p:cNvPr id="6" name="Rectangle 21"/>
          <p:cNvSpPr>
            <a:spLocks noGrp="1" noChangeArrowheads="1"/>
          </p:cNvSpPr>
          <p:nvPr>
            <p:ph type="sldNum" sz="quarter" idx="12"/>
          </p:nvPr>
        </p:nvSpPr>
        <p:spPr>
          <a:ln/>
        </p:spPr>
        <p:txBody>
          <a:bodyPr/>
          <a:lstStyle>
            <a:lvl1pPr>
              <a:defRPr/>
            </a:lvl1pPr>
          </a:lstStyle>
          <a:p>
            <a:pPr>
              <a:defRPr/>
            </a:pPr>
            <a:fld id="{E6EEAFD5-5F58-4A20-B1D8-67A46088C682}"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2136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2136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19"/>
          <p:cNvSpPr>
            <a:spLocks noGrp="1" noChangeArrowheads="1"/>
          </p:cNvSpPr>
          <p:nvPr>
            <p:ph type="dt" sz="half" idx="10"/>
          </p:nvPr>
        </p:nvSpPr>
        <p:spPr>
          <a:ln/>
        </p:spPr>
        <p:txBody>
          <a:bodyPr/>
          <a:lstStyle>
            <a:lvl1pPr>
              <a:defRPr/>
            </a:lvl1pPr>
          </a:lstStyle>
          <a:p>
            <a:pPr>
              <a:defRPr/>
            </a:pPr>
            <a:endParaRPr lang="fr-FR"/>
          </a:p>
        </p:txBody>
      </p:sp>
      <p:sp>
        <p:nvSpPr>
          <p:cNvPr id="5" name="Rectangle 20"/>
          <p:cNvSpPr>
            <a:spLocks noGrp="1" noChangeArrowheads="1"/>
          </p:cNvSpPr>
          <p:nvPr>
            <p:ph type="ftr" sz="quarter" idx="11"/>
          </p:nvPr>
        </p:nvSpPr>
        <p:spPr>
          <a:ln/>
        </p:spPr>
        <p:txBody>
          <a:bodyPr/>
          <a:lstStyle>
            <a:lvl1pPr>
              <a:defRPr/>
            </a:lvl1pPr>
          </a:lstStyle>
          <a:p>
            <a:pPr>
              <a:defRPr/>
            </a:pPr>
            <a:endParaRPr lang="fr-FR"/>
          </a:p>
        </p:txBody>
      </p:sp>
      <p:sp>
        <p:nvSpPr>
          <p:cNvPr id="6" name="Rectangle 21"/>
          <p:cNvSpPr>
            <a:spLocks noGrp="1" noChangeArrowheads="1"/>
          </p:cNvSpPr>
          <p:nvPr>
            <p:ph type="sldNum" sz="quarter" idx="12"/>
          </p:nvPr>
        </p:nvSpPr>
        <p:spPr>
          <a:ln/>
        </p:spPr>
        <p:txBody>
          <a:bodyPr/>
          <a:lstStyle>
            <a:lvl1pPr>
              <a:defRPr/>
            </a:lvl1pPr>
          </a:lstStyle>
          <a:p>
            <a:pPr>
              <a:defRPr/>
            </a:pPr>
            <a:fld id="{75BCD155-22E9-4023-99B4-841EC41F112E}"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dkHorz">
          <a:fgClr>
            <a:schemeClr val="bg2"/>
          </a:fgClr>
          <a:bgClr>
            <a:schemeClr val="bg1"/>
          </a:bgClr>
        </a:patt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2438400"/>
            <a:ext cx="9144000" cy="4046538"/>
            <a:chOff x="0" y="1536"/>
            <a:chExt cx="5760" cy="2549"/>
          </a:xfrm>
        </p:grpSpPr>
        <p:sp>
          <p:nvSpPr>
            <p:cNvPr id="30723" name="Rectangle 3"/>
            <p:cNvSpPr>
              <a:spLocks noChangeArrowheads="1"/>
            </p:cNvSpPr>
            <p:nvPr userDrawn="1"/>
          </p:nvSpPr>
          <p:spPr bwMode="hidden">
            <a:xfrm rot="-1424751">
              <a:off x="2121" y="2592"/>
              <a:ext cx="3072" cy="384"/>
            </a:xfrm>
            <a:prstGeom prst="rect">
              <a:avLst/>
            </a:prstGeom>
            <a:gradFill rotWithShape="0">
              <a:gsLst>
                <a:gs pos="0">
                  <a:schemeClr val="bg1">
                    <a:gamma/>
                    <a:shade val="94118"/>
                    <a:invGamma/>
                  </a:schemeClr>
                </a:gs>
                <a:gs pos="50000">
                  <a:schemeClr val="bg1"/>
                </a:gs>
                <a:gs pos="100000">
                  <a:schemeClr val="bg1">
                    <a:gamma/>
                    <a:shade val="94118"/>
                    <a:invGamma/>
                  </a:schemeClr>
                </a:gs>
              </a:gsLst>
              <a:lin ang="18900000" scaled="1"/>
            </a:gradFill>
            <a:ln w="9525">
              <a:noFill/>
              <a:miter lim="800000"/>
              <a:headEnd/>
              <a:tailEnd/>
            </a:ln>
            <a:effectLst/>
          </p:spPr>
          <p:txBody>
            <a:bodyPr wrap="none" anchor="ctr"/>
            <a:lstStyle/>
            <a:p>
              <a:pPr>
                <a:defRPr/>
              </a:pPr>
              <a:endParaRPr lang="fr-FR"/>
            </a:p>
          </p:txBody>
        </p:sp>
        <p:sp>
          <p:nvSpPr>
            <p:cNvPr id="30724" name="Freeform 4"/>
            <p:cNvSpPr>
              <a:spLocks/>
            </p:cNvSpPr>
            <p:nvPr userDrawn="1"/>
          </p:nvSpPr>
          <p:spPr bwMode="hidden">
            <a:xfrm>
              <a:off x="0" y="2664"/>
              <a:ext cx="2688" cy="1224"/>
            </a:xfrm>
            <a:custGeom>
              <a:avLst/>
              <a:gdLst/>
              <a:ahLst/>
              <a:cxnLst>
                <a:cxn ang="0">
                  <a:pos x="0" y="0"/>
                </a:cxn>
                <a:cxn ang="0">
                  <a:pos x="960" y="552"/>
                </a:cxn>
                <a:cxn ang="0">
                  <a:pos x="1968" y="264"/>
                </a:cxn>
                <a:cxn ang="0">
                  <a:pos x="2028" y="270"/>
                </a:cxn>
                <a:cxn ang="0">
                  <a:pos x="2661" y="528"/>
                </a:cxn>
                <a:cxn ang="0">
                  <a:pos x="2688" y="648"/>
                </a:cxn>
                <a:cxn ang="0">
                  <a:pos x="2304" y="1080"/>
                </a:cxn>
                <a:cxn ang="0">
                  <a:pos x="1584" y="1224"/>
                </a:cxn>
                <a:cxn ang="0">
                  <a:pos x="1296" y="936"/>
                </a:cxn>
                <a:cxn ang="0">
                  <a:pos x="864" y="1032"/>
                </a:cxn>
                <a:cxn ang="0">
                  <a:pos x="0" y="552"/>
                </a:cxn>
                <a:cxn ang="0">
                  <a:pos x="0" y="0"/>
                </a:cxn>
              </a:cxnLst>
              <a:rect l="0" t="0" r="r" b="b"/>
              <a:pathLst>
                <a:path w="2688" h="1224">
                  <a:moveTo>
                    <a:pt x="0" y="0"/>
                  </a:moveTo>
                  <a:lnTo>
                    <a:pt x="960" y="552"/>
                  </a:lnTo>
                  <a:lnTo>
                    <a:pt x="1968" y="264"/>
                  </a:lnTo>
                  <a:lnTo>
                    <a:pt x="2028" y="270"/>
                  </a:lnTo>
                  <a:lnTo>
                    <a:pt x="2661" y="528"/>
                  </a:lnTo>
                  <a:lnTo>
                    <a:pt x="2688" y="648"/>
                  </a:lnTo>
                  <a:lnTo>
                    <a:pt x="2304" y="1080"/>
                  </a:lnTo>
                  <a:lnTo>
                    <a:pt x="1584" y="1224"/>
                  </a:lnTo>
                  <a:lnTo>
                    <a:pt x="1296" y="936"/>
                  </a:lnTo>
                  <a:lnTo>
                    <a:pt x="864" y="1032"/>
                  </a:lnTo>
                  <a:lnTo>
                    <a:pt x="0" y="552"/>
                  </a:lnTo>
                  <a:lnTo>
                    <a:pt x="0" y="0"/>
                  </a:lnTo>
                  <a:close/>
                </a:path>
              </a:pathLst>
            </a:custGeom>
            <a:solidFill>
              <a:schemeClr val="bg2"/>
            </a:solidFill>
            <a:ln w="9525">
              <a:noFill/>
              <a:round/>
              <a:headEnd/>
              <a:tailEnd/>
            </a:ln>
            <a:effectLst/>
          </p:spPr>
          <p:txBody>
            <a:bodyPr/>
            <a:lstStyle/>
            <a:p>
              <a:pPr>
                <a:defRPr/>
              </a:pPr>
              <a:endParaRPr lang="fr-FR"/>
            </a:p>
          </p:txBody>
        </p:sp>
        <p:sp>
          <p:nvSpPr>
            <p:cNvPr id="30725" name="Freeform 5"/>
            <p:cNvSpPr>
              <a:spLocks/>
            </p:cNvSpPr>
            <p:nvPr userDrawn="1"/>
          </p:nvSpPr>
          <p:spPr bwMode="hidden">
            <a:xfrm>
              <a:off x="3359" y="1536"/>
              <a:ext cx="2401" cy="1232"/>
            </a:xfrm>
            <a:custGeom>
              <a:avLst/>
              <a:gdLst/>
              <a:ahLst/>
              <a:cxnLst>
                <a:cxn ang="0">
                  <a:pos x="2208" y="15"/>
                </a:cxn>
                <a:cxn ang="0">
                  <a:pos x="2088" y="57"/>
                </a:cxn>
                <a:cxn ang="0">
                  <a:pos x="1951" y="99"/>
                </a:cxn>
                <a:cxn ang="0">
                  <a:pos x="1704" y="135"/>
                </a:cxn>
                <a:cxn ang="0">
                  <a:pos x="1314" y="177"/>
                </a:cxn>
                <a:cxn ang="0">
                  <a:pos x="1176" y="189"/>
                </a:cxn>
                <a:cxn ang="0">
                  <a:pos x="1122" y="195"/>
                </a:cxn>
                <a:cxn ang="0">
                  <a:pos x="1075" y="231"/>
                </a:cxn>
                <a:cxn ang="0">
                  <a:pos x="924" y="321"/>
                </a:cxn>
                <a:cxn ang="0">
                  <a:pos x="840" y="369"/>
                </a:cxn>
                <a:cxn ang="0">
                  <a:pos x="630" y="458"/>
                </a:cxn>
                <a:cxn ang="0">
                  <a:pos x="529" y="500"/>
                </a:cxn>
                <a:cxn ang="0">
                  <a:pos x="487" y="542"/>
                </a:cxn>
                <a:cxn ang="0">
                  <a:pos x="457" y="590"/>
                </a:cxn>
                <a:cxn ang="0">
                  <a:pos x="402" y="638"/>
                </a:cxn>
                <a:cxn ang="0">
                  <a:pos x="330" y="758"/>
                </a:cxn>
                <a:cxn ang="0">
                  <a:pos x="312" y="788"/>
                </a:cxn>
                <a:cxn ang="0">
                  <a:pos x="252" y="824"/>
                </a:cxn>
                <a:cxn ang="0">
                  <a:pos x="84" y="926"/>
                </a:cxn>
                <a:cxn ang="0">
                  <a:pos x="0" y="992"/>
                </a:cxn>
                <a:cxn ang="0">
                  <a:pos x="12" y="1040"/>
                </a:cxn>
                <a:cxn ang="0">
                  <a:pos x="132" y="1034"/>
                </a:cxn>
                <a:cxn ang="0">
                  <a:pos x="336" y="980"/>
                </a:cxn>
                <a:cxn ang="0">
                  <a:pos x="529" y="896"/>
                </a:cxn>
                <a:cxn ang="0">
                  <a:pos x="576" y="872"/>
                </a:cxn>
                <a:cxn ang="0">
                  <a:pos x="714" y="848"/>
                </a:cxn>
                <a:cxn ang="0">
                  <a:pos x="966" y="794"/>
                </a:cxn>
                <a:cxn ang="0">
                  <a:pos x="1212" y="782"/>
                </a:cxn>
                <a:cxn ang="0">
                  <a:pos x="1416" y="872"/>
                </a:cxn>
                <a:cxn ang="0">
                  <a:pos x="1464" y="932"/>
                </a:cxn>
                <a:cxn ang="0">
                  <a:pos x="1440" y="992"/>
                </a:cxn>
                <a:cxn ang="0">
                  <a:pos x="1302" y="1040"/>
                </a:cxn>
                <a:cxn ang="0">
                  <a:pos x="1158" y="1100"/>
                </a:cxn>
                <a:cxn ang="0">
                  <a:pos x="1093" y="1148"/>
                </a:cxn>
                <a:cxn ang="0">
                  <a:pos x="1075" y="1208"/>
                </a:cxn>
                <a:cxn ang="0">
                  <a:pos x="1093" y="1232"/>
                </a:cxn>
                <a:cxn ang="0">
                  <a:pos x="1152" y="1226"/>
                </a:cxn>
                <a:cxn ang="0">
                  <a:pos x="1332" y="1208"/>
                </a:cxn>
                <a:cxn ang="0">
                  <a:pos x="1434" y="1184"/>
                </a:cxn>
                <a:cxn ang="0">
                  <a:pos x="1464" y="1172"/>
                </a:cxn>
                <a:cxn ang="0">
                  <a:pos x="1578" y="1130"/>
                </a:cxn>
                <a:cxn ang="0">
                  <a:pos x="1758" y="1064"/>
                </a:cxn>
                <a:cxn ang="0">
                  <a:pos x="1872" y="962"/>
                </a:cxn>
                <a:cxn ang="0">
                  <a:pos x="1986" y="800"/>
                </a:cxn>
                <a:cxn ang="0">
                  <a:pos x="2166" y="650"/>
                </a:cxn>
                <a:cxn ang="0">
                  <a:pos x="2257" y="590"/>
                </a:cxn>
                <a:cxn ang="0">
                  <a:pos x="2400" y="57"/>
                </a:cxn>
              </a:cxnLst>
              <a:rect l="0" t="0" r="r" b="b"/>
              <a:pathLst>
                <a:path w="2401" h="1232">
                  <a:moveTo>
                    <a:pt x="2310" y="3"/>
                  </a:moveTo>
                  <a:lnTo>
                    <a:pt x="2280" y="3"/>
                  </a:lnTo>
                  <a:lnTo>
                    <a:pt x="2208" y="15"/>
                  </a:lnTo>
                  <a:lnTo>
                    <a:pt x="2136" y="27"/>
                  </a:lnTo>
                  <a:lnTo>
                    <a:pt x="2112" y="39"/>
                  </a:lnTo>
                  <a:lnTo>
                    <a:pt x="2088" y="57"/>
                  </a:lnTo>
                  <a:lnTo>
                    <a:pt x="2082" y="63"/>
                  </a:lnTo>
                  <a:lnTo>
                    <a:pt x="2076" y="69"/>
                  </a:lnTo>
                  <a:lnTo>
                    <a:pt x="1951" y="99"/>
                  </a:lnTo>
                  <a:lnTo>
                    <a:pt x="1896" y="111"/>
                  </a:lnTo>
                  <a:lnTo>
                    <a:pt x="1836" y="117"/>
                  </a:lnTo>
                  <a:lnTo>
                    <a:pt x="1704" y="135"/>
                  </a:lnTo>
                  <a:lnTo>
                    <a:pt x="1572" y="153"/>
                  </a:lnTo>
                  <a:lnTo>
                    <a:pt x="1434" y="165"/>
                  </a:lnTo>
                  <a:lnTo>
                    <a:pt x="1314" y="177"/>
                  </a:lnTo>
                  <a:lnTo>
                    <a:pt x="1260" y="183"/>
                  </a:lnTo>
                  <a:lnTo>
                    <a:pt x="1212" y="189"/>
                  </a:lnTo>
                  <a:lnTo>
                    <a:pt x="1176" y="189"/>
                  </a:lnTo>
                  <a:lnTo>
                    <a:pt x="1146" y="195"/>
                  </a:lnTo>
                  <a:lnTo>
                    <a:pt x="1128" y="195"/>
                  </a:lnTo>
                  <a:lnTo>
                    <a:pt x="1122" y="195"/>
                  </a:lnTo>
                  <a:lnTo>
                    <a:pt x="1116" y="201"/>
                  </a:lnTo>
                  <a:lnTo>
                    <a:pt x="1105" y="207"/>
                  </a:lnTo>
                  <a:lnTo>
                    <a:pt x="1075" y="231"/>
                  </a:lnTo>
                  <a:lnTo>
                    <a:pt x="1026" y="261"/>
                  </a:lnTo>
                  <a:lnTo>
                    <a:pt x="972" y="291"/>
                  </a:lnTo>
                  <a:lnTo>
                    <a:pt x="924" y="321"/>
                  </a:lnTo>
                  <a:lnTo>
                    <a:pt x="876" y="345"/>
                  </a:lnTo>
                  <a:lnTo>
                    <a:pt x="846" y="363"/>
                  </a:lnTo>
                  <a:lnTo>
                    <a:pt x="840" y="369"/>
                  </a:lnTo>
                  <a:lnTo>
                    <a:pt x="834" y="369"/>
                  </a:lnTo>
                  <a:lnTo>
                    <a:pt x="732" y="417"/>
                  </a:lnTo>
                  <a:lnTo>
                    <a:pt x="630" y="458"/>
                  </a:lnTo>
                  <a:lnTo>
                    <a:pt x="588" y="476"/>
                  </a:lnTo>
                  <a:lnTo>
                    <a:pt x="552" y="488"/>
                  </a:lnTo>
                  <a:lnTo>
                    <a:pt x="529" y="500"/>
                  </a:lnTo>
                  <a:lnTo>
                    <a:pt x="517" y="506"/>
                  </a:lnTo>
                  <a:lnTo>
                    <a:pt x="499" y="524"/>
                  </a:lnTo>
                  <a:lnTo>
                    <a:pt x="487" y="542"/>
                  </a:lnTo>
                  <a:lnTo>
                    <a:pt x="481" y="560"/>
                  </a:lnTo>
                  <a:lnTo>
                    <a:pt x="481" y="578"/>
                  </a:lnTo>
                  <a:lnTo>
                    <a:pt x="457" y="590"/>
                  </a:lnTo>
                  <a:lnTo>
                    <a:pt x="438" y="596"/>
                  </a:lnTo>
                  <a:lnTo>
                    <a:pt x="420" y="614"/>
                  </a:lnTo>
                  <a:lnTo>
                    <a:pt x="402" y="638"/>
                  </a:lnTo>
                  <a:lnTo>
                    <a:pt x="366" y="698"/>
                  </a:lnTo>
                  <a:lnTo>
                    <a:pt x="348" y="728"/>
                  </a:lnTo>
                  <a:lnTo>
                    <a:pt x="330" y="758"/>
                  </a:lnTo>
                  <a:lnTo>
                    <a:pt x="324" y="776"/>
                  </a:lnTo>
                  <a:lnTo>
                    <a:pt x="318" y="782"/>
                  </a:lnTo>
                  <a:lnTo>
                    <a:pt x="312" y="788"/>
                  </a:lnTo>
                  <a:lnTo>
                    <a:pt x="300" y="794"/>
                  </a:lnTo>
                  <a:lnTo>
                    <a:pt x="282" y="806"/>
                  </a:lnTo>
                  <a:lnTo>
                    <a:pt x="252" y="824"/>
                  </a:lnTo>
                  <a:lnTo>
                    <a:pt x="199" y="854"/>
                  </a:lnTo>
                  <a:lnTo>
                    <a:pt x="151" y="884"/>
                  </a:lnTo>
                  <a:lnTo>
                    <a:pt x="84" y="926"/>
                  </a:lnTo>
                  <a:lnTo>
                    <a:pt x="30" y="962"/>
                  </a:lnTo>
                  <a:lnTo>
                    <a:pt x="12" y="974"/>
                  </a:lnTo>
                  <a:lnTo>
                    <a:pt x="0" y="992"/>
                  </a:lnTo>
                  <a:lnTo>
                    <a:pt x="0" y="1004"/>
                  </a:lnTo>
                  <a:lnTo>
                    <a:pt x="0" y="1022"/>
                  </a:lnTo>
                  <a:lnTo>
                    <a:pt x="12" y="1040"/>
                  </a:lnTo>
                  <a:lnTo>
                    <a:pt x="42" y="1046"/>
                  </a:lnTo>
                  <a:lnTo>
                    <a:pt x="84" y="1046"/>
                  </a:lnTo>
                  <a:lnTo>
                    <a:pt x="132" y="1034"/>
                  </a:lnTo>
                  <a:lnTo>
                    <a:pt x="193" y="1022"/>
                  </a:lnTo>
                  <a:lnTo>
                    <a:pt x="264" y="1004"/>
                  </a:lnTo>
                  <a:lnTo>
                    <a:pt x="336" y="980"/>
                  </a:lnTo>
                  <a:lnTo>
                    <a:pt x="408" y="950"/>
                  </a:lnTo>
                  <a:lnTo>
                    <a:pt x="475" y="920"/>
                  </a:lnTo>
                  <a:lnTo>
                    <a:pt x="529" y="896"/>
                  </a:lnTo>
                  <a:lnTo>
                    <a:pt x="564" y="878"/>
                  </a:lnTo>
                  <a:lnTo>
                    <a:pt x="570" y="872"/>
                  </a:lnTo>
                  <a:lnTo>
                    <a:pt x="576" y="872"/>
                  </a:lnTo>
                  <a:lnTo>
                    <a:pt x="606" y="872"/>
                  </a:lnTo>
                  <a:lnTo>
                    <a:pt x="648" y="866"/>
                  </a:lnTo>
                  <a:lnTo>
                    <a:pt x="714" y="848"/>
                  </a:lnTo>
                  <a:lnTo>
                    <a:pt x="793" y="830"/>
                  </a:lnTo>
                  <a:lnTo>
                    <a:pt x="876" y="812"/>
                  </a:lnTo>
                  <a:lnTo>
                    <a:pt x="966" y="794"/>
                  </a:lnTo>
                  <a:lnTo>
                    <a:pt x="1063" y="782"/>
                  </a:lnTo>
                  <a:lnTo>
                    <a:pt x="1152" y="776"/>
                  </a:lnTo>
                  <a:lnTo>
                    <a:pt x="1212" y="782"/>
                  </a:lnTo>
                  <a:lnTo>
                    <a:pt x="1284" y="806"/>
                  </a:lnTo>
                  <a:lnTo>
                    <a:pt x="1357" y="836"/>
                  </a:lnTo>
                  <a:lnTo>
                    <a:pt x="1416" y="872"/>
                  </a:lnTo>
                  <a:lnTo>
                    <a:pt x="1434" y="890"/>
                  </a:lnTo>
                  <a:lnTo>
                    <a:pt x="1452" y="908"/>
                  </a:lnTo>
                  <a:lnTo>
                    <a:pt x="1464" y="932"/>
                  </a:lnTo>
                  <a:lnTo>
                    <a:pt x="1464" y="950"/>
                  </a:lnTo>
                  <a:lnTo>
                    <a:pt x="1458" y="968"/>
                  </a:lnTo>
                  <a:lnTo>
                    <a:pt x="1440" y="992"/>
                  </a:lnTo>
                  <a:lnTo>
                    <a:pt x="1410" y="1004"/>
                  </a:lnTo>
                  <a:lnTo>
                    <a:pt x="1369" y="1022"/>
                  </a:lnTo>
                  <a:lnTo>
                    <a:pt x="1302" y="1040"/>
                  </a:lnTo>
                  <a:lnTo>
                    <a:pt x="1248" y="1064"/>
                  </a:lnTo>
                  <a:lnTo>
                    <a:pt x="1200" y="1082"/>
                  </a:lnTo>
                  <a:lnTo>
                    <a:pt x="1158" y="1100"/>
                  </a:lnTo>
                  <a:lnTo>
                    <a:pt x="1128" y="1118"/>
                  </a:lnTo>
                  <a:lnTo>
                    <a:pt x="1110" y="1130"/>
                  </a:lnTo>
                  <a:lnTo>
                    <a:pt x="1093" y="1148"/>
                  </a:lnTo>
                  <a:lnTo>
                    <a:pt x="1081" y="1160"/>
                  </a:lnTo>
                  <a:lnTo>
                    <a:pt x="1069" y="1190"/>
                  </a:lnTo>
                  <a:lnTo>
                    <a:pt x="1075" y="1208"/>
                  </a:lnTo>
                  <a:lnTo>
                    <a:pt x="1081" y="1220"/>
                  </a:lnTo>
                  <a:lnTo>
                    <a:pt x="1087" y="1226"/>
                  </a:lnTo>
                  <a:lnTo>
                    <a:pt x="1093" y="1232"/>
                  </a:lnTo>
                  <a:lnTo>
                    <a:pt x="1110" y="1232"/>
                  </a:lnTo>
                  <a:lnTo>
                    <a:pt x="1128" y="1226"/>
                  </a:lnTo>
                  <a:lnTo>
                    <a:pt x="1152" y="1226"/>
                  </a:lnTo>
                  <a:lnTo>
                    <a:pt x="1212" y="1220"/>
                  </a:lnTo>
                  <a:lnTo>
                    <a:pt x="1272" y="1214"/>
                  </a:lnTo>
                  <a:lnTo>
                    <a:pt x="1332" y="1208"/>
                  </a:lnTo>
                  <a:lnTo>
                    <a:pt x="1393" y="1196"/>
                  </a:lnTo>
                  <a:lnTo>
                    <a:pt x="1416" y="1190"/>
                  </a:lnTo>
                  <a:lnTo>
                    <a:pt x="1434" y="1184"/>
                  </a:lnTo>
                  <a:lnTo>
                    <a:pt x="1446" y="1178"/>
                  </a:lnTo>
                  <a:lnTo>
                    <a:pt x="1452" y="1178"/>
                  </a:lnTo>
                  <a:lnTo>
                    <a:pt x="1464" y="1172"/>
                  </a:lnTo>
                  <a:lnTo>
                    <a:pt x="1488" y="1166"/>
                  </a:lnTo>
                  <a:lnTo>
                    <a:pt x="1530" y="1148"/>
                  </a:lnTo>
                  <a:lnTo>
                    <a:pt x="1578" y="1130"/>
                  </a:lnTo>
                  <a:lnTo>
                    <a:pt x="1681" y="1094"/>
                  </a:lnTo>
                  <a:lnTo>
                    <a:pt x="1722" y="1076"/>
                  </a:lnTo>
                  <a:lnTo>
                    <a:pt x="1758" y="1064"/>
                  </a:lnTo>
                  <a:lnTo>
                    <a:pt x="1812" y="1040"/>
                  </a:lnTo>
                  <a:lnTo>
                    <a:pt x="1848" y="1004"/>
                  </a:lnTo>
                  <a:lnTo>
                    <a:pt x="1872" y="962"/>
                  </a:lnTo>
                  <a:lnTo>
                    <a:pt x="1890" y="932"/>
                  </a:lnTo>
                  <a:lnTo>
                    <a:pt x="1932" y="866"/>
                  </a:lnTo>
                  <a:lnTo>
                    <a:pt x="1986" y="800"/>
                  </a:lnTo>
                  <a:lnTo>
                    <a:pt x="2046" y="740"/>
                  </a:lnTo>
                  <a:lnTo>
                    <a:pt x="2112" y="692"/>
                  </a:lnTo>
                  <a:lnTo>
                    <a:pt x="2166" y="650"/>
                  </a:lnTo>
                  <a:lnTo>
                    <a:pt x="2214" y="620"/>
                  </a:lnTo>
                  <a:lnTo>
                    <a:pt x="2244" y="596"/>
                  </a:lnTo>
                  <a:lnTo>
                    <a:pt x="2257" y="590"/>
                  </a:lnTo>
                  <a:lnTo>
                    <a:pt x="2257" y="590"/>
                  </a:lnTo>
                  <a:lnTo>
                    <a:pt x="2400" y="518"/>
                  </a:lnTo>
                  <a:lnTo>
                    <a:pt x="2400" y="57"/>
                  </a:lnTo>
                  <a:lnTo>
                    <a:pt x="2401" y="0"/>
                  </a:lnTo>
                  <a:lnTo>
                    <a:pt x="2310" y="3"/>
                  </a:lnTo>
                  <a:close/>
                </a:path>
              </a:pathLst>
            </a:custGeom>
            <a:solidFill>
              <a:schemeClr val="bg2"/>
            </a:solidFill>
            <a:ln w="9525">
              <a:noFill/>
              <a:round/>
              <a:headEnd/>
              <a:tailEnd/>
            </a:ln>
          </p:spPr>
          <p:txBody>
            <a:bodyPr/>
            <a:lstStyle/>
            <a:p>
              <a:pPr>
                <a:defRPr/>
              </a:pPr>
              <a:endParaRPr lang="fr-FR"/>
            </a:p>
          </p:txBody>
        </p:sp>
        <p:sp>
          <p:nvSpPr>
            <p:cNvPr id="30726" name="Freeform 6"/>
            <p:cNvSpPr>
              <a:spLocks/>
            </p:cNvSpPr>
            <p:nvPr userDrawn="1"/>
          </p:nvSpPr>
          <p:spPr bwMode="hidden">
            <a:xfrm>
              <a:off x="3792" y="1536"/>
              <a:ext cx="1968" cy="762"/>
            </a:xfrm>
            <a:custGeom>
              <a:avLst/>
              <a:gdLst/>
              <a:ahLst/>
              <a:cxnLst>
                <a:cxn ang="0">
                  <a:pos x="965" y="165"/>
                </a:cxn>
                <a:cxn ang="0">
                  <a:pos x="696" y="200"/>
                </a:cxn>
                <a:cxn ang="0">
                  <a:pos x="693" y="237"/>
                </a:cxn>
                <a:cxn ang="0">
                  <a:pos x="924" y="258"/>
                </a:cxn>
                <a:cxn ang="0">
                  <a:pos x="993" y="267"/>
                </a:cxn>
                <a:cxn ang="0">
                  <a:pos x="681" y="291"/>
                </a:cxn>
                <a:cxn ang="0">
                  <a:pos x="633" y="309"/>
                </a:cxn>
                <a:cxn ang="0">
                  <a:pos x="645" y="336"/>
                </a:cxn>
                <a:cxn ang="0">
                  <a:pos x="672" y="351"/>
                </a:cxn>
                <a:cxn ang="0">
                  <a:pos x="984" y="333"/>
                </a:cxn>
                <a:cxn ang="0">
                  <a:pos x="1080" y="357"/>
                </a:cxn>
                <a:cxn ang="0">
                  <a:pos x="624" y="492"/>
                </a:cxn>
                <a:cxn ang="0">
                  <a:pos x="616" y="536"/>
                </a:cxn>
                <a:cxn ang="0">
                  <a:pos x="8" y="724"/>
                </a:cxn>
                <a:cxn ang="0">
                  <a:pos x="0" y="756"/>
                </a:cxn>
                <a:cxn ang="0">
                  <a:pos x="27" y="762"/>
                </a:cxn>
                <a:cxn ang="0">
                  <a:pos x="664" y="564"/>
                </a:cxn>
                <a:cxn ang="0">
                  <a:pos x="856" y="600"/>
                </a:cxn>
                <a:cxn ang="0">
                  <a:pos x="1158" y="507"/>
                </a:cxn>
                <a:cxn ang="0">
                  <a:pos x="1434" y="465"/>
                </a:cxn>
                <a:cxn ang="0">
                  <a:pos x="1572" y="368"/>
                </a:cxn>
                <a:cxn ang="0">
                  <a:pos x="1712" y="340"/>
                </a:cxn>
                <a:cxn ang="0">
                  <a:pos x="1856" y="328"/>
                </a:cxn>
                <a:cxn ang="0">
                  <a:pos x="1968" y="330"/>
                </a:cxn>
                <a:cxn ang="0">
                  <a:pos x="1968" y="0"/>
                </a:cxn>
                <a:cxn ang="0">
                  <a:pos x="1934" y="3"/>
                </a:cxn>
                <a:cxn ang="0">
                  <a:pos x="1832" y="5"/>
                </a:cxn>
                <a:cxn ang="0">
                  <a:pos x="1682" y="35"/>
                </a:cxn>
                <a:cxn ang="0">
                  <a:pos x="1643" y="72"/>
                </a:cxn>
                <a:cxn ang="0">
                  <a:pos x="1392" y="119"/>
                </a:cxn>
              </a:cxnLst>
              <a:rect l="0" t="0" r="r" b="b"/>
              <a:pathLst>
                <a:path w="1968" h="762">
                  <a:moveTo>
                    <a:pt x="965" y="165"/>
                  </a:moveTo>
                  <a:lnTo>
                    <a:pt x="696" y="200"/>
                  </a:lnTo>
                  <a:lnTo>
                    <a:pt x="693" y="237"/>
                  </a:lnTo>
                  <a:lnTo>
                    <a:pt x="924" y="258"/>
                  </a:lnTo>
                  <a:lnTo>
                    <a:pt x="993" y="267"/>
                  </a:lnTo>
                  <a:lnTo>
                    <a:pt x="681" y="291"/>
                  </a:lnTo>
                  <a:lnTo>
                    <a:pt x="633" y="309"/>
                  </a:lnTo>
                  <a:lnTo>
                    <a:pt x="645" y="336"/>
                  </a:lnTo>
                  <a:lnTo>
                    <a:pt x="672" y="351"/>
                  </a:lnTo>
                  <a:lnTo>
                    <a:pt x="984" y="333"/>
                  </a:lnTo>
                  <a:lnTo>
                    <a:pt x="1080" y="357"/>
                  </a:lnTo>
                  <a:lnTo>
                    <a:pt x="624" y="492"/>
                  </a:lnTo>
                  <a:lnTo>
                    <a:pt x="616" y="536"/>
                  </a:lnTo>
                  <a:lnTo>
                    <a:pt x="8" y="724"/>
                  </a:lnTo>
                  <a:lnTo>
                    <a:pt x="0" y="756"/>
                  </a:lnTo>
                  <a:lnTo>
                    <a:pt x="27" y="762"/>
                  </a:lnTo>
                  <a:lnTo>
                    <a:pt x="664" y="564"/>
                  </a:lnTo>
                  <a:lnTo>
                    <a:pt x="856" y="600"/>
                  </a:lnTo>
                  <a:lnTo>
                    <a:pt x="1158" y="507"/>
                  </a:lnTo>
                  <a:lnTo>
                    <a:pt x="1434" y="465"/>
                  </a:lnTo>
                  <a:lnTo>
                    <a:pt x="1572" y="368"/>
                  </a:lnTo>
                  <a:lnTo>
                    <a:pt x="1712" y="340"/>
                  </a:lnTo>
                  <a:lnTo>
                    <a:pt x="1856" y="328"/>
                  </a:lnTo>
                  <a:lnTo>
                    <a:pt x="1968" y="330"/>
                  </a:lnTo>
                  <a:lnTo>
                    <a:pt x="1968" y="0"/>
                  </a:lnTo>
                  <a:lnTo>
                    <a:pt x="1934" y="3"/>
                  </a:lnTo>
                  <a:lnTo>
                    <a:pt x="1832" y="5"/>
                  </a:lnTo>
                  <a:lnTo>
                    <a:pt x="1682" y="35"/>
                  </a:lnTo>
                  <a:lnTo>
                    <a:pt x="1643" y="72"/>
                  </a:lnTo>
                  <a:lnTo>
                    <a:pt x="1392" y="119"/>
                  </a:lnTo>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fr-FR"/>
            </a:p>
          </p:txBody>
        </p:sp>
        <p:sp>
          <p:nvSpPr>
            <p:cNvPr id="30727" name="Freeform 7"/>
            <p:cNvSpPr>
              <a:spLocks/>
            </p:cNvSpPr>
            <p:nvPr userDrawn="1"/>
          </p:nvSpPr>
          <p:spPr bwMode="hidden">
            <a:xfrm>
              <a:off x="3599" y="2477"/>
              <a:ext cx="186" cy="120"/>
            </a:xfrm>
            <a:custGeom>
              <a:avLst/>
              <a:gdLst/>
              <a:ahLst/>
              <a:cxnLst>
                <a:cxn ang="0">
                  <a:pos x="185" y="0"/>
                </a:cxn>
                <a:cxn ang="0">
                  <a:pos x="185" y="6"/>
                </a:cxn>
                <a:cxn ang="0">
                  <a:pos x="185" y="18"/>
                </a:cxn>
                <a:cxn ang="0">
                  <a:pos x="185" y="36"/>
                </a:cxn>
                <a:cxn ang="0">
                  <a:pos x="179" y="54"/>
                </a:cxn>
                <a:cxn ang="0">
                  <a:pos x="161" y="72"/>
                </a:cxn>
                <a:cxn ang="0">
                  <a:pos x="137" y="96"/>
                </a:cxn>
                <a:cxn ang="0">
                  <a:pos x="101" y="108"/>
                </a:cxn>
                <a:cxn ang="0">
                  <a:pos x="47" y="120"/>
                </a:cxn>
                <a:cxn ang="0">
                  <a:pos x="29" y="120"/>
                </a:cxn>
                <a:cxn ang="0">
                  <a:pos x="17" y="114"/>
                </a:cxn>
                <a:cxn ang="0">
                  <a:pos x="0" y="96"/>
                </a:cxn>
                <a:cxn ang="0">
                  <a:pos x="0" y="78"/>
                </a:cxn>
                <a:cxn ang="0">
                  <a:pos x="0" y="72"/>
                </a:cxn>
                <a:cxn ang="0">
                  <a:pos x="185" y="0"/>
                </a:cxn>
                <a:cxn ang="0">
                  <a:pos x="185" y="0"/>
                </a:cxn>
              </a:cxnLst>
              <a:rect l="0" t="0" r="r" b="b"/>
              <a:pathLst>
                <a:path w="185" h="120">
                  <a:moveTo>
                    <a:pt x="185" y="0"/>
                  </a:moveTo>
                  <a:lnTo>
                    <a:pt x="185" y="6"/>
                  </a:lnTo>
                  <a:lnTo>
                    <a:pt x="185" y="18"/>
                  </a:lnTo>
                  <a:lnTo>
                    <a:pt x="185" y="36"/>
                  </a:lnTo>
                  <a:lnTo>
                    <a:pt x="179" y="54"/>
                  </a:lnTo>
                  <a:lnTo>
                    <a:pt x="161" y="72"/>
                  </a:lnTo>
                  <a:lnTo>
                    <a:pt x="137" y="96"/>
                  </a:lnTo>
                  <a:lnTo>
                    <a:pt x="101" y="108"/>
                  </a:lnTo>
                  <a:lnTo>
                    <a:pt x="47" y="120"/>
                  </a:lnTo>
                  <a:lnTo>
                    <a:pt x="29" y="120"/>
                  </a:lnTo>
                  <a:lnTo>
                    <a:pt x="17" y="114"/>
                  </a:lnTo>
                  <a:lnTo>
                    <a:pt x="0" y="96"/>
                  </a:lnTo>
                  <a:lnTo>
                    <a:pt x="0" y="78"/>
                  </a:lnTo>
                  <a:lnTo>
                    <a:pt x="0" y="72"/>
                  </a:lnTo>
                  <a:lnTo>
                    <a:pt x="185" y="0"/>
                  </a:lnTo>
                  <a:lnTo>
                    <a:pt x="185" y="0"/>
                  </a:lnTo>
                  <a:close/>
                </a:path>
              </a:pathLst>
            </a:custGeom>
            <a:solidFill>
              <a:schemeClr val="bg1"/>
            </a:solidFill>
            <a:ln w="9525">
              <a:noFill/>
              <a:round/>
              <a:headEnd/>
              <a:tailEnd/>
            </a:ln>
          </p:spPr>
          <p:txBody>
            <a:bodyPr/>
            <a:lstStyle/>
            <a:p>
              <a:pPr>
                <a:defRPr/>
              </a:pPr>
              <a:endParaRPr lang="fr-FR"/>
            </a:p>
          </p:txBody>
        </p:sp>
        <p:sp>
          <p:nvSpPr>
            <p:cNvPr id="30728" name="Freeform 8"/>
            <p:cNvSpPr>
              <a:spLocks/>
            </p:cNvSpPr>
            <p:nvPr userDrawn="1"/>
          </p:nvSpPr>
          <p:spPr bwMode="hidden">
            <a:xfrm>
              <a:off x="3779" y="2393"/>
              <a:ext cx="185" cy="120"/>
            </a:xfrm>
            <a:custGeom>
              <a:avLst/>
              <a:gdLst/>
              <a:ahLst/>
              <a:cxnLst>
                <a:cxn ang="0">
                  <a:pos x="185" y="0"/>
                </a:cxn>
                <a:cxn ang="0">
                  <a:pos x="185" y="6"/>
                </a:cxn>
                <a:cxn ang="0">
                  <a:pos x="179" y="24"/>
                </a:cxn>
                <a:cxn ang="0">
                  <a:pos x="167" y="42"/>
                </a:cxn>
                <a:cxn ang="0">
                  <a:pos x="149" y="66"/>
                </a:cxn>
                <a:cxn ang="0">
                  <a:pos x="131" y="90"/>
                </a:cxn>
                <a:cxn ang="0">
                  <a:pos x="102" y="108"/>
                </a:cxn>
                <a:cxn ang="0">
                  <a:pos x="66" y="120"/>
                </a:cxn>
                <a:cxn ang="0">
                  <a:pos x="18" y="120"/>
                </a:cxn>
                <a:cxn ang="0">
                  <a:pos x="0" y="60"/>
                </a:cxn>
                <a:cxn ang="0">
                  <a:pos x="185" y="0"/>
                </a:cxn>
                <a:cxn ang="0">
                  <a:pos x="185" y="0"/>
                </a:cxn>
              </a:cxnLst>
              <a:rect l="0" t="0" r="r" b="b"/>
              <a:pathLst>
                <a:path w="185" h="120">
                  <a:moveTo>
                    <a:pt x="185" y="0"/>
                  </a:moveTo>
                  <a:lnTo>
                    <a:pt x="185" y="6"/>
                  </a:lnTo>
                  <a:lnTo>
                    <a:pt x="179" y="24"/>
                  </a:lnTo>
                  <a:lnTo>
                    <a:pt x="167" y="42"/>
                  </a:lnTo>
                  <a:lnTo>
                    <a:pt x="149" y="66"/>
                  </a:lnTo>
                  <a:lnTo>
                    <a:pt x="131" y="90"/>
                  </a:lnTo>
                  <a:lnTo>
                    <a:pt x="102" y="108"/>
                  </a:lnTo>
                  <a:lnTo>
                    <a:pt x="66" y="120"/>
                  </a:lnTo>
                  <a:lnTo>
                    <a:pt x="18" y="120"/>
                  </a:lnTo>
                  <a:lnTo>
                    <a:pt x="0" y="60"/>
                  </a:lnTo>
                  <a:lnTo>
                    <a:pt x="185" y="0"/>
                  </a:lnTo>
                  <a:lnTo>
                    <a:pt x="185" y="0"/>
                  </a:lnTo>
                  <a:close/>
                </a:path>
              </a:pathLst>
            </a:custGeom>
            <a:solidFill>
              <a:schemeClr val="bg1"/>
            </a:solidFill>
            <a:ln w="9525">
              <a:noFill/>
              <a:round/>
              <a:headEnd/>
              <a:tailEnd/>
            </a:ln>
          </p:spPr>
          <p:txBody>
            <a:bodyPr/>
            <a:lstStyle/>
            <a:p>
              <a:pPr>
                <a:defRPr/>
              </a:pPr>
              <a:endParaRPr lang="fr-FR"/>
            </a:p>
          </p:txBody>
        </p:sp>
        <p:sp>
          <p:nvSpPr>
            <p:cNvPr id="30729" name="Freeform 9"/>
            <p:cNvSpPr>
              <a:spLocks/>
            </p:cNvSpPr>
            <p:nvPr userDrawn="1"/>
          </p:nvSpPr>
          <p:spPr bwMode="hidden">
            <a:xfrm>
              <a:off x="3839" y="1836"/>
              <a:ext cx="528" cy="275"/>
            </a:xfrm>
            <a:custGeom>
              <a:avLst/>
              <a:gdLst/>
              <a:ahLst/>
              <a:cxnLst>
                <a:cxn ang="0">
                  <a:pos x="0" y="275"/>
                </a:cxn>
                <a:cxn ang="0">
                  <a:pos x="0" y="269"/>
                </a:cxn>
                <a:cxn ang="0">
                  <a:pos x="6" y="251"/>
                </a:cxn>
                <a:cxn ang="0">
                  <a:pos x="6" y="239"/>
                </a:cxn>
                <a:cxn ang="0">
                  <a:pos x="12" y="227"/>
                </a:cxn>
                <a:cxn ang="0">
                  <a:pos x="18" y="221"/>
                </a:cxn>
                <a:cxn ang="0">
                  <a:pos x="36" y="215"/>
                </a:cxn>
                <a:cxn ang="0">
                  <a:pos x="77" y="203"/>
                </a:cxn>
                <a:cxn ang="0">
                  <a:pos x="137" y="179"/>
                </a:cxn>
                <a:cxn ang="0">
                  <a:pos x="209" y="143"/>
                </a:cxn>
                <a:cxn ang="0">
                  <a:pos x="251" y="120"/>
                </a:cxn>
                <a:cxn ang="0">
                  <a:pos x="299" y="96"/>
                </a:cxn>
                <a:cxn ang="0">
                  <a:pos x="394" y="48"/>
                </a:cxn>
                <a:cxn ang="0">
                  <a:pos x="442" y="30"/>
                </a:cxn>
                <a:cxn ang="0">
                  <a:pos x="478" y="12"/>
                </a:cxn>
                <a:cxn ang="0">
                  <a:pos x="502" y="6"/>
                </a:cxn>
                <a:cxn ang="0">
                  <a:pos x="520" y="0"/>
                </a:cxn>
                <a:cxn ang="0">
                  <a:pos x="526" y="0"/>
                </a:cxn>
                <a:cxn ang="0">
                  <a:pos x="520" y="6"/>
                </a:cxn>
                <a:cxn ang="0">
                  <a:pos x="508" y="12"/>
                </a:cxn>
                <a:cxn ang="0">
                  <a:pos x="484" y="24"/>
                </a:cxn>
                <a:cxn ang="0">
                  <a:pos x="460" y="42"/>
                </a:cxn>
                <a:cxn ang="0">
                  <a:pos x="436" y="54"/>
                </a:cxn>
                <a:cxn ang="0">
                  <a:pos x="394" y="78"/>
                </a:cxn>
                <a:cxn ang="0">
                  <a:pos x="340" y="108"/>
                </a:cxn>
                <a:cxn ang="0">
                  <a:pos x="275" y="143"/>
                </a:cxn>
                <a:cxn ang="0">
                  <a:pos x="131" y="221"/>
                </a:cxn>
                <a:cxn ang="0">
                  <a:pos x="65" y="251"/>
                </a:cxn>
                <a:cxn ang="0">
                  <a:pos x="0" y="275"/>
                </a:cxn>
                <a:cxn ang="0">
                  <a:pos x="0" y="275"/>
                </a:cxn>
              </a:cxnLst>
              <a:rect l="0" t="0" r="r" b="b"/>
              <a:pathLst>
                <a:path w="526" h="275">
                  <a:moveTo>
                    <a:pt x="0" y="275"/>
                  </a:moveTo>
                  <a:lnTo>
                    <a:pt x="0" y="269"/>
                  </a:lnTo>
                  <a:lnTo>
                    <a:pt x="6" y="251"/>
                  </a:lnTo>
                  <a:lnTo>
                    <a:pt x="6" y="239"/>
                  </a:lnTo>
                  <a:lnTo>
                    <a:pt x="12" y="227"/>
                  </a:lnTo>
                  <a:lnTo>
                    <a:pt x="18" y="221"/>
                  </a:lnTo>
                  <a:lnTo>
                    <a:pt x="36" y="215"/>
                  </a:lnTo>
                  <a:lnTo>
                    <a:pt x="77" y="203"/>
                  </a:lnTo>
                  <a:lnTo>
                    <a:pt x="137" y="179"/>
                  </a:lnTo>
                  <a:lnTo>
                    <a:pt x="209" y="143"/>
                  </a:lnTo>
                  <a:lnTo>
                    <a:pt x="251" y="120"/>
                  </a:lnTo>
                  <a:lnTo>
                    <a:pt x="299" y="96"/>
                  </a:lnTo>
                  <a:lnTo>
                    <a:pt x="394" y="48"/>
                  </a:lnTo>
                  <a:lnTo>
                    <a:pt x="442" y="30"/>
                  </a:lnTo>
                  <a:lnTo>
                    <a:pt x="478" y="12"/>
                  </a:lnTo>
                  <a:lnTo>
                    <a:pt x="502" y="6"/>
                  </a:lnTo>
                  <a:lnTo>
                    <a:pt x="520" y="0"/>
                  </a:lnTo>
                  <a:lnTo>
                    <a:pt x="526" y="0"/>
                  </a:lnTo>
                  <a:lnTo>
                    <a:pt x="520" y="6"/>
                  </a:lnTo>
                  <a:lnTo>
                    <a:pt x="508" y="12"/>
                  </a:lnTo>
                  <a:lnTo>
                    <a:pt x="484" y="24"/>
                  </a:lnTo>
                  <a:lnTo>
                    <a:pt x="460" y="42"/>
                  </a:lnTo>
                  <a:lnTo>
                    <a:pt x="436" y="54"/>
                  </a:lnTo>
                  <a:lnTo>
                    <a:pt x="394" y="78"/>
                  </a:lnTo>
                  <a:lnTo>
                    <a:pt x="340" y="108"/>
                  </a:lnTo>
                  <a:lnTo>
                    <a:pt x="275" y="143"/>
                  </a:lnTo>
                  <a:lnTo>
                    <a:pt x="131" y="221"/>
                  </a:lnTo>
                  <a:lnTo>
                    <a:pt x="65" y="251"/>
                  </a:lnTo>
                  <a:lnTo>
                    <a:pt x="0" y="275"/>
                  </a:lnTo>
                  <a:lnTo>
                    <a:pt x="0" y="275"/>
                  </a:lnTo>
                  <a:close/>
                </a:path>
              </a:pathLst>
            </a:custGeom>
            <a:solidFill>
              <a:schemeClr val="bg1"/>
            </a:solidFill>
            <a:ln w="9525">
              <a:noFill/>
              <a:round/>
              <a:headEnd/>
              <a:tailEnd/>
            </a:ln>
          </p:spPr>
          <p:txBody>
            <a:bodyPr/>
            <a:lstStyle/>
            <a:p>
              <a:pPr>
                <a:defRPr/>
              </a:pPr>
              <a:endParaRPr lang="fr-FR"/>
            </a:p>
          </p:txBody>
        </p:sp>
        <p:sp>
          <p:nvSpPr>
            <p:cNvPr id="30730" name="Freeform 10"/>
            <p:cNvSpPr>
              <a:spLocks/>
            </p:cNvSpPr>
            <p:nvPr userDrawn="1"/>
          </p:nvSpPr>
          <p:spPr bwMode="hidden">
            <a:xfrm>
              <a:off x="3676" y="2015"/>
              <a:ext cx="721" cy="306"/>
            </a:xfrm>
            <a:custGeom>
              <a:avLst/>
              <a:gdLst/>
              <a:ahLst/>
              <a:cxnLst>
                <a:cxn ang="0">
                  <a:pos x="48" y="216"/>
                </a:cxn>
                <a:cxn ang="0">
                  <a:pos x="30" y="252"/>
                </a:cxn>
                <a:cxn ang="0">
                  <a:pos x="12" y="282"/>
                </a:cxn>
                <a:cxn ang="0">
                  <a:pos x="6" y="300"/>
                </a:cxn>
                <a:cxn ang="0">
                  <a:pos x="0" y="306"/>
                </a:cxn>
                <a:cxn ang="0">
                  <a:pos x="48" y="276"/>
                </a:cxn>
                <a:cxn ang="0">
                  <a:pos x="84" y="252"/>
                </a:cxn>
                <a:cxn ang="0">
                  <a:pos x="108" y="234"/>
                </a:cxn>
                <a:cxn ang="0">
                  <a:pos x="120" y="228"/>
                </a:cxn>
                <a:cxn ang="0">
                  <a:pos x="126" y="228"/>
                </a:cxn>
                <a:cxn ang="0">
                  <a:pos x="144" y="222"/>
                </a:cxn>
                <a:cxn ang="0">
                  <a:pos x="168" y="216"/>
                </a:cxn>
                <a:cxn ang="0">
                  <a:pos x="198" y="204"/>
                </a:cxn>
                <a:cxn ang="0">
                  <a:pos x="275" y="180"/>
                </a:cxn>
                <a:cxn ang="0">
                  <a:pos x="371" y="156"/>
                </a:cxn>
                <a:cxn ang="0">
                  <a:pos x="461" y="126"/>
                </a:cxn>
                <a:cxn ang="0">
                  <a:pos x="544" y="102"/>
                </a:cxn>
                <a:cxn ang="0">
                  <a:pos x="574" y="90"/>
                </a:cxn>
                <a:cxn ang="0">
                  <a:pos x="604" y="84"/>
                </a:cxn>
                <a:cxn ang="0">
                  <a:pos x="622" y="78"/>
                </a:cxn>
                <a:cxn ang="0">
                  <a:pos x="628" y="72"/>
                </a:cxn>
                <a:cxn ang="0">
                  <a:pos x="634" y="66"/>
                </a:cxn>
                <a:cxn ang="0">
                  <a:pos x="652" y="60"/>
                </a:cxn>
                <a:cxn ang="0">
                  <a:pos x="694" y="30"/>
                </a:cxn>
                <a:cxn ang="0">
                  <a:pos x="712" y="18"/>
                </a:cxn>
                <a:cxn ang="0">
                  <a:pos x="718" y="6"/>
                </a:cxn>
                <a:cxn ang="0">
                  <a:pos x="712" y="0"/>
                </a:cxn>
                <a:cxn ang="0">
                  <a:pos x="688" y="0"/>
                </a:cxn>
                <a:cxn ang="0">
                  <a:pos x="628" y="0"/>
                </a:cxn>
                <a:cxn ang="0">
                  <a:pos x="580" y="0"/>
                </a:cxn>
                <a:cxn ang="0">
                  <a:pos x="544" y="0"/>
                </a:cxn>
                <a:cxn ang="0">
                  <a:pos x="514" y="18"/>
                </a:cxn>
                <a:cxn ang="0">
                  <a:pos x="485" y="42"/>
                </a:cxn>
                <a:cxn ang="0">
                  <a:pos x="467" y="54"/>
                </a:cxn>
                <a:cxn ang="0">
                  <a:pos x="449" y="60"/>
                </a:cxn>
                <a:cxn ang="0">
                  <a:pos x="425" y="60"/>
                </a:cxn>
                <a:cxn ang="0">
                  <a:pos x="389" y="66"/>
                </a:cxn>
                <a:cxn ang="0">
                  <a:pos x="347" y="84"/>
                </a:cxn>
                <a:cxn ang="0">
                  <a:pos x="311" y="108"/>
                </a:cxn>
                <a:cxn ang="0">
                  <a:pos x="287" y="126"/>
                </a:cxn>
                <a:cxn ang="0">
                  <a:pos x="275" y="132"/>
                </a:cxn>
                <a:cxn ang="0">
                  <a:pos x="257" y="138"/>
                </a:cxn>
                <a:cxn ang="0">
                  <a:pos x="221" y="138"/>
                </a:cxn>
                <a:cxn ang="0">
                  <a:pos x="186" y="138"/>
                </a:cxn>
                <a:cxn ang="0">
                  <a:pos x="180" y="138"/>
                </a:cxn>
                <a:cxn ang="0">
                  <a:pos x="174" y="138"/>
                </a:cxn>
                <a:cxn ang="0">
                  <a:pos x="114" y="162"/>
                </a:cxn>
                <a:cxn ang="0">
                  <a:pos x="48" y="216"/>
                </a:cxn>
                <a:cxn ang="0">
                  <a:pos x="48" y="216"/>
                </a:cxn>
              </a:cxnLst>
              <a:rect l="0" t="0" r="r" b="b"/>
              <a:pathLst>
                <a:path w="718" h="306">
                  <a:moveTo>
                    <a:pt x="48" y="216"/>
                  </a:moveTo>
                  <a:lnTo>
                    <a:pt x="30" y="252"/>
                  </a:lnTo>
                  <a:lnTo>
                    <a:pt x="12" y="282"/>
                  </a:lnTo>
                  <a:lnTo>
                    <a:pt x="6" y="300"/>
                  </a:lnTo>
                  <a:lnTo>
                    <a:pt x="0" y="306"/>
                  </a:lnTo>
                  <a:lnTo>
                    <a:pt x="48" y="276"/>
                  </a:lnTo>
                  <a:lnTo>
                    <a:pt x="84" y="252"/>
                  </a:lnTo>
                  <a:lnTo>
                    <a:pt x="108" y="234"/>
                  </a:lnTo>
                  <a:lnTo>
                    <a:pt x="120" y="228"/>
                  </a:lnTo>
                  <a:lnTo>
                    <a:pt x="126" y="228"/>
                  </a:lnTo>
                  <a:lnTo>
                    <a:pt x="144" y="222"/>
                  </a:lnTo>
                  <a:lnTo>
                    <a:pt x="168" y="216"/>
                  </a:lnTo>
                  <a:lnTo>
                    <a:pt x="198" y="204"/>
                  </a:lnTo>
                  <a:lnTo>
                    <a:pt x="275" y="180"/>
                  </a:lnTo>
                  <a:lnTo>
                    <a:pt x="371" y="156"/>
                  </a:lnTo>
                  <a:lnTo>
                    <a:pt x="461" y="126"/>
                  </a:lnTo>
                  <a:lnTo>
                    <a:pt x="544" y="102"/>
                  </a:lnTo>
                  <a:lnTo>
                    <a:pt x="574" y="90"/>
                  </a:lnTo>
                  <a:lnTo>
                    <a:pt x="604" y="84"/>
                  </a:lnTo>
                  <a:lnTo>
                    <a:pt x="622" y="78"/>
                  </a:lnTo>
                  <a:lnTo>
                    <a:pt x="628" y="72"/>
                  </a:lnTo>
                  <a:lnTo>
                    <a:pt x="634" y="66"/>
                  </a:lnTo>
                  <a:lnTo>
                    <a:pt x="652" y="60"/>
                  </a:lnTo>
                  <a:lnTo>
                    <a:pt x="694" y="30"/>
                  </a:lnTo>
                  <a:lnTo>
                    <a:pt x="712" y="18"/>
                  </a:lnTo>
                  <a:lnTo>
                    <a:pt x="718" y="6"/>
                  </a:lnTo>
                  <a:lnTo>
                    <a:pt x="712" y="0"/>
                  </a:lnTo>
                  <a:lnTo>
                    <a:pt x="688" y="0"/>
                  </a:lnTo>
                  <a:lnTo>
                    <a:pt x="628" y="0"/>
                  </a:lnTo>
                  <a:lnTo>
                    <a:pt x="580" y="0"/>
                  </a:lnTo>
                  <a:lnTo>
                    <a:pt x="544" y="0"/>
                  </a:lnTo>
                  <a:lnTo>
                    <a:pt x="514" y="18"/>
                  </a:lnTo>
                  <a:lnTo>
                    <a:pt x="485" y="42"/>
                  </a:lnTo>
                  <a:lnTo>
                    <a:pt x="467" y="54"/>
                  </a:lnTo>
                  <a:lnTo>
                    <a:pt x="449" y="60"/>
                  </a:lnTo>
                  <a:lnTo>
                    <a:pt x="425" y="60"/>
                  </a:lnTo>
                  <a:lnTo>
                    <a:pt x="389" y="66"/>
                  </a:lnTo>
                  <a:lnTo>
                    <a:pt x="347" y="84"/>
                  </a:lnTo>
                  <a:lnTo>
                    <a:pt x="311" y="108"/>
                  </a:lnTo>
                  <a:lnTo>
                    <a:pt x="287" y="126"/>
                  </a:lnTo>
                  <a:lnTo>
                    <a:pt x="275" y="132"/>
                  </a:lnTo>
                  <a:lnTo>
                    <a:pt x="257" y="138"/>
                  </a:lnTo>
                  <a:lnTo>
                    <a:pt x="221" y="138"/>
                  </a:lnTo>
                  <a:lnTo>
                    <a:pt x="186" y="138"/>
                  </a:lnTo>
                  <a:lnTo>
                    <a:pt x="180" y="138"/>
                  </a:lnTo>
                  <a:lnTo>
                    <a:pt x="174" y="138"/>
                  </a:lnTo>
                  <a:lnTo>
                    <a:pt x="114" y="162"/>
                  </a:lnTo>
                  <a:lnTo>
                    <a:pt x="48" y="216"/>
                  </a:lnTo>
                  <a:lnTo>
                    <a:pt x="48" y="216"/>
                  </a:lnTo>
                  <a:close/>
                </a:path>
              </a:pathLst>
            </a:custGeom>
            <a:solidFill>
              <a:schemeClr val="bg1"/>
            </a:solidFill>
            <a:ln w="9525">
              <a:noFill/>
              <a:round/>
              <a:headEnd/>
              <a:tailEnd/>
            </a:ln>
          </p:spPr>
          <p:txBody>
            <a:bodyPr/>
            <a:lstStyle/>
            <a:p>
              <a:pPr>
                <a:defRPr/>
              </a:pPr>
              <a:endParaRPr lang="fr-FR"/>
            </a:p>
          </p:txBody>
        </p:sp>
        <p:sp>
          <p:nvSpPr>
            <p:cNvPr id="30731" name="Freeform 11"/>
            <p:cNvSpPr>
              <a:spLocks/>
            </p:cNvSpPr>
            <p:nvPr userDrawn="1"/>
          </p:nvSpPr>
          <p:spPr bwMode="hidden">
            <a:xfrm>
              <a:off x="3358" y="1890"/>
              <a:ext cx="2400" cy="881"/>
            </a:xfrm>
            <a:custGeom>
              <a:avLst/>
              <a:gdLst/>
              <a:ahLst/>
              <a:cxnLst>
                <a:cxn ang="0">
                  <a:pos x="2231" y="54"/>
                </a:cxn>
                <a:cxn ang="0">
                  <a:pos x="2189" y="54"/>
                </a:cxn>
                <a:cxn ang="0">
                  <a:pos x="2147" y="66"/>
                </a:cxn>
                <a:cxn ang="0">
                  <a:pos x="2021" y="101"/>
                </a:cxn>
                <a:cxn ang="0">
                  <a:pos x="1956" y="119"/>
                </a:cxn>
                <a:cxn ang="0">
                  <a:pos x="1860" y="167"/>
                </a:cxn>
                <a:cxn ang="0">
                  <a:pos x="1836" y="245"/>
                </a:cxn>
                <a:cxn ang="0">
                  <a:pos x="1842" y="305"/>
                </a:cxn>
                <a:cxn ang="0">
                  <a:pos x="1758" y="317"/>
                </a:cxn>
                <a:cxn ang="0">
                  <a:pos x="1597" y="263"/>
                </a:cxn>
                <a:cxn ang="0">
                  <a:pos x="1507" y="257"/>
                </a:cxn>
                <a:cxn ang="0">
                  <a:pos x="1399" y="311"/>
                </a:cxn>
                <a:cxn ang="0">
                  <a:pos x="1334" y="353"/>
                </a:cxn>
                <a:cxn ang="0">
                  <a:pos x="1310" y="359"/>
                </a:cxn>
                <a:cxn ang="0">
                  <a:pos x="1214" y="371"/>
                </a:cxn>
                <a:cxn ang="0">
                  <a:pos x="1160" y="365"/>
                </a:cxn>
                <a:cxn ang="0">
                  <a:pos x="1053" y="371"/>
                </a:cxn>
                <a:cxn ang="0">
                  <a:pos x="957" y="383"/>
                </a:cxn>
                <a:cxn ang="0">
                  <a:pos x="921" y="401"/>
                </a:cxn>
                <a:cxn ang="0">
                  <a:pos x="819" y="419"/>
                </a:cxn>
                <a:cxn ang="0">
                  <a:pos x="778" y="419"/>
                </a:cxn>
                <a:cxn ang="0">
                  <a:pos x="664" y="437"/>
                </a:cxn>
                <a:cxn ang="0">
                  <a:pos x="598" y="473"/>
                </a:cxn>
                <a:cxn ang="0">
                  <a:pos x="503" y="467"/>
                </a:cxn>
                <a:cxn ang="0">
                  <a:pos x="431" y="491"/>
                </a:cxn>
                <a:cxn ang="0">
                  <a:pos x="413" y="539"/>
                </a:cxn>
                <a:cxn ang="0">
                  <a:pos x="347" y="569"/>
                </a:cxn>
                <a:cxn ang="0">
                  <a:pos x="222" y="599"/>
                </a:cxn>
                <a:cxn ang="0">
                  <a:pos x="138" y="647"/>
                </a:cxn>
                <a:cxn ang="0">
                  <a:pos x="108" y="659"/>
                </a:cxn>
                <a:cxn ang="0">
                  <a:pos x="0" y="671"/>
                </a:cxn>
                <a:cxn ang="0">
                  <a:pos x="84" y="695"/>
                </a:cxn>
                <a:cxn ang="0">
                  <a:pos x="263" y="653"/>
                </a:cxn>
                <a:cxn ang="0">
                  <a:pos x="473" y="569"/>
                </a:cxn>
                <a:cxn ang="0">
                  <a:pos x="568" y="521"/>
                </a:cxn>
                <a:cxn ang="0">
                  <a:pos x="646" y="515"/>
                </a:cxn>
                <a:cxn ang="0">
                  <a:pos x="873" y="461"/>
                </a:cxn>
                <a:cxn ang="0">
                  <a:pos x="1148" y="425"/>
                </a:cxn>
                <a:cxn ang="0">
                  <a:pos x="1292" y="461"/>
                </a:cxn>
                <a:cxn ang="0">
                  <a:pos x="1417" y="533"/>
                </a:cxn>
                <a:cxn ang="0">
                  <a:pos x="1435" y="617"/>
                </a:cxn>
                <a:cxn ang="0">
                  <a:pos x="1376" y="653"/>
                </a:cxn>
                <a:cxn ang="0">
                  <a:pos x="1226" y="701"/>
                </a:cxn>
                <a:cxn ang="0">
                  <a:pos x="1112" y="755"/>
                </a:cxn>
                <a:cxn ang="0">
                  <a:pos x="1065" y="809"/>
                </a:cxn>
                <a:cxn ang="0">
                  <a:pos x="1077" y="869"/>
                </a:cxn>
                <a:cxn ang="0">
                  <a:pos x="1106" y="881"/>
                </a:cxn>
                <a:cxn ang="0">
                  <a:pos x="1208" y="869"/>
                </a:cxn>
                <a:cxn ang="0">
                  <a:pos x="1388" y="857"/>
                </a:cxn>
                <a:cxn ang="0">
                  <a:pos x="1441" y="851"/>
                </a:cxn>
                <a:cxn ang="0">
                  <a:pos x="1483" y="833"/>
                </a:cxn>
                <a:cxn ang="0">
                  <a:pos x="1675" y="743"/>
                </a:cxn>
                <a:cxn ang="0">
                  <a:pos x="1806" y="689"/>
                </a:cxn>
                <a:cxn ang="0">
                  <a:pos x="1884" y="581"/>
                </a:cxn>
                <a:cxn ang="0">
                  <a:pos x="2039" y="389"/>
                </a:cxn>
                <a:cxn ang="0">
                  <a:pos x="2207" y="269"/>
                </a:cxn>
                <a:cxn ang="0">
                  <a:pos x="2249" y="239"/>
                </a:cxn>
                <a:cxn ang="0">
                  <a:pos x="2392" y="0"/>
                </a:cxn>
                <a:cxn ang="0">
                  <a:pos x="2302" y="36"/>
                </a:cxn>
              </a:cxnLst>
              <a:rect l="0" t="0" r="r" b="b"/>
              <a:pathLst>
                <a:path w="2392" h="881">
                  <a:moveTo>
                    <a:pt x="2302" y="36"/>
                  </a:moveTo>
                  <a:lnTo>
                    <a:pt x="2266" y="48"/>
                  </a:lnTo>
                  <a:lnTo>
                    <a:pt x="2231" y="54"/>
                  </a:lnTo>
                  <a:lnTo>
                    <a:pt x="2201" y="54"/>
                  </a:lnTo>
                  <a:lnTo>
                    <a:pt x="2195" y="54"/>
                  </a:lnTo>
                  <a:lnTo>
                    <a:pt x="2189" y="54"/>
                  </a:lnTo>
                  <a:lnTo>
                    <a:pt x="2189" y="54"/>
                  </a:lnTo>
                  <a:lnTo>
                    <a:pt x="2177" y="60"/>
                  </a:lnTo>
                  <a:lnTo>
                    <a:pt x="2147" y="66"/>
                  </a:lnTo>
                  <a:lnTo>
                    <a:pt x="2105" y="78"/>
                  </a:lnTo>
                  <a:lnTo>
                    <a:pt x="2057" y="89"/>
                  </a:lnTo>
                  <a:lnTo>
                    <a:pt x="2021" y="101"/>
                  </a:lnTo>
                  <a:lnTo>
                    <a:pt x="1997" y="107"/>
                  </a:lnTo>
                  <a:lnTo>
                    <a:pt x="1973" y="113"/>
                  </a:lnTo>
                  <a:lnTo>
                    <a:pt x="1956" y="119"/>
                  </a:lnTo>
                  <a:lnTo>
                    <a:pt x="1926" y="131"/>
                  </a:lnTo>
                  <a:lnTo>
                    <a:pt x="1896" y="137"/>
                  </a:lnTo>
                  <a:lnTo>
                    <a:pt x="1860" y="167"/>
                  </a:lnTo>
                  <a:lnTo>
                    <a:pt x="1842" y="191"/>
                  </a:lnTo>
                  <a:lnTo>
                    <a:pt x="1836" y="221"/>
                  </a:lnTo>
                  <a:lnTo>
                    <a:pt x="1836" y="245"/>
                  </a:lnTo>
                  <a:lnTo>
                    <a:pt x="1842" y="269"/>
                  </a:lnTo>
                  <a:lnTo>
                    <a:pt x="1842" y="293"/>
                  </a:lnTo>
                  <a:lnTo>
                    <a:pt x="1842" y="305"/>
                  </a:lnTo>
                  <a:lnTo>
                    <a:pt x="1824" y="323"/>
                  </a:lnTo>
                  <a:lnTo>
                    <a:pt x="1794" y="329"/>
                  </a:lnTo>
                  <a:lnTo>
                    <a:pt x="1758" y="317"/>
                  </a:lnTo>
                  <a:lnTo>
                    <a:pt x="1716" y="299"/>
                  </a:lnTo>
                  <a:lnTo>
                    <a:pt x="1657" y="275"/>
                  </a:lnTo>
                  <a:lnTo>
                    <a:pt x="1597" y="263"/>
                  </a:lnTo>
                  <a:lnTo>
                    <a:pt x="1543" y="257"/>
                  </a:lnTo>
                  <a:lnTo>
                    <a:pt x="1519" y="257"/>
                  </a:lnTo>
                  <a:lnTo>
                    <a:pt x="1507" y="257"/>
                  </a:lnTo>
                  <a:lnTo>
                    <a:pt x="1489" y="263"/>
                  </a:lnTo>
                  <a:lnTo>
                    <a:pt x="1459" y="275"/>
                  </a:lnTo>
                  <a:lnTo>
                    <a:pt x="1399" y="311"/>
                  </a:lnTo>
                  <a:lnTo>
                    <a:pt x="1376" y="329"/>
                  </a:lnTo>
                  <a:lnTo>
                    <a:pt x="1352" y="341"/>
                  </a:lnTo>
                  <a:lnTo>
                    <a:pt x="1334" y="353"/>
                  </a:lnTo>
                  <a:lnTo>
                    <a:pt x="1328" y="359"/>
                  </a:lnTo>
                  <a:lnTo>
                    <a:pt x="1322" y="359"/>
                  </a:lnTo>
                  <a:lnTo>
                    <a:pt x="1310" y="359"/>
                  </a:lnTo>
                  <a:lnTo>
                    <a:pt x="1286" y="365"/>
                  </a:lnTo>
                  <a:lnTo>
                    <a:pt x="1262" y="365"/>
                  </a:lnTo>
                  <a:lnTo>
                    <a:pt x="1214" y="371"/>
                  </a:lnTo>
                  <a:lnTo>
                    <a:pt x="1196" y="371"/>
                  </a:lnTo>
                  <a:lnTo>
                    <a:pt x="1178" y="365"/>
                  </a:lnTo>
                  <a:lnTo>
                    <a:pt x="1160" y="365"/>
                  </a:lnTo>
                  <a:lnTo>
                    <a:pt x="1130" y="365"/>
                  </a:lnTo>
                  <a:lnTo>
                    <a:pt x="1095" y="365"/>
                  </a:lnTo>
                  <a:lnTo>
                    <a:pt x="1053" y="371"/>
                  </a:lnTo>
                  <a:lnTo>
                    <a:pt x="1017" y="377"/>
                  </a:lnTo>
                  <a:lnTo>
                    <a:pt x="981" y="377"/>
                  </a:lnTo>
                  <a:lnTo>
                    <a:pt x="957" y="383"/>
                  </a:lnTo>
                  <a:lnTo>
                    <a:pt x="945" y="389"/>
                  </a:lnTo>
                  <a:lnTo>
                    <a:pt x="939" y="395"/>
                  </a:lnTo>
                  <a:lnTo>
                    <a:pt x="921" y="401"/>
                  </a:lnTo>
                  <a:lnTo>
                    <a:pt x="879" y="407"/>
                  </a:lnTo>
                  <a:lnTo>
                    <a:pt x="837" y="419"/>
                  </a:lnTo>
                  <a:lnTo>
                    <a:pt x="819" y="419"/>
                  </a:lnTo>
                  <a:lnTo>
                    <a:pt x="808" y="419"/>
                  </a:lnTo>
                  <a:lnTo>
                    <a:pt x="796" y="419"/>
                  </a:lnTo>
                  <a:lnTo>
                    <a:pt x="778" y="419"/>
                  </a:lnTo>
                  <a:lnTo>
                    <a:pt x="754" y="419"/>
                  </a:lnTo>
                  <a:lnTo>
                    <a:pt x="724" y="425"/>
                  </a:lnTo>
                  <a:lnTo>
                    <a:pt x="664" y="437"/>
                  </a:lnTo>
                  <a:lnTo>
                    <a:pt x="640" y="449"/>
                  </a:lnTo>
                  <a:lnTo>
                    <a:pt x="616" y="461"/>
                  </a:lnTo>
                  <a:lnTo>
                    <a:pt x="598" y="473"/>
                  </a:lnTo>
                  <a:lnTo>
                    <a:pt x="580" y="473"/>
                  </a:lnTo>
                  <a:lnTo>
                    <a:pt x="538" y="473"/>
                  </a:lnTo>
                  <a:lnTo>
                    <a:pt x="503" y="467"/>
                  </a:lnTo>
                  <a:lnTo>
                    <a:pt x="461" y="473"/>
                  </a:lnTo>
                  <a:lnTo>
                    <a:pt x="443" y="479"/>
                  </a:lnTo>
                  <a:lnTo>
                    <a:pt x="431" y="491"/>
                  </a:lnTo>
                  <a:lnTo>
                    <a:pt x="425" y="509"/>
                  </a:lnTo>
                  <a:lnTo>
                    <a:pt x="419" y="533"/>
                  </a:lnTo>
                  <a:lnTo>
                    <a:pt x="413" y="539"/>
                  </a:lnTo>
                  <a:lnTo>
                    <a:pt x="407" y="545"/>
                  </a:lnTo>
                  <a:lnTo>
                    <a:pt x="389" y="551"/>
                  </a:lnTo>
                  <a:lnTo>
                    <a:pt x="347" y="569"/>
                  </a:lnTo>
                  <a:lnTo>
                    <a:pt x="299" y="587"/>
                  </a:lnTo>
                  <a:lnTo>
                    <a:pt x="257" y="593"/>
                  </a:lnTo>
                  <a:lnTo>
                    <a:pt x="222" y="599"/>
                  </a:lnTo>
                  <a:lnTo>
                    <a:pt x="180" y="617"/>
                  </a:lnTo>
                  <a:lnTo>
                    <a:pt x="150" y="641"/>
                  </a:lnTo>
                  <a:lnTo>
                    <a:pt x="138" y="647"/>
                  </a:lnTo>
                  <a:lnTo>
                    <a:pt x="132" y="653"/>
                  </a:lnTo>
                  <a:lnTo>
                    <a:pt x="126" y="659"/>
                  </a:lnTo>
                  <a:lnTo>
                    <a:pt x="108" y="659"/>
                  </a:lnTo>
                  <a:lnTo>
                    <a:pt x="96" y="653"/>
                  </a:lnTo>
                  <a:lnTo>
                    <a:pt x="90" y="653"/>
                  </a:lnTo>
                  <a:lnTo>
                    <a:pt x="0" y="671"/>
                  </a:lnTo>
                  <a:lnTo>
                    <a:pt x="12" y="689"/>
                  </a:lnTo>
                  <a:lnTo>
                    <a:pt x="42" y="695"/>
                  </a:lnTo>
                  <a:lnTo>
                    <a:pt x="84" y="695"/>
                  </a:lnTo>
                  <a:lnTo>
                    <a:pt x="132" y="683"/>
                  </a:lnTo>
                  <a:lnTo>
                    <a:pt x="192" y="671"/>
                  </a:lnTo>
                  <a:lnTo>
                    <a:pt x="263" y="653"/>
                  </a:lnTo>
                  <a:lnTo>
                    <a:pt x="335" y="629"/>
                  </a:lnTo>
                  <a:lnTo>
                    <a:pt x="407" y="599"/>
                  </a:lnTo>
                  <a:lnTo>
                    <a:pt x="473" y="569"/>
                  </a:lnTo>
                  <a:lnTo>
                    <a:pt x="527" y="545"/>
                  </a:lnTo>
                  <a:lnTo>
                    <a:pt x="562" y="527"/>
                  </a:lnTo>
                  <a:lnTo>
                    <a:pt x="568" y="521"/>
                  </a:lnTo>
                  <a:lnTo>
                    <a:pt x="574" y="521"/>
                  </a:lnTo>
                  <a:lnTo>
                    <a:pt x="604" y="521"/>
                  </a:lnTo>
                  <a:lnTo>
                    <a:pt x="646" y="515"/>
                  </a:lnTo>
                  <a:lnTo>
                    <a:pt x="712" y="497"/>
                  </a:lnTo>
                  <a:lnTo>
                    <a:pt x="790" y="479"/>
                  </a:lnTo>
                  <a:lnTo>
                    <a:pt x="873" y="461"/>
                  </a:lnTo>
                  <a:lnTo>
                    <a:pt x="963" y="443"/>
                  </a:lnTo>
                  <a:lnTo>
                    <a:pt x="1059" y="431"/>
                  </a:lnTo>
                  <a:lnTo>
                    <a:pt x="1148" y="425"/>
                  </a:lnTo>
                  <a:lnTo>
                    <a:pt x="1178" y="425"/>
                  </a:lnTo>
                  <a:lnTo>
                    <a:pt x="1214" y="437"/>
                  </a:lnTo>
                  <a:lnTo>
                    <a:pt x="1292" y="461"/>
                  </a:lnTo>
                  <a:lnTo>
                    <a:pt x="1340" y="479"/>
                  </a:lnTo>
                  <a:lnTo>
                    <a:pt x="1382" y="503"/>
                  </a:lnTo>
                  <a:lnTo>
                    <a:pt x="1417" y="533"/>
                  </a:lnTo>
                  <a:lnTo>
                    <a:pt x="1441" y="563"/>
                  </a:lnTo>
                  <a:lnTo>
                    <a:pt x="1447" y="587"/>
                  </a:lnTo>
                  <a:lnTo>
                    <a:pt x="1435" y="617"/>
                  </a:lnTo>
                  <a:lnTo>
                    <a:pt x="1423" y="629"/>
                  </a:lnTo>
                  <a:lnTo>
                    <a:pt x="1405" y="641"/>
                  </a:lnTo>
                  <a:lnTo>
                    <a:pt x="1376" y="653"/>
                  </a:lnTo>
                  <a:lnTo>
                    <a:pt x="1346" y="665"/>
                  </a:lnTo>
                  <a:lnTo>
                    <a:pt x="1280" y="683"/>
                  </a:lnTo>
                  <a:lnTo>
                    <a:pt x="1226" y="701"/>
                  </a:lnTo>
                  <a:lnTo>
                    <a:pt x="1178" y="719"/>
                  </a:lnTo>
                  <a:lnTo>
                    <a:pt x="1142" y="743"/>
                  </a:lnTo>
                  <a:lnTo>
                    <a:pt x="1112" y="755"/>
                  </a:lnTo>
                  <a:lnTo>
                    <a:pt x="1089" y="773"/>
                  </a:lnTo>
                  <a:lnTo>
                    <a:pt x="1077" y="791"/>
                  </a:lnTo>
                  <a:lnTo>
                    <a:pt x="1065" y="809"/>
                  </a:lnTo>
                  <a:lnTo>
                    <a:pt x="1059" y="833"/>
                  </a:lnTo>
                  <a:lnTo>
                    <a:pt x="1065" y="857"/>
                  </a:lnTo>
                  <a:lnTo>
                    <a:pt x="1077" y="869"/>
                  </a:lnTo>
                  <a:lnTo>
                    <a:pt x="1083" y="875"/>
                  </a:lnTo>
                  <a:lnTo>
                    <a:pt x="1089" y="881"/>
                  </a:lnTo>
                  <a:lnTo>
                    <a:pt x="1106" y="881"/>
                  </a:lnTo>
                  <a:lnTo>
                    <a:pt x="1124" y="875"/>
                  </a:lnTo>
                  <a:lnTo>
                    <a:pt x="1148" y="875"/>
                  </a:lnTo>
                  <a:lnTo>
                    <a:pt x="1208" y="869"/>
                  </a:lnTo>
                  <a:lnTo>
                    <a:pt x="1268" y="863"/>
                  </a:lnTo>
                  <a:lnTo>
                    <a:pt x="1328" y="863"/>
                  </a:lnTo>
                  <a:lnTo>
                    <a:pt x="1388" y="857"/>
                  </a:lnTo>
                  <a:lnTo>
                    <a:pt x="1411" y="857"/>
                  </a:lnTo>
                  <a:lnTo>
                    <a:pt x="1429" y="851"/>
                  </a:lnTo>
                  <a:lnTo>
                    <a:pt x="1441" y="851"/>
                  </a:lnTo>
                  <a:lnTo>
                    <a:pt x="1447" y="851"/>
                  </a:lnTo>
                  <a:lnTo>
                    <a:pt x="1459" y="845"/>
                  </a:lnTo>
                  <a:lnTo>
                    <a:pt x="1483" y="833"/>
                  </a:lnTo>
                  <a:lnTo>
                    <a:pt x="1525" y="815"/>
                  </a:lnTo>
                  <a:lnTo>
                    <a:pt x="1573" y="791"/>
                  </a:lnTo>
                  <a:lnTo>
                    <a:pt x="1675" y="743"/>
                  </a:lnTo>
                  <a:lnTo>
                    <a:pt x="1716" y="725"/>
                  </a:lnTo>
                  <a:lnTo>
                    <a:pt x="1752" y="713"/>
                  </a:lnTo>
                  <a:lnTo>
                    <a:pt x="1806" y="689"/>
                  </a:lnTo>
                  <a:lnTo>
                    <a:pt x="1842" y="653"/>
                  </a:lnTo>
                  <a:lnTo>
                    <a:pt x="1866" y="611"/>
                  </a:lnTo>
                  <a:lnTo>
                    <a:pt x="1884" y="581"/>
                  </a:lnTo>
                  <a:lnTo>
                    <a:pt x="1926" y="515"/>
                  </a:lnTo>
                  <a:lnTo>
                    <a:pt x="1979" y="449"/>
                  </a:lnTo>
                  <a:lnTo>
                    <a:pt x="2039" y="389"/>
                  </a:lnTo>
                  <a:lnTo>
                    <a:pt x="2105" y="341"/>
                  </a:lnTo>
                  <a:lnTo>
                    <a:pt x="2159" y="299"/>
                  </a:lnTo>
                  <a:lnTo>
                    <a:pt x="2207" y="269"/>
                  </a:lnTo>
                  <a:lnTo>
                    <a:pt x="2237" y="245"/>
                  </a:lnTo>
                  <a:lnTo>
                    <a:pt x="2249" y="239"/>
                  </a:lnTo>
                  <a:lnTo>
                    <a:pt x="2249" y="239"/>
                  </a:lnTo>
                  <a:lnTo>
                    <a:pt x="2392" y="167"/>
                  </a:lnTo>
                  <a:lnTo>
                    <a:pt x="2392" y="60"/>
                  </a:lnTo>
                  <a:lnTo>
                    <a:pt x="2392" y="0"/>
                  </a:lnTo>
                  <a:lnTo>
                    <a:pt x="2344" y="18"/>
                  </a:lnTo>
                  <a:lnTo>
                    <a:pt x="2302" y="36"/>
                  </a:lnTo>
                  <a:lnTo>
                    <a:pt x="2302" y="36"/>
                  </a:lnTo>
                  <a:close/>
                </a:path>
              </a:pathLst>
            </a:custGeom>
            <a:solidFill>
              <a:schemeClr val="bg1"/>
            </a:solidFill>
            <a:ln w="9525">
              <a:noFill/>
              <a:round/>
              <a:headEnd/>
              <a:tailEnd/>
            </a:ln>
          </p:spPr>
          <p:txBody>
            <a:bodyPr/>
            <a:lstStyle/>
            <a:p>
              <a:pPr>
                <a:defRPr/>
              </a:pPr>
              <a:endParaRPr lang="fr-FR"/>
            </a:p>
          </p:txBody>
        </p:sp>
        <p:sp>
          <p:nvSpPr>
            <p:cNvPr id="30732" name="Freeform 12"/>
            <p:cNvSpPr>
              <a:spLocks/>
            </p:cNvSpPr>
            <p:nvPr userDrawn="1"/>
          </p:nvSpPr>
          <p:spPr bwMode="hidden">
            <a:xfrm>
              <a:off x="3839" y="1854"/>
              <a:ext cx="577" cy="258"/>
            </a:xfrm>
            <a:custGeom>
              <a:avLst/>
              <a:gdLst/>
              <a:ahLst/>
              <a:cxnLst>
                <a:cxn ang="0">
                  <a:pos x="30" y="245"/>
                </a:cxn>
                <a:cxn ang="0">
                  <a:pos x="18" y="251"/>
                </a:cxn>
                <a:cxn ang="0">
                  <a:pos x="6" y="257"/>
                </a:cxn>
                <a:cxn ang="0">
                  <a:pos x="0" y="257"/>
                </a:cxn>
                <a:cxn ang="0">
                  <a:pos x="305" y="113"/>
                </a:cxn>
                <a:cxn ang="0">
                  <a:pos x="520" y="0"/>
                </a:cxn>
                <a:cxn ang="0">
                  <a:pos x="526" y="6"/>
                </a:cxn>
                <a:cxn ang="0">
                  <a:pos x="544" y="18"/>
                </a:cxn>
                <a:cxn ang="0">
                  <a:pos x="550" y="24"/>
                </a:cxn>
                <a:cxn ang="0">
                  <a:pos x="550" y="36"/>
                </a:cxn>
                <a:cxn ang="0">
                  <a:pos x="544" y="42"/>
                </a:cxn>
                <a:cxn ang="0">
                  <a:pos x="526" y="54"/>
                </a:cxn>
                <a:cxn ang="0">
                  <a:pos x="514" y="60"/>
                </a:cxn>
                <a:cxn ang="0">
                  <a:pos x="502" y="66"/>
                </a:cxn>
                <a:cxn ang="0">
                  <a:pos x="448" y="84"/>
                </a:cxn>
                <a:cxn ang="0">
                  <a:pos x="382" y="113"/>
                </a:cxn>
                <a:cxn ang="0">
                  <a:pos x="305" y="143"/>
                </a:cxn>
                <a:cxn ang="0">
                  <a:pos x="227" y="173"/>
                </a:cxn>
                <a:cxn ang="0">
                  <a:pos x="149" y="203"/>
                </a:cxn>
                <a:cxn ang="0">
                  <a:pos x="83" y="227"/>
                </a:cxn>
                <a:cxn ang="0">
                  <a:pos x="30" y="245"/>
                </a:cxn>
                <a:cxn ang="0">
                  <a:pos x="30" y="245"/>
                </a:cxn>
              </a:cxnLst>
              <a:rect l="0" t="0" r="r" b="b"/>
              <a:pathLst>
                <a:path w="550" h="257">
                  <a:moveTo>
                    <a:pt x="30" y="245"/>
                  </a:moveTo>
                  <a:lnTo>
                    <a:pt x="18" y="251"/>
                  </a:lnTo>
                  <a:lnTo>
                    <a:pt x="6" y="257"/>
                  </a:lnTo>
                  <a:lnTo>
                    <a:pt x="0" y="257"/>
                  </a:lnTo>
                  <a:lnTo>
                    <a:pt x="305" y="113"/>
                  </a:lnTo>
                  <a:lnTo>
                    <a:pt x="520" y="0"/>
                  </a:lnTo>
                  <a:lnTo>
                    <a:pt x="526" y="6"/>
                  </a:lnTo>
                  <a:lnTo>
                    <a:pt x="544" y="18"/>
                  </a:lnTo>
                  <a:lnTo>
                    <a:pt x="550" y="24"/>
                  </a:lnTo>
                  <a:lnTo>
                    <a:pt x="550" y="36"/>
                  </a:lnTo>
                  <a:lnTo>
                    <a:pt x="544" y="42"/>
                  </a:lnTo>
                  <a:lnTo>
                    <a:pt x="526" y="54"/>
                  </a:lnTo>
                  <a:lnTo>
                    <a:pt x="514" y="60"/>
                  </a:lnTo>
                  <a:lnTo>
                    <a:pt x="502" y="66"/>
                  </a:lnTo>
                  <a:lnTo>
                    <a:pt x="448" y="84"/>
                  </a:lnTo>
                  <a:lnTo>
                    <a:pt x="382" y="113"/>
                  </a:lnTo>
                  <a:lnTo>
                    <a:pt x="305" y="143"/>
                  </a:lnTo>
                  <a:lnTo>
                    <a:pt x="227" y="173"/>
                  </a:lnTo>
                  <a:lnTo>
                    <a:pt x="149" y="203"/>
                  </a:lnTo>
                  <a:lnTo>
                    <a:pt x="83" y="227"/>
                  </a:lnTo>
                  <a:lnTo>
                    <a:pt x="30" y="245"/>
                  </a:lnTo>
                  <a:lnTo>
                    <a:pt x="30" y="245"/>
                  </a:lnTo>
                  <a:close/>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30733" name="Freeform 13"/>
            <p:cNvSpPr>
              <a:spLocks/>
            </p:cNvSpPr>
            <p:nvPr userDrawn="1"/>
          </p:nvSpPr>
          <p:spPr bwMode="hidden">
            <a:xfrm>
              <a:off x="5327" y="1642"/>
              <a:ext cx="5" cy="1"/>
            </a:xfrm>
            <a:custGeom>
              <a:avLst/>
              <a:gdLst/>
              <a:ahLst/>
              <a:cxnLst>
                <a:cxn ang="0">
                  <a:pos x="0" y="0"/>
                </a:cxn>
                <a:cxn ang="0">
                  <a:pos x="5" y="0"/>
                </a:cxn>
                <a:cxn ang="0">
                  <a:pos x="0" y="0"/>
                </a:cxn>
                <a:cxn ang="0">
                  <a:pos x="0" y="0"/>
                </a:cxn>
              </a:cxnLst>
              <a:rect l="0" t="0" r="r" b="b"/>
              <a:pathLst>
                <a:path w="5">
                  <a:moveTo>
                    <a:pt x="0" y="0"/>
                  </a:moveTo>
                  <a:lnTo>
                    <a:pt x="5" y="0"/>
                  </a:lnTo>
                  <a:lnTo>
                    <a:pt x="0" y="0"/>
                  </a:lnTo>
                  <a:lnTo>
                    <a:pt x="0" y="0"/>
                  </a:lnTo>
                  <a:close/>
                </a:path>
              </a:pathLst>
            </a:custGeom>
            <a:solidFill>
              <a:srgbClr val="FED1AD"/>
            </a:solidFill>
            <a:ln w="9525">
              <a:noFill/>
              <a:round/>
              <a:headEnd/>
              <a:tailEnd/>
            </a:ln>
          </p:spPr>
          <p:txBody>
            <a:bodyPr/>
            <a:lstStyle/>
            <a:p>
              <a:pPr>
                <a:defRPr/>
              </a:pPr>
              <a:endParaRPr lang="fr-FR"/>
            </a:p>
          </p:txBody>
        </p:sp>
        <p:sp>
          <p:nvSpPr>
            <p:cNvPr id="30734" name="Freeform 14"/>
            <p:cNvSpPr>
              <a:spLocks/>
            </p:cNvSpPr>
            <p:nvPr userDrawn="1"/>
          </p:nvSpPr>
          <p:spPr bwMode="hidden">
            <a:xfrm>
              <a:off x="3839" y="1728"/>
              <a:ext cx="716" cy="383"/>
            </a:xfrm>
            <a:custGeom>
              <a:avLst/>
              <a:gdLst/>
              <a:ahLst/>
              <a:cxnLst>
                <a:cxn ang="0">
                  <a:pos x="659" y="6"/>
                </a:cxn>
                <a:cxn ang="0">
                  <a:pos x="588" y="42"/>
                </a:cxn>
                <a:cxn ang="0">
                  <a:pos x="515" y="84"/>
                </a:cxn>
                <a:cxn ang="0">
                  <a:pos x="509" y="90"/>
                </a:cxn>
                <a:cxn ang="0">
                  <a:pos x="485" y="102"/>
                </a:cxn>
                <a:cxn ang="0">
                  <a:pos x="455" y="120"/>
                </a:cxn>
                <a:cxn ang="0">
                  <a:pos x="425" y="138"/>
                </a:cxn>
                <a:cxn ang="0">
                  <a:pos x="371" y="168"/>
                </a:cxn>
                <a:cxn ang="0">
                  <a:pos x="306" y="198"/>
                </a:cxn>
                <a:cxn ang="0">
                  <a:pos x="186" y="251"/>
                </a:cxn>
                <a:cxn ang="0">
                  <a:pos x="131" y="269"/>
                </a:cxn>
                <a:cxn ang="0">
                  <a:pos x="89" y="287"/>
                </a:cxn>
                <a:cxn ang="0">
                  <a:pos x="53" y="305"/>
                </a:cxn>
                <a:cxn ang="0">
                  <a:pos x="36" y="311"/>
                </a:cxn>
                <a:cxn ang="0">
                  <a:pos x="12" y="329"/>
                </a:cxn>
                <a:cxn ang="0">
                  <a:pos x="0" y="353"/>
                </a:cxn>
                <a:cxn ang="0">
                  <a:pos x="0" y="371"/>
                </a:cxn>
                <a:cxn ang="0">
                  <a:pos x="0" y="383"/>
                </a:cxn>
                <a:cxn ang="0">
                  <a:pos x="0" y="383"/>
                </a:cxn>
                <a:cxn ang="0">
                  <a:pos x="12" y="371"/>
                </a:cxn>
                <a:cxn ang="0">
                  <a:pos x="30" y="353"/>
                </a:cxn>
                <a:cxn ang="0">
                  <a:pos x="53" y="335"/>
                </a:cxn>
                <a:cxn ang="0">
                  <a:pos x="77" y="317"/>
                </a:cxn>
                <a:cxn ang="0">
                  <a:pos x="101" y="311"/>
                </a:cxn>
                <a:cxn ang="0">
                  <a:pos x="131" y="299"/>
                </a:cxn>
                <a:cxn ang="0">
                  <a:pos x="204" y="269"/>
                </a:cxn>
                <a:cxn ang="0">
                  <a:pos x="240" y="251"/>
                </a:cxn>
                <a:cxn ang="0">
                  <a:pos x="270" y="239"/>
                </a:cxn>
                <a:cxn ang="0">
                  <a:pos x="294" y="228"/>
                </a:cxn>
                <a:cxn ang="0">
                  <a:pos x="312" y="222"/>
                </a:cxn>
                <a:cxn ang="0">
                  <a:pos x="330" y="210"/>
                </a:cxn>
                <a:cxn ang="0">
                  <a:pos x="365" y="186"/>
                </a:cxn>
                <a:cxn ang="0">
                  <a:pos x="419" y="156"/>
                </a:cxn>
                <a:cxn ang="0">
                  <a:pos x="473" y="120"/>
                </a:cxn>
                <a:cxn ang="0">
                  <a:pos x="527" y="90"/>
                </a:cxn>
                <a:cxn ang="0">
                  <a:pos x="576" y="60"/>
                </a:cxn>
                <a:cxn ang="0">
                  <a:pos x="612" y="42"/>
                </a:cxn>
                <a:cxn ang="0">
                  <a:pos x="629" y="36"/>
                </a:cxn>
                <a:cxn ang="0">
                  <a:pos x="647" y="30"/>
                </a:cxn>
                <a:cxn ang="0">
                  <a:pos x="677" y="18"/>
                </a:cxn>
                <a:cxn ang="0">
                  <a:pos x="701" y="6"/>
                </a:cxn>
                <a:cxn ang="0">
                  <a:pos x="713" y="0"/>
                </a:cxn>
                <a:cxn ang="0">
                  <a:pos x="713" y="0"/>
                </a:cxn>
                <a:cxn ang="0">
                  <a:pos x="659" y="6"/>
                </a:cxn>
                <a:cxn ang="0">
                  <a:pos x="716" y="63"/>
                </a:cxn>
              </a:cxnLst>
              <a:rect l="0" t="0" r="r" b="b"/>
              <a:pathLst>
                <a:path w="716" h="383">
                  <a:moveTo>
                    <a:pt x="659" y="6"/>
                  </a:moveTo>
                  <a:lnTo>
                    <a:pt x="588" y="42"/>
                  </a:lnTo>
                  <a:lnTo>
                    <a:pt x="515" y="84"/>
                  </a:lnTo>
                  <a:lnTo>
                    <a:pt x="509" y="90"/>
                  </a:lnTo>
                  <a:lnTo>
                    <a:pt x="485" y="102"/>
                  </a:lnTo>
                  <a:lnTo>
                    <a:pt x="455" y="120"/>
                  </a:lnTo>
                  <a:lnTo>
                    <a:pt x="425" y="138"/>
                  </a:lnTo>
                  <a:lnTo>
                    <a:pt x="371" y="168"/>
                  </a:lnTo>
                  <a:lnTo>
                    <a:pt x="306" y="198"/>
                  </a:lnTo>
                  <a:lnTo>
                    <a:pt x="186" y="251"/>
                  </a:lnTo>
                  <a:lnTo>
                    <a:pt x="131" y="269"/>
                  </a:lnTo>
                  <a:lnTo>
                    <a:pt x="89" y="287"/>
                  </a:lnTo>
                  <a:lnTo>
                    <a:pt x="53" y="305"/>
                  </a:lnTo>
                  <a:lnTo>
                    <a:pt x="36" y="311"/>
                  </a:lnTo>
                  <a:lnTo>
                    <a:pt x="12" y="329"/>
                  </a:lnTo>
                  <a:lnTo>
                    <a:pt x="0" y="353"/>
                  </a:lnTo>
                  <a:lnTo>
                    <a:pt x="0" y="371"/>
                  </a:lnTo>
                  <a:lnTo>
                    <a:pt x="0" y="383"/>
                  </a:lnTo>
                  <a:lnTo>
                    <a:pt x="0" y="383"/>
                  </a:lnTo>
                  <a:lnTo>
                    <a:pt x="12" y="371"/>
                  </a:lnTo>
                  <a:lnTo>
                    <a:pt x="30" y="353"/>
                  </a:lnTo>
                  <a:lnTo>
                    <a:pt x="53" y="335"/>
                  </a:lnTo>
                  <a:lnTo>
                    <a:pt x="77" y="317"/>
                  </a:lnTo>
                  <a:lnTo>
                    <a:pt x="101" y="311"/>
                  </a:lnTo>
                  <a:lnTo>
                    <a:pt x="131" y="299"/>
                  </a:lnTo>
                  <a:lnTo>
                    <a:pt x="204" y="269"/>
                  </a:lnTo>
                  <a:lnTo>
                    <a:pt x="240" y="251"/>
                  </a:lnTo>
                  <a:lnTo>
                    <a:pt x="270" y="239"/>
                  </a:lnTo>
                  <a:lnTo>
                    <a:pt x="294" y="228"/>
                  </a:lnTo>
                  <a:lnTo>
                    <a:pt x="312" y="222"/>
                  </a:lnTo>
                  <a:lnTo>
                    <a:pt x="330" y="210"/>
                  </a:lnTo>
                  <a:lnTo>
                    <a:pt x="365" y="186"/>
                  </a:lnTo>
                  <a:lnTo>
                    <a:pt x="419" y="156"/>
                  </a:lnTo>
                  <a:lnTo>
                    <a:pt x="473" y="120"/>
                  </a:lnTo>
                  <a:lnTo>
                    <a:pt x="527" y="90"/>
                  </a:lnTo>
                  <a:lnTo>
                    <a:pt x="576" y="60"/>
                  </a:lnTo>
                  <a:lnTo>
                    <a:pt x="612" y="42"/>
                  </a:lnTo>
                  <a:lnTo>
                    <a:pt x="629" y="36"/>
                  </a:lnTo>
                  <a:lnTo>
                    <a:pt x="647" y="30"/>
                  </a:lnTo>
                  <a:lnTo>
                    <a:pt x="677" y="18"/>
                  </a:lnTo>
                  <a:lnTo>
                    <a:pt x="701" y="6"/>
                  </a:lnTo>
                  <a:lnTo>
                    <a:pt x="713" y="0"/>
                  </a:lnTo>
                  <a:lnTo>
                    <a:pt x="713" y="0"/>
                  </a:lnTo>
                  <a:lnTo>
                    <a:pt x="659" y="6"/>
                  </a:lnTo>
                  <a:lnTo>
                    <a:pt x="716" y="63"/>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30735" name="Freeform 15"/>
            <p:cNvSpPr>
              <a:spLocks/>
            </p:cNvSpPr>
            <p:nvPr userDrawn="1"/>
          </p:nvSpPr>
          <p:spPr bwMode="hidden">
            <a:xfrm>
              <a:off x="3453" y="2271"/>
              <a:ext cx="318" cy="225"/>
            </a:xfrm>
            <a:custGeom>
              <a:avLst/>
              <a:gdLst/>
              <a:ahLst/>
              <a:cxnLst>
                <a:cxn ang="0">
                  <a:pos x="6" y="225"/>
                </a:cxn>
                <a:cxn ang="0">
                  <a:pos x="0" y="195"/>
                </a:cxn>
                <a:cxn ang="0">
                  <a:pos x="315" y="0"/>
                </a:cxn>
                <a:cxn ang="0">
                  <a:pos x="303" y="27"/>
                </a:cxn>
                <a:cxn ang="0">
                  <a:pos x="318" y="42"/>
                </a:cxn>
              </a:cxnLst>
              <a:rect l="0" t="0" r="r" b="b"/>
              <a:pathLst>
                <a:path w="318" h="225">
                  <a:moveTo>
                    <a:pt x="6" y="225"/>
                  </a:moveTo>
                  <a:lnTo>
                    <a:pt x="0" y="195"/>
                  </a:lnTo>
                  <a:lnTo>
                    <a:pt x="315" y="0"/>
                  </a:lnTo>
                  <a:lnTo>
                    <a:pt x="303" y="27"/>
                  </a:lnTo>
                  <a:lnTo>
                    <a:pt x="318" y="42"/>
                  </a:lnTo>
                </a:path>
              </a:pathLst>
            </a:custGeom>
            <a:gradFill rotWithShape="0">
              <a:gsLst>
                <a:gs pos="0">
                  <a:schemeClr val="bg2">
                    <a:gamma/>
                    <a:tint val="94118"/>
                    <a:invGamma/>
                  </a:schemeClr>
                </a:gs>
                <a:gs pos="100000">
                  <a:schemeClr val="bg2"/>
                </a:gs>
              </a:gsLst>
              <a:lin ang="2700000" scaled="1"/>
            </a:gradFill>
            <a:ln w="9525">
              <a:noFill/>
              <a:round/>
              <a:headEnd/>
              <a:tailEnd/>
            </a:ln>
          </p:spPr>
          <p:txBody>
            <a:bodyPr/>
            <a:lstStyle/>
            <a:p>
              <a:pPr>
                <a:defRPr/>
              </a:pPr>
              <a:endParaRPr lang="fr-FR"/>
            </a:p>
          </p:txBody>
        </p:sp>
        <p:sp>
          <p:nvSpPr>
            <p:cNvPr id="30736" name="Freeform 16"/>
            <p:cNvSpPr>
              <a:spLocks/>
            </p:cNvSpPr>
            <p:nvPr userDrawn="1"/>
          </p:nvSpPr>
          <p:spPr bwMode="hidden">
            <a:xfrm>
              <a:off x="0" y="2658"/>
              <a:ext cx="2595" cy="933"/>
            </a:xfrm>
            <a:custGeom>
              <a:avLst/>
              <a:gdLst/>
              <a:ahLst/>
              <a:cxnLst>
                <a:cxn ang="0">
                  <a:pos x="1050" y="657"/>
                </a:cxn>
                <a:cxn ang="0">
                  <a:pos x="1581" y="690"/>
                </a:cxn>
                <a:cxn ang="0">
                  <a:pos x="1671" y="723"/>
                </a:cxn>
                <a:cxn ang="0">
                  <a:pos x="1176" y="621"/>
                </a:cxn>
                <a:cxn ang="0">
                  <a:pos x="1854" y="567"/>
                </a:cxn>
                <a:cxn ang="0">
                  <a:pos x="1869" y="612"/>
                </a:cxn>
                <a:cxn ang="0">
                  <a:pos x="2103" y="861"/>
                </a:cxn>
                <a:cxn ang="0">
                  <a:pos x="1883" y="520"/>
                </a:cxn>
                <a:cxn ang="0">
                  <a:pos x="1842" y="490"/>
                </a:cxn>
                <a:cxn ang="0">
                  <a:pos x="1770" y="466"/>
                </a:cxn>
                <a:cxn ang="0">
                  <a:pos x="1740" y="448"/>
                </a:cxn>
                <a:cxn ang="0">
                  <a:pos x="1758" y="436"/>
                </a:cxn>
                <a:cxn ang="0">
                  <a:pos x="1830" y="430"/>
                </a:cxn>
                <a:cxn ang="0">
                  <a:pos x="1877" y="424"/>
                </a:cxn>
                <a:cxn ang="0">
                  <a:pos x="1955" y="394"/>
                </a:cxn>
                <a:cxn ang="0">
                  <a:pos x="2052" y="396"/>
                </a:cxn>
                <a:cxn ang="0">
                  <a:pos x="2253" y="732"/>
                </a:cxn>
                <a:cxn ang="0">
                  <a:pos x="2415" y="933"/>
                </a:cxn>
                <a:cxn ang="0">
                  <a:pos x="2397" y="828"/>
                </a:cxn>
                <a:cxn ang="0">
                  <a:pos x="2088" y="400"/>
                </a:cxn>
                <a:cxn ang="0">
                  <a:pos x="2046" y="346"/>
                </a:cxn>
                <a:cxn ang="0">
                  <a:pos x="1997" y="304"/>
                </a:cxn>
                <a:cxn ang="0">
                  <a:pos x="1967" y="286"/>
                </a:cxn>
                <a:cxn ang="0">
                  <a:pos x="1973" y="286"/>
                </a:cxn>
                <a:cxn ang="0">
                  <a:pos x="2009" y="286"/>
                </a:cxn>
                <a:cxn ang="0">
                  <a:pos x="2082" y="322"/>
                </a:cxn>
                <a:cxn ang="0">
                  <a:pos x="2199" y="384"/>
                </a:cxn>
                <a:cxn ang="0">
                  <a:pos x="2394" y="448"/>
                </a:cxn>
                <a:cxn ang="0">
                  <a:pos x="2595" y="516"/>
                </a:cxn>
                <a:cxn ang="0">
                  <a:pos x="2388" y="424"/>
                </a:cxn>
                <a:cxn ang="0">
                  <a:pos x="2219" y="340"/>
                </a:cxn>
                <a:cxn ang="0">
                  <a:pos x="2052" y="280"/>
                </a:cxn>
                <a:cxn ang="0">
                  <a:pos x="1955" y="262"/>
                </a:cxn>
                <a:cxn ang="0">
                  <a:pos x="1877" y="274"/>
                </a:cxn>
                <a:cxn ang="0">
                  <a:pos x="1752" y="274"/>
                </a:cxn>
                <a:cxn ang="0">
                  <a:pos x="1661" y="292"/>
                </a:cxn>
                <a:cxn ang="0">
                  <a:pos x="1607" y="316"/>
                </a:cxn>
                <a:cxn ang="0">
                  <a:pos x="1589" y="322"/>
                </a:cxn>
                <a:cxn ang="0">
                  <a:pos x="1409" y="358"/>
                </a:cxn>
                <a:cxn ang="0">
                  <a:pos x="1152" y="442"/>
                </a:cxn>
                <a:cxn ang="0">
                  <a:pos x="966" y="460"/>
                </a:cxn>
                <a:cxn ang="0">
                  <a:pos x="870" y="442"/>
                </a:cxn>
                <a:cxn ang="0">
                  <a:pos x="828" y="430"/>
                </a:cxn>
                <a:cxn ang="0">
                  <a:pos x="743" y="388"/>
                </a:cxn>
                <a:cxn ang="0">
                  <a:pos x="636" y="334"/>
                </a:cxn>
                <a:cxn ang="0">
                  <a:pos x="467" y="256"/>
                </a:cxn>
                <a:cxn ang="0">
                  <a:pos x="0" y="0"/>
                </a:cxn>
                <a:cxn ang="0">
                  <a:pos x="585" y="390"/>
                </a:cxn>
                <a:cxn ang="0">
                  <a:pos x="849" y="543"/>
                </a:cxn>
                <a:cxn ang="0">
                  <a:pos x="897" y="621"/>
                </a:cxn>
              </a:cxnLst>
              <a:rect l="0" t="0" r="r" b="b"/>
              <a:pathLst>
                <a:path w="2595" h="933">
                  <a:moveTo>
                    <a:pt x="981" y="675"/>
                  </a:moveTo>
                  <a:lnTo>
                    <a:pt x="1050" y="657"/>
                  </a:lnTo>
                  <a:lnTo>
                    <a:pt x="1143" y="651"/>
                  </a:lnTo>
                  <a:lnTo>
                    <a:pt x="1581" y="690"/>
                  </a:lnTo>
                  <a:lnTo>
                    <a:pt x="1623" y="738"/>
                  </a:lnTo>
                  <a:lnTo>
                    <a:pt x="1671" y="723"/>
                  </a:lnTo>
                  <a:lnTo>
                    <a:pt x="1656" y="675"/>
                  </a:lnTo>
                  <a:lnTo>
                    <a:pt x="1176" y="621"/>
                  </a:lnTo>
                  <a:lnTo>
                    <a:pt x="1797" y="534"/>
                  </a:lnTo>
                  <a:lnTo>
                    <a:pt x="1854" y="567"/>
                  </a:lnTo>
                  <a:lnTo>
                    <a:pt x="1881" y="585"/>
                  </a:lnTo>
                  <a:lnTo>
                    <a:pt x="1869" y="612"/>
                  </a:lnTo>
                  <a:lnTo>
                    <a:pt x="1995" y="852"/>
                  </a:lnTo>
                  <a:lnTo>
                    <a:pt x="2103" y="861"/>
                  </a:lnTo>
                  <a:lnTo>
                    <a:pt x="1889" y="538"/>
                  </a:lnTo>
                  <a:lnTo>
                    <a:pt x="1883" y="520"/>
                  </a:lnTo>
                  <a:lnTo>
                    <a:pt x="1872" y="508"/>
                  </a:lnTo>
                  <a:lnTo>
                    <a:pt x="1842" y="490"/>
                  </a:lnTo>
                  <a:lnTo>
                    <a:pt x="1806" y="478"/>
                  </a:lnTo>
                  <a:lnTo>
                    <a:pt x="1770" y="466"/>
                  </a:lnTo>
                  <a:lnTo>
                    <a:pt x="1752" y="454"/>
                  </a:lnTo>
                  <a:lnTo>
                    <a:pt x="1740" y="448"/>
                  </a:lnTo>
                  <a:lnTo>
                    <a:pt x="1746" y="436"/>
                  </a:lnTo>
                  <a:lnTo>
                    <a:pt x="1758" y="436"/>
                  </a:lnTo>
                  <a:lnTo>
                    <a:pt x="1782" y="430"/>
                  </a:lnTo>
                  <a:lnTo>
                    <a:pt x="1830" y="430"/>
                  </a:lnTo>
                  <a:lnTo>
                    <a:pt x="1854" y="430"/>
                  </a:lnTo>
                  <a:lnTo>
                    <a:pt x="1877" y="424"/>
                  </a:lnTo>
                  <a:lnTo>
                    <a:pt x="1925" y="400"/>
                  </a:lnTo>
                  <a:lnTo>
                    <a:pt x="1955" y="394"/>
                  </a:lnTo>
                  <a:lnTo>
                    <a:pt x="1979" y="394"/>
                  </a:lnTo>
                  <a:lnTo>
                    <a:pt x="2052" y="396"/>
                  </a:lnTo>
                  <a:lnTo>
                    <a:pt x="2046" y="456"/>
                  </a:lnTo>
                  <a:lnTo>
                    <a:pt x="2253" y="732"/>
                  </a:lnTo>
                  <a:lnTo>
                    <a:pt x="2334" y="816"/>
                  </a:lnTo>
                  <a:lnTo>
                    <a:pt x="2415" y="933"/>
                  </a:lnTo>
                  <a:lnTo>
                    <a:pt x="2430" y="909"/>
                  </a:lnTo>
                  <a:lnTo>
                    <a:pt x="2397" y="828"/>
                  </a:lnTo>
                  <a:lnTo>
                    <a:pt x="2094" y="412"/>
                  </a:lnTo>
                  <a:lnTo>
                    <a:pt x="2088" y="400"/>
                  </a:lnTo>
                  <a:lnTo>
                    <a:pt x="2076" y="376"/>
                  </a:lnTo>
                  <a:lnTo>
                    <a:pt x="2046" y="346"/>
                  </a:lnTo>
                  <a:lnTo>
                    <a:pt x="2015" y="322"/>
                  </a:lnTo>
                  <a:lnTo>
                    <a:pt x="1997" y="304"/>
                  </a:lnTo>
                  <a:lnTo>
                    <a:pt x="1979" y="292"/>
                  </a:lnTo>
                  <a:lnTo>
                    <a:pt x="1967" y="286"/>
                  </a:lnTo>
                  <a:lnTo>
                    <a:pt x="1967" y="286"/>
                  </a:lnTo>
                  <a:lnTo>
                    <a:pt x="1973" y="286"/>
                  </a:lnTo>
                  <a:lnTo>
                    <a:pt x="1985" y="286"/>
                  </a:lnTo>
                  <a:lnTo>
                    <a:pt x="2009" y="286"/>
                  </a:lnTo>
                  <a:lnTo>
                    <a:pt x="2040" y="298"/>
                  </a:lnTo>
                  <a:lnTo>
                    <a:pt x="2082" y="322"/>
                  </a:lnTo>
                  <a:lnTo>
                    <a:pt x="2124" y="348"/>
                  </a:lnTo>
                  <a:lnTo>
                    <a:pt x="2199" y="384"/>
                  </a:lnTo>
                  <a:lnTo>
                    <a:pt x="2325" y="426"/>
                  </a:lnTo>
                  <a:lnTo>
                    <a:pt x="2394" y="448"/>
                  </a:lnTo>
                  <a:lnTo>
                    <a:pt x="2523" y="522"/>
                  </a:lnTo>
                  <a:lnTo>
                    <a:pt x="2595" y="516"/>
                  </a:lnTo>
                  <a:lnTo>
                    <a:pt x="2442" y="454"/>
                  </a:lnTo>
                  <a:lnTo>
                    <a:pt x="2388" y="424"/>
                  </a:lnTo>
                  <a:lnTo>
                    <a:pt x="2327" y="388"/>
                  </a:lnTo>
                  <a:lnTo>
                    <a:pt x="2219" y="340"/>
                  </a:lnTo>
                  <a:lnTo>
                    <a:pt x="2106" y="292"/>
                  </a:lnTo>
                  <a:lnTo>
                    <a:pt x="2052" y="280"/>
                  </a:lnTo>
                  <a:lnTo>
                    <a:pt x="2003" y="268"/>
                  </a:lnTo>
                  <a:lnTo>
                    <a:pt x="1955" y="262"/>
                  </a:lnTo>
                  <a:lnTo>
                    <a:pt x="1919" y="268"/>
                  </a:lnTo>
                  <a:lnTo>
                    <a:pt x="1877" y="274"/>
                  </a:lnTo>
                  <a:lnTo>
                    <a:pt x="1812" y="274"/>
                  </a:lnTo>
                  <a:lnTo>
                    <a:pt x="1752" y="274"/>
                  </a:lnTo>
                  <a:lnTo>
                    <a:pt x="1703" y="286"/>
                  </a:lnTo>
                  <a:lnTo>
                    <a:pt x="1661" y="292"/>
                  </a:lnTo>
                  <a:lnTo>
                    <a:pt x="1631" y="304"/>
                  </a:lnTo>
                  <a:lnTo>
                    <a:pt x="1607" y="316"/>
                  </a:lnTo>
                  <a:lnTo>
                    <a:pt x="1595" y="322"/>
                  </a:lnTo>
                  <a:lnTo>
                    <a:pt x="1589" y="322"/>
                  </a:lnTo>
                  <a:lnTo>
                    <a:pt x="1500" y="334"/>
                  </a:lnTo>
                  <a:lnTo>
                    <a:pt x="1409" y="358"/>
                  </a:lnTo>
                  <a:lnTo>
                    <a:pt x="1236" y="418"/>
                  </a:lnTo>
                  <a:lnTo>
                    <a:pt x="1152" y="442"/>
                  </a:lnTo>
                  <a:lnTo>
                    <a:pt x="1061" y="460"/>
                  </a:lnTo>
                  <a:lnTo>
                    <a:pt x="966" y="460"/>
                  </a:lnTo>
                  <a:lnTo>
                    <a:pt x="918" y="454"/>
                  </a:lnTo>
                  <a:lnTo>
                    <a:pt x="870" y="442"/>
                  </a:lnTo>
                  <a:lnTo>
                    <a:pt x="858" y="436"/>
                  </a:lnTo>
                  <a:lnTo>
                    <a:pt x="828" y="430"/>
                  </a:lnTo>
                  <a:lnTo>
                    <a:pt x="791" y="412"/>
                  </a:lnTo>
                  <a:lnTo>
                    <a:pt x="743" y="388"/>
                  </a:lnTo>
                  <a:lnTo>
                    <a:pt x="690" y="364"/>
                  </a:lnTo>
                  <a:lnTo>
                    <a:pt x="636" y="334"/>
                  </a:lnTo>
                  <a:lnTo>
                    <a:pt x="515" y="280"/>
                  </a:lnTo>
                  <a:lnTo>
                    <a:pt x="467" y="256"/>
                  </a:lnTo>
                  <a:lnTo>
                    <a:pt x="443" y="244"/>
                  </a:lnTo>
                  <a:lnTo>
                    <a:pt x="0" y="0"/>
                  </a:lnTo>
                  <a:lnTo>
                    <a:pt x="123" y="120"/>
                  </a:lnTo>
                  <a:lnTo>
                    <a:pt x="585" y="390"/>
                  </a:lnTo>
                  <a:lnTo>
                    <a:pt x="708" y="462"/>
                  </a:lnTo>
                  <a:lnTo>
                    <a:pt x="849" y="543"/>
                  </a:lnTo>
                  <a:lnTo>
                    <a:pt x="882" y="564"/>
                  </a:lnTo>
                  <a:lnTo>
                    <a:pt x="897" y="621"/>
                  </a:lnTo>
                  <a:lnTo>
                    <a:pt x="981" y="675"/>
                  </a:lnTo>
                  <a:close/>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pPr>
                <a:defRPr/>
              </a:pPr>
              <a:endParaRPr lang="fr-FR"/>
            </a:p>
          </p:txBody>
        </p:sp>
        <p:sp>
          <p:nvSpPr>
            <p:cNvPr id="30737" name="Freeform 17"/>
            <p:cNvSpPr>
              <a:spLocks/>
            </p:cNvSpPr>
            <p:nvPr userDrawn="1"/>
          </p:nvSpPr>
          <p:spPr bwMode="hidden">
            <a:xfrm>
              <a:off x="0" y="2994"/>
              <a:ext cx="2723" cy="1091"/>
            </a:xfrm>
            <a:custGeom>
              <a:avLst/>
              <a:gdLst/>
              <a:ahLst/>
              <a:cxnLst>
                <a:cxn ang="0">
                  <a:pos x="2370" y="72"/>
                </a:cxn>
                <a:cxn ang="0">
                  <a:pos x="2597" y="198"/>
                </a:cxn>
                <a:cxn ang="0">
                  <a:pos x="2639" y="276"/>
                </a:cxn>
                <a:cxn ang="0">
                  <a:pos x="2453" y="264"/>
                </a:cxn>
                <a:cxn ang="0">
                  <a:pos x="2297" y="204"/>
                </a:cxn>
                <a:cxn ang="0">
                  <a:pos x="2112" y="66"/>
                </a:cxn>
                <a:cxn ang="0">
                  <a:pos x="2088" y="72"/>
                </a:cxn>
                <a:cxn ang="0">
                  <a:pos x="2106" y="114"/>
                </a:cxn>
                <a:cxn ang="0">
                  <a:pos x="2412" y="552"/>
                </a:cxn>
                <a:cxn ang="0">
                  <a:pos x="2279" y="564"/>
                </a:cxn>
                <a:cxn ang="0">
                  <a:pos x="2189" y="492"/>
                </a:cxn>
                <a:cxn ang="0">
                  <a:pos x="2058" y="330"/>
                </a:cxn>
                <a:cxn ang="0">
                  <a:pos x="1991" y="234"/>
                </a:cxn>
                <a:cxn ang="0">
                  <a:pos x="1949" y="174"/>
                </a:cxn>
                <a:cxn ang="0">
                  <a:pos x="1824" y="132"/>
                </a:cxn>
                <a:cxn ang="0">
                  <a:pos x="1794" y="144"/>
                </a:cxn>
                <a:cxn ang="0">
                  <a:pos x="1895" y="222"/>
                </a:cxn>
                <a:cxn ang="0">
                  <a:pos x="1943" y="366"/>
                </a:cxn>
                <a:cxn ang="0">
                  <a:pos x="2064" y="630"/>
                </a:cxn>
                <a:cxn ang="0">
                  <a:pos x="2052" y="695"/>
                </a:cxn>
                <a:cxn ang="0">
                  <a:pos x="1955" y="683"/>
                </a:cxn>
                <a:cxn ang="0">
                  <a:pos x="1913" y="636"/>
                </a:cxn>
                <a:cxn ang="0">
                  <a:pos x="1703" y="312"/>
                </a:cxn>
                <a:cxn ang="0">
                  <a:pos x="1637" y="276"/>
                </a:cxn>
                <a:cxn ang="0">
                  <a:pos x="1643" y="318"/>
                </a:cxn>
                <a:cxn ang="0">
                  <a:pos x="1673" y="408"/>
                </a:cxn>
                <a:cxn ang="0">
                  <a:pos x="1716" y="779"/>
                </a:cxn>
                <a:cxn ang="0">
                  <a:pos x="1691" y="737"/>
                </a:cxn>
                <a:cxn ang="0">
                  <a:pos x="1613" y="582"/>
                </a:cxn>
                <a:cxn ang="0">
                  <a:pos x="1494" y="480"/>
                </a:cxn>
                <a:cxn ang="0">
                  <a:pos x="1248" y="528"/>
                </a:cxn>
                <a:cxn ang="0">
                  <a:pos x="996" y="630"/>
                </a:cxn>
                <a:cxn ang="0">
                  <a:pos x="714" y="534"/>
                </a:cxn>
                <a:cxn ang="0">
                  <a:pos x="198" y="288"/>
                </a:cxn>
                <a:cxn ang="0">
                  <a:pos x="0" y="460"/>
                </a:cxn>
                <a:cxn ang="0">
                  <a:pos x="288" y="570"/>
                </a:cxn>
                <a:cxn ang="0">
                  <a:pos x="461" y="654"/>
                </a:cxn>
                <a:cxn ang="0">
                  <a:pos x="725" y="755"/>
                </a:cxn>
                <a:cxn ang="0">
                  <a:pos x="966" y="791"/>
                </a:cxn>
                <a:cxn ang="0">
                  <a:pos x="1176" y="779"/>
                </a:cxn>
                <a:cxn ang="0">
                  <a:pos x="1278" y="791"/>
                </a:cxn>
                <a:cxn ang="0">
                  <a:pos x="1404" y="845"/>
                </a:cxn>
                <a:cxn ang="0">
                  <a:pos x="1416" y="887"/>
                </a:cxn>
                <a:cxn ang="0">
                  <a:pos x="1361" y="923"/>
                </a:cxn>
                <a:cxn ang="0">
                  <a:pos x="1385" y="1007"/>
                </a:cxn>
                <a:cxn ang="0">
                  <a:pos x="1494" y="1085"/>
                </a:cxn>
                <a:cxn ang="0">
                  <a:pos x="1697" y="1043"/>
                </a:cxn>
                <a:cxn ang="0">
                  <a:pos x="1812" y="989"/>
                </a:cxn>
                <a:cxn ang="0">
                  <a:pos x="1973" y="917"/>
                </a:cxn>
                <a:cxn ang="0">
                  <a:pos x="2201" y="899"/>
                </a:cxn>
                <a:cxn ang="0">
                  <a:pos x="2364" y="863"/>
                </a:cxn>
                <a:cxn ang="0">
                  <a:pos x="2400" y="743"/>
                </a:cxn>
                <a:cxn ang="0">
                  <a:pos x="2471" y="701"/>
                </a:cxn>
                <a:cxn ang="0">
                  <a:pos x="2621" y="504"/>
                </a:cxn>
                <a:cxn ang="0">
                  <a:pos x="2693" y="374"/>
                </a:cxn>
              </a:cxnLst>
              <a:rect l="0" t="0" r="r" b="b"/>
              <a:pathLst>
                <a:path w="2723" h="1091">
                  <a:moveTo>
                    <a:pt x="2723" y="299"/>
                  </a:moveTo>
                  <a:lnTo>
                    <a:pt x="2715" y="240"/>
                  </a:lnTo>
                  <a:lnTo>
                    <a:pt x="2656" y="195"/>
                  </a:lnTo>
                  <a:lnTo>
                    <a:pt x="2370" y="72"/>
                  </a:lnTo>
                  <a:lnTo>
                    <a:pt x="2303" y="54"/>
                  </a:lnTo>
                  <a:lnTo>
                    <a:pt x="2585" y="186"/>
                  </a:lnTo>
                  <a:lnTo>
                    <a:pt x="2591" y="192"/>
                  </a:lnTo>
                  <a:lnTo>
                    <a:pt x="2597" y="198"/>
                  </a:lnTo>
                  <a:lnTo>
                    <a:pt x="2621" y="228"/>
                  </a:lnTo>
                  <a:lnTo>
                    <a:pt x="2639" y="258"/>
                  </a:lnTo>
                  <a:lnTo>
                    <a:pt x="2646" y="270"/>
                  </a:lnTo>
                  <a:lnTo>
                    <a:pt x="2639" y="276"/>
                  </a:lnTo>
                  <a:lnTo>
                    <a:pt x="2603" y="282"/>
                  </a:lnTo>
                  <a:lnTo>
                    <a:pt x="2555" y="282"/>
                  </a:lnTo>
                  <a:lnTo>
                    <a:pt x="2507" y="276"/>
                  </a:lnTo>
                  <a:lnTo>
                    <a:pt x="2453" y="264"/>
                  </a:lnTo>
                  <a:lnTo>
                    <a:pt x="2394" y="246"/>
                  </a:lnTo>
                  <a:lnTo>
                    <a:pt x="2340" y="222"/>
                  </a:lnTo>
                  <a:lnTo>
                    <a:pt x="2321" y="216"/>
                  </a:lnTo>
                  <a:lnTo>
                    <a:pt x="2297" y="204"/>
                  </a:lnTo>
                  <a:lnTo>
                    <a:pt x="2171" y="126"/>
                  </a:lnTo>
                  <a:lnTo>
                    <a:pt x="2165" y="120"/>
                  </a:lnTo>
                  <a:lnTo>
                    <a:pt x="2154" y="102"/>
                  </a:lnTo>
                  <a:lnTo>
                    <a:pt x="2112" y="66"/>
                  </a:lnTo>
                  <a:lnTo>
                    <a:pt x="2064" y="24"/>
                  </a:lnTo>
                  <a:lnTo>
                    <a:pt x="2046" y="6"/>
                  </a:lnTo>
                  <a:lnTo>
                    <a:pt x="2034" y="0"/>
                  </a:lnTo>
                  <a:lnTo>
                    <a:pt x="2088" y="72"/>
                  </a:lnTo>
                  <a:lnTo>
                    <a:pt x="2106" y="108"/>
                  </a:lnTo>
                  <a:lnTo>
                    <a:pt x="2106" y="108"/>
                  </a:lnTo>
                  <a:lnTo>
                    <a:pt x="2106" y="108"/>
                  </a:lnTo>
                  <a:lnTo>
                    <a:pt x="2106" y="114"/>
                  </a:lnTo>
                  <a:lnTo>
                    <a:pt x="2112" y="114"/>
                  </a:lnTo>
                  <a:lnTo>
                    <a:pt x="2406" y="516"/>
                  </a:lnTo>
                  <a:lnTo>
                    <a:pt x="2412" y="534"/>
                  </a:lnTo>
                  <a:lnTo>
                    <a:pt x="2412" y="552"/>
                  </a:lnTo>
                  <a:lnTo>
                    <a:pt x="2394" y="576"/>
                  </a:lnTo>
                  <a:lnTo>
                    <a:pt x="2364" y="588"/>
                  </a:lnTo>
                  <a:lnTo>
                    <a:pt x="2321" y="588"/>
                  </a:lnTo>
                  <a:lnTo>
                    <a:pt x="2279" y="564"/>
                  </a:lnTo>
                  <a:lnTo>
                    <a:pt x="2237" y="534"/>
                  </a:lnTo>
                  <a:lnTo>
                    <a:pt x="2201" y="504"/>
                  </a:lnTo>
                  <a:lnTo>
                    <a:pt x="2195" y="498"/>
                  </a:lnTo>
                  <a:lnTo>
                    <a:pt x="2189" y="492"/>
                  </a:lnTo>
                  <a:lnTo>
                    <a:pt x="2171" y="462"/>
                  </a:lnTo>
                  <a:lnTo>
                    <a:pt x="2142" y="420"/>
                  </a:lnTo>
                  <a:lnTo>
                    <a:pt x="2100" y="378"/>
                  </a:lnTo>
                  <a:lnTo>
                    <a:pt x="2058" y="330"/>
                  </a:lnTo>
                  <a:lnTo>
                    <a:pt x="2040" y="318"/>
                  </a:lnTo>
                  <a:lnTo>
                    <a:pt x="2028" y="300"/>
                  </a:lnTo>
                  <a:lnTo>
                    <a:pt x="2009" y="264"/>
                  </a:lnTo>
                  <a:lnTo>
                    <a:pt x="1991" y="234"/>
                  </a:lnTo>
                  <a:lnTo>
                    <a:pt x="1985" y="210"/>
                  </a:lnTo>
                  <a:lnTo>
                    <a:pt x="1973" y="192"/>
                  </a:lnTo>
                  <a:lnTo>
                    <a:pt x="1967" y="180"/>
                  </a:lnTo>
                  <a:lnTo>
                    <a:pt x="1949" y="174"/>
                  </a:lnTo>
                  <a:lnTo>
                    <a:pt x="1907" y="156"/>
                  </a:lnTo>
                  <a:lnTo>
                    <a:pt x="1860" y="138"/>
                  </a:lnTo>
                  <a:lnTo>
                    <a:pt x="1836" y="132"/>
                  </a:lnTo>
                  <a:lnTo>
                    <a:pt x="1824" y="132"/>
                  </a:lnTo>
                  <a:lnTo>
                    <a:pt x="1806" y="132"/>
                  </a:lnTo>
                  <a:lnTo>
                    <a:pt x="1800" y="138"/>
                  </a:lnTo>
                  <a:lnTo>
                    <a:pt x="1794" y="144"/>
                  </a:lnTo>
                  <a:lnTo>
                    <a:pt x="1794" y="144"/>
                  </a:lnTo>
                  <a:lnTo>
                    <a:pt x="1842" y="156"/>
                  </a:lnTo>
                  <a:lnTo>
                    <a:pt x="1872" y="180"/>
                  </a:lnTo>
                  <a:lnTo>
                    <a:pt x="1889" y="204"/>
                  </a:lnTo>
                  <a:lnTo>
                    <a:pt x="1895" y="222"/>
                  </a:lnTo>
                  <a:lnTo>
                    <a:pt x="1889" y="240"/>
                  </a:lnTo>
                  <a:lnTo>
                    <a:pt x="1901" y="270"/>
                  </a:lnTo>
                  <a:lnTo>
                    <a:pt x="1919" y="318"/>
                  </a:lnTo>
                  <a:lnTo>
                    <a:pt x="1943" y="366"/>
                  </a:lnTo>
                  <a:lnTo>
                    <a:pt x="1991" y="480"/>
                  </a:lnTo>
                  <a:lnTo>
                    <a:pt x="2021" y="534"/>
                  </a:lnTo>
                  <a:lnTo>
                    <a:pt x="2040" y="582"/>
                  </a:lnTo>
                  <a:lnTo>
                    <a:pt x="2064" y="630"/>
                  </a:lnTo>
                  <a:lnTo>
                    <a:pt x="2076" y="666"/>
                  </a:lnTo>
                  <a:lnTo>
                    <a:pt x="2082" y="683"/>
                  </a:lnTo>
                  <a:lnTo>
                    <a:pt x="2070" y="695"/>
                  </a:lnTo>
                  <a:lnTo>
                    <a:pt x="2052" y="695"/>
                  </a:lnTo>
                  <a:lnTo>
                    <a:pt x="2021" y="695"/>
                  </a:lnTo>
                  <a:lnTo>
                    <a:pt x="1997" y="695"/>
                  </a:lnTo>
                  <a:lnTo>
                    <a:pt x="1973" y="689"/>
                  </a:lnTo>
                  <a:lnTo>
                    <a:pt x="1955" y="683"/>
                  </a:lnTo>
                  <a:lnTo>
                    <a:pt x="1949" y="683"/>
                  </a:lnTo>
                  <a:lnTo>
                    <a:pt x="1949" y="677"/>
                  </a:lnTo>
                  <a:lnTo>
                    <a:pt x="1943" y="672"/>
                  </a:lnTo>
                  <a:lnTo>
                    <a:pt x="1913" y="636"/>
                  </a:lnTo>
                  <a:lnTo>
                    <a:pt x="1806" y="324"/>
                  </a:lnTo>
                  <a:lnTo>
                    <a:pt x="1776" y="330"/>
                  </a:lnTo>
                  <a:lnTo>
                    <a:pt x="1746" y="330"/>
                  </a:lnTo>
                  <a:lnTo>
                    <a:pt x="1703" y="312"/>
                  </a:lnTo>
                  <a:lnTo>
                    <a:pt x="1673" y="288"/>
                  </a:lnTo>
                  <a:lnTo>
                    <a:pt x="1667" y="276"/>
                  </a:lnTo>
                  <a:lnTo>
                    <a:pt x="1655" y="270"/>
                  </a:lnTo>
                  <a:lnTo>
                    <a:pt x="1637" y="276"/>
                  </a:lnTo>
                  <a:lnTo>
                    <a:pt x="1631" y="288"/>
                  </a:lnTo>
                  <a:lnTo>
                    <a:pt x="1625" y="306"/>
                  </a:lnTo>
                  <a:lnTo>
                    <a:pt x="1625" y="312"/>
                  </a:lnTo>
                  <a:lnTo>
                    <a:pt x="1643" y="318"/>
                  </a:lnTo>
                  <a:lnTo>
                    <a:pt x="1655" y="336"/>
                  </a:lnTo>
                  <a:lnTo>
                    <a:pt x="1667" y="366"/>
                  </a:lnTo>
                  <a:lnTo>
                    <a:pt x="1673" y="402"/>
                  </a:lnTo>
                  <a:lnTo>
                    <a:pt x="1673" y="408"/>
                  </a:lnTo>
                  <a:lnTo>
                    <a:pt x="1673" y="414"/>
                  </a:lnTo>
                  <a:lnTo>
                    <a:pt x="1716" y="761"/>
                  </a:lnTo>
                  <a:lnTo>
                    <a:pt x="1716" y="773"/>
                  </a:lnTo>
                  <a:lnTo>
                    <a:pt x="1716" y="779"/>
                  </a:lnTo>
                  <a:lnTo>
                    <a:pt x="1709" y="773"/>
                  </a:lnTo>
                  <a:lnTo>
                    <a:pt x="1703" y="755"/>
                  </a:lnTo>
                  <a:lnTo>
                    <a:pt x="1697" y="749"/>
                  </a:lnTo>
                  <a:lnTo>
                    <a:pt x="1691" y="737"/>
                  </a:lnTo>
                  <a:lnTo>
                    <a:pt x="1679" y="713"/>
                  </a:lnTo>
                  <a:lnTo>
                    <a:pt x="1661" y="672"/>
                  </a:lnTo>
                  <a:lnTo>
                    <a:pt x="1643" y="630"/>
                  </a:lnTo>
                  <a:lnTo>
                    <a:pt x="1613" y="582"/>
                  </a:lnTo>
                  <a:lnTo>
                    <a:pt x="1589" y="540"/>
                  </a:lnTo>
                  <a:lnTo>
                    <a:pt x="1560" y="510"/>
                  </a:lnTo>
                  <a:lnTo>
                    <a:pt x="1536" y="492"/>
                  </a:lnTo>
                  <a:lnTo>
                    <a:pt x="1494" y="480"/>
                  </a:lnTo>
                  <a:lnTo>
                    <a:pt x="1446" y="480"/>
                  </a:lnTo>
                  <a:lnTo>
                    <a:pt x="1397" y="486"/>
                  </a:lnTo>
                  <a:lnTo>
                    <a:pt x="1349" y="498"/>
                  </a:lnTo>
                  <a:lnTo>
                    <a:pt x="1248" y="528"/>
                  </a:lnTo>
                  <a:lnTo>
                    <a:pt x="1158" y="570"/>
                  </a:lnTo>
                  <a:lnTo>
                    <a:pt x="1104" y="600"/>
                  </a:lnTo>
                  <a:lnTo>
                    <a:pt x="1037" y="624"/>
                  </a:lnTo>
                  <a:lnTo>
                    <a:pt x="996" y="630"/>
                  </a:lnTo>
                  <a:lnTo>
                    <a:pt x="948" y="630"/>
                  </a:lnTo>
                  <a:lnTo>
                    <a:pt x="900" y="618"/>
                  </a:lnTo>
                  <a:lnTo>
                    <a:pt x="840" y="588"/>
                  </a:lnTo>
                  <a:lnTo>
                    <a:pt x="714" y="534"/>
                  </a:lnTo>
                  <a:lnTo>
                    <a:pt x="582" y="474"/>
                  </a:lnTo>
                  <a:lnTo>
                    <a:pt x="443" y="408"/>
                  </a:lnTo>
                  <a:lnTo>
                    <a:pt x="318" y="348"/>
                  </a:lnTo>
                  <a:lnTo>
                    <a:pt x="198" y="288"/>
                  </a:lnTo>
                  <a:lnTo>
                    <a:pt x="149" y="264"/>
                  </a:lnTo>
                  <a:lnTo>
                    <a:pt x="102" y="240"/>
                  </a:lnTo>
                  <a:lnTo>
                    <a:pt x="0" y="187"/>
                  </a:lnTo>
                  <a:lnTo>
                    <a:pt x="0" y="460"/>
                  </a:lnTo>
                  <a:lnTo>
                    <a:pt x="36" y="474"/>
                  </a:lnTo>
                  <a:lnTo>
                    <a:pt x="149" y="516"/>
                  </a:lnTo>
                  <a:lnTo>
                    <a:pt x="216" y="540"/>
                  </a:lnTo>
                  <a:lnTo>
                    <a:pt x="288" y="570"/>
                  </a:lnTo>
                  <a:lnTo>
                    <a:pt x="348" y="594"/>
                  </a:lnTo>
                  <a:lnTo>
                    <a:pt x="396" y="618"/>
                  </a:lnTo>
                  <a:lnTo>
                    <a:pt x="432" y="636"/>
                  </a:lnTo>
                  <a:lnTo>
                    <a:pt x="461" y="654"/>
                  </a:lnTo>
                  <a:lnTo>
                    <a:pt x="504" y="672"/>
                  </a:lnTo>
                  <a:lnTo>
                    <a:pt x="588" y="707"/>
                  </a:lnTo>
                  <a:lnTo>
                    <a:pt x="684" y="743"/>
                  </a:lnTo>
                  <a:lnTo>
                    <a:pt x="725" y="755"/>
                  </a:lnTo>
                  <a:lnTo>
                    <a:pt x="761" y="767"/>
                  </a:lnTo>
                  <a:lnTo>
                    <a:pt x="828" y="779"/>
                  </a:lnTo>
                  <a:lnTo>
                    <a:pt x="894" y="785"/>
                  </a:lnTo>
                  <a:lnTo>
                    <a:pt x="966" y="791"/>
                  </a:lnTo>
                  <a:lnTo>
                    <a:pt x="1031" y="791"/>
                  </a:lnTo>
                  <a:lnTo>
                    <a:pt x="1092" y="785"/>
                  </a:lnTo>
                  <a:lnTo>
                    <a:pt x="1146" y="785"/>
                  </a:lnTo>
                  <a:lnTo>
                    <a:pt x="1176" y="779"/>
                  </a:lnTo>
                  <a:lnTo>
                    <a:pt x="1188" y="779"/>
                  </a:lnTo>
                  <a:lnTo>
                    <a:pt x="1188" y="779"/>
                  </a:lnTo>
                  <a:lnTo>
                    <a:pt x="1236" y="785"/>
                  </a:lnTo>
                  <a:lnTo>
                    <a:pt x="1278" y="791"/>
                  </a:lnTo>
                  <a:lnTo>
                    <a:pt x="1307" y="803"/>
                  </a:lnTo>
                  <a:lnTo>
                    <a:pt x="1337" y="809"/>
                  </a:lnTo>
                  <a:lnTo>
                    <a:pt x="1379" y="827"/>
                  </a:lnTo>
                  <a:lnTo>
                    <a:pt x="1404" y="845"/>
                  </a:lnTo>
                  <a:lnTo>
                    <a:pt x="1416" y="863"/>
                  </a:lnTo>
                  <a:lnTo>
                    <a:pt x="1416" y="875"/>
                  </a:lnTo>
                  <a:lnTo>
                    <a:pt x="1416" y="881"/>
                  </a:lnTo>
                  <a:lnTo>
                    <a:pt x="1416" y="887"/>
                  </a:lnTo>
                  <a:lnTo>
                    <a:pt x="1410" y="887"/>
                  </a:lnTo>
                  <a:lnTo>
                    <a:pt x="1397" y="893"/>
                  </a:lnTo>
                  <a:lnTo>
                    <a:pt x="1379" y="905"/>
                  </a:lnTo>
                  <a:lnTo>
                    <a:pt x="1361" y="923"/>
                  </a:lnTo>
                  <a:lnTo>
                    <a:pt x="1355" y="941"/>
                  </a:lnTo>
                  <a:lnTo>
                    <a:pt x="1361" y="971"/>
                  </a:lnTo>
                  <a:lnTo>
                    <a:pt x="1367" y="989"/>
                  </a:lnTo>
                  <a:lnTo>
                    <a:pt x="1385" y="1007"/>
                  </a:lnTo>
                  <a:lnTo>
                    <a:pt x="1404" y="1025"/>
                  </a:lnTo>
                  <a:lnTo>
                    <a:pt x="1434" y="1049"/>
                  </a:lnTo>
                  <a:lnTo>
                    <a:pt x="1464" y="1067"/>
                  </a:lnTo>
                  <a:lnTo>
                    <a:pt x="1494" y="1085"/>
                  </a:lnTo>
                  <a:lnTo>
                    <a:pt x="1554" y="1091"/>
                  </a:lnTo>
                  <a:lnTo>
                    <a:pt x="1607" y="1085"/>
                  </a:lnTo>
                  <a:lnTo>
                    <a:pt x="1661" y="1067"/>
                  </a:lnTo>
                  <a:lnTo>
                    <a:pt x="1697" y="1043"/>
                  </a:lnTo>
                  <a:lnTo>
                    <a:pt x="1734" y="1019"/>
                  </a:lnTo>
                  <a:lnTo>
                    <a:pt x="1752" y="995"/>
                  </a:lnTo>
                  <a:lnTo>
                    <a:pt x="1758" y="989"/>
                  </a:lnTo>
                  <a:lnTo>
                    <a:pt x="1812" y="989"/>
                  </a:lnTo>
                  <a:lnTo>
                    <a:pt x="1860" y="983"/>
                  </a:lnTo>
                  <a:lnTo>
                    <a:pt x="1907" y="965"/>
                  </a:lnTo>
                  <a:lnTo>
                    <a:pt x="1943" y="941"/>
                  </a:lnTo>
                  <a:lnTo>
                    <a:pt x="1973" y="917"/>
                  </a:lnTo>
                  <a:lnTo>
                    <a:pt x="2003" y="899"/>
                  </a:lnTo>
                  <a:lnTo>
                    <a:pt x="2015" y="881"/>
                  </a:lnTo>
                  <a:lnTo>
                    <a:pt x="2021" y="875"/>
                  </a:lnTo>
                  <a:lnTo>
                    <a:pt x="2201" y="899"/>
                  </a:lnTo>
                  <a:lnTo>
                    <a:pt x="2243" y="905"/>
                  </a:lnTo>
                  <a:lnTo>
                    <a:pt x="2273" y="899"/>
                  </a:lnTo>
                  <a:lnTo>
                    <a:pt x="2327" y="887"/>
                  </a:lnTo>
                  <a:lnTo>
                    <a:pt x="2364" y="863"/>
                  </a:lnTo>
                  <a:lnTo>
                    <a:pt x="2388" y="827"/>
                  </a:lnTo>
                  <a:lnTo>
                    <a:pt x="2400" y="797"/>
                  </a:lnTo>
                  <a:lnTo>
                    <a:pt x="2400" y="767"/>
                  </a:lnTo>
                  <a:lnTo>
                    <a:pt x="2400" y="743"/>
                  </a:lnTo>
                  <a:lnTo>
                    <a:pt x="2400" y="737"/>
                  </a:lnTo>
                  <a:lnTo>
                    <a:pt x="2418" y="737"/>
                  </a:lnTo>
                  <a:lnTo>
                    <a:pt x="2436" y="731"/>
                  </a:lnTo>
                  <a:lnTo>
                    <a:pt x="2471" y="701"/>
                  </a:lnTo>
                  <a:lnTo>
                    <a:pt x="2513" y="660"/>
                  </a:lnTo>
                  <a:lnTo>
                    <a:pt x="2555" y="606"/>
                  </a:lnTo>
                  <a:lnTo>
                    <a:pt x="2591" y="552"/>
                  </a:lnTo>
                  <a:lnTo>
                    <a:pt x="2621" y="504"/>
                  </a:lnTo>
                  <a:lnTo>
                    <a:pt x="2639" y="468"/>
                  </a:lnTo>
                  <a:lnTo>
                    <a:pt x="2646" y="462"/>
                  </a:lnTo>
                  <a:lnTo>
                    <a:pt x="2646" y="456"/>
                  </a:lnTo>
                  <a:lnTo>
                    <a:pt x="2693" y="374"/>
                  </a:lnTo>
                  <a:lnTo>
                    <a:pt x="2723" y="299"/>
                  </a:lnTo>
                  <a:close/>
                </a:path>
              </a:pathLst>
            </a:custGeom>
            <a:solidFill>
              <a:schemeClr val="bg1"/>
            </a:solidFill>
            <a:ln w="9525">
              <a:noFill/>
              <a:round/>
              <a:headEnd/>
              <a:tailEnd/>
            </a:ln>
          </p:spPr>
          <p:txBody>
            <a:bodyPr/>
            <a:lstStyle/>
            <a:p>
              <a:pPr>
                <a:defRPr/>
              </a:pPr>
              <a:endParaRPr lang="fr-FR"/>
            </a:p>
          </p:txBody>
        </p:sp>
      </p:grpSp>
      <p:sp>
        <p:nvSpPr>
          <p:cNvPr id="30738" name="Rectangle 18"/>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fr-FR" smtClean="0"/>
              <a:t>Cliquez pour modifier le style du titre</a:t>
            </a:r>
          </a:p>
        </p:txBody>
      </p:sp>
      <p:sp>
        <p:nvSpPr>
          <p:cNvPr id="30739" name="Rectangle 19"/>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fr-FR"/>
          </a:p>
        </p:txBody>
      </p:sp>
      <p:sp>
        <p:nvSpPr>
          <p:cNvPr id="30740" name="Rectangle 2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a:defRPr/>
            </a:pPr>
            <a:endParaRPr lang="fr-FR"/>
          </a:p>
        </p:txBody>
      </p:sp>
      <p:sp>
        <p:nvSpPr>
          <p:cNvPr id="30741" name="Rectangle 21"/>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B2D1208E-B8D0-4215-9145-6E24088D7DF2}" type="slidenum">
              <a:rPr lang="fr-FR"/>
              <a:pPr>
                <a:defRPr/>
              </a:pPr>
              <a:t>‹N°›</a:t>
            </a:fld>
            <a:endParaRPr lang="fr-FR"/>
          </a:p>
        </p:txBody>
      </p:sp>
      <p:sp>
        <p:nvSpPr>
          <p:cNvPr id="30742" name="Rectangle 22"/>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Tree>
  </p:cSld>
  <p:clrMap bg1="dk2" tx1="lt1" bg2="dk1" tx2="lt2" accent1="accent1" accent2="accent2" accent3="accent3" accent4="accent4" accent5="accent5" accent6="accent6" hlink="hlink" folHlink="folHlink"/>
  <p:sldLayoutIdLst>
    <p:sldLayoutId id="2147483698"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iming>
    <p:tnLst>
      <p:par>
        <p:cTn id="1" dur="indefinite" restart="never" nodeType="tmRoot"/>
      </p:par>
    </p:tnLst>
  </p:timing>
  <p:txStyles>
    <p:titleStyle>
      <a:lvl1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1" fontAlgn="base" hangingPunct="1">
        <a:spcBef>
          <a:spcPct val="20000"/>
        </a:spcBef>
        <a:spcAft>
          <a:spcPct val="0"/>
        </a:spcAft>
        <a:buClr>
          <a:schemeClr val="hlink"/>
        </a:buClr>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tx2"/>
        </a:buClr>
        <a:buChar char="•"/>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folHlink"/>
        </a:buClr>
        <a:buChar char="•"/>
        <a:defRPr sz="2000">
          <a:solidFill>
            <a:schemeClr val="tx1"/>
          </a:solidFill>
          <a:effectLst>
            <a:outerShdw blurRad="38100" dist="38100" dir="2700000" algn="tl">
              <a:srgbClr val="000000"/>
            </a:outerShdw>
          </a:effectLst>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fr.wikipedia.org/wiki/Fichier:Bien-%C3%AAtre_-_Herminie_Cadolle.pn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who.int/uv/uvexposure.jpg" TargetMode="External"/><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http://arphotos.estrepublicain.fr/2006/2006.0624/besr1322.jpg" TargetMode="External"/><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2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0.w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4.jpeg"/><Relationship Id="rId7" Type="http://schemas.openxmlformats.org/officeDocument/2006/relationships/image" Target="../media/image58.jpeg"/><Relationship Id="rId2" Type="http://schemas.openxmlformats.org/officeDocument/2006/relationships/image" Target="../media/image53.jpeg"/><Relationship Id="rId1" Type="http://schemas.openxmlformats.org/officeDocument/2006/relationships/slideLayout" Target="../slideLayouts/slideLayout2.xml"/><Relationship Id="rId6" Type="http://schemas.openxmlformats.org/officeDocument/2006/relationships/image" Target="../media/image57.jpeg"/><Relationship Id="rId5" Type="http://schemas.openxmlformats.org/officeDocument/2006/relationships/image" Target="../media/image56.jpeg"/><Relationship Id="rId10" Type="http://schemas.openxmlformats.org/officeDocument/2006/relationships/image" Target="../media/image61.jpeg"/><Relationship Id="rId4" Type="http://schemas.openxmlformats.org/officeDocument/2006/relationships/image" Target="../media/image55.jpeg"/><Relationship Id="rId9" Type="http://schemas.openxmlformats.org/officeDocument/2006/relationships/image" Target="../media/image60.png"/></Relationships>
</file>

<file path=ppt/slides/_rels/slide3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 Id="rId4" Type="http://schemas.openxmlformats.org/officeDocument/2006/relationships/image" Target="../media/image64.jpeg"/></Relationships>
</file>

<file path=ppt/slides/_rels/slide3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png"/><Relationship Id="rId1" Type="http://schemas.openxmlformats.org/officeDocument/2006/relationships/slideLayout" Target="../slideLayouts/slideLayout2.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73.jpeg"/></Relationships>
</file>

<file path=ppt/slides/_rels/slide4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44.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png"/><Relationship Id="rId1" Type="http://schemas.openxmlformats.org/officeDocument/2006/relationships/slideLayout" Target="../slideLayouts/slideLayout2.xml"/><Relationship Id="rId4" Type="http://schemas.openxmlformats.org/officeDocument/2006/relationships/image" Target="../media/image85.jpeg"/></Relationships>
</file>

<file path=ppt/slides/_rels/slide45.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2.xml"/><Relationship Id="rId4" Type="http://schemas.openxmlformats.org/officeDocument/2006/relationships/image" Target="../media/image90.jpeg"/></Relationships>
</file>

<file path=ppt/slides/_rels/slide47.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2.xml"/><Relationship Id="rId5" Type="http://schemas.openxmlformats.org/officeDocument/2006/relationships/image" Target="../media/image94.png"/><Relationship Id="rId4" Type="http://schemas.openxmlformats.org/officeDocument/2006/relationships/image" Target="../media/image93.png"/></Relationships>
</file>

<file path=ppt/slides/_rels/slide48.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seinslibres.neuf.fr/fr/etudes.htm" TargetMode="External"/><Relationship Id="rId2" Type="http://schemas.openxmlformats.org/officeDocument/2006/relationships/hyperlink" Target="http://translate.googleusercontent.com/translate_c?hl=fr&amp;langpair=en|fr&amp;u=http://ezinearticles.com/?expert=Sydney_Ross_Singer&amp;rurl=translate.google.fr&amp;usg=ALkJrhhACywKcF20lVxc5Mpc5S1EfVVz_Q" TargetMode="External"/><Relationship Id="rId1" Type="http://schemas.openxmlformats.org/officeDocument/2006/relationships/slideLayout" Target="../slideLayouts/slideLayout2.xml"/><Relationship Id="rId6" Type="http://schemas.openxmlformats.org/officeDocument/2006/relationships/hyperlink" Target="http://www.jurandoubs.com/journaliste/marcher-courir-bouger/article/le-soutien-gorge-pas-si-sain" TargetMode="External"/><Relationship Id="rId5" Type="http://schemas.openxmlformats.org/officeDocument/2006/relationships/hyperlink" Target="http://forum.doctissimo.fr/forme-beaute/beaute-seins/sans-soutien-gorge-sujet_34_1.htm" TargetMode="External"/><Relationship Id="rId4" Type="http://schemas.openxmlformats.org/officeDocument/2006/relationships/hyperlink" Target="http://www.guerir.org/communaute/a-propos-de-ce-site/questions-frequentes/soutien-gorge-et-cancer-des-sei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ctrTitle"/>
          </p:nvPr>
        </p:nvSpPr>
        <p:spPr>
          <a:xfrm>
            <a:off x="539750" y="2420938"/>
            <a:ext cx="8135938" cy="1736725"/>
          </a:xfrm>
        </p:spPr>
        <p:txBody>
          <a:bodyPr/>
          <a:lstStyle/>
          <a:p>
            <a:pPr eaLnBrk="1" hangingPunct="1">
              <a:defRPr/>
            </a:pPr>
            <a:r>
              <a:rPr lang="fr-FR" dirty="0" smtClean="0"/>
              <a:t>Le danger</a:t>
            </a:r>
            <a:br>
              <a:rPr lang="fr-FR" dirty="0" smtClean="0"/>
            </a:br>
            <a:r>
              <a:rPr lang="fr-FR" dirty="0" smtClean="0"/>
              <a:t>du soutien gorge</a:t>
            </a:r>
          </a:p>
        </p:txBody>
      </p:sp>
      <p:sp>
        <p:nvSpPr>
          <p:cNvPr id="94211" name="Rectangle 3"/>
          <p:cNvSpPr>
            <a:spLocks noChangeArrowheads="1"/>
          </p:cNvSpPr>
          <p:nvPr/>
        </p:nvSpPr>
        <p:spPr bwMode="auto">
          <a:xfrm>
            <a:off x="611188" y="620713"/>
            <a:ext cx="8135937" cy="1295400"/>
          </a:xfrm>
          <a:prstGeom prst="rect">
            <a:avLst/>
          </a:prstGeom>
          <a:noFill/>
          <a:ln w="9525">
            <a:noFill/>
            <a:miter lim="800000"/>
            <a:headEnd/>
            <a:tailEnd/>
          </a:ln>
          <a:effectLst/>
        </p:spPr>
        <p:txBody>
          <a:bodyPr anchor="b" anchorCtr="1"/>
          <a:lstStyle/>
          <a:p>
            <a:pPr algn="ctr">
              <a:defRPr/>
            </a:pPr>
            <a:r>
              <a:rPr lang="fr-FR" sz="3200" b="1">
                <a:solidFill>
                  <a:schemeClr val="tx2"/>
                </a:solidFill>
                <a:effectLst>
                  <a:outerShdw blurRad="38100" dist="38100" dir="2700000" algn="tl">
                    <a:srgbClr val="000000"/>
                  </a:outerShdw>
                </a:effectLst>
              </a:rPr>
              <a:t>Comportement social et cancer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468313" y="476250"/>
            <a:ext cx="5699125" cy="1143000"/>
          </a:xfrm>
        </p:spPr>
        <p:txBody>
          <a:bodyPr/>
          <a:lstStyle/>
          <a:p>
            <a:pPr eaLnBrk="1" hangingPunct="1">
              <a:defRPr/>
            </a:pPr>
            <a:r>
              <a:rPr lang="fr-FR" sz="4000" smtClean="0"/>
              <a:t>Un autre regard</a:t>
            </a:r>
            <a:br>
              <a:rPr lang="fr-FR" sz="4000" smtClean="0"/>
            </a:br>
            <a:r>
              <a:rPr lang="fr-FR" sz="4000" smtClean="0"/>
              <a:t>sur notre façon de vivre</a:t>
            </a:r>
          </a:p>
        </p:txBody>
      </p:sp>
      <p:sp>
        <p:nvSpPr>
          <p:cNvPr id="96259" name="Rectangle 3"/>
          <p:cNvSpPr>
            <a:spLocks noGrp="1" noChangeArrowheads="1"/>
          </p:cNvSpPr>
          <p:nvPr>
            <p:ph type="body" idx="1"/>
          </p:nvPr>
        </p:nvSpPr>
        <p:spPr>
          <a:xfrm>
            <a:off x="3924300" y="1916113"/>
            <a:ext cx="4762500" cy="4392612"/>
          </a:xfrm>
        </p:spPr>
        <p:txBody>
          <a:bodyPr/>
          <a:lstStyle/>
          <a:p>
            <a:pPr eaLnBrk="1" hangingPunct="1">
              <a:lnSpc>
                <a:spcPct val="80000"/>
              </a:lnSpc>
              <a:defRPr/>
            </a:pPr>
            <a:r>
              <a:rPr lang="fr-FR" sz="2800" smtClean="0"/>
              <a:t>Pour mieux comprendre l’aberration d’un comportement social il faut en être extérieur…</a:t>
            </a:r>
          </a:p>
          <a:p>
            <a:pPr eaLnBrk="1" hangingPunct="1">
              <a:lnSpc>
                <a:spcPct val="80000"/>
              </a:lnSpc>
              <a:defRPr/>
            </a:pPr>
            <a:r>
              <a:rPr lang="fr-FR" sz="2800" smtClean="0"/>
              <a:t>Ainsi l’aspect monstrueux du pied de lotus ne l'empêchait pas d'être considéré comme la partie la plus érotique du corps féminin, et les délicats chaussons ou bottillons qui les couvraient étaient, par association, source de délices.</a:t>
            </a:r>
          </a:p>
        </p:txBody>
      </p:sp>
      <p:pic>
        <p:nvPicPr>
          <p:cNvPr id="58372" name="Picture 4" descr="pieds_mutiles6"/>
          <p:cNvPicPr>
            <a:picLocks noChangeAspect="1" noChangeArrowheads="1"/>
          </p:cNvPicPr>
          <p:nvPr/>
        </p:nvPicPr>
        <p:blipFill>
          <a:blip r:embed="rId2" cstate="print"/>
          <a:srcRect/>
          <a:stretch>
            <a:fillRect/>
          </a:stretch>
        </p:blipFill>
        <p:spPr bwMode="auto">
          <a:xfrm>
            <a:off x="468313" y="1916113"/>
            <a:ext cx="3036887" cy="4179887"/>
          </a:xfrm>
          <a:prstGeom prst="rect">
            <a:avLst/>
          </a:prstGeom>
          <a:noFill/>
          <a:ln w="9525">
            <a:noFill/>
            <a:miter lim="800000"/>
            <a:headEnd/>
            <a:tailEnd/>
          </a:ln>
        </p:spPr>
      </p:pic>
      <p:pic>
        <p:nvPicPr>
          <p:cNvPr id="58373" name="Picture 5" descr="boundfootshoes"/>
          <p:cNvPicPr>
            <a:picLocks noChangeAspect="1" noChangeArrowheads="1"/>
          </p:cNvPicPr>
          <p:nvPr/>
        </p:nvPicPr>
        <p:blipFill>
          <a:blip r:embed="rId3" cstate="print"/>
          <a:srcRect/>
          <a:stretch>
            <a:fillRect/>
          </a:stretch>
        </p:blipFill>
        <p:spPr bwMode="auto">
          <a:xfrm>
            <a:off x="6659563" y="260350"/>
            <a:ext cx="1847850" cy="1450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468313" y="549275"/>
            <a:ext cx="6335935" cy="1143000"/>
          </a:xfrm>
        </p:spPr>
        <p:txBody>
          <a:bodyPr/>
          <a:lstStyle/>
          <a:p>
            <a:pPr eaLnBrk="1" hangingPunct="1">
              <a:defRPr/>
            </a:pPr>
            <a:r>
              <a:rPr lang="fr-FR" sz="4000" dirty="0" smtClean="0"/>
              <a:t>Seins et soutien gorge:</a:t>
            </a:r>
            <a:br>
              <a:rPr lang="fr-FR" sz="4000" dirty="0" smtClean="0"/>
            </a:br>
            <a:r>
              <a:rPr lang="fr-FR" sz="4000" dirty="0" smtClean="0"/>
              <a:t>un comportement social</a:t>
            </a:r>
          </a:p>
        </p:txBody>
      </p:sp>
      <p:sp>
        <p:nvSpPr>
          <p:cNvPr id="97283" name="Rectangle 3"/>
          <p:cNvSpPr>
            <a:spLocks noGrp="1" noChangeArrowheads="1"/>
          </p:cNvSpPr>
          <p:nvPr>
            <p:ph type="body" idx="1"/>
          </p:nvPr>
        </p:nvSpPr>
        <p:spPr>
          <a:xfrm>
            <a:off x="0" y="2060848"/>
            <a:ext cx="5076055" cy="3888085"/>
          </a:xfrm>
        </p:spPr>
        <p:txBody>
          <a:bodyPr/>
          <a:lstStyle/>
          <a:p>
            <a:pPr eaLnBrk="1" hangingPunct="1">
              <a:lnSpc>
                <a:spcPct val="90000"/>
              </a:lnSpc>
              <a:defRPr/>
            </a:pPr>
            <a:r>
              <a:rPr lang="fr-FR" sz="2800" dirty="0" smtClean="0"/>
              <a:t>Chez nous une des parties les plus érotiques du corps féminin sont les seins et par association le soutien gorge.</a:t>
            </a:r>
          </a:p>
          <a:p>
            <a:pPr eaLnBrk="1" hangingPunct="1">
              <a:lnSpc>
                <a:spcPct val="90000"/>
              </a:lnSpc>
              <a:defRPr/>
            </a:pPr>
            <a:r>
              <a:rPr lang="fr-FR" sz="2800" dirty="0" smtClean="0"/>
              <a:t>Pourtant les seins ne servent qu’à nourrir les enfants et sont synonymes de maternité dans la plupart des régions du monde.</a:t>
            </a:r>
          </a:p>
          <a:p>
            <a:pPr eaLnBrk="1" hangingPunct="1">
              <a:lnSpc>
                <a:spcPct val="90000"/>
              </a:lnSpc>
              <a:defRPr/>
            </a:pPr>
            <a:r>
              <a:rPr lang="fr-FR" sz="2800" dirty="0" smtClean="0"/>
              <a:t>Le soutien gorge est devenu néanmoins un pilier de la mode.</a:t>
            </a:r>
          </a:p>
        </p:txBody>
      </p:sp>
      <p:pic>
        <p:nvPicPr>
          <p:cNvPr id="59396" name="Picture 4" descr="fP84qnXFpf2TcXYS95E2hUQppkmtS78sQuicklook"/>
          <p:cNvPicPr>
            <a:picLocks noChangeAspect="1" noChangeArrowheads="1"/>
          </p:cNvPicPr>
          <p:nvPr/>
        </p:nvPicPr>
        <p:blipFill>
          <a:blip r:embed="rId2" cstate="print"/>
          <a:srcRect/>
          <a:stretch>
            <a:fillRect/>
          </a:stretch>
        </p:blipFill>
        <p:spPr bwMode="auto">
          <a:xfrm>
            <a:off x="5076056" y="3284984"/>
            <a:ext cx="3619500" cy="2628900"/>
          </a:xfrm>
          <a:prstGeom prst="rect">
            <a:avLst/>
          </a:prstGeom>
          <a:noFill/>
          <a:ln w="9525">
            <a:noFill/>
            <a:miter lim="800000"/>
            <a:headEnd/>
            <a:tailEnd/>
          </a:ln>
        </p:spPr>
      </p:pic>
      <p:pic>
        <p:nvPicPr>
          <p:cNvPr id="119809" name="Picture 1" descr="N:\Perso\Perso Yves\Soutien gorge Danger\Photos société\6a0134810a11c6970c014e8c10f81f970d-250wi.jpg"/>
          <p:cNvPicPr>
            <a:picLocks noChangeAspect="1" noChangeArrowheads="1"/>
          </p:cNvPicPr>
          <p:nvPr/>
        </p:nvPicPr>
        <p:blipFill>
          <a:blip r:embed="rId3" cstate="print"/>
          <a:srcRect/>
          <a:stretch>
            <a:fillRect/>
          </a:stretch>
        </p:blipFill>
        <p:spPr bwMode="auto">
          <a:xfrm>
            <a:off x="7236296" y="548680"/>
            <a:ext cx="1448206" cy="2160241"/>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Inventé en 1889</a:t>
            </a:r>
            <a:endParaRPr lang="fr-FR" dirty="0"/>
          </a:p>
        </p:txBody>
      </p:sp>
      <p:sp>
        <p:nvSpPr>
          <p:cNvPr id="3" name="Espace réservé du contenu 2"/>
          <p:cNvSpPr>
            <a:spLocks noGrp="1"/>
          </p:cNvSpPr>
          <p:nvPr>
            <p:ph idx="1"/>
          </p:nvPr>
        </p:nvSpPr>
        <p:spPr>
          <a:xfrm>
            <a:off x="457200" y="1412776"/>
            <a:ext cx="8229600" cy="4683224"/>
          </a:xfrm>
        </p:spPr>
        <p:txBody>
          <a:bodyPr/>
          <a:lstStyle/>
          <a:p>
            <a:r>
              <a:rPr lang="fr-FR" dirty="0" smtClean="0"/>
              <a:t>Le soutien-gorge est </a:t>
            </a:r>
            <a:r>
              <a:rPr lang="fr-FR" b="1" dirty="0" smtClean="0"/>
              <a:t>une création française</a:t>
            </a:r>
            <a:r>
              <a:rPr lang="fr-FR" dirty="0" smtClean="0"/>
              <a:t> et a été inventé par </a:t>
            </a:r>
            <a:r>
              <a:rPr lang="fr-FR" b="1" dirty="0" smtClean="0"/>
              <a:t>Hermine Cadolle</a:t>
            </a:r>
            <a:r>
              <a:rPr lang="fr-FR" dirty="0" smtClean="0"/>
              <a:t> en </a:t>
            </a:r>
            <a:r>
              <a:rPr lang="fr-FR" b="1" dirty="0" smtClean="0"/>
              <a:t>1889</a:t>
            </a:r>
            <a:r>
              <a:rPr lang="fr-FR" dirty="0" smtClean="0"/>
              <a:t>.</a:t>
            </a:r>
          </a:p>
          <a:p>
            <a:r>
              <a:rPr lang="fr-FR" dirty="0" smtClean="0"/>
              <a:t>Il fut présenté lors de l'exposition universelle de Paris sous le nom de "</a:t>
            </a:r>
            <a:r>
              <a:rPr lang="fr-FR" dirty="0" err="1" smtClean="0"/>
              <a:t>Bien-Etre</a:t>
            </a:r>
            <a:r>
              <a:rPr lang="fr-FR" dirty="0" smtClean="0"/>
              <a:t>".</a:t>
            </a:r>
            <a:endParaRPr lang="fr-FR" dirty="0"/>
          </a:p>
        </p:txBody>
      </p:sp>
      <p:pic>
        <p:nvPicPr>
          <p:cNvPr id="5" name="Image 4" descr="http://upload.wikimedia.org/wikipedia/commons/thumb/c/c9/Bien-%C3%AAtre_-_Herminie_Cadolle.png/220px-Bien-%C3%AAtre_-_Herminie_Cadolle.png">
            <a:hlinkClick r:id="rId2"/>
          </p:cNvPr>
          <p:cNvPicPr/>
          <p:nvPr/>
        </p:nvPicPr>
        <p:blipFill>
          <a:blip r:embed="rId3" cstate="print"/>
          <a:srcRect/>
          <a:stretch>
            <a:fillRect/>
          </a:stretch>
        </p:blipFill>
        <p:spPr bwMode="auto">
          <a:xfrm>
            <a:off x="2267744" y="3933056"/>
            <a:ext cx="4451129" cy="270304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fr-FR" smtClean="0"/>
              <a:t>Les alertes du milieu médical</a:t>
            </a:r>
          </a:p>
        </p:txBody>
      </p:sp>
      <p:sp>
        <p:nvSpPr>
          <p:cNvPr id="133123" name="Rectangle 3"/>
          <p:cNvSpPr>
            <a:spLocks noGrp="1" noChangeArrowheads="1"/>
          </p:cNvSpPr>
          <p:nvPr>
            <p:ph type="body" idx="1"/>
          </p:nvPr>
        </p:nvSpPr>
        <p:spPr>
          <a:xfrm>
            <a:off x="468313" y="2714620"/>
            <a:ext cx="8229600" cy="3986218"/>
          </a:xfrm>
        </p:spPr>
        <p:txBody>
          <a:bodyPr/>
          <a:lstStyle/>
          <a:p>
            <a:pPr marL="812800" indent="-812800" eaLnBrk="1" hangingPunct="1">
              <a:defRPr/>
            </a:pPr>
            <a:r>
              <a:rPr lang="fr-FR" sz="2800" dirty="0" smtClean="0"/>
              <a:t>Pourtant c'est aux environs de 1930 (41 ans après l’invention du soutien gorge) qu'a été publiée une première étude qui faisait déjà une relation entre les soutien-gorge et l'augmentation du nombre de femmes ayant un cancer du sein. </a:t>
            </a:r>
          </a:p>
          <a:p>
            <a:pPr marL="812800" indent="-812800" eaLnBrk="1" hangingPunct="1">
              <a:defRPr/>
            </a:pPr>
            <a:r>
              <a:rPr lang="fr-FR" sz="2800" dirty="0" smtClean="0"/>
              <a:t>Depuis les études de chercheurs et médecins pourtant publiées se succèdent mais ne trouvent pas leur écho dans la population féminine souvent conditionnée par les médias et la publicité.</a:t>
            </a:r>
          </a:p>
        </p:txBody>
      </p:sp>
      <p:pic>
        <p:nvPicPr>
          <p:cNvPr id="60420" name="Picture 4" descr="Sans titre2"/>
          <p:cNvPicPr>
            <a:picLocks noChangeAspect="1" noChangeArrowheads="1"/>
          </p:cNvPicPr>
          <p:nvPr/>
        </p:nvPicPr>
        <p:blipFill>
          <a:blip r:embed="rId2" cstate="print"/>
          <a:srcRect t="33925" b="15132"/>
          <a:stretch>
            <a:fillRect/>
          </a:stretch>
        </p:blipFill>
        <p:spPr bwMode="auto">
          <a:xfrm>
            <a:off x="2555875" y="1341438"/>
            <a:ext cx="4048125" cy="1368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pPr eaLnBrk="1" hangingPunct="1">
              <a:defRPr/>
            </a:pPr>
            <a:r>
              <a:rPr lang="fr-FR" sz="4000" dirty="0" smtClean="0"/>
              <a:t>Le soutien gorge et le drainage lymphatique</a:t>
            </a:r>
          </a:p>
        </p:txBody>
      </p:sp>
      <p:sp>
        <p:nvSpPr>
          <p:cNvPr id="98307" name="Rectangle 3"/>
          <p:cNvSpPr>
            <a:spLocks noGrp="1" noChangeArrowheads="1"/>
          </p:cNvSpPr>
          <p:nvPr>
            <p:ph type="body" idx="1"/>
          </p:nvPr>
        </p:nvSpPr>
        <p:spPr>
          <a:xfrm>
            <a:off x="395288" y="4941888"/>
            <a:ext cx="8497887" cy="1916112"/>
          </a:xfrm>
        </p:spPr>
        <p:txBody>
          <a:bodyPr/>
          <a:lstStyle/>
          <a:p>
            <a:pPr eaLnBrk="1" hangingPunct="1">
              <a:defRPr/>
            </a:pPr>
            <a:r>
              <a:rPr lang="fr-FR" dirty="0" smtClean="0"/>
              <a:t>Une très récente étude menée par deux médecins anthropologues  met en évidence le lien possible entre le port du soutien gorge et le cancer du sein.</a:t>
            </a:r>
          </a:p>
        </p:txBody>
      </p:sp>
      <p:grpSp>
        <p:nvGrpSpPr>
          <p:cNvPr id="61444" name="Group 4"/>
          <p:cNvGrpSpPr>
            <a:grpSpLocks/>
          </p:cNvGrpSpPr>
          <p:nvPr/>
        </p:nvGrpSpPr>
        <p:grpSpPr bwMode="auto">
          <a:xfrm>
            <a:off x="1835150" y="1557338"/>
            <a:ext cx="5616575" cy="3398837"/>
            <a:chOff x="111152177" y="106144430"/>
            <a:chExt cx="2721340" cy="1646820"/>
          </a:xfrm>
        </p:grpSpPr>
        <p:grpSp>
          <p:nvGrpSpPr>
            <p:cNvPr id="61445" name="Group 5"/>
            <p:cNvGrpSpPr>
              <a:grpSpLocks/>
            </p:cNvGrpSpPr>
            <p:nvPr/>
          </p:nvGrpSpPr>
          <p:grpSpPr bwMode="auto">
            <a:xfrm>
              <a:off x="111152177" y="106144430"/>
              <a:ext cx="2721340" cy="1513232"/>
              <a:chOff x="111152177" y="106077755"/>
              <a:chExt cx="2721340" cy="1513232"/>
            </a:xfrm>
          </p:grpSpPr>
          <p:pic>
            <p:nvPicPr>
              <p:cNvPr id="98310" name="Picture 6" descr="getitoff"/>
              <p:cNvPicPr>
                <a:picLocks noChangeAspect="1" noChangeArrowheads="1"/>
              </p:cNvPicPr>
              <p:nvPr/>
            </p:nvPicPr>
            <p:blipFill>
              <a:blip r:embed="rId2" cstate="print"/>
              <a:srcRect/>
              <a:stretch>
                <a:fillRect/>
              </a:stretch>
            </p:blipFill>
            <p:spPr bwMode="auto">
              <a:xfrm rot="602992">
                <a:off x="112952046" y="106203132"/>
                <a:ext cx="921471" cy="1387605"/>
              </a:xfrm>
              <a:prstGeom prst="rect">
                <a:avLst/>
              </a:prstGeom>
              <a:noFill/>
              <a:ln w="3175" algn="in">
                <a:solidFill>
                  <a:srgbClr val="000000"/>
                </a:solidFill>
                <a:miter lim="800000"/>
                <a:headEnd/>
                <a:tailEnd/>
              </a:ln>
              <a:effectLst>
                <a:outerShdw dist="35921" dir="2700000" algn="ctr" rotWithShape="0">
                  <a:srgbClr val="949494"/>
                </a:outerShdw>
              </a:effectLst>
            </p:spPr>
          </p:pic>
          <p:pic>
            <p:nvPicPr>
              <p:cNvPr id="98311" name="Picture 7" descr="kill"/>
              <p:cNvPicPr>
                <a:picLocks noChangeAspect="1" noChangeArrowheads="1"/>
              </p:cNvPicPr>
              <p:nvPr/>
            </p:nvPicPr>
            <p:blipFill>
              <a:blip r:embed="rId3" cstate="print"/>
              <a:srcRect/>
              <a:stretch>
                <a:fillRect/>
              </a:stretch>
            </p:blipFill>
            <p:spPr bwMode="auto">
              <a:xfrm rot="-384217">
                <a:off x="111152177" y="106190056"/>
                <a:ext cx="916856" cy="1379144"/>
              </a:xfrm>
              <a:prstGeom prst="rect">
                <a:avLst/>
              </a:prstGeom>
              <a:noFill/>
              <a:ln w="3175" algn="in">
                <a:solidFill>
                  <a:srgbClr val="000000"/>
                </a:solidFill>
                <a:miter lim="800000"/>
                <a:headEnd/>
                <a:tailEnd/>
              </a:ln>
              <a:effectLst>
                <a:outerShdw dist="35921" dir="2700000" algn="ctr" rotWithShape="0">
                  <a:srgbClr val="949494"/>
                </a:outerShdw>
              </a:effectLst>
            </p:spPr>
          </p:pic>
          <p:pic>
            <p:nvPicPr>
              <p:cNvPr id="98312" name="Picture 8" descr="Livre"/>
              <p:cNvPicPr>
                <a:picLocks noChangeAspect="1" noChangeArrowheads="1"/>
              </p:cNvPicPr>
              <p:nvPr/>
            </p:nvPicPr>
            <p:blipFill>
              <a:blip r:embed="rId4" cstate="print"/>
              <a:srcRect/>
              <a:stretch>
                <a:fillRect/>
              </a:stretch>
            </p:blipFill>
            <p:spPr bwMode="auto">
              <a:xfrm>
                <a:off x="112078263" y="106077755"/>
                <a:ext cx="906857" cy="1363761"/>
              </a:xfrm>
              <a:prstGeom prst="rect">
                <a:avLst/>
              </a:prstGeom>
              <a:noFill/>
              <a:ln w="3175" algn="in">
                <a:solidFill>
                  <a:srgbClr val="000000"/>
                </a:solidFill>
                <a:miter lim="800000"/>
                <a:headEnd/>
                <a:tailEnd/>
              </a:ln>
              <a:effectLst>
                <a:outerShdw dist="35921" dir="2700000" algn="ctr" rotWithShape="0">
                  <a:srgbClr val="949494"/>
                </a:outerShdw>
              </a:effectLst>
            </p:spPr>
          </p:pic>
        </p:grpSp>
        <p:sp>
          <p:nvSpPr>
            <p:cNvPr id="61446" name="Rectangle 9"/>
            <p:cNvSpPr>
              <a:spLocks noChangeArrowheads="1"/>
            </p:cNvSpPr>
            <p:nvPr/>
          </p:nvSpPr>
          <p:spPr bwMode="auto">
            <a:xfrm>
              <a:off x="112064800" y="107638850"/>
              <a:ext cx="819150" cy="152400"/>
            </a:xfrm>
            <a:prstGeom prst="rect">
              <a:avLst/>
            </a:prstGeom>
            <a:noFill/>
            <a:ln w="9525" algn="in">
              <a:noFill/>
              <a:miter lim="800000"/>
              <a:headEnd/>
              <a:tailEnd/>
            </a:ln>
          </p:spPr>
          <p:txBody>
            <a:bodyPr lIns="36576" tIns="36576" rIns="36576" bIns="36576"/>
            <a:lstStyle/>
            <a:p>
              <a:endParaRPr lang="fr-F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pPr eaLnBrk="1" hangingPunct="1">
              <a:defRPr/>
            </a:pPr>
            <a:r>
              <a:rPr lang="fr-FR" sz="4000" smtClean="0"/>
              <a:t>Compression des ganglions lymphatiques</a:t>
            </a:r>
          </a:p>
        </p:txBody>
      </p:sp>
      <p:sp>
        <p:nvSpPr>
          <p:cNvPr id="99331" name="Rectangle 3"/>
          <p:cNvSpPr>
            <a:spLocks noGrp="1" noChangeArrowheads="1"/>
          </p:cNvSpPr>
          <p:nvPr>
            <p:ph type="body" idx="1"/>
          </p:nvPr>
        </p:nvSpPr>
        <p:spPr>
          <a:xfrm>
            <a:off x="468313" y="1773238"/>
            <a:ext cx="4186237" cy="4495800"/>
          </a:xfrm>
        </p:spPr>
        <p:txBody>
          <a:bodyPr/>
          <a:lstStyle/>
          <a:p>
            <a:pPr eaLnBrk="1" hangingPunct="1">
              <a:lnSpc>
                <a:spcPct val="90000"/>
              </a:lnSpc>
              <a:defRPr/>
            </a:pPr>
            <a:r>
              <a:rPr lang="fr-FR" sz="2800" dirty="0" smtClean="0"/>
              <a:t>Le soutien gorge compressant les divers ganglions et canaux lymphatiques, les toxines ne sont plus éliminées naturellement par le drainage lymphatique et s’accumulent dans le sein faisant apparaître au fil du temps kystes </a:t>
            </a:r>
            <a:r>
              <a:rPr lang="fr-FR" sz="2800" dirty="0" err="1" smtClean="0"/>
              <a:t>fibro</a:t>
            </a:r>
            <a:r>
              <a:rPr lang="fr-FR" sz="2800" dirty="0" smtClean="0"/>
              <a:t>-kystes et tumeurs cancéreuses.</a:t>
            </a:r>
          </a:p>
        </p:txBody>
      </p:sp>
      <p:pic>
        <p:nvPicPr>
          <p:cNvPr id="62468" name="Picture 4" descr="poitrine"/>
          <p:cNvPicPr>
            <a:picLocks noChangeAspect="1" noChangeArrowheads="1"/>
          </p:cNvPicPr>
          <p:nvPr/>
        </p:nvPicPr>
        <p:blipFill>
          <a:blip r:embed="rId2" cstate="print"/>
          <a:srcRect/>
          <a:stretch>
            <a:fillRect/>
          </a:stretch>
        </p:blipFill>
        <p:spPr bwMode="auto">
          <a:xfrm>
            <a:off x="4572000" y="1989138"/>
            <a:ext cx="4284663" cy="3832225"/>
          </a:xfrm>
          <a:prstGeom prst="rect">
            <a:avLst/>
          </a:prstGeom>
          <a:noFill/>
          <a:ln w="9525" algn="in">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pPr eaLnBrk="1" hangingPunct="1">
              <a:defRPr/>
            </a:pPr>
            <a:r>
              <a:rPr lang="fr-FR" smtClean="0"/>
              <a:t>Les capillaires lymphatiques</a:t>
            </a:r>
          </a:p>
        </p:txBody>
      </p:sp>
      <p:sp>
        <p:nvSpPr>
          <p:cNvPr id="100355" name="Rectangle 3"/>
          <p:cNvSpPr>
            <a:spLocks noGrp="1" noChangeArrowheads="1"/>
          </p:cNvSpPr>
          <p:nvPr>
            <p:ph type="body" idx="1"/>
          </p:nvPr>
        </p:nvSpPr>
        <p:spPr>
          <a:xfrm>
            <a:off x="251520" y="1628800"/>
            <a:ext cx="4680520" cy="4681513"/>
          </a:xfrm>
        </p:spPr>
        <p:txBody>
          <a:bodyPr/>
          <a:lstStyle/>
          <a:p>
            <a:pPr eaLnBrk="1" hangingPunct="1">
              <a:lnSpc>
                <a:spcPct val="80000"/>
              </a:lnSpc>
              <a:defRPr/>
            </a:pPr>
            <a:r>
              <a:rPr lang="fr-FR" dirty="0" smtClean="0"/>
              <a:t>Les capillaires lymphatiques sont sous-cutanés (juste à fleur de peau) et microscopiques.</a:t>
            </a:r>
          </a:p>
          <a:p>
            <a:pPr eaLnBrk="1" hangingPunct="1">
              <a:lnSpc>
                <a:spcPct val="80000"/>
              </a:lnSpc>
              <a:defRPr/>
            </a:pPr>
            <a:r>
              <a:rPr lang="fr-FR" dirty="0" smtClean="0"/>
              <a:t>Leur compression se fait par simple pression et empêche la lymphe chargée de déchets d'aller se déverser dans les vaisseaux ou même dans les ganglions. </a:t>
            </a:r>
          </a:p>
          <a:p>
            <a:pPr eaLnBrk="1" hangingPunct="1">
              <a:lnSpc>
                <a:spcPct val="80000"/>
              </a:lnSpc>
              <a:buFontTx/>
              <a:buNone/>
              <a:defRPr/>
            </a:pPr>
            <a:endParaRPr lang="fr-FR" sz="2400" dirty="0" smtClean="0"/>
          </a:p>
          <a:p>
            <a:pPr eaLnBrk="1" hangingPunct="1">
              <a:lnSpc>
                <a:spcPct val="80000"/>
              </a:lnSpc>
              <a:buFontTx/>
              <a:buNone/>
              <a:defRPr/>
            </a:pPr>
            <a:r>
              <a:rPr lang="fr-FR" sz="2000" dirty="0" smtClean="0"/>
              <a:t/>
            </a:r>
            <a:br>
              <a:rPr lang="fr-FR" sz="2000" dirty="0" smtClean="0"/>
            </a:br>
            <a:r>
              <a:rPr lang="fr-FR" sz="2000" dirty="0" smtClean="0"/>
              <a:t> </a:t>
            </a:r>
            <a:br>
              <a:rPr lang="fr-FR" sz="2000" dirty="0" smtClean="0"/>
            </a:br>
            <a:r>
              <a:rPr lang="fr-FR" sz="2000" dirty="0" smtClean="0"/>
              <a:t/>
            </a:r>
            <a:br>
              <a:rPr lang="fr-FR" sz="2000" dirty="0" smtClean="0"/>
            </a:br>
            <a:r>
              <a:rPr lang="fr-FR" sz="1800" dirty="0" smtClean="0"/>
              <a:t>  </a:t>
            </a:r>
          </a:p>
        </p:txBody>
      </p:sp>
      <p:pic>
        <p:nvPicPr>
          <p:cNvPr id="63492" name="Picture 4" descr="A_Breasts_LymphSystem"/>
          <p:cNvPicPr>
            <a:picLocks noChangeAspect="1" noChangeArrowheads="1"/>
          </p:cNvPicPr>
          <p:nvPr/>
        </p:nvPicPr>
        <p:blipFill>
          <a:blip r:embed="rId2" cstate="print"/>
          <a:srcRect t="2578" b="3334"/>
          <a:stretch>
            <a:fillRect/>
          </a:stretch>
        </p:blipFill>
        <p:spPr bwMode="auto">
          <a:xfrm>
            <a:off x="5076056" y="1412776"/>
            <a:ext cx="3683537" cy="525658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Evacuation bloquée des toxiques</a:t>
            </a:r>
            <a:endParaRPr lang="fr-FR" dirty="0"/>
          </a:p>
        </p:txBody>
      </p:sp>
      <p:sp>
        <p:nvSpPr>
          <p:cNvPr id="3" name="Espace réservé du contenu 2"/>
          <p:cNvSpPr>
            <a:spLocks noGrp="1"/>
          </p:cNvSpPr>
          <p:nvPr>
            <p:ph idx="1"/>
          </p:nvPr>
        </p:nvSpPr>
        <p:spPr>
          <a:xfrm>
            <a:off x="683568" y="1600200"/>
            <a:ext cx="4392488" cy="1324744"/>
          </a:xfrm>
        </p:spPr>
        <p:txBody>
          <a:bodyPr/>
          <a:lstStyle/>
          <a:p>
            <a:r>
              <a:rPr lang="fr-FR" sz="2400" dirty="0" smtClean="0"/>
              <a:t>Cette lymphe devient alors stagnante et les toxiques qu'elle n'a pas pu évacuer feront des dégâts sur place.</a:t>
            </a:r>
            <a:endParaRPr lang="fr-FR" sz="2400" dirty="0"/>
          </a:p>
        </p:txBody>
      </p:sp>
      <p:pic>
        <p:nvPicPr>
          <p:cNvPr id="204802" name="Picture 2" descr="N:\Perso\Perso Yves\Soutien gorge Danger\M1220088-Fungating,_ulcerating_breast_cancer-SPL.jpg"/>
          <p:cNvPicPr>
            <a:picLocks noChangeAspect="1" noChangeArrowheads="1"/>
          </p:cNvPicPr>
          <p:nvPr/>
        </p:nvPicPr>
        <p:blipFill>
          <a:blip r:embed="rId2" cstate="print"/>
          <a:srcRect/>
          <a:stretch>
            <a:fillRect/>
          </a:stretch>
        </p:blipFill>
        <p:spPr bwMode="auto">
          <a:xfrm>
            <a:off x="5508104" y="1571890"/>
            <a:ext cx="2952328" cy="4847529"/>
          </a:xfrm>
          <a:prstGeom prst="rect">
            <a:avLst/>
          </a:prstGeom>
          <a:noFill/>
        </p:spPr>
      </p:pic>
      <p:pic>
        <p:nvPicPr>
          <p:cNvPr id="204804" name="Picture 4" descr="N:\Perso\Perso Yves\Soutien gorge Danger\breast_artery_1.jpg"/>
          <p:cNvPicPr>
            <a:picLocks noChangeAspect="1" noChangeArrowheads="1"/>
          </p:cNvPicPr>
          <p:nvPr/>
        </p:nvPicPr>
        <p:blipFill>
          <a:blip r:embed="rId3" cstate="print"/>
          <a:srcRect/>
          <a:stretch>
            <a:fillRect/>
          </a:stretch>
        </p:blipFill>
        <p:spPr bwMode="auto">
          <a:xfrm>
            <a:off x="1331640" y="3356992"/>
            <a:ext cx="2840360" cy="3043243"/>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4355976" y="4725144"/>
            <a:ext cx="4320480" cy="1728192"/>
          </a:xfrm>
          <a:prstGeom prst="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fr-FR"/>
          </a:p>
        </p:txBody>
      </p:sp>
      <p:sp>
        <p:nvSpPr>
          <p:cNvPr id="2" name="Titre 1"/>
          <p:cNvSpPr>
            <a:spLocks noGrp="1"/>
          </p:cNvSpPr>
          <p:nvPr>
            <p:ph type="title"/>
          </p:nvPr>
        </p:nvSpPr>
        <p:spPr/>
        <p:txBody>
          <a:bodyPr/>
          <a:lstStyle/>
          <a:p>
            <a:r>
              <a:rPr lang="fr-FR" dirty="0" smtClean="0"/>
              <a:t>Compression des capillaires</a:t>
            </a:r>
            <a:endParaRPr lang="fr-FR" dirty="0"/>
          </a:p>
        </p:txBody>
      </p:sp>
      <p:sp>
        <p:nvSpPr>
          <p:cNvPr id="3" name="Espace réservé du contenu 2"/>
          <p:cNvSpPr>
            <a:spLocks noGrp="1"/>
          </p:cNvSpPr>
          <p:nvPr>
            <p:ph idx="1"/>
          </p:nvPr>
        </p:nvSpPr>
        <p:spPr>
          <a:xfrm>
            <a:off x="323528" y="1600200"/>
            <a:ext cx="5112568" cy="2116832"/>
          </a:xfrm>
        </p:spPr>
        <p:txBody>
          <a:bodyPr/>
          <a:lstStyle/>
          <a:p>
            <a:r>
              <a:rPr lang="fr-FR" sz="2400" dirty="0" smtClean="0"/>
              <a:t>Les soutien-gorge plus ou moins serrés par leurs élastiques, leurs armatures ou par leurs bonnets qui remontent les seins compriment ces capillaires et vaisseaux lymphatiques empêchant la circulation lymphatique.</a:t>
            </a:r>
            <a:endParaRPr lang="fr-FR" sz="2400" dirty="0"/>
          </a:p>
        </p:txBody>
      </p:sp>
      <p:pic>
        <p:nvPicPr>
          <p:cNvPr id="1026" name="Picture 2" descr="N:\Perso\Perso Yves\Soutien gorge Danger\Soutien Gorge et Cancer\breast-lymph.gif"/>
          <p:cNvPicPr>
            <a:picLocks noChangeAspect="1" noChangeArrowheads="1"/>
          </p:cNvPicPr>
          <p:nvPr/>
        </p:nvPicPr>
        <p:blipFill>
          <a:blip r:embed="rId2" cstate="print"/>
          <a:srcRect/>
          <a:stretch>
            <a:fillRect/>
          </a:stretch>
        </p:blipFill>
        <p:spPr bwMode="auto">
          <a:xfrm>
            <a:off x="6012160" y="1556792"/>
            <a:ext cx="2376264" cy="2953879"/>
          </a:xfrm>
          <a:prstGeom prst="rect">
            <a:avLst/>
          </a:prstGeom>
          <a:noFill/>
        </p:spPr>
      </p:pic>
      <p:pic>
        <p:nvPicPr>
          <p:cNvPr id="1028" name="Picture 4" descr="N:\Perso\Perso Yves\Soutien gorge Danger\images-image_popup-br7_inflammatory.jpg"/>
          <p:cNvPicPr>
            <a:picLocks noChangeAspect="1" noChangeArrowheads="1"/>
          </p:cNvPicPr>
          <p:nvPr/>
        </p:nvPicPr>
        <p:blipFill>
          <a:blip r:embed="rId3" cstate="print"/>
          <a:srcRect b="4771"/>
          <a:stretch>
            <a:fillRect/>
          </a:stretch>
        </p:blipFill>
        <p:spPr bwMode="auto">
          <a:xfrm>
            <a:off x="899592" y="4221088"/>
            <a:ext cx="3024336" cy="2253644"/>
          </a:xfrm>
          <a:prstGeom prst="rect">
            <a:avLst/>
          </a:prstGeom>
          <a:noFill/>
        </p:spPr>
      </p:pic>
      <p:sp>
        <p:nvSpPr>
          <p:cNvPr id="7" name="ZoneTexte 6"/>
          <p:cNvSpPr txBox="1"/>
          <p:nvPr/>
        </p:nvSpPr>
        <p:spPr>
          <a:xfrm>
            <a:off x="4355976" y="4797152"/>
            <a:ext cx="4320480" cy="1569660"/>
          </a:xfrm>
          <a:prstGeom prst="rect">
            <a:avLst/>
          </a:prstGeom>
          <a:noFill/>
        </p:spPr>
        <p:txBody>
          <a:bodyPr wrap="square" rtlCol="0">
            <a:spAutoFit/>
          </a:bodyPr>
          <a:lstStyle/>
          <a:p>
            <a:pPr algn="ctr"/>
            <a:r>
              <a:rPr lang="fr-FR" sz="2400" dirty="0" smtClean="0">
                <a:solidFill>
                  <a:srgbClr val="FFFF00"/>
                </a:solidFill>
                <a:effectLst>
                  <a:outerShdw blurRad="38100" dist="38100" dir="2700000" algn="tl">
                    <a:srgbClr val="000000">
                      <a:alpha val="43137"/>
                    </a:srgbClr>
                  </a:outerShdw>
                </a:effectLst>
              </a:rPr>
              <a:t>Le plus léger des soutien-gorge exerce des pressions qui sont supérieures à celle que l’on trouve dans les vaisseaux lymphatiques.</a:t>
            </a:r>
            <a:endParaRPr lang="fr-FR" sz="2400"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251520" y="692696"/>
            <a:ext cx="5471839" cy="1143000"/>
          </a:xfrm>
        </p:spPr>
        <p:txBody>
          <a:bodyPr/>
          <a:lstStyle/>
          <a:p>
            <a:pPr eaLnBrk="1" hangingPunct="1">
              <a:defRPr/>
            </a:pPr>
            <a:r>
              <a:rPr lang="fr-FR" sz="4000" dirty="0" smtClean="0"/>
              <a:t>Le réchauffement permanent des seins</a:t>
            </a:r>
            <a:br>
              <a:rPr lang="fr-FR" sz="4000" dirty="0" smtClean="0"/>
            </a:br>
            <a:endParaRPr lang="fr-FR" sz="4000" dirty="0" smtClean="0"/>
          </a:p>
        </p:txBody>
      </p:sp>
      <p:sp>
        <p:nvSpPr>
          <p:cNvPr id="101379" name="Rectangle 3"/>
          <p:cNvSpPr>
            <a:spLocks noGrp="1" noChangeArrowheads="1"/>
          </p:cNvSpPr>
          <p:nvPr>
            <p:ph type="body" idx="1"/>
          </p:nvPr>
        </p:nvSpPr>
        <p:spPr>
          <a:xfrm>
            <a:off x="323850" y="1844824"/>
            <a:ext cx="5184254" cy="4465489"/>
          </a:xfrm>
        </p:spPr>
        <p:txBody>
          <a:bodyPr/>
          <a:lstStyle/>
          <a:p>
            <a:pPr eaLnBrk="1" hangingPunct="1">
              <a:lnSpc>
                <a:spcPct val="90000"/>
              </a:lnSpc>
              <a:defRPr/>
            </a:pPr>
            <a:r>
              <a:rPr lang="fr-FR" sz="2800" dirty="0" smtClean="0"/>
              <a:t>	Les soutien-gorge par leur tissu enveloppant les seins et par la compression qui leur est exercée, augmentent sensiblement leurs températures.</a:t>
            </a:r>
            <a:endParaRPr lang="fr-FR" sz="2800" u="sng" dirty="0" smtClean="0"/>
          </a:p>
          <a:p>
            <a:pPr eaLnBrk="1" hangingPunct="1">
              <a:lnSpc>
                <a:spcPct val="90000"/>
              </a:lnSpc>
              <a:defRPr/>
            </a:pPr>
            <a:r>
              <a:rPr lang="fr-FR" sz="2800" dirty="0" smtClean="0"/>
              <a:t>	Ceci est prouvé par des études thermo graphiques ..</a:t>
            </a:r>
          </a:p>
          <a:p>
            <a:pPr eaLnBrk="1" hangingPunct="1">
              <a:lnSpc>
                <a:spcPct val="90000"/>
              </a:lnSpc>
              <a:defRPr/>
            </a:pPr>
            <a:r>
              <a:rPr lang="fr-FR" sz="2800" dirty="0" smtClean="0"/>
              <a:t>	On sait qu'un sein précancéreux ou cancéreux est plus chaud </a:t>
            </a:r>
            <a:r>
              <a:rPr lang="fr-FR" sz="2800" b="1" u="sng" dirty="0" smtClean="0"/>
              <a:t>d’un demi degré</a:t>
            </a:r>
            <a:r>
              <a:rPr lang="fr-FR" sz="2800" b="1" dirty="0" smtClean="0"/>
              <a:t> </a:t>
            </a:r>
            <a:r>
              <a:rPr lang="fr-FR" sz="2800" dirty="0" smtClean="0"/>
              <a:t>qu'un sein non cancéreux .</a:t>
            </a:r>
          </a:p>
        </p:txBody>
      </p:sp>
      <p:pic>
        <p:nvPicPr>
          <p:cNvPr id="64516" name="Picture 4" descr="261x300_1224168306soutien-gorge_adriana"/>
          <p:cNvPicPr>
            <a:picLocks noChangeAspect="1" noChangeArrowheads="1"/>
          </p:cNvPicPr>
          <p:nvPr/>
        </p:nvPicPr>
        <p:blipFill>
          <a:blip r:embed="rId2" cstate="print"/>
          <a:srcRect/>
          <a:stretch>
            <a:fillRect/>
          </a:stretch>
        </p:blipFill>
        <p:spPr bwMode="auto">
          <a:xfrm>
            <a:off x="5652120" y="3356992"/>
            <a:ext cx="2736304" cy="3144865"/>
          </a:xfrm>
          <a:prstGeom prst="rect">
            <a:avLst/>
          </a:prstGeom>
          <a:noFill/>
          <a:ln w="9525">
            <a:noFill/>
            <a:miter lim="800000"/>
            <a:headEnd/>
            <a:tailEnd/>
          </a:ln>
        </p:spPr>
      </p:pic>
      <p:pic>
        <p:nvPicPr>
          <p:cNvPr id="113665" name="Picture 1" descr="N:\Perso\Perso Yves\Soutien gorge Danger\les maladies multifactorielles.JPG"/>
          <p:cNvPicPr>
            <a:picLocks noChangeAspect="1" noChangeArrowheads="1"/>
          </p:cNvPicPr>
          <p:nvPr/>
        </p:nvPicPr>
        <p:blipFill>
          <a:blip r:embed="rId3" cstate="print"/>
          <a:srcRect/>
          <a:stretch>
            <a:fillRect/>
          </a:stretch>
        </p:blipFill>
        <p:spPr bwMode="auto">
          <a:xfrm>
            <a:off x="5580111" y="548680"/>
            <a:ext cx="2833057" cy="2592288"/>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pPr eaLnBrk="1" hangingPunct="1">
              <a:defRPr/>
            </a:pPr>
            <a:r>
              <a:rPr lang="fr-FR" smtClean="0"/>
              <a:t>Le massage naturel du sein libre</a:t>
            </a:r>
          </a:p>
        </p:txBody>
      </p:sp>
      <p:sp>
        <p:nvSpPr>
          <p:cNvPr id="102403" name="Rectangle 3"/>
          <p:cNvSpPr>
            <a:spLocks noGrp="1" noChangeArrowheads="1"/>
          </p:cNvSpPr>
          <p:nvPr>
            <p:ph type="body" idx="1"/>
          </p:nvPr>
        </p:nvSpPr>
        <p:spPr>
          <a:xfrm>
            <a:off x="539750" y="1571612"/>
            <a:ext cx="4679950" cy="4737113"/>
          </a:xfrm>
        </p:spPr>
        <p:txBody>
          <a:bodyPr/>
          <a:lstStyle/>
          <a:p>
            <a:pPr eaLnBrk="1" hangingPunct="1">
              <a:defRPr/>
            </a:pPr>
            <a:r>
              <a:rPr lang="fr-FR" sz="2800" dirty="0" smtClean="0"/>
              <a:t>Le mouvement naturel du sein libre pendant la marche crée normalement un massage qui fait circuler le lymphe. </a:t>
            </a:r>
          </a:p>
          <a:p>
            <a:pPr eaLnBrk="1" hangingPunct="1">
              <a:defRPr/>
            </a:pPr>
            <a:r>
              <a:rPr lang="fr-FR" sz="2800" dirty="0" smtClean="0"/>
              <a:t>Lorsque ce mouvement naturel est entravé, la lymphe ne circule plus, les toxines s’accumulent et kystes et tumeurs apparaissent.</a:t>
            </a:r>
          </a:p>
          <a:p>
            <a:pPr eaLnBrk="1" hangingPunct="1">
              <a:defRPr/>
            </a:pPr>
            <a:r>
              <a:rPr lang="fr-FR" sz="2800" b="1" dirty="0" smtClean="0"/>
              <a:t>Le sein </a:t>
            </a:r>
            <a:r>
              <a:rPr lang="fr-FR" sz="2800" b="1" u="sng" dirty="0" smtClean="0"/>
              <a:t>doit</a:t>
            </a:r>
            <a:r>
              <a:rPr lang="fr-FR" sz="2800" b="1" dirty="0" smtClean="0"/>
              <a:t> bouger pour rester en bonne santé.</a:t>
            </a:r>
          </a:p>
        </p:txBody>
      </p:sp>
      <p:pic>
        <p:nvPicPr>
          <p:cNvPr id="65540" name="Picture 4" descr="280200_infini_1"/>
          <p:cNvPicPr>
            <a:picLocks noChangeAspect="1" noChangeArrowheads="1"/>
          </p:cNvPicPr>
          <p:nvPr/>
        </p:nvPicPr>
        <p:blipFill>
          <a:blip r:embed="rId2" cstate="print"/>
          <a:srcRect/>
          <a:stretch>
            <a:fillRect/>
          </a:stretch>
        </p:blipFill>
        <p:spPr bwMode="auto">
          <a:xfrm>
            <a:off x="5286380" y="1571612"/>
            <a:ext cx="3051509" cy="2179649"/>
          </a:xfrm>
          <a:prstGeom prst="rect">
            <a:avLst/>
          </a:prstGeom>
          <a:noFill/>
          <a:ln w="9525">
            <a:noFill/>
            <a:miter lim="800000"/>
            <a:headEnd/>
            <a:tailEnd/>
          </a:ln>
        </p:spPr>
      </p:pic>
      <p:pic>
        <p:nvPicPr>
          <p:cNvPr id="65541" name="Picture 5" descr="Sans titre"/>
          <p:cNvPicPr>
            <a:picLocks noChangeAspect="1" noChangeArrowheads="1"/>
          </p:cNvPicPr>
          <p:nvPr/>
        </p:nvPicPr>
        <p:blipFill>
          <a:blip r:embed="rId3" cstate="print"/>
          <a:srcRect/>
          <a:stretch>
            <a:fillRect/>
          </a:stretch>
        </p:blipFill>
        <p:spPr bwMode="auto">
          <a:xfrm>
            <a:off x="5286380" y="3929066"/>
            <a:ext cx="3047876" cy="244120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5482952" cy="1143000"/>
          </a:xfrm>
        </p:spPr>
        <p:txBody>
          <a:bodyPr/>
          <a:lstStyle/>
          <a:p>
            <a:r>
              <a:rPr lang="fr-FR" dirty="0" smtClean="0"/>
              <a:t>Habillée pour tuer</a:t>
            </a:r>
            <a:endParaRPr lang="fr-FR" dirty="0"/>
          </a:p>
        </p:txBody>
      </p:sp>
      <p:sp>
        <p:nvSpPr>
          <p:cNvPr id="3" name="Espace réservé du contenu 2"/>
          <p:cNvSpPr>
            <a:spLocks noGrp="1"/>
          </p:cNvSpPr>
          <p:nvPr>
            <p:ph idx="1"/>
          </p:nvPr>
        </p:nvSpPr>
        <p:spPr>
          <a:xfrm>
            <a:off x="457200" y="1556792"/>
            <a:ext cx="5266928" cy="4539208"/>
          </a:xfrm>
        </p:spPr>
        <p:txBody>
          <a:bodyPr/>
          <a:lstStyle/>
          <a:p>
            <a:r>
              <a:rPr lang="fr-FR" sz="2800" dirty="0" smtClean="0"/>
              <a:t>Le soutien-gorge ne cause pas le cancer par lui-même mais contribue au cancer du sein en empêchant le corps d’excréter de dangereuses substances cancérogènes.</a:t>
            </a:r>
          </a:p>
          <a:p>
            <a:r>
              <a:rPr lang="fr-FR" sz="2800" dirty="0" smtClean="0"/>
              <a:t>En d’autres termes, les soutien-gorge inhibent le processus par lequel notre corps se nettoie tout seul et se débarrasse des cellules cancéreuses et des toxines.</a:t>
            </a:r>
          </a:p>
        </p:txBody>
      </p:sp>
      <p:pic>
        <p:nvPicPr>
          <p:cNvPr id="98306" name="Picture 2" descr="N:\Perso\Perso Yves\Soutien gorge Danger\Sans titre.bmp"/>
          <p:cNvPicPr>
            <a:picLocks noChangeAspect="1" noChangeArrowheads="1"/>
          </p:cNvPicPr>
          <p:nvPr/>
        </p:nvPicPr>
        <p:blipFill>
          <a:blip r:embed="rId2" cstate="print"/>
          <a:srcRect/>
          <a:stretch>
            <a:fillRect/>
          </a:stretch>
        </p:blipFill>
        <p:spPr bwMode="auto">
          <a:xfrm>
            <a:off x="6012160" y="332656"/>
            <a:ext cx="2839591" cy="4254370"/>
          </a:xfrm>
          <a:prstGeom prst="rect">
            <a:avLst/>
          </a:prstGeom>
          <a:noFill/>
        </p:spPr>
      </p:pic>
      <p:pic>
        <p:nvPicPr>
          <p:cNvPr id="111617" name="Picture 1" descr="N:\Perso\Perso Yves\Soutien gorge Danger\1271089-1276001-943.jpg"/>
          <p:cNvPicPr>
            <a:picLocks noChangeAspect="1" noChangeArrowheads="1"/>
          </p:cNvPicPr>
          <p:nvPr/>
        </p:nvPicPr>
        <p:blipFill>
          <a:blip r:embed="rId3" cstate="print"/>
          <a:srcRect/>
          <a:stretch>
            <a:fillRect/>
          </a:stretch>
        </p:blipFill>
        <p:spPr bwMode="auto">
          <a:xfrm>
            <a:off x="6012160" y="4725144"/>
            <a:ext cx="2847916" cy="1512168"/>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pPr eaLnBrk="1" hangingPunct="1">
              <a:defRPr/>
            </a:pPr>
            <a:r>
              <a:rPr lang="fr-FR" sz="4000" smtClean="0"/>
              <a:t>Des résultats d’enquête stupéfiants</a:t>
            </a:r>
          </a:p>
        </p:txBody>
      </p:sp>
      <p:sp>
        <p:nvSpPr>
          <p:cNvPr id="109571" name="Rectangle 3"/>
          <p:cNvSpPr>
            <a:spLocks noGrp="1" noChangeArrowheads="1"/>
          </p:cNvSpPr>
          <p:nvPr>
            <p:ph type="body" idx="1"/>
          </p:nvPr>
        </p:nvSpPr>
        <p:spPr>
          <a:xfrm>
            <a:off x="457200" y="1628775"/>
            <a:ext cx="5122863" cy="4679950"/>
          </a:xfrm>
        </p:spPr>
        <p:txBody>
          <a:bodyPr/>
          <a:lstStyle/>
          <a:p>
            <a:pPr eaLnBrk="1" hangingPunct="1">
              <a:lnSpc>
                <a:spcPct val="90000"/>
              </a:lnSpc>
              <a:defRPr/>
            </a:pPr>
            <a:r>
              <a:rPr lang="fr-FR" sz="2400" b="1" dirty="0" smtClean="0"/>
              <a:t>L’étude sur le cancer a révélé que 3 femmes sur 4 qui ont un cancer du sein portent régulièrement un soutien gorge contre une sur 168 qui n’en portent pas du tout. </a:t>
            </a:r>
          </a:p>
          <a:p>
            <a:pPr eaLnBrk="1" hangingPunct="1">
              <a:lnSpc>
                <a:spcPct val="90000"/>
              </a:lnSpc>
              <a:defRPr/>
            </a:pPr>
            <a:r>
              <a:rPr lang="fr-FR" sz="2400" b="1" dirty="0" smtClean="0"/>
              <a:t>Le risque d'avoir un cancer du sein est donc 125 fois supérieur  selon que l'on ne porte pas du tout un soutien gorge ou que l'on en porte un 24h/24.</a:t>
            </a:r>
          </a:p>
          <a:p>
            <a:pPr eaLnBrk="1" hangingPunct="1">
              <a:lnSpc>
                <a:spcPct val="90000"/>
              </a:lnSpc>
              <a:defRPr/>
            </a:pPr>
            <a:r>
              <a:rPr lang="fr-FR" sz="2400" b="1" u="sng" dirty="0" smtClean="0"/>
              <a:t>Porter un soutien gorge donnerait donc 12 fois plus de risque de développer un cancer que fumer.</a:t>
            </a:r>
          </a:p>
        </p:txBody>
      </p:sp>
      <p:pic>
        <p:nvPicPr>
          <p:cNvPr id="66564" name="Picture 4" descr="seinsbnw"/>
          <p:cNvPicPr>
            <a:picLocks noChangeAspect="1" noChangeArrowheads="1"/>
          </p:cNvPicPr>
          <p:nvPr/>
        </p:nvPicPr>
        <p:blipFill>
          <a:blip r:embed="rId2" cstate="print"/>
          <a:srcRect l="1250" t="4382" r="5530" b="5038"/>
          <a:stretch>
            <a:fillRect/>
          </a:stretch>
        </p:blipFill>
        <p:spPr bwMode="auto">
          <a:xfrm>
            <a:off x="6011863" y="1700213"/>
            <a:ext cx="2449512" cy="2151062"/>
          </a:xfrm>
          <a:prstGeom prst="rect">
            <a:avLst/>
          </a:prstGeom>
          <a:noFill/>
          <a:ln w="9525">
            <a:noFill/>
            <a:miter lim="800000"/>
            <a:headEnd/>
            <a:tailEnd/>
          </a:ln>
        </p:spPr>
      </p:pic>
      <p:pic>
        <p:nvPicPr>
          <p:cNvPr id="66565" name="Picture 5" descr="seins-4381f"/>
          <p:cNvPicPr>
            <a:picLocks noChangeAspect="1" noChangeArrowheads="1"/>
          </p:cNvPicPr>
          <p:nvPr/>
        </p:nvPicPr>
        <p:blipFill>
          <a:blip r:embed="rId3" cstate="print"/>
          <a:srcRect/>
          <a:stretch>
            <a:fillRect/>
          </a:stretch>
        </p:blipFill>
        <p:spPr bwMode="auto">
          <a:xfrm>
            <a:off x="6011863" y="4005263"/>
            <a:ext cx="2446337" cy="2320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Des preuves évidentes</a:t>
            </a:r>
            <a:endParaRPr lang="fr-FR" dirty="0"/>
          </a:p>
        </p:txBody>
      </p:sp>
      <p:sp>
        <p:nvSpPr>
          <p:cNvPr id="3" name="Espace réservé du contenu 2"/>
          <p:cNvSpPr>
            <a:spLocks noGrp="1"/>
          </p:cNvSpPr>
          <p:nvPr>
            <p:ph idx="1"/>
          </p:nvPr>
        </p:nvSpPr>
        <p:spPr>
          <a:xfrm>
            <a:off x="467544" y="1484784"/>
            <a:ext cx="4402832" cy="4495800"/>
          </a:xfrm>
        </p:spPr>
        <p:txBody>
          <a:bodyPr/>
          <a:lstStyle/>
          <a:p>
            <a:r>
              <a:rPr lang="fr-FR" sz="2800" dirty="0" smtClean="0"/>
              <a:t>L'American Cancer Society nous révèle qu’il est déconseillé aux femmes en état de post-mastectomie de « porter un soutien gorge serré » car il cause un </a:t>
            </a:r>
            <a:r>
              <a:rPr lang="fr-FR" sz="2800" dirty="0" err="1" smtClean="0"/>
              <a:t>lymphœdème</a:t>
            </a:r>
            <a:r>
              <a:rPr lang="fr-FR" sz="2800" dirty="0" smtClean="0"/>
              <a:t>.</a:t>
            </a:r>
          </a:p>
          <a:p>
            <a:r>
              <a:rPr lang="fr-FR" sz="2800" dirty="0" smtClean="0"/>
              <a:t>Après cet aveu, pourquoi donc notre société oblige-t-elle les femmes à porter cet accessoire destructeur ???</a:t>
            </a:r>
            <a:endParaRPr lang="fr-FR" sz="2800" dirty="0"/>
          </a:p>
        </p:txBody>
      </p:sp>
      <p:pic>
        <p:nvPicPr>
          <p:cNvPr id="99330" name="Picture 2" descr="N:\Perso\Perso Yves\Soutien gorge Danger\matuschka-beauty-out-of-damage-1993.jpg"/>
          <p:cNvPicPr>
            <a:picLocks noChangeAspect="1" noChangeArrowheads="1"/>
          </p:cNvPicPr>
          <p:nvPr/>
        </p:nvPicPr>
        <p:blipFill>
          <a:blip r:embed="rId2" cstate="print"/>
          <a:srcRect/>
          <a:stretch>
            <a:fillRect/>
          </a:stretch>
        </p:blipFill>
        <p:spPr bwMode="auto">
          <a:xfrm>
            <a:off x="5076056" y="1628800"/>
            <a:ext cx="3619500" cy="47625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pPr eaLnBrk="1" hangingPunct="1">
              <a:defRPr/>
            </a:pPr>
            <a:r>
              <a:rPr lang="fr-FR" sz="4000" smtClean="0"/>
              <a:t>Un accessoire de mode destructeur ? </a:t>
            </a:r>
          </a:p>
        </p:txBody>
      </p:sp>
      <p:sp>
        <p:nvSpPr>
          <p:cNvPr id="110595" name="Rectangle 3"/>
          <p:cNvSpPr>
            <a:spLocks noGrp="1" noChangeArrowheads="1"/>
          </p:cNvSpPr>
          <p:nvPr>
            <p:ph type="body" idx="1"/>
          </p:nvPr>
        </p:nvSpPr>
        <p:spPr>
          <a:xfrm>
            <a:off x="468313" y="3500438"/>
            <a:ext cx="8280400" cy="3025775"/>
          </a:xfrm>
        </p:spPr>
        <p:txBody>
          <a:bodyPr/>
          <a:lstStyle/>
          <a:p>
            <a:pPr eaLnBrk="1" hangingPunct="1">
              <a:lnSpc>
                <a:spcPct val="90000"/>
              </a:lnSpc>
              <a:buFontTx/>
              <a:buNone/>
              <a:defRPr/>
            </a:pPr>
            <a:r>
              <a:rPr lang="fr-FR" sz="2400" dirty="0" smtClean="0"/>
              <a:t>	Certains pays (Japon, provinces de l’Inde, Fidji, Maoris…) n’hésitent pas à faire des campagnes pour un retour au vêtement traditionnel seins libres, depuis l’apparition du cancer du sein avec l’adoption de la mode occidentale.</a:t>
            </a:r>
          </a:p>
          <a:p>
            <a:pPr eaLnBrk="1" hangingPunct="1">
              <a:lnSpc>
                <a:spcPct val="90000"/>
              </a:lnSpc>
              <a:buFontTx/>
              <a:buNone/>
              <a:defRPr/>
            </a:pPr>
            <a:r>
              <a:rPr lang="fr-FR" sz="2400" dirty="0" smtClean="0"/>
              <a:t>	</a:t>
            </a:r>
            <a:r>
              <a:rPr lang="fr-FR" sz="2800" b="1" dirty="0" smtClean="0"/>
              <a:t>En effet, les femmes vivant à la mode occidentale développent des cancers dans ces mêmes pays ou les autres vivent seins libres de façon traditionnelle et n’en développent pas.</a:t>
            </a:r>
          </a:p>
        </p:txBody>
      </p:sp>
      <p:pic>
        <p:nvPicPr>
          <p:cNvPr id="67588" name="Picture 4" descr="cout"/>
          <p:cNvPicPr>
            <a:picLocks noChangeAspect="1" noChangeArrowheads="1"/>
          </p:cNvPicPr>
          <p:nvPr/>
        </p:nvPicPr>
        <p:blipFill>
          <a:blip r:embed="rId2" cstate="print"/>
          <a:srcRect/>
          <a:stretch>
            <a:fillRect/>
          </a:stretch>
        </p:blipFill>
        <p:spPr bwMode="auto">
          <a:xfrm>
            <a:off x="1403350" y="1412875"/>
            <a:ext cx="1084263" cy="2016125"/>
          </a:xfrm>
          <a:prstGeom prst="rect">
            <a:avLst/>
          </a:prstGeom>
          <a:noFill/>
          <a:ln w="9525">
            <a:noFill/>
            <a:miter lim="800000"/>
            <a:headEnd/>
            <a:tailEnd/>
          </a:ln>
        </p:spPr>
      </p:pic>
      <p:pic>
        <p:nvPicPr>
          <p:cNvPr id="67589" name="Picture 5" descr="bra_free_proud_of_it_keychain-p146454835816110846qjfk_400"/>
          <p:cNvPicPr>
            <a:picLocks noChangeAspect="1" noChangeArrowheads="1"/>
          </p:cNvPicPr>
          <p:nvPr/>
        </p:nvPicPr>
        <p:blipFill>
          <a:blip r:embed="rId3" cstate="print"/>
          <a:srcRect/>
          <a:stretch>
            <a:fillRect/>
          </a:stretch>
        </p:blipFill>
        <p:spPr bwMode="auto">
          <a:xfrm>
            <a:off x="6443663" y="1484313"/>
            <a:ext cx="1871662" cy="1873250"/>
          </a:xfrm>
          <a:prstGeom prst="rect">
            <a:avLst/>
          </a:prstGeom>
          <a:noFill/>
          <a:ln w="9525" algn="in">
            <a:noFill/>
            <a:miter lim="800000"/>
            <a:headEnd/>
            <a:tailEnd/>
          </a:ln>
        </p:spPr>
      </p:pic>
      <p:pic>
        <p:nvPicPr>
          <p:cNvPr id="67590" name="Picture 6" descr="braless_m"/>
          <p:cNvPicPr>
            <a:picLocks noChangeAspect="1" noChangeArrowheads="1"/>
          </p:cNvPicPr>
          <p:nvPr/>
        </p:nvPicPr>
        <p:blipFill>
          <a:blip r:embed="rId4" cstate="print"/>
          <a:srcRect/>
          <a:stretch>
            <a:fillRect/>
          </a:stretch>
        </p:blipFill>
        <p:spPr bwMode="auto">
          <a:xfrm>
            <a:off x="3348038" y="1484313"/>
            <a:ext cx="2486025" cy="190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04664"/>
            <a:ext cx="4968552" cy="1143000"/>
          </a:xfrm>
        </p:spPr>
        <p:txBody>
          <a:bodyPr/>
          <a:lstStyle/>
          <a:p>
            <a:r>
              <a:rPr lang="fr-FR" dirty="0" smtClean="0"/>
              <a:t>Le cancer du sein chez l’homme</a:t>
            </a:r>
            <a:endParaRPr lang="fr-FR" dirty="0"/>
          </a:p>
        </p:txBody>
      </p:sp>
      <p:sp>
        <p:nvSpPr>
          <p:cNvPr id="3" name="Espace réservé du contenu 2"/>
          <p:cNvSpPr>
            <a:spLocks noGrp="1"/>
          </p:cNvSpPr>
          <p:nvPr>
            <p:ph idx="1"/>
          </p:nvPr>
        </p:nvSpPr>
        <p:spPr>
          <a:xfrm>
            <a:off x="5652120" y="620688"/>
            <a:ext cx="3250704" cy="5619328"/>
          </a:xfrm>
        </p:spPr>
        <p:txBody>
          <a:bodyPr/>
          <a:lstStyle/>
          <a:p>
            <a:r>
              <a:rPr lang="fr-FR" dirty="0" smtClean="0"/>
              <a:t>Statistiquement, le pourcentage de risques pour un homme de développer un cancer du sein est le même que celui d’une femme qui ne porte jamais de soutien gorge.</a:t>
            </a:r>
            <a:endParaRPr lang="fr-FR" dirty="0"/>
          </a:p>
        </p:txBody>
      </p:sp>
      <p:pic>
        <p:nvPicPr>
          <p:cNvPr id="190466" name="Picture 2" descr="N:\Perso\Perso Yves\Soutien gorge Danger\Photos société\Sans titre255.bmp"/>
          <p:cNvPicPr>
            <a:picLocks noChangeAspect="1" noChangeArrowheads="1"/>
          </p:cNvPicPr>
          <p:nvPr/>
        </p:nvPicPr>
        <p:blipFill>
          <a:blip r:embed="rId2" cstate="print"/>
          <a:srcRect/>
          <a:stretch>
            <a:fillRect/>
          </a:stretch>
        </p:blipFill>
        <p:spPr bwMode="auto">
          <a:xfrm>
            <a:off x="323528" y="1916832"/>
            <a:ext cx="2694214" cy="4041321"/>
          </a:xfrm>
          <a:prstGeom prst="rect">
            <a:avLst/>
          </a:prstGeom>
          <a:noFill/>
        </p:spPr>
      </p:pic>
      <p:pic>
        <p:nvPicPr>
          <p:cNvPr id="190468" name="Picture 4" descr="M:\0-Stock 2 Récup\Bétises internet 2\Ssg\elsa-pataky-nue-3.jpg"/>
          <p:cNvPicPr>
            <a:picLocks noChangeAspect="1" noChangeArrowheads="1"/>
          </p:cNvPicPr>
          <p:nvPr/>
        </p:nvPicPr>
        <p:blipFill>
          <a:blip r:embed="rId3" cstate="print"/>
          <a:srcRect l="5523" t="5085" r="6106" b="3390"/>
          <a:stretch>
            <a:fillRect/>
          </a:stretch>
        </p:blipFill>
        <p:spPr bwMode="auto">
          <a:xfrm>
            <a:off x="3059832" y="1916832"/>
            <a:ext cx="2376264" cy="4009944"/>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premier monokini</a:t>
            </a:r>
            <a:endParaRPr lang="fr-FR" dirty="0"/>
          </a:p>
        </p:txBody>
      </p:sp>
      <p:sp>
        <p:nvSpPr>
          <p:cNvPr id="3" name="Espace réservé du contenu 2"/>
          <p:cNvSpPr>
            <a:spLocks noGrp="1"/>
          </p:cNvSpPr>
          <p:nvPr>
            <p:ph idx="1"/>
          </p:nvPr>
        </p:nvSpPr>
        <p:spPr>
          <a:xfrm>
            <a:off x="4355976" y="1628800"/>
            <a:ext cx="4330824" cy="4711824"/>
          </a:xfrm>
        </p:spPr>
        <p:txBody>
          <a:bodyPr/>
          <a:lstStyle/>
          <a:p>
            <a:r>
              <a:rPr lang="fr-FR" sz="2400" dirty="0" smtClean="0"/>
              <a:t>C’est en 1964 que l'Autrichien Rudi </a:t>
            </a:r>
            <a:r>
              <a:rPr lang="fr-FR" sz="2400" dirty="0" err="1" smtClean="0"/>
              <a:t>Gernreich</a:t>
            </a:r>
            <a:r>
              <a:rPr lang="fr-FR" sz="2400" dirty="0" smtClean="0"/>
              <a:t> présente le premier monokini.</a:t>
            </a:r>
          </a:p>
          <a:p>
            <a:r>
              <a:rPr lang="fr-FR" sz="2400" dirty="0" smtClean="0"/>
              <a:t>C’est un short rayé de style typiquement marin avec des bretelles croisées.</a:t>
            </a:r>
          </a:p>
          <a:p>
            <a:r>
              <a:rPr lang="fr-FR" sz="2400" dirty="0" smtClean="0"/>
              <a:t>Les bretelles seront ensuite abandonnées durant toutes les années 70 et 80 pour faire place à un look topless systématique dont le string de nos jours incarne le nec du minimalisme.</a:t>
            </a:r>
          </a:p>
          <a:p>
            <a:endParaRPr lang="fr-FR" dirty="0"/>
          </a:p>
        </p:txBody>
      </p:sp>
      <p:pic>
        <p:nvPicPr>
          <p:cNvPr id="200706" name="Picture 2" descr="N:\Perso\Perso Yves\Soutien gorge Danger\monokini-300x390.jpg"/>
          <p:cNvPicPr>
            <a:picLocks noChangeAspect="1" noChangeArrowheads="1"/>
          </p:cNvPicPr>
          <p:nvPr/>
        </p:nvPicPr>
        <p:blipFill>
          <a:blip r:embed="rId2" cstate="print"/>
          <a:srcRect/>
          <a:stretch>
            <a:fillRect/>
          </a:stretch>
        </p:blipFill>
        <p:spPr bwMode="auto">
          <a:xfrm>
            <a:off x="467543" y="1772816"/>
            <a:ext cx="3545009" cy="460851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à coins arrondis 7"/>
          <p:cNvSpPr/>
          <p:nvPr/>
        </p:nvSpPr>
        <p:spPr>
          <a:xfrm>
            <a:off x="3923928" y="1484784"/>
            <a:ext cx="4320480" cy="504056"/>
          </a:xfrm>
          <a:prstGeom prst="round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fr-FR"/>
          </a:p>
        </p:txBody>
      </p:sp>
      <p:sp>
        <p:nvSpPr>
          <p:cNvPr id="2" name="Titre 1"/>
          <p:cNvSpPr>
            <a:spLocks noGrp="1"/>
          </p:cNvSpPr>
          <p:nvPr>
            <p:ph type="title"/>
          </p:nvPr>
        </p:nvSpPr>
        <p:spPr>
          <a:xfrm>
            <a:off x="3071813" y="274638"/>
            <a:ext cx="5929312" cy="1066130"/>
          </a:xfrm>
        </p:spPr>
        <p:txBody>
          <a:bodyPr/>
          <a:lstStyle/>
          <a:p>
            <a:pPr eaLnBrk="1" hangingPunct="1">
              <a:defRPr/>
            </a:pPr>
            <a:r>
              <a:rPr lang="fr-FR" dirty="0" smtClean="0"/>
              <a:t>Le soleil excellent contre le cancer du sein</a:t>
            </a:r>
          </a:p>
        </p:txBody>
      </p:sp>
      <p:sp>
        <p:nvSpPr>
          <p:cNvPr id="3" name="Espace réservé du contenu 2"/>
          <p:cNvSpPr>
            <a:spLocks noGrp="1"/>
          </p:cNvSpPr>
          <p:nvPr>
            <p:ph idx="1"/>
          </p:nvPr>
        </p:nvSpPr>
        <p:spPr>
          <a:xfrm>
            <a:off x="3131840" y="2060848"/>
            <a:ext cx="5686425" cy="2155825"/>
          </a:xfrm>
        </p:spPr>
        <p:txBody>
          <a:bodyPr/>
          <a:lstStyle/>
          <a:p>
            <a:pPr eaLnBrk="1" hangingPunct="1">
              <a:defRPr/>
            </a:pPr>
            <a:r>
              <a:rPr lang="fr-FR" sz="2200" dirty="0" smtClean="0"/>
              <a:t>Alors que le bronzage forcené peut conduire au cancer de la peau, plusieurs études médicales démontrent que l’exposition de la peau au soleil est excellent contre le cancer du sein, ce qui détruit une légende propagée par les ennemis des seins nus sur les plages.</a:t>
            </a:r>
          </a:p>
          <a:p>
            <a:pPr eaLnBrk="1" hangingPunct="1">
              <a:defRPr/>
            </a:pPr>
            <a:endParaRPr lang="fr-FR" dirty="0" smtClean="0"/>
          </a:p>
        </p:txBody>
      </p:sp>
      <p:pic>
        <p:nvPicPr>
          <p:cNvPr id="68612" name="Picture 2" descr="L:\0-Stock 2 Récup\Bétises internet 2\Ssg\asiatique-topless-a-la-mer.jpg"/>
          <p:cNvPicPr>
            <a:picLocks noChangeAspect="1" noChangeArrowheads="1"/>
          </p:cNvPicPr>
          <p:nvPr/>
        </p:nvPicPr>
        <p:blipFill>
          <a:blip r:embed="rId3" cstate="print"/>
          <a:srcRect t="4202" r="7874" b="4202"/>
          <a:stretch>
            <a:fillRect/>
          </a:stretch>
        </p:blipFill>
        <p:spPr bwMode="auto">
          <a:xfrm>
            <a:off x="285750" y="430213"/>
            <a:ext cx="2874963" cy="3570287"/>
          </a:xfrm>
          <a:prstGeom prst="rect">
            <a:avLst/>
          </a:prstGeom>
          <a:noFill/>
          <a:ln w="9525">
            <a:noFill/>
            <a:miter lim="800000"/>
            <a:headEnd/>
            <a:tailEnd/>
          </a:ln>
        </p:spPr>
      </p:pic>
      <p:sp>
        <p:nvSpPr>
          <p:cNvPr id="7" name="Espace réservé du contenu 2"/>
          <p:cNvSpPr txBox="1">
            <a:spLocks/>
          </p:cNvSpPr>
          <p:nvPr/>
        </p:nvSpPr>
        <p:spPr bwMode="auto">
          <a:xfrm>
            <a:off x="214313" y="4143375"/>
            <a:ext cx="8572500" cy="2428875"/>
          </a:xfrm>
          <a:prstGeom prst="rect">
            <a:avLst/>
          </a:prstGeom>
          <a:noFill/>
          <a:ln w="9525">
            <a:noFill/>
            <a:miter lim="800000"/>
            <a:headEnd/>
            <a:tailEnd/>
          </a:ln>
          <a:effectLst/>
        </p:spPr>
        <p:txBody>
          <a:bodyPr/>
          <a:lstStyle/>
          <a:p>
            <a:pPr marL="342900" indent="-342900">
              <a:spcBef>
                <a:spcPct val="20000"/>
              </a:spcBef>
              <a:buClr>
                <a:schemeClr val="hlink"/>
              </a:buClr>
              <a:buFontTx/>
              <a:buChar char="•"/>
              <a:defRPr/>
            </a:pPr>
            <a:endParaRPr lang="fr-FR" sz="3200" kern="0" dirty="0">
              <a:effectLst>
                <a:outerShdw blurRad="38100" dist="38100" dir="2700000" algn="tl">
                  <a:srgbClr val="000000"/>
                </a:outerShdw>
              </a:effectLst>
              <a:latin typeface="+mn-lt"/>
            </a:endParaRPr>
          </a:p>
        </p:txBody>
      </p:sp>
      <p:sp>
        <p:nvSpPr>
          <p:cNvPr id="6" name="ZoneTexte 5"/>
          <p:cNvSpPr txBox="1"/>
          <p:nvPr/>
        </p:nvSpPr>
        <p:spPr>
          <a:xfrm>
            <a:off x="3779838" y="1484313"/>
            <a:ext cx="4679950" cy="461962"/>
          </a:xfrm>
          <a:prstGeom prst="rect">
            <a:avLst/>
          </a:prstGeom>
          <a:noFill/>
        </p:spPr>
        <p:txBody>
          <a:bodyPr>
            <a:spAutoFit/>
          </a:bodyPr>
          <a:lstStyle/>
          <a:p>
            <a:pPr algn="ctr">
              <a:defRPr/>
            </a:pPr>
            <a:r>
              <a:rPr lang="fr-FR" sz="2400" dirty="0">
                <a:solidFill>
                  <a:schemeClr val="bg1">
                    <a:lumMod val="40000"/>
                    <a:lumOff val="60000"/>
                  </a:schemeClr>
                </a:solidFill>
                <a:effectLst>
                  <a:outerShdw blurRad="38100" dist="38100" dir="2700000" algn="tl">
                    <a:srgbClr val="000000">
                      <a:alpha val="43137"/>
                    </a:srgbClr>
                  </a:outerShdw>
                </a:effectLst>
              </a:rPr>
              <a:t>Contrairement aux idées reçues…</a:t>
            </a:r>
          </a:p>
        </p:txBody>
      </p:sp>
      <p:sp>
        <p:nvSpPr>
          <p:cNvPr id="9" name="Espace réservé du contenu 2"/>
          <p:cNvSpPr txBox="1">
            <a:spLocks/>
          </p:cNvSpPr>
          <p:nvPr/>
        </p:nvSpPr>
        <p:spPr bwMode="auto">
          <a:xfrm>
            <a:off x="179512" y="4221088"/>
            <a:ext cx="8964488" cy="237184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Une confusion a</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été alimentée entre le cancer du sein et le cancer de la peau.</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lang="fr-FR" sz="2200" kern="0" baseline="0" dirty="0" smtClean="0">
                <a:effectLst>
                  <a:outerShdw blurRad="38100" dist="38100" dir="2700000" algn="tl">
                    <a:srgbClr val="000000"/>
                  </a:outerShdw>
                </a:effectLst>
                <a:latin typeface="+mn-lt"/>
              </a:rPr>
              <a:t>Le corps médical dit</a:t>
            </a:r>
            <a:r>
              <a:rPr lang="fr-FR" sz="2200" kern="0" dirty="0" smtClean="0">
                <a:effectLst>
                  <a:outerShdw blurRad="38100" dist="38100" dir="2700000" algn="tl">
                    <a:srgbClr val="000000"/>
                  </a:outerShdw>
                </a:effectLst>
                <a:latin typeface="+mn-lt"/>
              </a:rPr>
              <a:t> soleil, la rumeur entend plage.</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Le</a:t>
            </a:r>
            <a:r>
              <a:rPr kumimoji="0" lang="fr-FR" sz="22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corps médical dit cancer de la peau, la rumeur entend cancer du sein.</a:t>
            </a: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r>
              <a:rPr lang="fr-FR" sz="2200" kern="0" baseline="0" dirty="0" smtClean="0">
                <a:effectLst>
                  <a:outerShdw blurRad="38100" dist="38100" dir="2700000" algn="tl">
                    <a:srgbClr val="000000"/>
                  </a:outerShdw>
                </a:effectLst>
                <a:latin typeface="+mn-lt"/>
              </a:rPr>
              <a:t>Le</a:t>
            </a:r>
            <a:r>
              <a:rPr lang="fr-FR" sz="2200" kern="0" dirty="0" smtClean="0">
                <a:effectLst>
                  <a:outerShdw blurRad="38100" dist="38100" dir="2700000" algn="tl">
                    <a:srgbClr val="000000"/>
                  </a:outerShdw>
                </a:effectLst>
                <a:latin typeface="+mn-lt"/>
              </a:rPr>
              <a:t> topless devenu rapidement un phénomène de masse, ringardisant même le bikini après les années 70, propose tout à coup de gérer un risque pourtant erroné.</a:t>
            </a:r>
            <a:endParaRPr kumimoji="0" lang="fr-FR" sz="2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Tx/>
              <a:buFontTx/>
              <a:buChar char="•"/>
              <a:tabLst/>
              <a:defRPr/>
            </a:pPr>
            <a:endParaRPr kumimoji="0" lang="fr-FR" sz="32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 soleil :</a:t>
            </a:r>
            <a:br>
              <a:rPr lang="fr-FR" dirty="0" smtClean="0"/>
            </a:br>
            <a:r>
              <a:rPr lang="fr-FR" dirty="0" smtClean="0"/>
              <a:t>Meilleure source de vitamine D</a:t>
            </a:r>
            <a:endParaRPr lang="fr-FR" dirty="0"/>
          </a:p>
        </p:txBody>
      </p:sp>
      <p:sp>
        <p:nvSpPr>
          <p:cNvPr id="3" name="Espace réservé du contenu 2"/>
          <p:cNvSpPr>
            <a:spLocks noGrp="1"/>
          </p:cNvSpPr>
          <p:nvPr>
            <p:ph idx="1"/>
          </p:nvPr>
        </p:nvSpPr>
        <p:spPr>
          <a:xfrm>
            <a:off x="3923928" y="1700808"/>
            <a:ext cx="5040560" cy="4680520"/>
          </a:xfrm>
        </p:spPr>
        <p:txBody>
          <a:bodyPr/>
          <a:lstStyle/>
          <a:p>
            <a:pPr>
              <a:defRPr/>
            </a:pPr>
            <a:r>
              <a:rPr lang="fr-FR" sz="2200" dirty="0" smtClean="0"/>
              <a:t>La meilleure source de vitamine D qui joue un rôle important dans la prévention du cancer du sein se trouve dans les rayons ultraviolets solaires. Sous leur influence, un précurseur vitaminique présent dans la peau est transformé en provitamine D3 puis en vitamine D3.</a:t>
            </a:r>
          </a:p>
          <a:p>
            <a:r>
              <a:rPr lang="fr-FR" sz="2200" dirty="0" smtClean="0"/>
              <a:t>On attribue l'excès de mortalité par cancer (incluant le cancer du sein) chez les Afro-Américains à leur pigmentation cutanée, qui bloque plus de rayons ultraviolets que nécessaire à ces latitudes et entrave la production de vitamine D de façon marquée.</a:t>
            </a:r>
          </a:p>
          <a:p>
            <a:endParaRPr lang="fr-FR" dirty="0"/>
          </a:p>
        </p:txBody>
      </p:sp>
      <p:pic>
        <p:nvPicPr>
          <p:cNvPr id="201730" name="Picture 2" descr="N:\Perso\Perso Yves\Soutien gorge Danger\Photos société\belle-black-seins-nus-plage.jpg"/>
          <p:cNvPicPr>
            <a:picLocks noChangeAspect="1" noChangeArrowheads="1"/>
          </p:cNvPicPr>
          <p:nvPr/>
        </p:nvPicPr>
        <p:blipFill>
          <a:blip r:embed="rId2" cstate="print"/>
          <a:srcRect/>
          <a:stretch>
            <a:fillRect/>
          </a:stretch>
        </p:blipFill>
        <p:spPr bwMode="auto">
          <a:xfrm>
            <a:off x="467544" y="1916832"/>
            <a:ext cx="3443312" cy="4300314"/>
          </a:xfrm>
          <a:prstGeom prst="rect">
            <a:avLst/>
          </a:prstGeom>
          <a:noFill/>
        </p:spPr>
      </p:pic>
      <p:sp>
        <p:nvSpPr>
          <p:cNvPr id="5" name="Rectangle 4"/>
          <p:cNvSpPr/>
          <p:nvPr/>
        </p:nvSpPr>
        <p:spPr>
          <a:xfrm>
            <a:off x="3059832" y="6093296"/>
            <a:ext cx="864096" cy="14401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483768" y="404664"/>
            <a:ext cx="6192688" cy="1143000"/>
          </a:xfrm>
        </p:spPr>
        <p:txBody>
          <a:bodyPr/>
          <a:lstStyle/>
          <a:p>
            <a:pPr eaLnBrk="1" hangingPunct="1">
              <a:defRPr/>
            </a:pPr>
            <a:r>
              <a:rPr lang="fr-FR" sz="3200" dirty="0" smtClean="0"/>
              <a:t>Le soleil excellent</a:t>
            </a:r>
            <a:br>
              <a:rPr lang="fr-FR" sz="3200" dirty="0" smtClean="0"/>
            </a:br>
            <a:r>
              <a:rPr lang="fr-FR" sz="3200" dirty="0" smtClean="0"/>
              <a:t>contre le cancer du sein</a:t>
            </a:r>
            <a:br>
              <a:rPr lang="fr-FR" sz="3200" dirty="0" smtClean="0"/>
            </a:br>
            <a:r>
              <a:rPr lang="fr-FR" sz="3200" dirty="0" smtClean="0"/>
              <a:t>mais sans abus</a:t>
            </a:r>
          </a:p>
        </p:txBody>
      </p:sp>
      <p:sp>
        <p:nvSpPr>
          <p:cNvPr id="3" name="Espace réservé du contenu 2"/>
          <p:cNvSpPr>
            <a:spLocks noGrp="1"/>
          </p:cNvSpPr>
          <p:nvPr>
            <p:ph idx="1"/>
          </p:nvPr>
        </p:nvSpPr>
        <p:spPr>
          <a:xfrm>
            <a:off x="285750" y="6357938"/>
            <a:ext cx="4572000" cy="357187"/>
          </a:xfrm>
        </p:spPr>
        <p:txBody>
          <a:bodyPr/>
          <a:lstStyle/>
          <a:p>
            <a:pPr algn="ctr" eaLnBrk="1" hangingPunct="1">
              <a:buFontTx/>
              <a:buNone/>
              <a:defRPr/>
            </a:pPr>
            <a:r>
              <a:rPr lang="fr-FR" sz="1400" dirty="0" smtClean="0"/>
              <a:t>Relations entre l'exposition aux UV et la charge de morbidité</a:t>
            </a:r>
          </a:p>
          <a:p>
            <a:pPr eaLnBrk="1" hangingPunct="1">
              <a:defRPr/>
            </a:pPr>
            <a:endParaRPr lang="fr-FR" dirty="0" smtClean="0"/>
          </a:p>
        </p:txBody>
      </p:sp>
      <p:sp>
        <p:nvSpPr>
          <p:cNvPr id="7" name="Espace réservé du contenu 2"/>
          <p:cNvSpPr txBox="1">
            <a:spLocks/>
          </p:cNvSpPr>
          <p:nvPr/>
        </p:nvSpPr>
        <p:spPr bwMode="auto">
          <a:xfrm>
            <a:off x="5076825" y="1916832"/>
            <a:ext cx="3959225" cy="4668118"/>
          </a:xfrm>
          <a:prstGeom prst="rect">
            <a:avLst/>
          </a:prstGeom>
          <a:noFill/>
          <a:ln w="9525">
            <a:noFill/>
            <a:miter lim="800000"/>
            <a:headEnd/>
            <a:tailEnd/>
          </a:ln>
          <a:effectLst/>
        </p:spPr>
        <p:txBody>
          <a:bodyPr/>
          <a:lstStyle/>
          <a:p>
            <a:pPr>
              <a:buFont typeface="Arial" pitchFamily="34" charset="0"/>
              <a:buChar char="•"/>
              <a:defRPr/>
            </a:pPr>
            <a:r>
              <a:rPr lang="fr-FR" sz="2200" dirty="0">
                <a:effectLst>
                  <a:outerShdw blurRad="38100" dist="38100" dir="2700000" algn="tl">
                    <a:srgbClr val="000000">
                      <a:alpha val="43137"/>
                    </a:srgbClr>
                  </a:outerShdw>
                </a:effectLst>
                <a:latin typeface="+mn-lt"/>
              </a:rPr>
              <a:t>La peau est la plus grande source de vitamine D, qu'elle produit en réaction aux rayons ultraviolets mais l’abus de ceux-ci est par ailleurs néfaste.</a:t>
            </a:r>
          </a:p>
          <a:p>
            <a:pPr>
              <a:buFont typeface="Arial" pitchFamily="34" charset="0"/>
              <a:buChar char="•"/>
              <a:defRPr/>
            </a:pPr>
            <a:r>
              <a:rPr lang="fr-FR" sz="2200" dirty="0">
                <a:effectLst>
                  <a:outerShdw blurRad="38100" dist="38100" dir="2700000" algn="tl">
                    <a:srgbClr val="000000">
                      <a:alpha val="43137"/>
                    </a:srgbClr>
                  </a:outerShdw>
                </a:effectLst>
                <a:latin typeface="+mn-lt"/>
              </a:rPr>
              <a:t>Utilisons donc le soleil en quantité raisonnable pour aller dans le sens des récentes découvertes concernant la vitamine D et son effet sur le système immunitaire en aidant à prévenir des cancers</a:t>
            </a:r>
            <a:r>
              <a:rPr lang="fr-FR" sz="2200" dirty="0" smtClean="0">
                <a:effectLst>
                  <a:outerShdw blurRad="38100" dist="38100" dir="2700000" algn="tl">
                    <a:srgbClr val="000000">
                      <a:alpha val="43137"/>
                    </a:srgbClr>
                  </a:outerShdw>
                </a:effectLst>
                <a:latin typeface="+mn-lt"/>
              </a:rPr>
              <a:t>.</a:t>
            </a:r>
          </a:p>
          <a:p>
            <a:pPr>
              <a:buFont typeface="Arial" pitchFamily="34" charset="0"/>
              <a:buChar char="•"/>
              <a:defRPr/>
            </a:pPr>
            <a:r>
              <a:rPr lang="fr-FR" sz="2200" dirty="0" smtClean="0">
                <a:effectLst>
                  <a:outerShdw blurRad="38100" dist="38100" dir="2700000" algn="tl">
                    <a:srgbClr val="000000">
                      <a:alpha val="43137"/>
                    </a:srgbClr>
                  </a:outerShdw>
                </a:effectLst>
                <a:latin typeface="+mn-lt"/>
              </a:rPr>
              <a:t>C’est le résultat de 10 ans d’études sur 68000 femmes.</a:t>
            </a:r>
            <a:endParaRPr lang="fr-FR" sz="2200" dirty="0">
              <a:effectLst>
                <a:outerShdw blurRad="38100" dist="38100" dir="2700000" algn="tl">
                  <a:srgbClr val="000000">
                    <a:alpha val="43137"/>
                  </a:srgbClr>
                </a:outerShdw>
              </a:effectLst>
              <a:latin typeface="+mn-lt"/>
            </a:endParaRPr>
          </a:p>
          <a:p>
            <a:pPr marL="342900" indent="-342900">
              <a:spcBef>
                <a:spcPct val="20000"/>
              </a:spcBef>
              <a:buClr>
                <a:schemeClr val="hlink"/>
              </a:buClr>
              <a:buFontTx/>
              <a:buChar char="•"/>
              <a:defRPr/>
            </a:pPr>
            <a:endParaRPr lang="fr-FR" sz="2000" kern="0" dirty="0">
              <a:effectLst>
                <a:outerShdw blurRad="38100" dist="38100" dir="2700000" algn="tl">
                  <a:srgbClr val="000000"/>
                </a:outerShdw>
              </a:effectLst>
              <a:latin typeface="+mn-lt"/>
            </a:endParaRPr>
          </a:p>
        </p:txBody>
      </p:sp>
      <p:pic>
        <p:nvPicPr>
          <p:cNvPr id="69637" name="Picture 2" descr="L:\0-Stock 2 Récup\Bétises internet 2\Ssg\20101227-159506-5.jpg"/>
          <p:cNvPicPr>
            <a:picLocks noChangeAspect="1" noChangeArrowheads="1"/>
          </p:cNvPicPr>
          <p:nvPr/>
        </p:nvPicPr>
        <p:blipFill>
          <a:blip r:embed="rId2" cstate="print"/>
          <a:srcRect/>
          <a:stretch>
            <a:fillRect/>
          </a:stretch>
        </p:blipFill>
        <p:spPr bwMode="auto">
          <a:xfrm>
            <a:off x="827584" y="332656"/>
            <a:ext cx="1982787" cy="1485900"/>
          </a:xfrm>
          <a:prstGeom prst="rect">
            <a:avLst/>
          </a:prstGeom>
          <a:noFill/>
          <a:ln w="9525">
            <a:noFill/>
            <a:miter lim="800000"/>
            <a:headEnd/>
            <a:tailEnd/>
          </a:ln>
        </p:spPr>
      </p:pic>
      <p:pic>
        <p:nvPicPr>
          <p:cNvPr id="69638" name="Image 5" descr="Relations entre lexposition aux UV et la charge de morbidité">
            <a:hlinkClick r:id="rId3"/>
          </p:cNvPr>
          <p:cNvPicPr>
            <a:picLocks noChangeAspect="1" noChangeArrowheads="1"/>
          </p:cNvPicPr>
          <p:nvPr/>
        </p:nvPicPr>
        <p:blipFill>
          <a:blip r:embed="rId4" cstate="print"/>
          <a:srcRect/>
          <a:stretch>
            <a:fillRect/>
          </a:stretch>
        </p:blipFill>
        <p:spPr bwMode="auto">
          <a:xfrm>
            <a:off x="285750" y="3143250"/>
            <a:ext cx="4630738" cy="3135313"/>
          </a:xfrm>
          <a:prstGeom prst="rect">
            <a:avLst/>
          </a:prstGeom>
          <a:noFill/>
          <a:ln w="9525">
            <a:noFill/>
            <a:miter lim="800000"/>
            <a:headEnd/>
            <a:tailEnd/>
          </a:ln>
        </p:spPr>
      </p:pic>
      <p:sp>
        <p:nvSpPr>
          <p:cNvPr id="9" name="Forme libre 8"/>
          <p:cNvSpPr/>
          <p:nvPr/>
        </p:nvSpPr>
        <p:spPr>
          <a:xfrm>
            <a:off x="2928938" y="4000500"/>
            <a:ext cx="428625" cy="214313"/>
          </a:xfrm>
          <a:custGeom>
            <a:avLst/>
            <a:gdLst>
              <a:gd name="connsiteX0" fmla="*/ 15461 w 363969"/>
              <a:gd name="connsiteY0" fmla="*/ 53008 h 149800"/>
              <a:gd name="connsiteX1" fmla="*/ 200992 w 363969"/>
              <a:gd name="connsiteY1" fmla="*/ 132521 h 149800"/>
              <a:gd name="connsiteX2" fmla="*/ 280505 w 363969"/>
              <a:gd name="connsiteY2" fmla="*/ 145773 h 149800"/>
              <a:gd name="connsiteX3" fmla="*/ 333514 w 363969"/>
              <a:gd name="connsiteY3" fmla="*/ 132521 h 149800"/>
              <a:gd name="connsiteX4" fmla="*/ 280505 w 363969"/>
              <a:gd name="connsiteY4" fmla="*/ 0 h 149800"/>
              <a:gd name="connsiteX5" fmla="*/ 200992 w 363969"/>
              <a:gd name="connsiteY5" fmla="*/ 13252 h 149800"/>
              <a:gd name="connsiteX6" fmla="*/ 108227 w 363969"/>
              <a:gd name="connsiteY6" fmla="*/ 39756 h 149800"/>
              <a:gd name="connsiteX7" fmla="*/ 15461 w 363969"/>
              <a:gd name="connsiteY7" fmla="*/ 53008 h 149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3969" h="149800">
                <a:moveTo>
                  <a:pt x="15461" y="53008"/>
                </a:moveTo>
                <a:cubicBezTo>
                  <a:pt x="30922" y="68469"/>
                  <a:pt x="116889" y="115701"/>
                  <a:pt x="200992" y="132521"/>
                </a:cubicBezTo>
                <a:cubicBezTo>
                  <a:pt x="227340" y="137791"/>
                  <a:pt x="254001" y="141356"/>
                  <a:pt x="280505" y="145773"/>
                </a:cubicBezTo>
                <a:cubicBezTo>
                  <a:pt x="298175" y="141356"/>
                  <a:pt x="327754" y="149800"/>
                  <a:pt x="333514" y="132521"/>
                </a:cubicBezTo>
                <a:cubicBezTo>
                  <a:pt x="363969" y="41156"/>
                  <a:pt x="329464" y="32639"/>
                  <a:pt x="280505" y="0"/>
                </a:cubicBezTo>
                <a:cubicBezTo>
                  <a:pt x="254001" y="4417"/>
                  <a:pt x="227340" y="7982"/>
                  <a:pt x="200992" y="13252"/>
                </a:cubicBezTo>
                <a:cubicBezTo>
                  <a:pt x="159390" y="21572"/>
                  <a:pt x="146120" y="27125"/>
                  <a:pt x="108227" y="39756"/>
                </a:cubicBezTo>
                <a:cubicBezTo>
                  <a:pt x="89386" y="96276"/>
                  <a:pt x="0" y="37547"/>
                  <a:pt x="15461" y="53008"/>
                </a:cubicBez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0" name="Forme libre 9"/>
          <p:cNvSpPr/>
          <p:nvPr/>
        </p:nvSpPr>
        <p:spPr>
          <a:xfrm>
            <a:off x="1692275" y="1628775"/>
            <a:ext cx="142875" cy="71438"/>
          </a:xfrm>
          <a:custGeom>
            <a:avLst/>
            <a:gdLst>
              <a:gd name="connsiteX0" fmla="*/ 97155 w 289435"/>
              <a:gd name="connsiteY0" fmla="*/ 0 h 247794"/>
              <a:gd name="connsiteX1" fmla="*/ 33655 w 289435"/>
              <a:gd name="connsiteY1" fmla="*/ 63500 h 247794"/>
              <a:gd name="connsiteX2" fmla="*/ 8255 w 289435"/>
              <a:gd name="connsiteY2" fmla="*/ 139700 h 247794"/>
              <a:gd name="connsiteX3" fmla="*/ 59055 w 289435"/>
              <a:gd name="connsiteY3" fmla="*/ 228600 h 247794"/>
              <a:gd name="connsiteX4" fmla="*/ 97155 w 289435"/>
              <a:gd name="connsiteY4" fmla="*/ 215900 h 247794"/>
              <a:gd name="connsiteX5" fmla="*/ 224155 w 289435"/>
              <a:gd name="connsiteY5" fmla="*/ 228600 h 247794"/>
              <a:gd name="connsiteX6" fmla="*/ 211455 w 289435"/>
              <a:gd name="connsiteY6" fmla="*/ 190500 h 247794"/>
              <a:gd name="connsiteX7" fmla="*/ 236855 w 289435"/>
              <a:gd name="connsiteY7" fmla="*/ 152400 h 247794"/>
              <a:gd name="connsiteX8" fmla="*/ 274955 w 289435"/>
              <a:gd name="connsiteY8" fmla="*/ 76200 h 247794"/>
              <a:gd name="connsiteX9" fmla="*/ 249555 w 289435"/>
              <a:gd name="connsiteY9" fmla="*/ 38100 h 247794"/>
              <a:gd name="connsiteX10" fmla="*/ 211455 w 289435"/>
              <a:gd name="connsiteY10" fmla="*/ 25400 h 247794"/>
              <a:gd name="connsiteX11" fmla="*/ 109855 w 289435"/>
              <a:gd name="connsiteY11" fmla="*/ 12700 h 247794"/>
              <a:gd name="connsiteX12" fmla="*/ 97155 w 289435"/>
              <a:gd name="connsiteY12" fmla="*/ 0 h 24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9435" h="247794">
                <a:moveTo>
                  <a:pt x="97155" y="0"/>
                </a:moveTo>
                <a:cubicBezTo>
                  <a:pt x="62397" y="23172"/>
                  <a:pt x="51480" y="23395"/>
                  <a:pt x="33655" y="63500"/>
                </a:cubicBezTo>
                <a:cubicBezTo>
                  <a:pt x="22781" y="87966"/>
                  <a:pt x="8255" y="139700"/>
                  <a:pt x="8255" y="139700"/>
                </a:cubicBezTo>
                <a:cubicBezTo>
                  <a:pt x="16474" y="189013"/>
                  <a:pt x="0" y="228600"/>
                  <a:pt x="59055" y="228600"/>
                </a:cubicBezTo>
                <a:cubicBezTo>
                  <a:pt x="72442" y="228600"/>
                  <a:pt x="84455" y="220133"/>
                  <a:pt x="97155" y="215900"/>
                </a:cubicBezTo>
                <a:cubicBezTo>
                  <a:pt x="189914" y="246820"/>
                  <a:pt x="147380" y="247794"/>
                  <a:pt x="224155" y="228600"/>
                </a:cubicBezTo>
                <a:cubicBezTo>
                  <a:pt x="219922" y="215900"/>
                  <a:pt x="209254" y="203705"/>
                  <a:pt x="211455" y="190500"/>
                </a:cubicBezTo>
                <a:cubicBezTo>
                  <a:pt x="213964" y="175444"/>
                  <a:pt x="230029" y="166052"/>
                  <a:pt x="236855" y="152400"/>
                </a:cubicBezTo>
                <a:cubicBezTo>
                  <a:pt x="289435" y="47240"/>
                  <a:pt x="202162" y="185389"/>
                  <a:pt x="274955" y="76200"/>
                </a:cubicBezTo>
                <a:cubicBezTo>
                  <a:pt x="266488" y="63500"/>
                  <a:pt x="261474" y="47635"/>
                  <a:pt x="249555" y="38100"/>
                </a:cubicBezTo>
                <a:cubicBezTo>
                  <a:pt x="239102" y="29737"/>
                  <a:pt x="224626" y="27795"/>
                  <a:pt x="211455" y="25400"/>
                </a:cubicBezTo>
                <a:cubicBezTo>
                  <a:pt x="177875" y="19295"/>
                  <a:pt x="143722" y="16933"/>
                  <a:pt x="109855" y="12700"/>
                </a:cubicBezTo>
                <a:lnTo>
                  <a:pt x="97155" y="0"/>
                </a:lnTo>
                <a:close/>
              </a:path>
            </a:pathLst>
          </a:custGeom>
          <a:solidFill>
            <a:schemeClr val="tx1">
              <a:lumMod val="95000"/>
            </a:scheme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1" name="Espace réservé du contenu 2"/>
          <p:cNvSpPr txBox="1">
            <a:spLocks/>
          </p:cNvSpPr>
          <p:nvPr/>
        </p:nvSpPr>
        <p:spPr bwMode="auto">
          <a:xfrm>
            <a:off x="251520" y="1844824"/>
            <a:ext cx="4824214" cy="1427163"/>
          </a:xfrm>
          <a:prstGeom prst="rect">
            <a:avLst/>
          </a:prstGeom>
          <a:noFill/>
          <a:ln w="9525">
            <a:noFill/>
            <a:miter lim="800000"/>
            <a:headEnd/>
            <a:tailEnd/>
          </a:ln>
          <a:effectLst/>
        </p:spPr>
        <p:txBody>
          <a:bodyPr/>
          <a:lstStyle/>
          <a:p>
            <a:pPr>
              <a:buFont typeface="Arial" pitchFamily="34" charset="0"/>
              <a:buChar char="•"/>
              <a:defRPr/>
            </a:pPr>
            <a:r>
              <a:rPr lang="fr-FR" dirty="0">
                <a:effectLst>
                  <a:outerShdw blurRad="38100" dist="38100" dir="2700000" algn="tl">
                    <a:srgbClr val="000000">
                      <a:alpha val="43137"/>
                    </a:srgbClr>
                  </a:outerShdw>
                </a:effectLst>
              </a:rPr>
              <a:t> </a:t>
            </a:r>
            <a:r>
              <a:rPr lang="fr-FR" dirty="0">
                <a:effectLst>
                  <a:outerShdw blurRad="38100" dist="38100" dir="2700000" algn="tl">
                    <a:srgbClr val="000000">
                      <a:alpha val="43137"/>
                    </a:srgbClr>
                  </a:outerShdw>
                </a:effectLst>
                <a:latin typeface="+mn-lt"/>
              </a:rPr>
              <a:t>Dans ce graphique, on voit très bien que la sous-exposition solaire est aussi néfaste que la surexposition</a:t>
            </a:r>
            <a:r>
              <a:rPr lang="fr-FR" dirty="0" smtClean="0">
                <a:effectLst>
                  <a:outerShdw blurRad="38100" dist="38100" dir="2700000" algn="tl">
                    <a:srgbClr val="000000">
                      <a:alpha val="43137"/>
                    </a:srgbClr>
                  </a:outerShdw>
                </a:effectLst>
                <a:latin typeface="+mn-lt"/>
              </a:rPr>
              <a:t>.</a:t>
            </a:r>
            <a:r>
              <a:rPr lang="fr-FR" dirty="0" smtClean="0"/>
              <a:t> 78% des femmes atteintes du cancer du sein sont en état de carence ou d’insuffisance.</a:t>
            </a:r>
          </a:p>
          <a:p>
            <a:pPr>
              <a:buFont typeface="Arial" pitchFamily="34" charset="0"/>
              <a:buChar char="•"/>
              <a:defRPr/>
            </a:pPr>
            <a:endParaRPr lang="fr-FR" dirty="0">
              <a:effectLst>
                <a:outerShdw blurRad="38100" dist="38100" dir="2700000" algn="tl">
                  <a:srgbClr val="000000">
                    <a:alpha val="43137"/>
                  </a:srgbClr>
                </a:outerShdw>
              </a:effectLst>
              <a:latin typeface="+mn-lt"/>
            </a:endParaRPr>
          </a:p>
          <a:p>
            <a:pPr marL="342900" indent="-342900">
              <a:spcBef>
                <a:spcPct val="20000"/>
              </a:spcBef>
              <a:buClr>
                <a:schemeClr val="hlink"/>
              </a:buClr>
              <a:defRPr/>
            </a:pPr>
            <a:endParaRPr lang="fr-FR" sz="2000" kern="0" dirty="0">
              <a:effectLst>
                <a:outerShdw blurRad="38100" dist="38100" dir="2700000" algn="tl">
                  <a:srgbClr val="000000"/>
                </a:outerShdw>
              </a:effectLst>
              <a:latin typeface="+mn-l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1417638"/>
          </a:xfrm>
        </p:spPr>
        <p:txBody>
          <a:bodyPr/>
          <a:lstStyle/>
          <a:p>
            <a:r>
              <a:rPr lang="fr-FR" dirty="0" smtClean="0"/>
              <a:t>Le soleil, un anti cancer…</a:t>
            </a:r>
            <a:endParaRPr lang="fr-FR" dirty="0"/>
          </a:p>
        </p:txBody>
      </p:sp>
      <p:sp>
        <p:nvSpPr>
          <p:cNvPr id="3" name="Espace réservé du contenu 2"/>
          <p:cNvSpPr>
            <a:spLocks noGrp="1"/>
          </p:cNvSpPr>
          <p:nvPr>
            <p:ph idx="1"/>
          </p:nvPr>
        </p:nvSpPr>
        <p:spPr>
          <a:xfrm>
            <a:off x="323528" y="1052736"/>
            <a:ext cx="8568952" cy="2304256"/>
          </a:xfrm>
        </p:spPr>
        <p:txBody>
          <a:bodyPr/>
          <a:lstStyle/>
          <a:p>
            <a:pPr>
              <a:defRPr/>
            </a:pPr>
            <a:r>
              <a:rPr lang="fr-FR" sz="2800" dirty="0" smtClean="0"/>
              <a:t>Sans abus et par une exposition régulière, le soleil rend plus solide et embellit la peau des seins nus.</a:t>
            </a:r>
          </a:p>
          <a:p>
            <a:pPr>
              <a:defRPr/>
            </a:pPr>
            <a:r>
              <a:rPr lang="fr-FR" sz="2800" dirty="0" smtClean="0"/>
              <a:t>Nager seins nus équivaut à une thalasso gratuite: le massage de l’eau de mer donnera à la peau tout son profit en sels minéraux et oligo-éléments.</a:t>
            </a:r>
            <a:endParaRPr lang="fr-FR" sz="2800" dirty="0" smtClean="0">
              <a:effectLst>
                <a:outerShdw blurRad="38100" dist="38100" dir="2700000" algn="tl">
                  <a:srgbClr val="000000">
                    <a:alpha val="43137"/>
                  </a:srgbClr>
                </a:outerShdw>
              </a:effectLst>
            </a:endParaRPr>
          </a:p>
          <a:p>
            <a:endParaRPr lang="fr-FR" dirty="0"/>
          </a:p>
        </p:txBody>
      </p:sp>
      <p:pic>
        <p:nvPicPr>
          <p:cNvPr id="202754" name="Picture 2" descr="N:\Perso\Perso Yves\Soutien gorge Danger\natacha-2.1189133396.jpg"/>
          <p:cNvPicPr>
            <a:picLocks noChangeAspect="1" noChangeArrowheads="1"/>
          </p:cNvPicPr>
          <p:nvPr/>
        </p:nvPicPr>
        <p:blipFill>
          <a:blip r:embed="rId2" cstate="print"/>
          <a:srcRect/>
          <a:stretch>
            <a:fillRect/>
          </a:stretch>
        </p:blipFill>
        <p:spPr bwMode="auto">
          <a:xfrm>
            <a:off x="492022" y="3501008"/>
            <a:ext cx="4079978" cy="3067576"/>
          </a:xfrm>
          <a:prstGeom prst="rect">
            <a:avLst/>
          </a:prstGeom>
          <a:noFill/>
        </p:spPr>
      </p:pic>
      <p:sp>
        <p:nvSpPr>
          <p:cNvPr id="6" name="Espace réservé du contenu 2"/>
          <p:cNvSpPr txBox="1">
            <a:spLocks/>
          </p:cNvSpPr>
          <p:nvPr/>
        </p:nvSpPr>
        <p:spPr bwMode="auto">
          <a:xfrm>
            <a:off x="4678488" y="3401616"/>
            <a:ext cx="4465512" cy="345638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eaLnBrk="0" hangingPunct="0">
              <a:spcBef>
                <a:spcPct val="20000"/>
              </a:spcBef>
              <a:buClr>
                <a:schemeClr val="hlink"/>
              </a:buClr>
              <a:buFontTx/>
              <a:buChar char="•"/>
              <a:defRPr/>
            </a:pPr>
            <a:r>
              <a:rPr kumimoji="0" lang="fr-FR" sz="28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De plus, on sait maintenant que le manque</a:t>
            </a:r>
            <a:r>
              <a:rPr kumimoji="0" lang="fr-FR" sz="2800" b="0" i="0" u="none" strike="noStrike" kern="0" cap="none" spc="0" normalizeH="0" noProof="0" dirty="0" smtClean="0">
                <a:ln>
                  <a:noFill/>
                </a:ln>
                <a:solidFill>
                  <a:schemeClr val="tx1"/>
                </a:solidFill>
                <a:effectLst>
                  <a:outerShdw blurRad="38100" dist="38100" dir="2700000" algn="tl">
                    <a:srgbClr val="000000"/>
                  </a:outerShdw>
                </a:effectLst>
                <a:uLnTx/>
                <a:uFillTx/>
                <a:latin typeface="+mn-lt"/>
                <a:ea typeface="+mn-ea"/>
                <a:cs typeface="+mn-cs"/>
              </a:rPr>
              <a:t> d’exposition au soleil réduit le taux de mélatonine que l’on considère dans de récentes études comme un anticancéreux.</a:t>
            </a:r>
            <a:endParaRPr kumimoji="0" lang="fr-FR" sz="32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2800" dirty="0" smtClean="0"/>
              <a:t>L’aisance: l’affirmation la plus visible de la liberté</a:t>
            </a:r>
            <a:br>
              <a:rPr lang="fr-FR" sz="2800" dirty="0" smtClean="0"/>
            </a:br>
            <a:r>
              <a:rPr lang="fr-FR" sz="2800" dirty="0" smtClean="0"/>
              <a:t>par rapport aux contraintes</a:t>
            </a:r>
            <a:br>
              <a:rPr lang="fr-FR" sz="2800" dirty="0" smtClean="0"/>
            </a:br>
            <a:r>
              <a:rPr lang="fr-FR" sz="2800" dirty="0" smtClean="0"/>
              <a:t>qui dominent les gens ordinaires </a:t>
            </a:r>
            <a:r>
              <a:rPr lang="fr-FR" sz="2000" dirty="0" smtClean="0"/>
              <a:t>(Pierre Bourdieu)</a:t>
            </a:r>
            <a:endParaRPr lang="fr-FR" sz="2000" dirty="0"/>
          </a:p>
        </p:txBody>
      </p:sp>
      <p:sp>
        <p:nvSpPr>
          <p:cNvPr id="3" name="Espace réservé du contenu 2"/>
          <p:cNvSpPr>
            <a:spLocks noGrp="1"/>
          </p:cNvSpPr>
          <p:nvPr>
            <p:ph idx="1"/>
          </p:nvPr>
        </p:nvSpPr>
        <p:spPr>
          <a:xfrm>
            <a:off x="3923928" y="1600200"/>
            <a:ext cx="4968552" cy="4061048"/>
          </a:xfrm>
        </p:spPr>
        <p:txBody>
          <a:bodyPr/>
          <a:lstStyle/>
          <a:p>
            <a:r>
              <a:rPr lang="fr-FR" sz="2000" dirty="0" smtClean="0"/>
              <a:t>La pression sociale empêche encore souvent les seins nus dans les piscines publiques alors que la légalité ne l’interdit pas.</a:t>
            </a:r>
          </a:p>
          <a:p>
            <a:r>
              <a:rPr lang="fr-FR" sz="2000" dirty="0" smtClean="0"/>
              <a:t>Selon Jean Claude Kaufmann sociologue, cette pratique aurait sur les femmes par la </a:t>
            </a:r>
            <a:r>
              <a:rPr lang="fr-FR" sz="2000" dirty="0" smtClean="0"/>
              <a:t>satisfaction d’avoir osé et un dépassement de l’estime de </a:t>
            </a:r>
            <a:r>
              <a:rPr lang="fr-FR" sz="2000" dirty="0" smtClean="0"/>
              <a:t>soi, un effet psychologique bénéfique leur donnant de l’assurance et une meilleure aisance.</a:t>
            </a:r>
          </a:p>
        </p:txBody>
      </p:sp>
      <p:pic>
        <p:nvPicPr>
          <p:cNvPr id="141314" name="Picture 2" descr="N:\Perso\Perso Yves\Soutien gorge Danger\200908140764_w350.jpg"/>
          <p:cNvPicPr>
            <a:picLocks noChangeAspect="1" noChangeArrowheads="1"/>
          </p:cNvPicPr>
          <p:nvPr/>
        </p:nvPicPr>
        <p:blipFill>
          <a:blip r:embed="rId2" cstate="print"/>
          <a:srcRect/>
          <a:stretch>
            <a:fillRect/>
          </a:stretch>
        </p:blipFill>
        <p:spPr bwMode="auto">
          <a:xfrm>
            <a:off x="467544" y="1772816"/>
            <a:ext cx="3467326" cy="4824536"/>
          </a:xfrm>
          <a:prstGeom prst="rect">
            <a:avLst/>
          </a:prstGeom>
          <a:noFill/>
        </p:spPr>
      </p:pic>
      <p:pic>
        <p:nvPicPr>
          <p:cNvPr id="141315" name="Picture 3" descr="N:\Perso\Perso Yves\Soutien gorge Danger\dyn007_original_480_240_pjpeg_2548069_5dbc9e43490c4cfd4df6efecbe5a4841.jpg"/>
          <p:cNvPicPr>
            <a:picLocks noChangeAspect="1" noChangeArrowheads="1"/>
          </p:cNvPicPr>
          <p:nvPr/>
        </p:nvPicPr>
        <p:blipFill>
          <a:blip r:embed="rId3" cstate="print"/>
          <a:srcRect/>
          <a:stretch>
            <a:fillRect/>
          </a:stretch>
        </p:blipFill>
        <p:spPr bwMode="auto">
          <a:xfrm>
            <a:off x="4427984" y="4581128"/>
            <a:ext cx="4032448" cy="2016224"/>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pPr eaLnBrk="1" hangingPunct="1">
              <a:defRPr/>
            </a:pPr>
            <a:r>
              <a:rPr lang="fr-FR" smtClean="0"/>
              <a:t>Un faux besoin</a:t>
            </a:r>
          </a:p>
        </p:txBody>
      </p:sp>
      <p:sp>
        <p:nvSpPr>
          <p:cNvPr id="115715" name="Rectangle 3"/>
          <p:cNvSpPr>
            <a:spLocks noGrp="1" noChangeArrowheads="1"/>
          </p:cNvSpPr>
          <p:nvPr>
            <p:ph type="body" idx="1"/>
          </p:nvPr>
        </p:nvSpPr>
        <p:spPr>
          <a:xfrm>
            <a:off x="457200" y="1600200"/>
            <a:ext cx="4978400" cy="4997450"/>
          </a:xfrm>
        </p:spPr>
        <p:txBody>
          <a:bodyPr/>
          <a:lstStyle/>
          <a:p>
            <a:pPr eaLnBrk="1" hangingPunct="1">
              <a:lnSpc>
                <a:spcPct val="90000"/>
              </a:lnSpc>
              <a:defRPr/>
            </a:pPr>
            <a:r>
              <a:rPr lang="fr-FR" sz="2400" dirty="0" smtClean="0"/>
              <a:t>Depuis 1978, plusieurs études médicales en France, aux Etats-Unis, au Japon et en Grande-Bretagne ont mis en avant que, contrairement aux idées reçues, </a:t>
            </a:r>
            <a:r>
              <a:rPr lang="fr-FR" sz="2400" b="1" u="sng" dirty="0" smtClean="0"/>
              <a:t>le soutien-gorge peut augmenter la chute des seins.</a:t>
            </a:r>
          </a:p>
          <a:p>
            <a:pPr eaLnBrk="1" hangingPunct="1">
              <a:lnSpc>
                <a:spcPct val="90000"/>
              </a:lnSpc>
              <a:defRPr/>
            </a:pPr>
            <a:r>
              <a:rPr lang="fr-FR" sz="2400" dirty="0" smtClean="0"/>
              <a:t>Pourtant les lobbies de l’industrie textile n’ont cesse de clamer ce qu’aucune étude médicale ne dit !</a:t>
            </a:r>
          </a:p>
          <a:p>
            <a:pPr eaLnBrk="1" hangingPunct="1">
              <a:lnSpc>
                <a:spcPct val="90000"/>
              </a:lnSpc>
              <a:defRPr/>
            </a:pPr>
            <a:r>
              <a:rPr lang="fr-FR" sz="2400" dirty="0" smtClean="0"/>
              <a:t>Les femmes sont devenues dépendantes de cet accessoire au point de ne pouvoir s’en passer qu’au prix d’un effort temporaire.</a:t>
            </a:r>
          </a:p>
        </p:txBody>
      </p:sp>
      <p:pic>
        <p:nvPicPr>
          <p:cNvPr id="70660" name="Picture 4" descr="s1mini"/>
          <p:cNvPicPr>
            <a:picLocks noChangeAspect="1" noChangeArrowheads="1"/>
          </p:cNvPicPr>
          <p:nvPr/>
        </p:nvPicPr>
        <p:blipFill>
          <a:blip r:embed="rId2" cstate="print"/>
          <a:srcRect/>
          <a:stretch>
            <a:fillRect/>
          </a:stretch>
        </p:blipFill>
        <p:spPr bwMode="auto">
          <a:xfrm>
            <a:off x="5651500" y="1628775"/>
            <a:ext cx="3086100" cy="4321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83568" y="4365104"/>
            <a:ext cx="4536504" cy="1728192"/>
          </a:xfrm>
          <a:prstGeom prst="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fr-FR"/>
          </a:p>
        </p:txBody>
      </p:sp>
      <p:sp>
        <p:nvSpPr>
          <p:cNvPr id="103426" name="Rectangle 2"/>
          <p:cNvSpPr>
            <a:spLocks noGrp="1" noChangeArrowheads="1"/>
          </p:cNvSpPr>
          <p:nvPr>
            <p:ph type="title"/>
          </p:nvPr>
        </p:nvSpPr>
        <p:spPr>
          <a:xfrm>
            <a:off x="467544" y="476672"/>
            <a:ext cx="8229600" cy="1143000"/>
          </a:xfrm>
        </p:spPr>
        <p:txBody>
          <a:bodyPr/>
          <a:lstStyle/>
          <a:p>
            <a:pPr eaLnBrk="1" hangingPunct="1">
              <a:defRPr/>
            </a:pPr>
            <a:r>
              <a:rPr lang="fr-FR" sz="4000" dirty="0" smtClean="0"/>
              <a:t>Le soutien gorge est inutile et favorise la chute des seins</a:t>
            </a:r>
          </a:p>
        </p:txBody>
      </p:sp>
      <p:sp>
        <p:nvSpPr>
          <p:cNvPr id="103427" name="Rectangle 3"/>
          <p:cNvSpPr>
            <a:spLocks noGrp="1" noChangeArrowheads="1"/>
          </p:cNvSpPr>
          <p:nvPr>
            <p:ph type="body" idx="1"/>
          </p:nvPr>
        </p:nvSpPr>
        <p:spPr>
          <a:xfrm>
            <a:off x="467544" y="1988840"/>
            <a:ext cx="4680520" cy="4032448"/>
          </a:xfrm>
        </p:spPr>
        <p:txBody>
          <a:bodyPr/>
          <a:lstStyle/>
          <a:p>
            <a:pPr eaLnBrk="1" hangingPunct="1">
              <a:lnSpc>
                <a:spcPct val="90000"/>
              </a:lnSpc>
              <a:defRPr/>
            </a:pPr>
            <a:r>
              <a:rPr lang="fr-FR" sz="2800" dirty="0" smtClean="0"/>
              <a:t>Lors de nombreuses études, le professeur Jean-Denis </a:t>
            </a:r>
            <a:r>
              <a:rPr lang="fr-FR" sz="2800" dirty="0" err="1" smtClean="0"/>
              <a:t>Rouillon</a:t>
            </a:r>
            <a:r>
              <a:rPr lang="fr-FR" sz="2800" dirty="0" smtClean="0"/>
              <a:t>, médecin du sport au CHU de Besançon a démontré que:</a:t>
            </a:r>
          </a:p>
          <a:p>
            <a:pPr eaLnBrk="1" hangingPunct="1">
              <a:lnSpc>
                <a:spcPct val="90000"/>
              </a:lnSpc>
              <a:defRPr/>
            </a:pPr>
            <a:endParaRPr lang="fr-FR" sz="2800" dirty="0" smtClean="0"/>
          </a:p>
          <a:p>
            <a:pPr algn="ctr" eaLnBrk="1" hangingPunct="1">
              <a:lnSpc>
                <a:spcPct val="90000"/>
              </a:lnSpc>
              <a:buNone/>
              <a:defRPr/>
            </a:pPr>
            <a:r>
              <a:rPr lang="fr-FR" sz="2800" dirty="0" smtClean="0"/>
              <a:t>	</a:t>
            </a:r>
            <a:r>
              <a:rPr lang="fr-FR" dirty="0" smtClean="0">
                <a:solidFill>
                  <a:srgbClr val="FFFF00"/>
                </a:solidFill>
              </a:rPr>
              <a:t>Le port du soutien gorge favorise l’affaissement de la poitrine.</a:t>
            </a:r>
          </a:p>
        </p:txBody>
      </p:sp>
      <p:sp>
        <p:nvSpPr>
          <p:cNvPr id="71684" name="Rectangle 6"/>
          <p:cNvSpPr>
            <a:spLocks noChangeArrowheads="1"/>
          </p:cNvSpPr>
          <p:nvPr/>
        </p:nvSpPr>
        <p:spPr bwMode="auto">
          <a:xfrm>
            <a:off x="0" y="2219325"/>
            <a:ext cx="9144000" cy="0"/>
          </a:xfrm>
          <a:prstGeom prst="rect">
            <a:avLst/>
          </a:prstGeom>
          <a:noFill/>
          <a:ln w="9525">
            <a:noFill/>
            <a:miter lim="800000"/>
            <a:headEnd/>
            <a:tailEnd/>
          </a:ln>
        </p:spPr>
        <p:txBody>
          <a:bodyPr wrap="none" anchor="ctr">
            <a:spAutoFit/>
          </a:bodyPr>
          <a:lstStyle/>
          <a:p>
            <a:endParaRPr lang="fr-FR"/>
          </a:p>
        </p:txBody>
      </p:sp>
      <p:pic>
        <p:nvPicPr>
          <p:cNvPr id="71685" name="Picture 5" descr="http://arphotos.estrepublicain.fr/2006/2006.0624/besr1322.jpg"/>
          <p:cNvPicPr>
            <a:picLocks noChangeAspect="1" noChangeArrowheads="1"/>
          </p:cNvPicPr>
          <p:nvPr/>
        </p:nvPicPr>
        <p:blipFill>
          <a:blip r:embed="rId2" r:link="rId3" cstate="print"/>
          <a:srcRect/>
          <a:stretch>
            <a:fillRect/>
          </a:stretch>
        </p:blipFill>
        <p:spPr bwMode="auto">
          <a:xfrm>
            <a:off x="5508625" y="1989138"/>
            <a:ext cx="2828925" cy="41767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pPr eaLnBrk="1" hangingPunct="1">
              <a:defRPr/>
            </a:pPr>
            <a:r>
              <a:rPr lang="fr-FR" sz="4000" smtClean="0"/>
              <a:t>Le soutien gorge est inutile et favorise la chute des seins</a:t>
            </a:r>
          </a:p>
        </p:txBody>
      </p:sp>
      <p:sp>
        <p:nvSpPr>
          <p:cNvPr id="145411" name="Rectangle 3"/>
          <p:cNvSpPr>
            <a:spLocks noGrp="1" noChangeArrowheads="1"/>
          </p:cNvSpPr>
          <p:nvPr>
            <p:ph type="body" idx="1"/>
          </p:nvPr>
        </p:nvSpPr>
        <p:spPr>
          <a:xfrm>
            <a:off x="323850" y="1700213"/>
            <a:ext cx="4319588" cy="5616575"/>
          </a:xfrm>
        </p:spPr>
        <p:txBody>
          <a:bodyPr/>
          <a:lstStyle/>
          <a:p>
            <a:pPr eaLnBrk="1" hangingPunct="1">
              <a:lnSpc>
                <a:spcPct val="80000"/>
              </a:lnSpc>
              <a:defRPr/>
            </a:pPr>
            <a:r>
              <a:rPr lang="fr-FR" sz="2100" smtClean="0"/>
              <a:t>En effet, les ligaments de Cooper et les muscles peauciers qui sont les soutiens naturels de la poitrine ne travaillant plus, ceux-ci s’atrophient et la poitrine perdant sa fermeté s’affaisse encore plus rapidement avec le temps.</a:t>
            </a:r>
          </a:p>
          <a:p>
            <a:pPr eaLnBrk="1" hangingPunct="1">
              <a:lnSpc>
                <a:spcPct val="80000"/>
              </a:lnSpc>
              <a:defRPr/>
            </a:pPr>
            <a:r>
              <a:rPr lang="fr-FR" sz="2100" smtClean="0"/>
              <a:t>Le sein est donc enveloppé dans « une membrane mince et très solide, d'autant plus costaud qu'elle travaille ». Il est également « suspendu comme un filet à provision » par ces ligaments reliés à la peau. D'où parfois, lors de l'arrêt du port du sous-vêtement, une désagréable sensation de tiraillement pouvant durer quelques semaines avant qu’ils ne reprennent de la vigueur.</a:t>
            </a:r>
            <a:r>
              <a:rPr lang="fr-FR" sz="2000" smtClean="0"/>
              <a:t> </a:t>
            </a:r>
          </a:p>
        </p:txBody>
      </p:sp>
      <p:pic>
        <p:nvPicPr>
          <p:cNvPr id="72708" name="Picture 4" descr="sein2"/>
          <p:cNvPicPr>
            <a:picLocks noChangeAspect="1" noChangeArrowheads="1"/>
          </p:cNvPicPr>
          <p:nvPr/>
        </p:nvPicPr>
        <p:blipFill>
          <a:blip r:embed="rId2" cstate="print"/>
          <a:srcRect/>
          <a:stretch>
            <a:fillRect/>
          </a:stretch>
        </p:blipFill>
        <p:spPr bwMode="auto">
          <a:xfrm>
            <a:off x="4859338" y="1700213"/>
            <a:ext cx="3873500" cy="4681537"/>
          </a:xfrm>
          <a:prstGeom prst="rect">
            <a:avLst/>
          </a:prstGeom>
          <a:noFill/>
          <a:ln w="9525" algn="in">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188640"/>
            <a:ext cx="8147248" cy="1143000"/>
          </a:xfrm>
        </p:spPr>
        <p:txBody>
          <a:bodyPr/>
          <a:lstStyle/>
          <a:p>
            <a:r>
              <a:rPr lang="fr-FR" dirty="0" smtClean="0"/>
              <a:t>Le sein remonte sans soutien !</a:t>
            </a:r>
            <a:endParaRPr lang="fr-FR" dirty="0"/>
          </a:p>
        </p:txBody>
      </p:sp>
      <p:sp>
        <p:nvSpPr>
          <p:cNvPr id="3" name="Espace réservé du contenu 2"/>
          <p:cNvSpPr>
            <a:spLocks noGrp="1"/>
          </p:cNvSpPr>
          <p:nvPr>
            <p:ph idx="1"/>
          </p:nvPr>
        </p:nvSpPr>
        <p:spPr>
          <a:xfrm>
            <a:off x="467544" y="3442320"/>
            <a:ext cx="4330824" cy="3415680"/>
          </a:xfrm>
        </p:spPr>
        <p:txBody>
          <a:bodyPr/>
          <a:lstStyle/>
          <a:p>
            <a:r>
              <a:rPr lang="fr-FR" sz="2400" dirty="0" smtClean="0"/>
              <a:t> « L'arrêt du port du soutien-gorge est bien supporté par les femmes en terme de confort et d'esthétique. Contrairement aux idées reçues, le sein ne tombe pas mais il se raffermit, remonte et la qualité de la peau s'améliore ».  </a:t>
            </a:r>
            <a:r>
              <a:rPr lang="fr-FR" sz="2000" dirty="0" smtClean="0"/>
              <a:t>(Jean Denis </a:t>
            </a:r>
            <a:r>
              <a:rPr lang="fr-FR" sz="2000" dirty="0" err="1" smtClean="0"/>
              <a:t>Rouillon</a:t>
            </a:r>
            <a:r>
              <a:rPr lang="fr-FR" sz="2000" dirty="0" smtClean="0"/>
              <a:t>)</a:t>
            </a:r>
          </a:p>
          <a:p>
            <a:endParaRPr lang="fr-FR" dirty="0"/>
          </a:p>
        </p:txBody>
      </p:sp>
      <p:pic>
        <p:nvPicPr>
          <p:cNvPr id="100354" name="Picture 2"/>
          <p:cNvPicPr>
            <a:picLocks noChangeAspect="1" noChangeArrowheads="1"/>
          </p:cNvPicPr>
          <p:nvPr/>
        </p:nvPicPr>
        <p:blipFill>
          <a:blip r:embed="rId3" cstate="print"/>
          <a:srcRect/>
          <a:stretch>
            <a:fillRect/>
          </a:stretch>
        </p:blipFill>
        <p:spPr bwMode="auto">
          <a:xfrm>
            <a:off x="5148064" y="3212976"/>
            <a:ext cx="3310062" cy="3310062"/>
          </a:xfrm>
          <a:prstGeom prst="rect">
            <a:avLst/>
          </a:prstGeom>
          <a:noFill/>
          <a:ln w="9525">
            <a:noFill/>
            <a:miter lim="800000"/>
            <a:headEnd/>
            <a:tailEnd/>
          </a:ln>
        </p:spPr>
      </p:pic>
      <p:sp>
        <p:nvSpPr>
          <p:cNvPr id="10035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00355" name="Object 3"/>
          <p:cNvGraphicFramePr>
            <a:graphicFrameLocks noChangeAspect="1"/>
          </p:cNvGraphicFramePr>
          <p:nvPr/>
        </p:nvGraphicFramePr>
        <p:xfrm>
          <a:off x="6660232" y="1196752"/>
          <a:ext cx="1802506" cy="1802506"/>
        </p:xfrm>
        <a:graphic>
          <a:graphicData uri="http://schemas.openxmlformats.org/presentationml/2006/ole">
            <p:oleObj spid="_x0000_s100355" r:id="rId4" imgW="3657600" imgH="3657600" progId="">
              <p:embed/>
            </p:oleObj>
          </a:graphicData>
        </a:graphic>
      </p:graphicFrame>
      <p:sp>
        <p:nvSpPr>
          <p:cNvPr id="10035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00357" name="Object 5"/>
          <p:cNvGraphicFramePr>
            <a:graphicFrameLocks noChangeAspect="1"/>
          </p:cNvGraphicFramePr>
          <p:nvPr/>
        </p:nvGraphicFramePr>
        <p:xfrm>
          <a:off x="827584" y="1412776"/>
          <a:ext cx="2324100" cy="1546225"/>
        </p:xfrm>
        <a:graphic>
          <a:graphicData uri="http://schemas.openxmlformats.org/presentationml/2006/ole">
            <p:oleObj spid="_x0000_s100357" r:id="rId5" imgW="2743200" imgH="1828800" progId="">
              <p:embed/>
            </p:oleObj>
          </a:graphicData>
        </a:graphic>
      </p:graphicFrame>
      <p:sp>
        <p:nvSpPr>
          <p:cNvPr id="10036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100359" name="Object 7"/>
          <p:cNvGraphicFramePr>
            <a:graphicFrameLocks noChangeAspect="1"/>
          </p:cNvGraphicFramePr>
          <p:nvPr/>
        </p:nvGraphicFramePr>
        <p:xfrm>
          <a:off x="3419872" y="1412776"/>
          <a:ext cx="2324100" cy="1546225"/>
        </p:xfrm>
        <a:graphic>
          <a:graphicData uri="http://schemas.openxmlformats.org/presentationml/2006/ole">
            <p:oleObj spid="_x0000_s100359" r:id="rId6" imgW="2743200" imgH="1828800" progId="">
              <p:embed/>
            </p:oleObj>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Des résultats surprenants</a:t>
            </a:r>
            <a:endParaRPr lang="fr-FR" dirty="0"/>
          </a:p>
        </p:txBody>
      </p:sp>
      <p:sp>
        <p:nvSpPr>
          <p:cNvPr id="3" name="Espace réservé du contenu 2"/>
          <p:cNvSpPr>
            <a:spLocks noGrp="1"/>
          </p:cNvSpPr>
          <p:nvPr>
            <p:ph idx="1"/>
          </p:nvPr>
        </p:nvSpPr>
        <p:spPr>
          <a:xfrm>
            <a:off x="539552" y="1340768"/>
            <a:ext cx="3816424" cy="2448272"/>
          </a:xfrm>
        </p:spPr>
        <p:txBody>
          <a:bodyPr/>
          <a:lstStyle/>
          <a:p>
            <a:pPr>
              <a:buNone/>
            </a:pPr>
            <a:r>
              <a:rPr lang="fr-FR" dirty="0" smtClean="0"/>
              <a:t>Une année sans 	soutien gorge:</a:t>
            </a:r>
          </a:p>
          <a:p>
            <a:r>
              <a:rPr lang="fr-FR" dirty="0" smtClean="0"/>
              <a:t>Plus hauts</a:t>
            </a:r>
          </a:p>
          <a:p>
            <a:r>
              <a:rPr lang="fr-FR" dirty="0" smtClean="0"/>
              <a:t>Plus fermes</a:t>
            </a:r>
          </a:p>
          <a:p>
            <a:r>
              <a:rPr lang="fr-FR" dirty="0" smtClean="0"/>
              <a:t>Moins de vergetures</a:t>
            </a:r>
            <a:endParaRPr lang="fr-FR" dirty="0"/>
          </a:p>
        </p:txBody>
      </p:sp>
      <p:pic>
        <p:nvPicPr>
          <p:cNvPr id="101381" name="Picture 5"/>
          <p:cNvPicPr>
            <a:picLocks noChangeAspect="1" noChangeArrowheads="1"/>
          </p:cNvPicPr>
          <p:nvPr/>
        </p:nvPicPr>
        <p:blipFill>
          <a:blip r:embed="rId2" cstate="print"/>
          <a:srcRect l="29919" t="38450" r="37597" b="27950"/>
          <a:stretch>
            <a:fillRect/>
          </a:stretch>
        </p:blipFill>
        <p:spPr bwMode="auto">
          <a:xfrm>
            <a:off x="4499992" y="1700808"/>
            <a:ext cx="3960440" cy="2304256"/>
          </a:xfrm>
          <a:prstGeom prst="rect">
            <a:avLst/>
          </a:prstGeom>
          <a:noFill/>
          <a:ln w="9525">
            <a:noFill/>
            <a:miter lim="800000"/>
            <a:headEnd/>
            <a:tailEnd/>
          </a:ln>
        </p:spPr>
      </p:pic>
      <p:pic>
        <p:nvPicPr>
          <p:cNvPr id="101382" name="Picture 6"/>
          <p:cNvPicPr>
            <a:picLocks noChangeAspect="1" noChangeArrowheads="1"/>
          </p:cNvPicPr>
          <p:nvPr/>
        </p:nvPicPr>
        <p:blipFill>
          <a:blip r:embed="rId3" cstate="print"/>
          <a:srcRect l="29919" t="36350" r="38778" b="36350"/>
          <a:stretch>
            <a:fillRect/>
          </a:stretch>
        </p:blipFill>
        <p:spPr bwMode="auto">
          <a:xfrm>
            <a:off x="4644008" y="4149080"/>
            <a:ext cx="3816424" cy="1872208"/>
          </a:xfrm>
          <a:prstGeom prst="rect">
            <a:avLst/>
          </a:prstGeom>
          <a:noFill/>
          <a:ln w="9525">
            <a:noFill/>
            <a:miter lim="800000"/>
            <a:headEnd/>
            <a:tailEnd/>
          </a:ln>
        </p:spPr>
      </p:pic>
      <p:pic>
        <p:nvPicPr>
          <p:cNvPr id="101383" name="Picture 7"/>
          <p:cNvPicPr>
            <a:picLocks noChangeAspect="1" noChangeArrowheads="1"/>
          </p:cNvPicPr>
          <p:nvPr/>
        </p:nvPicPr>
        <p:blipFill>
          <a:blip r:embed="rId4" cstate="print"/>
          <a:srcRect l="30509" t="45800" r="38188" b="26900"/>
          <a:stretch>
            <a:fillRect/>
          </a:stretch>
        </p:blipFill>
        <p:spPr bwMode="auto">
          <a:xfrm>
            <a:off x="683568" y="4149080"/>
            <a:ext cx="3816424" cy="1872208"/>
          </a:xfrm>
          <a:prstGeom prst="rect">
            <a:avLst/>
          </a:prstGeom>
          <a:noFill/>
          <a:ln w="9525">
            <a:noFill/>
            <a:miter lim="800000"/>
            <a:headEnd/>
            <a:tailEnd/>
          </a:ln>
        </p:spPr>
      </p:pic>
      <p:sp>
        <p:nvSpPr>
          <p:cNvPr id="10" name="ZoneTexte 9"/>
          <p:cNvSpPr txBox="1"/>
          <p:nvPr/>
        </p:nvSpPr>
        <p:spPr>
          <a:xfrm>
            <a:off x="2771800" y="6093296"/>
            <a:ext cx="5688632" cy="369332"/>
          </a:xfrm>
          <a:prstGeom prst="rect">
            <a:avLst/>
          </a:prstGeom>
          <a:noFill/>
        </p:spPr>
        <p:txBody>
          <a:bodyPr wrap="square" rtlCol="0">
            <a:spAutoFit/>
          </a:bodyPr>
          <a:lstStyle/>
          <a:p>
            <a:r>
              <a:rPr lang="fr-FR" dirty="0" smtClean="0"/>
              <a:t>Etude médicale sur un an de Laetitia Pierrot, décembre 2003.</a:t>
            </a:r>
            <a:endParaRPr lang="fr-FR"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a:xfrm>
            <a:off x="1042988" y="333375"/>
            <a:ext cx="4392612" cy="1655763"/>
          </a:xfrm>
        </p:spPr>
        <p:txBody>
          <a:bodyPr/>
          <a:lstStyle/>
          <a:p>
            <a:pPr eaLnBrk="1" hangingPunct="1">
              <a:defRPr/>
            </a:pPr>
            <a:r>
              <a:rPr lang="fr-FR" sz="4000" smtClean="0"/>
              <a:t>La croissance chez la jeune fille</a:t>
            </a:r>
          </a:p>
        </p:txBody>
      </p:sp>
      <p:sp>
        <p:nvSpPr>
          <p:cNvPr id="134147" name="Rectangle 3"/>
          <p:cNvSpPr>
            <a:spLocks noGrp="1" noChangeArrowheads="1"/>
          </p:cNvSpPr>
          <p:nvPr>
            <p:ph type="body" idx="1"/>
          </p:nvPr>
        </p:nvSpPr>
        <p:spPr>
          <a:xfrm>
            <a:off x="468313" y="2492375"/>
            <a:ext cx="8229600" cy="3743325"/>
          </a:xfrm>
        </p:spPr>
        <p:txBody>
          <a:bodyPr/>
          <a:lstStyle/>
          <a:p>
            <a:pPr eaLnBrk="1" hangingPunct="1">
              <a:lnSpc>
                <a:spcPct val="90000"/>
              </a:lnSpc>
              <a:defRPr/>
            </a:pPr>
            <a:r>
              <a:rPr lang="fr-FR" sz="2400" dirty="0" smtClean="0"/>
              <a:t>Chaque mère conditionnée par notre société affuble sa fille de cet accessoire lorsque sa poitrine devient naissante. (Seulement 3 à 5% des filles françaises n’en portent pas. Dans les pays scandinaves 9% de filles en portent.)</a:t>
            </a:r>
          </a:p>
          <a:p>
            <a:pPr eaLnBrk="1" hangingPunct="1">
              <a:lnSpc>
                <a:spcPct val="90000"/>
              </a:lnSpc>
              <a:defRPr/>
            </a:pPr>
            <a:r>
              <a:rPr lang="fr-FR" sz="2400" dirty="0" smtClean="0"/>
              <a:t>Ceci contribue déjà à la chute de la poitrine parce que les éléments anatomiques de suspension du sein, à la fois musculaire (le </a:t>
            </a:r>
            <a:r>
              <a:rPr lang="fr-FR" sz="2400" dirty="0" err="1" smtClean="0"/>
              <a:t>platysma</a:t>
            </a:r>
            <a:r>
              <a:rPr lang="fr-FR" sz="2400" dirty="0" smtClean="0"/>
              <a:t>) et conjonctif (l’ensemble des fascias), se renforcent lors de la croissance car la pesanteur ou les contraintes mécaniques appliquées au sein libre s’exercent.</a:t>
            </a:r>
          </a:p>
          <a:p>
            <a:pPr eaLnBrk="1" hangingPunct="1">
              <a:lnSpc>
                <a:spcPct val="90000"/>
              </a:lnSpc>
              <a:defRPr/>
            </a:pPr>
            <a:r>
              <a:rPr lang="fr-FR" sz="2400" dirty="0" smtClean="0"/>
              <a:t>Les tissus composant le sein ne se distendent donc pas sans soutien gorge malgré une augmentation du volume mammaire. Le sein n’évolue pas vers la ptose et s’avère plus ferme. </a:t>
            </a:r>
          </a:p>
        </p:txBody>
      </p:sp>
      <p:pic>
        <p:nvPicPr>
          <p:cNvPr id="73732" name="Picture 4" descr="C765162"/>
          <p:cNvPicPr>
            <a:picLocks noChangeAspect="1" noChangeArrowheads="1"/>
          </p:cNvPicPr>
          <p:nvPr/>
        </p:nvPicPr>
        <p:blipFill>
          <a:blip r:embed="rId2" cstate="print"/>
          <a:srcRect/>
          <a:stretch>
            <a:fillRect/>
          </a:stretch>
        </p:blipFill>
        <p:spPr bwMode="auto">
          <a:xfrm>
            <a:off x="6156325" y="260350"/>
            <a:ext cx="2016125" cy="2016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pPr eaLnBrk="1" hangingPunct="1">
              <a:defRPr/>
            </a:pPr>
            <a:r>
              <a:rPr lang="fr-FR" sz="4000" smtClean="0"/>
              <a:t>Étude médicale sur l’évolution du confort sans soutien gorge (2009)</a:t>
            </a:r>
          </a:p>
        </p:txBody>
      </p:sp>
      <p:sp>
        <p:nvSpPr>
          <p:cNvPr id="104451" name="Rectangle 3"/>
          <p:cNvSpPr>
            <a:spLocks noGrp="1" noChangeArrowheads="1"/>
          </p:cNvSpPr>
          <p:nvPr>
            <p:ph type="body" idx="1"/>
          </p:nvPr>
        </p:nvSpPr>
        <p:spPr>
          <a:xfrm>
            <a:off x="323850" y="1484313"/>
            <a:ext cx="8208963" cy="1655762"/>
          </a:xfrm>
        </p:spPr>
        <p:txBody>
          <a:bodyPr/>
          <a:lstStyle/>
          <a:p>
            <a:pPr eaLnBrk="1" hangingPunct="1">
              <a:lnSpc>
                <a:spcPct val="80000"/>
              </a:lnSpc>
              <a:defRPr/>
            </a:pPr>
            <a:r>
              <a:rPr lang="fr-FR" sz="2400" dirty="0" smtClean="0"/>
              <a:t>Au début de l’étude 42% des sujets ressentaient un inconfort sans soutien gorge. Trois mois après plus aucune gène.</a:t>
            </a:r>
          </a:p>
          <a:p>
            <a:pPr eaLnBrk="1" hangingPunct="1">
              <a:lnSpc>
                <a:spcPct val="80000"/>
              </a:lnSpc>
              <a:defRPr/>
            </a:pPr>
            <a:r>
              <a:rPr lang="fr-FR" sz="2400" dirty="0" smtClean="0"/>
              <a:t>Trois ans après, aucun sujet ne ressentait de douleur, aucun sujet n’était gêné par l’arrêt du port du soutien gorge dans les activités courantes y compris les activités sportives.</a:t>
            </a:r>
          </a:p>
        </p:txBody>
      </p:sp>
      <p:pic>
        <p:nvPicPr>
          <p:cNvPr id="74756" name="Picture 4"/>
          <p:cNvPicPr>
            <a:picLocks noChangeAspect="1" noChangeArrowheads="1"/>
          </p:cNvPicPr>
          <p:nvPr/>
        </p:nvPicPr>
        <p:blipFill>
          <a:blip r:embed="rId2" cstate="print"/>
          <a:srcRect/>
          <a:stretch>
            <a:fillRect/>
          </a:stretch>
        </p:blipFill>
        <p:spPr bwMode="auto">
          <a:xfrm>
            <a:off x="827088" y="3141663"/>
            <a:ext cx="5618162" cy="3482975"/>
          </a:xfrm>
          <a:prstGeom prst="rect">
            <a:avLst/>
          </a:prstGeom>
          <a:noFill/>
          <a:ln w="9525">
            <a:noFill/>
            <a:miter lim="800000"/>
            <a:headEnd/>
            <a:tailEnd/>
          </a:ln>
        </p:spPr>
      </p:pic>
      <p:sp>
        <p:nvSpPr>
          <p:cNvPr id="104453" name="Text Box 5"/>
          <p:cNvSpPr txBox="1">
            <a:spLocks noChangeArrowheads="1"/>
          </p:cNvSpPr>
          <p:nvPr/>
        </p:nvSpPr>
        <p:spPr bwMode="auto">
          <a:xfrm>
            <a:off x="6659563" y="5373688"/>
            <a:ext cx="2087562" cy="1190625"/>
          </a:xfrm>
          <a:prstGeom prst="rect">
            <a:avLst/>
          </a:prstGeom>
          <a:noFill/>
          <a:ln w="9525">
            <a:noFill/>
            <a:miter lim="800000"/>
            <a:headEnd/>
            <a:tailEnd/>
          </a:ln>
          <a:effectLst/>
        </p:spPr>
        <p:txBody>
          <a:bodyPr>
            <a:spAutoFit/>
          </a:bodyPr>
          <a:lstStyle/>
          <a:p>
            <a:pPr>
              <a:spcBef>
                <a:spcPct val="50000"/>
              </a:spcBef>
              <a:defRPr/>
            </a:pPr>
            <a:r>
              <a:rPr lang="fr-FR">
                <a:effectLst>
                  <a:outerShdw blurRad="38100" dist="38100" dir="2700000" algn="tl">
                    <a:srgbClr val="000000"/>
                  </a:outerShdw>
                </a:effectLst>
              </a:rPr>
              <a:t>Extrait de la thèse de Olivier Roussel sous la direction de Jean Denis Rouillon</a:t>
            </a:r>
          </a:p>
        </p:txBody>
      </p:sp>
      <p:sp>
        <p:nvSpPr>
          <p:cNvPr id="6" name="Rectangle 3"/>
          <p:cNvSpPr txBox="1">
            <a:spLocks noChangeArrowheads="1"/>
          </p:cNvSpPr>
          <p:nvPr/>
        </p:nvSpPr>
        <p:spPr bwMode="auto">
          <a:xfrm>
            <a:off x="6429388" y="3214686"/>
            <a:ext cx="2714612" cy="194151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80000"/>
              </a:lnSpc>
              <a:spcBef>
                <a:spcPct val="20000"/>
              </a:spcBef>
              <a:spcAft>
                <a:spcPct val="0"/>
              </a:spcAft>
              <a:buClr>
                <a:schemeClr val="hlink"/>
              </a:buClr>
              <a:buSzTx/>
              <a:buFontTx/>
              <a:buChar char="•"/>
              <a:tabLst/>
              <a:defRPr/>
            </a:pP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Les femmes qui n’ont jamais porté de soutien gorge n’ont jamais connu cette</a:t>
            </a:r>
            <a:r>
              <a:rPr lang="fr-FR" sz="2400" kern="0" dirty="0" smtClean="0">
                <a:effectLst>
                  <a:outerShdw blurRad="38100" dist="38100" dir="2700000" algn="tl">
                    <a:srgbClr val="000000"/>
                  </a:outerShdw>
                </a:effectLst>
                <a:latin typeface="+mn-lt"/>
              </a:rPr>
              <a:t> gène ni </a:t>
            </a:r>
            <a:r>
              <a:rPr kumimoji="0" lang="fr-FR" sz="24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cet inconfort.</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à coins arrondis 5"/>
          <p:cNvSpPr/>
          <p:nvPr/>
        </p:nvSpPr>
        <p:spPr>
          <a:xfrm>
            <a:off x="357158" y="2571744"/>
            <a:ext cx="8572560" cy="6429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5474" name="Rectangle 2"/>
          <p:cNvSpPr>
            <a:spLocks noGrp="1" noChangeArrowheads="1"/>
          </p:cNvSpPr>
          <p:nvPr>
            <p:ph type="title"/>
          </p:nvPr>
        </p:nvSpPr>
        <p:spPr/>
        <p:txBody>
          <a:bodyPr/>
          <a:lstStyle/>
          <a:p>
            <a:pPr eaLnBrk="1" hangingPunct="1">
              <a:defRPr/>
            </a:pPr>
            <a:r>
              <a:rPr lang="fr-FR" sz="4000" smtClean="0"/>
              <a:t>Prévention de la ptose (chute des seins) sans soutien gorge.</a:t>
            </a:r>
          </a:p>
        </p:txBody>
      </p:sp>
      <p:sp>
        <p:nvSpPr>
          <p:cNvPr id="105475" name="Rectangle 3"/>
          <p:cNvSpPr>
            <a:spLocks noGrp="1" noChangeArrowheads="1"/>
          </p:cNvSpPr>
          <p:nvPr>
            <p:ph type="body" idx="1"/>
          </p:nvPr>
        </p:nvSpPr>
        <p:spPr>
          <a:xfrm>
            <a:off x="457200" y="1484313"/>
            <a:ext cx="8229600" cy="1800225"/>
          </a:xfrm>
        </p:spPr>
        <p:txBody>
          <a:bodyPr/>
          <a:lstStyle/>
          <a:p>
            <a:pPr eaLnBrk="1" hangingPunct="1">
              <a:lnSpc>
                <a:spcPct val="80000"/>
              </a:lnSpc>
              <a:defRPr/>
            </a:pPr>
            <a:r>
              <a:rPr lang="fr-FR" sz="2000" dirty="0" smtClean="0"/>
              <a:t>L’angle de l’axe du mamelon par rapport à l’horizontale augmente en moyenne de 180% !</a:t>
            </a:r>
          </a:p>
          <a:p>
            <a:pPr eaLnBrk="1" hangingPunct="1">
              <a:lnSpc>
                <a:spcPct val="80000"/>
              </a:lnSpc>
              <a:defRPr/>
            </a:pPr>
            <a:r>
              <a:rPr lang="fr-FR" sz="2000" dirty="0" smtClean="0"/>
              <a:t>Il s’agit d’une évolution esthétiquement favorable puisque inverse de la ptose. Le sein libre se fortifie.</a:t>
            </a:r>
          </a:p>
          <a:p>
            <a:pPr eaLnBrk="1" hangingPunct="1">
              <a:lnSpc>
                <a:spcPct val="80000"/>
              </a:lnSpc>
              <a:defRPr/>
            </a:pPr>
            <a:r>
              <a:rPr lang="fr-FR" sz="2000" b="1" dirty="0" smtClean="0">
                <a:solidFill>
                  <a:srgbClr val="FFFF00"/>
                </a:solidFill>
              </a:rPr>
              <a:t>Ne jamais porter de soutien gorge donne donc une poitrine naturellement plus ferme et plus haute contrairement aux idées reçues.</a:t>
            </a:r>
          </a:p>
        </p:txBody>
      </p:sp>
      <p:pic>
        <p:nvPicPr>
          <p:cNvPr id="75780" name="Picture 4"/>
          <p:cNvPicPr>
            <a:picLocks noChangeAspect="1" noChangeArrowheads="1"/>
          </p:cNvPicPr>
          <p:nvPr/>
        </p:nvPicPr>
        <p:blipFill>
          <a:blip r:embed="rId2" cstate="print"/>
          <a:srcRect/>
          <a:stretch>
            <a:fillRect/>
          </a:stretch>
        </p:blipFill>
        <p:spPr bwMode="auto">
          <a:xfrm>
            <a:off x="900113" y="3284538"/>
            <a:ext cx="5616575" cy="3363912"/>
          </a:xfrm>
          <a:prstGeom prst="rect">
            <a:avLst/>
          </a:prstGeom>
          <a:noFill/>
          <a:ln w="9525">
            <a:noFill/>
            <a:miter lim="800000"/>
            <a:headEnd/>
            <a:tailEnd/>
          </a:ln>
        </p:spPr>
      </p:pic>
      <p:sp>
        <p:nvSpPr>
          <p:cNvPr id="105477" name="Text Box 5"/>
          <p:cNvSpPr txBox="1">
            <a:spLocks noChangeArrowheads="1"/>
          </p:cNvSpPr>
          <p:nvPr/>
        </p:nvSpPr>
        <p:spPr bwMode="auto">
          <a:xfrm>
            <a:off x="6659563" y="5373688"/>
            <a:ext cx="2087562" cy="1190625"/>
          </a:xfrm>
          <a:prstGeom prst="rect">
            <a:avLst/>
          </a:prstGeom>
          <a:noFill/>
          <a:ln w="9525">
            <a:noFill/>
            <a:miter lim="800000"/>
            <a:headEnd/>
            <a:tailEnd/>
          </a:ln>
          <a:effectLst/>
        </p:spPr>
        <p:txBody>
          <a:bodyPr>
            <a:spAutoFit/>
          </a:bodyPr>
          <a:lstStyle/>
          <a:p>
            <a:pPr>
              <a:spcBef>
                <a:spcPct val="50000"/>
              </a:spcBef>
              <a:defRPr/>
            </a:pPr>
            <a:r>
              <a:rPr lang="fr-FR">
                <a:effectLst>
                  <a:outerShdw blurRad="38100" dist="38100" dir="2700000" algn="tl">
                    <a:srgbClr val="000000"/>
                  </a:outerShdw>
                </a:effectLst>
              </a:rPr>
              <a:t>Extrait de la thèse de Olivier Roussel sous la direction de Jean Denis Rouillon</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à coins arrondis 5"/>
          <p:cNvSpPr/>
          <p:nvPr/>
        </p:nvSpPr>
        <p:spPr>
          <a:xfrm>
            <a:off x="214282" y="5143512"/>
            <a:ext cx="8715436" cy="1285884"/>
          </a:xfrm>
          <a:prstGeom prst="round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fr-FR"/>
          </a:p>
        </p:txBody>
      </p:sp>
      <p:sp>
        <p:nvSpPr>
          <p:cNvPr id="136194" name="Rectangle 2"/>
          <p:cNvSpPr>
            <a:spLocks noGrp="1" noChangeArrowheads="1"/>
          </p:cNvSpPr>
          <p:nvPr>
            <p:ph type="title"/>
          </p:nvPr>
        </p:nvSpPr>
        <p:spPr>
          <a:xfrm>
            <a:off x="457200" y="274638"/>
            <a:ext cx="8291513" cy="1143000"/>
          </a:xfrm>
        </p:spPr>
        <p:txBody>
          <a:bodyPr/>
          <a:lstStyle/>
          <a:p>
            <a:pPr eaLnBrk="1" hangingPunct="1">
              <a:defRPr/>
            </a:pPr>
            <a:r>
              <a:rPr lang="fr-FR" sz="4000" dirty="0" smtClean="0"/>
              <a:t>Un maintien mécanique naturel </a:t>
            </a:r>
          </a:p>
        </p:txBody>
      </p:sp>
      <p:sp>
        <p:nvSpPr>
          <p:cNvPr id="136195" name="Rectangle 3"/>
          <p:cNvSpPr>
            <a:spLocks noGrp="1" noChangeArrowheads="1"/>
          </p:cNvSpPr>
          <p:nvPr>
            <p:ph type="body" idx="1"/>
          </p:nvPr>
        </p:nvSpPr>
        <p:spPr>
          <a:xfrm>
            <a:off x="250825" y="1600200"/>
            <a:ext cx="5689600" cy="3484563"/>
          </a:xfrm>
        </p:spPr>
        <p:txBody>
          <a:bodyPr/>
          <a:lstStyle/>
          <a:p>
            <a:pPr eaLnBrk="1" hangingPunct="1">
              <a:lnSpc>
                <a:spcPct val="90000"/>
              </a:lnSpc>
              <a:defRPr/>
            </a:pPr>
            <a:r>
              <a:rPr lang="fr-FR" sz="2400" dirty="0" smtClean="0"/>
              <a:t>En posant des capteurs sur des athlètes, des chercheurs sportifs ont pu découvrir que, leur poitrine parcourt ainsi </a:t>
            </a:r>
            <a:r>
              <a:rPr lang="fr-FR" sz="2400" b="1" dirty="0" smtClean="0"/>
              <a:t>6 cm de haut en bas et 9 cm de la gauche vers la droite</a:t>
            </a:r>
            <a:r>
              <a:rPr lang="fr-FR" sz="2400" dirty="0" smtClean="0"/>
              <a:t> au cours des diverses pratiques sportives. Ce sont ces mouvements (réduits de </a:t>
            </a:r>
            <a:r>
              <a:rPr lang="fr-FR" sz="2400" b="1" dirty="0" smtClean="0"/>
              <a:t>70%</a:t>
            </a:r>
            <a:r>
              <a:rPr lang="fr-FR" sz="2400" dirty="0" smtClean="0"/>
              <a:t> avec un soutien-gorge) qui permettent au sein de </a:t>
            </a:r>
            <a:r>
              <a:rPr lang="fr-FR" sz="2400" b="1" dirty="0" smtClean="0"/>
              <a:t>s’adapter et de multiplier naturellement les formes de maintien</a:t>
            </a:r>
            <a:r>
              <a:rPr lang="fr-FR" sz="2400" dirty="0" smtClean="0"/>
              <a:t>.</a:t>
            </a:r>
          </a:p>
        </p:txBody>
      </p:sp>
      <p:pic>
        <p:nvPicPr>
          <p:cNvPr id="76804" name="Picture 7" descr="ana_ivanovic_wimbledon_decollete2"/>
          <p:cNvPicPr>
            <a:picLocks noChangeAspect="1" noChangeArrowheads="1"/>
          </p:cNvPicPr>
          <p:nvPr/>
        </p:nvPicPr>
        <p:blipFill>
          <a:blip r:embed="rId2" cstate="print"/>
          <a:srcRect/>
          <a:stretch>
            <a:fillRect/>
          </a:stretch>
        </p:blipFill>
        <p:spPr bwMode="auto">
          <a:xfrm>
            <a:off x="6011863" y="1628775"/>
            <a:ext cx="2768600" cy="3384550"/>
          </a:xfrm>
          <a:prstGeom prst="rect">
            <a:avLst/>
          </a:prstGeom>
          <a:noFill/>
          <a:ln w="9525">
            <a:noFill/>
            <a:miter lim="800000"/>
            <a:headEnd/>
            <a:tailEnd/>
          </a:ln>
        </p:spPr>
      </p:pic>
      <p:sp>
        <p:nvSpPr>
          <p:cNvPr id="136200" name="Rectangle 8"/>
          <p:cNvSpPr>
            <a:spLocks noChangeArrowheads="1"/>
          </p:cNvSpPr>
          <p:nvPr/>
        </p:nvSpPr>
        <p:spPr bwMode="auto">
          <a:xfrm>
            <a:off x="395288" y="5157788"/>
            <a:ext cx="8497887" cy="1187450"/>
          </a:xfrm>
          <a:prstGeom prst="rect">
            <a:avLst/>
          </a:prstGeom>
          <a:noFill/>
          <a:ln w="9525">
            <a:noFill/>
            <a:miter lim="800000"/>
            <a:headEnd/>
            <a:tailEnd/>
          </a:ln>
          <a:effectLst/>
        </p:spPr>
        <p:txBody>
          <a:bodyPr>
            <a:spAutoFit/>
          </a:bodyPr>
          <a:lstStyle/>
          <a:p>
            <a:pPr>
              <a:defRPr/>
            </a:pPr>
            <a:r>
              <a:rPr lang="fr-FR" sz="2400" dirty="0">
                <a:effectLst>
                  <a:outerShdw blurRad="38100" dist="38100" dir="2700000" algn="tl">
                    <a:srgbClr val="000000"/>
                  </a:outerShdw>
                </a:effectLst>
              </a:rPr>
              <a:t>Constatation à la fois déconcertante et ahurissante, malgré toutes nos idées reçues, </a:t>
            </a:r>
            <a:r>
              <a:rPr lang="fr-FR" sz="2400" b="1" dirty="0">
                <a:effectLst>
                  <a:outerShdw blurRad="38100" dist="38100" dir="2700000" algn="tl">
                    <a:srgbClr val="000000"/>
                  </a:outerShdw>
                </a:effectLst>
              </a:rPr>
              <a:t>leur poitrine après trois ans d’étude n’a pas molli, s’est encore moins affaissée et s’est même carrément rehaussée</a:t>
            </a:r>
            <a:r>
              <a:rPr lang="fr-FR" sz="2400" dirty="0">
                <a:effectLst>
                  <a:outerShdw blurRad="38100" dist="38100" dir="2700000" algn="tl">
                    <a:srgbClr val="000000"/>
                  </a:outerShdw>
                </a:effectLst>
              </a:rPr>
              <a:t>!</a:t>
            </a:r>
            <a:r>
              <a:rPr lang="fr-FR" sz="2400" dirty="0"/>
              <a:t>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smtClean="0"/>
              <a:t>Les dégâts du soutien gorge</a:t>
            </a:r>
            <a:endParaRPr lang="fr-FR" sz="4000" dirty="0"/>
          </a:p>
        </p:txBody>
      </p:sp>
      <p:sp>
        <p:nvSpPr>
          <p:cNvPr id="3" name="Espace réservé du contenu 2"/>
          <p:cNvSpPr>
            <a:spLocks noGrp="1"/>
          </p:cNvSpPr>
          <p:nvPr>
            <p:ph idx="1"/>
          </p:nvPr>
        </p:nvSpPr>
        <p:spPr>
          <a:xfrm>
            <a:off x="251520" y="1600200"/>
            <a:ext cx="6264696" cy="4495800"/>
          </a:xfrm>
        </p:spPr>
        <p:txBody>
          <a:bodyPr/>
          <a:lstStyle/>
          <a:p>
            <a:r>
              <a:rPr lang="fr-FR" sz="2800" dirty="0" smtClean="0"/>
              <a:t>Le port du soutien gorge diminue donc la pesanteur, augmente la température et diminue la circulation lymphatique et du sang. </a:t>
            </a:r>
          </a:p>
          <a:p>
            <a:r>
              <a:rPr lang="fr-FR" sz="2800" dirty="0" smtClean="0"/>
              <a:t>Ce qui a pour conséquence une diminution du volume de la glande, une augmentation du tissu adipeux et une hypoxie tissulaire.</a:t>
            </a:r>
          </a:p>
          <a:p>
            <a:r>
              <a:rPr lang="fr-FR" sz="2800" dirty="0" smtClean="0"/>
              <a:t>Toutes ces conséquences entrainent une ptose soit une diminution de la fermeté du sein.</a:t>
            </a:r>
          </a:p>
          <a:p>
            <a:endParaRPr lang="fr-FR" dirty="0"/>
          </a:p>
        </p:txBody>
      </p:sp>
      <p:pic>
        <p:nvPicPr>
          <p:cNvPr id="191490" name="Picture 2" descr="M:\0-Stock 2 Récup\Bétises internet 2\Ssg\free_1581375.jpg"/>
          <p:cNvPicPr>
            <a:picLocks noChangeAspect="1" noChangeArrowheads="1"/>
          </p:cNvPicPr>
          <p:nvPr/>
        </p:nvPicPr>
        <p:blipFill>
          <a:blip r:embed="rId2" cstate="print"/>
          <a:srcRect l="25043"/>
          <a:stretch>
            <a:fillRect/>
          </a:stretch>
        </p:blipFill>
        <p:spPr bwMode="auto">
          <a:xfrm>
            <a:off x="6588224" y="1700808"/>
            <a:ext cx="2376264" cy="4765882"/>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pPr eaLnBrk="1" hangingPunct="1">
              <a:defRPr/>
            </a:pPr>
            <a:r>
              <a:rPr lang="fr-FR" sz="4000" smtClean="0"/>
              <a:t>Quand le soutien gorge n’existait pas</a:t>
            </a:r>
          </a:p>
        </p:txBody>
      </p:sp>
      <p:pic>
        <p:nvPicPr>
          <p:cNvPr id="77827" name="Picture 3" descr="buste-femme"/>
          <p:cNvPicPr>
            <a:picLocks noChangeAspect="1" noChangeArrowheads="1"/>
          </p:cNvPicPr>
          <p:nvPr/>
        </p:nvPicPr>
        <p:blipFill>
          <a:blip r:embed="rId2" cstate="print"/>
          <a:srcRect/>
          <a:stretch>
            <a:fillRect/>
          </a:stretch>
        </p:blipFill>
        <p:spPr bwMode="auto">
          <a:xfrm>
            <a:off x="395288" y="1628775"/>
            <a:ext cx="2143125" cy="4267200"/>
          </a:xfrm>
          <a:prstGeom prst="rect">
            <a:avLst/>
          </a:prstGeom>
          <a:noFill/>
          <a:ln w="9525">
            <a:noFill/>
            <a:miter lim="800000"/>
            <a:headEnd/>
            <a:tailEnd/>
          </a:ln>
        </p:spPr>
      </p:pic>
      <p:pic>
        <p:nvPicPr>
          <p:cNvPr id="77828" name="Picture 4" descr="Courbet"/>
          <p:cNvPicPr>
            <a:picLocks noChangeAspect="1" noChangeArrowheads="1"/>
          </p:cNvPicPr>
          <p:nvPr/>
        </p:nvPicPr>
        <p:blipFill>
          <a:blip r:embed="rId3" cstate="print"/>
          <a:srcRect/>
          <a:stretch>
            <a:fillRect/>
          </a:stretch>
        </p:blipFill>
        <p:spPr bwMode="auto">
          <a:xfrm>
            <a:off x="2555875" y="1628775"/>
            <a:ext cx="1608138" cy="1944688"/>
          </a:xfrm>
          <a:prstGeom prst="rect">
            <a:avLst/>
          </a:prstGeom>
          <a:noFill/>
          <a:ln w="9525">
            <a:noFill/>
            <a:miter lim="800000"/>
            <a:headEnd/>
            <a:tailEnd/>
          </a:ln>
        </p:spPr>
      </p:pic>
      <p:pic>
        <p:nvPicPr>
          <p:cNvPr id="77829" name="Picture 5" descr="egyptiens-antiquite2"/>
          <p:cNvPicPr>
            <a:picLocks noChangeAspect="1" noChangeArrowheads="1"/>
          </p:cNvPicPr>
          <p:nvPr/>
        </p:nvPicPr>
        <p:blipFill>
          <a:blip r:embed="rId4" cstate="print"/>
          <a:srcRect/>
          <a:stretch>
            <a:fillRect/>
          </a:stretch>
        </p:blipFill>
        <p:spPr bwMode="auto">
          <a:xfrm>
            <a:off x="4211638" y="3716338"/>
            <a:ext cx="2160587" cy="2090737"/>
          </a:xfrm>
          <a:prstGeom prst="rect">
            <a:avLst/>
          </a:prstGeom>
          <a:noFill/>
          <a:ln w="9525">
            <a:noFill/>
            <a:miter lim="800000"/>
            <a:headEnd/>
            <a:tailEnd/>
          </a:ln>
        </p:spPr>
      </p:pic>
      <p:pic>
        <p:nvPicPr>
          <p:cNvPr id="77830" name="Picture 6" descr="Manet"/>
          <p:cNvPicPr>
            <a:picLocks noChangeAspect="1" noChangeArrowheads="1"/>
          </p:cNvPicPr>
          <p:nvPr/>
        </p:nvPicPr>
        <p:blipFill>
          <a:blip r:embed="rId5" cstate="print"/>
          <a:srcRect/>
          <a:stretch>
            <a:fillRect/>
          </a:stretch>
        </p:blipFill>
        <p:spPr bwMode="auto">
          <a:xfrm>
            <a:off x="4140200" y="1628775"/>
            <a:ext cx="1600200" cy="1984375"/>
          </a:xfrm>
          <a:prstGeom prst="rect">
            <a:avLst/>
          </a:prstGeom>
          <a:noFill/>
          <a:ln w="9525">
            <a:noFill/>
            <a:miter lim="800000"/>
            <a:headEnd/>
            <a:tailEnd/>
          </a:ln>
        </p:spPr>
      </p:pic>
      <p:pic>
        <p:nvPicPr>
          <p:cNvPr id="77831" name="Picture 7" descr="venus%20de%20milo"/>
          <p:cNvPicPr>
            <a:picLocks noChangeAspect="1" noChangeArrowheads="1"/>
          </p:cNvPicPr>
          <p:nvPr/>
        </p:nvPicPr>
        <p:blipFill>
          <a:blip r:embed="rId6" cstate="print"/>
          <a:srcRect/>
          <a:stretch>
            <a:fillRect/>
          </a:stretch>
        </p:blipFill>
        <p:spPr bwMode="auto">
          <a:xfrm>
            <a:off x="7380288" y="3644900"/>
            <a:ext cx="1403350" cy="2520950"/>
          </a:xfrm>
          <a:prstGeom prst="rect">
            <a:avLst/>
          </a:prstGeom>
          <a:noFill/>
          <a:ln w="9525">
            <a:noFill/>
            <a:miter lim="800000"/>
            <a:headEnd/>
            <a:tailEnd/>
          </a:ln>
        </p:spPr>
      </p:pic>
      <p:pic>
        <p:nvPicPr>
          <p:cNvPr id="77832" name="Picture 8" descr="Sans titre2"/>
          <p:cNvPicPr>
            <a:picLocks noChangeAspect="1" noChangeArrowheads="1"/>
          </p:cNvPicPr>
          <p:nvPr/>
        </p:nvPicPr>
        <p:blipFill>
          <a:blip r:embed="rId7" cstate="print"/>
          <a:srcRect/>
          <a:stretch>
            <a:fillRect/>
          </a:stretch>
        </p:blipFill>
        <p:spPr bwMode="auto">
          <a:xfrm>
            <a:off x="5724525" y="1628775"/>
            <a:ext cx="1457325" cy="1944688"/>
          </a:xfrm>
          <a:prstGeom prst="rect">
            <a:avLst/>
          </a:prstGeom>
          <a:noFill/>
          <a:ln w="9525">
            <a:noFill/>
            <a:miter lim="800000"/>
            <a:headEnd/>
            <a:tailEnd/>
          </a:ln>
        </p:spPr>
      </p:pic>
      <p:pic>
        <p:nvPicPr>
          <p:cNvPr id="77833" name="Picture 9" descr="Femme nue se coiffant (1879) by Edouard Manet"/>
          <p:cNvPicPr>
            <a:picLocks noChangeAspect="1" noChangeArrowheads="1"/>
          </p:cNvPicPr>
          <p:nvPr/>
        </p:nvPicPr>
        <p:blipFill>
          <a:blip r:embed="rId8" cstate="print"/>
          <a:srcRect/>
          <a:stretch>
            <a:fillRect/>
          </a:stretch>
        </p:blipFill>
        <p:spPr bwMode="auto">
          <a:xfrm>
            <a:off x="5795963" y="3716338"/>
            <a:ext cx="1573212" cy="2119312"/>
          </a:xfrm>
          <a:prstGeom prst="rect">
            <a:avLst/>
          </a:prstGeom>
          <a:noFill/>
          <a:ln w="9525">
            <a:noFill/>
            <a:miter lim="800000"/>
            <a:headEnd/>
            <a:tailEnd/>
          </a:ln>
        </p:spPr>
      </p:pic>
      <p:pic>
        <p:nvPicPr>
          <p:cNvPr id="77834" name="Picture 10" descr="Liberte-Delacroix"/>
          <p:cNvPicPr>
            <a:picLocks noChangeAspect="1" noChangeArrowheads="1"/>
          </p:cNvPicPr>
          <p:nvPr/>
        </p:nvPicPr>
        <p:blipFill>
          <a:blip r:embed="rId9" cstate="print"/>
          <a:srcRect/>
          <a:stretch>
            <a:fillRect/>
          </a:stretch>
        </p:blipFill>
        <p:spPr bwMode="auto">
          <a:xfrm>
            <a:off x="2555875" y="3933825"/>
            <a:ext cx="1609725" cy="1944688"/>
          </a:xfrm>
          <a:prstGeom prst="rect">
            <a:avLst/>
          </a:prstGeom>
          <a:noFill/>
          <a:ln w="9525">
            <a:noFill/>
            <a:miter lim="800000"/>
            <a:headEnd/>
            <a:tailEnd/>
          </a:ln>
        </p:spPr>
      </p:pic>
      <p:pic>
        <p:nvPicPr>
          <p:cNvPr id="77835" name="Picture 11" descr="Delacroix"/>
          <p:cNvPicPr>
            <a:picLocks noChangeAspect="1" noChangeArrowheads="1"/>
          </p:cNvPicPr>
          <p:nvPr/>
        </p:nvPicPr>
        <p:blipFill>
          <a:blip r:embed="rId10" cstate="print"/>
          <a:srcRect/>
          <a:stretch>
            <a:fillRect/>
          </a:stretch>
        </p:blipFill>
        <p:spPr bwMode="auto">
          <a:xfrm>
            <a:off x="7235825" y="1628775"/>
            <a:ext cx="1576388" cy="1965325"/>
          </a:xfrm>
          <a:prstGeom prst="rect">
            <a:avLst/>
          </a:prstGeom>
          <a:noFill/>
          <a:ln w="9525">
            <a:noFill/>
            <a:miter lim="800000"/>
            <a:headEnd/>
            <a:tailEnd/>
          </a:ln>
        </p:spPr>
      </p:pic>
      <p:sp>
        <p:nvSpPr>
          <p:cNvPr id="77836" name="Text Box 12"/>
          <p:cNvSpPr txBox="1">
            <a:spLocks noChangeArrowheads="1"/>
          </p:cNvSpPr>
          <p:nvPr/>
        </p:nvSpPr>
        <p:spPr bwMode="auto">
          <a:xfrm>
            <a:off x="395288" y="5949950"/>
            <a:ext cx="6913562" cy="519113"/>
          </a:xfrm>
          <a:prstGeom prst="rect">
            <a:avLst/>
          </a:prstGeom>
          <a:noFill/>
          <a:ln w="9525">
            <a:noFill/>
            <a:miter lim="800000"/>
            <a:headEnd/>
            <a:tailEnd/>
          </a:ln>
        </p:spPr>
        <p:txBody>
          <a:bodyPr>
            <a:spAutoFit/>
          </a:bodyPr>
          <a:lstStyle/>
          <a:p>
            <a:pPr>
              <a:spcBef>
                <a:spcPct val="50000"/>
              </a:spcBef>
            </a:pPr>
            <a:r>
              <a:rPr lang="fr-FR" sz="2800"/>
              <a:t>Les femmes existaient déjà…</a:t>
            </a:r>
          </a:p>
        </p:txBody>
      </p:sp>
      <p:sp>
        <p:nvSpPr>
          <p:cNvPr id="77837" name="Text Box 13"/>
          <p:cNvSpPr txBox="1">
            <a:spLocks noChangeArrowheads="1"/>
          </p:cNvSpPr>
          <p:nvPr/>
        </p:nvSpPr>
        <p:spPr bwMode="auto">
          <a:xfrm>
            <a:off x="4859338" y="5876925"/>
            <a:ext cx="2952750" cy="641350"/>
          </a:xfrm>
          <a:prstGeom prst="rect">
            <a:avLst/>
          </a:prstGeom>
          <a:noFill/>
          <a:ln w="9525">
            <a:noFill/>
            <a:miter lim="800000"/>
            <a:headEnd/>
            <a:tailEnd/>
          </a:ln>
        </p:spPr>
        <p:txBody>
          <a:bodyPr>
            <a:spAutoFit/>
          </a:bodyPr>
          <a:lstStyle/>
          <a:p>
            <a:pPr>
              <a:spcBef>
                <a:spcPct val="50000"/>
              </a:spcBef>
            </a:pPr>
            <a:r>
              <a:rPr lang="fr-FR"/>
              <a:t>…Et n’avaient pas de problème de soutien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74638"/>
            <a:ext cx="6500826" cy="1143000"/>
          </a:xfrm>
        </p:spPr>
        <p:txBody>
          <a:bodyPr/>
          <a:lstStyle/>
          <a:p>
            <a:r>
              <a:rPr lang="fr-FR" sz="4000" dirty="0" smtClean="0"/>
              <a:t>Une mode qui existait déjà</a:t>
            </a:r>
            <a:endParaRPr lang="fr-FR" sz="4000" dirty="0"/>
          </a:p>
        </p:txBody>
      </p:sp>
      <p:sp>
        <p:nvSpPr>
          <p:cNvPr id="3" name="Espace réservé du contenu 2"/>
          <p:cNvSpPr>
            <a:spLocks noGrp="1"/>
          </p:cNvSpPr>
          <p:nvPr>
            <p:ph idx="1"/>
          </p:nvPr>
        </p:nvSpPr>
        <p:spPr>
          <a:xfrm>
            <a:off x="0" y="1142984"/>
            <a:ext cx="9144000" cy="4953016"/>
          </a:xfrm>
        </p:spPr>
        <p:txBody>
          <a:bodyPr/>
          <a:lstStyle/>
          <a:p>
            <a:pPr lvl="0"/>
            <a:r>
              <a:rPr lang="fr-FR" sz="2200" dirty="0" smtClean="0">
                <a:effectLst>
                  <a:outerShdw blurRad="38100" dist="38100" dir="2700000" algn="tl">
                    <a:srgbClr val="000000">
                      <a:alpha val="43137"/>
                    </a:srgbClr>
                  </a:outerShdw>
                </a:effectLst>
                <a:ea typeface="Times New Roman" pitchFamily="18" charset="0"/>
                <a:cs typeface="Arial" pitchFamily="34" charset="0"/>
              </a:rPr>
              <a:t>En 1370, un édit de Strasbourg exige:</a:t>
            </a:r>
          </a:p>
          <a:p>
            <a:pPr lvl="0">
              <a:buNone/>
            </a:pPr>
            <a:r>
              <a:rPr lang="fr-FR" sz="2200" i="1" dirty="0" smtClean="0">
                <a:effectLst>
                  <a:outerShdw blurRad="38100" dist="38100" dir="2700000" algn="tl">
                    <a:srgbClr val="000000">
                      <a:alpha val="43137"/>
                    </a:srgbClr>
                  </a:outerShdw>
                </a:effectLst>
                <a:ea typeface="Times New Roman" pitchFamily="18" charset="0"/>
                <a:cs typeface="Arial" pitchFamily="34" charset="0"/>
              </a:rPr>
              <a:t>	"qu'aucune femme ne se soutienne la poitrine, que ce soit par </a:t>
            </a:r>
          </a:p>
          <a:p>
            <a:pPr lvl="0">
              <a:buNone/>
            </a:pPr>
            <a:r>
              <a:rPr lang="fr-FR" sz="2200" i="1" dirty="0" smtClean="0">
                <a:effectLst>
                  <a:outerShdw blurRad="38100" dist="38100" dir="2700000" algn="tl">
                    <a:srgbClr val="000000">
                      <a:alpha val="43137"/>
                    </a:srgbClr>
                  </a:outerShdw>
                </a:effectLst>
                <a:ea typeface="Times New Roman" pitchFamily="18" charset="0"/>
                <a:cs typeface="Arial" pitchFamily="34" charset="0"/>
              </a:rPr>
              <a:t>	disposition de la chemise ou par robe lacée".</a:t>
            </a:r>
            <a:r>
              <a:rPr lang="fr-FR" sz="2200" dirty="0" smtClean="0">
                <a:effectLst>
                  <a:outerShdw blurRad="38100" dist="38100" dir="2700000" algn="tl">
                    <a:srgbClr val="000000">
                      <a:alpha val="43137"/>
                    </a:srgbClr>
                  </a:outerShdw>
                </a:effectLst>
                <a:ea typeface="Times New Roman" pitchFamily="18" charset="0"/>
                <a:cs typeface="Times New Roman" pitchFamily="18" charset="0"/>
              </a:rPr>
              <a:t> </a:t>
            </a:r>
            <a:endParaRPr lang="fr-FR" sz="2200" dirty="0" smtClean="0">
              <a:effectLst>
                <a:outerShdw blurRad="38100" dist="38100" dir="2700000" algn="tl">
                  <a:srgbClr val="000000">
                    <a:alpha val="43137"/>
                  </a:srgbClr>
                </a:outerShdw>
              </a:effectLst>
            </a:endParaRPr>
          </a:p>
          <a:p>
            <a:r>
              <a:rPr lang="fr-FR" sz="2200" dirty="0" smtClean="0"/>
              <a:t>C'est essentiellement à partir du 13e siècle que la poitrine se dévoile sans complexe, avec la mode lancée par Agnès Sorel (morte en 1450), la maîtresse du roi de France Charles VII, apparaissant seins nus à la cour de France. </a:t>
            </a:r>
            <a:r>
              <a:rPr lang="fr-FR" dirty="0" smtClean="0"/>
              <a:t/>
            </a:r>
            <a:br>
              <a:rPr lang="fr-FR" dirty="0" smtClean="0"/>
            </a:br>
            <a:endParaRPr lang="fr-FR" dirty="0"/>
          </a:p>
        </p:txBody>
      </p:sp>
      <p:pic>
        <p:nvPicPr>
          <p:cNvPr id="5" name="Picture 2" descr="N:\Perso\Perso Yves\Soutien gorge Danger\Madame Tallien.jpg"/>
          <p:cNvPicPr>
            <a:picLocks noChangeAspect="1" noChangeArrowheads="1"/>
          </p:cNvPicPr>
          <p:nvPr/>
        </p:nvPicPr>
        <p:blipFill>
          <a:blip r:embed="rId2" cstate="print"/>
          <a:srcRect/>
          <a:stretch>
            <a:fillRect/>
          </a:stretch>
        </p:blipFill>
        <p:spPr bwMode="auto">
          <a:xfrm>
            <a:off x="1187624" y="3429000"/>
            <a:ext cx="2200275" cy="2171700"/>
          </a:xfrm>
          <a:prstGeom prst="rect">
            <a:avLst/>
          </a:prstGeom>
          <a:noFill/>
        </p:spPr>
      </p:pic>
      <p:pic>
        <p:nvPicPr>
          <p:cNvPr id="196611" name="Picture 3" descr="N:\Perso\Perso Yves\Soutien gorge Danger\Enig-art[3].jpg"/>
          <p:cNvPicPr>
            <a:picLocks noChangeAspect="1" noChangeArrowheads="1"/>
          </p:cNvPicPr>
          <p:nvPr/>
        </p:nvPicPr>
        <p:blipFill>
          <a:blip r:embed="rId3" cstate="print"/>
          <a:srcRect/>
          <a:stretch>
            <a:fillRect/>
          </a:stretch>
        </p:blipFill>
        <p:spPr bwMode="auto">
          <a:xfrm>
            <a:off x="4714876" y="3558705"/>
            <a:ext cx="3972328" cy="2892351"/>
          </a:xfrm>
          <a:prstGeom prst="rect">
            <a:avLst/>
          </a:prstGeom>
          <a:noFill/>
        </p:spPr>
      </p:pic>
      <p:sp>
        <p:nvSpPr>
          <p:cNvPr id="7" name="ZoneTexte 6"/>
          <p:cNvSpPr txBox="1"/>
          <p:nvPr/>
        </p:nvSpPr>
        <p:spPr>
          <a:xfrm>
            <a:off x="323528" y="5661248"/>
            <a:ext cx="4104456" cy="1015663"/>
          </a:xfrm>
          <a:prstGeom prst="rect">
            <a:avLst/>
          </a:prstGeom>
          <a:noFill/>
        </p:spPr>
        <p:txBody>
          <a:bodyPr wrap="square" rtlCol="0">
            <a:spAutoFit/>
          </a:bodyPr>
          <a:lstStyle/>
          <a:p>
            <a:pPr>
              <a:buFont typeface="Arial" pitchFamily="34" charset="0"/>
              <a:buChar char="•"/>
            </a:pPr>
            <a:r>
              <a:rPr lang="fr-FR" sz="2000" dirty="0" smtClean="0">
                <a:effectLst>
                  <a:outerShdw blurRad="38100" dist="38100" dir="2700000" algn="tl">
                    <a:srgbClr val="000000">
                      <a:alpha val="43137"/>
                    </a:srgbClr>
                  </a:outerShdw>
                </a:effectLst>
              </a:rPr>
              <a:t>Jusqu’à la révolution, comme témoigne Madame Tallien, il était moins de mise de montrer ses chevilles…</a:t>
            </a:r>
            <a:endParaRPr lang="fr-FR" sz="2000" dirty="0">
              <a:effectLst>
                <a:outerShdw blurRad="38100" dist="38100" dir="2700000" algn="tl">
                  <a:srgbClr val="000000">
                    <a:alpha val="43137"/>
                  </a:srgbClr>
                </a:outerShdw>
              </a:effectLst>
            </a:endParaRPr>
          </a:p>
        </p:txBody>
      </p:sp>
      <p:pic>
        <p:nvPicPr>
          <p:cNvPr id="201730" name="Picture 2" descr="H:\Perso\Perso Yves\Soutien gorge Danger\Photos société\winter-kevin-designer-jean-paul-gaultier-standing-beside-bare-breasted-singer-madonna.jpg"/>
          <p:cNvPicPr>
            <a:picLocks noChangeAspect="1" noChangeArrowheads="1"/>
          </p:cNvPicPr>
          <p:nvPr/>
        </p:nvPicPr>
        <p:blipFill>
          <a:blip r:embed="rId4" cstate="print"/>
          <a:srcRect/>
          <a:stretch>
            <a:fillRect/>
          </a:stretch>
        </p:blipFill>
        <p:spPr bwMode="auto">
          <a:xfrm>
            <a:off x="6310298" y="285728"/>
            <a:ext cx="2571768" cy="1928826"/>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332656"/>
            <a:ext cx="3970784" cy="1143000"/>
          </a:xfrm>
        </p:spPr>
        <p:txBody>
          <a:bodyPr/>
          <a:lstStyle/>
          <a:p>
            <a:r>
              <a:rPr lang="fr-FR" dirty="0" smtClean="0"/>
              <a:t>Mai 68</a:t>
            </a:r>
            <a:endParaRPr lang="fr-FR" dirty="0"/>
          </a:p>
        </p:txBody>
      </p:sp>
      <p:sp>
        <p:nvSpPr>
          <p:cNvPr id="3" name="Espace réservé du contenu 2"/>
          <p:cNvSpPr>
            <a:spLocks noGrp="1"/>
          </p:cNvSpPr>
          <p:nvPr>
            <p:ph idx="1"/>
          </p:nvPr>
        </p:nvSpPr>
        <p:spPr>
          <a:xfrm>
            <a:off x="251520" y="1484784"/>
            <a:ext cx="4752528" cy="4495800"/>
          </a:xfrm>
        </p:spPr>
        <p:txBody>
          <a:bodyPr/>
          <a:lstStyle/>
          <a:p>
            <a:r>
              <a:rPr lang="fr-FR" sz="2400" dirty="0" smtClean="0"/>
              <a:t>Les femmes brûlent leurs soutien gorge sur la place publique.</a:t>
            </a:r>
          </a:p>
          <a:p>
            <a:r>
              <a:rPr lang="fr-FR" sz="2400" dirty="0" smtClean="0"/>
              <a:t>En effet, si le soutien gorge est bien emblématique de mai 68, c’est uniquement parce que toutes les femmes étaient unanimes à… le rejeter.</a:t>
            </a:r>
          </a:p>
          <a:p>
            <a:r>
              <a:rPr lang="fr-FR" sz="2400" dirty="0" smtClean="0"/>
              <a:t>On assiste au refus de cet accessoire qui entravait et aliénait le corps féminin</a:t>
            </a:r>
          </a:p>
          <a:p>
            <a:r>
              <a:rPr lang="fr-FR" sz="2400" dirty="0" smtClean="0"/>
              <a:t>Les femmes portaient dés lors leurs pulls (dont les fameux minuscules Sonia </a:t>
            </a:r>
            <a:r>
              <a:rPr lang="fr-FR" sz="2400" dirty="0" err="1" smtClean="0"/>
              <a:t>Rykiel</a:t>
            </a:r>
            <a:r>
              <a:rPr lang="fr-FR" sz="2400" dirty="0" smtClean="0"/>
              <a:t>) seins nus.</a:t>
            </a:r>
            <a:endParaRPr lang="fr-FR" sz="2400" dirty="0"/>
          </a:p>
        </p:txBody>
      </p:sp>
      <p:pic>
        <p:nvPicPr>
          <p:cNvPr id="197635" name="Picture 3" descr="N:\Perso\Perso Yves\Soutien gorge Danger\Photos société\mai68.bmp"/>
          <p:cNvPicPr>
            <a:picLocks noChangeAspect="1" noChangeArrowheads="1"/>
          </p:cNvPicPr>
          <p:nvPr/>
        </p:nvPicPr>
        <p:blipFill>
          <a:blip r:embed="rId2" cstate="print"/>
          <a:srcRect/>
          <a:stretch>
            <a:fillRect/>
          </a:stretch>
        </p:blipFill>
        <p:spPr bwMode="auto">
          <a:xfrm>
            <a:off x="5148064" y="2636912"/>
            <a:ext cx="3338711" cy="3744880"/>
          </a:xfrm>
          <a:prstGeom prst="rect">
            <a:avLst/>
          </a:prstGeom>
          <a:noFill/>
        </p:spPr>
      </p:pic>
      <p:pic>
        <p:nvPicPr>
          <p:cNvPr id="197636" name="Picture 4" descr="N:\Perso\Perso Yves\Soutien gorge Danger\Photos société\img_Une-femme-retire-son-soutien-gorge-lors-d-une-manifestation-feministe_BETTMANN_ref~PHG0030_mode~zoom.jpg"/>
          <p:cNvPicPr>
            <a:picLocks noChangeAspect="1" noChangeArrowheads="1"/>
          </p:cNvPicPr>
          <p:nvPr/>
        </p:nvPicPr>
        <p:blipFill>
          <a:blip r:embed="rId3" cstate="print"/>
          <a:srcRect/>
          <a:stretch>
            <a:fillRect/>
          </a:stretch>
        </p:blipFill>
        <p:spPr bwMode="auto">
          <a:xfrm>
            <a:off x="5148064" y="332656"/>
            <a:ext cx="2804170" cy="1978077"/>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 ralentissement lié à l’histoire ?</a:t>
            </a:r>
            <a:endParaRPr lang="fr-FR" dirty="0"/>
          </a:p>
        </p:txBody>
      </p:sp>
      <p:sp>
        <p:nvSpPr>
          <p:cNvPr id="3" name="Espace réservé du contenu 2"/>
          <p:cNvSpPr>
            <a:spLocks noGrp="1"/>
          </p:cNvSpPr>
          <p:nvPr>
            <p:ph idx="1"/>
          </p:nvPr>
        </p:nvSpPr>
        <p:spPr>
          <a:xfrm>
            <a:off x="3571868" y="1571612"/>
            <a:ext cx="5122912" cy="4495800"/>
          </a:xfrm>
        </p:spPr>
        <p:txBody>
          <a:bodyPr/>
          <a:lstStyle/>
          <a:p>
            <a:r>
              <a:rPr lang="fr-FR" sz="2800" dirty="0" smtClean="0"/>
              <a:t>La France fait partie des pays où le taux d'incidence de cancer du sein a augmenté le plus vite sur la période 1980-2005, avec un ralentissement entre 2000 et 2005…</a:t>
            </a:r>
          </a:p>
          <a:p>
            <a:r>
              <a:rPr lang="fr-FR" sz="2800" dirty="0" smtClean="0"/>
              <a:t>Les nombreuses jeunes femmes depuis 1968 qui avaient fait le choix de vivre sans soutien gorge peuvent sans doute expliquer cet énigmatique ralentissement …</a:t>
            </a:r>
            <a:endParaRPr lang="fr-FR" sz="2800" dirty="0"/>
          </a:p>
        </p:txBody>
      </p:sp>
      <p:pic>
        <p:nvPicPr>
          <p:cNvPr id="198659" name="Picture 3" descr="N:\Perso\Perso Yves\Soutien gorge Danger\Photos société\media_l_987865.jpg"/>
          <p:cNvPicPr>
            <a:picLocks noChangeAspect="1" noChangeArrowheads="1"/>
          </p:cNvPicPr>
          <p:nvPr/>
        </p:nvPicPr>
        <p:blipFill>
          <a:blip r:embed="rId2" cstate="print"/>
          <a:srcRect/>
          <a:stretch>
            <a:fillRect/>
          </a:stretch>
        </p:blipFill>
        <p:spPr bwMode="auto">
          <a:xfrm>
            <a:off x="539552" y="1628800"/>
            <a:ext cx="3035300" cy="4511675"/>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pPr eaLnBrk="1" hangingPunct="1">
              <a:defRPr/>
            </a:pPr>
            <a:r>
              <a:rPr lang="fr-FR" sz="4000" smtClean="0"/>
              <a:t>Disparition des douleurs</a:t>
            </a:r>
            <a:br>
              <a:rPr lang="fr-FR" sz="4000" smtClean="0"/>
            </a:br>
            <a:r>
              <a:rPr lang="fr-FR" sz="4000" smtClean="0"/>
              <a:t>sans soutien gorge</a:t>
            </a:r>
          </a:p>
        </p:txBody>
      </p:sp>
      <p:sp>
        <p:nvSpPr>
          <p:cNvPr id="107523" name="Rectangle 3"/>
          <p:cNvSpPr>
            <a:spLocks noGrp="1" noChangeArrowheads="1"/>
          </p:cNvSpPr>
          <p:nvPr>
            <p:ph type="body" idx="1"/>
          </p:nvPr>
        </p:nvSpPr>
        <p:spPr>
          <a:xfrm>
            <a:off x="457200" y="1600200"/>
            <a:ext cx="5627688" cy="5645150"/>
          </a:xfrm>
        </p:spPr>
        <p:txBody>
          <a:bodyPr/>
          <a:lstStyle/>
          <a:p>
            <a:pPr marL="812800" indent="-812800" eaLnBrk="1" hangingPunct="1">
              <a:lnSpc>
                <a:spcPct val="80000"/>
              </a:lnSpc>
              <a:defRPr/>
            </a:pPr>
            <a:r>
              <a:rPr lang="fr-FR" sz="2000" b="1" smtClean="0"/>
              <a:t>Deux chirurgiens des seins britanniques ont conduit des essais dans deux cliniques en Angleterre et Galles. Ils ont étudié sur des femmes pour voir si le fait de ne pas utiliser de soutien-gorge pouvait diminuer les douleurs de poitrine. Leur étude a conclu que pour la majorité des femmes il y avait une diminution de la douleur pendant une période de 3 mois sans soutien-gorge.</a:t>
            </a:r>
          </a:p>
          <a:p>
            <a:pPr marL="812800" indent="-812800" eaLnBrk="1" hangingPunct="1">
              <a:lnSpc>
                <a:spcPct val="80000"/>
              </a:lnSpc>
              <a:defRPr/>
            </a:pPr>
            <a:r>
              <a:rPr lang="fr-FR" sz="2000" b="1" smtClean="0"/>
              <a:t>Pour l'étude, ils ont demandé aux femmes de ne pas utiliser de soutien-gorge pendant 3 mois, et à la place d'utiliser une sorte de T-shirt souple (ou un débardeur), pour celles qui souhaitaient un sous-vêtement alternatif, ou rien du tout. </a:t>
            </a:r>
          </a:p>
          <a:p>
            <a:pPr marL="812800" indent="-812800" eaLnBrk="1" hangingPunct="1">
              <a:lnSpc>
                <a:spcPct val="80000"/>
              </a:lnSpc>
              <a:defRPr/>
            </a:pPr>
            <a:r>
              <a:rPr lang="fr-FR" sz="2000" b="1" u="sng" smtClean="0"/>
              <a:t>A la suite de l’étude, aucune femme n’a souhaité retrouver l’usage du soutien gorge, car elles avaient gagné aisance et confort.</a:t>
            </a:r>
          </a:p>
        </p:txBody>
      </p:sp>
      <p:pic>
        <p:nvPicPr>
          <p:cNvPr id="78852" name="Picture 4" descr="soutien-gorge"/>
          <p:cNvPicPr>
            <a:picLocks noChangeAspect="1" noChangeArrowheads="1"/>
          </p:cNvPicPr>
          <p:nvPr/>
        </p:nvPicPr>
        <p:blipFill>
          <a:blip r:embed="rId2" cstate="print"/>
          <a:srcRect/>
          <a:stretch>
            <a:fillRect/>
          </a:stretch>
        </p:blipFill>
        <p:spPr bwMode="auto">
          <a:xfrm>
            <a:off x="6300788" y="3357563"/>
            <a:ext cx="2403475" cy="3024187"/>
          </a:xfrm>
          <a:prstGeom prst="rect">
            <a:avLst/>
          </a:prstGeom>
          <a:noFill/>
          <a:ln w="9525">
            <a:noFill/>
            <a:miter lim="800000"/>
            <a:headEnd/>
            <a:tailEnd/>
          </a:ln>
        </p:spPr>
      </p:pic>
      <p:sp>
        <p:nvSpPr>
          <p:cNvPr id="78853" name="Rectangle 5"/>
          <p:cNvSpPr>
            <a:spLocks noChangeArrowheads="1"/>
          </p:cNvSpPr>
          <p:nvPr/>
        </p:nvSpPr>
        <p:spPr bwMode="auto">
          <a:xfrm>
            <a:off x="6300788" y="1700213"/>
            <a:ext cx="2374900" cy="1441450"/>
          </a:xfrm>
          <a:prstGeom prst="rect">
            <a:avLst/>
          </a:prstGeom>
          <a:solidFill>
            <a:schemeClr val="accent1"/>
          </a:solidFill>
          <a:ln w="9525">
            <a:solidFill>
              <a:schemeClr val="tx1"/>
            </a:solidFill>
            <a:miter lim="800000"/>
            <a:headEnd/>
            <a:tailEnd/>
          </a:ln>
        </p:spPr>
        <p:txBody>
          <a:bodyPr wrap="none" anchor="ctr"/>
          <a:lstStyle/>
          <a:p>
            <a:endParaRPr lang="fr-FR"/>
          </a:p>
        </p:txBody>
      </p:sp>
      <p:sp>
        <p:nvSpPr>
          <p:cNvPr id="78854" name="Text Box 6"/>
          <p:cNvSpPr txBox="1">
            <a:spLocks noChangeArrowheads="1"/>
          </p:cNvSpPr>
          <p:nvPr/>
        </p:nvSpPr>
        <p:spPr bwMode="auto">
          <a:xfrm>
            <a:off x="6300788" y="1700213"/>
            <a:ext cx="2374900" cy="1465262"/>
          </a:xfrm>
          <a:prstGeom prst="rect">
            <a:avLst/>
          </a:prstGeom>
          <a:noFill/>
          <a:ln w="9525">
            <a:noFill/>
            <a:miter lim="800000"/>
            <a:headEnd/>
            <a:tailEnd/>
          </a:ln>
        </p:spPr>
        <p:txBody>
          <a:bodyPr>
            <a:spAutoFit/>
          </a:bodyPr>
          <a:lstStyle/>
          <a:p>
            <a:pPr>
              <a:spcBef>
                <a:spcPct val="50000"/>
              </a:spcBef>
            </a:pPr>
            <a:r>
              <a:rPr lang="fr-FR">
                <a:solidFill>
                  <a:srgbClr val="000000"/>
                </a:solidFill>
              </a:rPr>
              <a:t>En trois mois sans soutien gorge les douleurs disparaissent et les ligaments de Cooper reprennent de la vigueur</a:t>
            </a:r>
            <a:r>
              <a:rPr lang="fr-FR"/>
              <a:t>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eaLnBrk="1" hangingPunct="1">
              <a:defRPr/>
            </a:pPr>
            <a:r>
              <a:rPr lang="fr-FR" smtClean="0"/>
              <a:t>Aisance et liberté</a:t>
            </a:r>
          </a:p>
        </p:txBody>
      </p:sp>
      <p:sp>
        <p:nvSpPr>
          <p:cNvPr id="108547" name="Rectangle 3"/>
          <p:cNvSpPr>
            <a:spLocks noGrp="1" noChangeArrowheads="1"/>
          </p:cNvSpPr>
          <p:nvPr>
            <p:ph type="body" idx="1"/>
          </p:nvPr>
        </p:nvSpPr>
        <p:spPr>
          <a:xfrm>
            <a:off x="457200" y="1600200"/>
            <a:ext cx="5843588" cy="5257800"/>
          </a:xfrm>
        </p:spPr>
        <p:txBody>
          <a:bodyPr/>
          <a:lstStyle/>
          <a:p>
            <a:pPr eaLnBrk="1" hangingPunct="1">
              <a:lnSpc>
                <a:spcPct val="80000"/>
              </a:lnSpc>
              <a:defRPr/>
            </a:pPr>
            <a:r>
              <a:rPr lang="fr-FR" sz="2400" smtClean="0"/>
              <a:t>Un docteur en médecine a publié ses résultats dans le traitement de la douleur des épaules chez les femmes à fortes poitrines. Dans cette étude de 5 ans, il a été suggéré que les patientes soulagent le poids de leurs épaules pour une durée de 2 semaines en allant sans soutien-gorge. </a:t>
            </a:r>
          </a:p>
          <a:p>
            <a:pPr eaLnBrk="1" hangingPunct="1">
              <a:lnSpc>
                <a:spcPct val="80000"/>
              </a:lnSpc>
              <a:defRPr/>
            </a:pPr>
            <a:r>
              <a:rPr lang="fr-FR" sz="2400" smtClean="0"/>
              <a:t>L'étude a indiqué que "le résultat à long terme était la présence ou l'absence de la douleur dans les épaules, si on utilisait ou non un soutien-gorge.</a:t>
            </a:r>
          </a:p>
          <a:p>
            <a:pPr eaLnBrk="1" hangingPunct="1">
              <a:lnSpc>
                <a:spcPct val="80000"/>
              </a:lnSpc>
              <a:defRPr/>
            </a:pPr>
            <a:r>
              <a:rPr lang="fr-FR" sz="2400" smtClean="0"/>
              <a:t>79% des patientes ont décidé de décharger le poids de leur poitrine de leurs épaules de façon permanente </a:t>
            </a:r>
            <a:r>
              <a:rPr lang="fr-FR" sz="2400" u="sng" smtClean="0"/>
              <a:t>en éliminant définitivement l'utilisation de soutien-gorge</a:t>
            </a:r>
            <a:r>
              <a:rPr lang="fr-FR" sz="2400" smtClean="0"/>
              <a:t> parce qu'il les a faits se sentir libérées."</a:t>
            </a:r>
          </a:p>
        </p:txBody>
      </p:sp>
      <p:pic>
        <p:nvPicPr>
          <p:cNvPr id="79876" name="Picture 4" descr="sg_inadapte"/>
          <p:cNvPicPr>
            <a:picLocks noChangeAspect="1" noChangeArrowheads="1"/>
          </p:cNvPicPr>
          <p:nvPr/>
        </p:nvPicPr>
        <p:blipFill>
          <a:blip r:embed="rId2" cstate="print"/>
          <a:srcRect/>
          <a:stretch>
            <a:fillRect/>
          </a:stretch>
        </p:blipFill>
        <p:spPr bwMode="auto">
          <a:xfrm>
            <a:off x="6443663" y="2205038"/>
            <a:ext cx="2232025" cy="1684337"/>
          </a:xfrm>
          <a:prstGeom prst="rect">
            <a:avLst/>
          </a:prstGeom>
          <a:noFill/>
          <a:ln w="9525">
            <a:noFill/>
            <a:miter lim="800000"/>
            <a:headEnd/>
            <a:tailEnd/>
          </a:ln>
        </p:spPr>
      </p:pic>
      <p:pic>
        <p:nvPicPr>
          <p:cNvPr id="79877" name="Picture 5" descr="sg_inadapte_2"/>
          <p:cNvPicPr>
            <a:picLocks noChangeAspect="1" noChangeArrowheads="1"/>
          </p:cNvPicPr>
          <p:nvPr/>
        </p:nvPicPr>
        <p:blipFill>
          <a:blip r:embed="rId3" cstate="print"/>
          <a:srcRect/>
          <a:stretch>
            <a:fillRect/>
          </a:stretch>
        </p:blipFill>
        <p:spPr bwMode="auto">
          <a:xfrm>
            <a:off x="6443663" y="4221163"/>
            <a:ext cx="2232025" cy="180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457200" y="274638"/>
            <a:ext cx="5122863" cy="1143000"/>
          </a:xfrm>
        </p:spPr>
        <p:txBody>
          <a:bodyPr/>
          <a:lstStyle/>
          <a:p>
            <a:pPr eaLnBrk="1" hangingPunct="1">
              <a:defRPr/>
            </a:pPr>
            <a:r>
              <a:rPr lang="fr-FR" sz="4000" dirty="0" smtClean="0"/>
              <a:t>Santé ou apparence</a:t>
            </a:r>
          </a:p>
        </p:txBody>
      </p:sp>
      <p:sp>
        <p:nvSpPr>
          <p:cNvPr id="135171" name="Rectangle 3"/>
          <p:cNvSpPr>
            <a:spLocks noGrp="1" noChangeArrowheads="1"/>
          </p:cNvSpPr>
          <p:nvPr>
            <p:ph type="body" idx="1"/>
          </p:nvPr>
        </p:nvSpPr>
        <p:spPr>
          <a:xfrm>
            <a:off x="250825" y="1341438"/>
            <a:ext cx="5761038" cy="3095625"/>
          </a:xfrm>
        </p:spPr>
        <p:txBody>
          <a:bodyPr/>
          <a:lstStyle/>
          <a:p>
            <a:pPr eaLnBrk="1" hangingPunct="1">
              <a:lnSpc>
                <a:spcPct val="90000"/>
              </a:lnSpc>
              <a:defRPr/>
            </a:pPr>
            <a:r>
              <a:rPr lang="fr-FR" sz="2800" dirty="0" smtClean="0"/>
              <a:t>Porter un soutien gorge n’a aucune nécessité médicale…</a:t>
            </a:r>
          </a:p>
          <a:p>
            <a:pPr eaLnBrk="1" hangingPunct="1">
              <a:lnSpc>
                <a:spcPct val="90000"/>
              </a:lnSpc>
              <a:buFontTx/>
              <a:buNone/>
              <a:defRPr/>
            </a:pPr>
            <a:r>
              <a:rPr lang="fr-FR" sz="2800" dirty="0" smtClean="0"/>
              <a:t>			… bien au contraire  !</a:t>
            </a:r>
          </a:p>
          <a:p>
            <a:pPr eaLnBrk="1" hangingPunct="1">
              <a:lnSpc>
                <a:spcPct val="90000"/>
              </a:lnSpc>
              <a:defRPr/>
            </a:pPr>
            <a:r>
              <a:rPr lang="fr-FR" sz="2800" dirty="0" smtClean="0"/>
              <a:t>La pression sociale oriente nos choix:</a:t>
            </a:r>
          </a:p>
          <a:p>
            <a:pPr eaLnBrk="1" hangingPunct="1">
              <a:lnSpc>
                <a:spcPct val="90000"/>
              </a:lnSpc>
              <a:buFontTx/>
              <a:buNone/>
              <a:defRPr/>
            </a:pPr>
            <a:r>
              <a:rPr lang="fr-FR" sz="2800" dirty="0" smtClean="0"/>
              <a:t>	Un comportement même irrationnel nous semble correct si d'autres l'appliquent.</a:t>
            </a:r>
          </a:p>
        </p:txBody>
      </p:sp>
      <p:pic>
        <p:nvPicPr>
          <p:cNvPr id="81924" name="Picture 5" descr="quelle-classe-cette-carla-sarkozy-L-1"/>
          <p:cNvPicPr>
            <a:picLocks noChangeAspect="1" noChangeArrowheads="1"/>
          </p:cNvPicPr>
          <p:nvPr/>
        </p:nvPicPr>
        <p:blipFill>
          <a:blip r:embed="rId2" cstate="print"/>
          <a:srcRect/>
          <a:stretch>
            <a:fillRect/>
          </a:stretch>
        </p:blipFill>
        <p:spPr bwMode="auto">
          <a:xfrm rot="-344155">
            <a:off x="5867400" y="476250"/>
            <a:ext cx="2771775" cy="2855913"/>
          </a:xfrm>
          <a:prstGeom prst="rect">
            <a:avLst/>
          </a:prstGeom>
          <a:noFill/>
          <a:ln w="9525">
            <a:noFill/>
            <a:miter lim="800000"/>
            <a:headEnd/>
            <a:tailEnd/>
          </a:ln>
        </p:spPr>
      </p:pic>
      <p:pic>
        <p:nvPicPr>
          <p:cNvPr id="81925" name="Picture 6" descr="N:\Lycée\BTS\ESF\Images et textes dépliants maladies culturogénétiques\Soutien gorge et cancer\Images\PE_CAMP_BraFasten.jpg"/>
          <p:cNvPicPr>
            <a:picLocks noChangeAspect="1" noChangeArrowheads="1"/>
          </p:cNvPicPr>
          <p:nvPr/>
        </p:nvPicPr>
        <p:blipFill>
          <a:blip r:embed="rId3" cstate="print"/>
          <a:srcRect/>
          <a:stretch>
            <a:fillRect/>
          </a:stretch>
        </p:blipFill>
        <p:spPr bwMode="auto">
          <a:xfrm>
            <a:off x="3347864" y="4509120"/>
            <a:ext cx="2700338" cy="1873250"/>
          </a:xfrm>
          <a:prstGeom prst="rect">
            <a:avLst/>
          </a:prstGeom>
          <a:noFill/>
          <a:ln w="9525">
            <a:noFill/>
            <a:miter lim="800000"/>
            <a:headEnd/>
            <a:tailEnd/>
          </a:ln>
        </p:spPr>
      </p:pic>
      <p:pic>
        <p:nvPicPr>
          <p:cNvPr id="81926" name="Picture 7" descr="M:\0-Stock 2 Récup\Bétises internet 2\Ssg\braless-1-1.jpg"/>
          <p:cNvPicPr>
            <a:picLocks noChangeAspect="1" noChangeArrowheads="1"/>
          </p:cNvPicPr>
          <p:nvPr/>
        </p:nvPicPr>
        <p:blipFill>
          <a:blip r:embed="rId4" cstate="print"/>
          <a:srcRect l="11143" t="13876" r="14801"/>
          <a:stretch>
            <a:fillRect/>
          </a:stretch>
        </p:blipFill>
        <p:spPr bwMode="auto">
          <a:xfrm>
            <a:off x="6156176" y="4149080"/>
            <a:ext cx="1440160" cy="2232670"/>
          </a:xfrm>
          <a:prstGeom prst="rect">
            <a:avLst/>
          </a:prstGeom>
          <a:noFill/>
          <a:ln w="9525">
            <a:noFill/>
            <a:miter lim="800000"/>
            <a:headEnd/>
            <a:tailEnd/>
          </a:ln>
        </p:spPr>
      </p:pic>
      <p:pic>
        <p:nvPicPr>
          <p:cNvPr id="81927" name="Picture 8" descr="N:\Lycée\BTS\ESF\Images et textes dépliants maladies culturogénétiques\Soutien gorge et cancer\Images\79679233sein-jpg.jpg"/>
          <p:cNvPicPr>
            <a:picLocks noChangeAspect="1" noChangeArrowheads="1"/>
          </p:cNvPicPr>
          <p:nvPr/>
        </p:nvPicPr>
        <p:blipFill>
          <a:blip r:embed="rId5" cstate="print"/>
          <a:srcRect/>
          <a:stretch>
            <a:fillRect/>
          </a:stretch>
        </p:blipFill>
        <p:spPr bwMode="auto">
          <a:xfrm>
            <a:off x="395536" y="4509120"/>
            <a:ext cx="2854325" cy="1873250"/>
          </a:xfrm>
          <a:prstGeom prst="rect">
            <a:avLst/>
          </a:prstGeom>
          <a:noFill/>
          <a:ln w="9525">
            <a:noFill/>
            <a:miter lim="800000"/>
            <a:headEnd/>
            <a:tailEnd/>
          </a:ln>
        </p:spPr>
      </p:pic>
      <p:pic>
        <p:nvPicPr>
          <p:cNvPr id="81928" name="Picture 8" descr="M:\0-Stock 2 Récup\Bétises internet 2\Ssg\candid_braless.jpg"/>
          <p:cNvPicPr>
            <a:picLocks noChangeAspect="1" noChangeArrowheads="1"/>
          </p:cNvPicPr>
          <p:nvPr/>
        </p:nvPicPr>
        <p:blipFill>
          <a:blip r:embed="rId6" cstate="print"/>
          <a:srcRect l="1512" r="33473"/>
          <a:stretch>
            <a:fillRect/>
          </a:stretch>
        </p:blipFill>
        <p:spPr bwMode="auto">
          <a:xfrm>
            <a:off x="7668344" y="3789040"/>
            <a:ext cx="1232191" cy="2610374"/>
          </a:xfrm>
          <a:prstGeom prst="rect">
            <a:avLst/>
          </a:prstGeom>
          <a:noFill/>
        </p:spPr>
      </p:pic>
      <p:sp>
        <p:nvSpPr>
          <p:cNvPr id="9" name="ZoneTexte 8"/>
          <p:cNvSpPr txBox="1"/>
          <p:nvPr/>
        </p:nvSpPr>
        <p:spPr>
          <a:xfrm>
            <a:off x="6012160" y="3356992"/>
            <a:ext cx="2880320" cy="707886"/>
          </a:xfrm>
          <a:prstGeom prst="rect">
            <a:avLst/>
          </a:prstGeom>
          <a:noFill/>
        </p:spPr>
        <p:txBody>
          <a:bodyPr wrap="square" rtlCol="0">
            <a:spAutoFit/>
          </a:bodyPr>
          <a:lstStyle/>
          <a:p>
            <a:r>
              <a:rPr lang="fr-FR" sz="2000" b="1" dirty="0" smtClean="0">
                <a:solidFill>
                  <a:srgbClr val="FFFF00"/>
                </a:solidFill>
                <a:effectLst>
                  <a:outerShdw blurRad="38100" dist="38100" dir="2700000" algn="tl">
                    <a:srgbClr val="000000">
                      <a:alpha val="43137"/>
                    </a:srgbClr>
                  </a:outerShdw>
                </a:effectLst>
              </a:rPr>
              <a:t>Etre une femme n’est pas indécent.</a:t>
            </a:r>
            <a:endParaRPr lang="fr-FR" sz="2000" b="1"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Une ambiguïté étonnante !</a:t>
            </a:r>
            <a:endParaRPr lang="fr-FR" dirty="0"/>
          </a:p>
        </p:txBody>
      </p:sp>
      <p:sp>
        <p:nvSpPr>
          <p:cNvPr id="3" name="Espace réservé du contenu 2"/>
          <p:cNvSpPr>
            <a:spLocks noGrp="1"/>
          </p:cNvSpPr>
          <p:nvPr>
            <p:ph idx="1"/>
          </p:nvPr>
        </p:nvSpPr>
        <p:spPr>
          <a:xfrm>
            <a:off x="467544" y="1700808"/>
            <a:ext cx="4114800" cy="3600400"/>
          </a:xfrm>
        </p:spPr>
        <p:txBody>
          <a:bodyPr/>
          <a:lstStyle/>
          <a:p>
            <a:r>
              <a:rPr lang="fr-FR" dirty="0" smtClean="0"/>
              <a:t>L’absurdité de l’industrie textile dans ce domaine va même jusqu’à créer des soutiens gorges imitant la nudité des seins.</a:t>
            </a:r>
            <a:endParaRPr lang="fr-FR" dirty="0"/>
          </a:p>
        </p:txBody>
      </p:sp>
      <p:pic>
        <p:nvPicPr>
          <p:cNvPr id="106498" name="Picture 2" descr="N:\Perso\Perso Yves\Soutien gorge Danger\176.jpg"/>
          <p:cNvPicPr>
            <a:picLocks noChangeAspect="1" noChangeArrowheads="1"/>
          </p:cNvPicPr>
          <p:nvPr/>
        </p:nvPicPr>
        <p:blipFill>
          <a:blip r:embed="rId2" cstate="print"/>
          <a:srcRect/>
          <a:stretch>
            <a:fillRect/>
          </a:stretch>
        </p:blipFill>
        <p:spPr bwMode="auto">
          <a:xfrm>
            <a:off x="4644008" y="1804820"/>
            <a:ext cx="3998218" cy="4442464"/>
          </a:xfrm>
          <a:prstGeom prst="rect">
            <a:avLst/>
          </a:prstGeom>
          <a:noFill/>
        </p:spPr>
      </p:pic>
      <p:pic>
        <p:nvPicPr>
          <p:cNvPr id="188418" name="Picture 2" descr="N:\Perso\Perso Yves\Soutien gorge Danger\soutien-gorge-téton.jpg"/>
          <p:cNvPicPr>
            <a:picLocks noChangeAspect="1" noChangeArrowheads="1"/>
          </p:cNvPicPr>
          <p:nvPr/>
        </p:nvPicPr>
        <p:blipFill>
          <a:blip r:embed="rId3" cstate="print"/>
          <a:srcRect/>
          <a:stretch>
            <a:fillRect/>
          </a:stretch>
        </p:blipFill>
        <p:spPr bwMode="auto">
          <a:xfrm>
            <a:off x="2627784" y="4869160"/>
            <a:ext cx="1459880" cy="1379587"/>
          </a:xfrm>
          <a:prstGeom prst="rect">
            <a:avLst/>
          </a:prstGeom>
          <a:noFill/>
        </p:spPr>
      </p:pic>
      <p:sp>
        <p:nvSpPr>
          <p:cNvPr id="6" name="ZoneTexte 5"/>
          <p:cNvSpPr txBox="1"/>
          <p:nvPr/>
        </p:nvSpPr>
        <p:spPr>
          <a:xfrm>
            <a:off x="827584" y="5373216"/>
            <a:ext cx="1800200" cy="923330"/>
          </a:xfrm>
          <a:prstGeom prst="rect">
            <a:avLst/>
          </a:prstGeom>
          <a:noFill/>
        </p:spPr>
        <p:txBody>
          <a:bodyPr wrap="square" rtlCol="0">
            <a:spAutoFit/>
          </a:bodyPr>
          <a:lstStyle/>
          <a:p>
            <a:r>
              <a:rPr lang="fr-FR" dirty="0" smtClean="0">
                <a:solidFill>
                  <a:srgbClr val="FFFF00"/>
                </a:solidFill>
                <a:effectLst>
                  <a:outerShdw blurRad="38100" dist="38100" dir="2700000" algn="tl">
                    <a:srgbClr val="000000">
                      <a:alpha val="43137"/>
                    </a:srgbClr>
                  </a:outerShdw>
                </a:effectLst>
              </a:rPr>
              <a:t>Mais ça ne libère pas le drainage lymphatique…</a:t>
            </a:r>
            <a:endParaRPr lang="fr-FR"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Différence  hommes / femmes</a:t>
            </a:r>
            <a:endParaRPr lang="fr-FR" dirty="0"/>
          </a:p>
        </p:txBody>
      </p:sp>
      <p:sp>
        <p:nvSpPr>
          <p:cNvPr id="3" name="Espace réservé du contenu 2"/>
          <p:cNvSpPr>
            <a:spLocks noGrp="1"/>
          </p:cNvSpPr>
          <p:nvPr>
            <p:ph idx="1"/>
          </p:nvPr>
        </p:nvSpPr>
        <p:spPr>
          <a:xfrm>
            <a:off x="4427984" y="1340768"/>
            <a:ext cx="4358858" cy="1080120"/>
          </a:xfrm>
        </p:spPr>
        <p:txBody>
          <a:bodyPr/>
          <a:lstStyle/>
          <a:p>
            <a:r>
              <a:rPr lang="fr-FR" sz="2800" dirty="0" smtClean="0"/>
              <a:t>Cette image ne pose aucun problème aux regards !</a:t>
            </a:r>
            <a:endParaRPr lang="fr-FR" sz="2800" dirty="0"/>
          </a:p>
        </p:txBody>
      </p:sp>
      <p:pic>
        <p:nvPicPr>
          <p:cNvPr id="102402" name="Picture 2" descr="N:\Perso\Perso Yves\Soutien gorge Danger\images5.jpeg"/>
          <p:cNvPicPr>
            <a:picLocks noChangeAspect="1" noChangeArrowheads="1"/>
          </p:cNvPicPr>
          <p:nvPr/>
        </p:nvPicPr>
        <p:blipFill>
          <a:blip r:embed="rId2" cstate="print"/>
          <a:srcRect/>
          <a:stretch>
            <a:fillRect/>
          </a:stretch>
        </p:blipFill>
        <p:spPr bwMode="auto">
          <a:xfrm>
            <a:off x="4427984" y="2492896"/>
            <a:ext cx="4175137" cy="3888432"/>
          </a:xfrm>
          <a:prstGeom prst="rect">
            <a:avLst/>
          </a:prstGeom>
          <a:noFill/>
        </p:spPr>
      </p:pic>
      <p:pic>
        <p:nvPicPr>
          <p:cNvPr id="102403" name="Picture 3" descr="N:\Perso\Perso Yves\Soutien gorge Danger\h-4-2173150-1280841528.jpg"/>
          <p:cNvPicPr>
            <a:picLocks noChangeAspect="1" noChangeArrowheads="1"/>
          </p:cNvPicPr>
          <p:nvPr/>
        </p:nvPicPr>
        <p:blipFill>
          <a:blip r:embed="rId3" cstate="print"/>
          <a:srcRect t="1818"/>
          <a:stretch>
            <a:fillRect/>
          </a:stretch>
        </p:blipFill>
        <p:spPr bwMode="auto">
          <a:xfrm>
            <a:off x="899592" y="2492896"/>
            <a:ext cx="2609845" cy="3888432"/>
          </a:xfrm>
          <a:prstGeom prst="rect">
            <a:avLst/>
          </a:prstGeom>
          <a:noFill/>
        </p:spPr>
      </p:pic>
      <p:sp>
        <p:nvSpPr>
          <p:cNvPr id="6" name="Espace réservé du contenu 2"/>
          <p:cNvSpPr txBox="1">
            <a:spLocks/>
          </p:cNvSpPr>
          <p:nvPr/>
        </p:nvSpPr>
        <p:spPr bwMode="auto">
          <a:xfrm>
            <a:off x="323528" y="1340768"/>
            <a:ext cx="4104456" cy="10801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
                <a:schemeClr val="hlink"/>
              </a:buClr>
              <a:buSzTx/>
              <a:buFontTx/>
              <a:buChar char="•"/>
              <a:tabLst/>
              <a:defRPr/>
            </a:pPr>
            <a:r>
              <a:rPr kumimoji="0" lang="fr-FR" sz="28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Certaines n’osent pas à cause des autres…</a:t>
            </a:r>
            <a:endParaRPr kumimoji="0" lang="fr-FR" sz="2800" b="0" i="0" u="none" strike="noStrike" kern="0" cap="none" spc="0" normalizeH="0" baseline="0" noProof="0" dirty="0">
              <a:ln>
                <a:noFill/>
              </a:ln>
              <a:solidFill>
                <a:schemeClr val="tx1"/>
              </a:solidFill>
              <a:effectLst>
                <a:outerShdw blurRad="38100" dist="38100" dir="2700000" algn="tl">
                  <a:srgbClr val="000000"/>
                </a:outerShdw>
              </a:effectLst>
              <a:uLnTx/>
              <a:uFillTx/>
              <a:latin typeface="+mn-lt"/>
              <a:ea typeface="+mn-ea"/>
              <a:cs typeface="+mn-cs"/>
            </a:endParaRPr>
          </a:p>
        </p:txBody>
      </p:sp>
      <p:sp>
        <p:nvSpPr>
          <p:cNvPr id="7" name="ZoneTexte 6"/>
          <p:cNvSpPr txBox="1"/>
          <p:nvPr/>
        </p:nvSpPr>
        <p:spPr>
          <a:xfrm>
            <a:off x="899592" y="6453336"/>
            <a:ext cx="7704856" cy="369332"/>
          </a:xfrm>
          <a:prstGeom prst="rect">
            <a:avLst/>
          </a:prstGeom>
          <a:noFill/>
        </p:spPr>
        <p:txBody>
          <a:bodyPr wrap="square" rtlCol="0">
            <a:spAutoFit/>
          </a:bodyPr>
          <a:lstStyle/>
          <a:p>
            <a:pPr algn="ctr"/>
            <a:r>
              <a:rPr lang="fr-FR" dirty="0" smtClean="0"/>
              <a:t>Lequel des deux a les seins qui mériteraient le plus d’être soutenus ???</a:t>
            </a:r>
            <a:endParaRPr lang="fr-F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39552" y="0"/>
            <a:ext cx="8147248" cy="1143000"/>
          </a:xfrm>
        </p:spPr>
        <p:txBody>
          <a:bodyPr/>
          <a:lstStyle/>
          <a:p>
            <a:r>
              <a:rPr lang="fr-FR" sz="4000" dirty="0" smtClean="0"/>
              <a:t>Des femmes qui veulent se libérer…</a:t>
            </a:r>
            <a:endParaRPr lang="fr-FR" sz="4000" dirty="0"/>
          </a:p>
        </p:txBody>
      </p:sp>
      <p:sp>
        <p:nvSpPr>
          <p:cNvPr id="3" name="Espace réservé du contenu 2"/>
          <p:cNvSpPr>
            <a:spLocks noGrp="1"/>
          </p:cNvSpPr>
          <p:nvPr>
            <p:ph idx="1"/>
          </p:nvPr>
        </p:nvSpPr>
        <p:spPr>
          <a:xfrm>
            <a:off x="2843808" y="1268760"/>
            <a:ext cx="5832648" cy="1684784"/>
          </a:xfrm>
        </p:spPr>
        <p:txBody>
          <a:bodyPr/>
          <a:lstStyle/>
          <a:p>
            <a:r>
              <a:rPr lang="fr-FR" sz="2400" dirty="0" smtClean="0"/>
              <a:t>Dans de nombreux pays encore, des femmes revendiquent le droit juridique de se libérer de leurs soutiens gorges imposés par la loi mais aussi par la pression sociale.</a:t>
            </a:r>
            <a:endParaRPr lang="fr-FR" sz="2400" dirty="0"/>
          </a:p>
        </p:txBody>
      </p:sp>
      <p:pic>
        <p:nvPicPr>
          <p:cNvPr id="104450" name="Picture 2" descr="N:\Perso\Perso Yves\Soutien gorge Danger\Photos société\Sans titre14.bmp"/>
          <p:cNvPicPr>
            <a:picLocks noChangeAspect="1" noChangeArrowheads="1"/>
          </p:cNvPicPr>
          <p:nvPr/>
        </p:nvPicPr>
        <p:blipFill>
          <a:blip r:embed="rId2" cstate="print"/>
          <a:srcRect/>
          <a:stretch>
            <a:fillRect/>
          </a:stretch>
        </p:blipFill>
        <p:spPr bwMode="auto">
          <a:xfrm>
            <a:off x="5292080" y="3212976"/>
            <a:ext cx="3353172" cy="3176068"/>
          </a:xfrm>
          <a:prstGeom prst="rect">
            <a:avLst/>
          </a:prstGeom>
          <a:noFill/>
        </p:spPr>
      </p:pic>
      <p:pic>
        <p:nvPicPr>
          <p:cNvPr id="104451" name="Picture 3" descr="N:\Perso\Perso Yves\Soutien gorge Danger\Photos société\Sans titre15.bmp"/>
          <p:cNvPicPr>
            <a:picLocks noChangeAspect="1" noChangeArrowheads="1"/>
          </p:cNvPicPr>
          <p:nvPr/>
        </p:nvPicPr>
        <p:blipFill>
          <a:blip r:embed="rId3" cstate="print"/>
          <a:srcRect/>
          <a:stretch>
            <a:fillRect/>
          </a:stretch>
        </p:blipFill>
        <p:spPr bwMode="auto">
          <a:xfrm>
            <a:off x="539552" y="3356992"/>
            <a:ext cx="4505722" cy="3003815"/>
          </a:xfrm>
          <a:prstGeom prst="rect">
            <a:avLst/>
          </a:prstGeom>
          <a:noFill/>
        </p:spPr>
      </p:pic>
      <p:pic>
        <p:nvPicPr>
          <p:cNvPr id="104455" name="Picture 7" descr="N:\Perso\Perso Yves\Soutien gorge Danger\Photos société\Sans titre2112.bmp"/>
          <p:cNvPicPr>
            <a:picLocks noChangeAspect="1" noChangeArrowheads="1"/>
          </p:cNvPicPr>
          <p:nvPr/>
        </p:nvPicPr>
        <p:blipFill>
          <a:blip r:embed="rId4" cstate="print"/>
          <a:srcRect/>
          <a:stretch>
            <a:fillRect/>
          </a:stretch>
        </p:blipFill>
        <p:spPr bwMode="auto">
          <a:xfrm>
            <a:off x="539552" y="1268760"/>
            <a:ext cx="2208245" cy="1656184"/>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6131024" cy="1143000"/>
          </a:xfrm>
        </p:spPr>
        <p:txBody>
          <a:bodyPr/>
          <a:lstStyle/>
          <a:p>
            <a:r>
              <a:rPr lang="fr-FR" dirty="0" smtClean="0"/>
              <a:t>Une société évoluée…</a:t>
            </a:r>
            <a:endParaRPr lang="fr-FR" dirty="0"/>
          </a:p>
        </p:txBody>
      </p:sp>
      <p:sp>
        <p:nvSpPr>
          <p:cNvPr id="3" name="Espace réservé du contenu 2"/>
          <p:cNvSpPr>
            <a:spLocks noGrp="1"/>
          </p:cNvSpPr>
          <p:nvPr>
            <p:ph idx="1"/>
          </p:nvPr>
        </p:nvSpPr>
        <p:spPr>
          <a:xfrm>
            <a:off x="3779912" y="1412776"/>
            <a:ext cx="2880320" cy="1368152"/>
          </a:xfrm>
        </p:spPr>
        <p:txBody>
          <a:bodyPr/>
          <a:lstStyle/>
          <a:p>
            <a:r>
              <a:rPr lang="fr-FR" sz="2400" dirty="0" smtClean="0"/>
              <a:t>La société occidentale :</a:t>
            </a:r>
          </a:p>
          <a:p>
            <a:pPr>
              <a:buNone/>
            </a:pPr>
            <a:r>
              <a:rPr lang="fr-FR" sz="2400" dirty="0" smtClean="0"/>
              <a:t>Une société évoluée !</a:t>
            </a:r>
            <a:endParaRPr lang="fr-FR" sz="2400" dirty="0"/>
          </a:p>
        </p:txBody>
      </p:sp>
      <p:pic>
        <p:nvPicPr>
          <p:cNvPr id="103426" name="Picture 2" descr="N:\Perso\Perso Yves\Soutien gorge Danger\Photos société\Sans titre562.bmp"/>
          <p:cNvPicPr>
            <a:picLocks noChangeAspect="1" noChangeArrowheads="1"/>
          </p:cNvPicPr>
          <p:nvPr/>
        </p:nvPicPr>
        <p:blipFill>
          <a:blip r:embed="rId2" cstate="print"/>
          <a:srcRect/>
          <a:stretch>
            <a:fillRect/>
          </a:stretch>
        </p:blipFill>
        <p:spPr bwMode="auto">
          <a:xfrm>
            <a:off x="3851920" y="2924943"/>
            <a:ext cx="4788532" cy="3192355"/>
          </a:xfrm>
          <a:prstGeom prst="rect">
            <a:avLst/>
          </a:prstGeom>
          <a:noFill/>
        </p:spPr>
      </p:pic>
      <p:pic>
        <p:nvPicPr>
          <p:cNvPr id="103427" name="Picture 3" descr="N:\Perso\Perso Yves\Soutien gorge Danger\400px-Namibie_Himba_0708a.jpg"/>
          <p:cNvPicPr>
            <a:picLocks noChangeAspect="1" noChangeArrowheads="1"/>
          </p:cNvPicPr>
          <p:nvPr/>
        </p:nvPicPr>
        <p:blipFill>
          <a:blip r:embed="rId3" cstate="print"/>
          <a:srcRect/>
          <a:stretch>
            <a:fillRect/>
          </a:stretch>
        </p:blipFill>
        <p:spPr bwMode="auto">
          <a:xfrm>
            <a:off x="539552" y="1628800"/>
            <a:ext cx="2972048" cy="4458072"/>
          </a:xfrm>
          <a:prstGeom prst="rect">
            <a:avLst/>
          </a:prstGeom>
          <a:noFill/>
        </p:spPr>
      </p:pic>
      <p:pic>
        <p:nvPicPr>
          <p:cNvPr id="103428" name="Picture 4" descr="N:\Perso\Perso Yves\Soutien gorge Danger\femme sourire.JPG"/>
          <p:cNvPicPr>
            <a:picLocks noChangeAspect="1" noChangeArrowheads="1"/>
          </p:cNvPicPr>
          <p:nvPr/>
        </p:nvPicPr>
        <p:blipFill>
          <a:blip r:embed="rId4" cstate="print"/>
          <a:srcRect/>
          <a:stretch>
            <a:fillRect/>
          </a:stretch>
        </p:blipFill>
        <p:spPr bwMode="auto">
          <a:xfrm>
            <a:off x="6732240" y="260648"/>
            <a:ext cx="1872208" cy="2496277"/>
          </a:xfrm>
          <a:prstGeom prst="rect">
            <a:avLst/>
          </a:prstGeom>
          <a:noFill/>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Eduquer les hommes…</a:t>
            </a:r>
            <a:endParaRPr lang="fr-FR" dirty="0"/>
          </a:p>
        </p:txBody>
      </p:sp>
      <p:sp>
        <p:nvSpPr>
          <p:cNvPr id="3" name="Espace réservé du contenu 2"/>
          <p:cNvSpPr>
            <a:spLocks noGrp="1"/>
          </p:cNvSpPr>
          <p:nvPr>
            <p:ph idx="1"/>
          </p:nvPr>
        </p:nvSpPr>
        <p:spPr>
          <a:xfrm>
            <a:off x="323528" y="1340768"/>
            <a:ext cx="8568952" cy="2260848"/>
          </a:xfrm>
        </p:spPr>
        <p:txBody>
          <a:bodyPr/>
          <a:lstStyle/>
          <a:p>
            <a:r>
              <a:rPr lang="fr-FR" sz="2800" dirty="0" smtClean="0"/>
              <a:t>Ou bien est-ce le regard des hommes qu’il faut éduquer ? Peut être qu’ainsi dans certains pays d’Afrique, le repassage des seins sur les bourgeons des jeunes filles pourrait enfin cesser.</a:t>
            </a:r>
            <a:endParaRPr lang="fr-FR" sz="2800" dirty="0"/>
          </a:p>
        </p:txBody>
      </p:sp>
      <p:pic>
        <p:nvPicPr>
          <p:cNvPr id="226306" name="Picture 2" descr="N:\Perso\Perso Yves\Soutien gorge Danger\Photos société\913110411.img.jpg"/>
          <p:cNvPicPr>
            <a:picLocks noChangeAspect="1" noChangeArrowheads="1"/>
          </p:cNvPicPr>
          <p:nvPr/>
        </p:nvPicPr>
        <p:blipFill>
          <a:blip r:embed="rId2" cstate="print"/>
          <a:srcRect/>
          <a:stretch>
            <a:fillRect/>
          </a:stretch>
        </p:blipFill>
        <p:spPr bwMode="auto">
          <a:xfrm>
            <a:off x="5436096" y="2780928"/>
            <a:ext cx="2857500" cy="3810000"/>
          </a:xfrm>
          <a:prstGeom prst="rect">
            <a:avLst/>
          </a:prstGeom>
          <a:noFill/>
        </p:spPr>
      </p:pic>
      <p:pic>
        <p:nvPicPr>
          <p:cNvPr id="226307" name="Picture 3" descr="N:\Perso\Perso Yves\Soutien gorge Danger\Photos société\Massage_Seins260710500.jpg"/>
          <p:cNvPicPr>
            <a:picLocks noChangeAspect="1" noChangeArrowheads="1"/>
          </p:cNvPicPr>
          <p:nvPr/>
        </p:nvPicPr>
        <p:blipFill>
          <a:blip r:embed="rId3" cstate="print"/>
          <a:srcRect/>
          <a:stretch>
            <a:fillRect/>
          </a:stretch>
        </p:blipFill>
        <p:spPr bwMode="auto">
          <a:xfrm>
            <a:off x="1115616" y="3645024"/>
            <a:ext cx="2857500" cy="2857500"/>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34" y="0"/>
            <a:ext cx="5698976" cy="1143000"/>
          </a:xfrm>
        </p:spPr>
        <p:txBody>
          <a:bodyPr/>
          <a:lstStyle/>
          <a:p>
            <a:r>
              <a:rPr lang="fr-FR" sz="4000" dirty="0" smtClean="0"/>
              <a:t>En France :</a:t>
            </a:r>
            <a:br>
              <a:rPr lang="fr-FR" sz="4000" dirty="0" smtClean="0"/>
            </a:br>
            <a:r>
              <a:rPr lang="fr-FR" sz="4000" dirty="0" smtClean="0"/>
              <a:t>Légalité juridique </a:t>
            </a:r>
            <a:endParaRPr lang="fr-FR" sz="4000" dirty="0"/>
          </a:p>
        </p:txBody>
      </p:sp>
      <p:sp>
        <p:nvSpPr>
          <p:cNvPr id="3" name="Espace réservé du contenu 2"/>
          <p:cNvSpPr>
            <a:spLocks noGrp="1"/>
          </p:cNvSpPr>
          <p:nvPr>
            <p:ph idx="1"/>
          </p:nvPr>
        </p:nvSpPr>
        <p:spPr>
          <a:xfrm>
            <a:off x="457200" y="1196752"/>
            <a:ext cx="5770984" cy="1800200"/>
          </a:xfrm>
        </p:spPr>
        <p:txBody>
          <a:bodyPr/>
          <a:lstStyle/>
          <a:p>
            <a:r>
              <a:rPr lang="fr-FR" sz="2100" dirty="0" smtClean="0"/>
              <a:t>Si en France et dans la plupart des pays d’Europe la nudité est tout à fait légale sans provoquer la pudeur publique par des gestes ou  exhibitions sexuelles, la pression sociale continue à emprisonner les femmes dans cet accessoire de mode destructeur.</a:t>
            </a:r>
            <a:endParaRPr lang="fr-FR" sz="2100" dirty="0"/>
          </a:p>
        </p:txBody>
      </p:sp>
      <p:pic>
        <p:nvPicPr>
          <p:cNvPr id="189442" name="Picture 2" descr="M:\0-Stock 2 Récup\Bétises internet 2\Ssg\h-20-1970838-1267718204.jpg"/>
          <p:cNvPicPr>
            <a:picLocks noChangeAspect="1" noChangeArrowheads="1"/>
          </p:cNvPicPr>
          <p:nvPr/>
        </p:nvPicPr>
        <p:blipFill>
          <a:blip r:embed="rId2" cstate="print"/>
          <a:srcRect/>
          <a:stretch>
            <a:fillRect/>
          </a:stretch>
        </p:blipFill>
        <p:spPr bwMode="auto">
          <a:xfrm>
            <a:off x="467544" y="3212976"/>
            <a:ext cx="4087763" cy="3346617"/>
          </a:xfrm>
          <a:prstGeom prst="rect">
            <a:avLst/>
          </a:prstGeom>
          <a:noFill/>
        </p:spPr>
      </p:pic>
      <p:pic>
        <p:nvPicPr>
          <p:cNvPr id="189443" name="Picture 3" descr="M:\0-Stock 2 Récup\Bétises internet 2\Ssg\cecilia-sarkozy-seins-nus.jpg"/>
          <p:cNvPicPr>
            <a:picLocks noChangeAspect="1" noChangeArrowheads="1"/>
          </p:cNvPicPr>
          <p:nvPr/>
        </p:nvPicPr>
        <p:blipFill>
          <a:blip r:embed="rId3" cstate="print"/>
          <a:srcRect/>
          <a:stretch>
            <a:fillRect/>
          </a:stretch>
        </p:blipFill>
        <p:spPr bwMode="auto">
          <a:xfrm>
            <a:off x="4860032" y="3933056"/>
            <a:ext cx="3864794" cy="2674784"/>
          </a:xfrm>
          <a:prstGeom prst="rect">
            <a:avLst/>
          </a:prstGeom>
          <a:noFill/>
        </p:spPr>
      </p:pic>
      <p:pic>
        <p:nvPicPr>
          <p:cNvPr id="189444" name="Picture 4" descr="M:\0-Stock 2 Récup\Bétises internet 2\Ssg\cSarkozy_15Jul_rex_1280_320x480_1.jpg"/>
          <p:cNvPicPr>
            <a:picLocks noChangeAspect="1" noChangeArrowheads="1"/>
          </p:cNvPicPr>
          <p:nvPr/>
        </p:nvPicPr>
        <p:blipFill>
          <a:blip r:embed="rId4" cstate="print"/>
          <a:srcRect/>
          <a:stretch>
            <a:fillRect/>
          </a:stretch>
        </p:blipFill>
        <p:spPr bwMode="auto">
          <a:xfrm>
            <a:off x="6516216" y="332656"/>
            <a:ext cx="2208245" cy="3312368"/>
          </a:xfrm>
          <a:prstGeom prst="rect">
            <a:avLst/>
          </a:prstGeom>
          <a:noFill/>
        </p:spPr>
      </p:pic>
      <p:sp>
        <p:nvSpPr>
          <p:cNvPr id="7" name="Bulle ronde 6"/>
          <p:cNvSpPr/>
          <p:nvPr/>
        </p:nvSpPr>
        <p:spPr>
          <a:xfrm>
            <a:off x="3131840" y="2924944"/>
            <a:ext cx="2808312" cy="1224136"/>
          </a:xfrm>
          <a:prstGeom prst="wedgeEllipseCallout">
            <a:avLst>
              <a:gd name="adj1" fmla="val -61595"/>
              <a:gd name="adj2" fmla="val 7235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C00000"/>
                </a:solidFill>
                <a:effectLst>
                  <a:outerShdw blurRad="38100" dist="38100" dir="2700000" algn="tl">
                    <a:srgbClr val="000000">
                      <a:alpha val="43137"/>
                    </a:srgbClr>
                  </a:outerShdw>
                </a:effectLst>
              </a:rPr>
              <a:t>Titre stupide témoin d’une pression sociale ridicule.</a:t>
            </a:r>
            <a:endParaRPr lang="fr-FR" dirty="0">
              <a:solidFill>
                <a:srgbClr val="C0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4402832" cy="1143000"/>
          </a:xfrm>
        </p:spPr>
        <p:txBody>
          <a:bodyPr/>
          <a:lstStyle/>
          <a:p>
            <a:r>
              <a:rPr lang="fr-FR" dirty="0" smtClean="0"/>
              <a:t>Un combat pour la santé</a:t>
            </a:r>
            <a:endParaRPr lang="fr-FR" dirty="0"/>
          </a:p>
        </p:txBody>
      </p:sp>
      <p:sp>
        <p:nvSpPr>
          <p:cNvPr id="3" name="Espace réservé du contenu 2"/>
          <p:cNvSpPr>
            <a:spLocks noGrp="1"/>
          </p:cNvSpPr>
          <p:nvPr>
            <p:ph idx="1"/>
          </p:nvPr>
        </p:nvSpPr>
        <p:spPr>
          <a:xfrm>
            <a:off x="2267744" y="1556792"/>
            <a:ext cx="2664296" cy="2232248"/>
          </a:xfrm>
        </p:spPr>
        <p:txBody>
          <a:bodyPr/>
          <a:lstStyle/>
          <a:p>
            <a:r>
              <a:rPr lang="fr-FR" sz="2300" dirty="0" smtClean="0"/>
              <a:t>Un combat contre la pression sociale mais aussi en même temps pour la santé des femmes…</a:t>
            </a:r>
            <a:endParaRPr lang="fr-FR" sz="2300" dirty="0"/>
          </a:p>
        </p:txBody>
      </p:sp>
      <p:pic>
        <p:nvPicPr>
          <p:cNvPr id="105474" name="Picture 2" descr="N:\Perso\Perso Yves\Soutien gorge Danger\Photos société\Sans titre16.bmp"/>
          <p:cNvPicPr>
            <a:picLocks noChangeAspect="1" noChangeArrowheads="1"/>
          </p:cNvPicPr>
          <p:nvPr/>
        </p:nvPicPr>
        <p:blipFill>
          <a:blip r:embed="rId2" cstate="print"/>
          <a:srcRect/>
          <a:stretch>
            <a:fillRect/>
          </a:stretch>
        </p:blipFill>
        <p:spPr bwMode="auto">
          <a:xfrm>
            <a:off x="4499992" y="3501008"/>
            <a:ext cx="4191770" cy="2789567"/>
          </a:xfrm>
          <a:prstGeom prst="rect">
            <a:avLst/>
          </a:prstGeom>
          <a:noFill/>
        </p:spPr>
      </p:pic>
      <p:pic>
        <p:nvPicPr>
          <p:cNvPr id="105475" name="Picture 3" descr="N:\Perso\Perso Yves\Soutien gorge Danger\Photos société\Sans titre13.bmp"/>
          <p:cNvPicPr>
            <a:picLocks noChangeAspect="1" noChangeArrowheads="1"/>
          </p:cNvPicPr>
          <p:nvPr/>
        </p:nvPicPr>
        <p:blipFill>
          <a:blip r:embed="rId3" cstate="print"/>
          <a:srcRect l="30213" r="1283"/>
          <a:stretch>
            <a:fillRect/>
          </a:stretch>
        </p:blipFill>
        <p:spPr bwMode="auto">
          <a:xfrm>
            <a:off x="395536" y="1628800"/>
            <a:ext cx="1908720" cy="1974752"/>
          </a:xfrm>
          <a:prstGeom prst="rect">
            <a:avLst/>
          </a:prstGeom>
          <a:noFill/>
        </p:spPr>
      </p:pic>
      <p:pic>
        <p:nvPicPr>
          <p:cNvPr id="105476" name="Picture 4" descr="N:\Perso\Perso Yves\Soutien gorge Danger\Photos société\Sans titre25.bmp"/>
          <p:cNvPicPr>
            <a:picLocks noChangeAspect="1" noChangeArrowheads="1"/>
          </p:cNvPicPr>
          <p:nvPr/>
        </p:nvPicPr>
        <p:blipFill>
          <a:blip r:embed="rId4" cstate="print"/>
          <a:srcRect/>
          <a:stretch>
            <a:fillRect/>
          </a:stretch>
        </p:blipFill>
        <p:spPr bwMode="auto">
          <a:xfrm>
            <a:off x="395536" y="3789040"/>
            <a:ext cx="3768080" cy="2514016"/>
          </a:xfrm>
          <a:prstGeom prst="rect">
            <a:avLst/>
          </a:prstGeom>
          <a:noFill/>
        </p:spPr>
      </p:pic>
      <p:pic>
        <p:nvPicPr>
          <p:cNvPr id="105477" name="Picture 5" descr="N:\Perso\Perso Yves\Soutien gorge Danger\Photos société\Sans titre99.bmp"/>
          <p:cNvPicPr>
            <a:picLocks noChangeAspect="1" noChangeArrowheads="1"/>
          </p:cNvPicPr>
          <p:nvPr/>
        </p:nvPicPr>
        <p:blipFill>
          <a:blip r:embed="rId5" cstate="print"/>
          <a:srcRect/>
          <a:stretch>
            <a:fillRect/>
          </a:stretch>
        </p:blipFill>
        <p:spPr bwMode="auto">
          <a:xfrm>
            <a:off x="5004048" y="476672"/>
            <a:ext cx="3695700" cy="2771775"/>
          </a:xfrm>
          <a:prstGeom prst="rect">
            <a:avLst/>
          </a:prstGeom>
          <a:noFill/>
        </p:spPr>
      </p:pic>
      <p:sp>
        <p:nvSpPr>
          <p:cNvPr id="8" name="ZoneTexte 7"/>
          <p:cNvSpPr txBox="1"/>
          <p:nvPr/>
        </p:nvSpPr>
        <p:spPr>
          <a:xfrm>
            <a:off x="395536" y="6309320"/>
            <a:ext cx="3744416" cy="369332"/>
          </a:xfrm>
          <a:prstGeom prst="rect">
            <a:avLst/>
          </a:prstGeom>
          <a:noFill/>
        </p:spPr>
        <p:txBody>
          <a:bodyPr wrap="square" rtlCol="0">
            <a:spAutoFit/>
          </a:bodyPr>
          <a:lstStyle/>
          <a:p>
            <a:r>
              <a:rPr lang="fr-FR" dirty="0" smtClean="0">
                <a:effectLst>
                  <a:outerShdw blurRad="38100" dist="38100" dir="2700000" algn="tl">
                    <a:srgbClr val="000000">
                      <a:alpha val="43137"/>
                    </a:srgbClr>
                  </a:outerShdw>
                </a:effectLst>
              </a:rPr>
              <a:t>Candy Love arrêtée dans les années 70</a:t>
            </a:r>
            <a:endParaRPr lang="fr-FR"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pPr eaLnBrk="1" hangingPunct="1">
              <a:defRPr/>
            </a:pPr>
            <a:r>
              <a:rPr lang="fr-FR" smtClean="0"/>
              <a:t>Un choix: santé ou apparence</a:t>
            </a:r>
          </a:p>
        </p:txBody>
      </p:sp>
      <p:sp>
        <p:nvSpPr>
          <p:cNvPr id="80899" name="Rectangle 3"/>
          <p:cNvSpPr>
            <a:spLocks noGrp="1" noChangeArrowheads="1"/>
          </p:cNvSpPr>
          <p:nvPr>
            <p:ph type="body" idx="1"/>
          </p:nvPr>
        </p:nvSpPr>
        <p:spPr>
          <a:xfrm>
            <a:off x="6011863" y="1600200"/>
            <a:ext cx="2674937" cy="892175"/>
          </a:xfrm>
        </p:spPr>
        <p:txBody>
          <a:bodyPr/>
          <a:lstStyle/>
          <a:p>
            <a:pPr eaLnBrk="1" hangingPunct="1">
              <a:lnSpc>
                <a:spcPct val="80000"/>
              </a:lnSpc>
            </a:pPr>
            <a:r>
              <a:rPr lang="fr-FR" sz="2000" dirty="0" smtClean="0">
                <a:effectLst/>
              </a:rPr>
              <a:t>Des résultats d’enquêtes qui laissent à réfléchir…</a:t>
            </a:r>
          </a:p>
        </p:txBody>
      </p:sp>
      <p:pic>
        <p:nvPicPr>
          <p:cNvPr id="80900" name="Picture 4" descr="seins"/>
          <p:cNvPicPr>
            <a:picLocks noChangeAspect="1" noChangeArrowheads="1"/>
          </p:cNvPicPr>
          <p:nvPr/>
        </p:nvPicPr>
        <p:blipFill>
          <a:blip r:embed="rId2" cstate="print"/>
          <a:srcRect/>
          <a:stretch>
            <a:fillRect/>
          </a:stretch>
        </p:blipFill>
        <p:spPr bwMode="auto">
          <a:xfrm>
            <a:off x="468313" y="1484313"/>
            <a:ext cx="5505450" cy="5095875"/>
          </a:xfrm>
          <a:prstGeom prst="rect">
            <a:avLst/>
          </a:prstGeom>
          <a:noFill/>
          <a:ln w="9525">
            <a:noFill/>
            <a:miter lim="800000"/>
            <a:headEnd/>
            <a:tailEnd/>
          </a:ln>
        </p:spPr>
      </p:pic>
      <p:pic>
        <p:nvPicPr>
          <p:cNvPr id="80901" name="Picture 5" descr="3943618450_66da513a2b_o"/>
          <p:cNvPicPr>
            <a:picLocks noChangeAspect="1" noChangeArrowheads="1"/>
          </p:cNvPicPr>
          <p:nvPr/>
        </p:nvPicPr>
        <p:blipFill>
          <a:blip r:embed="rId3" cstate="print"/>
          <a:srcRect/>
          <a:stretch>
            <a:fillRect/>
          </a:stretch>
        </p:blipFill>
        <p:spPr bwMode="auto">
          <a:xfrm>
            <a:off x="6011863" y="2565400"/>
            <a:ext cx="2705100" cy="4029075"/>
          </a:xfrm>
          <a:prstGeom prst="rect">
            <a:avLst/>
          </a:prstGeom>
          <a:noFill/>
          <a:ln w="9525">
            <a:noFill/>
            <a:miter lim="800000"/>
            <a:headEnd/>
            <a:tailEnd/>
          </a:ln>
        </p:spPr>
      </p:pic>
      <p:sp>
        <p:nvSpPr>
          <p:cNvPr id="80902" name="Text Box 6"/>
          <p:cNvSpPr txBox="1">
            <a:spLocks noChangeArrowheads="1"/>
          </p:cNvSpPr>
          <p:nvPr/>
        </p:nvSpPr>
        <p:spPr bwMode="auto">
          <a:xfrm>
            <a:off x="7740650" y="3573463"/>
            <a:ext cx="1081088" cy="1739900"/>
          </a:xfrm>
          <a:prstGeom prst="rect">
            <a:avLst/>
          </a:prstGeom>
          <a:noFill/>
          <a:ln w="9525">
            <a:noFill/>
            <a:miter lim="800000"/>
            <a:headEnd/>
            <a:tailEnd/>
          </a:ln>
        </p:spPr>
        <p:txBody>
          <a:bodyPr>
            <a:spAutoFit/>
          </a:bodyPr>
          <a:lstStyle/>
          <a:p>
            <a:pPr>
              <a:spcBef>
                <a:spcPct val="50000"/>
              </a:spcBef>
            </a:pPr>
            <a:r>
              <a:rPr lang="fr-FR">
                <a:solidFill>
                  <a:srgbClr val="000000"/>
                </a:solidFill>
              </a:rPr>
              <a:t>Un geste simple pour la santé, rapide et gratuit…</a:t>
            </a:r>
          </a:p>
        </p:txBody>
      </p:sp>
      <p:sp>
        <p:nvSpPr>
          <p:cNvPr id="7" name="Flèche vers le bas 6"/>
          <p:cNvSpPr/>
          <p:nvPr/>
        </p:nvSpPr>
        <p:spPr>
          <a:xfrm>
            <a:off x="8028384" y="5589240"/>
            <a:ext cx="288032" cy="720080"/>
          </a:xfrm>
          <a:prstGeom prst="down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a:xfrm>
            <a:off x="467544" y="476672"/>
            <a:ext cx="8229600" cy="1143000"/>
          </a:xfrm>
        </p:spPr>
        <p:txBody>
          <a:bodyPr/>
          <a:lstStyle/>
          <a:p>
            <a:pPr eaLnBrk="1" hangingPunct="1">
              <a:defRPr/>
            </a:pPr>
            <a:r>
              <a:rPr lang="fr-FR" sz="4000" dirty="0" smtClean="0"/>
              <a:t>La pression sociale est le plus grand ennemi de votre santé </a:t>
            </a:r>
          </a:p>
        </p:txBody>
      </p:sp>
      <p:sp>
        <p:nvSpPr>
          <p:cNvPr id="132100" name="Rectangle 4"/>
          <p:cNvSpPr>
            <a:spLocks noChangeArrowheads="1"/>
          </p:cNvSpPr>
          <p:nvPr/>
        </p:nvSpPr>
        <p:spPr bwMode="auto">
          <a:xfrm>
            <a:off x="468313" y="4941888"/>
            <a:ext cx="8229600" cy="1557337"/>
          </a:xfrm>
          <a:prstGeom prst="rect">
            <a:avLst/>
          </a:prstGeom>
          <a:noFill/>
          <a:ln w="9525">
            <a:noFill/>
            <a:miter lim="800000"/>
            <a:headEnd/>
            <a:tailEnd/>
          </a:ln>
          <a:effectLst/>
        </p:spPr>
        <p:txBody>
          <a:bodyPr/>
          <a:lstStyle/>
          <a:p>
            <a:pPr marL="342900" indent="-342900">
              <a:spcBef>
                <a:spcPct val="20000"/>
              </a:spcBef>
              <a:buClr>
                <a:schemeClr val="hlink"/>
              </a:buClr>
              <a:buFontTx/>
              <a:buChar char="•"/>
              <a:defRPr/>
            </a:pPr>
            <a:r>
              <a:rPr lang="fr-FR" sz="3200">
                <a:effectLst>
                  <a:outerShdw blurRad="38100" dist="38100" dir="2700000" algn="tl">
                    <a:srgbClr val="000000"/>
                  </a:outerShdw>
                </a:effectLst>
              </a:rPr>
              <a:t>Est-il plus confortable socialement d’avoir un cancer du sein que de sortir sans soutien gorge ?</a:t>
            </a:r>
          </a:p>
        </p:txBody>
      </p:sp>
      <p:pic>
        <p:nvPicPr>
          <p:cNvPr id="82948" name="Picture 5" descr="cancerousbreast"/>
          <p:cNvPicPr>
            <a:picLocks noChangeAspect="1" noChangeArrowheads="1"/>
          </p:cNvPicPr>
          <p:nvPr/>
        </p:nvPicPr>
        <p:blipFill>
          <a:blip r:embed="rId2" cstate="print"/>
          <a:srcRect/>
          <a:stretch>
            <a:fillRect/>
          </a:stretch>
        </p:blipFill>
        <p:spPr bwMode="auto">
          <a:xfrm>
            <a:off x="5076056" y="2132856"/>
            <a:ext cx="3384550" cy="2549525"/>
          </a:xfrm>
          <a:prstGeom prst="rect">
            <a:avLst/>
          </a:prstGeom>
          <a:noFill/>
          <a:ln w="9525">
            <a:noFill/>
            <a:miter lim="800000"/>
            <a:headEnd/>
            <a:tailEnd/>
          </a:ln>
        </p:spPr>
      </p:pic>
      <p:pic>
        <p:nvPicPr>
          <p:cNvPr id="203778" name="Picture 2" descr="N:\Perso\Perso Yves\Soutien gorge Danger\Fungating_Carcinoma_breast_1_040716.jpg"/>
          <p:cNvPicPr>
            <a:picLocks noChangeAspect="1" noChangeArrowheads="1"/>
          </p:cNvPicPr>
          <p:nvPr/>
        </p:nvPicPr>
        <p:blipFill>
          <a:blip r:embed="rId3" cstate="print"/>
          <a:srcRect/>
          <a:stretch>
            <a:fillRect/>
          </a:stretch>
        </p:blipFill>
        <p:spPr bwMode="auto">
          <a:xfrm>
            <a:off x="1475656" y="2204864"/>
            <a:ext cx="2742192" cy="2520280"/>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1417638"/>
          </a:xfrm>
        </p:spPr>
        <p:txBody>
          <a:bodyPr/>
          <a:lstStyle/>
          <a:p>
            <a:r>
              <a:rPr lang="fr-FR" dirty="0" smtClean="0"/>
              <a:t>Un accessoire qui tue</a:t>
            </a:r>
            <a:endParaRPr lang="fr-FR" dirty="0"/>
          </a:p>
        </p:txBody>
      </p:sp>
      <p:sp>
        <p:nvSpPr>
          <p:cNvPr id="3" name="Espace réservé du contenu 2"/>
          <p:cNvSpPr>
            <a:spLocks noGrp="1"/>
          </p:cNvSpPr>
          <p:nvPr>
            <p:ph idx="1"/>
          </p:nvPr>
        </p:nvSpPr>
        <p:spPr>
          <a:xfrm>
            <a:off x="467544" y="1124744"/>
            <a:ext cx="8435280" cy="2548880"/>
          </a:xfrm>
        </p:spPr>
        <p:txBody>
          <a:bodyPr/>
          <a:lstStyle/>
          <a:p>
            <a:r>
              <a:rPr lang="fr-FR" dirty="0" smtClean="0"/>
              <a:t>Est-il socialement plus acceptable pour une femme de sortir sans soutien gorge lorsqu’elle n’a plus de sein ?</a:t>
            </a:r>
            <a:endParaRPr lang="fr-FR" dirty="0"/>
          </a:p>
        </p:txBody>
      </p:sp>
      <p:pic>
        <p:nvPicPr>
          <p:cNvPr id="199682" name="Picture 2" descr="N:\Perso\Perso Yves\Soutien gorge Danger\campaign_mastectomy.jpg"/>
          <p:cNvPicPr>
            <a:picLocks noChangeAspect="1" noChangeArrowheads="1"/>
          </p:cNvPicPr>
          <p:nvPr/>
        </p:nvPicPr>
        <p:blipFill>
          <a:blip r:embed="rId2" cstate="print"/>
          <a:srcRect/>
          <a:stretch>
            <a:fillRect/>
          </a:stretch>
        </p:blipFill>
        <p:spPr bwMode="auto">
          <a:xfrm>
            <a:off x="5220072" y="2492896"/>
            <a:ext cx="2880320" cy="4193746"/>
          </a:xfrm>
          <a:prstGeom prst="rect">
            <a:avLst/>
          </a:prstGeom>
          <a:noFill/>
        </p:spPr>
      </p:pic>
      <p:pic>
        <p:nvPicPr>
          <p:cNvPr id="199683" name="Picture 3" descr="N:\Perso\Perso Yves\Soutien gorge Danger\C0075708-Mastectomy-SPL.jpg"/>
          <p:cNvPicPr>
            <a:picLocks noChangeAspect="1" noChangeArrowheads="1"/>
          </p:cNvPicPr>
          <p:nvPr/>
        </p:nvPicPr>
        <p:blipFill>
          <a:blip r:embed="rId3" cstate="print"/>
          <a:srcRect b="3999"/>
          <a:stretch>
            <a:fillRect/>
          </a:stretch>
        </p:blipFill>
        <p:spPr bwMode="auto">
          <a:xfrm>
            <a:off x="1619672" y="2780928"/>
            <a:ext cx="2671123" cy="3861037"/>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pPr eaLnBrk="1" hangingPunct="1">
              <a:defRPr/>
            </a:pPr>
            <a:r>
              <a:rPr lang="fr-FR" smtClean="0"/>
              <a:t>Normalité ou aberration ?</a:t>
            </a:r>
          </a:p>
        </p:txBody>
      </p:sp>
      <p:sp>
        <p:nvSpPr>
          <p:cNvPr id="112643" name="Rectangle 3"/>
          <p:cNvSpPr>
            <a:spLocks noGrp="1" noChangeArrowheads="1"/>
          </p:cNvSpPr>
          <p:nvPr>
            <p:ph type="body" idx="1"/>
          </p:nvPr>
        </p:nvSpPr>
        <p:spPr/>
        <p:txBody>
          <a:bodyPr/>
          <a:lstStyle/>
          <a:p>
            <a:pPr eaLnBrk="1" hangingPunct="1">
              <a:defRPr/>
            </a:pPr>
            <a:r>
              <a:rPr lang="fr-FR" dirty="0" smtClean="0"/>
              <a:t>Vivre dans une société nous impose des règles que l’on ne choisit pas forcément.</a:t>
            </a:r>
          </a:p>
          <a:p>
            <a:pPr eaLnBrk="1" hangingPunct="1">
              <a:defRPr/>
            </a:pPr>
            <a:r>
              <a:rPr lang="fr-FR" dirty="0" smtClean="0"/>
              <a:t>A nous de faire un choix de comportement.</a:t>
            </a:r>
          </a:p>
        </p:txBody>
      </p:sp>
      <p:pic>
        <p:nvPicPr>
          <p:cNvPr id="83972" name="Picture 4" descr="boundfootshoes"/>
          <p:cNvPicPr>
            <a:picLocks noChangeAspect="1" noChangeArrowheads="1"/>
          </p:cNvPicPr>
          <p:nvPr/>
        </p:nvPicPr>
        <p:blipFill>
          <a:blip r:embed="rId2" cstate="print"/>
          <a:srcRect/>
          <a:stretch>
            <a:fillRect/>
          </a:stretch>
        </p:blipFill>
        <p:spPr bwMode="auto">
          <a:xfrm>
            <a:off x="755650" y="3357563"/>
            <a:ext cx="3455988" cy="2714625"/>
          </a:xfrm>
          <a:prstGeom prst="rect">
            <a:avLst/>
          </a:prstGeom>
          <a:noFill/>
          <a:ln w="9525">
            <a:noFill/>
            <a:miter lim="800000"/>
            <a:headEnd/>
            <a:tailEnd/>
          </a:ln>
        </p:spPr>
      </p:pic>
      <p:pic>
        <p:nvPicPr>
          <p:cNvPr id="83973" name="Picture 5" descr="tetons-apparents"/>
          <p:cNvPicPr>
            <a:picLocks noChangeAspect="1" noChangeArrowheads="1"/>
          </p:cNvPicPr>
          <p:nvPr/>
        </p:nvPicPr>
        <p:blipFill>
          <a:blip r:embed="rId3" cstate="print"/>
          <a:srcRect/>
          <a:stretch>
            <a:fillRect/>
          </a:stretch>
        </p:blipFill>
        <p:spPr bwMode="auto">
          <a:xfrm>
            <a:off x="4572000" y="3573463"/>
            <a:ext cx="3744913" cy="2493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a:xfrm>
            <a:off x="0" y="274638"/>
            <a:ext cx="9144000" cy="1570037"/>
          </a:xfrm>
        </p:spPr>
        <p:txBody>
          <a:bodyPr/>
          <a:lstStyle/>
          <a:p>
            <a:pPr eaLnBrk="1" hangingPunct="1">
              <a:defRPr/>
            </a:pPr>
            <a:r>
              <a:rPr lang="fr-FR" sz="4000" smtClean="0"/>
              <a:t>Votre corps est à vous, choisissez vous-même ce que vous devez porter ou pas !</a:t>
            </a:r>
          </a:p>
        </p:txBody>
      </p:sp>
      <p:sp>
        <p:nvSpPr>
          <p:cNvPr id="143363" name="Rectangle 3"/>
          <p:cNvSpPr>
            <a:spLocks noGrp="1" noChangeArrowheads="1"/>
          </p:cNvSpPr>
          <p:nvPr>
            <p:ph type="body" idx="1"/>
          </p:nvPr>
        </p:nvSpPr>
        <p:spPr>
          <a:xfrm>
            <a:off x="250825" y="1700808"/>
            <a:ext cx="8713788" cy="4823817"/>
          </a:xfrm>
        </p:spPr>
        <p:txBody>
          <a:bodyPr/>
          <a:lstStyle/>
          <a:p>
            <a:pPr eaLnBrk="1" hangingPunct="1">
              <a:lnSpc>
                <a:spcPct val="80000"/>
              </a:lnSpc>
              <a:defRPr/>
            </a:pPr>
            <a:r>
              <a:rPr lang="fr-FR" sz="1800" dirty="0" smtClean="0"/>
              <a:t>Une femme qui s’habille le matin et qui met un soutien gorge ne sait même pas pourquoi elle fait ce geste. Elle se crée une contrainte induite par notre société. Le geste est automatique, sans réflexion aucune… Il faut le faire, c’est comme ça, les autres le font !</a:t>
            </a:r>
          </a:p>
          <a:p>
            <a:pPr eaLnBrk="1" hangingPunct="1">
              <a:lnSpc>
                <a:spcPct val="80000"/>
              </a:lnSpc>
              <a:defRPr/>
            </a:pPr>
            <a:r>
              <a:rPr lang="fr-FR" sz="1800" dirty="0" smtClean="0"/>
              <a:t>Toutes </a:t>
            </a:r>
            <a:r>
              <a:rPr lang="fr-FR" sz="1800" dirty="0" smtClean="0"/>
              <a:t>ces informations sont issues de livres, études médicales, et lectures que vous pouvez trouver vous-même </a:t>
            </a:r>
            <a:r>
              <a:rPr lang="fr-FR" sz="1800" dirty="0" smtClean="0"/>
              <a:t>en faisant vos propres recherches sur internet.</a:t>
            </a:r>
          </a:p>
          <a:p>
            <a:pPr eaLnBrk="1" hangingPunct="1">
              <a:lnSpc>
                <a:spcPct val="80000"/>
              </a:lnSpc>
              <a:defRPr/>
            </a:pPr>
            <a:r>
              <a:rPr lang="fr-FR" sz="1800" dirty="0" smtClean="0"/>
              <a:t>Voici </a:t>
            </a:r>
            <a:r>
              <a:rPr lang="fr-FR" sz="1800" dirty="0" smtClean="0"/>
              <a:t>quelques liens (Il y en a beaucoup surtout en Anglais) parmi de nombreux autres :</a:t>
            </a:r>
          </a:p>
          <a:p>
            <a:pPr eaLnBrk="1" hangingPunct="1">
              <a:lnSpc>
                <a:spcPct val="80000"/>
              </a:lnSpc>
              <a:buFontTx/>
              <a:buNone/>
              <a:defRPr/>
            </a:pPr>
            <a:r>
              <a:rPr lang="fr-FR" sz="1800" dirty="0" smtClean="0">
                <a:hlinkClick r:id="rId2"/>
              </a:rPr>
              <a:t>http://translate.googleusercontent.com/translate_c?hl=fr&amp;langpair=en%7Cfr&amp;u=http://ezinearticles.com/%3Fexpert%3DSydney_Ross_Singer&amp;rurl=translate.google.fr&amp;usg=ALkJrhhACywKcF20lVxc5Mpc5S1EfVVz_Q</a:t>
            </a:r>
            <a:endParaRPr lang="fr-FR" sz="1800" dirty="0" smtClean="0"/>
          </a:p>
          <a:p>
            <a:pPr eaLnBrk="1" hangingPunct="1">
              <a:lnSpc>
                <a:spcPct val="80000"/>
              </a:lnSpc>
              <a:buFontTx/>
              <a:buNone/>
              <a:defRPr/>
            </a:pPr>
            <a:r>
              <a:rPr lang="fr-FR" sz="1800" dirty="0" smtClean="0">
                <a:hlinkClick r:id="rId3"/>
              </a:rPr>
              <a:t>http://seinslibres.neuf.fr/fr/etudes.htm</a:t>
            </a:r>
            <a:endParaRPr lang="fr-FR" sz="1800" dirty="0" smtClean="0"/>
          </a:p>
          <a:p>
            <a:pPr eaLnBrk="1" hangingPunct="1">
              <a:lnSpc>
                <a:spcPct val="80000"/>
              </a:lnSpc>
              <a:buFontTx/>
              <a:buNone/>
              <a:defRPr/>
            </a:pPr>
            <a:r>
              <a:rPr lang="fr-FR" sz="1800" dirty="0" smtClean="0">
                <a:hlinkClick r:id="rId4"/>
              </a:rPr>
              <a:t>http://www.guerir.org/communaute/a-propos-de-ce-site/questions-frequentes/soutien-gorge-et-cancer-des-seins</a:t>
            </a:r>
            <a:endParaRPr lang="fr-FR" sz="1800" dirty="0" smtClean="0"/>
          </a:p>
          <a:p>
            <a:pPr eaLnBrk="1" hangingPunct="1">
              <a:lnSpc>
                <a:spcPct val="80000"/>
              </a:lnSpc>
              <a:buFontTx/>
              <a:buNone/>
              <a:defRPr/>
            </a:pPr>
            <a:r>
              <a:rPr lang="fr-FR" sz="1800" dirty="0" smtClean="0">
                <a:hlinkClick r:id="rId5"/>
              </a:rPr>
              <a:t>http://forum.doctissimo.fr/forme-beaute/beaute-seins/sans-soutien-gorge-sujet_34_1.htm</a:t>
            </a:r>
            <a:endParaRPr lang="fr-FR" sz="1800" dirty="0" smtClean="0"/>
          </a:p>
          <a:p>
            <a:pPr eaLnBrk="1" hangingPunct="1">
              <a:lnSpc>
                <a:spcPct val="80000"/>
              </a:lnSpc>
              <a:buFontTx/>
              <a:buNone/>
              <a:defRPr/>
            </a:pPr>
            <a:r>
              <a:rPr lang="fr-FR" sz="1800" dirty="0" smtClean="0">
                <a:hlinkClick r:id="rId6"/>
              </a:rPr>
              <a:t>http://www.jurandoubs.com/journaliste/marcher-courir-bouger/article/le-soutien-gorge-pas-si-sain</a:t>
            </a:r>
            <a:endParaRPr lang="fr-FR" sz="1800" dirty="0" smtClean="0"/>
          </a:p>
          <a:p>
            <a:pPr eaLnBrk="1" hangingPunct="1">
              <a:lnSpc>
                <a:spcPct val="80000"/>
              </a:lnSpc>
              <a:buFontTx/>
              <a:buNone/>
              <a:defRPr/>
            </a:pPr>
            <a:endParaRPr lang="fr-FR" sz="1800" dirty="0" smtClean="0"/>
          </a:p>
          <a:p>
            <a:pPr eaLnBrk="1" hangingPunct="1">
              <a:lnSpc>
                <a:spcPct val="80000"/>
              </a:lnSpc>
              <a:buFontTx/>
              <a:buNone/>
              <a:defRPr/>
            </a:pPr>
            <a:r>
              <a:rPr lang="fr-FR" sz="1800" dirty="0" smtClean="0"/>
              <a:t>					Bonne santé à toutes…</a:t>
            </a:r>
          </a:p>
          <a:p>
            <a:pPr eaLnBrk="1" hangingPunct="1">
              <a:lnSpc>
                <a:spcPct val="80000"/>
              </a:lnSpc>
              <a:buFontTx/>
              <a:buNone/>
              <a:defRPr/>
            </a:pPr>
            <a:r>
              <a:rPr lang="fr-FR" sz="1800" dirty="0" smtClean="0"/>
              <a:t>						Vivez longtemps…</a:t>
            </a:r>
          </a:p>
          <a:p>
            <a:pPr eaLnBrk="1" hangingPunct="1">
              <a:lnSpc>
                <a:spcPct val="80000"/>
              </a:lnSpc>
              <a:buFontTx/>
              <a:buNone/>
              <a:defRPr/>
            </a:pPr>
            <a:r>
              <a:rPr lang="fr-FR" sz="1800" dirty="0" smtClean="0"/>
              <a:t>								Yves M.</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es maladies « culturo-génétiques »">
  <a:themeElements>
    <a:clrScheme name="Travail d'équipe 4">
      <a:dk1>
        <a:srgbClr val="006E6B"/>
      </a:dk1>
      <a:lt1>
        <a:srgbClr val="FFFFFF"/>
      </a:lt1>
      <a:dk2>
        <a:srgbClr val="006666"/>
      </a:dk2>
      <a:lt2>
        <a:srgbClr val="B9EFEE"/>
      </a:lt2>
      <a:accent1>
        <a:srgbClr val="33CCCC"/>
      </a:accent1>
      <a:accent2>
        <a:srgbClr val="6AB475"/>
      </a:accent2>
      <a:accent3>
        <a:srgbClr val="AAB8B8"/>
      </a:accent3>
      <a:accent4>
        <a:srgbClr val="DADADA"/>
      </a:accent4>
      <a:accent5>
        <a:srgbClr val="ADE2E2"/>
      </a:accent5>
      <a:accent6>
        <a:srgbClr val="5FA369"/>
      </a:accent6>
      <a:hlink>
        <a:srgbClr val="00FF99"/>
      </a:hlink>
      <a:folHlink>
        <a:srgbClr val="CCFF66"/>
      </a:folHlink>
    </a:clrScheme>
    <a:fontScheme name="Travail d'équipe">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ravail d'équipe 1">
        <a:dk1>
          <a:srgbClr val="000078"/>
        </a:dk1>
        <a:lt1>
          <a:srgbClr val="FFFFFF"/>
        </a:lt1>
        <a:dk2>
          <a:srgbClr val="000066"/>
        </a:dk2>
        <a:lt2>
          <a:srgbClr val="CCECFF"/>
        </a:lt2>
        <a:accent1>
          <a:srgbClr val="0099CC"/>
        </a:accent1>
        <a:accent2>
          <a:srgbClr val="008080"/>
        </a:accent2>
        <a:accent3>
          <a:srgbClr val="AAAAB8"/>
        </a:accent3>
        <a:accent4>
          <a:srgbClr val="DADADA"/>
        </a:accent4>
        <a:accent5>
          <a:srgbClr val="AACAE2"/>
        </a:accent5>
        <a:accent6>
          <a:srgbClr val="007373"/>
        </a:accent6>
        <a:hlink>
          <a:srgbClr val="00FFCC"/>
        </a:hlink>
        <a:folHlink>
          <a:srgbClr val="6699FF"/>
        </a:folHlink>
      </a:clrScheme>
      <a:clrMap bg1="dk2" tx1="lt1" bg2="dk1" tx2="lt2" accent1="accent1" accent2="accent2" accent3="accent3" accent4="accent4" accent5="accent5" accent6="accent6" hlink="hlink" folHlink="folHlink"/>
    </a:extraClrScheme>
    <a:extraClrScheme>
      <a:clrScheme name="Travail d'équipe 2">
        <a:dk1>
          <a:srgbClr val="0000A6"/>
        </a:dk1>
        <a:lt1>
          <a:srgbClr val="FFFFFF"/>
        </a:lt1>
        <a:dk2>
          <a:srgbClr val="000099"/>
        </a:dk2>
        <a:lt2>
          <a:srgbClr val="CCFFFF"/>
        </a:lt2>
        <a:accent1>
          <a:srgbClr val="00CCFF"/>
        </a:accent1>
        <a:accent2>
          <a:srgbClr val="FFE701"/>
        </a:accent2>
        <a:accent3>
          <a:srgbClr val="AAAACA"/>
        </a:accent3>
        <a:accent4>
          <a:srgbClr val="DADADA"/>
        </a:accent4>
        <a:accent5>
          <a:srgbClr val="AAE2FF"/>
        </a:accent5>
        <a:accent6>
          <a:srgbClr val="E7D101"/>
        </a:accent6>
        <a:hlink>
          <a:srgbClr val="FFCC66"/>
        </a:hlink>
        <a:folHlink>
          <a:srgbClr val="00CA00"/>
        </a:folHlink>
      </a:clrScheme>
      <a:clrMap bg1="dk2" tx1="lt1" bg2="dk1" tx2="lt2" accent1="accent1" accent2="accent2" accent3="accent3" accent4="accent4" accent5="accent5" accent6="accent6" hlink="hlink" folHlink="folHlink"/>
    </a:extraClrScheme>
    <a:extraClrScheme>
      <a:clrScheme name="Travail d'équipe 3">
        <a:dk1>
          <a:srgbClr val="000000"/>
        </a:dk1>
        <a:lt1>
          <a:srgbClr val="E0EBF6"/>
        </a:lt1>
        <a:dk2>
          <a:srgbClr val="77A4AF"/>
        </a:dk2>
        <a:lt2>
          <a:srgbClr val="F3F7FB"/>
        </a:lt2>
        <a:accent1>
          <a:srgbClr val="B9C4D7"/>
        </a:accent1>
        <a:accent2>
          <a:srgbClr val="B1A1C5"/>
        </a:accent2>
        <a:accent3>
          <a:srgbClr val="EDF3FA"/>
        </a:accent3>
        <a:accent4>
          <a:srgbClr val="000000"/>
        </a:accent4>
        <a:accent5>
          <a:srgbClr val="D9DEE8"/>
        </a:accent5>
        <a:accent6>
          <a:srgbClr val="A091B2"/>
        </a:accent6>
        <a:hlink>
          <a:srgbClr val="3F2FB5"/>
        </a:hlink>
        <a:folHlink>
          <a:srgbClr val="318944"/>
        </a:folHlink>
      </a:clrScheme>
      <a:clrMap bg1="lt1" tx1="dk1" bg2="lt2" tx2="dk2" accent1="accent1" accent2="accent2" accent3="accent3" accent4="accent4" accent5="accent5" accent6="accent6" hlink="hlink" folHlink="folHlink"/>
    </a:extraClrScheme>
    <a:extraClrScheme>
      <a:clrScheme name="Travail d'équipe 4">
        <a:dk1>
          <a:srgbClr val="006E6B"/>
        </a:dk1>
        <a:lt1>
          <a:srgbClr val="FFFFFF"/>
        </a:lt1>
        <a:dk2>
          <a:srgbClr val="006666"/>
        </a:dk2>
        <a:lt2>
          <a:srgbClr val="B9EFEE"/>
        </a:lt2>
        <a:accent1>
          <a:srgbClr val="33CCCC"/>
        </a:accent1>
        <a:accent2>
          <a:srgbClr val="6AB475"/>
        </a:accent2>
        <a:accent3>
          <a:srgbClr val="AAB8B8"/>
        </a:accent3>
        <a:accent4>
          <a:srgbClr val="DADADA"/>
        </a:accent4>
        <a:accent5>
          <a:srgbClr val="ADE2E2"/>
        </a:accent5>
        <a:accent6>
          <a:srgbClr val="5FA369"/>
        </a:accent6>
        <a:hlink>
          <a:srgbClr val="00FF99"/>
        </a:hlink>
        <a:folHlink>
          <a:srgbClr val="CCFF66"/>
        </a:folHlink>
      </a:clrScheme>
      <a:clrMap bg1="dk2" tx1="lt1" bg2="dk1" tx2="lt2" accent1="accent1" accent2="accent2" accent3="accent3" accent4="accent4" accent5="accent5" accent6="accent6" hlink="hlink" folHlink="folHlink"/>
    </a:extraClrScheme>
    <a:extraClrScheme>
      <a:clrScheme name="Travail d'équipe 5">
        <a:dk1>
          <a:srgbClr val="8ABA8D"/>
        </a:dk1>
        <a:lt1>
          <a:srgbClr val="FFFFFF"/>
        </a:lt1>
        <a:dk2>
          <a:srgbClr val="6FB56D"/>
        </a:dk2>
        <a:lt2>
          <a:srgbClr val="DCF1F4"/>
        </a:lt2>
        <a:accent1>
          <a:srgbClr val="2E7E2E"/>
        </a:accent1>
        <a:accent2>
          <a:srgbClr val="25735D"/>
        </a:accent2>
        <a:accent3>
          <a:srgbClr val="BBD7BA"/>
        </a:accent3>
        <a:accent4>
          <a:srgbClr val="DADADA"/>
        </a:accent4>
        <a:accent5>
          <a:srgbClr val="ADC0AD"/>
        </a:accent5>
        <a:accent6>
          <a:srgbClr val="206853"/>
        </a:accent6>
        <a:hlink>
          <a:srgbClr val="FFFF00"/>
        </a:hlink>
        <a:folHlink>
          <a:srgbClr val="FFF4BF"/>
        </a:folHlink>
      </a:clrScheme>
      <a:clrMap bg1="dk2" tx1="lt1" bg2="dk1" tx2="lt2" accent1="accent1" accent2="accent2" accent3="accent3" accent4="accent4" accent5="accent5" accent6="accent6" hlink="hlink" folHlink="folHlink"/>
    </a:extraClrScheme>
    <a:extraClrScheme>
      <a:clrScheme name="Travail d'équipe 6">
        <a:dk1>
          <a:srgbClr val="005400"/>
        </a:dk1>
        <a:lt1>
          <a:srgbClr val="FFFFFF"/>
        </a:lt1>
        <a:dk2>
          <a:srgbClr val="004800"/>
        </a:dk2>
        <a:lt2>
          <a:srgbClr val="D6D8C0"/>
        </a:lt2>
        <a:accent1>
          <a:srgbClr val="339933"/>
        </a:accent1>
        <a:accent2>
          <a:srgbClr val="7D8C70"/>
        </a:accent2>
        <a:accent3>
          <a:srgbClr val="AAB1AA"/>
        </a:accent3>
        <a:accent4>
          <a:srgbClr val="DADADA"/>
        </a:accent4>
        <a:accent5>
          <a:srgbClr val="ADCAAD"/>
        </a:accent5>
        <a:accent6>
          <a:srgbClr val="717E65"/>
        </a:accent6>
        <a:hlink>
          <a:srgbClr val="CCCC00"/>
        </a:hlink>
        <a:folHlink>
          <a:srgbClr val="85B3B1"/>
        </a:folHlink>
      </a:clrScheme>
      <a:clrMap bg1="dk2" tx1="lt1" bg2="dk1" tx2="lt2" accent1="accent1" accent2="accent2" accent3="accent3" accent4="accent4" accent5="accent5" accent6="accent6" hlink="hlink" folHlink="folHlink"/>
    </a:extraClrScheme>
    <a:extraClrScheme>
      <a:clrScheme name="Travail d'équipe 7">
        <a:dk1>
          <a:srgbClr val="000000"/>
        </a:dk1>
        <a:lt1>
          <a:srgbClr val="F5F0BD"/>
        </a:lt1>
        <a:dk2>
          <a:srgbClr val="BD9D69"/>
        </a:dk2>
        <a:lt2>
          <a:srgbClr val="FFFFCC"/>
        </a:lt2>
        <a:accent1>
          <a:srgbClr val="CDBB77"/>
        </a:accent1>
        <a:accent2>
          <a:srgbClr val="F8EBD0"/>
        </a:accent2>
        <a:accent3>
          <a:srgbClr val="F9F6DB"/>
        </a:accent3>
        <a:accent4>
          <a:srgbClr val="000000"/>
        </a:accent4>
        <a:accent5>
          <a:srgbClr val="E3DABD"/>
        </a:accent5>
        <a:accent6>
          <a:srgbClr val="E1D5BC"/>
        </a:accent6>
        <a:hlink>
          <a:srgbClr val="FF9900"/>
        </a:hlink>
        <a:folHlink>
          <a:srgbClr val="C64B00"/>
        </a:folHlink>
      </a:clrScheme>
      <a:clrMap bg1="lt1" tx1="dk1" bg2="lt2" tx2="dk2" accent1="accent1" accent2="accent2" accent3="accent3" accent4="accent4" accent5="accent5" accent6="accent6" hlink="hlink" folHlink="folHlink"/>
    </a:extraClrScheme>
    <a:extraClrScheme>
      <a:clrScheme name="Travail d'équipe 8">
        <a:dk1>
          <a:srgbClr val="000000"/>
        </a:dk1>
        <a:lt1>
          <a:srgbClr val="E2DDD4"/>
        </a:lt1>
        <a:dk2>
          <a:srgbClr val="000000"/>
        </a:dk2>
        <a:lt2>
          <a:srgbClr val="EFEBE3"/>
        </a:lt2>
        <a:accent1>
          <a:srgbClr val="F2F2F2"/>
        </a:accent1>
        <a:accent2>
          <a:srgbClr val="C4AD74"/>
        </a:accent2>
        <a:accent3>
          <a:srgbClr val="EEEBE6"/>
        </a:accent3>
        <a:accent4>
          <a:srgbClr val="000000"/>
        </a:accent4>
        <a:accent5>
          <a:srgbClr val="F7F7F7"/>
        </a:accent5>
        <a:accent6>
          <a:srgbClr val="B19C68"/>
        </a:accent6>
        <a:hlink>
          <a:srgbClr val="A46032"/>
        </a:hlink>
        <a:folHlink>
          <a:srgbClr val="8F8E73"/>
        </a:folHlink>
      </a:clrScheme>
      <a:clrMap bg1="lt1" tx1="dk1" bg2="lt2" tx2="dk2" accent1="accent1" accent2="accent2" accent3="accent3" accent4="accent4" accent5="accent5" accent6="accent6" hlink="hlink" folHlink="folHlink"/>
    </a:extraClrScheme>
    <a:extraClrScheme>
      <a:clrScheme name="Travail d'équipe 9">
        <a:dk1>
          <a:srgbClr val="8A0000"/>
        </a:dk1>
        <a:lt1>
          <a:srgbClr val="FFFFFF"/>
        </a:lt1>
        <a:dk2>
          <a:srgbClr val="800000"/>
        </a:dk2>
        <a:lt2>
          <a:srgbClr val="FFFFCC"/>
        </a:lt2>
        <a:accent1>
          <a:srgbClr val="FF5831"/>
        </a:accent1>
        <a:accent2>
          <a:srgbClr val="C5543D"/>
        </a:accent2>
        <a:accent3>
          <a:srgbClr val="C0AAAA"/>
        </a:accent3>
        <a:accent4>
          <a:srgbClr val="DADADA"/>
        </a:accent4>
        <a:accent5>
          <a:srgbClr val="FFB4AD"/>
        </a:accent5>
        <a:accent6>
          <a:srgbClr val="B24B36"/>
        </a:accent6>
        <a:hlink>
          <a:srgbClr val="FFFFCC"/>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Les maladies « culturo-génétiques »</Template>
  <TotalTime>36</TotalTime>
  <Words>2800</Words>
  <Application>Microsoft Office PowerPoint</Application>
  <PresentationFormat>Affichage à l'écran (4:3)</PresentationFormat>
  <Paragraphs>195</Paragraphs>
  <Slides>52</Slides>
  <Notes>1</Notes>
  <HiddenSlides>0</HiddenSlides>
  <MMClips>0</MMClips>
  <ScaleCrop>false</ScaleCrop>
  <HeadingPairs>
    <vt:vector size="6" baseType="variant">
      <vt:variant>
        <vt:lpstr>Thème</vt:lpstr>
      </vt:variant>
      <vt:variant>
        <vt:i4>1</vt:i4>
      </vt:variant>
      <vt:variant>
        <vt:lpstr>Serveurs OLE incorporés</vt:lpstr>
      </vt:variant>
      <vt:variant>
        <vt:i4>0</vt:i4>
      </vt:variant>
      <vt:variant>
        <vt:lpstr>Titres des diapositives</vt:lpstr>
      </vt:variant>
      <vt:variant>
        <vt:i4>52</vt:i4>
      </vt:variant>
    </vt:vector>
  </HeadingPairs>
  <TitlesOfParts>
    <vt:vector size="53" baseType="lpstr">
      <vt:lpstr>Les maladies « culturo-génétiques »</vt:lpstr>
      <vt:lpstr>Le danger du soutien gorge</vt:lpstr>
      <vt:lpstr>Un autre regard sur notre façon de vivre</vt:lpstr>
      <vt:lpstr>Seins et soutien gorge: un comportement social</vt:lpstr>
      <vt:lpstr>Inventé en 1889</vt:lpstr>
      <vt:lpstr>Les alertes du milieu médical</vt:lpstr>
      <vt:lpstr>Le soutien gorge et le drainage lymphatique</vt:lpstr>
      <vt:lpstr>Compression des ganglions lymphatiques</vt:lpstr>
      <vt:lpstr>Les capillaires lymphatiques</vt:lpstr>
      <vt:lpstr>Evacuation bloquée des toxiques</vt:lpstr>
      <vt:lpstr>Compression des capillaires</vt:lpstr>
      <vt:lpstr>Le réchauffement permanent des seins </vt:lpstr>
      <vt:lpstr>Le massage naturel du sein libre</vt:lpstr>
      <vt:lpstr>Habillée pour tuer</vt:lpstr>
      <vt:lpstr>Des résultats d’enquête stupéfiants</vt:lpstr>
      <vt:lpstr>Des preuves évidentes</vt:lpstr>
      <vt:lpstr>Un accessoire de mode destructeur ? </vt:lpstr>
      <vt:lpstr>Le cancer du sein chez l’homme</vt:lpstr>
      <vt:lpstr>Le premier monokini</vt:lpstr>
      <vt:lpstr>Le soleil excellent contre le cancer du sein</vt:lpstr>
      <vt:lpstr>Le soleil : Meilleure source de vitamine D</vt:lpstr>
      <vt:lpstr>Le soleil excellent contre le cancer du sein mais sans abus</vt:lpstr>
      <vt:lpstr>Le soleil, un anti cancer…</vt:lpstr>
      <vt:lpstr>L’aisance: l’affirmation la plus visible de la liberté par rapport aux contraintes qui dominent les gens ordinaires (Pierre Bourdieu)</vt:lpstr>
      <vt:lpstr>Un faux besoin</vt:lpstr>
      <vt:lpstr>Le soutien gorge est inutile et favorise la chute des seins</vt:lpstr>
      <vt:lpstr>Le soutien gorge est inutile et favorise la chute des seins</vt:lpstr>
      <vt:lpstr>Le sein remonte sans soutien !</vt:lpstr>
      <vt:lpstr>Des résultats surprenants</vt:lpstr>
      <vt:lpstr>La croissance chez la jeune fille</vt:lpstr>
      <vt:lpstr>Étude médicale sur l’évolution du confort sans soutien gorge (2009)</vt:lpstr>
      <vt:lpstr>Prévention de la ptose (chute des seins) sans soutien gorge.</vt:lpstr>
      <vt:lpstr>Un maintien mécanique naturel </vt:lpstr>
      <vt:lpstr>Les dégâts du soutien gorge</vt:lpstr>
      <vt:lpstr>Quand le soutien gorge n’existait pas</vt:lpstr>
      <vt:lpstr>Une mode qui existait déjà</vt:lpstr>
      <vt:lpstr>Mai 68</vt:lpstr>
      <vt:lpstr>Un ralentissement lié à l’histoire ?</vt:lpstr>
      <vt:lpstr>Disparition des douleurs sans soutien gorge</vt:lpstr>
      <vt:lpstr>Aisance et liberté</vt:lpstr>
      <vt:lpstr>Santé ou apparence</vt:lpstr>
      <vt:lpstr>Une ambiguïté étonnante !</vt:lpstr>
      <vt:lpstr>Différence  hommes / femmes</vt:lpstr>
      <vt:lpstr>Des femmes qui veulent se libérer…</vt:lpstr>
      <vt:lpstr>Une société évoluée…</vt:lpstr>
      <vt:lpstr>Eduquer les hommes…</vt:lpstr>
      <vt:lpstr>En France : Légalité juridique </vt:lpstr>
      <vt:lpstr>Un combat pour la santé</vt:lpstr>
      <vt:lpstr>Un choix: santé ou apparence</vt:lpstr>
      <vt:lpstr>La pression sociale est le plus grand ennemi de votre santé </vt:lpstr>
      <vt:lpstr>Un accessoire qui tue</vt:lpstr>
      <vt:lpstr>Normalité ou aberration ?</vt:lpstr>
      <vt:lpstr>Votre corps est à vous, choisissez vous-même ce que vous devez porter ou pas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danger du soutien gorge</dc:title>
  <dc:subject>Cancer et pression sociale</dc:subject>
  <dc:creator>MAZOUE</dc:creator>
  <cp:keywords>Alcool Tabac Téléphone mobile Soutien gorges</cp:keywords>
  <dc:description>Diaporama pour une petite prise de conscience sur les attitudes et la pression sociale face aux risques du cancer. Notre société et son mode de vie fabriquent des cancers.</dc:description>
  <cp:lastModifiedBy>MAZOUE</cp:lastModifiedBy>
  <cp:revision>6</cp:revision>
  <dcterms:created xsi:type="dcterms:W3CDTF">2011-12-16T04:58:06Z</dcterms:created>
  <dcterms:modified xsi:type="dcterms:W3CDTF">2011-12-29T16:55:42Z</dcterms:modified>
  <cp:category>Santé</cp:category>
  <cp:contentStatus>Rajout constant d'informations</cp:contentStatus>
</cp:coreProperties>
</file>