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56" r:id="rId8"/>
    <p:sldId id="262" r:id="rId9"/>
    <p:sldId id="265" r:id="rId10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63" y="-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128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692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563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907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43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425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405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90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594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623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446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B1D4E-B6E7-48C5-8A56-B0E9A28D3029}" type="datetimeFigureOut">
              <a:rPr lang="fr-FR" smtClean="0"/>
              <a:t>05/12/2011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8BC19-F1CA-48A3-A5CE-95001C7F6B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377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3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12" Type="http://schemas.openxmlformats.org/officeDocument/2006/relationships/image" Target="../media/image12.jpg"/><Relationship Id="rId17" Type="http://schemas.openxmlformats.org/officeDocument/2006/relationships/image" Target="../media/image17.jpg"/><Relationship Id="rId2" Type="http://schemas.openxmlformats.org/officeDocument/2006/relationships/audio" Target="../media/audio2.wav"/><Relationship Id="rId16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11" Type="http://schemas.openxmlformats.org/officeDocument/2006/relationships/image" Target="../media/image11.jpg"/><Relationship Id="rId5" Type="http://schemas.openxmlformats.org/officeDocument/2006/relationships/image" Target="../media/image5.jpg"/><Relationship Id="rId15" Type="http://schemas.openxmlformats.org/officeDocument/2006/relationships/image" Target="../media/image15.jpg"/><Relationship Id="rId10" Type="http://schemas.openxmlformats.org/officeDocument/2006/relationships/image" Target="../media/image10.jpg"/><Relationship Id="rId4" Type="http://schemas.openxmlformats.org/officeDocument/2006/relationships/image" Target="../media/image4.jpg"/><Relationship Id="rId9" Type="http://schemas.openxmlformats.org/officeDocument/2006/relationships/image" Target="../media/image9.jpg"/><Relationship Id="rId14" Type="http://schemas.openxmlformats.org/officeDocument/2006/relationships/image" Target="../media/image1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13" Type="http://schemas.openxmlformats.org/officeDocument/2006/relationships/image" Target="../media/image28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12" Type="http://schemas.openxmlformats.org/officeDocument/2006/relationships/image" Target="../media/image27.jpg"/><Relationship Id="rId17" Type="http://schemas.openxmlformats.org/officeDocument/2006/relationships/image" Target="../media/image32.jpg"/><Relationship Id="rId2" Type="http://schemas.openxmlformats.org/officeDocument/2006/relationships/audio" Target="../media/audio3.wav"/><Relationship Id="rId16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11" Type="http://schemas.openxmlformats.org/officeDocument/2006/relationships/image" Target="../media/image26.jpg"/><Relationship Id="rId5" Type="http://schemas.openxmlformats.org/officeDocument/2006/relationships/image" Target="../media/image20.jpg"/><Relationship Id="rId15" Type="http://schemas.openxmlformats.org/officeDocument/2006/relationships/image" Target="../media/image30.jpg"/><Relationship Id="rId10" Type="http://schemas.openxmlformats.org/officeDocument/2006/relationships/image" Target="../media/image25.jpg"/><Relationship Id="rId4" Type="http://schemas.openxmlformats.org/officeDocument/2006/relationships/image" Target="../media/image19.jpg"/><Relationship Id="rId9" Type="http://schemas.openxmlformats.org/officeDocument/2006/relationships/image" Target="../media/image24.jpg"/><Relationship Id="rId14" Type="http://schemas.openxmlformats.org/officeDocument/2006/relationships/image" Target="../media/image29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g"/><Relationship Id="rId11" Type="http://schemas.openxmlformats.org/officeDocument/2006/relationships/image" Target="../media/image41.jpg"/><Relationship Id="rId5" Type="http://schemas.openxmlformats.org/officeDocument/2006/relationships/image" Target="../media/image35.jpg"/><Relationship Id="rId10" Type="http://schemas.openxmlformats.org/officeDocument/2006/relationships/image" Target="../media/image40.jpg"/><Relationship Id="rId4" Type="http://schemas.openxmlformats.org/officeDocument/2006/relationships/image" Target="../media/image34.jpg"/><Relationship Id="rId9" Type="http://schemas.openxmlformats.org/officeDocument/2006/relationships/image" Target="../media/image39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safecreative1111300633269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hyperlink" Target="mailto:SEFARADE@YAHOOGROUPS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899592" y="411511"/>
            <a:ext cx="7416824" cy="4001095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sz="3200" b="1" i="1" smtClean="0">
                <a:solidFill>
                  <a:srgbClr val="FFFF00"/>
                </a:solidFill>
                <a:latin typeface="Baskerville Old Face" pitchFamily="18" charset="0"/>
              </a:rPr>
              <a:t>Los Miembros de</a:t>
            </a:r>
          </a:p>
          <a:p>
            <a:pPr algn="ctr"/>
            <a:endParaRPr lang="fr-FR" b="1" i="1">
              <a:solidFill>
                <a:srgbClr val="FFFF00"/>
              </a:solidFill>
              <a:latin typeface="Baskerville Old Face" pitchFamily="18" charset="0"/>
            </a:endParaRPr>
          </a:p>
          <a:p>
            <a:pPr algn="ctr"/>
            <a:r>
              <a:rPr lang="fr-FR" sz="4000" b="1" i="1" smtClean="0">
                <a:solidFill>
                  <a:srgbClr val="FFFF00"/>
                </a:solidFill>
                <a:latin typeface="Blazed" pitchFamily="2" charset="0"/>
              </a:rPr>
              <a:t>SEFARADE</a:t>
            </a:r>
            <a:r>
              <a:rPr lang="fr-FR" b="1" i="1" smtClean="0">
                <a:solidFill>
                  <a:srgbClr val="FFFF00"/>
                </a:solidFill>
                <a:latin typeface="Baskerville Old Face" pitchFamily="18" charset="0"/>
              </a:rPr>
              <a:t>	</a:t>
            </a:r>
          </a:p>
          <a:p>
            <a:pPr algn="ctr"/>
            <a:endParaRPr lang="fr-FR" b="1" i="1">
              <a:solidFill>
                <a:srgbClr val="FFFF00"/>
              </a:solidFill>
              <a:latin typeface="Baskerville Old Face" pitchFamily="18" charset="0"/>
            </a:endParaRPr>
          </a:p>
          <a:p>
            <a:pPr algn="ctr"/>
            <a:r>
              <a:rPr lang="fr-FR" sz="3200" b="1" i="1" smtClean="0">
                <a:solidFill>
                  <a:srgbClr val="FFFF00"/>
                </a:solidFill>
                <a:latin typeface="Baskerville Old Face" pitchFamily="18" charset="0"/>
              </a:rPr>
              <a:t>Presentamos :</a:t>
            </a:r>
          </a:p>
          <a:p>
            <a:pPr algn="ctr"/>
            <a:endParaRPr lang="fr-FR" b="1" i="1">
              <a:solidFill>
                <a:srgbClr val="FFFF00"/>
              </a:solidFill>
              <a:latin typeface="Baskerville Old Face" pitchFamily="18" charset="0"/>
            </a:endParaRPr>
          </a:p>
          <a:p>
            <a:pPr algn="ctr"/>
            <a:endParaRPr lang="fr-FR" b="1" i="1" smtClean="0">
              <a:solidFill>
                <a:srgbClr val="FFFF00"/>
              </a:solidFill>
              <a:latin typeface="Baskerville Old Face" pitchFamily="18" charset="0"/>
            </a:endParaRPr>
          </a:p>
          <a:p>
            <a:pPr algn="ctr"/>
            <a:r>
              <a:rPr lang="fr-FR" sz="2800" b="1" i="1" smtClean="0">
                <a:solidFill>
                  <a:srgbClr val="FFFF00"/>
                </a:solidFill>
                <a:latin typeface="Blazed" pitchFamily="2" charset="0"/>
              </a:rPr>
              <a:t>HAQUETIA</a:t>
            </a:r>
          </a:p>
          <a:p>
            <a:pPr algn="ctr"/>
            <a:endParaRPr lang="fr-FR" b="1" i="1">
              <a:solidFill>
                <a:srgbClr val="FFFF00"/>
              </a:solidFill>
              <a:latin typeface="Baskerville Old Face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4355976" y="4674925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0000"/>
                </a:solidFill>
                <a:latin typeface="Baskerville Old Face" pitchFamily="18" charset="0"/>
              </a:rPr>
              <a:t> idea de : Aaron Toledano</a:t>
            </a:r>
            <a:endParaRPr lang="fr-FR" sz="240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3" name="Larme 2"/>
          <p:cNvSpPr/>
          <p:nvPr/>
        </p:nvSpPr>
        <p:spPr>
          <a:xfrm>
            <a:off x="7926016" y="4234846"/>
            <a:ext cx="1080120" cy="908655"/>
          </a:xfrm>
          <a:prstGeom prst="teardrop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09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672">
        <p14:vortex dir="r"/>
        <p:sndAc>
          <p:stSnd loop="1">
            <p:snd r:embed="rId2" name="Popuri de canciones Sefarditas parte2.wav"/>
          </p:stSnd>
        </p:sndAc>
      </p:transition>
    </mc:Choice>
    <mc:Fallback>
      <p:transition spd="slow" advTm="13672">
        <p:fade/>
        <p:sndAc>
          <p:stSnd loop="1">
            <p:snd r:embed="rId2" name="Popuri de canciones Sefarditas parte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-35797" y="506326"/>
            <a:ext cx="8856984" cy="1566174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Blazed" pitchFamily="2" charset="0"/>
              </a:rPr>
              <a:t>Canciones en Jaketia</a:t>
            </a:r>
          </a:p>
          <a:p>
            <a:pPr algn="ctr"/>
            <a:endParaRPr lang="fr-FR">
              <a:effectLst>
                <a:reflection blurRad="6350" stA="55000" endA="300" endPos="45500" dir="5400000" sy="-100000" algn="bl" rotWithShape="0"/>
              </a:effectLst>
              <a:latin typeface="Blazed" pitchFamily="2" charset="0"/>
            </a:endParaRPr>
          </a:p>
          <a:p>
            <a:pPr algn="ctr"/>
            <a:r>
              <a:rPr lang="fr-FR" sz="32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Celticmd" pitchFamily="34" charset="0"/>
              </a:rPr>
              <a:t>Letras y Musicas</a:t>
            </a:r>
            <a:endParaRPr lang="fr-FR" sz="32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814676"/>
            <a:ext cx="4757490" cy="2032624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37685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69">
        <p14:ripple/>
      </p:transition>
    </mc:Choice>
    <mc:Fallback>
      <p:transition spd="slow" advTm="120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numCol="1">
            <a:prstTxWarp prst="textChevron">
              <a:avLst/>
            </a:prstTxWarp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Avram Avinu Padre Querido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457200" y="1653648"/>
            <a:ext cx="3106688" cy="432048"/>
          </a:xfrm>
          <a:prstGeom prst="round2Diag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642392" y="1638839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igh Tower Text" pitchFamily="18" charset="0"/>
              </a:rPr>
              <a:t>Estribillo</a:t>
            </a:r>
            <a:endParaRPr lang="fr-FR" sz="2400">
              <a:solidFill>
                <a:schemeClr val="accent2">
                  <a:lumMod val="20000"/>
                  <a:lumOff val="80000"/>
                </a:schemeClr>
              </a:solidFill>
              <a:latin typeface="High Tower Tex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9594" y="2409732"/>
            <a:ext cx="30060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i="1">
                <a:solidFill>
                  <a:srgbClr val="FFFF00"/>
                </a:solidFill>
                <a:latin typeface="Celticmd" pitchFamily="34" charset="0"/>
              </a:rPr>
              <a:t>Abraham</a:t>
            </a:r>
            <a:r>
              <a:rPr lang="en-US" sz="2000" b="1" i="1">
                <a:solidFill>
                  <a:srgbClr val="FFFF00"/>
                </a:solidFill>
                <a:latin typeface="High Tower Text" pitchFamily="18" charset="0"/>
              </a:rPr>
              <a:t> Avinu padre querido padre bendicho, luz de Israel </a:t>
            </a:r>
            <a:br>
              <a:rPr lang="en-US" sz="2000" b="1" i="1">
                <a:solidFill>
                  <a:srgbClr val="FFFF00"/>
                </a:solidFill>
                <a:latin typeface="High Tower Text" pitchFamily="18" charset="0"/>
              </a:rPr>
            </a:br>
            <a:r>
              <a:rPr lang="en-US" sz="2000" b="1" i="1">
                <a:solidFill>
                  <a:srgbClr val="FFFF00"/>
                </a:solidFill>
                <a:latin typeface="High Tower Text" pitchFamily="18" charset="0"/>
              </a:rPr>
              <a:t>Abraham Avinu padre querido padre bendicho, luz de Israel</a:t>
            </a:r>
            <a:r>
              <a:rPr lang="en-US" sz="2000" i="1">
                <a:solidFill>
                  <a:srgbClr val="FFFF00"/>
                </a:solidFill>
                <a:latin typeface="High Tower Text" pitchFamily="18" charset="0"/>
              </a:rPr>
              <a:t> </a:t>
            </a:r>
            <a:br>
              <a:rPr lang="en-US" sz="2000" i="1">
                <a:solidFill>
                  <a:srgbClr val="FFFF00"/>
                </a:solidFill>
                <a:latin typeface="High Tower Text" pitchFamily="18" charset="0"/>
              </a:rPr>
            </a:br>
            <a:endParaRPr lang="fr-FR" sz="2000">
              <a:solidFill>
                <a:srgbClr val="FFFF00"/>
              </a:solidFill>
            </a:endParaRPr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Arrondir un rectangle avec un coin diagonal 15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Arrondir un rectangle avec un coin diagonal 16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Arrondir un rectangle avec un coin diagonal 17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Arrondir un rectangle avec un coin diagonal 18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Arrondir un rectangle avec un coin diagonal 19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Arrondir un rectangle avec un coin diagonal 20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Arrondir un rectangle avec un coin diagonal 21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Arrondir un rectangle avec un coin diagonal 22"/>
          <p:cNvSpPr/>
          <p:nvPr/>
        </p:nvSpPr>
        <p:spPr>
          <a:xfrm>
            <a:off x="4139952" y="2085696"/>
            <a:ext cx="4546848" cy="1782198"/>
          </a:xfrm>
          <a:prstGeom prst="round2DiagRect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2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36886">
        <p14:vortex dir="r"/>
        <p:sndAc>
          <p:stSnd>
            <p:snd r:embed="rId2" name="Cuando el Rey Nimrod   Musica Ficta   Ensemble Fontegara.wav"/>
          </p:stSnd>
        </p:sndAc>
      </p:transition>
    </mc:Choice>
    <mc:Fallback>
      <p:transition spd="slow" advTm="236886">
        <p:fade/>
        <p:sndAc>
          <p:stSnd>
            <p:snd r:embed="rId2" name="Cuando el Rey Nimrod   Musica Ficta   Ensemble Fontega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20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500"/>
                            </p:stCondLst>
                            <p:childTnLst>
                              <p:par>
                                <p:cTn id="31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500"/>
                            </p:stCondLst>
                            <p:childTnLst>
                              <p:par>
                                <p:cTn id="35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9500"/>
                            </p:stCondLst>
                            <p:childTnLst>
                              <p:par>
                                <p:cTn id="39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4500"/>
                            </p:stCondLst>
                            <p:childTnLst>
                              <p:par>
                                <p:cTn id="43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500"/>
                            </p:stCondLst>
                            <p:childTnLst>
                              <p:par>
                                <p:cTn id="47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500"/>
                            </p:stCondLst>
                            <p:childTnLst>
                              <p:par>
                                <p:cTn id="51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1500"/>
                            </p:stCondLst>
                            <p:childTnLst>
                              <p:par>
                                <p:cTn id="55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6500"/>
                            </p:stCondLst>
                            <p:childTnLst>
                              <p:par>
                                <p:cTn id="59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7500"/>
                            </p:stCondLst>
                            <p:childTnLst>
                              <p:par>
                                <p:cTn id="66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85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3500"/>
                            </p:stCondLst>
                            <p:childTnLst>
                              <p:par>
                                <p:cTn id="74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14500"/>
                            </p:stCondLst>
                            <p:childTnLst>
                              <p:par>
                                <p:cTn id="78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9500"/>
                            </p:stCondLst>
                            <p:childTnLst>
                              <p:par>
                                <p:cTn id="82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3050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35500"/>
                            </p:stCondLst>
                            <p:childTnLst>
                              <p:par>
                                <p:cTn id="90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46500"/>
                            </p:stCondLst>
                            <p:childTnLst>
                              <p:par>
                                <p:cTn id="94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1500"/>
                            </p:stCondLst>
                            <p:childTnLst>
                              <p:par>
                                <p:cTn id="98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62500"/>
                            </p:stCondLst>
                            <p:childTnLst>
                              <p:par>
                                <p:cTn id="102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xit" presetSubtype="32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3500"/>
                            </p:stCondLst>
                            <p:childTnLst>
                              <p:par>
                                <p:cTn id="109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78500"/>
                            </p:stCondLst>
                            <p:childTnLst>
                              <p:par>
                                <p:cTn id="113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89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94500"/>
                            </p:stCondLst>
                            <p:childTnLst>
                              <p:par>
                                <p:cTn id="121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5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10500"/>
                            </p:stCondLst>
                            <p:childTnLst>
                              <p:par>
                                <p:cTn id="129" presetID="6" presetClass="exit" presetSubtype="32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23500"/>
                            </p:stCondLst>
                            <p:childTnLst>
                              <p:par>
                                <p:cTn id="133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  <p:bldP spid="6" grpId="0" animBg="1"/>
      <p:bldP spid="6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numCol="1">
            <a:prstTxWarp prst="textStop">
              <a:avLst/>
            </a:prstTxWarp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smtClean="0">
                <a:solidFill>
                  <a:srgbClr val="FF0000"/>
                </a:solidFill>
                <a:latin typeface="Celticmd" pitchFamily="34" charset="0"/>
              </a:rPr>
              <a:t>EL PAIPERO</a:t>
            </a:r>
            <a:endParaRPr lang="fr-FR">
              <a:solidFill>
                <a:srgbClr val="FF0000"/>
              </a:solidFill>
              <a:latin typeface="Celticmd" pitchFamily="34" charset="0"/>
            </a:endParaRPr>
          </a:p>
        </p:txBody>
      </p:sp>
      <p:sp>
        <p:nvSpPr>
          <p:cNvPr id="4" name="Rectangle avec flèche vers le bas 3"/>
          <p:cNvSpPr/>
          <p:nvPr/>
        </p:nvSpPr>
        <p:spPr>
          <a:xfrm>
            <a:off x="691128" y="1176303"/>
            <a:ext cx="2808312" cy="540060"/>
          </a:xfrm>
          <a:prstGeom prst="down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733376" y="1168183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mtClean="0">
                <a:solidFill>
                  <a:srgbClr val="FF0000"/>
                </a:solidFill>
                <a:latin typeface="High Tower Text" pitchFamily="18" charset="0"/>
              </a:rPr>
              <a:t>Estribillo</a:t>
            </a:r>
            <a:endParaRPr lang="fr-FR" sz="2000">
              <a:solidFill>
                <a:srgbClr val="FF0000"/>
              </a:solidFill>
              <a:latin typeface="High Tower Text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2544" y="1779662"/>
            <a:ext cx="35821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>
                <a:solidFill>
                  <a:srgbClr val="FFC000"/>
                </a:solidFill>
                <a:latin typeface="Celticmd" pitchFamily="34" charset="0"/>
              </a:rPr>
              <a:t>Estando el Paipero sentadito al sol, mama </a:t>
            </a:r>
            <a:br>
              <a:rPr lang="en-US" sz="2000">
                <a:solidFill>
                  <a:srgbClr val="FFC000"/>
                </a:solidFill>
                <a:latin typeface="Celticmd" pitchFamily="34" charset="0"/>
              </a:rPr>
            </a:br>
            <a:r>
              <a:rPr lang="en-US" sz="2000">
                <a:solidFill>
                  <a:srgbClr val="FFC000"/>
                </a:solidFill>
                <a:latin typeface="Celticmd" pitchFamily="34" charset="0"/>
              </a:rPr>
              <a:t>Estaba el Paipero sentadito al sol </a:t>
            </a:r>
            <a:br>
              <a:rPr lang="en-US" sz="2000">
                <a:solidFill>
                  <a:srgbClr val="FFC000"/>
                </a:solidFill>
                <a:latin typeface="Celticmd" pitchFamily="34" charset="0"/>
              </a:rPr>
            </a:br>
            <a:r>
              <a:rPr lang="en-US" sz="2000">
                <a:solidFill>
                  <a:srgbClr val="FFC000"/>
                </a:solidFill>
                <a:latin typeface="Celticmd" pitchFamily="34" charset="0"/>
              </a:rPr>
              <a:t>Con sus calzones blancos y afuera el cordon </a:t>
            </a:r>
            <a:br>
              <a:rPr lang="en-US" sz="2000">
                <a:solidFill>
                  <a:srgbClr val="FFC000"/>
                </a:solidFill>
                <a:latin typeface="Celticmd" pitchFamily="34" charset="0"/>
              </a:rPr>
            </a:br>
            <a:r>
              <a:rPr lang="en-US" sz="2000">
                <a:solidFill>
                  <a:srgbClr val="FFC000"/>
                </a:solidFill>
                <a:latin typeface="Celticmd" pitchFamily="34" charset="0"/>
              </a:rPr>
              <a:t>Con sus calzones blancos y afuera el cordon </a:t>
            </a:r>
            <a:br>
              <a:rPr lang="en-US" sz="2000">
                <a:solidFill>
                  <a:srgbClr val="FFC000"/>
                </a:solidFill>
                <a:latin typeface="Celticmd" pitchFamily="34" charset="0"/>
              </a:rPr>
            </a:br>
            <a:endParaRPr lang="fr-FR" sz="2000">
              <a:solidFill>
                <a:srgbClr val="FFC000"/>
              </a:solidFill>
              <a:latin typeface="Celticmd" pitchFamily="34" charset="0"/>
            </a:endParaRPr>
          </a:p>
        </p:txBody>
      </p:sp>
      <p:sp>
        <p:nvSpPr>
          <p:cNvPr id="7" name="Carré corné 6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Carré corné 7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Carré corné 8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Carré corné 9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Carré corné 10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Carré corné 11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Carré corné 12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Carré corné 13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Carré corné 14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Carré corné 15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Carré corné 16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Carré corné 17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Carré corné 18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Carré corné 19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Carré corné 20"/>
          <p:cNvSpPr/>
          <p:nvPr/>
        </p:nvSpPr>
        <p:spPr>
          <a:xfrm>
            <a:off x="4211960" y="2085696"/>
            <a:ext cx="4680520" cy="2376264"/>
          </a:xfrm>
          <a:prstGeom prst="foldedCorner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108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52423">
        <p14:ripple/>
        <p:sndAc>
          <p:stSnd>
            <p:snd r:embed="rId2" name="VANESSA PALOMA   El PAIPERO( Fray Pedro).wav"/>
          </p:stSnd>
        </p:sndAc>
      </p:transition>
    </mc:Choice>
    <mc:Fallback>
      <p:transition spd="slow" advTm="252423">
        <p:fade/>
        <p:sndAc>
          <p:stSnd>
            <p:snd r:embed="rId2" name="VANESSA PALOMA   El PAIPERO( Fray Pedr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000"/>
                            </p:stCondLst>
                            <p:childTnLst>
                              <p:par>
                                <p:cTn id="34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000"/>
                            </p:stCondLst>
                            <p:childTnLst>
                              <p:par>
                                <p:cTn id="38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44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0"/>
                            </p:stCondLst>
                            <p:childTnLst>
                              <p:par>
                                <p:cTn id="48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1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6000"/>
                            </p:stCondLst>
                            <p:childTnLst>
                              <p:par>
                                <p:cTn id="58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7000"/>
                            </p:stCondLst>
                            <p:childTnLst>
                              <p:par>
                                <p:cTn id="64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2000"/>
                            </p:stCondLst>
                            <p:childTnLst>
                              <p:par>
                                <p:cTn id="68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3000"/>
                            </p:stCondLst>
                            <p:childTnLst>
                              <p:par>
                                <p:cTn id="74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8000"/>
                            </p:stCondLst>
                            <p:childTnLst>
                              <p:par>
                                <p:cTn id="78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9000"/>
                            </p:stCondLst>
                            <p:childTnLst>
                              <p:par>
                                <p:cTn id="84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8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5000"/>
                            </p:stCondLst>
                            <p:childTnLst>
                              <p:par>
                                <p:cTn id="94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30000"/>
                            </p:stCondLst>
                            <p:childTnLst>
                              <p:par>
                                <p:cTn id="98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41000"/>
                            </p:stCondLst>
                            <p:childTnLst>
                              <p:par>
                                <p:cTn id="104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46000"/>
                            </p:stCondLst>
                            <p:childTnLst>
                              <p:par>
                                <p:cTn id="108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7000"/>
                            </p:stCondLst>
                            <p:childTnLst>
                              <p:par>
                                <p:cTn id="114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2000"/>
                            </p:stCondLst>
                            <p:childTnLst>
                              <p:par>
                                <p:cTn id="118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3000"/>
                            </p:stCondLst>
                            <p:childTnLst>
                              <p:par>
                                <p:cTn id="124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5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84000"/>
                            </p:stCondLst>
                            <p:childTnLst>
                              <p:par>
                                <p:cTn id="133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89000"/>
                            </p:stCondLst>
                            <p:childTnLst>
                              <p:par>
                                <p:cTn id="137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0000"/>
                            </p:stCondLst>
                            <p:childTnLst>
                              <p:par>
                                <p:cTn id="143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5000"/>
                            </p:stCondLst>
                            <p:childTnLst>
                              <p:par>
                                <p:cTn id="147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16000"/>
                            </p:stCondLst>
                            <p:childTnLst>
                              <p:par>
                                <p:cTn id="153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21000"/>
                            </p:stCondLst>
                            <p:childTnLst>
                              <p:par>
                                <p:cTn id="157" presetID="55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32000"/>
                            </p:stCondLst>
                            <p:childTnLst>
                              <p:par>
                                <p:cTn id="163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numCol="1">
            <a:prstTxWarp prst="textInflate">
              <a:avLst/>
            </a:prstTxWarp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smtClean="0">
                <a:solidFill>
                  <a:srgbClr val="FFFF00"/>
                </a:solidFill>
                <a:latin typeface="Celticmd" pitchFamily="34" charset="0"/>
              </a:rPr>
              <a:t>COPLAS DE PURIM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3" name="Organigramme : Bande perforée 2"/>
          <p:cNvSpPr/>
          <p:nvPr/>
        </p:nvSpPr>
        <p:spPr>
          <a:xfrm>
            <a:off x="457200" y="1707654"/>
            <a:ext cx="2818656" cy="540060"/>
          </a:xfrm>
          <a:prstGeom prst="flowChartPunchedTap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556353" y="174519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92D050"/>
                </a:solidFill>
                <a:latin typeface="High Tower Text" pitchFamily="18" charset="0"/>
              </a:rPr>
              <a:t>Estribillo</a:t>
            </a:r>
            <a:endParaRPr lang="fr-FR" sz="2400">
              <a:solidFill>
                <a:srgbClr val="92D050"/>
              </a:solidFill>
              <a:latin typeface="High Tower Tex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580" y="2427734"/>
            <a:ext cx="36358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>
                <a:solidFill>
                  <a:schemeClr val="accent1">
                    <a:lumMod val="20000"/>
                    <a:lumOff val="80000"/>
                  </a:schemeClr>
                </a:solidFill>
                <a:latin typeface="Celticmd" pitchFamily="34" charset="0"/>
              </a:rPr>
              <a:t>Vivas tu y viva yo</a:t>
            </a:r>
            <a:br>
              <a:rPr lang="en-US" sz="2000" b="1">
                <a:solidFill>
                  <a:schemeClr val="accent1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en-US" sz="2000" b="1">
                <a:solidFill>
                  <a:schemeClr val="accent1">
                    <a:lumMod val="20000"/>
                    <a:lumOff val="80000"/>
                  </a:schemeClr>
                </a:solidFill>
                <a:latin typeface="Celticmd" pitchFamily="34" charset="0"/>
              </a:rPr>
              <a:t>y vivan todos los ‘j’udios</a:t>
            </a:r>
            <a:br>
              <a:rPr lang="en-US" sz="2000" b="1">
                <a:solidFill>
                  <a:schemeClr val="accent1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en-US" sz="2000" b="1">
                <a:solidFill>
                  <a:schemeClr val="accent1">
                    <a:lumMod val="20000"/>
                    <a:lumOff val="80000"/>
                  </a:schemeClr>
                </a:solidFill>
                <a:latin typeface="Celticmd" pitchFamily="34" charset="0"/>
              </a:rPr>
              <a:t>Viva la Reina Esther</a:t>
            </a:r>
            <a:br>
              <a:rPr lang="en-US" sz="2000" b="1">
                <a:solidFill>
                  <a:schemeClr val="accent1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en-US" sz="2000" b="1">
                <a:solidFill>
                  <a:schemeClr val="accent1">
                    <a:lumMod val="20000"/>
                    <a:lumOff val="80000"/>
                  </a:schemeClr>
                </a:solidFill>
                <a:latin typeface="Celticmd" pitchFamily="34" charset="0"/>
              </a:rPr>
              <a:t>que tanto placer mos dio.</a:t>
            </a:r>
            <a:r>
              <a:rPr lang="en-US" sz="2000">
                <a:solidFill>
                  <a:schemeClr val="accent1">
                    <a:lumMod val="20000"/>
                    <a:lumOff val="80000"/>
                  </a:schemeClr>
                </a:solidFill>
                <a:latin typeface="Celticmd" pitchFamily="34" charset="0"/>
              </a:rPr>
              <a:t/>
            </a:r>
            <a:br>
              <a:rPr lang="en-US" sz="2000">
                <a:solidFill>
                  <a:schemeClr val="accent1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endParaRPr lang="fr-FR" sz="2000">
              <a:solidFill>
                <a:schemeClr val="accent1">
                  <a:lumMod val="20000"/>
                  <a:lumOff val="80000"/>
                </a:schemeClr>
              </a:solidFill>
              <a:latin typeface="Celticmd" pitchFamily="34" charset="0"/>
            </a:endParaRPr>
          </a:p>
        </p:txBody>
      </p:sp>
      <p:sp>
        <p:nvSpPr>
          <p:cNvPr id="7" name="Organigramme : Procédé prédéfini 6"/>
          <p:cNvSpPr/>
          <p:nvPr/>
        </p:nvSpPr>
        <p:spPr>
          <a:xfrm>
            <a:off x="3995936" y="1976029"/>
            <a:ext cx="4896544" cy="2161895"/>
          </a:xfrm>
          <a:prstGeom prst="flowChartPredefinedProcess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Organigramme : Procédé prédéfini 7"/>
          <p:cNvSpPr/>
          <p:nvPr/>
        </p:nvSpPr>
        <p:spPr>
          <a:xfrm>
            <a:off x="3995936" y="1976029"/>
            <a:ext cx="4896544" cy="2161895"/>
          </a:xfrm>
          <a:prstGeom prst="flowChartPredefinedProcess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Organigramme : Procédé prédéfini 8"/>
          <p:cNvSpPr/>
          <p:nvPr/>
        </p:nvSpPr>
        <p:spPr>
          <a:xfrm>
            <a:off x="3995936" y="1977684"/>
            <a:ext cx="4896544" cy="2160240"/>
          </a:xfrm>
          <a:prstGeom prst="flowChartPredefinedProcess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Organigramme : Procédé prédéfini 9"/>
          <p:cNvSpPr/>
          <p:nvPr/>
        </p:nvSpPr>
        <p:spPr>
          <a:xfrm>
            <a:off x="3995936" y="1977684"/>
            <a:ext cx="4896544" cy="2160240"/>
          </a:xfrm>
          <a:prstGeom prst="flowChartPredefinedProcess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rganigramme : Procédé prédéfini 10"/>
          <p:cNvSpPr/>
          <p:nvPr/>
        </p:nvSpPr>
        <p:spPr>
          <a:xfrm>
            <a:off x="3995936" y="1976029"/>
            <a:ext cx="4896544" cy="2161895"/>
          </a:xfrm>
          <a:prstGeom prst="flowChartPredefinedProcess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Procédé prédéfini 11"/>
          <p:cNvSpPr/>
          <p:nvPr/>
        </p:nvSpPr>
        <p:spPr>
          <a:xfrm>
            <a:off x="3995936" y="1976029"/>
            <a:ext cx="4896544" cy="2161895"/>
          </a:xfrm>
          <a:prstGeom prst="flowChartPredefinedProcess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Procédé prédéfini 12"/>
          <p:cNvSpPr/>
          <p:nvPr/>
        </p:nvSpPr>
        <p:spPr>
          <a:xfrm>
            <a:off x="3995936" y="1977684"/>
            <a:ext cx="4896544" cy="2160240"/>
          </a:xfrm>
          <a:prstGeom prst="flowChartPredefinedProcess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Organigramme : Procédé prédéfini 13"/>
          <p:cNvSpPr/>
          <p:nvPr/>
        </p:nvSpPr>
        <p:spPr>
          <a:xfrm>
            <a:off x="3995936" y="1977684"/>
            <a:ext cx="4896544" cy="2160240"/>
          </a:xfrm>
          <a:prstGeom prst="flowChartPredefinedProcess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Organigramme : Procédé prédéfini 16"/>
          <p:cNvSpPr/>
          <p:nvPr/>
        </p:nvSpPr>
        <p:spPr>
          <a:xfrm>
            <a:off x="3995936" y="1977684"/>
            <a:ext cx="4896544" cy="2160240"/>
          </a:xfrm>
          <a:prstGeom prst="flowChartPredefinedProcess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5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759">
        <p:sndAc>
          <p:stSnd>
            <p:snd r:embed="rId2" name="Coplas de Purim   Canción sefaradi   Sephardic song.wav"/>
          </p:stSnd>
        </p:sndAc>
      </p:transition>
    </mc:Choice>
    <mc:Fallback>
      <p:transition spd="slow" advTm="151759">
        <p:sndAc>
          <p:stSnd>
            <p:snd r:embed="rId2" name="Coplas de Purim   Canción sefaradi   Sephardic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31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0"/>
                            </p:stCondLst>
                            <p:childTnLst>
                              <p:par>
                                <p:cTn id="47" presetID="31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0"/>
                            </p:stCondLst>
                            <p:childTnLst>
                              <p:par>
                                <p:cTn id="54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0"/>
                            </p:stCondLst>
                            <p:childTnLst>
                              <p:par>
                                <p:cTn id="60" presetID="31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1000"/>
                            </p:stCondLst>
                            <p:childTnLst>
                              <p:par>
                                <p:cTn id="67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0"/>
                            </p:stCondLst>
                            <p:childTnLst>
                              <p:par>
                                <p:cTn id="73" presetID="31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7000"/>
                            </p:stCondLst>
                            <p:childTnLst>
                              <p:par>
                                <p:cTn id="80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2000"/>
                            </p:stCondLst>
                            <p:childTnLst>
                              <p:par>
                                <p:cTn id="86" presetID="31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3000"/>
                            </p:stCondLst>
                            <p:childTnLst>
                              <p:par>
                                <p:cTn id="93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8000"/>
                            </p:stCondLst>
                            <p:childTnLst>
                              <p:par>
                                <p:cTn id="99" presetID="31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9000"/>
                            </p:stCondLst>
                            <p:childTnLst>
                              <p:par>
                                <p:cTn id="106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4000"/>
                            </p:stCondLst>
                            <p:childTnLst>
                              <p:par>
                                <p:cTn id="112" presetID="31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5000"/>
                            </p:stCondLst>
                            <p:childTnLst>
                              <p:par>
                                <p:cTn id="119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0000"/>
                            </p:stCondLst>
                            <p:childTnLst>
                              <p:par>
                                <p:cTn id="125" presetID="31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41000"/>
                            </p:stCondLst>
                            <p:childTnLst>
                              <p:par>
                                <p:cTn id="132" presetID="21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39552" y="267494"/>
            <a:ext cx="8424936" cy="1200329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C00000"/>
                </a:solidFill>
                <a:latin typeface="Celticmd" pitchFamily="34" charset="0"/>
              </a:rPr>
              <a:t>De Nuestra Gran Amiga y Poetesa</a:t>
            </a:r>
          </a:p>
          <a:p>
            <a:pPr algn="ctr"/>
            <a:endParaRPr lang="fr-FR" sz="2400">
              <a:solidFill>
                <a:srgbClr val="C00000"/>
              </a:solidFill>
              <a:latin typeface="Celticmd" pitchFamily="34" charset="0"/>
            </a:endParaRPr>
          </a:p>
          <a:p>
            <a:pPr algn="ctr"/>
            <a:r>
              <a:rPr lang="fr-FR" sz="2400" smtClean="0">
                <a:solidFill>
                  <a:srgbClr val="C00000"/>
                </a:solidFill>
                <a:latin typeface="Celticmd" pitchFamily="34" charset="0"/>
              </a:rPr>
              <a:t>Mercedes Dembo</a:t>
            </a:r>
            <a:endParaRPr lang="fr-FR" sz="2400">
              <a:solidFill>
                <a:srgbClr val="C00000"/>
              </a:solidFill>
              <a:latin typeface="Celticmd" pitchFamily="34" charset="0"/>
            </a:endParaRPr>
          </a:p>
        </p:txBody>
      </p:sp>
      <p:sp>
        <p:nvSpPr>
          <p:cNvPr id="3" name="Cube 2"/>
          <p:cNvSpPr/>
          <p:nvPr/>
        </p:nvSpPr>
        <p:spPr>
          <a:xfrm>
            <a:off x="3275856" y="1707654"/>
            <a:ext cx="2786804" cy="1513909"/>
          </a:xfrm>
          <a:prstGeom prst="cube">
            <a:avLst>
              <a:gd name="adj" fmla="val 10125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907704" y="3795886"/>
            <a:ext cx="5688632" cy="646331"/>
          </a:xfrm>
          <a:prstGeom prst="rect">
            <a:avLst/>
          </a:prstGeom>
        </p:spPr>
        <p:txBody>
          <a:bodyPr wrap="square">
            <a:prstTxWarp prst="textCanUp">
              <a:avLst/>
            </a:prstTxWarp>
            <a:spAutoFit/>
          </a:bodyPr>
          <a:lstStyle/>
          <a:p>
            <a:pPr algn="ctr"/>
            <a:r>
              <a:rPr lang="en-AU">
                <a:solidFill>
                  <a:srgbClr val="FFFF00"/>
                </a:solidFill>
                <a:latin typeface="Celticmd" pitchFamily="34" charset="0"/>
              </a:rPr>
              <a:t>LARASHE L'E</a:t>
            </a:r>
            <a:r>
              <a:rPr lang="en-AU" u="sng">
                <a:solidFill>
                  <a:srgbClr val="FFFF00"/>
                </a:solidFill>
                <a:latin typeface="Celticmd" pitchFamily="34" charset="0"/>
              </a:rPr>
              <a:t>ZZ</a:t>
            </a:r>
            <a:r>
              <a:rPr lang="en-AU">
                <a:solidFill>
                  <a:srgbClr val="FFFF00"/>
                </a:solidFill>
                <a:latin typeface="Celticmd" pitchFamily="34" charset="0"/>
              </a:rPr>
              <a:t>IZA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65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3142">
        <p14:glitter pattern="hexagon"/>
      </p:transition>
    </mc:Choice>
    <mc:Fallback>
      <p:transition spd="slow" advTm="131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87824" y="483518"/>
            <a:ext cx="2664296" cy="646331"/>
          </a:xfrm>
          <a:prstGeom prst="rect">
            <a:avLst/>
          </a:prstGeom>
        </p:spPr>
        <p:txBody>
          <a:bodyPr wrap="square">
            <a:prstTxWarp prst="textCanUp">
              <a:avLst/>
            </a:prstTxWarp>
            <a:spAutoFit/>
          </a:bodyPr>
          <a:lstStyle/>
          <a:p>
            <a:pPr algn="ctr"/>
            <a:r>
              <a:rPr lang="en-AU">
                <a:solidFill>
                  <a:schemeClr val="accent1">
                    <a:lumMod val="75000"/>
                  </a:schemeClr>
                </a:solidFill>
                <a:latin typeface="Blazed" pitchFamily="2" charset="0"/>
              </a:rPr>
              <a:t>LARASHE L'E</a:t>
            </a:r>
            <a:r>
              <a:rPr lang="en-AU" u="sng">
                <a:solidFill>
                  <a:schemeClr val="accent1">
                    <a:lumMod val="75000"/>
                  </a:schemeClr>
                </a:solidFill>
                <a:latin typeface="Blazed" pitchFamily="2" charset="0"/>
              </a:rPr>
              <a:t>ZZ</a:t>
            </a:r>
            <a:r>
              <a:rPr lang="en-AU">
                <a:solidFill>
                  <a:schemeClr val="accent1">
                    <a:lumMod val="75000"/>
                  </a:schemeClr>
                </a:solidFill>
                <a:latin typeface="Blazed" pitchFamily="2" charset="0"/>
              </a:rPr>
              <a:t>IZA</a:t>
            </a:r>
            <a:endParaRPr lang="fr-FR">
              <a:solidFill>
                <a:schemeClr val="accent1">
                  <a:lumMod val="75000"/>
                </a:schemeClr>
              </a:solidFill>
              <a:latin typeface="Blazed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973" y="123478"/>
            <a:ext cx="28803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Cunando 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me ale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shi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de ti mi Larashe,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no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jammei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que no te volvería a ver.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Larashe de mi niñez de mi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mancevez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mis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mejjores 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años pase contigo.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2433026"/>
            <a:ext cx="305983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La vida me levo tan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leshos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de ti, a un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a resiya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estraña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tierras mares tantas leguas me separan de ti,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p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ero siempre te levo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bien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dentro de mi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corassón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mi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hermo</a:t>
            </a:r>
            <a:r>
              <a:rPr lang="en-AU" sz="1600" u="sng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zz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a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,mi Larashe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l'ejbiba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742705" y="51470"/>
            <a:ext cx="33123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Soño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con tus blancas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ca</a:t>
            </a:r>
            <a:r>
              <a:rPr lang="en-AU" sz="1600" u="sng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z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as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,con tus playas risueñas,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¿quien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lalea por tu 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arena?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en ella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deshi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mis huellas.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¿Quien atraviese el río en la barca?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todavia oigo nuestras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ri</a:t>
            </a:r>
            <a:r>
              <a:rPr lang="en-AU" sz="1600" u="sng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z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as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cunando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nadabamos hacia los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vapores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Portugueses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que venían a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peshcar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los boquerones.</a:t>
            </a:r>
          </a:p>
        </p:txBody>
      </p:sp>
      <p:sp>
        <p:nvSpPr>
          <p:cNvPr id="2" name="Nuage 1"/>
          <p:cNvSpPr/>
          <p:nvPr/>
        </p:nvSpPr>
        <p:spPr>
          <a:xfrm>
            <a:off x="2902293" y="1347614"/>
            <a:ext cx="2965851" cy="2736304"/>
          </a:xfrm>
          <a:prstGeom prst="clou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94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70000">
        <p14:honeycomb/>
        <p:sndAc>
          <p:stSnd>
            <p:snd r:embed="rId2" name="MERCHE.POEMA.wav"/>
          </p:stSnd>
        </p:sndAc>
      </p:transition>
    </mc:Choice>
    <mc:Fallback>
      <p:transition spd="slow" advTm="70000">
        <p:fade/>
        <p:sndAc>
          <p:stSnd>
            <p:snd r:embed="rId2" name="MERCHE.PO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3848" y="27877"/>
            <a:ext cx="30060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160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Mizmo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tus leones siguen impasibles,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tale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ando fielmente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sobre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el mentado 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Jardín de las Esperides.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3257600" y="1708160"/>
            <a:ext cx="29523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Un abel'ha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de sicretos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guarda esejardín,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de amores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enjubilados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de aventuras prohibidas,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de lágrimas vertidas.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156176" y="51470"/>
            <a:ext cx="293407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160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sempre 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m'acodro de ti,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/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en mi alma te tengo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scondida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,</a:t>
            </a:r>
          </a:p>
          <a:p>
            <a:pPr algn="ctr"/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tantas membran</a:t>
            </a:r>
            <a:r>
              <a:rPr lang="en-AU" sz="1600" u="sng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z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as alegres me deshates,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/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no quero morir sin verte otra vez.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/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>
                <a:solidFill>
                  <a:srgbClr val="FFFF00"/>
                </a:solidFill>
                <a:latin typeface="Celticmd" pitchFamily="34" charset="0"/>
              </a:rPr>
              <a:t>Merche DemBar</a:t>
            </a:r>
          </a:p>
          <a:p>
            <a:pPr algn="ctr"/>
            <a:r>
              <a:rPr lang="en-AU" sz="1600" u="sng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  <a:hlinkClick r:id="rId2"/>
              </a:rPr>
              <a:t>safecreative1111300633269</a:t>
            </a:r>
            <a:endParaRPr lang="fr-FR" sz="1600">
              <a:solidFill>
                <a:schemeClr val="accent6">
                  <a:lumMod val="20000"/>
                  <a:lumOff val="80000"/>
                </a:schemeClr>
              </a:solidFill>
              <a:latin typeface="Celticmd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678" y="51470"/>
            <a:ext cx="293407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Loz marineros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m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o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z 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ofrecían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vino tinto y boquerones fritos,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que uen tiempo pasabamos,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me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sacreaba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enseguida</a:t>
            </a:r>
            <a:b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ellos se </a:t>
            </a:r>
            <a:r>
              <a:rPr lang="en-AU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a</a:t>
            </a:r>
            <a:r>
              <a:rPr lang="fr-FR" sz="160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reían de mi.</a:t>
            </a:r>
          </a:p>
        </p:txBody>
      </p:sp>
      <p:sp>
        <p:nvSpPr>
          <p:cNvPr id="6" name="Rectangle 5"/>
          <p:cNvSpPr/>
          <p:nvPr/>
        </p:nvSpPr>
        <p:spPr>
          <a:xfrm>
            <a:off x="150099" y="2787774"/>
            <a:ext cx="273123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Tu </a:t>
            </a:r>
            <a:r>
              <a:rPr lang="en-AU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b</a:t>
            </a:r>
            <a: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alc</a:t>
            </a:r>
            <a:r>
              <a:rPr lang="en-AU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ón shalea</a:t>
            </a:r>
            <a: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en el sol,</a:t>
            </a:r>
            <a:b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no hay joya má</a:t>
            </a:r>
            <a:r>
              <a:rPr lang="en-AU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z</a:t>
            </a:r>
            <a: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 </a:t>
            </a:r>
            <a:r>
              <a:rPr lang="en-AU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endiamantada </a:t>
            </a:r>
            <a: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más </a:t>
            </a:r>
            <a:r>
              <a:rPr lang="en-AU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fermo</a:t>
            </a:r>
            <a:r>
              <a:rPr lang="en-AU" u="sng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zz</a:t>
            </a:r>
            <a:r>
              <a:rPr lang="en-AU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a</a:t>
            </a:r>
            <a: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/>
            </a:r>
            <a:b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en todo l</a:t>
            </a:r>
            <a:r>
              <a:rPr lang="en-AU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'a</a:t>
            </a:r>
            <a: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tlantico.</a:t>
            </a:r>
            <a:b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</a:br>
            <a:endParaRPr lang="fr-FR">
              <a:solidFill>
                <a:schemeClr val="accent6">
                  <a:lumMod val="20000"/>
                  <a:lumOff val="80000"/>
                </a:schemeClr>
              </a:solidFill>
              <a:latin typeface="Celticmd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61500" y="4085985"/>
            <a:ext cx="26484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Larache </a:t>
            </a:r>
            <a:r>
              <a:rPr lang="en-AU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elticmd" pitchFamily="34" charset="0"/>
              </a:rPr>
              <a:t>l'eziza anque stoy tan aleshada</a:t>
            </a:r>
            <a:endParaRPr lang="fr-FR">
              <a:solidFill>
                <a:schemeClr val="accent6">
                  <a:lumMod val="20000"/>
                  <a:lumOff val="80000"/>
                </a:schemeClr>
              </a:solidFill>
              <a:latin typeface="Celticmd" pitchFamily="34" charset="0"/>
            </a:endParaRPr>
          </a:p>
        </p:txBody>
      </p:sp>
      <p:sp>
        <p:nvSpPr>
          <p:cNvPr id="8" name="Organigramme : Stockage à accès séquentiel 7"/>
          <p:cNvSpPr/>
          <p:nvPr/>
        </p:nvSpPr>
        <p:spPr>
          <a:xfrm>
            <a:off x="6660232" y="3435846"/>
            <a:ext cx="1944216" cy="1573469"/>
          </a:xfrm>
          <a:prstGeom prst="flowChartMagneticTap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36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0000">
        <p14:prism isInverted="1"/>
      </p:transition>
    </mc:Choice>
    <mc:Fallback>
      <p:transition spd="slow" advTm="8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83568" y="195486"/>
            <a:ext cx="7848872" cy="523220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Blazed" pitchFamily="2" charset="0"/>
              </a:rPr>
              <a:t>Fin de la </a:t>
            </a:r>
            <a:r>
              <a:rPr lang="fr-FR" sz="2800" smtClean="0">
                <a:solidFill>
                  <a:srgbClr val="FFFF00"/>
                </a:solidFill>
                <a:latin typeface="Blazed" pitchFamily="2" charset="0"/>
              </a:rPr>
              <a:t>TerceraParte</a:t>
            </a:r>
            <a:endParaRPr lang="fr-FR" sz="2800">
              <a:solidFill>
                <a:srgbClr val="FFFF00"/>
              </a:solidFill>
              <a:latin typeface="Blazed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9387" y="1203598"/>
            <a:ext cx="640871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smtClean="0">
                <a:solidFill>
                  <a:srgbClr val="FF0000"/>
                </a:solidFill>
                <a:latin typeface="Baskerville Old Face" pitchFamily="18" charset="0"/>
              </a:rPr>
              <a:t>Agradecilientos :</a:t>
            </a:r>
          </a:p>
          <a:p>
            <a:pPr marL="285750" indent="-285750">
              <a:buFontTx/>
              <a:buChar char="-"/>
            </a:pP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Al conjunto del grupo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  <a:hlinkClick r:id="rId2"/>
              </a:rPr>
              <a:t>SEFARADE@YAHOOGROUPS.COM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por su colaboracion, dirigido por : RAQUEL KASSIN</a:t>
            </a:r>
          </a:p>
          <a:p>
            <a:pPr marL="285750" indent="-285750">
              <a:buFontTx/>
              <a:buChar char="-"/>
            </a:pP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A todos los amigos, autores de Haquetia, principalmente a :</a:t>
            </a:r>
          </a:p>
          <a:p>
            <a:pPr marL="285750" indent="-285750">
              <a:buFontTx/>
              <a:buChar char="-"/>
            </a:pP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-Sara Fereres De Moryoussef</a:t>
            </a:r>
          </a:p>
          <a:p>
            <a:pPr marL="285750" indent="-285750">
              <a:buFontTx/>
              <a:buChar char="-"/>
            </a:pP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-Soly Anidjar</a:t>
            </a:r>
          </a:p>
          <a:p>
            <a:pPr marL="285750" indent="-285750">
              <a:buFontTx/>
              <a:buChar char="-"/>
            </a:pP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-Mercedes Dembo</a:t>
            </a:r>
          </a:p>
          <a:p>
            <a:endParaRPr lang="fr-FR" b="1" i="1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Musica y Canciones Sefardistas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(Avram Avinu Padre Querido, El Paipero Y Coplas de Purim)</a:t>
            </a:r>
          </a:p>
          <a:p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Montage : Felix Castro</a:t>
            </a:r>
            <a:endParaRPr lang="fr-FR" b="1" i="1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7" name="Image 6" descr="Blink animé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597058"/>
            <a:ext cx="1872208" cy="504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099" y="1744165"/>
            <a:ext cx="2337403" cy="2337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88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0">
        <p14:ripple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  <p:extLst mod="1">
    <p:ext uri="{E180D4A7-C9FB-4DFB-919C-405C955672EB}">
      <p14:showEvtLst xmlns:p14="http://schemas.microsoft.com/office/powerpoint/2010/main">
        <p14:playEvt time="7519" objId="6"/>
        <p14:stopEvt time="156284" objId="6"/>
      </p14:showEvtLst>
    </p:ext>
  </p:extLs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147</Words>
  <Application>Microsoft Office PowerPoint</Application>
  <PresentationFormat>Affichage à l'écran (16:9)</PresentationFormat>
  <Paragraphs>47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16</cp:revision>
  <dcterms:created xsi:type="dcterms:W3CDTF">2011-12-05T00:00:01Z</dcterms:created>
  <dcterms:modified xsi:type="dcterms:W3CDTF">2011-12-05T11:23:22Z</dcterms:modified>
</cp:coreProperties>
</file>