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56" r:id="rId2"/>
    <p:sldId id="281" r:id="rId3"/>
    <p:sldId id="280" r:id="rId4"/>
    <p:sldId id="260" r:id="rId5"/>
    <p:sldId id="326" r:id="rId6"/>
    <p:sldId id="261" r:id="rId7"/>
    <p:sldId id="320" r:id="rId8"/>
    <p:sldId id="322" r:id="rId9"/>
    <p:sldId id="323" r:id="rId10"/>
    <p:sldId id="293" r:id="rId11"/>
    <p:sldId id="327" r:id="rId12"/>
    <p:sldId id="264" r:id="rId13"/>
    <p:sldId id="265" r:id="rId14"/>
    <p:sldId id="266" r:id="rId15"/>
    <p:sldId id="267" r:id="rId16"/>
    <p:sldId id="269" r:id="rId17"/>
    <p:sldId id="324" r:id="rId18"/>
    <p:sldId id="333" r:id="rId19"/>
    <p:sldId id="334" r:id="rId20"/>
    <p:sldId id="328" r:id="rId21"/>
    <p:sldId id="272" r:id="rId22"/>
    <p:sldId id="282" r:id="rId23"/>
    <p:sldId id="273" r:id="rId24"/>
    <p:sldId id="275" r:id="rId25"/>
    <p:sldId id="331" r:id="rId26"/>
    <p:sldId id="276" r:id="rId27"/>
    <p:sldId id="332" r:id="rId28"/>
    <p:sldId id="329" r:id="rId29"/>
    <p:sldId id="278" r:id="rId30"/>
    <p:sldId id="279" r:id="rId31"/>
    <p:sldId id="283" r:id="rId3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6A6A6"/>
    <a:srgbClr val="009900"/>
    <a:srgbClr val="FF0000"/>
    <a:srgbClr val="FF5D5D"/>
    <a:srgbClr val="000000"/>
    <a:srgbClr val="E12335"/>
    <a:srgbClr val="FFFFFF"/>
    <a:srgbClr val="003300"/>
    <a:srgbClr val="00CC00"/>
    <a:srgbClr val="4F81B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115" autoAdjust="0"/>
  </p:normalViewPr>
  <p:slideViewPr>
    <p:cSldViewPr>
      <p:cViewPr>
        <p:scale>
          <a:sx n="70" d="100"/>
          <a:sy n="70" d="100"/>
        </p:scale>
        <p:origin x="-1386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281F8F-6495-466C-9C36-587344E2C303}" type="datetimeFigureOut">
              <a:rPr lang="fr-FR" smtClean="0"/>
              <a:pPr/>
              <a:t>28/11/2011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9186C6-7694-4CE4-8EBB-7197A9A1858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Ligand_(biochemistry)" TargetMode="External"/><Relationship Id="rId7" Type="http://schemas.openxmlformats.org/officeDocument/2006/relationships/hyperlink" Target="http://en.wikipedia.org/wiki/Hyperpolarization_(biology)" TargetMode="External"/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://en.wikipedia.org/wiki/Ion_channel" TargetMode="External"/><Relationship Id="rId5" Type="http://schemas.openxmlformats.org/officeDocument/2006/relationships/hyperlink" Target="http://en.wikipedia.org/wiki/Neurotransmitter" TargetMode="External"/><Relationship Id="rId4" Type="http://schemas.openxmlformats.org/officeDocument/2006/relationships/hyperlink" Target="http://en.wikipedia.org/wiki/Gamma-aminobutyric_acid" TargetMode="Externa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Rajouter</a:t>
            </a:r>
            <a:r>
              <a:rPr lang="fr-FR" baseline="0" dirty="0" smtClean="0"/>
              <a:t> A </a:t>
            </a:r>
            <a:r>
              <a:rPr lang="fr-FR" baseline="0" dirty="0" err="1" smtClean="0"/>
              <a:t>lpha</a:t>
            </a:r>
            <a:r>
              <a:rPr lang="fr-FR" baseline="0" dirty="0" smtClean="0"/>
              <a:t> = BZD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9186C6-7694-4CE4-8EBB-7197A9A18587}" type="slidenum">
              <a:rPr lang="fr-FR" smtClean="0"/>
              <a:pPr/>
              <a:t>5</a:t>
            </a:fld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Once bound to the benzodiazepine receptor, the benzodiazepine </a:t>
            </a:r>
            <a:r>
              <a:rPr lang="en-US" dirty="0" err="1" smtClean="0">
                <a:hlinkClick r:id="rId3" tooltip="Ligand (biochemistry)"/>
              </a:rPr>
              <a:t>ligand</a:t>
            </a:r>
            <a:r>
              <a:rPr lang="en-US" dirty="0" smtClean="0"/>
              <a:t> locks the benzodiazepine receptor into a conformation in which it has a greater affinity for the </a:t>
            </a:r>
            <a:r>
              <a:rPr lang="en-US" dirty="0" smtClean="0">
                <a:hlinkClick r:id="rId4" tooltip="Gamma-aminobutyric acid"/>
              </a:rPr>
              <a:t>GABA</a:t>
            </a:r>
            <a:r>
              <a:rPr lang="en-US" dirty="0" smtClean="0"/>
              <a:t> </a:t>
            </a:r>
            <a:r>
              <a:rPr lang="en-US" dirty="0" smtClean="0">
                <a:hlinkClick r:id="rId5" tooltip="Neurotransmitter"/>
              </a:rPr>
              <a:t>neurotransmitter</a:t>
            </a:r>
            <a:r>
              <a:rPr lang="en-US" dirty="0" smtClean="0"/>
              <a:t>. This increases the frequency of the opening of the associated chloride </a:t>
            </a:r>
            <a:r>
              <a:rPr lang="en-US" dirty="0" smtClean="0">
                <a:hlinkClick r:id="rId6" tooltip="Ion channel"/>
              </a:rPr>
              <a:t>ion channel</a:t>
            </a:r>
            <a:r>
              <a:rPr lang="en-US" dirty="0" smtClean="0"/>
              <a:t> and </a:t>
            </a:r>
            <a:r>
              <a:rPr lang="en-US" dirty="0" smtClean="0">
                <a:hlinkClick r:id="rId7" tooltip="Hyperpolarization (biology)"/>
              </a:rPr>
              <a:t>hyperpolarizes</a:t>
            </a:r>
            <a:r>
              <a:rPr lang="en-US" dirty="0" smtClean="0"/>
              <a:t> the membrane of the associated neuron.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9186C6-7694-4CE4-8EBB-7197A9A18587}" type="slidenum">
              <a:rPr lang="fr-FR" smtClean="0"/>
              <a:pPr/>
              <a:t>6</a:t>
            </a:fld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Recombinant diazepam-sensitive receptors can be rendered diazepam-</a:t>
            </a:r>
          </a:p>
          <a:p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insensitive by replacing this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histidine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by </a:t>
            </a:r>
            <a:r>
              <a:rPr lang="en-US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arginine</a:t>
            </a:r>
            <a:r>
              <a:rPr lang="en-U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without</a:t>
            </a:r>
          </a:p>
          <a:p>
            <a:r>
              <a:rPr lang="fr-FR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altering</a:t>
            </a:r>
            <a:r>
              <a:rPr lang="fr-FR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the GABA </a:t>
            </a:r>
            <a:r>
              <a:rPr lang="fr-FR" sz="1200" kern="1200" baseline="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sensitivity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9186C6-7694-4CE4-8EBB-7197A9A18587}" type="slidenum">
              <a:rPr lang="fr-FR" smtClean="0"/>
              <a:pPr/>
              <a:t>10</a:t>
            </a:fld>
            <a:endParaRPr 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Entre dans stem </a:t>
            </a:r>
            <a:r>
              <a:rPr lang="fr-FR" dirty="0" err="1" smtClean="0"/>
              <a:t>cell</a:t>
            </a:r>
            <a:r>
              <a:rPr lang="fr-FR" dirty="0" smtClean="0"/>
              <a:t> par </a:t>
            </a:r>
            <a:r>
              <a:rPr lang="fr-FR" dirty="0" err="1" smtClean="0"/>
              <a:t>electroporation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9186C6-7694-4CE4-8EBB-7197A9A18587}" type="slidenum">
              <a:rPr lang="fr-FR" smtClean="0"/>
              <a:pPr/>
              <a:t>11</a:t>
            </a:fld>
            <a:endParaRPr lang="fr-F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1200" dirty="0" smtClean="0">
                <a:latin typeface="Times New Roman" pitchFamily="18" charset="0"/>
                <a:cs typeface="Times New Roman" pitchFamily="18" charset="0"/>
              </a:rPr>
              <a:t>Facilitation of DZP on GABA</a:t>
            </a:r>
            <a:r>
              <a:rPr lang="fr-FR" sz="1200" baseline="-25000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1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1200" dirty="0" err="1" smtClean="0">
                <a:latin typeface="Times New Roman" pitchFamily="18" charset="0"/>
                <a:cs typeface="Times New Roman" pitchFamily="18" charset="0"/>
              </a:rPr>
              <a:t>Current</a:t>
            </a:r>
            <a:r>
              <a:rPr lang="fr-FR" sz="1200" dirty="0" smtClean="0">
                <a:latin typeface="Times New Roman" pitchFamily="18" charset="0"/>
                <a:cs typeface="Times New Roman" pitchFamily="18" charset="0"/>
              </a:rPr>
              <a:t> in </a:t>
            </a:r>
            <a:r>
              <a:rPr lang="fr-FR" sz="1200" dirty="0" err="1" smtClean="0">
                <a:latin typeface="Times New Roman" pitchFamily="18" charset="0"/>
                <a:cs typeface="Times New Roman" pitchFamily="18" charset="0"/>
              </a:rPr>
              <a:t>superficial</a:t>
            </a:r>
            <a:r>
              <a:rPr lang="fr-FR" sz="1200" dirty="0" smtClean="0">
                <a:latin typeface="Times New Roman" pitchFamily="18" charset="0"/>
                <a:cs typeface="Times New Roman" pitchFamily="18" charset="0"/>
              </a:rPr>
              <a:t> dorsal </a:t>
            </a:r>
            <a:r>
              <a:rPr lang="fr-FR" sz="1200" dirty="0" err="1" smtClean="0">
                <a:latin typeface="Times New Roman" pitchFamily="18" charset="0"/>
                <a:cs typeface="Times New Roman" pitchFamily="18" charset="0"/>
              </a:rPr>
              <a:t>horn</a:t>
            </a:r>
            <a:r>
              <a:rPr lang="fr-FR" sz="1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1200" dirty="0" err="1" smtClean="0">
                <a:latin typeface="Times New Roman" pitchFamily="18" charset="0"/>
                <a:cs typeface="Times New Roman" pitchFamily="18" charset="0"/>
              </a:rPr>
              <a:t>Neurons</a:t>
            </a:r>
            <a:r>
              <a:rPr lang="fr-FR" sz="1200" dirty="0" smtClean="0">
                <a:latin typeface="Times New Roman" pitchFamily="18" charset="0"/>
                <a:cs typeface="Times New Roman" pitchFamily="18" charset="0"/>
              </a:rPr>
              <a:t> are </a:t>
            </a:r>
            <a:r>
              <a:rPr lang="fr-FR" sz="1200" dirty="0" err="1" smtClean="0">
                <a:latin typeface="Times New Roman" pitchFamily="18" charset="0"/>
                <a:cs typeface="Times New Roman" pitchFamily="18" charset="0"/>
              </a:rPr>
              <a:t>mediated</a:t>
            </a:r>
            <a:r>
              <a:rPr lang="fr-FR" sz="1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1200" dirty="0" err="1" smtClean="0">
                <a:latin typeface="Times New Roman" pitchFamily="18" charset="0"/>
                <a:cs typeface="Times New Roman" pitchFamily="18" charset="0"/>
              </a:rPr>
              <a:t>through</a:t>
            </a:r>
            <a:r>
              <a:rPr lang="fr-FR" sz="1200" dirty="0" smtClean="0">
                <a:latin typeface="Times New Roman" pitchFamily="18" charset="0"/>
                <a:cs typeface="Times New Roman" pitchFamily="18" charset="0"/>
              </a:rPr>
              <a:t> alpha2 and alpha 3</a:t>
            </a:r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9186C6-7694-4CE4-8EBB-7197A9A18587}" type="slidenum">
              <a:rPr lang="fr-FR" smtClean="0"/>
              <a:pPr/>
              <a:t>17</a:t>
            </a:fld>
            <a:endParaRPr lang="fr-F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A variety of specimens</a:t>
            </a:r>
            <a:r>
              <a:rPr lang="en-GB" baseline="0" dirty="0" smtClean="0"/>
              <a:t> exhibit </a:t>
            </a:r>
            <a:r>
              <a:rPr lang="en-GB" baseline="0" dirty="0" err="1" smtClean="0"/>
              <a:t>autofluorescence</a:t>
            </a:r>
            <a:r>
              <a:rPr lang="en-GB" baseline="0" dirty="0" smtClean="0"/>
              <a:t> when they are irradiated, i.e. when you shine on some molecule you may see light of different colour emitted from those molecules. The molecule absorb high-energy light (exciting light) and then emits a photon with less energy. </a:t>
            </a:r>
          </a:p>
          <a:p>
            <a:r>
              <a:rPr lang="en-GB" baseline="0" dirty="0" smtClean="0"/>
              <a:t>To study animal tissue, we can add </a:t>
            </a:r>
            <a:r>
              <a:rPr lang="en-GB" baseline="0" dirty="0" err="1" smtClean="0"/>
              <a:t>fluorochromes</a:t>
            </a:r>
            <a:r>
              <a:rPr lang="en-GB" baseline="0" dirty="0" smtClean="0"/>
              <a:t> which fix to specific part of the tissue.  </a:t>
            </a:r>
          </a:p>
          <a:p>
            <a:r>
              <a:rPr lang="en-GB" baseline="0" dirty="0" err="1" smtClean="0"/>
              <a:t>Immunofluorescence</a:t>
            </a:r>
            <a:r>
              <a:rPr lang="en-GB" baseline="0" dirty="0" smtClean="0"/>
              <a:t> involve the use of antibodies to which a fluorescent marker has been attached. Antibodies recognise and bind selectively to specific target molecules in the cell. </a:t>
            </a:r>
          </a:p>
          <a:p>
            <a:r>
              <a:rPr lang="en-GB" baseline="0" dirty="0" smtClean="0"/>
              <a:t>The fluorescent signal can be amplified by using an unlabelled primary antibody and detecting it with labelled secondary antibodies. </a:t>
            </a:r>
            <a:endParaRPr lang="en-GB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7AC663-1DEB-4E87-ABD6-92E60BA58CBF}" type="slidenum">
              <a:rPr lang="en-GB" smtClean="0"/>
              <a:pPr/>
              <a:t>19</a:t>
            </a:fld>
            <a:endParaRPr lang="en-GB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dirty="0" smtClean="0"/>
              <a:t>Morphine </a:t>
            </a:r>
            <a:r>
              <a:rPr lang="fr-FR" dirty="0" err="1" smtClean="0"/>
              <a:t>ttt</a:t>
            </a:r>
            <a:r>
              <a:rPr lang="fr-FR" dirty="0" smtClean="0"/>
              <a:t>  référence for major pain </a:t>
            </a:r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9186C6-7694-4CE4-8EBB-7197A9A18587}" type="slidenum">
              <a:rPr lang="fr-FR" smtClean="0"/>
              <a:pPr/>
              <a:t>24</a:t>
            </a:fld>
            <a:endParaRPr lang="fr-F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HT hypothalamus</a:t>
            </a:r>
            <a:r>
              <a:rPr lang="en-GB" baseline="0" dirty="0" smtClean="0"/>
              <a:t> </a:t>
            </a:r>
          </a:p>
          <a:p>
            <a:r>
              <a:rPr lang="en-GB" baseline="0" dirty="0" smtClean="0"/>
              <a:t>HL representation of </a:t>
            </a:r>
            <a:r>
              <a:rPr lang="en-GB" baseline="0" dirty="0" err="1" smtClean="0"/>
              <a:t>hindlimb</a:t>
            </a:r>
            <a:r>
              <a:rPr lang="en-GB" baseline="0" dirty="0" smtClean="0"/>
              <a:t> in S1</a:t>
            </a:r>
          </a:p>
          <a:p>
            <a:r>
              <a:rPr lang="en-GB" baseline="0" dirty="0" smtClean="0"/>
              <a:t>FAC frontal association cortex </a:t>
            </a:r>
          </a:p>
          <a:p>
            <a:r>
              <a:rPr lang="en-GB" baseline="0" dirty="0" smtClean="0"/>
              <a:t>LS: Hippocampus, amygdala, </a:t>
            </a:r>
            <a:r>
              <a:rPr lang="en-GB" baseline="0" dirty="0" err="1" smtClean="0"/>
              <a:t>entorhinal</a:t>
            </a:r>
            <a:r>
              <a:rPr lang="en-GB" baseline="0" dirty="0" smtClean="0"/>
              <a:t> cortex)</a:t>
            </a:r>
          </a:p>
          <a:p>
            <a:r>
              <a:rPr lang="en-GB" baseline="0" dirty="0" smtClean="0"/>
              <a:t>Imaging with noxious heat </a:t>
            </a:r>
            <a:endParaRPr lang="en-GB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7AC663-1DEB-4E87-ABD6-92E60BA58CBF}" type="slidenum">
              <a:rPr lang="en-GB" smtClean="0"/>
              <a:pPr/>
              <a:t>28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dirty="0" smtClean="0"/>
              <a:t>Cliquez pour modifier le style du titre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16A08-6744-4DD2-AACC-7EEA9A4A284F}" type="datetimeFigureOut">
              <a:rPr lang="fr-FR" smtClean="0"/>
              <a:pPr/>
              <a:t>28/11/2011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9243F-A0CB-42E8-86B4-D7253543711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16A08-6744-4DD2-AACC-7EEA9A4A284F}" type="datetimeFigureOut">
              <a:rPr lang="fr-FR" smtClean="0"/>
              <a:pPr/>
              <a:t>28/11/2011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9243F-A0CB-42E8-86B4-D7253543711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16A08-6744-4DD2-AACC-7EEA9A4A284F}" type="datetimeFigureOut">
              <a:rPr lang="fr-FR" smtClean="0"/>
              <a:pPr/>
              <a:t>28/11/2011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9243F-A0CB-42E8-86B4-D7253543711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16A08-6744-4DD2-AACC-7EEA9A4A284F}" type="datetimeFigureOut">
              <a:rPr lang="fr-FR" smtClean="0"/>
              <a:pPr/>
              <a:t>28/11/2011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9243F-A0CB-42E8-86B4-D7253543711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16A08-6744-4DD2-AACC-7EEA9A4A284F}" type="datetimeFigureOut">
              <a:rPr lang="fr-FR" smtClean="0"/>
              <a:pPr/>
              <a:t>28/11/2011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9243F-A0CB-42E8-86B4-D7253543711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16A08-6744-4DD2-AACC-7EEA9A4A284F}" type="datetimeFigureOut">
              <a:rPr lang="fr-FR" smtClean="0"/>
              <a:pPr/>
              <a:t>28/11/2011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9243F-A0CB-42E8-86B4-D7253543711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16A08-6744-4DD2-AACC-7EEA9A4A284F}" type="datetimeFigureOut">
              <a:rPr lang="fr-FR" smtClean="0"/>
              <a:pPr/>
              <a:t>28/11/2011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9243F-A0CB-42E8-86B4-D7253543711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16A08-6744-4DD2-AACC-7EEA9A4A284F}" type="datetimeFigureOut">
              <a:rPr lang="fr-FR" smtClean="0"/>
              <a:pPr/>
              <a:t>28/11/2011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9243F-A0CB-42E8-86B4-D7253543711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16A08-6744-4DD2-AACC-7EEA9A4A284F}" type="datetimeFigureOut">
              <a:rPr lang="fr-FR" smtClean="0"/>
              <a:pPr/>
              <a:t>28/11/2011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9243F-A0CB-42E8-86B4-D7253543711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16A08-6744-4DD2-AACC-7EEA9A4A284F}" type="datetimeFigureOut">
              <a:rPr lang="fr-FR" smtClean="0"/>
              <a:pPr/>
              <a:t>28/11/2011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9243F-A0CB-42E8-86B4-D7253543711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516A08-6744-4DD2-AACC-7EEA9A4A284F}" type="datetimeFigureOut">
              <a:rPr lang="fr-FR" smtClean="0"/>
              <a:pPr/>
              <a:t>28/11/2011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C9243F-A0CB-42E8-86B4-D7253543711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 smtClean="0"/>
              <a:t>Cliquez pour modifier le style du titre</a:t>
            </a:r>
            <a:endParaRPr lang="fr-FR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16A08-6744-4DD2-AACC-7EEA9A4A284F}" type="datetimeFigureOut">
              <a:rPr lang="fr-FR" smtClean="0"/>
              <a:pPr/>
              <a:t>28/11/2011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C9243F-A0CB-42E8-86B4-D7253543711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jpeg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9.jpeg"/><Relationship Id="rId7" Type="http://schemas.openxmlformats.org/officeDocument/2006/relationships/image" Target="../media/image21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eg"/><Relationship Id="rId5" Type="http://schemas.openxmlformats.org/officeDocument/2006/relationships/image" Target="../media/image13.png"/><Relationship Id="rId4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36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png"/><Relationship Id="rId5" Type="http://schemas.openxmlformats.org/officeDocument/2006/relationships/image" Target="../media/image14.jpeg"/><Relationship Id="rId4" Type="http://schemas.openxmlformats.org/officeDocument/2006/relationships/image" Target="../media/image1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hyperlink" Target="http://www.fmrib.ox.ac.uk/education/fmri/introduction-to-fmri/resolveuid/f35923d52c8fba290a153871aac08f96" TargetMode="Externa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oneTexte 8"/>
          <p:cNvSpPr txBox="1"/>
          <p:nvPr/>
        </p:nvSpPr>
        <p:spPr>
          <a:xfrm>
            <a:off x="72008" y="1530658"/>
            <a:ext cx="8964488" cy="1754326"/>
          </a:xfrm>
          <a:prstGeom prst="rect">
            <a:avLst/>
          </a:prstGeom>
          <a:solidFill>
            <a:schemeClr val="accent5">
              <a:lumMod val="75000"/>
            </a:schemeClr>
          </a:solidFill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Reversal of pathological </a:t>
            </a:r>
            <a:r>
              <a:rPr lang="en-US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pain</a:t>
            </a:r>
          </a:p>
          <a:p>
            <a:pPr algn="ctr"/>
            <a:r>
              <a:rPr lang="en-US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through specific </a:t>
            </a:r>
            <a:r>
              <a:rPr lang="en-US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spinal </a:t>
            </a:r>
            <a:r>
              <a:rPr lang="fr-FR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GABA</a:t>
            </a:r>
            <a:r>
              <a:rPr lang="fr-FR" sz="3600" baseline="-25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36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receptor</a:t>
            </a:r>
            <a:r>
              <a:rPr lang="fr-FR" sz="3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3600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subtypes</a:t>
            </a:r>
            <a:endParaRPr lang="fr-FR" sz="3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67544" y="3573016"/>
            <a:ext cx="799288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>
                <a:latin typeface="Times New Roman" pitchFamily="18" charset="0"/>
                <a:cs typeface="Times New Roman" pitchFamily="18" charset="0"/>
              </a:rPr>
              <a:t>Julia </a:t>
            </a:r>
            <a:r>
              <a:rPr lang="fr-FR" sz="2000" dirty="0" err="1" smtClean="0">
                <a:latin typeface="Times New Roman" pitchFamily="18" charset="0"/>
                <a:cs typeface="Times New Roman" pitchFamily="18" charset="0"/>
              </a:rPr>
              <a:t>Knabl</a:t>
            </a:r>
            <a:r>
              <a:rPr lang="fr-FR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fr-FR" sz="2000" dirty="0">
                <a:latin typeface="Times New Roman" pitchFamily="18" charset="0"/>
                <a:cs typeface="Times New Roman" pitchFamily="18" charset="0"/>
              </a:rPr>
              <a:t>Robert </a:t>
            </a:r>
            <a:r>
              <a:rPr lang="fr-FR" sz="2000" dirty="0" err="1" smtClean="0">
                <a:latin typeface="Times New Roman" pitchFamily="18" charset="0"/>
                <a:cs typeface="Times New Roman" pitchFamily="18" charset="0"/>
              </a:rPr>
              <a:t>Witschi</a:t>
            </a:r>
            <a:r>
              <a:rPr lang="fr-FR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fr-FR" sz="2000" dirty="0" err="1">
                <a:latin typeface="Times New Roman" pitchFamily="18" charset="0"/>
                <a:cs typeface="Times New Roman" pitchFamily="18" charset="0"/>
              </a:rPr>
              <a:t>Katharina</a:t>
            </a:r>
            <a:r>
              <a:rPr lang="fr-FR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000" dirty="0" smtClean="0">
                <a:latin typeface="Times New Roman" pitchFamily="18" charset="0"/>
                <a:cs typeface="Times New Roman" pitchFamily="18" charset="0"/>
              </a:rPr>
              <a:t>Ho, </a:t>
            </a:r>
            <a:r>
              <a:rPr lang="fr-FR" sz="2000" dirty="0" err="1">
                <a:latin typeface="Times New Roman" pitchFamily="18" charset="0"/>
                <a:cs typeface="Times New Roman" pitchFamily="18" charset="0"/>
              </a:rPr>
              <a:t>Heiko</a:t>
            </a:r>
            <a:r>
              <a:rPr lang="fr-FR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000" dirty="0" smtClean="0">
                <a:latin typeface="Times New Roman" pitchFamily="18" charset="0"/>
                <a:cs typeface="Times New Roman" pitchFamily="18" charset="0"/>
              </a:rPr>
              <a:t>Reinold, </a:t>
            </a:r>
            <a:r>
              <a:rPr lang="fr-FR" sz="2000" dirty="0">
                <a:latin typeface="Times New Roman" pitchFamily="18" charset="0"/>
                <a:cs typeface="Times New Roman" pitchFamily="18" charset="0"/>
              </a:rPr>
              <a:t>Ulrike B. </a:t>
            </a:r>
            <a:r>
              <a:rPr lang="fr-FR" sz="2000" dirty="0" err="1" smtClean="0">
                <a:latin typeface="Times New Roman" pitchFamily="18" charset="0"/>
                <a:cs typeface="Times New Roman" pitchFamily="18" charset="0"/>
              </a:rPr>
              <a:t>Zeilhofer</a:t>
            </a:r>
            <a:r>
              <a:rPr lang="fr-FR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fr-FR" sz="2000" dirty="0" err="1">
                <a:latin typeface="Times New Roman" pitchFamily="18" charset="0"/>
                <a:cs typeface="Times New Roman" pitchFamily="18" charset="0"/>
              </a:rPr>
              <a:t>Seifollah</a:t>
            </a:r>
            <a:r>
              <a:rPr lang="fr-FR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000" dirty="0" smtClean="0">
                <a:latin typeface="Times New Roman" pitchFamily="18" charset="0"/>
                <a:cs typeface="Times New Roman" pitchFamily="18" charset="0"/>
              </a:rPr>
              <a:t>Ahmadi1,Johannes </a:t>
            </a:r>
            <a:r>
              <a:rPr lang="fr-FR" sz="2000" dirty="0" err="1" smtClean="0">
                <a:latin typeface="Times New Roman" pitchFamily="18" charset="0"/>
                <a:cs typeface="Times New Roman" pitchFamily="18" charset="0"/>
              </a:rPr>
              <a:t>Brockhaus</a:t>
            </a:r>
            <a:r>
              <a:rPr lang="fr-FR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fr-FR" sz="2000" dirty="0">
                <a:latin typeface="Times New Roman" pitchFamily="18" charset="0"/>
                <a:cs typeface="Times New Roman" pitchFamily="18" charset="0"/>
              </a:rPr>
              <a:t>Marina </a:t>
            </a:r>
            <a:r>
              <a:rPr lang="fr-FR" sz="2000" dirty="0" err="1" smtClean="0">
                <a:latin typeface="Times New Roman" pitchFamily="18" charset="0"/>
                <a:cs typeface="Times New Roman" pitchFamily="18" charset="0"/>
              </a:rPr>
              <a:t>Sergejeva</a:t>
            </a:r>
            <a:r>
              <a:rPr lang="fr-FR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fr-FR" sz="2000" dirty="0">
                <a:latin typeface="Times New Roman" pitchFamily="18" charset="0"/>
                <a:cs typeface="Times New Roman" pitchFamily="18" charset="0"/>
              </a:rPr>
              <a:t>Andreas </a:t>
            </a:r>
            <a:r>
              <a:rPr lang="fr-FR" sz="2000" dirty="0" smtClean="0">
                <a:latin typeface="Times New Roman" pitchFamily="18" charset="0"/>
                <a:cs typeface="Times New Roman" pitchFamily="18" charset="0"/>
              </a:rPr>
              <a:t>Hess, </a:t>
            </a:r>
            <a:r>
              <a:rPr lang="fr-FR" sz="2000" dirty="0">
                <a:latin typeface="Times New Roman" pitchFamily="18" charset="0"/>
                <a:cs typeface="Times New Roman" pitchFamily="18" charset="0"/>
              </a:rPr>
              <a:t>Kay </a:t>
            </a:r>
            <a:r>
              <a:rPr lang="fr-FR" sz="2000" dirty="0" smtClean="0">
                <a:latin typeface="Times New Roman" pitchFamily="18" charset="0"/>
                <a:cs typeface="Times New Roman" pitchFamily="18" charset="0"/>
              </a:rPr>
              <a:t>Brune, </a:t>
            </a:r>
            <a:r>
              <a:rPr lang="fr-FR" sz="2000" dirty="0">
                <a:latin typeface="Times New Roman" pitchFamily="18" charset="0"/>
                <a:cs typeface="Times New Roman" pitchFamily="18" charset="0"/>
              </a:rPr>
              <a:t>Jean-Marc </a:t>
            </a:r>
            <a:r>
              <a:rPr lang="fr-FR" sz="2000" dirty="0" err="1" smtClean="0">
                <a:latin typeface="Times New Roman" pitchFamily="18" charset="0"/>
                <a:cs typeface="Times New Roman" pitchFamily="18" charset="0"/>
              </a:rPr>
              <a:t>Fritschy</a:t>
            </a:r>
            <a:r>
              <a:rPr lang="fr-FR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fr-FR" sz="2000" dirty="0">
                <a:latin typeface="Times New Roman" pitchFamily="18" charset="0"/>
                <a:cs typeface="Times New Roman" pitchFamily="18" charset="0"/>
              </a:rPr>
              <a:t>Uwe </a:t>
            </a:r>
            <a:r>
              <a:rPr lang="fr-FR" sz="2000" dirty="0" smtClean="0">
                <a:latin typeface="Times New Roman" pitchFamily="18" charset="0"/>
                <a:cs typeface="Times New Roman" pitchFamily="18" charset="0"/>
              </a:rPr>
              <a:t>Rudolph2,</a:t>
            </a:r>
            <a:endParaRPr lang="fr-FR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fr-FR" sz="2000" dirty="0" err="1">
                <a:latin typeface="Times New Roman" pitchFamily="18" charset="0"/>
                <a:cs typeface="Times New Roman" pitchFamily="18" charset="0"/>
              </a:rPr>
              <a:t>Hanns</a:t>
            </a:r>
            <a:r>
              <a:rPr lang="fr-FR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000" dirty="0" err="1" smtClean="0">
                <a:latin typeface="Times New Roman" pitchFamily="18" charset="0"/>
                <a:cs typeface="Times New Roman" pitchFamily="18" charset="0"/>
              </a:rPr>
              <a:t>Molher</a:t>
            </a:r>
            <a:r>
              <a:rPr lang="fr-FR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000" dirty="0">
                <a:latin typeface="Times New Roman" pitchFamily="18" charset="0"/>
                <a:cs typeface="Times New Roman" pitchFamily="18" charset="0"/>
              </a:rPr>
              <a:t>&amp; </a:t>
            </a:r>
            <a:r>
              <a:rPr lang="fr-FR" sz="2000" dirty="0" err="1">
                <a:latin typeface="Times New Roman" pitchFamily="18" charset="0"/>
                <a:cs typeface="Times New Roman" pitchFamily="18" charset="0"/>
              </a:rPr>
              <a:t>Hanns</a:t>
            </a:r>
            <a:r>
              <a:rPr lang="fr-FR" sz="2000" dirty="0">
                <a:latin typeface="Times New Roman" pitchFamily="18" charset="0"/>
                <a:cs typeface="Times New Roman" pitchFamily="18" charset="0"/>
              </a:rPr>
              <a:t> Ulrich </a:t>
            </a:r>
            <a:r>
              <a:rPr lang="fr-FR" sz="2000" dirty="0" err="1" smtClean="0">
                <a:latin typeface="Times New Roman" pitchFamily="18" charset="0"/>
                <a:cs typeface="Times New Roman" pitchFamily="18" charset="0"/>
              </a:rPr>
              <a:t>Zeilhofer</a:t>
            </a:r>
            <a:endParaRPr lang="fr-FR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5868144" y="5842337"/>
            <a:ext cx="327585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smtClean="0">
                <a:latin typeface="Times New Roman" pitchFamily="18" charset="0"/>
                <a:cs typeface="Times New Roman" pitchFamily="18" charset="0"/>
              </a:rPr>
              <a:t>Marion </a:t>
            </a:r>
            <a:r>
              <a:rPr lang="fr-FR" sz="2000" dirty="0" err="1" smtClean="0">
                <a:latin typeface="Times New Roman" pitchFamily="18" charset="0"/>
                <a:cs typeface="Times New Roman" pitchFamily="18" charset="0"/>
              </a:rPr>
              <a:t>Griton</a:t>
            </a:r>
            <a:endParaRPr lang="fr-FR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fr-FR" sz="2000" dirty="0" smtClean="0">
                <a:latin typeface="Times New Roman" pitchFamily="18" charset="0"/>
                <a:cs typeface="Times New Roman" pitchFamily="18" charset="0"/>
              </a:rPr>
              <a:t>Laurie Robin</a:t>
            </a:r>
          </a:p>
          <a:p>
            <a:r>
              <a:rPr lang="fr-FR" sz="2000" dirty="0" smtClean="0">
                <a:latin typeface="Times New Roman" pitchFamily="18" charset="0"/>
                <a:cs typeface="Times New Roman" pitchFamily="18" charset="0"/>
              </a:rPr>
              <a:t>Master 2 Neurosciences</a:t>
            </a:r>
            <a:endParaRPr lang="fr-FR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9144000" cy="90872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800" dirty="0" err="1" smtClean="0">
                <a:latin typeface="Times New Roman" pitchFamily="18" charset="0"/>
                <a:cs typeface="Times New Roman" pitchFamily="18" charset="0"/>
              </a:rPr>
              <a:t>Neuropathic</a:t>
            </a:r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 Pain </a:t>
            </a:r>
            <a:r>
              <a:rPr lang="fr-FR" sz="2800" dirty="0" err="1" smtClean="0">
                <a:latin typeface="Times New Roman" pitchFamily="18" charset="0"/>
                <a:cs typeface="Times New Roman" pitchFamily="18" charset="0"/>
              </a:rPr>
              <a:t>Mechanisms</a:t>
            </a:r>
            <a:endParaRPr lang="fr-FR" sz="28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" name="Connecteur droit 7"/>
          <p:cNvCxnSpPr/>
          <p:nvPr/>
        </p:nvCxnSpPr>
        <p:spPr>
          <a:xfrm>
            <a:off x="0" y="908720"/>
            <a:ext cx="91440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8"/>
          <p:cNvSpPr/>
          <p:nvPr/>
        </p:nvSpPr>
        <p:spPr>
          <a:xfrm>
            <a:off x="683568" y="1700808"/>
            <a:ext cx="8136904" cy="374441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0" y="0"/>
            <a:ext cx="9144000" cy="90872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3200" dirty="0" smtClean="0">
                <a:latin typeface="Times New Roman" pitchFamily="18" charset="0"/>
                <a:cs typeface="Times New Roman" pitchFamily="18" charset="0"/>
              </a:rPr>
              <a:t>Pain </a:t>
            </a:r>
            <a:r>
              <a:rPr lang="fr-FR" sz="3200" dirty="0" err="1" smtClean="0">
                <a:latin typeface="Times New Roman" pitchFamily="18" charset="0"/>
                <a:cs typeface="Times New Roman" pitchFamily="18" charset="0"/>
              </a:rPr>
              <a:t>pathway</a:t>
            </a:r>
            <a:r>
              <a:rPr lang="fr-FR" sz="3200" dirty="0" smtClean="0">
                <a:latin typeface="Times New Roman" pitchFamily="18" charset="0"/>
                <a:cs typeface="Times New Roman" pitchFamily="18" charset="0"/>
              </a:rPr>
              <a:t> and GABA </a:t>
            </a:r>
            <a:r>
              <a:rPr lang="fr-FR" sz="3200" dirty="0" err="1" smtClean="0">
                <a:latin typeface="Times New Roman" pitchFamily="18" charset="0"/>
                <a:cs typeface="Times New Roman" pitchFamily="18" charset="0"/>
              </a:rPr>
              <a:t>Receptor</a:t>
            </a:r>
            <a:endParaRPr lang="fr-FR" sz="3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5" name="Connecteur droit 24"/>
          <p:cNvCxnSpPr/>
          <p:nvPr/>
        </p:nvCxnSpPr>
        <p:spPr>
          <a:xfrm>
            <a:off x="0" y="908720"/>
            <a:ext cx="91440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1556792"/>
            <a:ext cx="5815305" cy="497361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7" name="Picture 2"/>
          <p:cNvPicPr>
            <a:picLocks noChangeAspect="1" noChangeArrowheads="1"/>
          </p:cNvPicPr>
          <p:nvPr/>
        </p:nvPicPr>
        <p:blipFill>
          <a:blip r:embed="rId3" cstate="print"/>
          <a:srcRect l="12862" r="5756"/>
          <a:stretch>
            <a:fillRect/>
          </a:stretch>
        </p:blipFill>
        <p:spPr bwMode="auto">
          <a:xfrm>
            <a:off x="179512" y="2852936"/>
            <a:ext cx="1656184" cy="15093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ZoneTexte 27"/>
          <p:cNvSpPr txBox="1"/>
          <p:nvPr/>
        </p:nvSpPr>
        <p:spPr>
          <a:xfrm>
            <a:off x="179512" y="4509120"/>
            <a:ext cx="2134943" cy="646331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n-GB" dirty="0" smtClean="0"/>
              <a:t>Primary afferent </a:t>
            </a:r>
            <a:br>
              <a:rPr lang="en-GB" dirty="0" smtClean="0"/>
            </a:br>
            <a:r>
              <a:rPr lang="en-GB" dirty="0" smtClean="0"/>
              <a:t> nociceptive neurons</a:t>
            </a:r>
            <a:endParaRPr lang="en-GB" dirty="0"/>
          </a:p>
        </p:txBody>
      </p:sp>
      <p:pic>
        <p:nvPicPr>
          <p:cNvPr id="29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1760" y="1844824"/>
            <a:ext cx="5766342" cy="36004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cxnSp>
        <p:nvCxnSpPr>
          <p:cNvPr id="30" name="Connecteur droit avec flèche 29"/>
          <p:cNvCxnSpPr/>
          <p:nvPr/>
        </p:nvCxnSpPr>
        <p:spPr>
          <a:xfrm>
            <a:off x="1547664" y="4365104"/>
            <a:ext cx="1080120" cy="0"/>
          </a:xfrm>
          <a:prstGeom prst="straightConnector1">
            <a:avLst/>
          </a:prstGeom>
          <a:ln w="57150"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pSp>
        <p:nvGrpSpPr>
          <p:cNvPr id="31" name="Groupe 30"/>
          <p:cNvGrpSpPr/>
          <p:nvPr/>
        </p:nvGrpSpPr>
        <p:grpSpPr>
          <a:xfrm>
            <a:off x="3131840" y="1052736"/>
            <a:ext cx="719428" cy="801380"/>
            <a:chOff x="3131840" y="1052736"/>
            <a:chExt cx="719428" cy="801380"/>
          </a:xfrm>
        </p:grpSpPr>
        <p:sp>
          <p:nvSpPr>
            <p:cNvPr id="32" name="ZoneTexte 31"/>
            <p:cNvSpPr txBox="1"/>
            <p:nvPr/>
          </p:nvSpPr>
          <p:spPr>
            <a:xfrm>
              <a:off x="3131840" y="1052736"/>
              <a:ext cx="719428" cy="369332"/>
            </a:xfrm>
            <a:prstGeom prst="rect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lang="en-GB" dirty="0" smtClean="0"/>
                <a:t>GABA</a:t>
              </a:r>
              <a:endParaRPr lang="en-GB" dirty="0"/>
            </a:p>
          </p:txBody>
        </p:sp>
        <p:sp>
          <p:nvSpPr>
            <p:cNvPr id="33" name="ZoneTexte 32"/>
            <p:cNvSpPr txBox="1"/>
            <p:nvPr/>
          </p:nvSpPr>
          <p:spPr>
            <a:xfrm>
              <a:off x="3131840" y="1484784"/>
              <a:ext cx="68800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 smtClean="0"/>
                <a:t>+      -</a:t>
              </a:r>
              <a:endParaRPr lang="en-GB" dirty="0"/>
            </a:p>
          </p:txBody>
        </p:sp>
        <p:cxnSp>
          <p:nvCxnSpPr>
            <p:cNvPr id="34" name="Connecteur droit avec flèche 33"/>
            <p:cNvCxnSpPr>
              <a:stCxn id="32" idx="2"/>
              <a:endCxn id="33" idx="2"/>
            </p:cNvCxnSpPr>
            <p:nvPr/>
          </p:nvCxnSpPr>
          <p:spPr>
            <a:xfrm flipH="1">
              <a:off x="3475845" y="1422068"/>
              <a:ext cx="15709" cy="432048"/>
            </a:xfrm>
            <a:prstGeom prst="straightConnector1">
              <a:avLst/>
            </a:prstGeom>
            <a:ln>
              <a:tailEnd type="arrow"/>
            </a:ln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35" name="ZoneTexte 34"/>
          <p:cNvSpPr txBox="1"/>
          <p:nvPr/>
        </p:nvSpPr>
        <p:spPr>
          <a:xfrm>
            <a:off x="6414086" y="6488668"/>
            <a:ext cx="27299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Enna</a:t>
            </a:r>
            <a:r>
              <a:rPr lang="en-GB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adv </a:t>
            </a:r>
            <a:r>
              <a:rPr lang="en-GB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pharmacol</a:t>
            </a:r>
            <a:r>
              <a:rPr lang="en-GB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2006</a:t>
            </a:r>
            <a:endParaRPr lang="en-GB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9144000" cy="90872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Pain </a:t>
            </a:r>
            <a:r>
              <a:rPr lang="fr-FR" sz="2800" dirty="0" err="1" smtClean="0">
                <a:latin typeface="Times New Roman" pitchFamily="18" charset="0"/>
                <a:cs typeface="Times New Roman" pitchFamily="18" charset="0"/>
              </a:rPr>
              <a:t>pathway</a:t>
            </a:r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 and GABA </a:t>
            </a:r>
            <a:r>
              <a:rPr lang="fr-FR" sz="2800" dirty="0" err="1" smtClean="0">
                <a:latin typeface="Times New Roman" pitchFamily="18" charset="0"/>
                <a:cs typeface="Times New Roman" pitchFamily="18" charset="0"/>
              </a:rPr>
              <a:t>Receptor</a:t>
            </a:r>
            <a:endParaRPr lang="fr-FR" sz="28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" name="Connecteur droit 7"/>
          <p:cNvCxnSpPr/>
          <p:nvPr/>
        </p:nvCxnSpPr>
        <p:spPr>
          <a:xfrm>
            <a:off x="0" y="908720"/>
            <a:ext cx="91440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angle 19"/>
          <p:cNvSpPr/>
          <p:nvPr/>
        </p:nvSpPr>
        <p:spPr>
          <a:xfrm>
            <a:off x="0" y="0"/>
            <a:ext cx="9144000" cy="90872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3200" dirty="0" smtClean="0">
                <a:latin typeface="Times New Roman" pitchFamily="18" charset="0"/>
                <a:cs typeface="Times New Roman" pitchFamily="18" charset="0"/>
              </a:rPr>
              <a:t>Pain </a:t>
            </a:r>
            <a:r>
              <a:rPr lang="fr-FR" sz="3200" dirty="0" err="1" smtClean="0">
                <a:latin typeface="Times New Roman" pitchFamily="18" charset="0"/>
                <a:cs typeface="Times New Roman" pitchFamily="18" charset="0"/>
              </a:rPr>
              <a:t>pathway</a:t>
            </a:r>
            <a:r>
              <a:rPr lang="fr-FR" sz="3200" dirty="0" smtClean="0">
                <a:latin typeface="Times New Roman" pitchFamily="18" charset="0"/>
                <a:cs typeface="Times New Roman" pitchFamily="18" charset="0"/>
              </a:rPr>
              <a:t> and GABA </a:t>
            </a:r>
            <a:r>
              <a:rPr lang="fr-FR" sz="3200" dirty="0" err="1" smtClean="0">
                <a:latin typeface="Times New Roman" pitchFamily="18" charset="0"/>
                <a:cs typeface="Times New Roman" pitchFamily="18" charset="0"/>
              </a:rPr>
              <a:t>Receptor</a:t>
            </a:r>
            <a:endParaRPr lang="fr-FR" sz="3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1" name="Connecteur droit 20"/>
          <p:cNvCxnSpPr/>
          <p:nvPr/>
        </p:nvCxnSpPr>
        <p:spPr>
          <a:xfrm>
            <a:off x="0" y="908720"/>
            <a:ext cx="91440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Rectangle 36"/>
          <p:cNvSpPr/>
          <p:nvPr/>
        </p:nvSpPr>
        <p:spPr>
          <a:xfrm>
            <a:off x="0" y="0"/>
            <a:ext cx="9144000" cy="90872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3200" dirty="0" err="1" smtClean="0">
                <a:latin typeface="Times New Roman" pitchFamily="18" charset="0"/>
                <a:cs typeface="Times New Roman" pitchFamily="18" charset="0"/>
              </a:rPr>
              <a:t>Neuropathic</a:t>
            </a:r>
            <a:r>
              <a:rPr lang="fr-FR" sz="3200" dirty="0" smtClean="0">
                <a:latin typeface="Times New Roman" pitchFamily="18" charset="0"/>
                <a:cs typeface="Times New Roman" pitchFamily="18" charset="0"/>
              </a:rPr>
              <a:t> Pain </a:t>
            </a:r>
            <a:r>
              <a:rPr lang="fr-FR" sz="3200" dirty="0" err="1" smtClean="0">
                <a:latin typeface="Times New Roman" pitchFamily="18" charset="0"/>
                <a:cs typeface="Times New Roman" pitchFamily="18" charset="0"/>
              </a:rPr>
              <a:t>mechanism</a:t>
            </a:r>
            <a:r>
              <a:rPr lang="fr-FR" sz="3200" dirty="0" smtClean="0">
                <a:latin typeface="Times New Roman" pitchFamily="18" charset="0"/>
                <a:cs typeface="Times New Roman" pitchFamily="18" charset="0"/>
              </a:rPr>
              <a:t>? </a:t>
            </a:r>
            <a:endParaRPr lang="fr-FR" sz="3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8" name="Connecteur droit 37"/>
          <p:cNvCxnSpPr/>
          <p:nvPr/>
        </p:nvCxnSpPr>
        <p:spPr>
          <a:xfrm>
            <a:off x="0" y="908720"/>
            <a:ext cx="91440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Espace réservé du contenu 8"/>
          <p:cNvSpPr txBox="1">
            <a:spLocks/>
          </p:cNvSpPr>
          <p:nvPr/>
        </p:nvSpPr>
        <p:spPr>
          <a:xfrm>
            <a:off x="457200" y="1412776"/>
            <a:ext cx="8229600" cy="47133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Reduction or elimination of spinal cord inhibition</a:t>
            </a:r>
          </a:p>
          <a:p>
            <a:pPr marL="914400" marR="0" lvl="2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GB" sz="24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Ectopic activity in primary afferents</a:t>
            </a:r>
          </a:p>
          <a:p>
            <a:pPr marL="914400" marR="0" lvl="2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GB" sz="24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Induction of central sensitisation in the dorsal horn :</a:t>
            </a:r>
          </a:p>
          <a:p>
            <a:pPr marL="1828800" marR="0" lvl="4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GB" sz="20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- Diminution of </a:t>
            </a:r>
            <a:r>
              <a:rPr kumimoji="0" lang="en-GB" sz="2000" i="1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presynaptic</a:t>
            </a:r>
            <a:r>
              <a:rPr kumimoji="0" lang="en-GB" sz="2000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inhibition </a:t>
            </a:r>
            <a:r>
              <a:rPr kumimoji="0" lang="en-GB" sz="20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at the central terminals of </a:t>
            </a:r>
            <a:r>
              <a:rPr kumimoji="0" lang="en-GB" sz="200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myelinated</a:t>
            </a:r>
            <a:r>
              <a:rPr kumimoji="0" lang="en-GB" sz="20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GB" sz="200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fibers</a:t>
            </a:r>
            <a:r>
              <a:rPr kumimoji="0" lang="en-GB" sz="20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(Wall &amp; </a:t>
            </a:r>
            <a:r>
              <a:rPr kumimoji="0" lang="en-GB" sz="200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Devor</a:t>
            </a:r>
            <a:r>
              <a:rPr kumimoji="0" lang="en-GB" sz="20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1981)</a:t>
            </a:r>
          </a:p>
          <a:p>
            <a:pPr marL="1828800" marR="0" lvl="4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GB" sz="2000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- Loss of </a:t>
            </a:r>
            <a:r>
              <a:rPr kumimoji="0" lang="en-GB" sz="2000" i="1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GABAergic</a:t>
            </a:r>
            <a:r>
              <a:rPr kumimoji="0" lang="en-GB" sz="2000" i="1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inhibition </a:t>
            </a:r>
            <a:r>
              <a:rPr kumimoji="0" lang="en-GB" sz="20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in the sup dorsal horn (termination of small </a:t>
            </a:r>
            <a:r>
              <a:rPr kumimoji="0" lang="en-GB" sz="200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caliber</a:t>
            </a:r>
            <a:r>
              <a:rPr kumimoji="0" lang="en-GB" sz="20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primary afferents) (Moore, 2002)</a:t>
            </a:r>
          </a:p>
          <a:p>
            <a:pPr marL="914400" marR="0" lvl="2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GB" sz="24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Degeneration of dorsal horn neurons, and especially </a:t>
            </a:r>
            <a:r>
              <a:rPr kumimoji="0" lang="en-GB" sz="240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GABAergic</a:t>
            </a:r>
            <a:r>
              <a:rPr kumimoji="0" lang="en-GB" sz="240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inhibitory neurons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GB" sz="320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56154" y="4235582"/>
            <a:ext cx="4200022" cy="2622418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4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1019534"/>
            <a:ext cx="3995936" cy="341757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9144000" cy="90872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GABA </a:t>
            </a:r>
            <a:r>
              <a:rPr lang="fr-FR" sz="2800" dirty="0" err="1" smtClean="0">
                <a:latin typeface="Times New Roman" pitchFamily="18" charset="0"/>
                <a:cs typeface="Times New Roman" pitchFamily="18" charset="0"/>
              </a:rPr>
              <a:t>Receptors</a:t>
            </a:r>
            <a:endParaRPr lang="fr-FR" sz="28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" name="Connecteur droit 7"/>
          <p:cNvCxnSpPr/>
          <p:nvPr/>
        </p:nvCxnSpPr>
        <p:spPr>
          <a:xfrm>
            <a:off x="0" y="908720"/>
            <a:ext cx="91440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ZoneTexte 3"/>
          <p:cNvSpPr txBox="1"/>
          <p:nvPr/>
        </p:nvSpPr>
        <p:spPr>
          <a:xfrm>
            <a:off x="395536" y="1273984"/>
            <a:ext cx="597666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2 types of GABA </a:t>
            </a:r>
            <a:r>
              <a:rPr lang="fr-FR" sz="2400" dirty="0" err="1" smtClean="0">
                <a:latin typeface="Times New Roman" pitchFamily="18" charset="0"/>
                <a:cs typeface="Times New Roman" pitchFamily="18" charset="0"/>
              </a:rPr>
              <a:t>receptors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endParaRPr lang="fr-FR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                 GABA</a:t>
            </a:r>
            <a:r>
              <a:rPr lang="fr-FR" sz="2400" baseline="-25000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fr-FR" sz="2400" dirty="0" err="1" smtClean="0">
                <a:latin typeface="Times New Roman" pitchFamily="18" charset="0"/>
                <a:cs typeface="Times New Roman" pitchFamily="18" charset="0"/>
              </a:rPr>
              <a:t>ionotropic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dirty="0" err="1" smtClean="0">
                <a:latin typeface="Times New Roman" pitchFamily="18" charset="0"/>
                <a:cs typeface="Times New Roman" pitchFamily="18" charset="0"/>
              </a:rPr>
              <a:t>receptor</a:t>
            </a:r>
            <a:endParaRPr lang="fr-FR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fr-FR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                 GABA</a:t>
            </a:r>
            <a:r>
              <a:rPr lang="fr-FR" sz="2400" baseline="-25000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fr-FR" sz="2400" dirty="0" err="1" smtClean="0">
                <a:latin typeface="Times New Roman" pitchFamily="18" charset="0"/>
                <a:cs typeface="Times New Roman" pitchFamily="18" charset="0"/>
              </a:rPr>
              <a:t>metabotropic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dirty="0" err="1" smtClean="0">
                <a:latin typeface="Times New Roman" pitchFamily="18" charset="0"/>
                <a:cs typeface="Times New Roman" pitchFamily="18" charset="0"/>
              </a:rPr>
              <a:t>receptor</a:t>
            </a:r>
            <a:endParaRPr lang="fr-FR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fr-FR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Ellipse 10"/>
          <p:cNvSpPr/>
          <p:nvPr/>
        </p:nvSpPr>
        <p:spPr>
          <a:xfrm>
            <a:off x="1619672" y="1844824"/>
            <a:ext cx="3816424" cy="86409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611560" y="3694380"/>
            <a:ext cx="7704856" cy="3046988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GABA</a:t>
            </a:r>
            <a:r>
              <a:rPr lang="en-GB" sz="2400" baseline="-25000" dirty="0" smtClean="0">
                <a:latin typeface="Times New Roman" pitchFamily="18" charset="0"/>
                <a:cs typeface="Times New Roman" pitchFamily="18" charset="0"/>
              </a:rPr>
              <a:t>A/B</a:t>
            </a: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 agonist:  </a:t>
            </a:r>
          </a:p>
          <a:p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           </a:t>
            </a:r>
          </a:p>
          <a:p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en-GB" sz="2400" dirty="0" err="1" smtClean="0">
                <a:latin typeface="Times New Roman" pitchFamily="18" charset="0"/>
                <a:cs typeface="Times New Roman" pitchFamily="18" charset="0"/>
              </a:rPr>
              <a:t>hyperalgesia</a:t>
            </a: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en-GB" sz="2400" dirty="0" err="1" smtClean="0">
                <a:latin typeface="Times New Roman" pitchFamily="18" charset="0"/>
                <a:cs typeface="Times New Roman" pitchFamily="18" charset="0"/>
              </a:rPr>
              <a:t>allodynia</a:t>
            </a:r>
            <a:endParaRPr lang="en-GB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GB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GABA</a:t>
            </a:r>
            <a:r>
              <a:rPr lang="en-GB" sz="2400" baseline="-25000" dirty="0" smtClean="0">
                <a:latin typeface="Times New Roman" pitchFamily="18" charset="0"/>
                <a:cs typeface="Times New Roman" pitchFamily="18" charset="0"/>
              </a:rPr>
              <a:t>A/B</a:t>
            </a: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 antagonist :</a:t>
            </a:r>
          </a:p>
          <a:p>
            <a:endParaRPr lang="en-GB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            neuropathic pain-like syndrome</a:t>
            </a:r>
            <a:endParaRPr lang="fr-FR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fr-FR" sz="24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4" name="Connecteur droit avec flèche 23"/>
          <p:cNvCxnSpPr/>
          <p:nvPr/>
        </p:nvCxnSpPr>
        <p:spPr>
          <a:xfrm>
            <a:off x="1115616" y="4581128"/>
            <a:ext cx="216024" cy="288032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cteur droit avec flèche 24"/>
          <p:cNvCxnSpPr/>
          <p:nvPr/>
        </p:nvCxnSpPr>
        <p:spPr>
          <a:xfrm flipV="1">
            <a:off x="1115616" y="6021288"/>
            <a:ext cx="288032" cy="288032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9144000" cy="90872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GABA</a:t>
            </a:r>
            <a:r>
              <a:rPr lang="fr-FR" sz="2800" baseline="-25000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dirty="0" err="1" smtClean="0">
                <a:latin typeface="Times New Roman" pitchFamily="18" charset="0"/>
                <a:cs typeface="Times New Roman" pitchFamily="18" charset="0"/>
              </a:rPr>
              <a:t>receptor</a:t>
            </a:r>
            <a:endParaRPr lang="fr-FR" sz="28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" name="Connecteur droit 7"/>
          <p:cNvCxnSpPr/>
          <p:nvPr/>
        </p:nvCxnSpPr>
        <p:spPr>
          <a:xfrm>
            <a:off x="0" y="908720"/>
            <a:ext cx="91440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8" descr="gaba_recepto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268760"/>
            <a:ext cx="3633490" cy="277593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251520" y="4509120"/>
            <a:ext cx="5328592" cy="166199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Clr>
                <a:srgbClr val="6600CC"/>
              </a:buClr>
            </a:pP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Cl- </a:t>
            </a:r>
            <a:r>
              <a:rPr lang="fr-FR" sz="2400" dirty="0" err="1" smtClean="0">
                <a:latin typeface="Times New Roman" pitchFamily="18" charset="0"/>
                <a:cs typeface="Times New Roman" pitchFamily="18" charset="0"/>
              </a:rPr>
              <a:t>channel</a:t>
            </a:r>
            <a:endParaRPr lang="fr-FR" sz="2400" dirty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ct val="50000"/>
              </a:spcBef>
              <a:buClr>
                <a:srgbClr val="6600CC"/>
              </a:buClr>
            </a:pPr>
            <a:r>
              <a:rPr lang="fr-FR" sz="2400" dirty="0" err="1" smtClean="0">
                <a:latin typeface="Times New Roman" pitchFamily="18" charset="0"/>
                <a:cs typeface="Times New Roman" pitchFamily="18" charset="0"/>
              </a:rPr>
              <a:t>Heteropentameric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 (5 </a:t>
            </a:r>
            <a:r>
              <a:rPr lang="fr-FR" sz="2400" dirty="0" err="1" smtClean="0">
                <a:latin typeface="Times New Roman" pitchFamily="18" charset="0"/>
                <a:cs typeface="Times New Roman" pitchFamily="18" charset="0"/>
              </a:rPr>
              <a:t>subunits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fr-FR" sz="2400" dirty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ct val="50000"/>
              </a:spcBef>
              <a:buClr>
                <a:srgbClr val="6600CC"/>
              </a:buClr>
            </a:pPr>
            <a:r>
              <a:rPr lang="fr-FR" sz="2400" dirty="0" err="1" smtClean="0">
                <a:latin typeface="Times New Roman" pitchFamily="18" charset="0"/>
                <a:cs typeface="Times New Roman" pitchFamily="18" charset="0"/>
              </a:rPr>
              <a:t>Isoforms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 of </a:t>
            </a:r>
            <a:r>
              <a:rPr lang="fr-FR" sz="2400" dirty="0" err="1" smtClean="0">
                <a:latin typeface="Times New Roman" pitchFamily="18" charset="0"/>
                <a:cs typeface="Times New Roman" pitchFamily="18" charset="0"/>
              </a:rPr>
              <a:t>subunits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l-GR" sz="2800" dirty="0" smtClean="0"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l-GR" sz="2800" dirty="0" smtClean="0">
                <a:latin typeface="Times New Roman" pitchFamily="18" charset="0"/>
                <a:cs typeface="Times New Roman" pitchFamily="18" charset="0"/>
              </a:rPr>
              <a:t>β</a:t>
            </a:r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l-GR" sz="2800" dirty="0" smtClean="0">
                <a:latin typeface="Times New Roman" pitchFamily="18" charset="0"/>
                <a:cs typeface="Times New Roman" pitchFamily="18" charset="0"/>
              </a:rPr>
              <a:t>γ</a:t>
            </a:r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l-GR" sz="2800" dirty="0" smtClean="0">
                <a:latin typeface="Times New Roman" pitchFamily="18" charset="0"/>
                <a:cs typeface="Times New Roman" pitchFamily="18" charset="0"/>
              </a:rPr>
              <a:t>δ</a:t>
            </a:r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l-GR" sz="2800" dirty="0" smtClean="0">
                <a:latin typeface="Times New Roman" pitchFamily="18" charset="0"/>
                <a:cs typeface="Times New Roman" pitchFamily="18" charset="0"/>
              </a:rPr>
              <a:t>ε</a:t>
            </a:r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l-GR" sz="2800" dirty="0" smtClean="0">
                <a:latin typeface="Times New Roman" pitchFamily="18" charset="0"/>
                <a:cs typeface="Times New Roman" pitchFamily="18" charset="0"/>
              </a:rPr>
              <a:t>π</a:t>
            </a:r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l-GR" sz="2800" dirty="0" smtClean="0">
                <a:latin typeface="Times New Roman" pitchFamily="18" charset="0"/>
                <a:cs typeface="Times New Roman" pitchFamily="18" charset="0"/>
              </a:rPr>
              <a:t>θ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fr-FR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1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16216" y="4509120"/>
            <a:ext cx="2066925" cy="20764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55976" y="1340768"/>
            <a:ext cx="4528890" cy="224447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0" name="ZoneTexte 9"/>
          <p:cNvSpPr txBox="1"/>
          <p:nvPr/>
        </p:nvSpPr>
        <p:spPr>
          <a:xfrm>
            <a:off x="4484382" y="3861048"/>
            <a:ext cx="158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sz="2400" dirty="0" smtClean="0">
                <a:latin typeface="Times New Roman" pitchFamily="18" charset="0"/>
                <a:cs typeface="Times New Roman" pitchFamily="18" charset="0"/>
              </a:rPr>
              <a:t>α </a:t>
            </a:r>
            <a:r>
              <a:rPr lang="fr-FR" sz="2400" baseline="-25000" dirty="0" smtClean="0">
                <a:latin typeface="Times New Roman" pitchFamily="18" charset="0"/>
                <a:cs typeface="Times New Roman" pitchFamily="18" charset="0"/>
              </a:rPr>
              <a:t>1,2,3,5</a:t>
            </a:r>
            <a:r>
              <a:rPr lang="el-GR" sz="2400" dirty="0" smtClean="0">
                <a:latin typeface="Times New Roman" pitchFamily="18" charset="0"/>
                <a:cs typeface="Times New Roman" pitchFamily="18" charset="0"/>
              </a:rPr>
              <a:t> β γ</a:t>
            </a:r>
            <a:r>
              <a:rPr lang="fr-FR" sz="2400" baseline="-25000" dirty="0" smtClean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fr-FR" sz="24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2" name="Connecteur droit avec flèche 11"/>
          <p:cNvCxnSpPr/>
          <p:nvPr/>
        </p:nvCxnSpPr>
        <p:spPr>
          <a:xfrm>
            <a:off x="6068558" y="4091880"/>
            <a:ext cx="432048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ZoneTexte 12"/>
          <p:cNvSpPr txBox="1"/>
          <p:nvPr/>
        </p:nvSpPr>
        <p:spPr>
          <a:xfrm>
            <a:off x="6572614" y="3861048"/>
            <a:ext cx="23198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Sensitive to BZD</a:t>
            </a:r>
            <a:endParaRPr lang="fr-FR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Ellipse 10"/>
          <p:cNvSpPr/>
          <p:nvPr/>
        </p:nvSpPr>
        <p:spPr>
          <a:xfrm>
            <a:off x="7956376" y="4869160"/>
            <a:ext cx="792088" cy="79208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9144000" cy="90872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800" dirty="0" err="1" smtClean="0">
                <a:latin typeface="Times New Roman" pitchFamily="18" charset="0"/>
                <a:cs typeface="Times New Roman" pitchFamily="18" charset="0"/>
              </a:rPr>
              <a:t>Benzodiazepine</a:t>
            </a:r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: how </a:t>
            </a:r>
            <a:r>
              <a:rPr lang="fr-FR" sz="2800" dirty="0" err="1" smtClean="0">
                <a:latin typeface="Times New Roman" pitchFamily="18" charset="0"/>
                <a:cs typeface="Times New Roman" pitchFamily="18" charset="0"/>
              </a:rPr>
              <a:t>does</a:t>
            </a:r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dirty="0" err="1" smtClean="0">
                <a:latin typeface="Times New Roman" pitchFamily="18" charset="0"/>
                <a:cs typeface="Times New Roman" pitchFamily="18" charset="0"/>
              </a:rPr>
              <a:t>it</a:t>
            </a:r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dirty="0" err="1" smtClean="0">
                <a:latin typeface="Times New Roman" pitchFamily="18" charset="0"/>
                <a:cs typeface="Times New Roman" pitchFamily="18" charset="0"/>
              </a:rPr>
              <a:t>work</a:t>
            </a:r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fr-FR" sz="28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" name="Connecteur droit 7"/>
          <p:cNvCxnSpPr/>
          <p:nvPr/>
        </p:nvCxnSpPr>
        <p:spPr>
          <a:xfrm>
            <a:off x="0" y="908720"/>
            <a:ext cx="91440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Ellipse 27"/>
          <p:cNvSpPr/>
          <p:nvPr/>
        </p:nvSpPr>
        <p:spPr>
          <a:xfrm>
            <a:off x="2339752" y="3356992"/>
            <a:ext cx="3456384" cy="3096344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Forme libre 29"/>
          <p:cNvSpPr/>
          <p:nvPr/>
        </p:nvSpPr>
        <p:spPr>
          <a:xfrm rot="21388358">
            <a:off x="3563888" y="2708920"/>
            <a:ext cx="518509" cy="1276814"/>
          </a:xfrm>
          <a:custGeom>
            <a:avLst/>
            <a:gdLst>
              <a:gd name="connsiteX0" fmla="*/ 825304 w 1704534"/>
              <a:gd name="connsiteY0" fmla="*/ 309489 h 3432517"/>
              <a:gd name="connsiteX1" fmla="*/ 332935 w 1704534"/>
              <a:gd name="connsiteY1" fmla="*/ 998806 h 3432517"/>
              <a:gd name="connsiteX2" fmla="*/ 51581 w 1704534"/>
              <a:gd name="connsiteY2" fmla="*/ 1969477 h 3432517"/>
              <a:gd name="connsiteX3" fmla="*/ 642424 w 1704534"/>
              <a:gd name="connsiteY3" fmla="*/ 3052689 h 3432517"/>
              <a:gd name="connsiteX4" fmla="*/ 1317673 w 1704534"/>
              <a:gd name="connsiteY4" fmla="*/ 3348111 h 3432517"/>
              <a:gd name="connsiteX5" fmla="*/ 1486485 w 1704534"/>
              <a:gd name="connsiteY5" fmla="*/ 2546252 h 3432517"/>
              <a:gd name="connsiteX6" fmla="*/ 1205132 w 1704534"/>
              <a:gd name="connsiteY6" fmla="*/ 1927274 h 3432517"/>
              <a:gd name="connsiteX7" fmla="*/ 1331741 w 1704534"/>
              <a:gd name="connsiteY7" fmla="*/ 1125416 h 3432517"/>
              <a:gd name="connsiteX8" fmla="*/ 1669365 w 1704534"/>
              <a:gd name="connsiteY8" fmla="*/ 590843 h 3432517"/>
              <a:gd name="connsiteX9" fmla="*/ 1542756 w 1704534"/>
              <a:gd name="connsiteY9" fmla="*/ 42203 h 3432517"/>
              <a:gd name="connsiteX10" fmla="*/ 783101 w 1704534"/>
              <a:gd name="connsiteY10" fmla="*/ 337625 h 34325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704534" h="3432517">
                <a:moveTo>
                  <a:pt x="825304" y="309489"/>
                </a:moveTo>
                <a:cubicBezTo>
                  <a:pt x="643596" y="515815"/>
                  <a:pt x="461889" y="722141"/>
                  <a:pt x="332935" y="998806"/>
                </a:cubicBezTo>
                <a:cubicBezTo>
                  <a:pt x="203981" y="1275471"/>
                  <a:pt x="0" y="1627163"/>
                  <a:pt x="51581" y="1969477"/>
                </a:cubicBezTo>
                <a:cubicBezTo>
                  <a:pt x="103162" y="2311791"/>
                  <a:pt x="431409" y="2822917"/>
                  <a:pt x="642424" y="3052689"/>
                </a:cubicBezTo>
                <a:cubicBezTo>
                  <a:pt x="853439" y="3282461"/>
                  <a:pt x="1176996" y="3432517"/>
                  <a:pt x="1317673" y="3348111"/>
                </a:cubicBezTo>
                <a:cubicBezTo>
                  <a:pt x="1458350" y="3263705"/>
                  <a:pt x="1505242" y="2783058"/>
                  <a:pt x="1486485" y="2546252"/>
                </a:cubicBezTo>
                <a:cubicBezTo>
                  <a:pt x="1467728" y="2309446"/>
                  <a:pt x="1230923" y="2164080"/>
                  <a:pt x="1205132" y="1927274"/>
                </a:cubicBezTo>
                <a:cubicBezTo>
                  <a:pt x="1179341" y="1690468"/>
                  <a:pt x="1254369" y="1348155"/>
                  <a:pt x="1331741" y="1125416"/>
                </a:cubicBezTo>
                <a:cubicBezTo>
                  <a:pt x="1409113" y="902677"/>
                  <a:pt x="1634196" y="771378"/>
                  <a:pt x="1669365" y="590843"/>
                </a:cubicBezTo>
                <a:cubicBezTo>
                  <a:pt x="1704534" y="410308"/>
                  <a:pt x="1690467" y="84406"/>
                  <a:pt x="1542756" y="42203"/>
                </a:cubicBezTo>
                <a:cubicBezTo>
                  <a:pt x="1395045" y="0"/>
                  <a:pt x="1089073" y="168812"/>
                  <a:pt x="783101" y="337625"/>
                </a:cubicBezTo>
              </a:path>
            </a:pathLst>
          </a:custGeom>
          <a:solidFill>
            <a:schemeClr val="accent5">
              <a:lumMod val="75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Forme libre 30"/>
          <p:cNvSpPr/>
          <p:nvPr/>
        </p:nvSpPr>
        <p:spPr>
          <a:xfrm rot="257681" flipH="1">
            <a:off x="4028709" y="2725125"/>
            <a:ext cx="479596" cy="1276814"/>
          </a:xfrm>
          <a:custGeom>
            <a:avLst/>
            <a:gdLst>
              <a:gd name="connsiteX0" fmla="*/ 825304 w 1704534"/>
              <a:gd name="connsiteY0" fmla="*/ 309489 h 3432517"/>
              <a:gd name="connsiteX1" fmla="*/ 332935 w 1704534"/>
              <a:gd name="connsiteY1" fmla="*/ 998806 h 3432517"/>
              <a:gd name="connsiteX2" fmla="*/ 51581 w 1704534"/>
              <a:gd name="connsiteY2" fmla="*/ 1969477 h 3432517"/>
              <a:gd name="connsiteX3" fmla="*/ 642424 w 1704534"/>
              <a:gd name="connsiteY3" fmla="*/ 3052689 h 3432517"/>
              <a:gd name="connsiteX4" fmla="*/ 1317673 w 1704534"/>
              <a:gd name="connsiteY4" fmla="*/ 3348111 h 3432517"/>
              <a:gd name="connsiteX5" fmla="*/ 1486485 w 1704534"/>
              <a:gd name="connsiteY5" fmla="*/ 2546252 h 3432517"/>
              <a:gd name="connsiteX6" fmla="*/ 1205132 w 1704534"/>
              <a:gd name="connsiteY6" fmla="*/ 1927274 h 3432517"/>
              <a:gd name="connsiteX7" fmla="*/ 1331741 w 1704534"/>
              <a:gd name="connsiteY7" fmla="*/ 1125416 h 3432517"/>
              <a:gd name="connsiteX8" fmla="*/ 1669365 w 1704534"/>
              <a:gd name="connsiteY8" fmla="*/ 590843 h 3432517"/>
              <a:gd name="connsiteX9" fmla="*/ 1542756 w 1704534"/>
              <a:gd name="connsiteY9" fmla="*/ 42203 h 3432517"/>
              <a:gd name="connsiteX10" fmla="*/ 783101 w 1704534"/>
              <a:gd name="connsiteY10" fmla="*/ 337625 h 34325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704534" h="3432517">
                <a:moveTo>
                  <a:pt x="825304" y="309489"/>
                </a:moveTo>
                <a:cubicBezTo>
                  <a:pt x="643596" y="515815"/>
                  <a:pt x="461889" y="722141"/>
                  <a:pt x="332935" y="998806"/>
                </a:cubicBezTo>
                <a:cubicBezTo>
                  <a:pt x="203981" y="1275471"/>
                  <a:pt x="0" y="1627163"/>
                  <a:pt x="51581" y="1969477"/>
                </a:cubicBezTo>
                <a:cubicBezTo>
                  <a:pt x="103162" y="2311791"/>
                  <a:pt x="431409" y="2822917"/>
                  <a:pt x="642424" y="3052689"/>
                </a:cubicBezTo>
                <a:cubicBezTo>
                  <a:pt x="853439" y="3282461"/>
                  <a:pt x="1176996" y="3432517"/>
                  <a:pt x="1317673" y="3348111"/>
                </a:cubicBezTo>
                <a:cubicBezTo>
                  <a:pt x="1458350" y="3263705"/>
                  <a:pt x="1505242" y="2783058"/>
                  <a:pt x="1486485" y="2546252"/>
                </a:cubicBezTo>
                <a:cubicBezTo>
                  <a:pt x="1467728" y="2309446"/>
                  <a:pt x="1230923" y="2164080"/>
                  <a:pt x="1205132" y="1927274"/>
                </a:cubicBezTo>
                <a:cubicBezTo>
                  <a:pt x="1179341" y="1690468"/>
                  <a:pt x="1254369" y="1348155"/>
                  <a:pt x="1331741" y="1125416"/>
                </a:cubicBezTo>
                <a:cubicBezTo>
                  <a:pt x="1409113" y="902677"/>
                  <a:pt x="1634196" y="771378"/>
                  <a:pt x="1669365" y="590843"/>
                </a:cubicBezTo>
                <a:cubicBezTo>
                  <a:pt x="1704534" y="410308"/>
                  <a:pt x="1690467" y="84406"/>
                  <a:pt x="1542756" y="42203"/>
                </a:cubicBezTo>
                <a:cubicBezTo>
                  <a:pt x="1395045" y="0"/>
                  <a:pt x="1089073" y="168812"/>
                  <a:pt x="783101" y="337625"/>
                </a:cubicBezTo>
              </a:path>
            </a:pathLst>
          </a:custGeom>
          <a:solidFill>
            <a:schemeClr val="accent5">
              <a:lumMod val="75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95" name="Groupe 94"/>
          <p:cNvGrpSpPr/>
          <p:nvPr/>
        </p:nvGrpSpPr>
        <p:grpSpPr>
          <a:xfrm>
            <a:off x="1619672" y="5085184"/>
            <a:ext cx="1728192" cy="923330"/>
            <a:chOff x="1691680" y="5066020"/>
            <a:chExt cx="1728192" cy="923330"/>
          </a:xfrm>
        </p:grpSpPr>
        <p:sp>
          <p:nvSpPr>
            <p:cNvPr id="38" name="ZoneTexte 37"/>
            <p:cNvSpPr txBox="1"/>
            <p:nvPr/>
          </p:nvSpPr>
          <p:spPr>
            <a:xfrm>
              <a:off x="2483768" y="5445224"/>
              <a:ext cx="93610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2800" b="1" dirty="0">
                  <a:latin typeface="Times New Roman" pitchFamily="18" charset="0"/>
                  <a:cs typeface="Times New Roman" pitchFamily="18" charset="0"/>
                </a:rPr>
                <a:t>-</a:t>
              </a:r>
            </a:p>
          </p:txBody>
        </p:sp>
        <p:sp>
          <p:nvSpPr>
            <p:cNvPr id="39" name="ZoneTexte 38"/>
            <p:cNvSpPr txBox="1"/>
            <p:nvPr/>
          </p:nvSpPr>
          <p:spPr>
            <a:xfrm>
              <a:off x="2411760" y="5066020"/>
              <a:ext cx="57606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2800" b="1" dirty="0">
                  <a:latin typeface="Times New Roman" pitchFamily="18" charset="0"/>
                  <a:cs typeface="Times New Roman" pitchFamily="18" charset="0"/>
                </a:rPr>
                <a:t>-</a:t>
              </a:r>
            </a:p>
          </p:txBody>
        </p:sp>
        <p:sp>
          <p:nvSpPr>
            <p:cNvPr id="43" name="ZoneTexte 42"/>
            <p:cNvSpPr txBox="1"/>
            <p:nvPr/>
          </p:nvSpPr>
          <p:spPr>
            <a:xfrm>
              <a:off x="1691680" y="5589240"/>
              <a:ext cx="129614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2000" b="1" dirty="0" smtClean="0">
                  <a:latin typeface="Times New Roman" pitchFamily="18" charset="0"/>
                  <a:cs typeface="Times New Roman" pitchFamily="18" charset="0"/>
                </a:rPr>
                <a:t>+</a:t>
              </a:r>
              <a:endParaRPr lang="fr-FR" sz="20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5" name="ZoneTexte 44"/>
            <p:cNvSpPr txBox="1"/>
            <p:nvPr/>
          </p:nvSpPr>
          <p:spPr>
            <a:xfrm>
              <a:off x="1907704" y="5229200"/>
              <a:ext cx="57606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2000" b="1" dirty="0" smtClean="0">
                  <a:latin typeface="Times New Roman" pitchFamily="18" charset="0"/>
                  <a:cs typeface="Times New Roman" pitchFamily="18" charset="0"/>
                </a:rPr>
                <a:t>+</a:t>
              </a:r>
              <a:endParaRPr lang="fr-FR" sz="2000" b="1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94" name="Groupe 93"/>
          <p:cNvGrpSpPr/>
          <p:nvPr/>
        </p:nvGrpSpPr>
        <p:grpSpPr>
          <a:xfrm>
            <a:off x="1835696" y="4365104"/>
            <a:ext cx="1224136" cy="883260"/>
            <a:chOff x="1835696" y="4365104"/>
            <a:chExt cx="1224136" cy="883260"/>
          </a:xfrm>
        </p:grpSpPr>
        <p:sp>
          <p:nvSpPr>
            <p:cNvPr id="40" name="ZoneTexte 39"/>
            <p:cNvSpPr txBox="1"/>
            <p:nvPr/>
          </p:nvSpPr>
          <p:spPr>
            <a:xfrm>
              <a:off x="2123728" y="4725144"/>
              <a:ext cx="93610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2800" b="1" dirty="0">
                  <a:latin typeface="Times New Roman" pitchFamily="18" charset="0"/>
                  <a:cs typeface="Times New Roman" pitchFamily="18" charset="0"/>
                </a:rPr>
                <a:t>-</a:t>
              </a:r>
            </a:p>
          </p:txBody>
        </p:sp>
        <p:sp>
          <p:nvSpPr>
            <p:cNvPr id="41" name="ZoneTexte 40"/>
            <p:cNvSpPr txBox="1"/>
            <p:nvPr/>
          </p:nvSpPr>
          <p:spPr>
            <a:xfrm>
              <a:off x="2123728" y="4365104"/>
              <a:ext cx="93610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2800" b="1" dirty="0">
                  <a:latin typeface="Times New Roman" pitchFamily="18" charset="0"/>
                  <a:cs typeface="Times New Roman" pitchFamily="18" charset="0"/>
                </a:rPr>
                <a:t>-</a:t>
              </a:r>
            </a:p>
          </p:txBody>
        </p:sp>
        <p:sp>
          <p:nvSpPr>
            <p:cNvPr id="44" name="ZoneTexte 43"/>
            <p:cNvSpPr txBox="1"/>
            <p:nvPr/>
          </p:nvSpPr>
          <p:spPr>
            <a:xfrm>
              <a:off x="1835696" y="4797152"/>
              <a:ext cx="57606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2000" b="1" dirty="0" smtClean="0">
                  <a:latin typeface="Times New Roman" pitchFamily="18" charset="0"/>
                  <a:cs typeface="Times New Roman" pitchFamily="18" charset="0"/>
                </a:rPr>
                <a:t>+</a:t>
              </a:r>
              <a:endParaRPr lang="fr-FR" sz="20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7" name="ZoneTexte 46"/>
            <p:cNvSpPr txBox="1"/>
            <p:nvPr/>
          </p:nvSpPr>
          <p:spPr>
            <a:xfrm>
              <a:off x="1835696" y="4437112"/>
              <a:ext cx="64807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2000" b="1" dirty="0" smtClean="0">
                  <a:latin typeface="Times New Roman" pitchFamily="18" charset="0"/>
                  <a:cs typeface="Times New Roman" pitchFamily="18" charset="0"/>
                </a:rPr>
                <a:t>+</a:t>
              </a:r>
              <a:endParaRPr lang="fr-FR" sz="2000" b="1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48" name="Ellipse 47"/>
          <p:cNvSpPr/>
          <p:nvPr/>
        </p:nvSpPr>
        <p:spPr>
          <a:xfrm>
            <a:off x="971600" y="2924944"/>
            <a:ext cx="216024" cy="21602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70" name="Groupe 69"/>
          <p:cNvGrpSpPr/>
          <p:nvPr/>
        </p:nvGrpSpPr>
        <p:grpSpPr>
          <a:xfrm>
            <a:off x="3203848" y="5949280"/>
            <a:ext cx="1728192" cy="955268"/>
            <a:chOff x="2987824" y="5930116"/>
            <a:chExt cx="1728192" cy="955268"/>
          </a:xfrm>
        </p:grpSpPr>
        <p:sp>
          <p:nvSpPr>
            <p:cNvPr id="51" name="ZoneTexte 50"/>
            <p:cNvSpPr txBox="1"/>
            <p:nvPr/>
          </p:nvSpPr>
          <p:spPr>
            <a:xfrm>
              <a:off x="2987824" y="6381328"/>
              <a:ext cx="129614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2000" b="1" dirty="0" smtClean="0">
                  <a:latin typeface="Times New Roman" pitchFamily="18" charset="0"/>
                  <a:cs typeface="Times New Roman" pitchFamily="18" charset="0"/>
                </a:rPr>
                <a:t>+</a:t>
              </a:r>
              <a:endParaRPr lang="fr-FR" sz="20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4" name="ZoneTexte 53"/>
            <p:cNvSpPr txBox="1"/>
            <p:nvPr/>
          </p:nvSpPr>
          <p:spPr>
            <a:xfrm>
              <a:off x="3347864" y="5930116"/>
              <a:ext cx="93610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2800" b="1" dirty="0">
                  <a:latin typeface="Times New Roman" pitchFamily="18" charset="0"/>
                  <a:cs typeface="Times New Roman" pitchFamily="18" charset="0"/>
                </a:rPr>
                <a:t>-</a:t>
              </a:r>
            </a:p>
          </p:txBody>
        </p:sp>
        <p:sp>
          <p:nvSpPr>
            <p:cNvPr id="55" name="ZoneTexte 54"/>
            <p:cNvSpPr txBox="1"/>
            <p:nvPr/>
          </p:nvSpPr>
          <p:spPr>
            <a:xfrm>
              <a:off x="3419872" y="6485274"/>
              <a:ext cx="129614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2000" b="1" dirty="0" smtClean="0">
                  <a:latin typeface="Times New Roman" pitchFamily="18" charset="0"/>
                  <a:cs typeface="Times New Roman" pitchFamily="18" charset="0"/>
                </a:rPr>
                <a:t>+</a:t>
              </a:r>
              <a:endParaRPr lang="fr-FR" sz="20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6" name="ZoneTexte 55"/>
            <p:cNvSpPr txBox="1"/>
            <p:nvPr/>
          </p:nvSpPr>
          <p:spPr>
            <a:xfrm>
              <a:off x="3707904" y="5930116"/>
              <a:ext cx="93610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2800" b="1" dirty="0">
                  <a:latin typeface="Times New Roman" pitchFamily="18" charset="0"/>
                  <a:cs typeface="Times New Roman" pitchFamily="18" charset="0"/>
                </a:rPr>
                <a:t>-</a:t>
              </a:r>
            </a:p>
          </p:txBody>
        </p:sp>
      </p:grpSp>
      <p:grpSp>
        <p:nvGrpSpPr>
          <p:cNvPr id="69" name="Groupe 68"/>
          <p:cNvGrpSpPr/>
          <p:nvPr/>
        </p:nvGrpSpPr>
        <p:grpSpPr>
          <a:xfrm>
            <a:off x="2339752" y="5746030"/>
            <a:ext cx="1656184" cy="995338"/>
            <a:chOff x="2267744" y="5714092"/>
            <a:chExt cx="1656184" cy="995338"/>
          </a:xfrm>
        </p:grpSpPr>
        <p:sp>
          <p:nvSpPr>
            <p:cNvPr id="60" name="ZoneTexte 59"/>
            <p:cNvSpPr txBox="1"/>
            <p:nvPr/>
          </p:nvSpPr>
          <p:spPr>
            <a:xfrm>
              <a:off x="2555776" y="6309320"/>
              <a:ext cx="129614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2000" b="1" dirty="0" smtClean="0">
                  <a:latin typeface="Times New Roman" pitchFamily="18" charset="0"/>
                  <a:cs typeface="Times New Roman" pitchFamily="18" charset="0"/>
                </a:rPr>
                <a:t>+</a:t>
              </a:r>
              <a:endParaRPr lang="fr-FR" sz="20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1" name="ZoneTexte 60"/>
            <p:cNvSpPr txBox="1"/>
            <p:nvPr/>
          </p:nvSpPr>
          <p:spPr>
            <a:xfrm>
              <a:off x="2699792" y="5714092"/>
              <a:ext cx="93610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2800" b="1" dirty="0">
                  <a:latin typeface="Times New Roman" pitchFamily="18" charset="0"/>
                  <a:cs typeface="Times New Roman" pitchFamily="18" charset="0"/>
                </a:rPr>
                <a:t>-</a:t>
              </a:r>
            </a:p>
          </p:txBody>
        </p:sp>
        <p:sp>
          <p:nvSpPr>
            <p:cNvPr id="62" name="ZoneTexte 61"/>
            <p:cNvSpPr txBox="1"/>
            <p:nvPr/>
          </p:nvSpPr>
          <p:spPr>
            <a:xfrm>
              <a:off x="2267744" y="6125234"/>
              <a:ext cx="129614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2000" b="1" dirty="0" smtClean="0">
                  <a:latin typeface="Times New Roman" pitchFamily="18" charset="0"/>
                  <a:cs typeface="Times New Roman" pitchFamily="18" charset="0"/>
                </a:rPr>
                <a:t>+</a:t>
              </a:r>
              <a:endParaRPr lang="fr-FR" sz="20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63" name="ZoneTexte 62"/>
            <p:cNvSpPr txBox="1"/>
            <p:nvPr/>
          </p:nvSpPr>
          <p:spPr>
            <a:xfrm>
              <a:off x="2987824" y="5858108"/>
              <a:ext cx="93610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2800" b="1" dirty="0">
                  <a:latin typeface="Times New Roman" pitchFamily="18" charset="0"/>
                  <a:cs typeface="Times New Roman" pitchFamily="18" charset="0"/>
                </a:rPr>
                <a:t>-</a:t>
              </a:r>
            </a:p>
          </p:txBody>
        </p:sp>
      </p:grpSp>
      <p:grpSp>
        <p:nvGrpSpPr>
          <p:cNvPr id="73" name="Groupe 81"/>
          <p:cNvGrpSpPr/>
          <p:nvPr/>
        </p:nvGrpSpPr>
        <p:grpSpPr>
          <a:xfrm flipH="1">
            <a:off x="6372200" y="1988840"/>
            <a:ext cx="2379292" cy="783150"/>
            <a:chOff x="3071802" y="4213230"/>
            <a:chExt cx="2286016" cy="430216"/>
          </a:xfrm>
        </p:grpSpPr>
        <p:grpSp>
          <p:nvGrpSpPr>
            <p:cNvPr id="74" name="Groupe 57"/>
            <p:cNvGrpSpPr/>
            <p:nvPr/>
          </p:nvGrpSpPr>
          <p:grpSpPr>
            <a:xfrm>
              <a:off x="3071802" y="4213230"/>
              <a:ext cx="2286016" cy="430216"/>
              <a:chOff x="3071802" y="2214554"/>
              <a:chExt cx="2286016" cy="430216"/>
            </a:xfrm>
          </p:grpSpPr>
          <p:cxnSp>
            <p:nvCxnSpPr>
              <p:cNvPr id="80" name="Connecteur droit 79"/>
              <p:cNvCxnSpPr/>
              <p:nvPr/>
            </p:nvCxnSpPr>
            <p:spPr>
              <a:xfrm>
                <a:off x="3071802" y="2643182"/>
                <a:ext cx="2286016" cy="1588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2" name="Connecteur droit 81"/>
              <p:cNvCxnSpPr/>
              <p:nvPr/>
            </p:nvCxnSpPr>
            <p:spPr>
              <a:xfrm rot="5400000">
                <a:off x="3501224" y="2428074"/>
                <a:ext cx="428628" cy="1588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Connecteur droit 82"/>
              <p:cNvCxnSpPr/>
              <p:nvPr/>
            </p:nvCxnSpPr>
            <p:spPr>
              <a:xfrm rot="5400000">
                <a:off x="3785388" y="2428074"/>
                <a:ext cx="428628" cy="1588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5" name="Connecteur droit 84"/>
              <p:cNvCxnSpPr/>
              <p:nvPr/>
            </p:nvCxnSpPr>
            <p:spPr>
              <a:xfrm rot="5400000">
                <a:off x="4356892" y="2428074"/>
                <a:ext cx="428628" cy="1588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6" name="Connecteur droit 85"/>
              <p:cNvCxnSpPr/>
              <p:nvPr/>
            </p:nvCxnSpPr>
            <p:spPr>
              <a:xfrm rot="5400000">
                <a:off x="4642644" y="2428074"/>
                <a:ext cx="428628" cy="1588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75" name="Connecteur droit 74"/>
            <p:cNvCxnSpPr/>
            <p:nvPr/>
          </p:nvCxnSpPr>
          <p:spPr>
            <a:xfrm rot="5400000">
              <a:off x="3367872" y="4428338"/>
              <a:ext cx="428628" cy="1588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Connecteur droit 76"/>
            <p:cNvCxnSpPr/>
            <p:nvPr/>
          </p:nvCxnSpPr>
          <p:spPr>
            <a:xfrm rot="5400000">
              <a:off x="3928264" y="4428338"/>
              <a:ext cx="428628" cy="1588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Connecteur droit 77"/>
            <p:cNvCxnSpPr/>
            <p:nvPr/>
          </p:nvCxnSpPr>
          <p:spPr>
            <a:xfrm rot="5400000">
              <a:off x="4215604" y="4428338"/>
              <a:ext cx="428628" cy="1588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4" name="Groupe 81"/>
          <p:cNvGrpSpPr/>
          <p:nvPr/>
        </p:nvGrpSpPr>
        <p:grpSpPr>
          <a:xfrm flipH="1">
            <a:off x="6372200" y="1988840"/>
            <a:ext cx="2379292" cy="783150"/>
            <a:chOff x="3071802" y="4213230"/>
            <a:chExt cx="2286016" cy="430216"/>
          </a:xfrm>
        </p:grpSpPr>
        <p:grpSp>
          <p:nvGrpSpPr>
            <p:cNvPr id="125" name="Groupe 57"/>
            <p:cNvGrpSpPr/>
            <p:nvPr/>
          </p:nvGrpSpPr>
          <p:grpSpPr>
            <a:xfrm>
              <a:off x="3071802" y="4213230"/>
              <a:ext cx="2286016" cy="430216"/>
              <a:chOff x="3071802" y="2214554"/>
              <a:chExt cx="2286016" cy="430216"/>
            </a:xfrm>
          </p:grpSpPr>
          <p:cxnSp>
            <p:nvCxnSpPr>
              <p:cNvPr id="131" name="Connecteur droit 130"/>
              <p:cNvCxnSpPr/>
              <p:nvPr/>
            </p:nvCxnSpPr>
            <p:spPr>
              <a:xfrm>
                <a:off x="3071802" y="2643182"/>
                <a:ext cx="2286016" cy="1588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2" name="Connecteur droit 131"/>
              <p:cNvCxnSpPr/>
              <p:nvPr/>
            </p:nvCxnSpPr>
            <p:spPr>
              <a:xfrm rot="5400000">
                <a:off x="3215472" y="2428868"/>
                <a:ext cx="428628" cy="1588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3" name="Connecteur droit 132"/>
              <p:cNvCxnSpPr/>
              <p:nvPr/>
            </p:nvCxnSpPr>
            <p:spPr>
              <a:xfrm rot="5400000">
                <a:off x="3501224" y="2428074"/>
                <a:ext cx="428628" cy="1588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4" name="Connecteur droit 133"/>
              <p:cNvCxnSpPr/>
              <p:nvPr/>
            </p:nvCxnSpPr>
            <p:spPr>
              <a:xfrm rot="5400000">
                <a:off x="3785387" y="2428074"/>
                <a:ext cx="428628" cy="1588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5" name="Connecteur droit 134"/>
              <p:cNvCxnSpPr/>
              <p:nvPr/>
            </p:nvCxnSpPr>
            <p:spPr>
              <a:xfrm rot="5400000">
                <a:off x="4071140" y="2428074"/>
                <a:ext cx="428628" cy="1588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6" name="Connecteur droit 135"/>
              <p:cNvCxnSpPr/>
              <p:nvPr/>
            </p:nvCxnSpPr>
            <p:spPr>
              <a:xfrm rot="5400000">
                <a:off x="4356892" y="2428074"/>
                <a:ext cx="428628" cy="1588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7" name="Connecteur droit 136"/>
              <p:cNvCxnSpPr/>
              <p:nvPr/>
            </p:nvCxnSpPr>
            <p:spPr>
              <a:xfrm rot="5400000">
                <a:off x="4642644" y="2428074"/>
                <a:ext cx="428628" cy="1588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26" name="Connecteur droit 125"/>
            <p:cNvCxnSpPr/>
            <p:nvPr/>
          </p:nvCxnSpPr>
          <p:spPr>
            <a:xfrm rot="5400000">
              <a:off x="3367872" y="4428338"/>
              <a:ext cx="428628" cy="1588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Connecteur droit 126"/>
            <p:cNvCxnSpPr/>
            <p:nvPr/>
          </p:nvCxnSpPr>
          <p:spPr>
            <a:xfrm rot="5400000">
              <a:off x="3642512" y="4428338"/>
              <a:ext cx="428628" cy="1588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" name="Connecteur droit 127"/>
            <p:cNvCxnSpPr/>
            <p:nvPr/>
          </p:nvCxnSpPr>
          <p:spPr>
            <a:xfrm rot="5400000">
              <a:off x="3928264" y="4428338"/>
              <a:ext cx="428628" cy="1588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9" name="Connecteur droit 128"/>
            <p:cNvCxnSpPr/>
            <p:nvPr/>
          </p:nvCxnSpPr>
          <p:spPr>
            <a:xfrm rot="5400000">
              <a:off x="4215604" y="4428338"/>
              <a:ext cx="428628" cy="1588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Connecteur droit 129"/>
            <p:cNvCxnSpPr/>
            <p:nvPr/>
          </p:nvCxnSpPr>
          <p:spPr>
            <a:xfrm rot="5400000">
              <a:off x="4501356" y="4428338"/>
              <a:ext cx="428628" cy="1588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8" name="Groupe 81"/>
          <p:cNvGrpSpPr/>
          <p:nvPr/>
        </p:nvGrpSpPr>
        <p:grpSpPr>
          <a:xfrm flipH="1">
            <a:off x="6372200" y="1988840"/>
            <a:ext cx="2379292" cy="783150"/>
            <a:chOff x="3071802" y="4213230"/>
            <a:chExt cx="2286016" cy="430216"/>
          </a:xfrm>
        </p:grpSpPr>
        <p:grpSp>
          <p:nvGrpSpPr>
            <p:cNvPr id="139" name="Groupe 57"/>
            <p:cNvGrpSpPr/>
            <p:nvPr/>
          </p:nvGrpSpPr>
          <p:grpSpPr>
            <a:xfrm>
              <a:off x="3071802" y="4213230"/>
              <a:ext cx="2286016" cy="430216"/>
              <a:chOff x="3071802" y="2214554"/>
              <a:chExt cx="2286016" cy="430216"/>
            </a:xfrm>
          </p:grpSpPr>
          <p:cxnSp>
            <p:nvCxnSpPr>
              <p:cNvPr id="145" name="Connecteur droit 144"/>
              <p:cNvCxnSpPr/>
              <p:nvPr/>
            </p:nvCxnSpPr>
            <p:spPr>
              <a:xfrm>
                <a:off x="3071802" y="2643182"/>
                <a:ext cx="2286016" cy="1588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8" name="Connecteur droit 147"/>
              <p:cNvCxnSpPr/>
              <p:nvPr/>
            </p:nvCxnSpPr>
            <p:spPr>
              <a:xfrm rot="5400000">
                <a:off x="3785387" y="2428074"/>
                <a:ext cx="428628" cy="1588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1" name="Connecteur droit 150"/>
              <p:cNvCxnSpPr/>
              <p:nvPr/>
            </p:nvCxnSpPr>
            <p:spPr>
              <a:xfrm rot="5400000">
                <a:off x="4642644" y="2428074"/>
                <a:ext cx="428628" cy="1588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40" name="Connecteur droit 139"/>
            <p:cNvCxnSpPr/>
            <p:nvPr/>
          </p:nvCxnSpPr>
          <p:spPr>
            <a:xfrm rot="5400000">
              <a:off x="3367872" y="4428338"/>
              <a:ext cx="428628" cy="1588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1" name="Ellipse 70"/>
          <p:cNvSpPr/>
          <p:nvPr/>
        </p:nvSpPr>
        <p:spPr>
          <a:xfrm>
            <a:off x="6516216" y="5394411"/>
            <a:ext cx="216024" cy="21602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2" name="Ellipse 71"/>
          <p:cNvSpPr/>
          <p:nvPr/>
        </p:nvSpPr>
        <p:spPr>
          <a:xfrm>
            <a:off x="6516216" y="6114491"/>
            <a:ext cx="216024" cy="216024"/>
          </a:xfrm>
          <a:prstGeom prst="ellipse">
            <a:avLst/>
          </a:prstGeom>
          <a:solidFill>
            <a:srgbClr val="00CC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6" name="ZoneTexte 75"/>
          <p:cNvSpPr txBox="1"/>
          <p:nvPr/>
        </p:nvSpPr>
        <p:spPr>
          <a:xfrm>
            <a:off x="6970081" y="5271591"/>
            <a:ext cx="10583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GABA</a:t>
            </a:r>
            <a:endParaRPr lang="fr-FR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9" name="ZoneTexte 78"/>
          <p:cNvSpPr txBox="1"/>
          <p:nvPr/>
        </p:nvSpPr>
        <p:spPr>
          <a:xfrm>
            <a:off x="6961762" y="5991671"/>
            <a:ext cx="21467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err="1" smtClean="0">
                <a:latin typeface="Times New Roman" pitchFamily="18" charset="0"/>
                <a:cs typeface="Times New Roman" pitchFamily="18" charset="0"/>
              </a:rPr>
              <a:t>Benzodiazepine</a:t>
            </a:r>
            <a:endParaRPr lang="fr-FR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1" name="Rectangle 80"/>
          <p:cNvSpPr/>
          <p:nvPr/>
        </p:nvSpPr>
        <p:spPr>
          <a:xfrm>
            <a:off x="323528" y="1196752"/>
            <a:ext cx="197971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GABA</a:t>
            </a:r>
            <a:r>
              <a:rPr lang="en-GB" sz="2800" b="1" baseline="-25000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z="2800" b="1" dirty="0" smtClean="0">
                <a:latin typeface="Times New Roman" pitchFamily="18" charset="0"/>
                <a:cs typeface="Times New Roman" pitchFamily="18" charset="0"/>
              </a:rPr>
              <a:t> R</a:t>
            </a:r>
          </a:p>
        </p:txBody>
      </p:sp>
      <p:grpSp>
        <p:nvGrpSpPr>
          <p:cNvPr id="87" name="Groupe 86"/>
          <p:cNvGrpSpPr/>
          <p:nvPr/>
        </p:nvGrpSpPr>
        <p:grpSpPr>
          <a:xfrm>
            <a:off x="4644008" y="1988840"/>
            <a:ext cx="936104" cy="504056"/>
            <a:chOff x="3347864" y="1124744"/>
            <a:chExt cx="936104" cy="504056"/>
          </a:xfrm>
        </p:grpSpPr>
        <p:sp>
          <p:nvSpPr>
            <p:cNvPr id="66" name="ZoneTexte 65"/>
            <p:cNvSpPr txBox="1"/>
            <p:nvPr/>
          </p:nvSpPr>
          <p:spPr>
            <a:xfrm>
              <a:off x="3347864" y="1196752"/>
              <a:ext cx="93610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2000" dirty="0" smtClean="0">
                  <a:latin typeface="Times New Roman" pitchFamily="18" charset="0"/>
                  <a:cs typeface="Times New Roman" pitchFamily="18" charset="0"/>
                </a:rPr>
                <a:t>Cl</a:t>
              </a:r>
              <a:r>
                <a:rPr lang="fr-FR" sz="2000" baseline="30000" dirty="0" smtClean="0">
                  <a:latin typeface="Times New Roman" pitchFamily="18" charset="0"/>
                  <a:cs typeface="Times New Roman" pitchFamily="18" charset="0"/>
                </a:rPr>
                <a:t>-</a:t>
              </a:r>
              <a:endParaRPr lang="fr-FR" sz="2000" baseline="30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84" name="Ellipse 83"/>
            <p:cNvSpPr/>
            <p:nvPr/>
          </p:nvSpPr>
          <p:spPr>
            <a:xfrm>
              <a:off x="3563888" y="1124744"/>
              <a:ext cx="504056" cy="504056"/>
            </a:xfrm>
            <a:prstGeom prst="ellipse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88" name="Groupe 87"/>
          <p:cNvGrpSpPr/>
          <p:nvPr/>
        </p:nvGrpSpPr>
        <p:grpSpPr>
          <a:xfrm>
            <a:off x="3500264" y="1277144"/>
            <a:ext cx="936104" cy="504056"/>
            <a:chOff x="3347864" y="1124744"/>
            <a:chExt cx="936104" cy="504056"/>
          </a:xfrm>
        </p:grpSpPr>
        <p:sp>
          <p:nvSpPr>
            <p:cNvPr id="89" name="ZoneTexte 88"/>
            <p:cNvSpPr txBox="1"/>
            <p:nvPr/>
          </p:nvSpPr>
          <p:spPr>
            <a:xfrm>
              <a:off x="3347864" y="1196752"/>
              <a:ext cx="93610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2000" dirty="0" smtClean="0">
                  <a:latin typeface="Times New Roman" pitchFamily="18" charset="0"/>
                  <a:cs typeface="Times New Roman" pitchFamily="18" charset="0"/>
                </a:rPr>
                <a:t>Cl</a:t>
              </a:r>
              <a:r>
                <a:rPr lang="fr-FR" sz="2000" baseline="30000" dirty="0" smtClean="0">
                  <a:latin typeface="Times New Roman" pitchFamily="18" charset="0"/>
                  <a:cs typeface="Times New Roman" pitchFamily="18" charset="0"/>
                </a:rPr>
                <a:t>-</a:t>
              </a:r>
              <a:endParaRPr lang="fr-FR" sz="2000" baseline="30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0" name="Ellipse 89"/>
            <p:cNvSpPr/>
            <p:nvPr/>
          </p:nvSpPr>
          <p:spPr>
            <a:xfrm>
              <a:off x="3563888" y="1124744"/>
              <a:ext cx="504056" cy="504056"/>
            </a:xfrm>
            <a:prstGeom prst="ellipse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91" name="Groupe 90"/>
          <p:cNvGrpSpPr/>
          <p:nvPr/>
        </p:nvGrpSpPr>
        <p:grpSpPr>
          <a:xfrm>
            <a:off x="4572000" y="1124744"/>
            <a:ext cx="936104" cy="504056"/>
            <a:chOff x="3347864" y="1124744"/>
            <a:chExt cx="936104" cy="504056"/>
          </a:xfrm>
        </p:grpSpPr>
        <p:sp>
          <p:nvSpPr>
            <p:cNvPr id="92" name="ZoneTexte 91"/>
            <p:cNvSpPr txBox="1"/>
            <p:nvPr/>
          </p:nvSpPr>
          <p:spPr>
            <a:xfrm>
              <a:off x="3347864" y="1196752"/>
              <a:ext cx="93610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2000" dirty="0" smtClean="0">
                  <a:latin typeface="Times New Roman" pitchFamily="18" charset="0"/>
                  <a:cs typeface="Times New Roman" pitchFamily="18" charset="0"/>
                </a:rPr>
                <a:t>Cl</a:t>
              </a:r>
              <a:r>
                <a:rPr lang="fr-FR" sz="2000" baseline="30000" dirty="0" smtClean="0">
                  <a:latin typeface="Times New Roman" pitchFamily="18" charset="0"/>
                  <a:cs typeface="Times New Roman" pitchFamily="18" charset="0"/>
                </a:rPr>
                <a:t>-</a:t>
              </a:r>
              <a:endParaRPr lang="fr-FR" sz="2000" baseline="300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3" name="Ellipse 92"/>
            <p:cNvSpPr/>
            <p:nvPr/>
          </p:nvSpPr>
          <p:spPr>
            <a:xfrm>
              <a:off x="3563888" y="1124744"/>
              <a:ext cx="504056" cy="504056"/>
            </a:xfrm>
            <a:prstGeom prst="ellipse">
              <a:avLst/>
            </a:prstGeom>
            <a:noFill/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96" name="Forme libre 95"/>
          <p:cNvSpPr/>
          <p:nvPr/>
        </p:nvSpPr>
        <p:spPr>
          <a:xfrm rot="257681" flipH="1">
            <a:off x="4045269" y="2725085"/>
            <a:ext cx="479596" cy="1276814"/>
          </a:xfrm>
          <a:custGeom>
            <a:avLst/>
            <a:gdLst>
              <a:gd name="connsiteX0" fmla="*/ 825304 w 1704534"/>
              <a:gd name="connsiteY0" fmla="*/ 309489 h 3432517"/>
              <a:gd name="connsiteX1" fmla="*/ 332935 w 1704534"/>
              <a:gd name="connsiteY1" fmla="*/ 998806 h 3432517"/>
              <a:gd name="connsiteX2" fmla="*/ 51581 w 1704534"/>
              <a:gd name="connsiteY2" fmla="*/ 1969477 h 3432517"/>
              <a:gd name="connsiteX3" fmla="*/ 642424 w 1704534"/>
              <a:gd name="connsiteY3" fmla="*/ 3052689 h 3432517"/>
              <a:gd name="connsiteX4" fmla="*/ 1317673 w 1704534"/>
              <a:gd name="connsiteY4" fmla="*/ 3348111 h 3432517"/>
              <a:gd name="connsiteX5" fmla="*/ 1486485 w 1704534"/>
              <a:gd name="connsiteY5" fmla="*/ 2546252 h 3432517"/>
              <a:gd name="connsiteX6" fmla="*/ 1205132 w 1704534"/>
              <a:gd name="connsiteY6" fmla="*/ 1927274 h 3432517"/>
              <a:gd name="connsiteX7" fmla="*/ 1331741 w 1704534"/>
              <a:gd name="connsiteY7" fmla="*/ 1125416 h 3432517"/>
              <a:gd name="connsiteX8" fmla="*/ 1669365 w 1704534"/>
              <a:gd name="connsiteY8" fmla="*/ 590843 h 3432517"/>
              <a:gd name="connsiteX9" fmla="*/ 1542756 w 1704534"/>
              <a:gd name="connsiteY9" fmla="*/ 42203 h 3432517"/>
              <a:gd name="connsiteX10" fmla="*/ 783101 w 1704534"/>
              <a:gd name="connsiteY10" fmla="*/ 337625 h 34325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704534" h="3432517">
                <a:moveTo>
                  <a:pt x="825304" y="309489"/>
                </a:moveTo>
                <a:cubicBezTo>
                  <a:pt x="643596" y="515815"/>
                  <a:pt x="461889" y="722141"/>
                  <a:pt x="332935" y="998806"/>
                </a:cubicBezTo>
                <a:cubicBezTo>
                  <a:pt x="203981" y="1275471"/>
                  <a:pt x="0" y="1627163"/>
                  <a:pt x="51581" y="1969477"/>
                </a:cubicBezTo>
                <a:cubicBezTo>
                  <a:pt x="103162" y="2311791"/>
                  <a:pt x="431409" y="2822917"/>
                  <a:pt x="642424" y="3052689"/>
                </a:cubicBezTo>
                <a:cubicBezTo>
                  <a:pt x="853439" y="3282461"/>
                  <a:pt x="1176996" y="3432517"/>
                  <a:pt x="1317673" y="3348111"/>
                </a:cubicBezTo>
                <a:cubicBezTo>
                  <a:pt x="1458350" y="3263705"/>
                  <a:pt x="1505242" y="2783058"/>
                  <a:pt x="1486485" y="2546252"/>
                </a:cubicBezTo>
                <a:cubicBezTo>
                  <a:pt x="1467728" y="2309446"/>
                  <a:pt x="1230923" y="2164080"/>
                  <a:pt x="1205132" y="1927274"/>
                </a:cubicBezTo>
                <a:cubicBezTo>
                  <a:pt x="1179341" y="1690468"/>
                  <a:pt x="1254369" y="1348155"/>
                  <a:pt x="1331741" y="1125416"/>
                </a:cubicBezTo>
                <a:cubicBezTo>
                  <a:pt x="1409113" y="902677"/>
                  <a:pt x="1634196" y="771378"/>
                  <a:pt x="1669365" y="590843"/>
                </a:cubicBezTo>
                <a:cubicBezTo>
                  <a:pt x="1704534" y="410308"/>
                  <a:pt x="1690467" y="84406"/>
                  <a:pt x="1542756" y="42203"/>
                </a:cubicBezTo>
                <a:cubicBezTo>
                  <a:pt x="1395045" y="0"/>
                  <a:pt x="1089073" y="168812"/>
                  <a:pt x="783101" y="337625"/>
                </a:cubicBezTo>
              </a:path>
            </a:pathLst>
          </a:custGeom>
          <a:solidFill>
            <a:schemeClr val="accent5">
              <a:lumMod val="75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7" name="Ellipse 96"/>
          <p:cNvSpPr/>
          <p:nvPr/>
        </p:nvSpPr>
        <p:spPr>
          <a:xfrm>
            <a:off x="1043608" y="3284984"/>
            <a:ext cx="216024" cy="21602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5" name="Ellipse 64"/>
          <p:cNvSpPr/>
          <p:nvPr/>
        </p:nvSpPr>
        <p:spPr>
          <a:xfrm>
            <a:off x="5796136" y="2132856"/>
            <a:ext cx="216024" cy="216024"/>
          </a:xfrm>
          <a:prstGeom prst="ellipse">
            <a:avLst/>
          </a:prstGeom>
          <a:solidFill>
            <a:srgbClr val="00CC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00" name="Groupe 99"/>
          <p:cNvGrpSpPr/>
          <p:nvPr/>
        </p:nvGrpSpPr>
        <p:grpSpPr>
          <a:xfrm>
            <a:off x="6444208" y="4293096"/>
            <a:ext cx="483582" cy="579232"/>
            <a:chOff x="321329" y="4437111"/>
            <a:chExt cx="960977" cy="1292979"/>
          </a:xfrm>
        </p:grpSpPr>
        <p:sp>
          <p:nvSpPr>
            <p:cNvPr id="98" name="Forme libre 97"/>
            <p:cNvSpPr/>
            <p:nvPr/>
          </p:nvSpPr>
          <p:spPr>
            <a:xfrm rot="21388358">
              <a:off x="321329" y="4437111"/>
              <a:ext cx="518509" cy="1276814"/>
            </a:xfrm>
            <a:custGeom>
              <a:avLst/>
              <a:gdLst>
                <a:gd name="connsiteX0" fmla="*/ 825304 w 1704534"/>
                <a:gd name="connsiteY0" fmla="*/ 309489 h 3432517"/>
                <a:gd name="connsiteX1" fmla="*/ 332935 w 1704534"/>
                <a:gd name="connsiteY1" fmla="*/ 998806 h 3432517"/>
                <a:gd name="connsiteX2" fmla="*/ 51581 w 1704534"/>
                <a:gd name="connsiteY2" fmla="*/ 1969477 h 3432517"/>
                <a:gd name="connsiteX3" fmla="*/ 642424 w 1704534"/>
                <a:gd name="connsiteY3" fmla="*/ 3052689 h 3432517"/>
                <a:gd name="connsiteX4" fmla="*/ 1317673 w 1704534"/>
                <a:gd name="connsiteY4" fmla="*/ 3348111 h 3432517"/>
                <a:gd name="connsiteX5" fmla="*/ 1486485 w 1704534"/>
                <a:gd name="connsiteY5" fmla="*/ 2546252 h 3432517"/>
                <a:gd name="connsiteX6" fmla="*/ 1205132 w 1704534"/>
                <a:gd name="connsiteY6" fmla="*/ 1927274 h 3432517"/>
                <a:gd name="connsiteX7" fmla="*/ 1331741 w 1704534"/>
                <a:gd name="connsiteY7" fmla="*/ 1125416 h 3432517"/>
                <a:gd name="connsiteX8" fmla="*/ 1669365 w 1704534"/>
                <a:gd name="connsiteY8" fmla="*/ 590843 h 3432517"/>
                <a:gd name="connsiteX9" fmla="*/ 1542756 w 1704534"/>
                <a:gd name="connsiteY9" fmla="*/ 42203 h 3432517"/>
                <a:gd name="connsiteX10" fmla="*/ 783101 w 1704534"/>
                <a:gd name="connsiteY10" fmla="*/ 337625 h 34325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704534" h="3432517">
                  <a:moveTo>
                    <a:pt x="825304" y="309489"/>
                  </a:moveTo>
                  <a:cubicBezTo>
                    <a:pt x="643596" y="515815"/>
                    <a:pt x="461889" y="722141"/>
                    <a:pt x="332935" y="998806"/>
                  </a:cubicBezTo>
                  <a:cubicBezTo>
                    <a:pt x="203981" y="1275471"/>
                    <a:pt x="0" y="1627163"/>
                    <a:pt x="51581" y="1969477"/>
                  </a:cubicBezTo>
                  <a:cubicBezTo>
                    <a:pt x="103162" y="2311791"/>
                    <a:pt x="431409" y="2822917"/>
                    <a:pt x="642424" y="3052689"/>
                  </a:cubicBezTo>
                  <a:cubicBezTo>
                    <a:pt x="853439" y="3282461"/>
                    <a:pt x="1176996" y="3432517"/>
                    <a:pt x="1317673" y="3348111"/>
                  </a:cubicBezTo>
                  <a:cubicBezTo>
                    <a:pt x="1458350" y="3263705"/>
                    <a:pt x="1505242" y="2783058"/>
                    <a:pt x="1486485" y="2546252"/>
                  </a:cubicBezTo>
                  <a:cubicBezTo>
                    <a:pt x="1467728" y="2309446"/>
                    <a:pt x="1230923" y="2164080"/>
                    <a:pt x="1205132" y="1927274"/>
                  </a:cubicBezTo>
                  <a:cubicBezTo>
                    <a:pt x="1179341" y="1690468"/>
                    <a:pt x="1254369" y="1348155"/>
                    <a:pt x="1331741" y="1125416"/>
                  </a:cubicBezTo>
                  <a:cubicBezTo>
                    <a:pt x="1409113" y="902677"/>
                    <a:pt x="1634196" y="771378"/>
                    <a:pt x="1669365" y="590843"/>
                  </a:cubicBezTo>
                  <a:cubicBezTo>
                    <a:pt x="1704534" y="410308"/>
                    <a:pt x="1690467" y="84406"/>
                    <a:pt x="1542756" y="42203"/>
                  </a:cubicBezTo>
                  <a:cubicBezTo>
                    <a:pt x="1395045" y="0"/>
                    <a:pt x="1089073" y="168812"/>
                    <a:pt x="783101" y="337625"/>
                  </a:cubicBezTo>
                </a:path>
              </a:pathLst>
            </a:custGeom>
            <a:solidFill>
              <a:schemeClr val="accent5">
                <a:lumMod val="75000"/>
              </a:schemeClr>
            </a:solidFill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9" name="Forme libre 98"/>
            <p:cNvSpPr/>
            <p:nvPr/>
          </p:nvSpPr>
          <p:spPr>
            <a:xfrm rot="257681" flipH="1">
              <a:off x="802710" y="4453276"/>
              <a:ext cx="479596" cy="1276814"/>
            </a:xfrm>
            <a:custGeom>
              <a:avLst/>
              <a:gdLst>
                <a:gd name="connsiteX0" fmla="*/ 825304 w 1704534"/>
                <a:gd name="connsiteY0" fmla="*/ 309489 h 3432517"/>
                <a:gd name="connsiteX1" fmla="*/ 332935 w 1704534"/>
                <a:gd name="connsiteY1" fmla="*/ 998806 h 3432517"/>
                <a:gd name="connsiteX2" fmla="*/ 51581 w 1704534"/>
                <a:gd name="connsiteY2" fmla="*/ 1969477 h 3432517"/>
                <a:gd name="connsiteX3" fmla="*/ 642424 w 1704534"/>
                <a:gd name="connsiteY3" fmla="*/ 3052689 h 3432517"/>
                <a:gd name="connsiteX4" fmla="*/ 1317673 w 1704534"/>
                <a:gd name="connsiteY4" fmla="*/ 3348111 h 3432517"/>
                <a:gd name="connsiteX5" fmla="*/ 1486485 w 1704534"/>
                <a:gd name="connsiteY5" fmla="*/ 2546252 h 3432517"/>
                <a:gd name="connsiteX6" fmla="*/ 1205132 w 1704534"/>
                <a:gd name="connsiteY6" fmla="*/ 1927274 h 3432517"/>
                <a:gd name="connsiteX7" fmla="*/ 1331741 w 1704534"/>
                <a:gd name="connsiteY7" fmla="*/ 1125416 h 3432517"/>
                <a:gd name="connsiteX8" fmla="*/ 1669365 w 1704534"/>
                <a:gd name="connsiteY8" fmla="*/ 590843 h 3432517"/>
                <a:gd name="connsiteX9" fmla="*/ 1542756 w 1704534"/>
                <a:gd name="connsiteY9" fmla="*/ 42203 h 3432517"/>
                <a:gd name="connsiteX10" fmla="*/ 783101 w 1704534"/>
                <a:gd name="connsiteY10" fmla="*/ 337625 h 34325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704534" h="3432517">
                  <a:moveTo>
                    <a:pt x="825304" y="309489"/>
                  </a:moveTo>
                  <a:cubicBezTo>
                    <a:pt x="643596" y="515815"/>
                    <a:pt x="461889" y="722141"/>
                    <a:pt x="332935" y="998806"/>
                  </a:cubicBezTo>
                  <a:cubicBezTo>
                    <a:pt x="203981" y="1275471"/>
                    <a:pt x="0" y="1627163"/>
                    <a:pt x="51581" y="1969477"/>
                  </a:cubicBezTo>
                  <a:cubicBezTo>
                    <a:pt x="103162" y="2311791"/>
                    <a:pt x="431409" y="2822917"/>
                    <a:pt x="642424" y="3052689"/>
                  </a:cubicBezTo>
                  <a:cubicBezTo>
                    <a:pt x="853439" y="3282461"/>
                    <a:pt x="1176996" y="3432517"/>
                    <a:pt x="1317673" y="3348111"/>
                  </a:cubicBezTo>
                  <a:cubicBezTo>
                    <a:pt x="1458350" y="3263705"/>
                    <a:pt x="1505242" y="2783058"/>
                    <a:pt x="1486485" y="2546252"/>
                  </a:cubicBezTo>
                  <a:cubicBezTo>
                    <a:pt x="1467728" y="2309446"/>
                    <a:pt x="1230923" y="2164080"/>
                    <a:pt x="1205132" y="1927274"/>
                  </a:cubicBezTo>
                  <a:cubicBezTo>
                    <a:pt x="1179341" y="1690468"/>
                    <a:pt x="1254369" y="1348155"/>
                    <a:pt x="1331741" y="1125416"/>
                  </a:cubicBezTo>
                  <a:cubicBezTo>
                    <a:pt x="1409113" y="902677"/>
                    <a:pt x="1634196" y="771378"/>
                    <a:pt x="1669365" y="590843"/>
                  </a:cubicBezTo>
                  <a:cubicBezTo>
                    <a:pt x="1704534" y="410308"/>
                    <a:pt x="1690467" y="84406"/>
                    <a:pt x="1542756" y="42203"/>
                  </a:cubicBezTo>
                  <a:cubicBezTo>
                    <a:pt x="1395045" y="0"/>
                    <a:pt x="1089073" y="168812"/>
                    <a:pt x="783101" y="337625"/>
                  </a:cubicBezTo>
                </a:path>
              </a:pathLst>
            </a:custGeom>
            <a:solidFill>
              <a:schemeClr val="accent5">
                <a:lumMod val="75000"/>
              </a:schemeClr>
            </a:solidFill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101" name="Rectangle 100"/>
          <p:cNvSpPr/>
          <p:nvPr/>
        </p:nvSpPr>
        <p:spPr>
          <a:xfrm>
            <a:off x="6660232" y="4407495"/>
            <a:ext cx="19797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20000"/>
              </a:spcBef>
              <a:defRPr/>
            </a:pP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GABA</a:t>
            </a:r>
            <a:r>
              <a:rPr lang="en-GB" sz="2400" baseline="-25000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 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6 2.59259E-6 L 0.29131 -0.01065 " pathEditMode="relative" ptsTypes="AA">
                                      <p:cBhvr>
                                        <p:cTn id="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33333E-6 L 0.01563 -3.33333E-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7.40741E-7 C 0.00313 0.04629 0.00399 0.09259 0.00695 0.13889 C 0.00747 0.16759 0.01302 0.24074 0.00556 0.27037 C 0.00486 0.29421 0.00556 0.32199 0.00139 0.34629 C -0.00052 0.35694 -0.00226 0.3618 -0.00972 0.36852 C -0.0125 0.37106 -0.01805 0.37592 -0.01805 0.37592 C -0.0243 0.38842 -0.01701 0.37615 -0.025 0.38333 C -0.02656 0.38472 -0.02743 0.3875 -0.02917 0.38889 C -0.03333 0.39213 -0.03854 0.39236 -0.04305 0.39444 C -0.04462 0.39514 -0.04566 0.39745 -0.04722 0.39815 C -0.05226 0.40069 -0.0651 0.40555 -0.07083 0.40555 " pathEditMode="relative" ptsTypes="ffffffffffA">
                                      <p:cBhvr>
                                        <p:cTn id="14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4.07407E-6 L 0.28351 -0.0419 " pathEditMode="relative" ptsTypes="AA">
                                      <p:cBhvr>
                                        <p:cTn id="46" dur="2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181 -0.00532 L -0.16146 0.08912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7" y="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2361 0 " pathEditMode="relative" ptsTypes="AA">
                                      <p:cBhvr>
                                        <p:cTn id="52" dur="2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316 0.05301 C -0.06563 0.04977 -0.09792 0.04653 -0.10539 0.12524 C -0.11285 0.20394 -0.09532 0.36459 -0.07761 0.52524 " pathEditMode="relative" ptsTypes="aaA">
                                      <p:cBhvr>
                                        <p:cTn id="56" dur="2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32 -0.00255 C -0.0809 -0.03981 -0.09861 -0.07685 -0.10625 0.00671 C -0.11389 0.09028 -0.11146 0.29468 -0.10903 0.49931 " pathEditMode="relative" ptsTypes="aaA">
                                      <p:cBhvr>
                                        <p:cTn id="58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1" grpId="1" animBg="1"/>
      <p:bldP spid="48" grpId="0" animBg="1"/>
      <p:bldP spid="48" grpId="1" animBg="1"/>
      <p:bldP spid="96" grpId="0" animBg="1"/>
      <p:bldP spid="96" grpId="1" animBg="1"/>
      <p:bldP spid="97" grpId="0" animBg="1"/>
      <p:bldP spid="97" grpId="1" animBg="1"/>
      <p:bldP spid="6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9144000" cy="90872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Limits of </a:t>
            </a:r>
            <a:r>
              <a:rPr lang="en-GB" sz="2800" dirty="0" err="1" smtClean="0">
                <a:latin typeface="Times New Roman" pitchFamily="18" charset="0"/>
                <a:cs typeface="Times New Roman" pitchFamily="18" charset="0"/>
              </a:rPr>
              <a:t>GABAergic</a:t>
            </a:r>
            <a:r>
              <a:rPr lang="en-GB" sz="2800" dirty="0" smtClean="0">
                <a:latin typeface="Times New Roman" pitchFamily="18" charset="0"/>
                <a:cs typeface="Times New Roman" pitchFamily="18" charset="0"/>
              </a:rPr>
              <a:t> drugs in pain management</a:t>
            </a:r>
            <a:endParaRPr lang="fr-FR" sz="28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" name="Connecteur droit 7"/>
          <p:cNvCxnSpPr/>
          <p:nvPr/>
        </p:nvCxnSpPr>
        <p:spPr>
          <a:xfrm>
            <a:off x="0" y="908720"/>
            <a:ext cx="91440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Espace réservé du contenu 5"/>
          <p:cNvSpPr txBox="1">
            <a:spLocks/>
          </p:cNvSpPr>
          <p:nvPr/>
        </p:nvSpPr>
        <p:spPr>
          <a:xfrm>
            <a:off x="457200" y="1052737"/>
            <a:ext cx="8229600" cy="33123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spcBef>
                <a:spcPct val="20000"/>
              </a:spcBef>
              <a:defRPr/>
            </a:pPr>
            <a:r>
              <a:rPr lang="fr-FR" sz="2400" dirty="0" err="1" smtClean="0">
                <a:latin typeface="Times New Roman" pitchFamily="18" charset="0"/>
                <a:cs typeface="Times New Roman" pitchFamily="18" charset="0"/>
              </a:rPr>
              <a:t>Benzodiazepine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fr-FR" sz="2400" dirty="0" err="1" smtClean="0">
                <a:latin typeface="Times New Roman" pitchFamily="18" charset="0"/>
                <a:cs typeface="Times New Roman" pitchFamily="18" charset="0"/>
              </a:rPr>
              <a:t>Hypnotic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fr-FR" sz="2400" dirty="0" err="1" smtClean="0">
                <a:latin typeface="Times New Roman" pitchFamily="18" charset="0"/>
                <a:cs typeface="Times New Roman" pitchFamily="18" charset="0"/>
              </a:rPr>
              <a:t>amnesic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fr-FR" sz="2400" dirty="0" err="1" smtClean="0">
                <a:latin typeface="Times New Roman" pitchFamily="18" charset="0"/>
                <a:cs typeface="Times New Roman" pitchFamily="18" charset="0"/>
              </a:rPr>
              <a:t>anxiolytic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fr-FR" sz="2400" dirty="0" err="1" smtClean="0">
                <a:latin typeface="Times New Roman" pitchFamily="18" charset="0"/>
                <a:cs typeface="Times New Roman" pitchFamily="18" charset="0"/>
              </a:rPr>
              <a:t>partly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 anticonvulsivant </a:t>
            </a:r>
            <a:r>
              <a:rPr lang="fr-FR" sz="2400" dirty="0" err="1" smtClean="0">
                <a:latin typeface="Times New Roman" pitchFamily="18" charset="0"/>
                <a:cs typeface="Times New Roman" pitchFamily="18" charset="0"/>
              </a:rPr>
              <a:t>effects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, are </a:t>
            </a:r>
            <a:r>
              <a:rPr lang="fr-FR" sz="2400" dirty="0" err="1" smtClean="0">
                <a:latin typeface="Times New Roman" pitchFamily="18" charset="0"/>
                <a:cs typeface="Times New Roman" pitchFamily="18" charset="0"/>
              </a:rPr>
              <a:t>mediated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 by </a:t>
            </a:r>
            <a:r>
              <a:rPr lang="el-GR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en-GB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  GABA</a:t>
            </a:r>
            <a:r>
              <a:rPr lang="en-GB" sz="2400" baseline="-25000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 receptors subtypes </a:t>
            </a:r>
          </a:p>
          <a:p>
            <a:r>
              <a:rPr lang="en-GB" sz="14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                                         </a:t>
            </a:r>
            <a:r>
              <a:rPr lang="en-GB" sz="1600" i="1" dirty="0" smtClean="0">
                <a:latin typeface="Times New Roman" pitchFamily="18" charset="0"/>
                <a:cs typeface="Times New Roman" pitchFamily="18" charset="0"/>
              </a:rPr>
              <a:t>Rudolph, 1999</a:t>
            </a:r>
          </a:p>
          <a:p>
            <a:r>
              <a:rPr lang="en-GB" sz="1600" i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                             Low, 2000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Side effects associated, in particular </a:t>
            </a:r>
            <a:r>
              <a:rPr kumimoji="0" lang="en-GB" sz="2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sedation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Tolerance</a:t>
            </a: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to </a:t>
            </a:r>
            <a:r>
              <a:rPr kumimoji="0" lang="en-GB" sz="2400" b="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GABAergic</a:t>
            </a: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drugs</a:t>
            </a:r>
          </a:p>
        </p:txBody>
      </p:sp>
      <p:sp>
        <p:nvSpPr>
          <p:cNvPr id="7" name="Rectangle à coins arrondis 6"/>
          <p:cNvSpPr/>
          <p:nvPr/>
        </p:nvSpPr>
        <p:spPr>
          <a:xfrm>
            <a:off x="1043608" y="4581128"/>
            <a:ext cx="7416824" cy="1512168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latin typeface="Times New Roman" pitchFamily="18" charset="0"/>
                <a:cs typeface="Times New Roman" pitchFamily="18" charset="0"/>
              </a:rPr>
              <a:t>Developing  subtypes selective agents that  target</a:t>
            </a:r>
          </a:p>
          <a:p>
            <a:pPr algn="ctr"/>
            <a:r>
              <a:rPr lang="en-GB" sz="2400" b="1" dirty="0" smtClean="0">
                <a:latin typeface="Times New Roman" pitchFamily="18" charset="0"/>
                <a:cs typeface="Times New Roman" pitchFamily="18" charset="0"/>
              </a:rPr>
              <a:t> receptors  involved in pain processes</a:t>
            </a:r>
            <a:endParaRPr lang="en-GB" sz="24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0" name="Connecteur droit avec flèche 9"/>
          <p:cNvCxnSpPr/>
          <p:nvPr/>
        </p:nvCxnSpPr>
        <p:spPr>
          <a:xfrm>
            <a:off x="4788024" y="3429000"/>
            <a:ext cx="0" cy="936104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Groupe 13"/>
          <p:cNvGrpSpPr/>
          <p:nvPr/>
        </p:nvGrpSpPr>
        <p:grpSpPr>
          <a:xfrm>
            <a:off x="1043609" y="4797152"/>
            <a:ext cx="7488832" cy="1008112"/>
            <a:chOff x="490083" y="5733256"/>
            <a:chExt cx="7488832" cy="1008112"/>
          </a:xfrm>
        </p:grpSpPr>
        <p:sp>
          <p:nvSpPr>
            <p:cNvPr id="12" name="Rectangle à coins arrondis 11"/>
            <p:cNvSpPr/>
            <p:nvPr/>
          </p:nvSpPr>
          <p:spPr>
            <a:xfrm>
              <a:off x="490083" y="5733256"/>
              <a:ext cx="7488832" cy="1008112"/>
            </a:xfrm>
            <a:prstGeom prst="roundRect">
              <a:avLst/>
            </a:prstGeom>
            <a:solidFill>
              <a:schemeClr val="accent5">
                <a:lumMod val="7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592030" y="6063679"/>
              <a:ext cx="7245894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fr-FR" sz="2400" b="1" dirty="0" err="1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Which</a:t>
              </a:r>
              <a:r>
                <a:rPr lang="fr-FR" sz="2400" b="1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l-GR" sz="2400" b="1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α</a:t>
              </a:r>
              <a:r>
                <a:rPr lang="fr-FR" sz="2400" b="1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fr-FR" sz="2400" b="1" dirty="0" err="1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subunit</a:t>
              </a:r>
              <a:r>
                <a:rPr lang="fr-FR" sz="2400" b="1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fr-FR" sz="2400" b="1" dirty="0" err="1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mediate</a:t>
              </a:r>
              <a:r>
                <a:rPr lang="fr-FR" sz="2400" b="1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the </a:t>
              </a:r>
              <a:r>
                <a:rPr lang="fr-FR" sz="2400" b="1" dirty="0" err="1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analgesic</a:t>
              </a:r>
              <a:r>
                <a:rPr lang="fr-FR" sz="2400" b="1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fr-FR" sz="2400" b="1" dirty="0" err="1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effect</a:t>
              </a:r>
              <a:r>
                <a:rPr lang="fr-FR" sz="2400" b="1" dirty="0" smtClean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 of BZD?</a:t>
              </a:r>
              <a:endParaRPr lang="fr-FR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4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4.07407E-6 L 0.00399 -0.46713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" y="-2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 animBg="1"/>
      <p:bldP spid="7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9144000" cy="90872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800" dirty="0" err="1" smtClean="0">
                <a:latin typeface="Times New Roman" pitchFamily="18" charset="0"/>
                <a:cs typeface="Times New Roman" pitchFamily="18" charset="0"/>
              </a:rPr>
              <a:t>Methods</a:t>
            </a:r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fr-FR" sz="2800" dirty="0" err="1" smtClean="0">
                <a:latin typeface="Times New Roman" pitchFamily="18" charset="0"/>
                <a:cs typeface="Times New Roman" pitchFamily="18" charset="0"/>
              </a:rPr>
              <a:t>Integrative</a:t>
            </a:r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dirty="0" err="1" smtClean="0">
                <a:latin typeface="Times New Roman" pitchFamily="18" charset="0"/>
                <a:cs typeface="Times New Roman" pitchFamily="18" charset="0"/>
              </a:rPr>
              <a:t>approach</a:t>
            </a:r>
            <a:endParaRPr lang="fr-FR" sz="28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" name="Connecteur droit 7"/>
          <p:cNvCxnSpPr/>
          <p:nvPr/>
        </p:nvCxnSpPr>
        <p:spPr>
          <a:xfrm>
            <a:off x="0" y="908720"/>
            <a:ext cx="91440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ZoneTexte 9"/>
          <p:cNvSpPr txBox="1"/>
          <p:nvPr/>
        </p:nvSpPr>
        <p:spPr>
          <a:xfrm>
            <a:off x="755575" y="1268760"/>
            <a:ext cx="38884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 smtClean="0">
                <a:latin typeface="Times New Roman" pitchFamily="18" charset="0"/>
                <a:cs typeface="Times New Roman" pitchFamily="18" charset="0"/>
              </a:rPr>
              <a:t>Genetically</a:t>
            </a:r>
            <a:r>
              <a:rPr lang="fr-FR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b="1" dirty="0" err="1" smtClean="0">
                <a:latin typeface="Times New Roman" pitchFamily="18" charset="0"/>
                <a:cs typeface="Times New Roman" pitchFamily="18" charset="0"/>
              </a:rPr>
              <a:t>engineered</a:t>
            </a:r>
            <a:r>
              <a:rPr lang="fr-FR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b="1" dirty="0" err="1" smtClean="0">
                <a:latin typeface="Times New Roman" pitchFamily="18" charset="0"/>
                <a:cs typeface="Times New Roman" pitchFamily="18" charset="0"/>
              </a:rPr>
              <a:t>Mice</a:t>
            </a:r>
            <a:endParaRPr lang="fr-FR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826194" y="1959223"/>
            <a:ext cx="289534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ct val="20000"/>
              </a:spcBef>
              <a:buFont typeface="Wingdings" pitchFamily="2" charset="2"/>
              <a:buChar char="§"/>
              <a:defRPr/>
            </a:pP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400" dirty="0" err="1" smtClean="0">
                <a:latin typeface="Times New Roman" pitchFamily="18" charset="0"/>
                <a:cs typeface="Times New Roman" pitchFamily="18" charset="0"/>
              </a:rPr>
              <a:t>Behavioral</a:t>
            </a: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 analysis 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826194" y="2420888"/>
            <a:ext cx="36118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 Pharmacological analysis </a:t>
            </a:r>
            <a:endParaRPr lang="fr-FR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826194" y="2924944"/>
            <a:ext cx="26564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ct val="20000"/>
              </a:spcBef>
              <a:buFont typeface="Wingdings" pitchFamily="2" charset="2"/>
              <a:buChar char="§"/>
              <a:defRPr/>
            </a:pP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 Electrophysiology</a:t>
            </a:r>
          </a:p>
        </p:txBody>
      </p:sp>
      <p:sp>
        <p:nvSpPr>
          <p:cNvPr id="14" name="ZoneTexte 13"/>
          <p:cNvSpPr txBox="1"/>
          <p:nvPr/>
        </p:nvSpPr>
        <p:spPr>
          <a:xfrm>
            <a:off x="755575" y="4149080"/>
            <a:ext cx="18085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smtClean="0">
                <a:latin typeface="Times New Roman" pitchFamily="18" charset="0"/>
                <a:cs typeface="Times New Roman" pitchFamily="18" charset="0"/>
              </a:rPr>
              <a:t>Rats</a:t>
            </a:r>
            <a:endParaRPr lang="fr-FR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826194" y="3429000"/>
            <a:ext cx="31683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  <a:buFont typeface="Wingdings" pitchFamily="2" charset="2"/>
              <a:buChar char="§"/>
            </a:pP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400" dirty="0" err="1" smtClean="0">
                <a:latin typeface="Times New Roman" pitchFamily="18" charset="0"/>
                <a:cs typeface="Times New Roman" pitchFamily="18" charset="0"/>
              </a:rPr>
              <a:t>Immunofluorescence</a:t>
            </a:r>
            <a:endParaRPr lang="en-GB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826194" y="4633972"/>
            <a:ext cx="289534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ct val="20000"/>
              </a:spcBef>
              <a:buFont typeface="Wingdings" pitchFamily="2" charset="2"/>
              <a:buChar char="§"/>
              <a:defRPr/>
            </a:pP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400" dirty="0" err="1" smtClean="0">
                <a:latin typeface="Times New Roman" pitchFamily="18" charset="0"/>
                <a:cs typeface="Times New Roman" pitchFamily="18" charset="0"/>
              </a:rPr>
              <a:t>Behavioral</a:t>
            </a: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 analysis </a:t>
            </a:r>
          </a:p>
        </p:txBody>
      </p:sp>
      <p:sp>
        <p:nvSpPr>
          <p:cNvPr id="17" name="Rectangle 16"/>
          <p:cNvSpPr/>
          <p:nvPr/>
        </p:nvSpPr>
        <p:spPr>
          <a:xfrm>
            <a:off x="1826194" y="5199583"/>
            <a:ext cx="36118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 Pharmacological analysis </a:t>
            </a:r>
            <a:endParaRPr lang="fr-FR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1826194" y="5642084"/>
            <a:ext cx="28905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ct val="20000"/>
              </a:spcBef>
              <a:buFont typeface="Wingdings" pitchFamily="2" charset="2"/>
              <a:buChar char="§"/>
              <a:defRPr/>
            </a:pP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 Functional imaging</a:t>
            </a:r>
            <a:r>
              <a:rPr lang="en-GB" sz="2800" dirty="0" smtClean="0">
                <a:solidFill>
                  <a:schemeClr val="tx1">
                    <a:tint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cxnSp>
        <p:nvCxnSpPr>
          <p:cNvPr id="20" name="Connecteur droit avec flèche 19"/>
          <p:cNvCxnSpPr/>
          <p:nvPr/>
        </p:nvCxnSpPr>
        <p:spPr>
          <a:xfrm>
            <a:off x="395536" y="1484784"/>
            <a:ext cx="288032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necteur droit avec flèche 20"/>
          <p:cNvCxnSpPr/>
          <p:nvPr/>
        </p:nvCxnSpPr>
        <p:spPr>
          <a:xfrm>
            <a:off x="395536" y="4365104"/>
            <a:ext cx="288032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contenu 4"/>
          <p:cNvSpPr txBox="1">
            <a:spLocks/>
          </p:cNvSpPr>
          <p:nvPr/>
        </p:nvSpPr>
        <p:spPr>
          <a:xfrm>
            <a:off x="446856" y="1484784"/>
            <a:ext cx="8229600" cy="3043808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000000"/>
            </a:solidFill>
          </a:ln>
        </p:spPr>
        <p:txBody>
          <a:bodyPr vert="horz" lIns="54864" tIns="91440" rtlCol="0">
            <a:normAutofit lnSpcReduction="10000"/>
          </a:bodyPr>
          <a:lstStyle/>
          <a:p>
            <a:pPr marL="438912" marR="0" lvl="0" indent="-32004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EB966"/>
              </a:buClr>
              <a:buSzPct val="80000"/>
              <a:tabLst/>
              <a:defRPr/>
            </a:pPr>
            <a:r>
              <a:rPr lang="en-GB" sz="3200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  What is the GABA</a:t>
            </a:r>
            <a:r>
              <a:rPr lang="en-GB" sz="3200" baseline="-25000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z="3200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R </a:t>
            </a:r>
            <a:r>
              <a:rPr lang="en-GB" sz="3200" dirty="0" err="1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isoform</a:t>
            </a:r>
            <a:r>
              <a:rPr lang="en-GB" sz="3200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responsible for   the </a:t>
            </a:r>
            <a:r>
              <a:rPr lang="en-GB" sz="3200" dirty="0" err="1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antinociception</a:t>
            </a:r>
            <a:r>
              <a:rPr lang="en-GB" sz="3200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effect of Benzodiazepine?</a:t>
            </a:r>
            <a:br>
              <a:rPr lang="en-GB" sz="3200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GB" sz="320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GB" sz="320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GB" sz="3200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en-GB" sz="3200" i="1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Knock-in mice </a:t>
            </a:r>
            <a:br>
              <a:rPr lang="en-GB" sz="3200" i="1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GB" sz="3200" i="1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en-GB" sz="3200" i="1" dirty="0" err="1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behavioral</a:t>
            </a:r>
            <a:r>
              <a:rPr lang="en-GB" sz="3200" i="1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study </a:t>
            </a:r>
          </a:p>
          <a:p>
            <a:pPr marL="438912" marR="0" lvl="0" indent="-32004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EB966"/>
              </a:buClr>
              <a:buSzPct val="80000"/>
              <a:tabLst/>
              <a:defRPr/>
            </a:pPr>
            <a:r>
              <a:rPr lang="en-GB" sz="3200" i="1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        Pharmacology </a:t>
            </a:r>
          </a:p>
        </p:txBody>
      </p:sp>
      <p:cxnSp>
        <p:nvCxnSpPr>
          <p:cNvPr id="7" name="Connecteur droit avec flèche 6"/>
          <p:cNvCxnSpPr/>
          <p:nvPr/>
        </p:nvCxnSpPr>
        <p:spPr>
          <a:xfrm>
            <a:off x="755576" y="3140968"/>
            <a:ext cx="504056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necteur droit avec flèche 8"/>
          <p:cNvCxnSpPr/>
          <p:nvPr/>
        </p:nvCxnSpPr>
        <p:spPr>
          <a:xfrm>
            <a:off x="755576" y="3645024"/>
            <a:ext cx="504056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Connecteur droit avec flèche 4"/>
          <p:cNvCxnSpPr/>
          <p:nvPr/>
        </p:nvCxnSpPr>
        <p:spPr>
          <a:xfrm>
            <a:off x="755576" y="4077072"/>
            <a:ext cx="504056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9144000" cy="90872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800" dirty="0" err="1" smtClean="0">
                <a:latin typeface="Times New Roman" pitchFamily="18" charset="0"/>
                <a:cs typeface="Times New Roman" pitchFamily="18" charset="0"/>
              </a:rPr>
              <a:t>Genetically</a:t>
            </a:r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dirty="0" err="1" smtClean="0">
                <a:latin typeface="Times New Roman" pitchFamily="18" charset="0"/>
                <a:cs typeface="Times New Roman" pitchFamily="18" charset="0"/>
              </a:rPr>
              <a:t>engineered</a:t>
            </a:r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dirty="0" err="1" smtClean="0">
                <a:latin typeface="Times New Roman" pitchFamily="18" charset="0"/>
                <a:cs typeface="Times New Roman" pitchFamily="18" charset="0"/>
              </a:rPr>
              <a:t>Mice</a:t>
            </a:r>
            <a:endParaRPr lang="fr-FR" sz="28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" name="Connecteur droit 7"/>
          <p:cNvCxnSpPr/>
          <p:nvPr/>
        </p:nvCxnSpPr>
        <p:spPr>
          <a:xfrm>
            <a:off x="0" y="908720"/>
            <a:ext cx="91440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Groupe 13"/>
          <p:cNvGrpSpPr/>
          <p:nvPr/>
        </p:nvGrpSpPr>
        <p:grpSpPr>
          <a:xfrm>
            <a:off x="1763688" y="4254187"/>
            <a:ext cx="5544616" cy="1901825"/>
            <a:chOff x="4499992" y="2924944"/>
            <a:chExt cx="4824536" cy="1901825"/>
          </a:xfrm>
        </p:grpSpPr>
        <p:sp>
          <p:nvSpPr>
            <p:cNvPr id="5" name="Rectangle 4"/>
            <p:cNvSpPr/>
            <p:nvPr/>
          </p:nvSpPr>
          <p:spPr>
            <a:xfrm>
              <a:off x="4499992" y="2924944"/>
              <a:ext cx="4824536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fr-FR" sz="2400" dirty="0" smtClean="0">
                  <a:latin typeface="Times New Roman" pitchFamily="18" charset="0"/>
                  <a:cs typeface="Times New Roman" pitchFamily="18" charset="0"/>
                </a:rPr>
                <a:t>GABAA-</a:t>
              </a:r>
              <a:r>
                <a:rPr lang="fr-FR" sz="2400" dirty="0" err="1" smtClean="0">
                  <a:latin typeface="Times New Roman" pitchFamily="18" charset="0"/>
                  <a:cs typeface="Times New Roman" pitchFamily="18" charset="0"/>
                </a:rPr>
                <a:t>receptor</a:t>
              </a:r>
              <a:r>
                <a:rPr lang="fr-FR" sz="2400" dirty="0" smtClean="0">
                  <a:latin typeface="Times New Roman" pitchFamily="18" charset="0"/>
                  <a:cs typeface="Times New Roman" pitchFamily="18" charset="0"/>
                </a:rPr>
                <a:t> point-</a:t>
              </a:r>
              <a:r>
                <a:rPr lang="fr-FR" sz="2400" dirty="0" err="1" smtClean="0">
                  <a:latin typeface="Times New Roman" pitchFamily="18" charset="0"/>
                  <a:cs typeface="Times New Roman" pitchFamily="18" charset="0"/>
                </a:rPr>
                <a:t>mutated</a:t>
              </a:r>
              <a:r>
                <a:rPr lang="fr-FR" sz="24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fr-FR" sz="2400" dirty="0" err="1" smtClean="0">
                  <a:latin typeface="Times New Roman" pitchFamily="18" charset="0"/>
                  <a:cs typeface="Times New Roman" pitchFamily="18" charset="0"/>
                </a:rPr>
                <a:t>knock</a:t>
              </a:r>
              <a:r>
                <a:rPr lang="fr-FR" sz="2400" dirty="0" smtClean="0">
                  <a:latin typeface="Times New Roman" pitchFamily="18" charset="0"/>
                  <a:cs typeface="Times New Roman" pitchFamily="18" charset="0"/>
                </a:rPr>
                <a:t>-in</a:t>
              </a:r>
            </a:p>
            <a:p>
              <a:pPr algn="ctr"/>
              <a:r>
                <a:rPr lang="pt-BR" sz="2400" dirty="0" err="1" smtClean="0">
                  <a:latin typeface="Times New Roman" pitchFamily="18" charset="0"/>
                  <a:cs typeface="Times New Roman" pitchFamily="18" charset="0"/>
                </a:rPr>
                <a:t>mice</a:t>
              </a:r>
              <a:r>
                <a:rPr lang="pt-BR" sz="2400" dirty="0" smtClean="0">
                  <a:latin typeface="Times New Roman" pitchFamily="18" charset="0"/>
                  <a:cs typeface="Times New Roman" pitchFamily="18" charset="0"/>
                </a:rPr>
                <a:t> (</a:t>
              </a:r>
              <a:r>
                <a:rPr lang="el-GR" sz="2400" dirty="0" smtClean="0">
                  <a:latin typeface="Times New Roman" pitchFamily="18" charset="0"/>
                  <a:cs typeface="Times New Roman" pitchFamily="18" charset="0"/>
                </a:rPr>
                <a:t>α</a:t>
              </a:r>
              <a:r>
                <a:rPr lang="pt-BR" sz="2400" dirty="0" smtClean="0">
                  <a:latin typeface="Times New Roman" pitchFamily="18" charset="0"/>
                  <a:cs typeface="Times New Roman" pitchFamily="18" charset="0"/>
                </a:rPr>
                <a:t>1, </a:t>
              </a:r>
              <a:r>
                <a:rPr lang="el-GR" sz="2400" dirty="0" smtClean="0">
                  <a:latin typeface="Times New Roman" pitchFamily="18" charset="0"/>
                  <a:cs typeface="Times New Roman" pitchFamily="18" charset="0"/>
                </a:rPr>
                <a:t>α</a:t>
              </a:r>
              <a:r>
                <a:rPr lang="pt-BR" sz="2400" dirty="0" smtClean="0">
                  <a:latin typeface="Times New Roman" pitchFamily="18" charset="0"/>
                  <a:cs typeface="Times New Roman" pitchFamily="18" charset="0"/>
                </a:rPr>
                <a:t>2, </a:t>
              </a:r>
              <a:r>
                <a:rPr lang="el-GR" sz="2400" dirty="0" smtClean="0">
                  <a:latin typeface="Times New Roman" pitchFamily="18" charset="0"/>
                  <a:cs typeface="Times New Roman" pitchFamily="18" charset="0"/>
                </a:rPr>
                <a:t>α</a:t>
              </a:r>
              <a:r>
                <a:rPr lang="pt-BR" sz="2400" dirty="0" smtClean="0">
                  <a:latin typeface="Times New Roman" pitchFamily="18" charset="0"/>
                  <a:cs typeface="Times New Roman" pitchFamily="18" charset="0"/>
                </a:rPr>
                <a:t>3 </a:t>
              </a:r>
              <a:r>
                <a:rPr lang="pt-BR" sz="2400" dirty="0" err="1" smtClean="0">
                  <a:latin typeface="Times New Roman" pitchFamily="18" charset="0"/>
                  <a:cs typeface="Times New Roman" pitchFamily="18" charset="0"/>
                </a:rPr>
                <a:t>and</a:t>
              </a:r>
              <a:r>
                <a:rPr lang="pt-BR" sz="24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l-GR" sz="2400" dirty="0" smtClean="0">
                  <a:latin typeface="Times New Roman" pitchFamily="18" charset="0"/>
                  <a:cs typeface="Times New Roman" pitchFamily="18" charset="0"/>
                </a:rPr>
                <a:t>α</a:t>
              </a:r>
              <a:r>
                <a:rPr lang="pt-BR" sz="2400" dirty="0" smtClean="0">
                  <a:latin typeface="Times New Roman" pitchFamily="18" charset="0"/>
                  <a:cs typeface="Times New Roman" pitchFamily="18" charset="0"/>
                </a:rPr>
                <a:t>5)</a:t>
              </a:r>
              <a:endParaRPr lang="fr-FR" sz="24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" name="Flèche vers le bas 6"/>
            <p:cNvSpPr/>
            <p:nvPr/>
          </p:nvSpPr>
          <p:spPr>
            <a:xfrm>
              <a:off x="6876256" y="3861048"/>
              <a:ext cx="72008" cy="432048"/>
            </a:xfrm>
            <a:prstGeom prst="downArrow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20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" name="ZoneTexte 8"/>
            <p:cNvSpPr txBox="1"/>
            <p:nvPr/>
          </p:nvSpPr>
          <p:spPr>
            <a:xfrm>
              <a:off x="5148064" y="4365104"/>
              <a:ext cx="352839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2400" dirty="0" err="1" smtClean="0">
                  <a:latin typeface="Times New Roman" pitchFamily="18" charset="0"/>
                  <a:cs typeface="Times New Roman" pitchFamily="18" charset="0"/>
                </a:rPr>
                <a:t>Insensitive</a:t>
              </a:r>
              <a:r>
                <a:rPr lang="fr-FR" sz="2400" dirty="0" smtClean="0">
                  <a:latin typeface="Times New Roman" pitchFamily="18" charset="0"/>
                  <a:cs typeface="Times New Roman" pitchFamily="18" charset="0"/>
                </a:rPr>
                <a:t> to </a:t>
              </a:r>
              <a:r>
                <a:rPr lang="fr-FR" sz="2400" dirty="0" err="1" smtClean="0">
                  <a:latin typeface="Times New Roman" pitchFamily="18" charset="0"/>
                  <a:cs typeface="Times New Roman" pitchFamily="18" charset="0"/>
                </a:rPr>
                <a:t>Benzodiazepine</a:t>
              </a:r>
              <a:endParaRPr lang="fr-FR" sz="24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019310"/>
            <a:ext cx="4129534" cy="262571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9144000" cy="90872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800" dirty="0" err="1" smtClean="0">
                <a:latin typeface="Times New Roman" pitchFamily="18" charset="0"/>
                <a:cs typeface="Times New Roman" pitchFamily="18" charset="0"/>
              </a:rPr>
              <a:t>Genetically</a:t>
            </a:r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dirty="0" err="1" smtClean="0">
                <a:latin typeface="Times New Roman" pitchFamily="18" charset="0"/>
                <a:cs typeface="Times New Roman" pitchFamily="18" charset="0"/>
              </a:rPr>
              <a:t>engineered</a:t>
            </a:r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dirty="0" err="1" smtClean="0">
                <a:latin typeface="Times New Roman" pitchFamily="18" charset="0"/>
                <a:cs typeface="Times New Roman" pitchFamily="18" charset="0"/>
              </a:rPr>
              <a:t>Mice</a:t>
            </a:r>
            <a:endParaRPr lang="fr-FR" sz="28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" name="Connecteur droit 7"/>
          <p:cNvCxnSpPr/>
          <p:nvPr/>
        </p:nvCxnSpPr>
        <p:spPr>
          <a:xfrm>
            <a:off x="0" y="908720"/>
            <a:ext cx="91440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Connecteur droit 4"/>
          <p:cNvCxnSpPr/>
          <p:nvPr/>
        </p:nvCxnSpPr>
        <p:spPr>
          <a:xfrm>
            <a:off x="35496" y="1988840"/>
            <a:ext cx="3384376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755576" y="1484784"/>
            <a:ext cx="360040" cy="93610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H</a:t>
            </a:r>
            <a:endParaRPr lang="fr-FR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771128" y="1772816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H</a:t>
            </a:r>
            <a:endParaRPr lang="fr-FR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2555776" y="1412776"/>
            <a:ext cx="10974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WT </a:t>
            </a:r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allele</a:t>
            </a:r>
            <a:endParaRPr lang="fr-FR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2" name="Connecteur droit 11"/>
          <p:cNvCxnSpPr/>
          <p:nvPr/>
        </p:nvCxnSpPr>
        <p:spPr>
          <a:xfrm>
            <a:off x="35496" y="3429000"/>
            <a:ext cx="36004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755576" y="2924944"/>
            <a:ext cx="360040" cy="93610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H</a:t>
            </a:r>
            <a:endParaRPr lang="fr-FR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771128" y="3212976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A</a:t>
            </a:r>
            <a:endParaRPr lang="fr-FR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123728" y="3140968"/>
            <a:ext cx="72008" cy="576064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259632" y="3140968"/>
            <a:ext cx="72008" cy="576064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ZoneTexte 17"/>
          <p:cNvSpPr txBox="1"/>
          <p:nvPr/>
        </p:nvSpPr>
        <p:spPr>
          <a:xfrm>
            <a:off x="1385062" y="3212976"/>
            <a:ext cx="659155" cy="36933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NEO</a:t>
            </a:r>
            <a:endParaRPr lang="fr-FR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ZoneTexte 18"/>
          <p:cNvSpPr txBox="1"/>
          <p:nvPr/>
        </p:nvSpPr>
        <p:spPr>
          <a:xfrm>
            <a:off x="2411760" y="2852936"/>
            <a:ext cx="16080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Mutant </a:t>
            </a:r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allele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 1</a:t>
            </a:r>
            <a:endParaRPr lang="fr-FR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1" name="Connecteur droit avec flèche 20"/>
          <p:cNvCxnSpPr/>
          <p:nvPr/>
        </p:nvCxnSpPr>
        <p:spPr>
          <a:xfrm>
            <a:off x="2339752" y="4149080"/>
            <a:ext cx="0" cy="36004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Cylindre 21"/>
          <p:cNvSpPr/>
          <p:nvPr/>
        </p:nvSpPr>
        <p:spPr>
          <a:xfrm>
            <a:off x="971600" y="5805264"/>
            <a:ext cx="2376264" cy="720080"/>
          </a:xfrm>
          <a:prstGeom prst="can">
            <a:avLst>
              <a:gd name="adj" fmla="val 28219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ZoneTexte 22"/>
          <p:cNvSpPr txBox="1"/>
          <p:nvPr/>
        </p:nvSpPr>
        <p:spPr>
          <a:xfrm>
            <a:off x="0" y="5013176"/>
            <a:ext cx="11464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Neomycin</a:t>
            </a:r>
            <a:endParaRPr lang="fr-FR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7" name="Connecteur droit avec flèche 26"/>
          <p:cNvCxnSpPr/>
          <p:nvPr/>
        </p:nvCxnSpPr>
        <p:spPr>
          <a:xfrm>
            <a:off x="899592" y="5445224"/>
            <a:ext cx="288032" cy="288032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ZoneTexte 28"/>
          <p:cNvSpPr txBox="1"/>
          <p:nvPr/>
        </p:nvSpPr>
        <p:spPr>
          <a:xfrm>
            <a:off x="1187624" y="4725144"/>
            <a:ext cx="2281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Embryonic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 Stem </a:t>
            </a:r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cells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fr-FR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Ellipse 29"/>
          <p:cNvSpPr/>
          <p:nvPr/>
        </p:nvSpPr>
        <p:spPr>
          <a:xfrm>
            <a:off x="2915816" y="6093296"/>
            <a:ext cx="216024" cy="216024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Ellipse 30"/>
          <p:cNvSpPr/>
          <p:nvPr/>
        </p:nvSpPr>
        <p:spPr>
          <a:xfrm>
            <a:off x="2339752" y="6165304"/>
            <a:ext cx="216024" cy="21602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Ellipse 31"/>
          <p:cNvSpPr/>
          <p:nvPr/>
        </p:nvSpPr>
        <p:spPr>
          <a:xfrm>
            <a:off x="1691680" y="6093296"/>
            <a:ext cx="216024" cy="216024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Ellipse 32"/>
          <p:cNvSpPr/>
          <p:nvPr/>
        </p:nvSpPr>
        <p:spPr>
          <a:xfrm>
            <a:off x="1115616" y="6093296"/>
            <a:ext cx="216024" cy="216024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12160" y="1772816"/>
            <a:ext cx="2162175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" name="ZoneTexte 33"/>
          <p:cNvSpPr txBox="1"/>
          <p:nvPr/>
        </p:nvSpPr>
        <p:spPr>
          <a:xfrm>
            <a:off x="6444208" y="1412776"/>
            <a:ext cx="13453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ELLA -CRE</a:t>
            </a:r>
            <a:endParaRPr lang="fr-FR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Ellipse 34"/>
          <p:cNvSpPr/>
          <p:nvPr/>
        </p:nvSpPr>
        <p:spPr>
          <a:xfrm>
            <a:off x="7308304" y="2060848"/>
            <a:ext cx="216024" cy="216024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6" name="Connecteur droit 35"/>
          <p:cNvCxnSpPr/>
          <p:nvPr/>
        </p:nvCxnSpPr>
        <p:spPr>
          <a:xfrm>
            <a:off x="4572000" y="4077072"/>
            <a:ext cx="36004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Rectangle 36"/>
          <p:cNvSpPr/>
          <p:nvPr/>
        </p:nvSpPr>
        <p:spPr>
          <a:xfrm>
            <a:off x="5292080" y="3573016"/>
            <a:ext cx="360040" cy="93610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H</a:t>
            </a:r>
            <a:endParaRPr lang="fr-FR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" name="ZoneTexte 37"/>
          <p:cNvSpPr txBox="1"/>
          <p:nvPr/>
        </p:nvSpPr>
        <p:spPr>
          <a:xfrm>
            <a:off x="5307632" y="3861048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A</a:t>
            </a:r>
            <a:endParaRPr lang="fr-FR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6660232" y="3789040"/>
            <a:ext cx="72008" cy="576064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5796136" y="3789040"/>
            <a:ext cx="72008" cy="576064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" name="ZoneTexte 40"/>
          <p:cNvSpPr txBox="1"/>
          <p:nvPr/>
        </p:nvSpPr>
        <p:spPr>
          <a:xfrm>
            <a:off x="5921566" y="3861048"/>
            <a:ext cx="659155" cy="36933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NEO</a:t>
            </a:r>
            <a:endParaRPr lang="fr-FR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" name="Ellipse 43"/>
          <p:cNvSpPr/>
          <p:nvPr/>
        </p:nvSpPr>
        <p:spPr>
          <a:xfrm>
            <a:off x="4427984" y="2564904"/>
            <a:ext cx="792088" cy="720080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b="1" dirty="0" smtClean="0">
                <a:latin typeface="Times New Roman" pitchFamily="18" charset="0"/>
                <a:cs typeface="Times New Roman" pitchFamily="18" charset="0"/>
              </a:rPr>
              <a:t>CRE</a:t>
            </a:r>
            <a:endParaRPr lang="fr-FR" sz="14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5" name="Connecteur droit 44"/>
          <p:cNvCxnSpPr/>
          <p:nvPr/>
        </p:nvCxnSpPr>
        <p:spPr>
          <a:xfrm>
            <a:off x="4572000" y="5301208"/>
            <a:ext cx="36004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Rectangle 45"/>
          <p:cNvSpPr/>
          <p:nvPr/>
        </p:nvSpPr>
        <p:spPr>
          <a:xfrm>
            <a:off x="5444480" y="4797152"/>
            <a:ext cx="360040" cy="93610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H</a:t>
            </a:r>
            <a:endParaRPr lang="fr-FR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" name="ZoneTexte 46"/>
          <p:cNvSpPr txBox="1"/>
          <p:nvPr/>
        </p:nvSpPr>
        <p:spPr>
          <a:xfrm>
            <a:off x="5460032" y="5085184"/>
            <a:ext cx="3513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A</a:t>
            </a:r>
            <a:endParaRPr lang="fr-FR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5948536" y="5013176"/>
            <a:ext cx="72008" cy="576064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9" name="Ellipse 48"/>
          <p:cNvSpPr/>
          <p:nvPr/>
        </p:nvSpPr>
        <p:spPr>
          <a:xfrm>
            <a:off x="6372200" y="5517232"/>
            <a:ext cx="1296144" cy="1008112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7308304" y="6237312"/>
            <a:ext cx="72008" cy="576064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" name="ZoneTexte 50"/>
          <p:cNvSpPr txBox="1"/>
          <p:nvPr/>
        </p:nvSpPr>
        <p:spPr>
          <a:xfrm>
            <a:off x="6588224" y="6344652"/>
            <a:ext cx="659155" cy="36933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NEO</a:t>
            </a:r>
            <a:endParaRPr lang="fr-FR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" name="ZoneTexte 41"/>
          <p:cNvSpPr txBox="1"/>
          <p:nvPr/>
        </p:nvSpPr>
        <p:spPr>
          <a:xfrm>
            <a:off x="7236296" y="4725144"/>
            <a:ext cx="15824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Mutant </a:t>
            </a:r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allele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 2</a:t>
            </a:r>
            <a:endParaRPr lang="fr-FR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2361 0.12604 " pathEditMode="relative" ptsTypes="AA">
                                      <p:cBhvr>
                                        <p:cTn id="5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31" grpId="0" animBg="1"/>
      <p:bldP spid="33" grpId="0" animBg="1"/>
      <p:bldP spid="34" grpId="0"/>
      <p:bldP spid="35" grpId="0" animBg="1"/>
      <p:bldP spid="37" grpId="0" animBg="1"/>
      <p:bldP spid="38" grpId="0"/>
      <p:bldP spid="39" grpId="0" animBg="1"/>
      <p:bldP spid="40" grpId="0" animBg="1"/>
      <p:bldP spid="41" grpId="0" animBg="1"/>
      <p:bldP spid="44" grpId="0" animBg="1"/>
      <p:bldP spid="44" grpId="1" animBg="1"/>
      <p:bldP spid="46" grpId="0" animBg="1"/>
      <p:bldP spid="47" grpId="0"/>
      <p:bldP spid="48" grpId="0" animBg="1"/>
      <p:bldP spid="49" grpId="0" animBg="1"/>
      <p:bldP spid="50" grpId="0" animBg="1"/>
      <p:bldP spid="51" grpId="0" animBg="1"/>
      <p:bldP spid="4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9144000" cy="90872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400" dirty="0" err="1" smtClean="0">
                <a:latin typeface="Times New Roman" pitchFamily="18" charset="0"/>
                <a:cs typeface="Times New Roman" pitchFamily="18" charset="0"/>
              </a:rPr>
              <a:t>Which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l-GR" sz="2400" dirty="0" smtClean="0"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dirty="0" err="1" smtClean="0">
                <a:latin typeface="Times New Roman" pitchFamily="18" charset="0"/>
                <a:cs typeface="Times New Roman" pitchFamily="18" charset="0"/>
              </a:rPr>
              <a:t>subunits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 are </a:t>
            </a:r>
            <a:r>
              <a:rPr lang="fr-FR" sz="2400" dirty="0" err="1" smtClean="0">
                <a:latin typeface="Times New Roman" pitchFamily="18" charset="0"/>
                <a:cs typeface="Times New Roman" pitchFamily="18" charset="0"/>
              </a:rPr>
              <a:t>responsible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 for the anti-nociception?</a:t>
            </a:r>
            <a:endParaRPr lang="fr-FR" sz="24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" name="Connecteur droit 7"/>
          <p:cNvCxnSpPr/>
          <p:nvPr/>
        </p:nvCxnSpPr>
        <p:spPr>
          <a:xfrm>
            <a:off x="0" y="908720"/>
            <a:ext cx="91440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ZoneTexte 26"/>
          <p:cNvSpPr txBox="1"/>
          <p:nvPr/>
        </p:nvSpPr>
        <p:spPr>
          <a:xfrm>
            <a:off x="-36512" y="908720"/>
            <a:ext cx="26997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 smtClean="0">
                <a:latin typeface="Times New Roman" pitchFamily="18" charset="0"/>
                <a:cs typeface="Times New Roman" pitchFamily="18" charset="0"/>
              </a:rPr>
              <a:t>Inflammation pain </a:t>
            </a:r>
            <a:endParaRPr lang="fr-FR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Flèche vers le bas 32"/>
          <p:cNvSpPr/>
          <p:nvPr/>
        </p:nvSpPr>
        <p:spPr>
          <a:xfrm>
            <a:off x="6084168" y="5373216"/>
            <a:ext cx="72008" cy="432048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ZoneTexte 33"/>
          <p:cNvSpPr txBox="1"/>
          <p:nvPr/>
        </p:nvSpPr>
        <p:spPr>
          <a:xfrm>
            <a:off x="4716016" y="5877272"/>
            <a:ext cx="28803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 err="1" smtClean="0">
                <a:latin typeface="Times New Roman" pitchFamily="18" charset="0"/>
                <a:cs typeface="Times New Roman" pitchFamily="18" charset="0"/>
              </a:rPr>
              <a:t>Paw</a:t>
            </a:r>
            <a:r>
              <a:rPr lang="fr-FR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000" dirty="0" err="1" smtClean="0">
                <a:latin typeface="Times New Roman" pitchFamily="18" charset="0"/>
                <a:cs typeface="Times New Roman" pitchFamily="18" charset="0"/>
              </a:rPr>
              <a:t>withdrawal</a:t>
            </a:r>
            <a:r>
              <a:rPr lang="fr-FR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000" dirty="0" err="1" smtClean="0">
                <a:latin typeface="Times New Roman" pitchFamily="18" charset="0"/>
                <a:cs typeface="Times New Roman" pitchFamily="18" charset="0"/>
              </a:rPr>
              <a:t>latencies</a:t>
            </a:r>
            <a:endParaRPr lang="fr-FR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ZoneTexte 34"/>
          <p:cNvSpPr txBox="1"/>
          <p:nvPr/>
        </p:nvSpPr>
        <p:spPr>
          <a:xfrm>
            <a:off x="4310626" y="980728"/>
            <a:ext cx="483337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err="1" smtClean="0">
                <a:latin typeface="Times New Roman" pitchFamily="18" charset="0"/>
                <a:cs typeface="Times New Roman" pitchFamily="18" charset="0"/>
              </a:rPr>
              <a:t>Zymozan</a:t>
            </a:r>
            <a:r>
              <a:rPr lang="fr-FR" b="1" dirty="0" smtClean="0">
                <a:latin typeface="Times New Roman" pitchFamily="18" charset="0"/>
                <a:cs typeface="Times New Roman" pitchFamily="18" charset="0"/>
              </a:rPr>
              <a:t> A: </a:t>
            </a:r>
            <a:r>
              <a:rPr lang="fr-FR" b="1" dirty="0" err="1" smtClean="0">
                <a:latin typeface="Times New Roman" pitchFamily="18" charset="0"/>
                <a:cs typeface="Times New Roman" pitchFamily="18" charset="0"/>
              </a:rPr>
              <a:t>induces</a:t>
            </a:r>
            <a:r>
              <a:rPr lang="fr-FR" b="1" dirty="0" smtClean="0">
                <a:latin typeface="Times New Roman" pitchFamily="18" charset="0"/>
                <a:cs typeface="Times New Roman" pitchFamily="18" charset="0"/>
              </a:rPr>
              <a:t> inflammation pain</a:t>
            </a:r>
          </a:p>
          <a:p>
            <a:r>
              <a:rPr lang="fr-FR" b="1" dirty="0" err="1" smtClean="0">
                <a:latin typeface="Times New Roman" pitchFamily="18" charset="0"/>
                <a:cs typeface="Times New Roman" pitchFamily="18" charset="0"/>
              </a:rPr>
              <a:t>Diazepam</a:t>
            </a:r>
            <a:r>
              <a:rPr lang="fr-FR" b="1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fr-FR" b="1" dirty="0" err="1" smtClean="0">
                <a:latin typeface="Times New Roman" pitchFamily="18" charset="0"/>
                <a:cs typeface="Times New Roman" pitchFamily="18" charset="0"/>
              </a:rPr>
              <a:t>Benzodiazepine</a:t>
            </a:r>
            <a:r>
              <a:rPr lang="fr-FR" b="1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fr-FR" b="1" dirty="0" err="1" smtClean="0">
                <a:latin typeface="Times New Roman" pitchFamily="18" charset="0"/>
                <a:cs typeface="Times New Roman" pitchFamily="18" charset="0"/>
              </a:rPr>
              <a:t>binding</a:t>
            </a:r>
            <a:r>
              <a:rPr lang="fr-FR" b="1" dirty="0" smtClean="0">
                <a:latin typeface="Times New Roman" pitchFamily="18" charset="0"/>
                <a:cs typeface="Times New Roman" pitchFamily="18" charset="0"/>
              </a:rPr>
              <a:t> site </a:t>
            </a:r>
            <a:r>
              <a:rPr lang="fr-FR" b="1" dirty="0" err="1" smtClean="0">
                <a:latin typeface="Times New Roman" pitchFamily="18" charset="0"/>
                <a:cs typeface="Times New Roman" pitchFamily="18" charset="0"/>
              </a:rPr>
              <a:t>agonist</a:t>
            </a:r>
            <a:endParaRPr lang="fr-FR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3501008"/>
            <a:ext cx="4706800" cy="3059062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17678" y="3501008"/>
            <a:ext cx="3014762" cy="306249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8" name="Rectangle 37"/>
          <p:cNvSpPr/>
          <p:nvPr/>
        </p:nvSpPr>
        <p:spPr>
          <a:xfrm>
            <a:off x="323528" y="3429000"/>
            <a:ext cx="8280920" cy="3240360"/>
          </a:xfrm>
          <a:prstGeom prst="rect">
            <a:avLst/>
          </a:prstGeom>
          <a:solidFill>
            <a:srgbClr val="A6A6A6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" name="ZoneTexte 41"/>
          <p:cNvSpPr txBox="1"/>
          <p:nvPr/>
        </p:nvSpPr>
        <p:spPr>
          <a:xfrm>
            <a:off x="1979712" y="5013176"/>
            <a:ext cx="5400600" cy="461665"/>
          </a:xfrm>
          <a:prstGeom prst="rect">
            <a:avLst/>
          </a:prstGeom>
          <a:solidFill>
            <a:schemeClr val="accent5">
              <a:lumMod val="75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l-GR" sz="2400" dirty="0" smtClean="0">
                <a:latin typeface="Times New Roman" pitchFamily="18" charset="0"/>
                <a:cs typeface="Times New Roman" pitchFamily="18" charset="0"/>
              </a:rPr>
              <a:t>α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2 and </a:t>
            </a:r>
            <a:r>
              <a:rPr lang="el-GR" sz="2400" dirty="0" smtClean="0"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subunits: 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site of action of BZP</a:t>
            </a:r>
          </a:p>
        </p:txBody>
      </p:sp>
      <p:grpSp>
        <p:nvGrpSpPr>
          <p:cNvPr id="40" name="Groupe 39"/>
          <p:cNvGrpSpPr/>
          <p:nvPr/>
        </p:nvGrpSpPr>
        <p:grpSpPr>
          <a:xfrm>
            <a:off x="1835696" y="2236802"/>
            <a:ext cx="5436212" cy="3136414"/>
            <a:chOff x="1835696" y="260648"/>
            <a:chExt cx="5436212" cy="3136414"/>
          </a:xfrm>
        </p:grpSpPr>
        <p:grpSp>
          <p:nvGrpSpPr>
            <p:cNvPr id="43" name="Groupe 42"/>
            <p:cNvGrpSpPr/>
            <p:nvPr/>
          </p:nvGrpSpPr>
          <p:grpSpPr>
            <a:xfrm>
              <a:off x="1835696" y="260648"/>
              <a:ext cx="5436212" cy="3096741"/>
              <a:chOff x="1835696" y="1196355"/>
              <a:chExt cx="5436212" cy="3096741"/>
            </a:xfrm>
          </p:grpSpPr>
          <p:grpSp>
            <p:nvGrpSpPr>
              <p:cNvPr id="32" name="Groupe 31"/>
              <p:cNvGrpSpPr/>
              <p:nvPr/>
            </p:nvGrpSpPr>
            <p:grpSpPr>
              <a:xfrm>
                <a:off x="1835696" y="1196355"/>
                <a:ext cx="5436212" cy="3096741"/>
                <a:chOff x="1331640" y="1772816"/>
                <a:chExt cx="5436212" cy="3096741"/>
              </a:xfrm>
            </p:grpSpPr>
            <p:grpSp>
              <p:nvGrpSpPr>
                <p:cNvPr id="31" name="Groupe 30"/>
                <p:cNvGrpSpPr/>
                <p:nvPr/>
              </p:nvGrpSpPr>
              <p:grpSpPr>
                <a:xfrm>
                  <a:off x="1331640" y="1772816"/>
                  <a:ext cx="5436212" cy="3096741"/>
                  <a:chOff x="1331640" y="1772816"/>
                  <a:chExt cx="5436212" cy="3096741"/>
                </a:xfrm>
              </p:grpSpPr>
              <p:grpSp>
                <p:nvGrpSpPr>
                  <p:cNvPr id="29" name="Groupe 28"/>
                  <p:cNvGrpSpPr/>
                  <p:nvPr/>
                </p:nvGrpSpPr>
                <p:grpSpPr>
                  <a:xfrm>
                    <a:off x="1331640" y="1772816"/>
                    <a:ext cx="5400600" cy="1152128"/>
                    <a:chOff x="1331640" y="3573016"/>
                    <a:chExt cx="5400600" cy="1152128"/>
                  </a:xfrm>
                </p:grpSpPr>
                <p:cxnSp>
                  <p:nvCxnSpPr>
                    <p:cNvPr id="14" name="Connecteur droit 13"/>
                    <p:cNvCxnSpPr/>
                    <p:nvPr/>
                  </p:nvCxnSpPr>
                  <p:spPr>
                    <a:xfrm>
                      <a:off x="1619672" y="4725144"/>
                      <a:ext cx="5112568" cy="0"/>
                    </a:xfrm>
                    <a:prstGeom prst="line">
                      <a:avLst/>
                    </a:prstGeom>
                    <a:ln w="12700">
                      <a:solidFill>
                        <a:schemeClr val="tx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5" name="Connecteur droit avec flèche 14"/>
                    <p:cNvCxnSpPr/>
                    <p:nvPr/>
                  </p:nvCxnSpPr>
                  <p:spPr>
                    <a:xfrm>
                      <a:off x="2159732" y="4077072"/>
                      <a:ext cx="0" cy="648072"/>
                    </a:xfrm>
                    <a:prstGeom prst="straightConnector1">
                      <a:avLst/>
                    </a:prstGeom>
                    <a:ln>
                      <a:solidFill>
                        <a:schemeClr val="tx1"/>
                      </a:solidFill>
                      <a:tailEnd type="arrow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sp>
                  <p:nvSpPr>
                    <p:cNvPr id="22" name="ZoneTexte 21"/>
                    <p:cNvSpPr txBox="1"/>
                    <p:nvPr/>
                  </p:nvSpPr>
                  <p:spPr>
                    <a:xfrm>
                      <a:off x="1331640" y="3573016"/>
                      <a:ext cx="1656184" cy="400110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fr-FR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Zymozan</a:t>
                      </a:r>
                      <a:r>
                        <a:rPr lang="fr-FR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 A</a:t>
                      </a:r>
                      <a:endParaRPr lang="fr-FR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p:txBody>
                </p:sp>
                <p:sp>
                  <p:nvSpPr>
                    <p:cNvPr id="23" name="ZoneTexte 22"/>
                    <p:cNvSpPr txBox="1"/>
                    <p:nvPr/>
                  </p:nvSpPr>
                  <p:spPr>
                    <a:xfrm>
                      <a:off x="5004048" y="3573413"/>
                      <a:ext cx="1008112" cy="400110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 algn="ctr"/>
                      <a:r>
                        <a:rPr lang="fr-FR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BZD IT</a:t>
                      </a:r>
                      <a:endParaRPr lang="fr-FR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p:txBody>
                </p:sp>
              </p:grpSp>
              <p:grpSp>
                <p:nvGrpSpPr>
                  <p:cNvPr id="30" name="Groupe 29"/>
                  <p:cNvGrpSpPr/>
                  <p:nvPr/>
                </p:nvGrpSpPr>
                <p:grpSpPr>
                  <a:xfrm>
                    <a:off x="1331640" y="3140968"/>
                    <a:ext cx="1679821" cy="1728589"/>
                    <a:chOff x="1475656" y="4869160"/>
                    <a:chExt cx="1679821" cy="1728589"/>
                  </a:xfrm>
                </p:grpSpPr>
                <p:pic>
                  <p:nvPicPr>
                    <p:cNvPr id="25" name="Picture 4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4" cstate="print">
                      <a:clrChange>
                        <a:clrFrom>
                          <a:srgbClr val="FFFFFF"/>
                        </a:clrFrom>
                        <a:clrTo>
                          <a:srgbClr val="FFFFFF">
                            <a:alpha val="0"/>
                          </a:srgbClr>
                        </a:clrTo>
                      </a:clrChange>
                    </a:blip>
                    <a:srcRect/>
                    <a:stretch>
                      <a:fillRect/>
                    </a:stretch>
                  </p:blipFill>
                  <p:spPr bwMode="auto">
                    <a:xfrm>
                      <a:off x="1619672" y="5445224"/>
                      <a:ext cx="638175" cy="1152525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2052" name="Picture 4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4" cstate="print">
                      <a:clrChange>
                        <a:clrFrom>
                          <a:srgbClr val="FFFFFF"/>
                        </a:clrFrom>
                        <a:clrTo>
                          <a:srgbClr val="FFFFFF">
                            <a:alpha val="0"/>
                          </a:srgbClr>
                        </a:clrTo>
                      </a:clrChange>
                    </a:blip>
                    <a:srcRect/>
                    <a:stretch>
                      <a:fillRect/>
                    </a:stretch>
                  </p:blipFill>
                  <p:spPr bwMode="auto">
                    <a:xfrm>
                      <a:off x="2483768" y="5445224"/>
                      <a:ext cx="638175" cy="1152525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pic>
                  <p:nvPicPr>
                    <p:cNvPr id="19" name="Picture 5" descr="C:\Users\Laurie\Desktop\souris.jpg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5" cstate="print">
                      <a:clrChange>
                        <a:clrFrom>
                          <a:srgbClr val="FFFFFF"/>
                        </a:clrFrom>
                        <a:clrTo>
                          <a:srgbClr val="FFFFFF">
                            <a:alpha val="0"/>
                          </a:srgbClr>
                        </a:clrTo>
                      </a:clrChange>
                    </a:blip>
                    <a:srcRect/>
                    <a:stretch>
                      <a:fillRect/>
                    </a:stretch>
                  </p:blipFill>
                  <p:spPr bwMode="auto">
                    <a:xfrm>
                      <a:off x="2339752" y="4941168"/>
                      <a:ext cx="815725" cy="995184"/>
                    </a:xfrm>
                    <a:prstGeom prst="rect">
                      <a:avLst/>
                    </a:prstGeom>
                    <a:noFill/>
                  </p:spPr>
                </p:pic>
                <p:pic>
                  <p:nvPicPr>
                    <p:cNvPr id="2053" name="Picture 5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6" cstate="print">
                      <a:clrChange>
                        <a:clrFrom>
                          <a:srgbClr val="FFFFFF"/>
                        </a:clrFrom>
                        <a:clrTo>
                          <a:srgbClr val="FFFFFF">
                            <a:alpha val="0"/>
                          </a:srgbClr>
                        </a:clrTo>
                      </a:clrChange>
                    </a:blip>
                    <a:srcRect/>
                    <a:stretch>
                      <a:fillRect/>
                    </a:stretch>
                  </p:blipFill>
                  <p:spPr bwMode="auto">
                    <a:xfrm>
                      <a:off x="1475656" y="4869160"/>
                      <a:ext cx="864096" cy="1186765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</p:grpSp>
              <p:pic>
                <p:nvPicPr>
                  <p:cNvPr id="26" name="Picture 24" descr="plantar test"/>
                  <p:cNvPicPr>
                    <a:picLocks noChangeAspect="1" noChangeArrowheads="1"/>
                  </p:cNvPicPr>
                  <p:nvPr/>
                </p:nvPicPr>
                <p:blipFill>
                  <a:blip r:embed="rId7" cstate="print"/>
                  <a:srcRect l="2754" t="13634" r="4861" b="12029"/>
                  <a:stretch>
                    <a:fillRect/>
                  </a:stretch>
                </p:blipFill>
                <p:spPr bwMode="auto">
                  <a:xfrm>
                    <a:off x="4283968" y="3068960"/>
                    <a:ext cx="2483884" cy="1328042"/>
                  </a:xfrm>
                  <a:prstGeom prst="rect">
                    <a:avLst/>
                  </a:prstGeom>
                  <a:noFill/>
                  <a:ln w="12700">
                    <a:solidFill>
                      <a:schemeClr val="tx1"/>
                    </a:solidFill>
                    <a:miter lim="800000"/>
                    <a:headEnd/>
                    <a:tailEnd/>
                  </a:ln>
                </p:spPr>
              </p:pic>
            </p:grpSp>
            <p:sp>
              <p:nvSpPr>
                <p:cNvPr id="28" name="ZoneTexte 27"/>
                <p:cNvSpPr txBox="1"/>
                <p:nvPr/>
              </p:nvSpPr>
              <p:spPr>
                <a:xfrm>
                  <a:off x="2987824" y="2564904"/>
                  <a:ext cx="1944216" cy="40011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fr-FR" sz="2000" dirty="0" smtClean="0">
                      <a:latin typeface="Times New Roman" pitchFamily="18" charset="0"/>
                      <a:cs typeface="Times New Roman" pitchFamily="18" charset="0"/>
                    </a:rPr>
                    <a:t>48 </a:t>
                  </a:r>
                  <a:r>
                    <a:rPr lang="fr-FR" sz="2000" dirty="0" err="1" smtClean="0">
                      <a:latin typeface="Times New Roman" pitchFamily="18" charset="0"/>
                      <a:cs typeface="Times New Roman" pitchFamily="18" charset="0"/>
                    </a:rPr>
                    <a:t>hours</a:t>
                  </a:r>
                  <a:endParaRPr lang="fr-FR" sz="20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p:grpSp>
          <p:cxnSp>
            <p:nvCxnSpPr>
              <p:cNvPr id="39" name="Connecteur droit avec flèche 38"/>
              <p:cNvCxnSpPr/>
              <p:nvPr/>
            </p:nvCxnSpPr>
            <p:spPr>
              <a:xfrm>
                <a:off x="6012160" y="1700808"/>
                <a:ext cx="0" cy="648072"/>
              </a:xfrm>
              <a:prstGeom prst="straightConnector1">
                <a:avLst/>
              </a:prstGeom>
              <a:ln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6" name="ZoneTexte 35"/>
            <p:cNvSpPr txBox="1"/>
            <p:nvPr/>
          </p:nvSpPr>
          <p:spPr>
            <a:xfrm>
              <a:off x="5234460" y="2996952"/>
              <a:ext cx="164179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fr-FR" sz="2000" dirty="0" err="1" smtClean="0">
                  <a:latin typeface="Times New Roman" pitchFamily="18" charset="0"/>
                  <a:cs typeface="Times New Roman" pitchFamily="18" charset="0"/>
                </a:rPr>
                <a:t>Heat</a:t>
              </a:r>
              <a:r>
                <a:rPr lang="fr-FR" sz="2000" dirty="0" smtClean="0">
                  <a:latin typeface="Times New Roman" pitchFamily="18" charset="0"/>
                  <a:cs typeface="Times New Roman" pitchFamily="18" charset="0"/>
                </a:rPr>
                <a:t> Stimulus</a:t>
              </a:r>
              <a:endParaRPr lang="fr-FR" sz="20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0"/>
                                        </p:tgtEl>
                                      </p:cBhvr>
                                      <p:by x="70000" y="7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11111E-6 L -0.20261 -0.20185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1" y="-101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4" grpId="0"/>
      <p:bldP spid="38" grpId="0" animBg="1"/>
      <p:bldP spid="4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9144000" cy="90872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400" dirty="0" err="1" smtClean="0">
                <a:latin typeface="Times New Roman" pitchFamily="18" charset="0"/>
                <a:cs typeface="Times New Roman" pitchFamily="18" charset="0"/>
              </a:rPr>
              <a:t>Which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 GABA</a:t>
            </a:r>
            <a:r>
              <a:rPr lang="fr-FR" sz="2400" baseline="-25000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dirty="0" err="1" smtClean="0">
                <a:latin typeface="Times New Roman" pitchFamily="18" charset="0"/>
                <a:cs typeface="Times New Roman" pitchFamily="18" charset="0"/>
              </a:rPr>
              <a:t>receptor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dirty="0" err="1" smtClean="0">
                <a:latin typeface="Times New Roman" pitchFamily="18" charset="0"/>
                <a:cs typeface="Times New Roman" pitchFamily="18" charset="0"/>
              </a:rPr>
              <a:t>isoforms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 are </a:t>
            </a:r>
            <a:r>
              <a:rPr lang="fr-FR" sz="2400" dirty="0" err="1" smtClean="0">
                <a:latin typeface="Times New Roman" pitchFamily="18" charset="0"/>
                <a:cs typeface="Times New Roman" pitchFamily="18" charset="0"/>
              </a:rPr>
              <a:t>responsible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 for </a:t>
            </a:r>
            <a:r>
              <a:rPr lang="fr-FR" sz="2400" dirty="0" err="1" smtClean="0">
                <a:latin typeface="Times New Roman" pitchFamily="18" charset="0"/>
                <a:cs typeface="Times New Roman" pitchFamily="18" charset="0"/>
              </a:rPr>
              <a:t>this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dirty="0" err="1" smtClean="0">
                <a:latin typeface="Times New Roman" pitchFamily="18" charset="0"/>
                <a:cs typeface="Times New Roman" pitchFamily="18" charset="0"/>
              </a:rPr>
              <a:t>antinociception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fr-FR" sz="24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" name="Connecteur droit 7"/>
          <p:cNvCxnSpPr/>
          <p:nvPr/>
        </p:nvCxnSpPr>
        <p:spPr>
          <a:xfrm>
            <a:off x="0" y="908720"/>
            <a:ext cx="91440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ZoneTexte 9"/>
          <p:cNvSpPr txBox="1"/>
          <p:nvPr/>
        </p:nvSpPr>
        <p:spPr>
          <a:xfrm>
            <a:off x="0" y="980728"/>
            <a:ext cx="3816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 err="1" smtClean="0">
                <a:latin typeface="Times New Roman" pitchFamily="18" charset="0"/>
                <a:cs typeface="Times New Roman" pitchFamily="18" charset="0"/>
              </a:rPr>
              <a:t>Chronic</a:t>
            </a:r>
            <a:r>
              <a:rPr lang="fr-FR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b="1" dirty="0" err="1" smtClean="0">
                <a:latin typeface="Times New Roman" pitchFamily="18" charset="0"/>
                <a:cs typeface="Times New Roman" pitchFamily="18" charset="0"/>
              </a:rPr>
              <a:t>contriction</a:t>
            </a:r>
            <a:r>
              <a:rPr lang="fr-FR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b="1" dirty="0" err="1" smtClean="0">
                <a:latin typeface="Times New Roman" pitchFamily="18" charset="0"/>
                <a:cs typeface="Times New Roman" pitchFamily="18" charset="0"/>
              </a:rPr>
              <a:t>injury</a:t>
            </a:r>
            <a:endParaRPr lang="fr-FR" sz="2400" b="1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1" name="Groupe 35"/>
          <p:cNvGrpSpPr/>
          <p:nvPr/>
        </p:nvGrpSpPr>
        <p:grpSpPr>
          <a:xfrm>
            <a:off x="1871308" y="1700808"/>
            <a:ext cx="5976664" cy="3784486"/>
            <a:chOff x="431148" y="1020798"/>
            <a:chExt cx="5976664" cy="3784486"/>
          </a:xfrm>
        </p:grpSpPr>
        <p:grpSp>
          <p:nvGrpSpPr>
            <p:cNvPr id="12" name="Groupe 31"/>
            <p:cNvGrpSpPr/>
            <p:nvPr/>
          </p:nvGrpSpPr>
          <p:grpSpPr>
            <a:xfrm>
              <a:off x="431148" y="1020798"/>
              <a:ext cx="5760640" cy="2624186"/>
              <a:chOff x="863196" y="1236822"/>
              <a:chExt cx="5760640" cy="2624186"/>
            </a:xfrm>
          </p:grpSpPr>
          <p:grpSp>
            <p:nvGrpSpPr>
              <p:cNvPr id="15" name="Groupe 30"/>
              <p:cNvGrpSpPr/>
              <p:nvPr/>
            </p:nvGrpSpPr>
            <p:grpSpPr>
              <a:xfrm>
                <a:off x="863196" y="1236822"/>
                <a:ext cx="5760640" cy="2624186"/>
                <a:chOff x="863196" y="1236822"/>
                <a:chExt cx="5760640" cy="2624186"/>
              </a:xfrm>
            </p:grpSpPr>
            <p:grpSp>
              <p:nvGrpSpPr>
                <p:cNvPr id="17" name="Groupe 28"/>
                <p:cNvGrpSpPr/>
                <p:nvPr/>
              </p:nvGrpSpPr>
              <p:grpSpPr>
                <a:xfrm>
                  <a:off x="863196" y="1236822"/>
                  <a:ext cx="5400600" cy="1152128"/>
                  <a:chOff x="863196" y="3037022"/>
                  <a:chExt cx="5400600" cy="1152128"/>
                </a:xfrm>
              </p:grpSpPr>
              <p:cxnSp>
                <p:nvCxnSpPr>
                  <p:cNvPr id="24" name="Connecteur droit 23"/>
                  <p:cNvCxnSpPr/>
                  <p:nvPr/>
                </p:nvCxnSpPr>
                <p:spPr>
                  <a:xfrm>
                    <a:off x="1151228" y="4189150"/>
                    <a:ext cx="5112568" cy="0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5" name="Connecteur droit avec flèche 24"/>
                  <p:cNvCxnSpPr/>
                  <p:nvPr/>
                </p:nvCxnSpPr>
                <p:spPr>
                  <a:xfrm>
                    <a:off x="1691288" y="3541078"/>
                    <a:ext cx="0" cy="648072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6" name="Connecteur droit avec flèche 25"/>
                  <p:cNvCxnSpPr/>
                  <p:nvPr/>
                </p:nvCxnSpPr>
                <p:spPr>
                  <a:xfrm>
                    <a:off x="5399700" y="3541078"/>
                    <a:ext cx="0" cy="648072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27" name="ZoneTexte 26"/>
                  <p:cNvSpPr txBox="1"/>
                  <p:nvPr/>
                </p:nvSpPr>
                <p:spPr>
                  <a:xfrm>
                    <a:off x="863196" y="3037022"/>
                    <a:ext cx="1656184" cy="40011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fr-FR" sz="2000" dirty="0" err="1" smtClean="0">
                        <a:latin typeface="Times New Roman" pitchFamily="18" charset="0"/>
                        <a:cs typeface="Times New Roman" pitchFamily="18" charset="0"/>
                      </a:rPr>
                      <a:t>Surgery</a:t>
                    </a:r>
                    <a:endParaRPr lang="fr-FR" sz="2000" dirty="0">
                      <a:latin typeface="Times New Roman" pitchFamily="18" charset="0"/>
                      <a:cs typeface="Times New Roman" pitchFamily="18" charset="0"/>
                    </a:endParaRPr>
                  </a:p>
                </p:txBody>
              </p:sp>
              <p:sp>
                <p:nvSpPr>
                  <p:cNvPr id="28" name="ZoneTexte 27"/>
                  <p:cNvSpPr txBox="1"/>
                  <p:nvPr/>
                </p:nvSpPr>
                <p:spPr>
                  <a:xfrm>
                    <a:off x="4860032" y="3037022"/>
                    <a:ext cx="1080120" cy="40011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fr-FR" sz="2000" dirty="0" smtClean="0">
                        <a:latin typeface="Times New Roman" pitchFamily="18" charset="0"/>
                        <a:cs typeface="Times New Roman" pitchFamily="18" charset="0"/>
                      </a:rPr>
                      <a:t>BZP IT</a:t>
                    </a:r>
                    <a:endParaRPr lang="fr-FR" sz="2000" dirty="0">
                      <a:latin typeface="Times New Roman" pitchFamily="18" charset="0"/>
                      <a:cs typeface="Times New Roman" pitchFamily="18" charset="0"/>
                    </a:endParaRPr>
                  </a:p>
                </p:txBody>
              </p:sp>
            </p:grpSp>
            <p:grpSp>
              <p:nvGrpSpPr>
                <p:cNvPr id="18" name="Groupe 29"/>
                <p:cNvGrpSpPr/>
                <p:nvPr/>
              </p:nvGrpSpPr>
              <p:grpSpPr>
                <a:xfrm>
                  <a:off x="863196" y="2604974"/>
                  <a:ext cx="1679821" cy="1186765"/>
                  <a:chOff x="1007212" y="4333166"/>
                  <a:chExt cx="1679821" cy="1186765"/>
                </a:xfrm>
              </p:grpSpPr>
              <p:pic>
                <p:nvPicPr>
                  <p:cNvPr id="22" name="Picture 5" descr="C:\Users\Laurie\Desktop\souris.jpg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>
                    <a:clrChange>
                      <a:clrFrom>
                        <a:srgbClr val="FFFFFF"/>
                      </a:clrFrom>
                      <a:clrTo>
                        <a:srgbClr val="FFFFFF">
                          <a:alpha val="0"/>
                        </a:srgbClr>
                      </a:clrTo>
                    </a:clrChange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1871308" y="4405174"/>
                    <a:ext cx="815725" cy="995184"/>
                  </a:xfrm>
                  <a:prstGeom prst="rect">
                    <a:avLst/>
                  </a:prstGeom>
                  <a:noFill/>
                </p:spPr>
              </p:pic>
              <p:pic>
                <p:nvPicPr>
                  <p:cNvPr id="23" name="Picture 5"/>
                  <p:cNvPicPr>
                    <a:picLocks noChangeAspect="1" noChangeArrowheads="1"/>
                  </p:cNvPicPr>
                  <p:nvPr/>
                </p:nvPicPr>
                <p:blipFill>
                  <a:blip r:embed="rId3" cstate="print">
                    <a:clrChange>
                      <a:clrFrom>
                        <a:srgbClr val="FFFFFF"/>
                      </a:clrFrom>
                      <a:clrTo>
                        <a:srgbClr val="FFFFFF">
                          <a:alpha val="0"/>
                        </a:srgbClr>
                      </a:clrTo>
                    </a:clrChange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1007212" y="4333166"/>
                    <a:ext cx="864096" cy="1186765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</p:grpSp>
            <p:pic>
              <p:nvPicPr>
                <p:cNvPr id="19" name="Picture 24" descr="plantar test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 l="2754" t="13634" r="4861" b="12029"/>
                <a:stretch>
                  <a:fillRect/>
                </a:stretch>
              </p:blipFill>
              <p:spPr bwMode="auto">
                <a:xfrm>
                  <a:off x="4139952" y="2532966"/>
                  <a:ext cx="2483884" cy="1328042"/>
                </a:xfrm>
                <a:prstGeom prst="rect">
                  <a:avLst/>
                </a:prstGeom>
                <a:noFill/>
                <a:ln w="12700">
                  <a:solidFill>
                    <a:schemeClr val="tx1"/>
                  </a:solidFill>
                  <a:miter lim="800000"/>
                  <a:headEnd/>
                  <a:tailEnd/>
                </a:ln>
              </p:spPr>
            </p:pic>
          </p:grpSp>
          <p:sp>
            <p:nvSpPr>
              <p:cNvPr id="16" name="ZoneTexte 15"/>
              <p:cNvSpPr txBox="1"/>
              <p:nvPr/>
            </p:nvSpPr>
            <p:spPr>
              <a:xfrm>
                <a:off x="2519380" y="2028910"/>
                <a:ext cx="1944216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fr-FR" sz="2000" dirty="0" smtClean="0">
                    <a:latin typeface="Times New Roman" pitchFamily="18" charset="0"/>
                    <a:cs typeface="Times New Roman" pitchFamily="18" charset="0"/>
                  </a:rPr>
                  <a:t>7days</a:t>
                </a:r>
                <a:endParaRPr lang="fr-FR" sz="20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sp>
          <p:nvSpPr>
            <p:cNvPr id="13" name="Flèche vers le bas 12"/>
            <p:cNvSpPr/>
            <p:nvPr/>
          </p:nvSpPr>
          <p:spPr>
            <a:xfrm>
              <a:off x="4967652" y="3829110"/>
              <a:ext cx="72008" cy="432048"/>
            </a:xfrm>
            <a:prstGeom prst="downArrow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4" name="ZoneTexte 13"/>
            <p:cNvSpPr txBox="1"/>
            <p:nvPr/>
          </p:nvSpPr>
          <p:spPr>
            <a:xfrm>
              <a:off x="3527492" y="4405174"/>
              <a:ext cx="288032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2000" dirty="0" err="1" smtClean="0">
                  <a:latin typeface="Times New Roman" pitchFamily="18" charset="0"/>
                  <a:cs typeface="Times New Roman" pitchFamily="18" charset="0"/>
                </a:rPr>
                <a:t>Paw</a:t>
              </a:r>
              <a:r>
                <a:rPr lang="fr-FR" sz="20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fr-FR" sz="2000" dirty="0" err="1" smtClean="0">
                  <a:latin typeface="Times New Roman" pitchFamily="18" charset="0"/>
                  <a:cs typeface="Times New Roman" pitchFamily="18" charset="0"/>
                </a:rPr>
                <a:t>withdrawal</a:t>
              </a:r>
              <a:r>
                <a:rPr lang="fr-FR" sz="20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fr-FR" sz="2000" dirty="0" err="1" smtClean="0">
                  <a:latin typeface="Times New Roman" pitchFamily="18" charset="0"/>
                  <a:cs typeface="Times New Roman" pitchFamily="18" charset="0"/>
                </a:rPr>
                <a:t>latencies</a:t>
              </a:r>
              <a:endParaRPr lang="fr-FR" sz="20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4365104"/>
            <a:ext cx="3714750" cy="219075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15784" y="3861049"/>
            <a:ext cx="2856616" cy="2736303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99592" y="3861048"/>
            <a:ext cx="4176464" cy="2726034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9" name="Ellipse 28"/>
          <p:cNvSpPr/>
          <p:nvPr/>
        </p:nvSpPr>
        <p:spPr>
          <a:xfrm>
            <a:off x="6948264" y="4293096"/>
            <a:ext cx="792088" cy="21602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827584" y="3861048"/>
            <a:ext cx="7416824" cy="2880320"/>
          </a:xfrm>
          <a:prstGeom prst="rect">
            <a:avLst/>
          </a:prstGeom>
          <a:solidFill>
            <a:srgbClr val="A6A6A6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4355976" y="971436"/>
            <a:ext cx="48965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err="1" smtClean="0">
                <a:latin typeface="Times New Roman" pitchFamily="18" charset="0"/>
                <a:cs typeface="Times New Roman" pitchFamily="18" charset="0"/>
              </a:rPr>
              <a:t>Diazepam</a:t>
            </a:r>
            <a:r>
              <a:rPr lang="fr-FR" b="1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fr-FR" b="1" dirty="0" err="1" smtClean="0">
                <a:latin typeface="Times New Roman" pitchFamily="18" charset="0"/>
                <a:cs typeface="Times New Roman" pitchFamily="18" charset="0"/>
              </a:rPr>
              <a:t>Benzodiazepine</a:t>
            </a:r>
            <a:r>
              <a:rPr lang="fr-FR" b="1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fr-FR" b="1" dirty="0" err="1" smtClean="0">
                <a:latin typeface="Times New Roman" pitchFamily="18" charset="0"/>
                <a:cs typeface="Times New Roman" pitchFamily="18" charset="0"/>
              </a:rPr>
              <a:t>binding</a:t>
            </a:r>
            <a:r>
              <a:rPr lang="fr-FR" b="1" dirty="0" smtClean="0">
                <a:latin typeface="Times New Roman" pitchFamily="18" charset="0"/>
                <a:cs typeface="Times New Roman" pitchFamily="18" charset="0"/>
              </a:rPr>
              <a:t> site </a:t>
            </a:r>
            <a:r>
              <a:rPr lang="fr-FR" b="1" dirty="0" err="1" smtClean="0">
                <a:latin typeface="Times New Roman" pitchFamily="18" charset="0"/>
                <a:cs typeface="Times New Roman" pitchFamily="18" charset="0"/>
              </a:rPr>
              <a:t>agonist</a:t>
            </a:r>
            <a:endParaRPr lang="fr-FR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ZoneTexte 29"/>
          <p:cNvSpPr txBox="1"/>
          <p:nvPr/>
        </p:nvSpPr>
        <p:spPr>
          <a:xfrm>
            <a:off x="611560" y="4581128"/>
            <a:ext cx="7848872" cy="523220"/>
          </a:xfrm>
          <a:prstGeom prst="rect">
            <a:avLst/>
          </a:prstGeom>
          <a:solidFill>
            <a:schemeClr val="accent5">
              <a:lumMod val="75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l-GR" sz="2800" dirty="0" smtClean="0">
                <a:latin typeface="Times New Roman" pitchFamily="18" charset="0"/>
                <a:cs typeface="Times New Roman" pitchFamily="18" charset="0"/>
              </a:rPr>
              <a:t>α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2, </a:t>
            </a:r>
            <a:r>
              <a:rPr lang="el-GR" sz="2800" dirty="0" smtClean="0"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3 (and </a:t>
            </a:r>
            <a:r>
              <a:rPr lang="el-GR" sz="2800" dirty="0" smtClean="0"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5 </a:t>
            </a:r>
            <a:r>
              <a:rPr lang="fr-FR" sz="2800" dirty="0" err="1" smtClean="0">
                <a:latin typeface="Times New Roman" pitchFamily="18" charset="0"/>
                <a:cs typeface="Times New Roman" pitchFamily="18" charset="0"/>
              </a:rPr>
              <a:t>subunits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): </a:t>
            </a:r>
            <a:r>
              <a:rPr lang="fr-FR" sz="2800" dirty="0" err="1" smtClean="0">
                <a:latin typeface="Times New Roman" pitchFamily="18" charset="0"/>
                <a:cs typeface="Times New Roman" pitchFamily="18" charset="0"/>
              </a:rPr>
              <a:t>Mediate</a:t>
            </a:r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 the </a:t>
            </a:r>
            <a:r>
              <a:rPr lang="fr-FR" sz="2800" dirty="0" err="1" smtClean="0">
                <a:latin typeface="Times New Roman" pitchFamily="18" charset="0"/>
                <a:cs typeface="Times New Roman" pitchFamily="18" charset="0"/>
              </a:rPr>
              <a:t>effect</a:t>
            </a:r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 of BZD</a:t>
            </a:r>
            <a:endParaRPr lang="fr-FR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3.00578E-6 L -0.30711 -0.1496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4" y="-75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1" grpId="0" animBg="1"/>
      <p:bldP spid="3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9144000" cy="90872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800" dirty="0" err="1" smtClean="0">
                <a:latin typeface="Times New Roman" pitchFamily="18" charset="0"/>
                <a:cs typeface="Times New Roman" pitchFamily="18" charset="0"/>
              </a:rPr>
              <a:t>Which</a:t>
            </a:r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 GABA</a:t>
            </a:r>
            <a:r>
              <a:rPr lang="fr-FR" sz="2800" baseline="-25000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dirty="0" err="1" smtClean="0">
                <a:latin typeface="Times New Roman" pitchFamily="18" charset="0"/>
                <a:cs typeface="Times New Roman" pitchFamily="18" charset="0"/>
              </a:rPr>
              <a:t>receptor</a:t>
            </a:r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dirty="0" err="1" smtClean="0">
                <a:latin typeface="Times New Roman" pitchFamily="18" charset="0"/>
                <a:cs typeface="Times New Roman" pitchFamily="18" charset="0"/>
              </a:rPr>
              <a:t>isoforms</a:t>
            </a:r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 are </a:t>
            </a:r>
            <a:r>
              <a:rPr lang="fr-FR" sz="2800" dirty="0" err="1" smtClean="0">
                <a:latin typeface="Times New Roman" pitchFamily="18" charset="0"/>
                <a:cs typeface="Times New Roman" pitchFamily="18" charset="0"/>
              </a:rPr>
              <a:t>responsible</a:t>
            </a:r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 for </a:t>
            </a:r>
            <a:r>
              <a:rPr lang="fr-FR" sz="2800" dirty="0" err="1" smtClean="0">
                <a:latin typeface="Times New Roman" pitchFamily="18" charset="0"/>
                <a:cs typeface="Times New Roman" pitchFamily="18" charset="0"/>
              </a:rPr>
              <a:t>this</a:t>
            </a:r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dirty="0" err="1" smtClean="0">
                <a:latin typeface="Times New Roman" pitchFamily="18" charset="0"/>
                <a:cs typeface="Times New Roman" pitchFamily="18" charset="0"/>
              </a:rPr>
              <a:t>antinociception</a:t>
            </a:r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fr-FR" sz="28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" name="Connecteur droit 7"/>
          <p:cNvCxnSpPr/>
          <p:nvPr/>
        </p:nvCxnSpPr>
        <p:spPr>
          <a:xfrm>
            <a:off x="0" y="908720"/>
            <a:ext cx="91440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ZoneTexte 4"/>
          <p:cNvSpPr txBox="1"/>
          <p:nvPr/>
        </p:nvSpPr>
        <p:spPr>
          <a:xfrm>
            <a:off x="0" y="980728"/>
            <a:ext cx="6588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 smtClean="0">
                <a:latin typeface="Times New Roman" pitchFamily="18" charset="0"/>
                <a:cs typeface="Times New Roman" pitchFamily="18" charset="0"/>
              </a:rPr>
              <a:t>Chronic</a:t>
            </a:r>
            <a:r>
              <a:rPr lang="fr-FR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b="1" dirty="0" err="1" smtClean="0">
                <a:latin typeface="Times New Roman" pitchFamily="18" charset="0"/>
                <a:cs typeface="Times New Roman" pitchFamily="18" charset="0"/>
              </a:rPr>
              <a:t>contriction</a:t>
            </a:r>
            <a:r>
              <a:rPr lang="fr-FR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b="1" dirty="0" err="1" smtClean="0">
                <a:latin typeface="Times New Roman" pitchFamily="18" charset="0"/>
                <a:cs typeface="Times New Roman" pitchFamily="18" charset="0"/>
              </a:rPr>
              <a:t>injury</a:t>
            </a:r>
            <a:endParaRPr lang="fr-FR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3933056"/>
            <a:ext cx="2625072" cy="288032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027" name="Picture 3" descr="C:\Users\Laurie\Desktop\VonFreyEletronico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11860" y="1988840"/>
            <a:ext cx="2304256" cy="178668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3933056"/>
            <a:ext cx="2911226" cy="288032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pic>
      <p:grpSp>
        <p:nvGrpSpPr>
          <p:cNvPr id="14" name="Groupe 13"/>
          <p:cNvGrpSpPr/>
          <p:nvPr/>
        </p:nvGrpSpPr>
        <p:grpSpPr>
          <a:xfrm>
            <a:off x="35496" y="2060848"/>
            <a:ext cx="2399901" cy="1665476"/>
            <a:chOff x="611560" y="1556792"/>
            <a:chExt cx="2399901" cy="1665476"/>
          </a:xfrm>
        </p:grpSpPr>
        <p:pic>
          <p:nvPicPr>
            <p:cNvPr id="9" name="Picture 5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259632" y="1556792"/>
              <a:ext cx="864096" cy="94457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" name="Picture 5" descr="C:\Users\Laurie\Desktop\souris.jpg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195736" y="1628800"/>
              <a:ext cx="815725" cy="792088"/>
            </a:xfrm>
            <a:prstGeom prst="rect">
              <a:avLst/>
            </a:prstGeom>
            <a:noFill/>
          </p:spPr>
        </p:pic>
        <p:pic>
          <p:nvPicPr>
            <p:cNvPr id="11" name="Picture 6"/>
            <p:cNvPicPr>
              <a:picLocks noChangeAspect="1" noChangeArrowheads="1"/>
            </p:cNvPicPr>
            <p:nvPr/>
          </p:nvPicPr>
          <p:blipFill>
            <a:blip r:embed="rId7" cstate="print">
              <a:clrChange>
                <a:clrFrom>
                  <a:srgbClr val="FDFDFD"/>
                </a:clrFrom>
                <a:clrTo>
                  <a:srgbClr val="FDFDFD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0481206">
              <a:off x="1930101" y="2317063"/>
              <a:ext cx="691277" cy="5158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" name="Picture 6"/>
            <p:cNvPicPr>
              <a:picLocks noChangeAspect="1" noChangeArrowheads="1"/>
            </p:cNvPicPr>
            <p:nvPr/>
          </p:nvPicPr>
          <p:blipFill>
            <a:blip r:embed="rId7" cstate="print">
              <a:clrChange>
                <a:clrFrom>
                  <a:srgbClr val="FDFDFD"/>
                </a:clrFrom>
                <a:clrTo>
                  <a:srgbClr val="FDFDFD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 rot="10800000">
              <a:off x="971600" y="2214156"/>
              <a:ext cx="691277" cy="5158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3" name="ZoneTexte 12"/>
            <p:cNvSpPr txBox="1"/>
            <p:nvPr/>
          </p:nvSpPr>
          <p:spPr>
            <a:xfrm>
              <a:off x="611560" y="2852936"/>
              <a:ext cx="22322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dirty="0" err="1" smtClean="0">
                  <a:latin typeface="Times New Roman" pitchFamily="18" charset="0"/>
                  <a:cs typeface="Times New Roman" pitchFamily="18" charset="0"/>
                </a:rPr>
                <a:t>Acetone</a:t>
              </a:r>
              <a:endParaRPr lang="fr-FR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15" name="ZoneTexte 14"/>
          <p:cNvSpPr txBox="1"/>
          <p:nvPr/>
        </p:nvSpPr>
        <p:spPr>
          <a:xfrm>
            <a:off x="467544" y="1556792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Cold </a:t>
            </a:r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Allodynia</a:t>
            </a:r>
            <a:endParaRPr lang="fr-FR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ZoneTexte 15"/>
          <p:cNvSpPr txBox="1"/>
          <p:nvPr/>
        </p:nvSpPr>
        <p:spPr>
          <a:xfrm>
            <a:off x="3131840" y="1556792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Mechanical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sensitivity</a:t>
            </a:r>
            <a:endParaRPr lang="fr-FR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162997" y="3933056"/>
            <a:ext cx="2657475" cy="2880320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9" name="Rectangle 18"/>
          <p:cNvSpPr/>
          <p:nvPr/>
        </p:nvSpPr>
        <p:spPr>
          <a:xfrm>
            <a:off x="0" y="3933056"/>
            <a:ext cx="2771800" cy="2880320"/>
          </a:xfrm>
          <a:prstGeom prst="rect">
            <a:avLst/>
          </a:prstGeom>
          <a:solidFill>
            <a:srgbClr val="A6A6A6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2987824" y="3933056"/>
            <a:ext cx="2952328" cy="2924944"/>
          </a:xfrm>
          <a:prstGeom prst="rect">
            <a:avLst/>
          </a:prstGeom>
          <a:solidFill>
            <a:srgbClr val="A6A6A6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ZoneTexte 21"/>
          <p:cNvSpPr txBox="1"/>
          <p:nvPr/>
        </p:nvSpPr>
        <p:spPr>
          <a:xfrm>
            <a:off x="251520" y="4933617"/>
            <a:ext cx="5400600" cy="1015663"/>
          </a:xfrm>
          <a:prstGeom prst="rect">
            <a:avLst/>
          </a:prstGeom>
          <a:solidFill>
            <a:schemeClr val="accent5">
              <a:lumMod val="75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l-GR" sz="2000" dirty="0" smtClean="0">
                <a:latin typeface="Times New Roman" pitchFamily="18" charset="0"/>
                <a:cs typeface="Times New Roman" pitchFamily="18" charset="0"/>
              </a:rPr>
              <a:t>α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2 subunit mediate the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nociceptive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effects of DZP</a:t>
            </a:r>
            <a:endParaRPr lang="fr-FR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l-GR" sz="2000" dirty="0" smtClean="0">
                <a:latin typeface="Times New Roman" pitchFamily="18" charset="0"/>
                <a:cs typeface="Times New Roman" pitchFamily="18" charset="0"/>
              </a:rPr>
              <a:t>α </a:t>
            </a:r>
            <a:r>
              <a:rPr lang="fr-FR" sz="2000" dirty="0" smtClean="0">
                <a:latin typeface="Times New Roman" pitchFamily="18" charset="0"/>
                <a:cs typeface="Times New Roman" pitchFamily="18" charset="0"/>
              </a:rPr>
              <a:t>3 and </a:t>
            </a:r>
            <a:r>
              <a:rPr lang="el-GR" sz="2000" dirty="0" smtClean="0">
                <a:latin typeface="Times New Roman" pitchFamily="18" charset="0"/>
                <a:cs typeface="Times New Roman" pitchFamily="18" charset="0"/>
              </a:rPr>
              <a:t>α </a:t>
            </a:r>
            <a:r>
              <a:rPr lang="fr-FR" sz="2000" dirty="0" smtClean="0">
                <a:latin typeface="Times New Roman" pitchFamily="18" charset="0"/>
                <a:cs typeface="Times New Roman" pitchFamily="18" charset="0"/>
              </a:rPr>
              <a:t>5 </a:t>
            </a:r>
            <a:r>
              <a:rPr lang="fr-FR" sz="2000" dirty="0" err="1" smtClean="0">
                <a:latin typeface="Times New Roman" pitchFamily="18" charset="0"/>
                <a:cs typeface="Times New Roman" pitchFamily="18" charset="0"/>
              </a:rPr>
              <a:t>subunits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mediate the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nociceptive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effects of DZP (smaller effect)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9" grpId="0" animBg="1"/>
      <p:bldP spid="20" grpId="0" animBg="1"/>
      <p:bldP spid="2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e 10"/>
          <p:cNvGrpSpPr/>
          <p:nvPr/>
        </p:nvGrpSpPr>
        <p:grpSpPr>
          <a:xfrm>
            <a:off x="446856" y="1988840"/>
            <a:ext cx="8229600" cy="3043808"/>
            <a:chOff x="323528" y="2833464"/>
            <a:chExt cx="8229600" cy="3043808"/>
          </a:xfrm>
        </p:grpSpPr>
        <p:sp>
          <p:nvSpPr>
            <p:cNvPr id="7" name="Espace réservé du contenu 4"/>
            <p:cNvSpPr txBox="1">
              <a:spLocks/>
            </p:cNvSpPr>
            <p:nvPr/>
          </p:nvSpPr>
          <p:spPr>
            <a:xfrm>
              <a:off x="323528" y="2833464"/>
              <a:ext cx="8229600" cy="3043808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solidFill>
                <a:srgbClr val="000000"/>
              </a:solidFill>
            </a:ln>
          </p:spPr>
          <p:txBody>
            <a:bodyPr vert="horz" lIns="54864" tIns="91440" rtlCol="0">
              <a:normAutofit/>
            </a:bodyPr>
            <a:lstStyle/>
            <a:p>
              <a:pPr marL="438912" lvl="0" indent="-320040">
                <a:buClr>
                  <a:srgbClr val="CEB966"/>
                </a:buClr>
                <a:buSzPct val="80000"/>
                <a:defRPr/>
              </a:pPr>
              <a:r>
                <a:rPr lang="en-GB" sz="3200" dirty="0" smtClean="0">
                  <a:solidFill>
                    <a:sysClr val="windowText" lastClr="000000"/>
                  </a:solidFill>
                  <a:latin typeface="Times New Roman" pitchFamily="18" charset="0"/>
                  <a:cs typeface="Times New Roman" pitchFamily="18" charset="0"/>
                </a:rPr>
                <a:t>   Where are located the GABA</a:t>
              </a:r>
              <a:r>
                <a:rPr lang="en-GB" sz="3200" baseline="-25000" dirty="0" smtClean="0">
                  <a:solidFill>
                    <a:sysClr val="windowText" lastClr="000000"/>
                  </a:solidFill>
                  <a:latin typeface="Times New Roman" pitchFamily="18" charset="0"/>
                  <a:cs typeface="Times New Roman" pitchFamily="18" charset="0"/>
                </a:rPr>
                <a:t>A</a:t>
              </a:r>
              <a:r>
                <a:rPr lang="en-GB" sz="3200" dirty="0" smtClean="0">
                  <a:solidFill>
                    <a:sysClr val="windowText" lastClr="000000"/>
                  </a:solidFill>
                  <a:latin typeface="Times New Roman" pitchFamily="18" charset="0"/>
                  <a:cs typeface="Times New Roman" pitchFamily="18" charset="0"/>
                </a:rPr>
                <a:t> receptors </a:t>
              </a:r>
              <a:r>
                <a:rPr lang="el-GR" sz="3200" dirty="0" smtClean="0">
                  <a:latin typeface="Times New Roman" pitchFamily="18" charset="0"/>
                  <a:cs typeface="Times New Roman" pitchFamily="18" charset="0"/>
                </a:rPr>
                <a:t>α</a:t>
              </a:r>
              <a:r>
                <a:rPr lang="fr-FR" sz="32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fr-FR" sz="3200" dirty="0" err="1" smtClean="0">
                  <a:latin typeface="Times New Roman" pitchFamily="18" charset="0"/>
                  <a:cs typeface="Times New Roman" pitchFamily="18" charset="0"/>
                </a:rPr>
                <a:t>subunits</a:t>
              </a:r>
              <a:r>
                <a:rPr lang="en-GB" sz="3200" dirty="0" smtClean="0">
                  <a:solidFill>
                    <a:sysClr val="windowText" lastClr="000000"/>
                  </a:solidFill>
                  <a:latin typeface="Times New Roman" pitchFamily="18" charset="0"/>
                  <a:cs typeface="Times New Roman" pitchFamily="18" charset="0"/>
                </a:rPr>
                <a:t> responsible for this </a:t>
              </a:r>
              <a:r>
                <a:rPr lang="en-GB" sz="3200" dirty="0" err="1" smtClean="0">
                  <a:solidFill>
                    <a:sysClr val="windowText" lastClr="000000"/>
                  </a:solidFill>
                  <a:latin typeface="Times New Roman" pitchFamily="18" charset="0"/>
                  <a:cs typeface="Times New Roman" pitchFamily="18" charset="0"/>
                </a:rPr>
                <a:t>antinociception</a:t>
              </a:r>
              <a:r>
                <a:rPr lang="en-GB" sz="3200" dirty="0" smtClean="0">
                  <a:solidFill>
                    <a:sysClr val="windowText" lastClr="000000"/>
                  </a:solidFill>
                  <a:latin typeface="Times New Roman" pitchFamily="18" charset="0"/>
                  <a:cs typeface="Times New Roman" pitchFamily="18" charset="0"/>
                </a:rPr>
                <a:t>? </a:t>
              </a:r>
              <a:br>
                <a:rPr lang="en-GB" sz="3200" dirty="0" smtClean="0">
                  <a:solidFill>
                    <a:sysClr val="windowText" lastClr="000000"/>
                  </a:solidFill>
                  <a:latin typeface="Times New Roman" pitchFamily="18" charset="0"/>
                  <a:cs typeface="Times New Roman" pitchFamily="18" charset="0"/>
                </a:rPr>
              </a:br>
              <a:r>
                <a:rPr lang="en-GB" sz="3200" dirty="0">
                  <a:solidFill>
                    <a:sysClr val="windowText" lastClr="000000"/>
                  </a:solidFill>
                  <a:latin typeface="Times New Roman" pitchFamily="18" charset="0"/>
                  <a:cs typeface="Times New Roman" pitchFamily="18" charset="0"/>
                </a:rPr>
                <a:t/>
              </a:r>
              <a:br>
                <a:rPr lang="en-GB" sz="3200" dirty="0">
                  <a:solidFill>
                    <a:sysClr val="windowText" lastClr="000000"/>
                  </a:solidFill>
                  <a:latin typeface="Times New Roman" pitchFamily="18" charset="0"/>
                  <a:cs typeface="Times New Roman" pitchFamily="18" charset="0"/>
                </a:rPr>
              </a:br>
              <a:r>
                <a:rPr lang="en-GB" sz="3200" dirty="0" smtClean="0">
                  <a:solidFill>
                    <a:sysClr val="windowText" lastClr="000000"/>
                  </a:solidFill>
                  <a:latin typeface="Times New Roman" pitchFamily="18" charset="0"/>
                  <a:cs typeface="Times New Roman" pitchFamily="18" charset="0"/>
                </a:rPr>
                <a:t>      </a:t>
              </a:r>
              <a:r>
                <a:rPr lang="en-GB" sz="3200" i="1" dirty="0" smtClean="0">
                  <a:solidFill>
                    <a:sysClr val="windowText" lastClr="000000"/>
                  </a:solidFill>
                  <a:latin typeface="Times New Roman" pitchFamily="18" charset="0"/>
                  <a:cs typeface="Times New Roman" pitchFamily="18" charset="0"/>
                </a:rPr>
                <a:t>Knock-in mice </a:t>
              </a:r>
              <a:br>
                <a:rPr lang="en-GB" sz="3200" i="1" dirty="0" smtClean="0">
                  <a:solidFill>
                    <a:sysClr val="windowText" lastClr="000000"/>
                  </a:solidFill>
                  <a:latin typeface="Times New Roman" pitchFamily="18" charset="0"/>
                  <a:cs typeface="Times New Roman" pitchFamily="18" charset="0"/>
                </a:rPr>
              </a:br>
              <a:r>
                <a:rPr lang="en-GB" sz="3200" i="1" dirty="0" smtClean="0">
                  <a:solidFill>
                    <a:sysClr val="windowText" lastClr="000000"/>
                  </a:solidFill>
                  <a:latin typeface="Times New Roman" pitchFamily="18" charset="0"/>
                  <a:cs typeface="Times New Roman" pitchFamily="18" charset="0"/>
                </a:rPr>
                <a:t>      Electrophysiological study        </a:t>
              </a:r>
            </a:p>
          </p:txBody>
        </p:sp>
        <p:cxnSp>
          <p:nvCxnSpPr>
            <p:cNvPr id="9" name="Connecteur droit avec flèche 8"/>
            <p:cNvCxnSpPr/>
            <p:nvPr/>
          </p:nvCxnSpPr>
          <p:spPr>
            <a:xfrm>
              <a:off x="611560" y="4705672"/>
              <a:ext cx="504056" cy="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Connecteur droit avec flèche 9"/>
            <p:cNvCxnSpPr/>
            <p:nvPr/>
          </p:nvCxnSpPr>
          <p:spPr>
            <a:xfrm>
              <a:off x="611560" y="5137720"/>
              <a:ext cx="504056" cy="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Cylindre 73"/>
          <p:cNvSpPr/>
          <p:nvPr/>
        </p:nvSpPr>
        <p:spPr>
          <a:xfrm>
            <a:off x="5868144" y="5013176"/>
            <a:ext cx="3240360" cy="576064"/>
          </a:xfrm>
          <a:prstGeom prst="can">
            <a:avLst/>
          </a:prstGeom>
          <a:solidFill>
            <a:srgbClr val="FF5D5D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0"/>
            <a:ext cx="9144000" cy="90872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Localisation of GABA</a:t>
            </a:r>
            <a:r>
              <a:rPr lang="fr-FR" sz="2400" baseline="-25000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dirty="0" err="1" smtClean="0">
                <a:latin typeface="Times New Roman" pitchFamily="18" charset="0"/>
                <a:cs typeface="Times New Roman" pitchFamily="18" charset="0"/>
              </a:rPr>
              <a:t>receptor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l-GR" sz="2400" dirty="0" smtClean="0"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dirty="0" err="1" smtClean="0">
                <a:latin typeface="Times New Roman" pitchFamily="18" charset="0"/>
                <a:cs typeface="Times New Roman" pitchFamily="18" charset="0"/>
              </a:rPr>
              <a:t>subunits</a:t>
            </a:r>
            <a:r>
              <a:rPr lang="en-GB" sz="2400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fr-FR" sz="24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" name="Connecteur droit 7"/>
          <p:cNvCxnSpPr/>
          <p:nvPr/>
        </p:nvCxnSpPr>
        <p:spPr>
          <a:xfrm>
            <a:off x="0" y="908720"/>
            <a:ext cx="91440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ZoneTexte 4"/>
          <p:cNvSpPr txBox="1"/>
          <p:nvPr/>
        </p:nvSpPr>
        <p:spPr>
          <a:xfrm>
            <a:off x="395536" y="1484784"/>
            <a:ext cx="5112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Primary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afferent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Neurons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 (Dorsal </a:t>
            </a:r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Root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Ganglia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fr-FR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9" name="Connecteur droit avec flèche 8"/>
          <p:cNvCxnSpPr/>
          <p:nvPr/>
        </p:nvCxnSpPr>
        <p:spPr>
          <a:xfrm flipH="1">
            <a:off x="5292080" y="1916832"/>
            <a:ext cx="576064" cy="432048"/>
          </a:xfrm>
          <a:prstGeom prst="straightConnector1">
            <a:avLst/>
          </a:prstGeom>
          <a:ln>
            <a:solidFill>
              <a:srgbClr val="0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ZoneTexte 9"/>
          <p:cNvSpPr txBox="1"/>
          <p:nvPr/>
        </p:nvSpPr>
        <p:spPr>
          <a:xfrm>
            <a:off x="5868144" y="1124744"/>
            <a:ext cx="129614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Sensitive to </a:t>
            </a:r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Capsaicin</a:t>
            </a:r>
            <a:endParaRPr lang="fr-FR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70" name="Groupe 69"/>
          <p:cNvGrpSpPr/>
          <p:nvPr/>
        </p:nvGrpSpPr>
        <p:grpSpPr>
          <a:xfrm>
            <a:off x="755576" y="1916832"/>
            <a:ext cx="1460656" cy="1368152"/>
            <a:chOff x="948861" y="2708920"/>
            <a:chExt cx="1921916" cy="1944216"/>
          </a:xfrm>
        </p:grpSpPr>
        <p:cxnSp>
          <p:nvCxnSpPr>
            <p:cNvPr id="20" name="Connecteur droit 19"/>
            <p:cNvCxnSpPr/>
            <p:nvPr/>
          </p:nvCxnSpPr>
          <p:spPr>
            <a:xfrm>
              <a:off x="1043608" y="4653136"/>
              <a:ext cx="180020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Connecteur droit 21"/>
            <p:cNvCxnSpPr/>
            <p:nvPr/>
          </p:nvCxnSpPr>
          <p:spPr>
            <a:xfrm flipV="1">
              <a:off x="1871700" y="3645024"/>
              <a:ext cx="0" cy="100811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Ellipse 23"/>
            <p:cNvSpPr/>
            <p:nvPr/>
          </p:nvSpPr>
          <p:spPr>
            <a:xfrm>
              <a:off x="1619672" y="3140968"/>
              <a:ext cx="504056" cy="504056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26" name="Connecteur droit 25"/>
            <p:cNvCxnSpPr/>
            <p:nvPr/>
          </p:nvCxnSpPr>
          <p:spPr>
            <a:xfrm>
              <a:off x="1547664" y="3933056"/>
              <a:ext cx="720080" cy="360040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Connecteur droit 27"/>
            <p:cNvCxnSpPr/>
            <p:nvPr/>
          </p:nvCxnSpPr>
          <p:spPr>
            <a:xfrm flipV="1">
              <a:off x="1547664" y="3933056"/>
              <a:ext cx="648072" cy="360040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ZoneTexte 28"/>
            <p:cNvSpPr txBox="1"/>
            <p:nvPr/>
          </p:nvSpPr>
          <p:spPr>
            <a:xfrm>
              <a:off x="948861" y="2708920"/>
              <a:ext cx="1921916" cy="5248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 smtClean="0">
                  <a:latin typeface="Times New Roman" pitchFamily="18" charset="0"/>
                  <a:cs typeface="Times New Roman" pitchFamily="18" charset="0"/>
                </a:rPr>
                <a:t>DRG </a:t>
              </a:r>
              <a:r>
                <a:rPr lang="fr-FR" dirty="0" err="1" smtClean="0">
                  <a:latin typeface="Times New Roman" pitchFamily="18" charset="0"/>
                  <a:cs typeface="Times New Roman" pitchFamily="18" charset="0"/>
                </a:rPr>
                <a:t>neurons</a:t>
              </a:r>
              <a:endParaRPr lang="fr-FR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30" name="Flèche droite 29"/>
          <p:cNvSpPr/>
          <p:nvPr/>
        </p:nvSpPr>
        <p:spPr>
          <a:xfrm>
            <a:off x="2195736" y="2420888"/>
            <a:ext cx="504056" cy="72008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ZoneTexte 30"/>
          <p:cNvSpPr txBox="1"/>
          <p:nvPr/>
        </p:nvSpPr>
        <p:spPr>
          <a:xfrm>
            <a:off x="2843808" y="2267580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Dissociation and </a:t>
            </a:r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plated</a:t>
            </a:r>
            <a:endParaRPr lang="fr-FR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" name="Cylindre 37"/>
          <p:cNvSpPr/>
          <p:nvPr/>
        </p:nvSpPr>
        <p:spPr>
          <a:xfrm>
            <a:off x="5868144" y="5013176"/>
            <a:ext cx="3240360" cy="576064"/>
          </a:xfrm>
          <a:prstGeom prst="can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" name="Ellipse 41"/>
          <p:cNvSpPr/>
          <p:nvPr/>
        </p:nvSpPr>
        <p:spPr>
          <a:xfrm>
            <a:off x="8532440" y="5301208"/>
            <a:ext cx="216024" cy="144016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3" name="Ellipse 42"/>
          <p:cNvSpPr/>
          <p:nvPr/>
        </p:nvSpPr>
        <p:spPr>
          <a:xfrm>
            <a:off x="7668344" y="5301208"/>
            <a:ext cx="216024" cy="144016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" name="Ellipse 43"/>
          <p:cNvSpPr/>
          <p:nvPr/>
        </p:nvSpPr>
        <p:spPr>
          <a:xfrm>
            <a:off x="6804248" y="5301208"/>
            <a:ext cx="216024" cy="144016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" name="Ellipse 44"/>
          <p:cNvSpPr/>
          <p:nvPr/>
        </p:nvSpPr>
        <p:spPr>
          <a:xfrm>
            <a:off x="6156176" y="5301208"/>
            <a:ext cx="216024" cy="144016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9" name="Connecteur droit 48"/>
          <p:cNvCxnSpPr/>
          <p:nvPr/>
        </p:nvCxnSpPr>
        <p:spPr>
          <a:xfrm flipV="1">
            <a:off x="7780724" y="3645024"/>
            <a:ext cx="720080" cy="165618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Connecteur droit 50"/>
          <p:cNvCxnSpPr/>
          <p:nvPr/>
        </p:nvCxnSpPr>
        <p:spPr>
          <a:xfrm flipV="1">
            <a:off x="7812360" y="3717032"/>
            <a:ext cx="976476" cy="163509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4" name="Groupe 53"/>
          <p:cNvGrpSpPr/>
          <p:nvPr/>
        </p:nvGrpSpPr>
        <p:grpSpPr>
          <a:xfrm rot="19002728">
            <a:off x="6892312" y="3398359"/>
            <a:ext cx="1008112" cy="1707101"/>
            <a:chOff x="4324340" y="4365104"/>
            <a:chExt cx="1008112" cy="1707101"/>
          </a:xfrm>
        </p:grpSpPr>
        <p:cxnSp>
          <p:nvCxnSpPr>
            <p:cNvPr id="52" name="Connecteur droit 51"/>
            <p:cNvCxnSpPr/>
            <p:nvPr/>
          </p:nvCxnSpPr>
          <p:spPr>
            <a:xfrm flipV="1">
              <a:off x="4324340" y="4365104"/>
              <a:ext cx="720080" cy="1656184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Connecteur droit 52"/>
            <p:cNvCxnSpPr/>
            <p:nvPr/>
          </p:nvCxnSpPr>
          <p:spPr>
            <a:xfrm flipV="1">
              <a:off x="4355976" y="4437112"/>
              <a:ext cx="976476" cy="1635093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0" name="Ellipse 59"/>
          <p:cNvSpPr/>
          <p:nvPr/>
        </p:nvSpPr>
        <p:spPr>
          <a:xfrm>
            <a:off x="7619756" y="3047764"/>
            <a:ext cx="216024" cy="216024"/>
          </a:xfrm>
          <a:prstGeom prst="ellipse">
            <a:avLst/>
          </a:prstGeom>
          <a:solidFill>
            <a:srgbClr val="FF5D5D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" name="ZoneTexte 60"/>
          <p:cNvSpPr txBox="1"/>
          <p:nvPr/>
        </p:nvSpPr>
        <p:spPr>
          <a:xfrm>
            <a:off x="7907788" y="2987660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BZD</a:t>
            </a:r>
            <a:endParaRPr lang="fr-FR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2" name="Ellipse 61"/>
          <p:cNvSpPr/>
          <p:nvPr/>
        </p:nvSpPr>
        <p:spPr>
          <a:xfrm>
            <a:off x="7236296" y="4149079"/>
            <a:ext cx="216024" cy="216024"/>
          </a:xfrm>
          <a:prstGeom prst="ellipse">
            <a:avLst/>
          </a:prstGeom>
          <a:solidFill>
            <a:srgbClr val="00CC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5" name="Ellipse 64"/>
          <p:cNvSpPr/>
          <p:nvPr/>
        </p:nvSpPr>
        <p:spPr>
          <a:xfrm>
            <a:off x="7619756" y="2564904"/>
            <a:ext cx="216024" cy="216024"/>
          </a:xfrm>
          <a:prstGeom prst="ellipse">
            <a:avLst/>
          </a:prstGeom>
          <a:solidFill>
            <a:srgbClr val="00CC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6" name="ZoneTexte 65"/>
          <p:cNvSpPr txBox="1"/>
          <p:nvPr/>
        </p:nvSpPr>
        <p:spPr>
          <a:xfrm>
            <a:off x="7933193" y="2492896"/>
            <a:ext cx="8386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GABA</a:t>
            </a:r>
            <a:endParaRPr lang="fr-FR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7" name="Forme libre 66"/>
          <p:cNvSpPr/>
          <p:nvPr/>
        </p:nvSpPr>
        <p:spPr>
          <a:xfrm>
            <a:off x="7524328" y="5229199"/>
            <a:ext cx="432048" cy="288032"/>
          </a:xfrm>
          <a:custGeom>
            <a:avLst/>
            <a:gdLst>
              <a:gd name="connsiteX0" fmla="*/ 259508 w 560758"/>
              <a:gd name="connsiteY0" fmla="*/ 70423 h 351777"/>
              <a:gd name="connsiteX1" fmla="*/ 146966 w 560758"/>
              <a:gd name="connsiteY1" fmla="*/ 84491 h 351777"/>
              <a:gd name="connsiteX2" fmla="*/ 62560 w 560758"/>
              <a:gd name="connsiteY2" fmla="*/ 112626 h 351777"/>
              <a:gd name="connsiteX3" fmla="*/ 6289 w 560758"/>
              <a:gd name="connsiteY3" fmla="*/ 182965 h 351777"/>
              <a:gd name="connsiteX4" fmla="*/ 20357 w 560758"/>
              <a:gd name="connsiteY4" fmla="*/ 281439 h 351777"/>
              <a:gd name="connsiteX5" fmla="*/ 104763 w 560758"/>
              <a:gd name="connsiteY5" fmla="*/ 309574 h 351777"/>
              <a:gd name="connsiteX6" fmla="*/ 400184 w 560758"/>
              <a:gd name="connsiteY6" fmla="*/ 337709 h 351777"/>
              <a:gd name="connsiteX7" fmla="*/ 512726 w 560758"/>
              <a:gd name="connsiteY7" fmla="*/ 351777 h 351777"/>
              <a:gd name="connsiteX8" fmla="*/ 554929 w 560758"/>
              <a:gd name="connsiteY8" fmla="*/ 323642 h 351777"/>
              <a:gd name="connsiteX9" fmla="*/ 512726 w 560758"/>
              <a:gd name="connsiteY9" fmla="*/ 112626 h 351777"/>
              <a:gd name="connsiteX10" fmla="*/ 484591 w 560758"/>
              <a:gd name="connsiteY10" fmla="*/ 70423 h 351777"/>
              <a:gd name="connsiteX11" fmla="*/ 470523 w 560758"/>
              <a:gd name="connsiteY11" fmla="*/ 28220 h 351777"/>
              <a:gd name="connsiteX12" fmla="*/ 414252 w 560758"/>
              <a:gd name="connsiteY12" fmla="*/ 14152 h 351777"/>
              <a:gd name="connsiteX13" fmla="*/ 372049 w 560758"/>
              <a:gd name="connsiteY13" fmla="*/ 85 h 351777"/>
              <a:gd name="connsiteX14" fmla="*/ 287643 w 560758"/>
              <a:gd name="connsiteY14" fmla="*/ 14152 h 351777"/>
              <a:gd name="connsiteX15" fmla="*/ 259508 w 560758"/>
              <a:gd name="connsiteY15" fmla="*/ 70423 h 3517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60758" h="351777">
                <a:moveTo>
                  <a:pt x="259508" y="70423"/>
                </a:moveTo>
                <a:cubicBezTo>
                  <a:pt x="236062" y="82146"/>
                  <a:pt x="183933" y="76570"/>
                  <a:pt x="146966" y="84491"/>
                </a:cubicBezTo>
                <a:cubicBezTo>
                  <a:pt x="117967" y="90705"/>
                  <a:pt x="62560" y="112626"/>
                  <a:pt x="62560" y="112626"/>
                </a:cubicBezTo>
                <a:cubicBezTo>
                  <a:pt x="48765" y="126421"/>
                  <a:pt x="8261" y="163247"/>
                  <a:pt x="6289" y="182965"/>
                </a:cubicBezTo>
                <a:cubicBezTo>
                  <a:pt x="2990" y="215958"/>
                  <a:pt x="0" y="255266"/>
                  <a:pt x="20357" y="281439"/>
                </a:cubicBezTo>
                <a:cubicBezTo>
                  <a:pt x="38565" y="304849"/>
                  <a:pt x="75208" y="307111"/>
                  <a:pt x="104763" y="309574"/>
                </a:cubicBezTo>
                <a:cubicBezTo>
                  <a:pt x="269577" y="323309"/>
                  <a:pt x="252283" y="320309"/>
                  <a:pt x="400184" y="337709"/>
                </a:cubicBezTo>
                <a:lnTo>
                  <a:pt x="512726" y="351777"/>
                </a:lnTo>
                <a:cubicBezTo>
                  <a:pt x="526794" y="342399"/>
                  <a:pt x="551905" y="340276"/>
                  <a:pt x="554929" y="323642"/>
                </a:cubicBezTo>
                <a:cubicBezTo>
                  <a:pt x="560758" y="291581"/>
                  <a:pt x="538105" y="150694"/>
                  <a:pt x="512726" y="112626"/>
                </a:cubicBezTo>
                <a:cubicBezTo>
                  <a:pt x="503348" y="98558"/>
                  <a:pt x="492152" y="85545"/>
                  <a:pt x="484591" y="70423"/>
                </a:cubicBezTo>
                <a:cubicBezTo>
                  <a:pt x="477959" y="57160"/>
                  <a:pt x="482102" y="37483"/>
                  <a:pt x="470523" y="28220"/>
                </a:cubicBezTo>
                <a:cubicBezTo>
                  <a:pt x="455425" y="16142"/>
                  <a:pt x="432842" y="19463"/>
                  <a:pt x="414252" y="14152"/>
                </a:cubicBezTo>
                <a:cubicBezTo>
                  <a:pt x="399994" y="10078"/>
                  <a:pt x="386117" y="4774"/>
                  <a:pt x="372049" y="85"/>
                </a:cubicBezTo>
                <a:cubicBezTo>
                  <a:pt x="343914" y="4774"/>
                  <a:pt x="312408" y="0"/>
                  <a:pt x="287643" y="14152"/>
                </a:cubicBezTo>
                <a:cubicBezTo>
                  <a:pt x="206002" y="60804"/>
                  <a:pt x="282954" y="58700"/>
                  <a:pt x="259508" y="70423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8" name="Ellipse 67"/>
          <p:cNvSpPr/>
          <p:nvPr/>
        </p:nvSpPr>
        <p:spPr>
          <a:xfrm>
            <a:off x="7668344" y="5301207"/>
            <a:ext cx="216024" cy="144016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429000"/>
            <a:ext cx="2390775" cy="3305175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73" name="ZoneTexte 72"/>
          <p:cNvSpPr txBox="1"/>
          <p:nvPr/>
        </p:nvSpPr>
        <p:spPr>
          <a:xfrm>
            <a:off x="3131840" y="3861048"/>
            <a:ext cx="2304256" cy="230832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Facilitation of BZP on GABA</a:t>
            </a:r>
            <a:r>
              <a:rPr lang="fr-FR" sz="2400" baseline="-25000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dirty="0" err="1" smtClean="0">
                <a:latin typeface="Times New Roman" pitchFamily="18" charset="0"/>
                <a:cs typeface="Times New Roman" pitchFamily="18" charset="0"/>
              </a:rPr>
              <a:t>Current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 in DRG </a:t>
            </a:r>
            <a:r>
              <a:rPr lang="fr-FR" sz="2400" dirty="0" err="1" smtClean="0">
                <a:latin typeface="Times New Roman" pitchFamily="18" charset="0"/>
                <a:cs typeface="Times New Roman" pitchFamily="18" charset="0"/>
              </a:rPr>
              <a:t>neurons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 are </a:t>
            </a:r>
            <a:r>
              <a:rPr lang="fr-FR" sz="2400" dirty="0" err="1" smtClean="0">
                <a:latin typeface="Times New Roman" pitchFamily="18" charset="0"/>
                <a:cs typeface="Times New Roman" pitchFamily="18" charset="0"/>
              </a:rPr>
              <a:t>mediated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dirty="0" err="1" smtClean="0">
                <a:latin typeface="Times New Roman" pitchFamily="18" charset="0"/>
                <a:cs typeface="Times New Roman" pitchFamily="18" charset="0"/>
              </a:rPr>
              <a:t>through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 alpha2</a:t>
            </a:r>
            <a:endParaRPr lang="fr-FR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323528" y="3429000"/>
            <a:ext cx="2448272" cy="3312368"/>
          </a:xfrm>
          <a:prstGeom prst="rect">
            <a:avLst/>
          </a:prstGeom>
          <a:solidFill>
            <a:srgbClr val="A6A6A6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3059832" y="3789040"/>
            <a:ext cx="2448272" cy="2448272"/>
          </a:xfrm>
          <a:prstGeom prst="rect">
            <a:avLst/>
          </a:prstGeom>
          <a:solidFill>
            <a:srgbClr val="A6A6A6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5652120" y="3429000"/>
            <a:ext cx="3491880" cy="2664296"/>
          </a:xfrm>
          <a:prstGeom prst="rect">
            <a:avLst/>
          </a:prstGeom>
          <a:solidFill>
            <a:srgbClr val="A6A6A6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" name="ZoneTexte 36"/>
          <p:cNvSpPr txBox="1"/>
          <p:nvPr/>
        </p:nvSpPr>
        <p:spPr>
          <a:xfrm>
            <a:off x="2123728" y="4293096"/>
            <a:ext cx="4464496" cy="1384995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GABA</a:t>
            </a:r>
            <a:r>
              <a:rPr lang="fr-FR" sz="2800" baseline="-25000" dirty="0" smtClean="0">
                <a:latin typeface="Times New Roman" pitchFamily="18" charset="0"/>
                <a:cs typeface="Times New Roman" pitchFamily="18" charset="0"/>
              </a:rPr>
              <a:t>A  </a:t>
            </a:r>
            <a:r>
              <a:rPr lang="fr-FR" sz="2800" dirty="0" err="1" smtClean="0">
                <a:latin typeface="Times New Roman" pitchFamily="18" charset="0"/>
                <a:cs typeface="Times New Roman" pitchFamily="18" charset="0"/>
              </a:rPr>
              <a:t>receptor</a:t>
            </a:r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l-GR" sz="2800" dirty="0" smtClean="0"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fr-FR" sz="2800" dirty="0" err="1" smtClean="0">
                <a:latin typeface="Times New Roman" pitchFamily="18" charset="0"/>
                <a:cs typeface="Times New Roman" pitchFamily="18" charset="0"/>
              </a:rPr>
              <a:t>subunits</a:t>
            </a:r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 are </a:t>
            </a:r>
            <a:r>
              <a:rPr lang="fr-FR" sz="2800" dirty="0" err="1" smtClean="0">
                <a:latin typeface="Times New Roman" pitchFamily="18" charset="0"/>
                <a:cs typeface="Times New Roman" pitchFamily="18" charset="0"/>
              </a:rPr>
              <a:t>located</a:t>
            </a:r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 on the </a:t>
            </a:r>
            <a:r>
              <a:rPr lang="fr-FR" sz="2800" dirty="0" err="1" smtClean="0">
                <a:latin typeface="Times New Roman" pitchFamily="18" charset="0"/>
                <a:cs typeface="Times New Roman" pitchFamily="18" charset="0"/>
              </a:rPr>
              <a:t>presynaptic</a:t>
            </a:r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dirty="0" err="1" smtClean="0">
                <a:latin typeface="Times New Roman" pitchFamily="18" charset="0"/>
                <a:cs typeface="Times New Roman" pitchFamily="18" charset="0"/>
              </a:rPr>
              <a:t>neurons</a:t>
            </a:r>
            <a:endParaRPr lang="fr-FR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6" name="ZoneTexte 45"/>
          <p:cNvSpPr txBox="1"/>
          <p:nvPr/>
        </p:nvSpPr>
        <p:spPr>
          <a:xfrm>
            <a:off x="7236296" y="1412776"/>
            <a:ext cx="16916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b="1" dirty="0" err="1" smtClean="0">
                <a:latin typeface="Times New Roman" pitchFamily="18" charset="0"/>
                <a:cs typeface="Times New Roman" pitchFamily="18" charset="0"/>
              </a:rPr>
              <a:t>Whole</a:t>
            </a:r>
            <a:r>
              <a:rPr lang="fr-FR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000" b="1" dirty="0" err="1" smtClean="0">
                <a:latin typeface="Times New Roman" pitchFamily="18" charset="0"/>
                <a:cs typeface="Times New Roman" pitchFamily="18" charset="0"/>
              </a:rPr>
              <a:t>cell</a:t>
            </a:r>
            <a:r>
              <a:rPr lang="fr-FR" sz="2000" b="1" dirty="0" smtClean="0">
                <a:latin typeface="Times New Roman" pitchFamily="18" charset="0"/>
                <a:cs typeface="Times New Roman" pitchFamily="18" charset="0"/>
              </a:rPr>
              <a:t> patch clamp</a:t>
            </a:r>
            <a:endParaRPr lang="fr-FR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6.17946E-6 L 0.02362 0.13644 " pathEditMode="relative" ptsTypes="AA">
                                      <p:cBhvr>
                                        <p:cTn id="11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  <p:bldP spid="62" grpId="0" animBg="1"/>
      <p:bldP spid="62" grpId="1" animBg="1"/>
      <p:bldP spid="67" grpId="0" animBg="1"/>
      <p:bldP spid="68" grpId="0" animBg="1"/>
      <p:bldP spid="73" grpId="0" animBg="1"/>
      <p:bldP spid="39" grpId="0" animBg="1"/>
      <p:bldP spid="40" grpId="0" animBg="1"/>
      <p:bldP spid="41" grpId="0" animBg="1"/>
      <p:bldP spid="3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orme libre 12"/>
          <p:cNvSpPr/>
          <p:nvPr/>
        </p:nvSpPr>
        <p:spPr>
          <a:xfrm>
            <a:off x="131748" y="4077072"/>
            <a:ext cx="3072100" cy="2304255"/>
          </a:xfrm>
          <a:custGeom>
            <a:avLst/>
            <a:gdLst>
              <a:gd name="connsiteX0" fmla="*/ 2120096 w 3936196"/>
              <a:gd name="connsiteY0" fmla="*/ 17352 h 2816235"/>
              <a:gd name="connsiteX1" fmla="*/ 2069296 w 3936196"/>
              <a:gd name="connsiteY1" fmla="*/ 42752 h 2816235"/>
              <a:gd name="connsiteX2" fmla="*/ 2031196 w 3936196"/>
              <a:gd name="connsiteY2" fmla="*/ 55452 h 2816235"/>
              <a:gd name="connsiteX3" fmla="*/ 1954996 w 3936196"/>
              <a:gd name="connsiteY3" fmla="*/ 93552 h 2816235"/>
              <a:gd name="connsiteX4" fmla="*/ 1878796 w 3936196"/>
              <a:gd name="connsiteY4" fmla="*/ 106252 h 2816235"/>
              <a:gd name="connsiteX5" fmla="*/ 1739096 w 3936196"/>
              <a:gd name="connsiteY5" fmla="*/ 157052 h 2816235"/>
              <a:gd name="connsiteX6" fmla="*/ 1688296 w 3936196"/>
              <a:gd name="connsiteY6" fmla="*/ 169752 h 2816235"/>
              <a:gd name="connsiteX7" fmla="*/ 1612096 w 3936196"/>
              <a:gd name="connsiteY7" fmla="*/ 195152 h 2816235"/>
              <a:gd name="connsiteX8" fmla="*/ 1434296 w 3936196"/>
              <a:gd name="connsiteY8" fmla="*/ 233252 h 2816235"/>
              <a:gd name="connsiteX9" fmla="*/ 1383496 w 3936196"/>
              <a:gd name="connsiteY9" fmla="*/ 245952 h 2816235"/>
              <a:gd name="connsiteX10" fmla="*/ 1319996 w 3936196"/>
              <a:gd name="connsiteY10" fmla="*/ 271352 h 2816235"/>
              <a:gd name="connsiteX11" fmla="*/ 1078696 w 3936196"/>
              <a:gd name="connsiteY11" fmla="*/ 284052 h 2816235"/>
              <a:gd name="connsiteX12" fmla="*/ 951696 w 3936196"/>
              <a:gd name="connsiteY12" fmla="*/ 296752 h 2816235"/>
              <a:gd name="connsiteX13" fmla="*/ 837396 w 3936196"/>
              <a:gd name="connsiteY13" fmla="*/ 322152 h 2816235"/>
              <a:gd name="connsiteX14" fmla="*/ 786596 w 3936196"/>
              <a:gd name="connsiteY14" fmla="*/ 334852 h 2816235"/>
              <a:gd name="connsiteX15" fmla="*/ 723096 w 3936196"/>
              <a:gd name="connsiteY15" fmla="*/ 347552 h 2816235"/>
              <a:gd name="connsiteX16" fmla="*/ 608796 w 3936196"/>
              <a:gd name="connsiteY16" fmla="*/ 385652 h 2816235"/>
              <a:gd name="connsiteX17" fmla="*/ 557996 w 3936196"/>
              <a:gd name="connsiteY17" fmla="*/ 423752 h 2816235"/>
              <a:gd name="connsiteX18" fmla="*/ 507196 w 3936196"/>
              <a:gd name="connsiteY18" fmla="*/ 449152 h 2816235"/>
              <a:gd name="connsiteX19" fmla="*/ 418296 w 3936196"/>
              <a:gd name="connsiteY19" fmla="*/ 538052 h 2816235"/>
              <a:gd name="connsiteX20" fmla="*/ 329396 w 3936196"/>
              <a:gd name="connsiteY20" fmla="*/ 614252 h 2816235"/>
              <a:gd name="connsiteX21" fmla="*/ 291296 w 3936196"/>
              <a:gd name="connsiteY21" fmla="*/ 665052 h 2816235"/>
              <a:gd name="connsiteX22" fmla="*/ 215096 w 3936196"/>
              <a:gd name="connsiteY22" fmla="*/ 753952 h 2816235"/>
              <a:gd name="connsiteX23" fmla="*/ 138896 w 3936196"/>
              <a:gd name="connsiteY23" fmla="*/ 855552 h 2816235"/>
              <a:gd name="connsiteX24" fmla="*/ 113496 w 3936196"/>
              <a:gd name="connsiteY24" fmla="*/ 906352 h 2816235"/>
              <a:gd name="connsiteX25" fmla="*/ 88096 w 3936196"/>
              <a:gd name="connsiteY25" fmla="*/ 944452 h 2816235"/>
              <a:gd name="connsiteX26" fmla="*/ 37296 w 3936196"/>
              <a:gd name="connsiteY26" fmla="*/ 1046052 h 2816235"/>
              <a:gd name="connsiteX27" fmla="*/ 11896 w 3936196"/>
              <a:gd name="connsiteY27" fmla="*/ 1427052 h 2816235"/>
              <a:gd name="connsiteX28" fmla="*/ 24596 w 3936196"/>
              <a:gd name="connsiteY28" fmla="*/ 1706452 h 2816235"/>
              <a:gd name="connsiteX29" fmla="*/ 49996 w 3936196"/>
              <a:gd name="connsiteY29" fmla="*/ 1935052 h 2816235"/>
              <a:gd name="connsiteX30" fmla="*/ 75396 w 3936196"/>
              <a:gd name="connsiteY30" fmla="*/ 2011252 h 2816235"/>
              <a:gd name="connsiteX31" fmla="*/ 100796 w 3936196"/>
              <a:gd name="connsiteY31" fmla="*/ 2049352 h 2816235"/>
              <a:gd name="connsiteX32" fmla="*/ 113496 w 3936196"/>
              <a:gd name="connsiteY32" fmla="*/ 2100152 h 2816235"/>
              <a:gd name="connsiteX33" fmla="*/ 126196 w 3936196"/>
              <a:gd name="connsiteY33" fmla="*/ 2163652 h 2816235"/>
              <a:gd name="connsiteX34" fmla="*/ 164296 w 3936196"/>
              <a:gd name="connsiteY34" fmla="*/ 2201752 h 2816235"/>
              <a:gd name="connsiteX35" fmla="*/ 189696 w 3936196"/>
              <a:gd name="connsiteY35" fmla="*/ 2239852 h 2816235"/>
              <a:gd name="connsiteX36" fmla="*/ 227796 w 3936196"/>
              <a:gd name="connsiteY36" fmla="*/ 2290652 h 2816235"/>
              <a:gd name="connsiteX37" fmla="*/ 278596 w 3936196"/>
              <a:gd name="connsiteY37" fmla="*/ 2366852 h 2816235"/>
              <a:gd name="connsiteX38" fmla="*/ 303996 w 3936196"/>
              <a:gd name="connsiteY38" fmla="*/ 2404952 h 2816235"/>
              <a:gd name="connsiteX39" fmla="*/ 456396 w 3936196"/>
              <a:gd name="connsiteY39" fmla="*/ 2544652 h 2816235"/>
              <a:gd name="connsiteX40" fmla="*/ 507196 w 3936196"/>
              <a:gd name="connsiteY40" fmla="*/ 2570052 h 2816235"/>
              <a:gd name="connsiteX41" fmla="*/ 596096 w 3936196"/>
              <a:gd name="connsiteY41" fmla="*/ 2595452 h 2816235"/>
              <a:gd name="connsiteX42" fmla="*/ 697696 w 3936196"/>
              <a:gd name="connsiteY42" fmla="*/ 2646252 h 2816235"/>
              <a:gd name="connsiteX43" fmla="*/ 786596 w 3936196"/>
              <a:gd name="connsiteY43" fmla="*/ 2658952 h 2816235"/>
              <a:gd name="connsiteX44" fmla="*/ 977096 w 3936196"/>
              <a:gd name="connsiteY44" fmla="*/ 2709752 h 2816235"/>
              <a:gd name="connsiteX45" fmla="*/ 1027896 w 3936196"/>
              <a:gd name="connsiteY45" fmla="*/ 2722452 h 2816235"/>
              <a:gd name="connsiteX46" fmla="*/ 1421596 w 3936196"/>
              <a:gd name="connsiteY46" fmla="*/ 2760552 h 2816235"/>
              <a:gd name="connsiteX47" fmla="*/ 1726396 w 3936196"/>
              <a:gd name="connsiteY47" fmla="*/ 2773252 h 2816235"/>
              <a:gd name="connsiteX48" fmla="*/ 1840696 w 3936196"/>
              <a:gd name="connsiteY48" fmla="*/ 2785952 h 2816235"/>
              <a:gd name="connsiteX49" fmla="*/ 1891496 w 3936196"/>
              <a:gd name="connsiteY49" fmla="*/ 2798652 h 2816235"/>
              <a:gd name="connsiteX50" fmla="*/ 2056596 w 3936196"/>
              <a:gd name="connsiteY50" fmla="*/ 2811352 h 2816235"/>
              <a:gd name="connsiteX51" fmla="*/ 2729696 w 3936196"/>
              <a:gd name="connsiteY51" fmla="*/ 2773252 h 2816235"/>
              <a:gd name="connsiteX52" fmla="*/ 2780496 w 3936196"/>
              <a:gd name="connsiteY52" fmla="*/ 2760552 h 2816235"/>
              <a:gd name="connsiteX53" fmla="*/ 2882096 w 3936196"/>
              <a:gd name="connsiteY53" fmla="*/ 2709752 h 2816235"/>
              <a:gd name="connsiteX54" fmla="*/ 2983696 w 3936196"/>
              <a:gd name="connsiteY54" fmla="*/ 2671652 h 2816235"/>
              <a:gd name="connsiteX55" fmla="*/ 3059896 w 3936196"/>
              <a:gd name="connsiteY55" fmla="*/ 2595452 h 2816235"/>
              <a:gd name="connsiteX56" fmla="*/ 3085296 w 3936196"/>
              <a:gd name="connsiteY56" fmla="*/ 2544652 h 2816235"/>
              <a:gd name="connsiteX57" fmla="*/ 3110696 w 3936196"/>
              <a:gd name="connsiteY57" fmla="*/ 2506552 h 2816235"/>
              <a:gd name="connsiteX58" fmla="*/ 3136096 w 3936196"/>
              <a:gd name="connsiteY58" fmla="*/ 2443052 h 2816235"/>
              <a:gd name="connsiteX59" fmla="*/ 3148796 w 3936196"/>
              <a:gd name="connsiteY59" fmla="*/ 2404952 h 2816235"/>
              <a:gd name="connsiteX60" fmla="*/ 3186896 w 3936196"/>
              <a:gd name="connsiteY60" fmla="*/ 2341452 h 2816235"/>
              <a:gd name="connsiteX61" fmla="*/ 3199596 w 3936196"/>
              <a:gd name="connsiteY61" fmla="*/ 2265252 h 2816235"/>
              <a:gd name="connsiteX62" fmla="*/ 3237696 w 3936196"/>
              <a:gd name="connsiteY62" fmla="*/ 2214452 h 2816235"/>
              <a:gd name="connsiteX63" fmla="*/ 3288496 w 3936196"/>
              <a:gd name="connsiteY63" fmla="*/ 2138252 h 2816235"/>
              <a:gd name="connsiteX64" fmla="*/ 3301196 w 3936196"/>
              <a:gd name="connsiteY64" fmla="*/ 2087452 h 2816235"/>
              <a:gd name="connsiteX65" fmla="*/ 3364696 w 3936196"/>
              <a:gd name="connsiteY65" fmla="*/ 1985852 h 2816235"/>
              <a:gd name="connsiteX66" fmla="*/ 3402796 w 3936196"/>
              <a:gd name="connsiteY66" fmla="*/ 1909652 h 2816235"/>
              <a:gd name="connsiteX67" fmla="*/ 3453596 w 3936196"/>
              <a:gd name="connsiteY67" fmla="*/ 1858852 h 2816235"/>
              <a:gd name="connsiteX68" fmla="*/ 3504396 w 3936196"/>
              <a:gd name="connsiteY68" fmla="*/ 1757252 h 2816235"/>
              <a:gd name="connsiteX69" fmla="*/ 3542496 w 3936196"/>
              <a:gd name="connsiteY69" fmla="*/ 1642952 h 2816235"/>
              <a:gd name="connsiteX70" fmla="*/ 3605996 w 3936196"/>
              <a:gd name="connsiteY70" fmla="*/ 1592152 h 2816235"/>
              <a:gd name="connsiteX71" fmla="*/ 3707596 w 3936196"/>
              <a:gd name="connsiteY71" fmla="*/ 1528652 h 2816235"/>
              <a:gd name="connsiteX72" fmla="*/ 3783796 w 3936196"/>
              <a:gd name="connsiteY72" fmla="*/ 1465152 h 2816235"/>
              <a:gd name="connsiteX73" fmla="*/ 3847296 w 3936196"/>
              <a:gd name="connsiteY73" fmla="*/ 1376252 h 2816235"/>
              <a:gd name="connsiteX74" fmla="*/ 3910796 w 3936196"/>
              <a:gd name="connsiteY74" fmla="*/ 1274652 h 2816235"/>
              <a:gd name="connsiteX75" fmla="*/ 3936196 w 3936196"/>
              <a:gd name="connsiteY75" fmla="*/ 1198452 h 2816235"/>
              <a:gd name="connsiteX76" fmla="*/ 3923496 w 3936196"/>
              <a:gd name="connsiteY76" fmla="*/ 855552 h 2816235"/>
              <a:gd name="connsiteX77" fmla="*/ 3898096 w 3936196"/>
              <a:gd name="connsiteY77" fmla="*/ 804752 h 2816235"/>
              <a:gd name="connsiteX78" fmla="*/ 3872696 w 3936196"/>
              <a:gd name="connsiteY78" fmla="*/ 766652 h 2816235"/>
              <a:gd name="connsiteX79" fmla="*/ 3834596 w 3936196"/>
              <a:gd name="connsiteY79" fmla="*/ 703152 h 2816235"/>
              <a:gd name="connsiteX80" fmla="*/ 3796496 w 3936196"/>
              <a:gd name="connsiteY80" fmla="*/ 665052 h 2816235"/>
              <a:gd name="connsiteX81" fmla="*/ 3732996 w 3936196"/>
              <a:gd name="connsiteY81" fmla="*/ 588852 h 2816235"/>
              <a:gd name="connsiteX82" fmla="*/ 3694896 w 3936196"/>
              <a:gd name="connsiteY82" fmla="*/ 538052 h 2816235"/>
              <a:gd name="connsiteX83" fmla="*/ 3631396 w 3936196"/>
              <a:gd name="connsiteY83" fmla="*/ 474552 h 2816235"/>
              <a:gd name="connsiteX84" fmla="*/ 3605996 w 3936196"/>
              <a:gd name="connsiteY84" fmla="*/ 423752 h 2816235"/>
              <a:gd name="connsiteX85" fmla="*/ 3529796 w 3936196"/>
              <a:gd name="connsiteY85" fmla="*/ 360252 h 2816235"/>
              <a:gd name="connsiteX86" fmla="*/ 3491696 w 3936196"/>
              <a:gd name="connsiteY86" fmla="*/ 322152 h 2816235"/>
              <a:gd name="connsiteX87" fmla="*/ 3453596 w 3936196"/>
              <a:gd name="connsiteY87" fmla="*/ 296752 h 2816235"/>
              <a:gd name="connsiteX88" fmla="*/ 3364696 w 3936196"/>
              <a:gd name="connsiteY88" fmla="*/ 233252 h 2816235"/>
              <a:gd name="connsiteX89" fmla="*/ 3326596 w 3936196"/>
              <a:gd name="connsiteY89" fmla="*/ 220552 h 2816235"/>
              <a:gd name="connsiteX90" fmla="*/ 3288496 w 3936196"/>
              <a:gd name="connsiteY90" fmla="*/ 195152 h 2816235"/>
              <a:gd name="connsiteX91" fmla="*/ 3123396 w 3936196"/>
              <a:gd name="connsiteY91" fmla="*/ 157052 h 2816235"/>
              <a:gd name="connsiteX92" fmla="*/ 3072596 w 3936196"/>
              <a:gd name="connsiteY92" fmla="*/ 144352 h 2816235"/>
              <a:gd name="connsiteX93" fmla="*/ 2602696 w 3936196"/>
              <a:gd name="connsiteY93" fmla="*/ 118952 h 2816235"/>
              <a:gd name="connsiteX94" fmla="*/ 2475696 w 3936196"/>
              <a:gd name="connsiteY94" fmla="*/ 106252 h 2816235"/>
              <a:gd name="connsiteX95" fmla="*/ 2424896 w 3936196"/>
              <a:gd name="connsiteY95" fmla="*/ 93552 h 2816235"/>
              <a:gd name="connsiteX96" fmla="*/ 2348696 w 3936196"/>
              <a:gd name="connsiteY96" fmla="*/ 68152 h 2816235"/>
              <a:gd name="connsiteX97" fmla="*/ 2310596 w 3936196"/>
              <a:gd name="connsiteY97" fmla="*/ 55452 h 2816235"/>
              <a:gd name="connsiteX98" fmla="*/ 2259796 w 3936196"/>
              <a:gd name="connsiteY98" fmla="*/ 42752 h 2816235"/>
              <a:gd name="connsiteX99" fmla="*/ 2221696 w 3936196"/>
              <a:gd name="connsiteY99" fmla="*/ 30052 h 2816235"/>
              <a:gd name="connsiteX100" fmla="*/ 2183596 w 3936196"/>
              <a:gd name="connsiteY100" fmla="*/ 4652 h 2816235"/>
              <a:gd name="connsiteX101" fmla="*/ 2120096 w 3936196"/>
              <a:gd name="connsiteY101" fmla="*/ 17352 h 28162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3936196" h="2816235">
                <a:moveTo>
                  <a:pt x="2120096" y="17352"/>
                </a:moveTo>
                <a:cubicBezTo>
                  <a:pt x="2101046" y="23702"/>
                  <a:pt x="2086697" y="35294"/>
                  <a:pt x="2069296" y="42752"/>
                </a:cubicBezTo>
                <a:cubicBezTo>
                  <a:pt x="2056991" y="48025"/>
                  <a:pt x="2043429" y="50015"/>
                  <a:pt x="2031196" y="55452"/>
                </a:cubicBezTo>
                <a:cubicBezTo>
                  <a:pt x="2005246" y="66986"/>
                  <a:pt x="1981937" y="84572"/>
                  <a:pt x="1954996" y="93552"/>
                </a:cubicBezTo>
                <a:cubicBezTo>
                  <a:pt x="1930567" y="101695"/>
                  <a:pt x="1904196" y="102019"/>
                  <a:pt x="1878796" y="106252"/>
                </a:cubicBezTo>
                <a:cubicBezTo>
                  <a:pt x="1818203" y="130489"/>
                  <a:pt x="1804314" y="137487"/>
                  <a:pt x="1739096" y="157052"/>
                </a:cubicBezTo>
                <a:cubicBezTo>
                  <a:pt x="1722378" y="162068"/>
                  <a:pt x="1705014" y="164736"/>
                  <a:pt x="1688296" y="169752"/>
                </a:cubicBezTo>
                <a:cubicBezTo>
                  <a:pt x="1662651" y="177445"/>
                  <a:pt x="1638506" y="190750"/>
                  <a:pt x="1612096" y="195152"/>
                </a:cubicBezTo>
                <a:cubicBezTo>
                  <a:pt x="1501462" y="213591"/>
                  <a:pt x="1560878" y="201607"/>
                  <a:pt x="1434296" y="233252"/>
                </a:cubicBezTo>
                <a:cubicBezTo>
                  <a:pt x="1417363" y="237485"/>
                  <a:pt x="1399702" y="239470"/>
                  <a:pt x="1383496" y="245952"/>
                </a:cubicBezTo>
                <a:cubicBezTo>
                  <a:pt x="1362329" y="254419"/>
                  <a:pt x="1342617" y="268524"/>
                  <a:pt x="1319996" y="271352"/>
                </a:cubicBezTo>
                <a:cubicBezTo>
                  <a:pt x="1240073" y="281342"/>
                  <a:pt x="1159050" y="278510"/>
                  <a:pt x="1078696" y="284052"/>
                </a:cubicBezTo>
                <a:cubicBezTo>
                  <a:pt x="1036252" y="286979"/>
                  <a:pt x="994029" y="292519"/>
                  <a:pt x="951696" y="296752"/>
                </a:cubicBezTo>
                <a:cubicBezTo>
                  <a:pt x="827806" y="327725"/>
                  <a:pt x="982504" y="289906"/>
                  <a:pt x="837396" y="322152"/>
                </a:cubicBezTo>
                <a:cubicBezTo>
                  <a:pt x="820357" y="325938"/>
                  <a:pt x="803635" y="331066"/>
                  <a:pt x="786596" y="334852"/>
                </a:cubicBezTo>
                <a:cubicBezTo>
                  <a:pt x="765524" y="339535"/>
                  <a:pt x="743851" y="341622"/>
                  <a:pt x="723096" y="347552"/>
                </a:cubicBezTo>
                <a:cubicBezTo>
                  <a:pt x="684480" y="358585"/>
                  <a:pt x="646896" y="372952"/>
                  <a:pt x="608796" y="385652"/>
                </a:cubicBezTo>
                <a:cubicBezTo>
                  <a:pt x="591863" y="398352"/>
                  <a:pt x="575945" y="412534"/>
                  <a:pt x="557996" y="423752"/>
                </a:cubicBezTo>
                <a:cubicBezTo>
                  <a:pt x="541942" y="433786"/>
                  <a:pt x="521849" y="437164"/>
                  <a:pt x="507196" y="449152"/>
                </a:cubicBezTo>
                <a:cubicBezTo>
                  <a:pt x="474761" y="475690"/>
                  <a:pt x="451822" y="512907"/>
                  <a:pt x="418296" y="538052"/>
                </a:cubicBezTo>
                <a:cubicBezTo>
                  <a:pt x="378144" y="568166"/>
                  <a:pt x="361236" y="577105"/>
                  <a:pt x="329396" y="614252"/>
                </a:cubicBezTo>
                <a:cubicBezTo>
                  <a:pt x="315621" y="630323"/>
                  <a:pt x="305071" y="648981"/>
                  <a:pt x="291296" y="665052"/>
                </a:cubicBezTo>
                <a:cubicBezTo>
                  <a:pt x="254823" y="707604"/>
                  <a:pt x="244416" y="701176"/>
                  <a:pt x="215096" y="753952"/>
                </a:cubicBezTo>
                <a:cubicBezTo>
                  <a:pt x="159661" y="853735"/>
                  <a:pt x="228522" y="788333"/>
                  <a:pt x="138896" y="855552"/>
                </a:cubicBezTo>
                <a:cubicBezTo>
                  <a:pt x="130429" y="872485"/>
                  <a:pt x="122889" y="889914"/>
                  <a:pt x="113496" y="906352"/>
                </a:cubicBezTo>
                <a:cubicBezTo>
                  <a:pt x="105923" y="919604"/>
                  <a:pt x="93455" y="930160"/>
                  <a:pt x="88096" y="944452"/>
                </a:cubicBezTo>
                <a:cubicBezTo>
                  <a:pt x="49162" y="1048275"/>
                  <a:pt x="109556" y="973792"/>
                  <a:pt x="37296" y="1046052"/>
                </a:cubicBezTo>
                <a:cubicBezTo>
                  <a:pt x="0" y="1195236"/>
                  <a:pt x="11896" y="1132894"/>
                  <a:pt x="11896" y="1427052"/>
                </a:cubicBezTo>
                <a:cubicBezTo>
                  <a:pt x="11896" y="1520281"/>
                  <a:pt x="17623" y="1613484"/>
                  <a:pt x="24596" y="1706452"/>
                </a:cubicBezTo>
                <a:cubicBezTo>
                  <a:pt x="30330" y="1782906"/>
                  <a:pt x="25751" y="1862317"/>
                  <a:pt x="49996" y="1935052"/>
                </a:cubicBezTo>
                <a:cubicBezTo>
                  <a:pt x="58463" y="1960452"/>
                  <a:pt x="60544" y="1988975"/>
                  <a:pt x="75396" y="2011252"/>
                </a:cubicBezTo>
                <a:lnTo>
                  <a:pt x="100796" y="2049352"/>
                </a:lnTo>
                <a:cubicBezTo>
                  <a:pt x="105029" y="2066285"/>
                  <a:pt x="109710" y="2083113"/>
                  <a:pt x="113496" y="2100152"/>
                </a:cubicBezTo>
                <a:cubicBezTo>
                  <a:pt x="118179" y="2121224"/>
                  <a:pt x="116543" y="2144345"/>
                  <a:pt x="126196" y="2163652"/>
                </a:cubicBezTo>
                <a:cubicBezTo>
                  <a:pt x="134228" y="2179716"/>
                  <a:pt x="152798" y="2187954"/>
                  <a:pt x="164296" y="2201752"/>
                </a:cubicBezTo>
                <a:cubicBezTo>
                  <a:pt x="174067" y="2213478"/>
                  <a:pt x="180824" y="2227432"/>
                  <a:pt x="189696" y="2239852"/>
                </a:cubicBezTo>
                <a:cubicBezTo>
                  <a:pt x="201999" y="2257076"/>
                  <a:pt x="215096" y="2273719"/>
                  <a:pt x="227796" y="2290652"/>
                </a:cubicBezTo>
                <a:cubicBezTo>
                  <a:pt x="250115" y="2357609"/>
                  <a:pt x="225745" y="2303431"/>
                  <a:pt x="278596" y="2366852"/>
                </a:cubicBezTo>
                <a:cubicBezTo>
                  <a:pt x="288367" y="2378578"/>
                  <a:pt x="293729" y="2393658"/>
                  <a:pt x="303996" y="2404952"/>
                </a:cubicBezTo>
                <a:cubicBezTo>
                  <a:pt x="342958" y="2447810"/>
                  <a:pt x="401577" y="2510390"/>
                  <a:pt x="456396" y="2544652"/>
                </a:cubicBezTo>
                <a:cubicBezTo>
                  <a:pt x="472450" y="2554686"/>
                  <a:pt x="489404" y="2563582"/>
                  <a:pt x="507196" y="2570052"/>
                </a:cubicBezTo>
                <a:cubicBezTo>
                  <a:pt x="536160" y="2580584"/>
                  <a:pt x="566463" y="2586985"/>
                  <a:pt x="596096" y="2595452"/>
                </a:cubicBezTo>
                <a:cubicBezTo>
                  <a:pt x="634443" y="2621017"/>
                  <a:pt x="647986" y="2633825"/>
                  <a:pt x="697696" y="2646252"/>
                </a:cubicBezTo>
                <a:cubicBezTo>
                  <a:pt x="726736" y="2653512"/>
                  <a:pt x="756963" y="2654719"/>
                  <a:pt x="786596" y="2658952"/>
                </a:cubicBezTo>
                <a:cubicBezTo>
                  <a:pt x="883568" y="2707438"/>
                  <a:pt x="809174" y="2676168"/>
                  <a:pt x="977096" y="2709752"/>
                </a:cubicBezTo>
                <a:cubicBezTo>
                  <a:pt x="994212" y="2713175"/>
                  <a:pt x="1010602" y="2720094"/>
                  <a:pt x="1027896" y="2722452"/>
                </a:cubicBezTo>
                <a:cubicBezTo>
                  <a:pt x="1131171" y="2736535"/>
                  <a:pt x="1309772" y="2754507"/>
                  <a:pt x="1421596" y="2760552"/>
                </a:cubicBezTo>
                <a:cubicBezTo>
                  <a:pt x="1523136" y="2766041"/>
                  <a:pt x="1624796" y="2769019"/>
                  <a:pt x="1726396" y="2773252"/>
                </a:cubicBezTo>
                <a:cubicBezTo>
                  <a:pt x="1764496" y="2777485"/>
                  <a:pt x="1802807" y="2780123"/>
                  <a:pt x="1840696" y="2785952"/>
                </a:cubicBezTo>
                <a:cubicBezTo>
                  <a:pt x="1857948" y="2788606"/>
                  <a:pt x="1874161" y="2796613"/>
                  <a:pt x="1891496" y="2798652"/>
                </a:cubicBezTo>
                <a:cubicBezTo>
                  <a:pt x="1946314" y="2805101"/>
                  <a:pt x="2001563" y="2807119"/>
                  <a:pt x="2056596" y="2811352"/>
                </a:cubicBezTo>
                <a:cubicBezTo>
                  <a:pt x="2232828" y="2803853"/>
                  <a:pt x="2514779" y="2816235"/>
                  <a:pt x="2729696" y="2773252"/>
                </a:cubicBezTo>
                <a:cubicBezTo>
                  <a:pt x="2746812" y="2769829"/>
                  <a:pt x="2763563" y="2764785"/>
                  <a:pt x="2780496" y="2760552"/>
                </a:cubicBezTo>
                <a:cubicBezTo>
                  <a:pt x="2838288" y="2725877"/>
                  <a:pt x="2829899" y="2724665"/>
                  <a:pt x="2882096" y="2709752"/>
                </a:cubicBezTo>
                <a:cubicBezTo>
                  <a:pt x="2920349" y="2698822"/>
                  <a:pt x="2950815" y="2697957"/>
                  <a:pt x="2983696" y="2671652"/>
                </a:cubicBezTo>
                <a:cubicBezTo>
                  <a:pt x="3011746" y="2649212"/>
                  <a:pt x="3043832" y="2627581"/>
                  <a:pt x="3059896" y="2595452"/>
                </a:cubicBezTo>
                <a:cubicBezTo>
                  <a:pt x="3068363" y="2578519"/>
                  <a:pt x="3075903" y="2561090"/>
                  <a:pt x="3085296" y="2544652"/>
                </a:cubicBezTo>
                <a:cubicBezTo>
                  <a:pt x="3092869" y="2531400"/>
                  <a:pt x="3103870" y="2520204"/>
                  <a:pt x="3110696" y="2506552"/>
                </a:cubicBezTo>
                <a:cubicBezTo>
                  <a:pt x="3120891" y="2486162"/>
                  <a:pt x="3128091" y="2464398"/>
                  <a:pt x="3136096" y="2443052"/>
                </a:cubicBezTo>
                <a:cubicBezTo>
                  <a:pt x="3140796" y="2430517"/>
                  <a:pt x="3142809" y="2416926"/>
                  <a:pt x="3148796" y="2404952"/>
                </a:cubicBezTo>
                <a:cubicBezTo>
                  <a:pt x="3159835" y="2382874"/>
                  <a:pt x="3174196" y="2362619"/>
                  <a:pt x="3186896" y="2341452"/>
                </a:cubicBezTo>
                <a:cubicBezTo>
                  <a:pt x="3191129" y="2316052"/>
                  <a:pt x="3190033" y="2289161"/>
                  <a:pt x="3199596" y="2265252"/>
                </a:cubicBezTo>
                <a:cubicBezTo>
                  <a:pt x="3207457" y="2245599"/>
                  <a:pt x="3227194" y="2232830"/>
                  <a:pt x="3237696" y="2214452"/>
                </a:cubicBezTo>
                <a:cubicBezTo>
                  <a:pt x="3286708" y="2128680"/>
                  <a:pt x="3199832" y="2226916"/>
                  <a:pt x="3288496" y="2138252"/>
                </a:cubicBezTo>
                <a:cubicBezTo>
                  <a:pt x="3292729" y="2121319"/>
                  <a:pt x="3295067" y="2103795"/>
                  <a:pt x="3301196" y="2087452"/>
                </a:cubicBezTo>
                <a:cubicBezTo>
                  <a:pt x="3318629" y="2040964"/>
                  <a:pt x="3334727" y="2025810"/>
                  <a:pt x="3364696" y="1985852"/>
                </a:cubicBezTo>
                <a:cubicBezTo>
                  <a:pt x="3376988" y="1948975"/>
                  <a:pt x="3375939" y="1940986"/>
                  <a:pt x="3402796" y="1909652"/>
                </a:cubicBezTo>
                <a:cubicBezTo>
                  <a:pt x="3418381" y="1891470"/>
                  <a:pt x="3440312" y="1878777"/>
                  <a:pt x="3453596" y="1858852"/>
                </a:cubicBezTo>
                <a:cubicBezTo>
                  <a:pt x="3474599" y="1827347"/>
                  <a:pt x="3492422" y="1793173"/>
                  <a:pt x="3504396" y="1757252"/>
                </a:cubicBezTo>
                <a:cubicBezTo>
                  <a:pt x="3517096" y="1719152"/>
                  <a:pt x="3511136" y="1668040"/>
                  <a:pt x="3542496" y="1642952"/>
                </a:cubicBezTo>
                <a:cubicBezTo>
                  <a:pt x="3563663" y="1626019"/>
                  <a:pt x="3583709" y="1607581"/>
                  <a:pt x="3605996" y="1592152"/>
                </a:cubicBezTo>
                <a:cubicBezTo>
                  <a:pt x="3638832" y="1569419"/>
                  <a:pt x="3679356" y="1556892"/>
                  <a:pt x="3707596" y="1528652"/>
                </a:cubicBezTo>
                <a:cubicBezTo>
                  <a:pt x="3818906" y="1417342"/>
                  <a:pt x="3677708" y="1553559"/>
                  <a:pt x="3783796" y="1465152"/>
                </a:cubicBezTo>
                <a:cubicBezTo>
                  <a:pt x="3840638" y="1417784"/>
                  <a:pt x="3808219" y="1438775"/>
                  <a:pt x="3847296" y="1376252"/>
                </a:cubicBezTo>
                <a:cubicBezTo>
                  <a:pt x="3889753" y="1308320"/>
                  <a:pt x="3882193" y="1346161"/>
                  <a:pt x="3910796" y="1274652"/>
                </a:cubicBezTo>
                <a:cubicBezTo>
                  <a:pt x="3920740" y="1249793"/>
                  <a:pt x="3936196" y="1198452"/>
                  <a:pt x="3936196" y="1198452"/>
                </a:cubicBezTo>
                <a:cubicBezTo>
                  <a:pt x="3931963" y="1084152"/>
                  <a:pt x="3934513" y="969399"/>
                  <a:pt x="3923496" y="855552"/>
                </a:cubicBezTo>
                <a:cubicBezTo>
                  <a:pt x="3921672" y="836708"/>
                  <a:pt x="3907489" y="821190"/>
                  <a:pt x="3898096" y="804752"/>
                </a:cubicBezTo>
                <a:cubicBezTo>
                  <a:pt x="3890523" y="791500"/>
                  <a:pt x="3880786" y="779595"/>
                  <a:pt x="3872696" y="766652"/>
                </a:cubicBezTo>
                <a:cubicBezTo>
                  <a:pt x="3859613" y="745720"/>
                  <a:pt x="3849407" y="722899"/>
                  <a:pt x="3834596" y="703152"/>
                </a:cubicBezTo>
                <a:cubicBezTo>
                  <a:pt x="3823820" y="688784"/>
                  <a:pt x="3809196" y="677752"/>
                  <a:pt x="3796496" y="665052"/>
                </a:cubicBezTo>
                <a:cubicBezTo>
                  <a:pt x="3772240" y="592283"/>
                  <a:pt x="3802194" y="658050"/>
                  <a:pt x="3732996" y="588852"/>
                </a:cubicBezTo>
                <a:cubicBezTo>
                  <a:pt x="3718029" y="573885"/>
                  <a:pt x="3708958" y="553872"/>
                  <a:pt x="3694896" y="538052"/>
                </a:cubicBezTo>
                <a:cubicBezTo>
                  <a:pt x="3675009" y="515679"/>
                  <a:pt x="3649774" y="498181"/>
                  <a:pt x="3631396" y="474552"/>
                </a:cubicBezTo>
                <a:cubicBezTo>
                  <a:pt x="3619773" y="459608"/>
                  <a:pt x="3617000" y="439158"/>
                  <a:pt x="3605996" y="423752"/>
                </a:cubicBezTo>
                <a:cubicBezTo>
                  <a:pt x="3573258" y="377919"/>
                  <a:pt x="3569111" y="393015"/>
                  <a:pt x="3529796" y="360252"/>
                </a:cubicBezTo>
                <a:cubicBezTo>
                  <a:pt x="3515998" y="348754"/>
                  <a:pt x="3505494" y="333650"/>
                  <a:pt x="3491696" y="322152"/>
                </a:cubicBezTo>
                <a:cubicBezTo>
                  <a:pt x="3479970" y="312381"/>
                  <a:pt x="3466016" y="305624"/>
                  <a:pt x="3453596" y="296752"/>
                </a:cubicBezTo>
                <a:cubicBezTo>
                  <a:pt x="3440173" y="287164"/>
                  <a:pt x="3384649" y="243229"/>
                  <a:pt x="3364696" y="233252"/>
                </a:cubicBezTo>
                <a:cubicBezTo>
                  <a:pt x="3352722" y="227265"/>
                  <a:pt x="3338570" y="226539"/>
                  <a:pt x="3326596" y="220552"/>
                </a:cubicBezTo>
                <a:cubicBezTo>
                  <a:pt x="3312944" y="213726"/>
                  <a:pt x="3302444" y="201351"/>
                  <a:pt x="3288496" y="195152"/>
                </a:cubicBezTo>
                <a:cubicBezTo>
                  <a:pt x="3212838" y="161526"/>
                  <a:pt x="3206445" y="172152"/>
                  <a:pt x="3123396" y="157052"/>
                </a:cubicBezTo>
                <a:cubicBezTo>
                  <a:pt x="3106223" y="153930"/>
                  <a:pt x="3090004" y="145626"/>
                  <a:pt x="3072596" y="144352"/>
                </a:cubicBezTo>
                <a:cubicBezTo>
                  <a:pt x="2916152" y="132905"/>
                  <a:pt x="2758780" y="134560"/>
                  <a:pt x="2602696" y="118952"/>
                </a:cubicBezTo>
                <a:lnTo>
                  <a:pt x="2475696" y="106252"/>
                </a:lnTo>
                <a:cubicBezTo>
                  <a:pt x="2458763" y="102019"/>
                  <a:pt x="2441614" y="98568"/>
                  <a:pt x="2424896" y="93552"/>
                </a:cubicBezTo>
                <a:cubicBezTo>
                  <a:pt x="2399251" y="85859"/>
                  <a:pt x="2374096" y="76619"/>
                  <a:pt x="2348696" y="68152"/>
                </a:cubicBezTo>
                <a:cubicBezTo>
                  <a:pt x="2335996" y="63919"/>
                  <a:pt x="2323583" y="58699"/>
                  <a:pt x="2310596" y="55452"/>
                </a:cubicBezTo>
                <a:cubicBezTo>
                  <a:pt x="2293663" y="51219"/>
                  <a:pt x="2276579" y="47547"/>
                  <a:pt x="2259796" y="42752"/>
                </a:cubicBezTo>
                <a:cubicBezTo>
                  <a:pt x="2246924" y="39074"/>
                  <a:pt x="2233670" y="36039"/>
                  <a:pt x="2221696" y="30052"/>
                </a:cubicBezTo>
                <a:cubicBezTo>
                  <a:pt x="2208044" y="23226"/>
                  <a:pt x="2198272" y="8845"/>
                  <a:pt x="2183596" y="4652"/>
                </a:cubicBezTo>
                <a:cubicBezTo>
                  <a:pt x="2167314" y="0"/>
                  <a:pt x="2139146" y="11002"/>
                  <a:pt x="2120096" y="17352"/>
                </a:cubicBezTo>
                <a:close/>
              </a:path>
            </a:pathLst>
          </a:custGeom>
          <a:solidFill>
            <a:srgbClr val="FF5D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Forme libre 4"/>
          <p:cNvSpPr/>
          <p:nvPr/>
        </p:nvSpPr>
        <p:spPr>
          <a:xfrm>
            <a:off x="131748" y="4005064"/>
            <a:ext cx="3072100" cy="2448272"/>
          </a:xfrm>
          <a:custGeom>
            <a:avLst/>
            <a:gdLst>
              <a:gd name="connsiteX0" fmla="*/ 2120096 w 3936196"/>
              <a:gd name="connsiteY0" fmla="*/ 17352 h 2816235"/>
              <a:gd name="connsiteX1" fmla="*/ 2069296 w 3936196"/>
              <a:gd name="connsiteY1" fmla="*/ 42752 h 2816235"/>
              <a:gd name="connsiteX2" fmla="*/ 2031196 w 3936196"/>
              <a:gd name="connsiteY2" fmla="*/ 55452 h 2816235"/>
              <a:gd name="connsiteX3" fmla="*/ 1954996 w 3936196"/>
              <a:gd name="connsiteY3" fmla="*/ 93552 h 2816235"/>
              <a:gd name="connsiteX4" fmla="*/ 1878796 w 3936196"/>
              <a:gd name="connsiteY4" fmla="*/ 106252 h 2816235"/>
              <a:gd name="connsiteX5" fmla="*/ 1739096 w 3936196"/>
              <a:gd name="connsiteY5" fmla="*/ 157052 h 2816235"/>
              <a:gd name="connsiteX6" fmla="*/ 1688296 w 3936196"/>
              <a:gd name="connsiteY6" fmla="*/ 169752 h 2816235"/>
              <a:gd name="connsiteX7" fmla="*/ 1612096 w 3936196"/>
              <a:gd name="connsiteY7" fmla="*/ 195152 h 2816235"/>
              <a:gd name="connsiteX8" fmla="*/ 1434296 w 3936196"/>
              <a:gd name="connsiteY8" fmla="*/ 233252 h 2816235"/>
              <a:gd name="connsiteX9" fmla="*/ 1383496 w 3936196"/>
              <a:gd name="connsiteY9" fmla="*/ 245952 h 2816235"/>
              <a:gd name="connsiteX10" fmla="*/ 1319996 w 3936196"/>
              <a:gd name="connsiteY10" fmla="*/ 271352 h 2816235"/>
              <a:gd name="connsiteX11" fmla="*/ 1078696 w 3936196"/>
              <a:gd name="connsiteY11" fmla="*/ 284052 h 2816235"/>
              <a:gd name="connsiteX12" fmla="*/ 951696 w 3936196"/>
              <a:gd name="connsiteY12" fmla="*/ 296752 h 2816235"/>
              <a:gd name="connsiteX13" fmla="*/ 837396 w 3936196"/>
              <a:gd name="connsiteY13" fmla="*/ 322152 h 2816235"/>
              <a:gd name="connsiteX14" fmla="*/ 786596 w 3936196"/>
              <a:gd name="connsiteY14" fmla="*/ 334852 h 2816235"/>
              <a:gd name="connsiteX15" fmla="*/ 723096 w 3936196"/>
              <a:gd name="connsiteY15" fmla="*/ 347552 h 2816235"/>
              <a:gd name="connsiteX16" fmla="*/ 608796 w 3936196"/>
              <a:gd name="connsiteY16" fmla="*/ 385652 h 2816235"/>
              <a:gd name="connsiteX17" fmla="*/ 557996 w 3936196"/>
              <a:gd name="connsiteY17" fmla="*/ 423752 h 2816235"/>
              <a:gd name="connsiteX18" fmla="*/ 507196 w 3936196"/>
              <a:gd name="connsiteY18" fmla="*/ 449152 h 2816235"/>
              <a:gd name="connsiteX19" fmla="*/ 418296 w 3936196"/>
              <a:gd name="connsiteY19" fmla="*/ 538052 h 2816235"/>
              <a:gd name="connsiteX20" fmla="*/ 329396 w 3936196"/>
              <a:gd name="connsiteY20" fmla="*/ 614252 h 2816235"/>
              <a:gd name="connsiteX21" fmla="*/ 291296 w 3936196"/>
              <a:gd name="connsiteY21" fmla="*/ 665052 h 2816235"/>
              <a:gd name="connsiteX22" fmla="*/ 215096 w 3936196"/>
              <a:gd name="connsiteY22" fmla="*/ 753952 h 2816235"/>
              <a:gd name="connsiteX23" fmla="*/ 138896 w 3936196"/>
              <a:gd name="connsiteY23" fmla="*/ 855552 h 2816235"/>
              <a:gd name="connsiteX24" fmla="*/ 113496 w 3936196"/>
              <a:gd name="connsiteY24" fmla="*/ 906352 h 2816235"/>
              <a:gd name="connsiteX25" fmla="*/ 88096 w 3936196"/>
              <a:gd name="connsiteY25" fmla="*/ 944452 h 2816235"/>
              <a:gd name="connsiteX26" fmla="*/ 37296 w 3936196"/>
              <a:gd name="connsiteY26" fmla="*/ 1046052 h 2816235"/>
              <a:gd name="connsiteX27" fmla="*/ 11896 w 3936196"/>
              <a:gd name="connsiteY27" fmla="*/ 1427052 h 2816235"/>
              <a:gd name="connsiteX28" fmla="*/ 24596 w 3936196"/>
              <a:gd name="connsiteY28" fmla="*/ 1706452 h 2816235"/>
              <a:gd name="connsiteX29" fmla="*/ 49996 w 3936196"/>
              <a:gd name="connsiteY29" fmla="*/ 1935052 h 2816235"/>
              <a:gd name="connsiteX30" fmla="*/ 75396 w 3936196"/>
              <a:gd name="connsiteY30" fmla="*/ 2011252 h 2816235"/>
              <a:gd name="connsiteX31" fmla="*/ 100796 w 3936196"/>
              <a:gd name="connsiteY31" fmla="*/ 2049352 h 2816235"/>
              <a:gd name="connsiteX32" fmla="*/ 113496 w 3936196"/>
              <a:gd name="connsiteY32" fmla="*/ 2100152 h 2816235"/>
              <a:gd name="connsiteX33" fmla="*/ 126196 w 3936196"/>
              <a:gd name="connsiteY33" fmla="*/ 2163652 h 2816235"/>
              <a:gd name="connsiteX34" fmla="*/ 164296 w 3936196"/>
              <a:gd name="connsiteY34" fmla="*/ 2201752 h 2816235"/>
              <a:gd name="connsiteX35" fmla="*/ 189696 w 3936196"/>
              <a:gd name="connsiteY35" fmla="*/ 2239852 h 2816235"/>
              <a:gd name="connsiteX36" fmla="*/ 227796 w 3936196"/>
              <a:gd name="connsiteY36" fmla="*/ 2290652 h 2816235"/>
              <a:gd name="connsiteX37" fmla="*/ 278596 w 3936196"/>
              <a:gd name="connsiteY37" fmla="*/ 2366852 h 2816235"/>
              <a:gd name="connsiteX38" fmla="*/ 303996 w 3936196"/>
              <a:gd name="connsiteY38" fmla="*/ 2404952 h 2816235"/>
              <a:gd name="connsiteX39" fmla="*/ 456396 w 3936196"/>
              <a:gd name="connsiteY39" fmla="*/ 2544652 h 2816235"/>
              <a:gd name="connsiteX40" fmla="*/ 507196 w 3936196"/>
              <a:gd name="connsiteY40" fmla="*/ 2570052 h 2816235"/>
              <a:gd name="connsiteX41" fmla="*/ 596096 w 3936196"/>
              <a:gd name="connsiteY41" fmla="*/ 2595452 h 2816235"/>
              <a:gd name="connsiteX42" fmla="*/ 697696 w 3936196"/>
              <a:gd name="connsiteY42" fmla="*/ 2646252 h 2816235"/>
              <a:gd name="connsiteX43" fmla="*/ 786596 w 3936196"/>
              <a:gd name="connsiteY43" fmla="*/ 2658952 h 2816235"/>
              <a:gd name="connsiteX44" fmla="*/ 977096 w 3936196"/>
              <a:gd name="connsiteY44" fmla="*/ 2709752 h 2816235"/>
              <a:gd name="connsiteX45" fmla="*/ 1027896 w 3936196"/>
              <a:gd name="connsiteY45" fmla="*/ 2722452 h 2816235"/>
              <a:gd name="connsiteX46" fmla="*/ 1421596 w 3936196"/>
              <a:gd name="connsiteY46" fmla="*/ 2760552 h 2816235"/>
              <a:gd name="connsiteX47" fmla="*/ 1726396 w 3936196"/>
              <a:gd name="connsiteY47" fmla="*/ 2773252 h 2816235"/>
              <a:gd name="connsiteX48" fmla="*/ 1840696 w 3936196"/>
              <a:gd name="connsiteY48" fmla="*/ 2785952 h 2816235"/>
              <a:gd name="connsiteX49" fmla="*/ 1891496 w 3936196"/>
              <a:gd name="connsiteY49" fmla="*/ 2798652 h 2816235"/>
              <a:gd name="connsiteX50" fmla="*/ 2056596 w 3936196"/>
              <a:gd name="connsiteY50" fmla="*/ 2811352 h 2816235"/>
              <a:gd name="connsiteX51" fmla="*/ 2729696 w 3936196"/>
              <a:gd name="connsiteY51" fmla="*/ 2773252 h 2816235"/>
              <a:gd name="connsiteX52" fmla="*/ 2780496 w 3936196"/>
              <a:gd name="connsiteY52" fmla="*/ 2760552 h 2816235"/>
              <a:gd name="connsiteX53" fmla="*/ 2882096 w 3936196"/>
              <a:gd name="connsiteY53" fmla="*/ 2709752 h 2816235"/>
              <a:gd name="connsiteX54" fmla="*/ 2983696 w 3936196"/>
              <a:gd name="connsiteY54" fmla="*/ 2671652 h 2816235"/>
              <a:gd name="connsiteX55" fmla="*/ 3059896 w 3936196"/>
              <a:gd name="connsiteY55" fmla="*/ 2595452 h 2816235"/>
              <a:gd name="connsiteX56" fmla="*/ 3085296 w 3936196"/>
              <a:gd name="connsiteY56" fmla="*/ 2544652 h 2816235"/>
              <a:gd name="connsiteX57" fmla="*/ 3110696 w 3936196"/>
              <a:gd name="connsiteY57" fmla="*/ 2506552 h 2816235"/>
              <a:gd name="connsiteX58" fmla="*/ 3136096 w 3936196"/>
              <a:gd name="connsiteY58" fmla="*/ 2443052 h 2816235"/>
              <a:gd name="connsiteX59" fmla="*/ 3148796 w 3936196"/>
              <a:gd name="connsiteY59" fmla="*/ 2404952 h 2816235"/>
              <a:gd name="connsiteX60" fmla="*/ 3186896 w 3936196"/>
              <a:gd name="connsiteY60" fmla="*/ 2341452 h 2816235"/>
              <a:gd name="connsiteX61" fmla="*/ 3199596 w 3936196"/>
              <a:gd name="connsiteY61" fmla="*/ 2265252 h 2816235"/>
              <a:gd name="connsiteX62" fmla="*/ 3237696 w 3936196"/>
              <a:gd name="connsiteY62" fmla="*/ 2214452 h 2816235"/>
              <a:gd name="connsiteX63" fmla="*/ 3288496 w 3936196"/>
              <a:gd name="connsiteY63" fmla="*/ 2138252 h 2816235"/>
              <a:gd name="connsiteX64" fmla="*/ 3301196 w 3936196"/>
              <a:gd name="connsiteY64" fmla="*/ 2087452 h 2816235"/>
              <a:gd name="connsiteX65" fmla="*/ 3364696 w 3936196"/>
              <a:gd name="connsiteY65" fmla="*/ 1985852 h 2816235"/>
              <a:gd name="connsiteX66" fmla="*/ 3402796 w 3936196"/>
              <a:gd name="connsiteY66" fmla="*/ 1909652 h 2816235"/>
              <a:gd name="connsiteX67" fmla="*/ 3453596 w 3936196"/>
              <a:gd name="connsiteY67" fmla="*/ 1858852 h 2816235"/>
              <a:gd name="connsiteX68" fmla="*/ 3504396 w 3936196"/>
              <a:gd name="connsiteY68" fmla="*/ 1757252 h 2816235"/>
              <a:gd name="connsiteX69" fmla="*/ 3542496 w 3936196"/>
              <a:gd name="connsiteY69" fmla="*/ 1642952 h 2816235"/>
              <a:gd name="connsiteX70" fmla="*/ 3605996 w 3936196"/>
              <a:gd name="connsiteY70" fmla="*/ 1592152 h 2816235"/>
              <a:gd name="connsiteX71" fmla="*/ 3707596 w 3936196"/>
              <a:gd name="connsiteY71" fmla="*/ 1528652 h 2816235"/>
              <a:gd name="connsiteX72" fmla="*/ 3783796 w 3936196"/>
              <a:gd name="connsiteY72" fmla="*/ 1465152 h 2816235"/>
              <a:gd name="connsiteX73" fmla="*/ 3847296 w 3936196"/>
              <a:gd name="connsiteY73" fmla="*/ 1376252 h 2816235"/>
              <a:gd name="connsiteX74" fmla="*/ 3910796 w 3936196"/>
              <a:gd name="connsiteY74" fmla="*/ 1274652 h 2816235"/>
              <a:gd name="connsiteX75" fmla="*/ 3936196 w 3936196"/>
              <a:gd name="connsiteY75" fmla="*/ 1198452 h 2816235"/>
              <a:gd name="connsiteX76" fmla="*/ 3923496 w 3936196"/>
              <a:gd name="connsiteY76" fmla="*/ 855552 h 2816235"/>
              <a:gd name="connsiteX77" fmla="*/ 3898096 w 3936196"/>
              <a:gd name="connsiteY77" fmla="*/ 804752 h 2816235"/>
              <a:gd name="connsiteX78" fmla="*/ 3872696 w 3936196"/>
              <a:gd name="connsiteY78" fmla="*/ 766652 h 2816235"/>
              <a:gd name="connsiteX79" fmla="*/ 3834596 w 3936196"/>
              <a:gd name="connsiteY79" fmla="*/ 703152 h 2816235"/>
              <a:gd name="connsiteX80" fmla="*/ 3796496 w 3936196"/>
              <a:gd name="connsiteY80" fmla="*/ 665052 h 2816235"/>
              <a:gd name="connsiteX81" fmla="*/ 3732996 w 3936196"/>
              <a:gd name="connsiteY81" fmla="*/ 588852 h 2816235"/>
              <a:gd name="connsiteX82" fmla="*/ 3694896 w 3936196"/>
              <a:gd name="connsiteY82" fmla="*/ 538052 h 2816235"/>
              <a:gd name="connsiteX83" fmla="*/ 3631396 w 3936196"/>
              <a:gd name="connsiteY83" fmla="*/ 474552 h 2816235"/>
              <a:gd name="connsiteX84" fmla="*/ 3605996 w 3936196"/>
              <a:gd name="connsiteY84" fmla="*/ 423752 h 2816235"/>
              <a:gd name="connsiteX85" fmla="*/ 3529796 w 3936196"/>
              <a:gd name="connsiteY85" fmla="*/ 360252 h 2816235"/>
              <a:gd name="connsiteX86" fmla="*/ 3491696 w 3936196"/>
              <a:gd name="connsiteY86" fmla="*/ 322152 h 2816235"/>
              <a:gd name="connsiteX87" fmla="*/ 3453596 w 3936196"/>
              <a:gd name="connsiteY87" fmla="*/ 296752 h 2816235"/>
              <a:gd name="connsiteX88" fmla="*/ 3364696 w 3936196"/>
              <a:gd name="connsiteY88" fmla="*/ 233252 h 2816235"/>
              <a:gd name="connsiteX89" fmla="*/ 3326596 w 3936196"/>
              <a:gd name="connsiteY89" fmla="*/ 220552 h 2816235"/>
              <a:gd name="connsiteX90" fmla="*/ 3288496 w 3936196"/>
              <a:gd name="connsiteY90" fmla="*/ 195152 h 2816235"/>
              <a:gd name="connsiteX91" fmla="*/ 3123396 w 3936196"/>
              <a:gd name="connsiteY91" fmla="*/ 157052 h 2816235"/>
              <a:gd name="connsiteX92" fmla="*/ 3072596 w 3936196"/>
              <a:gd name="connsiteY92" fmla="*/ 144352 h 2816235"/>
              <a:gd name="connsiteX93" fmla="*/ 2602696 w 3936196"/>
              <a:gd name="connsiteY93" fmla="*/ 118952 h 2816235"/>
              <a:gd name="connsiteX94" fmla="*/ 2475696 w 3936196"/>
              <a:gd name="connsiteY94" fmla="*/ 106252 h 2816235"/>
              <a:gd name="connsiteX95" fmla="*/ 2424896 w 3936196"/>
              <a:gd name="connsiteY95" fmla="*/ 93552 h 2816235"/>
              <a:gd name="connsiteX96" fmla="*/ 2348696 w 3936196"/>
              <a:gd name="connsiteY96" fmla="*/ 68152 h 2816235"/>
              <a:gd name="connsiteX97" fmla="*/ 2310596 w 3936196"/>
              <a:gd name="connsiteY97" fmla="*/ 55452 h 2816235"/>
              <a:gd name="connsiteX98" fmla="*/ 2259796 w 3936196"/>
              <a:gd name="connsiteY98" fmla="*/ 42752 h 2816235"/>
              <a:gd name="connsiteX99" fmla="*/ 2221696 w 3936196"/>
              <a:gd name="connsiteY99" fmla="*/ 30052 h 2816235"/>
              <a:gd name="connsiteX100" fmla="*/ 2183596 w 3936196"/>
              <a:gd name="connsiteY100" fmla="*/ 4652 h 2816235"/>
              <a:gd name="connsiteX101" fmla="*/ 2120096 w 3936196"/>
              <a:gd name="connsiteY101" fmla="*/ 17352 h 28162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3936196" h="2816235">
                <a:moveTo>
                  <a:pt x="2120096" y="17352"/>
                </a:moveTo>
                <a:cubicBezTo>
                  <a:pt x="2101046" y="23702"/>
                  <a:pt x="2086697" y="35294"/>
                  <a:pt x="2069296" y="42752"/>
                </a:cubicBezTo>
                <a:cubicBezTo>
                  <a:pt x="2056991" y="48025"/>
                  <a:pt x="2043429" y="50015"/>
                  <a:pt x="2031196" y="55452"/>
                </a:cubicBezTo>
                <a:cubicBezTo>
                  <a:pt x="2005246" y="66986"/>
                  <a:pt x="1981937" y="84572"/>
                  <a:pt x="1954996" y="93552"/>
                </a:cubicBezTo>
                <a:cubicBezTo>
                  <a:pt x="1930567" y="101695"/>
                  <a:pt x="1904196" y="102019"/>
                  <a:pt x="1878796" y="106252"/>
                </a:cubicBezTo>
                <a:cubicBezTo>
                  <a:pt x="1818203" y="130489"/>
                  <a:pt x="1804314" y="137487"/>
                  <a:pt x="1739096" y="157052"/>
                </a:cubicBezTo>
                <a:cubicBezTo>
                  <a:pt x="1722378" y="162068"/>
                  <a:pt x="1705014" y="164736"/>
                  <a:pt x="1688296" y="169752"/>
                </a:cubicBezTo>
                <a:cubicBezTo>
                  <a:pt x="1662651" y="177445"/>
                  <a:pt x="1638506" y="190750"/>
                  <a:pt x="1612096" y="195152"/>
                </a:cubicBezTo>
                <a:cubicBezTo>
                  <a:pt x="1501462" y="213591"/>
                  <a:pt x="1560878" y="201607"/>
                  <a:pt x="1434296" y="233252"/>
                </a:cubicBezTo>
                <a:cubicBezTo>
                  <a:pt x="1417363" y="237485"/>
                  <a:pt x="1399702" y="239470"/>
                  <a:pt x="1383496" y="245952"/>
                </a:cubicBezTo>
                <a:cubicBezTo>
                  <a:pt x="1362329" y="254419"/>
                  <a:pt x="1342617" y="268524"/>
                  <a:pt x="1319996" y="271352"/>
                </a:cubicBezTo>
                <a:cubicBezTo>
                  <a:pt x="1240073" y="281342"/>
                  <a:pt x="1159050" y="278510"/>
                  <a:pt x="1078696" y="284052"/>
                </a:cubicBezTo>
                <a:cubicBezTo>
                  <a:pt x="1036252" y="286979"/>
                  <a:pt x="994029" y="292519"/>
                  <a:pt x="951696" y="296752"/>
                </a:cubicBezTo>
                <a:cubicBezTo>
                  <a:pt x="827806" y="327725"/>
                  <a:pt x="982504" y="289906"/>
                  <a:pt x="837396" y="322152"/>
                </a:cubicBezTo>
                <a:cubicBezTo>
                  <a:pt x="820357" y="325938"/>
                  <a:pt x="803635" y="331066"/>
                  <a:pt x="786596" y="334852"/>
                </a:cubicBezTo>
                <a:cubicBezTo>
                  <a:pt x="765524" y="339535"/>
                  <a:pt x="743851" y="341622"/>
                  <a:pt x="723096" y="347552"/>
                </a:cubicBezTo>
                <a:cubicBezTo>
                  <a:pt x="684480" y="358585"/>
                  <a:pt x="646896" y="372952"/>
                  <a:pt x="608796" y="385652"/>
                </a:cubicBezTo>
                <a:cubicBezTo>
                  <a:pt x="591863" y="398352"/>
                  <a:pt x="575945" y="412534"/>
                  <a:pt x="557996" y="423752"/>
                </a:cubicBezTo>
                <a:cubicBezTo>
                  <a:pt x="541942" y="433786"/>
                  <a:pt x="521849" y="437164"/>
                  <a:pt x="507196" y="449152"/>
                </a:cubicBezTo>
                <a:cubicBezTo>
                  <a:pt x="474761" y="475690"/>
                  <a:pt x="451822" y="512907"/>
                  <a:pt x="418296" y="538052"/>
                </a:cubicBezTo>
                <a:cubicBezTo>
                  <a:pt x="378144" y="568166"/>
                  <a:pt x="361236" y="577105"/>
                  <a:pt x="329396" y="614252"/>
                </a:cubicBezTo>
                <a:cubicBezTo>
                  <a:pt x="315621" y="630323"/>
                  <a:pt x="305071" y="648981"/>
                  <a:pt x="291296" y="665052"/>
                </a:cubicBezTo>
                <a:cubicBezTo>
                  <a:pt x="254823" y="707604"/>
                  <a:pt x="244416" y="701176"/>
                  <a:pt x="215096" y="753952"/>
                </a:cubicBezTo>
                <a:cubicBezTo>
                  <a:pt x="159661" y="853735"/>
                  <a:pt x="228522" y="788333"/>
                  <a:pt x="138896" y="855552"/>
                </a:cubicBezTo>
                <a:cubicBezTo>
                  <a:pt x="130429" y="872485"/>
                  <a:pt x="122889" y="889914"/>
                  <a:pt x="113496" y="906352"/>
                </a:cubicBezTo>
                <a:cubicBezTo>
                  <a:pt x="105923" y="919604"/>
                  <a:pt x="93455" y="930160"/>
                  <a:pt x="88096" y="944452"/>
                </a:cubicBezTo>
                <a:cubicBezTo>
                  <a:pt x="49162" y="1048275"/>
                  <a:pt x="109556" y="973792"/>
                  <a:pt x="37296" y="1046052"/>
                </a:cubicBezTo>
                <a:cubicBezTo>
                  <a:pt x="0" y="1195236"/>
                  <a:pt x="11896" y="1132894"/>
                  <a:pt x="11896" y="1427052"/>
                </a:cubicBezTo>
                <a:cubicBezTo>
                  <a:pt x="11896" y="1520281"/>
                  <a:pt x="17623" y="1613484"/>
                  <a:pt x="24596" y="1706452"/>
                </a:cubicBezTo>
                <a:cubicBezTo>
                  <a:pt x="30330" y="1782906"/>
                  <a:pt x="25751" y="1862317"/>
                  <a:pt x="49996" y="1935052"/>
                </a:cubicBezTo>
                <a:cubicBezTo>
                  <a:pt x="58463" y="1960452"/>
                  <a:pt x="60544" y="1988975"/>
                  <a:pt x="75396" y="2011252"/>
                </a:cubicBezTo>
                <a:lnTo>
                  <a:pt x="100796" y="2049352"/>
                </a:lnTo>
                <a:cubicBezTo>
                  <a:pt x="105029" y="2066285"/>
                  <a:pt x="109710" y="2083113"/>
                  <a:pt x="113496" y="2100152"/>
                </a:cubicBezTo>
                <a:cubicBezTo>
                  <a:pt x="118179" y="2121224"/>
                  <a:pt x="116543" y="2144345"/>
                  <a:pt x="126196" y="2163652"/>
                </a:cubicBezTo>
                <a:cubicBezTo>
                  <a:pt x="134228" y="2179716"/>
                  <a:pt x="152798" y="2187954"/>
                  <a:pt x="164296" y="2201752"/>
                </a:cubicBezTo>
                <a:cubicBezTo>
                  <a:pt x="174067" y="2213478"/>
                  <a:pt x="180824" y="2227432"/>
                  <a:pt x="189696" y="2239852"/>
                </a:cubicBezTo>
                <a:cubicBezTo>
                  <a:pt x="201999" y="2257076"/>
                  <a:pt x="215096" y="2273719"/>
                  <a:pt x="227796" y="2290652"/>
                </a:cubicBezTo>
                <a:cubicBezTo>
                  <a:pt x="250115" y="2357609"/>
                  <a:pt x="225745" y="2303431"/>
                  <a:pt x="278596" y="2366852"/>
                </a:cubicBezTo>
                <a:cubicBezTo>
                  <a:pt x="288367" y="2378578"/>
                  <a:pt x="293729" y="2393658"/>
                  <a:pt x="303996" y="2404952"/>
                </a:cubicBezTo>
                <a:cubicBezTo>
                  <a:pt x="342958" y="2447810"/>
                  <a:pt x="401577" y="2510390"/>
                  <a:pt x="456396" y="2544652"/>
                </a:cubicBezTo>
                <a:cubicBezTo>
                  <a:pt x="472450" y="2554686"/>
                  <a:pt x="489404" y="2563582"/>
                  <a:pt x="507196" y="2570052"/>
                </a:cubicBezTo>
                <a:cubicBezTo>
                  <a:pt x="536160" y="2580584"/>
                  <a:pt x="566463" y="2586985"/>
                  <a:pt x="596096" y="2595452"/>
                </a:cubicBezTo>
                <a:cubicBezTo>
                  <a:pt x="634443" y="2621017"/>
                  <a:pt x="647986" y="2633825"/>
                  <a:pt x="697696" y="2646252"/>
                </a:cubicBezTo>
                <a:cubicBezTo>
                  <a:pt x="726736" y="2653512"/>
                  <a:pt x="756963" y="2654719"/>
                  <a:pt x="786596" y="2658952"/>
                </a:cubicBezTo>
                <a:cubicBezTo>
                  <a:pt x="883568" y="2707438"/>
                  <a:pt x="809174" y="2676168"/>
                  <a:pt x="977096" y="2709752"/>
                </a:cubicBezTo>
                <a:cubicBezTo>
                  <a:pt x="994212" y="2713175"/>
                  <a:pt x="1010602" y="2720094"/>
                  <a:pt x="1027896" y="2722452"/>
                </a:cubicBezTo>
                <a:cubicBezTo>
                  <a:pt x="1131171" y="2736535"/>
                  <a:pt x="1309772" y="2754507"/>
                  <a:pt x="1421596" y="2760552"/>
                </a:cubicBezTo>
                <a:cubicBezTo>
                  <a:pt x="1523136" y="2766041"/>
                  <a:pt x="1624796" y="2769019"/>
                  <a:pt x="1726396" y="2773252"/>
                </a:cubicBezTo>
                <a:cubicBezTo>
                  <a:pt x="1764496" y="2777485"/>
                  <a:pt x="1802807" y="2780123"/>
                  <a:pt x="1840696" y="2785952"/>
                </a:cubicBezTo>
                <a:cubicBezTo>
                  <a:pt x="1857948" y="2788606"/>
                  <a:pt x="1874161" y="2796613"/>
                  <a:pt x="1891496" y="2798652"/>
                </a:cubicBezTo>
                <a:cubicBezTo>
                  <a:pt x="1946314" y="2805101"/>
                  <a:pt x="2001563" y="2807119"/>
                  <a:pt x="2056596" y="2811352"/>
                </a:cubicBezTo>
                <a:cubicBezTo>
                  <a:pt x="2232828" y="2803853"/>
                  <a:pt x="2514779" y="2816235"/>
                  <a:pt x="2729696" y="2773252"/>
                </a:cubicBezTo>
                <a:cubicBezTo>
                  <a:pt x="2746812" y="2769829"/>
                  <a:pt x="2763563" y="2764785"/>
                  <a:pt x="2780496" y="2760552"/>
                </a:cubicBezTo>
                <a:cubicBezTo>
                  <a:pt x="2838288" y="2725877"/>
                  <a:pt x="2829899" y="2724665"/>
                  <a:pt x="2882096" y="2709752"/>
                </a:cubicBezTo>
                <a:cubicBezTo>
                  <a:pt x="2920349" y="2698822"/>
                  <a:pt x="2950815" y="2697957"/>
                  <a:pt x="2983696" y="2671652"/>
                </a:cubicBezTo>
                <a:cubicBezTo>
                  <a:pt x="3011746" y="2649212"/>
                  <a:pt x="3043832" y="2627581"/>
                  <a:pt x="3059896" y="2595452"/>
                </a:cubicBezTo>
                <a:cubicBezTo>
                  <a:pt x="3068363" y="2578519"/>
                  <a:pt x="3075903" y="2561090"/>
                  <a:pt x="3085296" y="2544652"/>
                </a:cubicBezTo>
                <a:cubicBezTo>
                  <a:pt x="3092869" y="2531400"/>
                  <a:pt x="3103870" y="2520204"/>
                  <a:pt x="3110696" y="2506552"/>
                </a:cubicBezTo>
                <a:cubicBezTo>
                  <a:pt x="3120891" y="2486162"/>
                  <a:pt x="3128091" y="2464398"/>
                  <a:pt x="3136096" y="2443052"/>
                </a:cubicBezTo>
                <a:cubicBezTo>
                  <a:pt x="3140796" y="2430517"/>
                  <a:pt x="3142809" y="2416926"/>
                  <a:pt x="3148796" y="2404952"/>
                </a:cubicBezTo>
                <a:cubicBezTo>
                  <a:pt x="3159835" y="2382874"/>
                  <a:pt x="3174196" y="2362619"/>
                  <a:pt x="3186896" y="2341452"/>
                </a:cubicBezTo>
                <a:cubicBezTo>
                  <a:pt x="3191129" y="2316052"/>
                  <a:pt x="3190033" y="2289161"/>
                  <a:pt x="3199596" y="2265252"/>
                </a:cubicBezTo>
                <a:cubicBezTo>
                  <a:pt x="3207457" y="2245599"/>
                  <a:pt x="3227194" y="2232830"/>
                  <a:pt x="3237696" y="2214452"/>
                </a:cubicBezTo>
                <a:cubicBezTo>
                  <a:pt x="3286708" y="2128680"/>
                  <a:pt x="3199832" y="2226916"/>
                  <a:pt x="3288496" y="2138252"/>
                </a:cubicBezTo>
                <a:cubicBezTo>
                  <a:pt x="3292729" y="2121319"/>
                  <a:pt x="3295067" y="2103795"/>
                  <a:pt x="3301196" y="2087452"/>
                </a:cubicBezTo>
                <a:cubicBezTo>
                  <a:pt x="3318629" y="2040964"/>
                  <a:pt x="3334727" y="2025810"/>
                  <a:pt x="3364696" y="1985852"/>
                </a:cubicBezTo>
                <a:cubicBezTo>
                  <a:pt x="3376988" y="1948975"/>
                  <a:pt x="3375939" y="1940986"/>
                  <a:pt x="3402796" y="1909652"/>
                </a:cubicBezTo>
                <a:cubicBezTo>
                  <a:pt x="3418381" y="1891470"/>
                  <a:pt x="3440312" y="1878777"/>
                  <a:pt x="3453596" y="1858852"/>
                </a:cubicBezTo>
                <a:cubicBezTo>
                  <a:pt x="3474599" y="1827347"/>
                  <a:pt x="3492422" y="1793173"/>
                  <a:pt x="3504396" y="1757252"/>
                </a:cubicBezTo>
                <a:cubicBezTo>
                  <a:pt x="3517096" y="1719152"/>
                  <a:pt x="3511136" y="1668040"/>
                  <a:pt x="3542496" y="1642952"/>
                </a:cubicBezTo>
                <a:cubicBezTo>
                  <a:pt x="3563663" y="1626019"/>
                  <a:pt x="3583709" y="1607581"/>
                  <a:pt x="3605996" y="1592152"/>
                </a:cubicBezTo>
                <a:cubicBezTo>
                  <a:pt x="3638832" y="1569419"/>
                  <a:pt x="3679356" y="1556892"/>
                  <a:pt x="3707596" y="1528652"/>
                </a:cubicBezTo>
                <a:cubicBezTo>
                  <a:pt x="3818906" y="1417342"/>
                  <a:pt x="3677708" y="1553559"/>
                  <a:pt x="3783796" y="1465152"/>
                </a:cubicBezTo>
                <a:cubicBezTo>
                  <a:pt x="3840638" y="1417784"/>
                  <a:pt x="3808219" y="1438775"/>
                  <a:pt x="3847296" y="1376252"/>
                </a:cubicBezTo>
                <a:cubicBezTo>
                  <a:pt x="3889753" y="1308320"/>
                  <a:pt x="3882193" y="1346161"/>
                  <a:pt x="3910796" y="1274652"/>
                </a:cubicBezTo>
                <a:cubicBezTo>
                  <a:pt x="3920740" y="1249793"/>
                  <a:pt x="3936196" y="1198452"/>
                  <a:pt x="3936196" y="1198452"/>
                </a:cubicBezTo>
                <a:cubicBezTo>
                  <a:pt x="3931963" y="1084152"/>
                  <a:pt x="3934513" y="969399"/>
                  <a:pt x="3923496" y="855552"/>
                </a:cubicBezTo>
                <a:cubicBezTo>
                  <a:pt x="3921672" y="836708"/>
                  <a:pt x="3907489" y="821190"/>
                  <a:pt x="3898096" y="804752"/>
                </a:cubicBezTo>
                <a:cubicBezTo>
                  <a:pt x="3890523" y="791500"/>
                  <a:pt x="3880786" y="779595"/>
                  <a:pt x="3872696" y="766652"/>
                </a:cubicBezTo>
                <a:cubicBezTo>
                  <a:pt x="3859613" y="745720"/>
                  <a:pt x="3849407" y="722899"/>
                  <a:pt x="3834596" y="703152"/>
                </a:cubicBezTo>
                <a:cubicBezTo>
                  <a:pt x="3823820" y="688784"/>
                  <a:pt x="3809196" y="677752"/>
                  <a:pt x="3796496" y="665052"/>
                </a:cubicBezTo>
                <a:cubicBezTo>
                  <a:pt x="3772240" y="592283"/>
                  <a:pt x="3802194" y="658050"/>
                  <a:pt x="3732996" y="588852"/>
                </a:cubicBezTo>
                <a:cubicBezTo>
                  <a:pt x="3718029" y="573885"/>
                  <a:pt x="3708958" y="553872"/>
                  <a:pt x="3694896" y="538052"/>
                </a:cubicBezTo>
                <a:cubicBezTo>
                  <a:pt x="3675009" y="515679"/>
                  <a:pt x="3649774" y="498181"/>
                  <a:pt x="3631396" y="474552"/>
                </a:cubicBezTo>
                <a:cubicBezTo>
                  <a:pt x="3619773" y="459608"/>
                  <a:pt x="3617000" y="439158"/>
                  <a:pt x="3605996" y="423752"/>
                </a:cubicBezTo>
                <a:cubicBezTo>
                  <a:pt x="3573258" y="377919"/>
                  <a:pt x="3569111" y="393015"/>
                  <a:pt x="3529796" y="360252"/>
                </a:cubicBezTo>
                <a:cubicBezTo>
                  <a:pt x="3515998" y="348754"/>
                  <a:pt x="3505494" y="333650"/>
                  <a:pt x="3491696" y="322152"/>
                </a:cubicBezTo>
                <a:cubicBezTo>
                  <a:pt x="3479970" y="312381"/>
                  <a:pt x="3466016" y="305624"/>
                  <a:pt x="3453596" y="296752"/>
                </a:cubicBezTo>
                <a:cubicBezTo>
                  <a:pt x="3440173" y="287164"/>
                  <a:pt x="3384649" y="243229"/>
                  <a:pt x="3364696" y="233252"/>
                </a:cubicBezTo>
                <a:cubicBezTo>
                  <a:pt x="3352722" y="227265"/>
                  <a:pt x="3338570" y="226539"/>
                  <a:pt x="3326596" y="220552"/>
                </a:cubicBezTo>
                <a:cubicBezTo>
                  <a:pt x="3312944" y="213726"/>
                  <a:pt x="3302444" y="201351"/>
                  <a:pt x="3288496" y="195152"/>
                </a:cubicBezTo>
                <a:cubicBezTo>
                  <a:pt x="3212838" y="161526"/>
                  <a:pt x="3206445" y="172152"/>
                  <a:pt x="3123396" y="157052"/>
                </a:cubicBezTo>
                <a:cubicBezTo>
                  <a:pt x="3106223" y="153930"/>
                  <a:pt x="3090004" y="145626"/>
                  <a:pt x="3072596" y="144352"/>
                </a:cubicBezTo>
                <a:cubicBezTo>
                  <a:pt x="2916152" y="132905"/>
                  <a:pt x="2758780" y="134560"/>
                  <a:pt x="2602696" y="118952"/>
                </a:cubicBezTo>
                <a:lnTo>
                  <a:pt x="2475696" y="106252"/>
                </a:lnTo>
                <a:cubicBezTo>
                  <a:pt x="2458763" y="102019"/>
                  <a:pt x="2441614" y="98568"/>
                  <a:pt x="2424896" y="93552"/>
                </a:cubicBezTo>
                <a:cubicBezTo>
                  <a:pt x="2399251" y="85859"/>
                  <a:pt x="2374096" y="76619"/>
                  <a:pt x="2348696" y="68152"/>
                </a:cubicBezTo>
                <a:cubicBezTo>
                  <a:pt x="2335996" y="63919"/>
                  <a:pt x="2323583" y="58699"/>
                  <a:pt x="2310596" y="55452"/>
                </a:cubicBezTo>
                <a:cubicBezTo>
                  <a:pt x="2293663" y="51219"/>
                  <a:pt x="2276579" y="47547"/>
                  <a:pt x="2259796" y="42752"/>
                </a:cubicBezTo>
                <a:cubicBezTo>
                  <a:pt x="2246924" y="39074"/>
                  <a:pt x="2233670" y="36039"/>
                  <a:pt x="2221696" y="30052"/>
                </a:cubicBezTo>
                <a:cubicBezTo>
                  <a:pt x="2208044" y="23226"/>
                  <a:pt x="2198272" y="8845"/>
                  <a:pt x="2183596" y="4652"/>
                </a:cubicBezTo>
                <a:cubicBezTo>
                  <a:pt x="2167314" y="0"/>
                  <a:pt x="2139146" y="11002"/>
                  <a:pt x="2120096" y="17352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Forme libre 17"/>
          <p:cNvSpPr/>
          <p:nvPr/>
        </p:nvSpPr>
        <p:spPr>
          <a:xfrm>
            <a:off x="1148684" y="4849366"/>
            <a:ext cx="1440160" cy="955898"/>
          </a:xfrm>
          <a:custGeom>
            <a:avLst/>
            <a:gdLst>
              <a:gd name="connsiteX0" fmla="*/ 977900 w 1638300"/>
              <a:gd name="connsiteY0" fmla="*/ 3522 h 1171922"/>
              <a:gd name="connsiteX1" fmla="*/ 927100 w 1638300"/>
              <a:gd name="connsiteY1" fmla="*/ 16222 h 1171922"/>
              <a:gd name="connsiteX2" fmla="*/ 457200 w 1638300"/>
              <a:gd name="connsiteY2" fmla="*/ 41622 h 1171922"/>
              <a:gd name="connsiteX3" fmla="*/ 419100 w 1638300"/>
              <a:gd name="connsiteY3" fmla="*/ 54322 h 1171922"/>
              <a:gd name="connsiteX4" fmla="*/ 393700 w 1638300"/>
              <a:gd name="connsiteY4" fmla="*/ 92422 h 1171922"/>
              <a:gd name="connsiteX5" fmla="*/ 368300 w 1638300"/>
              <a:gd name="connsiteY5" fmla="*/ 194022 h 1171922"/>
              <a:gd name="connsiteX6" fmla="*/ 355600 w 1638300"/>
              <a:gd name="connsiteY6" fmla="*/ 232122 h 1171922"/>
              <a:gd name="connsiteX7" fmla="*/ 342900 w 1638300"/>
              <a:gd name="connsiteY7" fmla="*/ 282922 h 1171922"/>
              <a:gd name="connsiteX8" fmla="*/ 228600 w 1638300"/>
              <a:gd name="connsiteY8" fmla="*/ 384522 h 1171922"/>
              <a:gd name="connsiteX9" fmla="*/ 190500 w 1638300"/>
              <a:gd name="connsiteY9" fmla="*/ 422622 h 1171922"/>
              <a:gd name="connsiteX10" fmla="*/ 152400 w 1638300"/>
              <a:gd name="connsiteY10" fmla="*/ 448022 h 1171922"/>
              <a:gd name="connsiteX11" fmla="*/ 88900 w 1638300"/>
              <a:gd name="connsiteY11" fmla="*/ 524222 h 1171922"/>
              <a:gd name="connsiteX12" fmla="*/ 50800 w 1638300"/>
              <a:gd name="connsiteY12" fmla="*/ 638522 h 1171922"/>
              <a:gd name="connsiteX13" fmla="*/ 25400 w 1638300"/>
              <a:gd name="connsiteY13" fmla="*/ 676622 h 1171922"/>
              <a:gd name="connsiteX14" fmla="*/ 0 w 1638300"/>
              <a:gd name="connsiteY14" fmla="*/ 765522 h 1171922"/>
              <a:gd name="connsiteX15" fmla="*/ 25400 w 1638300"/>
              <a:gd name="connsiteY15" fmla="*/ 943322 h 1171922"/>
              <a:gd name="connsiteX16" fmla="*/ 63500 w 1638300"/>
              <a:gd name="connsiteY16" fmla="*/ 968722 h 1171922"/>
              <a:gd name="connsiteX17" fmla="*/ 114300 w 1638300"/>
              <a:gd name="connsiteY17" fmla="*/ 994122 h 1171922"/>
              <a:gd name="connsiteX18" fmla="*/ 152400 w 1638300"/>
              <a:gd name="connsiteY18" fmla="*/ 1019522 h 1171922"/>
              <a:gd name="connsiteX19" fmla="*/ 241300 w 1638300"/>
              <a:gd name="connsiteY19" fmla="*/ 1044922 h 1171922"/>
              <a:gd name="connsiteX20" fmla="*/ 317500 w 1638300"/>
              <a:gd name="connsiteY20" fmla="*/ 1070322 h 1171922"/>
              <a:gd name="connsiteX21" fmla="*/ 355600 w 1638300"/>
              <a:gd name="connsiteY21" fmla="*/ 1083022 h 1171922"/>
              <a:gd name="connsiteX22" fmla="*/ 393700 w 1638300"/>
              <a:gd name="connsiteY22" fmla="*/ 1095722 h 1171922"/>
              <a:gd name="connsiteX23" fmla="*/ 812800 w 1638300"/>
              <a:gd name="connsiteY23" fmla="*/ 1095722 h 1171922"/>
              <a:gd name="connsiteX24" fmla="*/ 939800 w 1638300"/>
              <a:gd name="connsiteY24" fmla="*/ 1108422 h 1171922"/>
              <a:gd name="connsiteX25" fmla="*/ 1003300 w 1638300"/>
              <a:gd name="connsiteY25" fmla="*/ 1121122 h 1171922"/>
              <a:gd name="connsiteX26" fmla="*/ 1155700 w 1638300"/>
              <a:gd name="connsiteY26" fmla="*/ 1146522 h 1171922"/>
              <a:gd name="connsiteX27" fmla="*/ 1346200 w 1638300"/>
              <a:gd name="connsiteY27" fmla="*/ 1171922 h 1171922"/>
              <a:gd name="connsiteX28" fmla="*/ 1460500 w 1638300"/>
              <a:gd name="connsiteY28" fmla="*/ 1159222 h 1171922"/>
              <a:gd name="connsiteX29" fmla="*/ 1498600 w 1638300"/>
              <a:gd name="connsiteY29" fmla="*/ 1146522 h 1171922"/>
              <a:gd name="connsiteX30" fmla="*/ 1536700 w 1638300"/>
              <a:gd name="connsiteY30" fmla="*/ 1108422 h 1171922"/>
              <a:gd name="connsiteX31" fmla="*/ 1574800 w 1638300"/>
              <a:gd name="connsiteY31" fmla="*/ 1057622 h 1171922"/>
              <a:gd name="connsiteX32" fmla="*/ 1625600 w 1638300"/>
              <a:gd name="connsiteY32" fmla="*/ 981422 h 1171922"/>
              <a:gd name="connsiteX33" fmla="*/ 1638300 w 1638300"/>
              <a:gd name="connsiteY33" fmla="*/ 930622 h 1171922"/>
              <a:gd name="connsiteX34" fmla="*/ 1625600 w 1638300"/>
              <a:gd name="connsiteY34" fmla="*/ 702022 h 1171922"/>
              <a:gd name="connsiteX35" fmla="*/ 1612900 w 1638300"/>
              <a:gd name="connsiteY35" fmla="*/ 587722 h 1171922"/>
              <a:gd name="connsiteX36" fmla="*/ 1587500 w 1638300"/>
              <a:gd name="connsiteY36" fmla="*/ 549622 h 1171922"/>
              <a:gd name="connsiteX37" fmla="*/ 1562100 w 1638300"/>
              <a:gd name="connsiteY37" fmla="*/ 473422 h 1171922"/>
              <a:gd name="connsiteX38" fmla="*/ 1511300 w 1638300"/>
              <a:gd name="connsiteY38" fmla="*/ 397222 h 1171922"/>
              <a:gd name="connsiteX39" fmla="*/ 1473200 w 1638300"/>
              <a:gd name="connsiteY39" fmla="*/ 321022 h 1171922"/>
              <a:gd name="connsiteX40" fmla="*/ 1435100 w 1638300"/>
              <a:gd name="connsiteY40" fmla="*/ 282922 h 1171922"/>
              <a:gd name="connsiteX41" fmla="*/ 1384300 w 1638300"/>
              <a:gd name="connsiteY41" fmla="*/ 206722 h 1171922"/>
              <a:gd name="connsiteX42" fmla="*/ 1295400 w 1638300"/>
              <a:gd name="connsiteY42" fmla="*/ 143222 h 1171922"/>
              <a:gd name="connsiteX43" fmla="*/ 1219200 w 1638300"/>
              <a:gd name="connsiteY43" fmla="*/ 92422 h 1171922"/>
              <a:gd name="connsiteX44" fmla="*/ 1143000 w 1638300"/>
              <a:gd name="connsiteY44" fmla="*/ 54322 h 1171922"/>
              <a:gd name="connsiteX45" fmla="*/ 1130300 w 1638300"/>
              <a:gd name="connsiteY45" fmla="*/ 16222 h 1171922"/>
              <a:gd name="connsiteX46" fmla="*/ 1092200 w 1638300"/>
              <a:gd name="connsiteY46" fmla="*/ 3522 h 1171922"/>
              <a:gd name="connsiteX47" fmla="*/ 901700 w 1638300"/>
              <a:gd name="connsiteY47" fmla="*/ 3522 h 11719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1638300" h="1171922">
                <a:moveTo>
                  <a:pt x="977900" y="3522"/>
                </a:moveTo>
                <a:cubicBezTo>
                  <a:pt x="960967" y="7755"/>
                  <a:pt x="944526" y="15226"/>
                  <a:pt x="927100" y="16222"/>
                </a:cubicBezTo>
                <a:cubicBezTo>
                  <a:pt x="797446" y="23631"/>
                  <a:pt x="606084" y="8537"/>
                  <a:pt x="457200" y="41622"/>
                </a:cubicBezTo>
                <a:cubicBezTo>
                  <a:pt x="444132" y="44526"/>
                  <a:pt x="431800" y="50089"/>
                  <a:pt x="419100" y="54322"/>
                </a:cubicBezTo>
                <a:cubicBezTo>
                  <a:pt x="410633" y="67022"/>
                  <a:pt x="400526" y="78770"/>
                  <a:pt x="393700" y="92422"/>
                </a:cubicBezTo>
                <a:cubicBezTo>
                  <a:pt x="379185" y="121452"/>
                  <a:pt x="375546" y="165039"/>
                  <a:pt x="368300" y="194022"/>
                </a:cubicBezTo>
                <a:cubicBezTo>
                  <a:pt x="365053" y="207009"/>
                  <a:pt x="359278" y="219250"/>
                  <a:pt x="355600" y="232122"/>
                </a:cubicBezTo>
                <a:cubicBezTo>
                  <a:pt x="350805" y="248905"/>
                  <a:pt x="352909" y="268623"/>
                  <a:pt x="342900" y="282922"/>
                </a:cubicBezTo>
                <a:cubicBezTo>
                  <a:pt x="273741" y="381720"/>
                  <a:pt x="289010" y="334180"/>
                  <a:pt x="228600" y="384522"/>
                </a:cubicBezTo>
                <a:cubicBezTo>
                  <a:pt x="214802" y="396020"/>
                  <a:pt x="204298" y="411124"/>
                  <a:pt x="190500" y="422622"/>
                </a:cubicBezTo>
                <a:cubicBezTo>
                  <a:pt x="178774" y="432393"/>
                  <a:pt x="164126" y="438251"/>
                  <a:pt x="152400" y="448022"/>
                </a:cubicBezTo>
                <a:cubicBezTo>
                  <a:pt x="115730" y="478580"/>
                  <a:pt x="113875" y="486760"/>
                  <a:pt x="88900" y="524222"/>
                </a:cubicBezTo>
                <a:cubicBezTo>
                  <a:pt x="76773" y="572728"/>
                  <a:pt x="74712" y="590698"/>
                  <a:pt x="50800" y="638522"/>
                </a:cubicBezTo>
                <a:cubicBezTo>
                  <a:pt x="43974" y="652174"/>
                  <a:pt x="32226" y="662970"/>
                  <a:pt x="25400" y="676622"/>
                </a:cubicBezTo>
                <a:cubicBezTo>
                  <a:pt x="16290" y="694842"/>
                  <a:pt x="4069" y="749246"/>
                  <a:pt x="0" y="765522"/>
                </a:cubicBezTo>
                <a:cubicBezTo>
                  <a:pt x="8467" y="824789"/>
                  <a:pt x="7543" y="886179"/>
                  <a:pt x="25400" y="943322"/>
                </a:cubicBezTo>
                <a:cubicBezTo>
                  <a:pt x="29953" y="957891"/>
                  <a:pt x="50248" y="961149"/>
                  <a:pt x="63500" y="968722"/>
                </a:cubicBezTo>
                <a:cubicBezTo>
                  <a:pt x="79938" y="978115"/>
                  <a:pt x="97862" y="984729"/>
                  <a:pt x="114300" y="994122"/>
                </a:cubicBezTo>
                <a:cubicBezTo>
                  <a:pt x="127552" y="1001695"/>
                  <a:pt x="138748" y="1012696"/>
                  <a:pt x="152400" y="1019522"/>
                </a:cubicBezTo>
                <a:cubicBezTo>
                  <a:pt x="173740" y="1030192"/>
                  <a:pt x="220955" y="1038818"/>
                  <a:pt x="241300" y="1044922"/>
                </a:cubicBezTo>
                <a:cubicBezTo>
                  <a:pt x="266945" y="1052615"/>
                  <a:pt x="292100" y="1061855"/>
                  <a:pt x="317500" y="1070322"/>
                </a:cubicBezTo>
                <a:lnTo>
                  <a:pt x="355600" y="1083022"/>
                </a:lnTo>
                <a:lnTo>
                  <a:pt x="393700" y="1095722"/>
                </a:lnTo>
                <a:cubicBezTo>
                  <a:pt x="560616" y="1053993"/>
                  <a:pt x="448565" y="1077043"/>
                  <a:pt x="812800" y="1095722"/>
                </a:cubicBezTo>
                <a:cubicBezTo>
                  <a:pt x="855289" y="1097901"/>
                  <a:pt x="897629" y="1102799"/>
                  <a:pt x="939800" y="1108422"/>
                </a:cubicBezTo>
                <a:cubicBezTo>
                  <a:pt x="961196" y="1111275"/>
                  <a:pt x="982043" y="1117371"/>
                  <a:pt x="1003300" y="1121122"/>
                </a:cubicBezTo>
                <a:cubicBezTo>
                  <a:pt x="1054017" y="1130072"/>
                  <a:pt x="1104597" y="1140134"/>
                  <a:pt x="1155700" y="1146522"/>
                </a:cubicBezTo>
                <a:cubicBezTo>
                  <a:pt x="1287003" y="1162935"/>
                  <a:pt x="1223513" y="1154395"/>
                  <a:pt x="1346200" y="1171922"/>
                </a:cubicBezTo>
                <a:cubicBezTo>
                  <a:pt x="1384300" y="1167689"/>
                  <a:pt x="1422687" y="1165524"/>
                  <a:pt x="1460500" y="1159222"/>
                </a:cubicBezTo>
                <a:cubicBezTo>
                  <a:pt x="1473705" y="1157021"/>
                  <a:pt x="1487461" y="1153948"/>
                  <a:pt x="1498600" y="1146522"/>
                </a:cubicBezTo>
                <a:cubicBezTo>
                  <a:pt x="1513544" y="1136559"/>
                  <a:pt x="1525011" y="1122059"/>
                  <a:pt x="1536700" y="1108422"/>
                </a:cubicBezTo>
                <a:cubicBezTo>
                  <a:pt x="1550475" y="1092351"/>
                  <a:pt x="1562100" y="1074555"/>
                  <a:pt x="1574800" y="1057622"/>
                </a:cubicBezTo>
                <a:cubicBezTo>
                  <a:pt x="1614452" y="938667"/>
                  <a:pt x="1549494" y="1114607"/>
                  <a:pt x="1625600" y="981422"/>
                </a:cubicBezTo>
                <a:cubicBezTo>
                  <a:pt x="1634260" y="966267"/>
                  <a:pt x="1634067" y="947555"/>
                  <a:pt x="1638300" y="930622"/>
                </a:cubicBezTo>
                <a:cubicBezTo>
                  <a:pt x="1634067" y="854422"/>
                  <a:pt x="1631238" y="778131"/>
                  <a:pt x="1625600" y="702022"/>
                </a:cubicBezTo>
                <a:cubicBezTo>
                  <a:pt x="1622768" y="663792"/>
                  <a:pt x="1622197" y="624912"/>
                  <a:pt x="1612900" y="587722"/>
                </a:cubicBezTo>
                <a:cubicBezTo>
                  <a:pt x="1609198" y="572914"/>
                  <a:pt x="1593699" y="563570"/>
                  <a:pt x="1587500" y="549622"/>
                </a:cubicBezTo>
                <a:cubicBezTo>
                  <a:pt x="1576626" y="525156"/>
                  <a:pt x="1576952" y="495699"/>
                  <a:pt x="1562100" y="473422"/>
                </a:cubicBezTo>
                <a:cubicBezTo>
                  <a:pt x="1545167" y="448022"/>
                  <a:pt x="1520953" y="426182"/>
                  <a:pt x="1511300" y="397222"/>
                </a:cubicBezTo>
                <a:cubicBezTo>
                  <a:pt x="1498572" y="359037"/>
                  <a:pt x="1500555" y="353848"/>
                  <a:pt x="1473200" y="321022"/>
                </a:cubicBezTo>
                <a:cubicBezTo>
                  <a:pt x="1461702" y="307224"/>
                  <a:pt x="1446127" y="297099"/>
                  <a:pt x="1435100" y="282922"/>
                </a:cubicBezTo>
                <a:cubicBezTo>
                  <a:pt x="1416358" y="258825"/>
                  <a:pt x="1409700" y="223655"/>
                  <a:pt x="1384300" y="206722"/>
                </a:cubicBezTo>
                <a:cubicBezTo>
                  <a:pt x="1260432" y="124143"/>
                  <a:pt x="1452927" y="253491"/>
                  <a:pt x="1295400" y="143222"/>
                </a:cubicBezTo>
                <a:cubicBezTo>
                  <a:pt x="1270391" y="125716"/>
                  <a:pt x="1248160" y="102075"/>
                  <a:pt x="1219200" y="92422"/>
                </a:cubicBezTo>
                <a:cubicBezTo>
                  <a:pt x="1166620" y="74895"/>
                  <a:pt x="1192239" y="87148"/>
                  <a:pt x="1143000" y="54322"/>
                </a:cubicBezTo>
                <a:cubicBezTo>
                  <a:pt x="1138767" y="41622"/>
                  <a:pt x="1139766" y="25688"/>
                  <a:pt x="1130300" y="16222"/>
                </a:cubicBezTo>
                <a:cubicBezTo>
                  <a:pt x="1120834" y="6756"/>
                  <a:pt x="1105566" y="4265"/>
                  <a:pt x="1092200" y="3522"/>
                </a:cubicBezTo>
                <a:cubicBezTo>
                  <a:pt x="1028798" y="0"/>
                  <a:pt x="965200" y="3522"/>
                  <a:pt x="901700" y="3522"/>
                </a:cubicBez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0"/>
            <a:ext cx="9144000" cy="90872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Localisation of GABA</a:t>
            </a:r>
            <a:r>
              <a:rPr lang="fr-FR" sz="2400" baseline="-25000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fr-FR" sz="2400" dirty="0" err="1" smtClean="0">
                <a:latin typeface="Times New Roman" pitchFamily="18" charset="0"/>
                <a:cs typeface="Times New Roman" pitchFamily="18" charset="0"/>
              </a:rPr>
              <a:t>receptor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l-GR" sz="2400" dirty="0" smtClean="0"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dirty="0" err="1" smtClean="0">
                <a:latin typeface="Times New Roman" pitchFamily="18" charset="0"/>
                <a:cs typeface="Times New Roman" pitchFamily="18" charset="0"/>
              </a:rPr>
              <a:t>subunits</a:t>
            </a:r>
            <a:r>
              <a:rPr lang="en-GB" sz="2400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fr-FR" sz="24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" name="Connecteur droit 7"/>
          <p:cNvCxnSpPr/>
          <p:nvPr/>
        </p:nvCxnSpPr>
        <p:spPr>
          <a:xfrm>
            <a:off x="0" y="908720"/>
            <a:ext cx="91440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Ellipse 6"/>
          <p:cNvSpPr/>
          <p:nvPr/>
        </p:nvSpPr>
        <p:spPr>
          <a:xfrm>
            <a:off x="1580732" y="5013176"/>
            <a:ext cx="792088" cy="72008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riangle isocèle 8"/>
          <p:cNvSpPr/>
          <p:nvPr/>
        </p:nvSpPr>
        <p:spPr>
          <a:xfrm rot="14026748">
            <a:off x="2460935" y="3825542"/>
            <a:ext cx="521255" cy="1609879"/>
          </a:xfrm>
          <a:prstGeom prst="triangle">
            <a:avLst>
              <a:gd name="adj" fmla="val 0"/>
            </a:avLst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riangle isocèle 9"/>
          <p:cNvSpPr/>
          <p:nvPr/>
        </p:nvSpPr>
        <p:spPr>
          <a:xfrm rot="8286196">
            <a:off x="613084" y="3550667"/>
            <a:ext cx="504056" cy="1491494"/>
          </a:xfrm>
          <a:prstGeom prst="triangle">
            <a:avLst/>
          </a:prstGeom>
          <a:solidFill>
            <a:schemeClr val="bg1">
              <a:lumMod val="6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Ellipse 15"/>
          <p:cNvSpPr/>
          <p:nvPr/>
        </p:nvSpPr>
        <p:spPr>
          <a:xfrm>
            <a:off x="284588" y="3717032"/>
            <a:ext cx="216024" cy="216024"/>
          </a:xfrm>
          <a:prstGeom prst="ellipse">
            <a:avLst/>
          </a:prstGeom>
          <a:solidFill>
            <a:srgbClr val="00CC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Ellipse 16"/>
          <p:cNvSpPr/>
          <p:nvPr/>
        </p:nvSpPr>
        <p:spPr>
          <a:xfrm>
            <a:off x="500612" y="3861048"/>
            <a:ext cx="216024" cy="216024"/>
          </a:xfrm>
          <a:prstGeom prst="ellipse">
            <a:avLst/>
          </a:prstGeom>
          <a:solidFill>
            <a:srgbClr val="00CC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2195736" y="3501008"/>
            <a:ext cx="18453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Recording</a:t>
            </a:r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 Pipette</a:t>
            </a:r>
            <a:endParaRPr lang="fr-FR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1772816"/>
            <a:ext cx="1728192" cy="143378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5" name="ZoneTexte 14"/>
          <p:cNvSpPr txBox="1"/>
          <p:nvPr/>
        </p:nvSpPr>
        <p:spPr>
          <a:xfrm>
            <a:off x="-108520" y="1052736"/>
            <a:ext cx="4320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 err="1" smtClean="0">
                <a:latin typeface="Times New Roman" pitchFamily="18" charset="0"/>
                <a:cs typeface="Times New Roman" pitchFamily="18" charset="0"/>
              </a:rPr>
              <a:t>Electrophysiological</a:t>
            </a:r>
            <a:r>
              <a:rPr lang="fr-FR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b="1" dirty="0" err="1" smtClean="0">
                <a:latin typeface="Times New Roman" pitchFamily="18" charset="0"/>
                <a:cs typeface="Times New Roman" pitchFamily="18" charset="0"/>
              </a:rPr>
              <a:t>studies</a:t>
            </a:r>
            <a:endParaRPr lang="fr-FR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ZoneTexte 19"/>
          <p:cNvSpPr txBox="1"/>
          <p:nvPr/>
        </p:nvSpPr>
        <p:spPr>
          <a:xfrm>
            <a:off x="2699792" y="2060848"/>
            <a:ext cx="16916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b="1" dirty="0" err="1" smtClean="0">
                <a:latin typeface="Times New Roman" pitchFamily="18" charset="0"/>
                <a:cs typeface="Times New Roman" pitchFamily="18" charset="0"/>
              </a:rPr>
              <a:t>Whole</a:t>
            </a:r>
            <a:r>
              <a:rPr lang="fr-FR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000" b="1" dirty="0" err="1" smtClean="0">
                <a:latin typeface="Times New Roman" pitchFamily="18" charset="0"/>
                <a:cs typeface="Times New Roman" pitchFamily="18" charset="0"/>
              </a:rPr>
              <a:t>cell</a:t>
            </a:r>
            <a:r>
              <a:rPr lang="fr-FR" sz="2000" b="1" dirty="0" smtClean="0">
                <a:latin typeface="Times New Roman" pitchFamily="18" charset="0"/>
                <a:cs typeface="Times New Roman" pitchFamily="18" charset="0"/>
              </a:rPr>
              <a:t> patch clamp</a:t>
            </a:r>
            <a:endParaRPr lang="fr-FR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2060848"/>
            <a:ext cx="2858298" cy="4086658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2" name="Rectangle 21"/>
          <p:cNvSpPr/>
          <p:nvPr/>
        </p:nvSpPr>
        <p:spPr>
          <a:xfrm>
            <a:off x="5292080" y="1988840"/>
            <a:ext cx="3024336" cy="4248472"/>
          </a:xfrm>
          <a:prstGeom prst="rect">
            <a:avLst/>
          </a:prstGeom>
          <a:solidFill>
            <a:srgbClr val="A6A6A6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ZoneTexte 23"/>
          <p:cNvSpPr txBox="1"/>
          <p:nvPr/>
        </p:nvSpPr>
        <p:spPr>
          <a:xfrm>
            <a:off x="4644008" y="3501008"/>
            <a:ext cx="4211960" cy="1200329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GABA</a:t>
            </a:r>
            <a:r>
              <a:rPr lang="fr-FR" sz="2400" baseline="-25000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fr-FR" sz="2400" dirty="0" err="1" smtClean="0">
                <a:latin typeface="Times New Roman" pitchFamily="18" charset="0"/>
                <a:cs typeface="Times New Roman" pitchFamily="18" charset="0"/>
              </a:rPr>
              <a:t>receptor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l-GR" sz="2400" dirty="0" smtClean="0"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2 and </a:t>
            </a:r>
            <a:r>
              <a:rPr lang="el-GR" sz="2400" dirty="0" smtClean="0"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3subunits are </a:t>
            </a:r>
            <a:r>
              <a:rPr lang="fr-FR" sz="2400" dirty="0" err="1" smtClean="0">
                <a:latin typeface="Times New Roman" pitchFamily="18" charset="0"/>
                <a:cs typeface="Times New Roman" pitchFamily="18" charset="0"/>
              </a:rPr>
              <a:t>located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 on the post-</a:t>
            </a:r>
            <a:r>
              <a:rPr lang="fr-FR" sz="2400" dirty="0" err="1" smtClean="0">
                <a:latin typeface="Times New Roman" pitchFamily="18" charset="0"/>
                <a:cs typeface="Times New Roman" pitchFamily="18" charset="0"/>
              </a:rPr>
              <a:t>synaptic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dirty="0" err="1" smtClean="0">
                <a:latin typeface="Times New Roman" pitchFamily="18" charset="0"/>
                <a:cs typeface="Times New Roman" pitchFamily="18" charset="0"/>
              </a:rPr>
              <a:t>neuron</a:t>
            </a:r>
            <a:endParaRPr lang="fr-FR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Ellipse 24"/>
          <p:cNvSpPr/>
          <p:nvPr/>
        </p:nvSpPr>
        <p:spPr>
          <a:xfrm>
            <a:off x="1691680" y="1988840"/>
            <a:ext cx="720080" cy="3600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4.81481E-6 L 0.10625 0.1418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" y="7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4.07407E-6 L 0.11823 0.17848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" y="8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5" grpId="0" animBg="1"/>
      <p:bldP spid="18" grpId="0" animBg="1"/>
      <p:bldP spid="16" grpId="0" animBg="1"/>
      <p:bldP spid="16" grpId="1" animBg="1"/>
      <p:bldP spid="17" grpId="0" animBg="1"/>
      <p:bldP spid="17" grpId="1" animBg="1"/>
      <p:bldP spid="22" grpId="0" animBg="1"/>
      <p:bldP spid="2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10"/>
          <p:cNvGrpSpPr/>
          <p:nvPr/>
        </p:nvGrpSpPr>
        <p:grpSpPr>
          <a:xfrm>
            <a:off x="446856" y="1988840"/>
            <a:ext cx="8229600" cy="2448272"/>
            <a:chOff x="323528" y="2833464"/>
            <a:chExt cx="8229600" cy="2448272"/>
          </a:xfrm>
        </p:grpSpPr>
        <p:sp>
          <p:nvSpPr>
            <p:cNvPr id="7" name="Espace réservé du contenu 4"/>
            <p:cNvSpPr txBox="1">
              <a:spLocks/>
            </p:cNvSpPr>
            <p:nvPr/>
          </p:nvSpPr>
          <p:spPr>
            <a:xfrm>
              <a:off x="323528" y="2833464"/>
              <a:ext cx="8229600" cy="2448272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solidFill>
                <a:srgbClr val="000000"/>
              </a:solidFill>
            </a:ln>
          </p:spPr>
          <p:txBody>
            <a:bodyPr vert="horz" lIns="54864" tIns="91440" rtlCol="0">
              <a:normAutofit/>
            </a:bodyPr>
            <a:lstStyle/>
            <a:p>
              <a:pPr marL="438912" lvl="0" indent="-320040">
                <a:buClr>
                  <a:srgbClr val="CEB966"/>
                </a:buClr>
                <a:buSzPct val="80000"/>
                <a:defRPr/>
              </a:pPr>
              <a:r>
                <a:rPr lang="en-GB" sz="3200" dirty="0" smtClean="0">
                  <a:solidFill>
                    <a:sysClr val="windowText" lastClr="000000"/>
                  </a:solidFill>
                  <a:latin typeface="Times New Roman" pitchFamily="18" charset="0"/>
                  <a:cs typeface="Times New Roman" pitchFamily="18" charset="0"/>
                </a:rPr>
                <a:t>   Where are located the GABA</a:t>
              </a:r>
              <a:r>
                <a:rPr lang="en-GB" sz="3200" baseline="-25000" dirty="0" smtClean="0">
                  <a:solidFill>
                    <a:sysClr val="windowText" lastClr="000000"/>
                  </a:solidFill>
                  <a:latin typeface="Times New Roman" pitchFamily="18" charset="0"/>
                  <a:cs typeface="Times New Roman" pitchFamily="18" charset="0"/>
                </a:rPr>
                <a:t>A</a:t>
              </a:r>
              <a:r>
                <a:rPr lang="en-GB" sz="3200" dirty="0" smtClean="0">
                  <a:solidFill>
                    <a:sysClr val="windowText" lastClr="000000"/>
                  </a:solidFill>
                  <a:latin typeface="Times New Roman" pitchFamily="18" charset="0"/>
                  <a:cs typeface="Times New Roman" pitchFamily="18" charset="0"/>
                </a:rPr>
                <a:t> receptors </a:t>
              </a:r>
              <a:r>
                <a:rPr lang="el-GR" sz="3200" dirty="0" smtClean="0">
                  <a:latin typeface="Times New Roman" pitchFamily="18" charset="0"/>
                  <a:cs typeface="Times New Roman" pitchFamily="18" charset="0"/>
                </a:rPr>
                <a:t>α</a:t>
              </a:r>
              <a:r>
                <a:rPr lang="fr-FR" sz="32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fr-FR" sz="3200" dirty="0" err="1" smtClean="0">
                  <a:latin typeface="Times New Roman" pitchFamily="18" charset="0"/>
                  <a:cs typeface="Times New Roman" pitchFamily="18" charset="0"/>
                </a:rPr>
                <a:t>subunits</a:t>
              </a:r>
              <a:r>
                <a:rPr lang="en-GB" sz="3200" dirty="0" smtClean="0">
                  <a:solidFill>
                    <a:sysClr val="windowText" lastClr="000000"/>
                  </a:solidFill>
                  <a:latin typeface="Times New Roman" pitchFamily="18" charset="0"/>
                  <a:cs typeface="Times New Roman" pitchFamily="18" charset="0"/>
                </a:rPr>
                <a:t> responsible for this </a:t>
              </a:r>
              <a:r>
                <a:rPr lang="en-GB" sz="3200" dirty="0" err="1" smtClean="0">
                  <a:solidFill>
                    <a:sysClr val="windowText" lastClr="000000"/>
                  </a:solidFill>
                  <a:latin typeface="Times New Roman" pitchFamily="18" charset="0"/>
                  <a:cs typeface="Times New Roman" pitchFamily="18" charset="0"/>
                </a:rPr>
                <a:t>antinociception</a:t>
              </a:r>
              <a:r>
                <a:rPr lang="en-GB" sz="3200" dirty="0" smtClean="0">
                  <a:solidFill>
                    <a:sysClr val="windowText" lastClr="000000"/>
                  </a:solidFill>
                  <a:latin typeface="Times New Roman" pitchFamily="18" charset="0"/>
                  <a:cs typeface="Times New Roman" pitchFamily="18" charset="0"/>
                </a:rPr>
                <a:t>? </a:t>
              </a:r>
              <a:br>
                <a:rPr lang="en-GB" sz="3200" dirty="0" smtClean="0">
                  <a:solidFill>
                    <a:sysClr val="windowText" lastClr="000000"/>
                  </a:solidFill>
                  <a:latin typeface="Times New Roman" pitchFamily="18" charset="0"/>
                  <a:cs typeface="Times New Roman" pitchFamily="18" charset="0"/>
                </a:rPr>
              </a:br>
              <a:r>
                <a:rPr lang="en-GB" sz="3200" dirty="0">
                  <a:solidFill>
                    <a:sysClr val="windowText" lastClr="000000"/>
                  </a:solidFill>
                  <a:latin typeface="Times New Roman" pitchFamily="18" charset="0"/>
                  <a:cs typeface="Times New Roman" pitchFamily="18" charset="0"/>
                </a:rPr>
                <a:t/>
              </a:r>
              <a:br>
                <a:rPr lang="en-GB" sz="3200" dirty="0">
                  <a:solidFill>
                    <a:sysClr val="windowText" lastClr="000000"/>
                  </a:solidFill>
                  <a:latin typeface="Times New Roman" pitchFamily="18" charset="0"/>
                  <a:cs typeface="Times New Roman" pitchFamily="18" charset="0"/>
                </a:rPr>
              </a:br>
              <a:r>
                <a:rPr lang="en-GB" sz="3200" dirty="0" smtClean="0">
                  <a:solidFill>
                    <a:sysClr val="windowText" lastClr="000000"/>
                  </a:solidFill>
                  <a:latin typeface="Times New Roman" pitchFamily="18" charset="0"/>
                  <a:cs typeface="Times New Roman" pitchFamily="18" charset="0"/>
                </a:rPr>
                <a:t>      </a:t>
              </a:r>
              <a:r>
                <a:rPr lang="en-GB" sz="3200" i="1" dirty="0" err="1" smtClean="0">
                  <a:solidFill>
                    <a:sysClr val="windowText" lastClr="000000"/>
                  </a:solidFill>
                  <a:latin typeface="Times New Roman" pitchFamily="18" charset="0"/>
                  <a:cs typeface="Times New Roman" pitchFamily="18" charset="0"/>
                </a:rPr>
                <a:t>Confocal</a:t>
              </a:r>
              <a:r>
                <a:rPr lang="en-GB" sz="3200" i="1" dirty="0" smtClean="0">
                  <a:solidFill>
                    <a:sysClr val="windowText" lastClr="000000"/>
                  </a:solidFill>
                  <a:latin typeface="Times New Roman" pitchFamily="18" charset="0"/>
                  <a:cs typeface="Times New Roman" pitchFamily="18" charset="0"/>
                </a:rPr>
                <a:t> microscopy study</a:t>
              </a:r>
            </a:p>
          </p:txBody>
        </p:sp>
        <p:cxnSp>
          <p:nvCxnSpPr>
            <p:cNvPr id="9" name="Connecteur droit avec flèche 8"/>
            <p:cNvCxnSpPr/>
            <p:nvPr/>
          </p:nvCxnSpPr>
          <p:spPr>
            <a:xfrm>
              <a:off x="611560" y="4705672"/>
              <a:ext cx="504056" cy="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Rectangle 54"/>
          <p:cNvSpPr/>
          <p:nvPr/>
        </p:nvSpPr>
        <p:spPr>
          <a:xfrm>
            <a:off x="0" y="0"/>
            <a:ext cx="9144000" cy="90872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Immunofluorescence</a:t>
            </a:r>
            <a:endParaRPr lang="fr-FR" sz="28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6" name="Connecteur droit 55"/>
          <p:cNvCxnSpPr/>
          <p:nvPr/>
        </p:nvCxnSpPr>
        <p:spPr>
          <a:xfrm>
            <a:off x="0" y="908720"/>
            <a:ext cx="91440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7" name="Picture 2"/>
          <p:cNvPicPr>
            <a:picLocks noChangeAspect="1" noChangeArrowheads="1"/>
          </p:cNvPicPr>
          <p:nvPr/>
        </p:nvPicPr>
        <p:blipFill>
          <a:blip r:embed="rId3" cstate="print"/>
          <a:srcRect l="16876" t="24235" r="59880" b="39344"/>
          <a:stretch>
            <a:fillRect/>
          </a:stretch>
        </p:blipFill>
        <p:spPr bwMode="auto">
          <a:xfrm>
            <a:off x="251520" y="3068960"/>
            <a:ext cx="2370426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" name="Picture 3"/>
          <p:cNvPicPr>
            <a:picLocks noChangeAspect="1" noChangeArrowheads="1"/>
          </p:cNvPicPr>
          <p:nvPr/>
        </p:nvPicPr>
        <p:blipFill>
          <a:blip r:embed="rId4" cstate="print"/>
          <a:srcRect l="16794" t="24406" r="61069" b="40157"/>
          <a:stretch>
            <a:fillRect/>
          </a:stretch>
        </p:blipFill>
        <p:spPr bwMode="auto">
          <a:xfrm>
            <a:off x="3563888" y="1196752"/>
            <a:ext cx="2304256" cy="20738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" name="Picture 4"/>
          <p:cNvPicPr>
            <a:picLocks noChangeAspect="1" noChangeArrowheads="1"/>
          </p:cNvPicPr>
          <p:nvPr/>
        </p:nvPicPr>
        <p:blipFill>
          <a:blip r:embed="rId5" cstate="print"/>
          <a:srcRect l="17347" t="25391" r="60516" b="39172"/>
          <a:stretch>
            <a:fillRect/>
          </a:stretch>
        </p:blipFill>
        <p:spPr bwMode="auto">
          <a:xfrm>
            <a:off x="6839744" y="3068960"/>
            <a:ext cx="2304256" cy="2073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" name="Picture 5"/>
          <p:cNvPicPr>
            <a:picLocks noChangeAspect="1" noChangeArrowheads="1"/>
          </p:cNvPicPr>
          <p:nvPr/>
        </p:nvPicPr>
        <p:blipFill>
          <a:blip r:embed="rId6" cstate="print"/>
          <a:srcRect l="16794" t="24407" r="59962" b="40156"/>
          <a:stretch>
            <a:fillRect/>
          </a:stretch>
        </p:blipFill>
        <p:spPr bwMode="auto">
          <a:xfrm>
            <a:off x="3563888" y="4581128"/>
            <a:ext cx="2436271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1" name="Connecteur en angle 60"/>
          <p:cNvCxnSpPr/>
          <p:nvPr/>
        </p:nvCxnSpPr>
        <p:spPr>
          <a:xfrm>
            <a:off x="1331640" y="5373216"/>
            <a:ext cx="2016224" cy="648072"/>
          </a:xfrm>
          <a:prstGeom prst="bentConnector3">
            <a:avLst>
              <a:gd name="adj1" fmla="val 113"/>
            </a:avLst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2" name="Forme 61"/>
          <p:cNvCxnSpPr>
            <a:endCxn id="59" idx="1"/>
          </p:cNvCxnSpPr>
          <p:nvPr/>
        </p:nvCxnSpPr>
        <p:spPr>
          <a:xfrm rot="16200000" flipH="1">
            <a:off x="5619462" y="2885594"/>
            <a:ext cx="1684988" cy="755576"/>
          </a:xfrm>
          <a:prstGeom prst="bentConnector2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3" name="Forme 62"/>
          <p:cNvCxnSpPr>
            <a:endCxn id="59" idx="1"/>
          </p:cNvCxnSpPr>
          <p:nvPr/>
        </p:nvCxnSpPr>
        <p:spPr>
          <a:xfrm rot="5400000" flipH="1" flipV="1">
            <a:off x="5612262" y="4577782"/>
            <a:ext cx="1699388" cy="755576"/>
          </a:xfrm>
          <a:prstGeom prst="bentConnector2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4" name="Connecteur en angle 63"/>
          <p:cNvCxnSpPr/>
          <p:nvPr/>
        </p:nvCxnSpPr>
        <p:spPr>
          <a:xfrm flipV="1">
            <a:off x="1475656" y="2276872"/>
            <a:ext cx="1872208" cy="504056"/>
          </a:xfrm>
          <a:prstGeom prst="bentConnector3">
            <a:avLst>
              <a:gd name="adj1" fmla="val -794"/>
            </a:avLst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pSp>
        <p:nvGrpSpPr>
          <p:cNvPr id="65" name="Groupe 65"/>
          <p:cNvGrpSpPr/>
          <p:nvPr/>
        </p:nvGrpSpPr>
        <p:grpSpPr>
          <a:xfrm>
            <a:off x="1043608" y="1412776"/>
            <a:ext cx="2238730" cy="1416296"/>
            <a:chOff x="1046948" y="1578633"/>
            <a:chExt cx="2238730" cy="1416296"/>
          </a:xfrm>
        </p:grpSpPr>
        <p:sp>
          <p:nvSpPr>
            <p:cNvPr id="66" name="Rectangle 65"/>
            <p:cNvSpPr/>
            <p:nvPr/>
          </p:nvSpPr>
          <p:spPr>
            <a:xfrm rot="10222202">
              <a:off x="1865304" y="1578633"/>
              <a:ext cx="684803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fr-FR" sz="5400" b="1" cap="none" spc="0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Y</a:t>
              </a:r>
              <a:endParaRPr lang="fr-FR" sz="5400" b="1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67" name="Groupe 56"/>
            <p:cNvGrpSpPr/>
            <p:nvPr/>
          </p:nvGrpSpPr>
          <p:grpSpPr>
            <a:xfrm>
              <a:off x="1046948" y="1769647"/>
              <a:ext cx="2238730" cy="1225282"/>
              <a:chOff x="1046948" y="1769647"/>
              <a:chExt cx="2238730" cy="1225282"/>
            </a:xfrm>
          </p:grpSpPr>
          <p:sp>
            <p:nvSpPr>
              <p:cNvPr id="69" name="Rectangle 68"/>
              <p:cNvSpPr/>
              <p:nvPr/>
            </p:nvSpPr>
            <p:spPr>
              <a:xfrm rot="2868479">
                <a:off x="1618372" y="2190862"/>
                <a:ext cx="684804" cy="92333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fr-FR" sz="5400" b="1" cap="none" spc="0" dirty="0" smtClean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solidFill>
                      <a:schemeClr val="bg2">
                        <a:tint val="85000"/>
                        <a:satMod val="155000"/>
                      </a:schemeClr>
                    </a:solidFill>
                    <a:effectLst>
                      <a:outerShdw blurRad="41275" dist="20320" dir="1800000" algn="tl" rotWithShape="0">
                        <a:srgbClr val="000000">
                          <a:alpha val="40000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Y</a:t>
                </a:r>
                <a:endParaRPr lang="fr-FR" sz="5400" b="1" cap="none" spc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77" name="Rectangle 76"/>
              <p:cNvSpPr/>
              <p:nvPr/>
            </p:nvSpPr>
            <p:spPr>
              <a:xfrm rot="7488677">
                <a:off x="1166211" y="1976212"/>
                <a:ext cx="684803" cy="92333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fr-FR" sz="5400" b="1" cap="none" spc="0" dirty="0" smtClean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solidFill>
                      <a:schemeClr val="bg2">
                        <a:tint val="85000"/>
                        <a:satMod val="155000"/>
                      </a:schemeClr>
                    </a:solidFill>
                    <a:effectLst>
                      <a:outerShdw blurRad="41275" dist="20320" dir="1800000" algn="tl" rotWithShape="0">
                        <a:srgbClr val="000000">
                          <a:alpha val="40000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Y</a:t>
                </a:r>
                <a:endParaRPr lang="fr-FR" sz="5400" b="1" cap="none" spc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86" name="Ellipse 85"/>
              <p:cNvSpPr/>
              <p:nvPr/>
            </p:nvSpPr>
            <p:spPr>
              <a:xfrm>
                <a:off x="1304364" y="2090563"/>
                <a:ext cx="183893" cy="19255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87" name="Rectangle 86"/>
              <p:cNvSpPr/>
              <p:nvPr/>
            </p:nvSpPr>
            <p:spPr>
              <a:xfrm rot="12429893">
                <a:off x="2600875" y="1771183"/>
                <a:ext cx="684803" cy="92333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fr-FR" sz="5400" b="1" cap="none" spc="0" dirty="0" smtClean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solidFill>
                      <a:schemeClr val="bg2">
                        <a:tint val="85000"/>
                        <a:satMod val="155000"/>
                      </a:schemeClr>
                    </a:solidFill>
                    <a:effectLst>
                      <a:outerShdw blurRad="41275" dist="20320" dir="1800000" algn="tl" rotWithShape="0">
                        <a:srgbClr val="000000">
                          <a:alpha val="40000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Y</a:t>
                </a:r>
                <a:endParaRPr lang="fr-FR" sz="5400" b="1" cap="none" spc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88" name="Ellipse 87"/>
              <p:cNvSpPr/>
              <p:nvPr/>
            </p:nvSpPr>
            <p:spPr>
              <a:xfrm>
                <a:off x="1763688" y="2780928"/>
                <a:ext cx="183893" cy="19255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89" name="Ellipse 88"/>
              <p:cNvSpPr/>
              <p:nvPr/>
            </p:nvSpPr>
            <p:spPr>
              <a:xfrm>
                <a:off x="2836803" y="1898013"/>
                <a:ext cx="183893" cy="19255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0" name="Ellipse 89"/>
              <p:cNvSpPr/>
              <p:nvPr/>
            </p:nvSpPr>
            <p:spPr>
              <a:xfrm>
                <a:off x="2223827" y="1769647"/>
                <a:ext cx="183893" cy="19255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</p:grpSp>
      <p:sp>
        <p:nvSpPr>
          <p:cNvPr id="91" name="ZoneTexte 90"/>
          <p:cNvSpPr txBox="1"/>
          <p:nvPr/>
        </p:nvSpPr>
        <p:spPr>
          <a:xfrm>
            <a:off x="0" y="1052736"/>
            <a:ext cx="147565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err="1" smtClean="0">
                <a:latin typeface="Times New Roman" pitchFamily="18" charset="0"/>
                <a:cs typeface="Times New Roman" pitchFamily="18" charset="0"/>
              </a:rPr>
              <a:t>Ab</a:t>
            </a:r>
            <a:r>
              <a:rPr lang="en-GB" sz="2000" dirty="0" smtClean="0">
                <a:latin typeface="Times New Roman" pitchFamily="18" charset="0"/>
                <a:cs typeface="Times New Roman" pitchFamily="18" charset="0"/>
              </a:rPr>
              <a:t> subunit specific antiserum</a:t>
            </a:r>
            <a:endParaRPr lang="en-GB" sz="20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92" name="Groupe 43"/>
          <p:cNvGrpSpPr/>
          <p:nvPr/>
        </p:nvGrpSpPr>
        <p:grpSpPr>
          <a:xfrm>
            <a:off x="1094777" y="5235307"/>
            <a:ext cx="1969824" cy="1622693"/>
            <a:chOff x="587572" y="5157192"/>
            <a:chExt cx="1969824" cy="1622693"/>
          </a:xfrm>
        </p:grpSpPr>
        <p:sp>
          <p:nvSpPr>
            <p:cNvPr id="93" name="Rectangle 92"/>
            <p:cNvSpPr/>
            <p:nvPr/>
          </p:nvSpPr>
          <p:spPr>
            <a:xfrm rot="2215888">
              <a:off x="1742849" y="5157192"/>
              <a:ext cx="684804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fr-FR" sz="5400" b="1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Y</a:t>
              </a:r>
              <a:endParaRPr lang="fr-FR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4" name="Rectangle 93"/>
            <p:cNvSpPr/>
            <p:nvPr/>
          </p:nvSpPr>
          <p:spPr>
            <a:xfrm rot="9647578">
              <a:off x="1235644" y="5545808"/>
              <a:ext cx="684804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fr-FR" sz="5400" b="1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Y</a:t>
              </a:r>
              <a:endParaRPr lang="fr-FR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5" name="Rectangle 94"/>
            <p:cNvSpPr/>
            <p:nvPr/>
          </p:nvSpPr>
          <p:spPr>
            <a:xfrm rot="9691314">
              <a:off x="1872592" y="5856555"/>
              <a:ext cx="684804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fr-FR" sz="5400" b="1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Y</a:t>
              </a:r>
              <a:endParaRPr lang="fr-FR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6" name="Rectangle 95"/>
            <p:cNvSpPr/>
            <p:nvPr/>
          </p:nvSpPr>
          <p:spPr>
            <a:xfrm rot="19248615">
              <a:off x="587572" y="5834087"/>
              <a:ext cx="684804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fr-FR" sz="5400" b="1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Y</a:t>
              </a:r>
              <a:endParaRPr lang="fr-FR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7" name="Ellipse 96"/>
            <p:cNvSpPr/>
            <p:nvPr/>
          </p:nvSpPr>
          <p:spPr>
            <a:xfrm>
              <a:off x="2051720" y="5733256"/>
              <a:ext cx="144016" cy="144016"/>
            </a:xfrm>
            <a:prstGeom prst="ellipse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8" name="Ellipse 97"/>
            <p:cNvSpPr/>
            <p:nvPr/>
          </p:nvSpPr>
          <p:spPr>
            <a:xfrm>
              <a:off x="971600" y="6381328"/>
              <a:ext cx="144016" cy="144016"/>
            </a:xfrm>
            <a:prstGeom prst="ellipse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99" name="Ellipse 98"/>
            <p:cNvSpPr/>
            <p:nvPr/>
          </p:nvSpPr>
          <p:spPr>
            <a:xfrm>
              <a:off x="1331640" y="5805264"/>
              <a:ext cx="144016" cy="144016"/>
            </a:xfrm>
            <a:prstGeom prst="ellipse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00" name="Ellipse 99"/>
            <p:cNvSpPr/>
            <p:nvPr/>
          </p:nvSpPr>
          <p:spPr>
            <a:xfrm>
              <a:off x="1979712" y="6093296"/>
              <a:ext cx="144016" cy="144016"/>
            </a:xfrm>
            <a:prstGeom prst="ellipse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101" name="ZoneTexte 100"/>
          <p:cNvSpPr txBox="1"/>
          <p:nvPr/>
        </p:nvSpPr>
        <p:spPr>
          <a:xfrm>
            <a:off x="-72008" y="5517232"/>
            <a:ext cx="14036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err="1" smtClean="0">
                <a:latin typeface="Times New Roman" pitchFamily="18" charset="0"/>
                <a:cs typeface="Times New Roman" pitchFamily="18" charset="0"/>
              </a:rPr>
              <a:t>Ab</a:t>
            </a:r>
            <a:r>
              <a:rPr lang="en-GB" sz="2000" dirty="0" smtClean="0">
                <a:latin typeface="Times New Roman" pitchFamily="18" charset="0"/>
                <a:cs typeface="Times New Roman" pitchFamily="18" charset="0"/>
              </a:rPr>
              <a:t> anti substance P</a:t>
            </a:r>
          </a:p>
        </p:txBody>
      </p:sp>
      <p:sp>
        <p:nvSpPr>
          <p:cNvPr id="102" name="ZoneTexte 101"/>
          <p:cNvSpPr txBox="1"/>
          <p:nvPr/>
        </p:nvSpPr>
        <p:spPr>
          <a:xfrm>
            <a:off x="0" y="6488668"/>
            <a:ext cx="21237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err="1" smtClean="0">
                <a:latin typeface="Times New Roman" pitchFamily="18" charset="0"/>
                <a:cs typeface="Times New Roman" pitchFamily="18" charset="0"/>
              </a:rPr>
              <a:t>Ab</a:t>
            </a:r>
            <a:r>
              <a:rPr lang="en-GB" sz="2000" dirty="0" smtClean="0">
                <a:latin typeface="Times New Roman" pitchFamily="18" charset="0"/>
                <a:cs typeface="Times New Roman" pitchFamily="18" charset="0"/>
              </a:rPr>
              <a:t> anti NK1 </a:t>
            </a:r>
            <a:r>
              <a:rPr lang="en-GB" sz="2000" dirty="0" err="1" smtClean="0">
                <a:latin typeface="Times New Roman" pitchFamily="18" charset="0"/>
                <a:cs typeface="Times New Roman" pitchFamily="18" charset="0"/>
              </a:rPr>
              <a:t>Rec</a:t>
            </a:r>
            <a:endParaRPr lang="en-GB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3" name="ZoneTexte 102"/>
          <p:cNvSpPr txBox="1"/>
          <p:nvPr/>
        </p:nvSpPr>
        <p:spPr>
          <a:xfrm>
            <a:off x="6662230" y="2636912"/>
            <a:ext cx="24817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Times New Roman" pitchFamily="18" charset="0"/>
                <a:cs typeface="Times New Roman" pitchFamily="18" charset="0"/>
              </a:rPr>
              <a:t>Doubled </a:t>
            </a:r>
            <a:r>
              <a:rPr lang="en-GB" dirty="0" err="1" smtClean="0">
                <a:latin typeface="Times New Roman" pitchFamily="18" charset="0"/>
                <a:cs typeface="Times New Roman" pitchFamily="18" charset="0"/>
              </a:rPr>
              <a:t>labeled</a:t>
            </a:r>
            <a:r>
              <a:rPr lang="en-GB" dirty="0" smtClean="0">
                <a:latin typeface="Times New Roman" pitchFamily="18" charset="0"/>
                <a:cs typeface="Times New Roman" pitchFamily="18" charset="0"/>
              </a:rPr>
              <a:t> objects</a:t>
            </a:r>
            <a:endParaRPr lang="en-GB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04" name="Groupe 66"/>
          <p:cNvGrpSpPr/>
          <p:nvPr/>
        </p:nvGrpSpPr>
        <p:grpSpPr>
          <a:xfrm>
            <a:off x="4572000" y="3212976"/>
            <a:ext cx="2238730" cy="1416296"/>
            <a:chOff x="1046948" y="1578633"/>
            <a:chExt cx="2238730" cy="1416296"/>
          </a:xfrm>
        </p:grpSpPr>
        <p:sp>
          <p:nvSpPr>
            <p:cNvPr id="105" name="Rectangle 104"/>
            <p:cNvSpPr/>
            <p:nvPr/>
          </p:nvSpPr>
          <p:spPr>
            <a:xfrm rot="10222202">
              <a:off x="1865304" y="1578633"/>
              <a:ext cx="684803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fr-FR" sz="5400" b="1" cap="none" spc="0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Y</a:t>
              </a:r>
              <a:endParaRPr lang="fr-FR" sz="5400" b="1" cap="none" spc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106" name="Groupe 56"/>
            <p:cNvGrpSpPr/>
            <p:nvPr/>
          </p:nvGrpSpPr>
          <p:grpSpPr>
            <a:xfrm>
              <a:off x="1046948" y="1769647"/>
              <a:ext cx="2238730" cy="1225282"/>
              <a:chOff x="1046948" y="1769647"/>
              <a:chExt cx="2238730" cy="1225282"/>
            </a:xfrm>
          </p:grpSpPr>
          <p:sp>
            <p:nvSpPr>
              <p:cNvPr id="107" name="Rectangle 106"/>
              <p:cNvSpPr/>
              <p:nvPr/>
            </p:nvSpPr>
            <p:spPr>
              <a:xfrm rot="2868479">
                <a:off x="1618372" y="2190862"/>
                <a:ext cx="684804" cy="92333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fr-FR" sz="5400" b="1" cap="none" spc="0" dirty="0" smtClean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solidFill>
                      <a:schemeClr val="bg2">
                        <a:tint val="85000"/>
                        <a:satMod val="155000"/>
                      </a:schemeClr>
                    </a:solidFill>
                    <a:effectLst>
                      <a:outerShdw blurRad="41275" dist="20320" dir="1800000" algn="tl" rotWithShape="0">
                        <a:srgbClr val="000000">
                          <a:alpha val="40000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Y</a:t>
                </a:r>
                <a:endParaRPr lang="fr-FR" sz="5400" b="1" cap="none" spc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08" name="Rectangle 107"/>
              <p:cNvSpPr/>
              <p:nvPr/>
            </p:nvSpPr>
            <p:spPr>
              <a:xfrm rot="7488677">
                <a:off x="1166211" y="1976212"/>
                <a:ext cx="684803" cy="92333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fr-FR" sz="5400" b="1" cap="none" spc="0" dirty="0" smtClean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solidFill>
                      <a:schemeClr val="bg2">
                        <a:tint val="85000"/>
                        <a:satMod val="155000"/>
                      </a:schemeClr>
                    </a:solidFill>
                    <a:effectLst>
                      <a:outerShdw blurRad="41275" dist="20320" dir="1800000" algn="tl" rotWithShape="0">
                        <a:srgbClr val="000000">
                          <a:alpha val="40000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Y</a:t>
                </a:r>
                <a:endParaRPr lang="fr-FR" sz="5400" b="1" cap="none" spc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09" name="Ellipse 108"/>
              <p:cNvSpPr/>
              <p:nvPr/>
            </p:nvSpPr>
            <p:spPr>
              <a:xfrm>
                <a:off x="1304364" y="2090563"/>
                <a:ext cx="183893" cy="19255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10" name="Rectangle 109"/>
              <p:cNvSpPr/>
              <p:nvPr/>
            </p:nvSpPr>
            <p:spPr>
              <a:xfrm rot="12429893">
                <a:off x="2600875" y="1771183"/>
                <a:ext cx="684803" cy="92333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fr-FR" sz="5400" b="1" cap="none" spc="0" dirty="0" smtClean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solidFill>
                      <a:schemeClr val="bg2">
                        <a:tint val="85000"/>
                        <a:satMod val="155000"/>
                      </a:schemeClr>
                    </a:solidFill>
                    <a:effectLst>
                      <a:outerShdw blurRad="41275" dist="20320" dir="1800000" algn="tl" rotWithShape="0">
                        <a:srgbClr val="000000">
                          <a:alpha val="40000"/>
                        </a:srgbClr>
                      </a:outerShdw>
                    </a:effectLst>
                    <a:latin typeface="Times New Roman" pitchFamily="18" charset="0"/>
                    <a:cs typeface="Times New Roman" pitchFamily="18" charset="0"/>
                  </a:rPr>
                  <a:t>Y</a:t>
                </a:r>
                <a:endParaRPr lang="fr-FR" sz="5400" b="1" cap="none" spc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11" name="Ellipse 110"/>
              <p:cNvSpPr/>
              <p:nvPr/>
            </p:nvSpPr>
            <p:spPr>
              <a:xfrm>
                <a:off x="1763688" y="2780928"/>
                <a:ext cx="183893" cy="19255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12" name="Ellipse 111"/>
              <p:cNvSpPr/>
              <p:nvPr/>
            </p:nvSpPr>
            <p:spPr>
              <a:xfrm>
                <a:off x="2836803" y="1898013"/>
                <a:ext cx="183893" cy="19255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13" name="Ellipse 112"/>
              <p:cNvSpPr/>
              <p:nvPr/>
            </p:nvSpPr>
            <p:spPr>
              <a:xfrm>
                <a:off x="2223827" y="1769647"/>
                <a:ext cx="183893" cy="19255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</p:grpSp>
      <p:grpSp>
        <p:nvGrpSpPr>
          <p:cNvPr id="114" name="Groupe 76"/>
          <p:cNvGrpSpPr/>
          <p:nvPr/>
        </p:nvGrpSpPr>
        <p:grpSpPr>
          <a:xfrm>
            <a:off x="4572000" y="3140968"/>
            <a:ext cx="1969824" cy="1622693"/>
            <a:chOff x="587572" y="5157192"/>
            <a:chExt cx="1969824" cy="1622693"/>
          </a:xfrm>
        </p:grpSpPr>
        <p:sp>
          <p:nvSpPr>
            <p:cNvPr id="115" name="Rectangle 114"/>
            <p:cNvSpPr/>
            <p:nvPr/>
          </p:nvSpPr>
          <p:spPr>
            <a:xfrm rot="2215888">
              <a:off x="1742849" y="5157192"/>
              <a:ext cx="684804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fr-FR" sz="5400" b="1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Y</a:t>
              </a:r>
              <a:endParaRPr lang="fr-FR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6" name="Rectangle 115"/>
            <p:cNvSpPr/>
            <p:nvPr/>
          </p:nvSpPr>
          <p:spPr>
            <a:xfrm rot="9647578">
              <a:off x="1235644" y="5545808"/>
              <a:ext cx="684804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fr-FR" sz="5400" b="1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Y</a:t>
              </a:r>
              <a:endParaRPr lang="fr-FR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7" name="Rectangle 116"/>
            <p:cNvSpPr/>
            <p:nvPr/>
          </p:nvSpPr>
          <p:spPr>
            <a:xfrm rot="9691314">
              <a:off x="1872592" y="5856555"/>
              <a:ext cx="684804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fr-FR" sz="5400" b="1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Y</a:t>
              </a:r>
              <a:endParaRPr lang="fr-FR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8" name="Rectangle 117"/>
            <p:cNvSpPr/>
            <p:nvPr/>
          </p:nvSpPr>
          <p:spPr>
            <a:xfrm rot="19248615">
              <a:off x="587572" y="5834087"/>
              <a:ext cx="684804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fr-FR" sz="5400" b="1" dirty="0" smtClean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bg2">
                      <a:tint val="85000"/>
                      <a:satMod val="155000"/>
                    </a:schemeClr>
                  </a:solidFill>
                  <a:effectLst>
                    <a:outerShdw blurRad="41275" dist="20320" dir="1800000" algn="tl" rotWithShape="0">
                      <a:srgbClr val="000000">
                        <a:alpha val="40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Y</a:t>
              </a:r>
              <a:endParaRPr lang="fr-FR" sz="5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19" name="Ellipse 118"/>
            <p:cNvSpPr/>
            <p:nvPr/>
          </p:nvSpPr>
          <p:spPr>
            <a:xfrm>
              <a:off x="2051720" y="5733256"/>
              <a:ext cx="144016" cy="144016"/>
            </a:xfrm>
            <a:prstGeom prst="ellipse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0" name="Ellipse 119"/>
            <p:cNvSpPr/>
            <p:nvPr/>
          </p:nvSpPr>
          <p:spPr>
            <a:xfrm>
              <a:off x="971600" y="6381328"/>
              <a:ext cx="144016" cy="144016"/>
            </a:xfrm>
            <a:prstGeom prst="ellipse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1" name="Ellipse 120"/>
            <p:cNvSpPr/>
            <p:nvPr/>
          </p:nvSpPr>
          <p:spPr>
            <a:xfrm>
              <a:off x="1331640" y="5805264"/>
              <a:ext cx="144016" cy="144016"/>
            </a:xfrm>
            <a:prstGeom prst="ellipse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2" name="Ellipse 121"/>
            <p:cNvSpPr/>
            <p:nvPr/>
          </p:nvSpPr>
          <p:spPr>
            <a:xfrm>
              <a:off x="1979712" y="6093296"/>
              <a:ext cx="144016" cy="144016"/>
            </a:xfrm>
            <a:prstGeom prst="ellipse">
              <a:avLst/>
            </a:prstGeom>
            <a:solidFill>
              <a:srgbClr val="92D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123" name="Rectangle 122"/>
          <p:cNvSpPr/>
          <p:nvPr/>
        </p:nvSpPr>
        <p:spPr>
          <a:xfrm>
            <a:off x="0" y="0"/>
            <a:ext cx="9144000" cy="90872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3200" dirty="0" smtClean="0">
                <a:latin typeface="Times New Roman" pitchFamily="18" charset="0"/>
                <a:cs typeface="Times New Roman" pitchFamily="18" charset="0"/>
              </a:rPr>
              <a:t>Immunofluorescence</a:t>
            </a:r>
            <a:endParaRPr lang="fr-FR" sz="3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24" name="Connecteur droit 123"/>
          <p:cNvCxnSpPr/>
          <p:nvPr/>
        </p:nvCxnSpPr>
        <p:spPr>
          <a:xfrm>
            <a:off x="0" y="908720"/>
            <a:ext cx="91440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5" name="Arrondir un rectangle avec un coin diagonal 124"/>
          <p:cNvSpPr/>
          <p:nvPr/>
        </p:nvSpPr>
        <p:spPr>
          <a:xfrm>
            <a:off x="5508104" y="4725144"/>
            <a:ext cx="3563888" cy="936104"/>
          </a:xfrm>
          <a:prstGeom prst="round2Diag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latin typeface="Times New Roman" pitchFamily="18" charset="0"/>
                <a:cs typeface="Times New Roman" pitchFamily="18" charset="0"/>
              </a:rPr>
              <a:t>Marker for primary </a:t>
            </a:r>
            <a:r>
              <a:rPr lang="en-GB" sz="2000" dirty="0" err="1" smtClean="0">
                <a:latin typeface="Times New Roman" pitchFamily="18" charset="0"/>
                <a:cs typeface="Times New Roman" pitchFamily="18" charset="0"/>
              </a:rPr>
              <a:t>peptidergic</a:t>
            </a:r>
            <a:r>
              <a:rPr lang="en-GB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000" dirty="0" err="1" smtClean="0">
                <a:latin typeface="Times New Roman" pitchFamily="18" charset="0"/>
                <a:cs typeface="Times New Roman" pitchFamily="18" charset="0"/>
              </a:rPr>
              <a:t>nociceptors</a:t>
            </a:r>
            <a:r>
              <a:rPr lang="en-GB" sz="2000" dirty="0" smtClean="0">
                <a:latin typeface="Times New Roman" pitchFamily="18" charset="0"/>
                <a:cs typeface="Times New Roman" pitchFamily="18" charset="0"/>
              </a:rPr>
              <a:t>   </a:t>
            </a:r>
            <a:endParaRPr lang="en-GB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6" name="Arrondir un rectangle avec un coin diagonal 125"/>
          <p:cNvSpPr/>
          <p:nvPr/>
        </p:nvSpPr>
        <p:spPr>
          <a:xfrm>
            <a:off x="5580112" y="5805264"/>
            <a:ext cx="3563888" cy="936104"/>
          </a:xfrm>
          <a:prstGeom prst="round2Diag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latin typeface="Times New Roman" pitchFamily="18" charset="0"/>
                <a:cs typeface="Times New Roman" pitchFamily="18" charset="0"/>
              </a:rPr>
              <a:t>Marker for intrinsic nociceptive dorsal horn neurons in lamina I</a:t>
            </a:r>
            <a:endParaRPr lang="en-GB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"/>
                            </p:stCondLst>
                            <p:childTnLst>
                              <p:par>
                                <p:cTn id="6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"/>
                            </p:stCondLst>
                            <p:childTnLst>
                              <p:par>
                                <p:cTn id="8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00"/>
                            </p:stCondLst>
                            <p:childTnLst>
                              <p:par>
                                <p:cTn id="9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" grpId="0"/>
      <p:bldP spid="101" grpId="0"/>
      <p:bldP spid="102" grpId="0"/>
      <p:bldP spid="103" grpId="0"/>
      <p:bldP spid="125" grpId="0" animBg="1"/>
      <p:bldP spid="12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9144000" cy="90872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" name="Connecteur droit 7"/>
          <p:cNvCxnSpPr/>
          <p:nvPr/>
        </p:nvCxnSpPr>
        <p:spPr>
          <a:xfrm>
            <a:off x="0" y="908720"/>
            <a:ext cx="91440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Rectangle 91"/>
          <p:cNvSpPr/>
          <p:nvPr/>
        </p:nvSpPr>
        <p:spPr>
          <a:xfrm>
            <a:off x="0" y="0"/>
            <a:ext cx="9144000" cy="90872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93" name="Connecteur droit 92"/>
          <p:cNvCxnSpPr/>
          <p:nvPr/>
        </p:nvCxnSpPr>
        <p:spPr>
          <a:xfrm>
            <a:off x="0" y="908720"/>
            <a:ext cx="91440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4" name="Titre 1"/>
          <p:cNvSpPr txBox="1">
            <a:spLocks/>
          </p:cNvSpPr>
          <p:nvPr/>
        </p:nvSpPr>
        <p:spPr>
          <a:xfrm>
            <a:off x="179512" y="116632"/>
            <a:ext cx="1800200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Confocal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95" name="Titre 1"/>
          <p:cNvSpPr txBox="1">
            <a:spLocks/>
          </p:cNvSpPr>
          <p:nvPr/>
        </p:nvSpPr>
        <p:spPr>
          <a:xfrm>
            <a:off x="1979712" y="0"/>
            <a:ext cx="2448272" cy="980728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Microscopy</a:t>
            </a:r>
            <a:endParaRPr kumimoji="0" lang="en-GB" sz="320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96" name="Espace réservé du contenu 4"/>
          <p:cNvSpPr txBox="1">
            <a:spLocks/>
          </p:cNvSpPr>
          <p:nvPr/>
        </p:nvSpPr>
        <p:spPr>
          <a:xfrm>
            <a:off x="313184" y="1484784"/>
            <a:ext cx="4402832" cy="496855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3BA0BB"/>
              </a:buClr>
              <a:buSzTx/>
              <a:buFont typeface="Wingdings" pitchFamily="2" charset="2"/>
              <a:buChar char="ü"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Vs regular?</a:t>
            </a:r>
          </a:p>
          <a:p>
            <a:pPr lvl="1">
              <a:lnSpc>
                <a:spcPts val="2500"/>
              </a:lnSpc>
              <a:spcBef>
                <a:spcPct val="20000"/>
              </a:spcBef>
              <a:buClr>
                <a:srgbClr val="3BA0BB"/>
              </a:buClr>
              <a:buFont typeface="Arial" pitchFamily="34" charset="0"/>
              <a:buChar char="•"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Pinhole</a:t>
            </a:r>
            <a:endParaRPr lang="en-GB" sz="2800" dirty="0" smtClean="0">
              <a:latin typeface="Times New Roman" pitchFamily="18" charset="0"/>
              <a:cs typeface="Times New Roman" pitchFamily="18" charset="0"/>
            </a:endParaRPr>
          </a:p>
          <a:p>
            <a:pPr lvl="1">
              <a:lnSpc>
                <a:spcPts val="2500"/>
              </a:lnSpc>
              <a:spcBef>
                <a:spcPct val="20000"/>
              </a:spcBef>
              <a:buClr>
                <a:srgbClr val="3BA0BB"/>
              </a:buClr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AND</a:t>
            </a:r>
            <a:endParaRPr lang="en-GB" dirty="0" smtClean="0">
              <a:latin typeface="Times New Roman" pitchFamily="18" charset="0"/>
              <a:cs typeface="Times New Roman" pitchFamily="18" charset="0"/>
            </a:endParaRPr>
          </a:p>
          <a:p>
            <a:pPr lvl="1">
              <a:lnSpc>
                <a:spcPts val="2500"/>
              </a:lnSpc>
              <a:spcBef>
                <a:spcPct val="20000"/>
              </a:spcBef>
              <a:buClr>
                <a:srgbClr val="3BA0BB"/>
              </a:buClr>
              <a:buFont typeface="Arial" pitchFamily="34" charset="0"/>
              <a:buChar char="•"/>
              <a:defRPr/>
            </a:pPr>
            <a:r>
              <a:rPr kumimoji="0" lang="en-GB" sz="26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Laser</a:t>
            </a:r>
            <a:endParaRPr lang="en-GB" sz="2600" dirty="0" smtClean="0">
              <a:latin typeface="Times New Roman" pitchFamily="18" charset="0"/>
              <a:cs typeface="Times New Roman" pitchFamily="18" charset="0"/>
            </a:endParaRPr>
          </a:p>
          <a:p>
            <a:pPr lvl="1">
              <a:lnSpc>
                <a:spcPts val="2500"/>
              </a:lnSpc>
              <a:spcBef>
                <a:spcPct val="20000"/>
              </a:spcBef>
              <a:buClr>
                <a:srgbClr val="3BA0BB"/>
              </a:buClr>
              <a:buFont typeface="Arial" pitchFamily="34" charset="0"/>
              <a:buChar char="•"/>
              <a:defRPr/>
            </a:pPr>
            <a:r>
              <a:rPr kumimoji="0" lang="en-GB" sz="26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Photomultiplier detector</a:t>
            </a:r>
          </a:p>
          <a:p>
            <a:pPr lvl="1">
              <a:lnSpc>
                <a:spcPts val="2500"/>
              </a:lnSpc>
              <a:spcBef>
                <a:spcPct val="20000"/>
              </a:spcBef>
              <a:buClr>
                <a:srgbClr val="3BA0BB"/>
              </a:buClr>
              <a:buFont typeface="Arial" pitchFamily="34" charset="0"/>
              <a:buChar char="•"/>
              <a:defRPr/>
            </a:pPr>
            <a:r>
              <a:rPr kumimoji="0" lang="en-GB" sz="26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Computer</a:t>
            </a:r>
            <a:br>
              <a:rPr kumimoji="0" lang="en-GB" sz="26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</a:br>
            <a:endParaRPr lang="en-GB" sz="2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ct val="20000"/>
              </a:spcBef>
              <a:buClr>
                <a:srgbClr val="3BA0BB"/>
              </a:buClr>
              <a:buFont typeface="Wingdings" pitchFamily="2" charset="2"/>
              <a:buChar char="ü"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Advantages</a:t>
            </a:r>
            <a:endParaRPr lang="en-GB" sz="3200" dirty="0" smtClean="0">
              <a:latin typeface="Times New Roman" pitchFamily="18" charset="0"/>
              <a:cs typeface="Times New Roman" pitchFamily="18" charset="0"/>
            </a:endParaRPr>
          </a:p>
          <a:p>
            <a:pPr lvl="1">
              <a:spcBef>
                <a:spcPct val="20000"/>
              </a:spcBef>
              <a:buClr>
                <a:srgbClr val="3BA0BB"/>
              </a:buClr>
              <a:buFont typeface="Arial" pitchFamily="34" charset="0"/>
              <a:buChar char="•"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Better resolution </a:t>
            </a:r>
          </a:p>
          <a:p>
            <a:pPr lvl="1">
              <a:spcBef>
                <a:spcPct val="20000"/>
              </a:spcBef>
              <a:buClr>
                <a:srgbClr val="3BA0BB"/>
              </a:buClr>
              <a:buFont typeface="Arial" pitchFamily="34" charset="0"/>
              <a:buChar char="•"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3D images</a:t>
            </a:r>
          </a:p>
          <a:p>
            <a:pPr lvl="1">
              <a:spcBef>
                <a:spcPct val="20000"/>
              </a:spcBef>
              <a:buClr>
                <a:srgbClr val="3BA0BB"/>
              </a:buClr>
              <a:buFont typeface="Arial" pitchFamily="34" charset="0"/>
              <a:buChar char="•"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Thicker samples</a:t>
            </a:r>
          </a:p>
        </p:txBody>
      </p:sp>
      <p:grpSp>
        <p:nvGrpSpPr>
          <p:cNvPr id="97" name="Groupe 96"/>
          <p:cNvGrpSpPr/>
          <p:nvPr/>
        </p:nvGrpSpPr>
        <p:grpSpPr>
          <a:xfrm>
            <a:off x="4427984" y="1412776"/>
            <a:ext cx="4464496" cy="5040560"/>
            <a:chOff x="4499992" y="1412776"/>
            <a:chExt cx="4464496" cy="504056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98" name="Rectangle 97"/>
            <p:cNvSpPr/>
            <p:nvPr/>
          </p:nvSpPr>
          <p:spPr>
            <a:xfrm>
              <a:off x="4499992" y="1412776"/>
              <a:ext cx="4464496" cy="93610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latin typeface="Times New Roman" pitchFamily="18" charset="0"/>
                <a:cs typeface="Times New Roman" pitchFamily="18" charset="0"/>
              </a:endParaRPr>
            </a:p>
          </p:txBody>
        </p:sp>
        <p:pic>
          <p:nvPicPr>
            <p:cNvPr id="99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4499992" y="2348880"/>
              <a:ext cx="4464496" cy="4104456"/>
            </a:xfrm>
            <a:prstGeom prst="rect">
              <a:avLst/>
            </a:prstGeom>
            <a:noFill/>
            <a:ln w="19050">
              <a:solidFill>
                <a:schemeClr val="bg1"/>
              </a:solidFill>
              <a:miter lim="800000"/>
              <a:headEnd/>
              <a:tailEnd/>
            </a:ln>
          </p:spPr>
        </p:pic>
      </p:grpSp>
      <p:sp>
        <p:nvSpPr>
          <p:cNvPr id="100" name="Rectangle 99"/>
          <p:cNvSpPr/>
          <p:nvPr/>
        </p:nvSpPr>
        <p:spPr>
          <a:xfrm>
            <a:off x="7812360" y="3429000"/>
            <a:ext cx="1008112" cy="50405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 smtClean="0">
                <a:latin typeface="Times New Roman" pitchFamily="18" charset="0"/>
                <a:cs typeface="Times New Roman" pitchFamily="18" charset="0"/>
              </a:rPr>
              <a:t>Laser</a:t>
            </a:r>
            <a:endParaRPr lang="en-GB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1" name="Rectangle 100"/>
          <p:cNvSpPr/>
          <p:nvPr/>
        </p:nvSpPr>
        <p:spPr>
          <a:xfrm>
            <a:off x="4644008" y="1808820"/>
            <a:ext cx="1944216" cy="50405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 smtClean="0">
                <a:latin typeface="Times New Roman" pitchFamily="18" charset="0"/>
                <a:cs typeface="Times New Roman" pitchFamily="18" charset="0"/>
              </a:rPr>
              <a:t>Photomultiplier detector </a:t>
            </a:r>
            <a:endParaRPr lang="en-GB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" name="Rectangle 101"/>
          <p:cNvSpPr/>
          <p:nvPr/>
        </p:nvSpPr>
        <p:spPr>
          <a:xfrm>
            <a:off x="4427984" y="2636912"/>
            <a:ext cx="792088" cy="50405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03" name="Connecteur droit avec flèche 102"/>
          <p:cNvCxnSpPr/>
          <p:nvPr/>
        </p:nvCxnSpPr>
        <p:spPr>
          <a:xfrm>
            <a:off x="6588224" y="2060848"/>
            <a:ext cx="576064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04" name="Rectangle 103"/>
          <p:cNvSpPr/>
          <p:nvPr/>
        </p:nvSpPr>
        <p:spPr>
          <a:xfrm>
            <a:off x="7308304" y="1808820"/>
            <a:ext cx="1296144" cy="50405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 smtClean="0">
                <a:latin typeface="Times New Roman" pitchFamily="18" charset="0"/>
                <a:cs typeface="Times New Roman" pitchFamily="18" charset="0"/>
              </a:rPr>
              <a:t>Computer</a:t>
            </a:r>
            <a:endParaRPr lang="en-GB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5" name="Rectangle 104"/>
          <p:cNvSpPr/>
          <p:nvPr/>
        </p:nvSpPr>
        <p:spPr>
          <a:xfrm>
            <a:off x="6012160" y="2996952"/>
            <a:ext cx="1152128" cy="50405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b="1" dirty="0" err="1" smtClean="0">
                <a:latin typeface="Times New Roman" pitchFamily="18" charset="0"/>
                <a:cs typeface="Times New Roman" pitchFamily="18" charset="0"/>
              </a:rPr>
              <a:t>Confocal</a:t>
            </a:r>
            <a:r>
              <a:rPr lang="en-GB" b="1" dirty="0" smtClean="0">
                <a:latin typeface="Times New Roman" pitchFamily="18" charset="0"/>
                <a:cs typeface="Times New Roman" pitchFamily="18" charset="0"/>
              </a:rPr>
              <a:t> pinhole</a:t>
            </a:r>
            <a:endParaRPr lang="en-GB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6" name="ZoneTexte 105"/>
          <p:cNvSpPr txBox="1"/>
          <p:nvPr/>
        </p:nvSpPr>
        <p:spPr>
          <a:xfrm>
            <a:off x="6444208" y="5949280"/>
            <a:ext cx="17427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Sample to study 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4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8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9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80"/>
                            </p:stCondLst>
                            <p:childTnLst>
                              <p:par>
                                <p:cTn id="4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580"/>
                            </p:stCondLst>
                            <p:childTnLst>
                              <p:par>
                                <p:cTn id="47" presetID="18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48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20"/>
                            </p:stCondLst>
                            <p:childTnLst>
                              <p:par>
                                <p:cTn id="5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20"/>
                            </p:stCondLst>
                            <p:childTnLst>
                              <p:par>
                                <p:cTn id="56" presetID="18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57" dur="500" fill="hold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9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5" dur="500"/>
                                        <p:tgtEl>
                                          <p:spTgt spid="9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8" dur="500"/>
                                        <p:tgtEl>
                                          <p:spTgt spid="9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1" dur="500"/>
                                        <p:tgtEl>
                                          <p:spTgt spid="9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/>
      <p:bldP spid="100" grpId="0" animBg="1"/>
      <p:bldP spid="101" grpId="0" animBg="1"/>
      <p:bldP spid="10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9144000" cy="90872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Localisation of GABA</a:t>
            </a:r>
            <a:r>
              <a:rPr lang="fr-FR" sz="2800" baseline="-25000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fr-FR" sz="2800" dirty="0" err="1" smtClean="0">
                <a:latin typeface="Times New Roman" pitchFamily="18" charset="0"/>
                <a:cs typeface="Times New Roman" pitchFamily="18" charset="0"/>
              </a:rPr>
              <a:t>receptor</a:t>
            </a:r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l-GR" sz="2800" dirty="0" smtClean="0"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dirty="0" err="1" smtClean="0">
                <a:latin typeface="Times New Roman" pitchFamily="18" charset="0"/>
                <a:cs typeface="Times New Roman" pitchFamily="18" charset="0"/>
              </a:rPr>
              <a:t>subunits</a:t>
            </a:r>
            <a:r>
              <a:rPr lang="en-GB" sz="2800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fr-FR" sz="28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" name="Connecteur droit 7"/>
          <p:cNvCxnSpPr/>
          <p:nvPr/>
        </p:nvCxnSpPr>
        <p:spPr>
          <a:xfrm>
            <a:off x="0" y="908720"/>
            <a:ext cx="91440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1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96752"/>
            <a:ext cx="6332935" cy="241928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2" name="Rectangle 31"/>
          <p:cNvSpPr/>
          <p:nvPr/>
        </p:nvSpPr>
        <p:spPr>
          <a:xfrm>
            <a:off x="0" y="0"/>
            <a:ext cx="9144000" cy="90872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Localisation of GABA</a:t>
            </a:r>
            <a:r>
              <a:rPr lang="fr-FR" sz="2800" baseline="-25000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fr-FR" sz="2800" dirty="0" err="1" smtClean="0">
                <a:latin typeface="Times New Roman" pitchFamily="18" charset="0"/>
                <a:cs typeface="Times New Roman" pitchFamily="18" charset="0"/>
              </a:rPr>
              <a:t>receptor</a:t>
            </a:r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l-GR" sz="2800" dirty="0" smtClean="0"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dirty="0" err="1" smtClean="0">
                <a:latin typeface="Times New Roman" pitchFamily="18" charset="0"/>
                <a:cs typeface="Times New Roman" pitchFamily="18" charset="0"/>
              </a:rPr>
              <a:t>subunits</a:t>
            </a:r>
            <a:r>
              <a:rPr lang="en-GB" sz="2800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fr-FR" sz="28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5" name="Connecteur droit 34"/>
          <p:cNvCxnSpPr/>
          <p:nvPr/>
        </p:nvCxnSpPr>
        <p:spPr>
          <a:xfrm>
            <a:off x="0" y="908720"/>
            <a:ext cx="91440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Connecteur droit avec flèche 35"/>
          <p:cNvCxnSpPr/>
          <p:nvPr/>
        </p:nvCxnSpPr>
        <p:spPr>
          <a:xfrm>
            <a:off x="2699792" y="5445224"/>
            <a:ext cx="360040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Connecteur droit avec flèche 36"/>
          <p:cNvCxnSpPr/>
          <p:nvPr/>
        </p:nvCxnSpPr>
        <p:spPr>
          <a:xfrm>
            <a:off x="3347864" y="5805264"/>
            <a:ext cx="360040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2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717032"/>
            <a:ext cx="6372200" cy="24919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55" name="Groupe 54"/>
          <p:cNvGrpSpPr/>
          <p:nvPr/>
        </p:nvGrpSpPr>
        <p:grpSpPr>
          <a:xfrm>
            <a:off x="6516216" y="3789040"/>
            <a:ext cx="3240360" cy="2006958"/>
            <a:chOff x="6228184" y="1412776"/>
            <a:chExt cx="3240360" cy="2006958"/>
          </a:xfrm>
        </p:grpSpPr>
        <p:pic>
          <p:nvPicPr>
            <p:cNvPr id="56" name="Picture 2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228184" y="1988840"/>
              <a:ext cx="2419895" cy="14308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7" name="ZoneTexte 56"/>
            <p:cNvSpPr txBox="1"/>
            <p:nvPr/>
          </p:nvSpPr>
          <p:spPr>
            <a:xfrm>
              <a:off x="6300192" y="1412776"/>
              <a:ext cx="316835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 err="1" smtClean="0">
                  <a:latin typeface="Times New Roman" pitchFamily="18" charset="0"/>
                  <a:cs typeface="Times New Roman" pitchFamily="18" charset="0"/>
                </a:rPr>
                <a:t>Colocalisation</a:t>
              </a:r>
              <a:r>
                <a:rPr lang="en-GB" dirty="0" smtClean="0">
                  <a:latin typeface="Times New Roman" pitchFamily="18" charset="0"/>
                  <a:cs typeface="Times New Roman" pitchFamily="18" charset="0"/>
                </a:rPr>
                <a:t> NK1R /</a:t>
              </a:r>
              <a:r>
                <a:rPr lang="el-GR" dirty="0" smtClean="0">
                  <a:latin typeface="Times New Roman" pitchFamily="18" charset="0"/>
                  <a:cs typeface="Times New Roman" pitchFamily="18" charset="0"/>
                </a:rPr>
                <a:t>α</a:t>
              </a:r>
              <a:r>
                <a:rPr lang="en-GB" dirty="0" smtClean="0">
                  <a:latin typeface="Times New Roman" pitchFamily="18" charset="0"/>
                  <a:cs typeface="Times New Roman" pitchFamily="18" charset="0"/>
                </a:rPr>
                <a:t>3subunit in lamina 1</a:t>
              </a:r>
              <a:endParaRPr lang="en-GB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59" name="ZoneTexte 58"/>
          <p:cNvSpPr txBox="1"/>
          <p:nvPr/>
        </p:nvSpPr>
        <p:spPr>
          <a:xfrm>
            <a:off x="6516216" y="5805264"/>
            <a:ext cx="22445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NK1R = postsynaptic </a:t>
            </a:r>
            <a:endParaRPr lang="en-GB" dirty="0">
              <a:solidFill>
                <a:schemeClr val="bg1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0" name="Ellipse 59"/>
          <p:cNvSpPr/>
          <p:nvPr/>
        </p:nvSpPr>
        <p:spPr>
          <a:xfrm>
            <a:off x="683568" y="6381328"/>
            <a:ext cx="144016" cy="144016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" name="ZoneTexte 60"/>
          <p:cNvSpPr txBox="1"/>
          <p:nvPr/>
        </p:nvSpPr>
        <p:spPr>
          <a:xfrm>
            <a:off x="827584" y="6237312"/>
            <a:ext cx="20955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Times New Roman" pitchFamily="18" charset="0"/>
                <a:cs typeface="Times New Roman" pitchFamily="18" charset="0"/>
              </a:rPr>
              <a:t>Specific subunits </a:t>
            </a:r>
            <a:r>
              <a:rPr lang="en-GB" dirty="0" err="1" smtClean="0">
                <a:latin typeface="Times New Roman" pitchFamily="18" charset="0"/>
                <a:cs typeface="Times New Roman" pitchFamily="18" charset="0"/>
              </a:rPr>
              <a:t>Ab</a:t>
            </a:r>
            <a:endParaRPr lang="en-GB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2" name="Ellipse 61"/>
          <p:cNvSpPr/>
          <p:nvPr/>
        </p:nvSpPr>
        <p:spPr>
          <a:xfrm>
            <a:off x="3059832" y="6381328"/>
            <a:ext cx="144016" cy="144016"/>
          </a:xfrm>
          <a:prstGeom prst="ellipse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3" name="ZoneTexte 62"/>
          <p:cNvSpPr txBox="1"/>
          <p:nvPr/>
        </p:nvSpPr>
        <p:spPr>
          <a:xfrm>
            <a:off x="3275856" y="6237312"/>
            <a:ext cx="15504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latin typeface="Times New Roman" pitchFamily="18" charset="0"/>
                <a:cs typeface="Times New Roman" pitchFamily="18" charset="0"/>
              </a:rPr>
              <a:t>SP/ NK1R </a:t>
            </a:r>
            <a:r>
              <a:rPr lang="en-GB" dirty="0" err="1" smtClean="0">
                <a:latin typeface="Times New Roman" pitchFamily="18" charset="0"/>
                <a:cs typeface="Times New Roman" pitchFamily="18" charset="0"/>
              </a:rPr>
              <a:t>Ab</a:t>
            </a:r>
            <a:endParaRPr lang="en-GB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4" name="Ellipse 63"/>
          <p:cNvSpPr/>
          <p:nvPr/>
        </p:nvSpPr>
        <p:spPr>
          <a:xfrm>
            <a:off x="5148064" y="6309320"/>
            <a:ext cx="144016" cy="144016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5" name="ZoneTexte 64"/>
          <p:cNvSpPr txBox="1"/>
          <p:nvPr/>
        </p:nvSpPr>
        <p:spPr>
          <a:xfrm>
            <a:off x="5364088" y="6237312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 smtClean="0">
                <a:latin typeface="Times New Roman" pitchFamily="18" charset="0"/>
                <a:cs typeface="Times New Roman" pitchFamily="18" charset="0"/>
              </a:rPr>
              <a:t>Colocalisation</a:t>
            </a:r>
            <a:endParaRPr lang="en-GB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1475656" y="2564904"/>
            <a:ext cx="3529408" cy="1938992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GABA</a:t>
            </a:r>
            <a:r>
              <a:rPr lang="fr-FR" sz="2400" baseline="-25000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fr-FR" sz="2400" dirty="0" err="1" smtClean="0">
                <a:latin typeface="Times New Roman" pitchFamily="18" charset="0"/>
                <a:cs typeface="Times New Roman" pitchFamily="18" charset="0"/>
              </a:rPr>
              <a:t>receptor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l-GR" sz="2400" dirty="0" smtClean="0"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2 and </a:t>
            </a:r>
            <a:r>
              <a:rPr lang="el-GR" sz="2400" dirty="0" smtClean="0"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3 </a:t>
            </a:r>
            <a:r>
              <a:rPr lang="fr-FR" sz="2400" dirty="0" err="1" smtClean="0">
                <a:latin typeface="Times New Roman" pitchFamily="18" charset="0"/>
                <a:cs typeface="Times New Roman" pitchFamily="18" charset="0"/>
              </a:rPr>
              <a:t>subunits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 are </a:t>
            </a:r>
            <a:r>
              <a:rPr lang="fr-FR" sz="2400" dirty="0" err="1" smtClean="0">
                <a:latin typeface="Times New Roman" pitchFamily="18" charset="0"/>
                <a:cs typeface="Times New Roman" pitchFamily="18" charset="0"/>
              </a:rPr>
              <a:t>located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 on the post-</a:t>
            </a:r>
            <a:r>
              <a:rPr lang="fr-FR" sz="2400" dirty="0" err="1" smtClean="0">
                <a:latin typeface="Times New Roman" pitchFamily="18" charset="0"/>
                <a:cs typeface="Times New Roman" pitchFamily="18" charset="0"/>
              </a:rPr>
              <a:t>synaptic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dirty="0" err="1" smtClean="0">
                <a:latin typeface="Times New Roman" pitchFamily="18" charset="0"/>
                <a:cs typeface="Times New Roman" pitchFamily="18" charset="0"/>
              </a:rPr>
              <a:t>terminals</a:t>
            </a:r>
            <a:endParaRPr lang="fr-FR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l-GR" sz="2400" dirty="0" smtClean="0"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2 are </a:t>
            </a:r>
            <a:r>
              <a:rPr lang="fr-FR" sz="2400" dirty="0" err="1" smtClean="0">
                <a:latin typeface="Times New Roman" pitchFamily="18" charset="0"/>
                <a:cs typeface="Times New Roman" pitchFamily="18" charset="0"/>
              </a:rPr>
              <a:t>located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 on the </a:t>
            </a:r>
            <a:r>
              <a:rPr lang="fr-FR" sz="2400" dirty="0" err="1" smtClean="0">
                <a:latin typeface="Times New Roman" pitchFamily="18" charset="0"/>
                <a:cs typeface="Times New Roman" pitchFamily="18" charset="0"/>
              </a:rPr>
              <a:t>presynaptic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 terminal</a:t>
            </a:r>
          </a:p>
        </p:txBody>
      </p:sp>
      <p:grpSp>
        <p:nvGrpSpPr>
          <p:cNvPr id="34" name="Groupe 33"/>
          <p:cNvGrpSpPr/>
          <p:nvPr/>
        </p:nvGrpSpPr>
        <p:grpSpPr>
          <a:xfrm>
            <a:off x="6300192" y="1134010"/>
            <a:ext cx="2843808" cy="2006958"/>
            <a:chOff x="6300192" y="1988840"/>
            <a:chExt cx="2843808" cy="2006958"/>
          </a:xfrm>
        </p:grpSpPr>
        <p:grpSp>
          <p:nvGrpSpPr>
            <p:cNvPr id="38" name="Groupe 10"/>
            <p:cNvGrpSpPr/>
            <p:nvPr/>
          </p:nvGrpSpPr>
          <p:grpSpPr>
            <a:xfrm>
              <a:off x="6300192" y="1988840"/>
              <a:ext cx="2843808" cy="2006958"/>
              <a:chOff x="6012160" y="1556792"/>
              <a:chExt cx="2843808" cy="2006958"/>
            </a:xfrm>
          </p:grpSpPr>
          <p:pic>
            <p:nvPicPr>
              <p:cNvPr id="71" name="Picture 2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6228184" y="2132856"/>
                <a:ext cx="2419895" cy="143089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72" name="ZoneTexte 71"/>
              <p:cNvSpPr txBox="1"/>
              <p:nvPr/>
            </p:nvSpPr>
            <p:spPr>
              <a:xfrm>
                <a:off x="6012160" y="1556792"/>
                <a:ext cx="2843808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dirty="0" err="1" smtClean="0">
                    <a:latin typeface="Times New Roman" pitchFamily="18" charset="0"/>
                    <a:cs typeface="Times New Roman" pitchFamily="18" charset="0"/>
                  </a:rPr>
                  <a:t>Colocalisation</a:t>
                </a:r>
                <a:r>
                  <a:rPr lang="en-GB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en-GB" dirty="0" err="1" smtClean="0">
                    <a:latin typeface="Times New Roman" pitchFamily="18" charset="0"/>
                    <a:cs typeface="Times New Roman" pitchFamily="18" charset="0"/>
                  </a:rPr>
                  <a:t>Subst</a:t>
                </a:r>
                <a:r>
                  <a:rPr lang="en-GB" dirty="0" smtClean="0">
                    <a:latin typeface="Times New Roman" pitchFamily="18" charset="0"/>
                    <a:cs typeface="Times New Roman" pitchFamily="18" charset="0"/>
                  </a:rPr>
                  <a:t> P/ </a:t>
                </a:r>
                <a:r>
                  <a:rPr lang="el-GR" dirty="0" smtClean="0">
                    <a:latin typeface="Times New Roman" pitchFamily="18" charset="0"/>
                    <a:cs typeface="Times New Roman" pitchFamily="18" charset="0"/>
                  </a:rPr>
                  <a:t>α</a:t>
                </a:r>
                <a:r>
                  <a:rPr lang="en-GB" dirty="0" smtClean="0">
                    <a:latin typeface="Times New Roman" pitchFamily="18" charset="0"/>
                    <a:cs typeface="Times New Roman" pitchFamily="18" charset="0"/>
                  </a:rPr>
                  <a:t>2 subunit in lamina 2</a:t>
                </a:r>
                <a:endParaRPr lang="en-GB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sp>
          <p:nvSpPr>
            <p:cNvPr id="39" name="Ellipse 38"/>
            <p:cNvSpPr/>
            <p:nvPr/>
          </p:nvSpPr>
          <p:spPr>
            <a:xfrm>
              <a:off x="7380312" y="2780928"/>
              <a:ext cx="72008" cy="14401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Ellipse 39"/>
            <p:cNvSpPr/>
            <p:nvPr/>
          </p:nvSpPr>
          <p:spPr>
            <a:xfrm>
              <a:off x="7524328" y="2780928"/>
              <a:ext cx="72008" cy="14401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Ellipse 40"/>
            <p:cNvSpPr/>
            <p:nvPr/>
          </p:nvSpPr>
          <p:spPr>
            <a:xfrm>
              <a:off x="7380312" y="2924944"/>
              <a:ext cx="72008" cy="72008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" name="Forme libre 65"/>
            <p:cNvSpPr/>
            <p:nvPr/>
          </p:nvSpPr>
          <p:spPr>
            <a:xfrm>
              <a:off x="7357491" y="2816723"/>
              <a:ext cx="117253" cy="8148"/>
            </a:xfrm>
            <a:custGeom>
              <a:avLst/>
              <a:gdLst>
                <a:gd name="connsiteX0" fmla="*/ 2953 w 117253"/>
                <a:gd name="connsiteY0" fmla="*/ 296 h 8148"/>
                <a:gd name="connsiteX1" fmla="*/ 50578 w 117253"/>
                <a:gd name="connsiteY1" fmla="*/ 5058 h 8148"/>
                <a:gd name="connsiteX2" fmla="*/ 57722 w 117253"/>
                <a:gd name="connsiteY2" fmla="*/ 7440 h 8148"/>
                <a:gd name="connsiteX3" fmla="*/ 117253 w 117253"/>
                <a:gd name="connsiteY3" fmla="*/ 7440 h 8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7253" h="8148">
                  <a:moveTo>
                    <a:pt x="2953" y="296"/>
                  </a:moveTo>
                  <a:cubicBezTo>
                    <a:pt x="24330" y="7421"/>
                    <a:pt x="0" y="0"/>
                    <a:pt x="50578" y="5058"/>
                  </a:cubicBezTo>
                  <a:cubicBezTo>
                    <a:pt x="53076" y="5308"/>
                    <a:pt x="55213" y="7350"/>
                    <a:pt x="57722" y="7440"/>
                  </a:cubicBezTo>
                  <a:cubicBezTo>
                    <a:pt x="77553" y="8148"/>
                    <a:pt x="97409" y="7440"/>
                    <a:pt x="117253" y="7440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127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7" name="Forme libre 66"/>
            <p:cNvSpPr/>
            <p:nvPr/>
          </p:nvSpPr>
          <p:spPr>
            <a:xfrm>
              <a:off x="7360444" y="2881313"/>
              <a:ext cx="114300" cy="14789"/>
            </a:xfrm>
            <a:custGeom>
              <a:avLst/>
              <a:gdLst>
                <a:gd name="connsiteX0" fmla="*/ 0 w 114300"/>
                <a:gd name="connsiteY0" fmla="*/ 0 h 14789"/>
                <a:gd name="connsiteX1" fmla="*/ 30956 w 114300"/>
                <a:gd name="connsiteY1" fmla="*/ 2381 h 14789"/>
                <a:gd name="connsiteX2" fmla="*/ 45244 w 114300"/>
                <a:gd name="connsiteY2" fmla="*/ 7143 h 14789"/>
                <a:gd name="connsiteX3" fmla="*/ 52387 w 114300"/>
                <a:gd name="connsiteY3" fmla="*/ 9525 h 14789"/>
                <a:gd name="connsiteX4" fmla="*/ 102394 w 114300"/>
                <a:gd name="connsiteY4" fmla="*/ 11906 h 14789"/>
                <a:gd name="connsiteX5" fmla="*/ 114300 w 114300"/>
                <a:gd name="connsiteY5" fmla="*/ 14287 h 147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4300" h="14789">
                  <a:moveTo>
                    <a:pt x="0" y="0"/>
                  </a:moveTo>
                  <a:cubicBezTo>
                    <a:pt x="10319" y="794"/>
                    <a:pt x="20733" y="767"/>
                    <a:pt x="30956" y="2381"/>
                  </a:cubicBezTo>
                  <a:cubicBezTo>
                    <a:pt x="35915" y="3164"/>
                    <a:pt x="40481" y="5555"/>
                    <a:pt x="45244" y="7143"/>
                  </a:cubicBezTo>
                  <a:cubicBezTo>
                    <a:pt x="47625" y="7937"/>
                    <a:pt x="49880" y="9406"/>
                    <a:pt x="52387" y="9525"/>
                  </a:cubicBezTo>
                  <a:lnTo>
                    <a:pt x="102394" y="11906"/>
                  </a:lnTo>
                  <a:cubicBezTo>
                    <a:pt x="111043" y="14789"/>
                    <a:pt x="107027" y="14287"/>
                    <a:pt x="114300" y="14287"/>
                  </a:cubicBezTo>
                </a:path>
              </a:pathLst>
            </a:custGeom>
            <a:ln w="158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8" name="Forme libre 67"/>
            <p:cNvSpPr/>
            <p:nvPr/>
          </p:nvSpPr>
          <p:spPr>
            <a:xfrm>
              <a:off x="7503319" y="2825114"/>
              <a:ext cx="114300" cy="13336"/>
            </a:xfrm>
            <a:custGeom>
              <a:avLst/>
              <a:gdLst>
                <a:gd name="connsiteX0" fmla="*/ 0 w 114300"/>
                <a:gd name="connsiteY0" fmla="*/ 3811 h 13336"/>
                <a:gd name="connsiteX1" fmla="*/ 76200 w 114300"/>
                <a:gd name="connsiteY1" fmla="*/ 3811 h 13336"/>
                <a:gd name="connsiteX2" fmla="*/ 100012 w 114300"/>
                <a:gd name="connsiteY2" fmla="*/ 10955 h 13336"/>
                <a:gd name="connsiteX3" fmla="*/ 107156 w 114300"/>
                <a:gd name="connsiteY3" fmla="*/ 13336 h 13336"/>
                <a:gd name="connsiteX4" fmla="*/ 114300 w 114300"/>
                <a:gd name="connsiteY4" fmla="*/ 13336 h 133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4300" h="13336">
                  <a:moveTo>
                    <a:pt x="0" y="3811"/>
                  </a:moveTo>
                  <a:cubicBezTo>
                    <a:pt x="37539" y="683"/>
                    <a:pt x="30463" y="0"/>
                    <a:pt x="76200" y="3811"/>
                  </a:cubicBezTo>
                  <a:cubicBezTo>
                    <a:pt x="81002" y="4211"/>
                    <a:pt x="97336" y="10063"/>
                    <a:pt x="100012" y="10955"/>
                  </a:cubicBezTo>
                  <a:cubicBezTo>
                    <a:pt x="102393" y="11749"/>
                    <a:pt x="104646" y="13336"/>
                    <a:pt x="107156" y="13336"/>
                  </a:cubicBezTo>
                  <a:lnTo>
                    <a:pt x="114300" y="13336"/>
                  </a:lnTo>
                </a:path>
              </a:pathLst>
            </a:custGeom>
            <a:ln w="127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9" name="Forme libre 68"/>
            <p:cNvSpPr/>
            <p:nvPr/>
          </p:nvSpPr>
          <p:spPr>
            <a:xfrm>
              <a:off x="7508081" y="2900363"/>
              <a:ext cx="100013" cy="14287"/>
            </a:xfrm>
            <a:custGeom>
              <a:avLst/>
              <a:gdLst>
                <a:gd name="connsiteX0" fmla="*/ 0 w 100013"/>
                <a:gd name="connsiteY0" fmla="*/ 0 h 14287"/>
                <a:gd name="connsiteX1" fmla="*/ 26194 w 100013"/>
                <a:gd name="connsiteY1" fmla="*/ 2381 h 14287"/>
                <a:gd name="connsiteX2" fmla="*/ 33338 w 100013"/>
                <a:gd name="connsiteY2" fmla="*/ 4762 h 14287"/>
                <a:gd name="connsiteX3" fmla="*/ 64294 w 100013"/>
                <a:gd name="connsiteY3" fmla="*/ 7143 h 14287"/>
                <a:gd name="connsiteX4" fmla="*/ 78582 w 100013"/>
                <a:gd name="connsiteY4" fmla="*/ 11906 h 14287"/>
                <a:gd name="connsiteX5" fmla="*/ 85725 w 100013"/>
                <a:gd name="connsiteY5" fmla="*/ 14287 h 14287"/>
                <a:gd name="connsiteX6" fmla="*/ 100013 w 100013"/>
                <a:gd name="connsiteY6" fmla="*/ 14287 h 14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0013" h="14287">
                  <a:moveTo>
                    <a:pt x="0" y="0"/>
                  </a:moveTo>
                  <a:cubicBezTo>
                    <a:pt x="8731" y="794"/>
                    <a:pt x="17515" y="1141"/>
                    <a:pt x="26194" y="2381"/>
                  </a:cubicBezTo>
                  <a:cubicBezTo>
                    <a:pt x="28679" y="2736"/>
                    <a:pt x="30847" y="4451"/>
                    <a:pt x="33338" y="4762"/>
                  </a:cubicBezTo>
                  <a:cubicBezTo>
                    <a:pt x="43607" y="6046"/>
                    <a:pt x="53975" y="6349"/>
                    <a:pt x="64294" y="7143"/>
                  </a:cubicBezTo>
                  <a:lnTo>
                    <a:pt x="78582" y="11906"/>
                  </a:lnTo>
                  <a:cubicBezTo>
                    <a:pt x="80963" y="12700"/>
                    <a:pt x="83215" y="14287"/>
                    <a:pt x="85725" y="14287"/>
                  </a:cubicBezTo>
                  <a:lnTo>
                    <a:pt x="100013" y="14287"/>
                  </a:lnTo>
                </a:path>
              </a:pathLst>
            </a:cu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0" name="Ellipse 69"/>
            <p:cNvSpPr/>
            <p:nvPr/>
          </p:nvSpPr>
          <p:spPr>
            <a:xfrm>
              <a:off x="7236296" y="2924944"/>
              <a:ext cx="72008" cy="72008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3" name="ZoneTexte 72"/>
          <p:cNvSpPr txBox="1"/>
          <p:nvPr/>
        </p:nvSpPr>
        <p:spPr>
          <a:xfrm>
            <a:off x="6660232" y="3212976"/>
            <a:ext cx="17153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chemeClr val="bg1">
                    <a:lumMod val="95000"/>
                  </a:schemeClr>
                </a:solidFill>
              </a:rPr>
              <a:t>SP = </a:t>
            </a:r>
            <a:r>
              <a:rPr lang="en-GB" dirty="0" err="1" smtClean="0">
                <a:solidFill>
                  <a:schemeClr val="bg1">
                    <a:lumMod val="95000"/>
                  </a:schemeClr>
                </a:solidFill>
              </a:rPr>
              <a:t>presynaptic</a:t>
            </a:r>
            <a:endParaRPr lang="en-GB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contenu 4"/>
          <p:cNvSpPr txBox="1">
            <a:spLocks/>
          </p:cNvSpPr>
          <p:nvPr/>
        </p:nvSpPr>
        <p:spPr>
          <a:xfrm>
            <a:off x="457200" y="548680"/>
            <a:ext cx="8229600" cy="3043808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txBody>
          <a:bodyPr vert="horz" lIns="54864" tIns="91440" rtlCol="0">
            <a:normAutofit/>
          </a:bodyPr>
          <a:lstStyle/>
          <a:p>
            <a:pPr marL="438912" marR="0" lvl="0" indent="-32004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EB966"/>
              </a:buClr>
              <a:buSzPct val="80000"/>
              <a:tabLst/>
              <a:defRPr/>
            </a:pPr>
            <a:r>
              <a:rPr lang="en-GB" sz="3200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  Is this </a:t>
            </a:r>
            <a:r>
              <a:rPr lang="en-GB" sz="3200" dirty="0" err="1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antinociception</a:t>
            </a:r>
            <a:r>
              <a:rPr lang="en-GB" sz="3200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effect achieved by systemic treatment with subtype-selective benzodiazepine-site agonist?</a:t>
            </a:r>
            <a:br>
              <a:rPr lang="en-GB" sz="3200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GB" sz="320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GB" sz="320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GB" sz="3200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en-GB" sz="3200" i="1" dirty="0" err="1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Pharmalogical</a:t>
            </a:r>
            <a:r>
              <a:rPr lang="en-GB" sz="3200" i="1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GB" sz="3200" i="1" dirty="0" err="1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behavioral</a:t>
            </a:r>
            <a:r>
              <a:rPr lang="en-GB" sz="3200" i="1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study </a:t>
            </a:r>
          </a:p>
        </p:txBody>
      </p:sp>
      <p:cxnSp>
        <p:nvCxnSpPr>
          <p:cNvPr id="7" name="Connecteur droit avec flèche 6"/>
          <p:cNvCxnSpPr/>
          <p:nvPr/>
        </p:nvCxnSpPr>
        <p:spPr>
          <a:xfrm>
            <a:off x="971600" y="2924944"/>
            <a:ext cx="432048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ZoneTexte 8"/>
          <p:cNvSpPr txBox="1"/>
          <p:nvPr/>
        </p:nvSpPr>
        <p:spPr>
          <a:xfrm>
            <a:off x="1835696" y="4293096"/>
            <a:ext cx="5472608" cy="461665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 err="1" smtClean="0">
                <a:latin typeface="Times New Roman" pitchFamily="18" charset="0"/>
                <a:cs typeface="Times New Roman" pitchFamily="18" charset="0"/>
              </a:rPr>
              <a:t>Subtype</a:t>
            </a:r>
            <a:r>
              <a:rPr lang="fr-FR" sz="2400" b="1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fr-FR" sz="2400" b="1" dirty="0" err="1" smtClean="0">
                <a:latin typeface="Times New Roman" pitchFamily="18" charset="0"/>
                <a:cs typeface="Times New Roman" pitchFamily="18" charset="0"/>
              </a:rPr>
              <a:t>selective</a:t>
            </a:r>
            <a:r>
              <a:rPr lang="fr-FR" sz="2400" b="1" dirty="0" smtClean="0">
                <a:latin typeface="Times New Roman" pitchFamily="18" charset="0"/>
                <a:cs typeface="Times New Roman" pitchFamily="18" charset="0"/>
              </a:rPr>
              <a:t> BZD-site </a:t>
            </a:r>
            <a:r>
              <a:rPr lang="fr-FR" sz="2400" b="1" dirty="0" err="1" smtClean="0">
                <a:latin typeface="Times New Roman" pitchFamily="18" charset="0"/>
                <a:cs typeface="Times New Roman" pitchFamily="18" charset="0"/>
              </a:rPr>
              <a:t>agonist</a:t>
            </a:r>
            <a:r>
              <a:rPr lang="fr-FR" sz="2400" b="1" dirty="0" smtClean="0">
                <a:latin typeface="Times New Roman" pitchFamily="18" charset="0"/>
                <a:cs typeface="Times New Roman" pitchFamily="18" charset="0"/>
              </a:rPr>
              <a:t>??</a:t>
            </a:r>
            <a:endParaRPr lang="fr-FR" sz="2400" b="1" dirty="0"/>
          </a:p>
        </p:txBody>
      </p:sp>
      <p:cxnSp>
        <p:nvCxnSpPr>
          <p:cNvPr id="10" name="Connecteur droit avec flèche 9"/>
          <p:cNvCxnSpPr/>
          <p:nvPr/>
        </p:nvCxnSpPr>
        <p:spPr>
          <a:xfrm>
            <a:off x="4572000" y="4941168"/>
            <a:ext cx="0" cy="648072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ZoneTexte 10"/>
          <p:cNvSpPr txBox="1"/>
          <p:nvPr/>
        </p:nvSpPr>
        <p:spPr>
          <a:xfrm>
            <a:off x="2339752" y="5805264"/>
            <a:ext cx="5040560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sz="2000" b="1" dirty="0" smtClean="0">
                <a:latin typeface="Times New Roman" pitchFamily="18" charset="0"/>
                <a:cs typeface="Times New Roman" pitchFamily="18" charset="0"/>
              </a:rPr>
              <a:t>L-838.417:  </a:t>
            </a:r>
            <a:r>
              <a:rPr lang="fr-FR" sz="2000" b="1" dirty="0" err="1" smtClean="0">
                <a:latin typeface="Times New Roman" pitchFamily="18" charset="0"/>
                <a:cs typeface="Times New Roman" pitchFamily="18" charset="0"/>
              </a:rPr>
              <a:t>antagonist</a:t>
            </a:r>
            <a:r>
              <a:rPr lang="fr-FR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l-GR" sz="2000" dirty="0" smtClean="0"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fr-FR" sz="2000" b="1" dirty="0" smtClean="0">
                <a:latin typeface="Times New Roman" pitchFamily="18" charset="0"/>
                <a:cs typeface="Times New Roman" pitchFamily="18" charset="0"/>
              </a:rPr>
              <a:t>1</a:t>
            </a:r>
          </a:p>
          <a:p>
            <a:r>
              <a:rPr lang="fr-FR" sz="2000" b="1" dirty="0" smtClean="0">
                <a:latin typeface="Times New Roman" pitchFamily="18" charset="0"/>
                <a:cs typeface="Times New Roman" pitchFamily="18" charset="0"/>
              </a:rPr>
              <a:t>                     partial </a:t>
            </a:r>
            <a:r>
              <a:rPr lang="fr-FR" sz="2000" b="1" dirty="0" err="1" smtClean="0">
                <a:latin typeface="Times New Roman" pitchFamily="18" charset="0"/>
                <a:cs typeface="Times New Roman" pitchFamily="18" charset="0"/>
              </a:rPr>
              <a:t>agonist</a:t>
            </a:r>
            <a:r>
              <a:rPr lang="fr-FR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000" b="1" dirty="0" err="1" smtClean="0">
                <a:latin typeface="Times New Roman" pitchFamily="18" charset="0"/>
                <a:cs typeface="Times New Roman" pitchFamily="18" charset="0"/>
              </a:rPr>
              <a:t>at</a:t>
            </a:r>
            <a:r>
              <a:rPr lang="fr-FR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l-GR" sz="2000" dirty="0" smtClean="0"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fr-FR" sz="2000" b="1" dirty="0" smtClean="0">
                <a:latin typeface="Times New Roman" pitchFamily="18" charset="0"/>
                <a:cs typeface="Times New Roman" pitchFamily="18" charset="0"/>
              </a:rPr>
              <a:t>2, </a:t>
            </a:r>
            <a:r>
              <a:rPr lang="el-GR" sz="2000" dirty="0" smtClean="0"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fr-FR" sz="2000" b="1" dirty="0" smtClean="0">
                <a:latin typeface="Times New Roman" pitchFamily="18" charset="0"/>
                <a:cs typeface="Times New Roman" pitchFamily="18" charset="0"/>
              </a:rPr>
              <a:t>3 and </a:t>
            </a:r>
            <a:r>
              <a:rPr lang="el-GR" sz="2000" dirty="0" smtClean="0"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fr-FR" sz="2000" b="1" dirty="0" smtClean="0">
                <a:latin typeface="Times New Roman" pitchFamily="18" charset="0"/>
                <a:cs typeface="Times New Roman" pitchFamily="18" charset="0"/>
              </a:rPr>
              <a:t>5</a:t>
            </a:r>
            <a:endParaRPr lang="fr-FR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5692" y="2143498"/>
            <a:ext cx="3360204" cy="2149598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0" y="0"/>
            <a:ext cx="9144000" cy="90872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800" dirty="0" err="1" smtClean="0">
                <a:latin typeface="Times New Roman" pitchFamily="18" charset="0"/>
                <a:cs typeface="Times New Roman" pitchFamily="18" charset="0"/>
              </a:rPr>
              <a:t>Treatment</a:t>
            </a:r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dirty="0" err="1" smtClean="0">
                <a:latin typeface="Times New Roman" pitchFamily="18" charset="0"/>
                <a:cs typeface="Times New Roman" pitchFamily="18" charset="0"/>
              </a:rPr>
              <a:t>with</a:t>
            </a:r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fr-FR" sz="2800" dirty="0" err="1" smtClean="0">
                <a:latin typeface="Times New Roman" pitchFamily="18" charset="0"/>
                <a:cs typeface="Times New Roman" pitchFamily="18" charset="0"/>
              </a:rPr>
              <a:t>subtype</a:t>
            </a:r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fr-FR" sz="2800" dirty="0" err="1" smtClean="0">
                <a:latin typeface="Times New Roman" pitchFamily="18" charset="0"/>
                <a:cs typeface="Times New Roman" pitchFamily="18" charset="0"/>
              </a:rPr>
              <a:t>selective</a:t>
            </a:r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 BZD-</a:t>
            </a:r>
            <a:r>
              <a:rPr lang="fr-FR" sz="2800" dirty="0" err="1" smtClean="0">
                <a:latin typeface="Times New Roman" pitchFamily="18" charset="0"/>
                <a:cs typeface="Times New Roman" pitchFamily="18" charset="0"/>
              </a:rPr>
              <a:t>binding</a:t>
            </a:r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 site </a:t>
            </a:r>
            <a:r>
              <a:rPr lang="fr-FR" sz="2800" dirty="0" err="1" smtClean="0">
                <a:latin typeface="Times New Roman" pitchFamily="18" charset="0"/>
                <a:cs typeface="Times New Roman" pitchFamily="18" charset="0"/>
              </a:rPr>
              <a:t>agonist</a:t>
            </a:r>
            <a:endParaRPr lang="fr-FR" sz="28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" name="Connecteur droit 7"/>
          <p:cNvCxnSpPr/>
          <p:nvPr/>
        </p:nvCxnSpPr>
        <p:spPr>
          <a:xfrm>
            <a:off x="0" y="908720"/>
            <a:ext cx="91440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ZoneTexte 3"/>
          <p:cNvSpPr txBox="1"/>
          <p:nvPr/>
        </p:nvSpPr>
        <p:spPr>
          <a:xfrm>
            <a:off x="395536" y="980728"/>
            <a:ext cx="453650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b="1" dirty="0" smtClean="0">
                <a:latin typeface="Times New Roman" pitchFamily="18" charset="0"/>
                <a:cs typeface="Times New Roman" pitchFamily="18" charset="0"/>
              </a:rPr>
              <a:t>L-838.417:  </a:t>
            </a:r>
            <a:r>
              <a:rPr lang="fr-FR" b="1" dirty="0" err="1" smtClean="0">
                <a:latin typeface="Times New Roman" pitchFamily="18" charset="0"/>
                <a:cs typeface="Times New Roman" pitchFamily="18" charset="0"/>
              </a:rPr>
              <a:t>antagonist</a:t>
            </a:r>
            <a:r>
              <a:rPr lang="fr-FR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fr-FR" b="1" dirty="0" smtClean="0">
                <a:latin typeface="Times New Roman" pitchFamily="18" charset="0"/>
                <a:cs typeface="Times New Roman" pitchFamily="18" charset="0"/>
              </a:rPr>
              <a:t>1</a:t>
            </a:r>
          </a:p>
          <a:p>
            <a:r>
              <a:rPr lang="fr-FR" b="1" dirty="0" smtClean="0">
                <a:latin typeface="Times New Roman" pitchFamily="18" charset="0"/>
                <a:cs typeface="Times New Roman" pitchFamily="18" charset="0"/>
              </a:rPr>
              <a:t>                     partial </a:t>
            </a:r>
            <a:r>
              <a:rPr lang="fr-FR" b="1" dirty="0" err="1" smtClean="0">
                <a:latin typeface="Times New Roman" pitchFamily="18" charset="0"/>
                <a:cs typeface="Times New Roman" pitchFamily="18" charset="0"/>
              </a:rPr>
              <a:t>agonist</a:t>
            </a:r>
            <a:r>
              <a:rPr lang="fr-FR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dirty="0" err="1" smtClean="0">
                <a:latin typeface="Times New Roman" pitchFamily="18" charset="0"/>
                <a:cs typeface="Times New Roman" pitchFamily="18" charset="0"/>
              </a:rPr>
              <a:t>at</a:t>
            </a:r>
            <a:r>
              <a:rPr lang="fr-FR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fr-FR" b="1" dirty="0" smtClean="0">
                <a:latin typeface="Times New Roman" pitchFamily="18" charset="0"/>
                <a:cs typeface="Times New Roman" pitchFamily="18" charset="0"/>
              </a:rPr>
              <a:t>2, </a:t>
            </a:r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fr-FR" b="1" dirty="0" smtClean="0">
                <a:latin typeface="Times New Roman" pitchFamily="18" charset="0"/>
                <a:cs typeface="Times New Roman" pitchFamily="18" charset="0"/>
              </a:rPr>
              <a:t>3 and </a:t>
            </a:r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fr-FR" b="1" dirty="0" smtClean="0">
                <a:latin typeface="Times New Roman" pitchFamily="18" charset="0"/>
                <a:cs typeface="Times New Roman" pitchFamily="18" charset="0"/>
              </a:rPr>
              <a:t>5</a:t>
            </a:r>
            <a:endParaRPr lang="fr-FR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292080" y="1156102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T1/2 to short in </a:t>
            </a:r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mice</a:t>
            </a:r>
            <a:endParaRPr lang="fr-FR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9" name="Connecteur droit avec flèche 8"/>
          <p:cNvCxnSpPr/>
          <p:nvPr/>
        </p:nvCxnSpPr>
        <p:spPr>
          <a:xfrm>
            <a:off x="7380312" y="1340768"/>
            <a:ext cx="504056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ZoneTexte 9"/>
          <p:cNvSpPr txBox="1"/>
          <p:nvPr/>
        </p:nvSpPr>
        <p:spPr>
          <a:xfrm>
            <a:off x="7668344" y="1156102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Rats</a:t>
            </a:r>
            <a:endParaRPr lang="fr-FR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1" name="Groupe 20"/>
          <p:cNvGrpSpPr/>
          <p:nvPr/>
        </p:nvGrpSpPr>
        <p:grpSpPr>
          <a:xfrm>
            <a:off x="1403648" y="1772816"/>
            <a:ext cx="5976664" cy="4360550"/>
            <a:chOff x="899592" y="980728"/>
            <a:chExt cx="5976664" cy="4360550"/>
          </a:xfrm>
        </p:grpSpPr>
        <p:grpSp>
          <p:nvGrpSpPr>
            <p:cNvPr id="22" name="Groupe 31"/>
            <p:cNvGrpSpPr/>
            <p:nvPr/>
          </p:nvGrpSpPr>
          <p:grpSpPr>
            <a:xfrm>
              <a:off x="899592" y="980728"/>
              <a:ext cx="5976664" cy="3668324"/>
              <a:chOff x="1331640" y="1196752"/>
              <a:chExt cx="5976664" cy="3668324"/>
            </a:xfrm>
          </p:grpSpPr>
          <p:grpSp>
            <p:nvGrpSpPr>
              <p:cNvPr id="25" name="Groupe 30"/>
              <p:cNvGrpSpPr/>
              <p:nvPr/>
            </p:nvGrpSpPr>
            <p:grpSpPr>
              <a:xfrm>
                <a:off x="1331640" y="1196752"/>
                <a:ext cx="5976664" cy="3668324"/>
                <a:chOff x="1331640" y="1196752"/>
                <a:chExt cx="5976664" cy="3668324"/>
              </a:xfrm>
            </p:grpSpPr>
            <p:grpSp>
              <p:nvGrpSpPr>
                <p:cNvPr id="27" name="Groupe 28"/>
                <p:cNvGrpSpPr/>
                <p:nvPr/>
              </p:nvGrpSpPr>
              <p:grpSpPr>
                <a:xfrm>
                  <a:off x="1331640" y="1196752"/>
                  <a:ext cx="5976664" cy="1728192"/>
                  <a:chOff x="1331640" y="2996952"/>
                  <a:chExt cx="5976664" cy="1728192"/>
                </a:xfrm>
              </p:grpSpPr>
              <p:cxnSp>
                <p:nvCxnSpPr>
                  <p:cNvPr id="34" name="Connecteur droit 33"/>
                  <p:cNvCxnSpPr/>
                  <p:nvPr/>
                </p:nvCxnSpPr>
                <p:spPr>
                  <a:xfrm>
                    <a:off x="1619672" y="4725144"/>
                    <a:ext cx="5112568" cy="0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5" name="Connecteur droit avec flèche 34"/>
                  <p:cNvCxnSpPr/>
                  <p:nvPr/>
                </p:nvCxnSpPr>
                <p:spPr>
                  <a:xfrm>
                    <a:off x="2159732" y="4077072"/>
                    <a:ext cx="0" cy="648072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6" name="Connecteur droit avec flèche 35"/>
                  <p:cNvCxnSpPr/>
                  <p:nvPr/>
                </p:nvCxnSpPr>
                <p:spPr>
                  <a:xfrm>
                    <a:off x="5868144" y="4077072"/>
                    <a:ext cx="0" cy="648072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37" name="ZoneTexte 36"/>
                  <p:cNvSpPr txBox="1"/>
                  <p:nvPr/>
                </p:nvSpPr>
                <p:spPr>
                  <a:xfrm>
                    <a:off x="1331640" y="3573016"/>
                    <a:ext cx="1656184" cy="40011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fr-FR" sz="2000" dirty="0" err="1" smtClean="0">
                        <a:latin typeface="Times New Roman" pitchFamily="18" charset="0"/>
                        <a:cs typeface="Times New Roman" pitchFamily="18" charset="0"/>
                      </a:rPr>
                      <a:t>Zymozan</a:t>
                    </a:r>
                    <a:r>
                      <a:rPr lang="fr-FR" sz="2000" dirty="0" smtClean="0">
                        <a:latin typeface="Times New Roman" pitchFamily="18" charset="0"/>
                        <a:cs typeface="Times New Roman" pitchFamily="18" charset="0"/>
                      </a:rPr>
                      <a:t> A</a:t>
                    </a:r>
                    <a:endParaRPr lang="fr-FR" sz="2000" dirty="0">
                      <a:latin typeface="Times New Roman" pitchFamily="18" charset="0"/>
                      <a:cs typeface="Times New Roman" pitchFamily="18" charset="0"/>
                    </a:endParaRPr>
                  </a:p>
                </p:txBody>
              </p:sp>
              <p:sp>
                <p:nvSpPr>
                  <p:cNvPr id="38" name="ZoneTexte 37"/>
                  <p:cNvSpPr txBox="1"/>
                  <p:nvPr/>
                </p:nvSpPr>
                <p:spPr>
                  <a:xfrm>
                    <a:off x="4499992" y="2996952"/>
                    <a:ext cx="2808312" cy="1015663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/>
                    <a:r>
                      <a:rPr lang="fr-FR" sz="2000" dirty="0" smtClean="0">
                        <a:latin typeface="Times New Roman" pitchFamily="18" charset="0"/>
                        <a:cs typeface="Times New Roman" pitchFamily="18" charset="0"/>
                      </a:rPr>
                      <a:t>Injection of L-838,417</a:t>
                    </a:r>
                  </a:p>
                  <a:p>
                    <a:pPr algn="ctr"/>
                    <a:r>
                      <a:rPr lang="fr-FR" sz="2000" dirty="0" smtClean="0">
                        <a:latin typeface="Times New Roman" pitchFamily="18" charset="0"/>
                        <a:cs typeface="Times New Roman" pitchFamily="18" charset="0"/>
                      </a:rPr>
                      <a:t>+</a:t>
                    </a:r>
                  </a:p>
                  <a:p>
                    <a:pPr algn="ctr"/>
                    <a:r>
                      <a:rPr lang="fr-FR" sz="2000" dirty="0" err="1" smtClean="0">
                        <a:latin typeface="Times New Roman" pitchFamily="18" charset="0"/>
                        <a:cs typeface="Times New Roman" pitchFamily="18" charset="0"/>
                      </a:rPr>
                      <a:t>Heat</a:t>
                    </a:r>
                    <a:r>
                      <a:rPr lang="fr-FR" sz="2000" dirty="0" smtClean="0">
                        <a:latin typeface="Times New Roman" pitchFamily="18" charset="0"/>
                        <a:cs typeface="Times New Roman" pitchFamily="18" charset="0"/>
                      </a:rPr>
                      <a:t> stimulus</a:t>
                    </a:r>
                    <a:endParaRPr lang="fr-FR" sz="2000" dirty="0">
                      <a:latin typeface="Times New Roman" pitchFamily="18" charset="0"/>
                      <a:cs typeface="Times New Roman" pitchFamily="18" charset="0"/>
                    </a:endParaRPr>
                  </a:p>
                </p:txBody>
              </p:sp>
            </p:grpSp>
            <p:grpSp>
              <p:nvGrpSpPr>
                <p:cNvPr id="28" name="Groupe 29"/>
                <p:cNvGrpSpPr/>
                <p:nvPr/>
              </p:nvGrpSpPr>
              <p:grpSpPr>
                <a:xfrm>
                  <a:off x="2195736" y="3212976"/>
                  <a:ext cx="815725" cy="1652100"/>
                  <a:chOff x="2339752" y="4941168"/>
                  <a:chExt cx="815725" cy="1652100"/>
                </a:xfrm>
              </p:grpSpPr>
              <p:pic>
                <p:nvPicPr>
                  <p:cNvPr id="31" name="Picture 4"/>
                  <p:cNvPicPr>
                    <a:picLocks noChangeAspect="1" noChangeArrowheads="1"/>
                  </p:cNvPicPr>
                  <p:nvPr/>
                </p:nvPicPr>
                <p:blipFill>
                  <a:blip r:embed="rId3" cstate="print">
                    <a:clrChange>
                      <a:clrFrom>
                        <a:srgbClr val="FFFFFF"/>
                      </a:clrFrom>
                      <a:clrTo>
                        <a:srgbClr val="FFFFFF">
                          <a:alpha val="0"/>
                        </a:srgbClr>
                      </a:clrTo>
                    </a:clrChange>
                  </a:blip>
                  <a:srcRect/>
                  <a:stretch>
                    <a:fillRect/>
                  </a:stretch>
                </p:blipFill>
                <p:spPr bwMode="auto">
                  <a:xfrm rot="1005451">
                    <a:off x="2420343" y="5440743"/>
                    <a:ext cx="638175" cy="1152525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32" name="Picture 5" descr="C:\Users\Laurie\Desktop\souris.jpg"/>
                  <p:cNvPicPr>
                    <a:picLocks noChangeAspect="1" noChangeArrowheads="1"/>
                  </p:cNvPicPr>
                  <p:nvPr/>
                </p:nvPicPr>
                <p:blipFill>
                  <a:blip r:embed="rId4" cstate="print">
                    <a:clrChange>
                      <a:clrFrom>
                        <a:srgbClr val="FFFFFF"/>
                      </a:clrFrom>
                      <a:clrTo>
                        <a:srgbClr val="FFFFFF">
                          <a:alpha val="0"/>
                        </a:srgbClr>
                      </a:clrTo>
                    </a:clrChange>
                  </a:blip>
                  <a:srcRect/>
                  <a:stretch>
                    <a:fillRect/>
                  </a:stretch>
                </p:blipFill>
                <p:spPr bwMode="auto">
                  <a:xfrm>
                    <a:off x="2339752" y="4941168"/>
                    <a:ext cx="815725" cy="995184"/>
                  </a:xfrm>
                  <a:prstGeom prst="rect">
                    <a:avLst/>
                  </a:prstGeom>
                  <a:noFill/>
                </p:spPr>
              </p:pic>
            </p:grpSp>
            <p:pic>
              <p:nvPicPr>
                <p:cNvPr id="29" name="Picture 24" descr="plantar test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 l="2754" t="13634" r="4861" b="12029"/>
                <a:stretch>
                  <a:fillRect/>
                </a:stretch>
              </p:blipFill>
              <p:spPr bwMode="auto">
                <a:xfrm>
                  <a:off x="4608396" y="3068960"/>
                  <a:ext cx="2483884" cy="1328042"/>
                </a:xfrm>
                <a:prstGeom prst="rect">
                  <a:avLst/>
                </a:prstGeom>
                <a:noFill/>
                <a:ln w="12700">
                  <a:solidFill>
                    <a:schemeClr val="tx1"/>
                  </a:solidFill>
                  <a:miter lim="800000"/>
                  <a:headEnd/>
                  <a:tailEnd/>
                </a:ln>
              </p:spPr>
            </p:pic>
          </p:grpSp>
          <p:sp>
            <p:nvSpPr>
              <p:cNvPr id="26" name="ZoneTexte 25"/>
              <p:cNvSpPr txBox="1"/>
              <p:nvPr/>
            </p:nvSpPr>
            <p:spPr>
              <a:xfrm>
                <a:off x="2987824" y="2564904"/>
                <a:ext cx="1944216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fr-FR" sz="2000" dirty="0" smtClean="0">
                    <a:latin typeface="Times New Roman" pitchFamily="18" charset="0"/>
                    <a:cs typeface="Times New Roman" pitchFamily="18" charset="0"/>
                  </a:rPr>
                  <a:t>6 </a:t>
                </a:r>
                <a:r>
                  <a:rPr lang="fr-FR" sz="2000" dirty="0" err="1" smtClean="0">
                    <a:latin typeface="Times New Roman" pitchFamily="18" charset="0"/>
                    <a:cs typeface="Times New Roman" pitchFamily="18" charset="0"/>
                  </a:rPr>
                  <a:t>hours</a:t>
                </a:r>
                <a:endParaRPr lang="fr-FR" sz="20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sp>
          <p:nvSpPr>
            <p:cNvPr id="23" name="Flèche vers le bas 22"/>
            <p:cNvSpPr/>
            <p:nvPr/>
          </p:nvSpPr>
          <p:spPr>
            <a:xfrm>
              <a:off x="5436096" y="4365104"/>
              <a:ext cx="72008" cy="432048"/>
            </a:xfrm>
            <a:prstGeom prst="downArrow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4" name="ZoneTexte 23"/>
            <p:cNvSpPr txBox="1"/>
            <p:nvPr/>
          </p:nvSpPr>
          <p:spPr>
            <a:xfrm>
              <a:off x="3995936" y="4941168"/>
              <a:ext cx="288032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2000" dirty="0" err="1" smtClean="0">
                  <a:latin typeface="Times New Roman" pitchFamily="18" charset="0"/>
                  <a:cs typeface="Times New Roman" pitchFamily="18" charset="0"/>
                </a:rPr>
                <a:t>Paw</a:t>
              </a:r>
              <a:r>
                <a:rPr lang="fr-FR" sz="20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fr-FR" sz="2000" dirty="0" err="1" smtClean="0">
                  <a:latin typeface="Times New Roman" pitchFamily="18" charset="0"/>
                  <a:cs typeface="Times New Roman" pitchFamily="18" charset="0"/>
                </a:rPr>
                <a:t>withdrawal</a:t>
              </a:r>
              <a:r>
                <a:rPr lang="fr-FR" sz="2000" dirty="0" smtClean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fr-FR" sz="2000" dirty="0" err="1" smtClean="0">
                  <a:latin typeface="Times New Roman" pitchFamily="18" charset="0"/>
                  <a:cs typeface="Times New Roman" pitchFamily="18" charset="0"/>
                </a:rPr>
                <a:t>latencies</a:t>
              </a:r>
              <a:endParaRPr lang="fr-FR" sz="20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9610" y="4461372"/>
            <a:ext cx="3312368" cy="2063972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44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95062" y="2540174"/>
            <a:ext cx="2170300" cy="2977058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0" name="Rectangle 49"/>
          <p:cNvSpPr/>
          <p:nvPr/>
        </p:nvSpPr>
        <p:spPr>
          <a:xfrm>
            <a:off x="5076056" y="2348880"/>
            <a:ext cx="2736304" cy="3312368"/>
          </a:xfrm>
          <a:prstGeom prst="rect">
            <a:avLst/>
          </a:prstGeom>
          <a:solidFill>
            <a:srgbClr val="A6A6A6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6" name="ZoneTexte 45"/>
          <p:cNvSpPr txBox="1"/>
          <p:nvPr/>
        </p:nvSpPr>
        <p:spPr>
          <a:xfrm>
            <a:off x="5508104" y="3260254"/>
            <a:ext cx="1907704" cy="461665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BZD site</a:t>
            </a:r>
          </a:p>
        </p:txBody>
      </p:sp>
      <p:sp>
        <p:nvSpPr>
          <p:cNvPr id="47" name="ZoneTexte 46"/>
          <p:cNvSpPr txBox="1"/>
          <p:nvPr/>
        </p:nvSpPr>
        <p:spPr>
          <a:xfrm>
            <a:off x="5148064" y="4052342"/>
            <a:ext cx="2664296" cy="830997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400" dirty="0" err="1" smtClean="0">
                <a:latin typeface="Times New Roman" pitchFamily="18" charset="0"/>
                <a:cs typeface="Times New Roman" pitchFamily="18" charset="0"/>
              </a:rPr>
              <a:t>Opiodergic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dirty="0" err="1" smtClean="0">
                <a:latin typeface="Times New Roman" pitchFamily="18" charset="0"/>
                <a:cs typeface="Times New Roman" pitchFamily="18" charset="0"/>
              </a:rPr>
              <a:t>pathway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 not </a:t>
            </a:r>
            <a:r>
              <a:rPr lang="fr-FR" sz="2400" dirty="0" err="1" smtClean="0">
                <a:latin typeface="Times New Roman" pitchFamily="18" charset="0"/>
                <a:cs typeface="Times New Roman" pitchFamily="18" charset="0"/>
              </a:rPr>
              <a:t>involved</a:t>
            </a:r>
            <a:endParaRPr lang="fr-FR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" name="ZoneTexte 50"/>
          <p:cNvSpPr txBox="1"/>
          <p:nvPr/>
        </p:nvSpPr>
        <p:spPr>
          <a:xfrm>
            <a:off x="4355976" y="6093296"/>
            <a:ext cx="50405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err="1" smtClean="0">
                <a:latin typeface="Times New Roman" pitchFamily="18" charset="0"/>
                <a:cs typeface="Times New Roman" pitchFamily="18" charset="0"/>
              </a:rPr>
              <a:t>Flumazenil</a:t>
            </a:r>
            <a:r>
              <a:rPr lang="fr-FR" sz="2000" b="1" dirty="0" smtClean="0">
                <a:latin typeface="Times New Roman" pitchFamily="18" charset="0"/>
                <a:cs typeface="Times New Roman" pitchFamily="18" charset="0"/>
              </a:rPr>
              <a:t> = BZD </a:t>
            </a:r>
            <a:r>
              <a:rPr lang="fr-FR" sz="2000" b="1" dirty="0" err="1" smtClean="0">
                <a:latin typeface="Times New Roman" pitchFamily="18" charset="0"/>
                <a:cs typeface="Times New Roman" pitchFamily="18" charset="0"/>
              </a:rPr>
              <a:t>binding</a:t>
            </a:r>
            <a:r>
              <a:rPr lang="fr-FR" sz="2000" b="1" dirty="0" smtClean="0">
                <a:latin typeface="Times New Roman" pitchFamily="18" charset="0"/>
                <a:cs typeface="Times New Roman" pitchFamily="18" charset="0"/>
              </a:rPr>
              <a:t> site </a:t>
            </a:r>
            <a:r>
              <a:rPr lang="fr-FR" sz="2000" b="1" dirty="0" err="1" smtClean="0">
                <a:latin typeface="Times New Roman" pitchFamily="18" charset="0"/>
                <a:cs typeface="Times New Roman" pitchFamily="18" charset="0"/>
              </a:rPr>
              <a:t>antagonist</a:t>
            </a:r>
            <a:endParaRPr lang="fr-FR" sz="20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fr-FR" sz="2000" b="1" dirty="0" err="1" smtClean="0">
                <a:latin typeface="Times New Roman" pitchFamily="18" charset="0"/>
                <a:cs typeface="Times New Roman" pitchFamily="18" charset="0"/>
              </a:rPr>
              <a:t>Naloxone</a:t>
            </a:r>
            <a:r>
              <a:rPr lang="fr-FR" sz="2000" b="1" dirty="0" smtClean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fr-FR" sz="2000" b="1" dirty="0" err="1" smtClean="0">
                <a:latin typeface="Times New Roman" pitchFamily="18" charset="0"/>
                <a:cs typeface="Times New Roman" pitchFamily="18" charset="0"/>
              </a:rPr>
              <a:t>Opiod</a:t>
            </a:r>
            <a:r>
              <a:rPr lang="fr-FR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000" b="1" dirty="0" err="1" smtClean="0">
                <a:latin typeface="Times New Roman" pitchFamily="18" charset="0"/>
                <a:cs typeface="Times New Roman" pitchFamily="18" charset="0"/>
              </a:rPr>
              <a:t>Receptor</a:t>
            </a:r>
            <a:r>
              <a:rPr lang="fr-FR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000" b="1" dirty="0" err="1" smtClean="0">
                <a:latin typeface="Times New Roman" pitchFamily="18" charset="0"/>
                <a:cs typeface="Times New Roman" pitchFamily="18" charset="0"/>
              </a:rPr>
              <a:t>Antagonist</a:t>
            </a:r>
            <a:endParaRPr lang="fr-FR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251520" y="2060848"/>
            <a:ext cx="3456384" cy="4608512"/>
          </a:xfrm>
          <a:prstGeom prst="rect">
            <a:avLst/>
          </a:prstGeom>
          <a:solidFill>
            <a:srgbClr val="A6A6A6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ZoneTexte 38"/>
          <p:cNvSpPr txBox="1"/>
          <p:nvPr/>
        </p:nvSpPr>
        <p:spPr>
          <a:xfrm>
            <a:off x="3888432" y="2708920"/>
            <a:ext cx="2915816" cy="830997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Dose-</a:t>
            </a:r>
            <a:r>
              <a:rPr lang="fr-FR" sz="2400" dirty="0" err="1" smtClean="0">
                <a:latin typeface="Times New Roman" pitchFamily="18" charset="0"/>
                <a:cs typeface="Times New Roman" pitchFamily="18" charset="0"/>
              </a:rPr>
              <a:t>dependant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fr-FR" sz="2400" dirty="0" err="1" smtClean="0">
                <a:latin typeface="Times New Roman" pitchFamily="18" charset="0"/>
                <a:cs typeface="Times New Roman" pitchFamily="18" charset="0"/>
              </a:rPr>
              <a:t>effect</a:t>
            </a:r>
            <a:endParaRPr lang="fr-FR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" name="ZoneTexte 41"/>
          <p:cNvSpPr txBox="1"/>
          <p:nvPr/>
        </p:nvSpPr>
        <p:spPr>
          <a:xfrm>
            <a:off x="3888432" y="5373216"/>
            <a:ext cx="2592288" cy="461665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Partial </a:t>
            </a:r>
            <a:r>
              <a:rPr lang="fr-FR" sz="2400" dirty="0" err="1" smtClean="0">
                <a:latin typeface="Times New Roman" pitchFamily="18" charset="0"/>
                <a:cs typeface="Times New Roman" pitchFamily="18" charset="0"/>
              </a:rPr>
              <a:t>agonist</a:t>
            </a:r>
            <a:endParaRPr lang="fr-FR" sz="24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4.44444E-6 L -0.35226 0.00254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6" y="1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361 3.7037E-7 L -0.34253 -0.00208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3" y="-1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46" grpId="0" animBg="1"/>
      <p:bldP spid="47" grpId="0" animBg="1"/>
      <p:bldP spid="51" grpId="0"/>
      <p:bldP spid="40" grpId="0" animBg="1"/>
      <p:bldP spid="39" grpId="0" animBg="1"/>
      <p:bldP spid="39" grpId="1" animBg="1"/>
      <p:bldP spid="42" grpId="0" animBg="1"/>
      <p:bldP spid="42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44624"/>
            <a:ext cx="9144000" cy="90872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800" dirty="0" err="1" smtClean="0">
                <a:latin typeface="Times New Roman" pitchFamily="18" charset="0"/>
                <a:cs typeface="Times New Roman" pitchFamily="18" charset="0"/>
              </a:rPr>
              <a:t>Effect</a:t>
            </a:r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3200" dirty="0" smtClean="0"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fr-FR" sz="2800" dirty="0" err="1" smtClean="0">
                <a:latin typeface="Times New Roman" pitchFamily="18" charset="0"/>
                <a:cs typeface="Times New Roman" pitchFamily="18" charset="0"/>
              </a:rPr>
              <a:t>chronic</a:t>
            </a:r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dirty="0" err="1" smtClean="0">
                <a:latin typeface="Times New Roman" pitchFamily="18" charset="0"/>
                <a:cs typeface="Times New Roman" pitchFamily="18" charset="0"/>
              </a:rPr>
              <a:t>treatment</a:t>
            </a:r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dirty="0" err="1" smtClean="0">
                <a:latin typeface="Times New Roman" pitchFamily="18" charset="0"/>
                <a:cs typeface="Times New Roman" pitchFamily="18" charset="0"/>
              </a:rPr>
              <a:t>with</a:t>
            </a:r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fr-FR" sz="2800" dirty="0" err="1" smtClean="0">
                <a:latin typeface="Times New Roman" pitchFamily="18" charset="0"/>
                <a:cs typeface="Times New Roman" pitchFamily="18" charset="0"/>
              </a:rPr>
              <a:t>subtype</a:t>
            </a:r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dirty="0" err="1" smtClean="0">
                <a:latin typeface="Times New Roman" pitchFamily="18" charset="0"/>
                <a:cs typeface="Times New Roman" pitchFamily="18" charset="0"/>
              </a:rPr>
              <a:t>selective</a:t>
            </a:r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dirty="0" err="1" smtClean="0">
                <a:latin typeface="Times New Roman" pitchFamily="18" charset="0"/>
                <a:cs typeface="Times New Roman" pitchFamily="18" charset="0"/>
              </a:rPr>
              <a:t>drug</a:t>
            </a:r>
            <a:endParaRPr lang="fr-FR" sz="28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" name="Connecteur droit 7"/>
          <p:cNvCxnSpPr/>
          <p:nvPr/>
        </p:nvCxnSpPr>
        <p:spPr>
          <a:xfrm>
            <a:off x="0" y="980728"/>
            <a:ext cx="91440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Connecteur droit avec flèche 56"/>
          <p:cNvCxnSpPr/>
          <p:nvPr/>
        </p:nvCxnSpPr>
        <p:spPr>
          <a:xfrm>
            <a:off x="611560" y="3667670"/>
            <a:ext cx="0" cy="47543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Connecteur droit avec flèche 57"/>
          <p:cNvCxnSpPr/>
          <p:nvPr/>
        </p:nvCxnSpPr>
        <p:spPr>
          <a:xfrm>
            <a:off x="4211960" y="3667670"/>
            <a:ext cx="0" cy="47543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ZoneTexte 58"/>
          <p:cNvSpPr txBox="1"/>
          <p:nvPr/>
        </p:nvSpPr>
        <p:spPr>
          <a:xfrm>
            <a:off x="-9400" y="3350021"/>
            <a:ext cx="1197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 err="1" smtClean="0">
                <a:latin typeface="Times New Roman" pitchFamily="18" charset="0"/>
                <a:cs typeface="Times New Roman" pitchFamily="18" charset="0"/>
              </a:rPr>
              <a:t>Surgery</a:t>
            </a:r>
            <a:endParaRPr lang="fr-FR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0" name="ZoneTexte 59"/>
          <p:cNvSpPr txBox="1"/>
          <p:nvPr/>
        </p:nvSpPr>
        <p:spPr>
          <a:xfrm>
            <a:off x="3347864" y="3339568"/>
            <a:ext cx="17281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 err="1" smtClean="0">
                <a:latin typeface="Times New Roman" pitchFamily="18" charset="0"/>
                <a:cs typeface="Times New Roman" pitchFamily="18" charset="0"/>
              </a:rPr>
              <a:t>Heat</a:t>
            </a:r>
            <a:r>
              <a:rPr lang="fr-FR" sz="2000" dirty="0" smtClean="0">
                <a:latin typeface="Times New Roman" pitchFamily="18" charset="0"/>
                <a:cs typeface="Times New Roman" pitchFamily="18" charset="0"/>
              </a:rPr>
              <a:t> stimulus</a:t>
            </a:r>
            <a:endParaRPr lang="fr-FR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9" name="ZoneTexte 68"/>
          <p:cNvSpPr txBox="1"/>
          <p:nvPr/>
        </p:nvSpPr>
        <p:spPr>
          <a:xfrm>
            <a:off x="1835696" y="4365104"/>
            <a:ext cx="22322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 smtClean="0">
                <a:latin typeface="Times New Roman" pitchFamily="18" charset="0"/>
                <a:cs typeface="Times New Roman" pitchFamily="18" charset="0"/>
              </a:rPr>
              <a:t>injection of </a:t>
            </a:r>
            <a:r>
              <a:rPr lang="fr-FR" sz="2000" dirty="0" err="1" smtClean="0">
                <a:latin typeface="Times New Roman" pitchFamily="18" charset="0"/>
                <a:cs typeface="Times New Roman" pitchFamily="18" charset="0"/>
              </a:rPr>
              <a:t>vehicle</a:t>
            </a:r>
            <a:endParaRPr lang="fr-FR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7" name="ZoneTexte 76"/>
          <p:cNvSpPr txBox="1"/>
          <p:nvPr/>
        </p:nvSpPr>
        <p:spPr>
          <a:xfrm>
            <a:off x="3995936" y="4162434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10</a:t>
            </a:r>
            <a:endParaRPr lang="fr-FR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8" name="ZoneTexte 77"/>
          <p:cNvSpPr txBox="1"/>
          <p:nvPr/>
        </p:nvSpPr>
        <p:spPr>
          <a:xfrm>
            <a:off x="395536" y="4171726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fr-FR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9" name="ZoneTexte 78"/>
          <p:cNvSpPr txBox="1"/>
          <p:nvPr/>
        </p:nvSpPr>
        <p:spPr>
          <a:xfrm>
            <a:off x="3635896" y="5085184"/>
            <a:ext cx="12961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Morphine </a:t>
            </a:r>
          </a:p>
          <a:p>
            <a:pPr algn="ctr"/>
            <a:r>
              <a:rPr lang="fr-FR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or </a:t>
            </a:r>
          </a:p>
          <a:p>
            <a:pPr algn="ctr"/>
            <a:r>
              <a:rPr lang="fr-FR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L838</a:t>
            </a:r>
            <a:endParaRPr lang="fr-FR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3933056"/>
            <a:ext cx="2602182" cy="2808312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81" name="ZoneTexte 80"/>
          <p:cNvSpPr txBox="1"/>
          <p:nvPr/>
        </p:nvSpPr>
        <p:spPr>
          <a:xfrm>
            <a:off x="5652120" y="4941168"/>
            <a:ext cx="2736304" cy="830997"/>
          </a:xfrm>
          <a:prstGeom prst="rect">
            <a:avLst/>
          </a:prstGeom>
          <a:solidFill>
            <a:schemeClr val="accent5">
              <a:lumMod val="75000"/>
            </a:schemeClr>
          </a:solidFill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L838</a:t>
            </a:r>
          </a:p>
          <a:p>
            <a:pPr algn="ctr"/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 No </a:t>
            </a:r>
            <a:r>
              <a:rPr lang="fr-FR" sz="2400" dirty="0" err="1" smtClean="0">
                <a:latin typeface="Times New Roman" pitchFamily="18" charset="0"/>
                <a:cs typeface="Times New Roman" pitchFamily="18" charset="0"/>
              </a:rPr>
              <a:t>loss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 of </a:t>
            </a:r>
            <a:r>
              <a:rPr lang="fr-FR" sz="2400" dirty="0" err="1" smtClean="0">
                <a:latin typeface="Times New Roman" pitchFamily="18" charset="0"/>
                <a:cs typeface="Times New Roman" pitchFamily="18" charset="0"/>
              </a:rPr>
              <a:t>efficacy</a:t>
            </a:r>
            <a:endParaRPr lang="fr-FR" sz="24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30" name="Groupe 129"/>
          <p:cNvGrpSpPr/>
          <p:nvPr/>
        </p:nvGrpSpPr>
        <p:grpSpPr>
          <a:xfrm>
            <a:off x="5724128" y="1124744"/>
            <a:ext cx="2617018" cy="2664296"/>
            <a:chOff x="5724128" y="1124744"/>
            <a:chExt cx="2617018" cy="2664296"/>
          </a:xfrm>
        </p:grpSpPr>
        <p:grpSp>
          <p:nvGrpSpPr>
            <p:cNvPr id="82" name="Groupe 81"/>
            <p:cNvGrpSpPr/>
            <p:nvPr/>
          </p:nvGrpSpPr>
          <p:grpSpPr>
            <a:xfrm>
              <a:off x="5724128" y="1124744"/>
              <a:ext cx="2617018" cy="2664296"/>
              <a:chOff x="514822" y="3694234"/>
              <a:chExt cx="2833042" cy="2800604"/>
            </a:xfrm>
          </p:grpSpPr>
          <p:pic>
            <p:nvPicPr>
              <p:cNvPr id="1026" name="Picture 2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514822" y="3694234"/>
                <a:ext cx="2833042" cy="2800604"/>
              </a:xfrm>
              <a:prstGeom prst="rect">
                <a:avLst/>
              </a:prstGeom>
              <a:noFill/>
              <a:ln w="12700">
                <a:solidFill>
                  <a:srgbClr val="000000"/>
                </a:solidFill>
                <a:miter lim="800000"/>
                <a:headEnd/>
                <a:tailEnd/>
              </a:ln>
            </p:spPr>
          </p:pic>
          <p:sp>
            <p:nvSpPr>
              <p:cNvPr id="53" name="Ellipse 52"/>
              <p:cNvSpPr/>
              <p:nvPr/>
            </p:nvSpPr>
            <p:spPr>
              <a:xfrm>
                <a:off x="971600" y="4221088"/>
                <a:ext cx="1080120" cy="720080"/>
              </a:xfrm>
              <a:prstGeom prst="ellipse">
                <a:avLst/>
              </a:prstGeom>
              <a:no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pic>
          <p:nvPicPr>
            <p:cNvPr id="2050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524328" y="1412776"/>
              <a:ext cx="521196" cy="5067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cxnSp>
        <p:nvCxnSpPr>
          <p:cNvPr id="101" name="Connecteur droit 100"/>
          <p:cNvCxnSpPr/>
          <p:nvPr/>
        </p:nvCxnSpPr>
        <p:spPr>
          <a:xfrm>
            <a:off x="3779912" y="4171726"/>
            <a:ext cx="0" cy="21602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Connecteur droit 101"/>
          <p:cNvCxnSpPr/>
          <p:nvPr/>
        </p:nvCxnSpPr>
        <p:spPr>
          <a:xfrm>
            <a:off x="2051720" y="4171726"/>
            <a:ext cx="0" cy="21602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Connecteur droit 102"/>
          <p:cNvCxnSpPr/>
          <p:nvPr/>
        </p:nvCxnSpPr>
        <p:spPr>
          <a:xfrm>
            <a:off x="2267744" y="4171726"/>
            <a:ext cx="0" cy="21602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Connecteur droit 103"/>
          <p:cNvCxnSpPr/>
          <p:nvPr/>
        </p:nvCxnSpPr>
        <p:spPr>
          <a:xfrm>
            <a:off x="2483768" y="4171726"/>
            <a:ext cx="0" cy="21602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Connecteur droit 104"/>
          <p:cNvCxnSpPr/>
          <p:nvPr/>
        </p:nvCxnSpPr>
        <p:spPr>
          <a:xfrm>
            <a:off x="2699792" y="4171726"/>
            <a:ext cx="0" cy="21602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Connecteur droit 105"/>
          <p:cNvCxnSpPr/>
          <p:nvPr/>
        </p:nvCxnSpPr>
        <p:spPr>
          <a:xfrm>
            <a:off x="2915816" y="4171726"/>
            <a:ext cx="0" cy="21602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Connecteur droit 106"/>
          <p:cNvCxnSpPr/>
          <p:nvPr/>
        </p:nvCxnSpPr>
        <p:spPr>
          <a:xfrm>
            <a:off x="3131840" y="4171726"/>
            <a:ext cx="0" cy="21602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Connecteur droit 107"/>
          <p:cNvCxnSpPr/>
          <p:nvPr/>
        </p:nvCxnSpPr>
        <p:spPr>
          <a:xfrm>
            <a:off x="3347864" y="4171726"/>
            <a:ext cx="0" cy="21602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Connecteur droit 108"/>
          <p:cNvCxnSpPr/>
          <p:nvPr/>
        </p:nvCxnSpPr>
        <p:spPr>
          <a:xfrm>
            <a:off x="3563888" y="4171726"/>
            <a:ext cx="0" cy="21602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Connecteur droit 111"/>
          <p:cNvCxnSpPr/>
          <p:nvPr/>
        </p:nvCxnSpPr>
        <p:spPr>
          <a:xfrm>
            <a:off x="179512" y="4149080"/>
            <a:ext cx="4320480" cy="2264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7" name="ZoneTexte 126"/>
          <p:cNvSpPr txBox="1"/>
          <p:nvPr/>
        </p:nvSpPr>
        <p:spPr>
          <a:xfrm>
            <a:off x="179512" y="1196752"/>
            <a:ext cx="4536504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fr-FR" b="1" dirty="0" smtClean="0">
                <a:latin typeface="Times New Roman" pitchFamily="18" charset="0"/>
                <a:cs typeface="Times New Roman" pitchFamily="18" charset="0"/>
              </a:rPr>
              <a:t>L-838.417:  </a:t>
            </a:r>
            <a:r>
              <a:rPr lang="fr-FR" b="1" dirty="0" err="1" smtClean="0">
                <a:latin typeface="Times New Roman" pitchFamily="18" charset="0"/>
                <a:cs typeface="Times New Roman" pitchFamily="18" charset="0"/>
              </a:rPr>
              <a:t>antagonist</a:t>
            </a:r>
            <a:r>
              <a:rPr lang="fr-FR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fr-FR" b="1" dirty="0" smtClean="0">
                <a:latin typeface="Times New Roman" pitchFamily="18" charset="0"/>
                <a:cs typeface="Times New Roman" pitchFamily="18" charset="0"/>
              </a:rPr>
              <a:t>1</a:t>
            </a:r>
          </a:p>
          <a:p>
            <a:r>
              <a:rPr lang="fr-FR" b="1" dirty="0" smtClean="0">
                <a:latin typeface="Times New Roman" pitchFamily="18" charset="0"/>
                <a:cs typeface="Times New Roman" pitchFamily="18" charset="0"/>
              </a:rPr>
              <a:t>                    partial </a:t>
            </a:r>
            <a:r>
              <a:rPr lang="fr-FR" b="1" dirty="0" err="1" smtClean="0">
                <a:latin typeface="Times New Roman" pitchFamily="18" charset="0"/>
                <a:cs typeface="Times New Roman" pitchFamily="18" charset="0"/>
              </a:rPr>
              <a:t>agonist</a:t>
            </a:r>
            <a:r>
              <a:rPr lang="fr-FR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b="1" dirty="0" err="1" smtClean="0">
                <a:latin typeface="Times New Roman" pitchFamily="18" charset="0"/>
                <a:cs typeface="Times New Roman" pitchFamily="18" charset="0"/>
              </a:rPr>
              <a:t>at</a:t>
            </a:r>
            <a:r>
              <a:rPr lang="fr-FR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fr-FR" b="1" dirty="0" smtClean="0">
                <a:latin typeface="Times New Roman" pitchFamily="18" charset="0"/>
                <a:cs typeface="Times New Roman" pitchFamily="18" charset="0"/>
              </a:rPr>
              <a:t>2, </a:t>
            </a:r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fr-FR" b="1" dirty="0" smtClean="0">
                <a:latin typeface="Times New Roman" pitchFamily="18" charset="0"/>
                <a:cs typeface="Times New Roman" pitchFamily="18" charset="0"/>
              </a:rPr>
              <a:t>3 and </a:t>
            </a:r>
            <a:r>
              <a:rPr lang="el-GR" dirty="0" smtClean="0"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fr-FR" b="1" dirty="0" smtClean="0">
                <a:latin typeface="Times New Roman" pitchFamily="18" charset="0"/>
                <a:cs typeface="Times New Roman" pitchFamily="18" charset="0"/>
              </a:rPr>
              <a:t>5</a:t>
            </a:r>
            <a:endParaRPr lang="fr-FR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8" name="ZoneTexte 127"/>
          <p:cNvSpPr txBox="1"/>
          <p:nvPr/>
        </p:nvSpPr>
        <p:spPr>
          <a:xfrm>
            <a:off x="1403648" y="4377298"/>
            <a:ext cx="30243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 smtClean="0">
                <a:latin typeface="Times New Roman" pitchFamily="18" charset="0"/>
                <a:cs typeface="Times New Roman" pitchFamily="18" charset="0"/>
              </a:rPr>
              <a:t>injection of Morphine </a:t>
            </a:r>
          </a:p>
          <a:p>
            <a:pPr algn="ctr"/>
            <a:r>
              <a:rPr lang="fr-FR" sz="2000" dirty="0" smtClean="0">
                <a:latin typeface="Times New Roman" pitchFamily="18" charset="0"/>
                <a:cs typeface="Times New Roman" pitchFamily="18" charset="0"/>
              </a:rPr>
              <a:t>or L-838</a:t>
            </a:r>
            <a:endParaRPr lang="fr-FR" sz="20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29" name="Connecteur droit avec flèche 128"/>
          <p:cNvCxnSpPr/>
          <p:nvPr/>
        </p:nvCxnSpPr>
        <p:spPr>
          <a:xfrm flipV="1">
            <a:off x="4211960" y="4437112"/>
            <a:ext cx="0" cy="576064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ZoneTexte 53"/>
          <p:cNvSpPr txBox="1"/>
          <p:nvPr/>
        </p:nvSpPr>
        <p:spPr>
          <a:xfrm>
            <a:off x="5580112" y="2276872"/>
            <a:ext cx="3059832" cy="461665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400" dirty="0" err="1" smtClean="0">
                <a:latin typeface="Times New Roman" pitchFamily="18" charset="0"/>
                <a:cs typeface="Times New Roman" pitchFamily="18" charset="0"/>
              </a:rPr>
              <a:t>Same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dirty="0" err="1" smtClean="0">
                <a:latin typeface="Times New Roman" pitchFamily="18" charset="0"/>
                <a:cs typeface="Times New Roman" pitchFamily="18" charset="0"/>
              </a:rPr>
              <a:t>analgesic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dirty="0" err="1" smtClean="0">
                <a:latin typeface="Times New Roman" pitchFamily="18" charset="0"/>
                <a:cs typeface="Times New Roman" pitchFamily="18" charset="0"/>
              </a:rPr>
              <a:t>effect</a:t>
            </a:r>
            <a:endParaRPr lang="fr-FR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2" name="Rectangle 131"/>
          <p:cNvSpPr/>
          <p:nvPr/>
        </p:nvSpPr>
        <p:spPr>
          <a:xfrm>
            <a:off x="0" y="0"/>
            <a:ext cx="9144000" cy="90872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800" dirty="0" err="1" smtClean="0">
                <a:latin typeface="Times New Roman" pitchFamily="18" charset="0"/>
                <a:cs typeface="Times New Roman" pitchFamily="18" charset="0"/>
              </a:rPr>
              <a:t>Effect</a:t>
            </a:r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 of a </a:t>
            </a:r>
            <a:r>
              <a:rPr lang="fr-FR" sz="2800" dirty="0" err="1" smtClean="0">
                <a:latin typeface="Times New Roman" pitchFamily="18" charset="0"/>
                <a:cs typeface="Times New Roman" pitchFamily="18" charset="0"/>
              </a:rPr>
              <a:t>chronic</a:t>
            </a:r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dirty="0" err="1" smtClean="0">
                <a:latin typeface="Times New Roman" pitchFamily="18" charset="0"/>
                <a:cs typeface="Times New Roman" pitchFamily="18" charset="0"/>
              </a:rPr>
              <a:t>treatment</a:t>
            </a:r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dirty="0" err="1" smtClean="0">
                <a:latin typeface="Times New Roman" pitchFamily="18" charset="0"/>
                <a:cs typeface="Times New Roman" pitchFamily="18" charset="0"/>
              </a:rPr>
              <a:t>with</a:t>
            </a:r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fr-FR" sz="2800" dirty="0" err="1" smtClean="0">
                <a:latin typeface="Times New Roman" pitchFamily="18" charset="0"/>
                <a:cs typeface="Times New Roman" pitchFamily="18" charset="0"/>
              </a:rPr>
              <a:t>subtype</a:t>
            </a:r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fr-FR" sz="2800" dirty="0" err="1" smtClean="0">
                <a:latin typeface="Times New Roman" pitchFamily="18" charset="0"/>
                <a:cs typeface="Times New Roman" pitchFamily="18" charset="0"/>
              </a:rPr>
              <a:t>selective</a:t>
            </a:r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 BZD-</a:t>
            </a:r>
            <a:r>
              <a:rPr lang="fr-FR" sz="2800" dirty="0" err="1" smtClean="0">
                <a:latin typeface="Times New Roman" pitchFamily="18" charset="0"/>
                <a:cs typeface="Times New Roman" pitchFamily="18" charset="0"/>
              </a:rPr>
              <a:t>binding</a:t>
            </a:r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 site </a:t>
            </a:r>
            <a:r>
              <a:rPr lang="fr-FR" sz="2800" dirty="0" err="1" smtClean="0">
                <a:latin typeface="Times New Roman" pitchFamily="18" charset="0"/>
                <a:cs typeface="Times New Roman" pitchFamily="18" charset="0"/>
              </a:rPr>
              <a:t>agonist</a:t>
            </a:r>
            <a:endParaRPr lang="fr-FR" sz="28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5" name="Connecteur droit avec flèche 34"/>
          <p:cNvCxnSpPr/>
          <p:nvPr/>
        </p:nvCxnSpPr>
        <p:spPr>
          <a:xfrm>
            <a:off x="2051720" y="3673642"/>
            <a:ext cx="0" cy="47543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ZoneTexte 35"/>
          <p:cNvSpPr txBox="1"/>
          <p:nvPr/>
        </p:nvSpPr>
        <p:spPr>
          <a:xfrm>
            <a:off x="1187624" y="3388930"/>
            <a:ext cx="17281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 err="1" smtClean="0">
                <a:latin typeface="Times New Roman" pitchFamily="18" charset="0"/>
                <a:cs typeface="Times New Roman" pitchFamily="18" charset="0"/>
              </a:rPr>
              <a:t>Treatment</a:t>
            </a:r>
            <a:endParaRPr lang="fr-FR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" name="ZoneTexte 36"/>
          <p:cNvSpPr txBox="1"/>
          <p:nvPr/>
        </p:nvSpPr>
        <p:spPr>
          <a:xfrm>
            <a:off x="899592" y="4139788"/>
            <a:ext cx="8915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latin typeface="Times New Roman" pitchFamily="18" charset="0"/>
                <a:cs typeface="Times New Roman" pitchFamily="18" charset="0"/>
              </a:rPr>
              <a:t>16 </a:t>
            </a:r>
            <a:r>
              <a:rPr lang="fr-FR" dirty="0" err="1" smtClean="0">
                <a:latin typeface="Times New Roman" pitchFamily="18" charset="0"/>
                <a:cs typeface="Times New Roman" pitchFamily="18" charset="0"/>
              </a:rPr>
              <a:t>days</a:t>
            </a:r>
            <a:endParaRPr lang="fr-FR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/>
      <p:bldP spid="81" grpId="0" animBg="1"/>
      <p:bldP spid="128" grpId="0"/>
      <p:bldP spid="5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e 8"/>
          <p:cNvGrpSpPr/>
          <p:nvPr/>
        </p:nvGrpSpPr>
        <p:grpSpPr>
          <a:xfrm>
            <a:off x="457200" y="2060848"/>
            <a:ext cx="8229600" cy="3043808"/>
            <a:chOff x="457200" y="2060848"/>
            <a:chExt cx="8229600" cy="3043808"/>
          </a:xfrm>
        </p:grpSpPr>
        <p:sp>
          <p:nvSpPr>
            <p:cNvPr id="4" name="Espace réservé du contenu 4"/>
            <p:cNvSpPr txBox="1">
              <a:spLocks/>
            </p:cNvSpPr>
            <p:nvPr/>
          </p:nvSpPr>
          <p:spPr>
            <a:xfrm>
              <a:off x="457200" y="2060848"/>
              <a:ext cx="8229600" cy="3043808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solidFill>
                <a:schemeClr val="tx1"/>
              </a:solidFill>
            </a:ln>
          </p:spPr>
          <p:txBody>
            <a:bodyPr vert="horz" lIns="54864" tIns="91440" rtlCol="0">
              <a:normAutofit/>
            </a:bodyPr>
            <a:lstStyle/>
            <a:p>
              <a:pPr marL="438912" marR="0" lvl="0" indent="-32004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CEB966"/>
                </a:buClr>
                <a:buSzPct val="80000"/>
                <a:tabLst/>
                <a:defRPr/>
              </a:pPr>
              <a:r>
                <a:rPr lang="en-GB" sz="3200" dirty="0" smtClean="0">
                  <a:solidFill>
                    <a:sysClr val="windowText" lastClr="000000"/>
                  </a:solidFill>
                  <a:latin typeface="Times New Roman" pitchFamily="18" charset="0"/>
                  <a:cs typeface="Times New Roman" pitchFamily="18" charset="0"/>
                </a:rPr>
                <a:t>Does it modify the representation of pain in the central nervous system?</a:t>
              </a:r>
              <a:br>
                <a:rPr lang="en-GB" sz="3200" dirty="0" smtClean="0">
                  <a:solidFill>
                    <a:sysClr val="windowText" lastClr="000000"/>
                  </a:solidFill>
                  <a:latin typeface="Times New Roman" pitchFamily="18" charset="0"/>
                  <a:cs typeface="Times New Roman" pitchFamily="18" charset="0"/>
                </a:rPr>
              </a:br>
              <a:r>
                <a:rPr lang="en-GB" sz="3200" dirty="0">
                  <a:solidFill>
                    <a:sysClr val="windowText" lastClr="000000"/>
                  </a:solidFill>
                  <a:latin typeface="Times New Roman" pitchFamily="18" charset="0"/>
                  <a:cs typeface="Times New Roman" pitchFamily="18" charset="0"/>
                </a:rPr>
                <a:t/>
              </a:r>
              <a:br>
                <a:rPr lang="en-GB" sz="3200" dirty="0">
                  <a:solidFill>
                    <a:sysClr val="windowText" lastClr="000000"/>
                  </a:solidFill>
                  <a:latin typeface="Times New Roman" pitchFamily="18" charset="0"/>
                  <a:cs typeface="Times New Roman" pitchFamily="18" charset="0"/>
                </a:rPr>
              </a:br>
              <a:r>
                <a:rPr lang="en-GB" sz="3200" dirty="0" smtClean="0">
                  <a:solidFill>
                    <a:sysClr val="windowText" lastClr="000000"/>
                  </a:solidFill>
                  <a:latin typeface="Times New Roman" pitchFamily="18" charset="0"/>
                  <a:cs typeface="Times New Roman" pitchFamily="18" charset="0"/>
                </a:rPr>
                <a:t>     </a:t>
              </a:r>
              <a:r>
                <a:rPr lang="en-GB" sz="3200" i="1" dirty="0" smtClean="0">
                  <a:solidFill>
                    <a:sysClr val="windowText" lastClr="000000"/>
                  </a:solidFill>
                  <a:latin typeface="Times New Roman" pitchFamily="18" charset="0"/>
                  <a:cs typeface="Times New Roman" pitchFamily="18" charset="0"/>
                </a:rPr>
                <a:t>Functional MRI study </a:t>
              </a:r>
            </a:p>
          </p:txBody>
        </p:sp>
        <p:cxnSp>
          <p:nvCxnSpPr>
            <p:cNvPr id="7" name="Connecteur droit avec flèche 6"/>
            <p:cNvCxnSpPr/>
            <p:nvPr/>
          </p:nvCxnSpPr>
          <p:spPr>
            <a:xfrm>
              <a:off x="899592" y="3933056"/>
              <a:ext cx="360040" cy="0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9144000" cy="90872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800" dirty="0" err="1" smtClean="0">
                <a:latin typeface="Times New Roman" pitchFamily="18" charset="0"/>
                <a:cs typeface="Times New Roman" pitchFamily="18" charset="0"/>
              </a:rPr>
              <a:t>Functionnal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 MRI </a:t>
            </a:r>
            <a:endParaRPr lang="fr-FR" sz="24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" name="Connecteur droit 7"/>
          <p:cNvCxnSpPr/>
          <p:nvPr/>
        </p:nvCxnSpPr>
        <p:spPr>
          <a:xfrm>
            <a:off x="0" y="908720"/>
            <a:ext cx="91440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Espace réservé du contenu 4"/>
          <p:cNvSpPr txBox="1">
            <a:spLocks/>
          </p:cNvSpPr>
          <p:nvPr/>
        </p:nvSpPr>
        <p:spPr>
          <a:xfrm>
            <a:off x="457200" y="3717032"/>
            <a:ext cx="8229600" cy="27363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Technique:</a:t>
            </a:r>
          </a:p>
          <a:p>
            <a:pPr marL="457200" marR="0" lvl="1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GB" sz="2800" b="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Mesure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blood flow related to neural activity (</a:t>
            </a:r>
            <a:r>
              <a:rPr kumimoji="0" lang="en-GB" sz="28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Blood oxygenation level dependant: BOLD)</a:t>
            </a: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457200" marR="0" lvl="1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Map brain with changes in paramagnetic </a:t>
            </a:r>
            <a:r>
              <a:rPr kumimoji="0" lang="en-GB" sz="2800" b="0" i="1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desoxyhemoglobin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content</a:t>
            </a:r>
          </a:p>
        </p:txBody>
      </p:sp>
      <p:pic>
        <p:nvPicPr>
          <p:cNvPr id="13" name="Picture 2" descr="BOLD Effect">
            <a:hlinkClick r:id="rId2" tooltip="BOLD Effec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920" y="1495517"/>
            <a:ext cx="4170040" cy="229352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14" name="ZoneTexte 13"/>
          <p:cNvSpPr txBox="1"/>
          <p:nvPr/>
        </p:nvSpPr>
        <p:spPr>
          <a:xfrm>
            <a:off x="6372200" y="6488668"/>
            <a:ext cx="2771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i="1" dirty="0" smtClean="0">
                <a:latin typeface="Times New Roman" pitchFamily="18" charset="0"/>
                <a:cs typeface="Times New Roman" pitchFamily="18" charset="0"/>
              </a:rPr>
              <a:t>Bruce, </a:t>
            </a:r>
            <a:r>
              <a:rPr lang="en-GB" b="1" i="1" dirty="0" err="1" smtClean="0">
                <a:latin typeface="Times New Roman" pitchFamily="18" charset="0"/>
                <a:cs typeface="Times New Roman" pitchFamily="18" charset="0"/>
              </a:rPr>
              <a:t>Neuroimage</a:t>
            </a:r>
            <a:r>
              <a:rPr lang="en-GB" b="1" i="1" dirty="0" smtClean="0">
                <a:latin typeface="Times New Roman" pitchFamily="18" charset="0"/>
                <a:cs typeface="Times New Roman" pitchFamily="18" charset="0"/>
              </a:rPr>
              <a:t>, 2011</a:t>
            </a:r>
            <a:endParaRPr lang="en-GB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</p:cBhvr>
                                      <p:by x="14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9144000" cy="90872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800" dirty="0" err="1" smtClean="0">
                <a:latin typeface="Times New Roman" pitchFamily="18" charset="0"/>
                <a:cs typeface="Times New Roman" pitchFamily="18" charset="0"/>
              </a:rPr>
              <a:t>Functionnal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 MRI </a:t>
            </a:r>
            <a:endParaRPr lang="fr-FR" sz="24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" name="Connecteur droit 7"/>
          <p:cNvCxnSpPr/>
          <p:nvPr/>
        </p:nvCxnSpPr>
        <p:spPr>
          <a:xfrm>
            <a:off x="0" y="908720"/>
            <a:ext cx="91440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Espace réservé du contenu 2"/>
          <p:cNvSpPr txBox="1">
            <a:spLocks/>
          </p:cNvSpPr>
          <p:nvPr/>
        </p:nvSpPr>
        <p:spPr>
          <a:xfrm>
            <a:off x="457200" y="1484784"/>
            <a:ext cx="8229600" cy="5472608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GB" sz="3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Advantages</a:t>
            </a:r>
          </a:p>
          <a:p>
            <a:pPr marL="457200" marR="0" lvl="1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GB" sz="3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Correlated to oxygen consumption in healthy subject : Brain function map</a:t>
            </a:r>
          </a:p>
          <a:p>
            <a:pPr marL="457200" marR="0" lvl="1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GB" sz="3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Used since years to assess neuronal activity</a:t>
            </a:r>
          </a:p>
          <a:p>
            <a:pPr marL="457200" marR="0" lvl="1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GB" sz="34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GB" sz="34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Drawbacks</a:t>
            </a:r>
          </a:p>
          <a:p>
            <a:pPr marL="457200" marR="0" lvl="1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GB" sz="3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Moderate spatial/temporal resolution: 1 </a:t>
            </a:r>
            <a:r>
              <a:rPr kumimoji="0" lang="en-GB" sz="3400" b="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voxel</a:t>
            </a:r>
            <a:r>
              <a:rPr kumimoji="0" lang="en-GB" sz="3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= 1 to 4 mm² </a:t>
            </a:r>
          </a:p>
          <a:p>
            <a:pPr marL="457200" marR="0" lvl="1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GB" sz="3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Indirect measure of neural activity:</a:t>
            </a:r>
          </a:p>
          <a:p>
            <a:pPr marL="914400" marR="0" lvl="2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GB" sz="3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Implies a stable CBF/CMRO² ratio</a:t>
            </a:r>
          </a:p>
          <a:p>
            <a:pPr marL="914400" marR="0" lvl="2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GB" sz="3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Difficulties to analyse in pathologic state: changes with age, disease, pharmacological manipulation</a:t>
            </a:r>
          </a:p>
          <a:p>
            <a:pPr marL="457200" marR="0" lvl="1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GB" sz="34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Needs anaesthesia ( &amp; pain evaluation?)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44416" y="2883118"/>
            <a:ext cx="4644008" cy="39302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5" y="1031488"/>
            <a:ext cx="8208912" cy="174944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Ellipse 5"/>
          <p:cNvSpPr/>
          <p:nvPr/>
        </p:nvSpPr>
        <p:spPr>
          <a:xfrm>
            <a:off x="2699792" y="1412776"/>
            <a:ext cx="648072" cy="158417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441553" y="3343632"/>
            <a:ext cx="276229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Emotional component</a:t>
            </a:r>
          </a:p>
          <a:p>
            <a:pPr>
              <a:buFont typeface="Arial" pitchFamily="34" charset="0"/>
              <a:buChar char="•"/>
            </a:pPr>
            <a:r>
              <a:rPr lang="en-GB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dirty="0" smtClean="0">
                <a:latin typeface="Times New Roman" pitchFamily="18" charset="0"/>
                <a:cs typeface="Times New Roman" pitchFamily="18" charset="0"/>
              </a:rPr>
              <a:t>Limbic system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>
                <a:latin typeface="Times New Roman" pitchFamily="18" charset="0"/>
                <a:cs typeface="Times New Roman" pitchFamily="18" charset="0"/>
              </a:rPr>
              <a:t> Frontal association cortex</a:t>
            </a:r>
            <a:endParaRPr lang="en-GB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Ellipse 20"/>
          <p:cNvSpPr/>
          <p:nvPr/>
        </p:nvSpPr>
        <p:spPr>
          <a:xfrm>
            <a:off x="251520" y="1628800"/>
            <a:ext cx="683568" cy="648072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ZoneTexte 21"/>
          <p:cNvSpPr txBox="1"/>
          <p:nvPr/>
        </p:nvSpPr>
        <p:spPr>
          <a:xfrm>
            <a:off x="441553" y="5036983"/>
            <a:ext cx="308610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Sensory &amp; discriminative</a:t>
            </a:r>
            <a:br>
              <a:rPr lang="en-GB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GB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component</a:t>
            </a:r>
            <a:r>
              <a:rPr lang="en-GB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>
                <a:latin typeface="Times New Roman" pitchFamily="18" charset="0"/>
                <a:cs typeface="Times New Roman" pitchFamily="18" charset="0"/>
              </a:rPr>
              <a:t>Medial thalamus </a:t>
            </a:r>
            <a:r>
              <a:rPr lang="en-GB" dirty="0" err="1" smtClean="0">
                <a:latin typeface="Times New Roman" pitchFamily="18" charset="0"/>
                <a:cs typeface="Times New Roman" pitchFamily="18" charset="0"/>
              </a:rPr>
              <a:t>Controlateral</a:t>
            </a:r>
            <a:endParaRPr lang="en-GB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en-GB" dirty="0" smtClean="0">
                <a:latin typeface="Times New Roman" pitchFamily="18" charset="0"/>
                <a:cs typeface="Times New Roman" pitchFamily="18" charset="0"/>
              </a:rPr>
              <a:t> Primary sensory cortex</a:t>
            </a:r>
            <a:endParaRPr lang="en-GB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Ellipse 25"/>
          <p:cNvSpPr/>
          <p:nvPr/>
        </p:nvSpPr>
        <p:spPr>
          <a:xfrm>
            <a:off x="5868144" y="4221088"/>
            <a:ext cx="576064" cy="3600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Ellipse 26"/>
          <p:cNvSpPr/>
          <p:nvPr/>
        </p:nvSpPr>
        <p:spPr>
          <a:xfrm>
            <a:off x="5868144" y="4581128"/>
            <a:ext cx="576064" cy="360040"/>
          </a:xfrm>
          <a:prstGeom prst="ellipse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816424" y="3933056"/>
            <a:ext cx="4392488" cy="1512168"/>
          </a:xfrm>
          <a:prstGeom prst="rect">
            <a:avLst/>
          </a:prstGeom>
          <a:noFill/>
          <a:ln w="381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ZoneTexte 14"/>
          <p:cNvSpPr txBox="1"/>
          <p:nvPr/>
        </p:nvSpPr>
        <p:spPr>
          <a:xfrm>
            <a:off x="8016024" y="4283804"/>
            <a:ext cx="1043876" cy="369332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GB" dirty="0" err="1" smtClean="0">
                <a:latin typeface="Times New Roman" pitchFamily="18" charset="0"/>
                <a:cs typeface="Times New Roman" pitchFamily="18" charset="0"/>
              </a:rPr>
              <a:t>Zymosan</a:t>
            </a:r>
            <a:endParaRPr lang="en-GB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7" name="Connecteur droit 16"/>
          <p:cNvCxnSpPr/>
          <p:nvPr/>
        </p:nvCxnSpPr>
        <p:spPr>
          <a:xfrm>
            <a:off x="6588224" y="4221088"/>
            <a:ext cx="72008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23" name="Ellipse 22"/>
          <p:cNvSpPr/>
          <p:nvPr/>
        </p:nvSpPr>
        <p:spPr>
          <a:xfrm>
            <a:off x="4355976" y="4869160"/>
            <a:ext cx="576064" cy="36004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Ellipse 28"/>
          <p:cNvSpPr/>
          <p:nvPr/>
        </p:nvSpPr>
        <p:spPr>
          <a:xfrm>
            <a:off x="323528" y="2132856"/>
            <a:ext cx="576064" cy="64807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90872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Is the </a:t>
            </a:r>
            <a:r>
              <a:rPr lang="fr-FR" sz="2800" dirty="0" err="1" smtClean="0">
                <a:latin typeface="Times New Roman" pitchFamily="18" charset="0"/>
                <a:cs typeface="Times New Roman" pitchFamily="18" charset="0"/>
              </a:rPr>
              <a:t>representation</a:t>
            </a:r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 of pain </a:t>
            </a:r>
            <a:r>
              <a:rPr lang="fr-FR" sz="2800" dirty="0" err="1" smtClean="0">
                <a:latin typeface="Times New Roman" pitchFamily="18" charset="0"/>
                <a:cs typeface="Times New Roman" pitchFamily="18" charset="0"/>
              </a:rPr>
              <a:t>also</a:t>
            </a:r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dirty="0" err="1" smtClean="0">
                <a:latin typeface="Times New Roman" pitchFamily="18" charset="0"/>
                <a:cs typeface="Times New Roman" pitchFamily="18" charset="0"/>
              </a:rPr>
              <a:t>reduced</a:t>
            </a:r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dirty="0" err="1" smtClean="0">
                <a:latin typeface="Times New Roman" pitchFamily="18" charset="0"/>
                <a:cs typeface="Times New Roman" pitchFamily="18" charset="0"/>
              </a:rPr>
              <a:t>with</a:t>
            </a:r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dirty="0" err="1" smtClean="0">
                <a:latin typeface="Times New Roman" pitchFamily="18" charset="0"/>
                <a:cs typeface="Times New Roman" pitchFamily="18" charset="0"/>
              </a:rPr>
              <a:t>subtype</a:t>
            </a:r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fr-FR" sz="2800" dirty="0" err="1" smtClean="0">
                <a:latin typeface="Times New Roman" pitchFamily="18" charset="0"/>
                <a:cs typeface="Times New Roman" pitchFamily="18" charset="0"/>
              </a:rPr>
              <a:t>selective</a:t>
            </a:r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 BZD-</a:t>
            </a:r>
            <a:r>
              <a:rPr lang="fr-FR" sz="2800" dirty="0" err="1" smtClean="0">
                <a:latin typeface="Times New Roman" pitchFamily="18" charset="0"/>
                <a:cs typeface="Times New Roman" pitchFamily="18" charset="0"/>
              </a:rPr>
              <a:t>binding</a:t>
            </a:r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 site </a:t>
            </a:r>
            <a:r>
              <a:rPr lang="fr-FR" sz="2800" dirty="0" err="1" smtClean="0">
                <a:latin typeface="Times New Roman" pitchFamily="18" charset="0"/>
                <a:cs typeface="Times New Roman" pitchFamily="18" charset="0"/>
              </a:rPr>
              <a:t>agonist</a:t>
            </a:r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fr-FR" sz="28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0" name="Connecteur droit 19"/>
          <p:cNvCxnSpPr/>
          <p:nvPr/>
        </p:nvCxnSpPr>
        <p:spPr>
          <a:xfrm>
            <a:off x="0" y="908720"/>
            <a:ext cx="91440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Forme libre 29"/>
          <p:cNvSpPr/>
          <p:nvPr/>
        </p:nvSpPr>
        <p:spPr>
          <a:xfrm flipH="1">
            <a:off x="827584" y="2420888"/>
            <a:ext cx="321555" cy="927625"/>
          </a:xfrm>
          <a:custGeom>
            <a:avLst/>
            <a:gdLst>
              <a:gd name="connsiteX0" fmla="*/ 309349 w 309349"/>
              <a:gd name="connsiteY0" fmla="*/ 1148687 h 1148687"/>
              <a:gd name="connsiteX1" fmla="*/ 22746 w 309349"/>
              <a:gd name="connsiteY1" fmla="*/ 411708 h 1148687"/>
              <a:gd name="connsiteX2" fmla="*/ 172872 w 309349"/>
              <a:gd name="connsiteY2" fmla="*/ 56866 h 1148687"/>
              <a:gd name="connsiteX3" fmla="*/ 145576 w 309349"/>
              <a:gd name="connsiteY3" fmla="*/ 70513 h 11486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9349" h="1148687">
                <a:moveTo>
                  <a:pt x="309349" y="1148687"/>
                </a:moveTo>
                <a:cubicBezTo>
                  <a:pt x="177420" y="871182"/>
                  <a:pt x="45492" y="593678"/>
                  <a:pt x="22746" y="411708"/>
                </a:cubicBezTo>
                <a:cubicBezTo>
                  <a:pt x="0" y="229738"/>
                  <a:pt x="152400" y="113732"/>
                  <a:pt x="172872" y="56866"/>
                </a:cubicBezTo>
                <a:cubicBezTo>
                  <a:pt x="193344" y="0"/>
                  <a:pt x="169460" y="35256"/>
                  <a:pt x="145576" y="70513"/>
                </a:cubicBezTo>
              </a:path>
            </a:pathLst>
          </a:custGeom>
          <a:ln w="28575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Ellipse 24"/>
          <p:cNvSpPr/>
          <p:nvPr/>
        </p:nvSpPr>
        <p:spPr>
          <a:xfrm>
            <a:off x="5868144" y="5373216"/>
            <a:ext cx="576064" cy="360040"/>
          </a:xfrm>
          <a:prstGeom prst="ellipse">
            <a:avLst/>
          </a:prstGeom>
          <a:noFill/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Forme libre 34"/>
          <p:cNvSpPr/>
          <p:nvPr/>
        </p:nvSpPr>
        <p:spPr>
          <a:xfrm>
            <a:off x="136478" y="2169994"/>
            <a:ext cx="341194" cy="2961564"/>
          </a:xfrm>
          <a:custGeom>
            <a:avLst/>
            <a:gdLst>
              <a:gd name="connsiteX0" fmla="*/ 341194 w 341194"/>
              <a:gd name="connsiteY0" fmla="*/ 2961564 h 2961564"/>
              <a:gd name="connsiteX1" fmla="*/ 40943 w 341194"/>
              <a:gd name="connsiteY1" fmla="*/ 2006221 h 2961564"/>
              <a:gd name="connsiteX2" fmla="*/ 95534 w 341194"/>
              <a:gd name="connsiteY2" fmla="*/ 0 h 29615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41194" h="2961564">
                <a:moveTo>
                  <a:pt x="341194" y="2961564"/>
                </a:moveTo>
                <a:cubicBezTo>
                  <a:pt x="211540" y="2730689"/>
                  <a:pt x="81886" y="2499815"/>
                  <a:pt x="40943" y="2006221"/>
                </a:cubicBezTo>
                <a:cubicBezTo>
                  <a:pt x="0" y="1512627"/>
                  <a:pt x="47767" y="756313"/>
                  <a:pt x="95534" y="0"/>
                </a:cubicBezTo>
              </a:path>
            </a:pathLst>
          </a:custGeom>
          <a:ln w="28575">
            <a:solidFill>
              <a:schemeClr val="accent1">
                <a:lumMod val="50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ZoneTexte 35"/>
          <p:cNvSpPr txBox="1"/>
          <p:nvPr/>
        </p:nvSpPr>
        <p:spPr>
          <a:xfrm>
            <a:off x="1331640" y="908720"/>
            <a:ext cx="1426994" cy="369332"/>
          </a:xfrm>
          <a:prstGeom prst="rect">
            <a:avLst/>
          </a:prstGeom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GB" dirty="0" smtClean="0">
                <a:latin typeface="Times New Roman" pitchFamily="18" charset="0"/>
                <a:cs typeface="Times New Roman" pitchFamily="18" charset="0"/>
              </a:rPr>
              <a:t>Hyperalgesia</a:t>
            </a:r>
            <a:endParaRPr lang="en-GB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3635896" y="2852936"/>
            <a:ext cx="5508104" cy="4005064"/>
          </a:xfrm>
          <a:prstGeom prst="rect">
            <a:avLst/>
          </a:prstGeom>
          <a:solidFill>
            <a:srgbClr val="A6A6A6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8" name="ZoneTexte 37"/>
          <p:cNvSpPr txBox="1"/>
          <p:nvPr/>
        </p:nvSpPr>
        <p:spPr>
          <a:xfrm>
            <a:off x="9684568" y="299695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9" name="ZoneTexte 38"/>
          <p:cNvSpPr txBox="1"/>
          <p:nvPr/>
        </p:nvSpPr>
        <p:spPr>
          <a:xfrm>
            <a:off x="4427984" y="3933056"/>
            <a:ext cx="3528392" cy="1938992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lvl="0" algn="ctr"/>
            <a:r>
              <a:rPr lang="fr-FR" sz="2400" dirty="0" err="1" smtClean="0">
                <a:latin typeface="Times New Roman" pitchFamily="18" charset="0"/>
                <a:cs typeface="Times New Roman" pitchFamily="18" charset="0"/>
              </a:rPr>
              <a:t>Emotional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fr-FR" sz="2400" dirty="0" err="1" smtClean="0">
                <a:latin typeface="Times New Roman" pitchFamily="18" charset="0"/>
                <a:cs typeface="Times New Roman" pitchFamily="18" charset="0"/>
              </a:rPr>
              <a:t>sensory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 and discriminative component are </a:t>
            </a:r>
            <a:r>
              <a:rPr lang="fr-FR" sz="2400" dirty="0" err="1" smtClean="0">
                <a:latin typeface="Times New Roman" pitchFamily="18" charset="0"/>
                <a:cs typeface="Times New Roman" pitchFamily="18" charset="0"/>
              </a:rPr>
              <a:t>reduced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400" dirty="0" err="1" smtClean="0">
                <a:latin typeface="Times New Roman" pitchFamily="18" charset="0"/>
                <a:cs typeface="Times New Roman" pitchFamily="18" charset="0"/>
              </a:rPr>
              <a:t>with</a:t>
            </a: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l-GR" sz="2400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en-GB" sz="2400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1 sparing BZP </a:t>
            </a:r>
            <a:r>
              <a:rPr lang="en-GB" sz="2400" dirty="0" err="1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ligand</a:t>
            </a:r>
            <a:r>
              <a:rPr lang="en-GB" sz="2400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 in neuropathic pain</a:t>
            </a:r>
            <a:endParaRPr lang="fr-FR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21" grpId="0" animBg="1"/>
      <p:bldP spid="22" grpId="0"/>
      <p:bldP spid="26" grpId="0" animBg="1"/>
      <p:bldP spid="27" grpId="0" animBg="1"/>
      <p:bldP spid="14" grpId="0" animBg="1"/>
      <p:bldP spid="15" grpId="0" animBg="1"/>
      <p:bldP spid="23" grpId="0" animBg="1"/>
      <p:bldP spid="29" grpId="0" animBg="1"/>
      <p:bldP spid="30" grpId="0" animBg="1"/>
      <p:bldP spid="25" grpId="0" animBg="1"/>
      <p:bldP spid="35" grpId="0" animBg="1"/>
      <p:bldP spid="36" grpId="0" animBg="1"/>
      <p:bldP spid="37" grpId="0" animBg="1"/>
      <p:bldP spid="39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9144000" cy="90872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Conclusion</a:t>
            </a:r>
            <a:endParaRPr lang="fr-FR" sz="24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" name="Connecteur droit 7"/>
          <p:cNvCxnSpPr/>
          <p:nvPr/>
        </p:nvCxnSpPr>
        <p:spPr>
          <a:xfrm>
            <a:off x="0" y="908720"/>
            <a:ext cx="91440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Espace réservé du texte 7"/>
          <p:cNvSpPr txBox="1">
            <a:spLocks/>
          </p:cNvSpPr>
          <p:nvPr/>
        </p:nvSpPr>
        <p:spPr>
          <a:xfrm>
            <a:off x="457200" y="1698987"/>
            <a:ext cx="4040188" cy="7153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GB" sz="3200" b="0" i="0" u="sng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Points of interest</a:t>
            </a:r>
            <a:endParaRPr kumimoji="0" lang="en-GB" sz="3200" b="0" i="0" u="sng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Espace réservé du contenu 4"/>
          <p:cNvSpPr txBox="1">
            <a:spLocks/>
          </p:cNvSpPr>
          <p:nvPr/>
        </p:nvSpPr>
        <p:spPr>
          <a:xfrm>
            <a:off x="457200" y="2449512"/>
            <a:ext cx="6707088" cy="3951288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3200" b="0" i="0" u="none" strike="noStrike" kern="1200" cap="none" spc="0" normalizeH="0" baseline="0" noProof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Integrative approach with complementary techniques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3200" b="0" i="0" u="none" strike="noStrike" kern="1200" cap="none" spc="0" normalizeH="0" baseline="0" noProof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Several models of pain: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en-GB" sz="2800" b="0" i="0" u="none" strike="noStrike" kern="1200" cap="none" spc="0" normalizeH="0" baseline="0" noProof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Inflammatory pain</a:t>
            </a: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en-GB" sz="2800" b="0" i="0" u="none" strike="noStrike" kern="1200" cap="none" spc="0" normalizeH="0" baseline="0" noProof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Neuropathic pain  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GB" sz="3200" b="0" i="0" u="none" strike="noStrike" kern="1200" cap="none" spc="0" normalizeH="0" baseline="0" noProof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Major potential clinical interest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9144000" cy="90872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800" dirty="0" err="1" smtClean="0">
                <a:latin typeface="Times New Roman" pitchFamily="18" charset="0"/>
                <a:cs typeface="Times New Roman" pitchFamily="18" charset="0"/>
              </a:rPr>
              <a:t>Take</a:t>
            </a:r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smtClean="0">
                <a:latin typeface="Times New Roman" pitchFamily="18" charset="0"/>
                <a:cs typeface="Times New Roman" pitchFamily="18" charset="0"/>
              </a:rPr>
              <a:t>home message</a:t>
            </a:r>
            <a:endParaRPr lang="fr-FR" sz="28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" name="Connecteur droit 7"/>
          <p:cNvCxnSpPr/>
          <p:nvPr/>
        </p:nvCxnSpPr>
        <p:spPr>
          <a:xfrm>
            <a:off x="0" y="908720"/>
            <a:ext cx="9144000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Espace réservé du contenu 4"/>
          <p:cNvSpPr txBox="1">
            <a:spLocks/>
          </p:cNvSpPr>
          <p:nvPr/>
        </p:nvSpPr>
        <p:spPr>
          <a:xfrm>
            <a:off x="251520" y="1340768"/>
            <a:ext cx="8640960" cy="4772000"/>
          </a:xfrm>
          <a:prstGeom prst="rect">
            <a:avLst/>
          </a:prstGeom>
        </p:spPr>
        <p:txBody>
          <a:bodyPr vert="horz" lIns="54864" tIns="91440" rtlCol="0">
            <a:normAutofit fontScale="92500" lnSpcReduction="20000"/>
          </a:bodyPr>
          <a:lstStyle/>
          <a:p>
            <a:pPr marL="438912" marR="0" lvl="0" indent="-32004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EB966"/>
              </a:buClr>
              <a:buSzPct val="80000"/>
              <a:tabLst/>
              <a:defRPr/>
            </a:pPr>
            <a:r>
              <a:rPr kumimoji="0" lang="fr-FR" sz="3200" b="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Neuropathic</a:t>
            </a:r>
            <a:r>
              <a:rPr kumimoji="0" lang="fr-FR" sz="3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pain</a:t>
            </a:r>
            <a:r>
              <a:rPr kumimoji="0" lang="fr-FR" sz="3200" b="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fr-FR" sz="3200" b="0" i="0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is</a:t>
            </a:r>
            <a:r>
              <a:rPr kumimoji="0" lang="fr-FR" sz="3200" b="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fr-FR" sz="3200" b="0" i="0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mediated</a:t>
            </a:r>
            <a:r>
              <a:rPr kumimoji="0" lang="fr-FR" sz="3200" b="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by:</a:t>
            </a:r>
          </a:p>
          <a:p>
            <a:pPr marL="438912" marR="0" lvl="0" indent="-32004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EB966"/>
              </a:buClr>
              <a:buSzPct val="80000"/>
              <a:tabLst/>
              <a:defRPr/>
            </a:pPr>
            <a:endParaRPr kumimoji="0" lang="fr-FR" sz="3200" b="0" i="0" u="none" strike="noStrike" kern="1200" cap="none" spc="0" normalizeH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438912" marR="0" lvl="0" indent="-32004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80000"/>
              <a:buFont typeface="Arial" pitchFamily="34" charset="0"/>
              <a:buChar char="•"/>
              <a:tabLst/>
              <a:defRPr/>
            </a:pPr>
            <a:r>
              <a:rPr lang="el-GR" sz="2600" dirty="0" smtClean="0"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en-GB" sz="2600" dirty="0" smtClean="0">
                <a:latin typeface="Times New Roman" pitchFamily="18" charset="0"/>
                <a:cs typeface="Times New Roman" pitchFamily="18" charset="0"/>
              </a:rPr>
              <a:t>2 and </a:t>
            </a:r>
            <a:r>
              <a:rPr lang="el-GR" sz="2600" dirty="0" smtClean="0"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en-GB" sz="2600" dirty="0" smtClean="0">
                <a:latin typeface="Times New Roman" pitchFamily="18" charset="0"/>
                <a:cs typeface="Times New Roman" pitchFamily="18" charset="0"/>
              </a:rPr>
              <a:t>3 GABA</a:t>
            </a:r>
            <a:r>
              <a:rPr lang="en-GB" sz="2600" baseline="-25000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z="2600" dirty="0" smtClean="0">
                <a:latin typeface="Times New Roman" pitchFamily="18" charset="0"/>
                <a:cs typeface="Times New Roman" pitchFamily="18" charset="0"/>
              </a:rPr>
              <a:t> subtypes receptors</a:t>
            </a:r>
          </a:p>
          <a:p>
            <a:pPr marL="438912" marR="0" lvl="0" indent="-32004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80000"/>
              <a:buFont typeface="Arial" pitchFamily="34" charset="0"/>
              <a:buChar char="•"/>
              <a:tabLst/>
              <a:defRPr/>
            </a:pPr>
            <a:r>
              <a:rPr lang="en-GB" sz="2600" dirty="0" smtClean="0">
                <a:latin typeface="Times New Roman" pitchFamily="18" charset="0"/>
                <a:cs typeface="Times New Roman" pitchFamily="18" charset="0"/>
              </a:rPr>
              <a:t>in pre and post synaptic GABA</a:t>
            </a:r>
            <a:r>
              <a:rPr lang="en-GB" sz="2600" baseline="-25000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z="2600" dirty="0" smtClean="0">
                <a:latin typeface="Times New Roman" pitchFamily="18" charset="0"/>
                <a:cs typeface="Times New Roman" pitchFamily="18" charset="0"/>
              </a:rPr>
              <a:t> receptor</a:t>
            </a:r>
          </a:p>
          <a:p>
            <a:pPr marL="896112" lvl="1" indent="-320040">
              <a:buClr>
                <a:srgbClr val="CEB966"/>
              </a:buClr>
              <a:buSzPct val="80000"/>
            </a:pPr>
            <a:endParaRPr kumimoji="0" lang="fr-FR" sz="2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438912" lvl="0" indent="-320040">
              <a:buClr>
                <a:srgbClr val="CEB966"/>
              </a:buClr>
              <a:buSzPct val="80000"/>
              <a:defRPr/>
            </a:pPr>
            <a:r>
              <a:rPr kumimoji="0" lang="el-GR" sz="3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α</a:t>
            </a: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1 sparing BZP </a:t>
            </a:r>
            <a:r>
              <a:rPr kumimoji="0" lang="en-GB" sz="3200" b="0" i="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ligan</a:t>
            </a:r>
            <a:r>
              <a:rPr lang="en-GB" sz="3200" dirty="0" smtClean="0">
                <a:latin typeface="Times New Roman" pitchFamily="18" charset="0"/>
                <a:cs typeface="Times New Roman" pitchFamily="18" charset="0"/>
              </a:rPr>
              <a:t>d (partial agonist at </a:t>
            </a:r>
            <a:r>
              <a:rPr lang="el-GR" sz="3200" dirty="0" smtClean="0"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fr-FR" sz="3200" dirty="0" smtClean="0">
                <a:latin typeface="Times New Roman" pitchFamily="18" charset="0"/>
                <a:cs typeface="Times New Roman" pitchFamily="18" charset="0"/>
              </a:rPr>
              <a:t>2 and </a:t>
            </a:r>
            <a:r>
              <a:rPr lang="el-GR" sz="3200" dirty="0" smtClean="0"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en-GB" sz="3200" dirty="0" smtClean="0">
                <a:latin typeface="Times New Roman" pitchFamily="18" charset="0"/>
                <a:cs typeface="Times New Roman" pitchFamily="18" charset="0"/>
              </a:rPr>
              <a:t>3)</a:t>
            </a:r>
            <a:endParaRPr lang="fr-FR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438912" lvl="0" indent="-320040">
              <a:buClr>
                <a:srgbClr val="CEB966"/>
              </a:buClr>
              <a:buSzPct val="80000"/>
              <a:defRPr/>
            </a:pPr>
            <a:r>
              <a:rPr lang="en-GB" sz="3200" dirty="0" smtClean="0">
                <a:latin typeface="Times New Roman" pitchFamily="18" charset="0"/>
                <a:cs typeface="Times New Roman" pitchFamily="18" charset="0"/>
              </a:rPr>
              <a:t>in neuropathic pain:</a:t>
            </a:r>
          </a:p>
          <a:p>
            <a:pPr marL="438912" marR="0" lvl="0" indent="-32004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EB966"/>
              </a:buClr>
              <a:buSzPct val="80000"/>
              <a:tabLst/>
              <a:defRPr/>
            </a:pPr>
            <a:endParaRPr lang="en-GB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438912" marR="0" lvl="0" indent="-32004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80000"/>
              <a:buFont typeface="Arial" pitchFamily="34" charset="0"/>
              <a:buChar char="•"/>
              <a:tabLst/>
              <a:defRPr/>
            </a:pPr>
            <a:r>
              <a:rPr lang="en-GB" sz="2600" dirty="0" smtClean="0">
                <a:latin typeface="Times New Roman" pitchFamily="18" charset="0"/>
                <a:cs typeface="Times New Roman" pitchFamily="18" charset="0"/>
              </a:rPr>
              <a:t>Can reduced pain </a:t>
            </a:r>
            <a:r>
              <a:rPr lang="en-GB" sz="2600" dirty="0" err="1" smtClean="0">
                <a:latin typeface="Times New Roman" pitchFamily="18" charset="0"/>
                <a:cs typeface="Times New Roman" pitchFamily="18" charset="0"/>
              </a:rPr>
              <a:t>behavior</a:t>
            </a:r>
            <a:r>
              <a:rPr lang="en-GB" sz="2600" dirty="0" smtClean="0">
                <a:latin typeface="Times New Roman" pitchFamily="18" charset="0"/>
                <a:cs typeface="Times New Roman" pitchFamily="18" charset="0"/>
              </a:rPr>
              <a:t> to thermal </a:t>
            </a:r>
            <a:r>
              <a:rPr lang="en-GB" sz="2600" dirty="0" err="1" smtClean="0">
                <a:latin typeface="Times New Roman" pitchFamily="18" charset="0"/>
                <a:cs typeface="Times New Roman" pitchFamily="18" charset="0"/>
              </a:rPr>
              <a:t>nociception</a:t>
            </a:r>
            <a:endParaRPr lang="en-GB" sz="2600" dirty="0" smtClean="0">
              <a:latin typeface="Times New Roman" pitchFamily="18" charset="0"/>
              <a:cs typeface="Times New Roman" pitchFamily="18" charset="0"/>
            </a:endParaRPr>
          </a:p>
          <a:p>
            <a:pPr marL="438912" marR="0" lvl="0" indent="-32004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80000"/>
              <a:buFont typeface="Arial" pitchFamily="34" charset="0"/>
              <a:buChar char="•"/>
              <a:tabLst/>
              <a:defRPr/>
            </a:pPr>
            <a:r>
              <a:rPr lang="en-GB" sz="2600" dirty="0" smtClean="0">
                <a:latin typeface="Times New Roman" pitchFamily="18" charset="0"/>
                <a:cs typeface="Times New Roman" pitchFamily="18" charset="0"/>
              </a:rPr>
              <a:t>Reduced pain representation (discriminative and emotional components)  </a:t>
            </a:r>
            <a:r>
              <a:rPr kumimoji="0" lang="en-GB" sz="26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endParaRPr lang="en-GB" sz="2600" noProof="0" dirty="0">
              <a:latin typeface="Times New Roman" pitchFamily="18" charset="0"/>
              <a:cs typeface="Times New Roman" pitchFamily="18" charset="0"/>
            </a:endParaRPr>
          </a:p>
          <a:p>
            <a:pPr marL="438912" marR="0" lvl="0" indent="-32004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80000"/>
              <a:buFont typeface="Arial" pitchFamily="34" charset="0"/>
              <a:buChar char="•"/>
              <a:tabLst/>
              <a:defRPr/>
            </a:pPr>
            <a:r>
              <a:rPr kumimoji="0" lang="en-GB" sz="26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Avoid</a:t>
            </a:r>
            <a:r>
              <a:rPr lang="en-GB" sz="2600" dirty="0" smtClean="0">
                <a:latin typeface="Times New Roman" pitchFamily="18" charset="0"/>
                <a:cs typeface="Times New Roman" pitchFamily="18" charset="0"/>
              </a:rPr>
              <a:t> benzodiazepine side effects (hypnotic, addictives properties)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619672" y="2420888"/>
            <a:ext cx="5832648" cy="90872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err="1" smtClean="0">
                <a:latin typeface="Times New Roman" pitchFamily="18" charset="0"/>
                <a:cs typeface="Times New Roman" pitchFamily="18" charset="0"/>
              </a:rPr>
              <a:t>Thank</a:t>
            </a:r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sz="2800" dirty="0" err="1" smtClean="0"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 for </a:t>
            </a:r>
            <a:r>
              <a:rPr lang="fr-FR" sz="2800" dirty="0" err="1" smtClean="0">
                <a:latin typeface="Times New Roman" pitchFamily="18" charset="0"/>
                <a:cs typeface="Times New Roman" pitchFamily="18" charset="0"/>
              </a:rPr>
              <a:t>your</a:t>
            </a:r>
            <a:r>
              <a:rPr lang="fr-FR" sz="2800" dirty="0" smtClean="0">
                <a:latin typeface="Times New Roman" pitchFamily="18" charset="0"/>
                <a:cs typeface="Times New Roman" pitchFamily="18" charset="0"/>
              </a:rPr>
              <a:t> attention</a:t>
            </a:r>
            <a:endParaRPr lang="fr-FR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1469</Words>
  <Application>Microsoft Office PowerPoint</Application>
  <PresentationFormat>Affichage à l'écran (4:3)</PresentationFormat>
  <Paragraphs>318</Paragraphs>
  <Slides>31</Slides>
  <Notes>8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2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Laurie</dc:creator>
  <cp:lastModifiedBy>Laurie</cp:lastModifiedBy>
  <cp:revision>246</cp:revision>
  <dcterms:created xsi:type="dcterms:W3CDTF">2011-11-10T11:46:09Z</dcterms:created>
  <dcterms:modified xsi:type="dcterms:W3CDTF">2011-11-28T09:11:23Z</dcterms:modified>
</cp:coreProperties>
</file>