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wmv" ContentType="video/x-ms-wm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4" r:id="rId3"/>
    <p:sldId id="285" r:id="rId4"/>
    <p:sldId id="286" r:id="rId5"/>
    <p:sldId id="287" r:id="rId6"/>
    <p:sldId id="288" r:id="rId7"/>
    <p:sldId id="289" r:id="rId8"/>
    <p:sldId id="290" r:id="rId9"/>
    <p:sldId id="291" r:id="rId10"/>
    <p:sldId id="292" r:id="rId11"/>
    <p:sldId id="293" r:id="rId12"/>
    <p:sldId id="283" r:id="rId13"/>
  </p:sldIdLst>
  <p:sldSz cx="9144000" cy="5143500" type="screen16x9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2" d="100"/>
          <a:sy n="112" d="100"/>
        </p:scale>
        <p:origin x="-163" y="-77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406C72-91F5-4CA6-9D34-083FC57E7168}" type="datetimeFigureOut">
              <a:rPr lang="fr-FR" smtClean="0"/>
              <a:t>24/11/2011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B9AEA-D43C-449E-B7F4-ADB8B2C9FFA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87959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406C72-91F5-4CA6-9D34-083FC57E7168}" type="datetimeFigureOut">
              <a:rPr lang="fr-FR" smtClean="0"/>
              <a:t>24/11/2011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B9AEA-D43C-449E-B7F4-ADB8B2C9FFA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54124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406C72-91F5-4CA6-9D34-083FC57E7168}" type="datetimeFigureOut">
              <a:rPr lang="fr-FR" smtClean="0"/>
              <a:t>24/11/2011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B9AEA-D43C-449E-B7F4-ADB8B2C9FFA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78896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406C72-91F5-4CA6-9D34-083FC57E7168}" type="datetimeFigureOut">
              <a:rPr lang="fr-FR" smtClean="0"/>
              <a:t>24/11/2011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B9AEA-D43C-449E-B7F4-ADB8B2C9FFA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21774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406C72-91F5-4CA6-9D34-083FC57E7168}" type="datetimeFigureOut">
              <a:rPr lang="fr-FR" smtClean="0"/>
              <a:t>24/11/2011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B9AEA-D43C-449E-B7F4-ADB8B2C9FFA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22872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406C72-91F5-4CA6-9D34-083FC57E7168}" type="datetimeFigureOut">
              <a:rPr lang="fr-FR" smtClean="0"/>
              <a:t>24/11/2011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B9AEA-D43C-449E-B7F4-ADB8B2C9FFA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83178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406C72-91F5-4CA6-9D34-083FC57E7168}" type="datetimeFigureOut">
              <a:rPr lang="fr-FR" smtClean="0"/>
              <a:t>24/11/2011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B9AEA-D43C-449E-B7F4-ADB8B2C9FFA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18005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406C72-91F5-4CA6-9D34-083FC57E7168}" type="datetimeFigureOut">
              <a:rPr lang="fr-FR" smtClean="0"/>
              <a:t>24/11/2011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B9AEA-D43C-449E-B7F4-ADB8B2C9FFA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57882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406C72-91F5-4CA6-9D34-083FC57E7168}" type="datetimeFigureOut">
              <a:rPr lang="fr-FR" smtClean="0"/>
              <a:t>24/11/2011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B9AEA-D43C-449E-B7F4-ADB8B2C9FFA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18568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406C72-91F5-4CA6-9D34-083FC57E7168}" type="datetimeFigureOut">
              <a:rPr lang="fr-FR" smtClean="0"/>
              <a:t>24/11/2011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B9AEA-D43C-449E-B7F4-ADB8B2C9FFA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2610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406C72-91F5-4CA6-9D34-083FC57E7168}" type="datetimeFigureOut">
              <a:rPr lang="fr-FR" smtClean="0"/>
              <a:t>24/11/2011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B9AEA-D43C-449E-B7F4-ADB8B2C9FFA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17892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1000">
              <a:schemeClr val="tx1"/>
            </a:gs>
            <a:gs pos="64000">
              <a:srgbClr val="0A128C"/>
            </a:gs>
            <a:gs pos="77000">
              <a:srgbClr val="181CC7"/>
            </a:gs>
            <a:gs pos="93000">
              <a:srgbClr val="7005D4"/>
            </a:gs>
            <a:gs pos="100000">
              <a:srgbClr val="8C3D91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406C72-91F5-4CA6-9D34-083FC57E7168}" type="datetimeFigureOut">
              <a:rPr lang="fr-FR" smtClean="0"/>
              <a:t>24/11/2011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BB9AEA-D43C-449E-B7F4-ADB8B2C9FFA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81048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wmv"/><Relationship Id="rId1" Type="http://schemas.microsoft.com/office/2007/relationships/media" Target="../media/media1.wmv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4.gi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gi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2.wmv"/><Relationship Id="rId1" Type="http://schemas.microsoft.com/office/2007/relationships/media" Target="../media/media2.wmv"/><Relationship Id="rId6" Type="http://schemas.openxmlformats.org/officeDocument/2006/relationships/image" Target="../media/image16.jpg"/><Relationship Id="rId5" Type="http://schemas.openxmlformats.org/officeDocument/2006/relationships/image" Target="../media/image15.gif"/><Relationship Id="rId4" Type="http://schemas.openxmlformats.org/officeDocument/2006/relationships/hyperlink" Target="mailto:SEFARADE@YAHOOGROUPS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899592" y="411510"/>
            <a:ext cx="7416824" cy="4001095"/>
          </a:xfrm>
          <a:prstGeom prst="rect">
            <a:avLst/>
          </a:prstGeom>
          <a:noFill/>
        </p:spPr>
        <p:txBody>
          <a:bodyPr wrap="square" rtlCol="0">
            <a:prstTxWarp prst="textStop">
              <a:avLst/>
            </a:prstTxWarp>
            <a:spAutoFit/>
          </a:bodyPr>
          <a:lstStyle/>
          <a:p>
            <a:pPr algn="ctr"/>
            <a:r>
              <a:rPr lang="fr-FR" sz="3200" b="1" i="1" smtClean="0">
                <a:solidFill>
                  <a:srgbClr val="FFC000"/>
                </a:solidFill>
                <a:latin typeface="Baskerville Old Face" pitchFamily="18" charset="0"/>
              </a:rPr>
              <a:t>Los Miembros de</a:t>
            </a:r>
          </a:p>
          <a:p>
            <a:pPr algn="ctr"/>
            <a:endParaRPr lang="fr-FR" b="1" i="1">
              <a:solidFill>
                <a:srgbClr val="FFC000"/>
              </a:solidFill>
              <a:latin typeface="Baskerville Old Face" pitchFamily="18" charset="0"/>
            </a:endParaRPr>
          </a:p>
          <a:p>
            <a:pPr algn="ctr"/>
            <a:r>
              <a:rPr lang="fr-FR" sz="4000" b="1" i="1" smtClean="0">
                <a:solidFill>
                  <a:srgbClr val="FFC000"/>
                </a:solidFill>
                <a:latin typeface="Blazed" pitchFamily="2" charset="0"/>
              </a:rPr>
              <a:t>SEFARADE</a:t>
            </a:r>
            <a:r>
              <a:rPr lang="fr-FR" b="1" i="1" smtClean="0">
                <a:solidFill>
                  <a:srgbClr val="FFC000"/>
                </a:solidFill>
                <a:latin typeface="Baskerville Old Face" pitchFamily="18" charset="0"/>
              </a:rPr>
              <a:t>	</a:t>
            </a:r>
          </a:p>
          <a:p>
            <a:pPr algn="ctr"/>
            <a:endParaRPr lang="fr-FR" b="1" i="1">
              <a:solidFill>
                <a:srgbClr val="FFC000"/>
              </a:solidFill>
              <a:latin typeface="Baskerville Old Face" pitchFamily="18" charset="0"/>
            </a:endParaRPr>
          </a:p>
          <a:p>
            <a:pPr algn="ctr"/>
            <a:r>
              <a:rPr lang="fr-FR" sz="3200" b="1" i="1" smtClean="0">
                <a:solidFill>
                  <a:srgbClr val="FFC000"/>
                </a:solidFill>
                <a:latin typeface="Baskerville Old Face" pitchFamily="18" charset="0"/>
              </a:rPr>
              <a:t>Presentamos :</a:t>
            </a:r>
          </a:p>
          <a:p>
            <a:pPr algn="ctr"/>
            <a:endParaRPr lang="fr-FR" b="1" i="1">
              <a:solidFill>
                <a:srgbClr val="FFC000"/>
              </a:solidFill>
              <a:latin typeface="Baskerville Old Face" pitchFamily="18" charset="0"/>
            </a:endParaRPr>
          </a:p>
          <a:p>
            <a:pPr algn="ctr"/>
            <a:endParaRPr lang="fr-FR" b="1" i="1" smtClean="0">
              <a:solidFill>
                <a:srgbClr val="FFC000"/>
              </a:solidFill>
              <a:latin typeface="Baskerville Old Face" pitchFamily="18" charset="0"/>
            </a:endParaRPr>
          </a:p>
          <a:p>
            <a:pPr algn="ctr"/>
            <a:r>
              <a:rPr lang="fr-FR" sz="2800" b="1" i="1" smtClean="0">
                <a:solidFill>
                  <a:srgbClr val="FFC000"/>
                </a:solidFill>
                <a:latin typeface="Blazed" pitchFamily="2" charset="0"/>
              </a:rPr>
              <a:t>HAQUETIA</a:t>
            </a:r>
          </a:p>
          <a:p>
            <a:pPr algn="ctr"/>
            <a:endParaRPr lang="fr-FR" b="1" i="1">
              <a:solidFill>
                <a:srgbClr val="FFC000"/>
              </a:solidFill>
              <a:latin typeface="Baskerville Old Face" pitchFamily="18" charset="0"/>
            </a:endParaRPr>
          </a:p>
          <a:p>
            <a:pPr algn="ctr"/>
            <a:r>
              <a:rPr lang="fr-FR" sz="3200" b="1" i="1" smtClean="0">
                <a:solidFill>
                  <a:srgbClr val="00B050"/>
                </a:solidFill>
                <a:latin typeface="Baskerville Old Face" pitchFamily="18" charset="0"/>
              </a:rPr>
              <a:t>Parte 1</a:t>
            </a:r>
            <a:endParaRPr lang="fr-FR" sz="3200" b="1" i="1">
              <a:solidFill>
                <a:srgbClr val="00B050"/>
              </a:solidFill>
              <a:latin typeface="Baskerville Old Face" pitchFamily="18" charset="0"/>
            </a:endParaRPr>
          </a:p>
        </p:txBody>
      </p:sp>
      <p:sp>
        <p:nvSpPr>
          <p:cNvPr id="2" name="ZoneTexte 1"/>
          <p:cNvSpPr txBox="1"/>
          <p:nvPr/>
        </p:nvSpPr>
        <p:spPr>
          <a:xfrm>
            <a:off x="4355976" y="4674924"/>
            <a:ext cx="35283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smtClean="0">
                <a:solidFill>
                  <a:srgbClr val="00B050"/>
                </a:solidFill>
                <a:latin typeface="Baskerville Old Face" pitchFamily="18" charset="0"/>
              </a:rPr>
              <a:t> idea de : Aaron Toledano</a:t>
            </a:r>
            <a:endParaRPr lang="fr-FR" sz="2400">
              <a:solidFill>
                <a:srgbClr val="00B050"/>
              </a:solidFill>
              <a:latin typeface="Baskerville Old Face" pitchFamily="18" charset="0"/>
            </a:endParaRPr>
          </a:p>
        </p:txBody>
      </p:sp>
      <p:sp>
        <p:nvSpPr>
          <p:cNvPr id="3" name="Larme 2"/>
          <p:cNvSpPr/>
          <p:nvPr/>
        </p:nvSpPr>
        <p:spPr>
          <a:xfrm>
            <a:off x="7926016" y="4234845"/>
            <a:ext cx="1080120" cy="908655"/>
          </a:xfrm>
          <a:prstGeom prst="teardrop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29410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307">
        <p14:vortex dir="r"/>
      </p:transition>
    </mc:Choice>
    <mc:Fallback>
      <p:transition spd="slow" advTm="1130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1367644" y="267493"/>
            <a:ext cx="5976664" cy="584775"/>
          </a:xfrm>
          <a:prstGeom prst="rect">
            <a:avLst/>
          </a:prstGeom>
          <a:noFill/>
        </p:spPr>
        <p:txBody>
          <a:bodyPr wrap="square" rtlCol="0">
            <a:prstTxWarp prst="textTriangle">
              <a:avLst/>
            </a:prstTxWarp>
            <a:spAutoFit/>
          </a:bodyPr>
          <a:lstStyle/>
          <a:p>
            <a:pPr algn="ctr"/>
            <a:r>
              <a:rPr lang="fr-FR" sz="3200" smtClean="0">
                <a:solidFill>
                  <a:srgbClr val="00B050"/>
                </a:solidFill>
                <a:latin typeface="Cloister Black" pitchFamily="2" charset="0"/>
              </a:rPr>
              <a:t>Un poquito de Historia, con este Video</a:t>
            </a:r>
            <a:endParaRPr lang="fr-FR" sz="3200">
              <a:solidFill>
                <a:srgbClr val="00B050"/>
              </a:solidFill>
              <a:latin typeface="Cloister Black" pitchFamily="2" charset="0"/>
            </a:endParaRPr>
          </a:p>
        </p:txBody>
      </p:sp>
      <p:pic>
        <p:nvPicPr>
          <p:cNvPr id="4" name="NVEExport.0001 Historia de los Sefardistas 1.wmv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>
                  <p14:fade in="500" out="500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835696" y="1419622"/>
            <a:ext cx="5040560" cy="2835315"/>
          </a:xfrm>
          <a:prstGeom prst="teardrop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716190076"/>
      </p:ext>
    </p:extLst>
  </p:cSld>
  <p:clrMapOvr>
    <a:masterClrMapping/>
  </p:clrMapOvr>
  <p:transition spd="slow" advTm="40234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repeatCount="2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4000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38944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95444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16" fill="remove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mediacall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cmd type="call" cmd="togglePause">
                                      <p:cBhvr>
                                        <p:cTn id="21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3" grpId="0"/>
    </p:bldLst>
  </p:timing>
  <p:extLst mod="1">
    <p:ext uri="{E180D4A7-C9FB-4DFB-919C-405C955672EB}">
      <p14:showEvtLst xmlns:p14="http://schemas.microsoft.com/office/powerpoint/2010/main">
        <p14:playEvt time="6001" objId="4"/>
        <p14:stopEvt time="395691" objId="4"/>
      </p14:showEvtLst>
    </p:ext>
  </p:extLs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611560" y="483518"/>
            <a:ext cx="7920880" cy="2062103"/>
          </a:xfrm>
          <a:prstGeom prst="rect">
            <a:avLst/>
          </a:prstGeom>
          <a:noFill/>
        </p:spPr>
        <p:txBody>
          <a:bodyPr wrap="square" rtlCol="0">
            <a:prstTxWarp prst="textCanUp">
              <a:avLst/>
            </a:prstTxWarp>
            <a:spAutoFit/>
          </a:bodyPr>
          <a:lstStyle/>
          <a:p>
            <a:pPr algn="ctr"/>
            <a:r>
              <a:rPr lang="fr-FR" sz="3200" smtClean="0">
                <a:solidFill>
                  <a:srgbClr val="FFC000"/>
                </a:solidFill>
                <a:latin typeface="Matura MT Script Capitals" pitchFamily="66" charset="0"/>
              </a:rPr>
              <a:t>Haketia de</a:t>
            </a:r>
          </a:p>
          <a:p>
            <a:pPr algn="ctr"/>
            <a:endParaRPr lang="fr-FR" sz="3200">
              <a:solidFill>
                <a:srgbClr val="FFC000"/>
              </a:solidFill>
              <a:latin typeface="Matura MT Script Capitals" pitchFamily="66" charset="0"/>
            </a:endParaRPr>
          </a:p>
          <a:p>
            <a:pPr algn="ctr"/>
            <a:r>
              <a:rPr lang="fr-FR" sz="3200" smtClean="0">
                <a:solidFill>
                  <a:srgbClr val="FFC000"/>
                </a:solidFill>
                <a:latin typeface="Matura MT Script Capitals" pitchFamily="66" charset="0"/>
              </a:rPr>
              <a:t>SARA FERERES DE MORYOUSSEF</a:t>
            </a:r>
            <a:endParaRPr lang="fr-FR" sz="3200">
              <a:solidFill>
                <a:srgbClr val="FFC000"/>
              </a:solidFill>
              <a:latin typeface="Matura MT Script Capitals" pitchFamily="66" charset="0"/>
            </a:endParaRPr>
          </a:p>
        </p:txBody>
      </p:sp>
      <p:sp>
        <p:nvSpPr>
          <p:cNvPr id="3" name="Ellipse 2"/>
          <p:cNvSpPr/>
          <p:nvPr/>
        </p:nvSpPr>
        <p:spPr>
          <a:xfrm>
            <a:off x="3419872" y="2545621"/>
            <a:ext cx="2088232" cy="2258377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3076287"/>
            <a:ext cx="897632" cy="1570856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4248" y="3076287"/>
            <a:ext cx="897632" cy="15708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54311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13802">
        <p14:ripple/>
        <p:sndAc>
          <p:stSnd>
            <p:snd r:embed="rId2" name="Historia de los Sefardistas.wav"/>
          </p:stSnd>
        </p:sndAc>
      </p:transition>
    </mc:Choice>
    <mc:Fallback>
      <p:transition spd="slow" advTm="13802">
        <p:fade/>
        <p:sndAc>
          <p:stSnd>
            <p:snd r:embed="rId2" name="Historia de los Sefardista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123728" y="123478"/>
            <a:ext cx="4572000" cy="1569660"/>
          </a:xfrm>
          <a:prstGeom prst="rect">
            <a:avLst/>
          </a:prstGeom>
        </p:spPr>
        <p:txBody>
          <a:bodyPr>
            <a:prstTxWarp prst="textPlain">
              <a:avLst/>
            </a:prstTxWarp>
            <a:spAutoFit/>
          </a:bodyPr>
          <a:lstStyle/>
          <a:p>
            <a:pPr algn="ctr"/>
            <a:r>
              <a:rPr lang="fr-FR" sz="2400">
                <a:solidFill>
                  <a:srgbClr val="FFC000"/>
                </a:solidFill>
                <a:latin typeface="Matura MT Script Capitals" pitchFamily="66" charset="0"/>
              </a:rPr>
              <a:t>Consejjas y consejjitas del tiempo de Zemán</a:t>
            </a:r>
            <a:br>
              <a:rPr lang="fr-FR" sz="2400">
                <a:solidFill>
                  <a:srgbClr val="FFC000"/>
                </a:solidFill>
                <a:latin typeface="Matura MT Script Capitals" pitchFamily="66" charset="0"/>
              </a:rPr>
            </a:br>
            <a:r>
              <a:rPr lang="fr-FR" sz="2400">
                <a:solidFill>
                  <a:srgbClr val="FFC000"/>
                </a:solidFill>
                <a:latin typeface="Matura MT Script Capitals" pitchFamily="66" charset="0"/>
              </a:rPr>
              <a:t/>
            </a:r>
            <a:br>
              <a:rPr lang="fr-FR" sz="2400">
                <a:solidFill>
                  <a:srgbClr val="FFC000"/>
                </a:solidFill>
                <a:latin typeface="Matura MT Script Capitals" pitchFamily="66" charset="0"/>
              </a:rPr>
            </a:br>
            <a:endParaRPr lang="fr-FR" sz="2400">
              <a:solidFill>
                <a:srgbClr val="FFC000"/>
              </a:solidFill>
              <a:latin typeface="Matura MT Script Capitals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5496" y="987574"/>
            <a:ext cx="322210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>
                <a:solidFill>
                  <a:srgbClr val="00B050"/>
                </a:solidFill>
                <a:latin typeface="High Tower Text" pitchFamily="18" charset="0"/>
              </a:rPr>
              <a:t>La boluntad no me falta pa´siguer contandobos consejjas en ´haquetía, máaa...no sepoy que´s lo que bos gusta y qué es interesante pa´todos. Hoy no me salen gher cozzas del tiempo de zemán, de cuando era al´hazba en Larache.</a:t>
            </a:r>
            <a:br>
              <a:rPr lang="fr-FR">
                <a:solidFill>
                  <a:srgbClr val="00B050"/>
                </a:solidFill>
                <a:latin typeface="High Tower Text" pitchFamily="18" charset="0"/>
              </a:rPr>
            </a:br>
            <a:endParaRPr lang="fr-FR">
              <a:solidFill>
                <a:srgbClr val="00B050"/>
              </a:solidFill>
              <a:latin typeface="High Tower Text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7443" y="3435846"/>
            <a:ext cx="3238413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>
                <a:solidFill>
                  <a:srgbClr val="00B050"/>
                </a:solidFill>
                <a:latin typeface="High Tower Text" pitchFamily="18" charset="0"/>
              </a:rPr>
              <a:t>Si supierais lo ´haitora que yo fui en esos tiempos. No hhabía wuayya nueba que no quijjera gostar, con dezirvos que hhatta´prendi a montar en caballo</a:t>
            </a:r>
            <a:endParaRPr lang="fr-FR">
              <a:solidFill>
                <a:srgbClr val="00B050"/>
              </a:solidFill>
              <a:latin typeface="High Tower Text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547703" y="987574"/>
            <a:ext cx="313184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>
                <a:solidFill>
                  <a:srgbClr val="00B050"/>
                </a:solidFill>
                <a:latin typeface="High Tower Text" pitchFamily="18" charset="0"/>
              </a:rPr>
              <a:t>. Mi prima Estrella (la maestra del Yehudá Halevy” de Larache), mi´rmana Elisa y ésta jardualía que soy yooo, tubimos muncha suerte. El Club Militar que llambamos “ La Hípica ” era sólo pa´los militares y sus familias. Mozotros los judíos, no teníamos derecho. La suerte fue que mi tío Elías (Z´L), (Mr. Fereres), enseñaba inglés y creoy que tamien franses en el Liceo Patronato Militar</a:t>
            </a:r>
            <a:r>
              <a:rPr lang="fr-FR">
                <a:solidFill>
                  <a:srgbClr val="00B050"/>
                </a:solidFill>
                <a:latin typeface="High Tower Text" pitchFamily="18" charset="0"/>
              </a:rPr>
              <a:t>. </a:t>
            </a:r>
            <a:endParaRPr lang="fr-FR">
              <a:solidFill>
                <a:srgbClr val="00B050"/>
              </a:solidFill>
              <a:latin typeface="High Tower Text" pitchFamily="18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2861" y="2312044"/>
            <a:ext cx="1724806" cy="129360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3008463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70580">
        <p14:gallery dir="l"/>
      </p:transition>
    </mc:Choice>
    <mc:Fallback>
      <p:transition spd="slow" advTm="7058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7504" y="339502"/>
            <a:ext cx="36004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>
                <a:solidFill>
                  <a:srgbClr val="00B050"/>
                </a:solidFill>
                <a:latin typeface="High Tower Text" pitchFamily="18" charset="0"/>
              </a:rPr>
              <a:t>. Grasias a esooo...le hhizieron sosio. Wua que bos dire... Nossé como fue que empesimos a entrar al Club con mi tío, porqu´él, jjuwuaba al tenis y al pinpón de lo mejjor. Wua mozotras mos neskheímos en el Capitán, Don Pedro Gómez-Torga (venía de familia... noooble) manque todos le llamabamós... gher Perico. Le roguimos ´hauritel-la que mos enseñara a montar a caballo. Él era un jinete endiamantado y un profesor d´equitasión de primera y como le caímos bien... wua´ntonses s´ocupó de las tres. </a:t>
            </a:r>
            <a:endParaRPr lang="fr-FR">
              <a:solidFill>
                <a:srgbClr val="00B050"/>
              </a:solidFill>
              <a:latin typeface="High Tower Text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436096" y="339502"/>
            <a:ext cx="3251543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>
                <a:solidFill>
                  <a:srgbClr val="00B050"/>
                </a:solidFill>
                <a:latin typeface="High Tower Text" pitchFamily="18" charset="0"/>
              </a:rPr>
              <a:t>Ansina´mpesimos a montar y a salir a correr a los “Biberos” que´staba cabe´l Club. Galopando y galopando entre los pinos, unas bezes indo pasito a pasito y cuando aprendimos a sebtarmos bien y a dirigir al caballo, ´had mos ambezó a cojjer, wuena postura sobre la sía del caballo pa´mpesar a galopar. Eso no´s todo, dishimos qu´aprender a saltar ostaculós. Lo wueno de Perico dishó que wueno. Un día me las di de baliente y le dishí que quería saltar un poquito más alto. </a:t>
            </a:r>
            <a:endParaRPr lang="fr-FR">
              <a:solidFill>
                <a:srgbClr val="00B050"/>
              </a:solidFill>
              <a:latin typeface="High Tower Text" pitchFamily="18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1920" y="1851670"/>
            <a:ext cx="1368152" cy="10261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37858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82172">
        <p14:gallery dir="l"/>
      </p:transition>
    </mc:Choice>
    <mc:Fallback>
      <p:transition spd="slow" advTm="8217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7504" y="267494"/>
            <a:ext cx="302433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>
                <a:solidFill>
                  <a:srgbClr val="00B050"/>
                </a:solidFill>
                <a:latin typeface="High Tower Text" pitchFamily="18" charset="0"/>
              </a:rPr>
              <a:t>Wua´ntonses él me emprestó su caballo, que era un ´hafritz saltando. Alaquimé galopa que galopa y tenía que mandal-le saltar. Ma yo no´staba bien preparada y lo hhizzíii... un poquito más tarde del que tocaba. ¿Que contaré? El quitado del caballo me sha´hateo y me caí sentada sobre la pista de tierra. Wueno que el estribo s ´abría sólo y me soltí, porque el amargo del caballo se´spantó y se puzó a correr endiscués de tirarme. </a:t>
            </a:r>
            <a:endParaRPr lang="fr-FR">
              <a:solidFill>
                <a:srgbClr val="00B050"/>
              </a:solidFill>
              <a:latin typeface="High Tower Text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203848" y="267494"/>
            <a:ext cx="295232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>
                <a:solidFill>
                  <a:srgbClr val="00B050"/>
                </a:solidFill>
                <a:latin typeface="High Tower Text" pitchFamily="18" charset="0"/>
              </a:rPr>
              <a:t>Eso no´s todo, Perico dishó que subir oootra bes y bolber a intental-lo. Wua m´aserquí al caballo y lebantí la pata pa´suber a la sía ... ¡Wuo wuo por el dolor que me dio en el hhondón cuando me sentí sobr´ella! Grito ferido salió de mi garjjote. Amaaargo Perico, lo que se´spantó d´ello. Ma se me pasó pronto y me quedí montando como si tal.</a:t>
            </a:r>
            <a:br>
              <a:rPr lang="fr-FR">
                <a:solidFill>
                  <a:srgbClr val="00B050"/>
                </a:solidFill>
                <a:latin typeface="High Tower Text" pitchFamily="18" charset="0"/>
              </a:rPr>
            </a:br>
            <a:endParaRPr lang="fr-FR">
              <a:solidFill>
                <a:srgbClr val="00B050"/>
              </a:solidFill>
              <a:latin typeface="High Tower Text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146225" y="267494"/>
            <a:ext cx="291581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mtClean="0">
                <a:solidFill>
                  <a:srgbClr val="00B050"/>
                </a:solidFill>
                <a:latin typeface="High Tower Text" pitchFamily="18" charset="0"/>
              </a:rPr>
              <a:t>bolbió </a:t>
            </a:r>
            <a:r>
              <a:rPr lang="fr-FR">
                <a:solidFill>
                  <a:srgbClr val="00B050"/>
                </a:solidFill>
                <a:latin typeface="High Tower Text" pitchFamily="18" charset="0"/>
              </a:rPr>
              <a:t>independiente como la “Sona fransezza”. Ninguno de mozotros bibía en Maruecos porque cada uno´migróoo... ande le conbenía. Resulta que yo biajaba a Barselona cada año, ande bibía mi´rmana Elisaaa... En uno de muestros tours por Sefarad ése año fuimos al Andalus y endiscués de bizitar Granada, Córdoba, y otras siudades mos fuimos a Sevía. Ya sabíamos que Perico </a:t>
            </a:r>
            <a:endParaRPr lang="fr-FR">
              <a:solidFill>
                <a:srgbClr val="00B050"/>
              </a:solidFill>
              <a:latin typeface="High Tower Text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144432" y="3867894"/>
            <a:ext cx="307808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>
                <a:solidFill>
                  <a:srgbClr val="00B050"/>
                </a:solidFill>
                <a:latin typeface="High Tower Text" pitchFamily="18" charset="0"/>
              </a:rPr>
              <a:t>Bos diré algo curiozzo. Pasaron muuunchos años y Laracheee, no quedó “Sona´spañola”, entonses se 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8326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109528">
        <p14:gallery dir="l"/>
      </p:transition>
    </mc:Choice>
    <mc:Fallback>
      <p:transition spd="slow" advTm="109528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7504" y="65187"/>
            <a:ext cx="2952328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>
                <a:solidFill>
                  <a:srgbClr val="00B050"/>
                </a:solidFill>
                <a:latin typeface="High Tower Text" pitchFamily="18" charset="0"/>
              </a:rPr>
              <a:t>bibía ahíii y na´más llegaaar... le llamimos a su cazza. Mos contestó él mizmo. De l´alegría que le dio mos disho que bendría bolando a la´stasión, porque tenía ganas de mirarmos. Ansina lo hhizó y al ratito paresió. Mos dio una cozza a los tres cuando llegóoo... que no sabíamos qué dizer. El gua´hsh que teníamos mos yenó loz ojjos de lagrimás... por el recuerdo de esos años de amistad y conbibensia entre todos los la´haraishis, ya feran moros, jjudios au quistianos</a:t>
            </a:r>
            <a:r>
              <a:rPr lang="fr-FR">
                <a:solidFill>
                  <a:srgbClr val="00B050"/>
                </a:solidFill>
                <a:latin typeface="High Tower Text" pitchFamily="18" charset="0"/>
              </a:rPr>
              <a:t>. </a:t>
            </a:r>
            <a:endParaRPr lang="fr-FR">
              <a:solidFill>
                <a:srgbClr val="00B050"/>
              </a:solidFill>
              <a:latin typeface="High Tower Text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070943" y="65187"/>
            <a:ext cx="3287609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>
                <a:solidFill>
                  <a:srgbClr val="00B050"/>
                </a:solidFill>
                <a:latin typeface="High Tower Text" pitchFamily="18" charset="0"/>
              </a:rPr>
              <a:t>Todos iwuales y queridos... Ansina es como debe ser, todos semos iwuales y tenemos que respetarmos como manda Ha Shem. Nadie es mejjor qu´el otro y nadie tiene derecho a creerse superior. Ahí´stá la berdad pa´bibir en pas en este ´Olam jardueado. Wueno ya s´acabó el cuento. Dezime si no bos khanteo, manque sé que algunos la´haraishis conesieron a Perico, La Hípica y los “Biberos” (Viveros)...¿Yak? Bos gustará acordarbos. Cariños y bezzos en alcofas, pa´qu´alcanse a todos. Hatta pronto con el fabor del Dio.</a:t>
            </a:r>
            <a:br>
              <a:rPr lang="fr-FR">
                <a:solidFill>
                  <a:srgbClr val="00B050"/>
                </a:solidFill>
                <a:latin typeface="High Tower Text" pitchFamily="18" charset="0"/>
              </a:rPr>
            </a:br>
            <a:endParaRPr lang="fr-FR">
              <a:solidFill>
                <a:srgbClr val="00B050"/>
              </a:solidFill>
              <a:latin typeface="High Tower Text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499959" y="1635646"/>
            <a:ext cx="244827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>
                <a:solidFill>
                  <a:srgbClr val="FFC000"/>
                </a:solidFill>
                <a:latin typeface="Matura MT Script Capitals" pitchFamily="66" charset="0"/>
              </a:rPr>
              <a:t>Sara Fereres de Moryoussef</a:t>
            </a:r>
            <a:br>
              <a:rPr lang="fr-FR">
                <a:solidFill>
                  <a:srgbClr val="FFC000"/>
                </a:solidFill>
                <a:latin typeface="Matura MT Script Capitals" pitchFamily="66" charset="0"/>
              </a:rPr>
            </a:br>
            <a:r>
              <a:rPr lang="fr-FR">
                <a:solidFill>
                  <a:srgbClr val="FFC000"/>
                </a:solidFill>
                <a:latin typeface="Matura MT Script Capitals" pitchFamily="66" charset="0"/>
              </a:rPr>
              <a:t>Caracas 5 Diciembre. 2007. </a:t>
            </a:r>
          </a:p>
        </p:txBody>
      </p:sp>
      <p:sp>
        <p:nvSpPr>
          <p:cNvPr id="5" name="Organigramme : Stockage à accès séquentiel 4"/>
          <p:cNvSpPr/>
          <p:nvPr/>
        </p:nvSpPr>
        <p:spPr>
          <a:xfrm>
            <a:off x="6948264" y="267494"/>
            <a:ext cx="1224136" cy="1296144"/>
          </a:xfrm>
          <a:prstGeom prst="flowChartMagneticTape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5445" y="3291840"/>
            <a:ext cx="1257300" cy="14401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74701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95191">
        <p14:gallery dir="l"/>
      </p:transition>
    </mc:Choice>
    <mc:Fallback>
      <p:transition spd="slow" advTm="95191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395536" y="339502"/>
            <a:ext cx="8352928" cy="1569660"/>
          </a:xfrm>
          <a:prstGeom prst="rect">
            <a:avLst/>
          </a:prstGeom>
          <a:noFill/>
        </p:spPr>
        <p:txBody>
          <a:bodyPr wrap="square" rtlCol="0">
            <a:prstTxWarp prst="textTriangle">
              <a:avLst/>
            </a:prstTxWarp>
            <a:spAutoFit/>
          </a:bodyPr>
          <a:lstStyle/>
          <a:p>
            <a:pPr algn="ctr"/>
            <a:r>
              <a:rPr lang="fr-FR" sz="3200" smtClean="0">
                <a:solidFill>
                  <a:srgbClr val="FFC000"/>
                </a:solidFill>
                <a:latin typeface="Matura MT Script Capitals" pitchFamily="66" charset="0"/>
              </a:rPr>
              <a:t>Jaketia de </a:t>
            </a:r>
          </a:p>
          <a:p>
            <a:pPr algn="ctr"/>
            <a:endParaRPr lang="fr-FR" sz="3200">
              <a:solidFill>
                <a:srgbClr val="FFC000"/>
              </a:solidFill>
              <a:latin typeface="Matura MT Script Capitals" pitchFamily="66" charset="0"/>
            </a:endParaRPr>
          </a:p>
          <a:p>
            <a:pPr algn="ctr"/>
            <a:r>
              <a:rPr lang="fr-FR" sz="3200" smtClean="0">
                <a:solidFill>
                  <a:srgbClr val="FFC000"/>
                </a:solidFill>
                <a:latin typeface="Matura MT Script Capitals" pitchFamily="66" charset="0"/>
              </a:rPr>
              <a:t>Mercedes Dembo</a:t>
            </a:r>
            <a:endParaRPr lang="fr-FR" sz="3200">
              <a:solidFill>
                <a:srgbClr val="FFC000"/>
              </a:solidFill>
              <a:latin typeface="Matura MT Script Capitals" pitchFamily="66" charset="0"/>
            </a:endParaRPr>
          </a:p>
        </p:txBody>
      </p:sp>
      <p:sp>
        <p:nvSpPr>
          <p:cNvPr id="3" name="Organigramme : Stockage à accès séquentiel 2"/>
          <p:cNvSpPr/>
          <p:nvPr/>
        </p:nvSpPr>
        <p:spPr>
          <a:xfrm>
            <a:off x="2843808" y="2211710"/>
            <a:ext cx="3672408" cy="2664296"/>
          </a:xfrm>
          <a:prstGeom prst="flowChartMagneticTape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3076287"/>
            <a:ext cx="897632" cy="1570856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4248" y="3076287"/>
            <a:ext cx="897632" cy="15708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191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3056">
        <p14:vortex dir="r"/>
      </p:transition>
    </mc:Choice>
    <mc:Fallback>
      <p:transition spd="slow" advTm="13056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79512" y="32594"/>
            <a:ext cx="4464496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b="1">
                <a:solidFill>
                  <a:srgbClr val="FFFF00"/>
                </a:solidFill>
                <a:latin typeface="High Tower Text" pitchFamily="18" charset="0"/>
              </a:rPr>
              <a:t>Cuando m'aserqi a su caleja (calle) ym'encontri con su padre, mis patas shenshlearon (se</a:t>
            </a:r>
            <a:r>
              <a:rPr lang="fr-FR">
                <a:solidFill>
                  <a:srgbClr val="FFFF00"/>
                </a:solidFill>
                <a:latin typeface="High Tower Text" pitchFamily="18" charset="0"/>
              </a:rPr>
              <a:t> agitaron); delespant</a:t>
            </a:r>
            <a:r>
              <a:rPr lang="fr-FR" i="1" u="sng">
                <a:solidFill>
                  <a:srgbClr val="FFFF00"/>
                </a:solidFill>
                <a:latin typeface="High Tower Text" pitchFamily="18" charset="0"/>
              </a:rPr>
              <a:t>ij</a:t>
            </a:r>
            <a:r>
              <a:rPr lang="fr-FR">
                <a:solidFill>
                  <a:srgbClr val="FFFF00"/>
                </a:solidFill>
                <a:latin typeface="High Tower Text" pitchFamily="18" charset="0"/>
              </a:rPr>
              <a:t>o(miedo) que m'entro; la hádra (habla) se me corto.</a:t>
            </a:r>
            <a:br>
              <a:rPr lang="fr-FR">
                <a:solidFill>
                  <a:srgbClr val="FFFF00"/>
                </a:solidFill>
                <a:latin typeface="High Tower Text" pitchFamily="18" charset="0"/>
              </a:rPr>
            </a:br>
            <a:r>
              <a:rPr lang="fr-FR">
                <a:solidFill>
                  <a:srgbClr val="FFFF00"/>
                </a:solidFill>
                <a:latin typeface="High Tower Text" pitchFamily="18" charset="0"/>
              </a:rPr>
              <a:t>Yo le dishi(dije) señor mío, vengo a demandarle (pedirle) la mano d' Isterika,de la mirada que m'esho máz (más) shenshlear m'entro.</a:t>
            </a:r>
            <a:br>
              <a:rPr lang="fr-FR">
                <a:solidFill>
                  <a:srgbClr val="FFFF00"/>
                </a:solidFill>
                <a:latin typeface="High Tower Text" pitchFamily="18" charset="0"/>
              </a:rPr>
            </a:br>
            <a:r>
              <a:rPr lang="fr-FR">
                <a:solidFill>
                  <a:srgbClr val="FFFF00"/>
                </a:solidFill>
                <a:latin typeface="High Tower Text" pitchFamily="18" charset="0"/>
              </a:rPr>
              <a:t>El me dizemi hi</a:t>
            </a:r>
            <a:r>
              <a:rPr lang="fr-FR" i="1" u="sng">
                <a:solidFill>
                  <a:srgbClr val="FFFF00"/>
                </a:solidFill>
                <a:latin typeface="High Tower Text" pitchFamily="18" charset="0"/>
              </a:rPr>
              <a:t>j</a:t>
            </a:r>
            <a:r>
              <a:rPr lang="fr-FR">
                <a:solidFill>
                  <a:srgbClr val="FFFF00"/>
                </a:solidFill>
                <a:latin typeface="High Tower Text" pitchFamily="18" charset="0"/>
              </a:rPr>
              <a:t>ika sonlos o</a:t>
            </a:r>
            <a:r>
              <a:rPr lang="fr-FR" i="1" u="sng">
                <a:solidFill>
                  <a:srgbClr val="FFFF00"/>
                </a:solidFill>
                <a:latin typeface="High Tower Text" pitchFamily="18" charset="0"/>
              </a:rPr>
              <a:t>j</a:t>
            </a:r>
            <a:r>
              <a:rPr lang="fr-FR">
                <a:solidFill>
                  <a:srgbClr val="FFFF00"/>
                </a:solidFill>
                <a:latin typeface="High Tower Text" pitchFamily="18" charset="0"/>
              </a:rPr>
              <a:t>ikos(ojitos) de mi cara todo lo que tengo es pa ella. </a:t>
            </a:r>
            <a:br>
              <a:rPr lang="fr-FR">
                <a:solidFill>
                  <a:srgbClr val="FFFF00"/>
                </a:solidFill>
                <a:latin typeface="High Tower Text" pitchFamily="18" charset="0"/>
              </a:rPr>
            </a:br>
            <a:r>
              <a:rPr lang="fr-FR">
                <a:solidFill>
                  <a:srgbClr val="FFFF00"/>
                </a:solidFill>
                <a:latin typeface="High Tower Text" pitchFamily="18" charset="0"/>
              </a:rPr>
              <a:t>Su madre engüen olam (mundo) este, se fe (fue) y me la desho (dejo) shiquita,vivo solo por ella, no paro de feshearla (mimarla).</a:t>
            </a:r>
            <a:br>
              <a:rPr lang="fr-FR">
                <a:solidFill>
                  <a:srgbClr val="FFFF00"/>
                </a:solidFill>
                <a:latin typeface="High Tower Text" pitchFamily="18" charset="0"/>
              </a:rPr>
            </a:br>
            <a:r>
              <a:rPr lang="fr-FR">
                <a:solidFill>
                  <a:srgbClr val="FFFF00"/>
                </a:solidFill>
                <a:latin typeface="High Tower Text" pitchFamily="18" charset="0"/>
              </a:rPr>
              <a:t>Tiene unashuar (ajuar) como y como (de lo mejor), anyadiendo a la dote díacon día máz ducados, no tendrá nada que di</a:t>
            </a:r>
            <a:r>
              <a:rPr lang="fr-FR" u="sng">
                <a:solidFill>
                  <a:srgbClr val="FFFF00"/>
                </a:solidFill>
                <a:latin typeface="High Tower Text" pitchFamily="18" charset="0"/>
              </a:rPr>
              <a:t>z</a:t>
            </a:r>
            <a:r>
              <a:rPr lang="fr-FR">
                <a:solidFill>
                  <a:srgbClr val="FFFF00"/>
                </a:solidFill>
                <a:latin typeface="High Tower Text" pitchFamily="18" charset="0"/>
              </a:rPr>
              <a:t>er(decir) la su suegra ni cuñada. </a:t>
            </a:r>
          </a:p>
        </p:txBody>
      </p:sp>
      <p:sp>
        <p:nvSpPr>
          <p:cNvPr id="3" name="Rectangle 2"/>
          <p:cNvSpPr/>
          <p:nvPr/>
        </p:nvSpPr>
        <p:spPr>
          <a:xfrm>
            <a:off x="4751512" y="53714"/>
            <a:ext cx="3995936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>
                <a:solidFill>
                  <a:srgbClr val="FFFF00"/>
                </a:solidFill>
                <a:latin typeface="High Tower Text" pitchFamily="18" charset="0"/>
              </a:rPr>
              <a:t>Señor mío voz arrogoy(ruego) no bushco (busco) su dote, gher(solo) quiero su amor; la quiero como un loco no como ni durmojameando (pensando) en ella.</a:t>
            </a:r>
            <a:br>
              <a:rPr lang="fr-FR">
                <a:solidFill>
                  <a:srgbClr val="FFFF00"/>
                </a:solidFill>
                <a:latin typeface="High Tower Text" pitchFamily="18" charset="0"/>
              </a:rPr>
            </a:br>
            <a:r>
              <a:rPr lang="fr-FR">
                <a:solidFill>
                  <a:srgbClr val="FFFF00"/>
                </a:solidFill>
                <a:latin typeface="High Tower Text" pitchFamily="18" charset="0"/>
              </a:rPr>
              <a:t>Soy de güena (buena) famia (familia)se cantar, meldar(leer) latin, scriber romanses; mi padre ez fidalgo(hidalgo) de las tierras de léon.</a:t>
            </a:r>
          </a:p>
        </p:txBody>
      </p:sp>
      <p:sp>
        <p:nvSpPr>
          <p:cNvPr id="4" name="Rectangle 3"/>
          <p:cNvSpPr/>
          <p:nvPr/>
        </p:nvSpPr>
        <p:spPr>
          <a:xfrm>
            <a:off x="4751512" y="2571750"/>
            <a:ext cx="413995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>
                <a:solidFill>
                  <a:srgbClr val="FFFF00"/>
                </a:solidFill>
                <a:latin typeface="High Tower Text" pitchFamily="18" charset="0"/>
              </a:rPr>
              <a:t>¡ Cantar!, !romanses¡ !latin! ¿ cualo? ¿ ma eso se come? !no!,nada, ualo! Ya tengo un novio balido (de valor) que no la falte nada.</a:t>
            </a: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6176" y="3876294"/>
            <a:ext cx="1626908" cy="1160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63841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03519">
        <p14:flip dir="r"/>
      </p:transition>
    </mc:Choice>
    <mc:Fallback>
      <p:transition spd="slow" advTm="10351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7504" y="195486"/>
            <a:ext cx="329411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>
                <a:solidFill>
                  <a:srgbClr val="FFFF00"/>
                </a:solidFill>
                <a:latin typeface="High Tower Text" pitchFamily="18" charset="0"/>
              </a:rPr>
              <a:t>!Pobre de mi! me fuyi (huye) sin pies con el alma en la palma elcorassón enco</a:t>
            </a:r>
            <a:r>
              <a:rPr lang="fr-FR" i="1" u="sng">
                <a:solidFill>
                  <a:srgbClr val="FFFF00"/>
                </a:solidFill>
                <a:latin typeface="High Tower Text" pitchFamily="18" charset="0"/>
              </a:rPr>
              <a:t>j</a:t>
            </a:r>
            <a:r>
              <a:rPr lang="fr-FR">
                <a:solidFill>
                  <a:srgbClr val="FFFF00"/>
                </a:solidFill>
                <a:latin typeface="High Tower Text" pitchFamily="18" charset="0"/>
              </a:rPr>
              <a:t>ido.</a:t>
            </a:r>
            <a:br>
              <a:rPr lang="fr-FR">
                <a:solidFill>
                  <a:srgbClr val="FFFF00"/>
                </a:solidFill>
                <a:latin typeface="High Tower Text" pitchFamily="18" charset="0"/>
              </a:rPr>
            </a:br>
            <a:r>
              <a:rPr lang="fr-FR">
                <a:solidFill>
                  <a:srgbClr val="FFFF00"/>
                </a:solidFill>
                <a:latin typeface="High Tower Text" pitchFamily="18" charset="0"/>
              </a:rPr>
              <a:t>Vi a mi querida en la zoteaneando (llorando) la mirada triste, con un suspiro me mando un be</a:t>
            </a:r>
            <a:r>
              <a:rPr lang="fr-FR" u="sng">
                <a:solidFill>
                  <a:srgbClr val="FFFF00"/>
                </a:solidFill>
                <a:latin typeface="High Tower Text" pitchFamily="18" charset="0"/>
              </a:rPr>
              <a:t>zz</a:t>
            </a:r>
            <a:r>
              <a:rPr lang="fr-FR">
                <a:solidFill>
                  <a:srgbClr val="FFFF00"/>
                </a:solidFill>
                <a:latin typeface="High Tower Text" pitchFamily="18" charset="0"/>
              </a:rPr>
              <a:t>oy me cayento (calento) el corassón.</a:t>
            </a:r>
          </a:p>
        </p:txBody>
      </p:sp>
      <p:sp>
        <p:nvSpPr>
          <p:cNvPr id="3" name="Rectangle 2"/>
          <p:cNvSpPr/>
          <p:nvPr/>
        </p:nvSpPr>
        <p:spPr>
          <a:xfrm>
            <a:off x="0" y="2503810"/>
            <a:ext cx="340161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>
                <a:solidFill>
                  <a:srgbClr val="FFFF00"/>
                </a:solidFill>
                <a:latin typeface="High Tower Text" pitchFamily="18" charset="0"/>
              </a:rPr>
              <a:t>Isterika s'enserro en su cuarto, todo el día tirada en el catre(cama) sin comer ni beber.</a:t>
            </a:r>
            <a:br>
              <a:rPr lang="fr-FR">
                <a:solidFill>
                  <a:srgbClr val="FFFF00"/>
                </a:solidFill>
                <a:latin typeface="High Tower Text" pitchFamily="18" charset="0"/>
              </a:rPr>
            </a:br>
            <a:r>
              <a:rPr lang="fr-FR">
                <a:solidFill>
                  <a:srgbClr val="FFFF00"/>
                </a:solidFill>
                <a:latin typeface="High Tower Text" pitchFamily="18" charset="0"/>
              </a:rPr>
              <a:t>A ninguno quere ver, la habla se laseco.</a:t>
            </a:r>
            <a:r>
              <a:rPr lang="fr-FR">
                <a:solidFill>
                  <a:srgbClr val="FFFF00"/>
                </a:solidFill>
                <a:latin typeface="High Tower Text" pitchFamily="18" charset="0"/>
              </a:rPr>
              <a:t/>
            </a:r>
            <a:br>
              <a:rPr lang="fr-FR">
                <a:solidFill>
                  <a:srgbClr val="FFFF00"/>
                </a:solidFill>
                <a:latin typeface="High Tower Text" pitchFamily="18" charset="0"/>
              </a:rPr>
            </a:br>
            <a:endParaRPr lang="fr-FR">
              <a:solidFill>
                <a:srgbClr val="FFFF00"/>
              </a:solidFill>
              <a:latin typeface="High Tower Text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635896" y="149319"/>
            <a:ext cx="387796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mtClean="0">
                <a:solidFill>
                  <a:srgbClr val="FFFF00"/>
                </a:solidFill>
                <a:latin typeface="High Tower Text" pitchFamily="18" charset="0"/>
              </a:rPr>
              <a:t>losme</a:t>
            </a:r>
            <a:r>
              <a:rPr lang="fr-FR" i="1" u="sng" smtClean="0">
                <a:solidFill>
                  <a:srgbClr val="FFFF00"/>
                </a:solidFill>
                <a:latin typeface="High Tower Text" pitchFamily="18" charset="0"/>
              </a:rPr>
              <a:t>j</a:t>
            </a:r>
            <a:r>
              <a:rPr lang="fr-FR" smtClean="0">
                <a:solidFill>
                  <a:srgbClr val="FFFF00"/>
                </a:solidFill>
                <a:latin typeface="High Tower Text" pitchFamily="18" charset="0"/>
              </a:rPr>
              <a:t>ores </a:t>
            </a:r>
            <a:r>
              <a:rPr lang="fr-FR">
                <a:solidFill>
                  <a:srgbClr val="FFFF00"/>
                </a:solidFill>
                <a:latin typeface="High Tower Text" pitchFamily="18" charset="0"/>
              </a:rPr>
              <a:t>dutores(doctores); shkalbea, shkalbea(registra), nada de nada contraron.</a:t>
            </a:r>
            <a:br>
              <a:rPr lang="fr-FR">
                <a:solidFill>
                  <a:srgbClr val="FFFF00"/>
                </a:solidFill>
                <a:latin typeface="High Tower Text" pitchFamily="18" charset="0"/>
              </a:rPr>
            </a:br>
            <a:endParaRPr lang="fr-FR">
              <a:solidFill>
                <a:srgbClr val="FFFF00"/>
              </a:solidFill>
              <a:latin typeface="High Tower Text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552187" y="980316"/>
            <a:ext cx="3961672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>
                <a:solidFill>
                  <a:srgbClr val="FFFF00"/>
                </a:solidFill>
                <a:latin typeface="High Tower Text" pitchFamily="18" charset="0"/>
              </a:rPr>
              <a:t>La criada neaba (lloraba) ysefleaba (gritaba) ¡ ajeb, ajeb! (¡desgracia, desgracia!) u safi(nada más) ¡ainara!,(ojo) ¡barminam, barminam!(¡salida del mal!)ayin kulin; daka(dame) la jamsa (mano de cinco, medalla) la podremosen la cuerta(puerta) se ira el mal de ojo.</a:t>
            </a:r>
            <a:br>
              <a:rPr lang="fr-FR">
                <a:solidFill>
                  <a:srgbClr val="FFFF00"/>
                </a:solidFill>
                <a:latin typeface="High Tower Text" pitchFamily="18" charset="0"/>
              </a:rPr>
            </a:br>
            <a:r>
              <a:rPr lang="fr-FR">
                <a:solidFill>
                  <a:srgbClr val="FFFF00"/>
                </a:solidFill>
                <a:latin typeface="High Tower Text" pitchFamily="18" charset="0"/>
              </a:rPr>
              <a:t>No desharon (dejaron)lo que no fa</a:t>
            </a:r>
            <a:r>
              <a:rPr lang="fr-FR" u="sng">
                <a:solidFill>
                  <a:srgbClr val="FFFF00"/>
                </a:solidFill>
                <a:latin typeface="High Tower Text" pitchFamily="18" charset="0"/>
              </a:rPr>
              <a:t>z</a:t>
            </a:r>
            <a:r>
              <a:rPr lang="fr-FR">
                <a:solidFill>
                  <a:srgbClr val="FFFF00"/>
                </a:solidFill>
                <a:latin typeface="High Tower Text" pitchFamily="18" charset="0"/>
              </a:rPr>
              <a:t>ieron( hicieron), cada uno y lo que loz di</a:t>
            </a:r>
            <a:r>
              <a:rPr lang="fr-FR" u="sng">
                <a:solidFill>
                  <a:srgbClr val="FFFF00"/>
                </a:solidFill>
                <a:latin typeface="High Tower Text" pitchFamily="18" charset="0"/>
              </a:rPr>
              <a:t>z</a:t>
            </a:r>
            <a:r>
              <a:rPr lang="fr-FR">
                <a:solidFill>
                  <a:srgbClr val="FFFF00"/>
                </a:solidFill>
                <a:latin typeface="High Tower Text" pitchFamily="18" charset="0"/>
              </a:rPr>
              <a:t>ian;polvearon sal en la cuertas, roshearon (salpicaron) agua de rozza,mandaron azzeite (aceite) a la znoga(sinagoga).</a:t>
            </a:r>
          </a:p>
        </p:txBody>
      </p:sp>
      <p:sp>
        <p:nvSpPr>
          <p:cNvPr id="6" name="Rectangle 5"/>
          <p:cNvSpPr/>
          <p:nvPr/>
        </p:nvSpPr>
        <p:spPr>
          <a:xfrm>
            <a:off x="34119" y="3867894"/>
            <a:ext cx="342339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>
                <a:solidFill>
                  <a:srgbClr val="FFFF00"/>
                </a:solidFill>
                <a:latin typeface="High Tower Text" pitchFamily="18" charset="0"/>
              </a:rPr>
              <a:t>El padre l'amargo (pobrecito) se iba enloquecer, daba </a:t>
            </a:r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70811" y="4438746"/>
            <a:ext cx="336749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>
                <a:solidFill>
                  <a:srgbClr val="FFFF00"/>
                </a:solidFill>
                <a:latin typeface="High Tower Text" pitchFamily="18" charset="0"/>
              </a:rPr>
              <a:t>man</a:t>
            </a:r>
            <a:r>
              <a:rPr lang="fr-FR" u="sng">
                <a:solidFill>
                  <a:srgbClr val="FFFF00"/>
                </a:solidFill>
                <a:latin typeface="High Tower Text" pitchFamily="18" charset="0"/>
              </a:rPr>
              <a:t>z</a:t>
            </a:r>
            <a:r>
              <a:rPr lang="fr-FR">
                <a:solidFill>
                  <a:srgbClr val="FFFF00"/>
                </a:solidFill>
                <a:latin typeface="High Tower Text" pitchFamily="18" charset="0"/>
              </a:rPr>
              <a:t>ia(pena) verle; ya no sabía que fa</a:t>
            </a:r>
            <a:r>
              <a:rPr lang="fr-FR" u="sng">
                <a:solidFill>
                  <a:srgbClr val="FFFF00"/>
                </a:solidFill>
                <a:latin typeface="High Tower Text" pitchFamily="18" charset="0"/>
              </a:rPr>
              <a:t>z</a:t>
            </a:r>
            <a:r>
              <a:rPr lang="fr-FR">
                <a:solidFill>
                  <a:srgbClr val="FFFF00"/>
                </a:solidFill>
                <a:latin typeface="High Tower Text" pitchFamily="18" charset="0"/>
              </a:rPr>
              <a:t>er (hacer); llamo a </a:t>
            </a:r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344" y="2397393"/>
            <a:ext cx="1231291" cy="21168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91350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05340">
        <p14:flip dir="r"/>
      </p:transition>
    </mc:Choice>
    <mc:Fallback>
      <p:transition spd="slow" advTm="10534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51520" y="195486"/>
            <a:ext cx="4104456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>
                <a:solidFill>
                  <a:srgbClr val="FFFF00"/>
                </a:solidFill>
                <a:latin typeface="High Tower Text" pitchFamily="18" charset="0"/>
              </a:rPr>
              <a:t>El padre di</a:t>
            </a:r>
            <a:r>
              <a:rPr lang="fr-FR" u="sng">
                <a:solidFill>
                  <a:srgbClr val="FFFF00"/>
                </a:solidFill>
                <a:latin typeface="High Tower Text" pitchFamily="18" charset="0"/>
              </a:rPr>
              <a:t>z</a:t>
            </a:r>
            <a:r>
              <a:rPr lang="fr-FR">
                <a:solidFill>
                  <a:srgbClr val="FFFF00"/>
                </a:solidFill>
                <a:latin typeface="High Tower Text" pitchFamily="18" charset="0"/>
              </a:rPr>
              <a:t>ía ¿ Esterika mi vida gher (solo) dime que tefa</a:t>
            </a:r>
            <a:r>
              <a:rPr lang="fr-FR" u="sng">
                <a:solidFill>
                  <a:srgbClr val="FFFF00"/>
                </a:solidFill>
                <a:latin typeface="High Tower Text" pitchFamily="18" charset="0"/>
              </a:rPr>
              <a:t>z</a:t>
            </a:r>
            <a:r>
              <a:rPr lang="fr-FR">
                <a:solidFill>
                  <a:srgbClr val="FFFF00"/>
                </a:solidFill>
                <a:latin typeface="High Tower Text" pitchFamily="18" charset="0"/>
              </a:rPr>
              <a:t>eré (haré)? ¿que te mercaré, que te trairé?</a:t>
            </a:r>
            <a:br>
              <a:rPr lang="fr-FR">
                <a:solidFill>
                  <a:srgbClr val="FFFF00"/>
                </a:solidFill>
                <a:latin typeface="High Tower Text" pitchFamily="18" charset="0"/>
              </a:rPr>
            </a:br>
            <a:r>
              <a:rPr lang="fr-FR">
                <a:solidFill>
                  <a:srgbClr val="FFFF00"/>
                </a:solidFill>
                <a:latin typeface="High Tower Text" pitchFamily="18" charset="0"/>
              </a:rPr>
              <a:t>Isterikagritaba,- quiero mi manceviko, el que mandates sin pies, el que </a:t>
            </a:r>
            <a:r>
              <a:rPr lang="fr-FR" i="1" u="sng">
                <a:solidFill>
                  <a:srgbClr val="FFFF00"/>
                </a:solidFill>
                <a:latin typeface="High Tower Text" pitchFamily="18" charset="0"/>
              </a:rPr>
              <a:t>j</a:t>
            </a:r>
            <a:r>
              <a:rPr lang="fr-FR">
                <a:solidFill>
                  <a:srgbClr val="FFFF00"/>
                </a:solidFill>
                <a:latin typeface="High Tower Text" pitchFamily="18" charset="0"/>
              </a:rPr>
              <a:t>uroser mi amigo, el musho m'agrada a mi; solo tiene ojos pa mi, si¡Jaimiko mío! .</a:t>
            </a:r>
          </a:p>
        </p:txBody>
      </p:sp>
      <p:sp>
        <p:nvSpPr>
          <p:cNvPr id="3" name="Rectangle 2"/>
          <p:cNvSpPr/>
          <p:nvPr/>
        </p:nvSpPr>
        <p:spPr>
          <a:xfrm>
            <a:off x="250805" y="2283718"/>
            <a:ext cx="409874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>
                <a:solidFill>
                  <a:srgbClr val="FFFF00"/>
                </a:solidFill>
                <a:latin typeface="High Tower Text" pitchFamily="18" charset="0"/>
              </a:rPr>
              <a:t>Fueron a traer al novio y se enjubilo (alegro) la ca</a:t>
            </a:r>
            <a:r>
              <a:rPr lang="fr-FR" u="sng">
                <a:solidFill>
                  <a:srgbClr val="FFFF00"/>
                </a:solidFill>
                <a:latin typeface="High Tower Text" pitchFamily="18" charset="0"/>
              </a:rPr>
              <a:t>zz</a:t>
            </a:r>
            <a:r>
              <a:rPr lang="fr-FR">
                <a:solidFill>
                  <a:srgbClr val="FFFF00"/>
                </a:solidFill>
                <a:latin typeface="High Tower Text" pitchFamily="18" charset="0"/>
              </a:rPr>
              <a:t>a con</a:t>
            </a:r>
            <a:r>
              <a:rPr lang="fr-FR" u="sng">
                <a:solidFill>
                  <a:srgbClr val="FFFF00"/>
                </a:solidFill>
                <a:latin typeface="High Tower Text" pitchFamily="18" charset="0"/>
              </a:rPr>
              <a:t>z</a:t>
            </a:r>
            <a:r>
              <a:rPr lang="fr-FR">
                <a:solidFill>
                  <a:srgbClr val="FFFF00"/>
                </a:solidFill>
                <a:latin typeface="High Tower Text" pitchFamily="18" charset="0"/>
              </a:rPr>
              <a:t>ghartseos( abaruelas-yu yu) y sona</a:t>
            </a:r>
            <a:r>
              <a:rPr lang="fr-FR" i="1" u="sng">
                <a:solidFill>
                  <a:srgbClr val="FFFF00"/>
                </a:solidFill>
                <a:latin typeface="High Tower Text" pitchFamily="18" charset="0"/>
              </a:rPr>
              <a:t>j</a:t>
            </a:r>
            <a:r>
              <a:rPr lang="fr-FR">
                <a:solidFill>
                  <a:srgbClr val="FFFF00"/>
                </a:solidFill>
                <a:latin typeface="High Tower Text" pitchFamily="18" charset="0"/>
              </a:rPr>
              <a:t>as(panderetas): todas tanyando (tocar las panderetas) yariendo(riendo).</a:t>
            </a:r>
            <a:br>
              <a:rPr lang="fr-FR">
                <a:solidFill>
                  <a:srgbClr val="FFFF00"/>
                </a:solidFill>
                <a:latin typeface="High Tower Text" pitchFamily="18" charset="0"/>
              </a:rPr>
            </a:br>
            <a:r>
              <a:rPr lang="fr-FR">
                <a:solidFill>
                  <a:srgbClr val="FFFF00"/>
                </a:solidFill>
                <a:latin typeface="High Tower Text" pitchFamily="18" charset="0"/>
              </a:rPr>
              <a:t>Los novio alegres, alegres, fesheando (mimandose)y go</a:t>
            </a:r>
            <a:r>
              <a:rPr lang="fr-FR" u="sng">
                <a:solidFill>
                  <a:srgbClr val="FFFF00"/>
                </a:solidFill>
                <a:latin typeface="High Tower Text" pitchFamily="18" charset="0"/>
              </a:rPr>
              <a:t>zz</a:t>
            </a:r>
            <a:r>
              <a:rPr lang="fr-FR">
                <a:solidFill>
                  <a:srgbClr val="FFFF00"/>
                </a:solidFill>
                <a:latin typeface="High Tower Text" pitchFamily="18" charset="0"/>
              </a:rPr>
              <a:t>ando.</a:t>
            </a:r>
            <a:br>
              <a:rPr lang="fr-FR">
                <a:solidFill>
                  <a:srgbClr val="FFFF00"/>
                </a:solidFill>
                <a:latin typeface="High Tower Text" pitchFamily="18" charset="0"/>
              </a:rPr>
            </a:br>
            <a:r>
              <a:rPr lang="fr-FR">
                <a:solidFill>
                  <a:srgbClr val="FFFF00"/>
                </a:solidFill>
                <a:latin typeface="High Tower Text" pitchFamily="18" charset="0"/>
              </a:rPr>
              <a:t>Que cien anyos turen (duren) bien disho</a:t>
            </a:r>
            <a:r>
              <a:rPr lang="fr-FR" u="sng">
                <a:solidFill>
                  <a:srgbClr val="FFFF00"/>
                </a:solidFill>
                <a:latin typeface="High Tower Text" pitchFamily="18" charset="0"/>
              </a:rPr>
              <a:t>zz</a:t>
            </a:r>
            <a:r>
              <a:rPr lang="fr-FR">
                <a:solidFill>
                  <a:srgbClr val="FFFF00"/>
                </a:solidFill>
                <a:latin typeface="High Tower Text" pitchFamily="18" charset="0"/>
              </a:rPr>
              <a:t>os.</a:t>
            </a:r>
          </a:p>
        </p:txBody>
      </p:sp>
      <p:sp>
        <p:nvSpPr>
          <p:cNvPr id="4" name="Rectangle 3"/>
          <p:cNvSpPr/>
          <p:nvPr/>
        </p:nvSpPr>
        <p:spPr>
          <a:xfrm>
            <a:off x="4788024" y="483518"/>
            <a:ext cx="3240360" cy="646331"/>
          </a:xfrm>
          <a:prstGeom prst="rect">
            <a:avLst/>
          </a:prstGeom>
        </p:spPr>
        <p:txBody>
          <a:bodyPr wrap="square">
            <a:prstTxWarp prst="textTriangle">
              <a:avLst/>
            </a:prstTxWarp>
            <a:spAutoFit/>
          </a:bodyPr>
          <a:lstStyle/>
          <a:p>
            <a:pPr algn="ctr"/>
            <a:r>
              <a:rPr lang="fr-FR">
                <a:solidFill>
                  <a:srgbClr val="FF0000"/>
                </a:solidFill>
                <a:latin typeface="Matura MT Script Capitals" pitchFamily="66" charset="0"/>
              </a:rPr>
              <a:t>MercheDemBar</a:t>
            </a:r>
            <a:br>
              <a:rPr lang="fr-FR">
                <a:solidFill>
                  <a:srgbClr val="FF0000"/>
                </a:solidFill>
                <a:latin typeface="Matura MT Script Capitals" pitchFamily="66" charset="0"/>
              </a:rPr>
            </a:br>
            <a:r>
              <a:rPr lang="fr-FR">
                <a:solidFill>
                  <a:srgbClr val="FF0000"/>
                </a:solidFill>
                <a:latin typeface="Matura MT Script Capitals" pitchFamily="66" charset="0"/>
              </a:rPr>
              <a:t>safecreative1111150525981</a:t>
            </a:r>
          </a:p>
        </p:txBody>
      </p:sp>
      <p:sp>
        <p:nvSpPr>
          <p:cNvPr id="5" name="Ellipse 4"/>
          <p:cNvSpPr/>
          <p:nvPr/>
        </p:nvSpPr>
        <p:spPr>
          <a:xfrm>
            <a:off x="5508104" y="1491630"/>
            <a:ext cx="1800200" cy="1440160"/>
          </a:xfrm>
          <a:prstGeom prst="ellipse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5734" y="3219822"/>
            <a:ext cx="1424940" cy="1752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8157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73072">
        <p14:flip dir="r"/>
      </p:transition>
    </mc:Choice>
    <mc:Fallback>
      <p:transition spd="slow" advTm="7307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683568" y="195486"/>
            <a:ext cx="7848872" cy="523220"/>
          </a:xfrm>
          <a:prstGeom prst="rect">
            <a:avLst/>
          </a:prstGeom>
          <a:noFill/>
        </p:spPr>
        <p:txBody>
          <a:bodyPr wrap="square" rtlCol="0">
            <a:prstTxWarp prst="textTriangle">
              <a:avLst/>
            </a:prstTxWarp>
            <a:spAutoFit/>
          </a:bodyPr>
          <a:lstStyle/>
          <a:p>
            <a:pPr algn="ctr"/>
            <a:r>
              <a:rPr lang="fr-FR" sz="2800" smtClean="0">
                <a:solidFill>
                  <a:srgbClr val="FFFF00"/>
                </a:solidFill>
                <a:latin typeface="Blazed" pitchFamily="2" charset="0"/>
              </a:rPr>
              <a:t>Fin de la Primera Parte</a:t>
            </a:r>
            <a:endParaRPr lang="fr-FR" sz="2800">
              <a:solidFill>
                <a:srgbClr val="FFFF00"/>
              </a:solidFill>
              <a:latin typeface="Blazed" pitchFamily="2" charset="0"/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179512" y="843558"/>
            <a:ext cx="640871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smtClean="0">
                <a:solidFill>
                  <a:srgbClr val="00B050"/>
                </a:solidFill>
                <a:latin typeface="Baskerville Old Face" pitchFamily="18" charset="0"/>
              </a:rPr>
              <a:t>Agradecilientos</a:t>
            </a:r>
            <a:r>
              <a:rPr lang="fr-FR" sz="2400" b="1" i="1" smtClean="0">
                <a:solidFill>
                  <a:srgbClr val="00B050"/>
                </a:solidFill>
                <a:latin typeface="Baskerville Old Face" pitchFamily="18" charset="0"/>
              </a:rPr>
              <a:t> :</a:t>
            </a:r>
          </a:p>
          <a:p>
            <a:pPr marL="285750" indent="-285750">
              <a:buFontTx/>
              <a:buChar char="-"/>
            </a:pPr>
            <a:r>
              <a:rPr lang="fr-FR" b="1" i="1" smtClean="0">
                <a:solidFill>
                  <a:schemeClr val="bg1">
                    <a:lumMod val="95000"/>
                  </a:schemeClr>
                </a:solidFill>
                <a:latin typeface="Baskerville Old Face" pitchFamily="18" charset="0"/>
              </a:rPr>
              <a:t>Al </a:t>
            </a:r>
            <a:r>
              <a:rPr lang="fr-FR" b="1" i="1" smtClean="0">
                <a:solidFill>
                  <a:schemeClr val="bg1">
                    <a:lumMod val="95000"/>
                  </a:schemeClr>
                </a:solidFill>
                <a:latin typeface="Baskerville Old Face" pitchFamily="18" charset="0"/>
              </a:rPr>
              <a:t>conjunto</a:t>
            </a:r>
            <a:r>
              <a:rPr lang="fr-FR" b="1" i="1" smtClean="0">
                <a:solidFill>
                  <a:schemeClr val="bg1">
                    <a:lumMod val="95000"/>
                  </a:schemeClr>
                </a:solidFill>
                <a:latin typeface="Baskerville Old Face" pitchFamily="18" charset="0"/>
              </a:rPr>
              <a:t> </a:t>
            </a:r>
            <a:r>
              <a:rPr lang="fr-FR" b="1" i="1" smtClean="0">
                <a:solidFill>
                  <a:schemeClr val="bg1">
                    <a:lumMod val="95000"/>
                  </a:schemeClr>
                </a:solidFill>
                <a:latin typeface="Baskerville Old Face" pitchFamily="18" charset="0"/>
              </a:rPr>
              <a:t>del</a:t>
            </a:r>
            <a:r>
              <a:rPr lang="fr-FR" b="1" i="1" smtClean="0">
                <a:solidFill>
                  <a:schemeClr val="bg1">
                    <a:lumMod val="95000"/>
                  </a:schemeClr>
                </a:solidFill>
                <a:latin typeface="Baskerville Old Face" pitchFamily="18" charset="0"/>
              </a:rPr>
              <a:t> </a:t>
            </a:r>
            <a:r>
              <a:rPr lang="fr-FR" b="1" i="1" smtClean="0">
                <a:solidFill>
                  <a:schemeClr val="bg1">
                    <a:lumMod val="95000"/>
                  </a:schemeClr>
                </a:solidFill>
                <a:latin typeface="Baskerville Old Face" pitchFamily="18" charset="0"/>
              </a:rPr>
              <a:t>grupo</a:t>
            </a:r>
            <a:r>
              <a:rPr lang="fr-FR" b="1" i="1" smtClean="0">
                <a:solidFill>
                  <a:schemeClr val="bg1">
                    <a:lumMod val="95000"/>
                  </a:schemeClr>
                </a:solidFill>
                <a:latin typeface="Baskerville Old Face" pitchFamily="18" charset="0"/>
              </a:rPr>
              <a:t> </a:t>
            </a:r>
            <a:r>
              <a:rPr lang="fr-FR" b="1" i="1" smtClean="0">
                <a:solidFill>
                  <a:schemeClr val="bg1">
                    <a:lumMod val="95000"/>
                  </a:schemeClr>
                </a:solidFill>
                <a:latin typeface="Baskerville Old Face" pitchFamily="18" charset="0"/>
                <a:hlinkClick r:id="rId4"/>
              </a:rPr>
              <a:t>SEFARADE@YAHOOGROUPS.COM</a:t>
            </a:r>
            <a:r>
              <a:rPr lang="fr-FR" b="1" i="1" smtClean="0">
                <a:solidFill>
                  <a:schemeClr val="bg1">
                    <a:lumMod val="95000"/>
                  </a:schemeClr>
                </a:solidFill>
                <a:latin typeface="Baskerville Old Face" pitchFamily="18" charset="0"/>
              </a:rPr>
              <a:t>, por su </a:t>
            </a:r>
            <a:r>
              <a:rPr lang="fr-FR" b="1" i="1" smtClean="0">
                <a:solidFill>
                  <a:schemeClr val="bg1">
                    <a:lumMod val="95000"/>
                  </a:schemeClr>
                </a:solidFill>
                <a:latin typeface="Baskerville Old Face" pitchFamily="18" charset="0"/>
              </a:rPr>
              <a:t>colaboracion</a:t>
            </a:r>
            <a:r>
              <a:rPr lang="fr-FR" b="1" i="1" smtClean="0">
                <a:solidFill>
                  <a:schemeClr val="bg1">
                    <a:lumMod val="95000"/>
                  </a:schemeClr>
                </a:solidFill>
                <a:latin typeface="Baskerville Old Face" pitchFamily="18" charset="0"/>
              </a:rPr>
              <a:t>, </a:t>
            </a:r>
            <a:r>
              <a:rPr lang="fr-FR" b="1" i="1" smtClean="0">
                <a:solidFill>
                  <a:schemeClr val="bg1">
                    <a:lumMod val="95000"/>
                  </a:schemeClr>
                </a:solidFill>
                <a:latin typeface="Baskerville Old Face" pitchFamily="18" charset="0"/>
              </a:rPr>
              <a:t>dirigido</a:t>
            </a:r>
            <a:r>
              <a:rPr lang="fr-FR" b="1" i="1" smtClean="0">
                <a:solidFill>
                  <a:schemeClr val="bg1">
                    <a:lumMod val="95000"/>
                  </a:schemeClr>
                </a:solidFill>
                <a:latin typeface="Baskerville Old Face" pitchFamily="18" charset="0"/>
              </a:rPr>
              <a:t> por : RAQUEL </a:t>
            </a:r>
            <a:r>
              <a:rPr lang="fr-FR" b="1" i="1" smtClean="0">
                <a:solidFill>
                  <a:schemeClr val="bg1">
                    <a:lumMod val="95000"/>
                  </a:schemeClr>
                </a:solidFill>
                <a:latin typeface="Baskerville Old Face" pitchFamily="18" charset="0"/>
              </a:rPr>
              <a:t>KASSIN</a:t>
            </a:r>
            <a:endParaRPr lang="fr-FR" b="1" i="1" smtClean="0">
              <a:solidFill>
                <a:schemeClr val="bg1">
                  <a:lumMod val="95000"/>
                </a:schemeClr>
              </a:solidFill>
              <a:latin typeface="Baskerville Old Face" pitchFamily="18" charset="0"/>
            </a:endParaRPr>
          </a:p>
          <a:p>
            <a:pPr marL="285750" indent="-285750">
              <a:buFontTx/>
              <a:buChar char="-"/>
            </a:pPr>
            <a:r>
              <a:rPr lang="fr-FR" b="1" i="1" smtClean="0">
                <a:solidFill>
                  <a:schemeClr val="bg1">
                    <a:lumMod val="95000"/>
                  </a:schemeClr>
                </a:solidFill>
                <a:latin typeface="Baskerville Old Face" pitchFamily="18" charset="0"/>
              </a:rPr>
              <a:t>A </a:t>
            </a:r>
            <a:r>
              <a:rPr lang="fr-FR" b="1" i="1" smtClean="0">
                <a:solidFill>
                  <a:schemeClr val="bg1">
                    <a:lumMod val="95000"/>
                  </a:schemeClr>
                </a:solidFill>
                <a:latin typeface="Baskerville Old Face" pitchFamily="18" charset="0"/>
              </a:rPr>
              <a:t>todos</a:t>
            </a:r>
            <a:r>
              <a:rPr lang="fr-FR" b="1" i="1" smtClean="0">
                <a:solidFill>
                  <a:schemeClr val="bg1">
                    <a:lumMod val="95000"/>
                  </a:schemeClr>
                </a:solidFill>
                <a:latin typeface="Baskerville Old Face" pitchFamily="18" charset="0"/>
              </a:rPr>
              <a:t> los amigos, </a:t>
            </a:r>
            <a:r>
              <a:rPr lang="fr-FR" b="1" i="1" smtClean="0">
                <a:solidFill>
                  <a:schemeClr val="bg1">
                    <a:lumMod val="95000"/>
                  </a:schemeClr>
                </a:solidFill>
                <a:latin typeface="Baskerville Old Face" pitchFamily="18" charset="0"/>
              </a:rPr>
              <a:t>autores</a:t>
            </a:r>
            <a:r>
              <a:rPr lang="fr-FR" b="1" i="1" smtClean="0">
                <a:solidFill>
                  <a:schemeClr val="bg1">
                    <a:lumMod val="95000"/>
                  </a:schemeClr>
                </a:solidFill>
                <a:latin typeface="Baskerville Old Face" pitchFamily="18" charset="0"/>
              </a:rPr>
              <a:t> de </a:t>
            </a:r>
            <a:r>
              <a:rPr lang="fr-FR" b="1" i="1" smtClean="0">
                <a:solidFill>
                  <a:schemeClr val="bg1">
                    <a:lumMod val="95000"/>
                  </a:schemeClr>
                </a:solidFill>
                <a:latin typeface="Baskerville Old Face" pitchFamily="18" charset="0"/>
              </a:rPr>
              <a:t>Haquetia</a:t>
            </a:r>
            <a:r>
              <a:rPr lang="fr-FR" b="1" i="1" smtClean="0">
                <a:solidFill>
                  <a:schemeClr val="bg1">
                    <a:lumMod val="95000"/>
                  </a:schemeClr>
                </a:solidFill>
                <a:latin typeface="Baskerville Old Face" pitchFamily="18" charset="0"/>
              </a:rPr>
              <a:t>, </a:t>
            </a:r>
            <a:r>
              <a:rPr lang="fr-FR" b="1" i="1" smtClean="0">
                <a:solidFill>
                  <a:schemeClr val="bg1">
                    <a:lumMod val="95000"/>
                  </a:schemeClr>
                </a:solidFill>
                <a:latin typeface="Baskerville Old Face" pitchFamily="18" charset="0"/>
              </a:rPr>
              <a:t>principalmente</a:t>
            </a:r>
            <a:r>
              <a:rPr lang="fr-FR" b="1" i="1" smtClean="0">
                <a:solidFill>
                  <a:schemeClr val="bg1">
                    <a:lumMod val="95000"/>
                  </a:schemeClr>
                </a:solidFill>
                <a:latin typeface="Baskerville Old Face" pitchFamily="18" charset="0"/>
              </a:rPr>
              <a:t> a :</a:t>
            </a:r>
          </a:p>
          <a:p>
            <a:pPr marL="285750" indent="-285750">
              <a:buFontTx/>
              <a:buChar char="-"/>
            </a:pPr>
            <a:r>
              <a:rPr lang="fr-FR" b="1" i="1" smtClean="0">
                <a:solidFill>
                  <a:schemeClr val="bg1">
                    <a:lumMod val="95000"/>
                  </a:schemeClr>
                </a:solidFill>
                <a:latin typeface="Baskerville Old Face" pitchFamily="18" charset="0"/>
              </a:rPr>
              <a:t>-Sara </a:t>
            </a:r>
            <a:r>
              <a:rPr lang="fr-FR" b="1" i="1" smtClean="0">
                <a:solidFill>
                  <a:schemeClr val="bg1">
                    <a:lumMod val="95000"/>
                  </a:schemeClr>
                </a:solidFill>
                <a:latin typeface="Baskerville Old Face" pitchFamily="18" charset="0"/>
              </a:rPr>
              <a:t>Fereres</a:t>
            </a:r>
            <a:r>
              <a:rPr lang="fr-FR" b="1" i="1" smtClean="0">
                <a:solidFill>
                  <a:schemeClr val="bg1">
                    <a:lumMod val="95000"/>
                  </a:schemeClr>
                </a:solidFill>
                <a:latin typeface="Baskerville Old Face" pitchFamily="18" charset="0"/>
              </a:rPr>
              <a:t> De </a:t>
            </a:r>
            <a:r>
              <a:rPr lang="fr-FR" b="1" i="1" smtClean="0">
                <a:solidFill>
                  <a:schemeClr val="bg1">
                    <a:lumMod val="95000"/>
                  </a:schemeClr>
                </a:solidFill>
                <a:latin typeface="Baskerville Old Face" pitchFamily="18" charset="0"/>
              </a:rPr>
              <a:t>Moryoussef</a:t>
            </a:r>
            <a:endParaRPr lang="fr-FR" b="1" i="1" smtClean="0">
              <a:solidFill>
                <a:schemeClr val="bg1">
                  <a:lumMod val="95000"/>
                </a:schemeClr>
              </a:solidFill>
              <a:latin typeface="Baskerville Old Face" pitchFamily="18" charset="0"/>
            </a:endParaRPr>
          </a:p>
          <a:p>
            <a:pPr marL="285750" indent="-285750">
              <a:buFontTx/>
              <a:buChar char="-"/>
            </a:pPr>
            <a:r>
              <a:rPr lang="fr-FR" b="1" i="1" smtClean="0">
                <a:solidFill>
                  <a:schemeClr val="bg1">
                    <a:lumMod val="95000"/>
                  </a:schemeClr>
                </a:solidFill>
                <a:latin typeface="Baskerville Old Face" pitchFamily="18" charset="0"/>
              </a:rPr>
              <a:t>-Soly Anidjar</a:t>
            </a:r>
          </a:p>
          <a:p>
            <a:pPr marL="285750" indent="-285750">
              <a:buFontTx/>
              <a:buChar char="-"/>
            </a:pPr>
            <a:r>
              <a:rPr lang="fr-FR" b="1" i="1" smtClean="0">
                <a:solidFill>
                  <a:schemeClr val="bg1">
                    <a:lumMod val="95000"/>
                  </a:schemeClr>
                </a:solidFill>
                <a:latin typeface="Baskerville Old Face" pitchFamily="18" charset="0"/>
              </a:rPr>
              <a:t>-Mercedes Dembo</a:t>
            </a:r>
          </a:p>
          <a:p>
            <a:endParaRPr lang="fr-FR" b="1" i="1">
              <a:solidFill>
                <a:schemeClr val="bg1">
                  <a:lumMod val="95000"/>
                </a:schemeClr>
              </a:solidFill>
              <a:latin typeface="Baskerville Old Face" pitchFamily="18" charset="0"/>
            </a:endParaRPr>
          </a:p>
          <a:p>
            <a:r>
              <a:rPr lang="fr-FR" b="1" i="1" smtClean="0">
                <a:solidFill>
                  <a:schemeClr val="bg1">
                    <a:lumMod val="95000"/>
                  </a:schemeClr>
                </a:solidFill>
                <a:latin typeface="Baskerville Old Face" pitchFamily="18" charset="0"/>
              </a:rPr>
              <a:t>Musica y Canciones Sefardistas (una compilacion de I/2 hora, preparada por mi de extractos, como Danzas morisca la diaspora Sefardi, Flory Jagorda, </a:t>
            </a:r>
            <a:r>
              <a:rPr lang="fr-FR" b="1" i="1" err="1" smtClean="0">
                <a:solidFill>
                  <a:schemeClr val="bg1">
                    <a:lumMod val="95000"/>
                  </a:schemeClr>
                </a:solidFill>
                <a:latin typeface="Baskerville Old Face" pitchFamily="18" charset="0"/>
              </a:rPr>
              <a:t>Durme</a:t>
            </a:r>
            <a:r>
              <a:rPr lang="fr-FR" b="1" i="1" smtClean="0">
                <a:solidFill>
                  <a:schemeClr val="bg1">
                    <a:lumMod val="95000"/>
                  </a:schemeClr>
                </a:solidFill>
                <a:latin typeface="Baskerville Old Face" pitchFamily="18" charset="0"/>
              </a:rPr>
              <a:t>, </a:t>
            </a:r>
            <a:r>
              <a:rPr lang="fr-FR" b="1" i="1" err="1" smtClean="0">
                <a:solidFill>
                  <a:schemeClr val="bg1">
                    <a:lumMod val="95000"/>
                  </a:schemeClr>
                </a:solidFill>
                <a:latin typeface="Baskerville Old Face" pitchFamily="18" charset="0"/>
              </a:rPr>
              <a:t>Durme</a:t>
            </a:r>
            <a:r>
              <a:rPr lang="fr-FR" b="1" i="1" smtClean="0">
                <a:solidFill>
                  <a:schemeClr val="bg1">
                    <a:lumMod val="95000"/>
                  </a:schemeClr>
                </a:solidFill>
                <a:latin typeface="Baskerville Old Face" pitchFamily="18" charset="0"/>
              </a:rPr>
              <a:t>, La Sevilla Sefardi, Le roi et l’oiseau, etc…..°</a:t>
            </a:r>
          </a:p>
          <a:p>
            <a:r>
              <a:rPr lang="fr-FR" b="1" i="1" smtClean="0">
                <a:solidFill>
                  <a:schemeClr val="bg1">
                    <a:lumMod val="95000"/>
                  </a:schemeClr>
                </a:solidFill>
                <a:latin typeface="Baskerville Old Face" pitchFamily="18" charset="0"/>
              </a:rPr>
              <a:t>Montage : Felix Castro</a:t>
            </a:r>
            <a:endParaRPr lang="fr-FR" b="1" i="1">
              <a:solidFill>
                <a:schemeClr val="bg1">
                  <a:lumMod val="95000"/>
                </a:schemeClr>
              </a:solidFill>
              <a:latin typeface="Baskerville Old Face" pitchFamily="18" charset="0"/>
            </a:endParaRPr>
          </a:p>
        </p:txBody>
      </p:sp>
      <p:pic>
        <p:nvPicPr>
          <p:cNvPr id="7" name="Image 6" descr="Blink animé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4515966"/>
            <a:ext cx="1872208" cy="504056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NVEExport.0001 Mariage Sefardi à Fez.wmv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>
                  <p14:fade in="500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084168" y="1563638"/>
            <a:ext cx="2952328" cy="2520280"/>
          </a:xfrm>
          <a:prstGeom prst="round2DiagRect">
            <a:avLst/>
          </a:prstGeom>
          <a:ln>
            <a:solidFill>
              <a:srgbClr val="FF0000"/>
            </a:solidFill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</p:pic>
    </p:spTree>
    <p:extLst>
      <p:ext uri="{BB962C8B-B14F-4D97-AF65-F5344CB8AC3E}">
        <p14:creationId xmlns:p14="http://schemas.microsoft.com/office/powerpoint/2010/main" val="17134723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167349">
        <p14:ripple/>
      </p:transition>
    </mc:Choice>
    <mc:Fallback>
      <p:transition spd="slow" advTm="16734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6" presetClass="entr" presetSubtype="16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5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148608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21" fill="remove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  <p:extLst>
    <p:ext uri="{E180D4A7-C9FB-4DFB-919C-405C955672EB}">
      <p14:showEvtLst xmlns:p14="http://schemas.microsoft.com/office/powerpoint/2010/main">
        <p14:playEvt time="7519" objId="6"/>
        <p14:stopEvt time="156284" objId="6"/>
      </p14:showEvtLst>
    </p:ext>
  </p:extLs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2215</TotalTime>
  <Words>1230</Words>
  <Application>Microsoft Office PowerPoint</Application>
  <PresentationFormat>Affichage à l'écran (16:9)</PresentationFormat>
  <Paragraphs>53</Paragraphs>
  <Slides>12</Slides>
  <Notes>0</Notes>
  <HiddenSlides>0</HiddenSlides>
  <MMClips>2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12</vt:i4>
      </vt:variant>
    </vt:vector>
  </HeadingPairs>
  <TitlesOfParts>
    <vt:vector size="13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Felix</dc:creator>
  <cp:lastModifiedBy>Felix</cp:lastModifiedBy>
  <cp:revision>68</cp:revision>
  <dcterms:created xsi:type="dcterms:W3CDTF">2011-11-17T00:57:23Z</dcterms:created>
  <dcterms:modified xsi:type="dcterms:W3CDTF">2011-11-25T00:04:34Z</dcterms:modified>
</cp:coreProperties>
</file>