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Default Extension="gif" ContentType="image/gif"/>
  <Override PartName="/ppt/tags/tag24.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Lst>
  <p:notesMasterIdLst>
    <p:notesMasterId r:id="rId38"/>
  </p:notesMasterIdLst>
  <p:handoutMasterIdLst>
    <p:handoutMasterId r:id="rId39"/>
  </p:handoutMasterIdLst>
  <p:sldIdLst>
    <p:sldId id="256" r:id="rId4"/>
    <p:sldId id="259" r:id="rId5"/>
    <p:sldId id="260"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290" r:id="rId25"/>
    <p:sldId id="258" r:id="rId26"/>
    <p:sldId id="291" r:id="rId27"/>
    <p:sldId id="292" r:id="rId28"/>
    <p:sldId id="299" r:id="rId29"/>
    <p:sldId id="294" r:id="rId30"/>
    <p:sldId id="301" r:id="rId31"/>
    <p:sldId id="302" r:id="rId32"/>
    <p:sldId id="300" r:id="rId33"/>
    <p:sldId id="303" r:id="rId34"/>
    <p:sldId id="304" r:id="rId35"/>
    <p:sldId id="316" r:id="rId36"/>
    <p:sldId id="317"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2A4E5E"/>
    <a:srgbClr val="EC40D8"/>
    <a:srgbClr val="006666"/>
    <a:srgbClr val="FF9900"/>
    <a:srgbClr val="FF6600"/>
    <a:srgbClr val="1D3641"/>
    <a:srgbClr val="99CCFF"/>
    <a:srgbClr val="008000"/>
    <a:srgbClr val="006600"/>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55" autoAdjust="0"/>
    <p:restoredTop sz="70744" autoAdjust="0"/>
  </p:normalViewPr>
  <p:slideViewPr>
    <p:cSldViewPr>
      <p:cViewPr>
        <p:scale>
          <a:sx n="57" d="100"/>
          <a:sy n="57" d="100"/>
        </p:scale>
        <p:origin x="-1602" y="-3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5DADC3-6CF7-44E5-AA6C-70B72DD1241C}" type="datetimeFigureOut">
              <a:rPr lang="en-US" smtClean="0"/>
              <a:pPr/>
              <a:t>11/21/2011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DBE530-8C25-42CB-861C-0AD331C50436}" type="slidenum">
              <a:rPr lang="en-US" smtClean="0"/>
              <a:pPr/>
              <a:t>‹N°›</a:t>
            </a:fld>
            <a:endParaRPr lang="en-US"/>
          </a:p>
        </p:txBody>
      </p:sp>
    </p:spTree>
    <p:extLst>
      <p:ext uri="{BB962C8B-B14F-4D97-AF65-F5344CB8AC3E}">
        <p14:creationId xmlns:p14="http://schemas.microsoft.com/office/powerpoint/2010/main" xmlns="" val="240702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FDAB8-D68D-4743-8483-13ECB0049E48}" type="datetimeFigureOut">
              <a:rPr lang="fr-FR" smtClean="0"/>
              <a:pPr/>
              <a:t>21/11/2011</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9A43B-C9A6-4390-8021-651019065171}" type="slidenum">
              <a:rPr lang="fr-FR" smtClean="0"/>
              <a:pPr/>
              <a:t>‹N°›</a:t>
            </a:fld>
            <a:endParaRPr lang="fr-FR"/>
          </a:p>
        </p:txBody>
      </p:sp>
    </p:spTree>
    <p:extLst>
      <p:ext uri="{BB962C8B-B14F-4D97-AF65-F5344CB8AC3E}">
        <p14:creationId xmlns:p14="http://schemas.microsoft.com/office/powerpoint/2010/main" xmlns="" val="81720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noProof="0" dirty="0" smtClean="0"/>
              <a:t>Today Julie and I are </a:t>
            </a:r>
            <a:r>
              <a:rPr lang="en-US" noProof="0" dirty="0" err="1" smtClean="0"/>
              <a:t>gonna</a:t>
            </a:r>
            <a:r>
              <a:rPr lang="en-US" noProof="0" dirty="0" smtClean="0"/>
              <a:t> talk about</a:t>
            </a:r>
            <a:r>
              <a:rPr lang="en-US" baseline="0" noProof="0" dirty="0" smtClean="0"/>
              <a:t> a paper called « calcium triggers </a:t>
            </a:r>
            <a:r>
              <a:rPr lang="en-US" baseline="0" noProof="0" dirty="0" err="1" smtClean="0"/>
              <a:t>exocytosos</a:t>
            </a:r>
            <a:r>
              <a:rPr lang="en-US" baseline="0" noProof="0" dirty="0" smtClean="0"/>
              <a:t> from two types of organelles in a single astrocytes ». It has been published a few month ago in Journal of Neurosciences</a:t>
            </a:r>
            <a:endParaRPr lang="en-US" noProof="0" dirty="0"/>
          </a:p>
        </p:txBody>
      </p:sp>
      <p:sp>
        <p:nvSpPr>
          <p:cNvPr id="4" name="Slide Number Placeholder 3"/>
          <p:cNvSpPr>
            <a:spLocks noGrp="1"/>
          </p:cNvSpPr>
          <p:nvPr>
            <p:ph type="sldNum" sz="quarter" idx="10"/>
          </p:nvPr>
        </p:nvSpPr>
        <p:spPr/>
        <p:txBody>
          <a:bodyPr/>
          <a:lstStyle/>
          <a:p>
            <a:fld id="{80E9A43B-C9A6-4390-8021-651019065171}" type="slidenum">
              <a:rPr lang="fr-FR" smtClean="0"/>
              <a:pPr/>
              <a:t>1</a:t>
            </a:fld>
            <a:endParaRPr lang="fr-FR" dirty="0"/>
          </a:p>
        </p:txBody>
      </p:sp>
    </p:spTree>
    <p:extLst>
      <p:ext uri="{BB962C8B-B14F-4D97-AF65-F5344CB8AC3E}">
        <p14:creationId xmlns:p14="http://schemas.microsoft.com/office/powerpoint/2010/main" xmlns="" val="104085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The </a:t>
            </a:r>
            <a:r>
              <a:rPr lang="fr-FR" dirty="0" err="1" smtClean="0"/>
              <a:t>precedent</a:t>
            </a:r>
            <a:r>
              <a:rPr lang="fr-FR" dirty="0" smtClean="0"/>
              <a:t> </a:t>
            </a:r>
            <a:r>
              <a:rPr lang="fr-FR" dirty="0" err="1" smtClean="0"/>
              <a:t>results</a:t>
            </a:r>
            <a:r>
              <a:rPr lang="fr-FR" dirty="0" smtClean="0"/>
              <a:t> </a:t>
            </a:r>
            <a:r>
              <a:rPr lang="fr-FR" dirty="0" err="1" smtClean="0"/>
              <a:t>were</a:t>
            </a:r>
            <a:r>
              <a:rPr lang="fr-FR" dirty="0" smtClean="0"/>
              <a:t> </a:t>
            </a:r>
            <a:r>
              <a:rPr lang="fr-FR" dirty="0" err="1" smtClean="0"/>
              <a:t>obtained</a:t>
            </a:r>
            <a:r>
              <a:rPr lang="fr-FR" baseline="0" dirty="0" smtClean="0"/>
              <a:t> by labelling the </a:t>
            </a:r>
            <a:r>
              <a:rPr lang="fr-FR" baseline="0" dirty="0" err="1" smtClean="0"/>
              <a:t>resident</a:t>
            </a:r>
            <a:r>
              <a:rPr lang="fr-FR" baseline="0" dirty="0" smtClean="0"/>
              <a:t> </a:t>
            </a:r>
            <a:r>
              <a:rPr lang="fr-FR" baseline="0" dirty="0" err="1" smtClean="0"/>
              <a:t>proteins</a:t>
            </a:r>
            <a:r>
              <a:rPr lang="fr-FR" baseline="0" dirty="0" smtClean="0"/>
              <a:t> of the organelles. But, </a:t>
            </a:r>
            <a:r>
              <a:rPr lang="fr-FR" baseline="0" dirty="0" err="1" smtClean="0"/>
              <a:t>it</a:t>
            </a:r>
            <a:r>
              <a:rPr lang="fr-FR" baseline="0" dirty="0" smtClean="0"/>
              <a:t> </a:t>
            </a:r>
            <a:r>
              <a:rPr lang="fr-FR" baseline="0" dirty="0" err="1" smtClean="0"/>
              <a:t>exists</a:t>
            </a:r>
            <a:r>
              <a:rPr lang="fr-FR" baseline="0" dirty="0" smtClean="0"/>
              <a:t> an </a:t>
            </a:r>
            <a:r>
              <a:rPr lang="fr-FR" baseline="0" dirty="0" err="1" smtClean="0"/>
              <a:t>other</a:t>
            </a:r>
            <a:r>
              <a:rPr lang="fr-FR" baseline="0" dirty="0" smtClean="0"/>
              <a:t> </a:t>
            </a:r>
            <a:r>
              <a:rPr lang="fr-FR" baseline="0" dirty="0" err="1" smtClean="0"/>
              <a:t>way</a:t>
            </a:r>
            <a:r>
              <a:rPr lang="fr-FR" baseline="0" dirty="0" smtClean="0"/>
              <a:t> to label membranes : FM </a:t>
            </a:r>
            <a:r>
              <a:rPr lang="fr-FR" baseline="0" dirty="0" err="1" smtClean="0"/>
              <a:t>dyes</a:t>
            </a:r>
            <a:r>
              <a:rPr lang="fr-FR" baseline="0" dirty="0" smtClean="0"/>
              <a:t> and in </a:t>
            </a:r>
            <a:r>
              <a:rPr lang="fr-FR" baseline="0" dirty="0" err="1" smtClean="0"/>
              <a:t>particular</a:t>
            </a:r>
            <a:r>
              <a:rPr lang="fr-FR" baseline="0" dirty="0" smtClean="0"/>
              <a:t>, FM1-43. It </a:t>
            </a:r>
            <a:r>
              <a:rPr lang="fr-FR" baseline="0" dirty="0" err="1" smtClean="0"/>
              <a:t>is</a:t>
            </a:r>
            <a:r>
              <a:rPr lang="fr-FR" baseline="0" dirty="0" smtClean="0"/>
              <a:t> a </a:t>
            </a:r>
            <a:r>
              <a:rPr lang="fr-FR" baseline="0" dirty="0" err="1" smtClean="0"/>
              <a:t>lipophilic</a:t>
            </a:r>
            <a:r>
              <a:rPr lang="fr-FR" baseline="0" dirty="0" smtClean="0"/>
              <a:t> marker </a:t>
            </a:r>
            <a:r>
              <a:rPr lang="fr-FR" baseline="0" dirty="0" err="1" smtClean="0"/>
              <a:t>which</a:t>
            </a:r>
            <a:r>
              <a:rPr lang="fr-FR" baseline="0" dirty="0" smtClean="0"/>
              <a:t> </a:t>
            </a:r>
            <a:r>
              <a:rPr lang="fr-FR" baseline="0" dirty="0" err="1" smtClean="0">
                <a:sym typeface="Wingdings" pitchFamily="2" charset="2"/>
              </a:rPr>
              <a:t>penetrates</a:t>
            </a:r>
            <a:r>
              <a:rPr lang="fr-FR" baseline="0" dirty="0" smtClean="0">
                <a:sym typeface="Wingdings" pitchFamily="2" charset="2"/>
              </a:rPr>
              <a:t> in </a:t>
            </a:r>
            <a:r>
              <a:rPr lang="fr-FR" baseline="0" dirty="0" err="1" smtClean="0">
                <a:sym typeface="Wingdings" pitchFamily="2" charset="2"/>
              </a:rPr>
              <a:t>lipidic</a:t>
            </a:r>
            <a:r>
              <a:rPr lang="fr-FR" baseline="0" dirty="0" smtClean="0">
                <a:sym typeface="Wingdings" pitchFamily="2" charset="2"/>
              </a:rPr>
              <a:t> </a:t>
            </a:r>
            <a:r>
              <a:rPr lang="fr-FR" baseline="0" dirty="0" err="1" smtClean="0">
                <a:sym typeface="Wingdings" pitchFamily="2" charset="2"/>
              </a:rPr>
              <a:t>environments</a:t>
            </a:r>
            <a:r>
              <a:rPr lang="fr-FR" baseline="0" dirty="0" smtClean="0">
                <a:sym typeface="Wingdings" pitchFamily="2" charset="2"/>
              </a:rPr>
              <a:t>. So, </a:t>
            </a:r>
            <a:r>
              <a:rPr lang="fr-FR" baseline="0" dirty="0" err="1" smtClean="0">
                <a:sym typeface="Wingdings" pitchFamily="2" charset="2"/>
              </a:rPr>
              <a:t>it</a:t>
            </a:r>
            <a:r>
              <a:rPr lang="fr-FR" baseline="0" dirty="0" smtClean="0">
                <a:sym typeface="Wingdings" pitchFamily="2" charset="2"/>
              </a:rPr>
              <a:t> </a:t>
            </a:r>
            <a:r>
              <a:rPr lang="fr-FR" baseline="0" dirty="0" err="1" smtClean="0">
                <a:sym typeface="Wingdings" pitchFamily="2" charset="2"/>
              </a:rPr>
              <a:t>is</a:t>
            </a:r>
            <a:r>
              <a:rPr lang="fr-FR" baseline="0" dirty="0" smtClean="0">
                <a:sym typeface="Wingdings" pitchFamily="2" charset="2"/>
              </a:rPr>
              <a:t> </a:t>
            </a:r>
            <a:r>
              <a:rPr lang="fr-FR" baseline="0" dirty="0" err="1" smtClean="0">
                <a:sym typeface="Wingdings" pitchFamily="2" charset="2"/>
              </a:rPr>
              <a:t>classically</a:t>
            </a:r>
            <a:r>
              <a:rPr lang="fr-FR" baseline="0" dirty="0" smtClean="0">
                <a:sym typeface="Wingdings" pitchFamily="2" charset="2"/>
              </a:rPr>
              <a:t> </a:t>
            </a:r>
            <a:r>
              <a:rPr lang="fr-FR" baseline="0" dirty="0" err="1" smtClean="0">
                <a:sym typeface="Wingdings" pitchFamily="2" charset="2"/>
              </a:rPr>
              <a:t>used</a:t>
            </a:r>
            <a:r>
              <a:rPr lang="fr-FR" baseline="0" dirty="0" smtClean="0">
                <a:sym typeface="Wingdings" pitchFamily="2" charset="2"/>
              </a:rPr>
              <a:t> to monitor </a:t>
            </a:r>
            <a:r>
              <a:rPr lang="fr-FR" baseline="0" dirty="0" err="1" smtClean="0">
                <a:sym typeface="Wingdings" pitchFamily="2" charset="2"/>
              </a:rPr>
              <a:t>vesicles</a:t>
            </a:r>
            <a:r>
              <a:rPr lang="fr-FR" baseline="0" dirty="0" smtClean="0">
                <a:sym typeface="Wingdings" pitchFamily="2" charset="2"/>
              </a:rPr>
              <a:t> fusion in </a:t>
            </a:r>
            <a:r>
              <a:rPr lang="fr-FR" baseline="0" dirty="0" err="1" smtClean="0">
                <a:sym typeface="Wingdings" pitchFamily="2" charset="2"/>
              </a:rPr>
              <a:t>neurons</a:t>
            </a:r>
            <a:r>
              <a:rPr lang="fr-FR" baseline="0" dirty="0" smtClean="0">
                <a:sym typeface="Wingdings" pitchFamily="2" charset="2"/>
              </a:rPr>
              <a:t>. The </a:t>
            </a:r>
            <a:r>
              <a:rPr lang="fr-FR" baseline="0" dirty="0" err="1" smtClean="0">
                <a:sym typeface="Wingdings" pitchFamily="2" charset="2"/>
              </a:rPr>
              <a:t>problem</a:t>
            </a:r>
            <a:r>
              <a:rPr lang="fr-FR" baseline="0" dirty="0" smtClean="0">
                <a:sym typeface="Wingdings" pitchFamily="2" charset="2"/>
              </a:rPr>
              <a:t> </a:t>
            </a:r>
            <a:r>
              <a:rPr lang="fr-FR" baseline="0" dirty="0" err="1" smtClean="0">
                <a:sym typeface="Wingdings" pitchFamily="2" charset="2"/>
              </a:rPr>
              <a:t>is</a:t>
            </a:r>
            <a:r>
              <a:rPr lang="fr-FR" baseline="0" dirty="0" smtClean="0">
                <a:sym typeface="Wingdings" pitchFamily="2" charset="2"/>
              </a:rPr>
              <a:t> </a:t>
            </a:r>
            <a:r>
              <a:rPr lang="fr-FR" baseline="0" dirty="0" err="1" smtClean="0">
                <a:sym typeface="Wingdings" pitchFamily="2" charset="2"/>
              </a:rPr>
              <a:t>that</a:t>
            </a:r>
            <a:r>
              <a:rPr lang="fr-FR" baseline="0" dirty="0" smtClean="0">
                <a:sym typeface="Wingdings" pitchFamily="2" charset="2"/>
              </a:rPr>
              <a:t>, in </a:t>
            </a:r>
            <a:r>
              <a:rPr lang="fr-FR" baseline="0" dirty="0" err="1" smtClean="0">
                <a:sym typeface="Wingdings" pitchFamily="2" charset="2"/>
              </a:rPr>
              <a:t>astrocytes</a:t>
            </a:r>
            <a:r>
              <a:rPr lang="fr-FR" baseline="0" dirty="0" smtClean="0">
                <a:sym typeface="Wingdings" pitchFamily="2" charset="2"/>
              </a:rPr>
              <a:t>, FM1-43 </a:t>
            </a:r>
            <a:r>
              <a:rPr lang="fr-FR" baseline="0" dirty="0" err="1" smtClean="0">
                <a:sym typeface="Wingdings" pitchFamily="2" charset="2"/>
              </a:rPr>
              <a:t>seems</a:t>
            </a:r>
            <a:r>
              <a:rPr lang="fr-FR" baseline="0" dirty="0" smtClean="0">
                <a:sym typeface="Wingdings" pitchFamily="2" charset="2"/>
              </a:rPr>
              <a:t> to </a:t>
            </a:r>
            <a:r>
              <a:rPr lang="fr-FR" baseline="0" dirty="0" err="1" smtClean="0">
                <a:sym typeface="Wingdings" pitchFamily="2" charset="2"/>
              </a:rPr>
              <a:t>only</a:t>
            </a:r>
            <a:r>
              <a:rPr lang="fr-FR" baseline="0" dirty="0" smtClean="0">
                <a:sym typeface="Wingdings" pitchFamily="2" charset="2"/>
              </a:rPr>
              <a:t> label lysosomes.</a:t>
            </a:r>
          </a:p>
          <a:p>
            <a:r>
              <a:rPr lang="fr-FR" baseline="0" dirty="0" smtClean="0">
                <a:sym typeface="Wingdings" pitchFamily="2" charset="2"/>
              </a:rPr>
              <a:t>So the </a:t>
            </a:r>
            <a:r>
              <a:rPr lang="fr-FR" baseline="0" dirty="0" err="1" smtClean="0">
                <a:sym typeface="Wingdings" pitchFamily="2" charset="2"/>
              </a:rPr>
              <a:t>authors</a:t>
            </a:r>
            <a:r>
              <a:rPr lang="fr-FR" baseline="0" dirty="0" smtClean="0">
                <a:sym typeface="Wingdings" pitchFamily="2" charset="2"/>
              </a:rPr>
              <a:t> </a:t>
            </a:r>
            <a:r>
              <a:rPr lang="fr-FR" baseline="0" dirty="0" err="1" smtClean="0">
                <a:sym typeface="Wingdings" pitchFamily="2" charset="2"/>
              </a:rPr>
              <a:t>wondered</a:t>
            </a:r>
            <a:r>
              <a:rPr lang="fr-FR" baseline="0" dirty="0" smtClean="0">
                <a:sym typeface="Wingdings" pitchFamily="2" charset="2"/>
              </a:rPr>
              <a:t> if FM1-43 </a:t>
            </a:r>
            <a:r>
              <a:rPr lang="fr-FR" baseline="0" dirty="0" err="1" smtClean="0">
                <a:sym typeface="Wingdings" pitchFamily="2" charset="2"/>
              </a:rPr>
              <a:t>could</a:t>
            </a:r>
            <a:r>
              <a:rPr lang="fr-FR" baseline="0" dirty="0" smtClean="0">
                <a:sym typeface="Wingdings" pitchFamily="2" charset="2"/>
              </a:rPr>
              <a:t> </a:t>
            </a:r>
            <a:r>
              <a:rPr lang="fr-FR" baseline="0" dirty="0" err="1" smtClean="0">
                <a:sym typeface="Wingdings" pitchFamily="2" charset="2"/>
              </a:rPr>
              <a:t>also</a:t>
            </a:r>
            <a:r>
              <a:rPr lang="fr-FR" baseline="0" dirty="0" smtClean="0">
                <a:sym typeface="Wingdings" pitchFamily="2" charset="2"/>
              </a:rPr>
              <a:t> label SV in </a:t>
            </a:r>
            <a:r>
              <a:rPr lang="fr-FR" baseline="0" dirty="0" err="1" smtClean="0">
                <a:sym typeface="Wingdings" pitchFamily="2" charset="2"/>
              </a:rPr>
              <a:t>cultured</a:t>
            </a:r>
            <a:r>
              <a:rPr lang="fr-FR" baseline="0" dirty="0" smtClean="0">
                <a:sym typeface="Wingdings" pitchFamily="2" charset="2"/>
              </a:rPr>
              <a:t> </a:t>
            </a:r>
            <a:r>
              <a:rPr lang="fr-FR" baseline="0" dirty="0" err="1" smtClean="0">
                <a:sym typeface="Wingdings" pitchFamily="2" charset="2"/>
              </a:rPr>
              <a:t>astrocytes</a:t>
            </a:r>
            <a:r>
              <a:rPr lang="fr-FR" baseline="0" dirty="0" smtClean="0">
                <a:sym typeface="Wingdings" pitchFamily="2" charset="2"/>
              </a:rPr>
              <a:t>. </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10</a:t>
            </a:fld>
            <a:endParaRPr lang="fr-F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err="1" smtClean="0"/>
              <a:t>Used</a:t>
            </a:r>
            <a:r>
              <a:rPr lang="fr-FR" baseline="0" dirty="0" smtClean="0"/>
              <a:t> an </a:t>
            </a:r>
            <a:r>
              <a:rPr lang="fr-FR" baseline="0" dirty="0" err="1" smtClean="0"/>
              <a:t>other</a:t>
            </a:r>
            <a:r>
              <a:rPr lang="fr-FR" baseline="0" dirty="0" smtClean="0"/>
              <a:t> </a:t>
            </a:r>
            <a:r>
              <a:rPr lang="fr-FR" baseline="0" dirty="0" err="1" smtClean="0"/>
              <a:t>way</a:t>
            </a:r>
            <a:r>
              <a:rPr lang="fr-FR" baseline="0" dirty="0" smtClean="0"/>
              <a:t> to label organelles </a:t>
            </a:r>
            <a:r>
              <a:rPr lang="fr-FR" baseline="0" dirty="0" smtClean="0">
                <a:sym typeface="Wingdings" pitchFamily="2" charset="2"/>
              </a:rPr>
              <a:t> fusion </a:t>
            </a:r>
            <a:r>
              <a:rPr lang="fr-FR" baseline="0" dirty="0" err="1" smtClean="0">
                <a:sym typeface="Wingdings" pitchFamily="2" charset="2"/>
              </a:rPr>
              <a:t>protein</a:t>
            </a:r>
            <a:r>
              <a:rPr lang="fr-FR" baseline="0" dirty="0" smtClean="0">
                <a:sym typeface="Wingdings" pitchFamily="2" charset="2"/>
              </a:rPr>
              <a:t> </a:t>
            </a:r>
            <a:r>
              <a:rPr lang="fr-FR" baseline="0" dirty="0" err="1" smtClean="0">
                <a:sym typeface="Wingdings" pitchFamily="2" charset="2"/>
              </a:rPr>
              <a:t>transfected</a:t>
            </a:r>
            <a:r>
              <a:rPr lang="fr-FR" baseline="0" dirty="0" smtClean="0">
                <a:sym typeface="Wingdings" pitchFamily="2" charset="2"/>
              </a:rPr>
              <a:t> in </a:t>
            </a:r>
            <a:r>
              <a:rPr lang="fr-FR" baseline="0" dirty="0" err="1" smtClean="0">
                <a:sym typeface="Wingdings" pitchFamily="2" charset="2"/>
              </a:rPr>
              <a:t>astrocytes</a:t>
            </a:r>
            <a:endParaRPr lang="fr-FR" baseline="0" dirty="0" smtClean="0">
              <a:sym typeface="Wingdings" pitchFamily="2" charset="2"/>
            </a:endParaRPr>
          </a:p>
          <a:p>
            <a:r>
              <a:rPr lang="fr-FR" baseline="0" dirty="0" smtClean="0">
                <a:sym typeface="Wingdings" pitchFamily="2" charset="2"/>
              </a:rPr>
              <a:t>Avantages détection protéines de fusion par rapport aux complexes </a:t>
            </a:r>
            <a:r>
              <a:rPr lang="fr-FR" baseline="0" dirty="0" err="1" smtClean="0">
                <a:sym typeface="Wingdings" pitchFamily="2" charset="2"/>
              </a:rPr>
              <a:t>fluorochromes</a:t>
            </a:r>
            <a:r>
              <a:rPr lang="fr-FR" baseline="0" dirty="0" smtClean="0">
                <a:sym typeface="Wingdings" pitchFamily="2" charset="2"/>
              </a:rPr>
              <a:t> ?</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11</a:t>
            </a:fld>
            <a:endParaRPr lang="fr-F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To </a:t>
            </a:r>
            <a:r>
              <a:rPr lang="fr-FR" dirty="0" err="1" smtClean="0"/>
              <a:t>detect</a:t>
            </a:r>
            <a:r>
              <a:rPr lang="fr-FR" dirty="0" smtClean="0"/>
              <a:t> the </a:t>
            </a:r>
            <a:r>
              <a:rPr lang="fr-FR" dirty="0" err="1" smtClean="0"/>
              <a:t>proteins</a:t>
            </a:r>
            <a:r>
              <a:rPr lang="fr-FR" dirty="0" smtClean="0"/>
              <a:t>,</a:t>
            </a:r>
            <a:r>
              <a:rPr lang="fr-FR" baseline="0" dirty="0" smtClean="0"/>
              <a:t> </a:t>
            </a:r>
            <a:r>
              <a:rPr lang="fr-FR" baseline="0" dirty="0" err="1" smtClean="0"/>
              <a:t>they</a:t>
            </a:r>
            <a:r>
              <a:rPr lang="fr-FR" baseline="0" dirty="0" smtClean="0"/>
              <a:t> </a:t>
            </a:r>
            <a:r>
              <a:rPr lang="fr-FR" baseline="0" dirty="0" err="1" smtClean="0"/>
              <a:t>don’t</a:t>
            </a:r>
            <a:r>
              <a:rPr lang="fr-FR" baseline="0" dirty="0" smtClean="0"/>
              <a:t> use Ab </a:t>
            </a:r>
            <a:r>
              <a:rPr lang="en-US" baseline="0" noProof="0" dirty="0" smtClean="0"/>
              <a:t>anymore</a:t>
            </a:r>
            <a:r>
              <a:rPr lang="fr-FR" baseline="0" dirty="0" smtClean="0"/>
              <a:t> but fusion (recombinant?) </a:t>
            </a:r>
            <a:r>
              <a:rPr lang="fr-FR" baseline="0" dirty="0" err="1" smtClean="0"/>
              <a:t>proteins</a:t>
            </a:r>
            <a:r>
              <a:rPr lang="fr-FR" baseline="0" dirty="0" smtClean="0"/>
              <a:t>.  </a:t>
            </a:r>
          </a:p>
          <a:p>
            <a:r>
              <a:rPr lang="fr-FR" baseline="0" dirty="0" smtClean="0"/>
              <a:t>So, the lysosomes are </a:t>
            </a:r>
            <a:r>
              <a:rPr lang="fr-FR" baseline="0" dirty="0" err="1" smtClean="0"/>
              <a:t>labeled</a:t>
            </a:r>
            <a:r>
              <a:rPr lang="fr-FR" baseline="0" dirty="0" smtClean="0"/>
              <a:t> </a:t>
            </a:r>
            <a:r>
              <a:rPr lang="fr-FR" baseline="0" dirty="0" err="1" smtClean="0"/>
              <a:t>with</a:t>
            </a:r>
            <a:r>
              <a:rPr lang="fr-FR" baseline="0" dirty="0" smtClean="0"/>
              <a:t> EGFP-LAMP1 and the </a:t>
            </a:r>
            <a:r>
              <a:rPr lang="fr-FR" baseline="0" dirty="0" err="1" smtClean="0"/>
              <a:t>small</a:t>
            </a:r>
            <a:r>
              <a:rPr lang="fr-FR" baseline="0" dirty="0" smtClean="0"/>
              <a:t> </a:t>
            </a:r>
            <a:r>
              <a:rPr lang="fr-FR" baseline="0" dirty="0" err="1" smtClean="0"/>
              <a:t>vesicles</a:t>
            </a:r>
            <a:r>
              <a:rPr lang="fr-FR" baseline="0" dirty="0" smtClean="0"/>
              <a:t> </a:t>
            </a:r>
            <a:r>
              <a:rPr lang="fr-FR" baseline="0" dirty="0" err="1" smtClean="0"/>
              <a:t>with</a:t>
            </a:r>
            <a:r>
              <a:rPr lang="fr-FR" baseline="0" dirty="0" smtClean="0"/>
              <a:t> EGFP-Syb2.</a:t>
            </a:r>
          </a:p>
          <a:p>
            <a:r>
              <a:rPr lang="fr-FR" baseline="0" dirty="0" smtClean="0"/>
              <a:t>First, </a:t>
            </a:r>
            <a:r>
              <a:rPr lang="fr-FR" baseline="0" dirty="0" err="1" smtClean="0"/>
              <a:t>they</a:t>
            </a:r>
            <a:r>
              <a:rPr lang="fr-FR" baseline="0" dirty="0" smtClean="0"/>
              <a:t> </a:t>
            </a:r>
            <a:r>
              <a:rPr lang="fr-FR" baseline="0" dirty="0" err="1" smtClean="0"/>
              <a:t>superimposed</a:t>
            </a:r>
            <a:r>
              <a:rPr lang="fr-FR" baseline="0" dirty="0" smtClean="0"/>
              <a:t> the fluorescence signal of EGFP-LAMP1 and </a:t>
            </a:r>
            <a:r>
              <a:rPr lang="fr-FR" baseline="0" dirty="0" err="1" smtClean="0"/>
              <a:t>lysotracker</a:t>
            </a:r>
            <a:r>
              <a:rPr lang="fr-FR" baseline="0" dirty="0" smtClean="0"/>
              <a:t>, </a:t>
            </a:r>
            <a:r>
              <a:rPr lang="fr-FR" baseline="0" dirty="0" err="1" smtClean="0"/>
              <a:t>awhich</a:t>
            </a:r>
            <a:r>
              <a:rPr lang="fr-FR" baseline="0" dirty="0" smtClean="0"/>
              <a:t> </a:t>
            </a:r>
            <a:r>
              <a:rPr lang="fr-FR" baseline="0" dirty="0" err="1" smtClean="0"/>
              <a:t>is</a:t>
            </a:r>
            <a:r>
              <a:rPr lang="fr-FR" baseline="0" dirty="0" smtClean="0"/>
              <a:t> </a:t>
            </a:r>
            <a:r>
              <a:rPr lang="fr-FR" baseline="0" dirty="0" err="1" smtClean="0"/>
              <a:t>known</a:t>
            </a:r>
            <a:r>
              <a:rPr lang="fr-FR" baseline="0" dirty="0" smtClean="0"/>
              <a:t> to label lysosome. </a:t>
            </a:r>
            <a:r>
              <a:rPr lang="fr-FR" baseline="0" dirty="0" err="1" smtClean="0"/>
              <a:t>They</a:t>
            </a:r>
            <a:r>
              <a:rPr lang="fr-FR" baseline="0" dirty="0" smtClean="0"/>
              <a:t> </a:t>
            </a:r>
            <a:r>
              <a:rPr lang="fr-FR" baseline="0" dirty="0" err="1" smtClean="0"/>
              <a:t>found</a:t>
            </a:r>
            <a:r>
              <a:rPr lang="fr-FR" baseline="0" dirty="0" smtClean="0"/>
              <a:t> a colocalisation. </a:t>
            </a:r>
            <a:r>
              <a:rPr lang="fr-FR" baseline="0" dirty="0" err="1" smtClean="0"/>
              <a:t>They</a:t>
            </a:r>
            <a:r>
              <a:rPr lang="fr-FR" baseline="0" dirty="0" smtClean="0"/>
              <a:t> </a:t>
            </a:r>
            <a:r>
              <a:rPr lang="fr-FR" baseline="0" dirty="0" err="1" smtClean="0"/>
              <a:t>did</a:t>
            </a:r>
            <a:r>
              <a:rPr lang="fr-FR" baseline="0" dirty="0" smtClean="0"/>
              <a:t> the </a:t>
            </a:r>
            <a:r>
              <a:rPr lang="fr-FR" baseline="0" dirty="0" err="1" smtClean="0"/>
              <a:t>same</a:t>
            </a:r>
            <a:r>
              <a:rPr lang="fr-FR" baseline="0" dirty="0" smtClean="0"/>
              <a:t> </a:t>
            </a:r>
            <a:r>
              <a:rPr lang="fr-FR" baseline="0" dirty="0" err="1" smtClean="0"/>
              <a:t>between</a:t>
            </a:r>
            <a:r>
              <a:rPr lang="fr-FR" baseline="0" dirty="0" smtClean="0"/>
              <a:t> EGFP-Syb2 and </a:t>
            </a:r>
            <a:r>
              <a:rPr lang="fr-FR" baseline="0" dirty="0" err="1" smtClean="0"/>
              <a:t>lysotracker</a:t>
            </a:r>
            <a:r>
              <a:rPr lang="fr-FR" baseline="0" dirty="0" smtClean="0"/>
              <a:t> : no colocalisation. So, </a:t>
            </a:r>
            <a:r>
              <a:rPr lang="fr-FR" baseline="0" dirty="0" err="1" smtClean="0"/>
              <a:t>we</a:t>
            </a:r>
            <a:r>
              <a:rPr lang="fr-FR" baseline="0" dirty="0" smtClean="0"/>
              <a:t> </a:t>
            </a:r>
            <a:r>
              <a:rPr lang="fr-FR" baseline="0" dirty="0" err="1" smtClean="0"/>
              <a:t>can</a:t>
            </a:r>
            <a:r>
              <a:rPr lang="fr-FR" baseline="0" dirty="0" smtClean="0"/>
              <a:t> </a:t>
            </a:r>
            <a:r>
              <a:rPr lang="fr-FR" baseline="0" dirty="0" err="1" smtClean="0"/>
              <a:t>say</a:t>
            </a:r>
            <a:r>
              <a:rPr lang="fr-FR" baseline="0" dirty="0" smtClean="0"/>
              <a:t> </a:t>
            </a:r>
            <a:r>
              <a:rPr lang="fr-FR" baseline="0" dirty="0" err="1" smtClean="0"/>
              <a:t>that</a:t>
            </a:r>
            <a:r>
              <a:rPr lang="fr-FR" baseline="0" dirty="0" smtClean="0"/>
              <a:t> </a:t>
            </a:r>
            <a:r>
              <a:rPr lang="fr-FR" baseline="0" dirty="0" err="1" smtClean="0"/>
              <a:t>lysotracker</a:t>
            </a:r>
            <a:r>
              <a:rPr lang="fr-FR" baseline="0" dirty="0" smtClean="0"/>
              <a:t> </a:t>
            </a:r>
            <a:r>
              <a:rPr lang="fr-FR" baseline="0" dirty="0" err="1" smtClean="0"/>
              <a:t>only</a:t>
            </a:r>
            <a:r>
              <a:rPr lang="fr-FR" baseline="0" dirty="0" smtClean="0"/>
              <a:t> labels lysosomes. </a:t>
            </a:r>
          </a:p>
          <a:p>
            <a:r>
              <a:rPr lang="fr-FR" baseline="0" dirty="0" err="1" smtClean="0"/>
              <a:t>Then</a:t>
            </a:r>
            <a:r>
              <a:rPr lang="fr-FR" baseline="0" dirty="0" smtClean="0"/>
              <a:t>, </a:t>
            </a:r>
            <a:r>
              <a:rPr lang="fr-FR" baseline="0" dirty="0" err="1" smtClean="0"/>
              <a:t>they</a:t>
            </a:r>
            <a:r>
              <a:rPr lang="fr-FR" baseline="0" dirty="0" smtClean="0"/>
              <a:t> </a:t>
            </a:r>
            <a:r>
              <a:rPr lang="fr-FR" baseline="0" dirty="0" err="1" smtClean="0"/>
              <a:t>did</a:t>
            </a:r>
            <a:r>
              <a:rPr lang="fr-FR" baseline="0" dirty="0" smtClean="0"/>
              <a:t> the </a:t>
            </a:r>
            <a:r>
              <a:rPr lang="fr-FR" baseline="0" dirty="0" err="1" smtClean="0"/>
              <a:t>same</a:t>
            </a:r>
            <a:r>
              <a:rPr lang="fr-FR" baseline="0" dirty="0" smtClean="0"/>
              <a:t> </a:t>
            </a:r>
            <a:r>
              <a:rPr lang="fr-FR" baseline="0" dirty="0" err="1" smtClean="0"/>
              <a:t>between</a:t>
            </a:r>
            <a:r>
              <a:rPr lang="fr-FR" baseline="0" dirty="0" smtClean="0"/>
              <a:t> FM1-43 and </a:t>
            </a:r>
            <a:r>
              <a:rPr lang="fr-FR" baseline="0" dirty="0" err="1" smtClean="0"/>
              <a:t>lysotracker</a:t>
            </a:r>
            <a:r>
              <a:rPr lang="fr-FR" baseline="0" dirty="0" smtClean="0"/>
              <a:t> </a:t>
            </a:r>
            <a:r>
              <a:rPr lang="fr-FR" baseline="0" dirty="0" smtClean="0">
                <a:sym typeface="Wingdings" pitchFamily="2" charset="2"/>
              </a:rPr>
              <a:t></a:t>
            </a:r>
            <a:r>
              <a:rPr lang="fr-FR" baseline="0" dirty="0" smtClean="0"/>
              <a:t>colocalisation. </a:t>
            </a:r>
          </a:p>
          <a:p>
            <a:r>
              <a:rPr lang="fr-FR" baseline="0" dirty="0" err="1" smtClean="0"/>
              <a:t>What</a:t>
            </a:r>
            <a:r>
              <a:rPr lang="fr-FR" baseline="0" dirty="0" smtClean="0"/>
              <a:t> about SV and FM1-43 ??? This </a:t>
            </a:r>
            <a:r>
              <a:rPr lang="fr-FR" baseline="0" dirty="0" err="1" smtClean="0"/>
              <a:t>was</a:t>
            </a:r>
            <a:r>
              <a:rPr lang="fr-FR" baseline="0" dirty="0" smtClean="0"/>
              <a:t> </a:t>
            </a:r>
            <a:r>
              <a:rPr lang="fr-FR" baseline="0" dirty="0" err="1" smtClean="0"/>
              <a:t>their</a:t>
            </a:r>
            <a:r>
              <a:rPr lang="fr-FR" baseline="0" dirty="0" smtClean="0"/>
              <a:t> initial question and </a:t>
            </a:r>
            <a:r>
              <a:rPr lang="fr-FR" baseline="0" dirty="0" err="1" smtClean="0"/>
              <a:t>they</a:t>
            </a:r>
            <a:r>
              <a:rPr lang="fr-FR" baseline="0" dirty="0" smtClean="0"/>
              <a:t> </a:t>
            </a:r>
            <a:r>
              <a:rPr lang="fr-FR" baseline="0" dirty="0" err="1" smtClean="0"/>
              <a:t>didn’t</a:t>
            </a:r>
            <a:r>
              <a:rPr lang="fr-FR" baseline="0" dirty="0" smtClean="0"/>
              <a:t> compare FM1-43 and EFGP-Syb2 </a:t>
            </a:r>
            <a:r>
              <a:rPr lang="fr-FR" baseline="0" dirty="0" err="1" smtClean="0"/>
              <a:t>signals</a:t>
            </a:r>
            <a:r>
              <a:rPr lang="fr-FR" baseline="0" dirty="0" smtClean="0"/>
              <a:t>… So </a:t>
            </a:r>
            <a:r>
              <a:rPr lang="fr-FR" baseline="0" dirty="0" err="1" smtClean="0"/>
              <a:t>there</a:t>
            </a:r>
            <a:r>
              <a:rPr lang="fr-FR" baseline="0" dirty="0" smtClean="0"/>
              <a:t> </a:t>
            </a:r>
            <a:r>
              <a:rPr lang="fr-FR" baseline="0" dirty="0" err="1" smtClean="0"/>
              <a:t>is</a:t>
            </a:r>
            <a:r>
              <a:rPr lang="fr-FR" baseline="0" dirty="0" smtClean="0"/>
              <a:t> no direct </a:t>
            </a:r>
            <a:r>
              <a:rPr lang="fr-FR" baseline="0" dirty="0" err="1" smtClean="0"/>
              <a:t>evidence</a:t>
            </a:r>
            <a:r>
              <a:rPr lang="fr-FR" baseline="0" dirty="0" smtClean="0"/>
              <a:t> </a:t>
            </a:r>
            <a:r>
              <a:rPr lang="fr-FR" baseline="0" dirty="0" err="1" smtClean="0"/>
              <a:t>that</a:t>
            </a:r>
            <a:r>
              <a:rPr lang="fr-FR" baseline="0" dirty="0" smtClean="0"/>
              <a:t> FM1-43 </a:t>
            </a:r>
            <a:r>
              <a:rPr lang="fr-FR" baseline="0" dirty="0" err="1" smtClean="0"/>
              <a:t>doesn’t</a:t>
            </a:r>
            <a:r>
              <a:rPr lang="fr-FR" baseline="0" dirty="0" smtClean="0"/>
              <a:t> label SV. </a:t>
            </a:r>
          </a:p>
          <a:p>
            <a:endParaRPr lang="fr-FR" baseline="0" dirty="0" smtClean="0"/>
          </a:p>
          <a:p>
            <a:r>
              <a:rPr lang="fr-FR" baseline="0" dirty="0" err="1" smtClean="0"/>
              <a:t>We</a:t>
            </a:r>
            <a:r>
              <a:rPr lang="fr-FR" baseline="0" dirty="0" smtClean="0"/>
              <a:t> </a:t>
            </a:r>
            <a:r>
              <a:rPr lang="fr-FR" baseline="0" dirty="0" err="1" smtClean="0"/>
              <a:t>tried</a:t>
            </a:r>
            <a:r>
              <a:rPr lang="fr-FR" baseline="0" dirty="0" smtClean="0"/>
              <a:t> to </a:t>
            </a:r>
            <a:r>
              <a:rPr lang="fr-FR" baseline="0" dirty="0" err="1" smtClean="0"/>
              <a:t>understand</a:t>
            </a:r>
            <a:r>
              <a:rPr lang="fr-FR" baseline="0" dirty="0" smtClean="0"/>
              <a:t> </a:t>
            </a:r>
            <a:r>
              <a:rPr lang="fr-FR" baseline="0" dirty="0" err="1" smtClean="0"/>
              <a:t>this</a:t>
            </a:r>
            <a:r>
              <a:rPr lang="fr-FR" baseline="0" dirty="0" smtClean="0"/>
              <a:t> </a:t>
            </a:r>
            <a:r>
              <a:rPr lang="fr-FR" baseline="0" dirty="0" err="1" smtClean="0"/>
              <a:t>problem</a:t>
            </a:r>
            <a:r>
              <a:rPr lang="fr-FR" baseline="0" dirty="0" smtClean="0"/>
              <a:t> : </a:t>
            </a:r>
            <a:r>
              <a:rPr lang="fr-FR" baseline="0" dirty="0" err="1" smtClean="0"/>
              <a:t>our</a:t>
            </a:r>
            <a:r>
              <a:rPr lang="fr-FR" baseline="0" dirty="0" smtClean="0"/>
              <a:t> first </a:t>
            </a:r>
            <a:r>
              <a:rPr lang="fr-FR" baseline="0" dirty="0" err="1" smtClean="0"/>
              <a:t>hypothesis</a:t>
            </a:r>
            <a:r>
              <a:rPr lang="fr-FR" baseline="0" dirty="0" smtClean="0"/>
              <a:t> </a:t>
            </a:r>
            <a:r>
              <a:rPr lang="fr-FR" baseline="0" dirty="0" err="1" smtClean="0"/>
              <a:t>is</a:t>
            </a:r>
            <a:r>
              <a:rPr lang="fr-FR" baseline="0" dirty="0" smtClean="0"/>
              <a:t> </a:t>
            </a:r>
            <a:r>
              <a:rPr lang="fr-FR" baseline="0" dirty="0" err="1" smtClean="0"/>
              <a:t>that</a:t>
            </a:r>
            <a:r>
              <a:rPr lang="fr-FR" baseline="0" dirty="0" smtClean="0"/>
              <a:t> FM1-43 and EGFP-Syb2 </a:t>
            </a:r>
            <a:r>
              <a:rPr lang="fr-FR" baseline="0" dirty="0" err="1" smtClean="0"/>
              <a:t>both</a:t>
            </a:r>
            <a:r>
              <a:rPr lang="fr-FR" baseline="0" dirty="0" smtClean="0"/>
              <a:t> </a:t>
            </a:r>
            <a:r>
              <a:rPr lang="fr-FR" baseline="0" dirty="0" err="1" smtClean="0"/>
              <a:t>emit</a:t>
            </a:r>
            <a:r>
              <a:rPr lang="fr-FR" baseline="0" dirty="0" smtClean="0"/>
              <a:t> green fluorescence, </a:t>
            </a:r>
            <a:r>
              <a:rPr lang="fr-FR" baseline="0" dirty="0" err="1" smtClean="0"/>
              <a:t>so</a:t>
            </a:r>
            <a:r>
              <a:rPr lang="fr-FR" baseline="0" dirty="0" smtClean="0"/>
              <a:t> </a:t>
            </a:r>
            <a:r>
              <a:rPr lang="fr-FR" baseline="0" dirty="0" err="1" smtClean="0"/>
              <a:t>they</a:t>
            </a:r>
            <a:r>
              <a:rPr lang="fr-FR" baseline="0" dirty="0" smtClean="0"/>
              <a:t> </a:t>
            </a:r>
            <a:r>
              <a:rPr lang="fr-FR" baseline="0" dirty="0" err="1" smtClean="0"/>
              <a:t>cannot</a:t>
            </a:r>
            <a:r>
              <a:rPr lang="fr-FR" baseline="0" dirty="0" smtClean="0"/>
              <a:t> </a:t>
            </a:r>
            <a:r>
              <a:rPr lang="fr-FR" baseline="0" dirty="0" err="1" smtClean="0"/>
              <a:t>distinguish</a:t>
            </a:r>
            <a:r>
              <a:rPr lang="fr-FR" baseline="0" dirty="0" smtClean="0"/>
              <a:t> </a:t>
            </a:r>
            <a:r>
              <a:rPr lang="fr-FR" baseline="0" dirty="0" err="1" smtClean="0"/>
              <a:t>them</a:t>
            </a:r>
            <a:r>
              <a:rPr lang="fr-FR" baseline="0" dirty="0" smtClean="0"/>
              <a:t> but </a:t>
            </a:r>
            <a:r>
              <a:rPr lang="fr-FR" baseline="0" dirty="0" err="1" smtClean="0"/>
              <a:t>this</a:t>
            </a:r>
            <a:r>
              <a:rPr lang="fr-FR" baseline="0" dirty="0" smtClean="0"/>
              <a:t> </a:t>
            </a:r>
            <a:r>
              <a:rPr lang="fr-FR" baseline="0" dirty="0" err="1" smtClean="0"/>
              <a:t>would</a:t>
            </a:r>
            <a:r>
              <a:rPr lang="fr-FR" baseline="0" dirty="0" smtClean="0"/>
              <a:t> </a:t>
            </a:r>
            <a:r>
              <a:rPr lang="fr-FR" baseline="0" dirty="0" err="1" smtClean="0"/>
              <a:t>be</a:t>
            </a:r>
            <a:r>
              <a:rPr lang="fr-FR" baseline="0" dirty="0" smtClean="0"/>
              <a:t> </a:t>
            </a:r>
            <a:r>
              <a:rPr lang="fr-FR" baseline="0" dirty="0" err="1" smtClean="0"/>
              <a:t>quite</a:t>
            </a:r>
            <a:r>
              <a:rPr lang="fr-FR" baseline="0" dirty="0" smtClean="0"/>
              <a:t> </a:t>
            </a:r>
            <a:r>
              <a:rPr lang="fr-FR" baseline="0" dirty="0" err="1" smtClean="0"/>
              <a:t>ridiculous</a:t>
            </a:r>
            <a:r>
              <a:rPr lang="fr-FR" baseline="0" dirty="0" smtClean="0"/>
              <a:t>… So, </a:t>
            </a:r>
            <a:r>
              <a:rPr lang="fr-FR" baseline="0" dirty="0" err="1" smtClean="0"/>
              <a:t>our</a:t>
            </a:r>
            <a:r>
              <a:rPr lang="fr-FR" baseline="0" dirty="0" smtClean="0"/>
              <a:t> second </a:t>
            </a:r>
            <a:r>
              <a:rPr lang="fr-FR" baseline="0" dirty="0" err="1" smtClean="0"/>
              <a:t>hypothesis</a:t>
            </a:r>
            <a:r>
              <a:rPr lang="fr-FR" baseline="0" dirty="0" smtClean="0"/>
              <a:t> </a:t>
            </a:r>
            <a:r>
              <a:rPr lang="fr-FR" baseline="0" dirty="0" err="1" smtClean="0"/>
              <a:t>is</a:t>
            </a:r>
            <a:r>
              <a:rPr lang="fr-FR" baseline="0" dirty="0" smtClean="0"/>
              <a:t> a </a:t>
            </a:r>
            <a:r>
              <a:rPr lang="fr-FR" baseline="0" dirty="0" err="1" smtClean="0"/>
              <a:t>technical</a:t>
            </a:r>
            <a:r>
              <a:rPr lang="fr-FR" baseline="0" dirty="0" smtClean="0"/>
              <a:t> limitation. All the </a:t>
            </a:r>
            <a:r>
              <a:rPr lang="fr-FR" baseline="0" dirty="0" err="1" smtClean="0"/>
              <a:t>plasmids</a:t>
            </a:r>
            <a:r>
              <a:rPr lang="fr-FR" baseline="0" dirty="0" smtClean="0"/>
              <a:t> </a:t>
            </a:r>
            <a:r>
              <a:rPr lang="fr-FR" baseline="0" dirty="0" err="1" smtClean="0"/>
              <a:t>they</a:t>
            </a:r>
            <a:r>
              <a:rPr lang="fr-FR" baseline="0" dirty="0" smtClean="0"/>
              <a:t> </a:t>
            </a:r>
            <a:r>
              <a:rPr lang="fr-FR" baseline="0" dirty="0" err="1" smtClean="0"/>
              <a:t>used</a:t>
            </a:r>
            <a:r>
              <a:rPr lang="fr-FR" baseline="0" dirty="0" smtClean="0"/>
              <a:t> are gifts. So </a:t>
            </a:r>
            <a:r>
              <a:rPr lang="fr-FR" baseline="0" dirty="0" err="1" smtClean="0"/>
              <a:t>we</a:t>
            </a:r>
            <a:r>
              <a:rPr lang="fr-FR" baseline="0" dirty="0" smtClean="0"/>
              <a:t> </a:t>
            </a:r>
            <a:r>
              <a:rPr lang="fr-FR" baseline="0" dirty="0" err="1" smtClean="0"/>
              <a:t>think</a:t>
            </a:r>
            <a:r>
              <a:rPr lang="fr-FR" baseline="0" dirty="0" smtClean="0"/>
              <a:t> </a:t>
            </a:r>
            <a:r>
              <a:rPr lang="fr-FR" baseline="0" dirty="0" err="1" smtClean="0"/>
              <a:t>that</a:t>
            </a:r>
            <a:r>
              <a:rPr lang="fr-FR" baseline="0" dirty="0" smtClean="0"/>
              <a:t> </a:t>
            </a:r>
            <a:r>
              <a:rPr lang="fr-FR" baseline="0" dirty="0" err="1" smtClean="0"/>
              <a:t>they</a:t>
            </a:r>
            <a:r>
              <a:rPr lang="fr-FR" baseline="0" dirty="0" smtClean="0"/>
              <a:t> </a:t>
            </a:r>
            <a:r>
              <a:rPr lang="fr-FR" baseline="0" dirty="0" err="1" smtClean="0"/>
              <a:t>may</a:t>
            </a:r>
            <a:r>
              <a:rPr lang="fr-FR" baseline="0" dirty="0" smtClean="0"/>
              <a:t> not have the </a:t>
            </a:r>
            <a:r>
              <a:rPr lang="fr-FR" baseline="0" dirty="0" err="1" smtClean="0"/>
              <a:t>technical</a:t>
            </a:r>
            <a:r>
              <a:rPr lang="fr-FR" baseline="0" dirty="0" smtClean="0"/>
              <a:t> </a:t>
            </a:r>
            <a:r>
              <a:rPr lang="fr-FR" baseline="0" dirty="0" err="1" smtClean="0"/>
              <a:t>equipment</a:t>
            </a:r>
            <a:r>
              <a:rPr lang="fr-FR" baseline="0" dirty="0" smtClean="0"/>
              <a:t> to do </a:t>
            </a:r>
            <a:r>
              <a:rPr lang="fr-FR" baseline="0" dirty="0" err="1" smtClean="0"/>
              <a:t>transfections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12</a:t>
            </a:fld>
            <a:endParaRPr lang="fr-F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Now</a:t>
            </a:r>
            <a:r>
              <a:rPr lang="fr-FR" dirty="0" smtClean="0"/>
              <a:t> </a:t>
            </a:r>
            <a:r>
              <a:rPr lang="fr-FR" dirty="0" err="1" smtClean="0"/>
              <a:t>they</a:t>
            </a:r>
            <a:r>
              <a:rPr lang="fr-FR" dirty="0" smtClean="0"/>
              <a:t> are sure </a:t>
            </a:r>
            <a:r>
              <a:rPr lang="fr-FR" dirty="0" err="1" smtClean="0"/>
              <a:t>that</a:t>
            </a:r>
            <a:r>
              <a:rPr lang="fr-FR" dirty="0" smtClean="0"/>
              <a:t> SV</a:t>
            </a:r>
            <a:r>
              <a:rPr lang="fr-FR" baseline="0" dirty="0" smtClean="0"/>
              <a:t> and lysosomes are </a:t>
            </a:r>
            <a:r>
              <a:rPr lang="fr-FR" baseline="0" dirty="0" err="1" smtClean="0"/>
              <a:t>both</a:t>
            </a:r>
            <a:r>
              <a:rPr lang="fr-FR" baseline="0" dirty="0" smtClean="0"/>
              <a:t> </a:t>
            </a:r>
            <a:r>
              <a:rPr lang="fr-FR" baseline="0" dirty="0" err="1" smtClean="0"/>
              <a:t>present</a:t>
            </a:r>
            <a:r>
              <a:rPr lang="fr-FR" baseline="0" dirty="0" smtClean="0"/>
              <a:t> in </a:t>
            </a:r>
            <a:r>
              <a:rPr lang="fr-FR" baseline="0" dirty="0" err="1" smtClean="0"/>
              <a:t>astrocytes</a:t>
            </a:r>
            <a:r>
              <a:rPr lang="fr-FR" baseline="0" dirty="0" smtClean="0"/>
              <a:t>, </a:t>
            </a:r>
            <a:r>
              <a:rPr lang="fr-FR" baseline="0" dirty="0" err="1" smtClean="0"/>
              <a:t>they</a:t>
            </a:r>
            <a:r>
              <a:rPr lang="fr-FR" baseline="0" dirty="0" smtClean="0"/>
              <a:t> </a:t>
            </a:r>
            <a:r>
              <a:rPr lang="fr-FR" baseline="0" dirty="0" err="1" smtClean="0"/>
              <a:t>can</a:t>
            </a:r>
            <a:r>
              <a:rPr lang="fr-FR" baseline="0" dirty="0" smtClean="0"/>
              <a:t> </a:t>
            </a:r>
            <a:r>
              <a:rPr lang="fr-FR" baseline="0" dirty="0" err="1" smtClean="0"/>
              <a:t>investigate</a:t>
            </a:r>
            <a:r>
              <a:rPr lang="fr-FR" baseline="0" dirty="0" smtClean="0"/>
              <a:t> if </a:t>
            </a:r>
            <a:r>
              <a:rPr lang="fr-FR" baseline="0" dirty="0" err="1" smtClean="0"/>
              <a:t>those</a:t>
            </a:r>
            <a:r>
              <a:rPr lang="fr-FR" baseline="0" dirty="0" smtClean="0"/>
              <a:t> </a:t>
            </a:r>
            <a:r>
              <a:rPr lang="fr-FR" baseline="0" dirty="0" err="1" smtClean="0"/>
              <a:t>two</a:t>
            </a:r>
            <a:r>
              <a:rPr lang="fr-FR" baseline="0" dirty="0" smtClean="0"/>
              <a:t> organelles are </a:t>
            </a:r>
            <a:r>
              <a:rPr lang="fr-FR" baseline="0" dirty="0" err="1" smtClean="0"/>
              <a:t>responsible</a:t>
            </a:r>
            <a:r>
              <a:rPr lang="fr-FR" baseline="0" dirty="0" smtClean="0"/>
              <a:t> for </a:t>
            </a:r>
            <a:r>
              <a:rPr lang="fr-FR" baseline="0" dirty="0" err="1" smtClean="0"/>
              <a:t>exocytosis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13</a:t>
            </a:fld>
            <a:endParaRPr lang="fr-F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So first point to </a:t>
            </a:r>
            <a:r>
              <a:rPr lang="fr-FR" dirty="0" err="1" smtClean="0"/>
              <a:t>discuss</a:t>
            </a:r>
            <a:r>
              <a:rPr lang="fr-FR" dirty="0" smtClean="0"/>
              <a:t> </a:t>
            </a:r>
            <a:r>
              <a:rPr lang="fr-FR" dirty="0" err="1" smtClean="0"/>
              <a:t>is</a:t>
            </a:r>
            <a:r>
              <a:rPr lang="fr-FR" dirty="0" smtClean="0"/>
              <a:t> : how to </a:t>
            </a:r>
            <a:r>
              <a:rPr lang="fr-FR" dirty="0" err="1" smtClean="0"/>
              <a:t>investigate</a:t>
            </a:r>
            <a:r>
              <a:rPr lang="fr-FR" dirty="0" smtClean="0"/>
              <a:t> </a:t>
            </a:r>
            <a:r>
              <a:rPr lang="fr-FR" dirty="0" err="1" smtClean="0"/>
              <a:t>exocytosis</a:t>
            </a:r>
            <a:r>
              <a:rPr lang="fr-FR" dirty="0" smtClean="0"/>
              <a:t> in </a:t>
            </a:r>
            <a:r>
              <a:rPr lang="fr-FR" dirty="0" err="1" smtClean="0"/>
              <a:t>astrocytes</a:t>
            </a:r>
            <a:r>
              <a:rPr lang="fr-FR" dirty="0" smtClean="0"/>
              <a:t> ? You know</a:t>
            </a:r>
            <a:r>
              <a:rPr lang="fr-FR" baseline="0" dirty="0" smtClean="0"/>
              <a:t> </a:t>
            </a:r>
            <a:r>
              <a:rPr lang="fr-FR" baseline="0" dirty="0" err="1" smtClean="0"/>
              <a:t>that</a:t>
            </a:r>
            <a:r>
              <a:rPr lang="fr-FR" baseline="0" dirty="0" smtClean="0"/>
              <a:t> a</a:t>
            </a:r>
            <a:r>
              <a:rPr lang="en-US" baseline="0" dirty="0" err="1" smtClean="0"/>
              <a:t>strocyte</a:t>
            </a:r>
            <a:r>
              <a:rPr lang="en-US" baseline="0" dirty="0" smtClean="0"/>
              <a:t>, although not </a:t>
            </a:r>
            <a:r>
              <a:rPr lang="en-US" baseline="0" dirty="0" err="1" smtClean="0"/>
              <a:t>electricaly</a:t>
            </a:r>
            <a:r>
              <a:rPr lang="en-US" baseline="0" dirty="0" smtClean="0"/>
              <a:t> active, can be activated by intracellular calcium elevations. There is different manners to increase the intracellular level of Ca and the authors used a </a:t>
            </a:r>
            <a:r>
              <a:rPr lang="fr-FR" baseline="0" dirty="0" err="1" smtClean="0"/>
              <a:t>mechanical</a:t>
            </a:r>
            <a:r>
              <a:rPr lang="fr-FR" baseline="0" dirty="0" smtClean="0"/>
              <a:t> stimulation. This </a:t>
            </a:r>
            <a:r>
              <a:rPr lang="fr-FR" baseline="0" dirty="0" err="1" smtClean="0"/>
              <a:t>induces</a:t>
            </a:r>
            <a:r>
              <a:rPr lang="fr-FR" baseline="0" dirty="0" smtClean="0"/>
              <a:t> the release of Ca </a:t>
            </a:r>
            <a:r>
              <a:rPr lang="fr-FR" baseline="0" dirty="0" err="1" smtClean="0"/>
              <a:t>from</a:t>
            </a:r>
            <a:r>
              <a:rPr lang="fr-FR" baseline="0" dirty="0" smtClean="0"/>
              <a:t> the </a:t>
            </a:r>
            <a:r>
              <a:rPr lang="fr-FR" baseline="0" dirty="0" err="1" smtClean="0"/>
              <a:t>endoplasmic</a:t>
            </a:r>
            <a:r>
              <a:rPr lang="fr-FR" baseline="0" dirty="0" smtClean="0"/>
              <a:t> </a:t>
            </a:r>
            <a:r>
              <a:rPr lang="fr-FR" baseline="0" dirty="0" err="1" smtClean="0"/>
              <a:t>reticulum</a:t>
            </a:r>
            <a:r>
              <a:rPr lang="fr-FR" baseline="0" dirty="0" smtClean="0"/>
              <a:t> stocks. And </a:t>
            </a:r>
            <a:r>
              <a:rPr lang="fr-FR" baseline="0" dirty="0" err="1" smtClean="0"/>
              <a:t>they</a:t>
            </a:r>
            <a:r>
              <a:rPr lang="fr-FR" baseline="0" dirty="0" smtClean="0"/>
              <a:t> </a:t>
            </a:r>
            <a:r>
              <a:rPr lang="fr-FR" baseline="0" dirty="0" err="1" smtClean="0"/>
              <a:t>observed</a:t>
            </a:r>
            <a:r>
              <a:rPr lang="fr-FR" baseline="0" dirty="0" smtClean="0"/>
              <a:t> if </a:t>
            </a:r>
            <a:r>
              <a:rPr lang="fr-FR" baseline="0" dirty="0" err="1" smtClean="0"/>
              <a:t>this</a:t>
            </a:r>
            <a:r>
              <a:rPr lang="fr-FR" baseline="0" dirty="0" smtClean="0"/>
              <a:t> Ca </a:t>
            </a:r>
            <a:r>
              <a:rPr lang="fr-FR" baseline="0" dirty="0" err="1" smtClean="0"/>
              <a:t>triggered</a:t>
            </a:r>
            <a:r>
              <a:rPr lang="fr-FR" baseline="0" dirty="0" smtClean="0"/>
              <a:t> </a:t>
            </a:r>
            <a:r>
              <a:rPr lang="fr-FR" baseline="0" dirty="0" err="1" smtClean="0"/>
              <a:t>exocytosis</a:t>
            </a:r>
            <a:r>
              <a:rPr lang="fr-FR" baseline="0" dirty="0" smtClean="0"/>
              <a:t> </a:t>
            </a:r>
            <a:r>
              <a:rPr lang="fr-FR" baseline="0" dirty="0" err="1" smtClean="0"/>
              <a:t>from</a:t>
            </a:r>
            <a:r>
              <a:rPr lang="fr-FR" baseline="0" dirty="0" smtClean="0"/>
              <a:t> </a:t>
            </a:r>
            <a:r>
              <a:rPr lang="fr-FR" baseline="0" dirty="0" err="1" smtClean="0"/>
              <a:t>both</a:t>
            </a:r>
            <a:r>
              <a:rPr lang="fr-FR" baseline="0" dirty="0" smtClean="0"/>
              <a:t> organelles. </a:t>
            </a:r>
            <a:r>
              <a:rPr lang="fr-FR" dirty="0" smtClean="0"/>
              <a:t>The second point to</a:t>
            </a:r>
            <a:r>
              <a:rPr lang="fr-FR" baseline="0" dirty="0" smtClean="0"/>
              <a:t> </a:t>
            </a:r>
            <a:r>
              <a:rPr lang="fr-FR" baseline="0" dirty="0" err="1" smtClean="0"/>
              <a:t>consider</a:t>
            </a:r>
            <a:r>
              <a:rPr lang="fr-FR" baseline="0" dirty="0" smtClean="0"/>
              <a:t> </a:t>
            </a:r>
            <a:r>
              <a:rPr lang="fr-FR" baseline="0" dirty="0" err="1" smtClean="0"/>
              <a:t>is</a:t>
            </a:r>
            <a:r>
              <a:rPr lang="fr-FR" dirty="0" smtClean="0"/>
              <a:t> : How to </a:t>
            </a:r>
            <a:r>
              <a:rPr lang="fr-FR" dirty="0" err="1" smtClean="0"/>
              <a:t>track</a:t>
            </a:r>
            <a:r>
              <a:rPr lang="fr-FR" dirty="0" smtClean="0"/>
              <a:t> live </a:t>
            </a:r>
            <a:r>
              <a:rPr lang="fr-FR" dirty="0" err="1" smtClean="0"/>
              <a:t>exocytosis</a:t>
            </a:r>
            <a:r>
              <a:rPr lang="fr-FR" baseline="0" dirty="0" smtClean="0"/>
              <a:t> ? </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14</a:t>
            </a:fld>
            <a:endParaRPr lang="fr-F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baseline="0" dirty="0" smtClean="0"/>
              <a:t>The </a:t>
            </a:r>
            <a:r>
              <a:rPr lang="fr-FR" baseline="0" dirty="0" err="1" smtClean="0"/>
              <a:t>idea</a:t>
            </a:r>
            <a:r>
              <a:rPr lang="fr-FR" baseline="0" dirty="0" smtClean="0"/>
              <a:t> </a:t>
            </a:r>
            <a:r>
              <a:rPr lang="fr-FR" baseline="0" dirty="0" err="1" smtClean="0"/>
              <a:t>is</a:t>
            </a:r>
            <a:r>
              <a:rPr lang="fr-FR" baseline="0" dirty="0" smtClean="0"/>
              <a:t> </a:t>
            </a:r>
            <a:r>
              <a:rPr lang="fr-FR" baseline="0" dirty="0" err="1" smtClean="0"/>
              <a:t>that</a:t>
            </a:r>
            <a:r>
              <a:rPr lang="fr-FR" baseline="0" dirty="0" smtClean="0"/>
              <a:t> </a:t>
            </a:r>
            <a:r>
              <a:rPr lang="fr-FR" baseline="0" dirty="0" err="1" smtClean="0"/>
              <a:t>you</a:t>
            </a:r>
            <a:r>
              <a:rPr lang="fr-FR" baseline="0" dirty="0" smtClean="0"/>
              <a:t> </a:t>
            </a:r>
            <a:r>
              <a:rPr lang="fr-FR" baseline="0" dirty="0" err="1" smtClean="0"/>
              <a:t>need</a:t>
            </a:r>
            <a:r>
              <a:rPr lang="fr-FR" baseline="0" dirty="0" smtClean="0"/>
              <a:t> a technique </a:t>
            </a:r>
            <a:r>
              <a:rPr lang="fr-FR" baseline="0" dirty="0" err="1" smtClean="0"/>
              <a:t>that</a:t>
            </a:r>
            <a:r>
              <a:rPr lang="fr-FR" baseline="0" dirty="0" smtClean="0"/>
              <a:t> </a:t>
            </a:r>
            <a:r>
              <a:rPr lang="fr-FR" baseline="0" dirty="0" err="1" smtClean="0"/>
              <a:t>allows</a:t>
            </a:r>
            <a:r>
              <a:rPr lang="fr-FR" baseline="0" dirty="0" smtClean="0"/>
              <a:t> </a:t>
            </a:r>
            <a:r>
              <a:rPr lang="fr-FR" baseline="0" dirty="0" err="1" smtClean="0"/>
              <a:t>you</a:t>
            </a:r>
            <a:r>
              <a:rPr lang="fr-FR" baseline="0" dirty="0" smtClean="0"/>
              <a:t> to </a:t>
            </a:r>
            <a:r>
              <a:rPr lang="fr-FR" baseline="0" dirty="0" err="1" smtClean="0"/>
              <a:t>detect</a:t>
            </a:r>
            <a:r>
              <a:rPr lang="fr-FR" baseline="0" dirty="0" smtClean="0"/>
              <a:t> one organelle fusion, </a:t>
            </a:r>
            <a:r>
              <a:rPr lang="fr-FR" baseline="0" dirty="0" err="1" smtClean="0"/>
              <a:t>which</a:t>
            </a:r>
            <a:r>
              <a:rPr lang="fr-FR" baseline="0" dirty="0" smtClean="0"/>
              <a:t> </a:t>
            </a:r>
            <a:r>
              <a:rPr lang="fr-FR" baseline="0" dirty="0" err="1" smtClean="0"/>
              <a:t>is</a:t>
            </a:r>
            <a:r>
              <a:rPr lang="fr-FR" baseline="0" dirty="0" smtClean="0"/>
              <a:t> a </a:t>
            </a:r>
            <a:r>
              <a:rPr lang="fr-FR" baseline="0" dirty="0" err="1" smtClean="0"/>
              <a:t>fast</a:t>
            </a:r>
            <a:r>
              <a:rPr lang="fr-FR" baseline="0" dirty="0" smtClean="0"/>
              <a:t> </a:t>
            </a:r>
            <a:r>
              <a:rPr lang="fr-FR" baseline="0" dirty="0" err="1" smtClean="0"/>
              <a:t>event</a:t>
            </a:r>
            <a:r>
              <a:rPr lang="fr-FR" baseline="0" dirty="0" smtClean="0"/>
              <a:t>, and to </a:t>
            </a:r>
            <a:r>
              <a:rPr lang="fr-FR" baseline="0" dirty="0" err="1" smtClean="0"/>
              <a:t>detect</a:t>
            </a:r>
            <a:r>
              <a:rPr lang="fr-FR" baseline="0" dirty="0" smtClean="0"/>
              <a:t> </a:t>
            </a:r>
            <a:r>
              <a:rPr lang="fr-FR" baseline="0" dirty="0" err="1" smtClean="0"/>
              <a:t>it</a:t>
            </a:r>
            <a:r>
              <a:rPr lang="fr-FR" baseline="0" dirty="0" smtClean="0"/>
              <a:t> </a:t>
            </a:r>
            <a:r>
              <a:rPr lang="fr-FR" baseline="0" dirty="0" err="1" smtClean="0"/>
              <a:t>where</a:t>
            </a:r>
            <a:r>
              <a:rPr lang="fr-FR" baseline="0" dirty="0" smtClean="0"/>
              <a:t> </a:t>
            </a:r>
            <a:r>
              <a:rPr lang="fr-FR" baseline="0" dirty="0" err="1" smtClean="0"/>
              <a:t>it</a:t>
            </a:r>
            <a:r>
              <a:rPr lang="fr-FR" baseline="0" dirty="0" smtClean="0"/>
              <a:t> </a:t>
            </a:r>
            <a:r>
              <a:rPr lang="fr-FR" baseline="0" dirty="0" err="1" smtClean="0"/>
              <a:t>happens</a:t>
            </a:r>
            <a:r>
              <a:rPr lang="fr-FR" baseline="0" dirty="0" smtClean="0"/>
              <a:t>. For </a:t>
            </a:r>
            <a:r>
              <a:rPr lang="fr-FR" baseline="0" dirty="0" err="1" smtClean="0"/>
              <a:t>that</a:t>
            </a:r>
            <a:r>
              <a:rPr lang="fr-FR" baseline="0" dirty="0" smtClean="0"/>
              <a:t>, </a:t>
            </a:r>
            <a:r>
              <a:rPr lang="fr-FR" baseline="0" dirty="0" err="1" smtClean="0"/>
              <a:t>they</a:t>
            </a:r>
            <a:r>
              <a:rPr lang="fr-FR" baseline="0" dirty="0" smtClean="0"/>
              <a:t> </a:t>
            </a:r>
            <a:r>
              <a:rPr lang="fr-FR" baseline="0" dirty="0" err="1" smtClean="0"/>
              <a:t>used</a:t>
            </a:r>
            <a:r>
              <a:rPr lang="fr-FR" baseline="0" dirty="0" smtClean="0"/>
              <a:t> TIRFM. This technique has been </a:t>
            </a:r>
            <a:r>
              <a:rPr lang="fr-FR" baseline="0" dirty="0" err="1" smtClean="0"/>
              <a:t>developed</a:t>
            </a:r>
            <a:r>
              <a:rPr lang="fr-FR" baseline="0" dirty="0" smtClean="0"/>
              <a:t> to observe single particule fluorescence </a:t>
            </a:r>
            <a:r>
              <a:rPr lang="fr-FR" baseline="0" dirty="0" err="1" smtClean="0"/>
              <a:t>at</a:t>
            </a:r>
            <a:r>
              <a:rPr lang="fr-FR" baseline="0" dirty="0" smtClean="0"/>
              <a:t> surfaces or interfaces. </a:t>
            </a:r>
          </a:p>
          <a:p>
            <a:r>
              <a:rPr lang="fr-FR" baseline="0" dirty="0" smtClean="0"/>
              <a:t>So how </a:t>
            </a:r>
            <a:r>
              <a:rPr lang="fr-FR" baseline="0" dirty="0" err="1" smtClean="0"/>
              <a:t>does</a:t>
            </a:r>
            <a:r>
              <a:rPr lang="fr-FR" baseline="0" dirty="0" smtClean="0"/>
              <a:t> </a:t>
            </a:r>
            <a:r>
              <a:rPr lang="fr-FR" baseline="0" dirty="0" err="1" smtClean="0"/>
              <a:t>it</a:t>
            </a:r>
            <a:r>
              <a:rPr lang="fr-FR" baseline="0" dirty="0" smtClean="0"/>
              <a:t> fonction ? In </a:t>
            </a:r>
            <a:r>
              <a:rPr lang="fr-FR" baseline="0" dirty="0" err="1" smtClean="0"/>
              <a:t>classical</a:t>
            </a:r>
            <a:r>
              <a:rPr lang="fr-FR" baseline="0" dirty="0" smtClean="0"/>
              <a:t> fluorescence </a:t>
            </a:r>
            <a:r>
              <a:rPr lang="fr-FR" baseline="0" dirty="0" err="1" smtClean="0"/>
              <a:t>microscopy</a:t>
            </a:r>
            <a:r>
              <a:rPr lang="fr-FR" baseline="0" dirty="0" smtClean="0"/>
              <a:t>, the incident light </a:t>
            </a:r>
            <a:r>
              <a:rPr lang="fr-FR" baseline="0" dirty="0" err="1" smtClean="0"/>
              <a:t>is</a:t>
            </a:r>
            <a:r>
              <a:rPr lang="fr-FR" baseline="0" dirty="0" smtClean="0"/>
              <a:t> in part </a:t>
            </a:r>
            <a:r>
              <a:rPr lang="fr-FR" baseline="0" dirty="0" err="1" smtClean="0"/>
              <a:t>refracted</a:t>
            </a:r>
            <a:r>
              <a:rPr lang="fr-FR" baseline="0" dirty="0" smtClean="0"/>
              <a:t> and in part </a:t>
            </a:r>
            <a:r>
              <a:rPr lang="fr-FR" baseline="0" dirty="0" err="1" smtClean="0"/>
              <a:t>reflected</a:t>
            </a:r>
            <a:r>
              <a:rPr lang="fr-FR" baseline="0" dirty="0" smtClean="0"/>
              <a:t>. In TIRFM, the light </a:t>
            </a:r>
            <a:r>
              <a:rPr lang="fr-FR" baseline="0" dirty="0" err="1" smtClean="0"/>
              <a:t>beam</a:t>
            </a:r>
            <a:r>
              <a:rPr lang="fr-FR" baseline="0" dirty="0" smtClean="0"/>
              <a:t> </a:t>
            </a:r>
            <a:r>
              <a:rPr lang="fr-FR" baseline="0" dirty="0" err="1" smtClean="0"/>
              <a:t>is</a:t>
            </a:r>
            <a:r>
              <a:rPr lang="fr-FR" baseline="0" dirty="0" smtClean="0"/>
              <a:t> </a:t>
            </a:r>
            <a:r>
              <a:rPr lang="fr-FR" baseline="0" dirty="0" err="1" smtClean="0"/>
              <a:t>totally</a:t>
            </a:r>
            <a:r>
              <a:rPr lang="fr-FR" baseline="0" dirty="0" smtClean="0"/>
              <a:t> </a:t>
            </a:r>
            <a:r>
              <a:rPr lang="fr-FR" baseline="0" dirty="0" err="1" smtClean="0"/>
              <a:t>reflected</a:t>
            </a:r>
            <a:r>
              <a:rPr lang="fr-FR" baseline="0" dirty="0" smtClean="0"/>
              <a:t>. It </a:t>
            </a:r>
            <a:r>
              <a:rPr lang="fr-FR" baseline="0" dirty="0" err="1" smtClean="0"/>
              <a:t>is</a:t>
            </a:r>
            <a:r>
              <a:rPr lang="fr-FR" baseline="0" dirty="0" smtClean="0"/>
              <a:t> the </a:t>
            </a:r>
            <a:r>
              <a:rPr lang="fr-FR" baseline="0" dirty="0" err="1" smtClean="0"/>
              <a:t>name</a:t>
            </a:r>
            <a:r>
              <a:rPr lang="fr-FR" baseline="0" dirty="0" smtClean="0"/>
              <a:t> of the technique ! </a:t>
            </a:r>
          </a:p>
          <a:p>
            <a:r>
              <a:rPr lang="fr-FR" baseline="0" dirty="0" smtClean="0"/>
              <a:t>The </a:t>
            </a:r>
            <a:r>
              <a:rPr lang="fr-FR" baseline="0" dirty="0" err="1" smtClean="0"/>
              <a:t>interest</a:t>
            </a:r>
            <a:r>
              <a:rPr lang="fr-FR" baseline="0" dirty="0" smtClean="0"/>
              <a:t> of </a:t>
            </a:r>
            <a:r>
              <a:rPr lang="fr-FR" baseline="0" dirty="0" err="1" smtClean="0"/>
              <a:t>this</a:t>
            </a:r>
            <a:r>
              <a:rPr lang="fr-FR" baseline="0" dirty="0" smtClean="0"/>
              <a:t> </a:t>
            </a:r>
            <a:r>
              <a:rPr lang="fr-FR" baseline="0" dirty="0" err="1" smtClean="0"/>
              <a:t>is</a:t>
            </a:r>
            <a:r>
              <a:rPr lang="fr-FR" baseline="0" dirty="0" smtClean="0"/>
              <a:t> </a:t>
            </a:r>
            <a:r>
              <a:rPr lang="fr-FR" baseline="0" dirty="0" err="1" smtClean="0"/>
              <a:t>that</a:t>
            </a:r>
            <a:r>
              <a:rPr lang="fr-FR" baseline="0" dirty="0" smtClean="0"/>
              <a:t>, in </a:t>
            </a:r>
            <a:r>
              <a:rPr lang="fr-FR" baseline="0" dirty="0" err="1" smtClean="0"/>
              <a:t>classical</a:t>
            </a:r>
            <a:r>
              <a:rPr lang="fr-FR" baseline="0" dirty="0" smtClean="0"/>
              <a:t> fluorescence, all the fluorophores </a:t>
            </a:r>
            <a:r>
              <a:rPr lang="fr-FR" baseline="0" dirty="0" err="1" smtClean="0"/>
              <a:t>present</a:t>
            </a:r>
            <a:r>
              <a:rPr lang="fr-FR" baseline="0" dirty="0" smtClean="0"/>
              <a:t> in the </a:t>
            </a:r>
            <a:r>
              <a:rPr lang="fr-FR" baseline="0" dirty="0" err="1" smtClean="0"/>
              <a:t>cell</a:t>
            </a:r>
            <a:r>
              <a:rPr lang="fr-FR" baseline="0" dirty="0" smtClean="0"/>
              <a:t> are </a:t>
            </a:r>
            <a:r>
              <a:rPr lang="fr-FR" baseline="0" dirty="0" err="1" smtClean="0"/>
              <a:t>excited</a:t>
            </a:r>
            <a:r>
              <a:rPr lang="fr-FR" baseline="0" dirty="0" smtClean="0"/>
              <a:t>. In TIRFM, the light </a:t>
            </a:r>
            <a:r>
              <a:rPr lang="fr-FR" baseline="0" dirty="0" err="1" smtClean="0"/>
              <a:t>only</a:t>
            </a:r>
            <a:r>
              <a:rPr lang="fr-FR" baseline="0" dirty="0" smtClean="0"/>
              <a:t> </a:t>
            </a:r>
            <a:r>
              <a:rPr lang="fr-FR" baseline="0" dirty="0" err="1" smtClean="0"/>
              <a:t>excits</a:t>
            </a:r>
            <a:r>
              <a:rPr lang="fr-FR" baseline="0" dirty="0" smtClean="0"/>
              <a:t> the fluorophores </a:t>
            </a:r>
            <a:r>
              <a:rPr lang="fr-FR" baseline="0" dirty="0" err="1" smtClean="0"/>
              <a:t>present</a:t>
            </a:r>
            <a:r>
              <a:rPr lang="fr-FR" baseline="0" dirty="0" smtClean="0"/>
              <a:t> close to the membrane. So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much</a:t>
            </a:r>
            <a:r>
              <a:rPr lang="fr-FR" baseline="0" dirty="0" smtClean="0"/>
              <a:t> more </a:t>
            </a:r>
            <a:r>
              <a:rPr lang="fr-FR" baseline="0" dirty="0" err="1" smtClean="0"/>
              <a:t>precise</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15</a:t>
            </a:fld>
            <a:endParaRPr lang="fr-F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To </a:t>
            </a:r>
            <a:r>
              <a:rPr lang="fr-FR" dirty="0" err="1" smtClean="0"/>
              <a:t>illustrate</a:t>
            </a:r>
            <a:r>
              <a:rPr lang="fr-FR" dirty="0" smtClean="0"/>
              <a:t> </a:t>
            </a:r>
            <a:r>
              <a:rPr lang="fr-FR" dirty="0" err="1" smtClean="0"/>
              <a:t>it</a:t>
            </a:r>
            <a:r>
              <a:rPr lang="fr-FR" dirty="0" smtClean="0"/>
              <a:t> in practice,</a:t>
            </a:r>
            <a:r>
              <a:rPr lang="fr-FR" baseline="0" dirty="0" smtClean="0"/>
              <a:t> a </a:t>
            </a:r>
            <a:r>
              <a:rPr lang="fr-FR" baseline="0" dirty="0" err="1" smtClean="0"/>
              <a:t>little</a:t>
            </a:r>
            <a:r>
              <a:rPr lang="fr-FR" baseline="0" dirty="0" smtClean="0"/>
              <a:t> </a:t>
            </a:r>
            <a:r>
              <a:rPr lang="fr-FR" baseline="0" dirty="0" err="1" smtClean="0"/>
              <a:t>scheme</a:t>
            </a:r>
            <a:r>
              <a:rPr lang="fr-FR" baseline="0" dirty="0" smtClean="0"/>
              <a:t>. You have </a:t>
            </a:r>
            <a:r>
              <a:rPr lang="fr-FR" baseline="0" dirty="0" err="1" smtClean="0"/>
              <a:t>your</a:t>
            </a:r>
            <a:r>
              <a:rPr lang="fr-FR" baseline="0" dirty="0" smtClean="0"/>
              <a:t> </a:t>
            </a:r>
            <a:r>
              <a:rPr lang="fr-FR" baseline="0" dirty="0" err="1" smtClean="0"/>
              <a:t>astrocyte</a:t>
            </a:r>
            <a:r>
              <a:rPr lang="fr-FR" baseline="0" dirty="0" smtClean="0"/>
              <a:t> on </a:t>
            </a:r>
            <a:r>
              <a:rPr lang="fr-FR" baseline="0" dirty="0" err="1" smtClean="0"/>
              <a:t>your</a:t>
            </a:r>
            <a:r>
              <a:rPr lang="fr-FR" baseline="0" dirty="0" smtClean="0"/>
              <a:t> </a:t>
            </a:r>
            <a:r>
              <a:rPr lang="fr-FR" baseline="0" dirty="0" err="1" smtClean="0"/>
              <a:t>cover</a:t>
            </a:r>
            <a:r>
              <a:rPr lang="fr-FR" baseline="0" dirty="0" smtClean="0"/>
              <a:t> slip. The objective of the microscope </a:t>
            </a:r>
            <a:r>
              <a:rPr lang="fr-FR" baseline="0" dirty="0" err="1" smtClean="0"/>
              <a:t>is</a:t>
            </a:r>
            <a:r>
              <a:rPr lang="fr-FR" baseline="0" dirty="0" smtClean="0"/>
              <a:t> </a:t>
            </a:r>
            <a:r>
              <a:rPr lang="fr-FR" baseline="0" dirty="0" err="1" smtClean="0"/>
              <a:t>here</a:t>
            </a:r>
            <a:r>
              <a:rPr lang="fr-FR" baseline="0" dirty="0" smtClean="0"/>
              <a:t>. The incident light </a:t>
            </a:r>
            <a:r>
              <a:rPr lang="fr-FR" baseline="0" dirty="0" err="1" smtClean="0"/>
              <a:t>beam</a:t>
            </a:r>
            <a:r>
              <a:rPr lang="fr-FR" baseline="0" dirty="0" smtClean="0"/>
              <a:t> </a:t>
            </a:r>
            <a:r>
              <a:rPr lang="fr-FR" baseline="0" dirty="0" err="1" smtClean="0"/>
              <a:t>is</a:t>
            </a:r>
            <a:r>
              <a:rPr lang="fr-FR" baseline="0" dirty="0" smtClean="0"/>
              <a:t> </a:t>
            </a:r>
            <a:r>
              <a:rPr lang="fr-FR" baseline="0" dirty="0" err="1" smtClean="0"/>
              <a:t>going</a:t>
            </a:r>
            <a:r>
              <a:rPr lang="fr-FR" baseline="0" dirty="0" smtClean="0"/>
              <a:t> to </a:t>
            </a:r>
            <a:r>
              <a:rPr lang="fr-FR" baseline="0" dirty="0" err="1" smtClean="0"/>
              <a:t>be</a:t>
            </a:r>
            <a:r>
              <a:rPr lang="fr-FR" baseline="0" dirty="0" smtClean="0"/>
              <a:t> </a:t>
            </a:r>
            <a:r>
              <a:rPr lang="fr-FR" baseline="0" dirty="0" err="1" smtClean="0"/>
              <a:t>totally</a:t>
            </a:r>
            <a:r>
              <a:rPr lang="fr-FR" baseline="0" dirty="0" smtClean="0"/>
              <a:t> </a:t>
            </a:r>
            <a:r>
              <a:rPr lang="fr-FR" baseline="0" dirty="0" err="1" smtClean="0"/>
              <a:t>reflected</a:t>
            </a:r>
            <a:r>
              <a:rPr lang="fr-FR" baseline="0" dirty="0" smtClean="0"/>
              <a:t> </a:t>
            </a:r>
            <a:r>
              <a:rPr lang="fr-FR" baseline="0" dirty="0" err="1" smtClean="0"/>
              <a:t>when</a:t>
            </a:r>
            <a:r>
              <a:rPr lang="fr-FR" baseline="0" dirty="0" smtClean="0"/>
              <a:t> </a:t>
            </a:r>
            <a:r>
              <a:rPr lang="fr-FR" baseline="0" dirty="0" err="1" smtClean="0"/>
              <a:t>it</a:t>
            </a:r>
            <a:r>
              <a:rPr lang="fr-FR" baseline="0" dirty="0" smtClean="0"/>
              <a:t> </a:t>
            </a:r>
            <a:r>
              <a:rPr lang="fr-FR" baseline="0" dirty="0" err="1" smtClean="0"/>
              <a:t>reaches</a:t>
            </a:r>
            <a:r>
              <a:rPr lang="fr-FR" baseline="0" dirty="0" smtClean="0"/>
              <a:t> the interface </a:t>
            </a:r>
            <a:r>
              <a:rPr lang="fr-FR" baseline="0" dirty="0" err="1" smtClean="0"/>
              <a:t>between</a:t>
            </a:r>
            <a:r>
              <a:rPr lang="fr-FR" baseline="0" dirty="0" smtClean="0"/>
              <a:t> the </a:t>
            </a:r>
            <a:r>
              <a:rPr lang="fr-FR" baseline="0" dirty="0" err="1" smtClean="0"/>
              <a:t>cell</a:t>
            </a:r>
            <a:r>
              <a:rPr lang="fr-FR" baseline="0" dirty="0" smtClean="0"/>
              <a:t> membrane and the </a:t>
            </a:r>
            <a:r>
              <a:rPr lang="fr-FR" baseline="0" dirty="0" err="1" smtClean="0"/>
              <a:t>cover</a:t>
            </a:r>
            <a:r>
              <a:rPr lang="fr-FR" baseline="0" dirty="0" smtClean="0"/>
              <a:t> slip. It </a:t>
            </a:r>
            <a:r>
              <a:rPr lang="fr-FR" baseline="0" dirty="0" err="1" smtClean="0"/>
              <a:t>generates</a:t>
            </a:r>
            <a:r>
              <a:rPr lang="fr-FR" baseline="0" dirty="0" smtClean="0"/>
              <a:t> an </a:t>
            </a:r>
            <a:r>
              <a:rPr lang="fr-FR" baseline="0" dirty="0" err="1" smtClean="0"/>
              <a:t>evanescent</a:t>
            </a:r>
            <a:r>
              <a:rPr lang="fr-FR" baseline="0" dirty="0" smtClean="0"/>
              <a:t> </a:t>
            </a:r>
            <a:r>
              <a:rPr lang="fr-FR" baseline="0" dirty="0" err="1" smtClean="0"/>
              <a:t>wave</a:t>
            </a:r>
            <a:r>
              <a:rPr lang="fr-FR" baseline="0" dirty="0" smtClean="0"/>
              <a:t> in the </a:t>
            </a:r>
            <a:r>
              <a:rPr lang="fr-FR" baseline="0" dirty="0" err="1" smtClean="0"/>
              <a:t>specimen</a:t>
            </a:r>
            <a:r>
              <a:rPr lang="fr-FR" baseline="0" dirty="0" smtClean="0"/>
              <a:t>. You </a:t>
            </a:r>
            <a:r>
              <a:rPr lang="fr-FR" baseline="0" dirty="0" err="1" smtClean="0"/>
              <a:t>can</a:t>
            </a:r>
            <a:r>
              <a:rPr lang="fr-FR" baseline="0" dirty="0" smtClean="0"/>
              <a:t> imagine </a:t>
            </a:r>
            <a:r>
              <a:rPr lang="fr-FR" baseline="0" dirty="0" err="1" smtClean="0"/>
              <a:t>this</a:t>
            </a:r>
            <a:r>
              <a:rPr lang="fr-FR" baseline="0" dirty="0" smtClean="0"/>
              <a:t> as a </a:t>
            </a:r>
            <a:r>
              <a:rPr lang="fr-FR" baseline="0" dirty="0" err="1" smtClean="0"/>
              <a:t>wave</a:t>
            </a:r>
            <a:r>
              <a:rPr lang="fr-FR" baseline="0" dirty="0" smtClean="0"/>
              <a:t> of excitation </a:t>
            </a:r>
            <a:r>
              <a:rPr lang="fr-FR" baseline="0" dirty="0" err="1" smtClean="0"/>
              <a:t>penetrates</a:t>
            </a:r>
            <a:r>
              <a:rPr lang="fr-FR" baseline="0" dirty="0" smtClean="0"/>
              <a:t> </a:t>
            </a:r>
            <a:r>
              <a:rPr lang="fr-FR" baseline="0" dirty="0" err="1" smtClean="0"/>
              <a:t>only</a:t>
            </a:r>
            <a:r>
              <a:rPr lang="fr-FR" baseline="0" dirty="0" smtClean="0"/>
              <a:t> on few </a:t>
            </a:r>
            <a:r>
              <a:rPr lang="fr-FR" baseline="0" dirty="0" err="1" smtClean="0"/>
              <a:t>hundred</a:t>
            </a:r>
            <a:r>
              <a:rPr lang="fr-FR" baseline="0" dirty="0" smtClean="0"/>
              <a:t> </a:t>
            </a:r>
            <a:r>
              <a:rPr lang="fr-FR" baseline="0" dirty="0" err="1" smtClean="0"/>
              <a:t>nanometers</a:t>
            </a:r>
            <a:r>
              <a:rPr lang="fr-FR" baseline="0" dirty="0" smtClean="0"/>
              <a:t> in the </a:t>
            </a:r>
            <a:r>
              <a:rPr lang="fr-FR" baseline="0" dirty="0" err="1" smtClean="0"/>
              <a:t>cell</a:t>
            </a:r>
            <a:r>
              <a:rPr lang="fr-FR" baseline="0" dirty="0" smtClean="0"/>
              <a:t>. So, </a:t>
            </a:r>
            <a:r>
              <a:rPr lang="fr-FR" baseline="0" dirty="0" err="1" smtClean="0"/>
              <a:t>it</a:t>
            </a:r>
            <a:r>
              <a:rPr lang="fr-FR" baseline="0" dirty="0" smtClean="0"/>
              <a:t> </a:t>
            </a:r>
            <a:r>
              <a:rPr lang="fr-FR" baseline="0" dirty="0" err="1" smtClean="0"/>
              <a:t>only</a:t>
            </a:r>
            <a:r>
              <a:rPr lang="fr-FR" baseline="0" dirty="0" smtClean="0"/>
              <a:t> </a:t>
            </a:r>
            <a:r>
              <a:rPr lang="fr-FR" baseline="0" dirty="0" err="1" smtClean="0"/>
              <a:t>excits</a:t>
            </a:r>
            <a:r>
              <a:rPr lang="fr-FR" baseline="0" dirty="0" smtClean="0"/>
              <a:t> the fluorophores </a:t>
            </a:r>
            <a:r>
              <a:rPr lang="fr-FR" baseline="0" dirty="0" err="1" smtClean="0"/>
              <a:t>present</a:t>
            </a:r>
            <a:r>
              <a:rPr lang="fr-FR" baseline="0" dirty="0" smtClean="0"/>
              <a:t> in </a:t>
            </a:r>
            <a:r>
              <a:rPr lang="fr-FR" baseline="0" dirty="0" err="1" smtClean="0"/>
              <a:t>this</a:t>
            </a:r>
            <a:r>
              <a:rPr lang="fr-FR" baseline="0" dirty="0" smtClean="0"/>
              <a:t> </a:t>
            </a:r>
            <a:r>
              <a:rPr lang="fr-FR" baseline="0" dirty="0" err="1" smtClean="0"/>
              <a:t>field</a:t>
            </a:r>
            <a:r>
              <a:rPr lang="fr-FR" baseline="0" dirty="0" smtClean="0"/>
              <a:t> and not all the fluorophores of the </a:t>
            </a:r>
            <a:r>
              <a:rPr lang="fr-FR" baseline="0" dirty="0" err="1" smtClean="0"/>
              <a:t>cell</a:t>
            </a:r>
            <a:r>
              <a:rPr lang="fr-FR" baseline="0" dirty="0" smtClean="0"/>
              <a:t>, as in </a:t>
            </a:r>
            <a:r>
              <a:rPr lang="fr-FR" baseline="0" dirty="0" err="1" smtClean="0"/>
              <a:t>classical</a:t>
            </a:r>
            <a:r>
              <a:rPr lang="fr-FR" baseline="0" dirty="0" smtClean="0"/>
              <a:t> fluorescence. </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16</a:t>
            </a:fld>
            <a:endParaRPr lang="fr-F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17</a:t>
            </a:fld>
            <a:endParaRPr lang="fr-F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lnSpcReduction="10000"/>
          </a:bodyPr>
          <a:lstStyle/>
          <a:p>
            <a:r>
              <a:rPr lang="fr-FR" dirty="0" smtClean="0"/>
              <a:t>The </a:t>
            </a:r>
            <a:r>
              <a:rPr lang="fr-FR" dirty="0" err="1" smtClean="0"/>
              <a:t>authors</a:t>
            </a:r>
            <a:r>
              <a:rPr lang="fr-FR" dirty="0" smtClean="0"/>
              <a:t> </a:t>
            </a:r>
            <a:r>
              <a:rPr lang="fr-FR" dirty="0" err="1" smtClean="0"/>
              <a:t>labeled</a:t>
            </a:r>
            <a:r>
              <a:rPr lang="fr-FR" baseline="0" dirty="0" smtClean="0"/>
              <a:t> the SV </a:t>
            </a:r>
            <a:r>
              <a:rPr lang="fr-FR" baseline="0" dirty="0" err="1" smtClean="0"/>
              <a:t>with</a:t>
            </a:r>
            <a:r>
              <a:rPr lang="fr-FR" baseline="0" dirty="0" smtClean="0"/>
              <a:t> </a:t>
            </a:r>
            <a:r>
              <a:rPr lang="fr-FR" baseline="0" dirty="0" err="1" smtClean="0"/>
              <a:t>synaptopHluorin</a:t>
            </a:r>
            <a:r>
              <a:rPr lang="fr-FR" baseline="0" dirty="0" smtClean="0"/>
              <a:t>, a pH sensitive </a:t>
            </a:r>
            <a:r>
              <a:rPr lang="fr-FR" baseline="0" dirty="0" err="1" smtClean="0"/>
              <a:t>form</a:t>
            </a:r>
            <a:r>
              <a:rPr lang="fr-FR" baseline="0" dirty="0" smtClean="0"/>
              <a:t> of GFP </a:t>
            </a:r>
            <a:r>
              <a:rPr lang="fr-FR" baseline="0" dirty="0" err="1" smtClean="0"/>
              <a:t>coupled</a:t>
            </a:r>
            <a:r>
              <a:rPr lang="fr-FR" baseline="0" dirty="0" smtClean="0"/>
              <a:t> </a:t>
            </a:r>
            <a:r>
              <a:rPr lang="fr-FR" baseline="0" dirty="0" err="1" smtClean="0"/>
              <a:t>with</a:t>
            </a:r>
            <a:r>
              <a:rPr lang="fr-FR" baseline="0" dirty="0" smtClean="0"/>
              <a:t> syb2. As </a:t>
            </a:r>
            <a:r>
              <a:rPr lang="fr-FR" baseline="0" dirty="0" err="1" smtClean="0"/>
              <a:t>you</a:t>
            </a:r>
            <a:r>
              <a:rPr lang="fr-FR" baseline="0" dirty="0" smtClean="0"/>
              <a:t> know, </a:t>
            </a:r>
            <a:r>
              <a:rPr lang="fr-FR" baseline="0" dirty="0" err="1" smtClean="0"/>
              <a:t>it</a:t>
            </a:r>
            <a:r>
              <a:rPr lang="fr-FR" baseline="0" dirty="0" smtClean="0"/>
              <a:t> </a:t>
            </a:r>
            <a:r>
              <a:rPr lang="fr-FR" baseline="0" dirty="0" err="1" smtClean="0"/>
              <a:t>emits</a:t>
            </a:r>
            <a:r>
              <a:rPr lang="fr-FR" baseline="0" dirty="0" smtClean="0"/>
              <a:t> fluorescence </a:t>
            </a:r>
            <a:r>
              <a:rPr lang="fr-FR" baseline="0" dirty="0" err="1" smtClean="0"/>
              <a:t>at</a:t>
            </a:r>
            <a:r>
              <a:rPr lang="fr-FR" baseline="0" dirty="0" smtClean="0"/>
              <a:t> a neutral pH. The lysosomes </a:t>
            </a:r>
            <a:r>
              <a:rPr lang="fr-FR" baseline="0" dirty="0" err="1" smtClean="0"/>
              <a:t>were</a:t>
            </a:r>
            <a:r>
              <a:rPr lang="fr-FR" baseline="0" dirty="0" smtClean="0"/>
              <a:t> </a:t>
            </a:r>
            <a:r>
              <a:rPr lang="fr-FR" baseline="0" dirty="0" err="1" smtClean="0"/>
              <a:t>labeled</a:t>
            </a:r>
            <a:r>
              <a:rPr lang="fr-FR" baseline="0" dirty="0" smtClean="0"/>
              <a:t> </a:t>
            </a:r>
            <a:r>
              <a:rPr lang="fr-FR" baseline="0" dirty="0" err="1" smtClean="0"/>
              <a:t>with</a:t>
            </a:r>
            <a:r>
              <a:rPr lang="fr-FR" baseline="0" dirty="0" smtClean="0"/>
              <a:t> EGFP-LAMP1. And </a:t>
            </a:r>
            <a:r>
              <a:rPr lang="fr-FR" baseline="0" dirty="0" err="1" smtClean="0"/>
              <a:t>they</a:t>
            </a:r>
            <a:r>
              <a:rPr lang="fr-FR" baseline="0" dirty="0" smtClean="0"/>
              <a:t> </a:t>
            </a:r>
            <a:r>
              <a:rPr lang="fr-FR" baseline="0" dirty="0" err="1" smtClean="0"/>
              <a:t>observed</a:t>
            </a:r>
            <a:r>
              <a:rPr lang="fr-FR" baseline="0" dirty="0" smtClean="0"/>
              <a:t> </a:t>
            </a:r>
            <a:r>
              <a:rPr lang="fr-FR" baseline="0" dirty="0" err="1" smtClean="0"/>
              <a:t>exocytocis</a:t>
            </a:r>
            <a:r>
              <a:rPr lang="fr-FR" baseline="0" dirty="0" smtClean="0"/>
              <a:t> of </a:t>
            </a:r>
            <a:r>
              <a:rPr lang="fr-FR" baseline="0" dirty="0" err="1" smtClean="0"/>
              <a:t>both</a:t>
            </a:r>
            <a:r>
              <a:rPr lang="fr-FR" baseline="0" dirty="0" smtClean="0"/>
              <a:t> organelles </a:t>
            </a:r>
            <a:r>
              <a:rPr lang="fr-FR" baseline="0" dirty="0" err="1" smtClean="0"/>
              <a:t>after</a:t>
            </a:r>
            <a:r>
              <a:rPr lang="fr-FR" baseline="0" dirty="0" smtClean="0"/>
              <a:t> a </a:t>
            </a:r>
            <a:r>
              <a:rPr lang="fr-FR" baseline="0" dirty="0" err="1" smtClean="0"/>
              <a:t>mechanical</a:t>
            </a:r>
            <a:r>
              <a:rPr lang="fr-FR" baseline="0" dirty="0" smtClean="0"/>
              <a:t> stimulation.</a:t>
            </a:r>
          </a:p>
          <a:p>
            <a:r>
              <a:rPr lang="fr-FR" baseline="0" dirty="0" smtClean="0"/>
              <a:t>The frames </a:t>
            </a:r>
            <a:r>
              <a:rPr lang="fr-FR" baseline="0" dirty="0" err="1" smtClean="0"/>
              <a:t>that</a:t>
            </a:r>
            <a:r>
              <a:rPr lang="fr-FR" baseline="0" dirty="0" smtClean="0"/>
              <a:t> </a:t>
            </a:r>
            <a:r>
              <a:rPr lang="fr-FR" baseline="0" dirty="0" err="1" smtClean="0"/>
              <a:t>you</a:t>
            </a:r>
            <a:r>
              <a:rPr lang="fr-FR" baseline="0" dirty="0" smtClean="0"/>
              <a:t> </a:t>
            </a:r>
            <a:r>
              <a:rPr lang="fr-FR" baseline="0" dirty="0" err="1" smtClean="0"/>
              <a:t>can</a:t>
            </a:r>
            <a:r>
              <a:rPr lang="fr-FR" baseline="0" dirty="0" smtClean="0"/>
              <a:t> </a:t>
            </a:r>
            <a:r>
              <a:rPr lang="fr-FR" baseline="0" dirty="0" err="1" smtClean="0"/>
              <a:t>see</a:t>
            </a:r>
            <a:r>
              <a:rPr lang="fr-FR" baseline="0" dirty="0" smtClean="0"/>
              <a:t> </a:t>
            </a:r>
            <a:r>
              <a:rPr lang="fr-FR" baseline="0" dirty="0" err="1" smtClean="0"/>
              <a:t>here</a:t>
            </a:r>
            <a:r>
              <a:rPr lang="fr-FR" baseline="0" dirty="0" smtClean="0"/>
              <a:t> </a:t>
            </a:r>
            <a:r>
              <a:rPr lang="fr-FR" baseline="0" dirty="0" err="1" smtClean="0"/>
              <a:t>represent</a:t>
            </a:r>
            <a:r>
              <a:rPr lang="fr-FR" baseline="0" dirty="0" smtClean="0"/>
              <a:t> the fluorescence </a:t>
            </a:r>
            <a:r>
              <a:rPr lang="fr-FR" baseline="0" dirty="0" err="1" smtClean="0"/>
              <a:t>along</a:t>
            </a:r>
            <a:r>
              <a:rPr lang="fr-FR" baseline="0" dirty="0" smtClean="0"/>
              <a:t> the time of a fusion </a:t>
            </a:r>
            <a:r>
              <a:rPr lang="fr-FR" baseline="0" dirty="0" err="1" smtClean="0"/>
              <a:t>event</a:t>
            </a:r>
            <a:r>
              <a:rPr lang="fr-FR" baseline="0" dirty="0" smtClean="0"/>
              <a:t>. </a:t>
            </a:r>
            <a:r>
              <a:rPr lang="fr-FR" baseline="0" dirty="0" err="1" smtClean="0"/>
              <a:t>What</a:t>
            </a:r>
            <a:r>
              <a:rPr lang="fr-FR" baseline="0" dirty="0" smtClean="0"/>
              <a:t> </a:t>
            </a:r>
            <a:r>
              <a:rPr lang="fr-FR" baseline="0" dirty="0" err="1" smtClean="0"/>
              <a:t>is</a:t>
            </a:r>
            <a:r>
              <a:rPr lang="fr-FR" baseline="0" dirty="0" smtClean="0"/>
              <a:t> important in </a:t>
            </a:r>
            <a:r>
              <a:rPr lang="fr-FR" baseline="0" dirty="0" err="1" smtClean="0"/>
              <a:t>fact</a:t>
            </a:r>
            <a:r>
              <a:rPr lang="fr-FR" baseline="0" dirty="0" smtClean="0"/>
              <a:t> </a:t>
            </a:r>
            <a:r>
              <a:rPr lang="fr-FR" baseline="0" dirty="0" err="1" smtClean="0"/>
              <a:t>is</a:t>
            </a:r>
            <a:r>
              <a:rPr lang="fr-FR" baseline="0" dirty="0" smtClean="0"/>
              <a:t> the quantification. There </a:t>
            </a:r>
            <a:r>
              <a:rPr lang="fr-FR" baseline="0" dirty="0" err="1" smtClean="0"/>
              <a:t>is</a:t>
            </a:r>
            <a:r>
              <a:rPr lang="fr-FR" baseline="0" dirty="0" smtClean="0"/>
              <a:t> </a:t>
            </a:r>
            <a:r>
              <a:rPr lang="fr-FR" baseline="0" dirty="0" err="1" smtClean="0"/>
              <a:t>around</a:t>
            </a:r>
            <a:r>
              <a:rPr lang="fr-FR" baseline="0" dirty="0" smtClean="0"/>
              <a:t> 3 times more fusion </a:t>
            </a:r>
            <a:r>
              <a:rPr lang="fr-FR" baseline="0" dirty="0" err="1" smtClean="0"/>
              <a:t>events</a:t>
            </a:r>
            <a:r>
              <a:rPr lang="fr-FR" baseline="0" dirty="0" smtClean="0"/>
              <a:t> of SV </a:t>
            </a:r>
            <a:r>
              <a:rPr lang="fr-FR" baseline="0" dirty="0" err="1" smtClean="0"/>
              <a:t>than</a:t>
            </a:r>
            <a:r>
              <a:rPr lang="fr-FR" baseline="0" dirty="0" smtClean="0"/>
              <a:t> lysosomes.</a:t>
            </a:r>
          </a:p>
          <a:p>
            <a:endParaRPr lang="fr-FR" baseline="0" dirty="0" smtClean="0"/>
          </a:p>
          <a:p>
            <a:r>
              <a:rPr lang="fr-FR" baseline="0" dirty="0" smtClean="0"/>
              <a:t>(</a:t>
            </a:r>
            <a:r>
              <a:rPr lang="fr-FR" baseline="0" dirty="0" err="1" smtClean="0"/>
              <a:t>We</a:t>
            </a:r>
            <a:r>
              <a:rPr lang="fr-FR" baseline="0" dirty="0" smtClean="0"/>
              <a:t> </a:t>
            </a:r>
            <a:r>
              <a:rPr lang="fr-FR" baseline="0" dirty="0" err="1" smtClean="0"/>
              <a:t>can</a:t>
            </a:r>
            <a:r>
              <a:rPr lang="fr-FR" baseline="0" dirty="0" smtClean="0"/>
              <a:t> notice a </a:t>
            </a:r>
            <a:r>
              <a:rPr lang="fr-FR" baseline="0" dirty="0" err="1" smtClean="0"/>
              <a:t>little</a:t>
            </a:r>
            <a:r>
              <a:rPr lang="fr-FR" baseline="0" dirty="0" smtClean="0"/>
              <a:t> </a:t>
            </a:r>
            <a:r>
              <a:rPr lang="fr-FR" baseline="0" dirty="0" err="1" smtClean="0"/>
              <a:t>problem</a:t>
            </a:r>
            <a:r>
              <a:rPr lang="fr-FR" baseline="0" dirty="0" smtClean="0"/>
              <a:t> </a:t>
            </a:r>
            <a:r>
              <a:rPr lang="fr-FR" baseline="0" dirty="0" err="1" smtClean="0"/>
              <a:t>here</a:t>
            </a:r>
            <a:r>
              <a:rPr lang="fr-FR" baseline="0" dirty="0" smtClean="0"/>
              <a:t> : SV are </a:t>
            </a:r>
            <a:r>
              <a:rPr lang="fr-FR" baseline="0" dirty="0" err="1" smtClean="0"/>
              <a:t>labeled</a:t>
            </a:r>
            <a:r>
              <a:rPr lang="fr-FR" baseline="0" dirty="0" smtClean="0"/>
              <a:t> </a:t>
            </a:r>
            <a:r>
              <a:rPr lang="fr-FR" baseline="0" dirty="0" err="1" smtClean="0"/>
              <a:t>with</a:t>
            </a:r>
            <a:r>
              <a:rPr lang="fr-FR" baseline="0" dirty="0" smtClean="0"/>
              <a:t> a pH sensitive fluorophore but lysosomes are not. So, in </a:t>
            </a:r>
            <a:r>
              <a:rPr lang="fr-FR" baseline="0" dirty="0" err="1" smtClean="0"/>
              <a:t>theory</a:t>
            </a:r>
            <a:r>
              <a:rPr lang="fr-FR" baseline="0" dirty="0" smtClean="0"/>
              <a:t>,  </a:t>
            </a:r>
            <a:r>
              <a:rPr lang="fr-FR" baseline="0" dirty="0" err="1" smtClean="0"/>
              <a:t>these</a:t>
            </a:r>
            <a:r>
              <a:rPr lang="fr-FR" baseline="0" dirty="0" smtClean="0"/>
              <a:t> </a:t>
            </a:r>
            <a:r>
              <a:rPr lang="fr-FR" baseline="0" dirty="0" err="1" smtClean="0"/>
              <a:t>two</a:t>
            </a:r>
            <a:r>
              <a:rPr lang="fr-FR" baseline="0" dirty="0" smtClean="0"/>
              <a:t> </a:t>
            </a:r>
            <a:r>
              <a:rPr lang="fr-FR" baseline="0" dirty="0" err="1" smtClean="0"/>
              <a:t>signals</a:t>
            </a:r>
            <a:r>
              <a:rPr lang="fr-FR" baseline="0" dirty="0" smtClean="0"/>
              <a:t> </a:t>
            </a:r>
            <a:r>
              <a:rPr lang="fr-FR" baseline="0" dirty="0" err="1" smtClean="0"/>
              <a:t>aren’t</a:t>
            </a:r>
            <a:r>
              <a:rPr lang="fr-FR" baseline="0" dirty="0" smtClean="0"/>
              <a:t> comparable. But, </a:t>
            </a:r>
            <a:r>
              <a:rPr lang="fr-FR" baseline="0" dirty="0" err="1" smtClean="0"/>
              <a:t>we</a:t>
            </a:r>
            <a:r>
              <a:rPr lang="fr-FR" baseline="0" dirty="0" smtClean="0"/>
              <a:t> </a:t>
            </a:r>
            <a:r>
              <a:rPr lang="fr-FR" baseline="0" dirty="0" err="1" smtClean="0"/>
              <a:t>think</a:t>
            </a:r>
            <a:r>
              <a:rPr lang="fr-FR" baseline="0" dirty="0" smtClean="0"/>
              <a:t> </a:t>
            </a:r>
            <a:r>
              <a:rPr lang="fr-FR" baseline="0" dirty="0" err="1" smtClean="0"/>
              <a:t>that</a:t>
            </a:r>
            <a:r>
              <a:rPr lang="fr-FR" baseline="0" dirty="0" smtClean="0"/>
              <a:t> if </a:t>
            </a:r>
            <a:r>
              <a:rPr lang="fr-FR" baseline="0" dirty="0" err="1" smtClean="0"/>
              <a:t>they</a:t>
            </a:r>
            <a:r>
              <a:rPr lang="fr-FR" baseline="0" dirty="0" smtClean="0"/>
              <a:t> </a:t>
            </a:r>
            <a:r>
              <a:rPr lang="fr-FR" baseline="0" dirty="0" err="1" smtClean="0"/>
              <a:t>took</a:t>
            </a:r>
            <a:r>
              <a:rPr lang="fr-FR" baseline="0" dirty="0" smtClean="0"/>
              <a:t> the </a:t>
            </a:r>
            <a:r>
              <a:rPr lang="fr-FR" baseline="0" dirty="0" err="1" smtClean="0"/>
              <a:t>risk</a:t>
            </a:r>
            <a:r>
              <a:rPr lang="fr-FR" baseline="0" dirty="0" smtClean="0"/>
              <a:t> to compare </a:t>
            </a:r>
            <a:r>
              <a:rPr lang="fr-FR" baseline="0" dirty="0" err="1" smtClean="0"/>
              <a:t>them</a:t>
            </a:r>
            <a:r>
              <a:rPr lang="fr-FR" baseline="0" dirty="0" smtClean="0"/>
              <a:t>, </a:t>
            </a:r>
            <a:r>
              <a:rPr lang="fr-FR" baseline="0" dirty="0" err="1" smtClean="0"/>
              <a:t>it’s</a:t>
            </a:r>
            <a:r>
              <a:rPr lang="fr-FR" baseline="0" dirty="0" smtClean="0"/>
              <a:t> </a:t>
            </a:r>
            <a:r>
              <a:rPr lang="fr-FR" baseline="0" dirty="0" err="1" smtClean="0"/>
              <a:t>because</a:t>
            </a:r>
            <a:r>
              <a:rPr lang="fr-FR" baseline="0" dirty="0" smtClean="0"/>
              <a:t> </a:t>
            </a:r>
            <a:r>
              <a:rPr lang="fr-FR" baseline="0" dirty="0" err="1" smtClean="0"/>
              <a:t>they</a:t>
            </a:r>
            <a:r>
              <a:rPr lang="fr-FR" baseline="0" dirty="0" smtClean="0"/>
              <a:t> mesure the 2 </a:t>
            </a:r>
            <a:r>
              <a:rPr lang="fr-FR" baseline="0" dirty="0" err="1" smtClean="0"/>
              <a:t>phenomenons</a:t>
            </a:r>
            <a:r>
              <a:rPr lang="fr-FR" baseline="0" dirty="0" smtClean="0"/>
              <a:t> in </a:t>
            </a:r>
            <a:r>
              <a:rPr lang="fr-FR" baseline="0" dirty="0" err="1" smtClean="0"/>
              <a:t>differents</a:t>
            </a:r>
            <a:r>
              <a:rPr lang="fr-FR" baseline="0" dirty="0" smtClean="0"/>
              <a:t> </a:t>
            </a:r>
            <a:r>
              <a:rPr lang="fr-FR" baseline="0" dirty="0" err="1" smtClean="0"/>
              <a:t>cells</a:t>
            </a:r>
            <a:r>
              <a:rPr lang="fr-FR" baseline="0" dirty="0" smtClean="0"/>
              <a:t> and </a:t>
            </a:r>
            <a:r>
              <a:rPr lang="fr-FR" baseline="0" dirty="0" err="1" smtClean="0"/>
              <a:t>they</a:t>
            </a:r>
            <a:r>
              <a:rPr lang="fr-FR" baseline="0" dirty="0" smtClean="0"/>
              <a:t> </a:t>
            </a:r>
            <a:r>
              <a:rPr lang="fr-FR" baseline="0" dirty="0" err="1" smtClean="0"/>
              <a:t>normalize</a:t>
            </a:r>
            <a:r>
              <a:rPr lang="fr-FR" baseline="0" dirty="0" smtClean="0"/>
              <a:t> </a:t>
            </a:r>
            <a:r>
              <a:rPr lang="fr-FR" baseline="0" dirty="0" err="1" smtClean="0"/>
              <a:t>their</a:t>
            </a:r>
            <a:r>
              <a:rPr lang="fr-FR" baseline="0" dirty="0" smtClean="0"/>
              <a:t> </a:t>
            </a:r>
            <a:r>
              <a:rPr lang="fr-FR" baseline="0" dirty="0" err="1" smtClean="0"/>
              <a:t>results</a:t>
            </a:r>
            <a:r>
              <a:rPr lang="fr-FR" baseline="0" dirty="0" smtClean="0"/>
              <a:t> …)</a:t>
            </a:r>
          </a:p>
          <a:p>
            <a:endParaRPr lang="fr-FR" baseline="0" dirty="0" smtClean="0"/>
          </a:p>
          <a:p>
            <a:r>
              <a:rPr lang="fr-FR" dirty="0" err="1" smtClean="0"/>
              <a:t>Threshold</a:t>
            </a:r>
            <a:r>
              <a:rPr lang="fr-FR" dirty="0" smtClean="0"/>
              <a:t> of </a:t>
            </a:r>
            <a:r>
              <a:rPr lang="fr-FR" dirty="0" err="1" smtClean="0"/>
              <a:t>detection</a:t>
            </a:r>
            <a:r>
              <a:rPr lang="fr-FR" dirty="0" smtClean="0"/>
              <a:t> : </a:t>
            </a:r>
            <a:r>
              <a:rPr lang="fr-FR" dirty="0" err="1" smtClean="0"/>
              <a:t>sudden</a:t>
            </a:r>
            <a:r>
              <a:rPr lang="fr-FR" dirty="0" smtClean="0"/>
              <a:t> </a:t>
            </a:r>
            <a:r>
              <a:rPr lang="fr-FR" dirty="0" err="1" smtClean="0"/>
              <a:t>increase</a:t>
            </a:r>
            <a:r>
              <a:rPr lang="fr-FR" baseline="0" dirty="0" smtClean="0"/>
              <a:t> of fluorescence = fusion </a:t>
            </a:r>
            <a:r>
              <a:rPr lang="fr-FR" baseline="0" dirty="0" err="1" smtClean="0"/>
              <a:t>event</a:t>
            </a:r>
            <a:endParaRPr lang="fr-FR" baseline="0" dirty="0" smtClean="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18</a:t>
            </a:fld>
            <a:endParaRPr lang="fr-FR">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Next</a:t>
            </a:r>
            <a:r>
              <a:rPr lang="fr-FR" dirty="0" smtClean="0"/>
              <a:t>, </a:t>
            </a:r>
            <a:r>
              <a:rPr lang="fr-FR" dirty="0" err="1" smtClean="0"/>
              <a:t>they</a:t>
            </a:r>
            <a:r>
              <a:rPr lang="fr-FR" dirty="0" smtClean="0"/>
              <a:t> </a:t>
            </a:r>
            <a:r>
              <a:rPr lang="fr-FR" dirty="0" err="1" smtClean="0"/>
              <a:t>looked</a:t>
            </a:r>
            <a:r>
              <a:rPr lang="fr-FR" dirty="0" smtClean="0"/>
              <a:t> </a:t>
            </a:r>
            <a:r>
              <a:rPr lang="fr-FR" dirty="0" err="1" smtClean="0"/>
              <a:t>at</a:t>
            </a:r>
            <a:r>
              <a:rPr lang="fr-FR" dirty="0" smtClean="0"/>
              <a:t> the </a:t>
            </a:r>
            <a:r>
              <a:rPr lang="fr-FR" dirty="0" err="1" smtClean="0"/>
              <a:t>kinetics</a:t>
            </a:r>
            <a:r>
              <a:rPr lang="fr-FR" dirty="0" smtClean="0"/>
              <a:t> : </a:t>
            </a:r>
            <a:r>
              <a:rPr lang="fr-FR" baseline="0" dirty="0" err="1" smtClean="0"/>
              <a:t>they</a:t>
            </a:r>
            <a:r>
              <a:rPr lang="fr-FR" baseline="0" dirty="0" smtClean="0"/>
              <a:t> </a:t>
            </a:r>
            <a:r>
              <a:rPr lang="fr-FR" baseline="0" dirty="0" err="1" smtClean="0"/>
              <a:t>saw</a:t>
            </a:r>
            <a:r>
              <a:rPr lang="fr-FR" baseline="0" dirty="0" smtClean="0"/>
              <a:t> </a:t>
            </a:r>
            <a:r>
              <a:rPr lang="fr-FR" baseline="0" dirty="0" err="1" smtClean="0"/>
              <a:t>that</a:t>
            </a:r>
            <a:r>
              <a:rPr lang="fr-FR" baseline="0" dirty="0" smtClean="0"/>
              <a:t> </a:t>
            </a:r>
            <a:r>
              <a:rPr lang="fr-FR" baseline="0" dirty="0" err="1" smtClean="0"/>
              <a:t>small</a:t>
            </a:r>
            <a:r>
              <a:rPr lang="fr-FR" baseline="0" dirty="0" smtClean="0"/>
              <a:t> </a:t>
            </a:r>
            <a:r>
              <a:rPr lang="fr-FR" baseline="0" dirty="0" err="1" smtClean="0"/>
              <a:t>vesicles</a:t>
            </a:r>
            <a:r>
              <a:rPr lang="fr-FR" baseline="0" dirty="0" smtClean="0"/>
              <a:t> fuse more </a:t>
            </a:r>
            <a:r>
              <a:rPr lang="fr-FR" baseline="0" dirty="0" err="1" smtClean="0"/>
              <a:t>rapidly</a:t>
            </a:r>
            <a:r>
              <a:rPr lang="fr-FR" baseline="0" dirty="0" smtClean="0"/>
              <a:t> </a:t>
            </a:r>
            <a:r>
              <a:rPr lang="fr-FR" baseline="0" dirty="0" err="1" smtClean="0"/>
              <a:t>with</a:t>
            </a:r>
            <a:r>
              <a:rPr lang="fr-FR" baseline="0" dirty="0" smtClean="0"/>
              <a:t> the membrane </a:t>
            </a:r>
            <a:r>
              <a:rPr lang="fr-FR" baseline="0" dirty="0" err="1" smtClean="0"/>
              <a:t>than</a:t>
            </a:r>
            <a:r>
              <a:rPr lang="fr-FR" baseline="0" dirty="0" smtClean="0"/>
              <a:t> lysosomes.</a:t>
            </a:r>
          </a:p>
          <a:p>
            <a:r>
              <a:rPr lang="fr-FR" baseline="0" dirty="0" err="1" smtClean="0"/>
              <a:t>At</a:t>
            </a:r>
            <a:r>
              <a:rPr lang="fr-FR" baseline="0" dirty="0" smtClean="0"/>
              <a:t> last, </a:t>
            </a:r>
            <a:r>
              <a:rPr lang="fr-FR" baseline="0" dirty="0" err="1" smtClean="0"/>
              <a:t>they</a:t>
            </a:r>
            <a:r>
              <a:rPr lang="fr-FR" baseline="0" dirty="0" smtClean="0"/>
              <a:t> </a:t>
            </a:r>
            <a:r>
              <a:rPr lang="fr-FR" baseline="0" dirty="0" err="1" smtClean="0"/>
              <a:t>investigated</a:t>
            </a:r>
            <a:r>
              <a:rPr lang="fr-FR" baseline="0" dirty="0" smtClean="0"/>
              <a:t> if </a:t>
            </a:r>
            <a:r>
              <a:rPr lang="fr-FR" baseline="0" dirty="0" err="1" smtClean="0"/>
              <a:t>both</a:t>
            </a:r>
            <a:r>
              <a:rPr lang="fr-FR" baseline="0" dirty="0" smtClean="0"/>
              <a:t> types of </a:t>
            </a:r>
            <a:r>
              <a:rPr lang="fr-FR" baseline="0" dirty="0" err="1" smtClean="0"/>
              <a:t>exocytosis</a:t>
            </a:r>
            <a:r>
              <a:rPr lang="fr-FR" baseline="0" dirty="0" smtClean="0"/>
              <a:t> are Ca-</a:t>
            </a:r>
            <a:r>
              <a:rPr lang="fr-FR" baseline="0" dirty="0" err="1" smtClean="0"/>
              <a:t>dependent</a:t>
            </a:r>
            <a:r>
              <a:rPr lang="fr-FR" baseline="0" dirty="0" smtClean="0"/>
              <a:t>. </a:t>
            </a:r>
            <a:r>
              <a:rPr lang="fr-FR" baseline="0" dirty="0" err="1" smtClean="0"/>
              <a:t>They</a:t>
            </a:r>
            <a:r>
              <a:rPr lang="fr-FR" baseline="0" dirty="0" smtClean="0"/>
              <a:t> </a:t>
            </a:r>
            <a:r>
              <a:rPr lang="fr-FR" baseline="0" dirty="0" err="1" smtClean="0"/>
              <a:t>compared</a:t>
            </a:r>
            <a:r>
              <a:rPr lang="fr-FR" baseline="0" dirty="0" smtClean="0"/>
              <a:t> the </a:t>
            </a:r>
            <a:r>
              <a:rPr lang="fr-FR" baseline="0" dirty="0" err="1" smtClean="0"/>
              <a:t>number</a:t>
            </a:r>
            <a:r>
              <a:rPr lang="fr-FR" baseline="0" dirty="0" smtClean="0"/>
              <a:t> of fusion </a:t>
            </a:r>
            <a:r>
              <a:rPr lang="fr-FR" baseline="0" dirty="0" err="1" smtClean="0"/>
              <a:t>events</a:t>
            </a:r>
            <a:r>
              <a:rPr lang="fr-FR" baseline="0" dirty="0" smtClean="0"/>
              <a:t> </a:t>
            </a:r>
            <a:r>
              <a:rPr lang="fr-FR" baseline="0" dirty="0" err="1" smtClean="0"/>
              <a:t>with</a:t>
            </a:r>
            <a:r>
              <a:rPr lang="fr-FR" baseline="0" dirty="0" smtClean="0"/>
              <a:t> and </a:t>
            </a:r>
            <a:r>
              <a:rPr lang="fr-FR" baseline="0" dirty="0" err="1" smtClean="0"/>
              <a:t>without</a:t>
            </a:r>
            <a:r>
              <a:rPr lang="fr-FR" baseline="0" dirty="0" smtClean="0"/>
              <a:t> Ca and </a:t>
            </a:r>
            <a:r>
              <a:rPr lang="fr-FR" baseline="0" dirty="0" err="1" smtClean="0"/>
              <a:t>they</a:t>
            </a:r>
            <a:r>
              <a:rPr lang="fr-FR" baseline="0" dirty="0" smtClean="0"/>
              <a:t> </a:t>
            </a:r>
            <a:r>
              <a:rPr lang="fr-FR" baseline="0" dirty="0" err="1" smtClean="0"/>
              <a:t>found</a:t>
            </a:r>
            <a:r>
              <a:rPr lang="fr-FR" baseline="0" dirty="0" smtClean="0"/>
              <a:t> </a:t>
            </a:r>
            <a:r>
              <a:rPr lang="fr-FR" baseline="0" dirty="0" err="1" smtClean="0"/>
              <a:t>that</a:t>
            </a:r>
            <a:r>
              <a:rPr lang="fr-FR" baseline="0" dirty="0" smtClean="0"/>
              <a:t> Ca </a:t>
            </a:r>
            <a:r>
              <a:rPr lang="fr-FR" baseline="0" dirty="0" err="1" smtClean="0"/>
              <a:t>is</a:t>
            </a:r>
            <a:r>
              <a:rPr lang="fr-FR" baseline="0" dirty="0" smtClean="0"/>
              <a:t> </a:t>
            </a:r>
            <a:r>
              <a:rPr lang="fr-FR" baseline="0" dirty="0" err="1" smtClean="0"/>
              <a:t>necessary</a:t>
            </a:r>
            <a:r>
              <a:rPr lang="fr-FR" baseline="0" dirty="0" smtClean="0"/>
              <a:t> for the </a:t>
            </a:r>
            <a:r>
              <a:rPr lang="fr-FR" baseline="0" dirty="0" err="1" smtClean="0"/>
              <a:t>exocytosis</a:t>
            </a:r>
            <a:r>
              <a:rPr lang="fr-FR" baseline="0" dirty="0" smtClean="0"/>
              <a:t> of </a:t>
            </a:r>
            <a:r>
              <a:rPr lang="fr-FR" baseline="0" dirty="0" err="1" smtClean="0"/>
              <a:t>both</a:t>
            </a:r>
            <a:r>
              <a:rPr lang="fr-FR" baseline="0" dirty="0" smtClean="0"/>
              <a:t> organelles.</a:t>
            </a:r>
          </a:p>
          <a:p>
            <a:r>
              <a:rPr lang="en-US" baseline="0" dirty="0" smtClean="0"/>
              <a:t>But, in this experiment, they worked on a population of </a:t>
            </a:r>
            <a:r>
              <a:rPr lang="en-US" baseline="0" dirty="0" err="1" smtClean="0"/>
              <a:t>astrocytes</a:t>
            </a:r>
            <a:r>
              <a:rPr lang="en-US" baseline="0" dirty="0" smtClean="0"/>
              <a:t>. So, they cannot directly compare the kinetics of both types of </a:t>
            </a:r>
            <a:r>
              <a:rPr lang="en-US" baseline="0" dirty="0" err="1" smtClean="0"/>
              <a:t>exocytosis</a:t>
            </a:r>
            <a:r>
              <a:rPr lang="en-US" baseline="0" dirty="0" smtClean="0"/>
              <a:t>. </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19</a:t>
            </a:fld>
            <a:endParaRPr lang="fr-F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In</a:t>
            </a:r>
            <a:r>
              <a:rPr lang="en-US" baseline="0" dirty="0" smtClean="0"/>
              <a:t> neurons, exocytosis has been well defined. It’s regulated by calcium and allows the release of neurotransmitters and hormones. About vesicles, in nerve terminals synaptic vesicles are used for neurotransmission, and in neuroendocrine cells large dense-core vesicles are used to release neuropeptides and hormones. In many types of neurons we can find both types of vesicles.</a:t>
            </a:r>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2</a:t>
            </a:fld>
            <a:endParaRPr lang="fr-FR"/>
          </a:p>
        </p:txBody>
      </p:sp>
    </p:spTree>
    <p:extLst>
      <p:ext uri="{BB962C8B-B14F-4D97-AF65-F5344CB8AC3E}">
        <p14:creationId xmlns:p14="http://schemas.microsoft.com/office/powerpoint/2010/main" xmlns="" val="2840093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en-US" baseline="0" dirty="0" smtClean="0"/>
              <a:t>To make direct comparison between small vesicles and </a:t>
            </a:r>
            <a:r>
              <a:rPr lang="en-US" baseline="0" dirty="0" err="1" smtClean="0"/>
              <a:t>lysosomes</a:t>
            </a:r>
            <a:r>
              <a:rPr lang="en-US" baseline="0" dirty="0" smtClean="0"/>
              <a:t>, they visualized Syb2 and LAMP1 simultaneously in the </a:t>
            </a:r>
            <a:r>
              <a:rPr lang="en-US" b="1" baseline="0" dirty="0" smtClean="0"/>
              <a:t>same</a:t>
            </a:r>
            <a:r>
              <a:rPr lang="en-US" baseline="0" dirty="0" smtClean="0"/>
              <a:t> </a:t>
            </a:r>
            <a:r>
              <a:rPr lang="en-US" baseline="0" dirty="0" err="1" smtClean="0"/>
              <a:t>astrocyte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itchFamily="2" charset="2"/>
              </a:rPr>
              <a:t>T</a:t>
            </a:r>
            <a:r>
              <a:rPr lang="en-US" baseline="0" dirty="0" smtClean="0"/>
              <a:t>his is THE experiment of the paper. The novelty is really that they observe both types of </a:t>
            </a:r>
            <a:r>
              <a:rPr lang="en-US" baseline="0" dirty="0" err="1" smtClean="0"/>
              <a:t>exocytosis</a:t>
            </a:r>
            <a:r>
              <a:rPr lang="en-US" baseline="0" dirty="0" smtClean="0"/>
              <a:t>, in the same cell, at the same time and under the same stimulus.</a:t>
            </a:r>
          </a:p>
          <a:p>
            <a:r>
              <a:rPr lang="en-US" baseline="0" dirty="0" smtClean="0"/>
              <a:t>They labeled SV with mOrange2 and </a:t>
            </a:r>
            <a:r>
              <a:rPr lang="en-US" baseline="0" dirty="0" err="1" smtClean="0"/>
              <a:t>lysosome</a:t>
            </a:r>
            <a:r>
              <a:rPr lang="en-US" baseline="0" dirty="0" smtClean="0"/>
              <a:t>, still with EGFP. As before, they quantified the fusion events after calcium stimulation. Again, the number of fusion events is around three times higher for small vesicles. And again, they fused more rapidly than </a:t>
            </a:r>
            <a:r>
              <a:rPr lang="en-US" baseline="0" dirty="0" err="1" smtClean="0"/>
              <a:t>lysosomes</a:t>
            </a:r>
            <a:endParaRPr lang="en-US" baseline="0" dirty="0" smtClean="0"/>
          </a:p>
          <a:p>
            <a:endParaRPr lang="en-US" baseline="0" dirty="0" smtClean="0"/>
          </a:p>
          <a:p>
            <a:r>
              <a:rPr lang="en-US" baseline="0" dirty="0" smtClean="0"/>
              <a:t>These results established that both small vesicles    and    </a:t>
            </a:r>
            <a:r>
              <a:rPr lang="en-US" baseline="0" dirty="0" err="1" smtClean="0"/>
              <a:t>lysosomes</a:t>
            </a:r>
            <a:r>
              <a:rPr lang="en-US" baseline="0" dirty="0" smtClean="0"/>
              <a:t>    are    Ca regulated releasable vesicles and they possess distinct </a:t>
            </a:r>
            <a:r>
              <a:rPr lang="en-US" baseline="0" dirty="0" err="1" smtClean="0"/>
              <a:t>exocytosis</a:t>
            </a:r>
            <a:r>
              <a:rPr lang="en-US" baseline="0" dirty="0" smtClean="0"/>
              <a:t> kinetics.</a:t>
            </a:r>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20</a:t>
            </a:fld>
            <a:endParaRPr lang="fr-FR">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First, they want to show</a:t>
            </a:r>
            <a:r>
              <a:rPr lang="en-US" baseline="0" dirty="0" smtClean="0"/>
              <a:t> on which vesicle VGLUT is expressed. To do so, they look at the localization of VGLUT1 regarding to the localization of </a:t>
            </a:r>
            <a:r>
              <a:rPr lang="en-US" baseline="0" dirty="0" err="1" smtClean="0"/>
              <a:t>cellubrevin</a:t>
            </a:r>
            <a:r>
              <a:rPr lang="en-US" baseline="0" dirty="0" smtClean="0"/>
              <a:t>, and the </a:t>
            </a:r>
            <a:r>
              <a:rPr lang="en-US" baseline="0" dirty="0" err="1" smtClean="0"/>
              <a:t>localisation</a:t>
            </a:r>
            <a:r>
              <a:rPr lang="en-US" baseline="0" dirty="0" smtClean="0"/>
              <a:t> of VGLUT1 regarding to the localization of LAMP1. We can clearly see that VGLUT1 is co localized with </a:t>
            </a:r>
            <a:r>
              <a:rPr lang="en-US" baseline="0" dirty="0" err="1" smtClean="0"/>
              <a:t>cellubrevin</a:t>
            </a:r>
            <a:r>
              <a:rPr lang="en-US" baseline="0" dirty="0" smtClean="0"/>
              <a:t> but not LAMP1, so they conclude that this molecule is only found on small vesicles.</a:t>
            </a:r>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23</a:t>
            </a:fld>
            <a:endParaRPr lang="fr-FR"/>
          </a:p>
        </p:txBody>
      </p:sp>
    </p:spTree>
    <p:extLst>
      <p:ext uri="{BB962C8B-B14F-4D97-AF65-F5344CB8AC3E}">
        <p14:creationId xmlns:p14="http://schemas.microsoft.com/office/powerpoint/2010/main" xmlns="" val="1254856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en-US" baseline="0" noProof="0" dirty="0" smtClean="0"/>
              <a:t>Then, they want to assess the release of glutamate. To do so they use a recent technic called sniffer patch. To realize this sniffer patch, they first transfected a glutamate receptor on HEK cells. They used this kind of cells because they don’t present any receptor on their surface, so after experiment you can conclude that your response is due to the transfected receptor and not another type of receptor. After transfection, they can see which cell are transfected because they combined the receptor plasmid with a dye during the transfection. These cells are brought next to the astrocytes and a whole cell patch clamp is realized. If glutamate is released from astrocytes, they will activate the receptor, calcium will enter the cell and the potential response will be recorded by the electrode.</a:t>
            </a:r>
          </a:p>
        </p:txBody>
      </p:sp>
      <p:sp>
        <p:nvSpPr>
          <p:cNvPr id="4" name="Espace réservé du numéro de diapositive 3"/>
          <p:cNvSpPr>
            <a:spLocks noGrp="1"/>
          </p:cNvSpPr>
          <p:nvPr>
            <p:ph type="sldNum" sz="quarter" idx="10"/>
          </p:nvPr>
        </p:nvSpPr>
        <p:spPr/>
        <p:txBody>
          <a:bodyPr/>
          <a:lstStyle/>
          <a:p>
            <a:fld id="{519FA037-9EE1-43AD-9F99-8E266C4930BA}"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xmlns="" val="806127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Here you can see that after a mechanical</a:t>
            </a:r>
            <a:r>
              <a:rPr lang="en-US" baseline="0" dirty="0" smtClean="0"/>
              <a:t> stimulation, glutamate is released from astrocytes. To assess the functional role of VGLUT, they blocked it with </a:t>
            </a:r>
            <a:r>
              <a:rPr lang="en-US" baseline="0" dirty="0" err="1" smtClean="0"/>
              <a:t>trypan</a:t>
            </a:r>
            <a:r>
              <a:rPr lang="en-US" baseline="0" dirty="0" smtClean="0"/>
              <a:t> blue or rose </a:t>
            </a:r>
            <a:r>
              <a:rPr lang="en-US" baseline="0" dirty="0" err="1" smtClean="0"/>
              <a:t>bengal</a:t>
            </a:r>
            <a:r>
              <a:rPr lang="en-US" baseline="0" dirty="0" smtClean="0"/>
              <a:t>. Then they stimulate the astrocyte again and they found a decrease release of glutamate, in term of current and in charges. With these experiment they proved that blocking a small vesicle glutamate transporter decrease the release of glutamate,  but the remain release still can be from the lysosome. Indeed, they know that VGLUT1 is not present, but maybe glutamate enter the lysosome whit another transporter.</a:t>
            </a:r>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25</a:t>
            </a:fld>
            <a:endParaRPr lang="fr-FR"/>
          </a:p>
        </p:txBody>
      </p:sp>
    </p:spTree>
    <p:extLst>
      <p:ext uri="{BB962C8B-B14F-4D97-AF65-F5344CB8AC3E}">
        <p14:creationId xmlns:p14="http://schemas.microsoft.com/office/powerpoint/2010/main" xmlns="" val="251433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Another question is, are</a:t>
            </a:r>
            <a:r>
              <a:rPr lang="en-US" baseline="0" dirty="0" smtClean="0"/>
              <a:t> we sure that the effect of rose </a:t>
            </a:r>
            <a:r>
              <a:rPr lang="en-US" baseline="0" dirty="0" err="1" smtClean="0"/>
              <a:t>bengal</a:t>
            </a:r>
            <a:r>
              <a:rPr lang="en-US" baseline="0" dirty="0" smtClean="0"/>
              <a:t> and </a:t>
            </a:r>
            <a:r>
              <a:rPr lang="en-US" baseline="0" dirty="0" err="1" smtClean="0"/>
              <a:t>trypan</a:t>
            </a:r>
            <a:r>
              <a:rPr lang="en-US" baseline="0" dirty="0" smtClean="0"/>
              <a:t> blue are on VGLUT1 and not on the calcium metabolism? Indeed if these molecules acts on calcium, it would decrease the liberation of glutamate and a conclusion about the functional role of VGLUT won’t be possible. So what they did is they assessed the amount of calcium via the fluorescence, in control conditions, with </a:t>
            </a:r>
            <a:r>
              <a:rPr lang="en-US" baseline="0" dirty="0" err="1" smtClean="0"/>
              <a:t>trypan</a:t>
            </a:r>
            <a:r>
              <a:rPr lang="en-US" baseline="0" dirty="0" smtClean="0"/>
              <a:t> blue and with rose </a:t>
            </a:r>
            <a:r>
              <a:rPr lang="en-US" baseline="0" dirty="0" err="1" smtClean="0"/>
              <a:t>bengal</a:t>
            </a:r>
            <a:r>
              <a:rPr lang="en-US" baseline="0" dirty="0" smtClean="0"/>
              <a:t>. They found no modification of calcium by </a:t>
            </a:r>
            <a:r>
              <a:rPr lang="en-US" baseline="0" dirty="0" err="1" smtClean="0"/>
              <a:t>typan</a:t>
            </a:r>
            <a:r>
              <a:rPr lang="en-US" baseline="0" dirty="0" smtClean="0"/>
              <a:t> blue or rose </a:t>
            </a:r>
            <a:r>
              <a:rPr lang="en-US" baseline="0" dirty="0" err="1" smtClean="0"/>
              <a:t>bengan</a:t>
            </a:r>
            <a:r>
              <a:rPr lang="en-US" baseline="0" dirty="0" smtClean="0"/>
              <a:t>, so the decrease in glutamate release is due to their effect on VGLUT1</a:t>
            </a:r>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26</a:t>
            </a:fld>
            <a:endParaRPr lang="fr-FR"/>
          </a:p>
        </p:txBody>
      </p:sp>
    </p:spTree>
    <p:extLst>
      <p:ext uri="{BB962C8B-B14F-4D97-AF65-F5344CB8AC3E}">
        <p14:creationId xmlns:p14="http://schemas.microsoft.com/office/powerpoint/2010/main" xmlns="" val="2839923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en-US" sz="1200" b="0" i="0" kern="1200" noProof="0" dirty="0" smtClean="0">
                <a:solidFill>
                  <a:schemeClr val="tx1"/>
                </a:solidFill>
                <a:effectLst/>
                <a:latin typeface="+mn-lt"/>
                <a:ea typeface="+mn-ea"/>
                <a:cs typeface="+mn-cs"/>
              </a:rPr>
              <a:t>Then,</a:t>
            </a:r>
            <a:r>
              <a:rPr lang="en-US" sz="1200" b="0" i="0" kern="1200" baseline="0" noProof="0" dirty="0" smtClean="0">
                <a:solidFill>
                  <a:schemeClr val="tx1"/>
                </a:solidFill>
                <a:effectLst/>
                <a:latin typeface="+mn-lt"/>
                <a:ea typeface="+mn-ea"/>
                <a:cs typeface="+mn-cs"/>
              </a:rPr>
              <a:t> to assess the liberation of glutamate after the blockade of exocytosis and not only a transporter, thy use the tetanic </a:t>
            </a:r>
            <a:r>
              <a:rPr lang="en-US" sz="1200" b="0" i="0" kern="1200" baseline="0" noProof="0" dirty="0" err="1" smtClean="0">
                <a:solidFill>
                  <a:schemeClr val="tx1"/>
                </a:solidFill>
                <a:effectLst/>
                <a:latin typeface="+mn-lt"/>
                <a:ea typeface="+mn-ea"/>
                <a:cs typeface="+mn-cs"/>
              </a:rPr>
              <a:t>protease</a:t>
            </a:r>
            <a:r>
              <a:rPr lang="en-US" sz="1200" b="0" i="1" kern="1200" noProof="0" dirty="0" err="1" smtClean="0">
                <a:solidFill>
                  <a:schemeClr val="tx1"/>
                </a:solidFill>
                <a:effectLst/>
                <a:latin typeface="+mn-lt"/>
                <a:ea typeface="+mn-ea"/>
                <a:cs typeface="+mn-cs"/>
              </a:rPr>
              <a:t>Clostridium</a:t>
            </a:r>
            <a:r>
              <a:rPr lang="en-US" sz="1200" b="0" i="1" kern="1200" noProof="0" dirty="0" smtClean="0">
                <a:solidFill>
                  <a:schemeClr val="tx1"/>
                </a:solidFill>
                <a:effectLst/>
                <a:latin typeface="+mn-lt"/>
                <a:ea typeface="+mn-ea"/>
                <a:cs typeface="+mn-cs"/>
              </a:rPr>
              <a:t> </a:t>
            </a:r>
            <a:r>
              <a:rPr lang="en-US" sz="1200" b="0" i="1" kern="1200" noProof="0" dirty="0" err="1" smtClean="0">
                <a:solidFill>
                  <a:schemeClr val="tx1"/>
                </a:solidFill>
                <a:effectLst/>
                <a:latin typeface="+mn-lt"/>
                <a:ea typeface="+mn-ea"/>
                <a:cs typeface="+mn-cs"/>
              </a:rPr>
              <a:t>tetani</a:t>
            </a:r>
            <a:r>
              <a:rPr lang="en-US" sz="1200" b="0" i="0" kern="1200" noProof="0" dirty="0" smtClean="0">
                <a:solidFill>
                  <a:schemeClr val="tx1"/>
                </a:solidFill>
                <a:effectLst/>
                <a:latin typeface="+mn-lt"/>
                <a:ea typeface="+mn-ea"/>
                <a:cs typeface="+mn-cs"/>
              </a:rPr>
              <a:t> (</a:t>
            </a:r>
            <a:r>
              <a:rPr lang="en-US" sz="1200" b="0" i="0" kern="1200" noProof="0" dirty="0" err="1" smtClean="0">
                <a:solidFill>
                  <a:schemeClr val="tx1"/>
                </a:solidFill>
                <a:effectLst/>
                <a:latin typeface="+mn-lt"/>
                <a:ea typeface="+mn-ea"/>
                <a:cs typeface="+mn-cs"/>
              </a:rPr>
              <a:t>TeNT</a:t>
            </a:r>
            <a:r>
              <a:rPr lang="en-US" sz="1200" b="0" i="0" kern="1200" noProof="0" dirty="0" smtClean="0">
                <a:solidFill>
                  <a:schemeClr val="tx1"/>
                </a:solidFill>
                <a:effectLst/>
                <a:latin typeface="+mn-lt"/>
                <a:ea typeface="+mn-ea"/>
                <a:cs typeface="+mn-cs"/>
              </a:rPr>
              <a:t>).  It’s a zinc protease that blocks neurotransmission by cleaving synaptic proteins.</a:t>
            </a:r>
            <a:r>
              <a:rPr lang="en-US" sz="1200" b="0" i="0" kern="1200" baseline="0" noProof="0" dirty="0" smtClean="0">
                <a:solidFill>
                  <a:schemeClr val="tx1"/>
                </a:solidFill>
                <a:effectLst/>
                <a:latin typeface="+mn-lt"/>
                <a:ea typeface="+mn-ea"/>
                <a:cs typeface="+mn-cs"/>
              </a:rPr>
              <a:t> Among the molecules that it can cleave there are the small vesicle proteins Syb2 an </a:t>
            </a:r>
            <a:r>
              <a:rPr lang="en-US" sz="1200" b="0" i="0" kern="1200" baseline="0" noProof="0" dirty="0" err="1" smtClean="0">
                <a:solidFill>
                  <a:schemeClr val="tx1"/>
                </a:solidFill>
                <a:effectLst/>
                <a:latin typeface="+mn-lt"/>
                <a:ea typeface="+mn-ea"/>
                <a:cs typeface="+mn-cs"/>
              </a:rPr>
              <a:t>cellubrevin</a:t>
            </a:r>
            <a:r>
              <a:rPr lang="en-US" sz="1200" b="0" i="0" kern="1200" baseline="0" noProof="0" dirty="0" smtClean="0">
                <a:solidFill>
                  <a:schemeClr val="tx1"/>
                </a:solidFill>
                <a:effectLst/>
                <a:latin typeface="+mn-lt"/>
                <a:ea typeface="+mn-ea"/>
                <a:cs typeface="+mn-cs"/>
              </a:rPr>
              <a:t>. So it’s already known that they block small vesicle exocytosis. Their first experience would be to compare this effect to the effect on lysosome</a:t>
            </a:r>
            <a:endParaRPr lang="en-US" noProof="0"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27</a:t>
            </a:fld>
            <a:endParaRPr lang="fr-FR"/>
          </a:p>
        </p:txBody>
      </p:sp>
    </p:spTree>
    <p:extLst>
      <p:ext uri="{BB962C8B-B14F-4D97-AF65-F5344CB8AC3E}">
        <p14:creationId xmlns:p14="http://schemas.microsoft.com/office/powerpoint/2010/main" xmlns="" val="157426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What we can see here via</a:t>
            </a:r>
            <a:r>
              <a:rPr lang="en-US" baseline="0" dirty="0" smtClean="0"/>
              <a:t> TIRMF is that </a:t>
            </a:r>
            <a:r>
              <a:rPr lang="en-US" baseline="0" dirty="0" err="1" smtClean="0"/>
              <a:t>TeNT</a:t>
            </a:r>
            <a:r>
              <a:rPr lang="en-US" baseline="0" dirty="0" smtClean="0"/>
              <a:t> as a clear effect on the small vesicle proteins, because when it’s cleaved the fluorescence disappear. In another hand, we can’t see any effect on LAMP1, a lysosome protein. This effect has been quantified and no difference has been found</a:t>
            </a:r>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28</a:t>
            </a:fld>
            <a:endParaRPr lang="fr-FR"/>
          </a:p>
        </p:txBody>
      </p:sp>
    </p:spTree>
    <p:extLst>
      <p:ext uri="{BB962C8B-B14F-4D97-AF65-F5344CB8AC3E}">
        <p14:creationId xmlns:p14="http://schemas.microsoft.com/office/powerpoint/2010/main" xmlns="" val="282433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About what they conclude</a:t>
            </a:r>
            <a:r>
              <a:rPr lang="en-US" baseline="0" dirty="0" smtClean="0"/>
              <a:t> from this experiment we would like to point out a couple of things. First they target one molecule of the small vesicle or lysosome, so is that enough to conclude about the entire element?</a:t>
            </a:r>
          </a:p>
          <a:p>
            <a:r>
              <a:rPr lang="en-US" baseline="0" dirty="0" smtClean="0"/>
              <a:t>Then we noticed that we don’t have a quantification for the remaining exocytosis of small vesicles after the action of </a:t>
            </a:r>
            <a:r>
              <a:rPr lang="en-US" baseline="0" dirty="0" err="1" smtClean="0"/>
              <a:t>TeNT</a:t>
            </a:r>
            <a:r>
              <a:rPr lang="en-US" baseline="0" dirty="0" smtClean="0"/>
              <a:t>, so maybe it’s not inhibited but highly decreased</a:t>
            </a:r>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29</a:t>
            </a:fld>
            <a:endParaRPr lang="fr-FR"/>
          </a:p>
        </p:txBody>
      </p:sp>
    </p:spTree>
    <p:extLst>
      <p:ext uri="{BB962C8B-B14F-4D97-AF65-F5344CB8AC3E}">
        <p14:creationId xmlns:p14="http://schemas.microsoft.com/office/powerpoint/2010/main" xmlns="" val="251945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Let’s go back to their experiment and</a:t>
            </a:r>
            <a:r>
              <a:rPr lang="en-US" baseline="0" dirty="0" smtClean="0"/>
              <a:t> see the effects of the toxin on the release of glutamate. First, like for </a:t>
            </a:r>
            <a:r>
              <a:rPr lang="en-US" baseline="0" dirty="0" err="1" smtClean="0"/>
              <a:t>trypan</a:t>
            </a:r>
            <a:r>
              <a:rPr lang="en-US" baseline="0" dirty="0" smtClean="0"/>
              <a:t> blue and rose began they need to make sure this toxin doesn’t affect the calcium metabolism, and it didn’t. </a:t>
            </a:r>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30</a:t>
            </a:fld>
            <a:endParaRPr lang="fr-FR"/>
          </a:p>
        </p:txBody>
      </p:sp>
    </p:spTree>
    <p:extLst>
      <p:ext uri="{BB962C8B-B14F-4D97-AF65-F5344CB8AC3E}">
        <p14:creationId xmlns:p14="http://schemas.microsoft.com/office/powerpoint/2010/main" xmlns="" val="256558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Then they look</a:t>
            </a:r>
            <a:r>
              <a:rPr lang="en-US" baseline="0" dirty="0" smtClean="0"/>
              <a:t> at the current and charges after a stimulation, with or without the toxin. Has you can see there is a significant decrease in the release. The elements that they bring is not enough to draw conclusion about the remaining charges released.</a:t>
            </a:r>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31</a:t>
            </a:fld>
            <a:endParaRPr lang="fr-FR"/>
          </a:p>
        </p:txBody>
      </p:sp>
    </p:spTree>
    <p:extLst>
      <p:ext uri="{BB962C8B-B14F-4D97-AF65-F5344CB8AC3E}">
        <p14:creationId xmlns:p14="http://schemas.microsoft.com/office/powerpoint/2010/main" xmlns="" val="19101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What about astrocytes?</a:t>
            </a:r>
          </a:p>
          <a:p>
            <a:r>
              <a:rPr lang="en-US" sz="1200" b="0" i="0" kern="1200" noProof="0" dirty="0" smtClean="0">
                <a:solidFill>
                  <a:schemeClr val="tx1"/>
                </a:solidFill>
                <a:effectLst/>
                <a:latin typeface="+mn-lt"/>
                <a:ea typeface="+mn-ea"/>
                <a:cs typeface="+mn-cs"/>
              </a:rPr>
              <a:t>They</a:t>
            </a:r>
            <a:r>
              <a:rPr lang="fr-FR" sz="1200" b="0" i="0" kern="120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represent</a:t>
            </a:r>
            <a:r>
              <a:rPr lang="fr-FR" sz="1200" b="0" i="0" kern="1200" baseline="0" dirty="0" smtClean="0">
                <a:solidFill>
                  <a:schemeClr val="tx1"/>
                </a:solidFill>
                <a:effectLst/>
                <a:latin typeface="+mn-lt"/>
                <a:ea typeface="+mn-ea"/>
                <a:cs typeface="+mn-cs"/>
              </a:rPr>
              <a:t> 90% </a:t>
            </a:r>
            <a:r>
              <a:rPr lang="en-US" sz="1200" b="0" i="0" kern="1200" baseline="0" noProof="0" dirty="0" smtClean="0">
                <a:solidFill>
                  <a:schemeClr val="tx1"/>
                </a:solidFill>
                <a:effectLst/>
                <a:latin typeface="+mn-lt"/>
                <a:ea typeface="+mn-ea"/>
                <a:cs typeface="+mn-cs"/>
              </a:rPr>
              <a:t>of brain cells and </a:t>
            </a:r>
            <a:r>
              <a:rPr lang="en-US" sz="1200" b="0" i="0" kern="1200" noProof="0" dirty="0" smtClean="0">
                <a:solidFill>
                  <a:schemeClr val="tx1"/>
                </a:solidFill>
                <a:effectLst/>
                <a:latin typeface="+mn-lt"/>
                <a:ea typeface="+mn-ea"/>
                <a:cs typeface="+mn-cs"/>
              </a:rPr>
              <a:t>perform many functions</a:t>
            </a:r>
            <a:r>
              <a:rPr lang="fr-FR" sz="1200" b="0" i="0" kern="120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including</a:t>
            </a:r>
            <a:r>
              <a:rPr lang="fr-FR" sz="1200" b="0" i="0" kern="1200" dirty="0" smtClean="0">
                <a:solidFill>
                  <a:schemeClr val="tx1"/>
                </a:solidFill>
                <a:effectLst/>
                <a:latin typeface="+mn-lt"/>
                <a:ea typeface="+mn-ea"/>
                <a:cs typeface="+mn-cs"/>
              </a:rPr>
              <a:t> provision of </a:t>
            </a:r>
            <a:r>
              <a:rPr lang="en-US" sz="1200" b="0" i="0" kern="1200" noProof="0" dirty="0" smtClean="0">
                <a:solidFill>
                  <a:schemeClr val="tx1"/>
                </a:solidFill>
                <a:effectLst/>
                <a:latin typeface="+mn-lt"/>
                <a:ea typeface="+mn-ea"/>
                <a:cs typeface="+mn-cs"/>
              </a:rPr>
              <a:t>nutrients</a:t>
            </a:r>
            <a:r>
              <a:rPr lang="fr-FR" sz="1200" b="0" i="0" kern="120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to</a:t>
            </a:r>
            <a:r>
              <a:rPr lang="fr-FR" sz="1200" b="0" i="0" kern="120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the nervous </a:t>
            </a:r>
            <a:r>
              <a:rPr lang="fr-FR" sz="1200" b="0" i="0" kern="1200" dirty="0" smtClean="0">
                <a:solidFill>
                  <a:schemeClr val="tx1"/>
                </a:solidFill>
                <a:effectLst/>
                <a:latin typeface="+mn-lt"/>
                <a:ea typeface="+mn-ea"/>
                <a:cs typeface="+mn-cs"/>
              </a:rPr>
              <a:t>tissue, maintenance of </a:t>
            </a:r>
            <a:r>
              <a:rPr lang="en-US" sz="1200" b="0" i="0" kern="1200" noProof="0" dirty="0" smtClean="0">
                <a:solidFill>
                  <a:schemeClr val="tx1"/>
                </a:solidFill>
                <a:effectLst/>
                <a:latin typeface="+mn-lt"/>
                <a:ea typeface="+mn-ea"/>
                <a:cs typeface="+mn-cs"/>
              </a:rPr>
              <a:t>extracellular ion balance, and a role in the repair and scarring process of the brain and spinal cord after</a:t>
            </a:r>
            <a:r>
              <a:rPr lang="en-US" sz="1200" b="0" i="0" kern="1200" baseline="0" noProof="0" dirty="0" smtClean="0">
                <a:solidFill>
                  <a:schemeClr val="tx1"/>
                </a:solidFill>
                <a:effectLst/>
                <a:latin typeface="+mn-lt"/>
                <a:ea typeface="+mn-ea"/>
                <a:cs typeface="+mn-cs"/>
              </a:rPr>
              <a:t> an injury. </a:t>
            </a:r>
            <a:r>
              <a:rPr lang="en-US" sz="1200" b="0" i="0" kern="1200" noProof="0" dirty="0" smtClean="0">
                <a:solidFill>
                  <a:schemeClr val="tx1"/>
                </a:solidFill>
                <a:effectLst/>
                <a:latin typeface="+mn-lt"/>
                <a:ea typeface="+mn-ea"/>
                <a:cs typeface="+mn-cs"/>
              </a:rPr>
              <a:t>Research since</a:t>
            </a:r>
            <a:r>
              <a:rPr lang="fr-FR" sz="1200" b="0" i="0" kern="1200" dirty="0" smtClean="0">
                <a:solidFill>
                  <a:schemeClr val="tx1"/>
                </a:solidFill>
                <a:effectLst/>
                <a:latin typeface="+mn-lt"/>
                <a:ea typeface="+mn-ea"/>
                <a:cs typeface="+mn-cs"/>
              </a:rPr>
              <a:t> the mid-1990s has </a:t>
            </a:r>
            <a:r>
              <a:rPr lang="en-US" sz="1200" b="0" i="0" kern="1200" noProof="0" dirty="0" smtClean="0">
                <a:solidFill>
                  <a:schemeClr val="tx1"/>
                </a:solidFill>
                <a:effectLst/>
                <a:latin typeface="+mn-lt"/>
                <a:ea typeface="+mn-ea"/>
                <a:cs typeface="+mn-cs"/>
              </a:rPr>
              <a:t>shown that astrocytes propagate intercellular </a:t>
            </a:r>
            <a:r>
              <a:rPr lang="en-US" sz="1200" b="0" i="0" u="none" strike="noStrike" kern="1200" noProof="0" dirty="0" smtClean="0">
                <a:solidFill>
                  <a:schemeClr val="tx1"/>
                </a:solidFill>
                <a:effectLst/>
                <a:latin typeface="+mn-lt"/>
                <a:ea typeface="+mn-ea"/>
                <a:cs typeface="+mn-cs"/>
              </a:rPr>
              <a:t>Ca</a:t>
            </a:r>
            <a:r>
              <a:rPr lang="en-US" sz="1200" b="0" i="0" u="none" strike="noStrike" kern="1200" baseline="30000" noProof="0" dirty="0" smtClean="0">
                <a:solidFill>
                  <a:schemeClr val="tx1"/>
                </a:solidFill>
                <a:effectLst/>
                <a:latin typeface="+mn-lt"/>
                <a:ea typeface="+mn-ea"/>
                <a:cs typeface="+mn-cs"/>
              </a:rPr>
              <a:t>2+</a:t>
            </a:r>
            <a:r>
              <a:rPr lang="en-US" sz="1200" b="0" i="0" u="none" strike="noStrike" kern="1200" baseline="0" noProof="0" dirty="0" smtClean="0">
                <a:solidFill>
                  <a:schemeClr val="tx1"/>
                </a:solidFill>
                <a:effectLst/>
                <a:latin typeface="+mn-lt"/>
                <a:ea typeface="+mn-ea"/>
                <a:cs typeface="+mn-cs"/>
              </a:rPr>
              <a:t> </a:t>
            </a:r>
            <a:r>
              <a:rPr lang="en-US" sz="1200" b="0" i="0" kern="1200" noProof="0" dirty="0" smtClean="0">
                <a:solidFill>
                  <a:schemeClr val="tx1"/>
                </a:solidFill>
                <a:effectLst/>
                <a:latin typeface="+mn-lt"/>
                <a:ea typeface="+mn-ea"/>
                <a:cs typeface="+mn-cs"/>
              </a:rPr>
              <a:t>waves over long distances in response to stimulation, and, similar to neurons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they</a:t>
            </a:r>
            <a:r>
              <a:rPr lang="fr-FR" sz="1200" b="0" i="0" kern="1200" dirty="0" smtClean="0">
                <a:solidFill>
                  <a:schemeClr val="tx1"/>
                </a:solidFill>
                <a:effectLst/>
                <a:latin typeface="+mn-lt"/>
                <a:ea typeface="+mn-ea"/>
                <a:cs typeface="+mn-cs"/>
              </a:rPr>
              <a:t> release </a:t>
            </a:r>
            <a:r>
              <a:rPr lang="en-US" sz="1200" b="0" i="0" kern="1200" noProof="0" dirty="0" smtClean="0">
                <a:solidFill>
                  <a:schemeClr val="tx1"/>
                </a:solidFill>
                <a:effectLst/>
                <a:latin typeface="+mn-lt"/>
                <a:ea typeface="+mn-ea"/>
                <a:cs typeface="+mn-cs"/>
              </a:rPr>
              <a:t>gliotransmitters in a Ca</a:t>
            </a:r>
            <a:r>
              <a:rPr lang="en-US" sz="1200" b="0" i="0" kern="1200" baseline="30000" noProof="0" dirty="0" smtClean="0">
                <a:solidFill>
                  <a:schemeClr val="tx1"/>
                </a:solidFill>
                <a:effectLst/>
                <a:latin typeface="+mn-lt"/>
                <a:ea typeface="+mn-ea"/>
                <a:cs typeface="+mn-cs"/>
              </a:rPr>
              <a:t>2+</a:t>
            </a:r>
            <a:r>
              <a:rPr lang="en-US" sz="1200" b="0" i="0" kern="1200" noProof="0" dirty="0" smtClean="0">
                <a:solidFill>
                  <a:schemeClr val="tx1"/>
                </a:solidFill>
                <a:effectLst/>
                <a:latin typeface="+mn-lt"/>
                <a:ea typeface="+mn-ea"/>
                <a:cs typeface="+mn-cs"/>
              </a:rPr>
              <a:t>-dependent manner</a:t>
            </a:r>
            <a:r>
              <a:rPr lang="fr-FR" sz="1200" b="0" i="0" kern="1200" noProof="0" dirty="0" smtClean="0">
                <a:solidFill>
                  <a:schemeClr val="tx1"/>
                </a:solidFill>
                <a:effectLst/>
                <a:latin typeface="+mn-lt"/>
                <a:ea typeface="+mn-ea"/>
                <a:cs typeface="+mn-cs"/>
              </a:rPr>
              <a:t>.</a:t>
            </a:r>
            <a:r>
              <a:rPr lang="fr-FR" sz="1200" b="0" i="0" kern="1200" baseline="0" noProof="0" dirty="0" smtClean="0">
                <a:solidFill>
                  <a:schemeClr val="tx1"/>
                </a:solidFill>
                <a:effectLst/>
                <a:latin typeface="+mn-lt"/>
                <a:ea typeface="+mn-ea"/>
                <a:cs typeface="+mn-cs"/>
              </a:rPr>
              <a:t> </a:t>
            </a:r>
            <a:r>
              <a:rPr lang="en-US" sz="1200" b="0" i="0" kern="1200" baseline="0" noProof="0" dirty="0" smtClean="0">
                <a:solidFill>
                  <a:schemeClr val="tx1"/>
                </a:solidFill>
                <a:effectLst/>
                <a:latin typeface="+mn-lt"/>
                <a:ea typeface="+mn-ea"/>
                <a:cs typeface="+mn-cs"/>
              </a:rPr>
              <a:t>They’re able to release ATP, D-serine, Aspartate and more importantly in this publication, glutamate.</a:t>
            </a:r>
            <a:endParaRPr lang="fr-FR" sz="1200" b="0" i="0" kern="1200" dirty="0" smtClean="0">
              <a:solidFill>
                <a:schemeClr val="tx1"/>
              </a:solidFill>
              <a:effectLst/>
              <a:latin typeface="+mn-lt"/>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3</a:t>
            </a:fld>
            <a:endParaRPr lang="fr-FR"/>
          </a:p>
        </p:txBody>
      </p:sp>
    </p:spTree>
    <p:extLst>
      <p:ext uri="{BB962C8B-B14F-4D97-AF65-F5344CB8AC3E}">
        <p14:creationId xmlns:p14="http://schemas.microsoft.com/office/powerpoint/2010/main" xmlns="" val="3002229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en-US" noProof="0" dirty="0" smtClean="0"/>
              <a:t>Before</a:t>
            </a:r>
            <a:r>
              <a:rPr lang="en-US" baseline="0" noProof="0" dirty="0" smtClean="0"/>
              <a:t> the conclusion, we would like to resume the observation they made in this paper. First we know that we can find two types of organelles in astrocytes, lysosomes and small vesicles. After a mechanical stimulation, calcium rises in the astrocyte. This rise wild trigger calcium dependent exocytosis of the two kind of vesicles found in the cell. </a:t>
            </a:r>
            <a:endParaRPr lang="en-US" noProof="0"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33</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We also know that VGLUT</a:t>
            </a:r>
            <a:r>
              <a:rPr lang="en-US" baseline="0" dirty="0" smtClean="0"/>
              <a:t> is localized only on small vesicles, and </a:t>
            </a:r>
            <a:r>
              <a:rPr lang="en-US" dirty="0" smtClean="0"/>
              <a:t>glutamate is released from astrocytes after a stimulation. When you block a glutamate transporter on small vesicles, or use a toxin that prevent from its exocytosis, the glutamate released is highly decrease. We are still wondering how do the remain glutamate is release.</a:t>
            </a:r>
          </a:p>
          <a:p>
            <a:endParaRPr lang="en-US"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34</a:t>
            </a:fld>
            <a:endParaRPr lang="fr-FR"/>
          </a:p>
        </p:txBody>
      </p:sp>
    </p:spTree>
    <p:extLst>
      <p:ext uri="{BB962C8B-B14F-4D97-AF65-F5344CB8AC3E}">
        <p14:creationId xmlns:p14="http://schemas.microsoft.com/office/powerpoint/2010/main" xmlns="" val="75153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en-US" noProof="0" dirty="0" smtClean="0"/>
              <a:t>But how are these</a:t>
            </a:r>
            <a:r>
              <a:rPr lang="en-US" baseline="0" noProof="0" dirty="0" smtClean="0"/>
              <a:t> gliotransmitters released? The mechanisms are still under debate and some data have already been published. We already know that VGLUT1 and Syb2 are localized on small vesicles and that their exocytosis is  Ca2+ dependent. Another group found by means of FM1 43 labeling and TIRM technic that lysosome are also found in astrocytes and their exocytosis is also calcium dependent. In this article they want to investigate this type of vesicles and their release properties in the same experiment.</a:t>
            </a:r>
            <a:endParaRPr lang="en-US" noProof="0"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The first question</a:t>
            </a:r>
            <a:r>
              <a:rPr lang="fr-FR" baseline="0" dirty="0" smtClean="0"/>
              <a:t> the </a:t>
            </a:r>
            <a:r>
              <a:rPr lang="fr-FR" baseline="0" dirty="0" err="1" smtClean="0"/>
              <a:t>authors</a:t>
            </a:r>
            <a:r>
              <a:rPr lang="fr-FR" baseline="0" dirty="0" smtClean="0"/>
              <a:t> </a:t>
            </a:r>
            <a:r>
              <a:rPr lang="fr-FR" baseline="0" dirty="0" err="1" smtClean="0"/>
              <a:t>wondered</a:t>
            </a:r>
            <a:r>
              <a:rPr lang="fr-FR" baseline="0" dirty="0" smtClean="0"/>
              <a:t> </a:t>
            </a:r>
            <a:r>
              <a:rPr lang="fr-FR" baseline="0" dirty="0" err="1" smtClean="0"/>
              <a:t>is</a:t>
            </a:r>
            <a:r>
              <a:rPr lang="fr-FR" baseline="0" dirty="0" smtClean="0"/>
              <a:t> : </a:t>
            </a:r>
            <a:r>
              <a:rPr lang="fr-FR" baseline="0" dirty="0" err="1" smtClean="0"/>
              <a:t>does</a:t>
            </a:r>
            <a:r>
              <a:rPr lang="fr-FR" baseline="0" dirty="0" smtClean="0"/>
              <a:t> </a:t>
            </a:r>
            <a:r>
              <a:rPr lang="fr-FR" baseline="0" dirty="0" err="1" smtClean="0"/>
              <a:t>small</a:t>
            </a:r>
            <a:r>
              <a:rPr lang="fr-FR" baseline="0" dirty="0" smtClean="0"/>
              <a:t> </a:t>
            </a:r>
            <a:r>
              <a:rPr lang="fr-FR" baseline="0" dirty="0" err="1" smtClean="0"/>
              <a:t>vesicles</a:t>
            </a:r>
            <a:r>
              <a:rPr lang="fr-FR" baseline="0" dirty="0" smtClean="0"/>
              <a:t> and lysosomes </a:t>
            </a:r>
            <a:r>
              <a:rPr lang="fr-FR" baseline="0" dirty="0" err="1" smtClean="0"/>
              <a:t>coexist</a:t>
            </a:r>
            <a:r>
              <a:rPr lang="fr-FR" baseline="0" dirty="0" smtClean="0"/>
              <a:t> in </a:t>
            </a:r>
            <a:r>
              <a:rPr lang="fr-FR" baseline="0" dirty="0" err="1" smtClean="0"/>
              <a:t>astrocytes</a:t>
            </a:r>
            <a:r>
              <a:rPr lang="fr-FR" baseline="0" dirty="0" smtClean="0"/>
              <a:t> ? In </a:t>
            </a:r>
            <a:r>
              <a:rPr lang="fr-FR" baseline="0" dirty="0" err="1" smtClean="0"/>
              <a:t>fact</a:t>
            </a:r>
            <a:r>
              <a:rPr lang="fr-FR" baseline="0" dirty="0" smtClean="0"/>
              <a:t>, </a:t>
            </a:r>
            <a:r>
              <a:rPr lang="fr-FR" baseline="0" dirty="0" err="1" smtClean="0"/>
              <a:t>this</a:t>
            </a:r>
            <a:r>
              <a:rPr lang="fr-FR" baseline="0" dirty="0" smtClean="0"/>
              <a:t> </a:t>
            </a:r>
            <a:r>
              <a:rPr lang="fr-FR" baseline="0" dirty="0" err="1" smtClean="0"/>
              <a:t>is</a:t>
            </a:r>
            <a:r>
              <a:rPr lang="fr-FR" baseline="0" dirty="0" smtClean="0"/>
              <a:t> not a real question </a:t>
            </a:r>
            <a:r>
              <a:rPr lang="fr-FR" baseline="0" dirty="0" err="1" smtClean="0"/>
              <a:t>because</a:t>
            </a:r>
            <a:r>
              <a:rPr lang="fr-FR" baseline="0" dirty="0" smtClean="0"/>
              <a:t>, as Lila </a:t>
            </a:r>
            <a:r>
              <a:rPr lang="fr-FR" baseline="0" dirty="0" err="1" smtClean="0"/>
              <a:t>just</a:t>
            </a:r>
            <a:r>
              <a:rPr lang="fr-FR" baseline="0" dirty="0" smtClean="0"/>
              <a:t> </a:t>
            </a:r>
            <a:r>
              <a:rPr lang="fr-FR" baseline="0" dirty="0" err="1" smtClean="0"/>
              <a:t>said</a:t>
            </a:r>
            <a:r>
              <a:rPr lang="fr-FR" baseline="0" dirty="0" smtClean="0"/>
              <a:t> </a:t>
            </a:r>
            <a:r>
              <a:rPr lang="fr-FR" baseline="0" dirty="0" err="1" smtClean="0"/>
              <a:t>before</a:t>
            </a:r>
            <a:r>
              <a:rPr lang="fr-FR" baseline="0" dirty="0" smtClean="0"/>
              <a:t>, </a:t>
            </a:r>
            <a:r>
              <a:rPr lang="fr-FR" baseline="0" dirty="0" err="1" smtClean="0"/>
              <a:t>it</a:t>
            </a:r>
            <a:r>
              <a:rPr lang="fr-FR" baseline="0" dirty="0" smtClean="0"/>
              <a:t> </a:t>
            </a:r>
            <a:r>
              <a:rPr lang="fr-FR" baseline="0" dirty="0" err="1" smtClean="0"/>
              <a:t>is</a:t>
            </a:r>
            <a:r>
              <a:rPr lang="fr-FR" baseline="0" dirty="0" smtClean="0"/>
              <a:t> </a:t>
            </a:r>
            <a:r>
              <a:rPr lang="fr-FR" baseline="0" dirty="0" err="1" smtClean="0"/>
              <a:t>already</a:t>
            </a:r>
            <a:r>
              <a:rPr lang="fr-FR" baseline="0" dirty="0" smtClean="0"/>
              <a:t> </a:t>
            </a:r>
            <a:r>
              <a:rPr lang="fr-FR" baseline="0" dirty="0" err="1" smtClean="0"/>
              <a:t>known</a:t>
            </a:r>
            <a:r>
              <a:rPr lang="fr-FR" baseline="0" dirty="0" smtClean="0"/>
              <a:t> </a:t>
            </a:r>
            <a:r>
              <a:rPr lang="fr-FR" baseline="0" dirty="0" err="1" smtClean="0"/>
              <a:t>that</a:t>
            </a:r>
            <a:r>
              <a:rPr lang="fr-FR" baseline="0" dirty="0" smtClean="0"/>
              <a:t> </a:t>
            </a:r>
            <a:r>
              <a:rPr lang="fr-FR" baseline="0" dirty="0" err="1" smtClean="0"/>
              <a:t>small</a:t>
            </a:r>
            <a:r>
              <a:rPr lang="fr-FR" baseline="0" dirty="0" smtClean="0"/>
              <a:t> </a:t>
            </a:r>
            <a:r>
              <a:rPr lang="fr-FR" baseline="0" dirty="0" err="1" smtClean="0"/>
              <a:t>vesicles</a:t>
            </a:r>
            <a:r>
              <a:rPr lang="fr-FR" baseline="0" dirty="0" smtClean="0"/>
              <a:t> and </a:t>
            </a:r>
            <a:r>
              <a:rPr lang="fr-FR" baseline="0" dirty="0" err="1" smtClean="0"/>
              <a:t>astrocytes</a:t>
            </a:r>
            <a:r>
              <a:rPr lang="fr-FR" baseline="0" dirty="0" smtClean="0"/>
              <a:t> </a:t>
            </a:r>
            <a:r>
              <a:rPr lang="fr-FR" baseline="0" dirty="0" err="1" smtClean="0"/>
              <a:t>coexist</a:t>
            </a:r>
            <a:r>
              <a:rPr lang="fr-FR" baseline="0" dirty="0" smtClean="0"/>
              <a:t> in </a:t>
            </a:r>
            <a:r>
              <a:rPr lang="fr-FR" baseline="0" dirty="0" err="1" smtClean="0"/>
              <a:t>atsrocytes</a:t>
            </a:r>
            <a:r>
              <a:rPr lang="fr-FR" baseline="0" dirty="0" smtClean="0"/>
              <a:t>. But, to go on, the </a:t>
            </a:r>
            <a:r>
              <a:rPr lang="fr-FR" baseline="0" dirty="0" err="1" smtClean="0"/>
              <a:t>authors</a:t>
            </a:r>
            <a:r>
              <a:rPr lang="fr-FR" baseline="0" dirty="0" smtClean="0"/>
              <a:t> have to </a:t>
            </a:r>
            <a:r>
              <a:rPr lang="fr-FR" baseline="0" dirty="0" err="1" smtClean="0"/>
              <a:t>prove</a:t>
            </a:r>
            <a:r>
              <a:rPr lang="fr-FR" baseline="0" dirty="0" smtClean="0"/>
              <a:t> </a:t>
            </a:r>
            <a:r>
              <a:rPr lang="fr-FR" baseline="0" dirty="0" err="1" smtClean="0"/>
              <a:t>it</a:t>
            </a:r>
            <a:r>
              <a:rPr lang="fr-FR" baseline="0" dirty="0" smtClean="0"/>
              <a:t> in </a:t>
            </a:r>
            <a:r>
              <a:rPr lang="fr-FR" baseline="0" dirty="0" err="1" smtClean="0"/>
              <a:t>their</a:t>
            </a:r>
            <a:r>
              <a:rPr lang="fr-FR" baseline="0" dirty="0" smtClean="0"/>
              <a:t> </a:t>
            </a:r>
            <a:r>
              <a:rPr lang="fr-FR" baseline="0" dirty="0" err="1" smtClean="0"/>
              <a:t>experimental</a:t>
            </a:r>
            <a:r>
              <a:rPr lang="fr-FR" baseline="0" dirty="0" smtClean="0"/>
              <a:t> conditions.</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5</a:t>
            </a:fld>
            <a:endParaRPr lang="fr-F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baseline="0" dirty="0" smtClean="0"/>
              <a:t>To </a:t>
            </a:r>
            <a:r>
              <a:rPr lang="fr-FR" baseline="0" dirty="0" err="1" smtClean="0"/>
              <a:t>prove</a:t>
            </a:r>
            <a:r>
              <a:rPr lang="fr-FR" baseline="0" dirty="0" smtClean="0"/>
              <a:t> the coexistence of the </a:t>
            </a:r>
            <a:r>
              <a:rPr lang="fr-FR" baseline="0" dirty="0" err="1" smtClean="0"/>
              <a:t>two</a:t>
            </a:r>
            <a:r>
              <a:rPr lang="fr-FR" baseline="0" dirty="0" smtClean="0"/>
              <a:t> organelles, </a:t>
            </a:r>
            <a:r>
              <a:rPr lang="fr-FR" baseline="0" dirty="0" err="1" smtClean="0"/>
              <a:t>they</a:t>
            </a:r>
            <a:r>
              <a:rPr lang="fr-FR" baseline="0" dirty="0" smtClean="0"/>
              <a:t> </a:t>
            </a:r>
            <a:r>
              <a:rPr lang="fr-FR" baseline="0" dirty="0" err="1" smtClean="0"/>
              <a:t>need</a:t>
            </a:r>
            <a:r>
              <a:rPr lang="fr-FR" baseline="0" dirty="0" smtClean="0"/>
              <a:t> to </a:t>
            </a:r>
            <a:r>
              <a:rPr lang="fr-FR" baseline="0" dirty="0" err="1" smtClean="0"/>
              <a:t>be</a:t>
            </a:r>
            <a:r>
              <a:rPr lang="fr-FR" baseline="0" dirty="0" smtClean="0"/>
              <a:t> able to </a:t>
            </a:r>
            <a:r>
              <a:rPr lang="fr-FR" baseline="0" dirty="0" err="1" smtClean="0"/>
              <a:t>distinguish</a:t>
            </a:r>
            <a:r>
              <a:rPr lang="fr-FR" baseline="0" dirty="0" smtClean="0"/>
              <a:t> </a:t>
            </a:r>
            <a:r>
              <a:rPr lang="fr-FR" baseline="0" dirty="0" err="1" smtClean="0"/>
              <a:t>them</a:t>
            </a:r>
            <a:r>
              <a:rPr lang="fr-FR" baseline="0" dirty="0" smtClean="0"/>
              <a:t>. </a:t>
            </a:r>
          </a:p>
          <a:p>
            <a:r>
              <a:rPr lang="fr-FR" baseline="0" dirty="0" smtClean="0"/>
              <a:t>How ? </a:t>
            </a:r>
            <a:r>
              <a:rPr lang="fr-FR" baseline="0" dirty="0" err="1" smtClean="0"/>
              <a:t>They</a:t>
            </a:r>
            <a:r>
              <a:rPr lang="fr-FR" baseline="0" dirty="0" smtClean="0"/>
              <a:t> </a:t>
            </a:r>
            <a:r>
              <a:rPr lang="fr-FR" baseline="0" dirty="0" err="1" smtClean="0"/>
              <a:t>relied</a:t>
            </a:r>
            <a:r>
              <a:rPr lang="fr-FR" baseline="0" dirty="0" smtClean="0"/>
              <a:t> on the </a:t>
            </a:r>
            <a:r>
              <a:rPr lang="fr-FR" baseline="0" dirty="0" err="1" smtClean="0"/>
              <a:t>resident</a:t>
            </a:r>
            <a:r>
              <a:rPr lang="fr-FR" baseline="0" dirty="0" smtClean="0"/>
              <a:t> </a:t>
            </a:r>
            <a:r>
              <a:rPr lang="fr-FR" baseline="0" dirty="0" err="1" smtClean="0"/>
              <a:t>proteins</a:t>
            </a:r>
            <a:r>
              <a:rPr lang="fr-FR" baseline="0" dirty="0" smtClean="0"/>
              <a:t> </a:t>
            </a:r>
            <a:r>
              <a:rPr lang="fr-FR" baseline="0" dirty="0" err="1" smtClean="0"/>
              <a:t>that</a:t>
            </a:r>
            <a:r>
              <a:rPr lang="fr-FR" baseline="0" dirty="0" smtClean="0"/>
              <a:t> are </a:t>
            </a:r>
            <a:r>
              <a:rPr lang="fr-FR" baseline="0" dirty="0" err="1" smtClean="0"/>
              <a:t>present</a:t>
            </a:r>
            <a:r>
              <a:rPr lang="fr-FR" baseline="0" dirty="0" smtClean="0"/>
              <a:t> in the membranes to label lysosomes or </a:t>
            </a:r>
            <a:r>
              <a:rPr lang="fr-FR" baseline="0" dirty="0" err="1" smtClean="0"/>
              <a:t>vesicles</a:t>
            </a:r>
            <a:r>
              <a:rPr lang="fr-FR" baseline="0" dirty="0" smtClean="0"/>
              <a:t>. In the case of </a:t>
            </a:r>
            <a:r>
              <a:rPr lang="fr-FR" baseline="0" dirty="0" err="1" smtClean="0"/>
              <a:t>vesicles</a:t>
            </a:r>
            <a:r>
              <a:rPr lang="fr-FR" baseline="0" dirty="0" smtClean="0"/>
              <a:t>, </a:t>
            </a:r>
            <a:r>
              <a:rPr lang="fr-FR" baseline="0" dirty="0" err="1" smtClean="0"/>
              <a:t>they</a:t>
            </a:r>
            <a:r>
              <a:rPr lang="fr-FR" baseline="0" dirty="0" smtClean="0"/>
              <a:t> </a:t>
            </a:r>
            <a:r>
              <a:rPr lang="fr-FR" baseline="0" dirty="0" err="1" smtClean="0"/>
              <a:t>choosed</a:t>
            </a:r>
            <a:r>
              <a:rPr lang="fr-FR" baseline="0" dirty="0" smtClean="0"/>
              <a:t> to </a:t>
            </a:r>
            <a:r>
              <a:rPr lang="fr-FR" baseline="0" dirty="0" err="1" smtClean="0"/>
              <a:t>target</a:t>
            </a:r>
            <a:r>
              <a:rPr lang="fr-FR" baseline="0" dirty="0" smtClean="0"/>
              <a:t> 2 VAMP </a:t>
            </a:r>
            <a:r>
              <a:rPr lang="fr-FR" baseline="0" dirty="0" err="1" smtClean="0"/>
              <a:t>proteins</a:t>
            </a:r>
            <a:r>
              <a:rPr lang="fr-FR" baseline="0" dirty="0" smtClean="0"/>
              <a:t> : </a:t>
            </a:r>
            <a:r>
              <a:rPr lang="fr-FR" baseline="0" dirty="0" err="1" smtClean="0"/>
              <a:t>synaptobrevin</a:t>
            </a:r>
            <a:r>
              <a:rPr lang="fr-FR" baseline="0" dirty="0" smtClean="0"/>
              <a:t> and </a:t>
            </a:r>
            <a:r>
              <a:rPr lang="fr-FR" baseline="0" dirty="0" err="1" smtClean="0"/>
              <a:t>cellubrevin</a:t>
            </a:r>
            <a:r>
              <a:rPr lang="fr-FR" baseline="0" dirty="0" smtClean="0"/>
              <a:t>. In the case of lysosome, </a:t>
            </a:r>
            <a:r>
              <a:rPr lang="fr-FR" baseline="0" dirty="0" err="1" smtClean="0"/>
              <a:t>they</a:t>
            </a:r>
            <a:r>
              <a:rPr lang="fr-FR" baseline="0" dirty="0" smtClean="0"/>
              <a:t> </a:t>
            </a:r>
            <a:r>
              <a:rPr lang="fr-FR" baseline="0" dirty="0" err="1" smtClean="0"/>
              <a:t>labeled</a:t>
            </a:r>
            <a:r>
              <a:rPr lang="fr-FR" baseline="0" dirty="0" smtClean="0"/>
              <a:t> LAMP1, a Lysosome </a:t>
            </a:r>
            <a:r>
              <a:rPr lang="fr-FR" baseline="0" dirty="0" err="1" smtClean="0"/>
              <a:t>Associated</a:t>
            </a:r>
            <a:r>
              <a:rPr lang="fr-FR" baseline="0" dirty="0" smtClean="0"/>
              <a:t> Membrane </a:t>
            </a:r>
            <a:r>
              <a:rPr lang="fr-FR" baseline="0" dirty="0" err="1" smtClean="0"/>
              <a:t>Protein</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6</a:t>
            </a:fld>
            <a:endParaRPr 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How </a:t>
            </a:r>
            <a:r>
              <a:rPr lang="fr-FR" dirty="0" err="1" smtClean="0"/>
              <a:t>it</a:t>
            </a:r>
            <a:r>
              <a:rPr lang="fr-FR" dirty="0" smtClean="0"/>
              <a:t> </a:t>
            </a:r>
            <a:r>
              <a:rPr lang="fr-FR" dirty="0" err="1" smtClean="0"/>
              <a:t>works</a:t>
            </a:r>
            <a:r>
              <a:rPr lang="fr-FR" dirty="0" smtClean="0"/>
              <a:t> ?</a:t>
            </a:r>
          </a:p>
          <a:p>
            <a:r>
              <a:rPr lang="fr-FR" baseline="0" dirty="0" err="1" smtClean="0"/>
              <a:t>They</a:t>
            </a:r>
            <a:r>
              <a:rPr lang="fr-FR" baseline="0" dirty="0" smtClean="0"/>
              <a:t> </a:t>
            </a:r>
            <a:r>
              <a:rPr lang="fr-FR" baseline="0" dirty="0" err="1" smtClean="0"/>
              <a:t>did</a:t>
            </a:r>
            <a:r>
              <a:rPr lang="fr-FR" baseline="0" dirty="0" smtClean="0"/>
              <a:t> a culture of </a:t>
            </a:r>
            <a:r>
              <a:rPr lang="fr-FR" baseline="0" dirty="0" err="1" smtClean="0"/>
              <a:t>astrocytes</a:t>
            </a:r>
            <a:r>
              <a:rPr lang="fr-FR" baseline="0" dirty="0" smtClean="0"/>
              <a:t> </a:t>
            </a:r>
            <a:r>
              <a:rPr lang="fr-FR" baseline="0" dirty="0" err="1" smtClean="0"/>
              <a:t>extracted</a:t>
            </a:r>
            <a:r>
              <a:rPr lang="fr-FR" baseline="0" dirty="0" smtClean="0"/>
              <a:t> </a:t>
            </a:r>
            <a:r>
              <a:rPr lang="fr-FR" baseline="0" dirty="0" err="1" smtClean="0"/>
              <a:t>from</a:t>
            </a:r>
            <a:r>
              <a:rPr lang="fr-FR" baseline="0" dirty="0" smtClean="0"/>
              <a:t> the </a:t>
            </a:r>
            <a:r>
              <a:rPr lang="fr-FR" baseline="0" dirty="0" err="1" smtClean="0"/>
              <a:t>hippocampus</a:t>
            </a:r>
            <a:r>
              <a:rPr lang="fr-FR" baseline="0" dirty="0" smtClean="0"/>
              <a:t> of new </a:t>
            </a:r>
            <a:r>
              <a:rPr lang="fr-FR" baseline="0" dirty="0" err="1" smtClean="0"/>
              <a:t>born</a:t>
            </a:r>
            <a:r>
              <a:rPr lang="fr-FR" baseline="0" dirty="0" smtClean="0"/>
              <a:t> </a:t>
            </a:r>
            <a:r>
              <a:rPr lang="fr-FR" baseline="0" dirty="0" err="1" smtClean="0"/>
              <a:t>mice</a:t>
            </a:r>
            <a:r>
              <a:rPr lang="fr-FR" baseline="0" dirty="0" smtClean="0"/>
              <a:t>. </a:t>
            </a:r>
            <a:r>
              <a:rPr lang="fr-FR" baseline="0" dirty="0" err="1" smtClean="0"/>
              <a:t>Then</a:t>
            </a:r>
            <a:r>
              <a:rPr lang="fr-FR" baseline="0" dirty="0" smtClean="0"/>
              <a:t>, </a:t>
            </a:r>
            <a:r>
              <a:rPr lang="fr-FR" baseline="0" dirty="0" err="1" smtClean="0"/>
              <a:t>they</a:t>
            </a:r>
            <a:r>
              <a:rPr lang="fr-FR" baseline="0" dirty="0" smtClean="0"/>
              <a:t> </a:t>
            </a:r>
            <a:r>
              <a:rPr lang="fr-FR" baseline="0" dirty="0" err="1" smtClean="0"/>
              <a:t>try</a:t>
            </a:r>
            <a:r>
              <a:rPr lang="fr-FR" baseline="0" dirty="0" smtClean="0"/>
              <a:t> do </a:t>
            </a:r>
            <a:r>
              <a:rPr lang="fr-FR" baseline="0" dirty="0" err="1" smtClean="0"/>
              <a:t>detect</a:t>
            </a:r>
            <a:r>
              <a:rPr lang="fr-FR" baseline="0" dirty="0" smtClean="0"/>
              <a:t> </a:t>
            </a:r>
            <a:r>
              <a:rPr lang="fr-FR" baseline="0" dirty="0" err="1" smtClean="0"/>
              <a:t>small</a:t>
            </a:r>
            <a:r>
              <a:rPr lang="fr-FR" baseline="0" dirty="0" smtClean="0"/>
              <a:t> </a:t>
            </a:r>
            <a:r>
              <a:rPr lang="fr-FR" baseline="0" dirty="0" err="1" smtClean="0"/>
              <a:t>vesicles</a:t>
            </a:r>
            <a:r>
              <a:rPr lang="fr-FR" baseline="0" dirty="0" smtClean="0"/>
              <a:t> and lysosomes in </a:t>
            </a:r>
            <a:r>
              <a:rPr lang="fr-FR" baseline="0" dirty="0" err="1" smtClean="0"/>
              <a:t>those</a:t>
            </a:r>
            <a:r>
              <a:rPr lang="fr-FR" baseline="0" dirty="0" smtClean="0"/>
              <a:t> </a:t>
            </a:r>
            <a:r>
              <a:rPr lang="fr-FR" baseline="0" dirty="0" err="1" smtClean="0"/>
              <a:t>astrocytes</a:t>
            </a:r>
            <a:r>
              <a:rPr lang="fr-FR" baseline="0" dirty="0" smtClean="0"/>
              <a:t> </a:t>
            </a:r>
            <a:r>
              <a:rPr lang="fr-FR" baseline="0" dirty="0" err="1" smtClean="0"/>
              <a:t>thanks</a:t>
            </a:r>
            <a:r>
              <a:rPr lang="fr-FR" baseline="0" dirty="0" smtClean="0"/>
              <a:t> to immunofluorescence </a:t>
            </a:r>
            <a:r>
              <a:rPr lang="fr-FR" baseline="0" dirty="0" err="1" smtClean="0"/>
              <a:t>detection</a:t>
            </a:r>
            <a:r>
              <a:rPr lang="fr-FR" baseline="0" dirty="0" smtClean="0"/>
              <a:t>. For </a:t>
            </a:r>
            <a:r>
              <a:rPr lang="fr-FR" baseline="0" dirty="0" err="1" smtClean="0"/>
              <a:t>that</a:t>
            </a:r>
            <a:r>
              <a:rPr lang="fr-FR" baseline="0" dirty="0" smtClean="0"/>
              <a:t>, </a:t>
            </a:r>
            <a:r>
              <a:rPr lang="fr-FR" baseline="0" dirty="0" err="1" smtClean="0"/>
              <a:t>they</a:t>
            </a:r>
            <a:r>
              <a:rPr lang="fr-FR" baseline="0" dirty="0" smtClean="0"/>
              <a:t> </a:t>
            </a:r>
            <a:r>
              <a:rPr lang="fr-FR" baseline="0" dirty="0" err="1" smtClean="0"/>
              <a:t>coupled</a:t>
            </a:r>
            <a:r>
              <a:rPr lang="fr-FR" baseline="0" dirty="0" smtClean="0"/>
              <a:t> the </a:t>
            </a:r>
            <a:r>
              <a:rPr lang="fr-FR" baseline="0" dirty="0" err="1" smtClean="0"/>
              <a:t>resident</a:t>
            </a:r>
            <a:r>
              <a:rPr lang="fr-FR" baseline="0" dirty="0" smtClean="0"/>
              <a:t> </a:t>
            </a:r>
            <a:r>
              <a:rPr lang="fr-FR" baseline="0" dirty="0" err="1" smtClean="0"/>
              <a:t>proteins</a:t>
            </a:r>
            <a:r>
              <a:rPr lang="fr-FR" baseline="0" dirty="0" smtClean="0"/>
              <a:t> </a:t>
            </a:r>
            <a:r>
              <a:rPr lang="fr-FR" baseline="0" dirty="0" err="1" smtClean="0"/>
              <a:t>I’ve</a:t>
            </a:r>
            <a:r>
              <a:rPr lang="fr-FR" baseline="0" dirty="0" smtClean="0"/>
              <a:t> </a:t>
            </a:r>
            <a:r>
              <a:rPr lang="fr-FR" baseline="0" dirty="0" err="1" smtClean="0"/>
              <a:t>just</a:t>
            </a:r>
            <a:r>
              <a:rPr lang="fr-FR" baseline="0" dirty="0" smtClean="0"/>
              <a:t> </a:t>
            </a:r>
            <a:r>
              <a:rPr lang="fr-FR" baseline="0" dirty="0" err="1" smtClean="0"/>
              <a:t>shown</a:t>
            </a:r>
            <a:r>
              <a:rPr lang="fr-FR" baseline="0" dirty="0" smtClean="0"/>
              <a:t> </a:t>
            </a:r>
            <a:r>
              <a:rPr lang="fr-FR" baseline="0" dirty="0" err="1" smtClean="0"/>
              <a:t>you</a:t>
            </a:r>
            <a:r>
              <a:rPr lang="fr-FR" baseline="0" dirty="0" smtClean="0"/>
              <a:t> </a:t>
            </a:r>
            <a:r>
              <a:rPr lang="fr-FR" baseline="0" dirty="0" err="1" smtClean="0"/>
              <a:t>before</a:t>
            </a:r>
            <a:r>
              <a:rPr lang="fr-FR" baseline="0" dirty="0" smtClean="0"/>
              <a:t> </a:t>
            </a:r>
            <a:r>
              <a:rPr lang="fr-FR" baseline="0" dirty="0" err="1" smtClean="0"/>
              <a:t>with</a:t>
            </a:r>
            <a:r>
              <a:rPr lang="fr-FR" baseline="0" dirty="0" smtClean="0"/>
              <a:t> a first Ab. And, </a:t>
            </a:r>
            <a:r>
              <a:rPr lang="fr-FR" baseline="0" dirty="0" err="1" smtClean="0"/>
              <a:t>this</a:t>
            </a:r>
            <a:r>
              <a:rPr lang="fr-FR" baseline="0" dirty="0" smtClean="0"/>
              <a:t> Ab </a:t>
            </a:r>
            <a:r>
              <a:rPr lang="fr-FR" baseline="0" dirty="0" err="1" smtClean="0"/>
              <a:t>is</a:t>
            </a:r>
            <a:r>
              <a:rPr lang="fr-FR" baseline="0" dirty="0" smtClean="0"/>
              <a:t> in </a:t>
            </a:r>
            <a:r>
              <a:rPr lang="fr-FR" baseline="0" dirty="0" err="1" smtClean="0"/>
              <a:t>turn</a:t>
            </a:r>
            <a:r>
              <a:rPr lang="fr-FR" baseline="0" dirty="0" smtClean="0"/>
              <a:t> </a:t>
            </a:r>
            <a:r>
              <a:rPr lang="fr-FR" baseline="0" dirty="0" err="1" smtClean="0"/>
              <a:t>detected</a:t>
            </a:r>
            <a:r>
              <a:rPr lang="fr-FR" baseline="0" dirty="0" smtClean="0"/>
              <a:t> </a:t>
            </a:r>
            <a:r>
              <a:rPr lang="fr-FR" baseline="0" dirty="0" err="1" smtClean="0"/>
              <a:t>with</a:t>
            </a:r>
            <a:r>
              <a:rPr lang="fr-FR" baseline="0" dirty="0" smtClean="0"/>
              <a:t> a </a:t>
            </a:r>
            <a:r>
              <a:rPr lang="fr-FR" baseline="0" dirty="0" err="1" smtClean="0"/>
              <a:t>secondary</a:t>
            </a:r>
            <a:r>
              <a:rPr lang="fr-FR" baseline="0" dirty="0" smtClean="0"/>
              <a:t> Ab </a:t>
            </a:r>
            <a:r>
              <a:rPr lang="fr-FR" baseline="0" dirty="0" err="1" smtClean="0"/>
              <a:t>coupled</a:t>
            </a:r>
            <a:r>
              <a:rPr lang="fr-FR" baseline="0" dirty="0" smtClean="0"/>
              <a:t> to a fluorophore : Alexa Fluor. </a:t>
            </a:r>
            <a:r>
              <a:rPr lang="fr-FR" baseline="0" dirty="0" err="1" smtClean="0"/>
              <a:t>It’s</a:t>
            </a:r>
            <a:r>
              <a:rPr lang="fr-FR" baseline="0" dirty="0" smtClean="0"/>
              <a:t> the </a:t>
            </a:r>
            <a:r>
              <a:rPr lang="fr-FR" baseline="0" dirty="0" err="1" smtClean="0"/>
              <a:t>same</a:t>
            </a:r>
            <a:r>
              <a:rPr lang="fr-FR" baseline="0" dirty="0" smtClean="0"/>
              <a:t> </a:t>
            </a:r>
            <a:r>
              <a:rPr lang="fr-FR" baseline="0" dirty="0" err="1" smtClean="0"/>
              <a:t>construct</a:t>
            </a:r>
            <a:r>
              <a:rPr lang="fr-FR" baseline="0" dirty="0" smtClean="0"/>
              <a:t> for the lysosome </a:t>
            </a:r>
            <a:r>
              <a:rPr lang="fr-FR" baseline="0" dirty="0" err="1" smtClean="0"/>
              <a:t>detection</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7</a:t>
            </a:fld>
            <a:endParaRPr 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en-US" dirty="0" smtClean="0"/>
              <a:t>This</a:t>
            </a:r>
            <a:r>
              <a:rPr lang="en-US" baseline="0" dirty="0" smtClean="0"/>
              <a:t> is what they obtained. </a:t>
            </a:r>
          </a:p>
          <a:p>
            <a:r>
              <a:rPr lang="en-US" baseline="0" dirty="0" smtClean="0"/>
              <a:t>First, they detected the fluorescence of Syb2, the SV protein and the fluorescence of </a:t>
            </a:r>
            <a:r>
              <a:rPr lang="en-US" dirty="0" smtClean="0"/>
              <a:t>LAMP1, the </a:t>
            </a:r>
            <a:r>
              <a:rPr lang="en-US" dirty="0" err="1" smtClean="0"/>
              <a:t>lysosomal</a:t>
            </a:r>
            <a:r>
              <a:rPr lang="en-US" dirty="0" smtClean="0"/>
              <a:t> protein. And when they superimposed</a:t>
            </a:r>
            <a:r>
              <a:rPr lang="en-US" baseline="0" dirty="0" smtClean="0"/>
              <a:t> the two signals, t</a:t>
            </a:r>
            <a:r>
              <a:rPr lang="en-US" dirty="0" smtClean="0"/>
              <a:t>hey found</a:t>
            </a:r>
            <a:r>
              <a:rPr lang="en-US" baseline="0" dirty="0" smtClean="0"/>
              <a:t> no colocalisation.</a:t>
            </a:r>
          </a:p>
          <a:p>
            <a:r>
              <a:rPr lang="en-US" baseline="0" dirty="0" smtClean="0"/>
              <a:t>They did the same between Syb2 and </a:t>
            </a:r>
            <a:r>
              <a:rPr lang="en-US" baseline="0" dirty="0" err="1" smtClean="0"/>
              <a:t>cellubrevin</a:t>
            </a:r>
            <a:r>
              <a:rPr lang="en-US" baseline="0" dirty="0" smtClean="0"/>
              <a:t>, two small vesicle proteins </a:t>
            </a:r>
            <a:r>
              <a:rPr lang="en-US" baseline="0" dirty="0" smtClean="0">
                <a:sym typeface="Wingdings" pitchFamily="2" charset="2"/>
              </a:rPr>
              <a:t> and hopefully, they found a colocalisation.</a:t>
            </a:r>
          </a:p>
          <a:p>
            <a:r>
              <a:rPr lang="en-US" dirty="0" smtClean="0"/>
              <a:t>So,</a:t>
            </a:r>
            <a:r>
              <a:rPr lang="en-US" baseline="0" dirty="0" smtClean="0"/>
              <a:t> they were able to conclude that small vesicles and </a:t>
            </a:r>
            <a:r>
              <a:rPr lang="en-US" baseline="0" dirty="0" err="1" smtClean="0"/>
              <a:t>lysosomes</a:t>
            </a:r>
            <a:r>
              <a:rPr lang="en-US" baseline="0" dirty="0" smtClean="0"/>
              <a:t> are both present in the cultured </a:t>
            </a:r>
            <a:r>
              <a:rPr lang="en-US" baseline="0" dirty="0" err="1" smtClean="0"/>
              <a:t>astrocytes</a:t>
            </a:r>
            <a:r>
              <a:rPr lang="en-US" baseline="0" dirty="0" smtClean="0"/>
              <a:t>. And they seem to form distinct compartments</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8</a:t>
            </a:fld>
            <a:endParaRPr lang="fr-F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err="1" smtClean="0"/>
              <a:t>Since</a:t>
            </a:r>
            <a:r>
              <a:rPr lang="fr-FR" dirty="0" smtClean="0"/>
              <a:t> </a:t>
            </a:r>
            <a:r>
              <a:rPr lang="fr-FR" dirty="0" err="1" smtClean="0"/>
              <a:t>astrocytes</a:t>
            </a:r>
            <a:r>
              <a:rPr lang="fr-FR" dirty="0" smtClean="0"/>
              <a:t> </a:t>
            </a:r>
            <a:r>
              <a:rPr lang="fr-FR" dirty="0" err="1" smtClean="0"/>
              <a:t>may</a:t>
            </a:r>
            <a:r>
              <a:rPr lang="fr-FR" dirty="0" smtClean="0"/>
              <a:t> have a </a:t>
            </a:r>
            <a:r>
              <a:rPr lang="fr-FR" dirty="0" err="1" smtClean="0"/>
              <a:t>different</a:t>
            </a:r>
            <a:r>
              <a:rPr lang="fr-FR" dirty="0" smtClean="0"/>
              <a:t> </a:t>
            </a:r>
            <a:r>
              <a:rPr lang="fr-FR" dirty="0" err="1" smtClean="0"/>
              <a:t>protein</a:t>
            </a:r>
            <a:r>
              <a:rPr lang="fr-FR" dirty="0" smtClean="0"/>
              <a:t> expression in culture conditions , </a:t>
            </a:r>
            <a:r>
              <a:rPr lang="fr-FR" dirty="0" err="1" smtClean="0"/>
              <a:t>they</a:t>
            </a:r>
            <a:r>
              <a:rPr lang="fr-FR" dirty="0" smtClean="0"/>
              <a:t> </a:t>
            </a:r>
            <a:r>
              <a:rPr lang="fr-FR" dirty="0" err="1" smtClean="0"/>
              <a:t>reproduced</a:t>
            </a:r>
            <a:r>
              <a:rPr lang="fr-FR" dirty="0" smtClean="0"/>
              <a:t> the </a:t>
            </a:r>
            <a:r>
              <a:rPr lang="fr-FR" dirty="0" err="1" smtClean="0"/>
              <a:t>experiment</a:t>
            </a:r>
            <a:r>
              <a:rPr lang="fr-FR" dirty="0" smtClean="0"/>
              <a:t> in </a:t>
            </a:r>
            <a:r>
              <a:rPr lang="fr-FR" dirty="0" err="1" smtClean="0"/>
              <a:t>freshly</a:t>
            </a:r>
            <a:r>
              <a:rPr lang="fr-FR" dirty="0" smtClean="0"/>
              <a:t> </a:t>
            </a:r>
            <a:r>
              <a:rPr lang="fr-FR" dirty="0" err="1" smtClean="0"/>
              <a:t>isolated</a:t>
            </a:r>
            <a:r>
              <a:rPr lang="fr-FR" dirty="0" smtClean="0"/>
              <a:t> </a:t>
            </a:r>
            <a:r>
              <a:rPr lang="fr-FR" dirty="0" err="1" smtClean="0"/>
              <a:t>astrocytes</a:t>
            </a:r>
            <a:r>
              <a:rPr lang="fr-FR" dirty="0" smtClean="0"/>
              <a:t>. As </a:t>
            </a:r>
            <a:r>
              <a:rPr lang="fr-FR" dirty="0" err="1" smtClean="0"/>
              <a:t>previously</a:t>
            </a:r>
            <a:r>
              <a:rPr lang="fr-FR" dirty="0" smtClean="0"/>
              <a:t>,</a:t>
            </a:r>
            <a:r>
              <a:rPr lang="fr-FR" baseline="0" dirty="0" smtClean="0"/>
              <a:t> </a:t>
            </a:r>
            <a:r>
              <a:rPr lang="fr-FR" baseline="0" dirty="0" err="1" smtClean="0"/>
              <a:t>th</a:t>
            </a:r>
            <a:r>
              <a:rPr lang="fr-FR" dirty="0" err="1" smtClean="0"/>
              <a:t>ey</a:t>
            </a:r>
            <a:r>
              <a:rPr lang="fr-FR" dirty="0" smtClean="0"/>
              <a:t> </a:t>
            </a:r>
            <a:r>
              <a:rPr lang="fr-FR" dirty="0" err="1" smtClean="0"/>
              <a:t>found</a:t>
            </a:r>
            <a:r>
              <a:rPr lang="fr-FR" dirty="0" smtClean="0"/>
              <a:t> no colocalisation</a:t>
            </a:r>
            <a:r>
              <a:rPr lang="fr-FR" baseline="0" dirty="0" smtClean="0"/>
              <a:t> </a:t>
            </a:r>
            <a:r>
              <a:rPr lang="fr-FR" baseline="0" dirty="0" err="1" smtClean="0"/>
              <a:t>between</a:t>
            </a:r>
            <a:r>
              <a:rPr lang="fr-FR" baseline="0" dirty="0" smtClean="0"/>
              <a:t> LAMP1 and Syb2.</a:t>
            </a:r>
          </a:p>
          <a:p>
            <a:r>
              <a:rPr lang="fr-FR" baseline="0" dirty="0" smtClean="0"/>
              <a:t>So, SV and lysosomes are </a:t>
            </a:r>
            <a:r>
              <a:rPr lang="fr-FR" baseline="0" dirty="0" err="1" smtClean="0"/>
              <a:t>also</a:t>
            </a:r>
            <a:r>
              <a:rPr lang="fr-FR" baseline="0" dirty="0" smtClean="0"/>
              <a:t> </a:t>
            </a:r>
            <a:r>
              <a:rPr lang="fr-FR" baseline="0" dirty="0" err="1" smtClean="0"/>
              <a:t>present</a:t>
            </a:r>
            <a:r>
              <a:rPr lang="fr-FR" baseline="0" dirty="0" smtClean="0"/>
              <a:t> in </a:t>
            </a:r>
            <a:r>
              <a:rPr lang="fr-FR" baseline="0" dirty="0" err="1" smtClean="0"/>
              <a:t>freshly</a:t>
            </a:r>
            <a:r>
              <a:rPr lang="fr-FR" baseline="0" dirty="0" smtClean="0"/>
              <a:t> </a:t>
            </a:r>
            <a:r>
              <a:rPr lang="fr-FR" baseline="0" dirty="0" err="1" smtClean="0"/>
              <a:t>isolated</a:t>
            </a:r>
            <a:r>
              <a:rPr lang="fr-FR" baseline="0" dirty="0" smtClean="0"/>
              <a:t> </a:t>
            </a:r>
            <a:r>
              <a:rPr lang="fr-FR" baseline="0" dirty="0" err="1" smtClean="0"/>
              <a:t>astrocytes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80E9A43B-C9A6-4390-8021-651019065171}" type="slidenum">
              <a:rPr lang="fr-FR" smtClean="0">
                <a:solidFill>
                  <a:prstClr val="black"/>
                </a:solidFill>
              </a:rPr>
              <a:pPr/>
              <a:t>9</a:t>
            </a:fld>
            <a:endParaRPr lang="fr-F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fr-FR">
              <a:solidFill>
                <a:prstClr val="black">
                  <a:lumMod val="65000"/>
                  <a:lumOff val="35000"/>
                </a:prstClr>
              </a:solidFill>
            </a:endParaRPr>
          </a:p>
        </p:txBody>
      </p:sp>
    </p:spTree>
    <p:extLst>
      <p:ext uri="{BB962C8B-B14F-4D97-AF65-F5344CB8AC3E}">
        <p14:creationId xmlns:p14="http://schemas.microsoft.com/office/powerpoint/2010/main" xmlns="" val="235607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Tree>
    <p:extLst>
      <p:ext uri="{BB962C8B-B14F-4D97-AF65-F5344CB8AC3E}">
        <p14:creationId xmlns:p14="http://schemas.microsoft.com/office/powerpoint/2010/main" xmlns="" val="596488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
        <p:nvSpPr>
          <p:cNvPr id="7" name="Oval 6"/>
          <p:cNvSpPr/>
          <p:nvPr/>
        </p:nvSpPr>
        <p:spPr>
          <a:xfrm>
            <a:off x="4495801"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6"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99602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xmlns="" val="250665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r-FR">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xmlns="" val="326491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r-F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Tree>
    <p:extLst>
      <p:ext uri="{BB962C8B-B14F-4D97-AF65-F5344CB8AC3E}">
        <p14:creationId xmlns:p14="http://schemas.microsoft.com/office/powerpoint/2010/main" xmlns="" val="1497858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r-F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Tree>
    <p:extLst>
      <p:ext uri="{BB962C8B-B14F-4D97-AF65-F5344CB8AC3E}">
        <p14:creationId xmlns:p14="http://schemas.microsoft.com/office/powerpoint/2010/main" xmlns="" val="3707716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8" y="273051"/>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9" y="2438401"/>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Tree>
    <p:extLst>
      <p:ext uri="{BB962C8B-B14F-4D97-AF65-F5344CB8AC3E}">
        <p14:creationId xmlns:p14="http://schemas.microsoft.com/office/powerpoint/2010/main" xmlns="" val="322074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Tree>
    <p:extLst>
      <p:ext uri="{BB962C8B-B14F-4D97-AF65-F5344CB8AC3E}">
        <p14:creationId xmlns:p14="http://schemas.microsoft.com/office/powerpoint/2010/main" xmlns="" val="4121840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Tree>
    <p:extLst>
      <p:ext uri="{BB962C8B-B14F-4D97-AF65-F5344CB8AC3E}">
        <p14:creationId xmlns:p14="http://schemas.microsoft.com/office/powerpoint/2010/main" xmlns="" val="471645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Tree>
    <p:extLst>
      <p:ext uri="{BB962C8B-B14F-4D97-AF65-F5344CB8AC3E}">
        <p14:creationId xmlns:p14="http://schemas.microsoft.com/office/powerpoint/2010/main" xmlns="" val="2160066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5" name="Footer Placeholder 4"/>
          <p:cNvSpPr>
            <a:spLocks noGrp="1"/>
          </p:cNvSpPr>
          <p:nvPr>
            <p:ph type="ftr" sz="quarter" idx="11"/>
          </p:nvPr>
        </p:nvSpPr>
        <p:spPr/>
        <p:txBody>
          <a:bodyPr/>
          <a:lstStyle/>
          <a:p>
            <a:endParaRPr lang="fr-FR">
              <a:solidFill>
                <a:srgbClr val="DFE6D0"/>
              </a:solidFill>
            </a:endParaRP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extLst>
      <p:ext uri="{BB962C8B-B14F-4D97-AF65-F5344CB8AC3E}">
        <p14:creationId xmlns:p14="http://schemas.microsoft.com/office/powerpoint/2010/main" xmlns="" val="1390462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5" name="Footer Placeholder 4"/>
          <p:cNvSpPr>
            <a:spLocks noGrp="1"/>
          </p:cNvSpPr>
          <p:nvPr>
            <p:ph type="ftr" sz="quarter" idx="11"/>
          </p:nvPr>
        </p:nvSpPr>
        <p:spPr/>
        <p:txBody>
          <a:bodyPr/>
          <a:lstStyle/>
          <a:p>
            <a:endParaRPr lang="fr-FR">
              <a:solidFill>
                <a:srgbClr val="DFE6D0"/>
              </a:solidFill>
            </a:endParaRP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extLst>
      <p:ext uri="{BB962C8B-B14F-4D97-AF65-F5344CB8AC3E}">
        <p14:creationId xmlns:p14="http://schemas.microsoft.com/office/powerpoint/2010/main" xmlns="" val="30566423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1"/>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85286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5" name="Footer Placeholder 4"/>
          <p:cNvSpPr>
            <a:spLocks noGrp="1"/>
          </p:cNvSpPr>
          <p:nvPr>
            <p:ph type="ftr" sz="quarter" idx="11"/>
          </p:nvPr>
        </p:nvSpPr>
        <p:spPr/>
        <p:txBody>
          <a:bodyPr/>
          <a:lstStyle/>
          <a:p>
            <a:endParaRPr lang="fr-FR">
              <a:solidFill>
                <a:srgbClr val="DFE6D0"/>
              </a:solidFill>
            </a:endParaRP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extLst>
      <p:ext uri="{BB962C8B-B14F-4D97-AF65-F5344CB8AC3E}">
        <p14:creationId xmlns:p14="http://schemas.microsoft.com/office/powerpoint/2010/main" xmlns="" val="942512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6" name="Footer Placeholder 5"/>
          <p:cNvSpPr>
            <a:spLocks noGrp="1"/>
          </p:cNvSpPr>
          <p:nvPr>
            <p:ph type="ftr" sz="quarter" idx="11"/>
          </p:nvPr>
        </p:nvSpPr>
        <p:spPr/>
        <p:txBody>
          <a:bodyPr/>
          <a:lstStyle/>
          <a:p>
            <a:endParaRPr lang="fr-FR">
              <a:solidFill>
                <a:srgbClr val="DFE6D0"/>
              </a:solidFill>
            </a:endParaRPr>
          </a:p>
        </p:txBody>
      </p:sp>
      <p:sp>
        <p:nvSpPr>
          <p:cNvPr id="7" name="Slide Number Placeholder 6"/>
          <p:cNvSpPr>
            <a:spLocks noGrp="1"/>
          </p:cNvSpPr>
          <p:nvPr>
            <p:ph type="sldNum" sz="quarter" idx="12"/>
          </p:nvPr>
        </p:nvSpPr>
        <p:spPr/>
        <p:txBody>
          <a:bodyPr/>
          <a:lstStyle/>
          <a:p>
            <a:fld id="{72F12D54-F05C-4F77-9B94-767D2D9A924D}" type="slidenum">
              <a:rPr lang="fr-FR" smtClean="0"/>
              <a:pPr/>
              <a:t>‹N°›</a:t>
            </a:fld>
            <a:endParaRPr lang="fr-FR"/>
          </a:p>
        </p:txBody>
      </p:sp>
    </p:spTree>
    <p:extLst>
      <p:ext uri="{BB962C8B-B14F-4D97-AF65-F5344CB8AC3E}">
        <p14:creationId xmlns:p14="http://schemas.microsoft.com/office/powerpoint/2010/main" xmlns="" val="1788616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8" name="Footer Placeholder 7"/>
          <p:cNvSpPr>
            <a:spLocks noGrp="1"/>
          </p:cNvSpPr>
          <p:nvPr>
            <p:ph type="ftr" sz="quarter" idx="11"/>
          </p:nvPr>
        </p:nvSpPr>
        <p:spPr/>
        <p:txBody>
          <a:bodyPr/>
          <a:lstStyle/>
          <a:p>
            <a:endParaRPr lang="fr-FR">
              <a:solidFill>
                <a:srgbClr val="DFE6D0"/>
              </a:solidFill>
            </a:endParaRPr>
          </a:p>
        </p:txBody>
      </p:sp>
      <p:sp>
        <p:nvSpPr>
          <p:cNvPr id="9" name="Slide Number Placeholder 8"/>
          <p:cNvSpPr>
            <a:spLocks noGrp="1"/>
          </p:cNvSpPr>
          <p:nvPr>
            <p:ph type="sldNum" sz="quarter" idx="12"/>
          </p:nvPr>
        </p:nvSpPr>
        <p:spPr/>
        <p:txBody>
          <a:bodyPr/>
          <a:lstStyle/>
          <a:p>
            <a:fld id="{72F12D54-F05C-4F77-9B94-767D2D9A924D}" type="slidenum">
              <a:rPr lang="fr-FR" smtClean="0"/>
              <a:pPr/>
              <a:t>‹N°›</a:t>
            </a:fld>
            <a:endParaRPr lang="fr-FR"/>
          </a:p>
        </p:txBody>
      </p:sp>
    </p:spTree>
    <p:extLst>
      <p:ext uri="{BB962C8B-B14F-4D97-AF65-F5344CB8AC3E}">
        <p14:creationId xmlns:p14="http://schemas.microsoft.com/office/powerpoint/2010/main" xmlns="" val="3086719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4" name="Footer Placeholder 3"/>
          <p:cNvSpPr>
            <a:spLocks noGrp="1"/>
          </p:cNvSpPr>
          <p:nvPr>
            <p:ph type="ftr" sz="quarter" idx="11"/>
          </p:nvPr>
        </p:nvSpPr>
        <p:spPr/>
        <p:txBody>
          <a:bodyPr/>
          <a:lstStyle/>
          <a:p>
            <a:endParaRPr lang="fr-FR">
              <a:solidFill>
                <a:srgbClr val="DFE6D0"/>
              </a:solidFill>
            </a:endParaRPr>
          </a:p>
        </p:txBody>
      </p:sp>
      <p:sp>
        <p:nvSpPr>
          <p:cNvPr id="5" name="Slide Number Placeholder 4"/>
          <p:cNvSpPr>
            <a:spLocks noGrp="1"/>
          </p:cNvSpPr>
          <p:nvPr>
            <p:ph type="sldNum" sz="quarter" idx="12"/>
          </p:nvPr>
        </p:nvSpPr>
        <p:spPr/>
        <p:txBody>
          <a:bodyPr/>
          <a:lstStyle/>
          <a:p>
            <a:fld id="{72F12D54-F05C-4F77-9B94-767D2D9A924D}" type="slidenum">
              <a:rPr lang="fr-FR" smtClean="0"/>
              <a:pPr/>
              <a:t>‹N°›</a:t>
            </a:fld>
            <a:endParaRPr lang="fr-FR"/>
          </a:p>
        </p:txBody>
      </p:sp>
    </p:spTree>
    <p:extLst>
      <p:ext uri="{BB962C8B-B14F-4D97-AF65-F5344CB8AC3E}">
        <p14:creationId xmlns:p14="http://schemas.microsoft.com/office/powerpoint/2010/main" xmlns="" val="898107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3" name="Footer Placeholder 2"/>
          <p:cNvSpPr>
            <a:spLocks noGrp="1"/>
          </p:cNvSpPr>
          <p:nvPr>
            <p:ph type="ftr" sz="quarter" idx="11"/>
          </p:nvPr>
        </p:nvSpPr>
        <p:spPr/>
        <p:txBody>
          <a:bodyPr/>
          <a:lstStyle/>
          <a:p>
            <a:endParaRPr lang="fr-FR">
              <a:solidFill>
                <a:srgbClr val="DFE6D0"/>
              </a:solidFill>
            </a:endParaRPr>
          </a:p>
        </p:txBody>
      </p:sp>
      <p:sp>
        <p:nvSpPr>
          <p:cNvPr id="4" name="Slide Number Placeholder 3"/>
          <p:cNvSpPr>
            <a:spLocks noGrp="1"/>
          </p:cNvSpPr>
          <p:nvPr>
            <p:ph type="sldNum" sz="quarter" idx="12"/>
          </p:nvPr>
        </p:nvSpPr>
        <p:spPr/>
        <p:txBody>
          <a:bodyPr/>
          <a:lstStyle/>
          <a:p>
            <a:fld id="{72F12D54-F05C-4F77-9B94-767D2D9A924D}" type="slidenum">
              <a:rPr lang="fr-FR" smtClean="0"/>
              <a:pPr/>
              <a:t>‹N°›</a:t>
            </a:fld>
            <a:endParaRPr lang="fr-FR"/>
          </a:p>
        </p:txBody>
      </p:sp>
    </p:spTree>
    <p:extLst>
      <p:ext uri="{BB962C8B-B14F-4D97-AF65-F5344CB8AC3E}">
        <p14:creationId xmlns:p14="http://schemas.microsoft.com/office/powerpoint/2010/main" xmlns="" val="32552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1"/>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85286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6" name="Footer Placeholder 5"/>
          <p:cNvSpPr>
            <a:spLocks noGrp="1"/>
          </p:cNvSpPr>
          <p:nvPr>
            <p:ph type="ftr" sz="quarter" idx="11"/>
          </p:nvPr>
        </p:nvSpPr>
        <p:spPr/>
        <p:txBody>
          <a:bodyPr/>
          <a:lstStyle/>
          <a:p>
            <a:endParaRPr lang="fr-FR">
              <a:solidFill>
                <a:srgbClr val="DFE6D0"/>
              </a:solidFill>
            </a:endParaRPr>
          </a:p>
        </p:txBody>
      </p:sp>
      <p:sp>
        <p:nvSpPr>
          <p:cNvPr id="7" name="Slide Number Placeholder 6"/>
          <p:cNvSpPr>
            <a:spLocks noGrp="1"/>
          </p:cNvSpPr>
          <p:nvPr>
            <p:ph type="sldNum" sz="quarter" idx="12"/>
          </p:nvPr>
        </p:nvSpPr>
        <p:spPr/>
        <p:txBody>
          <a:bodyPr/>
          <a:lstStyle/>
          <a:p>
            <a:fld id="{72F12D54-F05C-4F77-9B94-767D2D9A924D}" type="slidenum">
              <a:rPr lang="fr-FR" smtClean="0"/>
              <a:pPr/>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07034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9" name="Slide Number Placeholder 8"/>
          <p:cNvSpPr>
            <a:spLocks noGrp="1"/>
          </p:cNvSpPr>
          <p:nvPr>
            <p:ph type="sldNum" sz="quarter" idx="11"/>
          </p:nvPr>
        </p:nvSpPr>
        <p:spPr/>
        <p:txBody>
          <a:bodyPr/>
          <a:lstStyle/>
          <a:p>
            <a:fld id="{72F12D54-F05C-4F77-9B94-767D2D9A924D}" type="slidenum">
              <a:rPr lang="fr-FR" smtClean="0"/>
              <a:pPr/>
              <a:t>‹N°›</a:t>
            </a:fld>
            <a:endParaRPr lang="fr-FR"/>
          </a:p>
        </p:txBody>
      </p:sp>
      <p:sp>
        <p:nvSpPr>
          <p:cNvPr id="10" name="Footer Placeholder 9"/>
          <p:cNvSpPr>
            <a:spLocks noGrp="1"/>
          </p:cNvSpPr>
          <p:nvPr>
            <p:ph type="ftr" sz="quarter" idx="12"/>
          </p:nvPr>
        </p:nvSpPr>
        <p:spPr/>
        <p:txBody>
          <a:bodyPr/>
          <a:lstStyle/>
          <a:p>
            <a:endParaRPr lang="fr-FR">
              <a:solidFill>
                <a:srgbClr val="DFE6D0"/>
              </a:solidFill>
            </a:endParaRPr>
          </a:p>
        </p:txBody>
      </p:sp>
    </p:spTree>
    <p:extLst>
      <p:ext uri="{BB962C8B-B14F-4D97-AF65-F5344CB8AC3E}">
        <p14:creationId xmlns:p14="http://schemas.microsoft.com/office/powerpoint/2010/main" xmlns="" val="532759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5" name="Footer Placeholder 4"/>
          <p:cNvSpPr>
            <a:spLocks noGrp="1"/>
          </p:cNvSpPr>
          <p:nvPr>
            <p:ph type="ftr" sz="quarter" idx="11"/>
          </p:nvPr>
        </p:nvSpPr>
        <p:spPr/>
        <p:txBody>
          <a:bodyPr/>
          <a:lstStyle/>
          <a:p>
            <a:endParaRPr lang="fr-FR">
              <a:solidFill>
                <a:srgbClr val="DFE6D0"/>
              </a:solidFill>
            </a:endParaRP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extLst>
      <p:ext uri="{BB962C8B-B14F-4D97-AF65-F5344CB8AC3E}">
        <p14:creationId xmlns:p14="http://schemas.microsoft.com/office/powerpoint/2010/main" xmlns="" val="1765456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8E6B9-2250-4340-A07A-0BC03119ACE2}" type="datetimeFigureOut">
              <a:rPr lang="fr-FR" smtClean="0">
                <a:solidFill>
                  <a:srgbClr val="DFE6D0"/>
                </a:solidFill>
              </a:rPr>
              <a:pPr/>
              <a:t>21/11/2011</a:t>
            </a:fld>
            <a:endParaRPr lang="fr-FR">
              <a:solidFill>
                <a:srgbClr val="DFE6D0"/>
              </a:solidFill>
            </a:endParaRPr>
          </a:p>
        </p:txBody>
      </p:sp>
      <p:sp>
        <p:nvSpPr>
          <p:cNvPr id="5" name="Footer Placeholder 4"/>
          <p:cNvSpPr>
            <a:spLocks noGrp="1"/>
          </p:cNvSpPr>
          <p:nvPr>
            <p:ph type="ftr" sz="quarter" idx="11"/>
          </p:nvPr>
        </p:nvSpPr>
        <p:spPr/>
        <p:txBody>
          <a:bodyPr/>
          <a:lstStyle/>
          <a:p>
            <a:endParaRPr lang="fr-FR">
              <a:solidFill>
                <a:srgbClr val="DFE6D0"/>
              </a:solidFill>
            </a:endParaRPr>
          </a:p>
        </p:txBody>
      </p:sp>
      <p:sp>
        <p:nvSpPr>
          <p:cNvPr id="6" name="Slide Number Placeholder 5"/>
          <p:cNvSpPr>
            <a:spLocks noGrp="1"/>
          </p:cNvSpPr>
          <p:nvPr>
            <p:ph type="sldNum" sz="quarter" idx="12"/>
          </p:nvPr>
        </p:nvSpPr>
        <p:spPr/>
        <p:txBody>
          <a:bodyPr/>
          <a:lstStyle/>
          <a:p>
            <a:fld id="{72F12D54-F05C-4F77-9B94-767D2D9A924D}" type="slidenum">
              <a:rPr lang="fr-FR" smtClean="0"/>
              <a:pPr/>
              <a:t>‹N°›</a:t>
            </a:fld>
            <a:endParaRPr lang="fr-FR"/>
          </a:p>
        </p:txBody>
      </p:sp>
    </p:spTree>
    <p:extLst>
      <p:ext uri="{BB962C8B-B14F-4D97-AF65-F5344CB8AC3E}">
        <p14:creationId xmlns:p14="http://schemas.microsoft.com/office/powerpoint/2010/main" xmlns="" val="60189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F12D54-F05C-4F77-9B94-767D2D9A924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2F12D54-F05C-4F77-9B94-767D2D9A924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2F12D54-F05C-4F77-9B94-767D2D9A924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2F12D54-F05C-4F77-9B94-767D2D9A924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2F12D54-F05C-4F77-9B94-767D2D9A924D}" type="slidenum">
              <a:rPr lang="fr-FR" smtClean="0"/>
              <a:pPr/>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AE8E6B9-2250-4340-A07A-0BC03119ACE2}" type="datetimeFigureOut">
              <a:rPr lang="fr-FR" smtClean="0"/>
              <a:pPr/>
              <a:t>21/11/2011</a:t>
            </a:fld>
            <a:endParaRPr lang="fr-FR"/>
          </a:p>
        </p:txBody>
      </p:sp>
      <p:sp>
        <p:nvSpPr>
          <p:cNvPr id="9" name="Slide Number Placeholder 8"/>
          <p:cNvSpPr>
            <a:spLocks noGrp="1"/>
          </p:cNvSpPr>
          <p:nvPr>
            <p:ph type="sldNum" sz="quarter" idx="11"/>
          </p:nvPr>
        </p:nvSpPr>
        <p:spPr/>
        <p:txBody>
          <a:bodyPr/>
          <a:lstStyle/>
          <a:p>
            <a:fld id="{72F12D54-F05C-4F77-9B94-767D2D9A924D}" type="slidenum">
              <a:rPr lang="fr-FR" smtClean="0"/>
              <a:pPr/>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2F12D54-F05C-4F77-9B94-767D2D9A924D}" type="slidenum">
              <a:rPr lang="fr-FR" smtClean="0"/>
              <a:pPr/>
              <a:t>‹N°›</a:t>
            </a:fld>
            <a:endParaRPr lang="fr-FR"/>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AE8E6B9-2250-4340-A07A-0BC03119ACE2}" type="datetimeFigureOut">
              <a:rPr lang="fr-FR" smtClean="0"/>
              <a:pPr/>
              <a:t>21/11/2011</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9" y="6356351"/>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D42A54E-06A3-4394-B49B-4BBD4D9C9773}" type="datetimeFigureOut">
              <a:rPr lang="fr-FR" smtClean="0">
                <a:solidFill>
                  <a:prstClr val="black">
                    <a:lumMod val="65000"/>
                    <a:lumOff val="35000"/>
                  </a:prstClr>
                </a:solidFill>
              </a:rPr>
              <a:pPr/>
              <a:t>21/11/2011</a:t>
            </a:fld>
            <a:endParaRPr lang="fr-FR">
              <a:solidFill>
                <a:prstClr val="black">
                  <a:lumMod val="65000"/>
                  <a:lumOff val="35000"/>
                </a:prstClr>
              </a:solidFill>
            </a:endParaRPr>
          </a:p>
        </p:txBody>
      </p:sp>
      <p:sp>
        <p:nvSpPr>
          <p:cNvPr id="5" name="Footer Placeholder 4"/>
          <p:cNvSpPr>
            <a:spLocks noGrp="1"/>
          </p:cNvSpPr>
          <p:nvPr>
            <p:ph type="ftr" sz="quarter" idx="3"/>
          </p:nvPr>
        </p:nvSpPr>
        <p:spPr>
          <a:xfrm>
            <a:off x="659166" y="6356351"/>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a:solidFill>
                <a:prstClr val="black">
                  <a:lumMod val="65000"/>
                  <a:lumOff val="35000"/>
                </a:prstClr>
              </a:solidFill>
            </a:endParaRPr>
          </a:p>
        </p:txBody>
      </p:sp>
      <p:sp>
        <p:nvSpPr>
          <p:cNvPr id="6" name="Slide Number Placeholder 5"/>
          <p:cNvSpPr>
            <a:spLocks noGrp="1"/>
          </p:cNvSpPr>
          <p:nvPr>
            <p:ph type="sldNum" sz="quarter" idx="4"/>
          </p:nvPr>
        </p:nvSpPr>
        <p:spPr>
          <a:xfrm>
            <a:off x="8543279" y="6356351"/>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FE2DF66-3E9E-4B9A-B595-D36011808EEF}" type="slidenum">
              <a:rPr lang="fr-FR" smtClean="0">
                <a:solidFill>
                  <a:prstClr val="black">
                    <a:lumMod val="65000"/>
                    <a:lumOff val="35000"/>
                  </a:prstClr>
                </a:solidFill>
              </a:rPr>
              <a:pPr/>
              <a:t>‹N°›</a:t>
            </a:fld>
            <a:endParaRPr lang="fr-FR">
              <a:solidFill>
                <a:prstClr val="black">
                  <a:lumMod val="65000"/>
                  <a:lumOff val="35000"/>
                </a:prstClr>
              </a:solidFill>
            </a:endParaRPr>
          </a:p>
        </p:txBody>
      </p:sp>
      <p:sp>
        <p:nvSpPr>
          <p:cNvPr id="7" name="Oval 6"/>
          <p:cNvSpPr/>
          <p:nvPr/>
        </p:nvSpPr>
        <p:spPr>
          <a:xfrm>
            <a:off x="8457761"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8748724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2F12D54-F05C-4F77-9B94-767D2D9A924D}" type="slidenum">
              <a:rPr lang="fr-FR" smtClean="0"/>
              <a:pPr/>
              <a:t>‹N°›</a:t>
            </a:fld>
            <a:endParaRPr lang="fr-FR"/>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solidFill>
                <a:srgbClr val="DFE6D0"/>
              </a:solidFill>
            </a:endParaRPr>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AE8E6B9-2250-4340-A07A-0BC03119ACE2}" type="datetimeFigureOut">
              <a:rPr lang="fr-FR" smtClean="0">
                <a:solidFill>
                  <a:srgbClr val="DFE6D0"/>
                </a:solidFill>
              </a:rPr>
              <a:pPr/>
              <a:t>21/11/2011</a:t>
            </a:fld>
            <a:endParaRPr lang="fr-FR">
              <a:solidFill>
                <a:srgbClr val="DFE6D0"/>
              </a:solidFill>
            </a:endParaRPr>
          </a:p>
        </p:txBody>
      </p:sp>
    </p:spTree>
    <p:extLst>
      <p:ext uri="{BB962C8B-B14F-4D97-AF65-F5344CB8AC3E}">
        <p14:creationId xmlns:p14="http://schemas.microsoft.com/office/powerpoint/2010/main" xmlns="" val="35670398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2.xml"/><Relationship Id="rId7" Type="http://schemas.openxmlformats.org/officeDocument/2006/relationships/image" Target="../media/image28.png"/><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33.png"/><Relationship Id="rId4" Type="http://schemas.openxmlformats.org/officeDocument/2006/relationships/hyperlink" Target="http://en.wikipedia.org/wiki/File:Tirfm.sv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8.xml"/><Relationship Id="rId7" Type="http://schemas.openxmlformats.org/officeDocument/2006/relationships/image" Target="../media/image36.png"/><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1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0.xml"/><Relationship Id="rId7" Type="http://schemas.openxmlformats.org/officeDocument/2006/relationships/image" Target="../media/image43.png"/><Relationship Id="rId2" Type="http://schemas.openxmlformats.org/officeDocument/2006/relationships/slideLayout" Target="../slideLayouts/slideLayout24.xml"/><Relationship Id="rId1" Type="http://schemas.openxmlformats.org/officeDocument/2006/relationships/tags" Target="../tags/tag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50.jpeg"/><Relationship Id="rId4" Type="http://schemas.openxmlformats.org/officeDocument/2006/relationships/image" Target="../media/image49.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011506"/>
            <a:ext cx="8350696" cy="3240360"/>
          </a:xfrm>
        </p:spPr>
        <p:txBody>
          <a:bodyPr>
            <a:normAutofit/>
          </a:bodyPr>
          <a:lstStyle/>
          <a:p>
            <a:pPr algn="ctr"/>
            <a:r>
              <a:rPr lang="en-US" sz="4800" dirty="0">
                <a:effectLst>
                  <a:outerShdw blurRad="38100" dist="38100" dir="2700000" algn="tl">
                    <a:srgbClr val="000000">
                      <a:alpha val="43137"/>
                    </a:srgbClr>
                  </a:outerShdw>
                </a:effectLst>
              </a:rPr>
              <a:t>Calcium Triggers Exocytosis from Two Types of Organelles</a:t>
            </a:r>
            <a:br>
              <a:rPr lang="en-US" sz="4800" dirty="0">
                <a:effectLst>
                  <a:outerShdw blurRad="38100" dist="38100" dir="2700000" algn="tl">
                    <a:srgbClr val="000000">
                      <a:alpha val="43137"/>
                    </a:srgbClr>
                  </a:outerShdw>
                </a:effectLst>
              </a:rPr>
            </a:br>
            <a:r>
              <a:rPr lang="fr-FR" sz="4800" dirty="0">
                <a:effectLst>
                  <a:outerShdw blurRad="38100" dist="38100" dir="2700000" algn="tl">
                    <a:srgbClr val="000000">
                      <a:alpha val="43137"/>
                    </a:srgbClr>
                  </a:outerShdw>
                </a:effectLst>
              </a:rPr>
              <a:t>in a Single Astrocyte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840" y="0"/>
            <a:ext cx="1381816" cy="1196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7504" y="6167046"/>
            <a:ext cx="2771800" cy="646331"/>
          </a:xfrm>
          <a:prstGeom prst="rect">
            <a:avLst/>
          </a:prstGeom>
          <a:noFill/>
        </p:spPr>
        <p:txBody>
          <a:bodyPr wrap="square" rtlCol="0">
            <a:spAutoFit/>
          </a:bodyPr>
          <a:lstStyle/>
          <a:p>
            <a:r>
              <a:rPr lang="fr-FR" dirty="0" smtClean="0">
                <a:latin typeface="+mj-lt"/>
              </a:rPr>
              <a:t>Julie JEZEQUEL</a:t>
            </a:r>
          </a:p>
          <a:p>
            <a:r>
              <a:rPr lang="fr-FR" dirty="0" smtClean="0">
                <a:latin typeface="+mj-lt"/>
              </a:rPr>
              <a:t>Lila KHENNOUF</a:t>
            </a:r>
            <a:endParaRPr lang="fr-FR" dirty="0">
              <a:latin typeface="+mj-lt"/>
            </a:endParaRPr>
          </a:p>
        </p:txBody>
      </p:sp>
      <p:sp>
        <p:nvSpPr>
          <p:cNvPr id="5" name="ZoneTexte 4"/>
          <p:cNvSpPr txBox="1"/>
          <p:nvPr/>
        </p:nvSpPr>
        <p:spPr>
          <a:xfrm>
            <a:off x="2411760" y="4293096"/>
            <a:ext cx="4392488" cy="677108"/>
          </a:xfrm>
          <a:prstGeom prst="rect">
            <a:avLst/>
          </a:prstGeom>
          <a:noFill/>
        </p:spPr>
        <p:txBody>
          <a:bodyPr wrap="square" rtlCol="0">
            <a:spAutoFit/>
          </a:bodyPr>
          <a:lstStyle/>
          <a:p>
            <a:r>
              <a:rPr lang="fr-FR" sz="2000" dirty="0" smtClean="0">
                <a:solidFill>
                  <a:schemeClr val="tx2">
                    <a:lumMod val="75000"/>
                    <a:lumOff val="25000"/>
                  </a:schemeClr>
                </a:solidFill>
                <a:latin typeface="+mj-lt"/>
              </a:rPr>
              <a:t>Tao Liu &amp; al  </a:t>
            </a:r>
            <a:r>
              <a:rPr lang="fr-FR" sz="2000" dirty="0" err="1" smtClean="0">
                <a:solidFill>
                  <a:schemeClr val="tx2">
                    <a:lumMod val="75000"/>
                    <a:lumOff val="25000"/>
                  </a:schemeClr>
                </a:solidFill>
                <a:latin typeface="+mj-lt"/>
              </a:rPr>
              <a:t>J.Neuroscience</a:t>
            </a:r>
            <a:r>
              <a:rPr lang="fr-FR" sz="2000" dirty="0" smtClean="0">
                <a:solidFill>
                  <a:schemeClr val="tx2">
                    <a:lumMod val="75000"/>
                    <a:lumOff val="25000"/>
                  </a:schemeClr>
                </a:solidFill>
                <a:latin typeface="+mj-lt"/>
              </a:rPr>
              <a:t> 2011</a:t>
            </a:r>
          </a:p>
          <a:p>
            <a:endParaRPr lang="fr-FR" dirty="0"/>
          </a:p>
        </p:txBody>
      </p:sp>
      <p:sp>
        <p:nvSpPr>
          <p:cNvPr id="7" name="ZoneTexte 6"/>
          <p:cNvSpPr txBox="1"/>
          <p:nvPr/>
        </p:nvSpPr>
        <p:spPr>
          <a:xfrm>
            <a:off x="4355976" y="6167046"/>
            <a:ext cx="4032448" cy="646331"/>
          </a:xfrm>
          <a:prstGeom prst="rect">
            <a:avLst/>
          </a:prstGeom>
          <a:noFill/>
        </p:spPr>
        <p:txBody>
          <a:bodyPr wrap="square" rtlCol="0">
            <a:spAutoFit/>
          </a:bodyPr>
          <a:lstStyle/>
          <a:p>
            <a:pPr algn="r"/>
            <a:r>
              <a:rPr lang="fr-FR" dirty="0" smtClean="0">
                <a:latin typeface="Cambria" pitchFamily="18" charset="0"/>
              </a:rPr>
              <a:t>UE NBCM  </a:t>
            </a:r>
          </a:p>
          <a:p>
            <a:pPr algn="r"/>
            <a:r>
              <a:rPr lang="fr-FR" dirty="0" smtClean="0">
                <a:latin typeface="Cambria" pitchFamily="18" charset="0"/>
              </a:rPr>
              <a:t>22 Nov. 2011</a:t>
            </a:r>
            <a:endParaRPr lang="fr-FR" dirty="0">
              <a:latin typeface="Cambria" pitchFamily="18" charset="0"/>
            </a:endParaRPr>
          </a:p>
        </p:txBody>
      </p:sp>
    </p:spTree>
    <p:extLst>
      <p:ext uri="{BB962C8B-B14F-4D97-AF65-F5344CB8AC3E}">
        <p14:creationId xmlns:p14="http://schemas.microsoft.com/office/powerpoint/2010/main" xmlns="" val="3477128166"/>
      </p:ext>
    </p:extLst>
  </p:cSld>
  <p:clrMapOvr>
    <a:masterClrMapping/>
  </p:clrMapOvr>
  <p:transition spd="slow" advTm="4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ZoneTexte 32"/>
          <p:cNvSpPr txBox="1"/>
          <p:nvPr/>
        </p:nvSpPr>
        <p:spPr>
          <a:xfrm>
            <a:off x="611560" y="2708920"/>
            <a:ext cx="8280920" cy="1569660"/>
          </a:xfrm>
          <a:prstGeom prst="rect">
            <a:avLst/>
          </a:prstGeom>
          <a:noFill/>
        </p:spPr>
        <p:txBody>
          <a:bodyPr wrap="square" rtlCol="0">
            <a:spAutoFit/>
          </a:bodyPr>
          <a:lstStyle/>
          <a:p>
            <a:pPr algn="just">
              <a:buSzPct val="120000"/>
              <a:buFont typeface="Wingdings" pitchFamily="2" charset="2"/>
              <a:buChar char="ü"/>
            </a:pPr>
            <a:r>
              <a:rPr lang="fr-FR" dirty="0" smtClean="0">
                <a:solidFill>
                  <a:prstClr val="black"/>
                </a:solidFill>
                <a:latin typeface="Calibri" pitchFamily="34" charset="0"/>
                <a:cs typeface="Calibri" pitchFamily="34" charset="0"/>
                <a:sym typeface="Wingdings" pitchFamily="2" charset="2"/>
              </a:rPr>
              <a:t> </a:t>
            </a:r>
            <a:r>
              <a:rPr lang="fr-FR" sz="2400" dirty="0" err="1" smtClean="0">
                <a:solidFill>
                  <a:prstClr val="black"/>
                </a:solidFill>
                <a:latin typeface="Calibri" pitchFamily="34" charset="0"/>
                <a:cs typeface="Calibri" pitchFamily="34" charset="0"/>
                <a:sym typeface="Wingdings" pitchFamily="2" charset="2"/>
              </a:rPr>
              <a:t>Used</a:t>
            </a:r>
            <a:r>
              <a:rPr lang="fr-FR" sz="2400" dirty="0" smtClean="0">
                <a:solidFill>
                  <a:prstClr val="black"/>
                </a:solidFill>
                <a:latin typeface="Calibri" pitchFamily="34" charset="0"/>
                <a:cs typeface="Calibri" pitchFamily="34" charset="0"/>
                <a:sym typeface="Wingdings" pitchFamily="2" charset="2"/>
              </a:rPr>
              <a:t> to monitor </a:t>
            </a:r>
            <a:r>
              <a:rPr lang="fr-FR" sz="2400" dirty="0" err="1" smtClean="0">
                <a:solidFill>
                  <a:prstClr val="black"/>
                </a:solidFill>
                <a:latin typeface="Calibri" pitchFamily="34" charset="0"/>
                <a:cs typeface="Calibri" pitchFamily="34" charset="0"/>
                <a:sym typeface="Wingdings" pitchFamily="2" charset="2"/>
              </a:rPr>
              <a:t>vesicle</a:t>
            </a:r>
            <a:r>
              <a:rPr lang="fr-FR" sz="2400" dirty="0" smtClean="0">
                <a:solidFill>
                  <a:prstClr val="black"/>
                </a:solidFill>
                <a:latin typeface="Calibri" pitchFamily="34" charset="0"/>
                <a:cs typeface="Calibri" pitchFamily="34" charset="0"/>
                <a:sym typeface="Wingdings" pitchFamily="2" charset="2"/>
              </a:rPr>
              <a:t> fusion in </a:t>
            </a:r>
            <a:r>
              <a:rPr lang="fr-FR" sz="2400" dirty="0" err="1" smtClean="0">
                <a:solidFill>
                  <a:prstClr val="black"/>
                </a:solidFill>
                <a:latin typeface="Calibri" pitchFamily="34" charset="0"/>
                <a:cs typeface="Calibri" pitchFamily="34" charset="0"/>
                <a:sym typeface="Wingdings" pitchFamily="2" charset="2"/>
              </a:rPr>
              <a:t>neurons</a:t>
            </a:r>
            <a:endParaRPr lang="fr-FR" sz="2400" dirty="0" smtClean="0">
              <a:solidFill>
                <a:prstClr val="black"/>
              </a:solidFill>
              <a:latin typeface="Calibri" pitchFamily="34" charset="0"/>
              <a:cs typeface="Calibri" pitchFamily="34" charset="0"/>
              <a:sym typeface="Wingdings" pitchFamily="2" charset="2"/>
            </a:endParaRPr>
          </a:p>
          <a:p>
            <a:pPr algn="just">
              <a:buFont typeface="Arial" pitchFamily="34" charset="0"/>
              <a:buChar char="•"/>
            </a:pPr>
            <a:endParaRPr lang="fr-FR" sz="2800" dirty="0" smtClean="0">
              <a:solidFill>
                <a:prstClr val="black"/>
              </a:solidFill>
              <a:latin typeface="Calibri" pitchFamily="34" charset="0"/>
              <a:cs typeface="Calibri" pitchFamily="34" charset="0"/>
              <a:sym typeface="Wingdings" pitchFamily="2" charset="2"/>
            </a:endParaRPr>
          </a:p>
          <a:p>
            <a:pPr algn="just">
              <a:buFont typeface="Wingdings" pitchFamily="2" charset="2"/>
              <a:buChar char="ü"/>
            </a:pPr>
            <a:r>
              <a:rPr lang="fr-FR" sz="2400" dirty="0" smtClean="0">
                <a:solidFill>
                  <a:prstClr val="black"/>
                </a:solidFill>
                <a:latin typeface="Calibri" pitchFamily="34" charset="0"/>
                <a:cs typeface="Calibri" pitchFamily="34" charset="0"/>
                <a:sym typeface="Wingdings" pitchFamily="2" charset="2"/>
              </a:rPr>
              <a:t> FM1-43 </a:t>
            </a:r>
            <a:r>
              <a:rPr lang="fr-FR" sz="2400" dirty="0" err="1" smtClean="0">
                <a:solidFill>
                  <a:prstClr val="black"/>
                </a:solidFill>
                <a:latin typeface="Calibri" pitchFamily="34" charset="0"/>
                <a:cs typeface="Calibri" pitchFamily="34" charset="0"/>
                <a:sym typeface="Wingdings" pitchFamily="2" charset="2"/>
              </a:rPr>
              <a:t>seems</a:t>
            </a:r>
            <a:r>
              <a:rPr lang="fr-FR" sz="2400" dirty="0" smtClean="0">
                <a:solidFill>
                  <a:prstClr val="black"/>
                </a:solidFill>
                <a:latin typeface="Calibri" pitchFamily="34" charset="0"/>
                <a:cs typeface="Calibri" pitchFamily="34" charset="0"/>
                <a:sym typeface="Wingdings" pitchFamily="2" charset="2"/>
              </a:rPr>
              <a:t> to </a:t>
            </a:r>
            <a:r>
              <a:rPr lang="fr-FR" sz="2400" dirty="0" err="1" smtClean="0">
                <a:solidFill>
                  <a:prstClr val="black"/>
                </a:solidFill>
                <a:latin typeface="Calibri" pitchFamily="34" charset="0"/>
                <a:cs typeface="Calibri" pitchFamily="34" charset="0"/>
                <a:sym typeface="Wingdings" pitchFamily="2" charset="2"/>
              </a:rPr>
              <a:t>only</a:t>
            </a:r>
            <a:r>
              <a:rPr lang="fr-FR" sz="2400" dirty="0" smtClean="0">
                <a:solidFill>
                  <a:prstClr val="black"/>
                </a:solidFill>
                <a:latin typeface="Calibri" pitchFamily="34" charset="0"/>
                <a:cs typeface="Calibri" pitchFamily="34" charset="0"/>
                <a:sym typeface="Wingdings" pitchFamily="2" charset="2"/>
              </a:rPr>
              <a:t> label lysosomes in </a:t>
            </a:r>
            <a:r>
              <a:rPr lang="fr-FR" sz="2400" dirty="0" err="1" smtClean="0">
                <a:solidFill>
                  <a:prstClr val="black"/>
                </a:solidFill>
                <a:latin typeface="Calibri" pitchFamily="34" charset="0"/>
                <a:cs typeface="Calibri" pitchFamily="34" charset="0"/>
                <a:sym typeface="Wingdings" pitchFamily="2" charset="2"/>
              </a:rPr>
              <a:t>astrocytes</a:t>
            </a:r>
            <a:r>
              <a:rPr lang="fr-FR" sz="2400" dirty="0" smtClean="0">
                <a:solidFill>
                  <a:prstClr val="black"/>
                </a:solidFill>
                <a:latin typeface="Calibri" pitchFamily="34" charset="0"/>
                <a:cs typeface="Calibri" pitchFamily="34" charset="0"/>
                <a:sym typeface="Wingdings" pitchFamily="2" charset="2"/>
              </a:rPr>
              <a:t> </a:t>
            </a:r>
          </a:p>
          <a:p>
            <a:pPr marL="268288" algn="just"/>
            <a:r>
              <a:rPr lang="fr-FR" sz="2000" dirty="0" smtClean="0">
                <a:solidFill>
                  <a:prstClr val="black"/>
                </a:solidFill>
                <a:latin typeface="Calibri" pitchFamily="34" charset="0"/>
                <a:cs typeface="Calibri" pitchFamily="34" charset="0"/>
                <a:sym typeface="Wingdings" pitchFamily="2" charset="2"/>
              </a:rPr>
              <a:t>(</a:t>
            </a:r>
            <a:r>
              <a:rPr lang="fr-FR" sz="2000" i="1" dirty="0" smtClean="0">
                <a:solidFill>
                  <a:prstClr val="black"/>
                </a:solidFill>
                <a:latin typeface="Calibri" pitchFamily="34" charset="0"/>
                <a:cs typeface="Calibri" pitchFamily="34" charset="0"/>
                <a:sym typeface="Wingdings" pitchFamily="2" charset="2"/>
              </a:rPr>
              <a:t>Zhang et al 2007, Li et al 2008)</a:t>
            </a:r>
            <a:endParaRPr lang="fr-FR" sz="2000" i="1" dirty="0">
              <a:solidFill>
                <a:prstClr val="black"/>
              </a:solidFill>
              <a:latin typeface="Calibri" pitchFamily="34" charset="0"/>
              <a:cs typeface="Calibri" pitchFamily="34" charset="0"/>
            </a:endParaRPr>
          </a:p>
        </p:txBody>
      </p:sp>
      <p:pic>
        <p:nvPicPr>
          <p:cNvPr id="34" name="Picture 5"/>
          <p:cNvPicPr>
            <a:picLocks noChangeAspect="1" noChangeArrowheads="1"/>
          </p:cNvPicPr>
          <p:nvPr/>
        </p:nvPicPr>
        <p:blipFill>
          <a:blip r:embed="rId4" cstate="print"/>
          <a:srcRect/>
          <a:stretch>
            <a:fillRect/>
          </a:stretch>
        </p:blipFill>
        <p:spPr bwMode="auto">
          <a:xfrm>
            <a:off x="971600" y="1196752"/>
            <a:ext cx="1060699" cy="1016000"/>
          </a:xfrm>
          <a:prstGeom prst="rect">
            <a:avLst/>
          </a:prstGeom>
          <a:noFill/>
          <a:ln w="9525">
            <a:noFill/>
            <a:miter lim="800000"/>
            <a:headEnd/>
            <a:tailEnd/>
          </a:ln>
        </p:spPr>
      </p:pic>
      <p:sp>
        <p:nvSpPr>
          <p:cNvPr id="35" name="ZoneTexte 34"/>
          <p:cNvSpPr txBox="1"/>
          <p:nvPr/>
        </p:nvSpPr>
        <p:spPr>
          <a:xfrm>
            <a:off x="72008" y="44625"/>
            <a:ext cx="9108504" cy="646331"/>
          </a:xfrm>
          <a:prstGeom prst="rect">
            <a:avLst/>
          </a:prstGeom>
          <a:noFill/>
        </p:spPr>
        <p:txBody>
          <a:bodyPr wrap="square" rtlCol="0">
            <a:spAutoFit/>
          </a:bodyPr>
          <a:lstStyle/>
          <a:p>
            <a:r>
              <a:rPr lang="fr-FR" sz="3600" dirty="0" smtClean="0">
                <a:solidFill>
                  <a:srgbClr val="303030"/>
                </a:solidFill>
                <a:latin typeface="Cambria" pitchFamily="18" charset="0"/>
              </a:rPr>
              <a:t>An </a:t>
            </a:r>
            <a:r>
              <a:rPr lang="fr-FR" sz="3600" dirty="0" err="1" smtClean="0">
                <a:solidFill>
                  <a:srgbClr val="303030"/>
                </a:solidFill>
                <a:latin typeface="Cambria" pitchFamily="18" charset="0"/>
              </a:rPr>
              <a:t>other</a:t>
            </a:r>
            <a:r>
              <a:rPr lang="fr-FR" sz="3600" dirty="0" smtClean="0">
                <a:solidFill>
                  <a:srgbClr val="303030"/>
                </a:solidFill>
                <a:latin typeface="Cambria" pitchFamily="18" charset="0"/>
              </a:rPr>
              <a:t> </a:t>
            </a:r>
            <a:r>
              <a:rPr lang="fr-FR" sz="3600" dirty="0" err="1" smtClean="0">
                <a:solidFill>
                  <a:srgbClr val="303030"/>
                </a:solidFill>
                <a:latin typeface="Cambria" pitchFamily="18" charset="0"/>
              </a:rPr>
              <a:t>way</a:t>
            </a:r>
            <a:r>
              <a:rPr lang="fr-FR" sz="3600" dirty="0" smtClean="0">
                <a:solidFill>
                  <a:srgbClr val="303030"/>
                </a:solidFill>
                <a:latin typeface="Cambria" pitchFamily="18" charset="0"/>
              </a:rPr>
              <a:t> to label organelles membranes </a:t>
            </a:r>
          </a:p>
        </p:txBody>
      </p:sp>
      <p:sp>
        <p:nvSpPr>
          <p:cNvPr id="50" name="ZoneTexte 49"/>
          <p:cNvSpPr txBox="1"/>
          <p:nvPr/>
        </p:nvSpPr>
        <p:spPr>
          <a:xfrm>
            <a:off x="2195736" y="1340768"/>
            <a:ext cx="3672408" cy="461665"/>
          </a:xfrm>
          <a:prstGeom prst="rect">
            <a:avLst/>
          </a:prstGeom>
          <a:noFill/>
        </p:spPr>
        <p:txBody>
          <a:bodyPr wrap="square" rtlCol="0">
            <a:spAutoFit/>
          </a:bodyPr>
          <a:lstStyle/>
          <a:p>
            <a:r>
              <a:rPr lang="fr-FR" sz="2400" b="1" dirty="0" smtClean="0">
                <a:solidFill>
                  <a:prstClr val="black"/>
                </a:solidFill>
                <a:effectLst>
                  <a:outerShdw blurRad="38100" dist="38100" dir="2700000" algn="tl">
                    <a:srgbClr val="000000">
                      <a:alpha val="43137"/>
                    </a:srgbClr>
                  </a:outerShdw>
                </a:effectLst>
                <a:latin typeface="Calibri" pitchFamily="34" charset="0"/>
                <a:cs typeface="Calibri" pitchFamily="34" charset="0"/>
              </a:rPr>
              <a:t>FM1-43</a:t>
            </a:r>
            <a:r>
              <a:rPr lang="fr-FR" sz="2400" dirty="0" smtClean="0">
                <a:solidFill>
                  <a:prstClr val="black"/>
                </a:solidFill>
                <a:latin typeface="Calibri" pitchFamily="34" charset="0"/>
                <a:cs typeface="Calibri" pitchFamily="34" charset="0"/>
              </a:rPr>
              <a:t> = </a:t>
            </a:r>
            <a:r>
              <a:rPr lang="fr-FR" sz="2400" dirty="0" err="1" smtClean="0">
                <a:solidFill>
                  <a:prstClr val="black"/>
                </a:solidFill>
                <a:latin typeface="Calibri" pitchFamily="34" charset="0"/>
                <a:cs typeface="Calibri" pitchFamily="34" charset="0"/>
              </a:rPr>
              <a:t>lipophilic</a:t>
            </a:r>
            <a:r>
              <a:rPr lang="fr-FR" sz="2400" dirty="0" smtClean="0">
                <a:solidFill>
                  <a:prstClr val="black"/>
                </a:solidFill>
                <a:latin typeface="Calibri" pitchFamily="34" charset="0"/>
                <a:cs typeface="Calibri" pitchFamily="34" charset="0"/>
              </a:rPr>
              <a:t> marker</a:t>
            </a:r>
            <a:endParaRPr lang="fr-FR" sz="2400" dirty="0">
              <a:solidFill>
                <a:prstClr val="black"/>
              </a:solidFill>
              <a:latin typeface="Calibri" pitchFamily="34" charset="0"/>
              <a:cs typeface="Calibri" pitchFamily="34" charset="0"/>
            </a:endParaRPr>
          </a:p>
        </p:txBody>
      </p:sp>
      <p:sp>
        <p:nvSpPr>
          <p:cNvPr id="57" name="ZoneTexte 56"/>
          <p:cNvSpPr txBox="1"/>
          <p:nvPr/>
        </p:nvSpPr>
        <p:spPr>
          <a:xfrm>
            <a:off x="623435" y="4773402"/>
            <a:ext cx="7848872" cy="923330"/>
          </a:xfrm>
          <a:prstGeom prst="rect">
            <a:avLst/>
          </a:prstGeom>
          <a:noFill/>
        </p:spPr>
        <p:txBody>
          <a:bodyPr wrap="square" rtlCol="0">
            <a:spAutoFit/>
          </a:bodyPr>
          <a:lstStyle/>
          <a:p>
            <a:pPr marL="361950" indent="-361950"/>
            <a:r>
              <a:rPr lang="fr-FR" sz="2600" b="1" dirty="0" smtClean="0">
                <a:solidFill>
                  <a:srgbClr val="FF0000"/>
                </a:solidFill>
                <a:latin typeface="Calibri" pitchFamily="34" charset="0"/>
                <a:cs typeface="Calibri" pitchFamily="34" charset="0"/>
                <a:sym typeface="Wingdings" pitchFamily="2" charset="2"/>
              </a:rPr>
              <a:t> </a:t>
            </a:r>
            <a:r>
              <a:rPr lang="fr-FR" sz="2600" b="1" dirty="0" err="1" smtClean="0">
                <a:solidFill>
                  <a:srgbClr val="FF0000"/>
                </a:solidFill>
                <a:latin typeface="Calibri" pitchFamily="34" charset="0"/>
                <a:cs typeface="Calibri" pitchFamily="34" charset="0"/>
                <a:sym typeface="Wingdings" pitchFamily="2" charset="2"/>
              </a:rPr>
              <a:t>Does</a:t>
            </a:r>
            <a:r>
              <a:rPr lang="fr-FR" sz="2600" b="1" dirty="0" smtClean="0">
                <a:solidFill>
                  <a:srgbClr val="FF0000"/>
                </a:solidFill>
                <a:latin typeface="Calibri" pitchFamily="34" charset="0"/>
                <a:cs typeface="Calibri" pitchFamily="34" charset="0"/>
                <a:sym typeface="Wingdings" pitchFamily="2" charset="2"/>
              </a:rPr>
              <a:t> FM1-43 </a:t>
            </a:r>
            <a:r>
              <a:rPr lang="fr-FR" sz="2600" b="1" dirty="0" err="1" smtClean="0">
                <a:solidFill>
                  <a:srgbClr val="FF0000"/>
                </a:solidFill>
                <a:latin typeface="Calibri" pitchFamily="34" charset="0"/>
                <a:cs typeface="Calibri" pitchFamily="34" charset="0"/>
                <a:sym typeface="Wingdings" pitchFamily="2" charset="2"/>
              </a:rPr>
              <a:t>only</a:t>
            </a:r>
            <a:r>
              <a:rPr lang="fr-FR" sz="2600" b="1" dirty="0" smtClean="0">
                <a:solidFill>
                  <a:srgbClr val="FF0000"/>
                </a:solidFill>
                <a:latin typeface="Calibri" pitchFamily="34" charset="0"/>
                <a:cs typeface="Calibri" pitchFamily="34" charset="0"/>
                <a:sym typeface="Wingdings" pitchFamily="2" charset="2"/>
              </a:rPr>
              <a:t> label lysosomes in </a:t>
            </a:r>
            <a:r>
              <a:rPr lang="fr-FR" sz="2600" b="1" dirty="0" err="1" smtClean="0">
                <a:solidFill>
                  <a:srgbClr val="FF0000"/>
                </a:solidFill>
                <a:latin typeface="Calibri" pitchFamily="34" charset="0"/>
                <a:cs typeface="Calibri" pitchFamily="34" charset="0"/>
                <a:sym typeface="Wingdings" pitchFamily="2" charset="2"/>
              </a:rPr>
              <a:t>cultured</a:t>
            </a:r>
            <a:r>
              <a:rPr lang="fr-FR" sz="2600" b="1" dirty="0" smtClean="0">
                <a:solidFill>
                  <a:srgbClr val="FF0000"/>
                </a:solidFill>
                <a:latin typeface="Calibri" pitchFamily="34" charset="0"/>
                <a:cs typeface="Calibri" pitchFamily="34" charset="0"/>
                <a:sym typeface="Wingdings" pitchFamily="2" charset="2"/>
              </a:rPr>
              <a:t> </a:t>
            </a:r>
            <a:r>
              <a:rPr lang="fr-FR" sz="2600" b="1" dirty="0" err="1" smtClean="0">
                <a:solidFill>
                  <a:srgbClr val="FF0000"/>
                </a:solidFill>
                <a:latin typeface="Calibri" pitchFamily="34" charset="0"/>
                <a:cs typeface="Calibri" pitchFamily="34" charset="0"/>
                <a:sym typeface="Wingdings" pitchFamily="2" charset="2"/>
              </a:rPr>
              <a:t>hippocampal</a:t>
            </a:r>
            <a:r>
              <a:rPr lang="fr-FR" sz="2600" b="1" dirty="0" smtClean="0">
                <a:solidFill>
                  <a:srgbClr val="FF0000"/>
                </a:solidFill>
                <a:latin typeface="Calibri" pitchFamily="34" charset="0"/>
                <a:cs typeface="Calibri" pitchFamily="34" charset="0"/>
                <a:sym typeface="Wingdings" pitchFamily="2" charset="2"/>
              </a:rPr>
              <a:t> </a:t>
            </a:r>
            <a:r>
              <a:rPr lang="fr-FR" sz="2600" b="1" dirty="0" err="1" smtClean="0">
                <a:solidFill>
                  <a:srgbClr val="FF0000"/>
                </a:solidFill>
                <a:latin typeface="Calibri" pitchFamily="34" charset="0"/>
                <a:cs typeface="Calibri" pitchFamily="34" charset="0"/>
                <a:sym typeface="Wingdings" pitchFamily="2" charset="2"/>
              </a:rPr>
              <a:t>astrocytes</a:t>
            </a:r>
            <a:r>
              <a:rPr lang="fr-FR" sz="2600" b="1" dirty="0" smtClean="0">
                <a:solidFill>
                  <a:srgbClr val="FF0000"/>
                </a:solidFill>
                <a:latin typeface="Calibri" pitchFamily="34" charset="0"/>
                <a:cs typeface="Calibri" pitchFamily="34" charset="0"/>
                <a:sym typeface="Wingdings" pitchFamily="2" charset="2"/>
              </a:rPr>
              <a:t> </a:t>
            </a:r>
            <a:r>
              <a:rPr lang="fr-FR" sz="2800" b="1" dirty="0" smtClean="0">
                <a:solidFill>
                  <a:srgbClr val="FF0000"/>
                </a:solidFill>
                <a:latin typeface="Calibri" pitchFamily="34" charset="0"/>
                <a:cs typeface="Calibri" pitchFamily="34" charset="0"/>
                <a:sym typeface="Wingdings" pitchFamily="2" charset="2"/>
              </a:rPr>
              <a:t>?</a:t>
            </a:r>
            <a:endParaRPr lang="fr-FR" sz="2400" b="1" dirty="0">
              <a:solidFill>
                <a:srgbClr val="FF0000"/>
              </a:solidFill>
              <a:latin typeface="Calibri" pitchFamily="34" charset="0"/>
              <a:cs typeface="Calibri" pitchFamily="34" charset="0"/>
            </a:endParaRPr>
          </a:p>
        </p:txBody>
      </p:sp>
      <p:sp>
        <p:nvSpPr>
          <p:cNvPr id="65" name="Espace réservé du pied de page 3"/>
          <p:cNvSpPr>
            <a:spLocks noGrp="1"/>
          </p:cNvSpPr>
          <p:nvPr>
            <p:ph type="ftr" sz="quarter" idx="11"/>
          </p:nvPr>
        </p:nvSpPr>
        <p:spPr>
          <a:xfrm>
            <a:off x="252538" y="6597353"/>
            <a:ext cx="9143999" cy="426976"/>
          </a:xfrm>
        </p:spPr>
        <p:txBody>
          <a:bodyPr/>
          <a:lstStyle/>
          <a:p>
            <a:pPr marL="185738" indent="-185738">
              <a:defRPr/>
            </a:pPr>
            <a:r>
              <a:rPr lang="fr-FR" sz="1400" smtClean="0">
                <a:solidFill>
                  <a:srgbClr val="303030">
                    <a:lumMod val="90000"/>
                    <a:lumOff val="10000"/>
                  </a:srgbClr>
                </a:solidFill>
                <a:effectLst>
                  <a:outerShdw blurRad="38100" dist="38100" dir="2700000" algn="tl">
                    <a:srgbClr val="000000">
                      <a:alpha val="43137"/>
                    </a:srgbClr>
                  </a:outerShdw>
                </a:effectLst>
              </a:rPr>
              <a:t> </a:t>
            </a:r>
            <a:r>
              <a:rPr lang="fr-FR" sz="1400" b="1" smtClean="0">
                <a:solidFill>
                  <a:srgbClr val="303030">
                    <a:lumMod val="90000"/>
                    <a:lumOff val="10000"/>
                  </a:srgbClr>
                </a:solidFill>
                <a:effectLst>
                  <a:outerShdw blurRad="38100" dist="38100" dir="2700000" algn="tl">
                    <a:srgbClr val="000000">
                      <a:alpha val="43137"/>
                    </a:srgbClr>
                  </a:outerShdw>
                </a:effectLst>
              </a:rPr>
              <a:t> </a:t>
            </a:r>
            <a:r>
              <a:rPr lang="fr-FR" sz="1400" smtClean="0">
                <a:solidFill>
                  <a:srgbClr val="303030">
                    <a:lumMod val="90000"/>
                    <a:lumOff val="10000"/>
                  </a:srgbClr>
                </a:solidFill>
                <a:latin typeface="Calibri" pitchFamily="34" charset="0"/>
                <a:cs typeface="Calibri" pitchFamily="34" charset="0"/>
              </a:rPr>
              <a:t>II</a:t>
            </a:r>
            <a:r>
              <a:rPr lang="fr-FR" sz="1400" smtClean="0">
                <a:solidFill>
                  <a:srgbClr val="2A4E5E"/>
                </a:solidFill>
                <a:latin typeface="Calibri" pitchFamily="34" charset="0"/>
                <a:cs typeface="Calibri" pitchFamily="34" charset="0"/>
              </a:rPr>
              <a:t>. Methods and results</a:t>
            </a:r>
            <a:r>
              <a:rPr lang="fr-FR" sz="1400" b="1" smtClean="0">
                <a:solidFill>
                  <a:srgbClr val="2A4E5E"/>
                </a:solidFill>
                <a:effectLst>
                  <a:outerShdw blurRad="38100" dist="38100" dir="2700000" algn="tl">
                    <a:srgbClr val="000000">
                      <a:alpha val="43137"/>
                    </a:srgbClr>
                  </a:outerShdw>
                </a:effectLst>
                <a:latin typeface="Calibri" pitchFamily="34" charset="0"/>
                <a:cs typeface="Calibri" pitchFamily="34" charset="0"/>
              </a:rPr>
              <a:t>	 			</a:t>
            </a:r>
            <a:r>
              <a:rPr lang="fr-FR" sz="1400" smtClean="0">
                <a:solidFill>
                  <a:srgbClr val="2A4E5E"/>
                </a:solidFill>
                <a:latin typeface="Calibri" pitchFamily="34" charset="0"/>
                <a:cs typeface="Calibri" pitchFamily="34" charset="0"/>
              </a:rPr>
              <a:t>PART 1 </a:t>
            </a:r>
            <a:r>
              <a:rPr lang="fr-FR" sz="1400" smtClean="0">
                <a:solidFill>
                  <a:srgbClr val="2A4E5E"/>
                </a:solidFill>
                <a:latin typeface="Calibri" pitchFamily="34" charset="0"/>
                <a:cs typeface="Calibri" pitchFamily="34" charset="0"/>
                <a:sym typeface="Wingdings" pitchFamily="2" charset="2"/>
              </a:rPr>
              <a:t></a:t>
            </a:r>
            <a:r>
              <a:rPr lang="fr-FR" sz="1400" smtClean="0">
                <a:solidFill>
                  <a:srgbClr val="2A4E5E"/>
                </a:solidFill>
                <a:latin typeface="Calibri" pitchFamily="34" charset="0"/>
                <a:cs typeface="Calibri" pitchFamily="34" charset="0"/>
              </a:rPr>
              <a:t>    Figure 1 – Figure 2 – </a:t>
            </a:r>
            <a:r>
              <a:rPr lang="fr-FR" sz="1400" b="1" smtClean="0">
                <a:solidFill>
                  <a:srgbClr val="2A4E5E"/>
                </a:solidFill>
                <a:effectLst>
                  <a:outerShdw blurRad="38100" dist="38100" dir="2700000" algn="tl">
                    <a:srgbClr val="000000">
                      <a:alpha val="43137"/>
                    </a:srgbClr>
                  </a:outerShdw>
                </a:effectLst>
                <a:latin typeface="Calibri" pitchFamily="34" charset="0"/>
                <a:cs typeface="Calibri" pitchFamily="34" charset="0"/>
              </a:rPr>
              <a:t>Figure 3  </a:t>
            </a:r>
            <a:r>
              <a:rPr lang="fr-FR" sz="1400" smtClean="0">
                <a:solidFill>
                  <a:srgbClr val="2A4E5E"/>
                </a:solidFill>
              </a:rPr>
              <a:t>	  </a:t>
            </a:r>
            <a:r>
              <a:rPr lang="fr-FR" sz="1400" smtClean="0">
                <a:solidFill>
                  <a:srgbClr val="303030">
                    <a:lumMod val="90000"/>
                    <a:lumOff val="10000"/>
                  </a:srgbClr>
                </a:solidFill>
              </a:rPr>
              <a:t>	</a:t>
            </a:r>
          </a:p>
          <a:p>
            <a:pPr marL="185738" indent="-185738">
              <a:defRPr/>
            </a:pPr>
            <a:endParaRPr lang="fr-FR" sz="1400" dirty="0" smtClean="0">
              <a:solidFill>
                <a:srgbClr val="303030">
                  <a:lumMod val="90000"/>
                  <a:lumOff val="10000"/>
                </a:srgbClr>
              </a:solidFill>
            </a:endParaRPr>
          </a:p>
        </p:txBody>
      </p:sp>
    </p:spTree>
    <p:custDataLst>
      <p:tags r:id="rId1"/>
    </p:custDataLst>
    <p:extLst>
      <p:ext uri="{BB962C8B-B14F-4D97-AF65-F5344CB8AC3E}">
        <p14:creationId xmlns:p14="http://schemas.microsoft.com/office/powerpoint/2010/main" xmlns="" val="2308695241"/>
      </p:ext>
    </p:extLst>
  </p:cSld>
  <p:clrMapOvr>
    <a:masterClrMapping/>
  </p:clrMapOvr>
  <p:transition advTm="414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Flèche droite 35"/>
          <p:cNvSpPr/>
          <p:nvPr/>
        </p:nvSpPr>
        <p:spPr>
          <a:xfrm>
            <a:off x="251520" y="404665"/>
            <a:ext cx="8496944" cy="2448272"/>
          </a:xfrm>
          <a:prstGeom prst="rightArrow">
            <a:avLst>
              <a:gd name="adj1" fmla="val 55474"/>
              <a:gd name="adj2" fmla="val 52424"/>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8080"/>
              </a:solidFill>
            </a:endParaRPr>
          </a:p>
        </p:txBody>
      </p:sp>
      <p:pic>
        <p:nvPicPr>
          <p:cNvPr id="40" name="Picture 2"/>
          <p:cNvPicPr>
            <a:picLocks noChangeAspect="1" noChangeArrowheads="1"/>
          </p:cNvPicPr>
          <p:nvPr/>
        </p:nvPicPr>
        <p:blipFill>
          <a:blip r:embed="rId3" cstate="print"/>
          <a:srcRect/>
          <a:stretch>
            <a:fillRect/>
          </a:stretch>
        </p:blipFill>
        <p:spPr bwMode="auto">
          <a:xfrm>
            <a:off x="414562" y="1052736"/>
            <a:ext cx="1781175" cy="552450"/>
          </a:xfrm>
          <a:prstGeom prst="rect">
            <a:avLst/>
          </a:prstGeom>
          <a:noFill/>
          <a:ln w="9525">
            <a:noFill/>
            <a:miter lim="800000"/>
            <a:headEnd/>
            <a:tailEnd/>
          </a:ln>
        </p:spPr>
      </p:pic>
      <p:sp>
        <p:nvSpPr>
          <p:cNvPr id="41" name="ZoneTexte 40"/>
          <p:cNvSpPr txBox="1"/>
          <p:nvPr/>
        </p:nvSpPr>
        <p:spPr>
          <a:xfrm>
            <a:off x="35496" y="1517884"/>
            <a:ext cx="2520280" cy="769441"/>
          </a:xfrm>
          <a:prstGeom prst="rect">
            <a:avLst/>
          </a:prstGeom>
          <a:noFill/>
        </p:spPr>
        <p:txBody>
          <a:bodyPr wrap="square" rtlCol="0">
            <a:spAutoFit/>
          </a:bodyPr>
          <a:lstStyle/>
          <a:p>
            <a:pPr algn="ctr"/>
            <a:r>
              <a:rPr lang="fr-FR" sz="2200" b="1" dirty="0" smtClean="0">
                <a:solidFill>
                  <a:srgbClr val="2A4E5E"/>
                </a:solidFill>
                <a:latin typeface="Calibri" pitchFamily="34" charset="0"/>
                <a:cs typeface="Calibri" pitchFamily="34" charset="0"/>
              </a:rPr>
              <a:t>Culture of</a:t>
            </a:r>
          </a:p>
          <a:p>
            <a:pPr algn="ctr"/>
            <a:r>
              <a:rPr lang="fr-FR" sz="2200" b="1" dirty="0" smtClean="0">
                <a:solidFill>
                  <a:srgbClr val="2A4E5E"/>
                </a:solidFill>
                <a:latin typeface="Calibri" pitchFamily="34" charset="0"/>
                <a:cs typeface="Calibri" pitchFamily="34" charset="0"/>
              </a:rPr>
              <a:t>HPC  </a:t>
            </a:r>
            <a:r>
              <a:rPr lang="fr-FR" sz="2200" b="1" dirty="0" err="1" smtClean="0">
                <a:solidFill>
                  <a:srgbClr val="2A4E5E"/>
                </a:solidFill>
                <a:latin typeface="Calibri" pitchFamily="34" charset="0"/>
                <a:cs typeface="Calibri" pitchFamily="34" charset="0"/>
              </a:rPr>
              <a:t>astrocytes</a:t>
            </a:r>
            <a:endParaRPr lang="fr-FR" sz="2200" b="1" dirty="0">
              <a:solidFill>
                <a:srgbClr val="2A4E5E"/>
              </a:solidFill>
              <a:latin typeface="Calibri" pitchFamily="34" charset="0"/>
              <a:cs typeface="Calibri" pitchFamily="34" charset="0"/>
            </a:endParaRPr>
          </a:p>
        </p:txBody>
      </p:sp>
      <p:cxnSp>
        <p:nvCxnSpPr>
          <p:cNvPr id="42" name="Connecteur droit avec flèche 41"/>
          <p:cNvCxnSpPr/>
          <p:nvPr/>
        </p:nvCxnSpPr>
        <p:spPr>
          <a:xfrm>
            <a:off x="2267824" y="1628800"/>
            <a:ext cx="720000" cy="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5220072" y="1372301"/>
            <a:ext cx="3744416" cy="430887"/>
          </a:xfrm>
          <a:prstGeom prst="rect">
            <a:avLst/>
          </a:prstGeom>
          <a:noFill/>
        </p:spPr>
        <p:txBody>
          <a:bodyPr wrap="square" rtlCol="0">
            <a:spAutoFit/>
          </a:bodyPr>
          <a:lstStyle/>
          <a:p>
            <a:pPr algn="ctr"/>
            <a:r>
              <a:rPr lang="fr-FR" sz="2200" b="1" dirty="0" smtClean="0">
                <a:solidFill>
                  <a:srgbClr val="2A4E5E"/>
                </a:solidFill>
                <a:latin typeface="Calibri" pitchFamily="34" charset="0"/>
                <a:cs typeface="Calibri" pitchFamily="34" charset="0"/>
              </a:rPr>
              <a:t>Fluorescence </a:t>
            </a:r>
            <a:r>
              <a:rPr lang="fr-FR" sz="2200" b="1" dirty="0" err="1" smtClean="0">
                <a:solidFill>
                  <a:srgbClr val="2A4E5E"/>
                </a:solidFill>
                <a:latin typeface="Calibri" pitchFamily="34" charset="0"/>
                <a:cs typeface="Calibri" pitchFamily="34" charset="0"/>
              </a:rPr>
              <a:t>detection</a:t>
            </a:r>
            <a:endParaRPr lang="fr-FR" sz="2200" b="1" dirty="0">
              <a:solidFill>
                <a:srgbClr val="2A4E5E"/>
              </a:solidFill>
              <a:latin typeface="Calibri" pitchFamily="34" charset="0"/>
              <a:cs typeface="Calibri" pitchFamily="34" charset="0"/>
            </a:endParaRPr>
          </a:p>
        </p:txBody>
      </p:sp>
      <p:cxnSp>
        <p:nvCxnSpPr>
          <p:cNvPr id="46" name="Connecteur droit avec flèche 45"/>
          <p:cNvCxnSpPr/>
          <p:nvPr/>
        </p:nvCxnSpPr>
        <p:spPr>
          <a:xfrm>
            <a:off x="4788104" y="1628800"/>
            <a:ext cx="720000" cy="0"/>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179512" y="3225171"/>
            <a:ext cx="2160240" cy="430887"/>
          </a:xfrm>
          <a:prstGeom prst="rect">
            <a:avLst/>
          </a:prstGeom>
          <a:noFill/>
        </p:spPr>
        <p:txBody>
          <a:bodyPr wrap="square" rtlCol="0">
            <a:spAutoFit/>
          </a:bodyPr>
          <a:lstStyle/>
          <a:p>
            <a:pPr algn="ctr"/>
            <a:r>
              <a:rPr lang="fr-FR" sz="2200" b="1" dirty="0" smtClean="0">
                <a:solidFill>
                  <a:srgbClr val="00B050"/>
                </a:solidFill>
                <a:latin typeface="Calibri" pitchFamily="34" charset="0"/>
                <a:cs typeface="Calibri" pitchFamily="34" charset="0"/>
              </a:rPr>
              <a:t>EGFP-Syb2</a:t>
            </a:r>
            <a:endParaRPr lang="fr-FR" sz="2200" b="1" dirty="0">
              <a:solidFill>
                <a:srgbClr val="00B050"/>
              </a:solidFill>
              <a:latin typeface="Calibri" pitchFamily="34" charset="0"/>
              <a:cs typeface="Calibri" pitchFamily="34" charset="0"/>
            </a:endParaRPr>
          </a:p>
        </p:txBody>
      </p:sp>
      <p:sp>
        <p:nvSpPr>
          <p:cNvPr id="44" name="ZoneTexte 43"/>
          <p:cNvSpPr txBox="1"/>
          <p:nvPr/>
        </p:nvSpPr>
        <p:spPr>
          <a:xfrm>
            <a:off x="179512" y="3657218"/>
            <a:ext cx="2376264" cy="707886"/>
          </a:xfrm>
          <a:prstGeom prst="rect">
            <a:avLst/>
          </a:prstGeom>
          <a:noFill/>
        </p:spPr>
        <p:txBody>
          <a:bodyPr wrap="square" rtlCol="0">
            <a:spAutoFit/>
          </a:bodyPr>
          <a:lstStyle/>
          <a:p>
            <a:pPr algn="ctr"/>
            <a:endParaRPr lang="fr-FR" b="1" dirty="0" smtClean="0">
              <a:solidFill>
                <a:srgbClr val="0000CC"/>
              </a:solidFill>
              <a:latin typeface="Calibri" pitchFamily="34" charset="0"/>
              <a:cs typeface="Calibri" pitchFamily="34" charset="0"/>
            </a:endParaRPr>
          </a:p>
          <a:p>
            <a:pPr algn="ctr"/>
            <a:r>
              <a:rPr lang="fr-FR" sz="2200" b="1" dirty="0" smtClean="0">
                <a:solidFill>
                  <a:srgbClr val="00B050"/>
                </a:solidFill>
                <a:latin typeface="Calibri" pitchFamily="34" charset="0"/>
                <a:cs typeface="Calibri" pitchFamily="34" charset="0"/>
              </a:rPr>
              <a:t>EGFP-LAMP1</a:t>
            </a:r>
            <a:endParaRPr lang="fr-FR" sz="2200" b="1" dirty="0">
              <a:solidFill>
                <a:srgbClr val="00B050"/>
              </a:solidFill>
              <a:latin typeface="Calibri" pitchFamily="34" charset="0"/>
              <a:cs typeface="Calibri" pitchFamily="34" charset="0"/>
            </a:endParaRPr>
          </a:p>
        </p:txBody>
      </p:sp>
      <p:sp>
        <p:nvSpPr>
          <p:cNvPr id="50" name="ZoneTexte 49"/>
          <p:cNvSpPr txBox="1"/>
          <p:nvPr/>
        </p:nvSpPr>
        <p:spPr>
          <a:xfrm>
            <a:off x="2339832" y="1196752"/>
            <a:ext cx="720000" cy="369332"/>
          </a:xfrm>
          <a:prstGeom prst="rect">
            <a:avLst/>
          </a:prstGeom>
          <a:noFill/>
        </p:spPr>
        <p:txBody>
          <a:bodyPr wrap="square" rtlCol="0">
            <a:spAutoFit/>
          </a:bodyPr>
          <a:lstStyle/>
          <a:p>
            <a:r>
              <a:rPr lang="fr-FR" b="1" dirty="0" smtClean="0">
                <a:solidFill>
                  <a:srgbClr val="FF9900"/>
                </a:solidFill>
                <a:latin typeface="Calibri" pitchFamily="34" charset="0"/>
                <a:cs typeface="Calibri" pitchFamily="34" charset="0"/>
              </a:rPr>
              <a:t>24h</a:t>
            </a:r>
            <a:endParaRPr lang="fr-FR" b="1" dirty="0">
              <a:solidFill>
                <a:srgbClr val="FF9900"/>
              </a:solidFill>
              <a:latin typeface="Calibri" pitchFamily="34" charset="0"/>
              <a:cs typeface="Calibri" pitchFamily="34" charset="0"/>
            </a:endParaRPr>
          </a:p>
        </p:txBody>
      </p:sp>
      <p:sp>
        <p:nvSpPr>
          <p:cNvPr id="57" name="ZoneTexte 56"/>
          <p:cNvSpPr txBox="1"/>
          <p:nvPr/>
        </p:nvSpPr>
        <p:spPr>
          <a:xfrm>
            <a:off x="3059832" y="1340769"/>
            <a:ext cx="1800200" cy="430887"/>
          </a:xfrm>
          <a:prstGeom prst="rect">
            <a:avLst/>
          </a:prstGeom>
          <a:noFill/>
        </p:spPr>
        <p:txBody>
          <a:bodyPr wrap="square" rtlCol="0">
            <a:spAutoFit/>
          </a:bodyPr>
          <a:lstStyle/>
          <a:p>
            <a:r>
              <a:rPr lang="fr-FR" sz="2200" b="1" dirty="0" err="1" smtClean="0">
                <a:solidFill>
                  <a:srgbClr val="2A4E5E"/>
                </a:solidFill>
                <a:latin typeface="Calibri" pitchFamily="34" charset="0"/>
                <a:cs typeface="Calibri" pitchFamily="34" charset="0"/>
              </a:rPr>
              <a:t>Transfection</a:t>
            </a:r>
            <a:endParaRPr lang="fr-FR" sz="2200" b="1" dirty="0">
              <a:solidFill>
                <a:srgbClr val="2A4E5E"/>
              </a:solidFill>
              <a:latin typeface="Calibri" pitchFamily="34" charset="0"/>
              <a:cs typeface="Calibri" pitchFamily="34" charset="0"/>
            </a:endParaRPr>
          </a:p>
        </p:txBody>
      </p:sp>
      <p:sp>
        <p:nvSpPr>
          <p:cNvPr id="65" name="ZoneTexte 64"/>
          <p:cNvSpPr txBox="1"/>
          <p:nvPr/>
        </p:nvSpPr>
        <p:spPr>
          <a:xfrm>
            <a:off x="4860032" y="1196752"/>
            <a:ext cx="576064" cy="369332"/>
          </a:xfrm>
          <a:prstGeom prst="rect">
            <a:avLst/>
          </a:prstGeom>
          <a:noFill/>
        </p:spPr>
        <p:txBody>
          <a:bodyPr wrap="square" rtlCol="0">
            <a:spAutoFit/>
          </a:bodyPr>
          <a:lstStyle/>
          <a:p>
            <a:r>
              <a:rPr lang="fr-FR" b="1" dirty="0" smtClean="0">
                <a:solidFill>
                  <a:srgbClr val="FF9900"/>
                </a:solidFill>
                <a:latin typeface="Calibri" pitchFamily="34" charset="0"/>
                <a:cs typeface="Calibri" pitchFamily="34" charset="0"/>
              </a:rPr>
              <a:t>24h</a:t>
            </a:r>
            <a:endParaRPr lang="fr-FR" b="1" dirty="0">
              <a:solidFill>
                <a:srgbClr val="FF9900"/>
              </a:solidFill>
              <a:latin typeface="Calibri" pitchFamily="34" charset="0"/>
              <a:cs typeface="Calibri" pitchFamily="34" charset="0"/>
            </a:endParaRPr>
          </a:p>
        </p:txBody>
      </p:sp>
      <p:sp>
        <p:nvSpPr>
          <p:cNvPr id="68" name="ZoneTexte 67"/>
          <p:cNvSpPr txBox="1"/>
          <p:nvPr/>
        </p:nvSpPr>
        <p:spPr>
          <a:xfrm>
            <a:off x="4860032" y="1700809"/>
            <a:ext cx="576064" cy="369332"/>
          </a:xfrm>
          <a:prstGeom prst="rect">
            <a:avLst/>
          </a:prstGeom>
          <a:noFill/>
        </p:spPr>
        <p:txBody>
          <a:bodyPr wrap="square" rtlCol="0">
            <a:spAutoFit/>
          </a:bodyPr>
          <a:lstStyle/>
          <a:p>
            <a:r>
              <a:rPr lang="fr-FR" b="1" dirty="0" smtClean="0">
                <a:solidFill>
                  <a:srgbClr val="FF9900"/>
                </a:solidFill>
                <a:latin typeface="Calibri" pitchFamily="34" charset="0"/>
                <a:cs typeface="Calibri" pitchFamily="34" charset="0"/>
              </a:rPr>
              <a:t>48h</a:t>
            </a:r>
            <a:endParaRPr lang="fr-FR" b="1" dirty="0">
              <a:solidFill>
                <a:srgbClr val="FF9900"/>
              </a:solidFill>
              <a:latin typeface="Calibri" pitchFamily="34" charset="0"/>
              <a:cs typeface="Calibri" pitchFamily="34" charset="0"/>
            </a:endParaRPr>
          </a:p>
        </p:txBody>
      </p:sp>
      <p:pic>
        <p:nvPicPr>
          <p:cNvPr id="37891" name="Picture 3"/>
          <p:cNvPicPr>
            <a:picLocks noChangeAspect="1" noChangeArrowheads="1"/>
          </p:cNvPicPr>
          <p:nvPr/>
        </p:nvPicPr>
        <p:blipFill>
          <a:blip r:embed="rId4" cstate="print"/>
          <a:srcRect/>
          <a:stretch>
            <a:fillRect/>
          </a:stretch>
        </p:blipFill>
        <p:spPr bwMode="auto">
          <a:xfrm>
            <a:off x="971602" y="4581128"/>
            <a:ext cx="2016223" cy="2038350"/>
          </a:xfrm>
          <a:prstGeom prst="rect">
            <a:avLst/>
          </a:prstGeom>
          <a:noFill/>
          <a:ln w="9525">
            <a:noFill/>
            <a:miter lim="800000"/>
            <a:headEnd/>
            <a:tailEnd/>
          </a:ln>
        </p:spPr>
      </p:pic>
      <p:sp>
        <p:nvSpPr>
          <p:cNvPr id="71" name="ZoneTexte 70"/>
          <p:cNvSpPr txBox="1"/>
          <p:nvPr/>
        </p:nvSpPr>
        <p:spPr>
          <a:xfrm>
            <a:off x="251520" y="46366"/>
            <a:ext cx="8856984" cy="646331"/>
          </a:xfrm>
          <a:prstGeom prst="rect">
            <a:avLst/>
          </a:prstGeom>
          <a:noFill/>
          <a:ln>
            <a:solidFill>
              <a:srgbClr val="FFCC99"/>
            </a:solidFill>
          </a:ln>
          <a:effectLst>
            <a:softEdge rad="63500"/>
          </a:effectLst>
        </p:spPr>
        <p:txBody>
          <a:bodyPr wrap="square" rtlCol="0">
            <a:spAutoFit/>
          </a:bodyPr>
          <a:lstStyle/>
          <a:p>
            <a:pPr>
              <a:tabLst>
                <a:tab pos="361950" algn="l"/>
              </a:tabLst>
            </a:pPr>
            <a:r>
              <a:rPr lang="fr-FR" sz="3600" dirty="0" smtClean="0">
                <a:solidFill>
                  <a:srgbClr val="303030"/>
                </a:solidFill>
                <a:latin typeface="Cambria" pitchFamily="18" charset="0"/>
                <a:cs typeface="Calibri" pitchFamily="34" charset="0"/>
              </a:rPr>
              <a:t>Protocol</a:t>
            </a:r>
            <a:endParaRPr lang="fr-FR" sz="3600" dirty="0">
              <a:solidFill>
                <a:srgbClr val="303030"/>
              </a:solidFill>
              <a:latin typeface="Cambria" pitchFamily="18" charset="0"/>
              <a:cs typeface="Calibri" pitchFamily="34" charset="0"/>
            </a:endParaRPr>
          </a:p>
        </p:txBody>
      </p:sp>
      <p:sp>
        <p:nvSpPr>
          <p:cNvPr id="72" name="ZoneTexte 71"/>
          <p:cNvSpPr txBox="1"/>
          <p:nvPr/>
        </p:nvSpPr>
        <p:spPr>
          <a:xfrm>
            <a:off x="4644008" y="3226331"/>
            <a:ext cx="4752528" cy="1138773"/>
          </a:xfrm>
          <a:prstGeom prst="rect">
            <a:avLst/>
          </a:prstGeom>
          <a:noFill/>
        </p:spPr>
        <p:txBody>
          <a:bodyPr wrap="square" rtlCol="0">
            <a:spAutoFit/>
          </a:bodyPr>
          <a:lstStyle/>
          <a:p>
            <a:r>
              <a:rPr lang="fr-FR" sz="2400" b="1" dirty="0" smtClean="0">
                <a:solidFill>
                  <a:srgbClr val="FF0000"/>
                </a:solidFill>
                <a:latin typeface="Calibri" pitchFamily="34" charset="0"/>
                <a:cs typeface="Calibri" pitchFamily="34" charset="0"/>
              </a:rPr>
              <a:t>- </a:t>
            </a:r>
            <a:r>
              <a:rPr lang="fr-FR" sz="2200" b="1" dirty="0" err="1" smtClean="0">
                <a:solidFill>
                  <a:srgbClr val="FF0000"/>
                </a:solidFill>
                <a:latin typeface="Calibri" pitchFamily="34" charset="0"/>
                <a:cs typeface="Calibri" pitchFamily="34" charset="0"/>
              </a:rPr>
              <a:t>Lysotracker</a:t>
            </a:r>
            <a:r>
              <a:rPr lang="fr-FR" sz="2200" b="1" dirty="0" smtClean="0">
                <a:solidFill>
                  <a:srgbClr val="FF0000"/>
                </a:solidFill>
                <a:latin typeface="Calibri" pitchFamily="34" charset="0"/>
                <a:cs typeface="Calibri" pitchFamily="34" charset="0"/>
              </a:rPr>
              <a:t> </a:t>
            </a:r>
            <a:r>
              <a:rPr lang="fr-FR" sz="2200" b="1" dirty="0" smtClean="0">
                <a:solidFill>
                  <a:srgbClr val="FF0000"/>
                </a:solidFill>
                <a:latin typeface="Calibri" pitchFamily="34" charset="0"/>
                <a:cs typeface="Calibri" pitchFamily="34" charset="0"/>
                <a:sym typeface="Wingdings" pitchFamily="2" charset="2"/>
              </a:rPr>
              <a:t> </a:t>
            </a:r>
            <a:r>
              <a:rPr lang="fr-FR" sz="2200" b="1" dirty="0" err="1" smtClean="0">
                <a:solidFill>
                  <a:srgbClr val="FF0000"/>
                </a:solidFill>
                <a:latin typeface="Calibri" pitchFamily="34" charset="0"/>
                <a:cs typeface="Calibri" pitchFamily="34" charset="0"/>
                <a:sym typeface="Wingdings" pitchFamily="2" charset="2"/>
              </a:rPr>
              <a:t>lysosomal</a:t>
            </a:r>
            <a:r>
              <a:rPr lang="fr-FR" sz="2200" b="1" dirty="0" smtClean="0">
                <a:solidFill>
                  <a:srgbClr val="FF0000"/>
                </a:solidFill>
                <a:latin typeface="Calibri" pitchFamily="34" charset="0"/>
                <a:cs typeface="Calibri" pitchFamily="34" charset="0"/>
                <a:sym typeface="Wingdings" pitchFamily="2" charset="2"/>
              </a:rPr>
              <a:t> marker ?</a:t>
            </a:r>
          </a:p>
          <a:p>
            <a:r>
              <a:rPr lang="fr-FR" sz="2200" b="1" dirty="0" smtClean="0">
                <a:solidFill>
                  <a:srgbClr val="FF0000"/>
                </a:solidFill>
                <a:latin typeface="Calibri" pitchFamily="34" charset="0"/>
                <a:cs typeface="Calibri" pitchFamily="34" charset="0"/>
                <a:sym typeface="Wingdings" pitchFamily="2" charset="2"/>
              </a:rPr>
              <a:t> </a:t>
            </a:r>
          </a:p>
          <a:p>
            <a:r>
              <a:rPr lang="fr-FR" sz="2200" b="1" dirty="0" smtClean="0">
                <a:solidFill>
                  <a:srgbClr val="FF0000"/>
                </a:solidFill>
                <a:latin typeface="Calibri" pitchFamily="34" charset="0"/>
                <a:cs typeface="Calibri" pitchFamily="34" charset="0"/>
                <a:sym typeface="Wingdings" pitchFamily="2" charset="2"/>
              </a:rPr>
              <a:t>- FM1-43 ?</a:t>
            </a:r>
            <a:endParaRPr lang="fr-FR" sz="2200" b="1" dirty="0">
              <a:solidFill>
                <a:srgbClr val="FF0000"/>
              </a:solidFill>
              <a:latin typeface="Calibri" pitchFamily="34" charset="0"/>
              <a:cs typeface="Calibri" pitchFamily="34" charset="0"/>
            </a:endParaRPr>
          </a:p>
        </p:txBody>
      </p:sp>
      <p:sp>
        <p:nvSpPr>
          <p:cNvPr id="76" name="Accolade fermante 75"/>
          <p:cNvSpPr/>
          <p:nvPr/>
        </p:nvSpPr>
        <p:spPr>
          <a:xfrm>
            <a:off x="2267744" y="3284985"/>
            <a:ext cx="288032" cy="1008112"/>
          </a:xfrm>
          <a:prstGeom prst="rightBrace">
            <a:avLst>
              <a:gd name="adj1" fmla="val 8333"/>
              <a:gd name="adj2" fmla="val 50000"/>
            </a:avLst>
          </a:prstGeom>
          <a:ln w="28575">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prstClr val="black"/>
              </a:solidFill>
            </a:endParaRPr>
          </a:p>
        </p:txBody>
      </p:sp>
      <p:sp>
        <p:nvSpPr>
          <p:cNvPr id="77" name="ZoneTexte 76"/>
          <p:cNvSpPr txBox="1"/>
          <p:nvPr/>
        </p:nvSpPr>
        <p:spPr>
          <a:xfrm>
            <a:off x="2411760" y="3379640"/>
            <a:ext cx="2088232" cy="769441"/>
          </a:xfrm>
          <a:prstGeom prst="rect">
            <a:avLst/>
          </a:prstGeom>
          <a:noFill/>
        </p:spPr>
        <p:txBody>
          <a:bodyPr wrap="square" rtlCol="0">
            <a:spAutoFit/>
          </a:bodyPr>
          <a:lstStyle/>
          <a:p>
            <a:pPr algn="ctr"/>
            <a:r>
              <a:rPr lang="fr-FR" sz="2200" dirty="0" smtClean="0">
                <a:solidFill>
                  <a:prstClr val="black"/>
                </a:solidFill>
                <a:latin typeface="Calibri" pitchFamily="34" charset="0"/>
                <a:cs typeface="Calibri" pitchFamily="34" charset="0"/>
              </a:rPr>
              <a:t>Colocalisation </a:t>
            </a:r>
            <a:r>
              <a:rPr lang="fr-FR" sz="2200" dirty="0" err="1" smtClean="0">
                <a:solidFill>
                  <a:prstClr val="black"/>
                </a:solidFill>
                <a:latin typeface="Calibri" pitchFamily="34" charset="0"/>
                <a:cs typeface="Calibri" pitchFamily="34" charset="0"/>
              </a:rPr>
              <a:t>with</a:t>
            </a:r>
            <a:r>
              <a:rPr lang="fr-FR" sz="2200" dirty="0" smtClean="0">
                <a:solidFill>
                  <a:prstClr val="black"/>
                </a:solidFill>
                <a:latin typeface="Calibri" pitchFamily="34" charset="0"/>
                <a:cs typeface="Calibri" pitchFamily="34" charset="0"/>
              </a:rPr>
              <a:t> </a:t>
            </a:r>
            <a:endParaRPr lang="fr-FR" sz="22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xmlns="" val="549491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strips(downRight)">
                                      <p:cBhvr>
                                        <p:cTn id="15" dur="500"/>
                                        <p:tgtEl>
                                          <p:spTgt spid="42"/>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strips(downRight)">
                                      <p:cBhvr>
                                        <p:cTn id="18" dur="500"/>
                                        <p:tgtEl>
                                          <p:spTgt spid="50"/>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8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strips(downRight)">
                                      <p:cBhvr>
                                        <p:cTn id="33" dur="500"/>
                                        <p:tgtEl>
                                          <p:spTgt spid="46"/>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strips(downRight)">
                                      <p:cBhvr>
                                        <p:cTn id="39" dur="500"/>
                                        <p:tgtEl>
                                          <p:spTgt spid="68"/>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7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P spid="45" grpId="0"/>
      <p:bldP spid="43" grpId="0"/>
      <p:bldP spid="44" grpId="0"/>
      <p:bldP spid="50" grpId="0"/>
      <p:bldP spid="57" grpId="0"/>
      <p:bldP spid="65" grpId="0"/>
      <p:bldP spid="68" grpId="0"/>
      <p:bldP spid="72" grpId="0"/>
      <p:bldP spid="76" grpId="0" animBg="1"/>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5" name="Espace réservé du pied de page 3"/>
          <p:cNvSpPr>
            <a:spLocks noGrp="1"/>
          </p:cNvSpPr>
          <p:nvPr>
            <p:ph type="ftr" sz="quarter" idx="11"/>
          </p:nvPr>
        </p:nvSpPr>
        <p:spPr>
          <a:xfrm>
            <a:off x="107505" y="6674433"/>
            <a:ext cx="9143999" cy="426976"/>
          </a:xfrm>
        </p:spPr>
        <p:txBody>
          <a:bodyPr/>
          <a:lstStyle/>
          <a:p>
            <a:pPr marL="185738" indent="-185738" algn="l">
              <a:defRPr/>
            </a:pPr>
            <a:r>
              <a:rPr lang="fr-FR" sz="1400" smtClean="0">
                <a:solidFill>
                  <a:srgbClr val="1D3641">
                    <a:lumMod val="90000"/>
                    <a:lumOff val="10000"/>
                  </a:srgbClr>
                </a:solidFill>
                <a:effectLst>
                  <a:outerShdw blurRad="38100" dist="38100" dir="2700000" algn="tl">
                    <a:srgbClr val="000000">
                      <a:alpha val="43137"/>
                    </a:srgbClr>
                  </a:outerShdw>
                </a:effectLst>
              </a:rPr>
              <a:t> </a:t>
            </a:r>
            <a:r>
              <a:rPr lang="fr-FR" sz="1400" b="1" smtClean="0">
                <a:solidFill>
                  <a:srgbClr val="1D3641">
                    <a:lumMod val="90000"/>
                    <a:lumOff val="10000"/>
                  </a:srgbClr>
                </a:solidFill>
                <a:effectLst>
                  <a:outerShdw blurRad="38100" dist="38100" dir="2700000" algn="tl">
                    <a:srgbClr val="000000">
                      <a:alpha val="43137"/>
                    </a:srgbClr>
                  </a:outerShdw>
                </a:effectLst>
              </a:rPr>
              <a:t> </a:t>
            </a:r>
            <a:r>
              <a:rPr lang="fr-FR" sz="1400" smtClean="0">
                <a:solidFill>
                  <a:srgbClr val="1D3641">
                    <a:lumMod val="90000"/>
                    <a:lumOff val="10000"/>
                  </a:srgbClr>
                </a:solidFill>
              </a:rPr>
              <a:t>II</a:t>
            </a:r>
            <a:r>
              <a:rPr lang="fr-FR" sz="1400" smtClean="0">
                <a:solidFill>
                  <a:srgbClr val="2A4E5E"/>
                </a:solidFill>
              </a:rPr>
              <a:t>. Methods and results</a:t>
            </a:r>
            <a:r>
              <a:rPr lang="fr-FR" sz="1400" b="1" smtClean="0">
                <a:solidFill>
                  <a:srgbClr val="2A4E5E"/>
                </a:solidFill>
                <a:effectLst>
                  <a:outerShdw blurRad="38100" dist="38100" dir="2700000" algn="tl">
                    <a:srgbClr val="000000">
                      <a:alpha val="43137"/>
                    </a:srgbClr>
                  </a:outerShdw>
                </a:effectLst>
              </a:rPr>
              <a:t>	 			</a:t>
            </a:r>
            <a:r>
              <a:rPr lang="fr-FR" sz="1400" smtClean="0">
                <a:solidFill>
                  <a:srgbClr val="2A4E5E"/>
                </a:solidFill>
                <a:effectLst>
                  <a:outerShdw blurRad="38100" dist="38100" dir="2700000" algn="tl">
                    <a:srgbClr val="000000">
                      <a:alpha val="43137"/>
                    </a:srgbClr>
                  </a:outerShdw>
                </a:effectLst>
              </a:rPr>
              <a:t>PART</a:t>
            </a:r>
            <a:r>
              <a:rPr lang="fr-FR" sz="1400" b="1" smtClean="0">
                <a:solidFill>
                  <a:srgbClr val="2A4E5E"/>
                </a:solidFill>
                <a:effectLst>
                  <a:outerShdw blurRad="38100" dist="38100" dir="2700000" algn="tl">
                    <a:srgbClr val="000000">
                      <a:alpha val="43137"/>
                    </a:srgbClr>
                  </a:outerShdw>
                </a:effectLst>
              </a:rPr>
              <a:t> </a:t>
            </a:r>
            <a:r>
              <a:rPr lang="fr-FR" sz="1400" smtClean="0">
                <a:solidFill>
                  <a:srgbClr val="2A4E5E"/>
                </a:solidFill>
              </a:rPr>
              <a:t>1 </a:t>
            </a:r>
            <a:r>
              <a:rPr lang="fr-FR" sz="1400" smtClean="0">
                <a:solidFill>
                  <a:srgbClr val="2A4E5E"/>
                </a:solidFill>
                <a:sym typeface="Wingdings" pitchFamily="2" charset="2"/>
              </a:rPr>
              <a:t></a:t>
            </a:r>
            <a:r>
              <a:rPr lang="fr-FR" sz="1400" smtClean="0">
                <a:solidFill>
                  <a:srgbClr val="2A4E5E"/>
                </a:solidFill>
              </a:rPr>
              <a:t>    Figure 1 – Figure 2 – </a:t>
            </a:r>
            <a:r>
              <a:rPr lang="fr-FR" sz="1400" b="1" smtClean="0">
                <a:solidFill>
                  <a:srgbClr val="2A4E5E"/>
                </a:solidFill>
                <a:effectLst>
                  <a:outerShdw blurRad="38100" dist="38100" dir="2700000" algn="tl">
                    <a:srgbClr val="000000">
                      <a:alpha val="43137"/>
                    </a:srgbClr>
                  </a:outerShdw>
                </a:effectLst>
              </a:rPr>
              <a:t>Figure 3  </a:t>
            </a:r>
            <a:r>
              <a:rPr lang="fr-FR" sz="1400" smtClean="0">
                <a:solidFill>
                  <a:srgbClr val="2A4E5E"/>
                </a:solidFill>
              </a:rPr>
              <a:t>	  </a:t>
            </a:r>
            <a:r>
              <a:rPr lang="fr-FR" sz="1400" smtClean="0">
                <a:solidFill>
                  <a:srgbClr val="1D3641">
                    <a:lumMod val="90000"/>
                    <a:lumOff val="10000"/>
                  </a:srgbClr>
                </a:solidFill>
              </a:rPr>
              <a:t>	</a:t>
            </a:r>
          </a:p>
          <a:p>
            <a:pPr marL="185738" indent="-185738" algn="l">
              <a:defRPr/>
            </a:pPr>
            <a:endParaRPr lang="fr-FR" sz="1400" dirty="0" smtClean="0">
              <a:solidFill>
                <a:srgbClr val="1D3641">
                  <a:lumMod val="90000"/>
                  <a:lumOff val="10000"/>
                </a:srgbClr>
              </a:solidFill>
            </a:endParaRPr>
          </a:p>
        </p:txBody>
      </p:sp>
      <p:sp>
        <p:nvSpPr>
          <p:cNvPr id="6" name="ZoneTexte 5"/>
          <p:cNvSpPr txBox="1"/>
          <p:nvPr/>
        </p:nvSpPr>
        <p:spPr>
          <a:xfrm>
            <a:off x="467544" y="-99393"/>
            <a:ext cx="8640960" cy="553998"/>
          </a:xfrm>
          <a:prstGeom prst="rect">
            <a:avLst/>
          </a:prstGeom>
          <a:noFill/>
        </p:spPr>
        <p:txBody>
          <a:bodyPr wrap="square" rtlCol="0">
            <a:spAutoFit/>
          </a:bodyPr>
          <a:lstStyle/>
          <a:p>
            <a:r>
              <a:rPr lang="fr-FR" sz="3000" dirty="0" smtClean="0">
                <a:solidFill>
                  <a:srgbClr val="1D3641"/>
                </a:solidFill>
                <a:latin typeface="Cambria"/>
              </a:rPr>
              <a:t>3 – </a:t>
            </a:r>
            <a:r>
              <a:rPr lang="fr-FR" sz="3000" dirty="0" err="1" smtClean="0">
                <a:solidFill>
                  <a:srgbClr val="1D3641"/>
                </a:solidFill>
                <a:latin typeface="Cambria"/>
              </a:rPr>
              <a:t>Does</a:t>
            </a:r>
            <a:r>
              <a:rPr lang="fr-FR" sz="3000" dirty="0" smtClean="0">
                <a:solidFill>
                  <a:srgbClr val="1D3641"/>
                </a:solidFill>
                <a:latin typeface="Cambria"/>
              </a:rPr>
              <a:t> FM1-43 label </a:t>
            </a:r>
            <a:r>
              <a:rPr lang="fr-FR" sz="3000" dirty="0" err="1" smtClean="0">
                <a:solidFill>
                  <a:srgbClr val="1D3641"/>
                </a:solidFill>
                <a:latin typeface="Cambria"/>
              </a:rPr>
              <a:t>small</a:t>
            </a:r>
            <a:r>
              <a:rPr lang="fr-FR" sz="3000" dirty="0" smtClean="0">
                <a:solidFill>
                  <a:srgbClr val="1D3641"/>
                </a:solidFill>
                <a:latin typeface="Cambria"/>
              </a:rPr>
              <a:t> </a:t>
            </a:r>
            <a:r>
              <a:rPr lang="fr-FR" sz="3000" dirty="0" err="1" smtClean="0">
                <a:solidFill>
                  <a:srgbClr val="1D3641"/>
                </a:solidFill>
                <a:latin typeface="Cambria"/>
              </a:rPr>
              <a:t>vesicles</a:t>
            </a:r>
            <a:r>
              <a:rPr lang="fr-FR" sz="3000" dirty="0" smtClean="0">
                <a:solidFill>
                  <a:srgbClr val="1D3641"/>
                </a:solidFill>
                <a:latin typeface="Cambria"/>
              </a:rPr>
              <a:t> ?</a:t>
            </a:r>
            <a:endParaRPr lang="fr-FR" sz="3000" dirty="0">
              <a:solidFill>
                <a:srgbClr val="1D3641"/>
              </a:solidFill>
              <a:latin typeface="Cambria"/>
            </a:endParaRPr>
          </a:p>
        </p:txBody>
      </p:sp>
      <p:pic>
        <p:nvPicPr>
          <p:cNvPr id="7" name="Picture 3"/>
          <p:cNvPicPr>
            <a:picLocks noChangeAspect="1" noChangeArrowheads="1"/>
          </p:cNvPicPr>
          <p:nvPr/>
        </p:nvPicPr>
        <p:blipFill>
          <a:blip r:embed="rId4" cstate="print"/>
          <a:srcRect/>
          <a:stretch>
            <a:fillRect/>
          </a:stretch>
        </p:blipFill>
        <p:spPr bwMode="auto">
          <a:xfrm>
            <a:off x="179512" y="513286"/>
            <a:ext cx="5393019" cy="2826134"/>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5796136" y="513286"/>
            <a:ext cx="2526632" cy="2832890"/>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107504" y="627364"/>
            <a:ext cx="5440749" cy="2846485"/>
          </a:xfrm>
          <a:prstGeom prst="rect">
            <a:avLst/>
          </a:prstGeom>
          <a:noFill/>
          <a:ln w="9525">
            <a:noFill/>
            <a:miter lim="800000"/>
            <a:headEnd/>
            <a:tailEnd/>
          </a:ln>
        </p:spPr>
      </p:pic>
      <p:pic>
        <p:nvPicPr>
          <p:cNvPr id="10" name="Picture 6"/>
          <p:cNvPicPr>
            <a:picLocks noChangeAspect="1" noChangeArrowheads="1"/>
          </p:cNvPicPr>
          <p:nvPr/>
        </p:nvPicPr>
        <p:blipFill>
          <a:blip r:embed="rId7" cstate="print"/>
          <a:srcRect/>
          <a:stretch>
            <a:fillRect/>
          </a:stretch>
        </p:blipFill>
        <p:spPr bwMode="auto">
          <a:xfrm>
            <a:off x="5715725" y="620689"/>
            <a:ext cx="2672700" cy="2880320"/>
          </a:xfrm>
          <a:prstGeom prst="rect">
            <a:avLst/>
          </a:prstGeom>
          <a:noFill/>
          <a:ln w="9525">
            <a:noFill/>
            <a:miter lim="800000"/>
            <a:headEnd/>
            <a:tailEnd/>
          </a:ln>
        </p:spPr>
      </p:pic>
      <p:pic>
        <p:nvPicPr>
          <p:cNvPr id="11" name="Picture 7"/>
          <p:cNvPicPr>
            <a:picLocks noChangeAspect="1" noChangeArrowheads="1"/>
          </p:cNvPicPr>
          <p:nvPr/>
        </p:nvPicPr>
        <p:blipFill>
          <a:blip r:embed="rId8" cstate="print"/>
          <a:srcRect t="3704"/>
          <a:stretch>
            <a:fillRect/>
          </a:stretch>
        </p:blipFill>
        <p:spPr bwMode="auto">
          <a:xfrm>
            <a:off x="179512" y="3460465"/>
            <a:ext cx="5534675" cy="2848844"/>
          </a:xfrm>
          <a:prstGeom prst="rect">
            <a:avLst/>
          </a:prstGeom>
          <a:noFill/>
          <a:ln w="9525">
            <a:noFill/>
            <a:miter lim="800000"/>
            <a:headEnd/>
            <a:tailEnd/>
          </a:ln>
        </p:spPr>
      </p:pic>
      <p:pic>
        <p:nvPicPr>
          <p:cNvPr id="12" name="Picture 8"/>
          <p:cNvPicPr>
            <a:picLocks noChangeAspect="1" noChangeArrowheads="1"/>
          </p:cNvPicPr>
          <p:nvPr/>
        </p:nvPicPr>
        <p:blipFill>
          <a:blip r:embed="rId9" cstate="print"/>
          <a:srcRect/>
          <a:stretch>
            <a:fillRect/>
          </a:stretch>
        </p:blipFill>
        <p:spPr bwMode="auto">
          <a:xfrm>
            <a:off x="5796137" y="3393607"/>
            <a:ext cx="2653556" cy="2915714"/>
          </a:xfrm>
          <a:prstGeom prst="rect">
            <a:avLst/>
          </a:prstGeom>
          <a:noFill/>
          <a:ln w="9525">
            <a:noFill/>
            <a:miter lim="800000"/>
            <a:headEnd/>
            <a:tailEnd/>
          </a:ln>
        </p:spPr>
      </p:pic>
      <p:sp>
        <p:nvSpPr>
          <p:cNvPr id="14" name="ZoneTexte 13"/>
          <p:cNvSpPr txBox="1"/>
          <p:nvPr/>
        </p:nvSpPr>
        <p:spPr>
          <a:xfrm>
            <a:off x="107504" y="3200343"/>
            <a:ext cx="8280920" cy="523220"/>
          </a:xfrm>
          <a:prstGeom prst="rect">
            <a:avLst/>
          </a:prstGeom>
          <a:solidFill>
            <a:schemeClr val="bg1"/>
          </a:solidFill>
        </p:spPr>
        <p:txBody>
          <a:bodyPr wrap="square" rtlCol="0">
            <a:spAutoFit/>
          </a:bodyPr>
          <a:lstStyle/>
          <a:p>
            <a:pPr algn="just"/>
            <a:r>
              <a:rPr lang="fr-FR" sz="2400" b="1" dirty="0" smtClean="0">
                <a:solidFill>
                  <a:srgbClr val="FF0000"/>
                </a:solidFill>
              </a:rPr>
              <a:t> </a:t>
            </a:r>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Lysotracker</a:t>
            </a:r>
            <a:r>
              <a:rPr lang="fr-FR" sz="2800" b="1" dirty="0" smtClean="0">
                <a:solidFill>
                  <a:srgbClr val="FF0000"/>
                </a:solidFill>
                <a:sym typeface="Wingdings" pitchFamily="2" charset="2"/>
              </a:rPr>
              <a:t> labels lysosomes but not </a:t>
            </a:r>
            <a:r>
              <a:rPr lang="fr-FR" sz="2800" b="1" dirty="0" err="1" smtClean="0">
                <a:solidFill>
                  <a:srgbClr val="FF0000"/>
                </a:solidFill>
                <a:sym typeface="Wingdings" pitchFamily="2" charset="2"/>
              </a:rPr>
              <a:t>small</a:t>
            </a:r>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vesicles</a:t>
            </a:r>
            <a:endParaRPr lang="fr-FR" sz="3000" b="1" dirty="0">
              <a:solidFill>
                <a:srgbClr val="FF0000"/>
              </a:solidFill>
            </a:endParaRPr>
          </a:p>
        </p:txBody>
      </p:sp>
      <p:sp>
        <p:nvSpPr>
          <p:cNvPr id="15" name="ZoneTexte 14"/>
          <p:cNvSpPr txBox="1"/>
          <p:nvPr/>
        </p:nvSpPr>
        <p:spPr>
          <a:xfrm>
            <a:off x="179512" y="3573016"/>
            <a:ext cx="8172400" cy="2777683"/>
          </a:xfrm>
          <a:prstGeom prst="rect">
            <a:avLst/>
          </a:prstGeom>
          <a:noFill/>
        </p:spPr>
        <p:txBody>
          <a:bodyPr wrap="square" rtlCol="0">
            <a:spAutoFit/>
          </a:bodyPr>
          <a:lstStyle/>
          <a:p>
            <a:pPr>
              <a:lnSpc>
                <a:spcPct val="150000"/>
              </a:lnSpc>
              <a:buFont typeface="Wingdings"/>
              <a:buChar char="à"/>
            </a:pPr>
            <a:r>
              <a:rPr lang="fr-FR" sz="3000" b="1" dirty="0" smtClean="0">
                <a:solidFill>
                  <a:srgbClr val="FF0000"/>
                </a:solidFill>
                <a:sym typeface="Wingdings" pitchFamily="2" charset="2"/>
              </a:rPr>
              <a:t> FM1-43 labels lysosomes</a:t>
            </a:r>
          </a:p>
          <a:p>
            <a:pPr>
              <a:lnSpc>
                <a:spcPct val="150000"/>
              </a:lnSpc>
            </a:pPr>
            <a:endParaRPr lang="fr-FR" sz="500" b="1" dirty="0" smtClean="0">
              <a:solidFill>
                <a:srgbClr val="FF0000"/>
              </a:solidFill>
              <a:sym typeface="Wingdings" pitchFamily="2" charset="2"/>
            </a:endParaRPr>
          </a:p>
          <a:p>
            <a:pPr>
              <a:lnSpc>
                <a:spcPct val="150000"/>
              </a:lnSpc>
              <a:buFont typeface="Wingdings"/>
              <a:buChar char="à"/>
            </a:pPr>
            <a:r>
              <a:rPr lang="fr-FR" sz="3000" b="1" dirty="0" smtClean="0">
                <a:solidFill>
                  <a:srgbClr val="FF0000"/>
                </a:solidFill>
                <a:sym typeface="Wingdings" pitchFamily="2" charset="2"/>
              </a:rPr>
              <a:t>FM1-43 + EGFP-Syb2 ?</a:t>
            </a:r>
          </a:p>
          <a:p>
            <a:pPr>
              <a:lnSpc>
                <a:spcPct val="150000"/>
              </a:lnSpc>
            </a:pPr>
            <a:endParaRPr lang="fr-FR" sz="500" b="1" dirty="0" smtClean="0">
              <a:solidFill>
                <a:srgbClr val="FF0000"/>
              </a:solidFill>
              <a:sym typeface="Wingdings" pitchFamily="2" charset="2"/>
            </a:endParaRPr>
          </a:p>
          <a:p>
            <a:pPr>
              <a:lnSpc>
                <a:spcPct val="150000"/>
              </a:lnSpc>
            </a:pPr>
            <a:endParaRPr lang="fr-FR" sz="500" b="1" dirty="0" smtClean="0">
              <a:solidFill>
                <a:srgbClr val="FF0000"/>
              </a:solidFill>
              <a:sym typeface="Wingdings" pitchFamily="2" charset="2"/>
            </a:endParaRPr>
          </a:p>
          <a:p>
            <a:pPr>
              <a:buFont typeface="Wingdings"/>
              <a:buChar char="à"/>
            </a:pPr>
            <a:r>
              <a:rPr lang="fr-FR" sz="3000" b="1" dirty="0" smtClean="0">
                <a:solidFill>
                  <a:srgbClr val="FF0000"/>
                </a:solidFill>
                <a:sym typeface="Wingdings" pitchFamily="2" charset="2"/>
              </a:rPr>
              <a:t> No direct </a:t>
            </a:r>
            <a:r>
              <a:rPr lang="fr-FR" sz="3000" b="1" dirty="0" err="1" smtClean="0">
                <a:solidFill>
                  <a:srgbClr val="FF0000"/>
                </a:solidFill>
                <a:sym typeface="Wingdings" pitchFamily="2" charset="2"/>
              </a:rPr>
              <a:t>evidence</a:t>
            </a:r>
            <a:r>
              <a:rPr lang="fr-FR" sz="3000" b="1" dirty="0" smtClean="0">
                <a:solidFill>
                  <a:srgbClr val="FF0000"/>
                </a:solidFill>
                <a:sym typeface="Wingdings" pitchFamily="2" charset="2"/>
              </a:rPr>
              <a:t> </a:t>
            </a:r>
            <a:r>
              <a:rPr lang="fr-FR" sz="3000" b="1" dirty="0" err="1" smtClean="0">
                <a:solidFill>
                  <a:srgbClr val="FF0000"/>
                </a:solidFill>
                <a:sym typeface="Wingdings" pitchFamily="2" charset="2"/>
              </a:rPr>
              <a:t>that</a:t>
            </a:r>
            <a:r>
              <a:rPr lang="fr-FR" sz="3000" b="1" dirty="0" smtClean="0">
                <a:solidFill>
                  <a:srgbClr val="FF0000"/>
                </a:solidFill>
                <a:sym typeface="Wingdings" pitchFamily="2" charset="2"/>
              </a:rPr>
              <a:t> FM1-43 </a:t>
            </a:r>
            <a:r>
              <a:rPr lang="fr-FR" sz="3000" b="1" dirty="0" err="1" smtClean="0">
                <a:solidFill>
                  <a:srgbClr val="FF0000"/>
                </a:solidFill>
                <a:sym typeface="Wingdings" pitchFamily="2" charset="2"/>
              </a:rPr>
              <a:t>does</a:t>
            </a:r>
            <a:r>
              <a:rPr lang="fr-FR" sz="3000" b="1" dirty="0" smtClean="0">
                <a:solidFill>
                  <a:srgbClr val="FF0000"/>
                </a:solidFill>
                <a:sym typeface="Wingdings" pitchFamily="2" charset="2"/>
              </a:rPr>
              <a:t> not label </a:t>
            </a:r>
            <a:r>
              <a:rPr lang="fr-FR" sz="3000" b="1" dirty="0" err="1" smtClean="0">
                <a:solidFill>
                  <a:srgbClr val="FF0000"/>
                </a:solidFill>
                <a:sym typeface="Wingdings" pitchFamily="2" charset="2"/>
              </a:rPr>
              <a:t>small</a:t>
            </a:r>
            <a:r>
              <a:rPr lang="fr-FR" sz="3000" b="1" dirty="0" smtClean="0">
                <a:solidFill>
                  <a:srgbClr val="FF0000"/>
                </a:solidFill>
                <a:sym typeface="Wingdings" pitchFamily="2" charset="2"/>
              </a:rPr>
              <a:t> </a:t>
            </a:r>
            <a:r>
              <a:rPr lang="fr-FR" sz="3000" b="1" dirty="0" err="1" smtClean="0">
                <a:solidFill>
                  <a:srgbClr val="FF0000"/>
                </a:solidFill>
                <a:sym typeface="Wingdings" pitchFamily="2" charset="2"/>
              </a:rPr>
              <a:t>vesicles</a:t>
            </a:r>
            <a:r>
              <a:rPr lang="fr-FR" sz="3000" b="1" dirty="0" smtClean="0">
                <a:solidFill>
                  <a:srgbClr val="FF0000"/>
                </a:solidFill>
                <a:sym typeface="Wingdings" pitchFamily="2" charset="2"/>
              </a:rPr>
              <a:t> !</a:t>
            </a:r>
            <a:endParaRPr lang="fr-FR" sz="3000" b="1" dirty="0">
              <a:solidFill>
                <a:srgbClr val="FF0000"/>
              </a:solidFill>
            </a:endParaRPr>
          </a:p>
        </p:txBody>
      </p:sp>
    </p:spTree>
    <p:custDataLst>
      <p:tags r:id="rId1"/>
    </p:custDataLst>
    <p:extLst>
      <p:ext uri="{BB962C8B-B14F-4D97-AF65-F5344CB8AC3E}">
        <p14:creationId xmlns:p14="http://schemas.microsoft.com/office/powerpoint/2010/main" xmlns="" val="1174833702"/>
      </p:ext>
    </p:extLst>
  </p:cSld>
  <p:clrMapOvr>
    <a:masterClrMapping/>
  </p:clrMapOvr>
  <p:transition advTm="1472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7"/>
                                        </p:tgtEl>
                                        <p:attrNameLst>
                                          <p:attrName>style.opacity</p:attrName>
                                        </p:attrNameLst>
                                      </p:cBhvr>
                                      <p:to>
                                        <p:strVal val="0.5"/>
                                      </p:to>
                                    </p:set>
                                    <p:animEffect filter="image" prLst="opacity: 0.5">
                                      <p:cBhvr rctx="IE">
                                        <p:cTn id="25" dur="indefinite"/>
                                        <p:tgtEl>
                                          <p:spTgt spid="7"/>
                                        </p:tgtEl>
                                      </p:cBhvr>
                                    </p:animEffect>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1"/>
                                        </p:tgtEl>
                                        <p:attrNameLst>
                                          <p:attrName>style.opacity</p:attrName>
                                        </p:attrNameLst>
                                      </p:cBhvr>
                                      <p:to>
                                        <p:strVal val="0.5"/>
                                      </p:to>
                                    </p:set>
                                    <p:animEffect filter="image" prLst="opacity: 0.5">
                                      <p:cBhvr rctx="IE">
                                        <p:cTn id="31" dur="indefinite"/>
                                        <p:tgtEl>
                                          <p:spTgt spid="11"/>
                                        </p:tgtEl>
                                      </p:cBhvr>
                                    </p:animEffect>
                                  </p:childTnLst>
                                </p:cTn>
                              </p:par>
                              <p:par>
                                <p:cTn id="32" presetID="9" presetClass="emph" presetSubtype="0" nodeType="withEffect">
                                  <p:stCondLst>
                                    <p:cond delay="0"/>
                                  </p:stCondLst>
                                  <p:childTnLst>
                                    <p:set>
                                      <p:cBhvr rctx="PPT">
                                        <p:cTn id="33" dur="indefinite"/>
                                        <p:tgtEl>
                                          <p:spTgt spid="12"/>
                                        </p:tgtEl>
                                        <p:attrNameLst>
                                          <p:attrName>style.opacity</p:attrName>
                                        </p:attrNameLst>
                                      </p:cBhvr>
                                      <p:to>
                                        <p:strVal val="0.5"/>
                                      </p:to>
                                    </p:set>
                                    <p:animEffect filter="image" prLst="opacity: 0.5">
                                      <p:cBhvr rctx="IE">
                                        <p:cTn id="34" dur="indefinite"/>
                                        <p:tgtEl>
                                          <p:spTgt spid="12"/>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4">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4">
                                            <p:txEl>
                                              <p:pRg st="0" end="0"/>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
                                            <p:bg/>
                                          </p:spTgt>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build="allAtOnce" animBg="1"/>
      <p:bldP spid="14" grpI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997968"/>
            <a:ext cx="7620000" cy="1143000"/>
          </a:xfrm>
        </p:spPr>
        <p:txBody>
          <a:bodyPr/>
          <a:lstStyle/>
          <a:p>
            <a:pPr algn="ctr"/>
            <a:r>
              <a:rPr lang="fr-FR" sz="4800" dirty="0" smtClean="0">
                <a:solidFill>
                  <a:schemeClr val="tx2">
                    <a:lumMod val="50000"/>
                    <a:lumOff val="50000"/>
                  </a:schemeClr>
                </a:solidFill>
                <a:effectLst>
                  <a:outerShdw blurRad="38100" dist="38100" dir="2700000" algn="tl">
                    <a:srgbClr val="000000">
                      <a:alpha val="43137"/>
                    </a:srgbClr>
                  </a:outerShdw>
                </a:effectLst>
              </a:rPr>
              <a:t>PART 2</a:t>
            </a:r>
            <a:r>
              <a:rPr lang="fr-FR" sz="4800" dirty="0" smtClean="0"/>
              <a:t/>
            </a:r>
            <a:br>
              <a:rPr lang="fr-FR" sz="4800" dirty="0" smtClean="0"/>
            </a:br>
            <a:r>
              <a:rPr lang="fr-FR" sz="4800" dirty="0" smtClean="0"/>
              <a:t/>
            </a:r>
            <a:br>
              <a:rPr lang="fr-FR" sz="4800" dirty="0" smtClean="0"/>
            </a:br>
            <a:r>
              <a:rPr lang="fr-FR" sz="4800" dirty="0" smtClean="0"/>
              <a:t>Are </a:t>
            </a:r>
            <a:r>
              <a:rPr lang="fr-FR" sz="4800" dirty="0" err="1" smtClean="0"/>
              <a:t>both</a:t>
            </a:r>
            <a:r>
              <a:rPr lang="fr-FR" sz="4800" dirty="0" smtClean="0"/>
              <a:t> types of organelles  </a:t>
            </a:r>
            <a:r>
              <a:rPr lang="fr-FR" sz="4800" dirty="0" err="1" smtClean="0"/>
              <a:t>responsible</a:t>
            </a:r>
            <a:r>
              <a:rPr lang="fr-FR" sz="4800" dirty="0" smtClean="0"/>
              <a:t> for </a:t>
            </a:r>
            <a:r>
              <a:rPr lang="fr-FR" sz="4800" dirty="0" err="1" smtClean="0"/>
              <a:t>exocytosis</a:t>
            </a:r>
            <a:r>
              <a:rPr lang="fr-FR" sz="4800" dirty="0" smtClean="0"/>
              <a:t> in </a:t>
            </a:r>
            <a:r>
              <a:rPr lang="fr-FR" sz="4800" dirty="0" err="1" smtClean="0"/>
              <a:t>astrocytes</a:t>
            </a:r>
            <a:r>
              <a:rPr lang="fr-FR" sz="4800" dirty="0" smtClean="0"/>
              <a:t> </a:t>
            </a:r>
            <a:r>
              <a:rPr lang="fr-FR" sz="4800" dirty="0" smtClean="0">
                <a:solidFill>
                  <a:schemeClr val="tx2">
                    <a:lumMod val="90000"/>
                    <a:lumOff val="10000"/>
                  </a:schemeClr>
                </a:solidFill>
              </a:rPr>
              <a:t>?</a:t>
            </a:r>
            <a:endParaRPr lang="fr-FR" sz="4800" dirty="0">
              <a:solidFill>
                <a:schemeClr val="tx2">
                  <a:lumMod val="90000"/>
                  <a:lumOff val="10000"/>
                </a:schemeClr>
              </a:solidFill>
            </a:endParaRPr>
          </a:p>
        </p:txBody>
      </p:sp>
    </p:spTree>
    <p:extLst>
      <p:ext uri="{BB962C8B-B14F-4D97-AF65-F5344CB8AC3E}">
        <p14:creationId xmlns:p14="http://schemas.microsoft.com/office/powerpoint/2010/main" xmlns="" val="2704508687"/>
      </p:ext>
    </p:extLst>
  </p:cSld>
  <p:clrMapOvr>
    <a:masterClrMapping/>
  </p:clrMapOvr>
  <p:transition advTm="1697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4"/>
          <p:cNvSpPr/>
          <p:nvPr/>
        </p:nvSpPr>
        <p:spPr>
          <a:xfrm rot="172876">
            <a:off x="755576" y="116632"/>
            <a:ext cx="8123925" cy="6669360"/>
          </a:xfrm>
          <a:custGeom>
            <a:avLst/>
            <a:gdLst>
              <a:gd name="connsiteX0" fmla="*/ 1163834 w 2945248"/>
              <a:gd name="connsiteY0" fmla="*/ 1053086 h 3104215"/>
              <a:gd name="connsiteX1" fmla="*/ 52 w 2945248"/>
              <a:gd name="connsiteY1" fmla="*/ 1102962 h 3104215"/>
              <a:gd name="connsiteX2" fmla="*/ 1113958 w 2945248"/>
              <a:gd name="connsiteY2" fmla="*/ 1452097 h 3104215"/>
              <a:gd name="connsiteX3" fmla="*/ 798074 w 2945248"/>
              <a:gd name="connsiteY3" fmla="*/ 1867733 h 3104215"/>
              <a:gd name="connsiteX4" fmla="*/ 299311 w 2945248"/>
              <a:gd name="connsiteY4" fmla="*/ 2333246 h 3104215"/>
              <a:gd name="connsiteX5" fmla="*/ 1346714 w 2945248"/>
              <a:gd name="connsiteY5" fmla="*/ 2050613 h 3104215"/>
              <a:gd name="connsiteX6" fmla="*/ 1313463 w 2945248"/>
              <a:gd name="connsiteY6" fmla="*/ 2649129 h 3104215"/>
              <a:gd name="connsiteX7" fmla="*/ 1296838 w 2945248"/>
              <a:gd name="connsiteY7" fmla="*/ 3098017 h 3104215"/>
              <a:gd name="connsiteX8" fmla="*/ 1895354 w 2945248"/>
              <a:gd name="connsiteY8" fmla="*/ 2316620 h 3104215"/>
              <a:gd name="connsiteX9" fmla="*/ 2543747 w 2945248"/>
              <a:gd name="connsiteY9" fmla="*/ 2449624 h 3104215"/>
              <a:gd name="connsiteX10" fmla="*/ 2211238 w 2945248"/>
              <a:gd name="connsiteY10" fmla="*/ 1734729 h 3104215"/>
              <a:gd name="connsiteX11" fmla="*/ 2942758 w 2945248"/>
              <a:gd name="connsiteY11" fmla="*/ 1385595 h 3104215"/>
              <a:gd name="connsiteX12" fmla="*/ 1911980 w 2945248"/>
              <a:gd name="connsiteY12" fmla="*/ 1285842 h 3104215"/>
              <a:gd name="connsiteX13" fmla="*/ 2177987 w 2945248"/>
              <a:gd name="connsiteY13" fmla="*/ 388068 h 3104215"/>
              <a:gd name="connsiteX14" fmla="*/ 1961856 w 2945248"/>
              <a:gd name="connsiteY14" fmla="*/ 22308 h 3104215"/>
              <a:gd name="connsiteX15" fmla="*/ 1479718 w 2945248"/>
              <a:gd name="connsiteY15" fmla="*/ 986584 h 3104215"/>
              <a:gd name="connsiteX16" fmla="*/ 1413216 w 2945248"/>
              <a:gd name="connsiteY16" fmla="*/ 1186089 h 3104215"/>
              <a:gd name="connsiteX17" fmla="*/ 1163834 w 2945248"/>
              <a:gd name="connsiteY17" fmla="*/ 1053086 h 31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45248" h="3104215">
                <a:moveTo>
                  <a:pt x="1163834" y="1053086"/>
                </a:moveTo>
                <a:cubicBezTo>
                  <a:pt x="928307" y="1039232"/>
                  <a:pt x="8365" y="1036460"/>
                  <a:pt x="52" y="1102962"/>
                </a:cubicBezTo>
                <a:cubicBezTo>
                  <a:pt x="-8261" y="1169464"/>
                  <a:pt x="980954" y="1324635"/>
                  <a:pt x="1113958" y="1452097"/>
                </a:cubicBezTo>
                <a:cubicBezTo>
                  <a:pt x="1246962" y="1579559"/>
                  <a:pt x="933848" y="1720875"/>
                  <a:pt x="798074" y="1867733"/>
                </a:cubicBezTo>
                <a:cubicBezTo>
                  <a:pt x="662300" y="2014591"/>
                  <a:pt x="207871" y="2302766"/>
                  <a:pt x="299311" y="2333246"/>
                </a:cubicBezTo>
                <a:cubicBezTo>
                  <a:pt x="390751" y="2363726"/>
                  <a:pt x="1177689" y="1997966"/>
                  <a:pt x="1346714" y="2050613"/>
                </a:cubicBezTo>
                <a:cubicBezTo>
                  <a:pt x="1515739" y="2103260"/>
                  <a:pt x="1321776" y="2474562"/>
                  <a:pt x="1313463" y="2649129"/>
                </a:cubicBezTo>
                <a:cubicBezTo>
                  <a:pt x="1305150" y="2823696"/>
                  <a:pt x="1199856" y="3153435"/>
                  <a:pt x="1296838" y="3098017"/>
                </a:cubicBezTo>
                <a:cubicBezTo>
                  <a:pt x="1393820" y="3042599"/>
                  <a:pt x="1687536" y="2424685"/>
                  <a:pt x="1895354" y="2316620"/>
                </a:cubicBezTo>
                <a:cubicBezTo>
                  <a:pt x="2103172" y="2208555"/>
                  <a:pt x="2491100" y="2546606"/>
                  <a:pt x="2543747" y="2449624"/>
                </a:cubicBezTo>
                <a:cubicBezTo>
                  <a:pt x="2596394" y="2352642"/>
                  <a:pt x="2144736" y="1912067"/>
                  <a:pt x="2211238" y="1734729"/>
                </a:cubicBezTo>
                <a:cubicBezTo>
                  <a:pt x="2277740" y="1557391"/>
                  <a:pt x="2992634" y="1460410"/>
                  <a:pt x="2942758" y="1385595"/>
                </a:cubicBezTo>
                <a:cubicBezTo>
                  <a:pt x="2892882" y="1310780"/>
                  <a:pt x="2039442" y="1452097"/>
                  <a:pt x="1911980" y="1285842"/>
                </a:cubicBezTo>
                <a:cubicBezTo>
                  <a:pt x="1784518" y="1119588"/>
                  <a:pt x="2169674" y="598657"/>
                  <a:pt x="2177987" y="388068"/>
                </a:cubicBezTo>
                <a:cubicBezTo>
                  <a:pt x="2186300" y="177479"/>
                  <a:pt x="2078234" y="-77445"/>
                  <a:pt x="1961856" y="22308"/>
                </a:cubicBezTo>
                <a:cubicBezTo>
                  <a:pt x="1845478" y="122061"/>
                  <a:pt x="1571158" y="792621"/>
                  <a:pt x="1479718" y="986584"/>
                </a:cubicBezTo>
                <a:cubicBezTo>
                  <a:pt x="1388278" y="1180547"/>
                  <a:pt x="1471405" y="1175005"/>
                  <a:pt x="1413216" y="1186089"/>
                </a:cubicBezTo>
                <a:cubicBezTo>
                  <a:pt x="1355027" y="1197173"/>
                  <a:pt x="1399361" y="1066940"/>
                  <a:pt x="1163834" y="1053086"/>
                </a:cubicBezTo>
                <a:close/>
              </a:path>
            </a:pathLst>
          </a:cu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C000"/>
              </a:solidFill>
            </a:endParaRPr>
          </a:p>
        </p:txBody>
      </p:sp>
      <p:grpSp>
        <p:nvGrpSpPr>
          <p:cNvPr id="57" name="Groupe 56"/>
          <p:cNvGrpSpPr/>
          <p:nvPr/>
        </p:nvGrpSpPr>
        <p:grpSpPr>
          <a:xfrm rot="436176" flipH="1">
            <a:off x="2494014" y="1175514"/>
            <a:ext cx="1885527" cy="1419817"/>
            <a:chOff x="1907704" y="4077072"/>
            <a:chExt cx="1008112" cy="983402"/>
          </a:xfrm>
        </p:grpSpPr>
        <p:cxnSp>
          <p:nvCxnSpPr>
            <p:cNvPr id="8" name="Connecteur droit 7"/>
            <p:cNvCxnSpPr/>
            <p:nvPr/>
          </p:nvCxnSpPr>
          <p:spPr>
            <a:xfrm flipH="1">
              <a:off x="1907704" y="4077072"/>
              <a:ext cx="792088" cy="936104"/>
            </a:xfrm>
            <a:prstGeom prst="line">
              <a:avLst/>
            </a:prstGeom>
            <a:ln w="38100">
              <a:solidFill>
                <a:srgbClr val="2A4E5E"/>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1963946" y="4324628"/>
              <a:ext cx="951870" cy="735846"/>
            </a:xfrm>
            <a:prstGeom prst="line">
              <a:avLst/>
            </a:prstGeom>
            <a:ln w="38100">
              <a:solidFill>
                <a:srgbClr val="2A4E5E"/>
              </a:solidFill>
            </a:ln>
          </p:spPr>
          <p:style>
            <a:lnRef idx="1">
              <a:schemeClr val="accent1"/>
            </a:lnRef>
            <a:fillRef idx="0">
              <a:schemeClr val="accent1"/>
            </a:fillRef>
            <a:effectRef idx="0">
              <a:schemeClr val="accent1"/>
            </a:effectRef>
            <a:fontRef idx="minor">
              <a:schemeClr val="tx1"/>
            </a:fontRef>
          </p:style>
        </p:cxnSp>
      </p:grpSp>
      <p:grpSp>
        <p:nvGrpSpPr>
          <p:cNvPr id="14" name="Group 77"/>
          <p:cNvGrpSpPr/>
          <p:nvPr/>
        </p:nvGrpSpPr>
        <p:grpSpPr>
          <a:xfrm>
            <a:off x="2987826" y="4149081"/>
            <a:ext cx="330927" cy="360040"/>
            <a:chOff x="2919805" y="4890453"/>
            <a:chExt cx="329422" cy="359049"/>
          </a:xfrm>
        </p:grpSpPr>
        <p:grpSp>
          <p:nvGrpSpPr>
            <p:cNvPr id="15" name="Groupe 64"/>
            <p:cNvGrpSpPr/>
            <p:nvPr/>
          </p:nvGrpSpPr>
          <p:grpSpPr>
            <a:xfrm>
              <a:off x="2919805" y="4890453"/>
              <a:ext cx="329422" cy="359049"/>
              <a:chOff x="2924529" y="2581276"/>
              <a:chExt cx="200743" cy="157331"/>
            </a:xfrm>
          </p:grpSpPr>
          <p:sp>
            <p:nvSpPr>
              <p:cNvPr id="21" name="Ellipse 20"/>
              <p:cNvSpPr/>
              <p:nvPr/>
            </p:nvSpPr>
            <p:spPr>
              <a:xfrm>
                <a:off x="2981256" y="2666599"/>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Ellipse 21"/>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6"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80"/>
            <p:cNvSpPr/>
            <p:nvPr/>
          </p:nvSpPr>
          <p:spPr>
            <a:xfrm>
              <a:off x="2987824" y="4941168"/>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81"/>
            <p:cNvSpPr/>
            <p:nvPr/>
          </p:nvSpPr>
          <p:spPr>
            <a:xfrm>
              <a:off x="3061917" y="5112075"/>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Oval 84"/>
            <p:cNvSpPr/>
            <p:nvPr/>
          </p:nvSpPr>
          <p:spPr>
            <a:xfrm>
              <a:off x="3161001" y="5100419"/>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86"/>
            <p:cNvSpPr/>
            <p:nvPr/>
          </p:nvSpPr>
          <p:spPr>
            <a:xfrm>
              <a:off x="3115282" y="5175188"/>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6" name="Group 77"/>
          <p:cNvGrpSpPr/>
          <p:nvPr/>
        </p:nvGrpSpPr>
        <p:grpSpPr>
          <a:xfrm>
            <a:off x="4716018" y="5445225"/>
            <a:ext cx="330927" cy="360040"/>
            <a:chOff x="2919805" y="4890453"/>
            <a:chExt cx="329422" cy="359049"/>
          </a:xfrm>
        </p:grpSpPr>
        <p:grpSp>
          <p:nvGrpSpPr>
            <p:cNvPr id="37" name="Groupe 64"/>
            <p:cNvGrpSpPr/>
            <p:nvPr/>
          </p:nvGrpSpPr>
          <p:grpSpPr>
            <a:xfrm>
              <a:off x="2919805" y="4890453"/>
              <a:ext cx="329422" cy="359049"/>
              <a:chOff x="2924529" y="2581276"/>
              <a:chExt cx="200743" cy="157331"/>
            </a:xfrm>
          </p:grpSpPr>
          <p:sp>
            <p:nvSpPr>
              <p:cNvPr id="43" name="Ellipse 42"/>
              <p:cNvSpPr/>
              <p:nvPr/>
            </p:nvSpPr>
            <p:spPr>
              <a:xfrm>
                <a:off x="2981256" y="2666599"/>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Ellipse 43"/>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38"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Oval 80"/>
            <p:cNvSpPr/>
            <p:nvPr/>
          </p:nvSpPr>
          <p:spPr>
            <a:xfrm>
              <a:off x="2987824" y="4941168"/>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Oval 81"/>
            <p:cNvSpPr/>
            <p:nvPr/>
          </p:nvSpPr>
          <p:spPr>
            <a:xfrm>
              <a:off x="3061917" y="5112075"/>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Oval 84"/>
            <p:cNvSpPr/>
            <p:nvPr/>
          </p:nvSpPr>
          <p:spPr>
            <a:xfrm>
              <a:off x="3161001" y="5100419"/>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Oval 86"/>
            <p:cNvSpPr/>
            <p:nvPr/>
          </p:nvSpPr>
          <p:spPr>
            <a:xfrm>
              <a:off x="3115282" y="5175188"/>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 name="Group 77"/>
          <p:cNvGrpSpPr/>
          <p:nvPr/>
        </p:nvGrpSpPr>
        <p:grpSpPr>
          <a:xfrm>
            <a:off x="6372202" y="1052736"/>
            <a:ext cx="330927" cy="360040"/>
            <a:chOff x="2919805" y="4890453"/>
            <a:chExt cx="329422" cy="359049"/>
          </a:xfrm>
        </p:grpSpPr>
        <p:grpSp>
          <p:nvGrpSpPr>
            <p:cNvPr id="46" name="Groupe 64"/>
            <p:cNvGrpSpPr/>
            <p:nvPr/>
          </p:nvGrpSpPr>
          <p:grpSpPr>
            <a:xfrm>
              <a:off x="2919805" y="4890453"/>
              <a:ext cx="329422" cy="359049"/>
              <a:chOff x="2924529" y="2581276"/>
              <a:chExt cx="200743" cy="157331"/>
            </a:xfrm>
          </p:grpSpPr>
          <p:sp>
            <p:nvSpPr>
              <p:cNvPr id="52" name="Ellipse 51"/>
              <p:cNvSpPr/>
              <p:nvPr/>
            </p:nvSpPr>
            <p:spPr>
              <a:xfrm>
                <a:off x="2981256" y="2666599"/>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3" name="Ellipse 52"/>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47"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Oval 80"/>
            <p:cNvSpPr/>
            <p:nvPr/>
          </p:nvSpPr>
          <p:spPr>
            <a:xfrm>
              <a:off x="2987824" y="4941168"/>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Oval 81"/>
            <p:cNvSpPr/>
            <p:nvPr/>
          </p:nvSpPr>
          <p:spPr>
            <a:xfrm>
              <a:off x="3061917" y="5112075"/>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Oval 84"/>
            <p:cNvSpPr/>
            <p:nvPr/>
          </p:nvSpPr>
          <p:spPr>
            <a:xfrm>
              <a:off x="3161001" y="5100419"/>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Oval 86"/>
            <p:cNvSpPr/>
            <p:nvPr/>
          </p:nvSpPr>
          <p:spPr>
            <a:xfrm>
              <a:off x="3115282" y="5175188"/>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6" name="ZoneTexte 55"/>
          <p:cNvSpPr txBox="1"/>
          <p:nvPr/>
        </p:nvSpPr>
        <p:spPr>
          <a:xfrm>
            <a:off x="5364088" y="2564905"/>
            <a:ext cx="792088" cy="461665"/>
          </a:xfrm>
          <a:prstGeom prst="rect">
            <a:avLst/>
          </a:prstGeom>
          <a:noFill/>
        </p:spPr>
        <p:txBody>
          <a:bodyPr wrap="square" rtlCol="0">
            <a:spAutoFit/>
          </a:bodyPr>
          <a:lstStyle/>
          <a:p>
            <a:r>
              <a:rPr lang="fr-FR" sz="2400" b="1" dirty="0" smtClean="0">
                <a:solidFill>
                  <a:srgbClr val="F74FD7"/>
                </a:solidFill>
                <a:latin typeface="Calibri" pitchFamily="34" charset="0"/>
                <a:cs typeface="Calibri" pitchFamily="34" charset="0"/>
              </a:rPr>
              <a:t>Ca</a:t>
            </a:r>
            <a:r>
              <a:rPr lang="fr-FR" sz="2400" b="1" baseline="30000" dirty="0" smtClean="0">
                <a:solidFill>
                  <a:srgbClr val="F74FD7"/>
                </a:solidFill>
                <a:latin typeface="Calibri" pitchFamily="34" charset="0"/>
                <a:cs typeface="Calibri" pitchFamily="34" charset="0"/>
              </a:rPr>
              <a:t>2+</a:t>
            </a:r>
            <a:endParaRPr lang="fr-FR" sz="2400" b="1" baseline="30000" dirty="0">
              <a:solidFill>
                <a:srgbClr val="F74FD7"/>
              </a:solidFill>
              <a:latin typeface="Calibri" pitchFamily="34" charset="0"/>
              <a:cs typeface="Calibri" pitchFamily="34" charset="0"/>
            </a:endParaRPr>
          </a:p>
        </p:txBody>
      </p:sp>
      <p:sp>
        <p:nvSpPr>
          <p:cNvPr id="58" name="ZoneTexte 57"/>
          <p:cNvSpPr txBox="1"/>
          <p:nvPr/>
        </p:nvSpPr>
        <p:spPr>
          <a:xfrm>
            <a:off x="6588224" y="3183360"/>
            <a:ext cx="1008112" cy="461665"/>
          </a:xfrm>
          <a:prstGeom prst="rect">
            <a:avLst/>
          </a:prstGeom>
          <a:noFill/>
        </p:spPr>
        <p:txBody>
          <a:bodyPr wrap="square" rtlCol="0">
            <a:spAutoFit/>
          </a:bodyPr>
          <a:lstStyle/>
          <a:p>
            <a:r>
              <a:rPr lang="fr-FR" sz="2400" b="1" dirty="0" smtClean="0">
                <a:solidFill>
                  <a:srgbClr val="DEDEE0">
                    <a:lumMod val="50000"/>
                  </a:srgbClr>
                </a:solidFill>
                <a:latin typeface="Calibri" pitchFamily="34" charset="0"/>
                <a:cs typeface="Calibri" pitchFamily="34" charset="0"/>
              </a:rPr>
              <a:t>RE</a:t>
            </a:r>
            <a:endParaRPr lang="fr-FR" sz="2400" b="1" dirty="0">
              <a:solidFill>
                <a:srgbClr val="DEDEE0">
                  <a:lumMod val="50000"/>
                </a:srgbClr>
              </a:solidFill>
              <a:latin typeface="Calibri" pitchFamily="34" charset="0"/>
              <a:cs typeface="Calibri" pitchFamily="34" charset="0"/>
            </a:endParaRPr>
          </a:p>
        </p:txBody>
      </p:sp>
      <p:sp>
        <p:nvSpPr>
          <p:cNvPr id="59" name="Forme libre 58"/>
          <p:cNvSpPr/>
          <p:nvPr/>
        </p:nvSpPr>
        <p:spPr>
          <a:xfrm>
            <a:off x="4067944" y="3068960"/>
            <a:ext cx="2592288" cy="1296144"/>
          </a:xfrm>
          <a:custGeom>
            <a:avLst/>
            <a:gdLst>
              <a:gd name="connsiteX0" fmla="*/ 2161309 w 7661563"/>
              <a:gd name="connsiteY0" fmla="*/ 169025 h 2837411"/>
              <a:gd name="connsiteX1" fmla="*/ 2959330 w 7661563"/>
              <a:gd name="connsiteY1" fmla="*/ 468283 h 2837411"/>
              <a:gd name="connsiteX2" fmla="*/ 5170516 w 7661563"/>
              <a:gd name="connsiteY2" fmla="*/ 435033 h 2837411"/>
              <a:gd name="connsiteX3" fmla="*/ 6151418 w 7661563"/>
              <a:gd name="connsiteY3" fmla="*/ 152400 h 2837411"/>
              <a:gd name="connsiteX4" fmla="*/ 6583679 w 7661563"/>
              <a:gd name="connsiteY4" fmla="*/ 418407 h 2837411"/>
              <a:gd name="connsiteX5" fmla="*/ 6035039 w 7661563"/>
              <a:gd name="connsiteY5" fmla="*/ 667789 h 2837411"/>
              <a:gd name="connsiteX6" fmla="*/ 4788130 w 7661563"/>
              <a:gd name="connsiteY6" fmla="*/ 734291 h 2837411"/>
              <a:gd name="connsiteX7" fmla="*/ 4488872 w 7661563"/>
              <a:gd name="connsiteY7" fmla="*/ 1166553 h 2837411"/>
              <a:gd name="connsiteX8" fmla="*/ 5270269 w 7661563"/>
              <a:gd name="connsiteY8" fmla="*/ 1033549 h 2837411"/>
              <a:gd name="connsiteX9" fmla="*/ 6334298 w 7661563"/>
              <a:gd name="connsiteY9" fmla="*/ 967047 h 2837411"/>
              <a:gd name="connsiteX10" fmla="*/ 6816436 w 7661563"/>
              <a:gd name="connsiteY10" fmla="*/ 983673 h 2837411"/>
              <a:gd name="connsiteX11" fmla="*/ 6434050 w 7661563"/>
              <a:gd name="connsiteY11" fmla="*/ 1299556 h 2837411"/>
              <a:gd name="connsiteX12" fmla="*/ 4638501 w 7661563"/>
              <a:gd name="connsiteY12" fmla="*/ 1366058 h 2837411"/>
              <a:gd name="connsiteX13" fmla="*/ 4688378 w 7661563"/>
              <a:gd name="connsiteY13" fmla="*/ 1831571 h 2837411"/>
              <a:gd name="connsiteX14" fmla="*/ 6733309 w 7661563"/>
              <a:gd name="connsiteY14" fmla="*/ 1515687 h 2837411"/>
              <a:gd name="connsiteX15" fmla="*/ 7514705 w 7661563"/>
              <a:gd name="connsiteY15" fmla="*/ 1399309 h 2837411"/>
              <a:gd name="connsiteX16" fmla="*/ 7514705 w 7661563"/>
              <a:gd name="connsiteY16" fmla="*/ 1814945 h 2837411"/>
              <a:gd name="connsiteX17" fmla="*/ 6633556 w 7661563"/>
              <a:gd name="connsiteY17" fmla="*/ 1898073 h 2837411"/>
              <a:gd name="connsiteX18" fmla="*/ 4854632 w 7661563"/>
              <a:gd name="connsiteY18" fmla="*/ 2197331 h 2837411"/>
              <a:gd name="connsiteX19" fmla="*/ 4821381 w 7661563"/>
              <a:gd name="connsiteY19" fmla="*/ 2563091 h 2837411"/>
              <a:gd name="connsiteX20" fmla="*/ 4372494 w 7661563"/>
              <a:gd name="connsiteY20" fmla="*/ 2712720 h 2837411"/>
              <a:gd name="connsiteX21" fmla="*/ 4339243 w 7661563"/>
              <a:gd name="connsiteY21" fmla="*/ 2330334 h 2837411"/>
              <a:gd name="connsiteX22" fmla="*/ 3690850 w 7661563"/>
              <a:gd name="connsiteY22" fmla="*/ 2363585 h 2837411"/>
              <a:gd name="connsiteX23" fmla="*/ 2477192 w 7661563"/>
              <a:gd name="connsiteY23" fmla="*/ 2413462 h 2837411"/>
              <a:gd name="connsiteX24" fmla="*/ 1895301 w 7661563"/>
              <a:gd name="connsiteY24" fmla="*/ 2829098 h 2837411"/>
              <a:gd name="connsiteX25" fmla="*/ 1762298 w 7661563"/>
              <a:gd name="connsiteY25" fmla="*/ 2363585 h 2837411"/>
              <a:gd name="connsiteX26" fmla="*/ 2327563 w 7661563"/>
              <a:gd name="connsiteY26" fmla="*/ 2313709 h 2837411"/>
              <a:gd name="connsiteX27" fmla="*/ 3059083 w 7661563"/>
              <a:gd name="connsiteY27" fmla="*/ 2080953 h 2837411"/>
              <a:gd name="connsiteX28" fmla="*/ 1645919 w 7661563"/>
              <a:gd name="connsiteY28" fmla="*/ 2114203 h 2837411"/>
              <a:gd name="connsiteX29" fmla="*/ 831272 w 7661563"/>
              <a:gd name="connsiteY29" fmla="*/ 2130829 h 2837411"/>
              <a:gd name="connsiteX30" fmla="*/ 798021 w 7661563"/>
              <a:gd name="connsiteY30" fmla="*/ 1947949 h 2837411"/>
              <a:gd name="connsiteX31" fmla="*/ 1745672 w 7661563"/>
              <a:gd name="connsiteY31" fmla="*/ 1814945 h 2837411"/>
              <a:gd name="connsiteX32" fmla="*/ 3275214 w 7661563"/>
              <a:gd name="connsiteY32" fmla="*/ 1814945 h 2837411"/>
              <a:gd name="connsiteX33" fmla="*/ 3042458 w 7661563"/>
              <a:gd name="connsiteY33" fmla="*/ 1415934 h 2837411"/>
              <a:gd name="connsiteX34" fmla="*/ 1612669 w 7661563"/>
              <a:gd name="connsiteY34" fmla="*/ 1515687 h 2837411"/>
              <a:gd name="connsiteX35" fmla="*/ 798021 w 7661563"/>
              <a:gd name="connsiteY35" fmla="*/ 1582189 h 2837411"/>
              <a:gd name="connsiteX36" fmla="*/ 332509 w 7661563"/>
              <a:gd name="connsiteY36" fmla="*/ 1515687 h 2837411"/>
              <a:gd name="connsiteX37" fmla="*/ 448887 w 7661563"/>
              <a:gd name="connsiteY37" fmla="*/ 1233054 h 2837411"/>
              <a:gd name="connsiteX38" fmla="*/ 3025832 w 7661563"/>
              <a:gd name="connsiteY38" fmla="*/ 1183178 h 2837411"/>
              <a:gd name="connsiteX39" fmla="*/ 3441469 w 7661563"/>
              <a:gd name="connsiteY39" fmla="*/ 983673 h 2837411"/>
              <a:gd name="connsiteX40" fmla="*/ 3009207 w 7661563"/>
              <a:gd name="connsiteY40" fmla="*/ 834043 h 2837411"/>
              <a:gd name="connsiteX41" fmla="*/ 1413163 w 7661563"/>
              <a:gd name="connsiteY41" fmla="*/ 501534 h 2837411"/>
              <a:gd name="connsiteX42" fmla="*/ 1645919 w 7661563"/>
              <a:gd name="connsiteY42" fmla="*/ 52647 h 2837411"/>
              <a:gd name="connsiteX43" fmla="*/ 2161309 w 7661563"/>
              <a:gd name="connsiteY43" fmla="*/ 169025 h 28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661563" h="2837411">
                <a:moveTo>
                  <a:pt x="2161309" y="169025"/>
                </a:moveTo>
                <a:cubicBezTo>
                  <a:pt x="2380211" y="238298"/>
                  <a:pt x="2457796" y="423948"/>
                  <a:pt x="2959330" y="468283"/>
                </a:cubicBezTo>
                <a:cubicBezTo>
                  <a:pt x="3460864" y="512618"/>
                  <a:pt x="4638501" y="487680"/>
                  <a:pt x="5170516" y="435033"/>
                </a:cubicBezTo>
                <a:cubicBezTo>
                  <a:pt x="5702531" y="382386"/>
                  <a:pt x="5915891" y="155171"/>
                  <a:pt x="6151418" y="152400"/>
                </a:cubicBezTo>
                <a:cubicBezTo>
                  <a:pt x="6386945" y="149629"/>
                  <a:pt x="6603076" y="332509"/>
                  <a:pt x="6583679" y="418407"/>
                </a:cubicBezTo>
                <a:cubicBezTo>
                  <a:pt x="6564283" y="504305"/>
                  <a:pt x="6334297" y="615142"/>
                  <a:pt x="6035039" y="667789"/>
                </a:cubicBezTo>
                <a:cubicBezTo>
                  <a:pt x="5735781" y="720436"/>
                  <a:pt x="5045825" y="651164"/>
                  <a:pt x="4788130" y="734291"/>
                </a:cubicBezTo>
                <a:cubicBezTo>
                  <a:pt x="4530436" y="817418"/>
                  <a:pt x="4408516" y="1116677"/>
                  <a:pt x="4488872" y="1166553"/>
                </a:cubicBezTo>
                <a:cubicBezTo>
                  <a:pt x="4569228" y="1216429"/>
                  <a:pt x="4962698" y="1066800"/>
                  <a:pt x="5270269" y="1033549"/>
                </a:cubicBezTo>
                <a:cubicBezTo>
                  <a:pt x="5577840" y="1000298"/>
                  <a:pt x="6076604" y="975360"/>
                  <a:pt x="6334298" y="967047"/>
                </a:cubicBezTo>
                <a:cubicBezTo>
                  <a:pt x="6591992" y="958734"/>
                  <a:pt x="6799811" y="928255"/>
                  <a:pt x="6816436" y="983673"/>
                </a:cubicBezTo>
                <a:cubicBezTo>
                  <a:pt x="6833061" y="1039091"/>
                  <a:pt x="6797039" y="1235825"/>
                  <a:pt x="6434050" y="1299556"/>
                </a:cubicBezTo>
                <a:cubicBezTo>
                  <a:pt x="6071061" y="1363287"/>
                  <a:pt x="4929446" y="1277389"/>
                  <a:pt x="4638501" y="1366058"/>
                </a:cubicBezTo>
                <a:cubicBezTo>
                  <a:pt x="4347556" y="1454727"/>
                  <a:pt x="4339243" y="1806633"/>
                  <a:pt x="4688378" y="1831571"/>
                </a:cubicBezTo>
                <a:cubicBezTo>
                  <a:pt x="5037513" y="1856509"/>
                  <a:pt x="6733309" y="1515687"/>
                  <a:pt x="6733309" y="1515687"/>
                </a:cubicBezTo>
                <a:cubicBezTo>
                  <a:pt x="7204363" y="1443643"/>
                  <a:pt x="7384472" y="1349433"/>
                  <a:pt x="7514705" y="1399309"/>
                </a:cubicBezTo>
                <a:cubicBezTo>
                  <a:pt x="7644938" y="1449185"/>
                  <a:pt x="7661563" y="1731818"/>
                  <a:pt x="7514705" y="1814945"/>
                </a:cubicBezTo>
                <a:cubicBezTo>
                  <a:pt x="7367847" y="1898072"/>
                  <a:pt x="7076901" y="1834342"/>
                  <a:pt x="6633556" y="1898073"/>
                </a:cubicBezTo>
                <a:cubicBezTo>
                  <a:pt x="6190211" y="1961804"/>
                  <a:pt x="5156661" y="2086495"/>
                  <a:pt x="4854632" y="2197331"/>
                </a:cubicBezTo>
                <a:cubicBezTo>
                  <a:pt x="4552603" y="2308167"/>
                  <a:pt x="4901737" y="2477193"/>
                  <a:pt x="4821381" y="2563091"/>
                </a:cubicBezTo>
                <a:cubicBezTo>
                  <a:pt x="4741025" y="2648989"/>
                  <a:pt x="4452850" y="2751513"/>
                  <a:pt x="4372494" y="2712720"/>
                </a:cubicBezTo>
                <a:cubicBezTo>
                  <a:pt x="4292138" y="2673927"/>
                  <a:pt x="4452850" y="2388523"/>
                  <a:pt x="4339243" y="2330334"/>
                </a:cubicBezTo>
                <a:cubicBezTo>
                  <a:pt x="4225636" y="2272145"/>
                  <a:pt x="3690850" y="2363585"/>
                  <a:pt x="3690850" y="2363585"/>
                </a:cubicBezTo>
                <a:cubicBezTo>
                  <a:pt x="3380508" y="2377440"/>
                  <a:pt x="2776450" y="2335877"/>
                  <a:pt x="2477192" y="2413462"/>
                </a:cubicBezTo>
                <a:cubicBezTo>
                  <a:pt x="2177934" y="2491048"/>
                  <a:pt x="2014450" y="2837411"/>
                  <a:pt x="1895301" y="2829098"/>
                </a:cubicBezTo>
                <a:cubicBezTo>
                  <a:pt x="1776152" y="2820785"/>
                  <a:pt x="1690254" y="2449483"/>
                  <a:pt x="1762298" y="2363585"/>
                </a:cubicBezTo>
                <a:cubicBezTo>
                  <a:pt x="1834342" y="2277687"/>
                  <a:pt x="2111432" y="2360814"/>
                  <a:pt x="2327563" y="2313709"/>
                </a:cubicBezTo>
                <a:cubicBezTo>
                  <a:pt x="2543694" y="2266604"/>
                  <a:pt x="3172690" y="2114204"/>
                  <a:pt x="3059083" y="2080953"/>
                </a:cubicBezTo>
                <a:cubicBezTo>
                  <a:pt x="2945476" y="2047702"/>
                  <a:pt x="1645919" y="2114203"/>
                  <a:pt x="1645919" y="2114203"/>
                </a:cubicBezTo>
                <a:cubicBezTo>
                  <a:pt x="1274617" y="2122516"/>
                  <a:pt x="972588" y="2158538"/>
                  <a:pt x="831272" y="2130829"/>
                </a:cubicBezTo>
                <a:cubicBezTo>
                  <a:pt x="689956" y="2103120"/>
                  <a:pt x="645621" y="2000596"/>
                  <a:pt x="798021" y="1947949"/>
                </a:cubicBezTo>
                <a:cubicBezTo>
                  <a:pt x="950421" y="1895302"/>
                  <a:pt x="1332807" y="1837112"/>
                  <a:pt x="1745672" y="1814945"/>
                </a:cubicBezTo>
                <a:cubicBezTo>
                  <a:pt x="2158537" y="1792778"/>
                  <a:pt x="3059083" y="1881447"/>
                  <a:pt x="3275214" y="1814945"/>
                </a:cubicBezTo>
                <a:cubicBezTo>
                  <a:pt x="3491345" y="1748443"/>
                  <a:pt x="3319549" y="1465810"/>
                  <a:pt x="3042458" y="1415934"/>
                </a:cubicBezTo>
                <a:cubicBezTo>
                  <a:pt x="2765367" y="1366058"/>
                  <a:pt x="1612669" y="1515687"/>
                  <a:pt x="1612669" y="1515687"/>
                </a:cubicBezTo>
                <a:cubicBezTo>
                  <a:pt x="1238596" y="1543396"/>
                  <a:pt x="1011381" y="1582189"/>
                  <a:pt x="798021" y="1582189"/>
                </a:cubicBezTo>
                <a:cubicBezTo>
                  <a:pt x="584661" y="1582189"/>
                  <a:pt x="390698" y="1573876"/>
                  <a:pt x="332509" y="1515687"/>
                </a:cubicBezTo>
                <a:cubicBezTo>
                  <a:pt x="274320" y="1457498"/>
                  <a:pt x="0" y="1288472"/>
                  <a:pt x="448887" y="1233054"/>
                </a:cubicBezTo>
                <a:cubicBezTo>
                  <a:pt x="897774" y="1177636"/>
                  <a:pt x="2527068" y="1224741"/>
                  <a:pt x="3025832" y="1183178"/>
                </a:cubicBezTo>
                <a:cubicBezTo>
                  <a:pt x="3524596" y="1141615"/>
                  <a:pt x="3444240" y="1041862"/>
                  <a:pt x="3441469" y="983673"/>
                </a:cubicBezTo>
                <a:cubicBezTo>
                  <a:pt x="3438698" y="925484"/>
                  <a:pt x="3347258" y="914399"/>
                  <a:pt x="3009207" y="834043"/>
                </a:cubicBezTo>
                <a:cubicBezTo>
                  <a:pt x="2671156" y="753687"/>
                  <a:pt x="1640378" y="631767"/>
                  <a:pt x="1413163" y="501534"/>
                </a:cubicBezTo>
                <a:cubicBezTo>
                  <a:pt x="1185948" y="371301"/>
                  <a:pt x="1518457" y="105294"/>
                  <a:pt x="1645919" y="52647"/>
                </a:cubicBezTo>
                <a:cubicBezTo>
                  <a:pt x="1773381" y="0"/>
                  <a:pt x="1942407" y="99752"/>
                  <a:pt x="2161309" y="169025"/>
                </a:cubicBezTo>
                <a:close/>
              </a:path>
            </a:pathLst>
          </a:custGeom>
          <a:solidFill>
            <a:srgbClr val="FFCC66"/>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60" name="Groupe 59"/>
          <p:cNvGrpSpPr/>
          <p:nvPr/>
        </p:nvGrpSpPr>
        <p:grpSpPr>
          <a:xfrm>
            <a:off x="5220072" y="3140969"/>
            <a:ext cx="252000" cy="368440"/>
            <a:chOff x="755576" y="332656"/>
            <a:chExt cx="252000" cy="368440"/>
          </a:xfrm>
        </p:grpSpPr>
        <p:sp>
          <p:nvSpPr>
            <p:cNvPr id="31" name="Ellipse 30"/>
            <p:cNvSpPr/>
            <p:nvPr/>
          </p:nvSpPr>
          <p:spPr>
            <a:xfrm>
              <a:off x="755576" y="406344"/>
              <a:ext cx="63002" cy="221064"/>
            </a:xfrm>
            <a:prstGeom prst="ellipse">
              <a:avLst/>
            </a:prstGeom>
            <a:solidFill>
              <a:srgbClr val="FF99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Ellipse 31"/>
            <p:cNvSpPr/>
            <p:nvPr/>
          </p:nvSpPr>
          <p:spPr>
            <a:xfrm>
              <a:off x="944581" y="406344"/>
              <a:ext cx="62995" cy="221039"/>
            </a:xfrm>
            <a:prstGeom prst="ellipse">
              <a:avLst/>
            </a:prstGeom>
            <a:solidFill>
              <a:srgbClr val="FF99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3" name="Ellipse 32"/>
            <p:cNvSpPr/>
            <p:nvPr/>
          </p:nvSpPr>
          <p:spPr>
            <a:xfrm>
              <a:off x="818578" y="332656"/>
              <a:ext cx="126003" cy="147376"/>
            </a:xfrm>
            <a:prstGeom prst="ellipse">
              <a:avLst/>
            </a:prstGeom>
            <a:solidFill>
              <a:srgbClr val="FF99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4" name="Ellipse 33"/>
            <p:cNvSpPr/>
            <p:nvPr/>
          </p:nvSpPr>
          <p:spPr>
            <a:xfrm>
              <a:off x="818578" y="406344"/>
              <a:ext cx="125990" cy="294752"/>
            </a:xfrm>
            <a:prstGeom prst="ellipse">
              <a:avLst/>
            </a:prstGeom>
            <a:solidFill>
              <a:srgbClr val="FF99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cxnSp>
        <p:nvCxnSpPr>
          <p:cNvPr id="55" name="Connecteur droit avec flèche 54"/>
          <p:cNvCxnSpPr/>
          <p:nvPr/>
        </p:nvCxnSpPr>
        <p:spPr>
          <a:xfrm flipV="1">
            <a:off x="5347463" y="2875069"/>
            <a:ext cx="0" cy="972000"/>
          </a:xfrm>
          <a:prstGeom prst="straightConnector1">
            <a:avLst/>
          </a:prstGeom>
          <a:ln w="28575">
            <a:solidFill>
              <a:srgbClr val="F74FD7"/>
            </a:solidFill>
            <a:tailEnd type="arrow"/>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35496" y="-10254"/>
            <a:ext cx="8928992" cy="630942"/>
          </a:xfrm>
          <a:prstGeom prst="rect">
            <a:avLst/>
          </a:prstGeom>
          <a:noFill/>
        </p:spPr>
        <p:txBody>
          <a:bodyPr wrap="square" rtlCol="0">
            <a:spAutoFit/>
          </a:bodyPr>
          <a:lstStyle/>
          <a:p>
            <a:r>
              <a:rPr lang="fr-FR" sz="3500" dirty="0" smtClean="0">
                <a:solidFill>
                  <a:srgbClr val="303030"/>
                </a:solidFill>
                <a:latin typeface="Cambria" pitchFamily="18" charset="0"/>
              </a:rPr>
              <a:t>How to </a:t>
            </a:r>
            <a:r>
              <a:rPr lang="fr-FR" sz="3500" dirty="0" err="1" smtClean="0">
                <a:solidFill>
                  <a:srgbClr val="303030"/>
                </a:solidFill>
                <a:latin typeface="Cambria" pitchFamily="18" charset="0"/>
              </a:rPr>
              <a:t>investigate</a:t>
            </a:r>
            <a:r>
              <a:rPr lang="fr-FR" sz="3500" dirty="0" smtClean="0">
                <a:solidFill>
                  <a:srgbClr val="303030"/>
                </a:solidFill>
                <a:latin typeface="Cambria" pitchFamily="18" charset="0"/>
              </a:rPr>
              <a:t> </a:t>
            </a:r>
            <a:r>
              <a:rPr lang="fr-FR" sz="3500" dirty="0" err="1" smtClean="0">
                <a:solidFill>
                  <a:srgbClr val="303030"/>
                </a:solidFill>
                <a:latin typeface="Cambria" pitchFamily="18" charset="0"/>
              </a:rPr>
              <a:t>exocytosis</a:t>
            </a:r>
            <a:r>
              <a:rPr lang="fr-FR" sz="3500" dirty="0" smtClean="0">
                <a:solidFill>
                  <a:srgbClr val="303030"/>
                </a:solidFill>
                <a:latin typeface="Cambria" pitchFamily="18" charset="0"/>
              </a:rPr>
              <a:t>  in </a:t>
            </a:r>
            <a:r>
              <a:rPr lang="fr-FR" sz="3500" dirty="0" err="1" smtClean="0">
                <a:solidFill>
                  <a:srgbClr val="303030"/>
                </a:solidFill>
                <a:latin typeface="Cambria" pitchFamily="18" charset="0"/>
              </a:rPr>
              <a:t>astrocytes</a:t>
            </a:r>
            <a:r>
              <a:rPr lang="fr-FR" sz="3500" dirty="0" smtClean="0">
                <a:solidFill>
                  <a:srgbClr val="303030"/>
                </a:solidFill>
                <a:latin typeface="Cambria" pitchFamily="18" charset="0"/>
              </a:rPr>
              <a:t> ?</a:t>
            </a:r>
            <a:endParaRPr lang="fr-FR" sz="3500" dirty="0">
              <a:solidFill>
                <a:srgbClr val="303030"/>
              </a:solidFill>
              <a:latin typeface="Cambria" pitchFamily="18" charset="0"/>
            </a:endParaRPr>
          </a:p>
        </p:txBody>
      </p:sp>
      <p:grpSp>
        <p:nvGrpSpPr>
          <p:cNvPr id="131" name="Groupe 130"/>
          <p:cNvGrpSpPr/>
          <p:nvPr/>
        </p:nvGrpSpPr>
        <p:grpSpPr>
          <a:xfrm>
            <a:off x="4860032" y="4725145"/>
            <a:ext cx="489141" cy="535009"/>
            <a:chOff x="7388763" y="1411329"/>
            <a:chExt cx="489141" cy="535009"/>
          </a:xfrm>
        </p:grpSpPr>
        <p:sp>
          <p:nvSpPr>
            <p:cNvPr id="72" name="Forme libre 71"/>
            <p:cNvSpPr/>
            <p:nvPr/>
          </p:nvSpPr>
          <p:spPr>
            <a:xfrm rot="17477843">
              <a:off x="7365829" y="1434263"/>
              <a:ext cx="535009" cy="489141"/>
            </a:xfrm>
            <a:custGeom>
              <a:avLst/>
              <a:gdLst>
                <a:gd name="connsiteX0" fmla="*/ 202276 w 1144386"/>
                <a:gd name="connsiteY0" fmla="*/ 238298 h 881149"/>
                <a:gd name="connsiteX1" fmla="*/ 302029 w 1144386"/>
                <a:gd name="connsiteY1" fmla="*/ 238298 h 881149"/>
                <a:gd name="connsiteX2" fmla="*/ 701040 w 1144386"/>
                <a:gd name="connsiteY2" fmla="*/ 5542 h 881149"/>
                <a:gd name="connsiteX3" fmla="*/ 1100051 w 1144386"/>
                <a:gd name="connsiteY3" fmla="*/ 205047 h 881149"/>
                <a:gd name="connsiteX4" fmla="*/ 967047 w 1144386"/>
                <a:gd name="connsiteY4" fmla="*/ 421178 h 881149"/>
                <a:gd name="connsiteX5" fmla="*/ 950422 w 1144386"/>
                <a:gd name="connsiteY5" fmla="*/ 687185 h 881149"/>
                <a:gd name="connsiteX6" fmla="*/ 684414 w 1144386"/>
                <a:gd name="connsiteY6" fmla="*/ 820189 h 881149"/>
                <a:gd name="connsiteX7" fmla="*/ 401782 w 1144386"/>
                <a:gd name="connsiteY7" fmla="*/ 653934 h 881149"/>
                <a:gd name="connsiteX8" fmla="*/ 85898 w 1144386"/>
                <a:gd name="connsiteY8" fmla="*/ 820189 h 881149"/>
                <a:gd name="connsiteX9" fmla="*/ 19396 w 1144386"/>
                <a:gd name="connsiteY9" fmla="*/ 288174 h 881149"/>
                <a:gd name="connsiteX10" fmla="*/ 202276 w 1144386"/>
                <a:gd name="connsiteY10" fmla="*/ 238298 h 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386" h="881149">
                  <a:moveTo>
                    <a:pt x="202276" y="238298"/>
                  </a:moveTo>
                  <a:cubicBezTo>
                    <a:pt x="249381" y="229985"/>
                    <a:pt x="218902" y="277091"/>
                    <a:pt x="302029" y="238298"/>
                  </a:cubicBezTo>
                  <a:cubicBezTo>
                    <a:pt x="385156" y="199505"/>
                    <a:pt x="568036" y="11084"/>
                    <a:pt x="701040" y="5542"/>
                  </a:cubicBezTo>
                  <a:cubicBezTo>
                    <a:pt x="834044" y="0"/>
                    <a:pt x="1055717" y="135774"/>
                    <a:pt x="1100051" y="205047"/>
                  </a:cubicBezTo>
                  <a:cubicBezTo>
                    <a:pt x="1144386" y="274320"/>
                    <a:pt x="991985" y="340822"/>
                    <a:pt x="967047" y="421178"/>
                  </a:cubicBezTo>
                  <a:cubicBezTo>
                    <a:pt x="942109" y="501534"/>
                    <a:pt x="997528" y="620683"/>
                    <a:pt x="950422" y="687185"/>
                  </a:cubicBezTo>
                  <a:cubicBezTo>
                    <a:pt x="903317" y="753687"/>
                    <a:pt x="775854" y="825731"/>
                    <a:pt x="684414" y="820189"/>
                  </a:cubicBezTo>
                  <a:cubicBezTo>
                    <a:pt x="592974" y="814647"/>
                    <a:pt x="501535" y="653934"/>
                    <a:pt x="401782" y="653934"/>
                  </a:cubicBezTo>
                  <a:cubicBezTo>
                    <a:pt x="302029" y="653934"/>
                    <a:pt x="149629" y="881149"/>
                    <a:pt x="85898" y="820189"/>
                  </a:cubicBezTo>
                  <a:cubicBezTo>
                    <a:pt x="22167" y="759229"/>
                    <a:pt x="0" y="382385"/>
                    <a:pt x="19396" y="288174"/>
                  </a:cubicBezTo>
                  <a:cubicBezTo>
                    <a:pt x="38792" y="193963"/>
                    <a:pt x="155171" y="246611"/>
                    <a:pt x="202276" y="23829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3" name="Oval 86"/>
            <p:cNvSpPr/>
            <p:nvPr/>
          </p:nvSpPr>
          <p:spPr>
            <a:xfrm rot="17477843">
              <a:off x="7614567" y="1625406"/>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 name="Oval 86"/>
            <p:cNvSpPr/>
            <p:nvPr/>
          </p:nvSpPr>
          <p:spPr>
            <a:xfrm rot="17477843">
              <a:off x="7524809" y="1471225"/>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 name="Oval 86"/>
            <p:cNvSpPr/>
            <p:nvPr/>
          </p:nvSpPr>
          <p:spPr>
            <a:xfrm rot="17477843">
              <a:off x="7639278" y="1754231"/>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81" name="Group 77"/>
          <p:cNvGrpSpPr/>
          <p:nvPr/>
        </p:nvGrpSpPr>
        <p:grpSpPr>
          <a:xfrm>
            <a:off x="6732242" y="4581129"/>
            <a:ext cx="330927" cy="360040"/>
            <a:chOff x="2919805" y="4890453"/>
            <a:chExt cx="329422" cy="359049"/>
          </a:xfrm>
        </p:grpSpPr>
        <p:grpSp>
          <p:nvGrpSpPr>
            <p:cNvPr id="82" name="Groupe 64"/>
            <p:cNvGrpSpPr/>
            <p:nvPr/>
          </p:nvGrpSpPr>
          <p:grpSpPr>
            <a:xfrm>
              <a:off x="2919805" y="4890453"/>
              <a:ext cx="329422" cy="359049"/>
              <a:chOff x="2924529" y="2581276"/>
              <a:chExt cx="200743" cy="157331"/>
            </a:xfrm>
          </p:grpSpPr>
          <p:sp>
            <p:nvSpPr>
              <p:cNvPr id="88" name="Ellipse 87"/>
              <p:cNvSpPr/>
              <p:nvPr/>
            </p:nvSpPr>
            <p:spPr>
              <a:xfrm>
                <a:off x="2981256" y="2666599"/>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 name="Ellipse 88"/>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83"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4" name="Oval 80"/>
            <p:cNvSpPr/>
            <p:nvPr/>
          </p:nvSpPr>
          <p:spPr>
            <a:xfrm>
              <a:off x="2987824" y="4941168"/>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Oval 81"/>
            <p:cNvSpPr/>
            <p:nvPr/>
          </p:nvSpPr>
          <p:spPr>
            <a:xfrm>
              <a:off x="3061917" y="5112075"/>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Oval 84"/>
            <p:cNvSpPr/>
            <p:nvPr/>
          </p:nvSpPr>
          <p:spPr>
            <a:xfrm>
              <a:off x="3161001" y="5100419"/>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7" name="Oval 86"/>
            <p:cNvSpPr/>
            <p:nvPr/>
          </p:nvSpPr>
          <p:spPr>
            <a:xfrm>
              <a:off x="3115282" y="5175188"/>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5" name="Flèche courbée vers le bas 94"/>
          <p:cNvSpPr/>
          <p:nvPr/>
        </p:nvSpPr>
        <p:spPr>
          <a:xfrm rot="1293503">
            <a:off x="4373061" y="2700712"/>
            <a:ext cx="880692" cy="254209"/>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6" name="ZoneTexte 95"/>
          <p:cNvSpPr txBox="1"/>
          <p:nvPr/>
        </p:nvSpPr>
        <p:spPr>
          <a:xfrm>
            <a:off x="5796136" y="4221088"/>
            <a:ext cx="792088" cy="461665"/>
          </a:xfrm>
          <a:prstGeom prst="rect">
            <a:avLst/>
          </a:prstGeom>
          <a:noFill/>
        </p:spPr>
        <p:txBody>
          <a:bodyPr wrap="square" rtlCol="0">
            <a:spAutoFit/>
          </a:bodyPr>
          <a:lstStyle/>
          <a:p>
            <a:r>
              <a:rPr lang="fr-FR" sz="2400" b="1" dirty="0" smtClean="0">
                <a:solidFill>
                  <a:srgbClr val="F74FD7"/>
                </a:solidFill>
                <a:latin typeface="Calibri" pitchFamily="34" charset="0"/>
                <a:cs typeface="Calibri" pitchFamily="34" charset="0"/>
              </a:rPr>
              <a:t>Ca</a:t>
            </a:r>
            <a:r>
              <a:rPr lang="fr-FR" sz="2400" b="1" baseline="30000" dirty="0" smtClean="0">
                <a:solidFill>
                  <a:srgbClr val="F74FD7"/>
                </a:solidFill>
                <a:latin typeface="Calibri" pitchFamily="34" charset="0"/>
                <a:cs typeface="Calibri" pitchFamily="34" charset="0"/>
              </a:rPr>
              <a:t>2+</a:t>
            </a:r>
            <a:endParaRPr lang="fr-FR" sz="2400" b="1" baseline="30000" dirty="0">
              <a:solidFill>
                <a:srgbClr val="F74FD7"/>
              </a:solidFill>
              <a:latin typeface="Calibri" pitchFamily="34" charset="0"/>
              <a:cs typeface="Calibri" pitchFamily="34" charset="0"/>
            </a:endParaRPr>
          </a:p>
        </p:txBody>
      </p:sp>
      <p:sp>
        <p:nvSpPr>
          <p:cNvPr id="98" name="Flèche courbée vers la gauche 97"/>
          <p:cNvSpPr/>
          <p:nvPr/>
        </p:nvSpPr>
        <p:spPr>
          <a:xfrm rot="2683227">
            <a:off x="5577886" y="4606120"/>
            <a:ext cx="453012" cy="1596620"/>
          </a:xfrm>
          <a:prstGeom prst="curved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9" name="Flèche courbée vers la gauche 98"/>
          <p:cNvSpPr/>
          <p:nvPr/>
        </p:nvSpPr>
        <p:spPr>
          <a:xfrm rot="2693577">
            <a:off x="5753962" y="4668323"/>
            <a:ext cx="425049" cy="1022376"/>
          </a:xfrm>
          <a:prstGeom prst="curved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107" name="Groupe 106"/>
          <p:cNvGrpSpPr/>
          <p:nvPr/>
        </p:nvGrpSpPr>
        <p:grpSpPr>
          <a:xfrm>
            <a:off x="3779912" y="5229201"/>
            <a:ext cx="549984" cy="767821"/>
            <a:chOff x="3779912" y="5229200"/>
            <a:chExt cx="549984" cy="767821"/>
          </a:xfrm>
        </p:grpSpPr>
        <p:sp>
          <p:nvSpPr>
            <p:cNvPr id="100" name="Oval 86"/>
            <p:cNvSpPr/>
            <p:nvPr/>
          </p:nvSpPr>
          <p:spPr>
            <a:xfrm>
              <a:off x="4139952" y="5733256"/>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Oval 86"/>
            <p:cNvSpPr/>
            <p:nvPr/>
          </p:nvSpPr>
          <p:spPr>
            <a:xfrm>
              <a:off x="4283968" y="5949280"/>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2" name="Oval 86"/>
            <p:cNvSpPr/>
            <p:nvPr/>
          </p:nvSpPr>
          <p:spPr>
            <a:xfrm>
              <a:off x="4283968" y="5229200"/>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3" name="Oval 86"/>
            <p:cNvSpPr/>
            <p:nvPr/>
          </p:nvSpPr>
          <p:spPr>
            <a:xfrm>
              <a:off x="3779912" y="5517232"/>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4" name="Oval 86"/>
            <p:cNvSpPr/>
            <p:nvPr/>
          </p:nvSpPr>
          <p:spPr>
            <a:xfrm>
              <a:off x="3995936" y="5733256"/>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Oval 86"/>
            <p:cNvSpPr/>
            <p:nvPr/>
          </p:nvSpPr>
          <p:spPr>
            <a:xfrm>
              <a:off x="4098594" y="5493017"/>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6" name="Oval 86"/>
            <p:cNvSpPr/>
            <p:nvPr/>
          </p:nvSpPr>
          <p:spPr>
            <a:xfrm>
              <a:off x="4094024" y="5229200"/>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8" name="Rectangle 107"/>
          <p:cNvSpPr/>
          <p:nvPr/>
        </p:nvSpPr>
        <p:spPr>
          <a:xfrm>
            <a:off x="3707904" y="4941169"/>
            <a:ext cx="1368152" cy="1152128"/>
          </a:xfrm>
          <a:prstGeom prst="rect">
            <a:avLst/>
          </a:prstGeom>
          <a:noFill/>
          <a:ln w="38100">
            <a:solidFill>
              <a:srgbClr val="2A4E5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9" name="ZoneTexte 108"/>
          <p:cNvSpPr txBox="1"/>
          <p:nvPr/>
        </p:nvSpPr>
        <p:spPr>
          <a:xfrm>
            <a:off x="3131840" y="5229201"/>
            <a:ext cx="1008112" cy="646331"/>
          </a:xfrm>
          <a:prstGeom prst="rect">
            <a:avLst/>
          </a:prstGeom>
          <a:noFill/>
        </p:spPr>
        <p:txBody>
          <a:bodyPr wrap="square" rtlCol="0">
            <a:spAutoFit/>
          </a:bodyPr>
          <a:lstStyle/>
          <a:p>
            <a:r>
              <a:rPr lang="fr-FR" sz="3600" dirty="0" smtClean="0">
                <a:solidFill>
                  <a:srgbClr val="2A4E5E"/>
                </a:solidFill>
                <a:latin typeface="Calibri" pitchFamily="34" charset="0"/>
                <a:cs typeface="Calibri" pitchFamily="34" charset="0"/>
              </a:rPr>
              <a:t>?</a:t>
            </a:r>
            <a:endParaRPr lang="fr-FR" sz="3600" dirty="0">
              <a:solidFill>
                <a:srgbClr val="2A4E5E"/>
              </a:solidFill>
              <a:latin typeface="Calibri" pitchFamily="34" charset="0"/>
              <a:cs typeface="Calibri" pitchFamily="34" charset="0"/>
            </a:endParaRPr>
          </a:p>
        </p:txBody>
      </p:sp>
      <p:grpSp>
        <p:nvGrpSpPr>
          <p:cNvPr id="115" name="Groupe 114"/>
          <p:cNvGrpSpPr/>
          <p:nvPr/>
        </p:nvGrpSpPr>
        <p:grpSpPr>
          <a:xfrm>
            <a:off x="5220072" y="1628801"/>
            <a:ext cx="489141" cy="535009"/>
            <a:chOff x="7748802" y="1987394"/>
            <a:chExt cx="489141" cy="535009"/>
          </a:xfrm>
        </p:grpSpPr>
        <p:sp>
          <p:nvSpPr>
            <p:cNvPr id="111" name="Forme libre 110"/>
            <p:cNvSpPr/>
            <p:nvPr/>
          </p:nvSpPr>
          <p:spPr>
            <a:xfrm rot="17477843">
              <a:off x="7725868" y="2010328"/>
              <a:ext cx="535009" cy="489141"/>
            </a:xfrm>
            <a:custGeom>
              <a:avLst/>
              <a:gdLst>
                <a:gd name="connsiteX0" fmla="*/ 202276 w 1144386"/>
                <a:gd name="connsiteY0" fmla="*/ 238298 h 881149"/>
                <a:gd name="connsiteX1" fmla="*/ 302029 w 1144386"/>
                <a:gd name="connsiteY1" fmla="*/ 238298 h 881149"/>
                <a:gd name="connsiteX2" fmla="*/ 701040 w 1144386"/>
                <a:gd name="connsiteY2" fmla="*/ 5542 h 881149"/>
                <a:gd name="connsiteX3" fmla="*/ 1100051 w 1144386"/>
                <a:gd name="connsiteY3" fmla="*/ 205047 h 881149"/>
                <a:gd name="connsiteX4" fmla="*/ 967047 w 1144386"/>
                <a:gd name="connsiteY4" fmla="*/ 421178 h 881149"/>
                <a:gd name="connsiteX5" fmla="*/ 950422 w 1144386"/>
                <a:gd name="connsiteY5" fmla="*/ 687185 h 881149"/>
                <a:gd name="connsiteX6" fmla="*/ 684414 w 1144386"/>
                <a:gd name="connsiteY6" fmla="*/ 820189 h 881149"/>
                <a:gd name="connsiteX7" fmla="*/ 401782 w 1144386"/>
                <a:gd name="connsiteY7" fmla="*/ 653934 h 881149"/>
                <a:gd name="connsiteX8" fmla="*/ 85898 w 1144386"/>
                <a:gd name="connsiteY8" fmla="*/ 820189 h 881149"/>
                <a:gd name="connsiteX9" fmla="*/ 19396 w 1144386"/>
                <a:gd name="connsiteY9" fmla="*/ 288174 h 881149"/>
                <a:gd name="connsiteX10" fmla="*/ 202276 w 1144386"/>
                <a:gd name="connsiteY10" fmla="*/ 238298 h 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386" h="881149">
                  <a:moveTo>
                    <a:pt x="202276" y="238298"/>
                  </a:moveTo>
                  <a:cubicBezTo>
                    <a:pt x="249381" y="229985"/>
                    <a:pt x="218902" y="277091"/>
                    <a:pt x="302029" y="238298"/>
                  </a:cubicBezTo>
                  <a:cubicBezTo>
                    <a:pt x="385156" y="199505"/>
                    <a:pt x="568036" y="11084"/>
                    <a:pt x="701040" y="5542"/>
                  </a:cubicBezTo>
                  <a:cubicBezTo>
                    <a:pt x="834044" y="0"/>
                    <a:pt x="1055717" y="135774"/>
                    <a:pt x="1100051" y="205047"/>
                  </a:cubicBezTo>
                  <a:cubicBezTo>
                    <a:pt x="1144386" y="274320"/>
                    <a:pt x="991985" y="340822"/>
                    <a:pt x="967047" y="421178"/>
                  </a:cubicBezTo>
                  <a:cubicBezTo>
                    <a:pt x="942109" y="501534"/>
                    <a:pt x="997528" y="620683"/>
                    <a:pt x="950422" y="687185"/>
                  </a:cubicBezTo>
                  <a:cubicBezTo>
                    <a:pt x="903317" y="753687"/>
                    <a:pt x="775854" y="825731"/>
                    <a:pt x="684414" y="820189"/>
                  </a:cubicBezTo>
                  <a:cubicBezTo>
                    <a:pt x="592974" y="814647"/>
                    <a:pt x="501535" y="653934"/>
                    <a:pt x="401782" y="653934"/>
                  </a:cubicBezTo>
                  <a:cubicBezTo>
                    <a:pt x="302029" y="653934"/>
                    <a:pt x="149629" y="881149"/>
                    <a:pt x="85898" y="820189"/>
                  </a:cubicBezTo>
                  <a:cubicBezTo>
                    <a:pt x="22167" y="759229"/>
                    <a:pt x="0" y="382385"/>
                    <a:pt x="19396" y="288174"/>
                  </a:cubicBezTo>
                  <a:cubicBezTo>
                    <a:pt x="38792" y="193963"/>
                    <a:pt x="155171" y="246611"/>
                    <a:pt x="202276" y="23829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2" name="Oval 86"/>
            <p:cNvSpPr/>
            <p:nvPr/>
          </p:nvSpPr>
          <p:spPr>
            <a:xfrm rot="17477843">
              <a:off x="7974606" y="2201471"/>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3" name="Oval 86"/>
            <p:cNvSpPr/>
            <p:nvPr/>
          </p:nvSpPr>
          <p:spPr>
            <a:xfrm rot="17477843">
              <a:off x="7884848" y="2047290"/>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Oval 86"/>
            <p:cNvSpPr/>
            <p:nvPr/>
          </p:nvSpPr>
          <p:spPr>
            <a:xfrm rot="17477843">
              <a:off x="7999317" y="2330296"/>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16" name="Groupe 115"/>
          <p:cNvGrpSpPr/>
          <p:nvPr/>
        </p:nvGrpSpPr>
        <p:grpSpPr>
          <a:xfrm>
            <a:off x="5724128" y="1124745"/>
            <a:ext cx="489141" cy="535009"/>
            <a:chOff x="7748802" y="1987394"/>
            <a:chExt cx="489141" cy="535009"/>
          </a:xfrm>
        </p:grpSpPr>
        <p:sp>
          <p:nvSpPr>
            <p:cNvPr id="117" name="Forme libre 116"/>
            <p:cNvSpPr/>
            <p:nvPr/>
          </p:nvSpPr>
          <p:spPr>
            <a:xfrm rot="17477843">
              <a:off x="7725868" y="2010328"/>
              <a:ext cx="535009" cy="489141"/>
            </a:xfrm>
            <a:custGeom>
              <a:avLst/>
              <a:gdLst>
                <a:gd name="connsiteX0" fmla="*/ 202276 w 1144386"/>
                <a:gd name="connsiteY0" fmla="*/ 238298 h 881149"/>
                <a:gd name="connsiteX1" fmla="*/ 302029 w 1144386"/>
                <a:gd name="connsiteY1" fmla="*/ 238298 h 881149"/>
                <a:gd name="connsiteX2" fmla="*/ 701040 w 1144386"/>
                <a:gd name="connsiteY2" fmla="*/ 5542 h 881149"/>
                <a:gd name="connsiteX3" fmla="*/ 1100051 w 1144386"/>
                <a:gd name="connsiteY3" fmla="*/ 205047 h 881149"/>
                <a:gd name="connsiteX4" fmla="*/ 967047 w 1144386"/>
                <a:gd name="connsiteY4" fmla="*/ 421178 h 881149"/>
                <a:gd name="connsiteX5" fmla="*/ 950422 w 1144386"/>
                <a:gd name="connsiteY5" fmla="*/ 687185 h 881149"/>
                <a:gd name="connsiteX6" fmla="*/ 684414 w 1144386"/>
                <a:gd name="connsiteY6" fmla="*/ 820189 h 881149"/>
                <a:gd name="connsiteX7" fmla="*/ 401782 w 1144386"/>
                <a:gd name="connsiteY7" fmla="*/ 653934 h 881149"/>
                <a:gd name="connsiteX8" fmla="*/ 85898 w 1144386"/>
                <a:gd name="connsiteY8" fmla="*/ 820189 h 881149"/>
                <a:gd name="connsiteX9" fmla="*/ 19396 w 1144386"/>
                <a:gd name="connsiteY9" fmla="*/ 288174 h 881149"/>
                <a:gd name="connsiteX10" fmla="*/ 202276 w 1144386"/>
                <a:gd name="connsiteY10" fmla="*/ 238298 h 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386" h="881149">
                  <a:moveTo>
                    <a:pt x="202276" y="238298"/>
                  </a:moveTo>
                  <a:cubicBezTo>
                    <a:pt x="249381" y="229985"/>
                    <a:pt x="218902" y="277091"/>
                    <a:pt x="302029" y="238298"/>
                  </a:cubicBezTo>
                  <a:cubicBezTo>
                    <a:pt x="385156" y="199505"/>
                    <a:pt x="568036" y="11084"/>
                    <a:pt x="701040" y="5542"/>
                  </a:cubicBezTo>
                  <a:cubicBezTo>
                    <a:pt x="834044" y="0"/>
                    <a:pt x="1055717" y="135774"/>
                    <a:pt x="1100051" y="205047"/>
                  </a:cubicBezTo>
                  <a:cubicBezTo>
                    <a:pt x="1144386" y="274320"/>
                    <a:pt x="991985" y="340822"/>
                    <a:pt x="967047" y="421178"/>
                  </a:cubicBezTo>
                  <a:cubicBezTo>
                    <a:pt x="942109" y="501534"/>
                    <a:pt x="997528" y="620683"/>
                    <a:pt x="950422" y="687185"/>
                  </a:cubicBezTo>
                  <a:cubicBezTo>
                    <a:pt x="903317" y="753687"/>
                    <a:pt x="775854" y="825731"/>
                    <a:pt x="684414" y="820189"/>
                  </a:cubicBezTo>
                  <a:cubicBezTo>
                    <a:pt x="592974" y="814647"/>
                    <a:pt x="501535" y="653934"/>
                    <a:pt x="401782" y="653934"/>
                  </a:cubicBezTo>
                  <a:cubicBezTo>
                    <a:pt x="302029" y="653934"/>
                    <a:pt x="149629" y="881149"/>
                    <a:pt x="85898" y="820189"/>
                  </a:cubicBezTo>
                  <a:cubicBezTo>
                    <a:pt x="22167" y="759229"/>
                    <a:pt x="0" y="382385"/>
                    <a:pt x="19396" y="288174"/>
                  </a:cubicBezTo>
                  <a:cubicBezTo>
                    <a:pt x="38792" y="193963"/>
                    <a:pt x="155171" y="246611"/>
                    <a:pt x="202276" y="23829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8" name="Oval 86"/>
            <p:cNvSpPr/>
            <p:nvPr/>
          </p:nvSpPr>
          <p:spPr>
            <a:xfrm rot="17477843">
              <a:off x="7974606" y="2201471"/>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9" name="Oval 86"/>
            <p:cNvSpPr/>
            <p:nvPr/>
          </p:nvSpPr>
          <p:spPr>
            <a:xfrm rot="17477843">
              <a:off x="7884848" y="2047290"/>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0" name="Oval 86"/>
            <p:cNvSpPr/>
            <p:nvPr/>
          </p:nvSpPr>
          <p:spPr>
            <a:xfrm rot="17477843">
              <a:off x="7999317" y="2330296"/>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21" name="Groupe 120"/>
          <p:cNvGrpSpPr/>
          <p:nvPr/>
        </p:nvGrpSpPr>
        <p:grpSpPr>
          <a:xfrm>
            <a:off x="3419872" y="3789041"/>
            <a:ext cx="489141" cy="535009"/>
            <a:chOff x="7748802" y="1987394"/>
            <a:chExt cx="489141" cy="535009"/>
          </a:xfrm>
        </p:grpSpPr>
        <p:sp>
          <p:nvSpPr>
            <p:cNvPr id="122" name="Forme libre 121"/>
            <p:cNvSpPr/>
            <p:nvPr/>
          </p:nvSpPr>
          <p:spPr>
            <a:xfrm rot="17477843">
              <a:off x="7725868" y="2010328"/>
              <a:ext cx="535009" cy="489141"/>
            </a:xfrm>
            <a:custGeom>
              <a:avLst/>
              <a:gdLst>
                <a:gd name="connsiteX0" fmla="*/ 202276 w 1144386"/>
                <a:gd name="connsiteY0" fmla="*/ 238298 h 881149"/>
                <a:gd name="connsiteX1" fmla="*/ 302029 w 1144386"/>
                <a:gd name="connsiteY1" fmla="*/ 238298 h 881149"/>
                <a:gd name="connsiteX2" fmla="*/ 701040 w 1144386"/>
                <a:gd name="connsiteY2" fmla="*/ 5542 h 881149"/>
                <a:gd name="connsiteX3" fmla="*/ 1100051 w 1144386"/>
                <a:gd name="connsiteY3" fmla="*/ 205047 h 881149"/>
                <a:gd name="connsiteX4" fmla="*/ 967047 w 1144386"/>
                <a:gd name="connsiteY4" fmla="*/ 421178 h 881149"/>
                <a:gd name="connsiteX5" fmla="*/ 950422 w 1144386"/>
                <a:gd name="connsiteY5" fmla="*/ 687185 h 881149"/>
                <a:gd name="connsiteX6" fmla="*/ 684414 w 1144386"/>
                <a:gd name="connsiteY6" fmla="*/ 820189 h 881149"/>
                <a:gd name="connsiteX7" fmla="*/ 401782 w 1144386"/>
                <a:gd name="connsiteY7" fmla="*/ 653934 h 881149"/>
                <a:gd name="connsiteX8" fmla="*/ 85898 w 1144386"/>
                <a:gd name="connsiteY8" fmla="*/ 820189 h 881149"/>
                <a:gd name="connsiteX9" fmla="*/ 19396 w 1144386"/>
                <a:gd name="connsiteY9" fmla="*/ 288174 h 881149"/>
                <a:gd name="connsiteX10" fmla="*/ 202276 w 1144386"/>
                <a:gd name="connsiteY10" fmla="*/ 238298 h 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386" h="881149">
                  <a:moveTo>
                    <a:pt x="202276" y="238298"/>
                  </a:moveTo>
                  <a:cubicBezTo>
                    <a:pt x="249381" y="229985"/>
                    <a:pt x="218902" y="277091"/>
                    <a:pt x="302029" y="238298"/>
                  </a:cubicBezTo>
                  <a:cubicBezTo>
                    <a:pt x="385156" y="199505"/>
                    <a:pt x="568036" y="11084"/>
                    <a:pt x="701040" y="5542"/>
                  </a:cubicBezTo>
                  <a:cubicBezTo>
                    <a:pt x="834044" y="0"/>
                    <a:pt x="1055717" y="135774"/>
                    <a:pt x="1100051" y="205047"/>
                  </a:cubicBezTo>
                  <a:cubicBezTo>
                    <a:pt x="1144386" y="274320"/>
                    <a:pt x="991985" y="340822"/>
                    <a:pt x="967047" y="421178"/>
                  </a:cubicBezTo>
                  <a:cubicBezTo>
                    <a:pt x="942109" y="501534"/>
                    <a:pt x="997528" y="620683"/>
                    <a:pt x="950422" y="687185"/>
                  </a:cubicBezTo>
                  <a:cubicBezTo>
                    <a:pt x="903317" y="753687"/>
                    <a:pt x="775854" y="825731"/>
                    <a:pt x="684414" y="820189"/>
                  </a:cubicBezTo>
                  <a:cubicBezTo>
                    <a:pt x="592974" y="814647"/>
                    <a:pt x="501535" y="653934"/>
                    <a:pt x="401782" y="653934"/>
                  </a:cubicBezTo>
                  <a:cubicBezTo>
                    <a:pt x="302029" y="653934"/>
                    <a:pt x="149629" y="881149"/>
                    <a:pt x="85898" y="820189"/>
                  </a:cubicBezTo>
                  <a:cubicBezTo>
                    <a:pt x="22167" y="759229"/>
                    <a:pt x="0" y="382385"/>
                    <a:pt x="19396" y="288174"/>
                  </a:cubicBezTo>
                  <a:cubicBezTo>
                    <a:pt x="38792" y="193963"/>
                    <a:pt x="155171" y="246611"/>
                    <a:pt x="202276" y="23829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3" name="Oval 86"/>
            <p:cNvSpPr/>
            <p:nvPr/>
          </p:nvSpPr>
          <p:spPr>
            <a:xfrm rot="17477843">
              <a:off x="7974606" y="2201471"/>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4" name="Oval 86"/>
            <p:cNvSpPr/>
            <p:nvPr/>
          </p:nvSpPr>
          <p:spPr>
            <a:xfrm rot="17477843">
              <a:off x="7884848" y="2047290"/>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5" name="Oval 86"/>
            <p:cNvSpPr/>
            <p:nvPr/>
          </p:nvSpPr>
          <p:spPr>
            <a:xfrm rot="17477843">
              <a:off x="7999317" y="2330296"/>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0" name="ZoneTexte 89"/>
          <p:cNvSpPr txBox="1"/>
          <p:nvPr/>
        </p:nvSpPr>
        <p:spPr>
          <a:xfrm>
            <a:off x="179512" y="1773978"/>
            <a:ext cx="3096344" cy="430887"/>
          </a:xfrm>
          <a:prstGeom prst="rect">
            <a:avLst/>
          </a:prstGeom>
          <a:noFill/>
        </p:spPr>
        <p:txBody>
          <a:bodyPr wrap="square" rtlCol="0">
            <a:spAutoFit/>
          </a:bodyPr>
          <a:lstStyle/>
          <a:p>
            <a:r>
              <a:rPr lang="fr-FR" sz="2200" b="1" dirty="0" err="1" smtClean="0">
                <a:solidFill>
                  <a:srgbClr val="2A4E5E"/>
                </a:solidFill>
                <a:latin typeface="Calibri" pitchFamily="34" charset="0"/>
                <a:cs typeface="Calibri" pitchFamily="34" charset="0"/>
              </a:rPr>
              <a:t>Mechanical</a:t>
            </a:r>
            <a:r>
              <a:rPr lang="fr-FR" sz="2200" b="1" dirty="0" smtClean="0">
                <a:solidFill>
                  <a:srgbClr val="2A4E5E"/>
                </a:solidFill>
                <a:latin typeface="Calibri" pitchFamily="34" charset="0"/>
                <a:cs typeface="Calibri" pitchFamily="34" charset="0"/>
              </a:rPr>
              <a:t> stimulation</a:t>
            </a:r>
            <a:endParaRPr lang="fr-FR" sz="2200" b="1" dirty="0">
              <a:solidFill>
                <a:srgbClr val="2A4E5E"/>
              </a:solidFill>
              <a:latin typeface="Calibri" pitchFamily="34" charset="0"/>
              <a:cs typeface="Calibri" pitchFamily="34" charset="0"/>
            </a:endParaRPr>
          </a:p>
        </p:txBody>
      </p:sp>
      <p:sp>
        <p:nvSpPr>
          <p:cNvPr id="91" name="TextBox 1"/>
          <p:cNvSpPr txBox="1"/>
          <p:nvPr/>
        </p:nvSpPr>
        <p:spPr>
          <a:xfrm>
            <a:off x="6516216" y="1700808"/>
            <a:ext cx="1880658" cy="400110"/>
          </a:xfrm>
          <a:prstGeom prst="rect">
            <a:avLst/>
          </a:prstGeom>
          <a:noFill/>
        </p:spPr>
        <p:txBody>
          <a:bodyPr wrap="square" rtlCol="0">
            <a:spAutoFit/>
          </a:bodyPr>
          <a:lstStyle/>
          <a:p>
            <a:r>
              <a:rPr lang="en-US" sz="2000" b="1" dirty="0" err="1" smtClean="0">
                <a:solidFill>
                  <a:prstClr val="white">
                    <a:lumMod val="50000"/>
                  </a:prstClr>
                </a:solidFill>
                <a:latin typeface="Calibri" pitchFamily="34" charset="0"/>
                <a:cs typeface="Calibri" pitchFamily="34" charset="0"/>
              </a:rPr>
              <a:t>Lysosome</a:t>
            </a:r>
            <a:endParaRPr lang="en-US" sz="2800" b="1" dirty="0">
              <a:solidFill>
                <a:prstClr val="white">
                  <a:lumMod val="50000"/>
                </a:prstClr>
              </a:solidFill>
            </a:endParaRPr>
          </a:p>
        </p:txBody>
      </p:sp>
      <p:sp>
        <p:nvSpPr>
          <p:cNvPr id="92" name="TextBox 90"/>
          <p:cNvSpPr txBox="1"/>
          <p:nvPr/>
        </p:nvSpPr>
        <p:spPr>
          <a:xfrm>
            <a:off x="6941799" y="1052736"/>
            <a:ext cx="2454737" cy="400110"/>
          </a:xfrm>
          <a:prstGeom prst="rect">
            <a:avLst/>
          </a:prstGeom>
          <a:noFill/>
        </p:spPr>
        <p:txBody>
          <a:bodyPr wrap="square" rtlCol="0">
            <a:spAutoFit/>
          </a:bodyPr>
          <a:lstStyle/>
          <a:p>
            <a:r>
              <a:rPr lang="en-US" sz="2000" b="1" dirty="0" smtClean="0">
                <a:solidFill>
                  <a:srgbClr val="00B0F0"/>
                </a:solidFill>
                <a:latin typeface="Calibri" pitchFamily="34" charset="0"/>
                <a:cs typeface="Calibri" pitchFamily="34" charset="0"/>
              </a:rPr>
              <a:t>Small vesicles</a:t>
            </a:r>
            <a:endParaRPr lang="en-US" sz="2000" b="1" dirty="0">
              <a:solidFill>
                <a:srgbClr val="00B0F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3407578515"/>
      </p:ext>
    </p:extLst>
  </p:cSld>
  <p:clrMapOvr>
    <a:masterClrMapping/>
  </p:clrMapOvr>
  <p:transition advTm="630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92"/>
                                        </p:tgtEl>
                                      </p:cBhvr>
                                    </p:animEffect>
                                    <p:set>
                                      <p:cBhvr>
                                        <p:cTn id="15" dur="1" fill="hold">
                                          <p:stCondLst>
                                            <p:cond delay="499"/>
                                          </p:stCondLst>
                                        </p:cTn>
                                        <p:tgtEl>
                                          <p:spTgt spid="9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91"/>
                                        </p:tgtEl>
                                      </p:cBhvr>
                                    </p:animEffect>
                                    <p:set>
                                      <p:cBhvr>
                                        <p:cTn id="18" dur="1" fill="hold">
                                          <p:stCondLst>
                                            <p:cond delay="499"/>
                                          </p:stCondLst>
                                        </p:cTn>
                                        <p:tgtEl>
                                          <p:spTgt spid="9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par>
                          <p:cTn id="27" fill="hold">
                            <p:stCondLst>
                              <p:cond delay="0"/>
                            </p:stCondLst>
                            <p:childTnLst>
                              <p:par>
                                <p:cTn id="28" presetID="18" presetClass="entr" presetSubtype="3"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strips(upRight)">
                                      <p:cBhvr>
                                        <p:cTn id="30" dur="1000"/>
                                        <p:tgtEl>
                                          <p:spTgt spid="55"/>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strips(downLeft)">
                                      <p:cBhvr>
                                        <p:cTn id="41" dur="500"/>
                                        <p:tgtEl>
                                          <p:spTgt spid="99"/>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strips(downLeft)">
                                      <p:cBhvr>
                                        <p:cTn id="44" dur="500"/>
                                        <p:tgtEl>
                                          <p:spTgt spid="98"/>
                                        </p:tgtEl>
                                      </p:cBhvr>
                                    </p:animEffect>
                                  </p:childTnLst>
                                </p:cTn>
                              </p:par>
                            </p:childTnLst>
                          </p:cTn>
                        </p:par>
                        <p:par>
                          <p:cTn id="45" fill="hold">
                            <p:stCondLst>
                              <p:cond delay="500"/>
                            </p:stCondLst>
                            <p:childTnLst>
                              <p:par>
                                <p:cTn id="46" presetID="0" presetClass="path" presetSubtype="0" accel="50000" decel="50000" fill="hold" nodeType="afterEffect">
                                  <p:stCondLst>
                                    <p:cond delay="0"/>
                                  </p:stCondLst>
                                  <p:childTnLst>
                                    <p:animMotion origin="layout" path="M 3.05556E-6 -3.75723E-6 L -0.04722 0.05226 " pathEditMode="relative" ptsTypes="AA">
                                      <p:cBhvr>
                                        <p:cTn id="47" dur="1000" fill="hold"/>
                                        <p:tgtEl>
                                          <p:spTgt spid="36"/>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2.5E-6 -6.99422E-6 L -0.04722 0.02103 " pathEditMode="relative" ptsTypes="AA">
                                      <p:cBhvr>
                                        <p:cTn id="49" dur="1000" fill="hold"/>
                                        <p:tgtEl>
                                          <p:spTgt spid="131"/>
                                        </p:tgtEl>
                                        <p:attrNameLst>
                                          <p:attrName>ppt_x</p:attrName>
                                          <p:attrName>ppt_y</p:attrName>
                                        </p:attrNameLst>
                                      </p:cBhvr>
                                    </p:animMotion>
                                  </p:childTnLst>
                                </p:cTn>
                              </p:par>
                            </p:childTnLst>
                          </p:cTn>
                        </p:par>
                        <p:par>
                          <p:cTn id="50" fill="hold">
                            <p:stCondLst>
                              <p:cond delay="1500"/>
                            </p:stCondLst>
                            <p:childTnLst>
                              <p:par>
                                <p:cTn id="51" presetID="1" presetClass="entr" presetSubtype="0" fill="hold" grpId="0" nodeType="after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31"/>
                                        </p:tgtEl>
                                        <p:attrNameLst>
                                          <p:attrName>style.visibility</p:attrName>
                                        </p:attrNameLst>
                                      </p:cBhvr>
                                      <p:to>
                                        <p:strVal val="hidden"/>
                                      </p:to>
                                    </p:set>
                                  </p:childTnLst>
                                </p:cTn>
                              </p:par>
                            </p:childTnLst>
                          </p:cTn>
                        </p:par>
                        <p:par>
                          <p:cTn id="59" fill="hold">
                            <p:stCondLst>
                              <p:cond delay="1500"/>
                            </p:stCondLst>
                            <p:childTnLst>
                              <p:par>
                                <p:cTn id="60" presetID="1" presetClass="entr" presetSubtype="0" fill="hold" nodeType="afterEffect">
                                  <p:stCondLst>
                                    <p:cond delay="0"/>
                                  </p:stCondLst>
                                  <p:childTnLst>
                                    <p:set>
                                      <p:cBhvr>
                                        <p:cTn id="61"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95" grpId="0" animBg="1"/>
      <p:bldP spid="96" grpId="0"/>
      <p:bldP spid="98" grpId="0" animBg="1"/>
      <p:bldP spid="99" grpId="0" animBg="1"/>
      <p:bldP spid="108" grpId="0" animBg="1"/>
      <p:bldP spid="109" grpId="0"/>
      <p:bldP spid="90" grpId="0"/>
      <p:bldP spid="91" grpId="0"/>
      <p:bldP spid="91" grpId="1"/>
      <p:bldP spid="92" grpId="0"/>
      <p:bldP spid="9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e 56"/>
          <p:cNvGrpSpPr/>
          <p:nvPr/>
        </p:nvGrpSpPr>
        <p:grpSpPr>
          <a:xfrm>
            <a:off x="1331640" y="2346607"/>
            <a:ext cx="2880320" cy="2864751"/>
            <a:chOff x="1331640" y="2132856"/>
            <a:chExt cx="2880320" cy="2864751"/>
          </a:xfrm>
        </p:grpSpPr>
        <p:pic>
          <p:nvPicPr>
            <p:cNvPr id="34824" name="Picture 8"/>
            <p:cNvPicPr>
              <a:picLocks noChangeAspect="1" noChangeArrowheads="1"/>
            </p:cNvPicPr>
            <p:nvPr/>
          </p:nvPicPr>
          <p:blipFill>
            <a:blip r:embed="rId4" cstate="print"/>
            <a:srcRect/>
            <a:stretch>
              <a:fillRect/>
            </a:stretch>
          </p:blipFill>
          <p:spPr bwMode="auto">
            <a:xfrm>
              <a:off x="1331640" y="2132856"/>
              <a:ext cx="2880320" cy="2864751"/>
            </a:xfrm>
            <a:prstGeom prst="rect">
              <a:avLst/>
            </a:prstGeom>
            <a:noFill/>
            <a:ln w="9525">
              <a:noFill/>
              <a:miter lim="800000"/>
              <a:headEnd/>
              <a:tailEnd/>
            </a:ln>
          </p:spPr>
        </p:pic>
        <p:cxnSp>
          <p:nvCxnSpPr>
            <p:cNvPr id="27" name="Connecteur droit 26"/>
            <p:cNvCxnSpPr/>
            <p:nvPr/>
          </p:nvCxnSpPr>
          <p:spPr>
            <a:xfrm flipV="1">
              <a:off x="1772632" y="3472407"/>
              <a:ext cx="936104" cy="1296144"/>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2740268" y="3028484"/>
              <a:ext cx="1080120" cy="432048"/>
            </a:xfrm>
            <a:prstGeom prst="line">
              <a:avLst/>
            </a:prstGeom>
            <a:ln w="57150">
              <a:solidFill>
                <a:srgbClr val="FF9900"/>
              </a:solidFill>
            </a:ln>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323528" y="-27383"/>
            <a:ext cx="8640960" cy="646331"/>
          </a:xfrm>
          <a:prstGeom prst="rect">
            <a:avLst/>
          </a:prstGeom>
          <a:noFill/>
        </p:spPr>
        <p:txBody>
          <a:bodyPr wrap="square" rtlCol="0">
            <a:spAutoFit/>
          </a:bodyPr>
          <a:lstStyle/>
          <a:p>
            <a:r>
              <a:rPr lang="fr-FR" sz="3600" dirty="0" smtClean="0">
                <a:solidFill>
                  <a:srgbClr val="303030"/>
                </a:solidFill>
                <a:latin typeface="Cambria" pitchFamily="18" charset="0"/>
              </a:rPr>
              <a:t>How to </a:t>
            </a:r>
            <a:r>
              <a:rPr lang="fr-FR" sz="3600" dirty="0" err="1" smtClean="0">
                <a:solidFill>
                  <a:srgbClr val="303030"/>
                </a:solidFill>
                <a:latin typeface="Cambria" pitchFamily="18" charset="0"/>
              </a:rPr>
              <a:t>track</a:t>
            </a:r>
            <a:r>
              <a:rPr lang="fr-FR" sz="3600" dirty="0" smtClean="0">
                <a:solidFill>
                  <a:srgbClr val="303030"/>
                </a:solidFill>
                <a:latin typeface="Cambria" pitchFamily="18" charset="0"/>
              </a:rPr>
              <a:t> live fusion </a:t>
            </a:r>
            <a:r>
              <a:rPr lang="fr-FR" sz="3600" dirty="0" err="1" smtClean="0">
                <a:solidFill>
                  <a:srgbClr val="303030"/>
                </a:solidFill>
                <a:latin typeface="Cambria" pitchFamily="18" charset="0"/>
              </a:rPr>
              <a:t>events</a:t>
            </a:r>
            <a:r>
              <a:rPr lang="fr-FR" sz="3600" dirty="0" smtClean="0">
                <a:solidFill>
                  <a:srgbClr val="303030"/>
                </a:solidFill>
                <a:latin typeface="Cambria" pitchFamily="18" charset="0"/>
              </a:rPr>
              <a:t> ?</a:t>
            </a:r>
            <a:endParaRPr lang="fr-FR" sz="3600" dirty="0">
              <a:solidFill>
                <a:srgbClr val="303030"/>
              </a:solidFill>
              <a:latin typeface="Cambria" pitchFamily="18" charset="0"/>
            </a:endParaRPr>
          </a:p>
        </p:txBody>
      </p:sp>
      <p:sp>
        <p:nvSpPr>
          <p:cNvPr id="11" name="Espace réservé du pied de page 3"/>
          <p:cNvSpPr>
            <a:spLocks noGrp="1"/>
          </p:cNvSpPr>
          <p:nvPr>
            <p:ph type="ftr" sz="quarter" idx="11"/>
          </p:nvPr>
        </p:nvSpPr>
        <p:spPr>
          <a:xfrm>
            <a:off x="756594" y="6525345"/>
            <a:ext cx="9143999" cy="426976"/>
          </a:xfrm>
        </p:spPr>
        <p:txBody>
          <a:bodyPr/>
          <a:lstStyle/>
          <a:p>
            <a:pPr marL="185738" indent="-185738">
              <a:defRPr/>
            </a:pPr>
            <a:r>
              <a:rPr lang="fr-FR" sz="1400" smtClean="0">
                <a:solidFill>
                  <a:srgbClr val="303030">
                    <a:lumMod val="90000"/>
                    <a:lumOff val="10000"/>
                  </a:srgbClr>
                </a:solidFill>
                <a:effectLst>
                  <a:outerShdw blurRad="38100" dist="38100" dir="2700000" algn="tl">
                    <a:srgbClr val="000000">
                      <a:alpha val="43137"/>
                    </a:srgbClr>
                  </a:outerShdw>
                </a:effectLst>
                <a:latin typeface="Calibri" pitchFamily="34" charset="0"/>
                <a:cs typeface="Calibri" pitchFamily="34" charset="0"/>
              </a:rPr>
              <a:t> </a:t>
            </a:r>
            <a:r>
              <a:rPr lang="fr-FR" sz="1400" b="1" smtClean="0">
                <a:solidFill>
                  <a:srgbClr val="303030">
                    <a:lumMod val="90000"/>
                    <a:lumOff val="10000"/>
                  </a:srgbClr>
                </a:solidFill>
                <a:effectLst>
                  <a:outerShdw blurRad="38100" dist="38100" dir="2700000" algn="tl">
                    <a:srgbClr val="000000">
                      <a:alpha val="43137"/>
                    </a:srgbClr>
                  </a:outerShdw>
                </a:effectLst>
                <a:latin typeface="Calibri" pitchFamily="34" charset="0"/>
                <a:cs typeface="Calibri" pitchFamily="34" charset="0"/>
              </a:rPr>
              <a:t> </a:t>
            </a:r>
            <a:r>
              <a:rPr lang="fr-FR" sz="1400" smtClean="0">
                <a:solidFill>
                  <a:srgbClr val="2A4E5E"/>
                </a:solidFill>
                <a:latin typeface="Calibri" pitchFamily="34" charset="0"/>
                <a:cs typeface="Calibri" pitchFamily="34" charset="0"/>
              </a:rPr>
              <a:t>II. Methods and results</a:t>
            </a:r>
            <a:r>
              <a:rPr lang="fr-FR" sz="1400" b="1" smtClean="0">
                <a:solidFill>
                  <a:srgbClr val="2A4E5E"/>
                </a:solidFill>
                <a:effectLst>
                  <a:outerShdw blurRad="38100" dist="38100" dir="2700000" algn="tl">
                    <a:srgbClr val="000000">
                      <a:alpha val="43137"/>
                    </a:srgbClr>
                  </a:outerShdw>
                </a:effectLst>
                <a:latin typeface="Calibri" pitchFamily="34" charset="0"/>
                <a:cs typeface="Calibri" pitchFamily="34" charset="0"/>
              </a:rPr>
              <a:t>	 			PART 2 </a:t>
            </a:r>
            <a:r>
              <a:rPr lang="fr-FR" sz="1400" b="1" smtClean="0">
                <a:solidFill>
                  <a:srgbClr val="2A4E5E"/>
                </a:solidFill>
                <a:effectLst>
                  <a:outerShdw blurRad="38100" dist="38100" dir="2700000" algn="tl">
                    <a:srgbClr val="000000">
                      <a:alpha val="43137"/>
                    </a:srgbClr>
                  </a:outerShdw>
                </a:effectLst>
                <a:latin typeface="Calibri" pitchFamily="34" charset="0"/>
                <a:cs typeface="Calibri" pitchFamily="34" charset="0"/>
                <a:sym typeface="Wingdings" pitchFamily="2" charset="2"/>
              </a:rPr>
              <a:t> figure 4</a:t>
            </a:r>
            <a:r>
              <a:rPr lang="fr-FR" sz="1400" b="1" smtClean="0">
                <a:solidFill>
                  <a:srgbClr val="2A4E5E"/>
                </a:solidFill>
                <a:effectLst>
                  <a:outerShdw blurRad="38100" dist="38100" dir="2700000" algn="tl">
                    <a:srgbClr val="000000">
                      <a:alpha val="43137"/>
                    </a:srgbClr>
                  </a:outerShdw>
                </a:effectLst>
                <a:latin typeface="Calibri" pitchFamily="34" charset="0"/>
                <a:cs typeface="Calibri" pitchFamily="34" charset="0"/>
              </a:rPr>
              <a:t> </a:t>
            </a:r>
            <a:r>
              <a:rPr lang="fr-FR" sz="1400" smtClean="0">
                <a:solidFill>
                  <a:srgbClr val="303030">
                    <a:lumMod val="90000"/>
                    <a:lumOff val="10000"/>
                  </a:srgbClr>
                </a:solidFill>
                <a:latin typeface="Calibri" pitchFamily="34" charset="0"/>
                <a:cs typeface="Calibri" pitchFamily="34" charset="0"/>
              </a:rPr>
              <a:t>	  	</a:t>
            </a:r>
          </a:p>
          <a:p>
            <a:pPr marL="185738" indent="-185738">
              <a:defRPr/>
            </a:pPr>
            <a:endParaRPr lang="fr-FR" sz="1400" dirty="0" smtClean="0">
              <a:solidFill>
                <a:srgbClr val="303030">
                  <a:lumMod val="90000"/>
                  <a:lumOff val="10000"/>
                </a:srgbClr>
              </a:solidFill>
              <a:latin typeface="Calibri" pitchFamily="34" charset="0"/>
              <a:cs typeface="Calibri" pitchFamily="34" charset="0"/>
            </a:endParaRPr>
          </a:p>
        </p:txBody>
      </p:sp>
      <p:sp>
        <p:nvSpPr>
          <p:cNvPr id="13" name="ZoneTexte 12"/>
          <p:cNvSpPr txBox="1"/>
          <p:nvPr/>
        </p:nvSpPr>
        <p:spPr>
          <a:xfrm>
            <a:off x="755576" y="879103"/>
            <a:ext cx="8136904" cy="461665"/>
          </a:xfrm>
          <a:prstGeom prst="rect">
            <a:avLst/>
          </a:prstGeom>
          <a:noFill/>
        </p:spPr>
        <p:txBody>
          <a:bodyPr wrap="square" rtlCol="0">
            <a:spAutoFit/>
          </a:bodyPr>
          <a:lstStyle/>
          <a:p>
            <a:pPr marL="1071563" indent="-1071563"/>
            <a:r>
              <a:rPr lang="fr-FR" sz="2400" b="1" dirty="0" smtClean="0">
                <a:solidFill>
                  <a:srgbClr val="008080"/>
                </a:solidFill>
                <a:latin typeface="Calibri" pitchFamily="34" charset="0"/>
                <a:cs typeface="Calibri" pitchFamily="34" charset="0"/>
                <a:sym typeface="Wingdings" pitchFamily="2" charset="2"/>
              </a:rPr>
              <a:t> </a:t>
            </a:r>
            <a:r>
              <a:rPr lang="fr-FR" sz="2400" b="1" dirty="0" smtClean="0">
                <a:solidFill>
                  <a:srgbClr val="008080"/>
                </a:solidFill>
                <a:latin typeface="Calibri" pitchFamily="34" charset="0"/>
                <a:cs typeface="Calibri" pitchFamily="34" charset="0"/>
              </a:rPr>
              <a:t>TIRFM</a:t>
            </a:r>
            <a:r>
              <a:rPr lang="fr-FR" sz="2400" dirty="0" smtClean="0">
                <a:solidFill>
                  <a:srgbClr val="008080"/>
                </a:solidFill>
                <a:latin typeface="Calibri" pitchFamily="34" charset="0"/>
                <a:cs typeface="Calibri" pitchFamily="34" charset="0"/>
              </a:rPr>
              <a:t> =</a:t>
            </a:r>
            <a:r>
              <a:rPr lang="fr-FR" sz="2400" dirty="0" smtClean="0">
                <a:solidFill>
                  <a:srgbClr val="FF0000"/>
                </a:solidFill>
                <a:latin typeface="Calibri" pitchFamily="34" charset="0"/>
                <a:cs typeface="Calibri" pitchFamily="34" charset="0"/>
              </a:rPr>
              <a:t> </a:t>
            </a:r>
            <a:r>
              <a:rPr lang="fr-FR" sz="2400" b="1" dirty="0" smtClean="0">
                <a:solidFill>
                  <a:srgbClr val="008080"/>
                </a:solidFill>
                <a:latin typeface="Calibri" pitchFamily="34" charset="0"/>
                <a:cs typeface="Calibri" pitchFamily="34" charset="0"/>
              </a:rPr>
              <a:t>T</a:t>
            </a:r>
            <a:r>
              <a:rPr lang="fr-FR" sz="2400" dirty="0" smtClean="0">
                <a:solidFill>
                  <a:srgbClr val="2A4E5E"/>
                </a:solidFill>
                <a:latin typeface="Calibri" pitchFamily="34" charset="0"/>
                <a:cs typeface="Calibri" pitchFamily="34" charset="0"/>
              </a:rPr>
              <a:t>ota</a:t>
            </a:r>
            <a:r>
              <a:rPr lang="fr-FR" sz="2400" dirty="0" smtClean="0">
                <a:solidFill>
                  <a:srgbClr val="AD0101">
                    <a:lumMod val="50000"/>
                  </a:srgbClr>
                </a:solidFill>
                <a:latin typeface="Calibri" pitchFamily="34" charset="0"/>
                <a:cs typeface="Calibri" pitchFamily="34" charset="0"/>
              </a:rPr>
              <a:t>l</a:t>
            </a:r>
            <a:r>
              <a:rPr lang="fr-FR" sz="2400" dirty="0" smtClean="0">
                <a:solidFill>
                  <a:srgbClr val="FF0000"/>
                </a:solidFill>
                <a:latin typeface="Calibri" pitchFamily="34" charset="0"/>
                <a:cs typeface="Calibri" pitchFamily="34" charset="0"/>
              </a:rPr>
              <a:t> </a:t>
            </a:r>
            <a:r>
              <a:rPr lang="fr-FR" sz="2400" b="1" dirty="0" err="1" smtClean="0">
                <a:solidFill>
                  <a:srgbClr val="008080"/>
                </a:solidFill>
                <a:latin typeface="Calibri" pitchFamily="34" charset="0"/>
                <a:cs typeface="Calibri" pitchFamily="34" charset="0"/>
              </a:rPr>
              <a:t>I</a:t>
            </a:r>
            <a:r>
              <a:rPr lang="fr-FR" sz="2400" dirty="0" err="1" smtClean="0">
                <a:solidFill>
                  <a:srgbClr val="2A4E5E"/>
                </a:solidFill>
                <a:latin typeface="Calibri" pitchFamily="34" charset="0"/>
                <a:cs typeface="Calibri" pitchFamily="34" charset="0"/>
              </a:rPr>
              <a:t>nternal</a:t>
            </a:r>
            <a:r>
              <a:rPr lang="fr-FR" sz="2400" dirty="0" smtClean="0">
                <a:solidFill>
                  <a:srgbClr val="2A4E5E"/>
                </a:solidFill>
                <a:latin typeface="Calibri" pitchFamily="34" charset="0"/>
                <a:cs typeface="Calibri" pitchFamily="34" charset="0"/>
              </a:rPr>
              <a:t> </a:t>
            </a:r>
            <a:r>
              <a:rPr lang="fr-FR" sz="2400" b="1" dirty="0" err="1" smtClean="0">
                <a:solidFill>
                  <a:srgbClr val="008080"/>
                </a:solidFill>
                <a:latin typeface="Calibri" pitchFamily="34" charset="0"/>
                <a:cs typeface="Calibri" pitchFamily="34" charset="0"/>
              </a:rPr>
              <a:t>R</a:t>
            </a:r>
            <a:r>
              <a:rPr lang="fr-FR" sz="2400" dirty="0" err="1" smtClean="0">
                <a:solidFill>
                  <a:srgbClr val="2A4E5E"/>
                </a:solidFill>
                <a:latin typeface="Calibri" pitchFamily="34" charset="0"/>
                <a:cs typeface="Calibri" pitchFamily="34" charset="0"/>
              </a:rPr>
              <a:t>eflection</a:t>
            </a:r>
            <a:r>
              <a:rPr lang="fr-FR" sz="2400" dirty="0" smtClean="0">
                <a:solidFill>
                  <a:srgbClr val="FF0000"/>
                </a:solidFill>
                <a:latin typeface="Calibri" pitchFamily="34" charset="0"/>
                <a:cs typeface="Calibri" pitchFamily="34" charset="0"/>
              </a:rPr>
              <a:t> </a:t>
            </a:r>
            <a:r>
              <a:rPr lang="fr-FR" sz="2400" b="1" dirty="0" smtClean="0">
                <a:solidFill>
                  <a:srgbClr val="008080"/>
                </a:solidFill>
                <a:latin typeface="Calibri" pitchFamily="34" charset="0"/>
                <a:cs typeface="Calibri" pitchFamily="34" charset="0"/>
              </a:rPr>
              <a:t>F</a:t>
            </a:r>
            <a:r>
              <a:rPr lang="fr-FR" sz="2400" dirty="0" smtClean="0">
                <a:solidFill>
                  <a:srgbClr val="2A4E5E"/>
                </a:solidFill>
                <a:latin typeface="Calibri" pitchFamily="34" charset="0"/>
                <a:cs typeface="Calibri" pitchFamily="34" charset="0"/>
              </a:rPr>
              <a:t>luorescence</a:t>
            </a:r>
            <a:r>
              <a:rPr lang="fr-FR" sz="2400" dirty="0" smtClean="0">
                <a:solidFill>
                  <a:srgbClr val="FF0000"/>
                </a:solidFill>
                <a:latin typeface="Calibri" pitchFamily="34" charset="0"/>
                <a:cs typeface="Calibri" pitchFamily="34" charset="0"/>
              </a:rPr>
              <a:t> </a:t>
            </a:r>
            <a:r>
              <a:rPr lang="fr-FR" sz="2400" b="1" dirty="0" err="1" smtClean="0">
                <a:solidFill>
                  <a:srgbClr val="008080"/>
                </a:solidFill>
                <a:latin typeface="Calibri" pitchFamily="34" charset="0"/>
                <a:cs typeface="Calibri" pitchFamily="34" charset="0"/>
              </a:rPr>
              <a:t>M</a:t>
            </a:r>
            <a:r>
              <a:rPr lang="fr-FR" sz="2400" dirty="0" err="1" smtClean="0">
                <a:solidFill>
                  <a:srgbClr val="2A4E5E"/>
                </a:solidFill>
                <a:latin typeface="Calibri" pitchFamily="34" charset="0"/>
                <a:cs typeface="Calibri" pitchFamily="34" charset="0"/>
              </a:rPr>
              <a:t>icroscopy</a:t>
            </a:r>
            <a:endParaRPr lang="fr-FR" sz="2400" dirty="0">
              <a:solidFill>
                <a:srgbClr val="2A4E5E"/>
              </a:solidFill>
              <a:latin typeface="Calibri" pitchFamily="34" charset="0"/>
              <a:cs typeface="Calibri" pitchFamily="34" charset="0"/>
            </a:endParaRPr>
          </a:p>
        </p:txBody>
      </p:sp>
      <p:sp>
        <p:nvSpPr>
          <p:cNvPr id="21" name="ZoneTexte 20"/>
          <p:cNvSpPr txBox="1"/>
          <p:nvPr/>
        </p:nvSpPr>
        <p:spPr>
          <a:xfrm>
            <a:off x="1043608" y="1770543"/>
            <a:ext cx="3744416" cy="461665"/>
          </a:xfrm>
          <a:prstGeom prst="rect">
            <a:avLst/>
          </a:prstGeom>
          <a:noFill/>
        </p:spPr>
        <p:txBody>
          <a:bodyPr wrap="square" rtlCol="0">
            <a:spAutoFit/>
          </a:bodyPr>
          <a:lstStyle/>
          <a:p>
            <a:r>
              <a:rPr lang="fr-FR" sz="2400" b="1" dirty="0" err="1" smtClean="0">
                <a:solidFill>
                  <a:srgbClr val="2A4E5E"/>
                </a:solidFill>
                <a:latin typeface="Calibri" pitchFamily="34" charset="0"/>
                <a:cs typeface="Calibri" pitchFamily="34" charset="0"/>
              </a:rPr>
              <a:t>Classical</a:t>
            </a:r>
            <a:r>
              <a:rPr lang="fr-FR" sz="2400" b="1" dirty="0" smtClean="0">
                <a:solidFill>
                  <a:srgbClr val="2A4E5E"/>
                </a:solidFill>
                <a:latin typeface="Calibri" pitchFamily="34" charset="0"/>
                <a:cs typeface="Calibri" pitchFamily="34" charset="0"/>
              </a:rPr>
              <a:t> fluorescence</a:t>
            </a:r>
            <a:endParaRPr lang="fr-FR" sz="2400" b="1" dirty="0">
              <a:solidFill>
                <a:srgbClr val="2A4E5E"/>
              </a:solidFill>
              <a:latin typeface="Calibri" pitchFamily="34" charset="0"/>
              <a:cs typeface="Calibri" pitchFamily="34" charset="0"/>
            </a:endParaRPr>
          </a:p>
        </p:txBody>
      </p:sp>
      <p:sp>
        <p:nvSpPr>
          <p:cNvPr id="22" name="ZoneTexte 21"/>
          <p:cNvSpPr txBox="1"/>
          <p:nvPr/>
        </p:nvSpPr>
        <p:spPr>
          <a:xfrm>
            <a:off x="5292080" y="1770543"/>
            <a:ext cx="3744416" cy="461665"/>
          </a:xfrm>
          <a:prstGeom prst="rect">
            <a:avLst/>
          </a:prstGeom>
          <a:noFill/>
        </p:spPr>
        <p:txBody>
          <a:bodyPr wrap="square" rtlCol="0">
            <a:spAutoFit/>
          </a:bodyPr>
          <a:lstStyle/>
          <a:p>
            <a:pPr algn="ctr"/>
            <a:r>
              <a:rPr lang="fr-FR" sz="2400" b="1" dirty="0" smtClean="0">
                <a:solidFill>
                  <a:srgbClr val="2A4E5E"/>
                </a:solidFill>
                <a:latin typeface="Calibri" pitchFamily="34" charset="0"/>
                <a:cs typeface="Calibri" pitchFamily="34" charset="0"/>
              </a:rPr>
              <a:t>TIRF</a:t>
            </a:r>
            <a:endParaRPr lang="fr-FR" sz="2400" b="1" dirty="0">
              <a:solidFill>
                <a:srgbClr val="2A4E5E"/>
              </a:solidFill>
              <a:latin typeface="Calibri" pitchFamily="34" charset="0"/>
              <a:cs typeface="Calibri" pitchFamily="34" charset="0"/>
            </a:endParaRPr>
          </a:p>
        </p:txBody>
      </p:sp>
      <p:sp>
        <p:nvSpPr>
          <p:cNvPr id="23" name="ZoneTexte 22"/>
          <p:cNvSpPr txBox="1"/>
          <p:nvPr/>
        </p:nvSpPr>
        <p:spPr>
          <a:xfrm>
            <a:off x="395536" y="5287060"/>
            <a:ext cx="4104456" cy="830997"/>
          </a:xfrm>
          <a:prstGeom prst="rect">
            <a:avLst/>
          </a:prstGeom>
          <a:noFill/>
        </p:spPr>
        <p:txBody>
          <a:bodyPr wrap="square" rtlCol="0">
            <a:spAutoFit/>
          </a:bodyPr>
          <a:lstStyle/>
          <a:p>
            <a:pPr algn="ctr"/>
            <a:r>
              <a:rPr lang="fr-FR" sz="2000" b="1" dirty="0" smtClean="0">
                <a:solidFill>
                  <a:srgbClr val="2A4E5E"/>
                </a:solidFill>
                <a:sym typeface="Wingdings" pitchFamily="2" charset="2"/>
              </a:rPr>
              <a:t> </a:t>
            </a:r>
            <a:r>
              <a:rPr lang="fr-FR" sz="2400" b="1" dirty="0" smtClean="0">
                <a:solidFill>
                  <a:srgbClr val="2A4E5E"/>
                </a:solidFill>
                <a:latin typeface="Calibri" pitchFamily="34" charset="0"/>
                <a:cs typeface="Calibri" pitchFamily="34" charset="0"/>
              </a:rPr>
              <a:t>Excites all the fluorophores </a:t>
            </a:r>
            <a:r>
              <a:rPr lang="fr-FR" sz="2400" b="1" dirty="0" err="1" smtClean="0">
                <a:solidFill>
                  <a:srgbClr val="2A4E5E"/>
                </a:solidFill>
                <a:latin typeface="Calibri" pitchFamily="34" charset="0"/>
                <a:cs typeface="Calibri" pitchFamily="34" charset="0"/>
              </a:rPr>
              <a:t>present</a:t>
            </a:r>
            <a:r>
              <a:rPr lang="fr-FR" sz="2400" b="1" dirty="0" smtClean="0">
                <a:solidFill>
                  <a:srgbClr val="2A4E5E"/>
                </a:solidFill>
                <a:latin typeface="Calibri" pitchFamily="34" charset="0"/>
                <a:cs typeface="Calibri" pitchFamily="34" charset="0"/>
              </a:rPr>
              <a:t> in the </a:t>
            </a:r>
            <a:r>
              <a:rPr lang="fr-FR" sz="2400" b="1" dirty="0" err="1" smtClean="0">
                <a:solidFill>
                  <a:srgbClr val="2A4E5E"/>
                </a:solidFill>
                <a:latin typeface="Calibri" pitchFamily="34" charset="0"/>
                <a:cs typeface="Calibri" pitchFamily="34" charset="0"/>
              </a:rPr>
              <a:t>cell</a:t>
            </a:r>
            <a:endParaRPr lang="fr-FR" sz="2000" b="1" dirty="0">
              <a:solidFill>
                <a:srgbClr val="2A4E5E"/>
              </a:solidFill>
              <a:latin typeface="Calibri" pitchFamily="34" charset="0"/>
              <a:cs typeface="Calibri" pitchFamily="34" charset="0"/>
            </a:endParaRPr>
          </a:p>
        </p:txBody>
      </p:sp>
      <p:sp>
        <p:nvSpPr>
          <p:cNvPr id="24" name="ZoneTexte 23"/>
          <p:cNvSpPr txBox="1"/>
          <p:nvPr/>
        </p:nvSpPr>
        <p:spPr>
          <a:xfrm>
            <a:off x="5076056" y="5287060"/>
            <a:ext cx="4104456" cy="830997"/>
          </a:xfrm>
          <a:prstGeom prst="rect">
            <a:avLst/>
          </a:prstGeom>
          <a:noFill/>
        </p:spPr>
        <p:txBody>
          <a:bodyPr wrap="square" rtlCol="0">
            <a:spAutoFit/>
          </a:bodyPr>
          <a:lstStyle/>
          <a:p>
            <a:pPr algn="ctr"/>
            <a:r>
              <a:rPr lang="fr-FR" sz="2000" b="1" dirty="0" smtClean="0">
                <a:solidFill>
                  <a:srgbClr val="AD0101">
                    <a:lumMod val="60000"/>
                    <a:lumOff val="40000"/>
                  </a:srgbClr>
                </a:solidFill>
                <a:sym typeface="Wingdings" pitchFamily="2" charset="2"/>
              </a:rPr>
              <a:t> </a:t>
            </a:r>
            <a:r>
              <a:rPr lang="fr-FR" sz="2400" b="1" dirty="0" smtClean="0">
                <a:solidFill>
                  <a:srgbClr val="AD0101">
                    <a:lumMod val="60000"/>
                    <a:lumOff val="40000"/>
                  </a:srgbClr>
                </a:solidFill>
                <a:latin typeface="Calibri" pitchFamily="34" charset="0"/>
                <a:cs typeface="Calibri" pitchFamily="34" charset="0"/>
              </a:rPr>
              <a:t>Excites the fluorophores close to the membrane</a:t>
            </a:r>
            <a:endParaRPr lang="fr-FR" sz="2000" b="1" dirty="0">
              <a:solidFill>
                <a:srgbClr val="AD0101">
                  <a:lumMod val="60000"/>
                  <a:lumOff val="40000"/>
                </a:srgbClr>
              </a:solidFill>
              <a:latin typeface="Calibri" pitchFamily="34" charset="0"/>
              <a:cs typeface="Calibri" pitchFamily="34" charset="0"/>
            </a:endParaRPr>
          </a:p>
        </p:txBody>
      </p:sp>
      <p:sp>
        <p:nvSpPr>
          <p:cNvPr id="25" name="ZoneTexte 24"/>
          <p:cNvSpPr txBox="1"/>
          <p:nvPr/>
        </p:nvSpPr>
        <p:spPr>
          <a:xfrm>
            <a:off x="2843808" y="3930782"/>
            <a:ext cx="2304256" cy="400110"/>
          </a:xfrm>
          <a:prstGeom prst="rect">
            <a:avLst/>
          </a:prstGeom>
          <a:noFill/>
        </p:spPr>
        <p:txBody>
          <a:bodyPr wrap="square" rtlCol="0">
            <a:spAutoFit/>
          </a:bodyPr>
          <a:lstStyle/>
          <a:p>
            <a:r>
              <a:rPr lang="fr-FR" sz="2000" b="1" dirty="0" smtClean="0">
                <a:solidFill>
                  <a:srgbClr val="FF9900"/>
                </a:solidFill>
                <a:latin typeface="Calibri" pitchFamily="34" charset="0"/>
                <a:cs typeface="Calibri" pitchFamily="34" charset="0"/>
              </a:rPr>
              <a:t>REFRACTION</a:t>
            </a:r>
            <a:endParaRPr lang="fr-FR" sz="2000" b="1" dirty="0">
              <a:solidFill>
                <a:srgbClr val="FF9900"/>
              </a:solidFill>
              <a:latin typeface="Calibri" pitchFamily="34" charset="0"/>
              <a:cs typeface="Calibri" pitchFamily="34" charset="0"/>
            </a:endParaRPr>
          </a:p>
        </p:txBody>
      </p:sp>
      <p:grpSp>
        <p:nvGrpSpPr>
          <p:cNvPr id="56" name="Groupe 55"/>
          <p:cNvGrpSpPr/>
          <p:nvPr/>
        </p:nvGrpSpPr>
        <p:grpSpPr>
          <a:xfrm>
            <a:off x="5364088" y="2371317"/>
            <a:ext cx="3456384" cy="2783602"/>
            <a:chOff x="5364088" y="2132856"/>
            <a:chExt cx="3280836" cy="2540554"/>
          </a:xfrm>
        </p:grpSpPr>
        <p:pic>
          <p:nvPicPr>
            <p:cNvPr id="34825" name="Picture 9"/>
            <p:cNvPicPr>
              <a:picLocks noChangeAspect="1" noChangeArrowheads="1"/>
            </p:cNvPicPr>
            <p:nvPr/>
          </p:nvPicPr>
          <p:blipFill>
            <a:blip r:embed="rId5" cstate="print"/>
            <a:srcRect/>
            <a:stretch>
              <a:fillRect/>
            </a:stretch>
          </p:blipFill>
          <p:spPr bwMode="auto">
            <a:xfrm>
              <a:off x="5364088" y="2132856"/>
              <a:ext cx="3260377" cy="2540554"/>
            </a:xfrm>
            <a:prstGeom prst="rect">
              <a:avLst/>
            </a:prstGeom>
            <a:noFill/>
            <a:ln w="9525">
              <a:noFill/>
              <a:miter lim="800000"/>
              <a:headEnd/>
              <a:tailEnd/>
            </a:ln>
          </p:spPr>
        </p:pic>
        <p:cxnSp>
          <p:nvCxnSpPr>
            <p:cNvPr id="31" name="Connecteur droit 30"/>
            <p:cNvCxnSpPr/>
            <p:nvPr/>
          </p:nvCxnSpPr>
          <p:spPr>
            <a:xfrm flipV="1">
              <a:off x="5422497" y="3316516"/>
              <a:ext cx="1656184" cy="936104"/>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7132756" y="3348048"/>
              <a:ext cx="1512168" cy="904572"/>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7236296" y="2418614"/>
            <a:ext cx="2304256" cy="707886"/>
          </a:xfrm>
          <a:prstGeom prst="rect">
            <a:avLst/>
          </a:prstGeom>
          <a:noFill/>
        </p:spPr>
        <p:txBody>
          <a:bodyPr wrap="square" rtlCol="0">
            <a:spAutoFit/>
          </a:bodyPr>
          <a:lstStyle/>
          <a:p>
            <a:r>
              <a:rPr lang="fr-FR" sz="2000" b="1" dirty="0" smtClean="0">
                <a:solidFill>
                  <a:srgbClr val="92D050"/>
                </a:solidFill>
                <a:latin typeface="Calibri" pitchFamily="34" charset="0"/>
                <a:cs typeface="Calibri" pitchFamily="34" charset="0"/>
              </a:rPr>
              <a:t>TOTAL </a:t>
            </a:r>
          </a:p>
          <a:p>
            <a:r>
              <a:rPr lang="fr-FR" sz="2000" b="1" dirty="0" smtClean="0">
                <a:solidFill>
                  <a:srgbClr val="92D050"/>
                </a:solidFill>
                <a:latin typeface="Calibri" pitchFamily="34" charset="0"/>
                <a:cs typeface="Calibri" pitchFamily="34" charset="0"/>
              </a:rPr>
              <a:t>REFLECTION</a:t>
            </a:r>
            <a:endParaRPr lang="fr-FR" sz="2000" b="1" dirty="0">
              <a:solidFill>
                <a:srgbClr val="92D050"/>
              </a:solidFill>
              <a:latin typeface="Calibri" pitchFamily="34" charset="0"/>
              <a:cs typeface="Calibri" pitchFamily="34" charset="0"/>
            </a:endParaRPr>
          </a:p>
        </p:txBody>
      </p:sp>
      <p:grpSp>
        <p:nvGrpSpPr>
          <p:cNvPr id="55" name="Groupe 54"/>
          <p:cNvGrpSpPr/>
          <p:nvPr/>
        </p:nvGrpSpPr>
        <p:grpSpPr>
          <a:xfrm>
            <a:off x="216024" y="2965061"/>
            <a:ext cx="4211960" cy="1283370"/>
            <a:chOff x="216024" y="2751311"/>
            <a:chExt cx="4211960" cy="1283370"/>
          </a:xfrm>
        </p:grpSpPr>
        <p:sp>
          <p:nvSpPr>
            <p:cNvPr id="40" name="ZoneTexte 39"/>
            <p:cNvSpPr txBox="1"/>
            <p:nvPr/>
          </p:nvSpPr>
          <p:spPr>
            <a:xfrm>
              <a:off x="216024" y="2751311"/>
              <a:ext cx="899592" cy="461665"/>
            </a:xfrm>
            <a:prstGeom prst="rect">
              <a:avLst/>
            </a:prstGeom>
            <a:noFill/>
          </p:spPr>
          <p:txBody>
            <a:bodyPr wrap="square" rtlCol="0">
              <a:spAutoFit/>
            </a:bodyPr>
            <a:lstStyle/>
            <a:p>
              <a:r>
                <a:rPr lang="fr-FR" sz="2400" b="1" dirty="0" err="1" smtClean="0">
                  <a:solidFill>
                    <a:srgbClr val="00B0F0"/>
                  </a:solidFill>
                  <a:latin typeface="Calibri" pitchFamily="34" charset="0"/>
                  <a:cs typeface="Calibri" pitchFamily="34" charset="0"/>
                </a:rPr>
                <a:t>Cell</a:t>
              </a:r>
              <a:endParaRPr lang="fr-FR" sz="2400" b="1" dirty="0">
                <a:solidFill>
                  <a:srgbClr val="00B0F0"/>
                </a:solidFill>
                <a:latin typeface="Calibri" pitchFamily="34" charset="0"/>
                <a:cs typeface="Calibri" pitchFamily="34" charset="0"/>
              </a:endParaRPr>
            </a:p>
          </p:txBody>
        </p:sp>
        <p:sp>
          <p:nvSpPr>
            <p:cNvPr id="41" name="ZoneTexte 40"/>
            <p:cNvSpPr txBox="1"/>
            <p:nvPr/>
          </p:nvSpPr>
          <p:spPr>
            <a:xfrm>
              <a:off x="216024" y="3573016"/>
              <a:ext cx="899592" cy="461665"/>
            </a:xfrm>
            <a:prstGeom prst="rect">
              <a:avLst/>
            </a:prstGeom>
            <a:noFill/>
          </p:spPr>
          <p:txBody>
            <a:bodyPr wrap="square" rtlCol="0">
              <a:spAutoFit/>
            </a:bodyPr>
            <a:lstStyle/>
            <a:p>
              <a:r>
                <a:rPr lang="fr-FR" sz="2400" b="1" dirty="0" smtClean="0">
                  <a:solidFill>
                    <a:prstClr val="black"/>
                  </a:solidFill>
                  <a:latin typeface="Calibri" pitchFamily="34" charset="0"/>
                  <a:cs typeface="Calibri" pitchFamily="34" charset="0"/>
                </a:rPr>
                <a:t>Air</a:t>
              </a:r>
              <a:endParaRPr lang="fr-FR" sz="2400" b="1" dirty="0">
                <a:solidFill>
                  <a:prstClr val="black"/>
                </a:solidFill>
                <a:latin typeface="Calibri" pitchFamily="34" charset="0"/>
                <a:cs typeface="Calibri" pitchFamily="34" charset="0"/>
              </a:endParaRPr>
            </a:p>
          </p:txBody>
        </p:sp>
        <p:cxnSp>
          <p:nvCxnSpPr>
            <p:cNvPr id="49" name="Connecteur droit 48"/>
            <p:cNvCxnSpPr/>
            <p:nvPr/>
          </p:nvCxnSpPr>
          <p:spPr>
            <a:xfrm>
              <a:off x="323528" y="3501008"/>
              <a:ext cx="41044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Ellipse 49"/>
          <p:cNvSpPr/>
          <p:nvPr/>
        </p:nvSpPr>
        <p:spPr>
          <a:xfrm>
            <a:off x="1475656" y="2274599"/>
            <a:ext cx="2952328" cy="1440160"/>
          </a:xfrm>
          <a:prstGeom prst="ellipse">
            <a:avLst/>
          </a:prstGeom>
          <a:noFill/>
          <a:ln w="28575">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Ellipse 50"/>
          <p:cNvSpPr/>
          <p:nvPr/>
        </p:nvSpPr>
        <p:spPr>
          <a:xfrm>
            <a:off x="6660232" y="3426726"/>
            <a:ext cx="1080120" cy="216024"/>
          </a:xfrm>
          <a:prstGeom prst="ellipse">
            <a:avLst/>
          </a:prstGeom>
          <a:noFill/>
          <a:ln w="28575">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8" name="ZoneTexte 57"/>
          <p:cNvSpPr txBox="1"/>
          <p:nvPr/>
        </p:nvSpPr>
        <p:spPr>
          <a:xfrm>
            <a:off x="4788024" y="3140969"/>
            <a:ext cx="648072" cy="584775"/>
          </a:xfrm>
          <a:prstGeom prst="rect">
            <a:avLst/>
          </a:prstGeom>
          <a:noFill/>
        </p:spPr>
        <p:txBody>
          <a:bodyPr wrap="square" rtlCol="0">
            <a:spAutoFit/>
          </a:bodyPr>
          <a:lstStyle/>
          <a:p>
            <a:r>
              <a:rPr lang="fr-FR" sz="3200" b="1" dirty="0" smtClean="0">
                <a:solidFill>
                  <a:prstClr val="black"/>
                </a:solidFill>
                <a:latin typeface="Calibri" pitchFamily="34" charset="0"/>
                <a:cs typeface="Calibri" pitchFamily="34" charset="0"/>
              </a:rPr>
              <a:t>≠</a:t>
            </a:r>
            <a:endParaRPr lang="fr-FR" sz="3200" b="1" dirty="0">
              <a:solidFill>
                <a:prstClr val="black"/>
              </a:solidFill>
              <a:latin typeface="Calibri" pitchFamily="34" charset="0"/>
              <a:cs typeface="Calibri" pitchFamily="34" charset="0"/>
            </a:endParaRPr>
          </a:p>
        </p:txBody>
      </p:sp>
      <p:cxnSp>
        <p:nvCxnSpPr>
          <p:cNvPr id="26" name="Connecteur droit 25"/>
          <p:cNvCxnSpPr/>
          <p:nvPr/>
        </p:nvCxnSpPr>
        <p:spPr>
          <a:xfrm>
            <a:off x="5436096" y="3666500"/>
            <a:ext cx="33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1942564379"/>
      </p:ext>
    </p:extLst>
  </p:cSld>
  <p:clrMapOvr>
    <a:masterClrMapping/>
  </p:clrMapOvr>
  <p:transition advTm="989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7" grpId="0"/>
      <p:bldP spid="50" grpId="0" animBg="1"/>
      <p:bldP spid="51" grpId="0" animBg="1"/>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871192" y="692696"/>
            <a:ext cx="4501008" cy="4104456"/>
          </a:xfrm>
          <a:prstGeom prst="ellipse">
            <a:avLst/>
          </a:prstGeom>
          <a:noFill/>
          <a:ln w="1143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ZoneTexte 31"/>
          <p:cNvSpPr txBox="1"/>
          <p:nvPr/>
        </p:nvSpPr>
        <p:spPr>
          <a:xfrm>
            <a:off x="107504" y="3140968"/>
            <a:ext cx="1800200" cy="769441"/>
          </a:xfrm>
          <a:prstGeom prst="rect">
            <a:avLst/>
          </a:prstGeom>
          <a:noFill/>
        </p:spPr>
        <p:txBody>
          <a:bodyPr wrap="square" rtlCol="0">
            <a:spAutoFit/>
          </a:bodyPr>
          <a:lstStyle/>
          <a:p>
            <a:r>
              <a:rPr lang="fr-FR" sz="2200" dirty="0" smtClean="0">
                <a:solidFill>
                  <a:prstClr val="black"/>
                </a:solidFill>
                <a:latin typeface="Calibri" pitchFamily="34" charset="0"/>
                <a:cs typeface="Calibri" pitchFamily="34" charset="0"/>
              </a:rPr>
              <a:t>Non </a:t>
            </a:r>
            <a:r>
              <a:rPr lang="fr-FR" sz="2200" dirty="0" err="1" smtClean="0">
                <a:solidFill>
                  <a:prstClr val="black"/>
                </a:solidFill>
                <a:latin typeface="Calibri" pitchFamily="34" charset="0"/>
                <a:cs typeface="Calibri" pitchFamily="34" charset="0"/>
              </a:rPr>
              <a:t>excited</a:t>
            </a:r>
            <a:r>
              <a:rPr lang="fr-FR" sz="2200" dirty="0" smtClean="0">
                <a:solidFill>
                  <a:prstClr val="black"/>
                </a:solidFill>
                <a:latin typeface="Calibri" pitchFamily="34" charset="0"/>
                <a:cs typeface="Calibri" pitchFamily="34" charset="0"/>
              </a:rPr>
              <a:t> fluorophores</a:t>
            </a:r>
            <a:endParaRPr lang="fr-FR" sz="2200" dirty="0">
              <a:solidFill>
                <a:prstClr val="black"/>
              </a:solidFill>
              <a:latin typeface="Calibri" pitchFamily="34" charset="0"/>
              <a:cs typeface="Calibri" pitchFamily="34" charset="0"/>
            </a:endParaRPr>
          </a:p>
        </p:txBody>
      </p:sp>
      <p:sp>
        <p:nvSpPr>
          <p:cNvPr id="33" name="ZoneTexte 32"/>
          <p:cNvSpPr txBox="1"/>
          <p:nvPr/>
        </p:nvSpPr>
        <p:spPr>
          <a:xfrm>
            <a:off x="107504" y="4005065"/>
            <a:ext cx="1800200" cy="769441"/>
          </a:xfrm>
          <a:prstGeom prst="rect">
            <a:avLst/>
          </a:prstGeom>
          <a:noFill/>
        </p:spPr>
        <p:txBody>
          <a:bodyPr wrap="square" rtlCol="0">
            <a:spAutoFit/>
          </a:bodyPr>
          <a:lstStyle/>
          <a:p>
            <a:r>
              <a:rPr lang="fr-FR" sz="2200" b="1" dirty="0" err="1" smtClean="0">
                <a:solidFill>
                  <a:srgbClr val="AD0101">
                    <a:lumMod val="60000"/>
                    <a:lumOff val="40000"/>
                  </a:srgbClr>
                </a:solidFill>
                <a:latin typeface="Calibri" pitchFamily="34" charset="0"/>
                <a:cs typeface="Calibri" pitchFamily="34" charset="0"/>
              </a:rPr>
              <a:t>Excited</a:t>
            </a:r>
            <a:r>
              <a:rPr lang="fr-FR" sz="2200" b="1" dirty="0" smtClean="0">
                <a:solidFill>
                  <a:srgbClr val="AD0101">
                    <a:lumMod val="60000"/>
                    <a:lumOff val="40000"/>
                  </a:srgbClr>
                </a:solidFill>
                <a:latin typeface="Calibri" pitchFamily="34" charset="0"/>
                <a:cs typeface="Calibri" pitchFamily="34" charset="0"/>
              </a:rPr>
              <a:t> fluorophores</a:t>
            </a:r>
            <a:endParaRPr lang="fr-FR" sz="2200" b="1" dirty="0">
              <a:solidFill>
                <a:srgbClr val="AD0101">
                  <a:lumMod val="60000"/>
                  <a:lumOff val="40000"/>
                </a:srgbClr>
              </a:solidFill>
              <a:latin typeface="Calibri" pitchFamily="34" charset="0"/>
              <a:cs typeface="Calibri" pitchFamily="34" charset="0"/>
            </a:endParaRPr>
          </a:p>
        </p:txBody>
      </p:sp>
      <p:pic>
        <p:nvPicPr>
          <p:cNvPr id="34" name="Image 33" descr="http://upload.wikimedia.org/wikipedia/commons/thumb/5/54/Tirfm.svg/350px-Tirfm.svg.png">
            <a:hlinkClick r:id="rId4"/>
          </p:cNvPr>
          <p:cNvPicPr/>
          <p:nvPr/>
        </p:nvPicPr>
        <p:blipFill>
          <a:blip r:embed="rId5" cstate="print"/>
          <a:srcRect/>
          <a:stretch>
            <a:fillRect/>
          </a:stretch>
        </p:blipFill>
        <p:spPr bwMode="auto">
          <a:xfrm>
            <a:off x="6516216" y="116633"/>
            <a:ext cx="2483768" cy="2520280"/>
          </a:xfrm>
          <a:prstGeom prst="rect">
            <a:avLst/>
          </a:prstGeom>
          <a:noFill/>
          <a:ln w="9525">
            <a:noFill/>
            <a:miter lim="800000"/>
            <a:headEnd/>
            <a:tailEnd/>
          </a:ln>
        </p:spPr>
      </p:pic>
      <p:sp>
        <p:nvSpPr>
          <p:cNvPr id="35" name="Rectangle 34"/>
          <p:cNvSpPr/>
          <p:nvPr/>
        </p:nvSpPr>
        <p:spPr>
          <a:xfrm>
            <a:off x="7164288" y="404664"/>
            <a:ext cx="1368152" cy="79208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7" name="Flèche courbée vers le bas 36"/>
          <p:cNvSpPr/>
          <p:nvPr/>
        </p:nvSpPr>
        <p:spPr>
          <a:xfrm rot="8872463" flipV="1">
            <a:off x="5555116" y="402717"/>
            <a:ext cx="1622013" cy="373020"/>
          </a:xfrm>
          <a:prstGeom prst="curvedDown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8" name="Ellipse 37"/>
          <p:cNvSpPr/>
          <p:nvPr/>
        </p:nvSpPr>
        <p:spPr>
          <a:xfrm>
            <a:off x="4283968" y="1052736"/>
            <a:ext cx="720080" cy="5760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9" name="ZoneTexte 38"/>
          <p:cNvSpPr txBox="1"/>
          <p:nvPr/>
        </p:nvSpPr>
        <p:spPr>
          <a:xfrm>
            <a:off x="4644008" y="2204865"/>
            <a:ext cx="2520280" cy="461665"/>
          </a:xfrm>
          <a:prstGeom prst="rect">
            <a:avLst/>
          </a:prstGeom>
          <a:noFill/>
        </p:spPr>
        <p:txBody>
          <a:bodyPr wrap="square" rtlCol="0">
            <a:spAutoFit/>
          </a:bodyPr>
          <a:lstStyle/>
          <a:p>
            <a:r>
              <a:rPr lang="fr-FR" sz="2400" b="1" dirty="0" err="1" smtClean="0">
                <a:solidFill>
                  <a:prstClr val="white">
                    <a:lumMod val="65000"/>
                  </a:prstClr>
                </a:solidFill>
                <a:latin typeface="Calibri" pitchFamily="34" charset="0"/>
                <a:cs typeface="Calibri" pitchFamily="34" charset="0"/>
              </a:rPr>
              <a:t>Astrocyte</a:t>
            </a:r>
            <a:endParaRPr lang="fr-FR" sz="2400" b="1" dirty="0">
              <a:solidFill>
                <a:prstClr val="white">
                  <a:lumMod val="65000"/>
                </a:prstClr>
              </a:solidFill>
              <a:latin typeface="Calibri" pitchFamily="34" charset="0"/>
              <a:cs typeface="Calibri" pitchFamily="34" charset="0"/>
            </a:endParaRPr>
          </a:p>
        </p:txBody>
      </p:sp>
      <p:sp>
        <p:nvSpPr>
          <p:cNvPr id="40" name="Forme libre 39"/>
          <p:cNvSpPr/>
          <p:nvPr/>
        </p:nvSpPr>
        <p:spPr>
          <a:xfrm rot="728957">
            <a:off x="2451297" y="2020337"/>
            <a:ext cx="1727448" cy="559554"/>
          </a:xfrm>
          <a:custGeom>
            <a:avLst/>
            <a:gdLst>
              <a:gd name="connsiteX0" fmla="*/ 696310 w 3247697"/>
              <a:gd name="connsiteY0" fmla="*/ 136634 h 1227083"/>
              <a:gd name="connsiteX1" fmla="*/ 1516117 w 3247697"/>
              <a:gd name="connsiteY1" fmla="*/ 262758 h 1227083"/>
              <a:gd name="connsiteX2" fmla="*/ 2178269 w 3247697"/>
              <a:gd name="connsiteY2" fmla="*/ 183931 h 1227083"/>
              <a:gd name="connsiteX3" fmla="*/ 2745828 w 3247697"/>
              <a:gd name="connsiteY3" fmla="*/ 152400 h 1227083"/>
              <a:gd name="connsiteX4" fmla="*/ 2698531 w 3247697"/>
              <a:gd name="connsiteY4" fmla="*/ 325820 h 1227083"/>
              <a:gd name="connsiteX5" fmla="*/ 2036379 w 3247697"/>
              <a:gd name="connsiteY5" fmla="*/ 388882 h 1227083"/>
              <a:gd name="connsiteX6" fmla="*/ 1736834 w 3247697"/>
              <a:gd name="connsiteY6" fmla="*/ 483475 h 1227083"/>
              <a:gd name="connsiteX7" fmla="*/ 2430517 w 3247697"/>
              <a:gd name="connsiteY7" fmla="*/ 515006 h 1227083"/>
              <a:gd name="connsiteX8" fmla="*/ 2777359 w 3247697"/>
              <a:gd name="connsiteY8" fmla="*/ 451944 h 1227083"/>
              <a:gd name="connsiteX9" fmla="*/ 2856186 w 3247697"/>
              <a:gd name="connsiteY9" fmla="*/ 641131 h 1227083"/>
              <a:gd name="connsiteX10" fmla="*/ 2209800 w 3247697"/>
              <a:gd name="connsiteY10" fmla="*/ 641131 h 1227083"/>
              <a:gd name="connsiteX11" fmla="*/ 1799897 w 3247697"/>
              <a:gd name="connsiteY11" fmla="*/ 641131 h 1227083"/>
              <a:gd name="connsiteX12" fmla="*/ 1673772 w 3247697"/>
              <a:gd name="connsiteY12" fmla="*/ 751489 h 1227083"/>
              <a:gd name="connsiteX13" fmla="*/ 2840421 w 3247697"/>
              <a:gd name="connsiteY13" fmla="*/ 751489 h 1227083"/>
              <a:gd name="connsiteX14" fmla="*/ 3234559 w 3247697"/>
              <a:gd name="connsiteY14" fmla="*/ 798786 h 1227083"/>
              <a:gd name="connsiteX15" fmla="*/ 2761593 w 3247697"/>
              <a:gd name="connsiteY15" fmla="*/ 940675 h 1227083"/>
              <a:gd name="connsiteX16" fmla="*/ 2052145 w 3247697"/>
              <a:gd name="connsiteY16" fmla="*/ 940675 h 1227083"/>
              <a:gd name="connsiteX17" fmla="*/ 1926021 w 3247697"/>
              <a:gd name="connsiteY17" fmla="*/ 1145627 h 1227083"/>
              <a:gd name="connsiteX18" fmla="*/ 1705303 w 3247697"/>
              <a:gd name="connsiteY18" fmla="*/ 1192924 h 1227083"/>
              <a:gd name="connsiteX19" fmla="*/ 1799897 w 3247697"/>
              <a:gd name="connsiteY19" fmla="*/ 940675 h 1227083"/>
              <a:gd name="connsiteX20" fmla="*/ 1405759 w 3247697"/>
              <a:gd name="connsiteY20" fmla="*/ 909144 h 1227083"/>
              <a:gd name="connsiteX21" fmla="*/ 885497 w 3247697"/>
              <a:gd name="connsiteY21" fmla="*/ 893379 h 1227083"/>
              <a:gd name="connsiteX22" fmla="*/ 649014 w 3247697"/>
              <a:gd name="connsiteY22" fmla="*/ 1082565 h 1227083"/>
              <a:gd name="connsiteX23" fmla="*/ 617483 w 3247697"/>
              <a:gd name="connsiteY23" fmla="*/ 909144 h 1227083"/>
              <a:gd name="connsiteX24" fmla="*/ 617483 w 3247697"/>
              <a:gd name="connsiteY24" fmla="*/ 814551 h 1227083"/>
              <a:gd name="connsiteX25" fmla="*/ 333703 w 3247697"/>
              <a:gd name="connsiteY25" fmla="*/ 846082 h 1227083"/>
              <a:gd name="connsiteX26" fmla="*/ 97221 w 3247697"/>
              <a:gd name="connsiteY26" fmla="*/ 625365 h 1227083"/>
              <a:gd name="connsiteX27" fmla="*/ 917028 w 3247697"/>
              <a:gd name="connsiteY27" fmla="*/ 719958 h 1227083"/>
              <a:gd name="connsiteX28" fmla="*/ 1374228 w 3247697"/>
              <a:gd name="connsiteY28" fmla="*/ 751489 h 1227083"/>
              <a:gd name="connsiteX29" fmla="*/ 1248103 w 3247697"/>
              <a:gd name="connsiteY29" fmla="*/ 578068 h 1227083"/>
              <a:gd name="connsiteX30" fmla="*/ 333703 w 3247697"/>
              <a:gd name="connsiteY30" fmla="*/ 515006 h 1227083"/>
              <a:gd name="connsiteX31" fmla="*/ 317938 w 3247697"/>
              <a:gd name="connsiteY31" fmla="*/ 388882 h 1227083"/>
              <a:gd name="connsiteX32" fmla="*/ 1358462 w 3247697"/>
              <a:gd name="connsiteY32" fmla="*/ 515006 h 1227083"/>
              <a:gd name="connsiteX33" fmla="*/ 1311166 w 3247697"/>
              <a:gd name="connsiteY33" fmla="*/ 373117 h 1227083"/>
              <a:gd name="connsiteX34" fmla="*/ 302172 w 3247697"/>
              <a:gd name="connsiteY34" fmla="*/ 42041 h 1227083"/>
              <a:gd name="connsiteX35" fmla="*/ 696310 w 3247697"/>
              <a:gd name="connsiteY35" fmla="*/ 136634 h 122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47697" h="1227083">
                <a:moveTo>
                  <a:pt x="696310" y="136634"/>
                </a:moveTo>
                <a:cubicBezTo>
                  <a:pt x="898634" y="173420"/>
                  <a:pt x="1269124" y="254875"/>
                  <a:pt x="1516117" y="262758"/>
                </a:cubicBezTo>
                <a:cubicBezTo>
                  <a:pt x="1763110" y="270641"/>
                  <a:pt x="1973317" y="202324"/>
                  <a:pt x="2178269" y="183931"/>
                </a:cubicBezTo>
                <a:cubicBezTo>
                  <a:pt x="2383221" y="165538"/>
                  <a:pt x="2659118" y="128752"/>
                  <a:pt x="2745828" y="152400"/>
                </a:cubicBezTo>
                <a:cubicBezTo>
                  <a:pt x="2832538" y="176048"/>
                  <a:pt x="2816772" y="286406"/>
                  <a:pt x="2698531" y="325820"/>
                </a:cubicBezTo>
                <a:cubicBezTo>
                  <a:pt x="2580290" y="365234"/>
                  <a:pt x="2196662" y="362606"/>
                  <a:pt x="2036379" y="388882"/>
                </a:cubicBezTo>
                <a:cubicBezTo>
                  <a:pt x="1876096" y="415158"/>
                  <a:pt x="1671144" y="462454"/>
                  <a:pt x="1736834" y="483475"/>
                </a:cubicBezTo>
                <a:cubicBezTo>
                  <a:pt x="1802524" y="504496"/>
                  <a:pt x="2257096" y="520261"/>
                  <a:pt x="2430517" y="515006"/>
                </a:cubicBezTo>
                <a:cubicBezTo>
                  <a:pt x="2603938" y="509751"/>
                  <a:pt x="2706414" y="430923"/>
                  <a:pt x="2777359" y="451944"/>
                </a:cubicBezTo>
                <a:cubicBezTo>
                  <a:pt x="2848304" y="472965"/>
                  <a:pt x="2950779" y="609600"/>
                  <a:pt x="2856186" y="641131"/>
                </a:cubicBezTo>
                <a:cubicBezTo>
                  <a:pt x="2761593" y="672662"/>
                  <a:pt x="2209800" y="641131"/>
                  <a:pt x="2209800" y="641131"/>
                </a:cubicBezTo>
                <a:cubicBezTo>
                  <a:pt x="2033752" y="641131"/>
                  <a:pt x="1889235" y="622738"/>
                  <a:pt x="1799897" y="641131"/>
                </a:cubicBezTo>
                <a:cubicBezTo>
                  <a:pt x="1710559" y="659524"/>
                  <a:pt x="1500351" y="733096"/>
                  <a:pt x="1673772" y="751489"/>
                </a:cubicBezTo>
                <a:cubicBezTo>
                  <a:pt x="1847193" y="769882"/>
                  <a:pt x="2580290" y="743606"/>
                  <a:pt x="2840421" y="751489"/>
                </a:cubicBezTo>
                <a:cubicBezTo>
                  <a:pt x="3100552" y="759372"/>
                  <a:pt x="3247697" y="767255"/>
                  <a:pt x="3234559" y="798786"/>
                </a:cubicBezTo>
                <a:cubicBezTo>
                  <a:pt x="3221421" y="830317"/>
                  <a:pt x="2958662" y="917027"/>
                  <a:pt x="2761593" y="940675"/>
                </a:cubicBezTo>
                <a:cubicBezTo>
                  <a:pt x="2564524" y="964323"/>
                  <a:pt x="2191407" y="906516"/>
                  <a:pt x="2052145" y="940675"/>
                </a:cubicBezTo>
                <a:cubicBezTo>
                  <a:pt x="1912883" y="974834"/>
                  <a:pt x="1983828" y="1103586"/>
                  <a:pt x="1926021" y="1145627"/>
                </a:cubicBezTo>
                <a:cubicBezTo>
                  <a:pt x="1868214" y="1187668"/>
                  <a:pt x="1726324" y="1227083"/>
                  <a:pt x="1705303" y="1192924"/>
                </a:cubicBezTo>
                <a:cubicBezTo>
                  <a:pt x="1684282" y="1158765"/>
                  <a:pt x="1849821" y="987972"/>
                  <a:pt x="1799897" y="940675"/>
                </a:cubicBezTo>
                <a:cubicBezTo>
                  <a:pt x="1749973" y="893378"/>
                  <a:pt x="1558159" y="917027"/>
                  <a:pt x="1405759" y="909144"/>
                </a:cubicBezTo>
                <a:cubicBezTo>
                  <a:pt x="1253359" y="901261"/>
                  <a:pt x="1011621" y="864476"/>
                  <a:pt x="885497" y="893379"/>
                </a:cubicBezTo>
                <a:cubicBezTo>
                  <a:pt x="759373" y="922282"/>
                  <a:pt x="693683" y="1079937"/>
                  <a:pt x="649014" y="1082565"/>
                </a:cubicBezTo>
                <a:cubicBezTo>
                  <a:pt x="604345" y="1085193"/>
                  <a:pt x="622738" y="953813"/>
                  <a:pt x="617483" y="909144"/>
                </a:cubicBezTo>
                <a:cubicBezTo>
                  <a:pt x="612228" y="864475"/>
                  <a:pt x="664780" y="825061"/>
                  <a:pt x="617483" y="814551"/>
                </a:cubicBezTo>
                <a:cubicBezTo>
                  <a:pt x="570186" y="804041"/>
                  <a:pt x="420413" y="877613"/>
                  <a:pt x="333703" y="846082"/>
                </a:cubicBezTo>
                <a:cubicBezTo>
                  <a:pt x="246993" y="814551"/>
                  <a:pt x="0" y="646386"/>
                  <a:pt x="97221" y="625365"/>
                </a:cubicBezTo>
                <a:cubicBezTo>
                  <a:pt x="194442" y="604344"/>
                  <a:pt x="704194" y="698937"/>
                  <a:pt x="917028" y="719958"/>
                </a:cubicBezTo>
                <a:cubicBezTo>
                  <a:pt x="1129863" y="740979"/>
                  <a:pt x="1319049" y="775137"/>
                  <a:pt x="1374228" y="751489"/>
                </a:cubicBezTo>
                <a:cubicBezTo>
                  <a:pt x="1429407" y="727841"/>
                  <a:pt x="1421524" y="617482"/>
                  <a:pt x="1248103" y="578068"/>
                </a:cubicBezTo>
                <a:cubicBezTo>
                  <a:pt x="1074682" y="538654"/>
                  <a:pt x="488730" y="546537"/>
                  <a:pt x="333703" y="515006"/>
                </a:cubicBezTo>
                <a:cubicBezTo>
                  <a:pt x="178676" y="483475"/>
                  <a:pt x="147145" y="388882"/>
                  <a:pt x="317938" y="388882"/>
                </a:cubicBezTo>
                <a:cubicBezTo>
                  <a:pt x="488731" y="388882"/>
                  <a:pt x="1192924" y="517633"/>
                  <a:pt x="1358462" y="515006"/>
                </a:cubicBezTo>
                <a:cubicBezTo>
                  <a:pt x="1524000" y="512379"/>
                  <a:pt x="1487214" y="451944"/>
                  <a:pt x="1311166" y="373117"/>
                </a:cubicBezTo>
                <a:cubicBezTo>
                  <a:pt x="1135118" y="294290"/>
                  <a:pt x="402020" y="84082"/>
                  <a:pt x="302172" y="42041"/>
                </a:cubicBezTo>
                <a:cubicBezTo>
                  <a:pt x="202324" y="0"/>
                  <a:pt x="493986" y="99848"/>
                  <a:pt x="696310" y="136634"/>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0" name="Rectangle 69"/>
          <p:cNvSpPr/>
          <p:nvPr/>
        </p:nvSpPr>
        <p:spPr>
          <a:xfrm>
            <a:off x="1835696" y="4853395"/>
            <a:ext cx="4896544" cy="72008"/>
          </a:xfrm>
          <a:prstGeom prst="rect">
            <a:avLst/>
          </a:prstGeom>
          <a:gradFill flip="none" rotWithShape="1">
            <a:gsLst>
              <a:gs pos="0">
                <a:schemeClr val="accent5">
                  <a:lumMod val="60000"/>
                  <a:lumOff val="40000"/>
                </a:schemeClr>
              </a:gs>
              <a:gs pos="50000">
                <a:srgbClr val="00B0F0">
                  <a:tint val="44500"/>
                  <a:satMod val="160000"/>
                </a:srgbClr>
              </a:gs>
              <a:gs pos="100000">
                <a:srgbClr val="00B0F0">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99" name="Groupe 98"/>
          <p:cNvGrpSpPr/>
          <p:nvPr/>
        </p:nvGrpSpPr>
        <p:grpSpPr>
          <a:xfrm>
            <a:off x="2699792" y="5285442"/>
            <a:ext cx="4896544" cy="1359208"/>
            <a:chOff x="2699792" y="5285442"/>
            <a:chExt cx="4896544" cy="1359208"/>
          </a:xfrm>
        </p:grpSpPr>
        <p:sp>
          <p:nvSpPr>
            <p:cNvPr id="69" name="ZoneTexte 68"/>
            <p:cNvSpPr txBox="1"/>
            <p:nvPr/>
          </p:nvSpPr>
          <p:spPr>
            <a:xfrm>
              <a:off x="5436096" y="5733256"/>
              <a:ext cx="2160240" cy="400110"/>
            </a:xfrm>
            <a:prstGeom prst="rect">
              <a:avLst/>
            </a:prstGeom>
            <a:noFill/>
          </p:spPr>
          <p:txBody>
            <a:bodyPr wrap="square" rtlCol="0">
              <a:spAutoFit/>
            </a:bodyPr>
            <a:lstStyle/>
            <a:p>
              <a:r>
                <a:rPr lang="fr-FR" sz="2000" b="1" dirty="0" smtClean="0">
                  <a:solidFill>
                    <a:srgbClr val="303030">
                      <a:lumMod val="90000"/>
                      <a:lumOff val="10000"/>
                    </a:srgbClr>
                  </a:solidFill>
                  <a:latin typeface="Calibri" pitchFamily="34" charset="0"/>
                  <a:cs typeface="Calibri" pitchFamily="34" charset="0"/>
                </a:rPr>
                <a:t>OBJECTIVE</a:t>
              </a:r>
              <a:endParaRPr lang="fr-FR" sz="2000" b="1" dirty="0">
                <a:solidFill>
                  <a:srgbClr val="303030">
                    <a:lumMod val="90000"/>
                    <a:lumOff val="10000"/>
                  </a:srgbClr>
                </a:solidFill>
                <a:latin typeface="Calibri" pitchFamily="34" charset="0"/>
                <a:cs typeface="Calibri" pitchFamily="34" charset="0"/>
              </a:endParaRPr>
            </a:p>
          </p:txBody>
        </p:sp>
        <p:cxnSp>
          <p:nvCxnSpPr>
            <p:cNvPr id="56" name="Connecteur droit 55"/>
            <p:cNvCxnSpPr/>
            <p:nvPr/>
          </p:nvCxnSpPr>
          <p:spPr>
            <a:xfrm>
              <a:off x="2708736" y="5636538"/>
              <a:ext cx="0" cy="1008112"/>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5220072" y="5629716"/>
              <a:ext cx="0" cy="1008112"/>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2699792" y="5285442"/>
              <a:ext cx="468008" cy="375806"/>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H="1" flipV="1">
              <a:off x="4860032" y="5285442"/>
              <a:ext cx="360040" cy="360040"/>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3147606" y="5301208"/>
              <a:ext cx="1728192" cy="0"/>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cxnSp>
        <p:nvCxnSpPr>
          <p:cNvPr id="72" name="Connecteur droit 71"/>
          <p:cNvCxnSpPr/>
          <p:nvPr/>
        </p:nvCxnSpPr>
        <p:spPr>
          <a:xfrm flipV="1">
            <a:off x="3275856" y="5301208"/>
            <a:ext cx="0" cy="1296144"/>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flipV="1">
            <a:off x="4716016" y="5301208"/>
            <a:ext cx="0" cy="1296144"/>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Connecteur droit 74"/>
          <p:cNvCxnSpPr>
            <a:endCxn id="4" idx="4"/>
          </p:cNvCxnSpPr>
          <p:nvPr/>
        </p:nvCxnSpPr>
        <p:spPr>
          <a:xfrm flipV="1">
            <a:off x="3275856" y="4797153"/>
            <a:ext cx="845840" cy="504058"/>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H="1" flipV="1">
            <a:off x="4080331" y="4761897"/>
            <a:ext cx="612000" cy="514602"/>
          </a:xfrm>
          <a:prstGeom prst="line">
            <a:avLst/>
          </a:prstGeom>
          <a:ln w="38100">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188082" y="4236854"/>
            <a:ext cx="1815967" cy="560298"/>
          </a:xfrm>
          <a:prstGeom prst="rect">
            <a:avLst/>
          </a:prstGeom>
          <a:noFill/>
          <a:ln w="28575">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100" name="Groupe 99"/>
          <p:cNvGrpSpPr/>
          <p:nvPr/>
        </p:nvGrpSpPr>
        <p:grpSpPr>
          <a:xfrm>
            <a:off x="5857058" y="4099718"/>
            <a:ext cx="3251447" cy="769441"/>
            <a:chOff x="5857058" y="4099719"/>
            <a:chExt cx="3251446" cy="769441"/>
          </a:xfrm>
        </p:grpSpPr>
        <p:sp>
          <p:nvSpPr>
            <p:cNvPr id="31" name="ZoneTexte 30"/>
            <p:cNvSpPr txBox="1"/>
            <p:nvPr/>
          </p:nvSpPr>
          <p:spPr>
            <a:xfrm>
              <a:off x="6012161" y="4099719"/>
              <a:ext cx="3096343" cy="769441"/>
            </a:xfrm>
            <a:prstGeom prst="rect">
              <a:avLst/>
            </a:prstGeom>
            <a:noFill/>
          </p:spPr>
          <p:txBody>
            <a:bodyPr wrap="square" rtlCol="0">
              <a:spAutoFit/>
            </a:bodyPr>
            <a:lstStyle/>
            <a:p>
              <a:r>
                <a:rPr lang="fr-FR" sz="2400" b="1" dirty="0" smtClean="0">
                  <a:solidFill>
                    <a:srgbClr val="FF9900"/>
                  </a:solidFill>
                  <a:latin typeface="Calibri" pitchFamily="34" charset="0"/>
                  <a:cs typeface="Calibri" pitchFamily="34" charset="0"/>
                </a:rPr>
                <a:t>Evanescent </a:t>
              </a:r>
              <a:r>
                <a:rPr lang="fr-FR" sz="2400" b="1" dirty="0" err="1" smtClean="0">
                  <a:solidFill>
                    <a:srgbClr val="FF9900"/>
                  </a:solidFill>
                  <a:latin typeface="Calibri" pitchFamily="34" charset="0"/>
                  <a:cs typeface="Calibri" pitchFamily="34" charset="0"/>
                </a:rPr>
                <a:t>wave</a:t>
              </a:r>
              <a:endParaRPr lang="fr-FR" sz="2400" b="1" dirty="0" smtClean="0">
                <a:solidFill>
                  <a:srgbClr val="FF9900"/>
                </a:solidFill>
                <a:latin typeface="Calibri" pitchFamily="34" charset="0"/>
                <a:cs typeface="Calibri" pitchFamily="34" charset="0"/>
              </a:endParaRPr>
            </a:p>
            <a:p>
              <a:r>
                <a:rPr lang="fr-FR" sz="2000" b="1" dirty="0" smtClean="0">
                  <a:solidFill>
                    <a:srgbClr val="FF9900"/>
                  </a:solidFill>
                  <a:latin typeface="Calibri" pitchFamily="34" charset="0"/>
                  <a:cs typeface="Calibri" pitchFamily="34" charset="0"/>
                </a:rPr>
                <a:t>100</a:t>
              </a:r>
              <a:r>
                <a:rPr lang="fr-FR" sz="2000" b="1" baseline="30000" dirty="0" smtClean="0">
                  <a:solidFill>
                    <a:srgbClr val="FF9900"/>
                  </a:solidFill>
                  <a:latin typeface="Calibri" pitchFamily="34" charset="0"/>
                  <a:cs typeface="Calibri" pitchFamily="34" charset="0"/>
                </a:rPr>
                <a:t>n</a:t>
              </a:r>
              <a:r>
                <a:rPr lang="fr-FR" sz="2000" b="1" dirty="0" smtClean="0">
                  <a:solidFill>
                    <a:srgbClr val="FF9900"/>
                  </a:solidFill>
                  <a:latin typeface="Calibri" pitchFamily="34" charset="0"/>
                  <a:cs typeface="Calibri" pitchFamily="34" charset="0"/>
                </a:rPr>
                <a:t> nm</a:t>
              </a:r>
              <a:endParaRPr lang="fr-FR" sz="2000" b="1" dirty="0">
                <a:solidFill>
                  <a:srgbClr val="FF9900"/>
                </a:solidFill>
                <a:latin typeface="Calibri" pitchFamily="34" charset="0"/>
                <a:cs typeface="Calibri" pitchFamily="34" charset="0"/>
              </a:endParaRPr>
            </a:p>
          </p:txBody>
        </p:sp>
        <p:cxnSp>
          <p:nvCxnSpPr>
            <p:cNvPr id="90" name="Connecteur droit avec flèche 89"/>
            <p:cNvCxnSpPr/>
            <p:nvPr/>
          </p:nvCxnSpPr>
          <p:spPr>
            <a:xfrm>
              <a:off x="5857058" y="4221088"/>
              <a:ext cx="11086" cy="529075"/>
            </a:xfrm>
            <a:prstGeom prst="straightConnector1">
              <a:avLst/>
            </a:prstGeom>
            <a:ln w="28575">
              <a:solidFill>
                <a:srgbClr val="FF99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95" name="ZoneTexte 94"/>
          <p:cNvSpPr txBox="1"/>
          <p:nvPr/>
        </p:nvSpPr>
        <p:spPr>
          <a:xfrm>
            <a:off x="611560" y="5589241"/>
            <a:ext cx="2088232" cy="707886"/>
          </a:xfrm>
          <a:prstGeom prst="rect">
            <a:avLst/>
          </a:prstGeom>
          <a:noFill/>
        </p:spPr>
        <p:txBody>
          <a:bodyPr wrap="square" rtlCol="0">
            <a:spAutoFit/>
          </a:bodyPr>
          <a:lstStyle/>
          <a:p>
            <a:r>
              <a:rPr lang="fr-FR" sz="2000" dirty="0" smtClean="0">
                <a:solidFill>
                  <a:srgbClr val="FF0000"/>
                </a:solidFill>
                <a:latin typeface="Calibri" pitchFamily="34" charset="0"/>
                <a:cs typeface="Calibri" pitchFamily="34" charset="0"/>
              </a:rPr>
              <a:t>Incident light </a:t>
            </a:r>
            <a:r>
              <a:rPr lang="fr-FR" sz="2000" dirty="0" err="1" smtClean="0">
                <a:solidFill>
                  <a:srgbClr val="FF0000"/>
                </a:solidFill>
                <a:latin typeface="Calibri" pitchFamily="34" charset="0"/>
                <a:cs typeface="Calibri" pitchFamily="34" charset="0"/>
              </a:rPr>
              <a:t>beam</a:t>
            </a:r>
            <a:endParaRPr lang="fr-FR" sz="2000" dirty="0">
              <a:solidFill>
                <a:srgbClr val="FF0000"/>
              </a:solidFill>
              <a:latin typeface="Calibri" pitchFamily="34" charset="0"/>
              <a:cs typeface="Calibri" pitchFamily="34" charset="0"/>
            </a:endParaRPr>
          </a:p>
        </p:txBody>
      </p:sp>
      <p:sp>
        <p:nvSpPr>
          <p:cNvPr id="96" name="ZoneTexte 95"/>
          <p:cNvSpPr txBox="1"/>
          <p:nvPr/>
        </p:nvSpPr>
        <p:spPr>
          <a:xfrm>
            <a:off x="35496" y="-25643"/>
            <a:ext cx="4716016" cy="646331"/>
          </a:xfrm>
          <a:prstGeom prst="rect">
            <a:avLst/>
          </a:prstGeom>
          <a:noFill/>
        </p:spPr>
        <p:txBody>
          <a:bodyPr wrap="square" rtlCol="0">
            <a:spAutoFit/>
          </a:bodyPr>
          <a:lstStyle/>
          <a:p>
            <a:r>
              <a:rPr lang="fr-FR" sz="3600" dirty="0" smtClean="0">
                <a:solidFill>
                  <a:srgbClr val="1D3641"/>
                </a:solidFill>
                <a:latin typeface="Cambria" pitchFamily="18" charset="0"/>
              </a:rPr>
              <a:t>Global TIRF concept</a:t>
            </a:r>
            <a:endParaRPr lang="fr-FR" sz="3600" dirty="0">
              <a:solidFill>
                <a:srgbClr val="1D3641"/>
              </a:solidFill>
              <a:latin typeface="Cambria" pitchFamily="18" charset="0"/>
            </a:endParaRPr>
          </a:p>
        </p:txBody>
      </p:sp>
      <p:grpSp>
        <p:nvGrpSpPr>
          <p:cNvPr id="58" name="Groupe 57"/>
          <p:cNvGrpSpPr/>
          <p:nvPr/>
        </p:nvGrpSpPr>
        <p:grpSpPr>
          <a:xfrm>
            <a:off x="3059832" y="3501008"/>
            <a:ext cx="2289492" cy="1239902"/>
            <a:chOff x="3059832" y="3501008"/>
            <a:chExt cx="2289492" cy="1239902"/>
          </a:xfrm>
        </p:grpSpPr>
        <p:grpSp>
          <p:nvGrpSpPr>
            <p:cNvPr id="97" name="Groupe 96"/>
            <p:cNvGrpSpPr/>
            <p:nvPr/>
          </p:nvGrpSpPr>
          <p:grpSpPr>
            <a:xfrm>
              <a:off x="3059832" y="3789040"/>
              <a:ext cx="1984692" cy="951870"/>
              <a:chOff x="3091364" y="3789040"/>
              <a:chExt cx="1984692" cy="951870"/>
            </a:xfrm>
          </p:grpSpPr>
          <p:sp>
            <p:nvSpPr>
              <p:cNvPr id="5" name="Ellipse 4"/>
              <p:cNvSpPr/>
              <p:nvPr/>
            </p:nvSpPr>
            <p:spPr>
              <a:xfrm>
                <a:off x="3851920" y="393305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Ellipse 5"/>
              <p:cNvSpPr/>
              <p:nvPr/>
            </p:nvSpPr>
            <p:spPr>
              <a:xfrm>
                <a:off x="5004048" y="37890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 name="Ellipse 6"/>
              <p:cNvSpPr/>
              <p:nvPr/>
            </p:nvSpPr>
            <p:spPr>
              <a:xfrm>
                <a:off x="4819556" y="4581128"/>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Ellipse 9"/>
              <p:cNvSpPr/>
              <p:nvPr/>
            </p:nvSpPr>
            <p:spPr>
              <a:xfrm>
                <a:off x="3131840" y="37890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Ellipse 12"/>
              <p:cNvSpPr/>
              <p:nvPr/>
            </p:nvSpPr>
            <p:spPr>
              <a:xfrm>
                <a:off x="4644008" y="4005064"/>
                <a:ext cx="45719"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Ellipse 16"/>
              <p:cNvSpPr/>
              <p:nvPr/>
            </p:nvSpPr>
            <p:spPr>
              <a:xfrm>
                <a:off x="3667428" y="4437112"/>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Ellipse 17"/>
              <p:cNvSpPr/>
              <p:nvPr/>
            </p:nvSpPr>
            <p:spPr>
              <a:xfrm>
                <a:off x="4278988" y="4452878"/>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Ellipse 18"/>
              <p:cNvSpPr/>
              <p:nvPr/>
            </p:nvSpPr>
            <p:spPr>
              <a:xfrm>
                <a:off x="3918948" y="4452878"/>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Ellipse 19"/>
              <p:cNvSpPr/>
              <p:nvPr/>
            </p:nvSpPr>
            <p:spPr>
              <a:xfrm>
                <a:off x="3414892" y="4452878"/>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Ellipse 20"/>
              <p:cNvSpPr/>
              <p:nvPr/>
            </p:nvSpPr>
            <p:spPr>
              <a:xfrm>
                <a:off x="3091364" y="438087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Ellipse 21"/>
              <p:cNvSpPr/>
              <p:nvPr/>
            </p:nvSpPr>
            <p:spPr>
              <a:xfrm>
                <a:off x="4319464" y="4077072"/>
                <a:ext cx="45719"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Ellipse 22"/>
              <p:cNvSpPr/>
              <p:nvPr/>
            </p:nvSpPr>
            <p:spPr>
              <a:xfrm>
                <a:off x="3491880" y="4077072"/>
                <a:ext cx="45719"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Ellipse 23"/>
              <p:cNvSpPr/>
              <p:nvPr/>
            </p:nvSpPr>
            <p:spPr>
              <a:xfrm>
                <a:off x="3567292" y="4605278"/>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Ellipse 24"/>
              <p:cNvSpPr/>
              <p:nvPr/>
            </p:nvSpPr>
            <p:spPr>
              <a:xfrm>
                <a:off x="3774932" y="4596894"/>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Ellipse 26"/>
              <p:cNvSpPr/>
              <p:nvPr/>
            </p:nvSpPr>
            <p:spPr>
              <a:xfrm>
                <a:off x="3990956" y="4668902"/>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Ellipse 27"/>
              <p:cNvSpPr/>
              <p:nvPr/>
            </p:nvSpPr>
            <p:spPr>
              <a:xfrm>
                <a:off x="4567020" y="4524886"/>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Ellipse 28"/>
              <p:cNvSpPr/>
              <p:nvPr/>
            </p:nvSpPr>
            <p:spPr>
              <a:xfrm>
                <a:off x="4243492" y="4668902"/>
                <a:ext cx="72008" cy="72008"/>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55" name="Groupe 54"/>
            <p:cNvGrpSpPr/>
            <p:nvPr/>
          </p:nvGrpSpPr>
          <p:grpSpPr>
            <a:xfrm>
              <a:off x="3347864" y="3501008"/>
              <a:ext cx="2001460" cy="817240"/>
              <a:chOff x="3347864" y="3501008"/>
              <a:chExt cx="2001460" cy="817240"/>
            </a:xfrm>
          </p:grpSpPr>
          <p:sp>
            <p:nvSpPr>
              <p:cNvPr id="47" name="Ellipse 46"/>
              <p:cNvSpPr/>
              <p:nvPr/>
            </p:nvSpPr>
            <p:spPr>
              <a:xfrm>
                <a:off x="4355976" y="371703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8" name="Ellipse 47"/>
              <p:cNvSpPr/>
              <p:nvPr/>
            </p:nvSpPr>
            <p:spPr>
              <a:xfrm>
                <a:off x="4788024" y="37890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9" name="Ellipse 48"/>
              <p:cNvSpPr/>
              <p:nvPr/>
            </p:nvSpPr>
            <p:spPr>
              <a:xfrm>
                <a:off x="4139952" y="393305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0" name="Ellipse 49"/>
              <p:cNvSpPr/>
              <p:nvPr/>
            </p:nvSpPr>
            <p:spPr>
              <a:xfrm>
                <a:off x="3347864" y="40938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Ellipse 50"/>
              <p:cNvSpPr/>
              <p:nvPr/>
            </p:nvSpPr>
            <p:spPr>
              <a:xfrm>
                <a:off x="3563888" y="371703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2" name="Ellipse 51"/>
              <p:cNvSpPr/>
              <p:nvPr/>
            </p:nvSpPr>
            <p:spPr>
              <a:xfrm>
                <a:off x="5277316" y="40938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3" name="Ellipse 52"/>
              <p:cNvSpPr/>
              <p:nvPr/>
            </p:nvSpPr>
            <p:spPr>
              <a:xfrm>
                <a:off x="5116531" y="424624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4" name="Ellipse 53"/>
              <p:cNvSpPr/>
              <p:nvPr/>
            </p:nvSpPr>
            <p:spPr>
              <a:xfrm>
                <a:off x="4067944" y="350100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spTree>
    <p:custDataLst>
      <p:tags r:id="rId1"/>
    </p:custDataLst>
    <p:extLst>
      <p:ext uri="{BB962C8B-B14F-4D97-AF65-F5344CB8AC3E}">
        <p14:creationId xmlns:p14="http://schemas.microsoft.com/office/powerpoint/2010/main" xmlns="" val="3437475968"/>
      </p:ext>
    </p:extLst>
  </p:cSld>
  <p:clrMapOvr>
    <a:masterClrMapping/>
  </p:clrMapOvr>
  <p:transition advTm="552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8" presetClass="entr" presetSubtype="12"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strips(downLeft)">
                                      <p:cBhvr>
                                        <p:cTn id="9" dur="500"/>
                                        <p:tgtEl>
                                          <p:spTgt spid="37"/>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strips(upRight)">
                                      <p:cBhvr>
                                        <p:cTn id="29" dur="500"/>
                                        <p:tgtEl>
                                          <p:spTgt spid="72"/>
                                        </p:tgtEl>
                                      </p:cBhvr>
                                    </p:animEffect>
                                  </p:childTnLst>
                                </p:cTn>
                              </p:par>
                            </p:childTnLst>
                          </p:cTn>
                        </p:par>
                        <p:par>
                          <p:cTn id="30" fill="hold">
                            <p:stCondLst>
                              <p:cond delay="500"/>
                            </p:stCondLst>
                            <p:childTnLst>
                              <p:par>
                                <p:cTn id="31" presetID="18" presetClass="entr" presetSubtype="6" fill="hold" nodeType="after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strips(downRight)">
                                      <p:cBhvr>
                                        <p:cTn id="33" dur="500"/>
                                        <p:tgtEl>
                                          <p:spTgt spid="75"/>
                                        </p:tgtEl>
                                      </p:cBhvr>
                                    </p:animEffect>
                                  </p:childTnLst>
                                </p:cTn>
                              </p:par>
                            </p:childTnLst>
                          </p:cTn>
                        </p:par>
                        <p:par>
                          <p:cTn id="34" fill="hold">
                            <p:stCondLst>
                              <p:cond delay="1000"/>
                            </p:stCondLst>
                            <p:childTnLst>
                              <p:par>
                                <p:cTn id="35" presetID="18" presetClass="entr" presetSubtype="6"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strips(downRight)">
                                      <p:cBhvr>
                                        <p:cTn id="37" dur="500"/>
                                        <p:tgtEl>
                                          <p:spTgt spid="77"/>
                                        </p:tgtEl>
                                      </p:cBhvr>
                                    </p:animEffect>
                                  </p:childTnLst>
                                </p:cTn>
                              </p:par>
                            </p:childTnLst>
                          </p:cTn>
                        </p:par>
                        <p:par>
                          <p:cTn id="38" fill="hold">
                            <p:stCondLst>
                              <p:cond delay="1500"/>
                            </p:stCondLst>
                            <p:childTnLst>
                              <p:par>
                                <p:cTn id="39" presetID="18" presetClass="entr" presetSubtype="12" fill="hold"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strips(downLeft)">
                                      <p:cBhvr>
                                        <p:cTn id="41" dur="500"/>
                                        <p:tgtEl>
                                          <p:spTgt spid="73"/>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9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8"/>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P spid="33" grpId="0"/>
      <p:bldP spid="35" grpId="0" animBg="1"/>
      <p:bldP spid="37" grpId="0" animBg="1"/>
      <p:bldP spid="38" grpId="0" animBg="1"/>
      <p:bldP spid="39" grpId="0"/>
      <p:bldP spid="40" grpId="0" animBg="1"/>
      <p:bldP spid="70" grpId="0" animBg="1"/>
      <p:bldP spid="88" grpId="0" animBg="1"/>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11"/>
          </p:nvPr>
        </p:nvSpPr>
        <p:spPr>
          <a:xfrm>
            <a:off x="756594" y="6525345"/>
            <a:ext cx="9143999" cy="426976"/>
          </a:xfrm>
        </p:spPr>
        <p:txBody>
          <a:bodyPr/>
          <a:lstStyle/>
          <a:p>
            <a:pPr marL="185738" indent="-185738">
              <a:defRPr/>
            </a:pPr>
            <a:r>
              <a:rPr lang="fr-FR" sz="1400" smtClean="0">
                <a:solidFill>
                  <a:srgbClr val="303030">
                    <a:lumMod val="90000"/>
                    <a:lumOff val="10000"/>
                  </a:srgbClr>
                </a:solidFill>
                <a:effectLst>
                  <a:outerShdw blurRad="38100" dist="38100" dir="2700000" algn="tl">
                    <a:srgbClr val="000000">
                      <a:alpha val="43137"/>
                    </a:srgbClr>
                  </a:outerShdw>
                </a:effectLst>
                <a:latin typeface="Calibri" pitchFamily="34" charset="0"/>
                <a:cs typeface="Calibri" pitchFamily="34" charset="0"/>
              </a:rPr>
              <a:t> </a:t>
            </a:r>
            <a:r>
              <a:rPr lang="fr-FR" sz="1400" b="1" smtClean="0">
                <a:solidFill>
                  <a:srgbClr val="303030">
                    <a:lumMod val="90000"/>
                    <a:lumOff val="10000"/>
                  </a:srgbClr>
                </a:solidFill>
                <a:effectLst>
                  <a:outerShdw blurRad="38100" dist="38100" dir="2700000" algn="tl">
                    <a:srgbClr val="000000">
                      <a:alpha val="43137"/>
                    </a:srgbClr>
                  </a:outerShdw>
                </a:effectLst>
                <a:latin typeface="Calibri" pitchFamily="34" charset="0"/>
                <a:cs typeface="Calibri" pitchFamily="34" charset="0"/>
              </a:rPr>
              <a:t> </a:t>
            </a:r>
            <a:r>
              <a:rPr lang="fr-FR" sz="1400" smtClean="0">
                <a:solidFill>
                  <a:srgbClr val="2A4E5E"/>
                </a:solidFill>
                <a:latin typeface="Calibri" pitchFamily="34" charset="0"/>
                <a:cs typeface="Calibri" pitchFamily="34" charset="0"/>
              </a:rPr>
              <a:t>II. Methods and results</a:t>
            </a:r>
            <a:r>
              <a:rPr lang="fr-FR" sz="1400" b="1" smtClean="0">
                <a:solidFill>
                  <a:srgbClr val="2A4E5E"/>
                </a:solidFill>
                <a:effectLst>
                  <a:outerShdw blurRad="38100" dist="38100" dir="2700000" algn="tl">
                    <a:srgbClr val="000000">
                      <a:alpha val="43137"/>
                    </a:srgbClr>
                  </a:outerShdw>
                </a:effectLst>
                <a:latin typeface="Calibri" pitchFamily="34" charset="0"/>
                <a:cs typeface="Calibri" pitchFamily="34" charset="0"/>
              </a:rPr>
              <a:t>	 			PART 2 </a:t>
            </a:r>
            <a:r>
              <a:rPr lang="fr-FR" sz="1400" b="1" smtClean="0">
                <a:solidFill>
                  <a:srgbClr val="2A4E5E"/>
                </a:solidFill>
                <a:effectLst>
                  <a:outerShdw blurRad="38100" dist="38100" dir="2700000" algn="tl">
                    <a:srgbClr val="000000">
                      <a:alpha val="43137"/>
                    </a:srgbClr>
                  </a:outerShdw>
                </a:effectLst>
                <a:latin typeface="Calibri" pitchFamily="34" charset="0"/>
                <a:cs typeface="Calibri" pitchFamily="34" charset="0"/>
                <a:sym typeface="Wingdings" pitchFamily="2" charset="2"/>
              </a:rPr>
              <a:t> figure 4</a:t>
            </a:r>
            <a:r>
              <a:rPr lang="fr-FR" sz="1400" b="1" smtClean="0">
                <a:solidFill>
                  <a:srgbClr val="2A4E5E"/>
                </a:solidFill>
                <a:effectLst>
                  <a:outerShdw blurRad="38100" dist="38100" dir="2700000" algn="tl">
                    <a:srgbClr val="000000">
                      <a:alpha val="43137"/>
                    </a:srgbClr>
                  </a:outerShdw>
                </a:effectLst>
                <a:latin typeface="Calibri" pitchFamily="34" charset="0"/>
                <a:cs typeface="Calibri" pitchFamily="34" charset="0"/>
              </a:rPr>
              <a:t> </a:t>
            </a:r>
            <a:r>
              <a:rPr lang="fr-FR" sz="1400" smtClean="0">
                <a:solidFill>
                  <a:srgbClr val="303030">
                    <a:lumMod val="90000"/>
                    <a:lumOff val="10000"/>
                  </a:srgbClr>
                </a:solidFill>
                <a:latin typeface="Calibri" pitchFamily="34" charset="0"/>
                <a:cs typeface="Calibri" pitchFamily="34" charset="0"/>
              </a:rPr>
              <a:t>	  	</a:t>
            </a:r>
          </a:p>
          <a:p>
            <a:pPr marL="185738" indent="-185738">
              <a:defRPr/>
            </a:pPr>
            <a:endParaRPr lang="fr-FR" sz="1400" dirty="0" smtClean="0">
              <a:solidFill>
                <a:srgbClr val="303030">
                  <a:lumMod val="90000"/>
                  <a:lumOff val="10000"/>
                </a:srgbClr>
              </a:solidFill>
              <a:latin typeface="Calibri" pitchFamily="34" charset="0"/>
              <a:cs typeface="Calibri" pitchFamily="34" charset="0"/>
            </a:endParaRPr>
          </a:p>
        </p:txBody>
      </p:sp>
      <p:graphicFrame>
        <p:nvGraphicFramePr>
          <p:cNvPr id="39" name="Tableau 38"/>
          <p:cNvGraphicFramePr>
            <a:graphicFrameLocks noGrp="1"/>
          </p:cNvGraphicFramePr>
          <p:nvPr/>
        </p:nvGraphicFramePr>
        <p:xfrm>
          <a:off x="827584" y="836712"/>
          <a:ext cx="7416824" cy="5363316"/>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3528392"/>
                <a:gridCol w="3888432"/>
              </a:tblGrid>
              <a:tr h="822960">
                <a:tc>
                  <a:txBody>
                    <a:bodyPr/>
                    <a:lstStyle/>
                    <a:p>
                      <a:pPr algn="ctr"/>
                      <a:r>
                        <a:rPr lang="fr-FR" sz="2400" dirty="0" smtClean="0">
                          <a:solidFill>
                            <a:srgbClr val="1D3641"/>
                          </a:solidFill>
                          <a:latin typeface="Calibri" pitchFamily="34" charset="0"/>
                          <a:cs typeface="Calibri" pitchFamily="34" charset="0"/>
                        </a:rPr>
                        <a:t>TIRFM</a:t>
                      </a:r>
                      <a:endParaRPr lang="fr-FR" sz="2400" dirty="0">
                        <a:solidFill>
                          <a:srgbClr val="1D364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fr-FR" sz="2400" dirty="0" smtClean="0">
                          <a:solidFill>
                            <a:srgbClr val="1D3641"/>
                          </a:solidFill>
                          <a:latin typeface="Calibri" pitchFamily="34" charset="0"/>
                          <a:cs typeface="Calibri" pitchFamily="34" charset="0"/>
                        </a:rPr>
                        <a:t>CLASSICAL</a:t>
                      </a:r>
                      <a:r>
                        <a:rPr lang="fr-FR" sz="2400" baseline="0" dirty="0" smtClean="0">
                          <a:solidFill>
                            <a:srgbClr val="1D3641"/>
                          </a:solidFill>
                          <a:latin typeface="Calibri" pitchFamily="34" charset="0"/>
                          <a:cs typeface="Calibri" pitchFamily="34" charset="0"/>
                        </a:rPr>
                        <a:t> FLUORESCENCE</a:t>
                      </a:r>
                      <a:endParaRPr lang="fr-FR" sz="2400" dirty="0">
                        <a:solidFill>
                          <a:srgbClr val="1D364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r>
              <a:tr h="1093976">
                <a:tc>
                  <a:txBody>
                    <a:bodyPr/>
                    <a:lstStyle/>
                    <a:p>
                      <a:pPr algn="ctr"/>
                      <a:r>
                        <a:rPr lang="fr-FR" sz="2800" dirty="0" err="1" smtClean="0">
                          <a:solidFill>
                            <a:srgbClr val="1D3641"/>
                          </a:solidFill>
                          <a:latin typeface="Calibri" pitchFamily="34" charset="0"/>
                          <a:cs typeface="Calibri" pitchFamily="34" charset="0"/>
                        </a:rPr>
                        <a:t>Restricted</a:t>
                      </a:r>
                      <a:r>
                        <a:rPr lang="fr-FR" sz="2800" dirty="0" smtClean="0">
                          <a:solidFill>
                            <a:srgbClr val="1D3641"/>
                          </a:solidFill>
                          <a:latin typeface="Calibri" pitchFamily="34" charset="0"/>
                          <a:cs typeface="Calibri" pitchFamily="34" charset="0"/>
                        </a:rPr>
                        <a:t> excitation </a:t>
                      </a:r>
                      <a:endParaRPr lang="fr-FR" sz="2800" dirty="0">
                        <a:solidFill>
                          <a:srgbClr val="1D364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2800" dirty="0" smtClean="0">
                          <a:solidFill>
                            <a:srgbClr val="1D3641"/>
                          </a:solidFill>
                          <a:latin typeface="Calibri" pitchFamily="34" charset="0"/>
                          <a:cs typeface="Calibri" pitchFamily="34" charset="0"/>
                        </a:rPr>
                        <a:t>Global excitation </a:t>
                      </a:r>
                      <a:endParaRPr lang="fr-FR" sz="2800" dirty="0">
                        <a:solidFill>
                          <a:srgbClr val="1D364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48950">
                <a:tc>
                  <a:txBody>
                    <a:bodyPr/>
                    <a:lstStyle/>
                    <a:p>
                      <a:pPr algn="ctr"/>
                      <a:r>
                        <a:rPr lang="fr-FR" sz="2800" dirty="0" smtClean="0">
                          <a:solidFill>
                            <a:srgbClr val="1D3641"/>
                          </a:solidFill>
                          <a:latin typeface="Calibri" pitchFamily="34" charset="0"/>
                          <a:cs typeface="Calibri" pitchFamily="34" charset="0"/>
                        </a:rPr>
                        <a:t>Single fusion </a:t>
                      </a:r>
                      <a:r>
                        <a:rPr lang="fr-FR" sz="2800" dirty="0" err="1" smtClean="0">
                          <a:solidFill>
                            <a:srgbClr val="1D3641"/>
                          </a:solidFill>
                          <a:latin typeface="Calibri" pitchFamily="34" charset="0"/>
                          <a:cs typeface="Calibri" pitchFamily="34" charset="0"/>
                        </a:rPr>
                        <a:t>detection</a:t>
                      </a:r>
                      <a:endParaRPr lang="fr-FR" sz="2800" dirty="0">
                        <a:solidFill>
                          <a:srgbClr val="1D364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2800" dirty="0" smtClean="0">
                          <a:solidFill>
                            <a:srgbClr val="1D3641"/>
                          </a:solidFill>
                          <a:latin typeface="Calibri" pitchFamily="34" charset="0"/>
                          <a:cs typeface="Calibri" pitchFamily="34" charset="0"/>
                        </a:rPr>
                        <a:t>Global fusion </a:t>
                      </a:r>
                      <a:r>
                        <a:rPr lang="fr-FR" sz="2800" dirty="0" err="1" smtClean="0">
                          <a:solidFill>
                            <a:srgbClr val="1D3641"/>
                          </a:solidFill>
                          <a:latin typeface="Calibri" pitchFamily="34" charset="0"/>
                          <a:cs typeface="Calibri" pitchFamily="34" charset="0"/>
                        </a:rPr>
                        <a:t>detection</a:t>
                      </a:r>
                      <a:endParaRPr lang="fr-FR" sz="2800" dirty="0">
                        <a:solidFill>
                          <a:srgbClr val="1D364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37260">
                <a:tc>
                  <a:txBody>
                    <a:bodyPr/>
                    <a:lstStyle/>
                    <a:p>
                      <a:pPr algn="ctr"/>
                      <a:r>
                        <a:rPr lang="fr-FR" sz="2800" dirty="0" smtClean="0">
                          <a:solidFill>
                            <a:srgbClr val="1D3641"/>
                          </a:solidFill>
                          <a:latin typeface="Calibri" pitchFamily="34" charset="0"/>
                          <a:cs typeface="Calibri" pitchFamily="34" charset="0"/>
                        </a:rPr>
                        <a:t>Fusion </a:t>
                      </a:r>
                      <a:r>
                        <a:rPr lang="fr-FR" sz="2800" dirty="0" err="1" smtClean="0">
                          <a:solidFill>
                            <a:srgbClr val="1D3641"/>
                          </a:solidFill>
                          <a:latin typeface="Calibri" pitchFamily="34" charset="0"/>
                          <a:cs typeface="Calibri" pitchFamily="34" charset="0"/>
                        </a:rPr>
                        <a:t>kinetics</a:t>
                      </a:r>
                      <a:endParaRPr lang="fr-FR" sz="2800" dirty="0">
                        <a:solidFill>
                          <a:srgbClr val="1D364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2200" dirty="0" smtClean="0">
                          <a:latin typeface="Calibri" pitchFamily="34" charset="0"/>
                          <a:cs typeface="Calibri" pitchFamily="34" charset="0"/>
                        </a:rPr>
                        <a:t>-</a:t>
                      </a:r>
                      <a:endParaRPr lang="fr-FR" sz="2200"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360170">
                <a:tc>
                  <a:txBody>
                    <a:bodyPr/>
                    <a:lstStyle/>
                    <a:p>
                      <a:pPr algn="ctr"/>
                      <a:r>
                        <a:rPr lang="fr-FR" sz="2800" dirty="0" err="1" smtClean="0">
                          <a:solidFill>
                            <a:srgbClr val="1D3641"/>
                          </a:solidFill>
                          <a:latin typeface="Calibri" pitchFamily="34" charset="0"/>
                          <a:cs typeface="Calibri" pitchFamily="34" charset="0"/>
                        </a:rPr>
                        <a:t>Photobleaching</a:t>
                      </a:r>
                      <a:r>
                        <a:rPr lang="fr-FR" sz="2800" dirty="0" smtClean="0">
                          <a:solidFill>
                            <a:srgbClr val="1D3641"/>
                          </a:solidFill>
                          <a:latin typeface="Calibri" pitchFamily="34" charset="0"/>
                          <a:cs typeface="Calibri" pitchFamily="34" charset="0"/>
                        </a:rPr>
                        <a:t> and noise --</a:t>
                      </a:r>
                      <a:endParaRPr lang="fr-FR" sz="2800" dirty="0">
                        <a:solidFill>
                          <a:srgbClr val="1D364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FR" sz="2800" dirty="0" err="1" smtClean="0">
                          <a:solidFill>
                            <a:srgbClr val="1D3641"/>
                          </a:solidFill>
                          <a:latin typeface="Calibri" pitchFamily="34" charset="0"/>
                          <a:cs typeface="Calibri" pitchFamily="34" charset="0"/>
                        </a:rPr>
                        <a:t>Photobleaching</a:t>
                      </a:r>
                      <a:r>
                        <a:rPr lang="fr-FR" sz="2800" baseline="0" dirty="0" smtClean="0">
                          <a:solidFill>
                            <a:srgbClr val="1D3641"/>
                          </a:solidFill>
                          <a:latin typeface="Calibri" pitchFamily="34" charset="0"/>
                          <a:cs typeface="Calibri" pitchFamily="34" charset="0"/>
                        </a:rPr>
                        <a:t> and noise +++</a:t>
                      </a:r>
                      <a:endParaRPr lang="fr-FR" sz="2800" dirty="0">
                        <a:solidFill>
                          <a:srgbClr val="1D3641"/>
                        </a:solidFill>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xmlns="" val="33840696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4" cstate="print"/>
          <a:srcRect/>
          <a:stretch>
            <a:fillRect/>
          </a:stretch>
        </p:blipFill>
        <p:spPr bwMode="auto">
          <a:xfrm>
            <a:off x="4860032" y="620688"/>
            <a:ext cx="3331215" cy="2331851"/>
          </a:xfrm>
          <a:prstGeom prst="rect">
            <a:avLst/>
          </a:prstGeom>
          <a:noFill/>
          <a:ln w="9525">
            <a:noFill/>
            <a:miter lim="800000"/>
            <a:headEnd/>
            <a:tailEnd/>
          </a:ln>
        </p:spPr>
      </p:pic>
      <p:sp>
        <p:nvSpPr>
          <p:cNvPr id="5" name="Espace réservé du pied de page 3"/>
          <p:cNvSpPr>
            <a:spLocks noGrp="1"/>
          </p:cNvSpPr>
          <p:nvPr>
            <p:ph type="ftr" sz="quarter" idx="11"/>
          </p:nvPr>
        </p:nvSpPr>
        <p:spPr>
          <a:xfrm>
            <a:off x="396554" y="6602424"/>
            <a:ext cx="9143999" cy="426976"/>
          </a:xfrm>
        </p:spPr>
        <p:txBody>
          <a:bodyPr/>
          <a:lstStyle/>
          <a:p>
            <a:pPr marL="185738" indent="-185738" algn="l">
              <a:defRPr/>
            </a:pPr>
            <a:r>
              <a:rPr lang="fr-FR" sz="1400" smtClean="0">
                <a:solidFill>
                  <a:srgbClr val="2A4E5E"/>
                </a:solidFill>
                <a:effectLst>
                  <a:outerShdw blurRad="38100" dist="38100" dir="2700000" algn="tl">
                    <a:srgbClr val="000000">
                      <a:alpha val="43137"/>
                    </a:srgbClr>
                  </a:outerShdw>
                </a:effectLst>
              </a:rPr>
              <a:t> </a:t>
            </a:r>
            <a:r>
              <a:rPr lang="fr-FR" sz="1400" b="1" smtClean="0">
                <a:solidFill>
                  <a:srgbClr val="2A4E5E"/>
                </a:solidFill>
                <a:effectLst>
                  <a:outerShdw blurRad="38100" dist="38100" dir="2700000" algn="tl">
                    <a:srgbClr val="000000">
                      <a:alpha val="43137"/>
                    </a:srgbClr>
                  </a:outerShdw>
                </a:effectLst>
              </a:rPr>
              <a:t> </a:t>
            </a:r>
            <a:r>
              <a:rPr lang="fr-FR" sz="1400" smtClean="0">
                <a:solidFill>
                  <a:srgbClr val="2A4E5E"/>
                </a:solidFill>
              </a:rPr>
              <a:t>II. Methods and results</a:t>
            </a:r>
            <a:r>
              <a:rPr lang="fr-FR" sz="1400" b="1" smtClean="0">
                <a:solidFill>
                  <a:srgbClr val="2A4E5E"/>
                </a:solidFill>
                <a:effectLst>
                  <a:outerShdw blurRad="38100" dist="38100" dir="2700000" algn="tl">
                    <a:srgbClr val="000000">
                      <a:alpha val="43137"/>
                    </a:srgbClr>
                  </a:outerShdw>
                </a:effectLst>
              </a:rPr>
              <a:t>	 				PART 2 </a:t>
            </a:r>
            <a:r>
              <a:rPr lang="fr-FR" sz="1400" b="1" smtClean="0">
                <a:solidFill>
                  <a:srgbClr val="2A4E5E"/>
                </a:solidFill>
                <a:effectLst>
                  <a:outerShdw blurRad="38100" dist="38100" dir="2700000" algn="tl">
                    <a:srgbClr val="000000">
                      <a:alpha val="43137"/>
                    </a:srgbClr>
                  </a:outerShdw>
                </a:effectLst>
                <a:sym typeface="Wingdings" pitchFamily="2" charset="2"/>
              </a:rPr>
              <a:t> figure 4</a:t>
            </a:r>
            <a:r>
              <a:rPr lang="fr-FR" sz="1400" b="1" smtClean="0">
                <a:solidFill>
                  <a:srgbClr val="2A4E5E"/>
                </a:solidFill>
                <a:effectLst>
                  <a:outerShdw blurRad="38100" dist="38100" dir="2700000" algn="tl">
                    <a:srgbClr val="000000">
                      <a:alpha val="43137"/>
                    </a:srgbClr>
                  </a:outerShdw>
                </a:effectLst>
              </a:rPr>
              <a:t> 	</a:t>
            </a:r>
            <a:r>
              <a:rPr lang="fr-FR" sz="1400" b="1" smtClean="0">
                <a:solidFill>
                  <a:srgbClr val="1D3641">
                    <a:lumMod val="90000"/>
                    <a:lumOff val="10000"/>
                  </a:srgbClr>
                </a:solidFill>
                <a:effectLst>
                  <a:outerShdw blurRad="38100" dist="38100" dir="2700000" algn="tl">
                    <a:srgbClr val="000000">
                      <a:alpha val="43137"/>
                    </a:srgbClr>
                  </a:outerShdw>
                </a:effectLst>
              </a:rPr>
              <a:t>  	</a:t>
            </a:r>
          </a:p>
          <a:p>
            <a:pPr marL="185738" indent="-185738" algn="l">
              <a:defRPr/>
            </a:pPr>
            <a:endParaRPr lang="fr-FR" sz="1400" dirty="0" smtClean="0">
              <a:solidFill>
                <a:srgbClr val="1D3641">
                  <a:lumMod val="90000"/>
                  <a:lumOff val="10000"/>
                </a:srgbClr>
              </a:solidFill>
            </a:endParaRPr>
          </a:p>
        </p:txBody>
      </p:sp>
      <p:sp>
        <p:nvSpPr>
          <p:cNvPr id="13" name="ZoneTexte 12"/>
          <p:cNvSpPr txBox="1"/>
          <p:nvPr/>
        </p:nvSpPr>
        <p:spPr>
          <a:xfrm>
            <a:off x="72008" y="-5318"/>
            <a:ext cx="8892480" cy="584775"/>
          </a:xfrm>
          <a:prstGeom prst="rect">
            <a:avLst/>
          </a:prstGeom>
          <a:noFill/>
        </p:spPr>
        <p:txBody>
          <a:bodyPr wrap="square" rtlCol="0">
            <a:spAutoFit/>
          </a:bodyPr>
          <a:lstStyle/>
          <a:p>
            <a:r>
              <a:rPr lang="fr-FR" sz="3200" dirty="0" smtClean="0">
                <a:solidFill>
                  <a:srgbClr val="1D3641"/>
                </a:solidFill>
                <a:latin typeface="Cambria"/>
              </a:rPr>
              <a:t>Live </a:t>
            </a:r>
            <a:r>
              <a:rPr lang="fr-FR" sz="3200" dirty="0" err="1" smtClean="0">
                <a:solidFill>
                  <a:srgbClr val="1D3641"/>
                </a:solidFill>
                <a:latin typeface="Cambria"/>
              </a:rPr>
              <a:t>imaging</a:t>
            </a:r>
            <a:r>
              <a:rPr lang="fr-FR" sz="3200" dirty="0" smtClean="0">
                <a:solidFill>
                  <a:srgbClr val="1D3641"/>
                </a:solidFill>
                <a:latin typeface="Cambria"/>
              </a:rPr>
              <a:t> of </a:t>
            </a:r>
            <a:r>
              <a:rPr lang="fr-FR" sz="3200" dirty="0" err="1" smtClean="0">
                <a:solidFill>
                  <a:srgbClr val="1D3641"/>
                </a:solidFill>
                <a:latin typeface="Cambria"/>
              </a:rPr>
              <a:t>small</a:t>
            </a:r>
            <a:r>
              <a:rPr lang="fr-FR" sz="3200" dirty="0" smtClean="0">
                <a:solidFill>
                  <a:srgbClr val="1D3641"/>
                </a:solidFill>
                <a:latin typeface="Cambria"/>
              </a:rPr>
              <a:t> </a:t>
            </a:r>
            <a:r>
              <a:rPr lang="fr-FR" sz="3200" dirty="0" err="1" smtClean="0">
                <a:solidFill>
                  <a:srgbClr val="1D3641"/>
                </a:solidFill>
                <a:latin typeface="Cambria"/>
              </a:rPr>
              <a:t>vesicle</a:t>
            </a:r>
            <a:r>
              <a:rPr lang="fr-FR" sz="3200" dirty="0" smtClean="0">
                <a:solidFill>
                  <a:srgbClr val="1D3641"/>
                </a:solidFill>
                <a:latin typeface="Cambria"/>
              </a:rPr>
              <a:t> &amp; lysosome fusion</a:t>
            </a:r>
            <a:endParaRPr lang="fr-FR" sz="3200" dirty="0">
              <a:solidFill>
                <a:srgbClr val="1D3641"/>
              </a:solidFill>
              <a:latin typeface="Cambria"/>
            </a:endParaRPr>
          </a:p>
        </p:txBody>
      </p:sp>
      <p:pic>
        <p:nvPicPr>
          <p:cNvPr id="47105" name="Picture 1"/>
          <p:cNvPicPr>
            <a:picLocks noChangeAspect="1" noChangeArrowheads="1"/>
          </p:cNvPicPr>
          <p:nvPr/>
        </p:nvPicPr>
        <p:blipFill>
          <a:blip r:embed="rId5" cstate="print"/>
          <a:srcRect/>
          <a:stretch>
            <a:fillRect/>
          </a:stretch>
        </p:blipFill>
        <p:spPr bwMode="auto">
          <a:xfrm>
            <a:off x="4572000" y="3068960"/>
            <a:ext cx="3730599" cy="2808312"/>
          </a:xfrm>
          <a:prstGeom prst="rect">
            <a:avLst/>
          </a:prstGeom>
          <a:noFill/>
          <a:ln w="9525">
            <a:noFill/>
            <a:miter lim="800000"/>
            <a:headEnd/>
            <a:tailEnd/>
          </a:ln>
        </p:spPr>
      </p:pic>
      <p:sp>
        <p:nvSpPr>
          <p:cNvPr id="16" name="ZoneTexte 15"/>
          <p:cNvSpPr txBox="1"/>
          <p:nvPr/>
        </p:nvSpPr>
        <p:spPr>
          <a:xfrm>
            <a:off x="539552" y="5961155"/>
            <a:ext cx="7776864" cy="523220"/>
          </a:xfrm>
          <a:prstGeom prst="rect">
            <a:avLst/>
          </a:prstGeom>
          <a:solidFill>
            <a:schemeClr val="bg1"/>
          </a:solidFill>
        </p:spPr>
        <p:txBody>
          <a:bodyPr wrap="square" rtlCol="0">
            <a:spAutoFit/>
          </a:bodyPr>
          <a:lstStyle/>
          <a:p>
            <a:pPr>
              <a:buFont typeface="Wingdings" pitchFamily="2" charset="2"/>
              <a:buChar char="à"/>
            </a:pPr>
            <a:r>
              <a:rPr lang="fr-FR" sz="2400" b="1" dirty="0" smtClean="0">
                <a:solidFill>
                  <a:srgbClr val="FF0000"/>
                </a:solidFill>
                <a:sym typeface="Wingdings" pitchFamily="2" charset="2"/>
              </a:rPr>
              <a:t> </a:t>
            </a:r>
            <a:r>
              <a:rPr lang="fr-FR" sz="2800" b="1" dirty="0" smtClean="0">
                <a:solidFill>
                  <a:srgbClr val="FF0000"/>
                </a:solidFill>
                <a:sym typeface="Wingdings" pitchFamily="2" charset="2"/>
              </a:rPr>
              <a:t>Small </a:t>
            </a:r>
            <a:r>
              <a:rPr lang="fr-FR" sz="2800" b="1" dirty="0" err="1" smtClean="0">
                <a:solidFill>
                  <a:srgbClr val="FF0000"/>
                </a:solidFill>
                <a:sym typeface="Wingdings" pitchFamily="2" charset="2"/>
              </a:rPr>
              <a:t>vesicles</a:t>
            </a:r>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exocytosis</a:t>
            </a:r>
            <a:r>
              <a:rPr lang="fr-FR" sz="2800" b="1" dirty="0" smtClean="0">
                <a:solidFill>
                  <a:srgbClr val="FF0000"/>
                </a:solidFill>
                <a:sym typeface="Wingdings" pitchFamily="2" charset="2"/>
              </a:rPr>
              <a:t> &gt; lysosomes </a:t>
            </a:r>
            <a:r>
              <a:rPr lang="fr-FR" sz="2800" b="1" dirty="0" err="1" smtClean="0">
                <a:solidFill>
                  <a:srgbClr val="FF0000"/>
                </a:solidFill>
                <a:sym typeface="Wingdings" pitchFamily="2" charset="2"/>
              </a:rPr>
              <a:t>exocytosis</a:t>
            </a:r>
            <a:endParaRPr lang="fr-FR" sz="2400" b="1" dirty="0">
              <a:solidFill>
                <a:srgbClr val="FF0000"/>
              </a:solidFill>
            </a:endParaRPr>
          </a:p>
        </p:txBody>
      </p:sp>
      <p:sp>
        <p:nvSpPr>
          <p:cNvPr id="11" name="ZoneTexte 10"/>
          <p:cNvSpPr txBox="1"/>
          <p:nvPr/>
        </p:nvSpPr>
        <p:spPr>
          <a:xfrm>
            <a:off x="539553" y="4657684"/>
            <a:ext cx="1997023" cy="400110"/>
          </a:xfrm>
          <a:prstGeom prst="rect">
            <a:avLst/>
          </a:prstGeom>
          <a:noFill/>
        </p:spPr>
        <p:txBody>
          <a:bodyPr wrap="square" rtlCol="0">
            <a:spAutoFit/>
          </a:bodyPr>
          <a:lstStyle/>
          <a:p>
            <a:r>
              <a:rPr lang="fr-FR" sz="2000" b="1" dirty="0" smtClean="0">
                <a:solidFill>
                  <a:srgbClr val="00B050"/>
                </a:solidFill>
                <a:cs typeface="Calibri" pitchFamily="34" charset="0"/>
              </a:rPr>
              <a:t>EGFP-LAMP1</a:t>
            </a:r>
            <a:endParaRPr lang="fr-FR" sz="2000" b="1" dirty="0">
              <a:solidFill>
                <a:srgbClr val="00B050"/>
              </a:solidFill>
              <a:cs typeface="Calibri" pitchFamily="34" charset="0"/>
            </a:endParaRPr>
          </a:p>
        </p:txBody>
      </p:sp>
      <p:grpSp>
        <p:nvGrpSpPr>
          <p:cNvPr id="12" name="Groupe 11"/>
          <p:cNvGrpSpPr/>
          <p:nvPr/>
        </p:nvGrpSpPr>
        <p:grpSpPr>
          <a:xfrm>
            <a:off x="2411760" y="4657685"/>
            <a:ext cx="792088" cy="829827"/>
            <a:chOff x="3203848" y="5013176"/>
            <a:chExt cx="1080120" cy="1333883"/>
          </a:xfrm>
        </p:grpSpPr>
        <p:pic>
          <p:nvPicPr>
            <p:cNvPr id="14" name="Picture 6"/>
            <p:cNvPicPr>
              <a:picLocks noChangeAspect="1" noChangeArrowheads="1"/>
            </p:cNvPicPr>
            <p:nvPr/>
          </p:nvPicPr>
          <p:blipFill>
            <a:blip r:embed="rId6" cstate="print"/>
            <a:srcRect/>
            <a:stretch>
              <a:fillRect/>
            </a:stretch>
          </p:blipFill>
          <p:spPr bwMode="auto">
            <a:xfrm rot="10800000">
              <a:off x="3203848" y="5013176"/>
              <a:ext cx="1080120" cy="1333883"/>
            </a:xfrm>
            <a:prstGeom prst="rect">
              <a:avLst/>
            </a:prstGeom>
            <a:noFill/>
            <a:ln w="9525">
              <a:noFill/>
              <a:miter lim="800000"/>
              <a:headEnd/>
              <a:tailEnd/>
            </a:ln>
          </p:spPr>
        </p:pic>
        <p:grpSp>
          <p:nvGrpSpPr>
            <p:cNvPr id="15" name="Groupe 38"/>
            <p:cNvGrpSpPr/>
            <p:nvPr/>
          </p:nvGrpSpPr>
          <p:grpSpPr>
            <a:xfrm>
              <a:off x="3779912" y="5044708"/>
              <a:ext cx="144016" cy="216024"/>
              <a:chOff x="3779912" y="5013176"/>
              <a:chExt cx="144016" cy="216024"/>
            </a:xfrm>
            <a:solidFill>
              <a:srgbClr val="008000"/>
            </a:solidFill>
          </p:grpSpPr>
          <p:sp>
            <p:nvSpPr>
              <p:cNvPr id="25" name="Ellipse 24"/>
              <p:cNvSpPr/>
              <p:nvPr/>
            </p:nvSpPr>
            <p:spPr>
              <a:xfrm>
                <a:off x="3779912"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Ellipse 25"/>
              <p:cNvSpPr/>
              <p:nvPr/>
            </p:nvSpPr>
            <p:spPr>
              <a:xfrm>
                <a:off x="3851920"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19" name="Groupe 39"/>
            <p:cNvGrpSpPr/>
            <p:nvPr/>
          </p:nvGrpSpPr>
          <p:grpSpPr>
            <a:xfrm>
              <a:off x="3923928" y="5805264"/>
              <a:ext cx="144016" cy="216024"/>
              <a:chOff x="3779912" y="5013176"/>
              <a:chExt cx="144016" cy="216024"/>
            </a:xfrm>
            <a:solidFill>
              <a:srgbClr val="008000"/>
            </a:solidFill>
          </p:grpSpPr>
          <p:sp>
            <p:nvSpPr>
              <p:cNvPr id="23" name="Ellipse 22"/>
              <p:cNvSpPr/>
              <p:nvPr/>
            </p:nvSpPr>
            <p:spPr>
              <a:xfrm>
                <a:off x="3779912"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Ellipse 23"/>
              <p:cNvSpPr/>
              <p:nvPr/>
            </p:nvSpPr>
            <p:spPr>
              <a:xfrm>
                <a:off x="3851920"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20" name="Groupe 42"/>
            <p:cNvGrpSpPr/>
            <p:nvPr/>
          </p:nvGrpSpPr>
          <p:grpSpPr>
            <a:xfrm>
              <a:off x="3203848" y="5589240"/>
              <a:ext cx="144016" cy="216024"/>
              <a:chOff x="3779912" y="5013176"/>
              <a:chExt cx="144016" cy="216024"/>
            </a:xfrm>
            <a:solidFill>
              <a:srgbClr val="008000"/>
            </a:solidFill>
          </p:grpSpPr>
          <p:sp>
            <p:nvSpPr>
              <p:cNvPr id="21" name="Ellipse 20"/>
              <p:cNvSpPr/>
              <p:nvPr/>
            </p:nvSpPr>
            <p:spPr>
              <a:xfrm>
                <a:off x="3779912"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Ellipse 21"/>
              <p:cNvSpPr/>
              <p:nvPr/>
            </p:nvSpPr>
            <p:spPr>
              <a:xfrm>
                <a:off x="3851920"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sp>
        <p:nvSpPr>
          <p:cNvPr id="35" name="ZoneTexte 34"/>
          <p:cNvSpPr txBox="1"/>
          <p:nvPr/>
        </p:nvSpPr>
        <p:spPr>
          <a:xfrm>
            <a:off x="792088" y="980729"/>
            <a:ext cx="2520280" cy="430887"/>
          </a:xfrm>
          <a:prstGeom prst="rect">
            <a:avLst/>
          </a:prstGeom>
          <a:noFill/>
          <a:ln w="38100">
            <a:noFill/>
          </a:ln>
        </p:spPr>
        <p:txBody>
          <a:bodyPr wrap="square" rtlCol="0">
            <a:spAutoFit/>
          </a:bodyPr>
          <a:lstStyle/>
          <a:p>
            <a:pPr algn="ctr"/>
            <a:r>
              <a:rPr lang="fr-FR" sz="2200" b="1" dirty="0" err="1" smtClean="0">
                <a:solidFill>
                  <a:srgbClr val="FF9900"/>
                </a:solidFill>
                <a:cs typeface="Calibri" pitchFamily="34" charset="0"/>
              </a:rPr>
              <a:t>Synapto</a:t>
            </a:r>
            <a:r>
              <a:rPr lang="fr-FR" sz="2200" b="1" dirty="0" smtClean="0">
                <a:solidFill>
                  <a:srgbClr val="FF9900"/>
                </a:solidFill>
                <a:cs typeface="Calibri" pitchFamily="34" charset="0"/>
              </a:rPr>
              <a:t>-</a:t>
            </a:r>
            <a:r>
              <a:rPr lang="fr-FR" sz="2200" b="1" dirty="0" err="1" smtClean="0">
                <a:solidFill>
                  <a:srgbClr val="FF9900"/>
                </a:solidFill>
                <a:cs typeface="Calibri" pitchFamily="34" charset="0"/>
              </a:rPr>
              <a:t>pHluorin</a:t>
            </a:r>
            <a:r>
              <a:rPr lang="fr-FR" sz="2200" dirty="0" smtClean="0">
                <a:solidFill>
                  <a:srgbClr val="FF9900"/>
                </a:solidFill>
                <a:cs typeface="Calibri" pitchFamily="34" charset="0"/>
              </a:rPr>
              <a:t> </a:t>
            </a:r>
          </a:p>
        </p:txBody>
      </p:sp>
      <p:cxnSp>
        <p:nvCxnSpPr>
          <p:cNvPr id="36" name="Connecteur droit avec flèche 35"/>
          <p:cNvCxnSpPr/>
          <p:nvPr/>
        </p:nvCxnSpPr>
        <p:spPr>
          <a:xfrm flipH="1">
            <a:off x="1296144" y="1412776"/>
            <a:ext cx="360040" cy="519822"/>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720080" y="1988840"/>
            <a:ext cx="1512168" cy="400110"/>
          </a:xfrm>
          <a:prstGeom prst="rect">
            <a:avLst/>
          </a:prstGeom>
          <a:noFill/>
        </p:spPr>
        <p:txBody>
          <a:bodyPr wrap="square" rtlCol="0">
            <a:spAutoFit/>
          </a:bodyPr>
          <a:lstStyle/>
          <a:p>
            <a:r>
              <a:rPr lang="fr-FR" sz="2000" dirty="0" smtClean="0">
                <a:solidFill>
                  <a:srgbClr val="2A4E5E"/>
                </a:solidFill>
                <a:cs typeface="Calibri" pitchFamily="34" charset="0"/>
              </a:rPr>
              <a:t>Syb2</a:t>
            </a:r>
            <a:endParaRPr lang="fr-FR" sz="2000" dirty="0">
              <a:solidFill>
                <a:srgbClr val="2A4E5E"/>
              </a:solidFill>
              <a:cs typeface="Calibri" pitchFamily="34" charset="0"/>
            </a:endParaRPr>
          </a:p>
        </p:txBody>
      </p:sp>
      <p:cxnSp>
        <p:nvCxnSpPr>
          <p:cNvPr id="38" name="Connecteur droit avec flèche 37"/>
          <p:cNvCxnSpPr/>
          <p:nvPr/>
        </p:nvCxnSpPr>
        <p:spPr>
          <a:xfrm>
            <a:off x="2400973" y="1412777"/>
            <a:ext cx="335331" cy="576064"/>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1800200" y="1988840"/>
            <a:ext cx="2411760" cy="400110"/>
          </a:xfrm>
          <a:prstGeom prst="rect">
            <a:avLst/>
          </a:prstGeom>
          <a:noFill/>
        </p:spPr>
        <p:txBody>
          <a:bodyPr wrap="square" rtlCol="0">
            <a:spAutoFit/>
          </a:bodyPr>
          <a:lstStyle/>
          <a:p>
            <a:r>
              <a:rPr lang="fr-FR" sz="2000" dirty="0" smtClean="0">
                <a:solidFill>
                  <a:srgbClr val="2A4E5E"/>
                </a:solidFill>
                <a:cs typeface="Calibri" pitchFamily="34" charset="0"/>
              </a:rPr>
              <a:t>pH sensitive-GFP</a:t>
            </a:r>
            <a:endParaRPr lang="fr-FR" sz="2000" dirty="0">
              <a:solidFill>
                <a:srgbClr val="2A4E5E"/>
              </a:solidFill>
              <a:cs typeface="Calibri" pitchFamily="34" charset="0"/>
            </a:endParaRPr>
          </a:p>
        </p:txBody>
      </p:sp>
      <p:pic>
        <p:nvPicPr>
          <p:cNvPr id="27" name="Picture 2"/>
          <p:cNvPicPr>
            <a:picLocks noChangeAspect="1" noChangeArrowheads="1"/>
          </p:cNvPicPr>
          <p:nvPr/>
        </p:nvPicPr>
        <p:blipFill>
          <a:blip r:embed="rId7" cstate="print"/>
          <a:srcRect t="13333"/>
          <a:stretch>
            <a:fillRect/>
          </a:stretch>
        </p:blipFill>
        <p:spPr bwMode="auto">
          <a:xfrm>
            <a:off x="283053" y="2708920"/>
            <a:ext cx="1161129" cy="936104"/>
          </a:xfrm>
          <a:prstGeom prst="rect">
            <a:avLst/>
          </a:prstGeom>
          <a:noFill/>
          <a:ln w="9525">
            <a:noFill/>
            <a:miter lim="800000"/>
            <a:headEnd/>
            <a:tailEnd/>
          </a:ln>
        </p:spPr>
      </p:pic>
      <p:grpSp>
        <p:nvGrpSpPr>
          <p:cNvPr id="28" name="Groupe 27"/>
          <p:cNvGrpSpPr/>
          <p:nvPr/>
        </p:nvGrpSpPr>
        <p:grpSpPr>
          <a:xfrm>
            <a:off x="1651204" y="2852937"/>
            <a:ext cx="1512168" cy="760150"/>
            <a:chOff x="4644008" y="5373216"/>
            <a:chExt cx="1512168" cy="760150"/>
          </a:xfrm>
        </p:grpSpPr>
        <p:cxnSp>
          <p:nvCxnSpPr>
            <p:cNvPr id="29" name="Connecteur droit avec flèche 28"/>
            <p:cNvCxnSpPr/>
            <p:nvPr/>
          </p:nvCxnSpPr>
          <p:spPr>
            <a:xfrm>
              <a:off x="4644008" y="5733256"/>
              <a:ext cx="936000" cy="0"/>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4788024" y="5373216"/>
              <a:ext cx="792088" cy="400110"/>
            </a:xfrm>
            <a:prstGeom prst="rect">
              <a:avLst/>
            </a:prstGeom>
            <a:noFill/>
          </p:spPr>
          <p:txBody>
            <a:bodyPr wrap="square" rtlCol="0">
              <a:spAutoFit/>
            </a:bodyPr>
            <a:lstStyle/>
            <a:p>
              <a:r>
                <a:rPr lang="fr-FR" sz="2000" dirty="0" smtClean="0">
                  <a:solidFill>
                    <a:prstClr val="black"/>
                  </a:solidFill>
                  <a:cs typeface="Calibri" pitchFamily="34" charset="0"/>
                </a:rPr>
                <a:t>Ca </a:t>
              </a:r>
              <a:r>
                <a:rPr lang="fr-FR" sz="2000" baseline="30000" dirty="0" smtClean="0">
                  <a:solidFill>
                    <a:prstClr val="black"/>
                  </a:solidFill>
                  <a:cs typeface="Calibri" pitchFamily="34" charset="0"/>
                </a:rPr>
                <a:t>2+ </a:t>
              </a:r>
              <a:endParaRPr lang="fr-FR" sz="2000" baseline="30000" dirty="0">
                <a:solidFill>
                  <a:prstClr val="black"/>
                </a:solidFill>
                <a:cs typeface="Calibri" pitchFamily="34" charset="0"/>
              </a:endParaRPr>
            </a:p>
          </p:txBody>
        </p:sp>
        <p:sp>
          <p:nvSpPr>
            <p:cNvPr id="31" name="ZoneTexte 30"/>
            <p:cNvSpPr txBox="1"/>
            <p:nvPr/>
          </p:nvSpPr>
          <p:spPr>
            <a:xfrm>
              <a:off x="4716016" y="5733256"/>
              <a:ext cx="1440160" cy="400110"/>
            </a:xfrm>
            <a:prstGeom prst="rect">
              <a:avLst/>
            </a:prstGeom>
            <a:noFill/>
          </p:spPr>
          <p:txBody>
            <a:bodyPr wrap="square" rtlCol="0">
              <a:spAutoFit/>
            </a:bodyPr>
            <a:lstStyle/>
            <a:p>
              <a:r>
                <a:rPr lang="fr-FR" sz="2000" dirty="0" smtClean="0">
                  <a:solidFill>
                    <a:prstClr val="black"/>
                  </a:solidFill>
                  <a:cs typeface="Calibri" pitchFamily="34" charset="0"/>
                </a:rPr>
                <a:t>signal</a:t>
              </a:r>
              <a:endParaRPr lang="fr-FR" sz="2000" dirty="0">
                <a:solidFill>
                  <a:prstClr val="black"/>
                </a:solidFill>
                <a:cs typeface="Calibri" pitchFamily="34" charset="0"/>
              </a:endParaRPr>
            </a:p>
          </p:txBody>
        </p:sp>
      </p:grpSp>
      <p:pic>
        <p:nvPicPr>
          <p:cNvPr id="32" name="Picture 3"/>
          <p:cNvPicPr>
            <a:picLocks noChangeAspect="1" noChangeArrowheads="1"/>
          </p:cNvPicPr>
          <p:nvPr/>
        </p:nvPicPr>
        <p:blipFill>
          <a:blip r:embed="rId8" cstate="print"/>
          <a:srcRect t="7143"/>
          <a:stretch>
            <a:fillRect/>
          </a:stretch>
        </p:blipFill>
        <p:spPr bwMode="auto">
          <a:xfrm>
            <a:off x="2875341" y="2708919"/>
            <a:ext cx="1274964" cy="936105"/>
          </a:xfrm>
          <a:prstGeom prst="rect">
            <a:avLst/>
          </a:prstGeom>
          <a:noFill/>
          <a:ln w="9525">
            <a:noFill/>
            <a:miter lim="800000"/>
            <a:headEnd/>
            <a:tailEnd/>
          </a:ln>
        </p:spPr>
      </p:pic>
      <p:sp>
        <p:nvSpPr>
          <p:cNvPr id="33" name="ZoneTexte 32"/>
          <p:cNvSpPr txBox="1"/>
          <p:nvPr/>
        </p:nvSpPr>
        <p:spPr>
          <a:xfrm>
            <a:off x="-148996" y="3585211"/>
            <a:ext cx="2232248" cy="400110"/>
          </a:xfrm>
          <a:prstGeom prst="rect">
            <a:avLst/>
          </a:prstGeom>
          <a:noFill/>
        </p:spPr>
        <p:txBody>
          <a:bodyPr wrap="square" rtlCol="0">
            <a:spAutoFit/>
          </a:bodyPr>
          <a:lstStyle/>
          <a:p>
            <a:pPr algn="ctr"/>
            <a:r>
              <a:rPr lang="fr-FR" sz="2000" dirty="0" smtClean="0">
                <a:solidFill>
                  <a:prstClr val="black"/>
                </a:solidFill>
                <a:cs typeface="Calibri" pitchFamily="34" charset="0"/>
              </a:rPr>
              <a:t>pH 5,5</a:t>
            </a:r>
          </a:p>
        </p:txBody>
      </p:sp>
      <p:sp>
        <p:nvSpPr>
          <p:cNvPr id="34" name="ZoneTexte 33"/>
          <p:cNvSpPr txBox="1"/>
          <p:nvPr/>
        </p:nvSpPr>
        <p:spPr>
          <a:xfrm>
            <a:off x="2515300" y="3585211"/>
            <a:ext cx="1944216" cy="400110"/>
          </a:xfrm>
          <a:prstGeom prst="rect">
            <a:avLst/>
          </a:prstGeom>
          <a:noFill/>
        </p:spPr>
        <p:txBody>
          <a:bodyPr wrap="square" rtlCol="0">
            <a:spAutoFit/>
          </a:bodyPr>
          <a:lstStyle/>
          <a:p>
            <a:pPr algn="ctr"/>
            <a:r>
              <a:rPr lang="fr-FR" sz="2000" dirty="0" smtClean="0">
                <a:solidFill>
                  <a:prstClr val="black"/>
                </a:solidFill>
                <a:cs typeface="Calibri" pitchFamily="34" charset="0"/>
              </a:rPr>
              <a:t>pH 7</a:t>
            </a:r>
            <a:endParaRPr lang="fr-FR" sz="2000" b="1" dirty="0">
              <a:solidFill>
                <a:srgbClr val="00B050"/>
              </a:solidFill>
              <a:cs typeface="Calibri" pitchFamily="34" charset="0"/>
            </a:endParaRPr>
          </a:p>
        </p:txBody>
      </p:sp>
      <p:sp>
        <p:nvSpPr>
          <p:cNvPr id="45" name="Rectangle 44"/>
          <p:cNvSpPr/>
          <p:nvPr/>
        </p:nvSpPr>
        <p:spPr>
          <a:xfrm>
            <a:off x="51263" y="2564905"/>
            <a:ext cx="4176464" cy="144016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custDataLst>
      <p:tags r:id="rId1"/>
    </p:custDataLst>
    <p:extLst>
      <p:ext uri="{BB962C8B-B14F-4D97-AF65-F5344CB8AC3E}">
        <p14:creationId xmlns:p14="http://schemas.microsoft.com/office/powerpoint/2010/main" xmlns="" val="3025747934"/>
      </p:ext>
    </p:extLst>
  </p:cSld>
  <p:clrMapOvr>
    <a:masterClrMapping/>
  </p:clrMapOvr>
  <p:transition advTm="860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8" presetClass="entr" presetSubtype="12" fill="hold" nodeType="after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trips(downLeft)">
                                      <p:cBhvr>
                                        <p:cTn id="10" dur="500"/>
                                        <p:tgtEl>
                                          <p:spTgt spid="36"/>
                                        </p:tgtEl>
                                      </p:cBhvr>
                                    </p:animEffect>
                                  </p:childTnLst>
                                </p:cTn>
                              </p:par>
                              <p:par>
                                <p:cTn id="11" presetID="18" presetClass="entr" presetSubtype="1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strips(downLeft)">
                                      <p:cBhvr>
                                        <p:cTn id="13" dur="500"/>
                                        <p:tgtEl>
                                          <p:spTgt spid="38"/>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0"/>
                            </p:stCondLst>
                            <p:childTnLst>
                              <p:par>
                                <p:cTn id="29" presetID="18" presetClass="entr" presetSubtype="6"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strips(downRight)">
                                      <p:cBhvr>
                                        <p:cTn id="31" dur="500"/>
                                        <p:tgtEl>
                                          <p:spTgt spid="28"/>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48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710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P spid="35" grpId="0"/>
      <p:bldP spid="37" grpId="0"/>
      <p:bldP spid="39" grpId="0"/>
      <p:bldP spid="33" grpId="0"/>
      <p:bldP spid="34" grpId="0"/>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4" cstate="print"/>
          <a:srcRect/>
          <a:stretch>
            <a:fillRect/>
          </a:stretch>
        </p:blipFill>
        <p:spPr bwMode="auto">
          <a:xfrm>
            <a:off x="4572001" y="3573017"/>
            <a:ext cx="3863959" cy="2842239"/>
          </a:xfrm>
          <a:prstGeom prst="rect">
            <a:avLst/>
          </a:prstGeom>
          <a:noFill/>
          <a:ln w="9525">
            <a:noFill/>
            <a:miter lim="800000"/>
            <a:headEnd/>
            <a:tailEnd/>
          </a:ln>
        </p:spPr>
      </p:pic>
      <p:sp>
        <p:nvSpPr>
          <p:cNvPr id="5" name="ZoneTexte 4"/>
          <p:cNvSpPr txBox="1"/>
          <p:nvPr/>
        </p:nvSpPr>
        <p:spPr>
          <a:xfrm>
            <a:off x="323528" y="4869161"/>
            <a:ext cx="4320480" cy="954107"/>
          </a:xfrm>
          <a:prstGeom prst="rect">
            <a:avLst/>
          </a:prstGeom>
          <a:noFill/>
        </p:spPr>
        <p:txBody>
          <a:bodyPr wrap="square" rtlCol="0">
            <a:spAutoFit/>
          </a:bodyPr>
          <a:lstStyle/>
          <a:p>
            <a:r>
              <a:rPr lang="fr-FR" sz="2400" b="1" dirty="0" smtClean="0">
                <a:solidFill>
                  <a:srgbClr val="FF0000"/>
                </a:solidFill>
                <a:sym typeface="Wingdings" pitchFamily="2" charset="2"/>
              </a:rPr>
              <a:t> </a:t>
            </a:r>
            <a:r>
              <a:rPr lang="fr-FR" sz="2800" b="1" dirty="0" err="1" smtClean="0">
                <a:solidFill>
                  <a:srgbClr val="FF0000"/>
                </a:solidFill>
                <a:sym typeface="Wingdings" pitchFamily="2" charset="2"/>
              </a:rPr>
              <a:t>Both</a:t>
            </a:r>
            <a:r>
              <a:rPr lang="fr-FR" sz="2800" b="1" dirty="0" smtClean="0">
                <a:solidFill>
                  <a:srgbClr val="FF0000"/>
                </a:solidFill>
                <a:sym typeface="Wingdings" pitchFamily="2" charset="2"/>
              </a:rPr>
              <a:t> types of </a:t>
            </a:r>
            <a:r>
              <a:rPr lang="fr-FR" sz="2800" b="1" dirty="0" err="1" smtClean="0">
                <a:solidFill>
                  <a:srgbClr val="FF0000"/>
                </a:solidFill>
                <a:sym typeface="Wingdings" pitchFamily="2" charset="2"/>
              </a:rPr>
              <a:t>exocytosis</a:t>
            </a:r>
            <a:r>
              <a:rPr lang="fr-FR" sz="2800" b="1" dirty="0" smtClean="0">
                <a:solidFill>
                  <a:srgbClr val="FF0000"/>
                </a:solidFill>
                <a:sym typeface="Wingdings" pitchFamily="2" charset="2"/>
              </a:rPr>
              <a:t> are Ca</a:t>
            </a:r>
            <a:r>
              <a:rPr lang="fr-FR" sz="2800" b="1" baseline="30000" dirty="0" smtClean="0">
                <a:solidFill>
                  <a:srgbClr val="FF0000"/>
                </a:solidFill>
                <a:sym typeface="Wingdings" pitchFamily="2" charset="2"/>
              </a:rPr>
              <a:t>2+</a:t>
            </a:r>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dependent</a:t>
            </a:r>
            <a:endParaRPr lang="fr-FR" sz="2400" b="1" dirty="0">
              <a:solidFill>
                <a:srgbClr val="FF0000"/>
              </a:solidFill>
            </a:endParaRPr>
          </a:p>
        </p:txBody>
      </p:sp>
      <p:pic>
        <p:nvPicPr>
          <p:cNvPr id="6" name="Picture 3"/>
          <p:cNvPicPr>
            <a:picLocks noChangeAspect="1" noChangeArrowheads="1"/>
          </p:cNvPicPr>
          <p:nvPr/>
        </p:nvPicPr>
        <p:blipFill>
          <a:blip r:embed="rId5" cstate="print"/>
          <a:srcRect/>
          <a:stretch>
            <a:fillRect/>
          </a:stretch>
        </p:blipFill>
        <p:spPr bwMode="auto">
          <a:xfrm>
            <a:off x="539552" y="764705"/>
            <a:ext cx="3744416" cy="3409453"/>
          </a:xfrm>
          <a:prstGeom prst="rect">
            <a:avLst/>
          </a:prstGeom>
          <a:noFill/>
          <a:ln w="9525">
            <a:noFill/>
            <a:miter lim="800000"/>
            <a:headEnd/>
            <a:tailEnd/>
          </a:ln>
        </p:spPr>
      </p:pic>
      <p:sp>
        <p:nvSpPr>
          <p:cNvPr id="7" name="ZoneTexte 6"/>
          <p:cNvSpPr txBox="1"/>
          <p:nvPr/>
        </p:nvSpPr>
        <p:spPr>
          <a:xfrm>
            <a:off x="4499992" y="1395934"/>
            <a:ext cx="4176464" cy="1384995"/>
          </a:xfrm>
          <a:prstGeom prst="rect">
            <a:avLst/>
          </a:prstGeom>
          <a:noFill/>
        </p:spPr>
        <p:txBody>
          <a:bodyPr wrap="square" rtlCol="0">
            <a:spAutoFit/>
          </a:bodyPr>
          <a:lstStyle/>
          <a:p>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Faster</a:t>
            </a:r>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exocytosis</a:t>
            </a:r>
            <a:r>
              <a:rPr lang="fr-FR" sz="2800" b="1" dirty="0" smtClean="0">
                <a:solidFill>
                  <a:srgbClr val="FF0000"/>
                </a:solidFill>
                <a:sym typeface="Wingdings" pitchFamily="2" charset="2"/>
              </a:rPr>
              <a:t>  for </a:t>
            </a:r>
            <a:r>
              <a:rPr lang="fr-FR" sz="2800" b="1" dirty="0" err="1" smtClean="0">
                <a:solidFill>
                  <a:srgbClr val="FF0000"/>
                </a:solidFill>
                <a:sym typeface="Wingdings" pitchFamily="2" charset="2"/>
              </a:rPr>
              <a:t>small</a:t>
            </a:r>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vesicles</a:t>
            </a:r>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than</a:t>
            </a:r>
            <a:r>
              <a:rPr lang="fr-FR" sz="2800" b="1" dirty="0" smtClean="0">
                <a:solidFill>
                  <a:srgbClr val="FF0000"/>
                </a:solidFill>
                <a:sym typeface="Wingdings" pitchFamily="2" charset="2"/>
              </a:rPr>
              <a:t> for lysosomes </a:t>
            </a:r>
            <a:endParaRPr lang="fr-FR" sz="2800" b="1" dirty="0">
              <a:solidFill>
                <a:srgbClr val="FF0000"/>
              </a:solidFill>
            </a:endParaRPr>
          </a:p>
        </p:txBody>
      </p:sp>
      <p:sp>
        <p:nvSpPr>
          <p:cNvPr id="8" name="ZoneTexte 7"/>
          <p:cNvSpPr txBox="1"/>
          <p:nvPr/>
        </p:nvSpPr>
        <p:spPr>
          <a:xfrm>
            <a:off x="72008" y="-5318"/>
            <a:ext cx="8892480" cy="584775"/>
          </a:xfrm>
          <a:prstGeom prst="rect">
            <a:avLst/>
          </a:prstGeom>
          <a:noFill/>
        </p:spPr>
        <p:txBody>
          <a:bodyPr wrap="square" rtlCol="0">
            <a:spAutoFit/>
          </a:bodyPr>
          <a:lstStyle/>
          <a:p>
            <a:r>
              <a:rPr lang="fr-FR" sz="3200" dirty="0" err="1" smtClean="0">
                <a:solidFill>
                  <a:srgbClr val="1D3641"/>
                </a:solidFill>
                <a:latin typeface="Cambria"/>
              </a:rPr>
              <a:t>Properties</a:t>
            </a:r>
            <a:r>
              <a:rPr lang="fr-FR" sz="3200" dirty="0" smtClean="0">
                <a:solidFill>
                  <a:srgbClr val="1D3641"/>
                </a:solidFill>
                <a:latin typeface="Cambria"/>
              </a:rPr>
              <a:t> of </a:t>
            </a:r>
            <a:r>
              <a:rPr lang="fr-FR" sz="3200" dirty="0" err="1" smtClean="0">
                <a:solidFill>
                  <a:srgbClr val="1D3641"/>
                </a:solidFill>
                <a:latin typeface="Cambria"/>
              </a:rPr>
              <a:t>small</a:t>
            </a:r>
            <a:r>
              <a:rPr lang="fr-FR" sz="3200" dirty="0" smtClean="0">
                <a:solidFill>
                  <a:srgbClr val="1D3641"/>
                </a:solidFill>
                <a:latin typeface="Cambria"/>
              </a:rPr>
              <a:t> </a:t>
            </a:r>
            <a:r>
              <a:rPr lang="fr-FR" sz="3200" dirty="0" err="1" smtClean="0">
                <a:solidFill>
                  <a:srgbClr val="1D3641"/>
                </a:solidFill>
                <a:latin typeface="Cambria"/>
              </a:rPr>
              <a:t>vesicle</a:t>
            </a:r>
            <a:r>
              <a:rPr lang="fr-FR" sz="3200" dirty="0" smtClean="0">
                <a:solidFill>
                  <a:srgbClr val="1D3641"/>
                </a:solidFill>
                <a:latin typeface="Cambria"/>
              </a:rPr>
              <a:t> &amp; lysosome fusion</a:t>
            </a:r>
            <a:endParaRPr lang="fr-FR" sz="3200" dirty="0">
              <a:solidFill>
                <a:srgbClr val="1D3641"/>
              </a:solidFill>
              <a:latin typeface="Cambria"/>
            </a:endParaRPr>
          </a:p>
        </p:txBody>
      </p:sp>
      <p:sp>
        <p:nvSpPr>
          <p:cNvPr id="9" name="Espace réservé du pied de page 3"/>
          <p:cNvSpPr>
            <a:spLocks noGrp="1"/>
          </p:cNvSpPr>
          <p:nvPr>
            <p:ph type="ftr" sz="quarter" idx="11"/>
          </p:nvPr>
        </p:nvSpPr>
        <p:spPr>
          <a:xfrm>
            <a:off x="396554" y="6602424"/>
            <a:ext cx="9143999" cy="426976"/>
          </a:xfrm>
        </p:spPr>
        <p:txBody>
          <a:bodyPr/>
          <a:lstStyle/>
          <a:p>
            <a:pPr marL="185738" indent="-185738" algn="l">
              <a:defRPr/>
            </a:pPr>
            <a:r>
              <a:rPr lang="fr-FR" sz="1400" smtClean="0">
                <a:solidFill>
                  <a:srgbClr val="2A4E5E"/>
                </a:solidFill>
                <a:effectLst>
                  <a:outerShdw blurRad="38100" dist="38100" dir="2700000" algn="tl">
                    <a:srgbClr val="000000">
                      <a:alpha val="43137"/>
                    </a:srgbClr>
                  </a:outerShdw>
                </a:effectLst>
              </a:rPr>
              <a:t> </a:t>
            </a:r>
            <a:r>
              <a:rPr lang="fr-FR" sz="1400" b="1" smtClean="0">
                <a:solidFill>
                  <a:srgbClr val="2A4E5E"/>
                </a:solidFill>
                <a:effectLst>
                  <a:outerShdw blurRad="38100" dist="38100" dir="2700000" algn="tl">
                    <a:srgbClr val="000000">
                      <a:alpha val="43137"/>
                    </a:srgbClr>
                  </a:outerShdw>
                </a:effectLst>
              </a:rPr>
              <a:t> </a:t>
            </a:r>
            <a:r>
              <a:rPr lang="fr-FR" sz="1400" smtClean="0">
                <a:solidFill>
                  <a:srgbClr val="2A4E5E"/>
                </a:solidFill>
              </a:rPr>
              <a:t>II. Methods and results</a:t>
            </a:r>
            <a:r>
              <a:rPr lang="fr-FR" sz="1400" b="1" smtClean="0">
                <a:solidFill>
                  <a:srgbClr val="2A4E5E"/>
                </a:solidFill>
                <a:effectLst>
                  <a:outerShdw blurRad="38100" dist="38100" dir="2700000" algn="tl">
                    <a:srgbClr val="000000">
                      <a:alpha val="43137"/>
                    </a:srgbClr>
                  </a:outerShdw>
                </a:effectLst>
              </a:rPr>
              <a:t>	 				PART 2 </a:t>
            </a:r>
            <a:r>
              <a:rPr lang="fr-FR" sz="1400" b="1" smtClean="0">
                <a:solidFill>
                  <a:srgbClr val="2A4E5E"/>
                </a:solidFill>
                <a:effectLst>
                  <a:outerShdw blurRad="38100" dist="38100" dir="2700000" algn="tl">
                    <a:srgbClr val="000000">
                      <a:alpha val="43137"/>
                    </a:srgbClr>
                  </a:outerShdw>
                </a:effectLst>
                <a:sym typeface="Wingdings" pitchFamily="2" charset="2"/>
              </a:rPr>
              <a:t> figure 4</a:t>
            </a:r>
            <a:r>
              <a:rPr lang="fr-FR" sz="1400" b="1" smtClean="0">
                <a:solidFill>
                  <a:srgbClr val="2A4E5E"/>
                </a:solidFill>
                <a:effectLst>
                  <a:outerShdw blurRad="38100" dist="38100" dir="2700000" algn="tl">
                    <a:srgbClr val="000000">
                      <a:alpha val="43137"/>
                    </a:srgbClr>
                  </a:outerShdw>
                </a:effectLst>
              </a:rPr>
              <a:t> 	</a:t>
            </a:r>
            <a:r>
              <a:rPr lang="fr-FR" sz="1400" b="1" smtClean="0">
                <a:solidFill>
                  <a:srgbClr val="1D3641">
                    <a:lumMod val="90000"/>
                    <a:lumOff val="10000"/>
                  </a:srgbClr>
                </a:solidFill>
                <a:effectLst>
                  <a:outerShdw blurRad="38100" dist="38100" dir="2700000" algn="tl">
                    <a:srgbClr val="000000">
                      <a:alpha val="43137"/>
                    </a:srgbClr>
                  </a:outerShdw>
                </a:effectLst>
              </a:rPr>
              <a:t>  	</a:t>
            </a:r>
          </a:p>
          <a:p>
            <a:pPr marL="185738" indent="-185738" algn="l">
              <a:defRPr/>
            </a:pPr>
            <a:endParaRPr lang="fr-FR" sz="1400" dirty="0" smtClean="0">
              <a:solidFill>
                <a:srgbClr val="1D3641">
                  <a:lumMod val="90000"/>
                  <a:lumOff val="10000"/>
                </a:srgbClr>
              </a:solidFill>
            </a:endParaRPr>
          </a:p>
        </p:txBody>
      </p:sp>
    </p:spTree>
    <p:custDataLst>
      <p:tags r:id="rId1"/>
    </p:custDataLst>
    <p:extLst>
      <p:ext uri="{BB962C8B-B14F-4D97-AF65-F5344CB8AC3E}">
        <p14:creationId xmlns:p14="http://schemas.microsoft.com/office/powerpoint/2010/main" xmlns="" val="2786872299"/>
      </p:ext>
    </p:extLst>
  </p:cSld>
  <p:clrMapOvr>
    <a:masterClrMapping/>
  </p:clrMapOvr>
  <p:transition advTm="699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9" presetClass="emph" presetSubtype="0" grpId="1" nodeType="withEffect">
                                  <p:stCondLst>
                                    <p:cond delay="0"/>
                                  </p:stCondLst>
                                  <p:childTnLst>
                                    <p:set>
                                      <p:cBhvr rctx="PPT">
                                        <p:cTn id="16" dur="indefinite"/>
                                        <p:tgtEl>
                                          <p:spTgt spid="7"/>
                                        </p:tgtEl>
                                        <p:attrNameLst>
                                          <p:attrName>style.opacity</p:attrName>
                                        </p:attrNameLst>
                                      </p:cBhvr>
                                      <p:to>
                                        <p:strVal val="0.5"/>
                                      </p:to>
                                    </p:set>
                                    <p:animEffect filter="image" prLst="opacity: 0.5">
                                      <p:cBhvr rctx="IE">
                                        <p:cTn id="17" dur="indefinite"/>
                                        <p:tgtEl>
                                          <p:spTgt spid="7"/>
                                        </p:tgtEl>
                                      </p:cBhvr>
                                    </p:animEffect>
                                  </p:childTnLst>
                                </p:cTn>
                              </p:par>
                              <p:par>
                                <p:cTn id="18" presetID="9" presetClass="emph" presetSubtype="0" nodeType="withEffect">
                                  <p:stCondLst>
                                    <p:cond delay="0"/>
                                  </p:stCondLst>
                                  <p:childTnLst>
                                    <p:set>
                                      <p:cBhvr rctx="PPT">
                                        <p:cTn id="19" dur="indefinite"/>
                                        <p:tgtEl>
                                          <p:spTgt spid="6"/>
                                        </p:tgtEl>
                                        <p:attrNameLst>
                                          <p:attrName>style.opacity</p:attrName>
                                        </p:attrNameLst>
                                      </p:cBhvr>
                                      <p:to>
                                        <p:strVal val="0.5"/>
                                      </p:to>
                                    </p:set>
                                    <p:animEffect filter="image" prLst="opacity: 0.5">
                                      <p:cBhvr rctx="IE">
                                        <p:cTn id="20" dur="indefinite"/>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274638"/>
            <a:ext cx="3610744" cy="1143000"/>
          </a:xfrm>
        </p:spPr>
        <p:txBody>
          <a:bodyPr>
            <a:normAutofit fontScale="90000"/>
          </a:bodyPr>
          <a:lstStyle/>
          <a:p>
            <a:r>
              <a:rPr lang="en-US" dirty="0" smtClean="0">
                <a:solidFill>
                  <a:srgbClr val="1D3641"/>
                </a:solidFill>
              </a:rPr>
              <a:t>Exocytosis</a:t>
            </a:r>
            <a:r>
              <a:rPr lang="fr-FR" dirty="0" smtClean="0">
                <a:solidFill>
                  <a:srgbClr val="1D3641"/>
                </a:solidFill>
              </a:rPr>
              <a:t> in </a:t>
            </a:r>
            <a:r>
              <a:rPr lang="en-US" dirty="0" smtClean="0">
                <a:solidFill>
                  <a:srgbClr val="1D3641"/>
                </a:solidFill>
              </a:rPr>
              <a:t>neurons</a:t>
            </a:r>
            <a:endParaRPr lang="en-US" dirty="0">
              <a:solidFill>
                <a:srgbClr val="1D364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88640"/>
            <a:ext cx="4320480"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83568" y="4797153"/>
            <a:ext cx="6696744" cy="461665"/>
          </a:xfrm>
          <a:prstGeom prst="rect">
            <a:avLst/>
          </a:prstGeom>
          <a:noFill/>
        </p:spPr>
        <p:txBody>
          <a:bodyPr wrap="square" rtlCol="0">
            <a:spAutoFit/>
          </a:bodyPr>
          <a:lstStyle/>
          <a:p>
            <a:r>
              <a:rPr lang="en-US" sz="2400" b="1" dirty="0" smtClean="0">
                <a:latin typeface="Adobe Caslon Pro Bold" pitchFamily="18" charset="0"/>
              </a:rPr>
              <a:t>Small clear vesicles for neurotransmission</a:t>
            </a:r>
          </a:p>
        </p:txBody>
      </p:sp>
      <p:sp>
        <p:nvSpPr>
          <p:cNvPr id="5" name="TextBox 4"/>
          <p:cNvSpPr txBox="1"/>
          <p:nvPr/>
        </p:nvSpPr>
        <p:spPr>
          <a:xfrm>
            <a:off x="683568" y="5258818"/>
            <a:ext cx="7272808" cy="830997"/>
          </a:xfrm>
          <a:prstGeom prst="rect">
            <a:avLst/>
          </a:prstGeom>
          <a:noFill/>
        </p:spPr>
        <p:txBody>
          <a:bodyPr wrap="square" rtlCol="0">
            <a:spAutoFit/>
          </a:bodyPr>
          <a:lstStyle/>
          <a:p>
            <a:r>
              <a:rPr lang="en-US" sz="2400" b="1" dirty="0" smtClean="0">
                <a:latin typeface="Adobe Caslon Pro Bold" pitchFamily="18" charset="0"/>
              </a:rPr>
              <a:t>Large dense core vesicles for neuropeptides and hormones</a:t>
            </a:r>
            <a:endParaRPr lang="en-US" sz="2400" b="1" dirty="0">
              <a:latin typeface="Adobe Caslon Pro Bold" pitchFamily="18" charset="0"/>
            </a:endParaRPr>
          </a:p>
        </p:txBody>
      </p:sp>
      <p:sp>
        <p:nvSpPr>
          <p:cNvPr id="6" name="Espace réservé du pied de page 3"/>
          <p:cNvSpPr>
            <a:spLocks noGrp="1"/>
          </p:cNvSpPr>
          <p:nvPr>
            <p:ph type="ftr" sz="quarter" idx="11"/>
          </p:nvPr>
        </p:nvSpPr>
        <p:spPr>
          <a:xfrm>
            <a:off x="324546" y="6481142"/>
            <a:ext cx="9143999" cy="476250"/>
          </a:xfrm>
        </p:spPr>
        <p:txBody>
          <a:bodyPr/>
          <a:lstStyle/>
          <a:p>
            <a:pPr marL="185738" indent="-185738" algn="l">
              <a:buAutoNum type="romanUcPeriod"/>
              <a:defRPr/>
            </a:pPr>
            <a:r>
              <a:rPr lang="fr-FR" sz="1400" b="1" dirty="0" smtClean="0">
                <a:solidFill>
                  <a:schemeClr val="tx2">
                    <a:lumMod val="90000"/>
                    <a:lumOff val="10000"/>
                  </a:schemeClr>
                </a:solidFill>
                <a:effectLst>
                  <a:outerShdw blurRad="38100" dist="38100" dir="2700000" algn="tl">
                    <a:srgbClr val="000000">
                      <a:alpha val="43137"/>
                    </a:srgbClr>
                  </a:outerShdw>
                </a:effectLst>
              </a:rPr>
              <a:t>Introduction</a:t>
            </a:r>
            <a:r>
              <a:rPr lang="fr-FR" sz="1400" dirty="0" smtClean="0">
                <a:solidFill>
                  <a:schemeClr val="tx2">
                    <a:lumMod val="90000"/>
                    <a:lumOff val="10000"/>
                  </a:schemeClr>
                </a:solidFill>
              </a:rPr>
              <a:t>	</a:t>
            </a:r>
            <a:r>
              <a:rPr lang="fr-FR" sz="1400" b="1" dirty="0" smtClean="0">
                <a:solidFill>
                  <a:schemeClr val="tx2">
                    <a:lumMod val="90000"/>
                    <a:lumOff val="10000"/>
                  </a:schemeClr>
                </a:solidFill>
                <a:effectLst>
                  <a:outerShdw blurRad="38100" dist="38100" dir="2700000" algn="tl">
                    <a:srgbClr val="000000">
                      <a:alpha val="43137"/>
                    </a:srgbClr>
                  </a:outerShdw>
                </a:effectLst>
              </a:rPr>
              <a:t>  </a:t>
            </a:r>
            <a:r>
              <a:rPr lang="fr-FR" sz="1400" dirty="0" smtClean="0">
                <a:solidFill>
                  <a:schemeClr val="tx2">
                    <a:lumMod val="90000"/>
                    <a:lumOff val="10000"/>
                  </a:schemeClr>
                </a:solidFill>
              </a:rPr>
              <a:t>II. </a:t>
            </a:r>
            <a:r>
              <a:rPr lang="fr-FR" sz="1400" dirty="0" err="1" smtClean="0">
                <a:solidFill>
                  <a:schemeClr val="tx2">
                    <a:lumMod val="90000"/>
                    <a:lumOff val="10000"/>
                  </a:schemeClr>
                </a:solidFill>
              </a:rPr>
              <a:t>Methods</a:t>
            </a:r>
            <a:r>
              <a:rPr lang="fr-FR" sz="1400" dirty="0" smtClean="0">
                <a:solidFill>
                  <a:schemeClr val="tx2">
                    <a:lumMod val="90000"/>
                    <a:lumOff val="10000"/>
                  </a:schemeClr>
                </a:solidFill>
              </a:rPr>
              <a:t> and </a:t>
            </a:r>
            <a:r>
              <a:rPr lang="fr-FR" sz="1400" dirty="0" err="1" smtClean="0">
                <a:solidFill>
                  <a:schemeClr val="tx2">
                    <a:lumMod val="90000"/>
                    <a:lumOff val="10000"/>
                  </a:schemeClr>
                </a:solidFill>
              </a:rPr>
              <a:t>results</a:t>
            </a:r>
            <a:r>
              <a:rPr lang="fr-FR" sz="1400" dirty="0" smtClean="0">
                <a:solidFill>
                  <a:schemeClr val="tx2">
                    <a:lumMod val="90000"/>
                    <a:lumOff val="10000"/>
                  </a:schemeClr>
                </a:solidFill>
              </a:rPr>
              <a:t> 	  	III. Conclusion 	 IV. Perspectives</a:t>
            </a:r>
            <a:endParaRPr lang="fr-FR" sz="1400" dirty="0">
              <a:solidFill>
                <a:schemeClr val="tx2">
                  <a:lumMod val="90000"/>
                  <a:lumOff val="10000"/>
                </a:schemeClr>
              </a:solidFill>
            </a:endParaRPr>
          </a:p>
        </p:txBody>
      </p:sp>
    </p:spTree>
    <p:custDataLst>
      <p:tags r:id="rId1"/>
    </p:custDataLst>
    <p:extLst>
      <p:ext uri="{BB962C8B-B14F-4D97-AF65-F5344CB8AC3E}">
        <p14:creationId xmlns:p14="http://schemas.microsoft.com/office/powerpoint/2010/main" xmlns="" val="249904841"/>
      </p:ext>
    </p:extLst>
  </p:cSld>
  <p:clrMapOvr>
    <a:masterClrMapping/>
  </p:clrMapOvr>
  <p:transition spd="slow" advTm="48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cstate="print"/>
          <a:srcRect/>
          <a:stretch>
            <a:fillRect/>
          </a:stretch>
        </p:blipFill>
        <p:spPr bwMode="auto">
          <a:xfrm>
            <a:off x="3923929" y="1052736"/>
            <a:ext cx="3644859" cy="1656184"/>
          </a:xfrm>
          <a:prstGeom prst="rect">
            <a:avLst/>
          </a:prstGeom>
          <a:noFill/>
          <a:ln w="9525">
            <a:noFill/>
            <a:miter lim="800000"/>
            <a:headEnd/>
            <a:tailEnd/>
          </a:ln>
        </p:spPr>
      </p:pic>
      <p:pic>
        <p:nvPicPr>
          <p:cNvPr id="6" name="Picture 8"/>
          <p:cNvPicPr>
            <a:picLocks noChangeAspect="1" noChangeArrowheads="1"/>
          </p:cNvPicPr>
          <p:nvPr/>
        </p:nvPicPr>
        <p:blipFill>
          <a:blip r:embed="rId5" cstate="print"/>
          <a:srcRect/>
          <a:stretch>
            <a:fillRect/>
          </a:stretch>
        </p:blipFill>
        <p:spPr bwMode="auto">
          <a:xfrm>
            <a:off x="4067945" y="2996953"/>
            <a:ext cx="3569147" cy="1800200"/>
          </a:xfrm>
          <a:prstGeom prst="rect">
            <a:avLst/>
          </a:prstGeom>
          <a:noFill/>
          <a:ln w="9525">
            <a:noFill/>
            <a:miter lim="800000"/>
            <a:headEnd/>
            <a:tailEnd/>
          </a:ln>
        </p:spPr>
      </p:pic>
      <p:sp>
        <p:nvSpPr>
          <p:cNvPr id="8" name="ZoneTexte 7"/>
          <p:cNvSpPr txBox="1"/>
          <p:nvPr/>
        </p:nvSpPr>
        <p:spPr>
          <a:xfrm>
            <a:off x="179512" y="-24483"/>
            <a:ext cx="8640960" cy="1077218"/>
          </a:xfrm>
          <a:prstGeom prst="rect">
            <a:avLst/>
          </a:prstGeom>
          <a:noFill/>
        </p:spPr>
        <p:txBody>
          <a:bodyPr wrap="square" rtlCol="0">
            <a:spAutoFit/>
          </a:bodyPr>
          <a:lstStyle/>
          <a:p>
            <a:r>
              <a:rPr lang="fr-FR" sz="3200" dirty="0" smtClean="0">
                <a:solidFill>
                  <a:srgbClr val="1D3641"/>
                </a:solidFill>
                <a:latin typeface="Cambria"/>
              </a:rPr>
              <a:t>Live </a:t>
            </a:r>
            <a:r>
              <a:rPr lang="fr-FR" sz="3200" dirty="0" err="1" smtClean="0">
                <a:solidFill>
                  <a:srgbClr val="1D3641"/>
                </a:solidFill>
                <a:latin typeface="Cambria"/>
              </a:rPr>
              <a:t>imaging</a:t>
            </a:r>
            <a:r>
              <a:rPr lang="fr-FR" sz="3200" dirty="0" smtClean="0">
                <a:solidFill>
                  <a:srgbClr val="1D3641"/>
                </a:solidFill>
                <a:latin typeface="Cambria"/>
              </a:rPr>
              <a:t> of </a:t>
            </a:r>
            <a:r>
              <a:rPr lang="fr-FR" sz="3200" dirty="0" err="1" smtClean="0">
                <a:solidFill>
                  <a:srgbClr val="1D3641"/>
                </a:solidFill>
                <a:latin typeface="Cambria"/>
              </a:rPr>
              <a:t>both</a:t>
            </a:r>
            <a:r>
              <a:rPr lang="fr-FR" sz="3200" dirty="0" smtClean="0">
                <a:solidFill>
                  <a:srgbClr val="1D3641"/>
                </a:solidFill>
                <a:latin typeface="Cambria"/>
              </a:rPr>
              <a:t> organelles fusion in the </a:t>
            </a:r>
            <a:r>
              <a:rPr lang="fr-FR" sz="3200" u="sng" dirty="0" err="1" smtClean="0">
                <a:solidFill>
                  <a:srgbClr val="1D3641"/>
                </a:solidFill>
                <a:latin typeface="Cambria"/>
              </a:rPr>
              <a:t>same</a:t>
            </a:r>
            <a:r>
              <a:rPr lang="fr-FR" sz="3200" u="sng" dirty="0" smtClean="0">
                <a:solidFill>
                  <a:srgbClr val="1D3641"/>
                </a:solidFill>
                <a:latin typeface="Cambria"/>
              </a:rPr>
              <a:t> </a:t>
            </a:r>
            <a:r>
              <a:rPr lang="fr-FR" sz="3200" dirty="0" err="1" smtClean="0">
                <a:solidFill>
                  <a:srgbClr val="1D3641"/>
                </a:solidFill>
                <a:latin typeface="Cambria"/>
              </a:rPr>
              <a:t>astrocyte</a:t>
            </a:r>
            <a:endParaRPr lang="fr-FR" sz="3200" dirty="0">
              <a:solidFill>
                <a:srgbClr val="1D3641"/>
              </a:solidFill>
              <a:latin typeface="Cambria"/>
            </a:endParaRPr>
          </a:p>
        </p:txBody>
      </p:sp>
      <p:pic>
        <p:nvPicPr>
          <p:cNvPr id="46081" name="Picture 1"/>
          <p:cNvPicPr>
            <a:picLocks noChangeAspect="1" noChangeArrowheads="1"/>
          </p:cNvPicPr>
          <p:nvPr/>
        </p:nvPicPr>
        <p:blipFill>
          <a:blip r:embed="rId6" cstate="print"/>
          <a:srcRect/>
          <a:stretch>
            <a:fillRect/>
          </a:stretch>
        </p:blipFill>
        <p:spPr bwMode="auto">
          <a:xfrm>
            <a:off x="395536" y="1328540"/>
            <a:ext cx="2828925" cy="2676525"/>
          </a:xfrm>
          <a:prstGeom prst="rect">
            <a:avLst/>
          </a:prstGeom>
          <a:noFill/>
          <a:ln w="9525">
            <a:noFill/>
            <a:miter lim="800000"/>
            <a:headEnd/>
            <a:tailEnd/>
          </a:ln>
        </p:spPr>
      </p:pic>
      <p:pic>
        <p:nvPicPr>
          <p:cNvPr id="46082" name="Picture 2"/>
          <p:cNvPicPr>
            <a:picLocks noChangeAspect="1" noChangeArrowheads="1"/>
          </p:cNvPicPr>
          <p:nvPr/>
        </p:nvPicPr>
        <p:blipFill>
          <a:blip r:embed="rId7" cstate="print"/>
          <a:srcRect/>
          <a:stretch>
            <a:fillRect/>
          </a:stretch>
        </p:blipFill>
        <p:spPr bwMode="auto">
          <a:xfrm>
            <a:off x="4067944" y="944345"/>
            <a:ext cx="3753337" cy="4464496"/>
          </a:xfrm>
          <a:prstGeom prst="rect">
            <a:avLst/>
          </a:prstGeom>
          <a:noFill/>
          <a:ln w="9525">
            <a:noFill/>
            <a:miter lim="800000"/>
            <a:headEnd/>
            <a:tailEnd/>
          </a:ln>
        </p:spPr>
      </p:pic>
      <p:sp>
        <p:nvSpPr>
          <p:cNvPr id="11" name="ZoneTexte 10"/>
          <p:cNvSpPr txBox="1"/>
          <p:nvPr/>
        </p:nvSpPr>
        <p:spPr>
          <a:xfrm>
            <a:off x="611560" y="5345341"/>
            <a:ext cx="7416824" cy="1115690"/>
          </a:xfrm>
          <a:prstGeom prst="rect">
            <a:avLst/>
          </a:prstGeom>
          <a:noFill/>
        </p:spPr>
        <p:txBody>
          <a:bodyPr wrap="square" rtlCol="0">
            <a:spAutoFit/>
          </a:bodyPr>
          <a:lstStyle/>
          <a:p>
            <a:pPr>
              <a:buFont typeface="Wingdings" pitchFamily="2" charset="2"/>
              <a:buChar char="à"/>
            </a:pPr>
            <a:r>
              <a:rPr lang="fr-FR" sz="2800" b="1" dirty="0" smtClean="0">
                <a:solidFill>
                  <a:srgbClr val="FF0000"/>
                </a:solidFill>
                <a:sym typeface="Wingdings" pitchFamily="2" charset="2"/>
              </a:rPr>
              <a:t>Small </a:t>
            </a:r>
            <a:r>
              <a:rPr lang="fr-FR" sz="2800" b="1" dirty="0" err="1" smtClean="0">
                <a:solidFill>
                  <a:srgbClr val="FF0000"/>
                </a:solidFill>
                <a:sym typeface="Wingdings" pitchFamily="2" charset="2"/>
              </a:rPr>
              <a:t>vesicule</a:t>
            </a:r>
            <a:r>
              <a:rPr lang="fr-FR" sz="2800" b="1" dirty="0" smtClean="0">
                <a:solidFill>
                  <a:srgbClr val="FF0000"/>
                </a:solidFill>
                <a:sym typeface="Wingdings" pitchFamily="2" charset="2"/>
              </a:rPr>
              <a:t> fusion &gt; lysosome</a:t>
            </a:r>
          </a:p>
          <a:p>
            <a:pPr>
              <a:buFont typeface="Wingdings" pitchFamily="2" charset="2"/>
              <a:buChar char="à"/>
            </a:pPr>
            <a:endParaRPr lang="fr-FR" sz="1050" b="1" dirty="0" smtClean="0">
              <a:solidFill>
                <a:srgbClr val="FF0000"/>
              </a:solidFill>
              <a:sym typeface="Wingdings" pitchFamily="2" charset="2"/>
            </a:endParaRPr>
          </a:p>
          <a:p>
            <a:pPr>
              <a:buFont typeface="Wingdings" pitchFamily="2" charset="2"/>
              <a:buChar char="à"/>
            </a:pPr>
            <a:r>
              <a:rPr lang="fr-FR" sz="2800" b="1" dirty="0" err="1" smtClean="0">
                <a:solidFill>
                  <a:srgbClr val="FF0000"/>
                </a:solidFill>
                <a:sym typeface="Wingdings" pitchFamily="2" charset="2"/>
              </a:rPr>
              <a:t>Faster</a:t>
            </a:r>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exocytosis</a:t>
            </a:r>
            <a:r>
              <a:rPr lang="fr-FR" sz="2800" b="1" dirty="0" smtClean="0">
                <a:solidFill>
                  <a:srgbClr val="FF0000"/>
                </a:solidFill>
                <a:sym typeface="Wingdings" pitchFamily="2" charset="2"/>
              </a:rPr>
              <a:t> for </a:t>
            </a:r>
            <a:r>
              <a:rPr lang="fr-FR" sz="2800" b="1" dirty="0" err="1" smtClean="0">
                <a:solidFill>
                  <a:srgbClr val="FF0000"/>
                </a:solidFill>
                <a:sym typeface="Wingdings" pitchFamily="2" charset="2"/>
              </a:rPr>
              <a:t>small</a:t>
            </a:r>
            <a:r>
              <a:rPr lang="fr-FR" sz="2800" b="1" dirty="0" smtClean="0">
                <a:solidFill>
                  <a:srgbClr val="FF0000"/>
                </a:solidFill>
                <a:sym typeface="Wingdings" pitchFamily="2" charset="2"/>
              </a:rPr>
              <a:t> </a:t>
            </a:r>
            <a:r>
              <a:rPr lang="fr-FR" sz="2800" b="1" dirty="0" err="1" smtClean="0">
                <a:solidFill>
                  <a:srgbClr val="FF0000"/>
                </a:solidFill>
                <a:sym typeface="Wingdings" pitchFamily="2" charset="2"/>
              </a:rPr>
              <a:t>vesicle</a:t>
            </a:r>
            <a:endParaRPr lang="fr-FR" sz="2800" b="1" dirty="0">
              <a:solidFill>
                <a:srgbClr val="FF0000"/>
              </a:solidFill>
            </a:endParaRPr>
          </a:p>
        </p:txBody>
      </p:sp>
      <p:sp>
        <p:nvSpPr>
          <p:cNvPr id="12" name="Espace réservé du pied de page 3"/>
          <p:cNvSpPr>
            <a:spLocks noGrp="1"/>
          </p:cNvSpPr>
          <p:nvPr>
            <p:ph type="ftr" sz="quarter" idx="11"/>
          </p:nvPr>
        </p:nvSpPr>
        <p:spPr>
          <a:xfrm>
            <a:off x="396554" y="6555126"/>
            <a:ext cx="9143999" cy="426976"/>
          </a:xfrm>
        </p:spPr>
        <p:txBody>
          <a:bodyPr/>
          <a:lstStyle/>
          <a:p>
            <a:pPr marL="185738" indent="-185738" algn="l">
              <a:defRPr/>
            </a:pPr>
            <a:r>
              <a:rPr lang="fr-FR" sz="1400" smtClean="0">
                <a:solidFill>
                  <a:srgbClr val="2A4E5E"/>
                </a:solidFill>
                <a:effectLst>
                  <a:outerShdw blurRad="38100" dist="38100" dir="2700000" algn="tl">
                    <a:srgbClr val="000000">
                      <a:alpha val="43137"/>
                    </a:srgbClr>
                  </a:outerShdw>
                </a:effectLst>
              </a:rPr>
              <a:t> </a:t>
            </a:r>
            <a:r>
              <a:rPr lang="fr-FR" sz="1400" b="1" smtClean="0">
                <a:solidFill>
                  <a:srgbClr val="2A4E5E"/>
                </a:solidFill>
                <a:effectLst>
                  <a:outerShdw blurRad="38100" dist="38100" dir="2700000" algn="tl">
                    <a:srgbClr val="000000">
                      <a:alpha val="43137"/>
                    </a:srgbClr>
                  </a:outerShdw>
                </a:effectLst>
              </a:rPr>
              <a:t> </a:t>
            </a:r>
            <a:r>
              <a:rPr lang="fr-FR" sz="1400" smtClean="0">
                <a:solidFill>
                  <a:srgbClr val="2A4E5E"/>
                </a:solidFill>
              </a:rPr>
              <a:t>II. Methods and results</a:t>
            </a:r>
            <a:r>
              <a:rPr lang="fr-FR" sz="1400" b="1" smtClean="0">
                <a:solidFill>
                  <a:srgbClr val="2A4E5E"/>
                </a:solidFill>
                <a:effectLst>
                  <a:outerShdw blurRad="38100" dist="38100" dir="2700000" algn="tl">
                    <a:srgbClr val="000000">
                      <a:alpha val="43137"/>
                    </a:srgbClr>
                  </a:outerShdw>
                </a:effectLst>
              </a:rPr>
              <a:t>	 				PART 2 </a:t>
            </a:r>
            <a:r>
              <a:rPr lang="fr-FR" sz="1400" b="1" smtClean="0">
                <a:solidFill>
                  <a:srgbClr val="2A4E5E"/>
                </a:solidFill>
                <a:effectLst>
                  <a:outerShdw blurRad="38100" dist="38100" dir="2700000" algn="tl">
                    <a:srgbClr val="000000">
                      <a:alpha val="43137"/>
                    </a:srgbClr>
                  </a:outerShdw>
                </a:effectLst>
                <a:sym typeface="Wingdings" pitchFamily="2" charset="2"/>
              </a:rPr>
              <a:t> figure 4</a:t>
            </a:r>
            <a:r>
              <a:rPr lang="fr-FR" sz="1400" b="1" smtClean="0">
                <a:solidFill>
                  <a:srgbClr val="2A4E5E"/>
                </a:solidFill>
                <a:effectLst>
                  <a:outerShdw blurRad="38100" dist="38100" dir="2700000" algn="tl">
                    <a:srgbClr val="000000">
                      <a:alpha val="43137"/>
                    </a:srgbClr>
                  </a:outerShdw>
                </a:effectLst>
              </a:rPr>
              <a:t> 	</a:t>
            </a:r>
            <a:r>
              <a:rPr lang="fr-FR" sz="1400" b="1" smtClean="0">
                <a:solidFill>
                  <a:srgbClr val="1D3641">
                    <a:lumMod val="90000"/>
                    <a:lumOff val="10000"/>
                  </a:srgbClr>
                </a:solidFill>
                <a:effectLst>
                  <a:outerShdw blurRad="38100" dist="38100" dir="2700000" algn="tl">
                    <a:srgbClr val="000000">
                      <a:alpha val="43137"/>
                    </a:srgbClr>
                  </a:outerShdw>
                </a:effectLst>
              </a:rPr>
              <a:t>  	</a:t>
            </a:r>
          </a:p>
          <a:p>
            <a:pPr marL="185738" indent="-185738" algn="l">
              <a:defRPr/>
            </a:pPr>
            <a:endParaRPr lang="fr-FR" sz="1400" dirty="0" smtClean="0">
              <a:solidFill>
                <a:srgbClr val="1D3641">
                  <a:lumMod val="90000"/>
                  <a:lumOff val="10000"/>
                </a:srgbClr>
              </a:solidFill>
            </a:endParaRPr>
          </a:p>
        </p:txBody>
      </p:sp>
      <p:grpSp>
        <p:nvGrpSpPr>
          <p:cNvPr id="13" name="Groupe 12"/>
          <p:cNvGrpSpPr/>
          <p:nvPr/>
        </p:nvGrpSpPr>
        <p:grpSpPr>
          <a:xfrm>
            <a:off x="683568" y="4437113"/>
            <a:ext cx="720080" cy="1008112"/>
            <a:chOff x="3203848" y="5013176"/>
            <a:chExt cx="1080120" cy="1333883"/>
          </a:xfrm>
        </p:grpSpPr>
        <p:pic>
          <p:nvPicPr>
            <p:cNvPr id="14" name="Picture 6"/>
            <p:cNvPicPr>
              <a:picLocks noChangeAspect="1" noChangeArrowheads="1"/>
            </p:cNvPicPr>
            <p:nvPr/>
          </p:nvPicPr>
          <p:blipFill>
            <a:blip r:embed="rId8" cstate="print"/>
            <a:srcRect/>
            <a:stretch>
              <a:fillRect/>
            </a:stretch>
          </p:blipFill>
          <p:spPr bwMode="auto">
            <a:xfrm rot="10800000">
              <a:off x="3203848" y="5013176"/>
              <a:ext cx="1080120" cy="1333883"/>
            </a:xfrm>
            <a:prstGeom prst="rect">
              <a:avLst/>
            </a:prstGeom>
            <a:noFill/>
            <a:ln w="9525">
              <a:noFill/>
              <a:miter lim="800000"/>
              <a:headEnd/>
              <a:tailEnd/>
            </a:ln>
          </p:spPr>
        </p:pic>
        <p:grpSp>
          <p:nvGrpSpPr>
            <p:cNvPr id="15" name="Groupe 38"/>
            <p:cNvGrpSpPr/>
            <p:nvPr/>
          </p:nvGrpSpPr>
          <p:grpSpPr>
            <a:xfrm>
              <a:off x="3779912" y="5044708"/>
              <a:ext cx="144016" cy="216024"/>
              <a:chOff x="3779912" y="5013176"/>
              <a:chExt cx="144016" cy="216024"/>
            </a:xfrm>
            <a:solidFill>
              <a:srgbClr val="008000"/>
            </a:solidFill>
          </p:grpSpPr>
          <p:sp>
            <p:nvSpPr>
              <p:cNvPr id="22" name="Ellipse 21"/>
              <p:cNvSpPr/>
              <p:nvPr/>
            </p:nvSpPr>
            <p:spPr>
              <a:xfrm>
                <a:off x="3779912"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Ellipse 22"/>
              <p:cNvSpPr/>
              <p:nvPr/>
            </p:nvSpPr>
            <p:spPr>
              <a:xfrm>
                <a:off x="3851920"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16" name="Groupe 39"/>
            <p:cNvGrpSpPr/>
            <p:nvPr/>
          </p:nvGrpSpPr>
          <p:grpSpPr>
            <a:xfrm>
              <a:off x="3923928" y="5805264"/>
              <a:ext cx="144016" cy="216024"/>
              <a:chOff x="3779912" y="5013176"/>
              <a:chExt cx="144016" cy="216024"/>
            </a:xfrm>
            <a:solidFill>
              <a:srgbClr val="008000"/>
            </a:solidFill>
          </p:grpSpPr>
          <p:sp>
            <p:nvSpPr>
              <p:cNvPr id="20" name="Ellipse 19"/>
              <p:cNvSpPr/>
              <p:nvPr/>
            </p:nvSpPr>
            <p:spPr>
              <a:xfrm>
                <a:off x="3779912"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Ellipse 20"/>
              <p:cNvSpPr/>
              <p:nvPr/>
            </p:nvSpPr>
            <p:spPr>
              <a:xfrm>
                <a:off x="3851920"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17" name="Groupe 42"/>
            <p:cNvGrpSpPr/>
            <p:nvPr/>
          </p:nvGrpSpPr>
          <p:grpSpPr>
            <a:xfrm>
              <a:off x="3203848" y="5589240"/>
              <a:ext cx="144016" cy="216024"/>
              <a:chOff x="3779912" y="5013176"/>
              <a:chExt cx="144016" cy="216024"/>
            </a:xfrm>
            <a:solidFill>
              <a:srgbClr val="008000"/>
            </a:solidFill>
          </p:grpSpPr>
          <p:sp>
            <p:nvSpPr>
              <p:cNvPr id="18" name="Ellipse 17"/>
              <p:cNvSpPr/>
              <p:nvPr/>
            </p:nvSpPr>
            <p:spPr>
              <a:xfrm>
                <a:off x="3779912"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Ellipse 18"/>
              <p:cNvSpPr/>
              <p:nvPr/>
            </p:nvSpPr>
            <p:spPr>
              <a:xfrm>
                <a:off x="3851920" y="5013176"/>
                <a:ext cx="72008" cy="216024"/>
              </a:xfrm>
              <a:prstGeom prst="ellipse">
                <a:avLst/>
              </a:prstGeom>
              <a:grp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sp>
        <p:nvSpPr>
          <p:cNvPr id="24" name="ZoneTexte 23"/>
          <p:cNvSpPr txBox="1"/>
          <p:nvPr/>
        </p:nvSpPr>
        <p:spPr>
          <a:xfrm>
            <a:off x="0" y="5493684"/>
            <a:ext cx="2051720" cy="430887"/>
          </a:xfrm>
          <a:prstGeom prst="rect">
            <a:avLst/>
          </a:prstGeom>
          <a:noFill/>
        </p:spPr>
        <p:txBody>
          <a:bodyPr wrap="square" rtlCol="0">
            <a:spAutoFit/>
          </a:bodyPr>
          <a:lstStyle/>
          <a:p>
            <a:r>
              <a:rPr lang="fr-FR" sz="2200" b="1" dirty="0" smtClean="0">
                <a:solidFill>
                  <a:srgbClr val="00B050"/>
                </a:solidFill>
              </a:rPr>
              <a:t>EGFP-LAMP1</a:t>
            </a:r>
            <a:endParaRPr lang="fr-FR" sz="2200" b="1" dirty="0">
              <a:solidFill>
                <a:srgbClr val="00B050"/>
              </a:solidFill>
            </a:endParaRPr>
          </a:p>
        </p:txBody>
      </p:sp>
      <p:grpSp>
        <p:nvGrpSpPr>
          <p:cNvPr id="25" name="Groupe 24"/>
          <p:cNvGrpSpPr/>
          <p:nvPr/>
        </p:nvGrpSpPr>
        <p:grpSpPr>
          <a:xfrm>
            <a:off x="2627784" y="4653136"/>
            <a:ext cx="720080" cy="648072"/>
            <a:chOff x="7596336" y="4509120"/>
            <a:chExt cx="864096" cy="864096"/>
          </a:xfrm>
        </p:grpSpPr>
        <p:sp>
          <p:nvSpPr>
            <p:cNvPr id="26" name="Ellipse 25"/>
            <p:cNvSpPr/>
            <p:nvPr/>
          </p:nvSpPr>
          <p:spPr>
            <a:xfrm>
              <a:off x="7596336" y="4581128"/>
              <a:ext cx="864096" cy="79208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27" name="Groupe 48"/>
            <p:cNvGrpSpPr/>
            <p:nvPr/>
          </p:nvGrpSpPr>
          <p:grpSpPr>
            <a:xfrm>
              <a:off x="7956376" y="4509120"/>
              <a:ext cx="144016" cy="216024"/>
              <a:chOff x="3779912" y="5013176"/>
              <a:chExt cx="144016" cy="216024"/>
            </a:xfrm>
            <a:solidFill>
              <a:srgbClr val="FF9900"/>
            </a:solidFill>
          </p:grpSpPr>
          <p:sp>
            <p:nvSpPr>
              <p:cNvPr id="31" name="Ellipse 30"/>
              <p:cNvSpPr/>
              <p:nvPr/>
            </p:nvSpPr>
            <p:spPr>
              <a:xfrm>
                <a:off x="3779912" y="5013176"/>
                <a:ext cx="72008" cy="216024"/>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Ellipse 31"/>
              <p:cNvSpPr/>
              <p:nvPr/>
            </p:nvSpPr>
            <p:spPr>
              <a:xfrm>
                <a:off x="3851920" y="5013176"/>
                <a:ext cx="72008" cy="216024"/>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nvGrpSpPr>
            <p:cNvPr id="28" name="Groupe 51"/>
            <p:cNvGrpSpPr/>
            <p:nvPr/>
          </p:nvGrpSpPr>
          <p:grpSpPr>
            <a:xfrm>
              <a:off x="8316416" y="5013176"/>
              <a:ext cx="144016" cy="216024"/>
              <a:chOff x="3779912" y="5013176"/>
              <a:chExt cx="144016" cy="216024"/>
            </a:xfrm>
            <a:solidFill>
              <a:srgbClr val="FF9900"/>
            </a:solidFill>
          </p:grpSpPr>
          <p:sp>
            <p:nvSpPr>
              <p:cNvPr id="29" name="Ellipse 28"/>
              <p:cNvSpPr/>
              <p:nvPr/>
            </p:nvSpPr>
            <p:spPr>
              <a:xfrm>
                <a:off x="3779912" y="5013176"/>
                <a:ext cx="72008" cy="216024"/>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Ellipse 29"/>
              <p:cNvSpPr/>
              <p:nvPr/>
            </p:nvSpPr>
            <p:spPr>
              <a:xfrm>
                <a:off x="3851920" y="5013176"/>
                <a:ext cx="72008" cy="216024"/>
              </a:xfrm>
              <a:prstGeom prst="ellipse">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grpSp>
      <p:sp>
        <p:nvSpPr>
          <p:cNvPr id="33" name="ZoneTexte 32"/>
          <p:cNvSpPr txBox="1"/>
          <p:nvPr/>
        </p:nvSpPr>
        <p:spPr>
          <a:xfrm>
            <a:off x="2160240" y="5509450"/>
            <a:ext cx="2339752" cy="430887"/>
          </a:xfrm>
          <a:prstGeom prst="rect">
            <a:avLst/>
          </a:prstGeom>
          <a:noFill/>
        </p:spPr>
        <p:txBody>
          <a:bodyPr wrap="square" rtlCol="0">
            <a:spAutoFit/>
          </a:bodyPr>
          <a:lstStyle/>
          <a:p>
            <a:r>
              <a:rPr lang="fr-FR" sz="2200" b="1" dirty="0" smtClean="0">
                <a:solidFill>
                  <a:srgbClr val="FF9900"/>
                </a:solidFill>
              </a:rPr>
              <a:t>Syb2-mOrange2</a:t>
            </a:r>
            <a:endParaRPr lang="fr-FR" sz="2200" b="1" dirty="0">
              <a:solidFill>
                <a:srgbClr val="FF9900"/>
              </a:solidFill>
            </a:endParaRPr>
          </a:p>
        </p:txBody>
      </p:sp>
    </p:spTree>
    <p:custDataLst>
      <p:tags r:id="rId1"/>
    </p:custDataLst>
    <p:extLst>
      <p:ext uri="{BB962C8B-B14F-4D97-AF65-F5344CB8AC3E}">
        <p14:creationId xmlns:p14="http://schemas.microsoft.com/office/powerpoint/2010/main" xmlns="" val="4235308150"/>
      </p:ext>
    </p:extLst>
  </p:cSld>
  <p:clrMapOvr>
    <a:masterClrMapping/>
  </p:clrMapOvr>
  <p:transition advTm="1095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082"/>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3" grpId="0"/>
      <p:bldP spid="33" grpId="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00"/>
            <a:ext cx="7620000" cy="1143000"/>
          </a:xfrm>
        </p:spPr>
        <p:txBody>
          <a:bodyPr/>
          <a:lstStyle/>
          <a:p>
            <a:r>
              <a:rPr lang="fr-FR" sz="4400" dirty="0" err="1" smtClean="0"/>
              <a:t>Brief</a:t>
            </a:r>
            <a:r>
              <a:rPr lang="fr-FR" sz="4400" dirty="0" smtClean="0"/>
              <a:t> data </a:t>
            </a:r>
            <a:r>
              <a:rPr lang="fr-FR" sz="4400" dirty="0" err="1" smtClean="0"/>
              <a:t>summary</a:t>
            </a:r>
            <a:r>
              <a:rPr lang="fr-FR" sz="4400" dirty="0" smtClean="0"/>
              <a:t> </a:t>
            </a:r>
            <a:endParaRPr lang="fr-FR" sz="4400" dirty="0"/>
          </a:p>
        </p:txBody>
      </p:sp>
      <p:sp>
        <p:nvSpPr>
          <p:cNvPr id="3" name="Espace réservé du contenu 2"/>
          <p:cNvSpPr>
            <a:spLocks noGrp="1"/>
          </p:cNvSpPr>
          <p:nvPr>
            <p:ph idx="1"/>
          </p:nvPr>
        </p:nvSpPr>
        <p:spPr>
          <a:xfrm>
            <a:off x="144016" y="1647965"/>
            <a:ext cx="8460432" cy="1224136"/>
          </a:xfrm>
        </p:spPr>
        <p:txBody>
          <a:bodyPr>
            <a:normAutofit/>
          </a:bodyPr>
          <a:lstStyle/>
          <a:p>
            <a:pPr>
              <a:lnSpc>
                <a:spcPct val="110000"/>
              </a:lnSpc>
            </a:pPr>
            <a:r>
              <a:rPr lang="fr-FR" sz="2600" dirty="0" smtClean="0">
                <a:solidFill>
                  <a:srgbClr val="2A4E5E"/>
                </a:solidFill>
                <a:cs typeface="Times New Roman"/>
                <a:sym typeface="Wingdings" pitchFamily="2" charset="2"/>
              </a:rPr>
              <a:t>Small </a:t>
            </a:r>
            <a:r>
              <a:rPr lang="fr-FR" sz="2600" dirty="0" err="1" smtClean="0">
                <a:solidFill>
                  <a:srgbClr val="2A4E5E"/>
                </a:solidFill>
                <a:cs typeface="Times New Roman"/>
                <a:sym typeface="Wingdings" pitchFamily="2" charset="2"/>
              </a:rPr>
              <a:t>vesicles</a:t>
            </a:r>
            <a:r>
              <a:rPr lang="fr-FR" sz="2600" dirty="0" smtClean="0">
                <a:solidFill>
                  <a:srgbClr val="2A4E5E"/>
                </a:solidFill>
                <a:cs typeface="Times New Roman"/>
                <a:sym typeface="Wingdings" pitchFamily="2" charset="2"/>
              </a:rPr>
              <a:t> and lysosomes </a:t>
            </a:r>
            <a:r>
              <a:rPr lang="fr-FR" sz="2600" dirty="0" err="1" smtClean="0">
                <a:solidFill>
                  <a:srgbClr val="2A4E5E"/>
                </a:solidFill>
                <a:cs typeface="Times New Roman"/>
                <a:sym typeface="Wingdings" pitchFamily="2" charset="2"/>
              </a:rPr>
              <a:t>present</a:t>
            </a:r>
            <a:r>
              <a:rPr lang="fr-FR" sz="2600" dirty="0" smtClean="0">
                <a:solidFill>
                  <a:srgbClr val="2A4E5E"/>
                </a:solidFill>
                <a:cs typeface="Times New Roman"/>
                <a:sym typeface="Wingdings" pitchFamily="2" charset="2"/>
              </a:rPr>
              <a:t> in </a:t>
            </a:r>
            <a:r>
              <a:rPr lang="fr-FR" sz="2600" dirty="0" err="1" smtClean="0">
                <a:solidFill>
                  <a:srgbClr val="2A4E5E"/>
                </a:solidFill>
                <a:cs typeface="Times New Roman"/>
                <a:sym typeface="Wingdings" pitchFamily="2" charset="2"/>
              </a:rPr>
              <a:t>cultured</a:t>
            </a:r>
            <a:r>
              <a:rPr lang="fr-FR" sz="2600" dirty="0" smtClean="0">
                <a:solidFill>
                  <a:srgbClr val="2A4E5E"/>
                </a:solidFill>
                <a:cs typeface="Times New Roman"/>
                <a:sym typeface="Wingdings" pitchFamily="2" charset="2"/>
              </a:rPr>
              <a:t> and </a:t>
            </a:r>
            <a:r>
              <a:rPr lang="fr-FR" sz="2600" dirty="0" err="1" smtClean="0">
                <a:solidFill>
                  <a:srgbClr val="2A4E5E"/>
                </a:solidFill>
                <a:cs typeface="Times New Roman"/>
                <a:sym typeface="Wingdings" pitchFamily="2" charset="2"/>
              </a:rPr>
              <a:t>fresh</a:t>
            </a:r>
            <a:r>
              <a:rPr lang="fr-FR" sz="2600" dirty="0" smtClean="0">
                <a:solidFill>
                  <a:srgbClr val="2A4E5E"/>
                </a:solidFill>
                <a:cs typeface="Times New Roman"/>
                <a:sym typeface="Wingdings" pitchFamily="2" charset="2"/>
              </a:rPr>
              <a:t>   </a:t>
            </a:r>
            <a:r>
              <a:rPr lang="fr-FR" sz="2600" dirty="0" err="1" smtClean="0">
                <a:solidFill>
                  <a:srgbClr val="2A4E5E"/>
                </a:solidFill>
                <a:cs typeface="Times New Roman"/>
                <a:sym typeface="Wingdings" pitchFamily="2" charset="2"/>
              </a:rPr>
              <a:t>astrocytes</a:t>
            </a:r>
            <a:endParaRPr lang="fr-FR" sz="2600" dirty="0" smtClean="0">
              <a:solidFill>
                <a:srgbClr val="2A4E5E"/>
              </a:solidFill>
              <a:cs typeface="Times New Roman"/>
              <a:sym typeface="Wingdings" pitchFamily="2" charset="2"/>
            </a:endParaRPr>
          </a:p>
          <a:p>
            <a:endParaRPr lang="fr-FR" dirty="0"/>
          </a:p>
        </p:txBody>
      </p:sp>
      <p:sp>
        <p:nvSpPr>
          <p:cNvPr id="11" name="ZoneTexte 10"/>
          <p:cNvSpPr txBox="1"/>
          <p:nvPr/>
        </p:nvSpPr>
        <p:spPr>
          <a:xfrm>
            <a:off x="395536" y="3856981"/>
            <a:ext cx="7848872" cy="1785104"/>
          </a:xfrm>
          <a:prstGeom prst="rect">
            <a:avLst/>
          </a:prstGeom>
          <a:noFill/>
        </p:spPr>
        <p:txBody>
          <a:bodyPr wrap="square" rtlCol="0">
            <a:spAutoFit/>
          </a:bodyPr>
          <a:lstStyle/>
          <a:p>
            <a:pPr>
              <a:buFont typeface="Arial" pitchFamily="34" charset="0"/>
              <a:buChar char="•"/>
            </a:pPr>
            <a:r>
              <a:rPr lang="fr-FR" sz="2400" dirty="0" smtClean="0">
                <a:solidFill>
                  <a:srgbClr val="2A4E5E"/>
                </a:solidFill>
                <a:sym typeface="Wingdings" pitchFamily="2" charset="2"/>
              </a:rPr>
              <a:t> </a:t>
            </a:r>
            <a:r>
              <a:rPr lang="fr-FR" sz="2600" dirty="0" smtClean="0">
                <a:solidFill>
                  <a:srgbClr val="2A4E5E"/>
                </a:solidFill>
                <a:sym typeface="Wingdings" pitchFamily="2" charset="2"/>
              </a:rPr>
              <a:t>2 types of release : </a:t>
            </a:r>
            <a:r>
              <a:rPr lang="fr-FR" sz="2600" dirty="0" err="1" smtClean="0">
                <a:solidFill>
                  <a:srgbClr val="2A4E5E"/>
                </a:solidFill>
                <a:sym typeface="Wingdings" pitchFamily="2" charset="2"/>
              </a:rPr>
              <a:t>small</a:t>
            </a:r>
            <a:r>
              <a:rPr lang="fr-FR" sz="2600" dirty="0" smtClean="0">
                <a:solidFill>
                  <a:srgbClr val="2A4E5E"/>
                </a:solidFill>
                <a:sym typeface="Wingdings" pitchFamily="2" charset="2"/>
              </a:rPr>
              <a:t> </a:t>
            </a:r>
            <a:r>
              <a:rPr lang="fr-FR" sz="2600" dirty="0" err="1" smtClean="0">
                <a:solidFill>
                  <a:srgbClr val="2A4E5E"/>
                </a:solidFill>
                <a:sym typeface="Wingdings" pitchFamily="2" charset="2"/>
              </a:rPr>
              <a:t>vesicles</a:t>
            </a:r>
            <a:r>
              <a:rPr lang="fr-FR" sz="2600" dirty="0" smtClean="0">
                <a:solidFill>
                  <a:srgbClr val="2A4E5E"/>
                </a:solidFill>
                <a:sym typeface="Wingdings" pitchFamily="2" charset="2"/>
              </a:rPr>
              <a:t> and lysosomes </a:t>
            </a:r>
          </a:p>
          <a:p>
            <a:pPr>
              <a:buFont typeface="Arial" pitchFamily="34" charset="0"/>
              <a:buChar char="•"/>
            </a:pPr>
            <a:endParaRPr lang="fr-FR" sz="1600" dirty="0" smtClean="0">
              <a:solidFill>
                <a:srgbClr val="2A4E5E"/>
              </a:solidFill>
              <a:sym typeface="Wingdings" pitchFamily="2" charset="2"/>
            </a:endParaRPr>
          </a:p>
          <a:p>
            <a:pPr>
              <a:buFont typeface="Arial" pitchFamily="34" charset="0"/>
              <a:buChar char="•"/>
            </a:pPr>
            <a:r>
              <a:rPr lang="fr-FR" sz="2600" dirty="0" smtClean="0">
                <a:solidFill>
                  <a:srgbClr val="2A4E5E"/>
                </a:solidFill>
                <a:sym typeface="Wingdings" pitchFamily="2" charset="2"/>
              </a:rPr>
              <a:t> Distinct </a:t>
            </a:r>
            <a:r>
              <a:rPr lang="fr-FR" sz="2600" dirty="0" err="1" smtClean="0">
                <a:solidFill>
                  <a:srgbClr val="2A4E5E"/>
                </a:solidFill>
                <a:sym typeface="Wingdings" pitchFamily="2" charset="2"/>
              </a:rPr>
              <a:t>exocytosis</a:t>
            </a:r>
            <a:r>
              <a:rPr lang="fr-FR" sz="2600" dirty="0" smtClean="0">
                <a:solidFill>
                  <a:srgbClr val="2A4E5E"/>
                </a:solidFill>
                <a:sym typeface="Wingdings" pitchFamily="2" charset="2"/>
              </a:rPr>
              <a:t> </a:t>
            </a:r>
            <a:r>
              <a:rPr lang="fr-FR" sz="2600" dirty="0" err="1" smtClean="0">
                <a:solidFill>
                  <a:srgbClr val="2A4E5E"/>
                </a:solidFill>
                <a:sym typeface="Wingdings" pitchFamily="2" charset="2"/>
              </a:rPr>
              <a:t>kinetics</a:t>
            </a:r>
            <a:r>
              <a:rPr lang="fr-FR" sz="2600" dirty="0" smtClean="0">
                <a:solidFill>
                  <a:srgbClr val="2A4E5E"/>
                </a:solidFill>
                <a:sym typeface="Wingdings" pitchFamily="2" charset="2"/>
              </a:rPr>
              <a:t> </a:t>
            </a:r>
          </a:p>
          <a:p>
            <a:pPr>
              <a:buFont typeface="Arial" pitchFamily="34" charset="0"/>
              <a:buChar char="•"/>
            </a:pPr>
            <a:endParaRPr lang="fr-FR" sz="1600" dirty="0" smtClean="0">
              <a:solidFill>
                <a:srgbClr val="2A4E5E"/>
              </a:solidFill>
            </a:endParaRPr>
          </a:p>
          <a:p>
            <a:pPr>
              <a:buFont typeface="Arial" pitchFamily="34" charset="0"/>
              <a:buChar char="•"/>
            </a:pPr>
            <a:r>
              <a:rPr lang="fr-FR" sz="2600" dirty="0" smtClean="0">
                <a:solidFill>
                  <a:srgbClr val="2A4E5E"/>
                </a:solidFill>
                <a:sym typeface="Wingdings" pitchFamily="2" charset="2"/>
              </a:rPr>
              <a:t> </a:t>
            </a:r>
            <a:r>
              <a:rPr lang="fr-FR" sz="2600" dirty="0" err="1" smtClean="0">
                <a:solidFill>
                  <a:srgbClr val="2A4E5E"/>
                </a:solidFill>
                <a:sym typeface="Wingdings" pitchFamily="2" charset="2"/>
              </a:rPr>
              <a:t>Both</a:t>
            </a:r>
            <a:r>
              <a:rPr lang="fr-FR" sz="2600" dirty="0" smtClean="0">
                <a:solidFill>
                  <a:srgbClr val="2A4E5E"/>
                </a:solidFill>
                <a:sym typeface="Wingdings" pitchFamily="2" charset="2"/>
              </a:rPr>
              <a:t> types of </a:t>
            </a:r>
            <a:r>
              <a:rPr lang="fr-FR" sz="2600" dirty="0" err="1" smtClean="0">
                <a:solidFill>
                  <a:srgbClr val="2A4E5E"/>
                </a:solidFill>
                <a:sym typeface="Wingdings" pitchFamily="2" charset="2"/>
              </a:rPr>
              <a:t>exocytosis</a:t>
            </a:r>
            <a:r>
              <a:rPr lang="fr-FR" sz="2600" dirty="0" smtClean="0">
                <a:solidFill>
                  <a:srgbClr val="2A4E5E"/>
                </a:solidFill>
                <a:sym typeface="Wingdings" pitchFamily="2" charset="2"/>
              </a:rPr>
              <a:t> are Ca</a:t>
            </a:r>
            <a:r>
              <a:rPr lang="fr-FR" sz="2600" baseline="30000" dirty="0" smtClean="0">
                <a:solidFill>
                  <a:srgbClr val="2A4E5E"/>
                </a:solidFill>
                <a:sym typeface="Wingdings" pitchFamily="2" charset="2"/>
              </a:rPr>
              <a:t>2+</a:t>
            </a:r>
            <a:r>
              <a:rPr lang="fr-FR" sz="2600" dirty="0" smtClean="0">
                <a:solidFill>
                  <a:srgbClr val="2A4E5E"/>
                </a:solidFill>
                <a:sym typeface="Wingdings" pitchFamily="2" charset="2"/>
              </a:rPr>
              <a:t>- </a:t>
            </a:r>
            <a:r>
              <a:rPr lang="fr-FR" sz="2600" dirty="0" err="1" smtClean="0">
                <a:solidFill>
                  <a:srgbClr val="2A4E5E"/>
                </a:solidFill>
                <a:sym typeface="Wingdings" pitchFamily="2" charset="2"/>
              </a:rPr>
              <a:t>regulated</a:t>
            </a:r>
            <a:endParaRPr lang="fr-FR" sz="2600" dirty="0">
              <a:solidFill>
                <a:srgbClr val="2A4E5E"/>
              </a:solidFill>
            </a:endParaRPr>
          </a:p>
        </p:txBody>
      </p:sp>
      <p:sp>
        <p:nvSpPr>
          <p:cNvPr id="15" name="ZoneTexte 14"/>
          <p:cNvSpPr txBox="1"/>
          <p:nvPr/>
        </p:nvSpPr>
        <p:spPr>
          <a:xfrm>
            <a:off x="755576" y="1124744"/>
            <a:ext cx="4392488" cy="523220"/>
          </a:xfrm>
          <a:prstGeom prst="rect">
            <a:avLst/>
          </a:prstGeom>
          <a:noFill/>
        </p:spPr>
        <p:txBody>
          <a:bodyPr wrap="square" rtlCol="0">
            <a:spAutoFit/>
          </a:bodyPr>
          <a:lstStyle/>
          <a:p>
            <a:r>
              <a:rPr lang="fr-FR" sz="2800" b="1" dirty="0" smtClean="0">
                <a:solidFill>
                  <a:srgbClr val="1D3641">
                    <a:lumMod val="50000"/>
                    <a:lumOff val="50000"/>
                  </a:srgbClr>
                </a:solidFill>
                <a:effectLst>
                  <a:outerShdw blurRad="38100" dist="38100" dir="2700000" algn="tl">
                    <a:srgbClr val="000000">
                      <a:alpha val="43137"/>
                    </a:srgbClr>
                  </a:outerShdw>
                </a:effectLst>
              </a:rPr>
              <a:t>PART 1</a:t>
            </a:r>
            <a:endParaRPr lang="fr-FR" sz="2800" b="1" dirty="0">
              <a:solidFill>
                <a:srgbClr val="1D3641">
                  <a:lumMod val="50000"/>
                  <a:lumOff val="50000"/>
                </a:srgbClr>
              </a:solidFill>
              <a:effectLst>
                <a:outerShdw blurRad="38100" dist="38100" dir="2700000" algn="tl">
                  <a:srgbClr val="000000">
                    <a:alpha val="43137"/>
                  </a:srgbClr>
                </a:outerShdw>
              </a:effectLst>
            </a:endParaRPr>
          </a:p>
        </p:txBody>
      </p:sp>
      <p:sp>
        <p:nvSpPr>
          <p:cNvPr id="16" name="ZoneTexte 15"/>
          <p:cNvSpPr txBox="1"/>
          <p:nvPr/>
        </p:nvSpPr>
        <p:spPr>
          <a:xfrm>
            <a:off x="827584" y="3284984"/>
            <a:ext cx="4392488" cy="523220"/>
          </a:xfrm>
          <a:prstGeom prst="rect">
            <a:avLst/>
          </a:prstGeom>
          <a:noFill/>
        </p:spPr>
        <p:txBody>
          <a:bodyPr wrap="square" rtlCol="0">
            <a:spAutoFit/>
          </a:bodyPr>
          <a:lstStyle/>
          <a:p>
            <a:r>
              <a:rPr lang="fr-FR" sz="2800" b="1" dirty="0" smtClean="0">
                <a:solidFill>
                  <a:srgbClr val="1D3641">
                    <a:lumMod val="50000"/>
                    <a:lumOff val="50000"/>
                  </a:srgbClr>
                </a:solidFill>
                <a:effectLst>
                  <a:outerShdw blurRad="38100" dist="38100" dir="2700000" algn="tl">
                    <a:srgbClr val="000000">
                      <a:alpha val="43137"/>
                    </a:srgbClr>
                  </a:outerShdw>
                </a:effectLst>
              </a:rPr>
              <a:t>PART 2</a:t>
            </a:r>
            <a:endParaRPr lang="fr-FR" sz="2800" b="1" dirty="0">
              <a:solidFill>
                <a:srgbClr val="1D3641">
                  <a:lumMod val="50000"/>
                  <a:lumOff val="50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90119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997968"/>
            <a:ext cx="7620000" cy="1143000"/>
          </a:xfrm>
        </p:spPr>
        <p:txBody>
          <a:bodyPr/>
          <a:lstStyle/>
          <a:p>
            <a:pPr algn="ctr"/>
            <a:r>
              <a:rPr lang="fr-FR" sz="4800" dirty="0" smtClean="0">
                <a:solidFill>
                  <a:schemeClr val="tx2">
                    <a:lumMod val="50000"/>
                    <a:lumOff val="50000"/>
                  </a:schemeClr>
                </a:solidFill>
                <a:effectLst>
                  <a:outerShdw blurRad="38100" dist="38100" dir="2700000" algn="tl">
                    <a:srgbClr val="000000">
                      <a:alpha val="43137"/>
                    </a:srgbClr>
                  </a:outerShdw>
                </a:effectLst>
              </a:rPr>
              <a:t>PART 3</a:t>
            </a:r>
            <a:r>
              <a:rPr lang="fr-FR" sz="4800" dirty="0" smtClean="0"/>
              <a:t/>
            </a:r>
            <a:br>
              <a:rPr lang="fr-FR" sz="4800" dirty="0" smtClean="0"/>
            </a:br>
            <a:r>
              <a:rPr lang="fr-FR" sz="4800" dirty="0" smtClean="0"/>
              <a:t/>
            </a:r>
            <a:br>
              <a:rPr lang="fr-FR" sz="4800" dirty="0" smtClean="0"/>
            </a:br>
            <a:r>
              <a:rPr lang="fr-FR" sz="5400" dirty="0" err="1" smtClean="0"/>
              <a:t>Functional</a:t>
            </a:r>
            <a:r>
              <a:rPr lang="fr-FR" sz="5400" dirty="0" smtClean="0"/>
              <a:t> </a:t>
            </a:r>
            <a:r>
              <a:rPr lang="fr-FR" sz="5400" dirty="0" err="1" smtClean="0"/>
              <a:t>role</a:t>
            </a:r>
            <a:r>
              <a:rPr lang="fr-FR" sz="5400" dirty="0" smtClean="0"/>
              <a:t> ?</a:t>
            </a:r>
            <a:endParaRPr lang="fr-FR" sz="5400" dirty="0">
              <a:solidFill>
                <a:schemeClr val="tx2">
                  <a:lumMod val="90000"/>
                  <a:lumOff val="10000"/>
                </a:schemeClr>
              </a:solidFill>
            </a:endParaRPr>
          </a:p>
        </p:txBody>
      </p:sp>
    </p:spTree>
  </p:cSld>
  <p:clrMapOvr>
    <a:masterClrMapping/>
  </p:clrMapOvr>
  <p:transition spd="slow" advTm="167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27384"/>
            <a:ext cx="8532440" cy="1224136"/>
          </a:xfrm>
        </p:spPr>
        <p:txBody>
          <a:bodyPr/>
          <a:lstStyle/>
          <a:p>
            <a:r>
              <a:rPr lang="en-US" sz="4000" dirty="0"/>
              <a:t>Blockade of </a:t>
            </a:r>
            <a:r>
              <a:rPr lang="en-US" sz="4000" dirty="0" smtClean="0"/>
              <a:t>VGLUT1 inhibited </a:t>
            </a:r>
            <a:br>
              <a:rPr lang="en-US" sz="4000" dirty="0" smtClean="0"/>
            </a:br>
            <a:r>
              <a:rPr lang="en-US" sz="4000" dirty="0" smtClean="0"/>
              <a:t>glutamate release</a:t>
            </a:r>
            <a:endParaRPr lang="fr-FR" dirty="0"/>
          </a:p>
        </p:txBody>
      </p:sp>
      <p:sp>
        <p:nvSpPr>
          <p:cNvPr id="3" name="Content Placeholder 2"/>
          <p:cNvSpPr>
            <a:spLocks noGrp="1"/>
          </p:cNvSpPr>
          <p:nvPr>
            <p:ph idx="1"/>
          </p:nvPr>
        </p:nvSpPr>
        <p:spPr>
          <a:xfrm>
            <a:off x="457200" y="1484784"/>
            <a:ext cx="7620000" cy="676672"/>
          </a:xfrm>
        </p:spPr>
        <p:txBody>
          <a:bodyPr>
            <a:noAutofit/>
          </a:bodyPr>
          <a:lstStyle/>
          <a:p>
            <a:r>
              <a:rPr lang="en-US" sz="2400" dirty="0" smtClean="0"/>
              <a:t>VGLUT1 is already known to be expressed on small vesicles, but what about lysosomes ?</a:t>
            </a:r>
            <a:endParaRPr lang="en-US" sz="2400"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537" r="50000" b="70218"/>
          <a:stretch/>
        </p:blipFill>
        <p:spPr bwMode="auto">
          <a:xfrm>
            <a:off x="24409" y="2348880"/>
            <a:ext cx="4068084"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0000" r="7602" b="70218"/>
          <a:stretch/>
        </p:blipFill>
        <p:spPr bwMode="auto">
          <a:xfrm>
            <a:off x="4092493" y="2400382"/>
            <a:ext cx="4009943" cy="3980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83568" y="4077073"/>
            <a:ext cx="7272808" cy="584775"/>
          </a:xfrm>
          <a:prstGeom prst="rect">
            <a:avLst/>
          </a:prstGeom>
          <a:solidFill>
            <a:schemeClr val="bg1"/>
          </a:solidFill>
        </p:spPr>
        <p:txBody>
          <a:bodyPr wrap="square" rtlCol="0">
            <a:spAutoFit/>
          </a:bodyPr>
          <a:lstStyle/>
          <a:p>
            <a:r>
              <a:rPr lang="en-US" sz="3200" b="1" dirty="0" smtClean="0">
                <a:solidFill>
                  <a:srgbClr val="FF0000"/>
                </a:solidFill>
                <a:latin typeface="+mj-lt"/>
                <a:cs typeface="Miriam" pitchFamily="34" charset="-79"/>
              </a:rPr>
              <a:t>VGLUT1 only found on small vesicles</a:t>
            </a:r>
            <a:endParaRPr lang="en-US" sz="3200" b="1" dirty="0">
              <a:solidFill>
                <a:srgbClr val="FF0000"/>
              </a:solidFill>
              <a:latin typeface="+mj-lt"/>
              <a:cs typeface="Miriam" pitchFamily="34" charset="-79"/>
            </a:endParaRPr>
          </a:p>
        </p:txBody>
      </p:sp>
    </p:spTree>
    <p:custDataLst>
      <p:tags r:id="rId1"/>
    </p:custDataLst>
    <p:extLst>
      <p:ext uri="{BB962C8B-B14F-4D97-AF65-F5344CB8AC3E}">
        <p14:creationId xmlns:p14="http://schemas.microsoft.com/office/powerpoint/2010/main" xmlns="" val="1427854717"/>
      </p:ext>
    </p:extLst>
  </p:cSld>
  <p:clrMapOvr>
    <a:masterClrMapping/>
  </p:clrMapOvr>
  <mc:AlternateContent xmlns:mc="http://schemas.openxmlformats.org/markup-compatibility/2006">
    <mc:Choice xmlns:p14="http://schemas.microsoft.com/office/powerpoint/2010/main" xmlns="" Requires="p14">
      <p:transition spd="slow" p14:dur="2000" advTm="44250"/>
    </mc:Choice>
    <mc:Fallback>
      <p:transition spd="slow" advTm="442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5"/>
                                        </p:tgtEl>
                                        <p:attrNameLst>
                                          <p:attrName>style.opacity</p:attrName>
                                        </p:attrNameLst>
                                      </p:cBhvr>
                                      <p:to>
                                        <p:strVal val="0.5"/>
                                      </p:to>
                                    </p:set>
                                    <p:animEffect filter="image" prLst="opacity: 0.5">
                                      <p:cBhvr rctx="IE">
                                        <p:cTn id="19" dur="indefinite"/>
                                        <p:tgtEl>
                                          <p:spTgt spid="5"/>
                                        </p:tgtEl>
                                      </p:cBhvr>
                                    </p:animEffect>
                                  </p:childTnLst>
                                </p:cTn>
                              </p:par>
                              <p:par>
                                <p:cTn id="20" presetID="9" presetClass="emph" presetSubtype="0" nodeType="withEffect">
                                  <p:stCondLst>
                                    <p:cond delay="0"/>
                                  </p:stCondLst>
                                  <p:childTnLst>
                                    <p:set>
                                      <p:cBhvr rctx="PPT">
                                        <p:cTn id="21" dur="indefinite"/>
                                        <p:tgtEl>
                                          <p:spTgt spid="1026"/>
                                        </p:tgtEl>
                                        <p:attrNameLst>
                                          <p:attrName>style.opacity</p:attrName>
                                        </p:attrNameLst>
                                      </p:cBhvr>
                                      <p:to>
                                        <p:strVal val="0.5"/>
                                      </p:to>
                                    </p:set>
                                    <p:animEffect filter="image" prLst="opacity: 0.5">
                                      <p:cBhvr rctx="IE">
                                        <p:cTn id="22" dur="indefinite"/>
                                        <p:tgtEl>
                                          <p:spTgt spid="102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9"/>
          <p:cNvGrpSpPr/>
          <p:nvPr/>
        </p:nvGrpSpPr>
        <p:grpSpPr>
          <a:xfrm>
            <a:off x="363501" y="2421552"/>
            <a:ext cx="3941172" cy="3802936"/>
            <a:chOff x="511060" y="3304927"/>
            <a:chExt cx="2945248" cy="2736304"/>
          </a:xfrm>
        </p:grpSpPr>
        <p:sp>
          <p:nvSpPr>
            <p:cNvPr id="8" name="Forme libre 7"/>
            <p:cNvSpPr/>
            <p:nvPr/>
          </p:nvSpPr>
          <p:spPr>
            <a:xfrm>
              <a:off x="511060" y="3304927"/>
              <a:ext cx="2945248" cy="2736304"/>
            </a:xfrm>
            <a:custGeom>
              <a:avLst/>
              <a:gdLst>
                <a:gd name="connsiteX0" fmla="*/ 1163834 w 2945248"/>
                <a:gd name="connsiteY0" fmla="*/ 1053086 h 3104215"/>
                <a:gd name="connsiteX1" fmla="*/ 52 w 2945248"/>
                <a:gd name="connsiteY1" fmla="*/ 1102962 h 3104215"/>
                <a:gd name="connsiteX2" fmla="*/ 1113958 w 2945248"/>
                <a:gd name="connsiteY2" fmla="*/ 1452097 h 3104215"/>
                <a:gd name="connsiteX3" fmla="*/ 798074 w 2945248"/>
                <a:gd name="connsiteY3" fmla="*/ 1867733 h 3104215"/>
                <a:gd name="connsiteX4" fmla="*/ 299311 w 2945248"/>
                <a:gd name="connsiteY4" fmla="*/ 2333246 h 3104215"/>
                <a:gd name="connsiteX5" fmla="*/ 1346714 w 2945248"/>
                <a:gd name="connsiteY5" fmla="*/ 2050613 h 3104215"/>
                <a:gd name="connsiteX6" fmla="*/ 1313463 w 2945248"/>
                <a:gd name="connsiteY6" fmla="*/ 2649129 h 3104215"/>
                <a:gd name="connsiteX7" fmla="*/ 1296838 w 2945248"/>
                <a:gd name="connsiteY7" fmla="*/ 3098017 h 3104215"/>
                <a:gd name="connsiteX8" fmla="*/ 1895354 w 2945248"/>
                <a:gd name="connsiteY8" fmla="*/ 2316620 h 3104215"/>
                <a:gd name="connsiteX9" fmla="*/ 2543747 w 2945248"/>
                <a:gd name="connsiteY9" fmla="*/ 2449624 h 3104215"/>
                <a:gd name="connsiteX10" fmla="*/ 2211238 w 2945248"/>
                <a:gd name="connsiteY10" fmla="*/ 1734729 h 3104215"/>
                <a:gd name="connsiteX11" fmla="*/ 2942758 w 2945248"/>
                <a:gd name="connsiteY11" fmla="*/ 1385595 h 3104215"/>
                <a:gd name="connsiteX12" fmla="*/ 1911980 w 2945248"/>
                <a:gd name="connsiteY12" fmla="*/ 1285842 h 3104215"/>
                <a:gd name="connsiteX13" fmla="*/ 2177987 w 2945248"/>
                <a:gd name="connsiteY13" fmla="*/ 388068 h 3104215"/>
                <a:gd name="connsiteX14" fmla="*/ 1961856 w 2945248"/>
                <a:gd name="connsiteY14" fmla="*/ 22308 h 3104215"/>
                <a:gd name="connsiteX15" fmla="*/ 1479718 w 2945248"/>
                <a:gd name="connsiteY15" fmla="*/ 986584 h 3104215"/>
                <a:gd name="connsiteX16" fmla="*/ 1413216 w 2945248"/>
                <a:gd name="connsiteY16" fmla="*/ 1186089 h 3104215"/>
                <a:gd name="connsiteX17" fmla="*/ 1163834 w 2945248"/>
                <a:gd name="connsiteY17" fmla="*/ 1053086 h 31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45248" h="3104215">
                  <a:moveTo>
                    <a:pt x="1163834" y="1053086"/>
                  </a:moveTo>
                  <a:cubicBezTo>
                    <a:pt x="928307" y="1039232"/>
                    <a:pt x="8365" y="1036460"/>
                    <a:pt x="52" y="1102962"/>
                  </a:cubicBezTo>
                  <a:cubicBezTo>
                    <a:pt x="-8261" y="1169464"/>
                    <a:pt x="980954" y="1324635"/>
                    <a:pt x="1113958" y="1452097"/>
                  </a:cubicBezTo>
                  <a:cubicBezTo>
                    <a:pt x="1246962" y="1579559"/>
                    <a:pt x="933848" y="1720875"/>
                    <a:pt x="798074" y="1867733"/>
                  </a:cubicBezTo>
                  <a:cubicBezTo>
                    <a:pt x="662300" y="2014591"/>
                    <a:pt x="207871" y="2302766"/>
                    <a:pt x="299311" y="2333246"/>
                  </a:cubicBezTo>
                  <a:cubicBezTo>
                    <a:pt x="390751" y="2363726"/>
                    <a:pt x="1177689" y="1997966"/>
                    <a:pt x="1346714" y="2050613"/>
                  </a:cubicBezTo>
                  <a:cubicBezTo>
                    <a:pt x="1515739" y="2103260"/>
                    <a:pt x="1321776" y="2474562"/>
                    <a:pt x="1313463" y="2649129"/>
                  </a:cubicBezTo>
                  <a:cubicBezTo>
                    <a:pt x="1305150" y="2823696"/>
                    <a:pt x="1199856" y="3153435"/>
                    <a:pt x="1296838" y="3098017"/>
                  </a:cubicBezTo>
                  <a:cubicBezTo>
                    <a:pt x="1393820" y="3042599"/>
                    <a:pt x="1687536" y="2424685"/>
                    <a:pt x="1895354" y="2316620"/>
                  </a:cubicBezTo>
                  <a:cubicBezTo>
                    <a:pt x="2103172" y="2208555"/>
                    <a:pt x="2491100" y="2546606"/>
                    <a:pt x="2543747" y="2449624"/>
                  </a:cubicBezTo>
                  <a:cubicBezTo>
                    <a:pt x="2596394" y="2352642"/>
                    <a:pt x="2144736" y="1912067"/>
                    <a:pt x="2211238" y="1734729"/>
                  </a:cubicBezTo>
                  <a:cubicBezTo>
                    <a:pt x="2277740" y="1557391"/>
                    <a:pt x="2992634" y="1460410"/>
                    <a:pt x="2942758" y="1385595"/>
                  </a:cubicBezTo>
                  <a:cubicBezTo>
                    <a:pt x="2892882" y="1310780"/>
                    <a:pt x="2039442" y="1452097"/>
                    <a:pt x="1911980" y="1285842"/>
                  </a:cubicBezTo>
                  <a:cubicBezTo>
                    <a:pt x="1784518" y="1119588"/>
                    <a:pt x="2169674" y="598657"/>
                    <a:pt x="2177987" y="388068"/>
                  </a:cubicBezTo>
                  <a:cubicBezTo>
                    <a:pt x="2186300" y="177479"/>
                    <a:pt x="2078234" y="-77445"/>
                    <a:pt x="1961856" y="22308"/>
                  </a:cubicBezTo>
                  <a:cubicBezTo>
                    <a:pt x="1845478" y="122061"/>
                    <a:pt x="1571158" y="792621"/>
                    <a:pt x="1479718" y="986584"/>
                  </a:cubicBezTo>
                  <a:cubicBezTo>
                    <a:pt x="1388278" y="1180547"/>
                    <a:pt x="1471405" y="1175005"/>
                    <a:pt x="1413216" y="1186089"/>
                  </a:cubicBezTo>
                  <a:cubicBezTo>
                    <a:pt x="1355027" y="1197173"/>
                    <a:pt x="1399361" y="1066940"/>
                    <a:pt x="1163834" y="1053086"/>
                  </a:cubicBezTo>
                  <a:close/>
                </a:path>
              </a:pathLst>
            </a:cu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C000"/>
                </a:solidFill>
              </a:endParaRPr>
            </a:p>
          </p:txBody>
        </p:sp>
        <p:sp>
          <p:nvSpPr>
            <p:cNvPr id="9" name="ZoneTexte 8"/>
            <p:cNvSpPr txBox="1"/>
            <p:nvPr/>
          </p:nvSpPr>
          <p:spPr>
            <a:xfrm>
              <a:off x="1669948" y="4489428"/>
              <a:ext cx="1232770" cy="265743"/>
            </a:xfrm>
            <a:prstGeom prst="rect">
              <a:avLst/>
            </a:prstGeom>
            <a:noFill/>
          </p:spPr>
          <p:txBody>
            <a:bodyPr wrap="square" rtlCol="0">
              <a:spAutoFit/>
            </a:bodyPr>
            <a:lstStyle/>
            <a:p>
              <a:r>
                <a:rPr lang="fr-FR" b="1" u="sng" dirty="0" smtClean="0">
                  <a:solidFill>
                    <a:prstClr val="black"/>
                  </a:solidFill>
                </a:rPr>
                <a:t>Astrocyte</a:t>
              </a:r>
              <a:endParaRPr lang="fr-FR" b="1" u="sng" dirty="0">
                <a:solidFill>
                  <a:prstClr val="black"/>
                </a:solidFill>
              </a:endParaRPr>
            </a:p>
          </p:txBody>
        </p:sp>
      </p:grpSp>
      <p:grpSp>
        <p:nvGrpSpPr>
          <p:cNvPr id="3" name="Group 75"/>
          <p:cNvGrpSpPr/>
          <p:nvPr/>
        </p:nvGrpSpPr>
        <p:grpSpPr>
          <a:xfrm>
            <a:off x="4131187" y="2973562"/>
            <a:ext cx="3031895" cy="3206809"/>
            <a:chOff x="4131186" y="2973561"/>
            <a:chExt cx="3031895" cy="3206809"/>
          </a:xfrm>
        </p:grpSpPr>
        <p:grpSp>
          <p:nvGrpSpPr>
            <p:cNvPr id="4" name="Groupe 15"/>
            <p:cNvGrpSpPr/>
            <p:nvPr/>
          </p:nvGrpSpPr>
          <p:grpSpPr>
            <a:xfrm rot="420000">
              <a:off x="4307515" y="3772426"/>
              <a:ext cx="268177" cy="154638"/>
              <a:chOff x="4807739" y="3276600"/>
              <a:chExt cx="223104" cy="224408"/>
            </a:xfrm>
          </p:grpSpPr>
          <p:sp>
            <p:nvSpPr>
              <p:cNvPr id="17" name="Bande diagonale 16"/>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18" name="Bande diagonale 17"/>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5" name="Groupe 18"/>
            <p:cNvGrpSpPr/>
            <p:nvPr/>
          </p:nvGrpSpPr>
          <p:grpSpPr>
            <a:xfrm rot="10098802">
              <a:off x="4131186" y="4535370"/>
              <a:ext cx="342248" cy="165818"/>
              <a:chOff x="4807739" y="3276600"/>
              <a:chExt cx="223104" cy="224408"/>
            </a:xfrm>
          </p:grpSpPr>
          <p:sp>
            <p:nvSpPr>
              <p:cNvPr id="20" name="Bande diagonale 19"/>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21" name="Bande diagonale 20"/>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6" name="Groupe 21"/>
            <p:cNvGrpSpPr/>
            <p:nvPr/>
          </p:nvGrpSpPr>
          <p:grpSpPr>
            <a:xfrm rot="19500000">
              <a:off x="4131524" y="5201106"/>
              <a:ext cx="307752" cy="154638"/>
              <a:chOff x="4807739" y="3276600"/>
              <a:chExt cx="223104" cy="224408"/>
            </a:xfrm>
          </p:grpSpPr>
          <p:sp>
            <p:nvSpPr>
              <p:cNvPr id="23" name="Bande diagonale 22"/>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24" name="Bande diagonale 23"/>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7" name="Groupe 24"/>
            <p:cNvGrpSpPr/>
            <p:nvPr/>
          </p:nvGrpSpPr>
          <p:grpSpPr>
            <a:xfrm rot="18900000">
              <a:off x="4408320" y="5669138"/>
              <a:ext cx="268177" cy="154638"/>
              <a:chOff x="4807739" y="3276600"/>
              <a:chExt cx="223104" cy="224408"/>
            </a:xfrm>
          </p:grpSpPr>
          <p:sp>
            <p:nvSpPr>
              <p:cNvPr id="26" name="Bande diagonale 25"/>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27" name="Bande diagonale 26"/>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10" name="Groupe 27"/>
            <p:cNvGrpSpPr/>
            <p:nvPr/>
          </p:nvGrpSpPr>
          <p:grpSpPr>
            <a:xfrm rot="16200000">
              <a:off x="5082945" y="5947833"/>
              <a:ext cx="313056" cy="152018"/>
              <a:chOff x="4807739" y="3276600"/>
              <a:chExt cx="223104" cy="224408"/>
            </a:xfrm>
          </p:grpSpPr>
          <p:sp>
            <p:nvSpPr>
              <p:cNvPr id="29" name="Bande diagonale 28"/>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30" name="Bande diagonale 29"/>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11" name="Groupe 30"/>
            <p:cNvGrpSpPr/>
            <p:nvPr/>
          </p:nvGrpSpPr>
          <p:grpSpPr>
            <a:xfrm rot="14206775">
              <a:off x="6051329" y="5828421"/>
              <a:ext cx="313056" cy="152018"/>
              <a:chOff x="4807739" y="3276600"/>
              <a:chExt cx="223104" cy="224408"/>
            </a:xfrm>
          </p:grpSpPr>
          <p:sp>
            <p:nvSpPr>
              <p:cNvPr id="32" name="Bande diagonale 31"/>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33" name="Bande diagonale 32"/>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12" name="Groupe 33"/>
            <p:cNvGrpSpPr/>
            <p:nvPr/>
          </p:nvGrpSpPr>
          <p:grpSpPr>
            <a:xfrm rot="16742715">
              <a:off x="5922866" y="3203061"/>
              <a:ext cx="313056" cy="152018"/>
              <a:chOff x="4807739" y="3276600"/>
              <a:chExt cx="223104" cy="224408"/>
            </a:xfrm>
          </p:grpSpPr>
          <p:sp>
            <p:nvSpPr>
              <p:cNvPr id="35" name="Bande diagonale 34"/>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36" name="Bande diagonale 35"/>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13" name="Groupe 36"/>
            <p:cNvGrpSpPr/>
            <p:nvPr/>
          </p:nvGrpSpPr>
          <p:grpSpPr>
            <a:xfrm rot="12812612">
              <a:off x="6528414" y="5495955"/>
              <a:ext cx="313056" cy="152018"/>
              <a:chOff x="4807739" y="3276600"/>
              <a:chExt cx="223104" cy="224408"/>
            </a:xfrm>
          </p:grpSpPr>
          <p:sp>
            <p:nvSpPr>
              <p:cNvPr id="38" name="Bande diagonale 37"/>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39" name="Bande diagonale 38"/>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14" name="Groupe 39"/>
            <p:cNvGrpSpPr/>
            <p:nvPr/>
          </p:nvGrpSpPr>
          <p:grpSpPr>
            <a:xfrm rot="21480000">
              <a:off x="6855329" y="4997833"/>
              <a:ext cx="307752" cy="154638"/>
              <a:chOff x="4807739" y="3276600"/>
              <a:chExt cx="223104" cy="224408"/>
            </a:xfrm>
          </p:grpSpPr>
          <p:sp>
            <p:nvSpPr>
              <p:cNvPr id="41" name="Bande diagonale 40"/>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42" name="Bande diagonale 41"/>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15" name="Groupe 42"/>
            <p:cNvGrpSpPr/>
            <p:nvPr/>
          </p:nvGrpSpPr>
          <p:grpSpPr>
            <a:xfrm rot="2340000">
              <a:off x="4661201" y="3255060"/>
              <a:ext cx="268177" cy="170499"/>
              <a:chOff x="4807739" y="3276600"/>
              <a:chExt cx="223104" cy="224408"/>
            </a:xfrm>
          </p:grpSpPr>
          <p:sp>
            <p:nvSpPr>
              <p:cNvPr id="44" name="Bande diagonale 43"/>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45" name="Bande diagonale 44"/>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nvGrpSpPr>
            <p:cNvPr id="16" name="Groupe 45"/>
            <p:cNvGrpSpPr/>
            <p:nvPr/>
          </p:nvGrpSpPr>
          <p:grpSpPr>
            <a:xfrm rot="4023040">
              <a:off x="5281282" y="3054080"/>
              <a:ext cx="313056" cy="152018"/>
              <a:chOff x="4807739" y="3276600"/>
              <a:chExt cx="223104" cy="224408"/>
            </a:xfrm>
          </p:grpSpPr>
          <p:sp>
            <p:nvSpPr>
              <p:cNvPr id="47" name="Bande diagonale 46"/>
              <p:cNvSpPr/>
              <p:nvPr/>
            </p:nvSpPr>
            <p:spPr>
              <a:xfrm flipV="1">
                <a:off x="4807739" y="3356992"/>
                <a:ext cx="223104" cy="144016"/>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48" name="Bande diagonale 47"/>
              <p:cNvSpPr/>
              <p:nvPr/>
            </p:nvSpPr>
            <p:spPr>
              <a:xfrm flipH="1">
                <a:off x="4823203" y="3276600"/>
                <a:ext cx="180845"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grpSp>
      </p:grpSp>
      <p:cxnSp>
        <p:nvCxnSpPr>
          <p:cNvPr id="51" name="Connecteur droit 50"/>
          <p:cNvCxnSpPr/>
          <p:nvPr/>
        </p:nvCxnSpPr>
        <p:spPr>
          <a:xfrm flipV="1">
            <a:off x="6551028" y="476673"/>
            <a:ext cx="2197437" cy="3255956"/>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Connecteur droit 52"/>
          <p:cNvCxnSpPr/>
          <p:nvPr/>
        </p:nvCxnSpPr>
        <p:spPr>
          <a:xfrm flipV="1">
            <a:off x="6910456" y="1930832"/>
            <a:ext cx="2391521" cy="2231915"/>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Connecteur droit 54"/>
          <p:cNvCxnSpPr/>
          <p:nvPr/>
        </p:nvCxnSpPr>
        <p:spPr>
          <a:xfrm flipV="1">
            <a:off x="7554813" y="1196753"/>
            <a:ext cx="1589188" cy="1758643"/>
          </a:xfrm>
          <a:prstGeom prst="line">
            <a:avLst/>
          </a:prstGeom>
        </p:spPr>
        <p:style>
          <a:lnRef idx="3">
            <a:schemeClr val="dk1"/>
          </a:lnRef>
          <a:fillRef idx="0">
            <a:schemeClr val="dk1"/>
          </a:fillRef>
          <a:effectRef idx="2">
            <a:schemeClr val="dk1"/>
          </a:effectRef>
          <a:fontRef idx="minor">
            <a:schemeClr val="tx1"/>
          </a:fontRef>
        </p:style>
      </p:cxnSp>
      <p:sp>
        <p:nvSpPr>
          <p:cNvPr id="84" name="ZoneTexte 83"/>
          <p:cNvSpPr txBox="1"/>
          <p:nvPr/>
        </p:nvSpPr>
        <p:spPr>
          <a:xfrm>
            <a:off x="7165685" y="5251609"/>
            <a:ext cx="1726795" cy="369332"/>
          </a:xfrm>
          <a:prstGeom prst="rect">
            <a:avLst/>
          </a:prstGeom>
          <a:noFill/>
        </p:spPr>
        <p:txBody>
          <a:bodyPr wrap="square" rtlCol="0">
            <a:spAutoFit/>
          </a:bodyPr>
          <a:lstStyle/>
          <a:p>
            <a:r>
              <a:rPr lang="en-US" b="1" dirty="0">
                <a:solidFill>
                  <a:srgbClr val="C00000"/>
                </a:solidFill>
              </a:rPr>
              <a:t>GluR-L497Y</a:t>
            </a:r>
            <a:endParaRPr lang="fr-FR" b="1" baseline="-25000" dirty="0">
              <a:solidFill>
                <a:srgbClr val="C00000"/>
              </a:solidFill>
              <a:latin typeface="Arial" pitchFamily="34" charset="0"/>
              <a:cs typeface="Arial" pitchFamily="34" charset="0"/>
            </a:endParaRPr>
          </a:p>
        </p:txBody>
      </p:sp>
      <p:sp>
        <p:nvSpPr>
          <p:cNvPr id="86" name="ZoneTexte 85"/>
          <p:cNvSpPr txBox="1"/>
          <p:nvPr/>
        </p:nvSpPr>
        <p:spPr>
          <a:xfrm>
            <a:off x="6908952" y="4211796"/>
            <a:ext cx="2343568" cy="369332"/>
          </a:xfrm>
          <a:prstGeom prst="rect">
            <a:avLst/>
          </a:prstGeom>
          <a:noFill/>
        </p:spPr>
        <p:txBody>
          <a:bodyPr wrap="square" rtlCol="0">
            <a:spAutoFit/>
          </a:bodyPr>
          <a:lstStyle/>
          <a:p>
            <a:r>
              <a:rPr lang="en-US" b="1" smtClean="0">
                <a:solidFill>
                  <a:srgbClr val="00B050"/>
                </a:solidFill>
                <a:latin typeface="Arial" pitchFamily="34" charset="0"/>
                <a:cs typeface="Arial" pitchFamily="34" charset="0"/>
              </a:rPr>
              <a:t>HEK cell</a:t>
            </a:r>
            <a:endParaRPr lang="en-US" b="1">
              <a:solidFill>
                <a:srgbClr val="00B050"/>
              </a:solidFill>
              <a:latin typeface="Arial" pitchFamily="34" charset="0"/>
              <a:cs typeface="Arial" pitchFamily="34" charset="0"/>
            </a:endParaRPr>
          </a:p>
        </p:txBody>
      </p:sp>
      <p:sp>
        <p:nvSpPr>
          <p:cNvPr id="66" name="Title 1"/>
          <p:cNvSpPr>
            <a:spLocks noGrp="1"/>
          </p:cNvSpPr>
          <p:nvPr>
            <p:ph type="title"/>
          </p:nvPr>
        </p:nvSpPr>
        <p:spPr>
          <a:xfrm>
            <a:off x="-252536" y="130623"/>
            <a:ext cx="8960411" cy="634082"/>
          </a:xfrm>
        </p:spPr>
        <p:txBody>
          <a:bodyPr/>
          <a:lstStyle/>
          <a:p>
            <a:r>
              <a:rPr lang="en-US" sz="4000" dirty="0" smtClean="0">
                <a:effectLst/>
                <a:latin typeface="Cambria" pitchFamily="18" charset="0"/>
              </a:rPr>
              <a:t>Role of VGLUT1 on glutamate release</a:t>
            </a:r>
            <a:endParaRPr lang="en-US" sz="4000" dirty="0">
              <a:effectLst/>
              <a:latin typeface="Cambria" pitchFamily="18" charset="0"/>
            </a:endParaRPr>
          </a:p>
        </p:txBody>
      </p:sp>
      <p:sp>
        <p:nvSpPr>
          <p:cNvPr id="69" name="Content Placeholder 2"/>
          <p:cNvSpPr>
            <a:spLocks noGrp="1"/>
          </p:cNvSpPr>
          <p:nvPr>
            <p:ph idx="1"/>
          </p:nvPr>
        </p:nvSpPr>
        <p:spPr>
          <a:xfrm>
            <a:off x="329800" y="917476"/>
            <a:ext cx="5915000" cy="388640"/>
          </a:xfrm>
        </p:spPr>
        <p:txBody>
          <a:bodyPr>
            <a:noAutofit/>
          </a:bodyPr>
          <a:lstStyle/>
          <a:p>
            <a:pPr marL="114300" indent="0">
              <a:buNone/>
            </a:pPr>
            <a:r>
              <a:rPr lang="en-US" sz="2400" b="1" dirty="0" smtClean="0">
                <a:solidFill>
                  <a:schemeClr val="accent6">
                    <a:lumMod val="60000"/>
                    <a:lumOff val="40000"/>
                  </a:schemeClr>
                </a:solidFill>
              </a:rPr>
              <a:t>The sniffer patch technic </a:t>
            </a:r>
            <a:endParaRPr lang="en-US" sz="2400" b="1" dirty="0">
              <a:solidFill>
                <a:schemeClr val="accent6">
                  <a:lumMod val="60000"/>
                  <a:lumOff val="40000"/>
                </a:schemeClr>
              </a:solidFill>
            </a:endParaRPr>
          </a:p>
        </p:txBody>
      </p:sp>
      <p:sp>
        <p:nvSpPr>
          <p:cNvPr id="72" name="Freeform 71"/>
          <p:cNvSpPr/>
          <p:nvPr/>
        </p:nvSpPr>
        <p:spPr>
          <a:xfrm>
            <a:off x="4285402" y="3092085"/>
            <a:ext cx="2755799" cy="2978087"/>
          </a:xfrm>
          <a:custGeom>
            <a:avLst/>
            <a:gdLst>
              <a:gd name="connsiteX0" fmla="*/ 2257483 w 2755799"/>
              <a:gd name="connsiteY0" fmla="*/ 639323 h 2978087"/>
              <a:gd name="connsiteX1" fmla="*/ 1444683 w 2755799"/>
              <a:gd name="connsiteY1" fmla="*/ 4323 h 2978087"/>
              <a:gd name="connsiteX2" fmla="*/ 365183 w 2755799"/>
              <a:gd name="connsiteY2" fmla="*/ 410723 h 2978087"/>
              <a:gd name="connsiteX3" fmla="*/ 47683 w 2755799"/>
              <a:gd name="connsiteY3" fmla="*/ 1350523 h 2978087"/>
              <a:gd name="connsiteX4" fmla="*/ 149283 w 2755799"/>
              <a:gd name="connsiteY4" fmla="*/ 2506223 h 2978087"/>
              <a:gd name="connsiteX5" fmla="*/ 1406583 w 2755799"/>
              <a:gd name="connsiteY5" fmla="*/ 2976123 h 2978087"/>
              <a:gd name="connsiteX6" fmla="*/ 2498783 w 2755799"/>
              <a:gd name="connsiteY6" fmla="*/ 2353823 h 2978087"/>
              <a:gd name="connsiteX7" fmla="*/ 2752783 w 2755799"/>
              <a:gd name="connsiteY7" fmla="*/ 1795023 h 2978087"/>
              <a:gd name="connsiteX8" fmla="*/ 2638483 w 2755799"/>
              <a:gd name="connsiteY8" fmla="*/ 1096523 h 2978087"/>
              <a:gd name="connsiteX9" fmla="*/ 2638483 w 2755799"/>
              <a:gd name="connsiteY9" fmla="*/ 1083823 h 2978087"/>
              <a:gd name="connsiteX10" fmla="*/ 2625783 w 2755799"/>
              <a:gd name="connsiteY10" fmla="*/ 1083823 h 297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5799" h="2978087">
                <a:moveTo>
                  <a:pt x="2257483" y="639323"/>
                </a:moveTo>
                <a:cubicBezTo>
                  <a:pt x="2008774" y="340873"/>
                  <a:pt x="1760066" y="42423"/>
                  <a:pt x="1444683" y="4323"/>
                </a:cubicBezTo>
                <a:cubicBezTo>
                  <a:pt x="1129300" y="-33777"/>
                  <a:pt x="598016" y="186356"/>
                  <a:pt x="365183" y="410723"/>
                </a:cubicBezTo>
                <a:cubicBezTo>
                  <a:pt x="132350" y="635090"/>
                  <a:pt x="83666" y="1001273"/>
                  <a:pt x="47683" y="1350523"/>
                </a:cubicBezTo>
                <a:cubicBezTo>
                  <a:pt x="11700" y="1699773"/>
                  <a:pt x="-77200" y="2235290"/>
                  <a:pt x="149283" y="2506223"/>
                </a:cubicBezTo>
                <a:cubicBezTo>
                  <a:pt x="375766" y="2777156"/>
                  <a:pt x="1015000" y="3001523"/>
                  <a:pt x="1406583" y="2976123"/>
                </a:cubicBezTo>
                <a:cubicBezTo>
                  <a:pt x="1798166" y="2950723"/>
                  <a:pt x="2274416" y="2550673"/>
                  <a:pt x="2498783" y="2353823"/>
                </a:cubicBezTo>
                <a:cubicBezTo>
                  <a:pt x="2723150" y="2156973"/>
                  <a:pt x="2729500" y="2004573"/>
                  <a:pt x="2752783" y="1795023"/>
                </a:cubicBezTo>
                <a:cubicBezTo>
                  <a:pt x="2776066" y="1585473"/>
                  <a:pt x="2657533" y="1215056"/>
                  <a:pt x="2638483" y="1096523"/>
                </a:cubicBezTo>
                <a:cubicBezTo>
                  <a:pt x="2619433" y="977990"/>
                  <a:pt x="2640600" y="1085940"/>
                  <a:pt x="2638483" y="1083823"/>
                </a:cubicBezTo>
                <a:cubicBezTo>
                  <a:pt x="2636366" y="1081706"/>
                  <a:pt x="2631074" y="1082764"/>
                  <a:pt x="2625783" y="108382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77"/>
          <p:cNvGrpSpPr/>
          <p:nvPr/>
        </p:nvGrpSpPr>
        <p:grpSpPr>
          <a:xfrm>
            <a:off x="2584890" y="4604978"/>
            <a:ext cx="329423" cy="359049"/>
            <a:chOff x="2919805" y="4890453"/>
            <a:chExt cx="329422" cy="359049"/>
          </a:xfrm>
        </p:grpSpPr>
        <p:grpSp>
          <p:nvGrpSpPr>
            <p:cNvPr id="22" name="Groupe 64"/>
            <p:cNvGrpSpPr/>
            <p:nvPr/>
          </p:nvGrpSpPr>
          <p:grpSpPr>
            <a:xfrm>
              <a:off x="2919805" y="4890453"/>
              <a:ext cx="329422" cy="359049"/>
              <a:chOff x="2924529" y="2581276"/>
              <a:chExt cx="200743" cy="157331"/>
            </a:xfrm>
          </p:grpSpPr>
          <p:sp>
            <p:nvSpPr>
              <p:cNvPr id="60" name="Ellipse 59"/>
              <p:cNvSpPr/>
              <p:nvPr/>
            </p:nvSpPr>
            <p:spPr>
              <a:xfrm>
                <a:off x="2981256" y="2666599"/>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3" name="Ellipse 62"/>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77"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2987824" y="4941168"/>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3061917" y="5112075"/>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3161001" y="5100419"/>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3115282" y="5175188"/>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78"/>
          <p:cNvGrpSpPr/>
          <p:nvPr/>
        </p:nvGrpSpPr>
        <p:grpSpPr>
          <a:xfrm>
            <a:off x="3812233" y="4577604"/>
            <a:ext cx="779603" cy="1228126"/>
            <a:chOff x="3812232" y="4577604"/>
            <a:chExt cx="779603" cy="1228126"/>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2232" y="5047874"/>
              <a:ext cx="79375" cy="7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68969" y="4577604"/>
              <a:ext cx="79375" cy="7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46966" y="5251609"/>
              <a:ext cx="79375" cy="7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29281" y="4826600"/>
              <a:ext cx="79375" cy="7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26341" y="5028086"/>
              <a:ext cx="79375" cy="7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1920" y="5464597"/>
              <a:ext cx="79375" cy="7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04320" y="5616997"/>
              <a:ext cx="79375" cy="7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86148" y="5588918"/>
              <a:ext cx="79375" cy="7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12460" y="5726355"/>
              <a:ext cx="79375" cy="7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99" name="Right Arrow 98"/>
          <p:cNvSpPr/>
          <p:nvPr/>
        </p:nvSpPr>
        <p:spPr>
          <a:xfrm rot="19607989">
            <a:off x="4113232" y="5669854"/>
            <a:ext cx="928267" cy="14169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3707905" y="6047185"/>
            <a:ext cx="1206803" cy="369332"/>
          </a:xfrm>
          <a:prstGeom prst="rect">
            <a:avLst/>
          </a:prstGeom>
          <a:noFill/>
        </p:spPr>
        <p:txBody>
          <a:bodyPr wrap="square" rtlCol="0">
            <a:spAutoFit/>
          </a:bodyPr>
          <a:lstStyle/>
          <a:p>
            <a:r>
              <a:rPr lang="en-US" b="1" dirty="0" smtClean="0"/>
              <a:t>Calcium</a:t>
            </a:r>
            <a:endParaRPr lang="en-US" b="1" dirty="0"/>
          </a:p>
        </p:txBody>
      </p:sp>
      <p:sp>
        <p:nvSpPr>
          <p:cNvPr id="101" name="TextBox 100"/>
          <p:cNvSpPr txBox="1"/>
          <p:nvPr/>
        </p:nvSpPr>
        <p:spPr>
          <a:xfrm>
            <a:off x="2652908" y="5596686"/>
            <a:ext cx="1391099" cy="369332"/>
          </a:xfrm>
          <a:prstGeom prst="rect">
            <a:avLst/>
          </a:prstGeom>
          <a:noFill/>
        </p:spPr>
        <p:txBody>
          <a:bodyPr wrap="square" rtlCol="0">
            <a:spAutoFit/>
          </a:bodyPr>
          <a:lstStyle/>
          <a:p>
            <a:r>
              <a:rPr lang="en-US" b="1" dirty="0" smtClean="0">
                <a:solidFill>
                  <a:srgbClr val="C00000"/>
                </a:solidFill>
                <a:effectLst>
                  <a:outerShdw blurRad="38100" dist="38100" dir="2700000" algn="tl">
                    <a:srgbClr val="000000">
                      <a:alpha val="43137"/>
                    </a:srgbClr>
                  </a:outerShdw>
                </a:effectLst>
              </a:rPr>
              <a:t>glutamate</a:t>
            </a:r>
            <a:endParaRPr lang="en-US" b="1" dirty="0">
              <a:solidFill>
                <a:srgbClr val="C00000"/>
              </a:solidFill>
              <a:effectLst>
                <a:outerShdw blurRad="38100" dist="38100" dir="2700000" algn="tl">
                  <a:srgbClr val="000000">
                    <a:alpha val="43137"/>
                  </a:srgbClr>
                </a:outerShdw>
              </a:effectLst>
            </a:endParaRPr>
          </a:p>
        </p:txBody>
      </p:sp>
      <p:sp>
        <p:nvSpPr>
          <p:cNvPr id="103" name="Lightning Bolt 102"/>
          <p:cNvSpPr/>
          <p:nvPr/>
        </p:nvSpPr>
        <p:spPr>
          <a:xfrm flipH="1">
            <a:off x="6343173" y="3121100"/>
            <a:ext cx="965131" cy="1717649"/>
          </a:xfrm>
          <a:prstGeom prst="lightningBol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1896366134"/>
      </p:ext>
    </p:extLst>
  </p:cSld>
  <p:clrMapOvr>
    <a:masterClrMapping/>
  </p:clrMapOvr>
  <mc:AlternateContent xmlns:mc="http://schemas.openxmlformats.org/markup-compatibility/2006">
    <mc:Choice xmlns:p14="http://schemas.microsoft.com/office/powerpoint/2010/main" xmlns="" Requires="p14">
      <p:transition spd="slow" p14:dur="2000" advTm="63824"/>
    </mc:Choice>
    <mc:Fallback>
      <p:transition spd="slow" advTm="638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6"/>
                                        </p:tgtEl>
                                      </p:cBhvr>
                                    </p:animEffect>
                                    <p:set>
                                      <p:cBhvr>
                                        <p:cTn id="7" dur="1" fill="hold">
                                          <p:stCondLst>
                                            <p:cond delay="499"/>
                                          </p:stCondLst>
                                        </p:cTn>
                                        <p:tgtEl>
                                          <p:spTgt spid="66"/>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01336 0.01226 L 0.0757 0.06666 " pathEditMode="relative" rAng="0" ptsTypes="AA">
                                      <p:cBhvr>
                                        <p:cTn id="41" dur="2000" fill="hold"/>
                                        <p:tgtEl>
                                          <p:spTgt spid="19"/>
                                        </p:tgtEl>
                                        <p:attrNameLst>
                                          <p:attrName>ppt_x</p:attrName>
                                          <p:attrName>ppt_y</p:attrName>
                                        </p:attrNameLst>
                                      </p:cBhvr>
                                      <p:rCtr x="4444" y="2708"/>
                                    </p:animMotion>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0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66" grpId="0"/>
      <p:bldP spid="69" grpId="0" build="p"/>
      <p:bldP spid="72" grpId="0" animBg="1"/>
      <p:bldP spid="99" grpId="0" animBg="1"/>
      <p:bldP spid="100" grpId="0"/>
      <p:bldP spid="101" grpId="0"/>
      <p:bldP spid="10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80" y="-171400"/>
            <a:ext cx="5915000" cy="908720"/>
          </a:xfrm>
        </p:spPr>
        <p:txBody>
          <a:bodyPr/>
          <a:lstStyle/>
          <a:p>
            <a:r>
              <a:rPr lang="en-US" sz="4000" dirty="0" smtClean="0"/>
              <a:t>Blockade of VGLUT1</a:t>
            </a:r>
            <a:endParaRPr lang="en-US" sz="4000" dirty="0"/>
          </a:p>
        </p:txBody>
      </p:sp>
      <p:grpSp>
        <p:nvGrpSpPr>
          <p:cNvPr id="5" name="Group 4100"/>
          <p:cNvGrpSpPr/>
          <p:nvPr/>
        </p:nvGrpSpPr>
        <p:grpSpPr>
          <a:xfrm>
            <a:off x="2141361" y="1163211"/>
            <a:ext cx="4734897" cy="3993982"/>
            <a:chOff x="2861439" y="1772816"/>
            <a:chExt cx="4734897" cy="3993982"/>
          </a:xfrm>
        </p:grpSpPr>
        <p:sp>
          <p:nvSpPr>
            <p:cNvPr id="18" name="Oval 17"/>
            <p:cNvSpPr/>
            <p:nvPr/>
          </p:nvSpPr>
          <p:spPr>
            <a:xfrm>
              <a:off x="5493844" y="4215875"/>
              <a:ext cx="247097" cy="237255"/>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4099"/>
            <p:cNvGrpSpPr/>
            <p:nvPr/>
          </p:nvGrpSpPr>
          <p:grpSpPr>
            <a:xfrm>
              <a:off x="2861439" y="1772816"/>
              <a:ext cx="4734897" cy="3993982"/>
              <a:chOff x="3365433" y="308210"/>
              <a:chExt cx="4734897" cy="3993982"/>
            </a:xfrm>
          </p:grpSpPr>
          <p:sp>
            <p:nvSpPr>
              <p:cNvPr id="17" name="Oval 16"/>
              <p:cNvSpPr/>
              <p:nvPr/>
            </p:nvSpPr>
            <p:spPr>
              <a:xfrm>
                <a:off x="5594480" y="3399078"/>
                <a:ext cx="286682" cy="23827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flipV="1">
                <a:off x="5889587" y="3555363"/>
                <a:ext cx="231800" cy="224663"/>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4098"/>
              <p:cNvGrpSpPr/>
              <p:nvPr/>
            </p:nvGrpSpPr>
            <p:grpSpPr>
              <a:xfrm>
                <a:off x="3365433" y="308210"/>
                <a:ext cx="4734897" cy="3993982"/>
                <a:chOff x="2270275" y="1163031"/>
                <a:chExt cx="4734897" cy="3993982"/>
              </a:xfrm>
            </p:grpSpPr>
            <p:grpSp>
              <p:nvGrpSpPr>
                <p:cNvPr id="23" name="Group 4"/>
                <p:cNvGrpSpPr/>
                <p:nvPr/>
              </p:nvGrpSpPr>
              <p:grpSpPr>
                <a:xfrm>
                  <a:off x="2270275" y="1163031"/>
                  <a:ext cx="4734897" cy="3993982"/>
                  <a:chOff x="2919791" y="4890439"/>
                  <a:chExt cx="338020" cy="359055"/>
                </a:xfrm>
              </p:grpSpPr>
              <p:grpSp>
                <p:nvGrpSpPr>
                  <p:cNvPr id="24" name="Groupe 64"/>
                  <p:cNvGrpSpPr/>
                  <p:nvPr/>
                </p:nvGrpSpPr>
                <p:grpSpPr>
                  <a:xfrm>
                    <a:off x="2919791" y="4890439"/>
                    <a:ext cx="338020" cy="359055"/>
                    <a:chOff x="2924529" y="2581276"/>
                    <a:chExt cx="205983" cy="157334"/>
                  </a:xfrm>
                </p:grpSpPr>
                <p:sp>
                  <p:nvSpPr>
                    <p:cNvPr id="12" name="Ellipse 59"/>
                    <p:cNvSpPr/>
                    <p:nvPr/>
                  </p:nvSpPr>
                  <p:spPr>
                    <a:xfrm>
                      <a:off x="2986496" y="2666602"/>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Ellipse 62"/>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9" name="Oval 8"/>
                  <p:cNvSpPr/>
                  <p:nvPr/>
                </p:nvSpPr>
                <p:spPr>
                  <a:xfrm>
                    <a:off x="3068688" y="5124224"/>
                    <a:ext cx="20466" cy="2142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175040" y="5113560"/>
                    <a:ext cx="17640" cy="2132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flipV="1">
                    <a:off x="3176132" y="5167336"/>
                    <a:ext cx="16548" cy="20197"/>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4096"/>
                <p:cNvGrpSpPr/>
                <p:nvPr/>
              </p:nvGrpSpPr>
              <p:grpSpPr>
                <a:xfrm>
                  <a:off x="2629134" y="1308488"/>
                  <a:ext cx="1829923" cy="2937768"/>
                  <a:chOff x="2629134" y="1308488"/>
                  <a:chExt cx="1829923" cy="2937768"/>
                </a:xfrm>
              </p:grpSpPr>
              <p:sp>
                <p:nvSpPr>
                  <p:cNvPr id="14" name="Oval 13"/>
                  <p:cNvSpPr/>
                  <p:nvPr/>
                </p:nvSpPr>
                <p:spPr>
                  <a:xfrm>
                    <a:off x="3736878" y="2225388"/>
                    <a:ext cx="286682" cy="23827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211960" y="1510178"/>
                    <a:ext cx="247097" cy="237255"/>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flipV="1">
                    <a:off x="2900040" y="2412249"/>
                    <a:ext cx="231800" cy="224663"/>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2629134" y="1916832"/>
                    <a:ext cx="286682" cy="23827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540213" y="1308488"/>
                    <a:ext cx="247097" cy="237255"/>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flipV="1">
                    <a:off x="3809611" y="4021593"/>
                    <a:ext cx="231800" cy="224663"/>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grpSp>
        <p:nvGrpSpPr>
          <p:cNvPr id="31" name="Group 30"/>
          <p:cNvGrpSpPr/>
          <p:nvPr/>
        </p:nvGrpSpPr>
        <p:grpSpPr>
          <a:xfrm>
            <a:off x="2411761" y="2412349"/>
            <a:ext cx="2163807" cy="1373785"/>
            <a:chOff x="2414760" y="2412348"/>
            <a:chExt cx="2163806" cy="1373785"/>
          </a:xfrm>
        </p:grpSpPr>
        <p:grpSp>
          <p:nvGrpSpPr>
            <p:cNvPr id="32" name="Group 22"/>
            <p:cNvGrpSpPr/>
            <p:nvPr/>
          </p:nvGrpSpPr>
          <p:grpSpPr>
            <a:xfrm rot="1040995">
              <a:off x="2414760" y="2412348"/>
              <a:ext cx="557923" cy="866881"/>
              <a:chOff x="2574220" y="2643710"/>
              <a:chExt cx="155677" cy="403001"/>
            </a:xfrm>
          </p:grpSpPr>
          <p:sp>
            <p:nvSpPr>
              <p:cNvPr id="25" name="Bande diagonale 16"/>
              <p:cNvSpPr/>
              <p:nvPr/>
            </p:nvSpPr>
            <p:spPr>
              <a:xfrm rot="5661961" flipV="1">
                <a:off x="2408968" y="2811501"/>
                <a:ext cx="400462" cy="69957"/>
              </a:xfrm>
              <a:prstGeom prst="diagStri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black"/>
                  </a:solidFill>
                </a:endParaRPr>
              </a:p>
            </p:txBody>
          </p:sp>
          <p:sp>
            <p:nvSpPr>
              <p:cNvPr id="26" name="Bande diagonale 16"/>
              <p:cNvSpPr/>
              <p:nvPr/>
            </p:nvSpPr>
            <p:spPr>
              <a:xfrm rot="16435406" flipV="1">
                <a:off x="2522929" y="2786282"/>
                <a:ext cx="349540" cy="64396"/>
              </a:xfrm>
              <a:prstGeom prst="diagStri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black"/>
                  </a:solidFill>
                </a:endParaRPr>
              </a:p>
            </p:txBody>
          </p:sp>
        </p:grpSp>
        <p:grpSp>
          <p:nvGrpSpPr>
            <p:cNvPr id="33" name="Group 27"/>
            <p:cNvGrpSpPr/>
            <p:nvPr/>
          </p:nvGrpSpPr>
          <p:grpSpPr>
            <a:xfrm rot="7900003">
              <a:off x="3891212" y="3098780"/>
              <a:ext cx="546041" cy="828666"/>
              <a:chOff x="2574220" y="2643710"/>
              <a:chExt cx="155677" cy="403001"/>
            </a:xfrm>
          </p:grpSpPr>
          <p:sp>
            <p:nvSpPr>
              <p:cNvPr id="29" name="Bande diagonale 16"/>
              <p:cNvSpPr/>
              <p:nvPr/>
            </p:nvSpPr>
            <p:spPr>
              <a:xfrm rot="5661961" flipV="1">
                <a:off x="2408968" y="2811501"/>
                <a:ext cx="400462" cy="69957"/>
              </a:xfrm>
              <a:prstGeom prst="diagStri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black"/>
                  </a:solidFill>
                </a:endParaRPr>
              </a:p>
            </p:txBody>
          </p:sp>
          <p:sp>
            <p:nvSpPr>
              <p:cNvPr id="30" name="Bande diagonale 16"/>
              <p:cNvSpPr/>
              <p:nvPr/>
            </p:nvSpPr>
            <p:spPr>
              <a:xfrm rot="16435406" flipV="1">
                <a:off x="2522929" y="2786282"/>
                <a:ext cx="349540" cy="64396"/>
              </a:xfrm>
              <a:prstGeom prst="diagStri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black"/>
                  </a:solidFill>
                </a:endParaRPr>
              </a:p>
            </p:txBody>
          </p:sp>
        </p:grpSp>
        <p:sp>
          <p:nvSpPr>
            <p:cNvPr id="27" name="TextBox 26"/>
            <p:cNvSpPr txBox="1"/>
            <p:nvPr/>
          </p:nvSpPr>
          <p:spPr>
            <a:xfrm>
              <a:off x="2777279" y="2987660"/>
              <a:ext cx="124628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chemeClr val="bg2">
                      <a:lumMod val="50000"/>
                    </a:schemeClr>
                  </a:solidFill>
                </a:rPr>
                <a:t>VGLUT1</a:t>
              </a:r>
              <a:endParaRPr lang="en-US" b="1" dirty="0">
                <a:solidFill>
                  <a:schemeClr val="bg2">
                    <a:lumMod val="50000"/>
                  </a:schemeClr>
                </a:solidFill>
              </a:endParaRPr>
            </a:p>
          </p:txBody>
        </p:sp>
      </p:grpSp>
      <p:sp>
        <p:nvSpPr>
          <p:cNvPr id="4096" name="Cross 4095"/>
          <p:cNvSpPr/>
          <p:nvPr/>
        </p:nvSpPr>
        <p:spPr>
          <a:xfrm rot="366976">
            <a:off x="1973626" y="2349718"/>
            <a:ext cx="1252252" cy="1304315"/>
          </a:xfrm>
          <a:prstGeom prst="plus">
            <a:avLst>
              <a:gd name="adj" fmla="val 44190"/>
            </a:avLst>
          </a:prstGeom>
          <a:solidFill>
            <a:srgbClr val="F74F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p:cNvSpPr/>
          <p:nvPr/>
        </p:nvSpPr>
        <p:spPr>
          <a:xfrm rot="366976">
            <a:off x="3573797" y="2848561"/>
            <a:ext cx="1252252" cy="1304315"/>
          </a:xfrm>
          <a:prstGeom prst="plus">
            <a:avLst>
              <a:gd name="adj" fmla="val 44190"/>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9720" r="-60" b="43714"/>
          <a:stretch/>
        </p:blipFill>
        <p:spPr bwMode="auto">
          <a:xfrm>
            <a:off x="-28682" y="1462526"/>
            <a:ext cx="9113487" cy="3419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403925" y="1581674"/>
            <a:ext cx="863819" cy="407166"/>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prstClr val="white"/>
              </a:solidFill>
            </a:endParaRPr>
          </a:p>
        </p:txBody>
      </p:sp>
      <p:sp>
        <p:nvSpPr>
          <p:cNvPr id="35" name="Rectangle 34"/>
          <p:cNvSpPr/>
          <p:nvPr/>
        </p:nvSpPr>
        <p:spPr>
          <a:xfrm>
            <a:off x="5868145" y="1556792"/>
            <a:ext cx="863819" cy="407166"/>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prstClr val="white"/>
              </a:solidFill>
            </a:endParaRPr>
          </a:p>
        </p:txBody>
      </p:sp>
      <p:sp>
        <p:nvSpPr>
          <p:cNvPr id="36" name="Rectangle 35"/>
          <p:cNvSpPr/>
          <p:nvPr/>
        </p:nvSpPr>
        <p:spPr>
          <a:xfrm>
            <a:off x="3131841" y="1581674"/>
            <a:ext cx="1055097" cy="407166"/>
          </a:xfrm>
          <a:prstGeom prst="rect">
            <a:avLst/>
          </a:prstGeom>
          <a:noFill/>
          <a:ln>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prstClr val="white"/>
              </a:solidFill>
            </a:endParaRPr>
          </a:p>
        </p:txBody>
      </p:sp>
      <p:sp>
        <p:nvSpPr>
          <p:cNvPr id="37" name="Rectangle 36"/>
          <p:cNvSpPr/>
          <p:nvPr/>
        </p:nvSpPr>
        <p:spPr>
          <a:xfrm>
            <a:off x="7693369" y="1581674"/>
            <a:ext cx="1055097" cy="407166"/>
          </a:xfrm>
          <a:prstGeom prst="rect">
            <a:avLst/>
          </a:prstGeom>
          <a:noFill/>
          <a:ln>
            <a:solidFill>
              <a:srgbClr val="F74F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prstClr val="white"/>
              </a:solidFill>
            </a:endParaRPr>
          </a:p>
        </p:txBody>
      </p:sp>
      <p:pic>
        <p:nvPicPr>
          <p:cNvPr id="5122"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041" t="39688" r="51222" b="14276"/>
          <a:stretch/>
        </p:blipFill>
        <p:spPr bwMode="auto">
          <a:xfrm>
            <a:off x="620877" y="862348"/>
            <a:ext cx="7839555" cy="4726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llipse 3"/>
          <p:cNvSpPr/>
          <p:nvPr/>
        </p:nvSpPr>
        <p:spPr>
          <a:xfrm>
            <a:off x="3059833" y="1556792"/>
            <a:ext cx="804572" cy="596583"/>
          </a:xfrm>
          <a:prstGeom prst="ellipse">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2060"/>
              </a:solidFill>
            </a:endParaRPr>
          </a:p>
        </p:txBody>
      </p:sp>
      <p:sp>
        <p:nvSpPr>
          <p:cNvPr id="41" name="Ellipse 40"/>
          <p:cNvSpPr/>
          <p:nvPr/>
        </p:nvSpPr>
        <p:spPr>
          <a:xfrm>
            <a:off x="6575741" y="1340768"/>
            <a:ext cx="804572" cy="596583"/>
          </a:xfrm>
          <a:prstGeom prst="ellipse">
            <a:avLst/>
          </a:prstGeom>
          <a:no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2060"/>
              </a:solidFill>
            </a:endParaRPr>
          </a:p>
        </p:txBody>
      </p:sp>
      <p:pic>
        <p:nvPicPr>
          <p:cNvPr id="39"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9002" t="39688" r="8189" b="14276"/>
          <a:stretch/>
        </p:blipFill>
        <p:spPr bwMode="auto">
          <a:xfrm>
            <a:off x="611560" y="836713"/>
            <a:ext cx="8014179" cy="5049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2" name="Ellipse 41"/>
          <p:cNvSpPr/>
          <p:nvPr/>
        </p:nvSpPr>
        <p:spPr>
          <a:xfrm>
            <a:off x="2843809" y="1412777"/>
            <a:ext cx="804572" cy="596583"/>
          </a:xfrm>
          <a:prstGeom prst="ellipse">
            <a:avLst/>
          </a:prstGeom>
          <a:noFill/>
          <a:ln>
            <a:solidFill>
              <a:srgbClr val="F74FD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white"/>
              </a:solidFill>
            </a:endParaRPr>
          </a:p>
        </p:txBody>
      </p:sp>
      <p:sp>
        <p:nvSpPr>
          <p:cNvPr id="43" name="Ellipse 42"/>
          <p:cNvSpPr/>
          <p:nvPr/>
        </p:nvSpPr>
        <p:spPr>
          <a:xfrm>
            <a:off x="6359717" y="1556792"/>
            <a:ext cx="804572" cy="596583"/>
          </a:xfrm>
          <a:prstGeom prst="ellipse">
            <a:avLst/>
          </a:prstGeom>
          <a:noFill/>
          <a:ln>
            <a:solidFill>
              <a:srgbClr val="F74FD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white"/>
              </a:solidFill>
            </a:endParaRPr>
          </a:p>
        </p:txBody>
      </p:sp>
      <p:sp>
        <p:nvSpPr>
          <p:cNvPr id="7" name="ZoneTexte 6"/>
          <p:cNvSpPr txBox="1"/>
          <p:nvPr/>
        </p:nvSpPr>
        <p:spPr>
          <a:xfrm>
            <a:off x="179513" y="2412429"/>
            <a:ext cx="8905292" cy="1200329"/>
          </a:xfrm>
          <a:prstGeom prst="rect">
            <a:avLst/>
          </a:prstGeom>
          <a:solidFill>
            <a:schemeClr val="bg1"/>
          </a:solidFill>
        </p:spPr>
        <p:txBody>
          <a:bodyPr wrap="square" rtlCol="0">
            <a:spAutoFit/>
          </a:bodyPr>
          <a:lstStyle/>
          <a:p>
            <a:pPr algn="ctr"/>
            <a:r>
              <a:rPr lang="en-US" sz="3600" b="1" dirty="0" smtClean="0">
                <a:solidFill>
                  <a:srgbClr val="FF0000"/>
                </a:solidFill>
              </a:rPr>
              <a:t>Glutamate release is decreased  when VGLUT1 is blocked</a:t>
            </a:r>
            <a:endParaRPr lang="en-US" sz="3600" b="1" dirty="0">
              <a:solidFill>
                <a:srgbClr val="FF0000"/>
              </a:solidFill>
            </a:endParaRPr>
          </a:p>
        </p:txBody>
      </p:sp>
    </p:spTree>
    <p:custDataLst>
      <p:tags r:id="rId1"/>
    </p:custDataLst>
    <p:extLst>
      <p:ext uri="{BB962C8B-B14F-4D97-AF65-F5344CB8AC3E}">
        <p14:creationId xmlns:p14="http://schemas.microsoft.com/office/powerpoint/2010/main" xmlns="" val="1461161433"/>
      </p:ext>
    </p:extLst>
  </p:cSld>
  <p:clrMapOvr>
    <a:masterClrMapping/>
  </p:clrMapOvr>
  <p:transition advTm="3849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098"/>
                                        </p:tgtEl>
                                        <p:attrNameLst>
                                          <p:attrName>style.visibility</p:attrName>
                                        </p:attrNameLst>
                                      </p:cBhvr>
                                      <p:to>
                                        <p:strVal val="hidden"/>
                                      </p:to>
                                    </p:set>
                                  </p:childTnLst>
                                </p:cTn>
                              </p:par>
                              <p:par>
                                <p:cTn id="21" presetID="1" presetClass="entr" presetSubtype="0" fill="hold" nodeType="withEffect">
                                  <p:stCondLst>
                                    <p:cond delay="10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10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09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4098"/>
                                        </p:tgtEl>
                                        <p:attrNameLst>
                                          <p:attrName>style.visibility</p:attrName>
                                        </p:attrNameLst>
                                      </p:cBhvr>
                                      <p:to>
                                        <p:strVal val="visible"/>
                                      </p:to>
                                    </p:set>
                                    <p:animEffect transition="in" filter="fade">
                                      <p:cBhvr>
                                        <p:cTn id="43" dur="500"/>
                                        <p:tgtEl>
                                          <p:spTgt spid="409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4098"/>
                                        </p:tgtEl>
                                      </p:cBhvr>
                                    </p:animEffect>
                                    <p:set>
                                      <p:cBhvr>
                                        <p:cTn id="56" dur="1" fill="hold">
                                          <p:stCondLst>
                                            <p:cond delay="499"/>
                                          </p:stCondLst>
                                        </p:cTn>
                                        <p:tgtEl>
                                          <p:spTgt spid="4098"/>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0" presetClass="exit" presetSubtype="0" fill="hold" grpId="2" nodeType="withEffect">
                                  <p:stCondLst>
                                    <p:cond delay="0"/>
                                  </p:stCondLst>
                                  <p:childTnLst>
                                    <p:animEffect transition="out" filter="fade">
                                      <p:cBhvr>
                                        <p:cTn id="61" dur="500"/>
                                        <p:tgtEl>
                                          <p:spTgt spid="35"/>
                                        </p:tgtEl>
                                      </p:cBhvr>
                                    </p:animEffect>
                                    <p:set>
                                      <p:cBhvr>
                                        <p:cTn id="62" dur="1" fill="hold">
                                          <p:stCondLst>
                                            <p:cond delay="499"/>
                                          </p:stCondLst>
                                        </p:cTn>
                                        <p:tgtEl>
                                          <p:spTgt spid="3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6"/>
                                        </p:tgtEl>
                                      </p:cBhvr>
                                    </p:animEffect>
                                    <p:set>
                                      <p:cBhvr>
                                        <p:cTn id="65" dur="1" fill="hold">
                                          <p:stCondLst>
                                            <p:cond delay="499"/>
                                          </p:stCondLst>
                                        </p:cTn>
                                        <p:tgtEl>
                                          <p:spTgt spid="3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7"/>
                                        </p:tgtEl>
                                      </p:cBhvr>
                                    </p:animEffect>
                                    <p:set>
                                      <p:cBhvr>
                                        <p:cTn id="68" dur="1" fill="hold">
                                          <p:stCondLst>
                                            <p:cond delay="499"/>
                                          </p:stCondLst>
                                        </p:cTn>
                                        <p:tgtEl>
                                          <p:spTgt spid="37"/>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5122"/>
                                        </p:tgtEl>
                                        <p:attrNameLst>
                                          <p:attrName>style.visibility</p:attrName>
                                        </p:attrNameLst>
                                      </p:cBhvr>
                                      <p:to>
                                        <p:strVal val="visible"/>
                                      </p:to>
                                    </p:set>
                                    <p:animEffect transition="in" filter="fade">
                                      <p:cBhvr>
                                        <p:cTn id="71" dur="500"/>
                                        <p:tgtEl>
                                          <p:spTgt spid="51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5122"/>
                                        </p:tgtEl>
                                      </p:cBhvr>
                                    </p:animEffect>
                                    <p:set>
                                      <p:cBhvr>
                                        <p:cTn id="82" dur="1" fill="hold">
                                          <p:stCondLst>
                                            <p:cond delay="499"/>
                                          </p:stCondLst>
                                        </p:cTn>
                                        <p:tgtEl>
                                          <p:spTgt spid="5122"/>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
                                        </p:tgtEl>
                                      </p:cBhvr>
                                    </p:animEffect>
                                    <p:set>
                                      <p:cBhvr>
                                        <p:cTn id="85" dur="1" fill="hold">
                                          <p:stCondLst>
                                            <p:cond delay="499"/>
                                          </p:stCondLst>
                                        </p:cTn>
                                        <p:tgtEl>
                                          <p:spTgt spid="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1"/>
                                        </p:tgtEl>
                                      </p:cBhvr>
                                    </p:animEffect>
                                    <p:set>
                                      <p:cBhvr>
                                        <p:cTn id="88" dur="1" fill="hold">
                                          <p:stCondLst>
                                            <p:cond delay="499"/>
                                          </p:stCondLst>
                                        </p:cTn>
                                        <p:tgtEl>
                                          <p:spTgt spid="41"/>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10" presetClass="entr" presetSubtype="0"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mph" presetSubtype="0" grpId="1" nodeType="clickEffect">
                                  <p:stCondLst>
                                    <p:cond delay="0"/>
                                  </p:stCondLst>
                                  <p:childTnLst>
                                    <p:set>
                                      <p:cBhvr rctx="PPT">
                                        <p:cTn id="101" dur="indefinite"/>
                                        <p:tgtEl>
                                          <p:spTgt spid="42"/>
                                        </p:tgtEl>
                                        <p:attrNameLst>
                                          <p:attrName>style.opacity</p:attrName>
                                        </p:attrNameLst>
                                      </p:cBhvr>
                                      <p:to>
                                        <p:strVal val="0.5"/>
                                      </p:to>
                                    </p:set>
                                    <p:animEffect filter="image" prLst="opacity: 0.5">
                                      <p:cBhvr rctx="IE">
                                        <p:cTn id="102" dur="indefinite"/>
                                        <p:tgtEl>
                                          <p:spTgt spid="42"/>
                                        </p:tgtEl>
                                      </p:cBhvr>
                                    </p:animEffect>
                                  </p:childTnLst>
                                </p:cTn>
                              </p:par>
                              <p:par>
                                <p:cTn id="103" presetID="9" presetClass="emph" presetSubtype="0" grpId="1" nodeType="withEffect">
                                  <p:stCondLst>
                                    <p:cond delay="0"/>
                                  </p:stCondLst>
                                  <p:childTnLst>
                                    <p:set>
                                      <p:cBhvr rctx="PPT">
                                        <p:cTn id="104" dur="indefinite"/>
                                        <p:tgtEl>
                                          <p:spTgt spid="43"/>
                                        </p:tgtEl>
                                        <p:attrNameLst>
                                          <p:attrName>style.opacity</p:attrName>
                                        </p:attrNameLst>
                                      </p:cBhvr>
                                      <p:to>
                                        <p:strVal val="0.5"/>
                                      </p:to>
                                    </p:set>
                                    <p:animEffect filter="image" prLst="opacity: 0.5">
                                      <p:cBhvr rctx="IE">
                                        <p:cTn id="105" dur="indefinite"/>
                                        <p:tgtEl>
                                          <p:spTgt spid="43"/>
                                        </p:tgtEl>
                                      </p:cBhvr>
                                    </p:animEffect>
                                  </p:childTnLst>
                                </p:cTn>
                              </p:par>
                              <p:par>
                                <p:cTn id="106" presetID="9" presetClass="emph" presetSubtype="0" nodeType="withEffect">
                                  <p:stCondLst>
                                    <p:cond delay="0"/>
                                  </p:stCondLst>
                                  <p:childTnLst>
                                    <p:set>
                                      <p:cBhvr rctx="PPT">
                                        <p:cTn id="107" dur="indefinite"/>
                                        <p:tgtEl>
                                          <p:spTgt spid="39"/>
                                        </p:tgtEl>
                                        <p:attrNameLst>
                                          <p:attrName>style.opacity</p:attrName>
                                        </p:attrNameLst>
                                      </p:cBhvr>
                                      <p:to>
                                        <p:strVal val="0.5"/>
                                      </p:to>
                                    </p:set>
                                    <p:animEffect filter="image" prLst="opacity: 0.5">
                                      <p:cBhvr rctx="IE">
                                        <p:cTn id="108" dur="indefinite"/>
                                        <p:tgtEl>
                                          <p:spTgt spid="39"/>
                                        </p:tgtEl>
                                      </p:cBhvr>
                                    </p:animEffect>
                                  </p:childTnLst>
                                </p:cTn>
                              </p:par>
                              <p:par>
                                <p:cTn id="109" presetID="1" presetClass="entr" presetSubtype="0"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 grpId="0" animBg="1"/>
      <p:bldP spid="4096" grpId="1" animBg="1"/>
      <p:bldP spid="34" grpId="0" animBg="1"/>
      <p:bldP spid="34" grpId="1" animBg="1"/>
      <p:bldP spid="3" grpId="0" animBg="1"/>
      <p:bldP spid="3" grpId="1" animBg="1"/>
      <p:bldP spid="3" grpId="2" animBg="1"/>
      <p:bldP spid="35" grpId="0" animBg="1"/>
      <p:bldP spid="35" grpId="1" animBg="1"/>
      <p:bldP spid="35" grpId="2" animBg="1"/>
      <p:bldP spid="36" grpId="0" animBg="1"/>
      <p:bldP spid="36" grpId="1" animBg="1"/>
      <p:bldP spid="37" grpId="0" animBg="1"/>
      <p:bldP spid="37" grpId="1" animBg="1"/>
      <p:bldP spid="4" grpId="0" animBg="1"/>
      <p:bldP spid="4" grpId="1" animBg="1"/>
      <p:bldP spid="41" grpId="0" animBg="1"/>
      <p:bldP spid="41" grpId="1" animBg="1"/>
      <p:bldP spid="42" grpId="0" animBg="1"/>
      <p:bldP spid="42" grpId="1" animBg="1"/>
      <p:bldP spid="43" grpId="0" animBg="1"/>
      <p:bldP spid="43" grpId="1"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1314" t="36344" r="4742" b="19518"/>
          <a:stretch/>
        </p:blipFill>
        <p:spPr bwMode="auto">
          <a:xfrm>
            <a:off x="1184171" y="1404915"/>
            <a:ext cx="6487628" cy="4942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re 1"/>
          <p:cNvSpPr txBox="1">
            <a:spLocks/>
          </p:cNvSpPr>
          <p:nvPr/>
        </p:nvSpPr>
        <p:spPr>
          <a:xfrm>
            <a:off x="107504" y="-315416"/>
            <a:ext cx="8867328" cy="119675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olidFill>
                <a:effectLst/>
                <a:uLnTx/>
                <a:uFillTx/>
                <a:latin typeface="+mj-lt"/>
                <a:ea typeface="+mj-ea"/>
                <a:cs typeface="+mj-cs"/>
              </a:rPr>
              <a:t>Rose began and </a:t>
            </a:r>
            <a:r>
              <a:rPr kumimoji="0" lang="en-US" sz="4000" b="0" i="0" u="none" strike="noStrike" kern="1200" cap="none" spc="-100" normalizeH="0" baseline="0" noProof="0" dirty="0" err="1" smtClean="0">
                <a:ln>
                  <a:noFill/>
                </a:ln>
                <a:solidFill>
                  <a:schemeClr val="tx2"/>
                </a:solidFill>
                <a:effectLst/>
                <a:uLnTx/>
                <a:uFillTx/>
                <a:latin typeface="+mj-lt"/>
                <a:ea typeface="+mj-ea"/>
                <a:cs typeface="+mj-cs"/>
              </a:rPr>
              <a:t>trypan</a:t>
            </a:r>
            <a:r>
              <a:rPr kumimoji="0" lang="en-US" sz="4000" b="0" i="0" u="none" strike="noStrike" kern="1200" cap="none" spc="-100" normalizeH="0" baseline="0" noProof="0" dirty="0" smtClean="0">
                <a:ln>
                  <a:noFill/>
                </a:ln>
                <a:solidFill>
                  <a:schemeClr val="tx2"/>
                </a:solidFill>
                <a:effectLst/>
                <a:uLnTx/>
                <a:uFillTx/>
                <a:latin typeface="+mj-lt"/>
                <a:ea typeface="+mj-ea"/>
                <a:cs typeface="+mj-cs"/>
              </a:rPr>
              <a:t> blue on calcium</a:t>
            </a:r>
            <a:endParaRPr kumimoji="0" lang="en-US" sz="4000" b="0" i="0" u="none" strike="noStrike" kern="1200" cap="none" spc="-100" normalizeH="0" baseline="0" noProof="0" dirty="0">
              <a:ln>
                <a:noFill/>
              </a:ln>
              <a:solidFill>
                <a:schemeClr val="tx2"/>
              </a:solidFill>
              <a:effectLst/>
              <a:uLnTx/>
              <a:uFillTx/>
              <a:latin typeface="+mj-lt"/>
              <a:ea typeface="+mj-ea"/>
              <a:cs typeface="+mj-cs"/>
            </a:endParaRPr>
          </a:p>
        </p:txBody>
      </p:sp>
      <p:sp>
        <p:nvSpPr>
          <p:cNvPr id="5" name="Espace réservé du contenu 2"/>
          <p:cNvSpPr txBox="1">
            <a:spLocks/>
          </p:cNvSpPr>
          <p:nvPr/>
        </p:nvSpPr>
        <p:spPr>
          <a:xfrm>
            <a:off x="1547664" y="764705"/>
            <a:ext cx="3682752" cy="460647"/>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fr-FR" sz="2800" b="1" i="0" u="none" strike="noStrike" kern="1200" cap="none" spc="0" normalizeH="0" baseline="0" noProof="0" dirty="0" smtClean="0">
                <a:ln>
                  <a:noFill/>
                </a:ln>
                <a:solidFill>
                  <a:srgbClr val="FF0000"/>
                </a:solidFill>
                <a:effectLst/>
                <a:uLnTx/>
                <a:uFillTx/>
                <a:latin typeface="+mn-lt"/>
                <a:ea typeface="+mn-ea"/>
                <a:cs typeface="+mn-cs"/>
              </a:rPr>
              <a:t>Importance of a control</a:t>
            </a:r>
            <a:endParaRPr kumimoji="0" lang="fr-FR" sz="2800" b="1" i="0" u="none" strike="noStrike" kern="1200" cap="none" spc="0" normalizeH="0" baseline="0" noProof="0" dirty="0">
              <a:ln>
                <a:noFill/>
              </a:ln>
              <a:solidFill>
                <a:srgbClr val="FF0000"/>
              </a:solidFill>
              <a:effectLst/>
              <a:uLnTx/>
              <a:uFillTx/>
              <a:latin typeface="+mn-lt"/>
              <a:ea typeface="+mn-ea"/>
              <a:cs typeface="+mn-cs"/>
            </a:endParaRPr>
          </a:p>
        </p:txBody>
      </p:sp>
      <p:cxnSp>
        <p:nvCxnSpPr>
          <p:cNvPr id="6" name="Connecteur droit avec flèche 5"/>
          <p:cNvCxnSpPr/>
          <p:nvPr/>
        </p:nvCxnSpPr>
        <p:spPr>
          <a:xfrm>
            <a:off x="755576" y="1052736"/>
            <a:ext cx="720080"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111" t="35793" r="39548" b="16759"/>
          <a:stretch/>
        </p:blipFill>
        <p:spPr bwMode="auto">
          <a:xfrm>
            <a:off x="1115616" y="1844824"/>
            <a:ext cx="6624736" cy="3452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ZoneTexte 8"/>
          <p:cNvSpPr txBox="1"/>
          <p:nvPr/>
        </p:nvSpPr>
        <p:spPr>
          <a:xfrm>
            <a:off x="179512" y="3638634"/>
            <a:ext cx="8280920" cy="1446550"/>
          </a:xfrm>
          <a:prstGeom prst="rect">
            <a:avLst/>
          </a:prstGeom>
          <a:solidFill>
            <a:schemeClr val="bg1"/>
          </a:solidFill>
        </p:spPr>
        <p:txBody>
          <a:bodyPr wrap="square" rtlCol="0">
            <a:spAutoFit/>
          </a:bodyPr>
          <a:lstStyle/>
          <a:p>
            <a:pPr algn="ctr"/>
            <a:r>
              <a:rPr lang="en-US" sz="4400" b="1" dirty="0" smtClean="0">
                <a:solidFill>
                  <a:srgbClr val="FF0000"/>
                </a:solidFill>
              </a:rPr>
              <a:t>No modification of calcium by </a:t>
            </a:r>
            <a:r>
              <a:rPr lang="en-US" sz="4400" b="1" dirty="0" err="1" smtClean="0">
                <a:solidFill>
                  <a:srgbClr val="FF0000"/>
                </a:solidFill>
              </a:rPr>
              <a:t>typan</a:t>
            </a:r>
            <a:r>
              <a:rPr lang="en-US" sz="4400" b="1" dirty="0" smtClean="0">
                <a:solidFill>
                  <a:srgbClr val="FF0000"/>
                </a:solidFill>
              </a:rPr>
              <a:t> blue or rose </a:t>
            </a:r>
            <a:r>
              <a:rPr lang="en-US" sz="4400" b="1" dirty="0" err="1" smtClean="0">
                <a:solidFill>
                  <a:srgbClr val="FF0000"/>
                </a:solidFill>
              </a:rPr>
              <a:t>bengan</a:t>
            </a:r>
            <a:endParaRPr lang="en-US" sz="4400" b="1" dirty="0">
              <a:solidFill>
                <a:srgbClr val="FF0000"/>
              </a:solidFill>
            </a:endParaRPr>
          </a:p>
        </p:txBody>
      </p:sp>
      <p:cxnSp>
        <p:nvCxnSpPr>
          <p:cNvPr id="10" name="Connecteur droit avec flèche 9"/>
          <p:cNvCxnSpPr/>
          <p:nvPr/>
        </p:nvCxnSpPr>
        <p:spPr>
          <a:xfrm>
            <a:off x="2195736" y="3429000"/>
            <a:ext cx="2016224" cy="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11" name="Connecteur droit avec flèche 10"/>
          <p:cNvCxnSpPr/>
          <p:nvPr/>
        </p:nvCxnSpPr>
        <p:spPr>
          <a:xfrm>
            <a:off x="5436096" y="3501008"/>
            <a:ext cx="2016224" cy="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52684"/>
    </mc:Choice>
    <mc:Fallback>
      <p:transition spd="slow" advTm="526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962120"/>
            <a:ext cx="3397203" cy="162139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t2.gstatic.com/images?q=tbn:ANd9GcSEiqwMk8ipwcsoGk-pHzAszb7p63wiWrR11a7P73659lyXC6sV"/>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26856" y="2583557"/>
            <a:ext cx="1609725" cy="11334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p:cNvSpPr>
            <a:spLocks noGrp="1"/>
          </p:cNvSpPr>
          <p:nvPr>
            <p:ph type="title"/>
          </p:nvPr>
        </p:nvSpPr>
        <p:spPr>
          <a:xfrm>
            <a:off x="457200" y="-27384"/>
            <a:ext cx="7499176" cy="836712"/>
          </a:xfrm>
        </p:spPr>
        <p:txBody>
          <a:bodyPr/>
          <a:lstStyle/>
          <a:p>
            <a:r>
              <a:rPr lang="en-US" sz="4000" dirty="0" err="1" smtClean="0">
                <a:effectLst/>
                <a:latin typeface="Cambria" pitchFamily="18" charset="0"/>
              </a:rPr>
              <a:t>TeNT</a:t>
            </a:r>
            <a:r>
              <a:rPr lang="en-US" sz="4000" dirty="0" smtClean="0">
                <a:effectLst/>
                <a:latin typeface="Cambria" pitchFamily="18" charset="0"/>
              </a:rPr>
              <a:t> effects on lysosome fusion</a:t>
            </a:r>
            <a:endParaRPr lang="en-US" sz="4000" dirty="0">
              <a:effectLst/>
              <a:latin typeface="Cambria" pitchFamily="18" charset="0"/>
            </a:endParaRPr>
          </a:p>
        </p:txBody>
      </p:sp>
      <p:sp>
        <p:nvSpPr>
          <p:cNvPr id="3" name="TextBox 2"/>
          <p:cNvSpPr txBox="1"/>
          <p:nvPr/>
        </p:nvSpPr>
        <p:spPr>
          <a:xfrm>
            <a:off x="5508104" y="3573016"/>
            <a:ext cx="3096344" cy="1754326"/>
          </a:xfrm>
          <a:prstGeom prst="rect">
            <a:avLst/>
          </a:prstGeom>
          <a:noFill/>
        </p:spPr>
        <p:txBody>
          <a:bodyPr wrap="square" rtlCol="0">
            <a:spAutoFit/>
          </a:bodyPr>
          <a:lstStyle/>
          <a:p>
            <a:pPr algn="ctr"/>
            <a:r>
              <a:rPr lang="en-US" sz="3600" b="1" dirty="0" smtClean="0">
                <a:solidFill>
                  <a:srgbClr val="2A4E5E"/>
                </a:solidFill>
                <a:effectLst>
                  <a:outerShdw blurRad="38100" dist="38100" dir="2700000" algn="tl">
                    <a:srgbClr val="000000">
                      <a:alpha val="43137"/>
                    </a:srgbClr>
                  </a:outerShdw>
                </a:effectLst>
                <a:latin typeface="Calibri" pitchFamily="34" charset="0"/>
                <a:cs typeface="Calibri" pitchFamily="34" charset="0"/>
              </a:rPr>
              <a:t>Syb2 (VAMP2) and </a:t>
            </a:r>
            <a:r>
              <a:rPr lang="en-US" sz="3600" b="1" dirty="0" err="1" smtClean="0">
                <a:solidFill>
                  <a:srgbClr val="2A4E5E"/>
                </a:solidFill>
                <a:effectLst>
                  <a:outerShdw blurRad="38100" dist="38100" dir="2700000" algn="tl">
                    <a:srgbClr val="000000">
                      <a:alpha val="43137"/>
                    </a:srgbClr>
                  </a:outerShdw>
                </a:effectLst>
                <a:latin typeface="Calibri" pitchFamily="34" charset="0"/>
                <a:cs typeface="Calibri" pitchFamily="34" charset="0"/>
              </a:rPr>
              <a:t>Cellubrevin</a:t>
            </a:r>
            <a:endParaRPr lang="en-US" sz="3600" b="1" dirty="0">
              <a:solidFill>
                <a:srgbClr val="2A4E5E"/>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TextBox 3"/>
          <p:cNvSpPr txBox="1"/>
          <p:nvPr/>
        </p:nvSpPr>
        <p:spPr>
          <a:xfrm>
            <a:off x="4139952" y="1772817"/>
            <a:ext cx="4248472" cy="461665"/>
          </a:xfrm>
          <a:prstGeom prst="rect">
            <a:avLst/>
          </a:prstGeom>
          <a:noFill/>
        </p:spPr>
        <p:txBody>
          <a:bodyPr wrap="square" rtlCol="0">
            <a:spAutoFit/>
          </a:bodyPr>
          <a:lstStyle/>
          <a:p>
            <a:r>
              <a:rPr lang="fr-FR" sz="2400" b="1" i="1" u="sng" dirty="0">
                <a:solidFill>
                  <a:srgbClr val="2A4E5E"/>
                </a:solidFill>
                <a:latin typeface="Calibri" pitchFamily="34" charset="0"/>
                <a:cs typeface="Calibri" pitchFamily="34" charset="0"/>
              </a:rPr>
              <a:t>Clostridium </a:t>
            </a:r>
            <a:r>
              <a:rPr lang="fr-FR" sz="2400" b="1" i="1" u="sng" dirty="0" err="1">
                <a:solidFill>
                  <a:srgbClr val="2A4E5E"/>
                </a:solidFill>
                <a:latin typeface="Calibri" pitchFamily="34" charset="0"/>
                <a:cs typeface="Calibri" pitchFamily="34" charset="0"/>
              </a:rPr>
              <a:t>tetani</a:t>
            </a:r>
            <a:r>
              <a:rPr lang="fr-FR" sz="2400" b="1" u="sng" dirty="0">
                <a:solidFill>
                  <a:srgbClr val="2A4E5E"/>
                </a:solidFill>
                <a:latin typeface="Calibri" pitchFamily="34" charset="0"/>
                <a:cs typeface="Calibri" pitchFamily="34" charset="0"/>
              </a:rPr>
              <a:t> (</a:t>
            </a:r>
            <a:r>
              <a:rPr lang="fr-FR" sz="2400" b="1" u="sng" dirty="0" err="1">
                <a:solidFill>
                  <a:srgbClr val="2A4E5E"/>
                </a:solidFill>
                <a:latin typeface="Calibri" pitchFamily="34" charset="0"/>
                <a:cs typeface="Calibri" pitchFamily="34" charset="0"/>
              </a:rPr>
              <a:t>TeNT</a:t>
            </a:r>
            <a:r>
              <a:rPr lang="fr-FR" sz="2400" b="1" u="sng" dirty="0">
                <a:solidFill>
                  <a:srgbClr val="2A4E5E"/>
                </a:solidFill>
                <a:latin typeface="Calibri" pitchFamily="34" charset="0"/>
                <a:cs typeface="Calibri" pitchFamily="34" charset="0"/>
              </a:rPr>
              <a:t>) </a:t>
            </a:r>
            <a:endParaRPr lang="en-US" sz="2400" b="1" u="sng" dirty="0">
              <a:solidFill>
                <a:srgbClr val="2A4E5E"/>
              </a:solidFill>
              <a:latin typeface="Calibri" pitchFamily="34" charset="0"/>
              <a:cs typeface="Calibri" pitchFamily="34" charset="0"/>
            </a:endParaRPr>
          </a:p>
        </p:txBody>
      </p:sp>
      <p:sp>
        <p:nvSpPr>
          <p:cNvPr id="5" name="TextBox 4"/>
          <p:cNvSpPr txBox="1"/>
          <p:nvPr/>
        </p:nvSpPr>
        <p:spPr>
          <a:xfrm>
            <a:off x="1259632" y="5661248"/>
            <a:ext cx="7344816" cy="584775"/>
          </a:xfrm>
          <a:prstGeom prst="rect">
            <a:avLst/>
          </a:prstGeom>
          <a:noFill/>
        </p:spPr>
        <p:txBody>
          <a:bodyPr wrap="square" rtlCol="0">
            <a:spAutoFit/>
          </a:bodyPr>
          <a:lstStyle/>
          <a:p>
            <a:r>
              <a:rPr lang="en-US" sz="2800" b="1" dirty="0" smtClean="0">
                <a:solidFill>
                  <a:srgbClr val="FF0000"/>
                </a:solidFill>
                <a:sym typeface="Wingdings" pitchFamily="2" charset="2"/>
              </a:rPr>
              <a:t></a:t>
            </a:r>
            <a:r>
              <a:rPr lang="en-US" sz="3200" b="1" dirty="0" smtClean="0">
                <a:solidFill>
                  <a:srgbClr val="FF0000"/>
                </a:solidFill>
                <a:latin typeface="Calibri" pitchFamily="34" charset="0"/>
                <a:cs typeface="Calibri" pitchFamily="34" charset="0"/>
              </a:rPr>
              <a:t>blocks small vesicles exocytosis</a:t>
            </a:r>
            <a:endParaRPr lang="en-US" sz="3200" b="1" dirty="0">
              <a:solidFill>
                <a:srgbClr val="FF000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1202784020"/>
      </p:ext>
    </p:extLst>
  </p:cSld>
  <p:clrMapOvr>
    <a:masterClrMapping/>
  </p:clrMapOvr>
  <mc:AlternateContent xmlns:mc="http://schemas.openxmlformats.org/markup-compatibility/2006">
    <mc:Choice xmlns:p14="http://schemas.microsoft.com/office/powerpoint/2010/main" xmlns="" Requires="p14">
      <p:transition spd="slow" p14:dur="2000" advTm="50484"/>
    </mc:Choice>
    <mc:Fallback>
      <p:transition spd="slow" advTm="504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3.88889E-6 4.81481E-6 L 0.25069 0.16921 " pathEditMode="relative" rAng="0" ptsTypes="AA">
                                      <p:cBhvr>
                                        <p:cTn id="16" dur="2000" fill="hold"/>
                                        <p:tgtEl>
                                          <p:spTgt spid="3076"/>
                                        </p:tgtEl>
                                        <p:attrNameLst>
                                          <p:attrName>ppt_x</p:attrName>
                                          <p:attrName>ppt_y</p:attrName>
                                        </p:attrNameLst>
                                      </p:cBhvr>
                                      <p:rCtr x="12535" y="8449"/>
                                    </p:animMotion>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816" y="-171400"/>
            <a:ext cx="8733656" cy="136815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00" normalizeH="0" baseline="0" noProof="0" dirty="0" smtClean="0">
                <a:ln>
                  <a:noFill/>
                </a:ln>
                <a:solidFill>
                  <a:schemeClr val="tx2"/>
                </a:solidFill>
                <a:effectLst/>
                <a:uLnTx/>
                <a:uFillTx/>
                <a:latin typeface="+mj-lt"/>
                <a:ea typeface="+mj-ea"/>
                <a:cs typeface="+mj-cs"/>
              </a:rPr>
              <a:t>Assessment of the effects on </a:t>
            </a:r>
            <a:r>
              <a:rPr kumimoji="0" lang="en-US" sz="3200" b="0" i="0" u="sng" strike="noStrike" kern="1200" cap="none" spc="-100" normalizeH="0" baseline="0" noProof="0" dirty="0" err="1" smtClean="0">
                <a:ln>
                  <a:noFill/>
                </a:ln>
                <a:solidFill>
                  <a:schemeClr val="tx2"/>
                </a:solidFill>
                <a:effectLst/>
                <a:uLnTx/>
                <a:uFillTx/>
                <a:latin typeface="+mj-lt"/>
                <a:ea typeface="+mj-ea"/>
                <a:cs typeface="+mj-cs"/>
              </a:rPr>
              <a:t>lysosomes</a:t>
            </a:r>
            <a:r>
              <a:rPr kumimoji="0" lang="en-US" sz="3200" b="0" i="0" u="none" strike="noStrike" kern="1200" cap="none" spc="-100" normalizeH="0" baseline="0" noProof="0" dirty="0" smtClean="0">
                <a:ln>
                  <a:noFill/>
                </a:ln>
                <a:solidFill>
                  <a:schemeClr val="tx2"/>
                </a:solidFill>
                <a:effectLst/>
                <a:uLnTx/>
                <a:uFillTx/>
                <a:latin typeface="+mj-lt"/>
                <a:ea typeface="+mj-ea"/>
                <a:cs typeface="+mj-cs"/>
              </a:rPr>
              <a:t> and </a:t>
            </a:r>
            <a:r>
              <a:rPr kumimoji="0" lang="en-US" sz="3200" b="0" i="0" u="sng" strike="noStrike" kern="1200" cap="none" spc="-100" normalizeH="0" baseline="0" noProof="0" dirty="0" smtClean="0">
                <a:ln>
                  <a:noFill/>
                </a:ln>
                <a:solidFill>
                  <a:schemeClr val="tx2"/>
                </a:solidFill>
                <a:effectLst/>
                <a:uLnTx/>
                <a:uFillTx/>
                <a:latin typeface="+mj-lt"/>
                <a:ea typeface="+mj-ea"/>
                <a:cs typeface="+mj-cs"/>
              </a:rPr>
              <a:t>small vesicles</a:t>
            </a:r>
            <a:endParaRPr kumimoji="0" lang="en-US" sz="3200" b="0" i="0" u="sng" strike="noStrike" kern="1200" cap="none" spc="-100" normalizeH="0" baseline="0" noProof="0" dirty="0">
              <a:ln>
                <a:noFill/>
              </a:ln>
              <a:solidFill>
                <a:schemeClr val="tx2"/>
              </a:solidFill>
              <a:effectLst/>
              <a:uLnTx/>
              <a:uFillTx/>
              <a:latin typeface="+mj-lt"/>
              <a:ea typeface="+mj-ea"/>
              <a:cs typeface="+mj-cs"/>
            </a:endParaRPr>
          </a:p>
        </p:txBody>
      </p:sp>
      <p:grpSp>
        <p:nvGrpSpPr>
          <p:cNvPr id="5" name="Group 4"/>
          <p:cNvGrpSpPr/>
          <p:nvPr/>
        </p:nvGrpSpPr>
        <p:grpSpPr>
          <a:xfrm>
            <a:off x="779865" y="1303301"/>
            <a:ext cx="6895708" cy="5006020"/>
            <a:chOff x="779864" y="1303300"/>
            <a:chExt cx="6895708" cy="5006020"/>
          </a:xfrm>
        </p:grpSpPr>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310" t="34345" r="63793" b="34413"/>
            <a:stretch/>
          </p:blipFill>
          <p:spPr bwMode="auto">
            <a:xfrm>
              <a:off x="779864" y="1303300"/>
              <a:ext cx="6895708" cy="5006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3"/>
            <p:cNvSpPr txBox="1"/>
            <p:nvPr/>
          </p:nvSpPr>
          <p:spPr>
            <a:xfrm>
              <a:off x="1115616" y="2420888"/>
              <a:ext cx="3024336" cy="400110"/>
            </a:xfrm>
            <a:prstGeom prst="rect">
              <a:avLst/>
            </a:prstGeom>
            <a:noFill/>
          </p:spPr>
          <p:txBody>
            <a:bodyPr wrap="square" rtlCol="0">
              <a:spAutoFit/>
            </a:bodyPr>
            <a:lstStyle/>
            <a:p>
              <a:r>
                <a:rPr lang="en-US" sz="2000" b="1" dirty="0" smtClean="0">
                  <a:solidFill>
                    <a:srgbClr val="00B050"/>
                  </a:solidFill>
                  <a:latin typeface="Arial Black" pitchFamily="34" charset="0"/>
                </a:rPr>
                <a:t>= syb2-pHluorin</a:t>
              </a:r>
              <a:endParaRPr lang="en-US" sz="2000" b="1" dirty="0">
                <a:solidFill>
                  <a:srgbClr val="00B050"/>
                </a:solidFill>
                <a:latin typeface="Arial Black" pitchFamily="34" charset="0"/>
              </a:endParaRPr>
            </a:p>
          </p:txBody>
        </p:sp>
      </p:grpSp>
      <p:sp>
        <p:nvSpPr>
          <p:cNvPr id="8" name="TextBox 5"/>
          <p:cNvSpPr txBox="1"/>
          <p:nvPr/>
        </p:nvSpPr>
        <p:spPr>
          <a:xfrm>
            <a:off x="899593" y="3573017"/>
            <a:ext cx="6775980" cy="830997"/>
          </a:xfrm>
          <a:prstGeom prst="rect">
            <a:avLst/>
          </a:prstGeom>
          <a:solidFill>
            <a:schemeClr val="bg1"/>
          </a:solidFill>
        </p:spPr>
        <p:txBody>
          <a:bodyPr wrap="square" rtlCol="0">
            <a:spAutoFit/>
          </a:bodyPr>
          <a:lstStyle/>
          <a:p>
            <a:pPr algn="ctr"/>
            <a:r>
              <a:rPr lang="en-US" sz="4800" b="1" dirty="0" err="1" smtClean="0">
                <a:solidFill>
                  <a:srgbClr val="FF0000"/>
                </a:solidFill>
              </a:rPr>
              <a:t>TeNT</a:t>
            </a:r>
            <a:r>
              <a:rPr lang="en-US" sz="4800" b="1" dirty="0" smtClean="0">
                <a:solidFill>
                  <a:srgbClr val="FF0000"/>
                </a:solidFill>
              </a:rPr>
              <a:t> affects syb2</a:t>
            </a:r>
            <a:endParaRPr lang="en-US" sz="4800" b="1" dirty="0">
              <a:solidFill>
                <a:srgbClr val="FF0000"/>
              </a:solidFill>
            </a:endParaRPr>
          </a:p>
        </p:txBody>
      </p:sp>
      <p:pic>
        <p:nvPicPr>
          <p:cNvPr id="9"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6940" t="34172" r="36163" b="34586"/>
          <a:stretch/>
        </p:blipFill>
        <p:spPr bwMode="auto">
          <a:xfrm>
            <a:off x="883385" y="1237229"/>
            <a:ext cx="6986723" cy="507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660" t="30255" r="63863" b="26917"/>
          <a:stretch/>
        </p:blipFill>
        <p:spPr bwMode="auto">
          <a:xfrm>
            <a:off x="1907704" y="622550"/>
            <a:ext cx="6192688" cy="6032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42956" t="30034" r="28287" b="27138"/>
          <a:stretch/>
        </p:blipFill>
        <p:spPr bwMode="auto">
          <a:xfrm>
            <a:off x="1907704" y="620689"/>
            <a:ext cx="6480720" cy="60325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6"/>
          <p:cNvSpPr txBox="1"/>
          <p:nvPr/>
        </p:nvSpPr>
        <p:spPr>
          <a:xfrm>
            <a:off x="1475657" y="1844824"/>
            <a:ext cx="6518172" cy="1446550"/>
          </a:xfrm>
          <a:prstGeom prst="rect">
            <a:avLst/>
          </a:prstGeom>
          <a:solidFill>
            <a:schemeClr val="bg1"/>
          </a:solidFill>
        </p:spPr>
        <p:txBody>
          <a:bodyPr wrap="square" rtlCol="0">
            <a:spAutoFit/>
          </a:bodyPr>
          <a:lstStyle/>
          <a:p>
            <a:pPr algn="ctr"/>
            <a:r>
              <a:rPr lang="en-US" sz="4400" b="1" dirty="0" err="1" smtClean="0">
                <a:solidFill>
                  <a:srgbClr val="FF0000"/>
                </a:solidFill>
              </a:rPr>
              <a:t>TeNT</a:t>
            </a:r>
            <a:r>
              <a:rPr lang="en-US" sz="4400" b="1" dirty="0" smtClean="0">
                <a:solidFill>
                  <a:srgbClr val="FF0000"/>
                </a:solidFill>
              </a:rPr>
              <a:t> has no effects on LAMP1</a:t>
            </a:r>
            <a:endParaRPr lang="en-US" sz="4400" b="1" dirty="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81168"/>
    </mc:Choice>
    <mc:Fallback>
      <p:transition spd="slow" advTm="81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5"/>
                                        </p:tgtEl>
                                        <p:attrNameLst>
                                          <p:attrName>style.opacity</p:attrName>
                                        </p:attrNameLst>
                                      </p:cBhvr>
                                      <p:to>
                                        <p:strVal val="0.5"/>
                                      </p:to>
                                    </p:set>
                                    <p:animEffect filter="image" prLst="opacity: 0.5">
                                      <p:cBhvr rctx="IE">
                                        <p:cTn id="11" dur="indefinite"/>
                                        <p:tgtEl>
                                          <p:spTgt spid="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mph" presetSubtype="0" nodeType="clickEffect">
                                  <p:stCondLst>
                                    <p:cond delay="0"/>
                                  </p:stCondLst>
                                  <p:childTnLst>
                                    <p:set>
                                      <p:cBhvr rctx="PPT">
                                        <p:cTn id="44" dur="indefinite"/>
                                        <p:tgtEl>
                                          <p:spTgt spid="11"/>
                                        </p:tgtEl>
                                        <p:attrNameLst>
                                          <p:attrName>style.opacity</p:attrName>
                                        </p:attrNameLst>
                                      </p:cBhvr>
                                      <p:to>
                                        <p:strVal val="0.5"/>
                                      </p:to>
                                    </p:set>
                                    <p:animEffect filter="image" prLst="opacity: 0.5">
                                      <p:cBhvr rctx="IE">
                                        <p:cTn id="45" dur="indefinite"/>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96" y="383913"/>
            <a:ext cx="2973080" cy="2973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012906" y="980728"/>
            <a:ext cx="6012160" cy="1138773"/>
          </a:xfrm>
          <a:prstGeom prst="rect">
            <a:avLst/>
          </a:prstGeom>
          <a:noFill/>
        </p:spPr>
        <p:txBody>
          <a:bodyPr wrap="square" rtlCol="0">
            <a:spAutoFit/>
          </a:bodyPr>
          <a:lstStyle/>
          <a:p>
            <a:r>
              <a:rPr lang="en-US" sz="4000" dirty="0" err="1">
                <a:solidFill>
                  <a:schemeClr val="tx2">
                    <a:lumMod val="90000"/>
                    <a:lumOff val="10000"/>
                  </a:schemeClr>
                </a:solidFill>
                <a:latin typeface="Calibri" pitchFamily="34" charset="0"/>
                <a:cs typeface="Calibri" pitchFamily="34" charset="0"/>
              </a:rPr>
              <a:t>TeNT</a:t>
            </a:r>
            <a:r>
              <a:rPr lang="en-US" sz="4000" dirty="0">
                <a:solidFill>
                  <a:schemeClr val="tx2">
                    <a:lumMod val="90000"/>
                    <a:lumOff val="10000"/>
                  </a:schemeClr>
                </a:solidFill>
                <a:latin typeface="Calibri" pitchFamily="34" charset="0"/>
                <a:cs typeface="Calibri" pitchFamily="34" charset="0"/>
              </a:rPr>
              <a:t> affects </a:t>
            </a:r>
            <a:r>
              <a:rPr lang="en-US" sz="4000" u="sng" dirty="0">
                <a:solidFill>
                  <a:schemeClr val="tx2">
                    <a:lumMod val="90000"/>
                    <a:lumOff val="10000"/>
                  </a:schemeClr>
                </a:solidFill>
                <a:latin typeface="Calibri" pitchFamily="34" charset="0"/>
                <a:cs typeface="Calibri" pitchFamily="34" charset="0"/>
              </a:rPr>
              <a:t>Syb2</a:t>
            </a:r>
          </a:p>
          <a:p>
            <a:endParaRPr lang="en-US" sz="2800" b="1" dirty="0">
              <a:solidFill>
                <a:srgbClr val="002060"/>
              </a:solidFill>
              <a:latin typeface="Adobe Caslon Pro Bold" pitchFamily="18" charset="0"/>
            </a:endParaRPr>
          </a:p>
        </p:txBody>
      </p:sp>
      <p:sp>
        <p:nvSpPr>
          <p:cNvPr id="6" name="TextBox 5"/>
          <p:cNvSpPr txBox="1"/>
          <p:nvPr/>
        </p:nvSpPr>
        <p:spPr>
          <a:xfrm>
            <a:off x="2555776" y="2228671"/>
            <a:ext cx="6624736" cy="1200329"/>
          </a:xfrm>
          <a:prstGeom prst="rect">
            <a:avLst/>
          </a:prstGeom>
          <a:noFill/>
        </p:spPr>
        <p:txBody>
          <a:bodyPr wrap="square" rtlCol="0">
            <a:spAutoFit/>
          </a:bodyPr>
          <a:lstStyle/>
          <a:p>
            <a:r>
              <a:rPr lang="en-US" sz="4000" dirty="0" err="1">
                <a:solidFill>
                  <a:schemeClr val="tx2">
                    <a:lumMod val="90000"/>
                    <a:lumOff val="10000"/>
                  </a:schemeClr>
                </a:solidFill>
              </a:rPr>
              <a:t>TeNT</a:t>
            </a:r>
            <a:r>
              <a:rPr lang="en-US" sz="4000" dirty="0">
                <a:solidFill>
                  <a:schemeClr val="tx2">
                    <a:lumMod val="90000"/>
                    <a:lumOff val="10000"/>
                  </a:schemeClr>
                </a:solidFill>
              </a:rPr>
              <a:t> does not affect </a:t>
            </a:r>
            <a:r>
              <a:rPr lang="en-US" sz="4000" u="sng" dirty="0">
                <a:solidFill>
                  <a:schemeClr val="tx2">
                    <a:lumMod val="90000"/>
                    <a:lumOff val="10000"/>
                  </a:schemeClr>
                </a:solidFill>
              </a:rPr>
              <a:t>LAMP1</a:t>
            </a:r>
          </a:p>
          <a:p>
            <a:endParaRPr lang="en-US" sz="3200" b="1" dirty="0">
              <a:solidFill>
                <a:schemeClr val="tx2">
                  <a:lumMod val="90000"/>
                  <a:lumOff val="10000"/>
                </a:schemeClr>
              </a:solidFill>
            </a:endParaRPr>
          </a:p>
        </p:txBody>
      </p:sp>
      <p:sp>
        <p:nvSpPr>
          <p:cNvPr id="7" name="TextBox 6"/>
          <p:cNvSpPr txBox="1"/>
          <p:nvPr/>
        </p:nvSpPr>
        <p:spPr>
          <a:xfrm>
            <a:off x="251520" y="4005064"/>
            <a:ext cx="8136904" cy="1323439"/>
          </a:xfrm>
          <a:prstGeom prst="rect">
            <a:avLst/>
          </a:prstGeom>
          <a:noFill/>
        </p:spPr>
        <p:txBody>
          <a:bodyPr wrap="square" rtlCol="0">
            <a:spAutoFit/>
          </a:bodyPr>
          <a:lstStyle/>
          <a:p>
            <a:r>
              <a:rPr lang="en-US" sz="4000" b="1" dirty="0" smtClean="0">
                <a:solidFill>
                  <a:schemeClr val="tx2">
                    <a:lumMod val="90000"/>
                    <a:lumOff val="10000"/>
                  </a:schemeClr>
                </a:solidFill>
                <a:sym typeface="Wingdings" pitchFamily="2" charset="2"/>
              </a:rPr>
              <a:t> </a:t>
            </a:r>
            <a:r>
              <a:rPr lang="en-US" sz="4000" b="1" dirty="0" smtClean="0">
                <a:solidFill>
                  <a:schemeClr val="tx2">
                    <a:lumMod val="90000"/>
                    <a:lumOff val="10000"/>
                  </a:schemeClr>
                </a:solidFill>
              </a:rPr>
              <a:t>Does it mean that </a:t>
            </a:r>
            <a:r>
              <a:rPr lang="en-US" sz="4000" b="1" dirty="0" err="1" smtClean="0">
                <a:solidFill>
                  <a:schemeClr val="tx2">
                    <a:lumMod val="90000"/>
                    <a:lumOff val="10000"/>
                  </a:schemeClr>
                </a:solidFill>
              </a:rPr>
              <a:t>TeNT</a:t>
            </a:r>
            <a:r>
              <a:rPr lang="en-US" sz="4000" b="1" dirty="0" smtClean="0">
                <a:solidFill>
                  <a:schemeClr val="tx2">
                    <a:lumMod val="90000"/>
                    <a:lumOff val="10000"/>
                  </a:schemeClr>
                </a:solidFill>
              </a:rPr>
              <a:t> affects </a:t>
            </a:r>
            <a:r>
              <a:rPr lang="en-US" sz="4000" b="1" u="sng" dirty="0" smtClean="0">
                <a:solidFill>
                  <a:schemeClr val="tx2">
                    <a:lumMod val="90000"/>
                    <a:lumOff val="10000"/>
                  </a:schemeClr>
                </a:solidFill>
              </a:rPr>
              <a:t>small vesicles</a:t>
            </a:r>
            <a:r>
              <a:rPr lang="en-US" sz="4000" b="1" dirty="0" smtClean="0">
                <a:solidFill>
                  <a:schemeClr val="tx2">
                    <a:lumMod val="90000"/>
                    <a:lumOff val="10000"/>
                  </a:schemeClr>
                </a:solidFill>
              </a:rPr>
              <a:t> and not </a:t>
            </a:r>
            <a:r>
              <a:rPr lang="en-US" sz="4000" b="1" u="sng" dirty="0" smtClean="0">
                <a:solidFill>
                  <a:schemeClr val="tx2">
                    <a:lumMod val="90000"/>
                    <a:lumOff val="10000"/>
                  </a:schemeClr>
                </a:solidFill>
              </a:rPr>
              <a:t>lysosomes</a:t>
            </a:r>
            <a:r>
              <a:rPr lang="en-US" sz="4000" b="1" dirty="0" smtClean="0">
                <a:solidFill>
                  <a:schemeClr val="tx2">
                    <a:lumMod val="90000"/>
                    <a:lumOff val="10000"/>
                  </a:schemeClr>
                </a:solidFill>
              </a:rPr>
              <a:t>?</a:t>
            </a:r>
            <a:endParaRPr lang="en-US" sz="4000" b="1" dirty="0">
              <a:solidFill>
                <a:schemeClr val="tx2">
                  <a:lumMod val="90000"/>
                  <a:lumOff val="10000"/>
                </a:schemeClr>
              </a:solidFill>
            </a:endParaRPr>
          </a:p>
        </p:txBody>
      </p:sp>
      <p:sp>
        <p:nvSpPr>
          <p:cNvPr id="3" name="ZoneTexte 2"/>
          <p:cNvSpPr txBox="1"/>
          <p:nvPr/>
        </p:nvSpPr>
        <p:spPr>
          <a:xfrm>
            <a:off x="2936568" y="979379"/>
            <a:ext cx="5667880" cy="707886"/>
          </a:xfrm>
          <a:prstGeom prst="rect">
            <a:avLst/>
          </a:prstGeom>
          <a:noFill/>
        </p:spPr>
        <p:txBody>
          <a:bodyPr wrap="square" rtlCol="0">
            <a:spAutoFit/>
          </a:bodyPr>
          <a:lstStyle/>
          <a:p>
            <a:r>
              <a:rPr lang="en-US" sz="4000" dirty="0" smtClean="0">
                <a:solidFill>
                  <a:srgbClr val="2A4E5E"/>
                </a:solidFill>
              </a:rPr>
              <a:t>Quantification for LAMP1</a:t>
            </a:r>
            <a:endParaRPr lang="en-US" sz="4000" dirty="0">
              <a:solidFill>
                <a:srgbClr val="2A4E5E"/>
              </a:solidFill>
            </a:endParaRPr>
          </a:p>
        </p:txBody>
      </p:sp>
      <p:sp>
        <p:nvSpPr>
          <p:cNvPr id="8" name="ZoneTexte 7"/>
          <p:cNvSpPr txBox="1"/>
          <p:nvPr/>
        </p:nvSpPr>
        <p:spPr>
          <a:xfrm>
            <a:off x="2836436" y="2243659"/>
            <a:ext cx="5667880" cy="707886"/>
          </a:xfrm>
          <a:prstGeom prst="rect">
            <a:avLst/>
          </a:prstGeom>
          <a:noFill/>
        </p:spPr>
        <p:txBody>
          <a:bodyPr wrap="square" rtlCol="0">
            <a:spAutoFit/>
          </a:bodyPr>
          <a:lstStyle/>
          <a:p>
            <a:r>
              <a:rPr lang="en-US" sz="4000" dirty="0" smtClean="0">
                <a:solidFill>
                  <a:srgbClr val="2A4E5E"/>
                </a:solidFill>
              </a:rPr>
              <a:t>No quantification for Syb2</a:t>
            </a:r>
            <a:endParaRPr lang="en-US" sz="4000" dirty="0">
              <a:solidFill>
                <a:srgbClr val="2A4E5E"/>
              </a:solidFill>
            </a:endParaRPr>
          </a:p>
        </p:txBody>
      </p:sp>
      <p:sp>
        <p:nvSpPr>
          <p:cNvPr id="9" name="TextBox 6"/>
          <p:cNvSpPr txBox="1"/>
          <p:nvPr/>
        </p:nvSpPr>
        <p:spPr>
          <a:xfrm>
            <a:off x="251520" y="3977769"/>
            <a:ext cx="8136904" cy="1323439"/>
          </a:xfrm>
          <a:prstGeom prst="rect">
            <a:avLst/>
          </a:prstGeom>
          <a:noFill/>
        </p:spPr>
        <p:txBody>
          <a:bodyPr wrap="square" rtlCol="0">
            <a:spAutoFit/>
          </a:bodyPr>
          <a:lstStyle/>
          <a:p>
            <a:r>
              <a:rPr lang="en-US" sz="4000" b="1" dirty="0" smtClean="0">
                <a:solidFill>
                  <a:schemeClr val="tx2">
                    <a:lumMod val="90000"/>
                    <a:lumOff val="10000"/>
                  </a:schemeClr>
                </a:solidFill>
                <a:sym typeface="Wingdings" pitchFamily="2" charset="2"/>
              </a:rPr>
              <a:t> </a:t>
            </a:r>
            <a:r>
              <a:rPr lang="en-US" sz="4000" b="1" dirty="0" smtClean="0">
                <a:solidFill>
                  <a:schemeClr val="tx2">
                    <a:lumMod val="90000"/>
                    <a:lumOff val="10000"/>
                  </a:schemeClr>
                </a:solidFill>
              </a:rPr>
              <a:t>Is </a:t>
            </a:r>
            <a:r>
              <a:rPr lang="en-US" sz="4000" b="1" dirty="0" err="1" smtClean="0">
                <a:solidFill>
                  <a:schemeClr val="tx2">
                    <a:lumMod val="90000"/>
                    <a:lumOff val="10000"/>
                  </a:schemeClr>
                </a:solidFill>
              </a:rPr>
              <a:t>TeNT</a:t>
            </a:r>
            <a:r>
              <a:rPr lang="en-US" sz="4000" b="1" dirty="0" smtClean="0">
                <a:solidFill>
                  <a:schemeClr val="tx2">
                    <a:lumMod val="90000"/>
                    <a:lumOff val="10000"/>
                  </a:schemeClr>
                </a:solidFill>
              </a:rPr>
              <a:t> really a tool to block small vesicle exocytosis?</a:t>
            </a:r>
            <a:endParaRPr lang="en-US" sz="4000" b="1" dirty="0">
              <a:solidFill>
                <a:schemeClr val="tx2">
                  <a:lumMod val="90000"/>
                  <a:lumOff val="10000"/>
                </a:schemeClr>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60411"/>
    </mc:Choice>
    <mc:Fallback>
      <p:transition spd="slow" advTm="60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3"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432" y="-99392"/>
            <a:ext cx="7475984" cy="922114"/>
          </a:xfrm>
        </p:spPr>
        <p:txBody>
          <a:bodyPr/>
          <a:lstStyle/>
          <a:p>
            <a:r>
              <a:rPr lang="en-US" sz="4400" dirty="0" smtClean="0"/>
              <a:t>What</a:t>
            </a:r>
            <a:r>
              <a:rPr lang="fr-FR" sz="4400" dirty="0" smtClean="0"/>
              <a:t> about </a:t>
            </a:r>
            <a:r>
              <a:rPr lang="fr-FR" sz="4400" dirty="0" err="1" smtClean="0"/>
              <a:t>astrocytes</a:t>
            </a:r>
            <a:r>
              <a:rPr lang="fr-FR" sz="4400" dirty="0" smtClean="0"/>
              <a:t> ?</a:t>
            </a:r>
            <a:endParaRPr lang="fr-FR" sz="4400" dirty="0"/>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7281" r="5100" b="12913"/>
          <a:stretch/>
        </p:blipFill>
        <p:spPr bwMode="auto">
          <a:xfrm>
            <a:off x="467544" y="1264816"/>
            <a:ext cx="5094808" cy="453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716016" y="1264816"/>
            <a:ext cx="3672408" cy="707886"/>
          </a:xfrm>
          <a:prstGeom prst="rect">
            <a:avLst/>
          </a:prstGeom>
          <a:solidFill>
            <a:schemeClr val="bg1"/>
          </a:solidFill>
        </p:spPr>
        <p:txBody>
          <a:bodyPr wrap="square" rtlCol="0">
            <a:spAutoFit/>
          </a:bodyPr>
          <a:lstStyle/>
          <a:p>
            <a:r>
              <a:rPr lang="en-US" sz="2000" b="1" dirty="0" smtClean="0">
                <a:latin typeface="Adobe Caslon Pro Bold" pitchFamily="18" charset="0"/>
              </a:rPr>
              <a:t>Activity-dependent regulation of synaptic functions</a:t>
            </a:r>
            <a:endParaRPr lang="en-US" sz="2000" b="1" dirty="0">
              <a:latin typeface="Adobe Caslon Pro Bold" pitchFamily="18" charset="0"/>
            </a:endParaRPr>
          </a:p>
        </p:txBody>
      </p:sp>
      <p:sp>
        <p:nvSpPr>
          <p:cNvPr id="7" name="TextBox 6"/>
          <p:cNvSpPr txBox="1"/>
          <p:nvPr/>
        </p:nvSpPr>
        <p:spPr>
          <a:xfrm>
            <a:off x="4716016" y="1972702"/>
            <a:ext cx="3672408" cy="400110"/>
          </a:xfrm>
          <a:prstGeom prst="rect">
            <a:avLst/>
          </a:prstGeom>
          <a:solidFill>
            <a:schemeClr val="bg1"/>
          </a:solidFill>
        </p:spPr>
        <p:txBody>
          <a:bodyPr wrap="square" rtlCol="0">
            <a:spAutoFit/>
          </a:bodyPr>
          <a:lstStyle/>
          <a:p>
            <a:r>
              <a:rPr lang="fr-FR" sz="2000" dirty="0" smtClean="0">
                <a:latin typeface="Adobe Caslon Pro Bold" pitchFamily="18" charset="0"/>
              </a:rPr>
              <a:t>Gliotransmitters</a:t>
            </a:r>
            <a:endParaRPr lang="fr-FR" sz="2000" dirty="0">
              <a:latin typeface="Adobe Caslon Pro Bold" pitchFamily="18" charset="0"/>
            </a:endParaRPr>
          </a:p>
        </p:txBody>
      </p:sp>
      <p:sp>
        <p:nvSpPr>
          <p:cNvPr id="3" name="TextBox 2"/>
          <p:cNvSpPr txBox="1"/>
          <p:nvPr/>
        </p:nvSpPr>
        <p:spPr>
          <a:xfrm>
            <a:off x="5751700" y="2564904"/>
            <a:ext cx="2520280" cy="369332"/>
          </a:xfrm>
          <a:prstGeom prst="rect">
            <a:avLst/>
          </a:prstGeom>
          <a:noFill/>
        </p:spPr>
        <p:txBody>
          <a:bodyPr wrap="square" rtlCol="0">
            <a:spAutoFit/>
          </a:bodyPr>
          <a:lstStyle/>
          <a:p>
            <a:r>
              <a:rPr lang="en-US" b="1" dirty="0" smtClean="0">
                <a:solidFill>
                  <a:schemeClr val="bg2">
                    <a:lumMod val="50000"/>
                  </a:schemeClr>
                </a:solidFill>
                <a:latin typeface="Adobe Caslon Pro Bold" pitchFamily="18" charset="0"/>
              </a:rPr>
              <a:t>ATP</a:t>
            </a:r>
            <a:endParaRPr lang="en-US" b="1" dirty="0">
              <a:solidFill>
                <a:schemeClr val="bg2">
                  <a:lumMod val="50000"/>
                </a:schemeClr>
              </a:solidFill>
              <a:latin typeface="Adobe Caslon Pro Bold" pitchFamily="18" charset="0"/>
            </a:endParaRPr>
          </a:p>
        </p:txBody>
      </p:sp>
      <p:sp>
        <p:nvSpPr>
          <p:cNvPr id="8" name="TextBox 7"/>
          <p:cNvSpPr txBox="1"/>
          <p:nvPr/>
        </p:nvSpPr>
        <p:spPr>
          <a:xfrm>
            <a:off x="5751700" y="2915652"/>
            <a:ext cx="2520280" cy="369332"/>
          </a:xfrm>
          <a:prstGeom prst="rect">
            <a:avLst/>
          </a:prstGeom>
          <a:noFill/>
        </p:spPr>
        <p:txBody>
          <a:bodyPr wrap="square" rtlCol="0">
            <a:spAutoFit/>
          </a:bodyPr>
          <a:lstStyle/>
          <a:p>
            <a:r>
              <a:rPr lang="en-US" b="1" dirty="0" smtClean="0">
                <a:solidFill>
                  <a:schemeClr val="bg2">
                    <a:lumMod val="50000"/>
                  </a:schemeClr>
                </a:solidFill>
                <a:latin typeface="Adobe Caslon Pro Bold" pitchFamily="18" charset="0"/>
              </a:rPr>
              <a:t>D-Serine</a:t>
            </a:r>
            <a:endParaRPr lang="en-US" b="1" dirty="0">
              <a:solidFill>
                <a:schemeClr val="bg2">
                  <a:lumMod val="50000"/>
                </a:schemeClr>
              </a:solidFill>
              <a:latin typeface="Adobe Caslon Pro Bold" pitchFamily="18" charset="0"/>
            </a:endParaRPr>
          </a:p>
        </p:txBody>
      </p:sp>
      <p:sp>
        <p:nvSpPr>
          <p:cNvPr id="9" name="TextBox 8"/>
          <p:cNvSpPr txBox="1"/>
          <p:nvPr/>
        </p:nvSpPr>
        <p:spPr>
          <a:xfrm>
            <a:off x="5751700" y="3269288"/>
            <a:ext cx="2520280" cy="369332"/>
          </a:xfrm>
          <a:prstGeom prst="rect">
            <a:avLst/>
          </a:prstGeom>
          <a:noFill/>
        </p:spPr>
        <p:txBody>
          <a:bodyPr wrap="square" rtlCol="0">
            <a:spAutoFit/>
          </a:bodyPr>
          <a:lstStyle/>
          <a:p>
            <a:r>
              <a:rPr lang="en-US" b="1" dirty="0" smtClean="0">
                <a:solidFill>
                  <a:schemeClr val="bg2">
                    <a:lumMod val="50000"/>
                  </a:schemeClr>
                </a:solidFill>
                <a:latin typeface="Adobe Caslon Pro Bold" pitchFamily="18" charset="0"/>
              </a:rPr>
              <a:t>Aspartate</a:t>
            </a:r>
            <a:endParaRPr lang="en-US" b="1" dirty="0">
              <a:solidFill>
                <a:schemeClr val="bg2">
                  <a:lumMod val="50000"/>
                </a:schemeClr>
              </a:solidFill>
              <a:latin typeface="Adobe Caslon Pro Bold" pitchFamily="18" charset="0"/>
            </a:endParaRPr>
          </a:p>
        </p:txBody>
      </p:sp>
      <p:sp>
        <p:nvSpPr>
          <p:cNvPr id="10" name="TextBox 9"/>
          <p:cNvSpPr txBox="1"/>
          <p:nvPr/>
        </p:nvSpPr>
        <p:spPr>
          <a:xfrm>
            <a:off x="5652028" y="4005064"/>
            <a:ext cx="2520280" cy="369332"/>
          </a:xfrm>
          <a:prstGeom prst="rect">
            <a:avLst/>
          </a:prstGeom>
          <a:noFill/>
        </p:spPr>
        <p:txBody>
          <a:bodyPr wrap="square" rtlCol="0">
            <a:spAutoFit/>
          </a:bodyPr>
          <a:lstStyle/>
          <a:p>
            <a:r>
              <a:rPr lang="en-US" b="1" dirty="0" smtClean="0">
                <a:solidFill>
                  <a:srgbClr val="FF0000"/>
                </a:solidFill>
                <a:latin typeface="Adobe Caslon Pro Bold" pitchFamily="18" charset="0"/>
              </a:rPr>
              <a:t>GLUTAMATE</a:t>
            </a:r>
            <a:endParaRPr lang="en-US" b="1" dirty="0">
              <a:solidFill>
                <a:srgbClr val="FF0000"/>
              </a:solidFill>
              <a:latin typeface="Adobe Caslon Pro Bold" pitchFamily="18" charset="0"/>
            </a:endParaRPr>
          </a:p>
        </p:txBody>
      </p:sp>
      <p:sp>
        <p:nvSpPr>
          <p:cNvPr id="11" name="Espace réservé du pied de page 3"/>
          <p:cNvSpPr>
            <a:spLocks noGrp="1"/>
          </p:cNvSpPr>
          <p:nvPr>
            <p:ph type="ftr" sz="quarter" idx="11"/>
          </p:nvPr>
        </p:nvSpPr>
        <p:spPr>
          <a:xfrm>
            <a:off x="324546" y="6481142"/>
            <a:ext cx="9143999" cy="476250"/>
          </a:xfrm>
        </p:spPr>
        <p:txBody>
          <a:bodyPr/>
          <a:lstStyle/>
          <a:p>
            <a:pPr marL="185738" indent="-185738" algn="l">
              <a:buAutoNum type="romanUcPeriod"/>
              <a:defRPr/>
            </a:pPr>
            <a:r>
              <a:rPr lang="fr-FR" sz="1400" b="1" dirty="0" smtClean="0">
                <a:solidFill>
                  <a:schemeClr val="tx2">
                    <a:lumMod val="90000"/>
                    <a:lumOff val="10000"/>
                  </a:schemeClr>
                </a:solidFill>
                <a:effectLst>
                  <a:outerShdw blurRad="38100" dist="38100" dir="2700000" algn="tl">
                    <a:srgbClr val="000000">
                      <a:alpha val="43137"/>
                    </a:srgbClr>
                  </a:outerShdw>
                </a:effectLst>
              </a:rPr>
              <a:t>Introduction</a:t>
            </a:r>
            <a:r>
              <a:rPr lang="fr-FR" sz="1400" dirty="0" smtClean="0">
                <a:solidFill>
                  <a:schemeClr val="tx2">
                    <a:lumMod val="90000"/>
                    <a:lumOff val="10000"/>
                  </a:schemeClr>
                </a:solidFill>
              </a:rPr>
              <a:t>	</a:t>
            </a:r>
            <a:r>
              <a:rPr lang="fr-FR" sz="1400" b="1" dirty="0" smtClean="0">
                <a:solidFill>
                  <a:schemeClr val="tx2">
                    <a:lumMod val="90000"/>
                    <a:lumOff val="10000"/>
                  </a:schemeClr>
                </a:solidFill>
                <a:effectLst>
                  <a:outerShdw blurRad="38100" dist="38100" dir="2700000" algn="tl">
                    <a:srgbClr val="000000">
                      <a:alpha val="43137"/>
                    </a:srgbClr>
                  </a:outerShdw>
                </a:effectLst>
              </a:rPr>
              <a:t>  </a:t>
            </a:r>
            <a:r>
              <a:rPr lang="fr-FR" sz="1400" dirty="0" smtClean="0">
                <a:solidFill>
                  <a:schemeClr val="tx2">
                    <a:lumMod val="90000"/>
                    <a:lumOff val="10000"/>
                  </a:schemeClr>
                </a:solidFill>
              </a:rPr>
              <a:t>II. </a:t>
            </a:r>
            <a:r>
              <a:rPr lang="fr-FR" sz="1400" dirty="0" err="1" smtClean="0">
                <a:solidFill>
                  <a:schemeClr val="tx2">
                    <a:lumMod val="90000"/>
                    <a:lumOff val="10000"/>
                  </a:schemeClr>
                </a:solidFill>
              </a:rPr>
              <a:t>Methods</a:t>
            </a:r>
            <a:r>
              <a:rPr lang="fr-FR" sz="1400" dirty="0" smtClean="0">
                <a:solidFill>
                  <a:schemeClr val="tx2">
                    <a:lumMod val="90000"/>
                    <a:lumOff val="10000"/>
                  </a:schemeClr>
                </a:solidFill>
              </a:rPr>
              <a:t> and </a:t>
            </a:r>
            <a:r>
              <a:rPr lang="fr-FR" sz="1400" dirty="0" err="1" smtClean="0">
                <a:solidFill>
                  <a:schemeClr val="tx2">
                    <a:lumMod val="90000"/>
                    <a:lumOff val="10000"/>
                  </a:schemeClr>
                </a:solidFill>
              </a:rPr>
              <a:t>results</a:t>
            </a:r>
            <a:r>
              <a:rPr lang="fr-FR" sz="1400" dirty="0" smtClean="0">
                <a:solidFill>
                  <a:schemeClr val="tx2">
                    <a:lumMod val="90000"/>
                    <a:lumOff val="10000"/>
                  </a:schemeClr>
                </a:solidFill>
              </a:rPr>
              <a:t> 	  	III. Conclusion 	 IV. Perspectives</a:t>
            </a:r>
            <a:endParaRPr lang="fr-FR" sz="1400" dirty="0">
              <a:solidFill>
                <a:schemeClr val="tx2">
                  <a:lumMod val="90000"/>
                  <a:lumOff val="10000"/>
                </a:schemeClr>
              </a:solidFill>
            </a:endParaRPr>
          </a:p>
        </p:txBody>
      </p:sp>
    </p:spTree>
    <p:custDataLst>
      <p:tags r:id="rId1"/>
    </p:custDataLst>
    <p:extLst>
      <p:ext uri="{BB962C8B-B14F-4D97-AF65-F5344CB8AC3E}">
        <p14:creationId xmlns:p14="http://schemas.microsoft.com/office/powerpoint/2010/main" xmlns="" val="179807789"/>
      </p:ext>
    </p:extLst>
  </p:cSld>
  <p:clrMapOvr>
    <a:masterClrMapping/>
  </p:clrMapOvr>
  <p:transition spd="slow" advTm="8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6900"/>
            <a:ext cx="8571309" cy="129963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olidFill>
                <a:effectLst/>
                <a:uLnTx/>
                <a:uFillTx/>
                <a:latin typeface="Cambria" pitchFamily="18" charset="0"/>
                <a:ea typeface="+mj-ea"/>
                <a:cs typeface="+mj-cs"/>
              </a:rPr>
              <a:t>Will </a:t>
            </a:r>
            <a:r>
              <a:rPr kumimoji="0" lang="en-US" sz="4000" b="0" i="0" u="none" strike="noStrike" kern="1200" cap="none" spc="-100" normalizeH="0" baseline="0" noProof="0" dirty="0" err="1" smtClean="0">
                <a:ln>
                  <a:noFill/>
                </a:ln>
                <a:solidFill>
                  <a:schemeClr val="tx2"/>
                </a:solidFill>
                <a:effectLst/>
                <a:uLnTx/>
                <a:uFillTx/>
                <a:latin typeface="Cambria" pitchFamily="18" charset="0"/>
                <a:ea typeface="+mj-ea"/>
                <a:cs typeface="+mj-cs"/>
              </a:rPr>
              <a:t>TeNT</a:t>
            </a:r>
            <a:r>
              <a:rPr kumimoji="0" lang="en-US" sz="4000" b="0" i="0" u="none" strike="noStrike" kern="1200" cap="none" spc="-100" normalizeH="0" baseline="0" noProof="0" dirty="0" smtClean="0">
                <a:ln>
                  <a:noFill/>
                </a:ln>
                <a:solidFill>
                  <a:schemeClr val="tx2"/>
                </a:solidFill>
                <a:effectLst/>
                <a:uLnTx/>
                <a:uFillTx/>
                <a:latin typeface="Cambria" pitchFamily="18" charset="0"/>
                <a:ea typeface="+mj-ea"/>
                <a:cs typeface="+mj-cs"/>
              </a:rPr>
              <a:t> affect the glutamate release</a:t>
            </a:r>
            <a:r>
              <a:rPr kumimoji="0" lang="en-US" sz="3600" b="0" i="0" u="none" strike="noStrike" kern="1200" cap="none" spc="-100" normalizeH="0" baseline="0" noProof="0" dirty="0" smtClean="0">
                <a:ln>
                  <a:noFill/>
                </a:ln>
                <a:solidFill>
                  <a:schemeClr val="tx2"/>
                </a:solidFill>
                <a:effectLst/>
                <a:uLnTx/>
                <a:uFillTx/>
                <a:latin typeface="+mj-lt"/>
                <a:ea typeface="+mj-ea"/>
                <a:cs typeface="+mj-cs"/>
              </a:rPr>
              <a:t>?</a:t>
            </a:r>
            <a:endParaRPr kumimoji="0" lang="en-US" sz="3600" b="0" i="0" u="none" strike="noStrike" kern="1200" cap="none" spc="-100" normalizeH="0" baseline="0" noProof="0" dirty="0">
              <a:ln>
                <a:noFill/>
              </a:ln>
              <a:solidFill>
                <a:schemeClr val="tx2"/>
              </a:solidFill>
              <a:effectLst/>
              <a:uLnTx/>
              <a:uFillTx/>
              <a:latin typeface="+mj-lt"/>
              <a:ea typeface="+mj-ea"/>
              <a:cs typeface="+mj-cs"/>
            </a:endParaRPr>
          </a:p>
        </p:txBody>
      </p:sp>
      <p:cxnSp>
        <p:nvCxnSpPr>
          <p:cNvPr id="5" name="Straight Arrow Connector 4"/>
          <p:cNvCxnSpPr/>
          <p:nvPr/>
        </p:nvCxnSpPr>
        <p:spPr>
          <a:xfrm>
            <a:off x="1187626" y="1462196"/>
            <a:ext cx="89504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6" name="TextBox 6"/>
          <p:cNvSpPr txBox="1"/>
          <p:nvPr/>
        </p:nvSpPr>
        <p:spPr>
          <a:xfrm>
            <a:off x="2267745" y="1196753"/>
            <a:ext cx="6127628" cy="954107"/>
          </a:xfrm>
          <a:prstGeom prst="rect">
            <a:avLst/>
          </a:prstGeom>
          <a:noFill/>
        </p:spPr>
        <p:txBody>
          <a:bodyPr wrap="square" rtlCol="0">
            <a:spAutoFit/>
          </a:bodyPr>
          <a:lstStyle/>
          <a:p>
            <a:r>
              <a:rPr lang="en-US" sz="2800" b="1" dirty="0" smtClean="0">
                <a:solidFill>
                  <a:srgbClr val="FF0000"/>
                </a:solidFill>
                <a:latin typeface="Calibri" pitchFamily="34" charset="0"/>
                <a:cs typeface="Calibri" pitchFamily="34" charset="0"/>
              </a:rPr>
              <a:t>First control of the </a:t>
            </a:r>
            <a:r>
              <a:rPr lang="en-US" sz="2800" b="1" dirty="0" err="1" smtClean="0">
                <a:solidFill>
                  <a:srgbClr val="FF0000"/>
                </a:solidFill>
                <a:latin typeface="Calibri" pitchFamily="34" charset="0"/>
                <a:cs typeface="Calibri" pitchFamily="34" charset="0"/>
              </a:rPr>
              <a:t>TeNT</a:t>
            </a:r>
            <a:r>
              <a:rPr lang="en-US" sz="2800" b="1" dirty="0" smtClean="0">
                <a:solidFill>
                  <a:srgbClr val="FF0000"/>
                </a:solidFill>
                <a:latin typeface="Calibri" pitchFamily="34" charset="0"/>
                <a:cs typeface="Calibri" pitchFamily="34" charset="0"/>
              </a:rPr>
              <a:t> effects on calcium metabolism</a:t>
            </a:r>
            <a:endParaRPr lang="en-US" sz="2800" b="1" dirty="0">
              <a:solidFill>
                <a:srgbClr val="FF0000"/>
              </a:solidFill>
              <a:latin typeface="Calibri" pitchFamily="34" charset="0"/>
              <a:cs typeface="Calibri" pitchFamily="34" charset="0"/>
            </a:endParaRPr>
          </a:p>
        </p:txBody>
      </p:sp>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2327" t="28609" r="21423" b="24839"/>
          <a:stretch/>
        </p:blipFill>
        <p:spPr bwMode="auto">
          <a:xfrm>
            <a:off x="2483769" y="2382936"/>
            <a:ext cx="3682303" cy="408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539552" y="3429000"/>
            <a:ext cx="7848872" cy="1077218"/>
          </a:xfrm>
          <a:prstGeom prst="rect">
            <a:avLst/>
          </a:prstGeom>
          <a:solidFill>
            <a:schemeClr val="bg1"/>
          </a:solidFill>
        </p:spPr>
        <p:txBody>
          <a:bodyPr wrap="square" rtlCol="0">
            <a:spAutoFit/>
          </a:bodyPr>
          <a:lstStyle/>
          <a:p>
            <a:pPr algn="ctr"/>
            <a:r>
              <a:rPr lang="en-US" sz="3200" b="1" dirty="0" err="1" smtClean="0">
                <a:solidFill>
                  <a:srgbClr val="FF0000"/>
                </a:solidFill>
                <a:latin typeface="Calibri" pitchFamily="34" charset="0"/>
                <a:cs typeface="Calibri" pitchFamily="34" charset="0"/>
              </a:rPr>
              <a:t>TeNT</a:t>
            </a:r>
            <a:r>
              <a:rPr lang="en-US" sz="3200" b="1" dirty="0" smtClean="0">
                <a:solidFill>
                  <a:srgbClr val="FF0000"/>
                </a:solidFill>
                <a:latin typeface="Calibri" pitchFamily="34" charset="0"/>
                <a:cs typeface="Calibri" pitchFamily="34" charset="0"/>
              </a:rPr>
              <a:t> has no effects on astrocyte calcium release</a:t>
            </a:r>
            <a:endParaRPr lang="en-US" sz="3200" b="1" dirty="0">
              <a:solidFill>
                <a:srgbClr val="FF0000"/>
              </a:solidFill>
              <a:latin typeface="Calibri" pitchFamily="34" charset="0"/>
              <a:cs typeface="Calibri"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6504"/>
    </mc:Choice>
    <mc:Fallback>
      <p:transition spd="slow" advTm="265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childTnLst>
                                    <p:set>
                                      <p:cBhvr rctx="PPT">
                                        <p:cTn id="14" dur="indefinite"/>
                                        <p:tgtEl>
                                          <p:spTgt spid="6"/>
                                        </p:tgtEl>
                                        <p:attrNameLst>
                                          <p:attrName>style.opacity</p:attrName>
                                        </p:attrNameLst>
                                      </p:cBhvr>
                                      <p:to>
                                        <p:strVal val="0.5"/>
                                      </p:to>
                                    </p:set>
                                    <p:animEffect filter="image" prLst="opacity: 0.5">
                                      <p:cBhvr rctx="IE">
                                        <p:cTn id="15" dur="indefinite"/>
                                        <p:tgtEl>
                                          <p:spTgt spid="6"/>
                                        </p:tgtEl>
                                      </p:cBhvr>
                                    </p:animEffect>
                                  </p:childTnLst>
                                </p:cTn>
                              </p:par>
                              <p:par>
                                <p:cTn id="16" presetID="9" presetClass="emph" presetSubtype="0" nodeType="withEffect">
                                  <p:stCondLst>
                                    <p:cond delay="0"/>
                                  </p:stCondLst>
                                  <p:childTnLst>
                                    <p:set>
                                      <p:cBhvr rctx="PPT">
                                        <p:cTn id="17" dur="indefinite"/>
                                        <p:tgtEl>
                                          <p:spTgt spid="7"/>
                                        </p:tgtEl>
                                        <p:attrNameLst>
                                          <p:attrName>style.opacity</p:attrName>
                                        </p:attrNameLst>
                                      </p:cBhvr>
                                      <p:to>
                                        <p:strVal val="0.5"/>
                                      </p:to>
                                    </p:set>
                                    <p:animEffect filter="image" prLst="opacity: 0.5">
                                      <p:cBhvr rctx="IE">
                                        <p:cTn id="18" dur="indefinite"/>
                                        <p:tgtEl>
                                          <p:spTgt spid="7"/>
                                        </p:tgtEl>
                                      </p:cBhvr>
                                    </p:animEffect>
                                  </p:childTnLst>
                                </p:cTn>
                              </p:par>
                              <p:par>
                                <p:cTn id="19" presetID="9" presetClass="emph" presetSubtype="0" nodeType="withEffect">
                                  <p:stCondLst>
                                    <p:cond delay="0"/>
                                  </p:stCondLst>
                                  <p:childTnLst>
                                    <p:set>
                                      <p:cBhvr rctx="PPT">
                                        <p:cTn id="20" dur="indefinite"/>
                                        <p:tgtEl>
                                          <p:spTgt spid="5"/>
                                        </p:tgtEl>
                                        <p:attrNameLst>
                                          <p:attrName>style.opacity</p:attrName>
                                        </p:attrNameLst>
                                      </p:cBhvr>
                                      <p:to>
                                        <p:strVal val="0.5"/>
                                      </p:to>
                                    </p:set>
                                    <p:animEffect filter="image" prLst="opacity: 0.5">
                                      <p:cBhvr rctx="IE">
                                        <p:cTn id="21" dur="indefinite"/>
                                        <p:tgtEl>
                                          <p:spTgt spid="5"/>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Title 1"/>
          <p:cNvSpPr txBox="1">
            <a:spLocks/>
          </p:cNvSpPr>
          <p:nvPr/>
        </p:nvSpPr>
        <p:spPr>
          <a:xfrm>
            <a:off x="86816" y="-214808"/>
            <a:ext cx="8229600" cy="119553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100" normalizeH="0" baseline="0" noProof="0" dirty="0" smtClean="0">
                <a:ln>
                  <a:noFill/>
                </a:ln>
                <a:solidFill>
                  <a:schemeClr val="tx2"/>
                </a:solidFill>
                <a:effectLst/>
                <a:uLnTx/>
                <a:uFillTx/>
                <a:latin typeface="+mj-lt"/>
                <a:ea typeface="+mj-ea"/>
                <a:cs typeface="+mj-cs"/>
              </a:rPr>
              <a:t>Will </a:t>
            </a:r>
            <a:r>
              <a:rPr kumimoji="0" lang="en-US" sz="4000" b="0" i="0" u="none" strike="noStrike" kern="1200" cap="none" spc="-100" normalizeH="0" baseline="0" noProof="0" dirty="0" err="1" smtClean="0">
                <a:ln>
                  <a:noFill/>
                </a:ln>
                <a:solidFill>
                  <a:schemeClr val="tx2"/>
                </a:solidFill>
                <a:effectLst/>
                <a:uLnTx/>
                <a:uFillTx/>
                <a:latin typeface="+mj-lt"/>
                <a:ea typeface="+mj-ea"/>
                <a:cs typeface="+mj-cs"/>
              </a:rPr>
              <a:t>TeNT</a:t>
            </a:r>
            <a:r>
              <a:rPr kumimoji="0" lang="en-US" sz="4000" b="0" i="0" u="none" strike="noStrike" kern="1200" cap="none" spc="-100" normalizeH="0" baseline="0" noProof="0" dirty="0" smtClean="0">
                <a:ln>
                  <a:noFill/>
                </a:ln>
                <a:solidFill>
                  <a:schemeClr val="tx2"/>
                </a:solidFill>
                <a:effectLst/>
                <a:uLnTx/>
                <a:uFillTx/>
                <a:latin typeface="+mj-lt"/>
                <a:ea typeface="+mj-ea"/>
                <a:cs typeface="+mj-cs"/>
              </a:rPr>
              <a:t> affect the glutamate release?</a:t>
            </a:r>
            <a:endParaRPr kumimoji="0" lang="en-US" sz="4000" b="0" i="0" u="none" strike="noStrike" kern="1200" cap="none" spc="-100" normalizeH="0" baseline="0" noProof="0" dirty="0">
              <a:ln>
                <a:noFill/>
              </a:ln>
              <a:solidFill>
                <a:schemeClr val="tx2"/>
              </a:solidFill>
              <a:effectLst/>
              <a:uLnTx/>
              <a:uFillTx/>
              <a:latin typeface="+mj-lt"/>
              <a:ea typeface="+mj-ea"/>
              <a:cs typeface="+mj-cs"/>
            </a:endParaRPr>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147" t="27931" r="45173" b="19104"/>
          <a:stretch/>
        </p:blipFill>
        <p:spPr bwMode="auto">
          <a:xfrm>
            <a:off x="899592" y="1340768"/>
            <a:ext cx="6897139" cy="4891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9181" t="28138" r="50086" b="25103"/>
          <a:stretch/>
        </p:blipFill>
        <p:spPr bwMode="auto">
          <a:xfrm>
            <a:off x="492840" y="908721"/>
            <a:ext cx="7710643" cy="5532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4"/>
          <p:cNvSpPr/>
          <p:nvPr/>
        </p:nvSpPr>
        <p:spPr>
          <a:xfrm>
            <a:off x="2411760" y="2060849"/>
            <a:ext cx="158417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6084168" y="1988841"/>
            <a:ext cx="158417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5"/>
          <p:cNvSpPr txBox="1"/>
          <p:nvPr/>
        </p:nvSpPr>
        <p:spPr>
          <a:xfrm>
            <a:off x="899592" y="3356992"/>
            <a:ext cx="7056784" cy="584775"/>
          </a:xfrm>
          <a:prstGeom prst="rect">
            <a:avLst/>
          </a:prstGeom>
          <a:solidFill>
            <a:schemeClr val="bg1"/>
          </a:solidFill>
        </p:spPr>
        <p:txBody>
          <a:bodyPr wrap="square" rtlCol="0">
            <a:spAutoFit/>
          </a:bodyPr>
          <a:lstStyle/>
          <a:p>
            <a:pPr algn="ctr"/>
            <a:r>
              <a:rPr lang="en-US" sz="3200" b="1" dirty="0" err="1" smtClean="0">
                <a:solidFill>
                  <a:srgbClr val="FF0000"/>
                </a:solidFill>
              </a:rPr>
              <a:t>TeNT</a:t>
            </a:r>
            <a:r>
              <a:rPr lang="en-US" sz="3200" b="1" dirty="0" smtClean="0">
                <a:solidFill>
                  <a:srgbClr val="FF0000"/>
                </a:solidFill>
              </a:rPr>
              <a:t> inhibits evoked glutamate release</a:t>
            </a:r>
            <a:endParaRPr lang="en-US" sz="3200" b="1" dirty="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6938"/>
    </mc:Choice>
    <mc:Fallback>
      <p:transition spd="slow" advTm="26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6"/>
                                        </p:tgtEl>
                                        <p:attrNameLst>
                                          <p:attrName>style.opacity</p:attrName>
                                        </p:attrNameLst>
                                      </p:cBhvr>
                                      <p:to>
                                        <p:strVal val="0.5"/>
                                      </p:to>
                                    </p:set>
                                    <p:animEffect filter="image" prLst="opacity: 0.5">
                                      <p:cBhvr rctx="IE">
                                        <p:cTn id="28" dur="indefinite"/>
                                        <p:tgtEl>
                                          <p:spTgt spid="6"/>
                                        </p:tgtEl>
                                      </p:cBhvr>
                                    </p:animEffect>
                                  </p:childTnLst>
                                </p:cTn>
                              </p:par>
                              <p:par>
                                <p:cTn id="29" presetID="9" presetClass="emph" presetSubtype="0" grpId="1" nodeType="withEffect">
                                  <p:stCondLst>
                                    <p:cond delay="0"/>
                                  </p:stCondLst>
                                  <p:childTnLst>
                                    <p:set>
                                      <p:cBhvr rctx="PPT">
                                        <p:cTn id="30" dur="indefinite"/>
                                        <p:tgtEl>
                                          <p:spTgt spid="7"/>
                                        </p:tgtEl>
                                        <p:attrNameLst>
                                          <p:attrName>style.opacity</p:attrName>
                                        </p:attrNameLst>
                                      </p:cBhvr>
                                      <p:to>
                                        <p:strVal val="0.5"/>
                                      </p:to>
                                    </p:set>
                                    <p:animEffect filter="image" prLst="opacity: 0.5">
                                      <p:cBhvr rctx="IE">
                                        <p:cTn id="31" dur="indefinite"/>
                                        <p:tgtEl>
                                          <p:spTgt spid="7"/>
                                        </p:tgtEl>
                                      </p:cBhvr>
                                    </p:animEffect>
                                  </p:childTnLst>
                                </p:cTn>
                              </p:par>
                              <p:par>
                                <p:cTn id="32" presetID="9" presetClass="emph" presetSubtype="0" grpId="1" nodeType="withEffect">
                                  <p:stCondLst>
                                    <p:cond delay="0"/>
                                  </p:stCondLst>
                                  <p:childTnLst>
                                    <p:set>
                                      <p:cBhvr rctx="PPT">
                                        <p:cTn id="33" dur="indefinite"/>
                                        <p:tgtEl>
                                          <p:spTgt spid="8"/>
                                        </p:tgtEl>
                                        <p:attrNameLst>
                                          <p:attrName>style.opacity</p:attrName>
                                        </p:attrNameLst>
                                      </p:cBhvr>
                                      <p:to>
                                        <p:strVal val="0.5"/>
                                      </p:to>
                                    </p:set>
                                    <p:animEffect filter="image" prLst="opacity: 0.5">
                                      <p:cBhvr rctx="IE">
                                        <p:cTn id="34" dur="indefinite"/>
                                        <p:tgtEl>
                                          <p:spTgt spid="8"/>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51520" y="2636912"/>
            <a:ext cx="7620000" cy="1143000"/>
          </a:xfrm>
        </p:spPr>
        <p:txBody>
          <a:bodyPr>
            <a:noAutofit/>
          </a:bodyPr>
          <a:lstStyle/>
          <a:p>
            <a:pPr algn="ctr"/>
            <a:r>
              <a:rPr lang="fr-FR" sz="4800" dirty="0" smtClean="0">
                <a:solidFill>
                  <a:schemeClr val="tx2">
                    <a:lumMod val="50000"/>
                    <a:lumOff val="50000"/>
                  </a:schemeClr>
                </a:solidFill>
                <a:effectLst>
                  <a:outerShdw blurRad="38100" dist="38100" dir="2700000" algn="tl">
                    <a:srgbClr val="000000">
                      <a:alpha val="43137"/>
                    </a:srgbClr>
                  </a:outerShdw>
                </a:effectLst>
              </a:rPr>
              <a:t/>
            </a:r>
            <a:br>
              <a:rPr lang="fr-FR" sz="4800" dirty="0" smtClean="0">
                <a:solidFill>
                  <a:schemeClr val="tx2">
                    <a:lumMod val="50000"/>
                    <a:lumOff val="50000"/>
                  </a:schemeClr>
                </a:solidFill>
                <a:effectLst>
                  <a:outerShdw blurRad="38100" dist="38100" dir="2700000" algn="tl">
                    <a:srgbClr val="000000">
                      <a:alpha val="43137"/>
                    </a:srgbClr>
                  </a:outerShdw>
                </a:effectLst>
              </a:rPr>
            </a:br>
            <a:r>
              <a:rPr lang="fr-FR" sz="5400" dirty="0" smtClean="0"/>
              <a:t> </a:t>
            </a:r>
            <a:r>
              <a:rPr lang="fr-FR" sz="4800" dirty="0" smtClean="0">
                <a:solidFill>
                  <a:schemeClr val="tx2">
                    <a:lumMod val="90000"/>
                    <a:lumOff val="10000"/>
                  </a:schemeClr>
                </a:solidFill>
              </a:rPr>
              <a:t>Conclusion </a:t>
            </a:r>
            <a:br>
              <a:rPr lang="fr-FR" sz="4800" dirty="0" smtClean="0">
                <a:solidFill>
                  <a:schemeClr val="tx2">
                    <a:lumMod val="90000"/>
                    <a:lumOff val="10000"/>
                  </a:schemeClr>
                </a:solidFill>
              </a:rPr>
            </a:br>
            <a:r>
              <a:rPr lang="fr-FR" sz="4800" dirty="0" smtClean="0">
                <a:solidFill>
                  <a:schemeClr val="tx2">
                    <a:lumMod val="90000"/>
                    <a:lumOff val="10000"/>
                  </a:schemeClr>
                </a:solidFill>
              </a:rPr>
              <a:t>&amp; Perspectives</a:t>
            </a:r>
            <a:endParaRPr lang="fr-FR" sz="4800" dirty="0">
              <a:solidFill>
                <a:schemeClr val="tx2">
                  <a:lumMod val="90000"/>
                  <a:lumOff val="10000"/>
                </a:schemeClr>
              </a:solidFill>
            </a:endParaRPr>
          </a:p>
        </p:txBody>
      </p:sp>
      <p:sp>
        <p:nvSpPr>
          <p:cNvPr id="5" name="ZoneTexte 4"/>
          <p:cNvSpPr txBox="1"/>
          <p:nvPr/>
        </p:nvSpPr>
        <p:spPr>
          <a:xfrm>
            <a:off x="2915816" y="1713582"/>
            <a:ext cx="3312368" cy="923330"/>
          </a:xfrm>
          <a:prstGeom prst="rect">
            <a:avLst/>
          </a:prstGeom>
          <a:noFill/>
        </p:spPr>
        <p:txBody>
          <a:bodyPr wrap="square" rtlCol="0">
            <a:spAutoFit/>
          </a:bodyPr>
          <a:lstStyle/>
          <a:p>
            <a:r>
              <a:rPr lang="fr-FR" sz="5400" dirty="0" smtClean="0">
                <a:solidFill>
                  <a:schemeClr val="tx2">
                    <a:lumMod val="50000"/>
                    <a:lumOff val="50000"/>
                  </a:schemeClr>
                </a:solidFill>
                <a:effectLst>
                  <a:outerShdw blurRad="38100" dist="38100" dir="2700000" algn="tl">
                    <a:srgbClr val="000000">
                      <a:alpha val="43137"/>
                    </a:srgbClr>
                  </a:outerShdw>
                </a:effectLst>
                <a:latin typeface="+mj-lt"/>
              </a:rPr>
              <a:t>PART 4</a:t>
            </a:r>
            <a:endParaRPr lang="fr-FR" sz="54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advTm="2297"/>
    </mc:Choice>
    <mc:Fallback>
      <p:transition spd="slow" advTm="2297"/>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e libre 4"/>
          <p:cNvSpPr/>
          <p:nvPr/>
        </p:nvSpPr>
        <p:spPr>
          <a:xfrm rot="172876">
            <a:off x="755576" y="116632"/>
            <a:ext cx="8123925" cy="6669360"/>
          </a:xfrm>
          <a:custGeom>
            <a:avLst/>
            <a:gdLst>
              <a:gd name="connsiteX0" fmla="*/ 1163834 w 2945248"/>
              <a:gd name="connsiteY0" fmla="*/ 1053086 h 3104215"/>
              <a:gd name="connsiteX1" fmla="*/ 52 w 2945248"/>
              <a:gd name="connsiteY1" fmla="*/ 1102962 h 3104215"/>
              <a:gd name="connsiteX2" fmla="*/ 1113958 w 2945248"/>
              <a:gd name="connsiteY2" fmla="*/ 1452097 h 3104215"/>
              <a:gd name="connsiteX3" fmla="*/ 798074 w 2945248"/>
              <a:gd name="connsiteY3" fmla="*/ 1867733 h 3104215"/>
              <a:gd name="connsiteX4" fmla="*/ 299311 w 2945248"/>
              <a:gd name="connsiteY4" fmla="*/ 2333246 h 3104215"/>
              <a:gd name="connsiteX5" fmla="*/ 1346714 w 2945248"/>
              <a:gd name="connsiteY5" fmla="*/ 2050613 h 3104215"/>
              <a:gd name="connsiteX6" fmla="*/ 1313463 w 2945248"/>
              <a:gd name="connsiteY6" fmla="*/ 2649129 h 3104215"/>
              <a:gd name="connsiteX7" fmla="*/ 1296838 w 2945248"/>
              <a:gd name="connsiteY7" fmla="*/ 3098017 h 3104215"/>
              <a:gd name="connsiteX8" fmla="*/ 1895354 w 2945248"/>
              <a:gd name="connsiteY8" fmla="*/ 2316620 h 3104215"/>
              <a:gd name="connsiteX9" fmla="*/ 2543747 w 2945248"/>
              <a:gd name="connsiteY9" fmla="*/ 2449624 h 3104215"/>
              <a:gd name="connsiteX10" fmla="*/ 2211238 w 2945248"/>
              <a:gd name="connsiteY10" fmla="*/ 1734729 h 3104215"/>
              <a:gd name="connsiteX11" fmla="*/ 2942758 w 2945248"/>
              <a:gd name="connsiteY11" fmla="*/ 1385595 h 3104215"/>
              <a:gd name="connsiteX12" fmla="*/ 1911980 w 2945248"/>
              <a:gd name="connsiteY12" fmla="*/ 1285842 h 3104215"/>
              <a:gd name="connsiteX13" fmla="*/ 2177987 w 2945248"/>
              <a:gd name="connsiteY13" fmla="*/ 388068 h 3104215"/>
              <a:gd name="connsiteX14" fmla="*/ 1961856 w 2945248"/>
              <a:gd name="connsiteY14" fmla="*/ 22308 h 3104215"/>
              <a:gd name="connsiteX15" fmla="*/ 1479718 w 2945248"/>
              <a:gd name="connsiteY15" fmla="*/ 986584 h 3104215"/>
              <a:gd name="connsiteX16" fmla="*/ 1413216 w 2945248"/>
              <a:gd name="connsiteY16" fmla="*/ 1186089 h 3104215"/>
              <a:gd name="connsiteX17" fmla="*/ 1163834 w 2945248"/>
              <a:gd name="connsiteY17" fmla="*/ 1053086 h 310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45248" h="3104215">
                <a:moveTo>
                  <a:pt x="1163834" y="1053086"/>
                </a:moveTo>
                <a:cubicBezTo>
                  <a:pt x="928307" y="1039232"/>
                  <a:pt x="8365" y="1036460"/>
                  <a:pt x="52" y="1102962"/>
                </a:cubicBezTo>
                <a:cubicBezTo>
                  <a:pt x="-8261" y="1169464"/>
                  <a:pt x="980954" y="1324635"/>
                  <a:pt x="1113958" y="1452097"/>
                </a:cubicBezTo>
                <a:cubicBezTo>
                  <a:pt x="1246962" y="1579559"/>
                  <a:pt x="933848" y="1720875"/>
                  <a:pt x="798074" y="1867733"/>
                </a:cubicBezTo>
                <a:cubicBezTo>
                  <a:pt x="662300" y="2014591"/>
                  <a:pt x="207871" y="2302766"/>
                  <a:pt x="299311" y="2333246"/>
                </a:cubicBezTo>
                <a:cubicBezTo>
                  <a:pt x="390751" y="2363726"/>
                  <a:pt x="1177689" y="1997966"/>
                  <a:pt x="1346714" y="2050613"/>
                </a:cubicBezTo>
                <a:cubicBezTo>
                  <a:pt x="1515739" y="2103260"/>
                  <a:pt x="1321776" y="2474562"/>
                  <a:pt x="1313463" y="2649129"/>
                </a:cubicBezTo>
                <a:cubicBezTo>
                  <a:pt x="1305150" y="2823696"/>
                  <a:pt x="1199856" y="3153435"/>
                  <a:pt x="1296838" y="3098017"/>
                </a:cubicBezTo>
                <a:cubicBezTo>
                  <a:pt x="1393820" y="3042599"/>
                  <a:pt x="1687536" y="2424685"/>
                  <a:pt x="1895354" y="2316620"/>
                </a:cubicBezTo>
                <a:cubicBezTo>
                  <a:pt x="2103172" y="2208555"/>
                  <a:pt x="2491100" y="2546606"/>
                  <a:pt x="2543747" y="2449624"/>
                </a:cubicBezTo>
                <a:cubicBezTo>
                  <a:pt x="2596394" y="2352642"/>
                  <a:pt x="2144736" y="1912067"/>
                  <a:pt x="2211238" y="1734729"/>
                </a:cubicBezTo>
                <a:cubicBezTo>
                  <a:pt x="2277740" y="1557391"/>
                  <a:pt x="2992634" y="1460410"/>
                  <a:pt x="2942758" y="1385595"/>
                </a:cubicBezTo>
                <a:cubicBezTo>
                  <a:pt x="2892882" y="1310780"/>
                  <a:pt x="2039442" y="1452097"/>
                  <a:pt x="1911980" y="1285842"/>
                </a:cubicBezTo>
                <a:cubicBezTo>
                  <a:pt x="1784518" y="1119588"/>
                  <a:pt x="2169674" y="598657"/>
                  <a:pt x="2177987" y="388068"/>
                </a:cubicBezTo>
                <a:cubicBezTo>
                  <a:pt x="2186300" y="177479"/>
                  <a:pt x="2078234" y="-77445"/>
                  <a:pt x="1961856" y="22308"/>
                </a:cubicBezTo>
                <a:cubicBezTo>
                  <a:pt x="1845478" y="122061"/>
                  <a:pt x="1571158" y="792621"/>
                  <a:pt x="1479718" y="986584"/>
                </a:cubicBezTo>
                <a:cubicBezTo>
                  <a:pt x="1388278" y="1180547"/>
                  <a:pt x="1471405" y="1175005"/>
                  <a:pt x="1413216" y="1186089"/>
                </a:cubicBezTo>
                <a:cubicBezTo>
                  <a:pt x="1355027" y="1197173"/>
                  <a:pt x="1399361" y="1066940"/>
                  <a:pt x="1163834" y="1053086"/>
                </a:cubicBezTo>
                <a:close/>
              </a:path>
            </a:pathLst>
          </a:cu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C000"/>
              </a:solidFill>
            </a:endParaRPr>
          </a:p>
        </p:txBody>
      </p:sp>
      <p:grpSp>
        <p:nvGrpSpPr>
          <p:cNvPr id="14" name="Group 77"/>
          <p:cNvGrpSpPr/>
          <p:nvPr/>
        </p:nvGrpSpPr>
        <p:grpSpPr>
          <a:xfrm>
            <a:off x="2987826" y="4149081"/>
            <a:ext cx="330927" cy="360040"/>
            <a:chOff x="2919805" y="4890453"/>
            <a:chExt cx="329422" cy="359049"/>
          </a:xfrm>
        </p:grpSpPr>
        <p:grpSp>
          <p:nvGrpSpPr>
            <p:cNvPr id="15" name="Groupe 64"/>
            <p:cNvGrpSpPr/>
            <p:nvPr/>
          </p:nvGrpSpPr>
          <p:grpSpPr>
            <a:xfrm>
              <a:off x="2919805" y="4890453"/>
              <a:ext cx="329422" cy="359049"/>
              <a:chOff x="2924529" y="2581276"/>
              <a:chExt cx="200743" cy="157331"/>
            </a:xfrm>
          </p:grpSpPr>
          <p:sp>
            <p:nvSpPr>
              <p:cNvPr id="21" name="Ellipse 20"/>
              <p:cNvSpPr/>
              <p:nvPr/>
            </p:nvSpPr>
            <p:spPr>
              <a:xfrm>
                <a:off x="2981256" y="2666599"/>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Ellipse 21"/>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16"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80"/>
            <p:cNvSpPr/>
            <p:nvPr/>
          </p:nvSpPr>
          <p:spPr>
            <a:xfrm>
              <a:off x="2987824" y="4941168"/>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81"/>
            <p:cNvSpPr/>
            <p:nvPr/>
          </p:nvSpPr>
          <p:spPr>
            <a:xfrm>
              <a:off x="3061917" y="5112075"/>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84"/>
            <p:cNvSpPr/>
            <p:nvPr/>
          </p:nvSpPr>
          <p:spPr>
            <a:xfrm>
              <a:off x="3161001" y="5100419"/>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86"/>
            <p:cNvSpPr/>
            <p:nvPr/>
          </p:nvSpPr>
          <p:spPr>
            <a:xfrm>
              <a:off x="3115282" y="5175188"/>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77"/>
          <p:cNvGrpSpPr/>
          <p:nvPr/>
        </p:nvGrpSpPr>
        <p:grpSpPr>
          <a:xfrm>
            <a:off x="4716018" y="5445225"/>
            <a:ext cx="330927" cy="360040"/>
            <a:chOff x="2919805" y="4890453"/>
            <a:chExt cx="329422" cy="359049"/>
          </a:xfrm>
        </p:grpSpPr>
        <p:grpSp>
          <p:nvGrpSpPr>
            <p:cNvPr id="37" name="Groupe 64"/>
            <p:cNvGrpSpPr/>
            <p:nvPr/>
          </p:nvGrpSpPr>
          <p:grpSpPr>
            <a:xfrm>
              <a:off x="2919805" y="4890453"/>
              <a:ext cx="329422" cy="359049"/>
              <a:chOff x="2924529" y="2581276"/>
              <a:chExt cx="200743" cy="157331"/>
            </a:xfrm>
          </p:grpSpPr>
          <p:sp>
            <p:nvSpPr>
              <p:cNvPr id="43" name="Ellipse 42"/>
              <p:cNvSpPr/>
              <p:nvPr/>
            </p:nvSpPr>
            <p:spPr>
              <a:xfrm>
                <a:off x="2981256" y="2666599"/>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Ellipse 43"/>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38"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80"/>
            <p:cNvSpPr/>
            <p:nvPr/>
          </p:nvSpPr>
          <p:spPr>
            <a:xfrm>
              <a:off x="2987824" y="4941168"/>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81"/>
            <p:cNvSpPr/>
            <p:nvPr/>
          </p:nvSpPr>
          <p:spPr>
            <a:xfrm>
              <a:off x="3061917" y="5112075"/>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84"/>
            <p:cNvSpPr/>
            <p:nvPr/>
          </p:nvSpPr>
          <p:spPr>
            <a:xfrm>
              <a:off x="3161001" y="5100419"/>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86"/>
            <p:cNvSpPr/>
            <p:nvPr/>
          </p:nvSpPr>
          <p:spPr>
            <a:xfrm>
              <a:off x="3115282" y="5175188"/>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77"/>
          <p:cNvGrpSpPr/>
          <p:nvPr/>
        </p:nvGrpSpPr>
        <p:grpSpPr>
          <a:xfrm>
            <a:off x="6372202" y="1052736"/>
            <a:ext cx="330927" cy="360040"/>
            <a:chOff x="2919805" y="4890453"/>
            <a:chExt cx="329422" cy="359049"/>
          </a:xfrm>
        </p:grpSpPr>
        <p:grpSp>
          <p:nvGrpSpPr>
            <p:cNvPr id="46" name="Groupe 64"/>
            <p:cNvGrpSpPr/>
            <p:nvPr/>
          </p:nvGrpSpPr>
          <p:grpSpPr>
            <a:xfrm>
              <a:off x="2919805" y="4890453"/>
              <a:ext cx="329422" cy="359049"/>
              <a:chOff x="2924529" y="2581276"/>
              <a:chExt cx="200743" cy="157331"/>
            </a:xfrm>
          </p:grpSpPr>
          <p:sp>
            <p:nvSpPr>
              <p:cNvPr id="52" name="Ellipse 51"/>
              <p:cNvSpPr/>
              <p:nvPr/>
            </p:nvSpPr>
            <p:spPr>
              <a:xfrm>
                <a:off x="2981256" y="2666599"/>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3" name="Ellipse 52"/>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47"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80"/>
            <p:cNvSpPr/>
            <p:nvPr/>
          </p:nvSpPr>
          <p:spPr>
            <a:xfrm>
              <a:off x="2987824" y="4941168"/>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81"/>
            <p:cNvSpPr/>
            <p:nvPr/>
          </p:nvSpPr>
          <p:spPr>
            <a:xfrm>
              <a:off x="3061917" y="5112075"/>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84"/>
            <p:cNvSpPr/>
            <p:nvPr/>
          </p:nvSpPr>
          <p:spPr>
            <a:xfrm>
              <a:off x="3161001" y="5100419"/>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86"/>
            <p:cNvSpPr/>
            <p:nvPr/>
          </p:nvSpPr>
          <p:spPr>
            <a:xfrm>
              <a:off x="3115282" y="5175188"/>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ZoneTexte 55"/>
          <p:cNvSpPr txBox="1"/>
          <p:nvPr/>
        </p:nvSpPr>
        <p:spPr>
          <a:xfrm>
            <a:off x="5364088" y="2564905"/>
            <a:ext cx="792088" cy="461665"/>
          </a:xfrm>
          <a:prstGeom prst="rect">
            <a:avLst/>
          </a:prstGeom>
          <a:noFill/>
        </p:spPr>
        <p:txBody>
          <a:bodyPr wrap="square" rtlCol="0">
            <a:spAutoFit/>
          </a:bodyPr>
          <a:lstStyle/>
          <a:p>
            <a:r>
              <a:rPr lang="fr-FR" sz="2400" b="1" dirty="0" smtClean="0">
                <a:solidFill>
                  <a:srgbClr val="F74FD7"/>
                </a:solidFill>
                <a:latin typeface="Calibri" pitchFamily="34" charset="0"/>
                <a:cs typeface="Calibri" pitchFamily="34" charset="0"/>
              </a:rPr>
              <a:t>Ca</a:t>
            </a:r>
            <a:r>
              <a:rPr lang="fr-FR" sz="2400" b="1" baseline="30000" dirty="0" smtClean="0">
                <a:solidFill>
                  <a:srgbClr val="F74FD7"/>
                </a:solidFill>
                <a:latin typeface="Calibri" pitchFamily="34" charset="0"/>
                <a:cs typeface="Calibri" pitchFamily="34" charset="0"/>
              </a:rPr>
              <a:t>2+</a:t>
            </a:r>
            <a:endParaRPr lang="fr-FR" sz="2400" b="1" baseline="30000" dirty="0">
              <a:solidFill>
                <a:srgbClr val="F74FD7"/>
              </a:solidFill>
              <a:latin typeface="Calibri" pitchFamily="34" charset="0"/>
              <a:cs typeface="Calibri" pitchFamily="34" charset="0"/>
            </a:endParaRPr>
          </a:p>
        </p:txBody>
      </p:sp>
      <p:sp>
        <p:nvSpPr>
          <p:cNvPr id="59" name="Forme libre 58"/>
          <p:cNvSpPr/>
          <p:nvPr/>
        </p:nvSpPr>
        <p:spPr>
          <a:xfrm>
            <a:off x="4067944" y="3068960"/>
            <a:ext cx="2592288" cy="1296144"/>
          </a:xfrm>
          <a:custGeom>
            <a:avLst/>
            <a:gdLst>
              <a:gd name="connsiteX0" fmla="*/ 2161309 w 7661563"/>
              <a:gd name="connsiteY0" fmla="*/ 169025 h 2837411"/>
              <a:gd name="connsiteX1" fmla="*/ 2959330 w 7661563"/>
              <a:gd name="connsiteY1" fmla="*/ 468283 h 2837411"/>
              <a:gd name="connsiteX2" fmla="*/ 5170516 w 7661563"/>
              <a:gd name="connsiteY2" fmla="*/ 435033 h 2837411"/>
              <a:gd name="connsiteX3" fmla="*/ 6151418 w 7661563"/>
              <a:gd name="connsiteY3" fmla="*/ 152400 h 2837411"/>
              <a:gd name="connsiteX4" fmla="*/ 6583679 w 7661563"/>
              <a:gd name="connsiteY4" fmla="*/ 418407 h 2837411"/>
              <a:gd name="connsiteX5" fmla="*/ 6035039 w 7661563"/>
              <a:gd name="connsiteY5" fmla="*/ 667789 h 2837411"/>
              <a:gd name="connsiteX6" fmla="*/ 4788130 w 7661563"/>
              <a:gd name="connsiteY6" fmla="*/ 734291 h 2837411"/>
              <a:gd name="connsiteX7" fmla="*/ 4488872 w 7661563"/>
              <a:gd name="connsiteY7" fmla="*/ 1166553 h 2837411"/>
              <a:gd name="connsiteX8" fmla="*/ 5270269 w 7661563"/>
              <a:gd name="connsiteY8" fmla="*/ 1033549 h 2837411"/>
              <a:gd name="connsiteX9" fmla="*/ 6334298 w 7661563"/>
              <a:gd name="connsiteY9" fmla="*/ 967047 h 2837411"/>
              <a:gd name="connsiteX10" fmla="*/ 6816436 w 7661563"/>
              <a:gd name="connsiteY10" fmla="*/ 983673 h 2837411"/>
              <a:gd name="connsiteX11" fmla="*/ 6434050 w 7661563"/>
              <a:gd name="connsiteY11" fmla="*/ 1299556 h 2837411"/>
              <a:gd name="connsiteX12" fmla="*/ 4638501 w 7661563"/>
              <a:gd name="connsiteY12" fmla="*/ 1366058 h 2837411"/>
              <a:gd name="connsiteX13" fmla="*/ 4688378 w 7661563"/>
              <a:gd name="connsiteY13" fmla="*/ 1831571 h 2837411"/>
              <a:gd name="connsiteX14" fmla="*/ 6733309 w 7661563"/>
              <a:gd name="connsiteY14" fmla="*/ 1515687 h 2837411"/>
              <a:gd name="connsiteX15" fmla="*/ 7514705 w 7661563"/>
              <a:gd name="connsiteY15" fmla="*/ 1399309 h 2837411"/>
              <a:gd name="connsiteX16" fmla="*/ 7514705 w 7661563"/>
              <a:gd name="connsiteY16" fmla="*/ 1814945 h 2837411"/>
              <a:gd name="connsiteX17" fmla="*/ 6633556 w 7661563"/>
              <a:gd name="connsiteY17" fmla="*/ 1898073 h 2837411"/>
              <a:gd name="connsiteX18" fmla="*/ 4854632 w 7661563"/>
              <a:gd name="connsiteY18" fmla="*/ 2197331 h 2837411"/>
              <a:gd name="connsiteX19" fmla="*/ 4821381 w 7661563"/>
              <a:gd name="connsiteY19" fmla="*/ 2563091 h 2837411"/>
              <a:gd name="connsiteX20" fmla="*/ 4372494 w 7661563"/>
              <a:gd name="connsiteY20" fmla="*/ 2712720 h 2837411"/>
              <a:gd name="connsiteX21" fmla="*/ 4339243 w 7661563"/>
              <a:gd name="connsiteY21" fmla="*/ 2330334 h 2837411"/>
              <a:gd name="connsiteX22" fmla="*/ 3690850 w 7661563"/>
              <a:gd name="connsiteY22" fmla="*/ 2363585 h 2837411"/>
              <a:gd name="connsiteX23" fmla="*/ 2477192 w 7661563"/>
              <a:gd name="connsiteY23" fmla="*/ 2413462 h 2837411"/>
              <a:gd name="connsiteX24" fmla="*/ 1895301 w 7661563"/>
              <a:gd name="connsiteY24" fmla="*/ 2829098 h 2837411"/>
              <a:gd name="connsiteX25" fmla="*/ 1762298 w 7661563"/>
              <a:gd name="connsiteY25" fmla="*/ 2363585 h 2837411"/>
              <a:gd name="connsiteX26" fmla="*/ 2327563 w 7661563"/>
              <a:gd name="connsiteY26" fmla="*/ 2313709 h 2837411"/>
              <a:gd name="connsiteX27" fmla="*/ 3059083 w 7661563"/>
              <a:gd name="connsiteY27" fmla="*/ 2080953 h 2837411"/>
              <a:gd name="connsiteX28" fmla="*/ 1645919 w 7661563"/>
              <a:gd name="connsiteY28" fmla="*/ 2114203 h 2837411"/>
              <a:gd name="connsiteX29" fmla="*/ 831272 w 7661563"/>
              <a:gd name="connsiteY29" fmla="*/ 2130829 h 2837411"/>
              <a:gd name="connsiteX30" fmla="*/ 798021 w 7661563"/>
              <a:gd name="connsiteY30" fmla="*/ 1947949 h 2837411"/>
              <a:gd name="connsiteX31" fmla="*/ 1745672 w 7661563"/>
              <a:gd name="connsiteY31" fmla="*/ 1814945 h 2837411"/>
              <a:gd name="connsiteX32" fmla="*/ 3275214 w 7661563"/>
              <a:gd name="connsiteY32" fmla="*/ 1814945 h 2837411"/>
              <a:gd name="connsiteX33" fmla="*/ 3042458 w 7661563"/>
              <a:gd name="connsiteY33" fmla="*/ 1415934 h 2837411"/>
              <a:gd name="connsiteX34" fmla="*/ 1612669 w 7661563"/>
              <a:gd name="connsiteY34" fmla="*/ 1515687 h 2837411"/>
              <a:gd name="connsiteX35" fmla="*/ 798021 w 7661563"/>
              <a:gd name="connsiteY35" fmla="*/ 1582189 h 2837411"/>
              <a:gd name="connsiteX36" fmla="*/ 332509 w 7661563"/>
              <a:gd name="connsiteY36" fmla="*/ 1515687 h 2837411"/>
              <a:gd name="connsiteX37" fmla="*/ 448887 w 7661563"/>
              <a:gd name="connsiteY37" fmla="*/ 1233054 h 2837411"/>
              <a:gd name="connsiteX38" fmla="*/ 3025832 w 7661563"/>
              <a:gd name="connsiteY38" fmla="*/ 1183178 h 2837411"/>
              <a:gd name="connsiteX39" fmla="*/ 3441469 w 7661563"/>
              <a:gd name="connsiteY39" fmla="*/ 983673 h 2837411"/>
              <a:gd name="connsiteX40" fmla="*/ 3009207 w 7661563"/>
              <a:gd name="connsiteY40" fmla="*/ 834043 h 2837411"/>
              <a:gd name="connsiteX41" fmla="*/ 1413163 w 7661563"/>
              <a:gd name="connsiteY41" fmla="*/ 501534 h 2837411"/>
              <a:gd name="connsiteX42" fmla="*/ 1645919 w 7661563"/>
              <a:gd name="connsiteY42" fmla="*/ 52647 h 2837411"/>
              <a:gd name="connsiteX43" fmla="*/ 2161309 w 7661563"/>
              <a:gd name="connsiteY43" fmla="*/ 169025 h 283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661563" h="2837411">
                <a:moveTo>
                  <a:pt x="2161309" y="169025"/>
                </a:moveTo>
                <a:cubicBezTo>
                  <a:pt x="2380211" y="238298"/>
                  <a:pt x="2457796" y="423948"/>
                  <a:pt x="2959330" y="468283"/>
                </a:cubicBezTo>
                <a:cubicBezTo>
                  <a:pt x="3460864" y="512618"/>
                  <a:pt x="4638501" y="487680"/>
                  <a:pt x="5170516" y="435033"/>
                </a:cubicBezTo>
                <a:cubicBezTo>
                  <a:pt x="5702531" y="382386"/>
                  <a:pt x="5915891" y="155171"/>
                  <a:pt x="6151418" y="152400"/>
                </a:cubicBezTo>
                <a:cubicBezTo>
                  <a:pt x="6386945" y="149629"/>
                  <a:pt x="6603076" y="332509"/>
                  <a:pt x="6583679" y="418407"/>
                </a:cubicBezTo>
                <a:cubicBezTo>
                  <a:pt x="6564283" y="504305"/>
                  <a:pt x="6334297" y="615142"/>
                  <a:pt x="6035039" y="667789"/>
                </a:cubicBezTo>
                <a:cubicBezTo>
                  <a:pt x="5735781" y="720436"/>
                  <a:pt x="5045825" y="651164"/>
                  <a:pt x="4788130" y="734291"/>
                </a:cubicBezTo>
                <a:cubicBezTo>
                  <a:pt x="4530436" y="817418"/>
                  <a:pt x="4408516" y="1116677"/>
                  <a:pt x="4488872" y="1166553"/>
                </a:cubicBezTo>
                <a:cubicBezTo>
                  <a:pt x="4569228" y="1216429"/>
                  <a:pt x="4962698" y="1066800"/>
                  <a:pt x="5270269" y="1033549"/>
                </a:cubicBezTo>
                <a:cubicBezTo>
                  <a:pt x="5577840" y="1000298"/>
                  <a:pt x="6076604" y="975360"/>
                  <a:pt x="6334298" y="967047"/>
                </a:cubicBezTo>
                <a:cubicBezTo>
                  <a:pt x="6591992" y="958734"/>
                  <a:pt x="6799811" y="928255"/>
                  <a:pt x="6816436" y="983673"/>
                </a:cubicBezTo>
                <a:cubicBezTo>
                  <a:pt x="6833061" y="1039091"/>
                  <a:pt x="6797039" y="1235825"/>
                  <a:pt x="6434050" y="1299556"/>
                </a:cubicBezTo>
                <a:cubicBezTo>
                  <a:pt x="6071061" y="1363287"/>
                  <a:pt x="4929446" y="1277389"/>
                  <a:pt x="4638501" y="1366058"/>
                </a:cubicBezTo>
                <a:cubicBezTo>
                  <a:pt x="4347556" y="1454727"/>
                  <a:pt x="4339243" y="1806633"/>
                  <a:pt x="4688378" y="1831571"/>
                </a:cubicBezTo>
                <a:cubicBezTo>
                  <a:pt x="5037513" y="1856509"/>
                  <a:pt x="6733309" y="1515687"/>
                  <a:pt x="6733309" y="1515687"/>
                </a:cubicBezTo>
                <a:cubicBezTo>
                  <a:pt x="7204363" y="1443643"/>
                  <a:pt x="7384472" y="1349433"/>
                  <a:pt x="7514705" y="1399309"/>
                </a:cubicBezTo>
                <a:cubicBezTo>
                  <a:pt x="7644938" y="1449185"/>
                  <a:pt x="7661563" y="1731818"/>
                  <a:pt x="7514705" y="1814945"/>
                </a:cubicBezTo>
                <a:cubicBezTo>
                  <a:pt x="7367847" y="1898072"/>
                  <a:pt x="7076901" y="1834342"/>
                  <a:pt x="6633556" y="1898073"/>
                </a:cubicBezTo>
                <a:cubicBezTo>
                  <a:pt x="6190211" y="1961804"/>
                  <a:pt x="5156661" y="2086495"/>
                  <a:pt x="4854632" y="2197331"/>
                </a:cubicBezTo>
                <a:cubicBezTo>
                  <a:pt x="4552603" y="2308167"/>
                  <a:pt x="4901737" y="2477193"/>
                  <a:pt x="4821381" y="2563091"/>
                </a:cubicBezTo>
                <a:cubicBezTo>
                  <a:pt x="4741025" y="2648989"/>
                  <a:pt x="4452850" y="2751513"/>
                  <a:pt x="4372494" y="2712720"/>
                </a:cubicBezTo>
                <a:cubicBezTo>
                  <a:pt x="4292138" y="2673927"/>
                  <a:pt x="4452850" y="2388523"/>
                  <a:pt x="4339243" y="2330334"/>
                </a:cubicBezTo>
                <a:cubicBezTo>
                  <a:pt x="4225636" y="2272145"/>
                  <a:pt x="3690850" y="2363585"/>
                  <a:pt x="3690850" y="2363585"/>
                </a:cubicBezTo>
                <a:cubicBezTo>
                  <a:pt x="3380508" y="2377440"/>
                  <a:pt x="2776450" y="2335877"/>
                  <a:pt x="2477192" y="2413462"/>
                </a:cubicBezTo>
                <a:cubicBezTo>
                  <a:pt x="2177934" y="2491048"/>
                  <a:pt x="2014450" y="2837411"/>
                  <a:pt x="1895301" y="2829098"/>
                </a:cubicBezTo>
                <a:cubicBezTo>
                  <a:pt x="1776152" y="2820785"/>
                  <a:pt x="1690254" y="2449483"/>
                  <a:pt x="1762298" y="2363585"/>
                </a:cubicBezTo>
                <a:cubicBezTo>
                  <a:pt x="1834342" y="2277687"/>
                  <a:pt x="2111432" y="2360814"/>
                  <a:pt x="2327563" y="2313709"/>
                </a:cubicBezTo>
                <a:cubicBezTo>
                  <a:pt x="2543694" y="2266604"/>
                  <a:pt x="3172690" y="2114204"/>
                  <a:pt x="3059083" y="2080953"/>
                </a:cubicBezTo>
                <a:cubicBezTo>
                  <a:pt x="2945476" y="2047702"/>
                  <a:pt x="1645919" y="2114203"/>
                  <a:pt x="1645919" y="2114203"/>
                </a:cubicBezTo>
                <a:cubicBezTo>
                  <a:pt x="1274617" y="2122516"/>
                  <a:pt x="972588" y="2158538"/>
                  <a:pt x="831272" y="2130829"/>
                </a:cubicBezTo>
                <a:cubicBezTo>
                  <a:pt x="689956" y="2103120"/>
                  <a:pt x="645621" y="2000596"/>
                  <a:pt x="798021" y="1947949"/>
                </a:cubicBezTo>
                <a:cubicBezTo>
                  <a:pt x="950421" y="1895302"/>
                  <a:pt x="1332807" y="1837112"/>
                  <a:pt x="1745672" y="1814945"/>
                </a:cubicBezTo>
                <a:cubicBezTo>
                  <a:pt x="2158537" y="1792778"/>
                  <a:pt x="3059083" y="1881447"/>
                  <a:pt x="3275214" y="1814945"/>
                </a:cubicBezTo>
                <a:cubicBezTo>
                  <a:pt x="3491345" y="1748443"/>
                  <a:pt x="3319549" y="1465810"/>
                  <a:pt x="3042458" y="1415934"/>
                </a:cubicBezTo>
                <a:cubicBezTo>
                  <a:pt x="2765367" y="1366058"/>
                  <a:pt x="1612669" y="1515687"/>
                  <a:pt x="1612669" y="1515687"/>
                </a:cubicBezTo>
                <a:cubicBezTo>
                  <a:pt x="1238596" y="1543396"/>
                  <a:pt x="1011381" y="1582189"/>
                  <a:pt x="798021" y="1582189"/>
                </a:cubicBezTo>
                <a:cubicBezTo>
                  <a:pt x="584661" y="1582189"/>
                  <a:pt x="390698" y="1573876"/>
                  <a:pt x="332509" y="1515687"/>
                </a:cubicBezTo>
                <a:cubicBezTo>
                  <a:pt x="274320" y="1457498"/>
                  <a:pt x="0" y="1288472"/>
                  <a:pt x="448887" y="1233054"/>
                </a:cubicBezTo>
                <a:cubicBezTo>
                  <a:pt x="897774" y="1177636"/>
                  <a:pt x="2527068" y="1224741"/>
                  <a:pt x="3025832" y="1183178"/>
                </a:cubicBezTo>
                <a:cubicBezTo>
                  <a:pt x="3524596" y="1141615"/>
                  <a:pt x="3444240" y="1041862"/>
                  <a:pt x="3441469" y="983673"/>
                </a:cubicBezTo>
                <a:cubicBezTo>
                  <a:pt x="3438698" y="925484"/>
                  <a:pt x="3347258" y="914399"/>
                  <a:pt x="3009207" y="834043"/>
                </a:cubicBezTo>
                <a:cubicBezTo>
                  <a:pt x="2671156" y="753687"/>
                  <a:pt x="1640378" y="631767"/>
                  <a:pt x="1413163" y="501534"/>
                </a:cubicBezTo>
                <a:cubicBezTo>
                  <a:pt x="1185948" y="371301"/>
                  <a:pt x="1518457" y="105294"/>
                  <a:pt x="1645919" y="52647"/>
                </a:cubicBezTo>
                <a:cubicBezTo>
                  <a:pt x="1773381" y="0"/>
                  <a:pt x="1942407" y="99752"/>
                  <a:pt x="2161309" y="169025"/>
                </a:cubicBezTo>
                <a:close/>
              </a:path>
            </a:pathLst>
          </a:custGeom>
          <a:solidFill>
            <a:srgbClr val="FFCC66"/>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60" name="Groupe 59"/>
          <p:cNvGrpSpPr/>
          <p:nvPr/>
        </p:nvGrpSpPr>
        <p:grpSpPr>
          <a:xfrm>
            <a:off x="5220072" y="3140969"/>
            <a:ext cx="252000" cy="368440"/>
            <a:chOff x="755576" y="332656"/>
            <a:chExt cx="252000" cy="368440"/>
          </a:xfrm>
        </p:grpSpPr>
        <p:sp>
          <p:nvSpPr>
            <p:cNvPr id="31" name="Ellipse 30"/>
            <p:cNvSpPr/>
            <p:nvPr/>
          </p:nvSpPr>
          <p:spPr>
            <a:xfrm>
              <a:off x="755576" y="406344"/>
              <a:ext cx="63002" cy="221064"/>
            </a:xfrm>
            <a:prstGeom prst="ellipse">
              <a:avLst/>
            </a:prstGeom>
            <a:solidFill>
              <a:srgbClr val="FF99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944581" y="406344"/>
              <a:ext cx="62995" cy="221039"/>
            </a:xfrm>
            <a:prstGeom prst="ellipse">
              <a:avLst/>
            </a:prstGeom>
            <a:solidFill>
              <a:srgbClr val="FF99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818578" y="332656"/>
              <a:ext cx="126003" cy="147376"/>
            </a:xfrm>
            <a:prstGeom prst="ellipse">
              <a:avLst/>
            </a:prstGeom>
            <a:solidFill>
              <a:srgbClr val="FF99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818578" y="406344"/>
              <a:ext cx="125990" cy="294752"/>
            </a:xfrm>
            <a:prstGeom prst="ellipse">
              <a:avLst/>
            </a:prstGeom>
            <a:solidFill>
              <a:srgbClr val="FF99FF"/>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5" name="Connecteur droit avec flèche 54"/>
          <p:cNvCxnSpPr/>
          <p:nvPr/>
        </p:nvCxnSpPr>
        <p:spPr>
          <a:xfrm flipV="1">
            <a:off x="5347463" y="2875069"/>
            <a:ext cx="0" cy="972000"/>
          </a:xfrm>
          <a:prstGeom prst="straightConnector1">
            <a:avLst/>
          </a:prstGeom>
          <a:ln w="28575">
            <a:solidFill>
              <a:srgbClr val="F74FD7"/>
            </a:solidFill>
            <a:tailEnd type="arrow"/>
          </a:ln>
        </p:spPr>
        <p:style>
          <a:lnRef idx="1">
            <a:schemeClr val="accent1"/>
          </a:lnRef>
          <a:fillRef idx="0">
            <a:schemeClr val="accent1"/>
          </a:fillRef>
          <a:effectRef idx="0">
            <a:schemeClr val="accent1"/>
          </a:effectRef>
          <a:fontRef idx="minor">
            <a:schemeClr val="tx1"/>
          </a:fontRef>
        </p:style>
      </p:cxnSp>
      <p:grpSp>
        <p:nvGrpSpPr>
          <p:cNvPr id="131" name="Groupe 130"/>
          <p:cNvGrpSpPr/>
          <p:nvPr/>
        </p:nvGrpSpPr>
        <p:grpSpPr>
          <a:xfrm>
            <a:off x="4860032" y="4725145"/>
            <a:ext cx="489141" cy="535009"/>
            <a:chOff x="7388763" y="1411329"/>
            <a:chExt cx="489141" cy="535009"/>
          </a:xfrm>
        </p:grpSpPr>
        <p:sp>
          <p:nvSpPr>
            <p:cNvPr id="72" name="Forme libre 71"/>
            <p:cNvSpPr/>
            <p:nvPr/>
          </p:nvSpPr>
          <p:spPr>
            <a:xfrm rot="17477843">
              <a:off x="7365829" y="1434263"/>
              <a:ext cx="535009" cy="489141"/>
            </a:xfrm>
            <a:custGeom>
              <a:avLst/>
              <a:gdLst>
                <a:gd name="connsiteX0" fmla="*/ 202276 w 1144386"/>
                <a:gd name="connsiteY0" fmla="*/ 238298 h 881149"/>
                <a:gd name="connsiteX1" fmla="*/ 302029 w 1144386"/>
                <a:gd name="connsiteY1" fmla="*/ 238298 h 881149"/>
                <a:gd name="connsiteX2" fmla="*/ 701040 w 1144386"/>
                <a:gd name="connsiteY2" fmla="*/ 5542 h 881149"/>
                <a:gd name="connsiteX3" fmla="*/ 1100051 w 1144386"/>
                <a:gd name="connsiteY3" fmla="*/ 205047 h 881149"/>
                <a:gd name="connsiteX4" fmla="*/ 967047 w 1144386"/>
                <a:gd name="connsiteY4" fmla="*/ 421178 h 881149"/>
                <a:gd name="connsiteX5" fmla="*/ 950422 w 1144386"/>
                <a:gd name="connsiteY5" fmla="*/ 687185 h 881149"/>
                <a:gd name="connsiteX6" fmla="*/ 684414 w 1144386"/>
                <a:gd name="connsiteY6" fmla="*/ 820189 h 881149"/>
                <a:gd name="connsiteX7" fmla="*/ 401782 w 1144386"/>
                <a:gd name="connsiteY7" fmla="*/ 653934 h 881149"/>
                <a:gd name="connsiteX8" fmla="*/ 85898 w 1144386"/>
                <a:gd name="connsiteY8" fmla="*/ 820189 h 881149"/>
                <a:gd name="connsiteX9" fmla="*/ 19396 w 1144386"/>
                <a:gd name="connsiteY9" fmla="*/ 288174 h 881149"/>
                <a:gd name="connsiteX10" fmla="*/ 202276 w 1144386"/>
                <a:gd name="connsiteY10" fmla="*/ 238298 h 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386" h="881149">
                  <a:moveTo>
                    <a:pt x="202276" y="238298"/>
                  </a:moveTo>
                  <a:cubicBezTo>
                    <a:pt x="249381" y="229985"/>
                    <a:pt x="218902" y="277091"/>
                    <a:pt x="302029" y="238298"/>
                  </a:cubicBezTo>
                  <a:cubicBezTo>
                    <a:pt x="385156" y="199505"/>
                    <a:pt x="568036" y="11084"/>
                    <a:pt x="701040" y="5542"/>
                  </a:cubicBezTo>
                  <a:cubicBezTo>
                    <a:pt x="834044" y="0"/>
                    <a:pt x="1055717" y="135774"/>
                    <a:pt x="1100051" y="205047"/>
                  </a:cubicBezTo>
                  <a:cubicBezTo>
                    <a:pt x="1144386" y="274320"/>
                    <a:pt x="991985" y="340822"/>
                    <a:pt x="967047" y="421178"/>
                  </a:cubicBezTo>
                  <a:cubicBezTo>
                    <a:pt x="942109" y="501534"/>
                    <a:pt x="997528" y="620683"/>
                    <a:pt x="950422" y="687185"/>
                  </a:cubicBezTo>
                  <a:cubicBezTo>
                    <a:pt x="903317" y="753687"/>
                    <a:pt x="775854" y="825731"/>
                    <a:pt x="684414" y="820189"/>
                  </a:cubicBezTo>
                  <a:cubicBezTo>
                    <a:pt x="592974" y="814647"/>
                    <a:pt x="501535" y="653934"/>
                    <a:pt x="401782" y="653934"/>
                  </a:cubicBezTo>
                  <a:cubicBezTo>
                    <a:pt x="302029" y="653934"/>
                    <a:pt x="149629" y="881149"/>
                    <a:pt x="85898" y="820189"/>
                  </a:cubicBezTo>
                  <a:cubicBezTo>
                    <a:pt x="22167" y="759229"/>
                    <a:pt x="0" y="382385"/>
                    <a:pt x="19396" y="288174"/>
                  </a:cubicBezTo>
                  <a:cubicBezTo>
                    <a:pt x="38792" y="193963"/>
                    <a:pt x="155171" y="246611"/>
                    <a:pt x="202276" y="23829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3" name="Oval 86"/>
            <p:cNvSpPr/>
            <p:nvPr/>
          </p:nvSpPr>
          <p:spPr>
            <a:xfrm rot="17477843">
              <a:off x="7614567" y="1625406"/>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86"/>
            <p:cNvSpPr/>
            <p:nvPr/>
          </p:nvSpPr>
          <p:spPr>
            <a:xfrm rot="17477843">
              <a:off x="7524809" y="1471225"/>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86"/>
            <p:cNvSpPr/>
            <p:nvPr/>
          </p:nvSpPr>
          <p:spPr>
            <a:xfrm rot="17477843">
              <a:off x="7639278" y="1754231"/>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77"/>
          <p:cNvGrpSpPr/>
          <p:nvPr/>
        </p:nvGrpSpPr>
        <p:grpSpPr>
          <a:xfrm>
            <a:off x="6732242" y="4581129"/>
            <a:ext cx="330927" cy="360040"/>
            <a:chOff x="2919805" y="4890453"/>
            <a:chExt cx="329422" cy="359049"/>
          </a:xfrm>
        </p:grpSpPr>
        <p:grpSp>
          <p:nvGrpSpPr>
            <p:cNvPr id="82" name="Groupe 64"/>
            <p:cNvGrpSpPr/>
            <p:nvPr/>
          </p:nvGrpSpPr>
          <p:grpSpPr>
            <a:xfrm>
              <a:off x="2919805" y="4890453"/>
              <a:ext cx="329422" cy="359049"/>
              <a:chOff x="2924529" y="2581276"/>
              <a:chExt cx="200743" cy="157331"/>
            </a:xfrm>
          </p:grpSpPr>
          <p:sp>
            <p:nvSpPr>
              <p:cNvPr id="88" name="Ellipse 87"/>
              <p:cNvSpPr/>
              <p:nvPr/>
            </p:nvSpPr>
            <p:spPr>
              <a:xfrm>
                <a:off x="2981256" y="2666599"/>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9" name="Ellipse 88"/>
              <p:cNvSpPr/>
              <p:nvPr/>
            </p:nvSpPr>
            <p:spPr>
              <a:xfrm>
                <a:off x="2924529" y="2581276"/>
                <a:ext cx="144016" cy="7200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83"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0"/>
            <p:cNvSpPr/>
            <p:nvPr/>
          </p:nvSpPr>
          <p:spPr>
            <a:xfrm>
              <a:off x="2987824" y="4941168"/>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1"/>
            <p:cNvSpPr/>
            <p:nvPr/>
          </p:nvSpPr>
          <p:spPr>
            <a:xfrm>
              <a:off x="3061917" y="5112075"/>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4"/>
            <p:cNvSpPr/>
            <p:nvPr/>
          </p:nvSpPr>
          <p:spPr>
            <a:xfrm>
              <a:off x="3161001" y="5100419"/>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a:xfrm>
              <a:off x="3115282" y="5175188"/>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6" name="ZoneTexte 95"/>
          <p:cNvSpPr txBox="1"/>
          <p:nvPr/>
        </p:nvSpPr>
        <p:spPr>
          <a:xfrm>
            <a:off x="5796136" y="4221088"/>
            <a:ext cx="792088" cy="461665"/>
          </a:xfrm>
          <a:prstGeom prst="rect">
            <a:avLst/>
          </a:prstGeom>
          <a:noFill/>
        </p:spPr>
        <p:txBody>
          <a:bodyPr wrap="square" rtlCol="0">
            <a:spAutoFit/>
          </a:bodyPr>
          <a:lstStyle/>
          <a:p>
            <a:r>
              <a:rPr lang="fr-FR" sz="2400" b="1" dirty="0" smtClean="0">
                <a:solidFill>
                  <a:srgbClr val="F74FD7"/>
                </a:solidFill>
                <a:latin typeface="Calibri" pitchFamily="34" charset="0"/>
                <a:cs typeface="Calibri" pitchFamily="34" charset="0"/>
              </a:rPr>
              <a:t>Ca</a:t>
            </a:r>
            <a:r>
              <a:rPr lang="fr-FR" sz="2400" b="1" baseline="30000" dirty="0" smtClean="0">
                <a:solidFill>
                  <a:srgbClr val="F74FD7"/>
                </a:solidFill>
                <a:latin typeface="Calibri" pitchFamily="34" charset="0"/>
                <a:cs typeface="Calibri" pitchFamily="34" charset="0"/>
              </a:rPr>
              <a:t>2+</a:t>
            </a:r>
            <a:endParaRPr lang="fr-FR" sz="2400" b="1" baseline="30000" dirty="0">
              <a:solidFill>
                <a:srgbClr val="F74FD7"/>
              </a:solidFill>
              <a:latin typeface="Calibri" pitchFamily="34" charset="0"/>
              <a:cs typeface="Calibri" pitchFamily="34" charset="0"/>
            </a:endParaRPr>
          </a:p>
        </p:txBody>
      </p:sp>
      <p:sp>
        <p:nvSpPr>
          <p:cNvPr id="98" name="Flèche courbée vers la gauche 97"/>
          <p:cNvSpPr/>
          <p:nvPr/>
        </p:nvSpPr>
        <p:spPr>
          <a:xfrm rot="2683227">
            <a:off x="5577886" y="4606120"/>
            <a:ext cx="453012" cy="1596620"/>
          </a:xfrm>
          <a:prstGeom prst="curved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9" name="Flèche courbée vers la gauche 98"/>
          <p:cNvSpPr/>
          <p:nvPr/>
        </p:nvSpPr>
        <p:spPr>
          <a:xfrm rot="2693577">
            <a:off x="5753962" y="4668323"/>
            <a:ext cx="425049" cy="1022376"/>
          </a:xfrm>
          <a:prstGeom prst="curved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107" name="Groupe 106"/>
          <p:cNvGrpSpPr/>
          <p:nvPr/>
        </p:nvGrpSpPr>
        <p:grpSpPr>
          <a:xfrm>
            <a:off x="3779912" y="5229201"/>
            <a:ext cx="549984" cy="767821"/>
            <a:chOff x="3779912" y="5229200"/>
            <a:chExt cx="549984" cy="767821"/>
          </a:xfrm>
        </p:grpSpPr>
        <p:sp>
          <p:nvSpPr>
            <p:cNvPr id="100" name="Oval 86"/>
            <p:cNvSpPr/>
            <p:nvPr/>
          </p:nvSpPr>
          <p:spPr>
            <a:xfrm>
              <a:off x="4139952" y="5733256"/>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86"/>
            <p:cNvSpPr/>
            <p:nvPr/>
          </p:nvSpPr>
          <p:spPr>
            <a:xfrm>
              <a:off x="4283968" y="5949280"/>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86"/>
            <p:cNvSpPr/>
            <p:nvPr/>
          </p:nvSpPr>
          <p:spPr>
            <a:xfrm>
              <a:off x="4283968" y="5229200"/>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86"/>
            <p:cNvSpPr/>
            <p:nvPr/>
          </p:nvSpPr>
          <p:spPr>
            <a:xfrm>
              <a:off x="3779912" y="5517232"/>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86"/>
            <p:cNvSpPr/>
            <p:nvPr/>
          </p:nvSpPr>
          <p:spPr>
            <a:xfrm>
              <a:off x="3995936" y="5733256"/>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86"/>
            <p:cNvSpPr/>
            <p:nvPr/>
          </p:nvSpPr>
          <p:spPr>
            <a:xfrm>
              <a:off x="4098594" y="5493017"/>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86"/>
            <p:cNvSpPr/>
            <p:nvPr/>
          </p:nvSpPr>
          <p:spPr>
            <a:xfrm>
              <a:off x="4094024" y="5229200"/>
              <a:ext cx="45928" cy="47741"/>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e 114"/>
          <p:cNvGrpSpPr/>
          <p:nvPr/>
        </p:nvGrpSpPr>
        <p:grpSpPr>
          <a:xfrm>
            <a:off x="5220072" y="1628801"/>
            <a:ext cx="489141" cy="535009"/>
            <a:chOff x="7748802" y="1987394"/>
            <a:chExt cx="489141" cy="535009"/>
          </a:xfrm>
        </p:grpSpPr>
        <p:sp>
          <p:nvSpPr>
            <p:cNvPr id="111" name="Forme libre 110"/>
            <p:cNvSpPr/>
            <p:nvPr/>
          </p:nvSpPr>
          <p:spPr>
            <a:xfrm rot="17477843">
              <a:off x="7725868" y="2010328"/>
              <a:ext cx="535009" cy="489141"/>
            </a:xfrm>
            <a:custGeom>
              <a:avLst/>
              <a:gdLst>
                <a:gd name="connsiteX0" fmla="*/ 202276 w 1144386"/>
                <a:gd name="connsiteY0" fmla="*/ 238298 h 881149"/>
                <a:gd name="connsiteX1" fmla="*/ 302029 w 1144386"/>
                <a:gd name="connsiteY1" fmla="*/ 238298 h 881149"/>
                <a:gd name="connsiteX2" fmla="*/ 701040 w 1144386"/>
                <a:gd name="connsiteY2" fmla="*/ 5542 h 881149"/>
                <a:gd name="connsiteX3" fmla="*/ 1100051 w 1144386"/>
                <a:gd name="connsiteY3" fmla="*/ 205047 h 881149"/>
                <a:gd name="connsiteX4" fmla="*/ 967047 w 1144386"/>
                <a:gd name="connsiteY4" fmla="*/ 421178 h 881149"/>
                <a:gd name="connsiteX5" fmla="*/ 950422 w 1144386"/>
                <a:gd name="connsiteY5" fmla="*/ 687185 h 881149"/>
                <a:gd name="connsiteX6" fmla="*/ 684414 w 1144386"/>
                <a:gd name="connsiteY6" fmla="*/ 820189 h 881149"/>
                <a:gd name="connsiteX7" fmla="*/ 401782 w 1144386"/>
                <a:gd name="connsiteY7" fmla="*/ 653934 h 881149"/>
                <a:gd name="connsiteX8" fmla="*/ 85898 w 1144386"/>
                <a:gd name="connsiteY8" fmla="*/ 820189 h 881149"/>
                <a:gd name="connsiteX9" fmla="*/ 19396 w 1144386"/>
                <a:gd name="connsiteY9" fmla="*/ 288174 h 881149"/>
                <a:gd name="connsiteX10" fmla="*/ 202276 w 1144386"/>
                <a:gd name="connsiteY10" fmla="*/ 238298 h 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386" h="881149">
                  <a:moveTo>
                    <a:pt x="202276" y="238298"/>
                  </a:moveTo>
                  <a:cubicBezTo>
                    <a:pt x="249381" y="229985"/>
                    <a:pt x="218902" y="277091"/>
                    <a:pt x="302029" y="238298"/>
                  </a:cubicBezTo>
                  <a:cubicBezTo>
                    <a:pt x="385156" y="199505"/>
                    <a:pt x="568036" y="11084"/>
                    <a:pt x="701040" y="5542"/>
                  </a:cubicBezTo>
                  <a:cubicBezTo>
                    <a:pt x="834044" y="0"/>
                    <a:pt x="1055717" y="135774"/>
                    <a:pt x="1100051" y="205047"/>
                  </a:cubicBezTo>
                  <a:cubicBezTo>
                    <a:pt x="1144386" y="274320"/>
                    <a:pt x="991985" y="340822"/>
                    <a:pt x="967047" y="421178"/>
                  </a:cubicBezTo>
                  <a:cubicBezTo>
                    <a:pt x="942109" y="501534"/>
                    <a:pt x="997528" y="620683"/>
                    <a:pt x="950422" y="687185"/>
                  </a:cubicBezTo>
                  <a:cubicBezTo>
                    <a:pt x="903317" y="753687"/>
                    <a:pt x="775854" y="825731"/>
                    <a:pt x="684414" y="820189"/>
                  </a:cubicBezTo>
                  <a:cubicBezTo>
                    <a:pt x="592974" y="814647"/>
                    <a:pt x="501535" y="653934"/>
                    <a:pt x="401782" y="653934"/>
                  </a:cubicBezTo>
                  <a:cubicBezTo>
                    <a:pt x="302029" y="653934"/>
                    <a:pt x="149629" y="881149"/>
                    <a:pt x="85898" y="820189"/>
                  </a:cubicBezTo>
                  <a:cubicBezTo>
                    <a:pt x="22167" y="759229"/>
                    <a:pt x="0" y="382385"/>
                    <a:pt x="19396" y="288174"/>
                  </a:cubicBezTo>
                  <a:cubicBezTo>
                    <a:pt x="38792" y="193963"/>
                    <a:pt x="155171" y="246611"/>
                    <a:pt x="202276" y="23829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2" name="Oval 86"/>
            <p:cNvSpPr/>
            <p:nvPr/>
          </p:nvSpPr>
          <p:spPr>
            <a:xfrm rot="17477843">
              <a:off x="7974606" y="2201471"/>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86"/>
            <p:cNvSpPr/>
            <p:nvPr/>
          </p:nvSpPr>
          <p:spPr>
            <a:xfrm rot="17477843">
              <a:off x="7884848" y="2047290"/>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86"/>
            <p:cNvSpPr/>
            <p:nvPr/>
          </p:nvSpPr>
          <p:spPr>
            <a:xfrm rot="17477843">
              <a:off x="7999317" y="2330296"/>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e 115"/>
          <p:cNvGrpSpPr/>
          <p:nvPr/>
        </p:nvGrpSpPr>
        <p:grpSpPr>
          <a:xfrm>
            <a:off x="5724128" y="1124745"/>
            <a:ext cx="489141" cy="535009"/>
            <a:chOff x="7748802" y="1987394"/>
            <a:chExt cx="489141" cy="535009"/>
          </a:xfrm>
        </p:grpSpPr>
        <p:sp>
          <p:nvSpPr>
            <p:cNvPr id="117" name="Forme libre 116"/>
            <p:cNvSpPr/>
            <p:nvPr/>
          </p:nvSpPr>
          <p:spPr>
            <a:xfrm rot="17477843">
              <a:off x="7725868" y="2010328"/>
              <a:ext cx="535009" cy="489141"/>
            </a:xfrm>
            <a:custGeom>
              <a:avLst/>
              <a:gdLst>
                <a:gd name="connsiteX0" fmla="*/ 202276 w 1144386"/>
                <a:gd name="connsiteY0" fmla="*/ 238298 h 881149"/>
                <a:gd name="connsiteX1" fmla="*/ 302029 w 1144386"/>
                <a:gd name="connsiteY1" fmla="*/ 238298 h 881149"/>
                <a:gd name="connsiteX2" fmla="*/ 701040 w 1144386"/>
                <a:gd name="connsiteY2" fmla="*/ 5542 h 881149"/>
                <a:gd name="connsiteX3" fmla="*/ 1100051 w 1144386"/>
                <a:gd name="connsiteY3" fmla="*/ 205047 h 881149"/>
                <a:gd name="connsiteX4" fmla="*/ 967047 w 1144386"/>
                <a:gd name="connsiteY4" fmla="*/ 421178 h 881149"/>
                <a:gd name="connsiteX5" fmla="*/ 950422 w 1144386"/>
                <a:gd name="connsiteY5" fmla="*/ 687185 h 881149"/>
                <a:gd name="connsiteX6" fmla="*/ 684414 w 1144386"/>
                <a:gd name="connsiteY6" fmla="*/ 820189 h 881149"/>
                <a:gd name="connsiteX7" fmla="*/ 401782 w 1144386"/>
                <a:gd name="connsiteY7" fmla="*/ 653934 h 881149"/>
                <a:gd name="connsiteX8" fmla="*/ 85898 w 1144386"/>
                <a:gd name="connsiteY8" fmla="*/ 820189 h 881149"/>
                <a:gd name="connsiteX9" fmla="*/ 19396 w 1144386"/>
                <a:gd name="connsiteY9" fmla="*/ 288174 h 881149"/>
                <a:gd name="connsiteX10" fmla="*/ 202276 w 1144386"/>
                <a:gd name="connsiteY10" fmla="*/ 238298 h 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386" h="881149">
                  <a:moveTo>
                    <a:pt x="202276" y="238298"/>
                  </a:moveTo>
                  <a:cubicBezTo>
                    <a:pt x="249381" y="229985"/>
                    <a:pt x="218902" y="277091"/>
                    <a:pt x="302029" y="238298"/>
                  </a:cubicBezTo>
                  <a:cubicBezTo>
                    <a:pt x="385156" y="199505"/>
                    <a:pt x="568036" y="11084"/>
                    <a:pt x="701040" y="5542"/>
                  </a:cubicBezTo>
                  <a:cubicBezTo>
                    <a:pt x="834044" y="0"/>
                    <a:pt x="1055717" y="135774"/>
                    <a:pt x="1100051" y="205047"/>
                  </a:cubicBezTo>
                  <a:cubicBezTo>
                    <a:pt x="1144386" y="274320"/>
                    <a:pt x="991985" y="340822"/>
                    <a:pt x="967047" y="421178"/>
                  </a:cubicBezTo>
                  <a:cubicBezTo>
                    <a:pt x="942109" y="501534"/>
                    <a:pt x="997528" y="620683"/>
                    <a:pt x="950422" y="687185"/>
                  </a:cubicBezTo>
                  <a:cubicBezTo>
                    <a:pt x="903317" y="753687"/>
                    <a:pt x="775854" y="825731"/>
                    <a:pt x="684414" y="820189"/>
                  </a:cubicBezTo>
                  <a:cubicBezTo>
                    <a:pt x="592974" y="814647"/>
                    <a:pt x="501535" y="653934"/>
                    <a:pt x="401782" y="653934"/>
                  </a:cubicBezTo>
                  <a:cubicBezTo>
                    <a:pt x="302029" y="653934"/>
                    <a:pt x="149629" y="881149"/>
                    <a:pt x="85898" y="820189"/>
                  </a:cubicBezTo>
                  <a:cubicBezTo>
                    <a:pt x="22167" y="759229"/>
                    <a:pt x="0" y="382385"/>
                    <a:pt x="19396" y="288174"/>
                  </a:cubicBezTo>
                  <a:cubicBezTo>
                    <a:pt x="38792" y="193963"/>
                    <a:pt x="155171" y="246611"/>
                    <a:pt x="202276" y="23829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8" name="Oval 86"/>
            <p:cNvSpPr/>
            <p:nvPr/>
          </p:nvSpPr>
          <p:spPr>
            <a:xfrm rot="17477843">
              <a:off x="7974606" y="2201471"/>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86"/>
            <p:cNvSpPr/>
            <p:nvPr/>
          </p:nvSpPr>
          <p:spPr>
            <a:xfrm rot="17477843">
              <a:off x="7884848" y="2047290"/>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86"/>
            <p:cNvSpPr/>
            <p:nvPr/>
          </p:nvSpPr>
          <p:spPr>
            <a:xfrm rot="17477843">
              <a:off x="7999317" y="2330296"/>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1" name="Groupe 120"/>
          <p:cNvGrpSpPr/>
          <p:nvPr/>
        </p:nvGrpSpPr>
        <p:grpSpPr>
          <a:xfrm>
            <a:off x="3419872" y="3789041"/>
            <a:ext cx="489141" cy="535009"/>
            <a:chOff x="7748802" y="1987394"/>
            <a:chExt cx="489141" cy="535009"/>
          </a:xfrm>
        </p:grpSpPr>
        <p:sp>
          <p:nvSpPr>
            <p:cNvPr id="122" name="Forme libre 121"/>
            <p:cNvSpPr/>
            <p:nvPr/>
          </p:nvSpPr>
          <p:spPr>
            <a:xfrm rot="17477843">
              <a:off x="7725868" y="2010328"/>
              <a:ext cx="535009" cy="489141"/>
            </a:xfrm>
            <a:custGeom>
              <a:avLst/>
              <a:gdLst>
                <a:gd name="connsiteX0" fmla="*/ 202276 w 1144386"/>
                <a:gd name="connsiteY0" fmla="*/ 238298 h 881149"/>
                <a:gd name="connsiteX1" fmla="*/ 302029 w 1144386"/>
                <a:gd name="connsiteY1" fmla="*/ 238298 h 881149"/>
                <a:gd name="connsiteX2" fmla="*/ 701040 w 1144386"/>
                <a:gd name="connsiteY2" fmla="*/ 5542 h 881149"/>
                <a:gd name="connsiteX3" fmla="*/ 1100051 w 1144386"/>
                <a:gd name="connsiteY3" fmla="*/ 205047 h 881149"/>
                <a:gd name="connsiteX4" fmla="*/ 967047 w 1144386"/>
                <a:gd name="connsiteY4" fmla="*/ 421178 h 881149"/>
                <a:gd name="connsiteX5" fmla="*/ 950422 w 1144386"/>
                <a:gd name="connsiteY5" fmla="*/ 687185 h 881149"/>
                <a:gd name="connsiteX6" fmla="*/ 684414 w 1144386"/>
                <a:gd name="connsiteY6" fmla="*/ 820189 h 881149"/>
                <a:gd name="connsiteX7" fmla="*/ 401782 w 1144386"/>
                <a:gd name="connsiteY7" fmla="*/ 653934 h 881149"/>
                <a:gd name="connsiteX8" fmla="*/ 85898 w 1144386"/>
                <a:gd name="connsiteY8" fmla="*/ 820189 h 881149"/>
                <a:gd name="connsiteX9" fmla="*/ 19396 w 1144386"/>
                <a:gd name="connsiteY9" fmla="*/ 288174 h 881149"/>
                <a:gd name="connsiteX10" fmla="*/ 202276 w 1144386"/>
                <a:gd name="connsiteY10" fmla="*/ 238298 h 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386" h="881149">
                  <a:moveTo>
                    <a:pt x="202276" y="238298"/>
                  </a:moveTo>
                  <a:cubicBezTo>
                    <a:pt x="249381" y="229985"/>
                    <a:pt x="218902" y="277091"/>
                    <a:pt x="302029" y="238298"/>
                  </a:cubicBezTo>
                  <a:cubicBezTo>
                    <a:pt x="385156" y="199505"/>
                    <a:pt x="568036" y="11084"/>
                    <a:pt x="701040" y="5542"/>
                  </a:cubicBezTo>
                  <a:cubicBezTo>
                    <a:pt x="834044" y="0"/>
                    <a:pt x="1055717" y="135774"/>
                    <a:pt x="1100051" y="205047"/>
                  </a:cubicBezTo>
                  <a:cubicBezTo>
                    <a:pt x="1144386" y="274320"/>
                    <a:pt x="991985" y="340822"/>
                    <a:pt x="967047" y="421178"/>
                  </a:cubicBezTo>
                  <a:cubicBezTo>
                    <a:pt x="942109" y="501534"/>
                    <a:pt x="997528" y="620683"/>
                    <a:pt x="950422" y="687185"/>
                  </a:cubicBezTo>
                  <a:cubicBezTo>
                    <a:pt x="903317" y="753687"/>
                    <a:pt x="775854" y="825731"/>
                    <a:pt x="684414" y="820189"/>
                  </a:cubicBezTo>
                  <a:cubicBezTo>
                    <a:pt x="592974" y="814647"/>
                    <a:pt x="501535" y="653934"/>
                    <a:pt x="401782" y="653934"/>
                  </a:cubicBezTo>
                  <a:cubicBezTo>
                    <a:pt x="302029" y="653934"/>
                    <a:pt x="149629" y="881149"/>
                    <a:pt x="85898" y="820189"/>
                  </a:cubicBezTo>
                  <a:cubicBezTo>
                    <a:pt x="22167" y="759229"/>
                    <a:pt x="0" y="382385"/>
                    <a:pt x="19396" y="288174"/>
                  </a:cubicBezTo>
                  <a:cubicBezTo>
                    <a:pt x="38792" y="193963"/>
                    <a:pt x="155171" y="246611"/>
                    <a:pt x="202276" y="23829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3" name="Oval 86"/>
            <p:cNvSpPr/>
            <p:nvPr/>
          </p:nvSpPr>
          <p:spPr>
            <a:xfrm rot="17477843">
              <a:off x="7974606" y="2201471"/>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86"/>
            <p:cNvSpPr/>
            <p:nvPr/>
          </p:nvSpPr>
          <p:spPr>
            <a:xfrm rot="17477843">
              <a:off x="7884848" y="2047290"/>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86"/>
            <p:cNvSpPr/>
            <p:nvPr/>
          </p:nvSpPr>
          <p:spPr>
            <a:xfrm rot="17477843">
              <a:off x="7999317" y="2330296"/>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555438" y="1660738"/>
            <a:ext cx="1880658" cy="523220"/>
          </a:xfrm>
          <a:prstGeom prst="rect">
            <a:avLst/>
          </a:prstGeom>
          <a:noFill/>
        </p:spPr>
        <p:txBody>
          <a:bodyPr wrap="square" rtlCol="0">
            <a:spAutoFit/>
          </a:bodyPr>
          <a:lstStyle/>
          <a:p>
            <a:r>
              <a:rPr lang="en-US" sz="2800" b="1" dirty="0" smtClean="0">
                <a:solidFill>
                  <a:schemeClr val="tx1">
                    <a:lumMod val="75000"/>
                    <a:lumOff val="25000"/>
                  </a:schemeClr>
                </a:solidFill>
              </a:rPr>
              <a:t>Lysosomes</a:t>
            </a:r>
            <a:endParaRPr lang="en-US" sz="2800" b="1" dirty="0">
              <a:solidFill>
                <a:schemeClr val="tx1">
                  <a:lumMod val="75000"/>
                  <a:lumOff val="25000"/>
                </a:schemeClr>
              </a:solidFill>
            </a:endParaRPr>
          </a:p>
        </p:txBody>
      </p:sp>
      <p:sp>
        <p:nvSpPr>
          <p:cNvPr id="91" name="TextBox 90"/>
          <p:cNvSpPr txBox="1"/>
          <p:nvPr/>
        </p:nvSpPr>
        <p:spPr>
          <a:xfrm>
            <a:off x="6437743" y="4922004"/>
            <a:ext cx="2454737" cy="523220"/>
          </a:xfrm>
          <a:prstGeom prst="rect">
            <a:avLst/>
          </a:prstGeom>
          <a:noFill/>
        </p:spPr>
        <p:txBody>
          <a:bodyPr wrap="square" rtlCol="0">
            <a:spAutoFit/>
          </a:bodyPr>
          <a:lstStyle/>
          <a:p>
            <a:r>
              <a:rPr lang="en-US" sz="2800" b="1" dirty="0" smtClean="0">
                <a:solidFill>
                  <a:srgbClr val="00B0F0"/>
                </a:solidFill>
              </a:rPr>
              <a:t>Small vesicles</a:t>
            </a:r>
            <a:endParaRPr lang="en-US" sz="2800" b="1" dirty="0">
              <a:solidFill>
                <a:srgbClr val="00B0F0"/>
              </a:solidFill>
            </a:endParaRPr>
          </a:p>
        </p:txBody>
      </p:sp>
    </p:spTree>
    <p:custDataLst>
      <p:tags r:id="rId1"/>
    </p:custDataLst>
    <p:extLst>
      <p:ext uri="{BB962C8B-B14F-4D97-AF65-F5344CB8AC3E}">
        <p14:creationId xmlns:p14="http://schemas.microsoft.com/office/powerpoint/2010/main" xmlns="" val="3413992908"/>
      </p:ext>
    </p:extLst>
  </p:cSld>
  <p:clrMapOvr>
    <a:masterClrMapping/>
  </p:clrMapOvr>
  <mc:AlternateContent xmlns:mc="http://schemas.openxmlformats.org/markup-compatibility/2006">
    <mc:Choice xmlns:p14="http://schemas.microsoft.com/office/powerpoint/2010/main" xmlns="" Requires="p14">
      <p:transition p14:dur="0" advTm="29201"/>
    </mc:Choice>
    <mc:Fallback>
      <p:transition advTm="292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par>
                                <p:cTn id="14" presetID="10" presetClass="entr" presetSubtype="0" fill="hold"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500"/>
                                        <p:tgtEl>
                                          <p:spTgt spid="1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5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91"/>
                                        </p:tgtEl>
                                      </p:cBhvr>
                                    </p:animEffect>
                                    <p:set>
                                      <p:cBhvr>
                                        <p:cTn id="41" dur="1" fill="hold">
                                          <p:stCondLst>
                                            <p:cond delay="499"/>
                                          </p:stCondLst>
                                        </p:cTn>
                                        <p:tgtEl>
                                          <p:spTgt spid="91"/>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8" presetClass="entr" presetSubtype="3"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strips(upRight)">
                                      <p:cBhvr>
                                        <p:cTn id="51" dur="1000"/>
                                        <p:tgtEl>
                                          <p:spTgt spid="55"/>
                                        </p:tgtEl>
                                      </p:cBhvr>
                                    </p:animEffec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9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99"/>
                                        </p:tgtEl>
                                        <p:attrNameLst>
                                          <p:attrName>style.visibility</p:attrName>
                                        </p:attrNameLst>
                                      </p:cBhvr>
                                      <p:to>
                                        <p:strVal val="visible"/>
                                      </p:to>
                                    </p:set>
                                    <p:animEffect transition="in" filter="strips(downLeft)">
                                      <p:cBhvr>
                                        <p:cTn id="62" dur="500"/>
                                        <p:tgtEl>
                                          <p:spTgt spid="99"/>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strips(downLeft)">
                                      <p:cBhvr>
                                        <p:cTn id="65" dur="500"/>
                                        <p:tgtEl>
                                          <p:spTgt spid="98"/>
                                        </p:tgtEl>
                                      </p:cBhvr>
                                    </p:animEffect>
                                  </p:childTnLst>
                                </p:cTn>
                              </p:par>
                            </p:childTnLst>
                          </p:cTn>
                        </p:par>
                        <p:par>
                          <p:cTn id="66" fill="hold">
                            <p:stCondLst>
                              <p:cond delay="500"/>
                            </p:stCondLst>
                            <p:childTnLst>
                              <p:par>
                                <p:cTn id="67" presetID="0" presetClass="path" presetSubtype="0" accel="50000" decel="50000" fill="hold" nodeType="afterEffect">
                                  <p:stCondLst>
                                    <p:cond delay="0"/>
                                  </p:stCondLst>
                                  <p:childTnLst>
                                    <p:animMotion origin="layout" path="M 3.05556E-6 -3.75723E-6 L -0.04722 0.05226 " pathEditMode="relative" ptsTypes="AA">
                                      <p:cBhvr>
                                        <p:cTn id="68" dur="1000" fill="hold"/>
                                        <p:tgtEl>
                                          <p:spTgt spid="36"/>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2.5E-6 -6.99422E-6 L -0.04722 0.02103 " pathEditMode="relative" ptsTypes="AA">
                                      <p:cBhvr>
                                        <p:cTn id="70" dur="1000" fill="hold"/>
                                        <p:tgtEl>
                                          <p:spTgt spid="131"/>
                                        </p:tgtEl>
                                        <p:attrNameLst>
                                          <p:attrName>ppt_x</p:attrName>
                                          <p:attrName>ppt_y</p:attrName>
                                        </p:attrNameLst>
                                      </p:cBhvr>
                                    </p:animMotion>
                                  </p:childTnLst>
                                </p:cTn>
                              </p:par>
                              <p:par>
                                <p:cTn id="71" presetID="1" presetClass="exit" presetSubtype="0" fill="hold" nodeType="withEffect">
                                  <p:stCondLst>
                                    <p:cond delay="0"/>
                                  </p:stCondLst>
                                  <p:childTnLst>
                                    <p:set>
                                      <p:cBhvr>
                                        <p:cTn id="72" dur="1" fill="hold">
                                          <p:stCondLst>
                                            <p:cond delay="0"/>
                                          </p:stCondLst>
                                        </p:cTn>
                                        <p:tgtEl>
                                          <p:spTgt spid="3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31"/>
                                        </p:tgtEl>
                                        <p:attrNameLst>
                                          <p:attrName>style.visibility</p:attrName>
                                        </p:attrNameLst>
                                      </p:cBhvr>
                                      <p:to>
                                        <p:strVal val="hidden"/>
                                      </p:to>
                                    </p:set>
                                  </p:childTnLst>
                                </p:cTn>
                              </p:par>
                            </p:childTnLst>
                          </p:cTn>
                        </p:par>
                        <p:par>
                          <p:cTn id="75" fill="hold">
                            <p:stCondLst>
                              <p:cond delay="1500"/>
                            </p:stCondLst>
                            <p:childTnLst>
                              <p:par>
                                <p:cTn id="76" presetID="1" presetClass="entr" presetSubtype="0" fill="hold" nodeType="afterEffect">
                                  <p:stCondLst>
                                    <p:cond delay="0"/>
                                  </p:stCondLst>
                                  <p:childTnLst>
                                    <p:set>
                                      <p:cBhvr>
                                        <p:cTn id="77"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animBg="1"/>
      <p:bldP spid="96" grpId="0"/>
      <p:bldP spid="98" grpId="0" animBg="1"/>
      <p:bldP spid="99" grpId="0" animBg="1"/>
      <p:bldP spid="2" grpId="0"/>
      <p:bldP spid="2" grpId="1"/>
      <p:bldP spid="91" grpId="0"/>
      <p:bldP spid="9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9766" r="53162" b="20730"/>
          <a:stretch/>
        </p:blipFill>
        <p:spPr bwMode="auto">
          <a:xfrm>
            <a:off x="317183" y="-96722"/>
            <a:ext cx="8028802" cy="6913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77"/>
          <p:cNvGrpSpPr/>
          <p:nvPr/>
        </p:nvGrpSpPr>
        <p:grpSpPr>
          <a:xfrm>
            <a:off x="4698173" y="3717786"/>
            <a:ext cx="1443675" cy="1221072"/>
            <a:chOff x="2919801" y="4890444"/>
            <a:chExt cx="236332" cy="164331"/>
          </a:xfrm>
        </p:grpSpPr>
        <p:sp>
          <p:nvSpPr>
            <p:cNvPr id="14" name="Ellipse 21"/>
            <p:cNvSpPr/>
            <p:nvPr/>
          </p:nvSpPr>
          <p:spPr>
            <a:xfrm>
              <a:off x="2919801" y="4890444"/>
              <a:ext cx="236332" cy="16433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Oval 76"/>
            <p:cNvSpPr/>
            <p:nvPr/>
          </p:nvSpPr>
          <p:spPr>
            <a:xfrm flipH="1">
              <a:off x="3059832" y="4941168"/>
              <a:ext cx="45719"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0"/>
            <p:cNvSpPr/>
            <p:nvPr/>
          </p:nvSpPr>
          <p:spPr>
            <a:xfrm>
              <a:off x="2962748" y="4949750"/>
              <a:ext cx="50151" cy="4571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84"/>
            <p:cNvSpPr/>
            <p:nvPr/>
          </p:nvSpPr>
          <p:spPr>
            <a:xfrm>
              <a:off x="3029114" y="4986887"/>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86"/>
            <p:cNvSpPr/>
            <p:nvPr/>
          </p:nvSpPr>
          <p:spPr>
            <a:xfrm>
              <a:off x="3009393" y="4897005"/>
              <a:ext cx="45719" cy="47610"/>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e 120"/>
          <p:cNvGrpSpPr/>
          <p:nvPr/>
        </p:nvGrpSpPr>
        <p:grpSpPr>
          <a:xfrm>
            <a:off x="6436459" y="2551248"/>
            <a:ext cx="2287668" cy="2055602"/>
            <a:chOff x="7748802" y="1987394"/>
            <a:chExt cx="489141" cy="535009"/>
          </a:xfrm>
        </p:grpSpPr>
        <p:sp>
          <p:nvSpPr>
            <p:cNvPr id="16" name="Forme libre 121"/>
            <p:cNvSpPr/>
            <p:nvPr/>
          </p:nvSpPr>
          <p:spPr>
            <a:xfrm rot="17477843">
              <a:off x="7725868" y="2010328"/>
              <a:ext cx="535009" cy="489141"/>
            </a:xfrm>
            <a:custGeom>
              <a:avLst/>
              <a:gdLst>
                <a:gd name="connsiteX0" fmla="*/ 202276 w 1144386"/>
                <a:gd name="connsiteY0" fmla="*/ 238298 h 881149"/>
                <a:gd name="connsiteX1" fmla="*/ 302029 w 1144386"/>
                <a:gd name="connsiteY1" fmla="*/ 238298 h 881149"/>
                <a:gd name="connsiteX2" fmla="*/ 701040 w 1144386"/>
                <a:gd name="connsiteY2" fmla="*/ 5542 h 881149"/>
                <a:gd name="connsiteX3" fmla="*/ 1100051 w 1144386"/>
                <a:gd name="connsiteY3" fmla="*/ 205047 h 881149"/>
                <a:gd name="connsiteX4" fmla="*/ 967047 w 1144386"/>
                <a:gd name="connsiteY4" fmla="*/ 421178 h 881149"/>
                <a:gd name="connsiteX5" fmla="*/ 950422 w 1144386"/>
                <a:gd name="connsiteY5" fmla="*/ 687185 h 881149"/>
                <a:gd name="connsiteX6" fmla="*/ 684414 w 1144386"/>
                <a:gd name="connsiteY6" fmla="*/ 820189 h 881149"/>
                <a:gd name="connsiteX7" fmla="*/ 401782 w 1144386"/>
                <a:gd name="connsiteY7" fmla="*/ 653934 h 881149"/>
                <a:gd name="connsiteX8" fmla="*/ 85898 w 1144386"/>
                <a:gd name="connsiteY8" fmla="*/ 820189 h 881149"/>
                <a:gd name="connsiteX9" fmla="*/ 19396 w 1144386"/>
                <a:gd name="connsiteY9" fmla="*/ 288174 h 881149"/>
                <a:gd name="connsiteX10" fmla="*/ 202276 w 1144386"/>
                <a:gd name="connsiteY10" fmla="*/ 238298 h 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386" h="881149">
                  <a:moveTo>
                    <a:pt x="202276" y="238298"/>
                  </a:moveTo>
                  <a:cubicBezTo>
                    <a:pt x="249381" y="229985"/>
                    <a:pt x="218902" y="277091"/>
                    <a:pt x="302029" y="238298"/>
                  </a:cubicBezTo>
                  <a:cubicBezTo>
                    <a:pt x="385156" y="199505"/>
                    <a:pt x="568036" y="11084"/>
                    <a:pt x="701040" y="5542"/>
                  </a:cubicBezTo>
                  <a:cubicBezTo>
                    <a:pt x="834044" y="0"/>
                    <a:pt x="1055717" y="135774"/>
                    <a:pt x="1100051" y="205047"/>
                  </a:cubicBezTo>
                  <a:cubicBezTo>
                    <a:pt x="1144386" y="274320"/>
                    <a:pt x="991985" y="340822"/>
                    <a:pt x="967047" y="421178"/>
                  </a:cubicBezTo>
                  <a:cubicBezTo>
                    <a:pt x="942109" y="501534"/>
                    <a:pt x="997528" y="620683"/>
                    <a:pt x="950422" y="687185"/>
                  </a:cubicBezTo>
                  <a:cubicBezTo>
                    <a:pt x="903317" y="753687"/>
                    <a:pt x="775854" y="825731"/>
                    <a:pt x="684414" y="820189"/>
                  </a:cubicBezTo>
                  <a:cubicBezTo>
                    <a:pt x="592974" y="814647"/>
                    <a:pt x="501535" y="653934"/>
                    <a:pt x="401782" y="653934"/>
                  </a:cubicBezTo>
                  <a:cubicBezTo>
                    <a:pt x="302029" y="653934"/>
                    <a:pt x="149629" y="881149"/>
                    <a:pt x="85898" y="820189"/>
                  </a:cubicBezTo>
                  <a:cubicBezTo>
                    <a:pt x="22167" y="759229"/>
                    <a:pt x="0" y="382385"/>
                    <a:pt x="19396" y="288174"/>
                  </a:cubicBezTo>
                  <a:cubicBezTo>
                    <a:pt x="38792" y="193963"/>
                    <a:pt x="155171" y="246611"/>
                    <a:pt x="202276" y="23829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Oval 86"/>
            <p:cNvSpPr/>
            <p:nvPr/>
          </p:nvSpPr>
          <p:spPr>
            <a:xfrm rot="17477843">
              <a:off x="7974606" y="2201471"/>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86"/>
            <p:cNvSpPr/>
            <p:nvPr/>
          </p:nvSpPr>
          <p:spPr>
            <a:xfrm rot="17477843">
              <a:off x="7884848" y="2047290"/>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86"/>
            <p:cNvSpPr/>
            <p:nvPr/>
          </p:nvSpPr>
          <p:spPr>
            <a:xfrm rot="17477843">
              <a:off x="7999317" y="2330296"/>
              <a:ext cx="35415" cy="46286"/>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6"/>
          <p:cNvSpPr txBox="1"/>
          <p:nvPr/>
        </p:nvSpPr>
        <p:spPr>
          <a:xfrm>
            <a:off x="5838670" y="4824294"/>
            <a:ext cx="1246284"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chemeClr val="bg2">
                    <a:lumMod val="25000"/>
                  </a:schemeClr>
                </a:solidFill>
              </a:rPr>
              <a:t>VGLUT1</a:t>
            </a:r>
            <a:endParaRPr lang="en-US" b="1" dirty="0">
              <a:solidFill>
                <a:schemeClr val="bg2">
                  <a:lumMod val="25000"/>
                </a:schemeClr>
              </a:solidFill>
            </a:endParaRPr>
          </a:p>
        </p:txBody>
      </p:sp>
      <p:grpSp>
        <p:nvGrpSpPr>
          <p:cNvPr id="5" name="Group 4"/>
          <p:cNvGrpSpPr/>
          <p:nvPr/>
        </p:nvGrpSpPr>
        <p:grpSpPr>
          <a:xfrm>
            <a:off x="1535048" y="3902440"/>
            <a:ext cx="2469129" cy="1448100"/>
            <a:chOff x="1535048" y="3902440"/>
            <a:chExt cx="2469129" cy="1448100"/>
          </a:xfrm>
        </p:grpSpPr>
        <p:sp>
          <p:nvSpPr>
            <p:cNvPr id="30" name="Oval 76"/>
            <p:cNvSpPr/>
            <p:nvPr/>
          </p:nvSpPr>
          <p:spPr>
            <a:xfrm flipH="1">
              <a:off x="3724895" y="4657053"/>
              <a:ext cx="279282"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80"/>
            <p:cNvSpPr/>
            <p:nvPr/>
          </p:nvSpPr>
          <p:spPr>
            <a:xfrm>
              <a:off x="3131840" y="4720822"/>
              <a:ext cx="306356"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84"/>
            <p:cNvSpPr/>
            <p:nvPr/>
          </p:nvSpPr>
          <p:spPr>
            <a:xfrm>
              <a:off x="3537248" y="4996771"/>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86"/>
            <p:cNvSpPr/>
            <p:nvPr/>
          </p:nvSpPr>
          <p:spPr>
            <a:xfrm>
              <a:off x="3416779" y="4328897"/>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76"/>
            <p:cNvSpPr/>
            <p:nvPr/>
          </p:nvSpPr>
          <p:spPr>
            <a:xfrm flipH="1">
              <a:off x="2860799" y="4473692"/>
              <a:ext cx="279282"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80"/>
            <p:cNvSpPr/>
            <p:nvPr/>
          </p:nvSpPr>
          <p:spPr>
            <a:xfrm>
              <a:off x="2267744" y="4537461"/>
              <a:ext cx="306356"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84"/>
            <p:cNvSpPr/>
            <p:nvPr/>
          </p:nvSpPr>
          <p:spPr>
            <a:xfrm>
              <a:off x="2673152" y="4813410"/>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86"/>
            <p:cNvSpPr/>
            <p:nvPr/>
          </p:nvSpPr>
          <p:spPr>
            <a:xfrm>
              <a:off x="2552683" y="4145536"/>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76"/>
            <p:cNvSpPr/>
            <p:nvPr/>
          </p:nvSpPr>
          <p:spPr>
            <a:xfrm flipH="1">
              <a:off x="2128103" y="4230596"/>
              <a:ext cx="279282"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80"/>
            <p:cNvSpPr/>
            <p:nvPr/>
          </p:nvSpPr>
          <p:spPr>
            <a:xfrm>
              <a:off x="1535048" y="4294365"/>
              <a:ext cx="306356"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84"/>
            <p:cNvSpPr/>
            <p:nvPr/>
          </p:nvSpPr>
          <p:spPr>
            <a:xfrm>
              <a:off x="1940456" y="4570314"/>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86"/>
            <p:cNvSpPr/>
            <p:nvPr/>
          </p:nvSpPr>
          <p:spPr>
            <a:xfrm>
              <a:off x="1819987" y="3902440"/>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p:cNvSpPr txBox="1"/>
          <p:nvPr/>
        </p:nvSpPr>
        <p:spPr>
          <a:xfrm>
            <a:off x="2420922" y="3791602"/>
            <a:ext cx="1336682" cy="2215991"/>
          </a:xfrm>
          <a:prstGeom prst="rect">
            <a:avLst/>
          </a:prstGeom>
          <a:noFill/>
        </p:spPr>
        <p:txBody>
          <a:bodyPr wrap="square" rtlCol="0">
            <a:spAutoFit/>
          </a:bodyPr>
          <a:lstStyle/>
          <a:p>
            <a:r>
              <a:rPr lang="en-US" sz="13800" dirty="0" smtClean="0">
                <a:solidFill>
                  <a:srgbClr val="FF0000"/>
                </a:solidFill>
              </a:rPr>
              <a:t>?</a:t>
            </a:r>
            <a:endParaRPr lang="en-US" sz="13800" dirty="0">
              <a:solidFill>
                <a:srgbClr val="FF0000"/>
              </a:solidFill>
            </a:endParaRPr>
          </a:p>
        </p:txBody>
      </p:sp>
      <p:sp>
        <p:nvSpPr>
          <p:cNvPr id="43" name="TextBox 42"/>
          <p:cNvSpPr txBox="1"/>
          <p:nvPr/>
        </p:nvSpPr>
        <p:spPr>
          <a:xfrm>
            <a:off x="395536" y="6021288"/>
            <a:ext cx="7305362" cy="461665"/>
          </a:xfrm>
          <a:prstGeom prst="rect">
            <a:avLst/>
          </a:prstGeom>
          <a:noFill/>
        </p:spPr>
        <p:txBody>
          <a:bodyPr wrap="square" rtlCol="0">
            <a:spAutoFit/>
          </a:bodyPr>
          <a:lstStyle/>
          <a:p>
            <a:pPr algn="ctr"/>
            <a:r>
              <a:rPr lang="en-US" sz="2400" b="1" dirty="0" smtClean="0">
                <a:solidFill>
                  <a:srgbClr val="FF0000"/>
                </a:solidFill>
              </a:rPr>
              <a:t>How do the remain glutamate is released?</a:t>
            </a:r>
            <a:endParaRPr lang="en-US" sz="2400" b="1" dirty="0">
              <a:solidFill>
                <a:srgbClr val="FF0000"/>
              </a:solidFill>
            </a:endParaRPr>
          </a:p>
        </p:txBody>
      </p:sp>
      <p:grpSp>
        <p:nvGrpSpPr>
          <p:cNvPr id="45" name="Group 44"/>
          <p:cNvGrpSpPr/>
          <p:nvPr/>
        </p:nvGrpSpPr>
        <p:grpSpPr>
          <a:xfrm>
            <a:off x="1687448" y="4054840"/>
            <a:ext cx="2469129" cy="1448100"/>
            <a:chOff x="1535048" y="3902440"/>
            <a:chExt cx="2469129" cy="1448100"/>
          </a:xfrm>
        </p:grpSpPr>
        <p:sp>
          <p:nvSpPr>
            <p:cNvPr id="46" name="Oval 76"/>
            <p:cNvSpPr/>
            <p:nvPr/>
          </p:nvSpPr>
          <p:spPr>
            <a:xfrm flipH="1">
              <a:off x="3724895" y="4657053"/>
              <a:ext cx="279282"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80"/>
            <p:cNvSpPr/>
            <p:nvPr/>
          </p:nvSpPr>
          <p:spPr>
            <a:xfrm>
              <a:off x="3131840" y="4720822"/>
              <a:ext cx="306356"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84"/>
            <p:cNvSpPr/>
            <p:nvPr/>
          </p:nvSpPr>
          <p:spPr>
            <a:xfrm>
              <a:off x="3537248" y="4996771"/>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86"/>
            <p:cNvSpPr/>
            <p:nvPr/>
          </p:nvSpPr>
          <p:spPr>
            <a:xfrm>
              <a:off x="3416779" y="4328897"/>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76"/>
            <p:cNvSpPr/>
            <p:nvPr/>
          </p:nvSpPr>
          <p:spPr>
            <a:xfrm flipH="1">
              <a:off x="2860799" y="4473692"/>
              <a:ext cx="279282"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80"/>
            <p:cNvSpPr/>
            <p:nvPr/>
          </p:nvSpPr>
          <p:spPr>
            <a:xfrm>
              <a:off x="2267744" y="4537461"/>
              <a:ext cx="306356"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84"/>
            <p:cNvSpPr/>
            <p:nvPr/>
          </p:nvSpPr>
          <p:spPr>
            <a:xfrm>
              <a:off x="2673152" y="4813410"/>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86"/>
            <p:cNvSpPr/>
            <p:nvPr/>
          </p:nvSpPr>
          <p:spPr>
            <a:xfrm>
              <a:off x="2552683" y="4145536"/>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76"/>
            <p:cNvSpPr/>
            <p:nvPr/>
          </p:nvSpPr>
          <p:spPr>
            <a:xfrm flipH="1">
              <a:off x="2128103" y="4230596"/>
              <a:ext cx="279282"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80"/>
            <p:cNvSpPr/>
            <p:nvPr/>
          </p:nvSpPr>
          <p:spPr>
            <a:xfrm>
              <a:off x="1535048" y="4294365"/>
              <a:ext cx="306356" cy="339718"/>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84"/>
            <p:cNvSpPr/>
            <p:nvPr/>
          </p:nvSpPr>
          <p:spPr>
            <a:xfrm>
              <a:off x="1940456" y="4570314"/>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86"/>
            <p:cNvSpPr/>
            <p:nvPr/>
          </p:nvSpPr>
          <p:spPr>
            <a:xfrm>
              <a:off x="1819987" y="3902440"/>
              <a:ext cx="279282" cy="353769"/>
            </a:xfrm>
            <a:prstGeom prst="ellipse">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p:cNvSpPr txBox="1"/>
          <p:nvPr/>
        </p:nvSpPr>
        <p:spPr>
          <a:xfrm>
            <a:off x="2555776" y="3471391"/>
            <a:ext cx="2520280" cy="461665"/>
          </a:xfrm>
          <a:prstGeom prst="rect">
            <a:avLst/>
          </a:prstGeom>
          <a:noFill/>
        </p:spPr>
        <p:txBody>
          <a:bodyPr wrap="square" rtlCol="0">
            <a:spAutoFit/>
          </a:bodyPr>
          <a:lstStyle/>
          <a:p>
            <a:r>
              <a:rPr lang="en-US" sz="2400" b="1" dirty="0" smtClean="0">
                <a:solidFill>
                  <a:schemeClr val="tx2">
                    <a:lumMod val="75000"/>
                    <a:lumOff val="25000"/>
                  </a:schemeClr>
                </a:solidFill>
              </a:rPr>
              <a:t>Glutamate</a:t>
            </a:r>
            <a:endParaRPr lang="en-US" sz="2400" b="1" dirty="0">
              <a:solidFill>
                <a:schemeClr val="tx2">
                  <a:lumMod val="75000"/>
                  <a:lumOff val="25000"/>
                </a:schemeClr>
              </a:solidFill>
            </a:endParaRPr>
          </a:p>
        </p:txBody>
      </p:sp>
      <p:sp>
        <p:nvSpPr>
          <p:cNvPr id="58" name="Ellipse 21"/>
          <p:cNvSpPr/>
          <p:nvPr/>
        </p:nvSpPr>
        <p:spPr>
          <a:xfrm>
            <a:off x="4716016" y="3717032"/>
            <a:ext cx="1443675" cy="122107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21" name="Group 22"/>
          <p:cNvGrpSpPr/>
          <p:nvPr/>
        </p:nvGrpSpPr>
        <p:grpSpPr>
          <a:xfrm rot="11638642">
            <a:off x="5642289" y="3461773"/>
            <a:ext cx="339582" cy="556464"/>
            <a:chOff x="2574220" y="2643710"/>
            <a:chExt cx="155677" cy="403001"/>
          </a:xfrm>
        </p:grpSpPr>
        <p:sp>
          <p:nvSpPr>
            <p:cNvPr id="26" name="Bande diagonale 16"/>
            <p:cNvSpPr/>
            <p:nvPr/>
          </p:nvSpPr>
          <p:spPr>
            <a:xfrm rot="5661961" flipV="1">
              <a:off x="2408968" y="2811501"/>
              <a:ext cx="400462" cy="69957"/>
            </a:xfrm>
            <a:prstGeom prst="diagStripe">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black"/>
                </a:solidFill>
              </a:endParaRPr>
            </a:p>
          </p:txBody>
        </p:sp>
        <p:sp>
          <p:nvSpPr>
            <p:cNvPr id="27" name="Bande diagonale 16"/>
            <p:cNvSpPr/>
            <p:nvPr/>
          </p:nvSpPr>
          <p:spPr>
            <a:xfrm rot="16435406" flipV="1">
              <a:off x="2522929" y="2786282"/>
              <a:ext cx="349540" cy="64396"/>
            </a:xfrm>
            <a:prstGeom prst="diagStripe">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black"/>
                </a:solidFill>
              </a:endParaRPr>
            </a:p>
          </p:txBody>
        </p:sp>
      </p:grpSp>
      <p:grpSp>
        <p:nvGrpSpPr>
          <p:cNvPr id="22" name="Group 27"/>
          <p:cNvGrpSpPr/>
          <p:nvPr/>
        </p:nvGrpSpPr>
        <p:grpSpPr>
          <a:xfrm rot="3402769">
            <a:off x="4519099" y="4275649"/>
            <a:ext cx="287552" cy="483598"/>
            <a:chOff x="2574220" y="2643710"/>
            <a:chExt cx="155677" cy="403001"/>
          </a:xfrm>
        </p:grpSpPr>
        <p:sp>
          <p:nvSpPr>
            <p:cNvPr id="24" name="Bande diagonale 16"/>
            <p:cNvSpPr/>
            <p:nvPr/>
          </p:nvSpPr>
          <p:spPr>
            <a:xfrm rot="5661961" flipV="1">
              <a:off x="2408968" y="2811501"/>
              <a:ext cx="400462" cy="69957"/>
            </a:xfrm>
            <a:prstGeom prst="diagStripe">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black"/>
                </a:solidFill>
              </a:endParaRPr>
            </a:p>
          </p:txBody>
        </p:sp>
        <p:sp>
          <p:nvSpPr>
            <p:cNvPr id="25" name="Bande diagonale 16"/>
            <p:cNvSpPr/>
            <p:nvPr/>
          </p:nvSpPr>
          <p:spPr>
            <a:xfrm rot="16435406" flipV="1">
              <a:off x="2522929" y="2786282"/>
              <a:ext cx="349540" cy="64396"/>
            </a:xfrm>
            <a:prstGeom prst="diagStripe">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solidFill>
                  <a:prstClr val="black"/>
                </a:solidFill>
              </a:endParaRPr>
            </a:p>
          </p:txBody>
        </p:sp>
      </p:grpSp>
      <p:sp>
        <p:nvSpPr>
          <p:cNvPr id="29" name="Cross 28"/>
          <p:cNvSpPr/>
          <p:nvPr/>
        </p:nvSpPr>
        <p:spPr>
          <a:xfrm>
            <a:off x="4501206" y="4266447"/>
            <a:ext cx="469501" cy="463468"/>
          </a:xfrm>
          <a:prstGeom prst="plus">
            <a:avLst>
              <a:gd name="adj" fmla="val 42662"/>
            </a:avLst>
          </a:prstGeom>
          <a:solidFill>
            <a:srgbClr val="EC40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rot="366976">
            <a:off x="5560790" y="3562198"/>
            <a:ext cx="469501" cy="463468"/>
          </a:xfrm>
          <a:prstGeom prst="plus">
            <a:avLst>
              <a:gd name="adj" fmla="val 42662"/>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ZoneTexte 58"/>
          <p:cNvSpPr txBox="1"/>
          <p:nvPr/>
        </p:nvSpPr>
        <p:spPr>
          <a:xfrm>
            <a:off x="2482852" y="4521894"/>
            <a:ext cx="2377180" cy="923330"/>
          </a:xfrm>
          <a:prstGeom prst="rect">
            <a:avLst/>
          </a:prstGeom>
          <a:noFill/>
          <a:scene3d>
            <a:camera prst="isometricRightUp"/>
            <a:lightRig rig="threePt" dir="t"/>
          </a:scene3d>
        </p:spPr>
        <p:txBody>
          <a:bodyPr wrap="square" rtlCol="0">
            <a:spAutoFit/>
          </a:bodyPr>
          <a:lstStyle/>
          <a:p>
            <a:r>
              <a:rPr lang="en-US" sz="5400" b="1" dirty="0" err="1" smtClean="0">
                <a:effectLst>
                  <a:outerShdw blurRad="38100" dist="38100" dir="2700000" algn="tl">
                    <a:srgbClr val="000000">
                      <a:alpha val="43137"/>
                    </a:srgbClr>
                  </a:outerShdw>
                </a:effectLst>
                <a:latin typeface="Comic Sans MS" pitchFamily="66" charset="0"/>
              </a:rPr>
              <a:t>TeNT</a:t>
            </a:r>
            <a:endParaRPr lang="en-US" sz="5400" b="1" dirty="0">
              <a:effectLst>
                <a:outerShdw blurRad="38100" dist="38100" dir="2700000" algn="tl">
                  <a:srgbClr val="000000">
                    <a:alpha val="43137"/>
                  </a:srgbClr>
                </a:outerShdw>
              </a:effectLst>
              <a:latin typeface="Comic Sans MS" pitchFamily="66" charset="0"/>
            </a:endParaRPr>
          </a:p>
        </p:txBody>
      </p:sp>
    </p:spTree>
    <p:custDataLst>
      <p:tags r:id="rId1"/>
    </p:custDataLst>
    <p:extLst>
      <p:ext uri="{BB962C8B-B14F-4D97-AF65-F5344CB8AC3E}">
        <p14:creationId xmlns:p14="http://schemas.microsoft.com/office/powerpoint/2010/main" xmlns="" val="4088055258"/>
      </p:ext>
    </p:extLst>
  </p:cSld>
  <p:clrMapOvr>
    <a:masterClrMapping/>
  </p:clrMapOvr>
  <p:transition spd="slow" advTm="3244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par>
                                <p:cTn id="18" presetID="22" presetClass="entr" presetSubtype="2"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right)">
                                      <p:cBhvr>
                                        <p:cTn id="20" dur="500"/>
                                        <p:tgtEl>
                                          <p:spTgt spid="45"/>
                                        </p:tgtEl>
                                      </p:cBhvr>
                                    </p:animEffect>
                                  </p:childTnLst>
                                </p:cTn>
                              </p:par>
                            </p:childTnLst>
                          </p:cTn>
                        </p:par>
                        <p:par>
                          <p:cTn id="21" fill="hold">
                            <p:stCondLst>
                              <p:cond delay="500"/>
                            </p:stCondLst>
                            <p:childTnLst>
                              <p:par>
                                <p:cTn id="22" presetID="42" presetClass="path" presetSubtype="0" accel="50000" decel="50000" fill="hold" nodeType="afterEffect">
                                  <p:stCondLst>
                                    <p:cond delay="0"/>
                                  </p:stCondLst>
                                  <p:childTnLst>
                                    <p:animMotion origin="layout" path="M 5E-6 -2.22222E-6 L -0.23629 -0.0419 " pathEditMode="relative" rAng="0" ptsTypes="AA">
                                      <p:cBhvr>
                                        <p:cTn id="23" dur="2000" fill="hold"/>
                                        <p:tgtEl>
                                          <p:spTgt spid="5"/>
                                        </p:tgtEl>
                                        <p:attrNameLst>
                                          <p:attrName>ppt_x</p:attrName>
                                          <p:attrName>ppt_y</p:attrName>
                                        </p:attrNameLst>
                                      </p:cBhvr>
                                      <p:rCtr x="-11800" y="-2100"/>
                                    </p:animMotion>
                                  </p:childTnLst>
                                </p:cTn>
                              </p:par>
                              <p:par>
                                <p:cTn id="24" presetID="42" presetClass="path" presetSubtype="0" accel="50000" decel="50000" fill="hold" nodeType="withEffect">
                                  <p:stCondLst>
                                    <p:cond delay="0"/>
                                  </p:stCondLst>
                                  <p:childTnLst>
                                    <p:animMotion origin="layout" path="M -4.44444E-6 7.40741E-7 L -0.22899 -0.03935 " pathEditMode="relative" rAng="0" ptsTypes="AA">
                                      <p:cBhvr>
                                        <p:cTn id="25" dur="2000" fill="hold"/>
                                        <p:tgtEl>
                                          <p:spTgt spid="45"/>
                                        </p:tgtEl>
                                        <p:attrNameLst>
                                          <p:attrName>ppt_x</p:attrName>
                                          <p:attrName>ppt_y</p:attrName>
                                        </p:attrNameLst>
                                      </p:cBhvr>
                                      <p:rCtr x="-11500" y="-2000"/>
                                    </p:animMotion>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5"/>
                                        </p:tgtEl>
                                      </p:cBhvr>
                                    </p:animEffect>
                                    <p:set>
                                      <p:cBhvr>
                                        <p:cTn id="46" dur="1" fill="hold">
                                          <p:stCondLst>
                                            <p:cond delay="499"/>
                                          </p:stCondLst>
                                        </p:cTn>
                                        <p:tgtEl>
                                          <p:spTgt spid="4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22" presetClass="entr" presetSubtype="8" fill="hold" nodeType="withEffect">
                                  <p:stCondLst>
                                    <p:cond delay="0"/>
                                  </p:stCondLst>
                                  <p:childTnLst>
                                    <p:set>
                                      <p:cBhvr>
                                        <p:cTn id="52" dur="1" fill="hold">
                                          <p:stCondLst>
                                            <p:cond delay="0"/>
                                          </p:stCondLst>
                                        </p:cTn>
                                        <p:tgtEl>
                                          <p:spTgt spid="43">
                                            <p:txEl>
                                              <p:pRg st="0" end="0"/>
                                            </p:txEl>
                                          </p:spTgt>
                                        </p:tgtEl>
                                        <p:attrNameLst>
                                          <p:attrName>style.visibility</p:attrName>
                                        </p:attrNameLst>
                                      </p:cBhvr>
                                      <p:to>
                                        <p:strVal val="visible"/>
                                      </p:to>
                                    </p:set>
                                    <p:animEffect transition="in" filter="wipe(left)">
                                      <p:cBhvr>
                                        <p:cTn id="53"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2" grpId="0"/>
      <p:bldP spid="44" grpId="0"/>
      <p:bldP spid="58" grpId="0" animBg="1"/>
      <p:bldP spid="29" grpId="0" animBg="1"/>
      <p:bldP spid="28" grpId="0" animBg="1"/>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825680" cy="1143000"/>
          </a:xfrm>
        </p:spPr>
        <p:txBody>
          <a:bodyPr/>
          <a:lstStyle/>
          <a:p>
            <a:r>
              <a:rPr lang="en-US" dirty="0" smtClean="0"/>
              <a:t>An exocytosis still under debate</a:t>
            </a:r>
            <a:endParaRPr lang="en-US" dirty="0"/>
          </a:p>
        </p:txBody>
      </p:sp>
      <p:sp>
        <p:nvSpPr>
          <p:cNvPr id="4" name="Espace réservé du pied de page 3"/>
          <p:cNvSpPr>
            <a:spLocks noGrp="1"/>
          </p:cNvSpPr>
          <p:nvPr>
            <p:ph type="ftr" sz="quarter" idx="11"/>
          </p:nvPr>
        </p:nvSpPr>
        <p:spPr>
          <a:xfrm>
            <a:off x="324546" y="6381328"/>
            <a:ext cx="9143999" cy="476250"/>
          </a:xfrm>
        </p:spPr>
        <p:txBody>
          <a:bodyPr/>
          <a:lstStyle/>
          <a:p>
            <a:pPr marL="185738" indent="-185738" algn="l">
              <a:buAutoNum type="romanUcPeriod"/>
              <a:defRPr/>
            </a:pPr>
            <a:r>
              <a:rPr lang="fr-FR" sz="1400" b="1" dirty="0" smtClean="0">
                <a:solidFill>
                  <a:schemeClr val="tx2">
                    <a:lumMod val="90000"/>
                    <a:lumOff val="10000"/>
                  </a:schemeClr>
                </a:solidFill>
                <a:effectLst>
                  <a:outerShdw blurRad="38100" dist="38100" dir="2700000" algn="tl">
                    <a:srgbClr val="000000">
                      <a:alpha val="43137"/>
                    </a:srgbClr>
                  </a:outerShdw>
                </a:effectLst>
              </a:rPr>
              <a:t>Introduction</a:t>
            </a:r>
            <a:r>
              <a:rPr lang="fr-FR" sz="1400" dirty="0" smtClean="0">
                <a:solidFill>
                  <a:schemeClr val="bg1">
                    <a:lumMod val="65000"/>
                  </a:schemeClr>
                </a:solidFill>
              </a:rPr>
              <a:t>	</a:t>
            </a:r>
            <a:r>
              <a:rPr lang="fr-FR" sz="1400" b="1" dirty="0" smtClean="0">
                <a:solidFill>
                  <a:schemeClr val="tx2">
                    <a:lumMod val="90000"/>
                    <a:lumOff val="10000"/>
                  </a:schemeClr>
                </a:solidFill>
                <a:effectLst>
                  <a:outerShdw blurRad="38100" dist="38100" dir="2700000" algn="tl">
                    <a:srgbClr val="000000">
                      <a:alpha val="43137"/>
                    </a:srgbClr>
                  </a:outerShdw>
                </a:effectLst>
              </a:rPr>
              <a:t>  </a:t>
            </a:r>
            <a:r>
              <a:rPr lang="fr-FR" sz="1400" dirty="0" smtClean="0">
                <a:solidFill>
                  <a:schemeClr val="tx2">
                    <a:lumMod val="90000"/>
                    <a:lumOff val="10000"/>
                  </a:schemeClr>
                </a:solidFill>
              </a:rPr>
              <a:t>II. </a:t>
            </a:r>
            <a:r>
              <a:rPr lang="fr-FR" sz="1400" dirty="0" err="1" smtClean="0">
                <a:solidFill>
                  <a:schemeClr val="tx2">
                    <a:lumMod val="90000"/>
                    <a:lumOff val="10000"/>
                  </a:schemeClr>
                </a:solidFill>
              </a:rPr>
              <a:t>Methods</a:t>
            </a:r>
            <a:r>
              <a:rPr lang="fr-FR" sz="1400" dirty="0" smtClean="0">
                <a:solidFill>
                  <a:schemeClr val="tx2">
                    <a:lumMod val="90000"/>
                    <a:lumOff val="10000"/>
                  </a:schemeClr>
                </a:solidFill>
              </a:rPr>
              <a:t> and </a:t>
            </a:r>
            <a:r>
              <a:rPr lang="fr-FR" sz="1400" dirty="0" err="1" smtClean="0">
                <a:solidFill>
                  <a:schemeClr val="tx2">
                    <a:lumMod val="90000"/>
                    <a:lumOff val="10000"/>
                  </a:schemeClr>
                </a:solidFill>
              </a:rPr>
              <a:t>results</a:t>
            </a:r>
            <a:r>
              <a:rPr lang="fr-FR" sz="1400" dirty="0" smtClean="0">
                <a:solidFill>
                  <a:schemeClr val="tx2">
                    <a:lumMod val="90000"/>
                    <a:lumOff val="10000"/>
                  </a:schemeClr>
                </a:solidFill>
              </a:rPr>
              <a:t> 	  	III. Conclusion 	 IV. Perspectives</a:t>
            </a:r>
            <a:endParaRPr lang="fr-FR" sz="1400" dirty="0">
              <a:solidFill>
                <a:schemeClr val="tx2">
                  <a:lumMod val="90000"/>
                  <a:lumOff val="10000"/>
                </a:schemeClr>
              </a:solidFill>
            </a:endParaRPr>
          </a:p>
        </p:txBody>
      </p:sp>
      <p:sp>
        <p:nvSpPr>
          <p:cNvPr id="5" name="TextBox 4"/>
          <p:cNvSpPr txBox="1"/>
          <p:nvPr/>
        </p:nvSpPr>
        <p:spPr>
          <a:xfrm>
            <a:off x="572597" y="1826821"/>
            <a:ext cx="6480720" cy="954107"/>
          </a:xfrm>
          <a:prstGeom prst="rect">
            <a:avLst/>
          </a:prstGeom>
          <a:noFill/>
        </p:spPr>
        <p:txBody>
          <a:bodyPr wrap="square" rtlCol="0" anchor="ctr">
            <a:spAutoFit/>
          </a:bodyPr>
          <a:lstStyle/>
          <a:p>
            <a:r>
              <a:rPr lang="en-US" sz="2800" b="1" u="sng" dirty="0" smtClean="0">
                <a:solidFill>
                  <a:schemeClr val="accent1">
                    <a:lumMod val="50000"/>
                  </a:schemeClr>
                </a:solidFill>
              </a:rPr>
              <a:t>Different papers</a:t>
            </a:r>
            <a:r>
              <a:rPr lang="en-US" sz="2800" b="1" dirty="0" smtClean="0">
                <a:solidFill>
                  <a:schemeClr val="accent1">
                    <a:lumMod val="50000"/>
                  </a:schemeClr>
                </a:solidFill>
              </a:rPr>
              <a:t>:</a:t>
            </a:r>
            <a:endParaRPr lang="en-US" sz="2800" b="1" dirty="0">
              <a:solidFill>
                <a:schemeClr val="accent1">
                  <a:lumMod val="50000"/>
                </a:schemeClr>
              </a:solidFill>
            </a:endParaRPr>
          </a:p>
          <a:p>
            <a:endParaRPr lang="en-US" sz="2800" b="1" dirty="0">
              <a:solidFill>
                <a:schemeClr val="accent1">
                  <a:lumMod val="50000"/>
                </a:schemeClr>
              </a:solidFill>
            </a:endParaRPr>
          </a:p>
        </p:txBody>
      </p:sp>
      <p:sp>
        <p:nvSpPr>
          <p:cNvPr id="6" name="TextBox 5"/>
          <p:cNvSpPr txBox="1"/>
          <p:nvPr/>
        </p:nvSpPr>
        <p:spPr>
          <a:xfrm>
            <a:off x="572596" y="2492896"/>
            <a:ext cx="7383779" cy="1384995"/>
          </a:xfrm>
          <a:prstGeom prst="rect">
            <a:avLst/>
          </a:prstGeom>
          <a:noFill/>
        </p:spPr>
        <p:txBody>
          <a:bodyPr wrap="square" rtlCol="0" anchor="ctr">
            <a:spAutoFit/>
          </a:bodyPr>
          <a:lstStyle/>
          <a:p>
            <a:pPr marL="457200" indent="-457200">
              <a:buFont typeface="Arial" pitchFamily="34" charset="0"/>
              <a:buChar char="•"/>
            </a:pPr>
            <a:r>
              <a:rPr lang="en-US" sz="2800" b="1" dirty="0" smtClean="0">
                <a:solidFill>
                  <a:schemeClr val="accent1">
                    <a:lumMod val="50000"/>
                  </a:schemeClr>
                </a:solidFill>
              </a:rPr>
              <a:t>Small vesicles with VGLUT and Syb2. Ca</a:t>
            </a:r>
            <a:r>
              <a:rPr lang="en-US" sz="2800" b="1" baseline="30000" dirty="0" smtClean="0">
                <a:solidFill>
                  <a:schemeClr val="accent1">
                    <a:lumMod val="50000"/>
                  </a:schemeClr>
                </a:solidFill>
              </a:rPr>
              <a:t>2+ </a:t>
            </a:r>
            <a:r>
              <a:rPr lang="en-US" sz="2800" b="1" dirty="0" smtClean="0">
                <a:solidFill>
                  <a:schemeClr val="accent1">
                    <a:lumMod val="50000"/>
                  </a:schemeClr>
                </a:solidFill>
              </a:rPr>
              <a:t>dependent exocytosis.</a:t>
            </a:r>
            <a:endParaRPr lang="en-US" sz="2800" b="1" dirty="0">
              <a:solidFill>
                <a:schemeClr val="accent1">
                  <a:lumMod val="50000"/>
                </a:schemeClr>
              </a:solidFill>
            </a:endParaRPr>
          </a:p>
          <a:p>
            <a:endParaRPr lang="en-US" sz="2800" b="1" dirty="0">
              <a:solidFill>
                <a:schemeClr val="accent1">
                  <a:lumMod val="50000"/>
                </a:schemeClr>
              </a:solidFill>
            </a:endParaRPr>
          </a:p>
        </p:txBody>
      </p:sp>
      <p:sp>
        <p:nvSpPr>
          <p:cNvPr id="7" name="TextBox 6"/>
          <p:cNvSpPr txBox="1"/>
          <p:nvPr/>
        </p:nvSpPr>
        <p:spPr>
          <a:xfrm>
            <a:off x="572597" y="3647648"/>
            <a:ext cx="7671811" cy="954107"/>
          </a:xfrm>
          <a:prstGeom prst="rect">
            <a:avLst/>
          </a:prstGeom>
          <a:noFill/>
        </p:spPr>
        <p:txBody>
          <a:bodyPr wrap="square" rtlCol="0" anchor="ctr">
            <a:spAutoFit/>
          </a:bodyPr>
          <a:lstStyle/>
          <a:p>
            <a:pPr marL="457200" indent="-457200">
              <a:buFont typeface="Arial" pitchFamily="34" charset="0"/>
              <a:buChar char="•"/>
            </a:pPr>
            <a:r>
              <a:rPr lang="en-US" sz="2800" b="1" dirty="0" smtClean="0">
                <a:solidFill>
                  <a:schemeClr val="accent1">
                    <a:lumMod val="50000"/>
                  </a:schemeClr>
                </a:solidFill>
              </a:rPr>
              <a:t>Lysosome (</a:t>
            </a:r>
            <a:r>
              <a:rPr lang="en-US" sz="2800" b="1" dirty="0">
                <a:solidFill>
                  <a:schemeClr val="accent1">
                    <a:lumMod val="50000"/>
                  </a:schemeClr>
                </a:solidFill>
              </a:rPr>
              <a:t>FM1-43). Ca</a:t>
            </a:r>
            <a:r>
              <a:rPr lang="en-US" sz="2800" b="1" baseline="30000" dirty="0">
                <a:solidFill>
                  <a:schemeClr val="accent1">
                    <a:lumMod val="50000"/>
                  </a:schemeClr>
                </a:solidFill>
              </a:rPr>
              <a:t>2+ </a:t>
            </a:r>
            <a:r>
              <a:rPr lang="en-US" sz="2800" b="1" dirty="0">
                <a:solidFill>
                  <a:schemeClr val="accent1">
                    <a:lumMod val="50000"/>
                  </a:schemeClr>
                </a:solidFill>
              </a:rPr>
              <a:t>dependent exocytosis. </a:t>
            </a:r>
          </a:p>
          <a:p>
            <a:endParaRPr lang="en-US" sz="2800" b="1" dirty="0">
              <a:solidFill>
                <a:schemeClr val="accent1">
                  <a:lumMod val="50000"/>
                </a:schemeClr>
              </a:solidFill>
            </a:endParaRPr>
          </a:p>
        </p:txBody>
      </p:sp>
      <p:sp>
        <p:nvSpPr>
          <p:cNvPr id="3" name="ZoneTexte 2"/>
          <p:cNvSpPr txBox="1"/>
          <p:nvPr/>
        </p:nvSpPr>
        <p:spPr>
          <a:xfrm>
            <a:off x="251520" y="4597661"/>
            <a:ext cx="7992888" cy="1754326"/>
          </a:xfrm>
          <a:prstGeom prst="rect">
            <a:avLst/>
          </a:prstGeom>
          <a:noFill/>
        </p:spPr>
        <p:txBody>
          <a:bodyPr wrap="square" rtlCol="0">
            <a:spAutoFit/>
          </a:bodyPr>
          <a:lstStyle/>
          <a:p>
            <a:pPr algn="ctr"/>
            <a:r>
              <a:rPr lang="en-US" sz="3600" b="1" dirty="0" smtClean="0">
                <a:solidFill>
                  <a:schemeClr val="tx1">
                    <a:lumMod val="85000"/>
                    <a:lumOff val="15000"/>
                  </a:schemeClr>
                </a:solidFill>
              </a:rPr>
              <a:t>Investigation of vesicles with </a:t>
            </a:r>
            <a:r>
              <a:rPr lang="en-US" sz="3600" b="1" dirty="0">
                <a:solidFill>
                  <a:schemeClr val="tx1">
                    <a:lumMod val="85000"/>
                    <a:lumOff val="15000"/>
                  </a:schemeClr>
                </a:solidFill>
              </a:rPr>
              <a:t>Ca</a:t>
            </a:r>
            <a:r>
              <a:rPr lang="en-US" sz="3600" b="1" baseline="30000" dirty="0">
                <a:solidFill>
                  <a:schemeClr val="tx1">
                    <a:lumMod val="85000"/>
                    <a:lumOff val="15000"/>
                  </a:schemeClr>
                </a:solidFill>
              </a:rPr>
              <a:t>2+ </a:t>
            </a:r>
            <a:r>
              <a:rPr lang="en-US" sz="3600" b="1" dirty="0">
                <a:solidFill>
                  <a:schemeClr val="tx1">
                    <a:lumMod val="85000"/>
                    <a:lumOff val="15000"/>
                  </a:schemeClr>
                </a:solidFill>
              </a:rPr>
              <a:t>dependent </a:t>
            </a:r>
            <a:r>
              <a:rPr lang="en-US" sz="3600" b="1" dirty="0" smtClean="0">
                <a:solidFill>
                  <a:schemeClr val="tx1">
                    <a:lumMod val="85000"/>
                    <a:lumOff val="15000"/>
                  </a:schemeClr>
                </a:solidFill>
              </a:rPr>
              <a:t>exocytosis in the same astrocyte</a:t>
            </a:r>
            <a:endParaRPr lang="en-US" sz="3600" dirty="0">
              <a:solidFill>
                <a:schemeClr val="tx1">
                  <a:lumMod val="85000"/>
                  <a:lumOff val="15000"/>
                </a:schemeClr>
              </a:solidFill>
            </a:endParaRPr>
          </a:p>
        </p:txBody>
      </p:sp>
      <p:cxnSp>
        <p:nvCxnSpPr>
          <p:cNvPr id="10" name="Connecteur droit avec flèche 9"/>
          <p:cNvCxnSpPr/>
          <p:nvPr/>
        </p:nvCxnSpPr>
        <p:spPr>
          <a:xfrm>
            <a:off x="251520" y="4941168"/>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065971087"/>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916832"/>
            <a:ext cx="7620000" cy="1143000"/>
          </a:xfrm>
        </p:spPr>
        <p:txBody>
          <a:bodyPr/>
          <a:lstStyle/>
          <a:p>
            <a:pPr algn="ctr"/>
            <a:r>
              <a:rPr lang="fr-FR" sz="4800" dirty="0" smtClean="0">
                <a:solidFill>
                  <a:schemeClr val="tx2">
                    <a:lumMod val="50000"/>
                    <a:lumOff val="50000"/>
                  </a:schemeClr>
                </a:solidFill>
                <a:effectLst>
                  <a:outerShdw blurRad="38100" dist="38100" dir="2700000" algn="tl">
                    <a:srgbClr val="000000">
                      <a:alpha val="43137"/>
                    </a:srgbClr>
                  </a:outerShdw>
                </a:effectLst>
              </a:rPr>
              <a:t>PART 1</a:t>
            </a:r>
            <a:r>
              <a:rPr lang="fr-FR" sz="4800" dirty="0" smtClean="0"/>
              <a:t/>
            </a:r>
            <a:br>
              <a:rPr lang="fr-FR" sz="4800" dirty="0" smtClean="0"/>
            </a:br>
            <a:r>
              <a:rPr lang="fr-FR" sz="4800" dirty="0" smtClean="0"/>
              <a:t/>
            </a:r>
            <a:br>
              <a:rPr lang="fr-FR" sz="4800" dirty="0" smtClean="0"/>
            </a:br>
            <a:r>
              <a:rPr lang="fr-FR" sz="4800" dirty="0" smtClean="0"/>
              <a:t> </a:t>
            </a:r>
            <a:r>
              <a:rPr lang="fr-FR" sz="4800" dirty="0" smtClean="0">
                <a:solidFill>
                  <a:schemeClr val="tx2">
                    <a:lumMod val="90000"/>
                    <a:lumOff val="10000"/>
                  </a:schemeClr>
                </a:solidFill>
              </a:rPr>
              <a:t>Coexistence of </a:t>
            </a:r>
            <a:r>
              <a:rPr lang="fr-FR" sz="4800" dirty="0" err="1" smtClean="0">
                <a:solidFill>
                  <a:schemeClr val="tx2">
                    <a:lumMod val="90000"/>
                    <a:lumOff val="10000"/>
                  </a:schemeClr>
                </a:solidFill>
              </a:rPr>
              <a:t>small</a:t>
            </a:r>
            <a:r>
              <a:rPr lang="fr-FR" sz="4800" dirty="0" smtClean="0">
                <a:solidFill>
                  <a:schemeClr val="tx2">
                    <a:lumMod val="90000"/>
                    <a:lumOff val="10000"/>
                  </a:schemeClr>
                </a:solidFill>
              </a:rPr>
              <a:t> </a:t>
            </a:r>
            <a:r>
              <a:rPr lang="fr-FR" sz="4800" dirty="0" err="1" smtClean="0">
                <a:solidFill>
                  <a:schemeClr val="tx2">
                    <a:lumMod val="90000"/>
                    <a:lumOff val="10000"/>
                  </a:schemeClr>
                </a:solidFill>
              </a:rPr>
              <a:t>vesicles</a:t>
            </a:r>
            <a:r>
              <a:rPr lang="fr-FR" sz="4800" dirty="0" smtClean="0">
                <a:solidFill>
                  <a:schemeClr val="tx2">
                    <a:lumMod val="90000"/>
                    <a:lumOff val="10000"/>
                  </a:schemeClr>
                </a:solidFill>
              </a:rPr>
              <a:t> and lysosomes in </a:t>
            </a:r>
            <a:r>
              <a:rPr lang="fr-FR" sz="4800" dirty="0" err="1" smtClean="0">
                <a:solidFill>
                  <a:schemeClr val="tx2">
                    <a:lumMod val="90000"/>
                    <a:lumOff val="10000"/>
                  </a:schemeClr>
                </a:solidFill>
              </a:rPr>
              <a:t>astrocytes</a:t>
            </a:r>
            <a:r>
              <a:rPr lang="fr-FR" sz="4800" dirty="0" smtClean="0">
                <a:solidFill>
                  <a:schemeClr val="tx2">
                    <a:lumMod val="90000"/>
                    <a:lumOff val="10000"/>
                  </a:schemeClr>
                </a:solidFill>
              </a:rPr>
              <a:t> ?</a:t>
            </a:r>
            <a:endParaRPr lang="fr-FR" sz="4800" dirty="0">
              <a:solidFill>
                <a:schemeClr val="tx2">
                  <a:lumMod val="90000"/>
                  <a:lumOff val="10000"/>
                </a:schemeClr>
              </a:solidFill>
            </a:endParaRPr>
          </a:p>
        </p:txBody>
      </p:sp>
    </p:spTree>
    <p:extLst>
      <p:ext uri="{BB962C8B-B14F-4D97-AF65-F5344CB8AC3E}">
        <p14:creationId xmlns:p14="http://schemas.microsoft.com/office/powerpoint/2010/main" xmlns="" val="991023258"/>
      </p:ext>
    </p:extLst>
  </p:cSld>
  <p:clrMapOvr>
    <a:masterClrMapping/>
  </p:clrMapOvr>
  <p:transition advTm="940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87016" y="0"/>
            <a:ext cx="8856984" cy="1138773"/>
          </a:xfrm>
          <a:prstGeom prst="rect">
            <a:avLst/>
          </a:prstGeom>
          <a:noFill/>
          <a:ln>
            <a:solidFill>
              <a:srgbClr val="FFCC99"/>
            </a:solidFill>
          </a:ln>
          <a:effectLst>
            <a:softEdge rad="63500"/>
          </a:effectLst>
        </p:spPr>
        <p:txBody>
          <a:bodyPr wrap="square" rtlCol="0">
            <a:spAutoFit/>
          </a:bodyPr>
          <a:lstStyle/>
          <a:p>
            <a:r>
              <a:rPr lang="fr-FR" sz="3400" dirty="0" smtClean="0">
                <a:solidFill>
                  <a:srgbClr val="1D3641"/>
                </a:solidFill>
                <a:latin typeface="Cambria"/>
              </a:rPr>
              <a:t>How to </a:t>
            </a:r>
            <a:r>
              <a:rPr lang="fr-FR" sz="3400" dirty="0" err="1" smtClean="0">
                <a:solidFill>
                  <a:srgbClr val="1D3641"/>
                </a:solidFill>
                <a:latin typeface="Cambria"/>
              </a:rPr>
              <a:t>distinguish</a:t>
            </a:r>
            <a:r>
              <a:rPr lang="fr-FR" sz="3400" dirty="0" smtClean="0">
                <a:solidFill>
                  <a:srgbClr val="1D3641"/>
                </a:solidFill>
                <a:latin typeface="Cambria"/>
              </a:rPr>
              <a:t> </a:t>
            </a:r>
            <a:r>
              <a:rPr lang="fr-FR" sz="3400" dirty="0" err="1" smtClean="0">
                <a:solidFill>
                  <a:srgbClr val="1D3641"/>
                </a:solidFill>
                <a:latin typeface="Cambria"/>
              </a:rPr>
              <a:t>small</a:t>
            </a:r>
            <a:r>
              <a:rPr lang="fr-FR" sz="3400" dirty="0" smtClean="0">
                <a:solidFill>
                  <a:srgbClr val="1D3641"/>
                </a:solidFill>
                <a:latin typeface="Cambria"/>
              </a:rPr>
              <a:t> </a:t>
            </a:r>
            <a:r>
              <a:rPr lang="fr-FR" sz="3400" dirty="0" err="1" smtClean="0">
                <a:solidFill>
                  <a:srgbClr val="1D3641"/>
                </a:solidFill>
                <a:latin typeface="Cambria"/>
              </a:rPr>
              <a:t>vesicles</a:t>
            </a:r>
            <a:r>
              <a:rPr lang="fr-FR" sz="3400" dirty="0" smtClean="0">
                <a:solidFill>
                  <a:srgbClr val="1D3641"/>
                </a:solidFill>
                <a:latin typeface="Cambria"/>
              </a:rPr>
              <a:t> and lysosomes ?</a:t>
            </a:r>
            <a:endParaRPr lang="fr-FR" sz="3400" dirty="0">
              <a:solidFill>
                <a:srgbClr val="1D3641"/>
              </a:solidFill>
              <a:latin typeface="Cambria"/>
            </a:endParaRPr>
          </a:p>
        </p:txBody>
      </p:sp>
      <p:pic>
        <p:nvPicPr>
          <p:cNvPr id="3077" name="Picture 5"/>
          <p:cNvPicPr>
            <a:picLocks noChangeAspect="1" noChangeArrowheads="1"/>
          </p:cNvPicPr>
          <p:nvPr/>
        </p:nvPicPr>
        <p:blipFill>
          <a:blip r:embed="rId3" cstate="print"/>
          <a:srcRect/>
          <a:stretch>
            <a:fillRect/>
          </a:stretch>
        </p:blipFill>
        <p:spPr bwMode="auto">
          <a:xfrm>
            <a:off x="251520" y="3933056"/>
            <a:ext cx="2286000" cy="1724025"/>
          </a:xfrm>
          <a:prstGeom prst="rect">
            <a:avLst/>
          </a:prstGeom>
          <a:noFill/>
          <a:ln w="9525">
            <a:noFill/>
            <a:miter lim="800000"/>
            <a:headEnd/>
            <a:tailEnd/>
          </a:ln>
        </p:spPr>
      </p:pic>
      <p:sp>
        <p:nvSpPr>
          <p:cNvPr id="9" name="ZoneTexte 8"/>
          <p:cNvSpPr txBox="1"/>
          <p:nvPr/>
        </p:nvSpPr>
        <p:spPr>
          <a:xfrm>
            <a:off x="4427984" y="4437112"/>
            <a:ext cx="3456384" cy="830997"/>
          </a:xfrm>
          <a:prstGeom prst="rect">
            <a:avLst/>
          </a:prstGeom>
          <a:noFill/>
        </p:spPr>
        <p:txBody>
          <a:bodyPr wrap="square" rtlCol="0">
            <a:spAutoFit/>
          </a:bodyPr>
          <a:lstStyle/>
          <a:p>
            <a:pPr algn="just"/>
            <a:r>
              <a:rPr lang="fr-FR" sz="2400" b="1" dirty="0" err="1" smtClean="0">
                <a:solidFill>
                  <a:srgbClr val="759AA5">
                    <a:lumMod val="50000"/>
                  </a:srgbClr>
                </a:solidFill>
              </a:rPr>
              <a:t>Synaptobrevin</a:t>
            </a:r>
            <a:r>
              <a:rPr lang="fr-FR" sz="2400" b="1" dirty="0" smtClean="0">
                <a:solidFill>
                  <a:srgbClr val="759AA5">
                    <a:lumMod val="50000"/>
                  </a:srgbClr>
                </a:solidFill>
              </a:rPr>
              <a:t> 2</a:t>
            </a:r>
            <a:r>
              <a:rPr lang="fr-FR" sz="2000" b="1" dirty="0" smtClean="0">
                <a:solidFill>
                  <a:srgbClr val="759AA5">
                    <a:lumMod val="50000"/>
                  </a:srgbClr>
                </a:solidFill>
              </a:rPr>
              <a:t> </a:t>
            </a:r>
            <a:r>
              <a:rPr lang="fr-FR" sz="2000" dirty="0" smtClean="0">
                <a:solidFill>
                  <a:srgbClr val="759AA5">
                    <a:lumMod val="50000"/>
                  </a:srgbClr>
                </a:solidFill>
              </a:rPr>
              <a:t>= VAMP2</a:t>
            </a:r>
            <a:endParaRPr lang="fr-FR" sz="2400" dirty="0" smtClean="0">
              <a:solidFill>
                <a:srgbClr val="759AA5">
                  <a:lumMod val="50000"/>
                </a:srgbClr>
              </a:solidFill>
            </a:endParaRPr>
          </a:p>
          <a:p>
            <a:pPr algn="just"/>
            <a:r>
              <a:rPr lang="fr-FR" sz="2400" b="1" dirty="0" err="1" smtClean="0">
                <a:solidFill>
                  <a:srgbClr val="759AA5">
                    <a:lumMod val="50000"/>
                  </a:srgbClr>
                </a:solidFill>
              </a:rPr>
              <a:t>Cellubrevin</a:t>
            </a:r>
            <a:r>
              <a:rPr lang="fr-FR" sz="2400" b="1" dirty="0" smtClean="0">
                <a:solidFill>
                  <a:srgbClr val="759AA5">
                    <a:lumMod val="50000"/>
                  </a:srgbClr>
                </a:solidFill>
              </a:rPr>
              <a:t> </a:t>
            </a:r>
            <a:r>
              <a:rPr lang="fr-FR" sz="2000" dirty="0" smtClean="0">
                <a:solidFill>
                  <a:srgbClr val="759AA5">
                    <a:lumMod val="50000"/>
                  </a:srgbClr>
                </a:solidFill>
              </a:rPr>
              <a:t>= VAMP3</a:t>
            </a:r>
            <a:endParaRPr lang="fr-FR" sz="2400" dirty="0">
              <a:solidFill>
                <a:srgbClr val="759AA5">
                  <a:lumMod val="50000"/>
                </a:srgbClr>
              </a:solidFill>
            </a:endParaRPr>
          </a:p>
        </p:txBody>
      </p:sp>
      <p:sp>
        <p:nvSpPr>
          <p:cNvPr id="10" name="ZoneTexte 9"/>
          <p:cNvSpPr txBox="1"/>
          <p:nvPr/>
        </p:nvSpPr>
        <p:spPr>
          <a:xfrm>
            <a:off x="611560" y="5661248"/>
            <a:ext cx="2592288" cy="461665"/>
          </a:xfrm>
          <a:prstGeom prst="rect">
            <a:avLst/>
          </a:prstGeom>
          <a:noFill/>
        </p:spPr>
        <p:txBody>
          <a:bodyPr wrap="square" rtlCol="0">
            <a:spAutoFit/>
          </a:bodyPr>
          <a:lstStyle/>
          <a:p>
            <a:r>
              <a:rPr lang="fr-FR" sz="2400" b="1" dirty="0" smtClean="0">
                <a:solidFill>
                  <a:srgbClr val="759AA5">
                    <a:lumMod val="50000"/>
                  </a:srgbClr>
                </a:solidFill>
              </a:rPr>
              <a:t>LAMP1</a:t>
            </a:r>
            <a:endParaRPr lang="fr-FR" sz="2400" b="1" dirty="0">
              <a:solidFill>
                <a:srgbClr val="759AA5">
                  <a:lumMod val="50000"/>
                </a:srgbClr>
              </a:solidFill>
            </a:endParaRPr>
          </a:p>
        </p:txBody>
      </p:sp>
      <p:sp>
        <p:nvSpPr>
          <p:cNvPr id="11" name="Espace réservé du pied de page 3"/>
          <p:cNvSpPr>
            <a:spLocks noGrp="1"/>
          </p:cNvSpPr>
          <p:nvPr>
            <p:ph type="ftr" sz="quarter" idx="11"/>
          </p:nvPr>
        </p:nvSpPr>
        <p:spPr>
          <a:xfrm>
            <a:off x="324546" y="6449610"/>
            <a:ext cx="9143999" cy="476250"/>
          </a:xfrm>
        </p:spPr>
        <p:txBody>
          <a:bodyPr/>
          <a:lstStyle/>
          <a:p>
            <a:pPr marL="185738" indent="-185738" algn="l">
              <a:buFontTx/>
              <a:buAutoNum type="romanUcPeriod"/>
              <a:defRPr/>
            </a:pPr>
            <a:r>
              <a:rPr lang="fr-FR" sz="1400" dirty="0" smtClean="0">
                <a:solidFill>
                  <a:srgbClr val="1D3641">
                    <a:lumMod val="90000"/>
                    <a:lumOff val="10000"/>
                  </a:srgbClr>
                </a:solidFill>
              </a:rPr>
              <a:t>Introduction	</a:t>
            </a:r>
            <a:r>
              <a:rPr lang="fr-FR" sz="1400" b="1" dirty="0" smtClean="0">
                <a:solidFill>
                  <a:srgbClr val="1D3641">
                    <a:lumMod val="90000"/>
                    <a:lumOff val="10000"/>
                  </a:srgbClr>
                </a:solidFill>
                <a:effectLst>
                  <a:outerShdw blurRad="38100" dist="38100" dir="2700000" algn="tl">
                    <a:srgbClr val="000000">
                      <a:alpha val="43137"/>
                    </a:srgbClr>
                  </a:outerShdw>
                </a:effectLst>
              </a:rPr>
              <a:t>  II. </a:t>
            </a:r>
            <a:r>
              <a:rPr lang="fr-FR" sz="1400" b="1" dirty="0" err="1" smtClean="0">
                <a:solidFill>
                  <a:srgbClr val="1D3641">
                    <a:lumMod val="90000"/>
                    <a:lumOff val="10000"/>
                  </a:srgbClr>
                </a:solidFill>
                <a:effectLst>
                  <a:outerShdw blurRad="38100" dist="38100" dir="2700000" algn="tl">
                    <a:srgbClr val="000000">
                      <a:alpha val="43137"/>
                    </a:srgbClr>
                  </a:outerShdw>
                </a:effectLst>
              </a:rPr>
              <a:t>Methods</a:t>
            </a:r>
            <a:r>
              <a:rPr lang="fr-FR" sz="1400" b="1" dirty="0" smtClean="0">
                <a:solidFill>
                  <a:srgbClr val="1D3641">
                    <a:lumMod val="90000"/>
                    <a:lumOff val="10000"/>
                  </a:srgbClr>
                </a:solidFill>
                <a:effectLst>
                  <a:outerShdw blurRad="38100" dist="38100" dir="2700000" algn="tl">
                    <a:srgbClr val="000000">
                      <a:alpha val="43137"/>
                    </a:srgbClr>
                  </a:outerShdw>
                </a:effectLst>
              </a:rPr>
              <a:t> and </a:t>
            </a:r>
            <a:r>
              <a:rPr lang="fr-FR" sz="1400" b="1" dirty="0" err="1" smtClean="0">
                <a:solidFill>
                  <a:srgbClr val="1D3641">
                    <a:lumMod val="90000"/>
                    <a:lumOff val="10000"/>
                  </a:srgbClr>
                </a:solidFill>
                <a:effectLst>
                  <a:outerShdw blurRad="38100" dist="38100" dir="2700000" algn="tl">
                    <a:srgbClr val="000000">
                      <a:alpha val="43137"/>
                    </a:srgbClr>
                  </a:outerShdw>
                </a:effectLst>
              </a:rPr>
              <a:t>results</a:t>
            </a:r>
            <a:r>
              <a:rPr lang="fr-FR" sz="1400" b="1" dirty="0" smtClean="0">
                <a:solidFill>
                  <a:srgbClr val="1D3641">
                    <a:lumMod val="90000"/>
                    <a:lumOff val="10000"/>
                  </a:srgbClr>
                </a:solidFill>
                <a:effectLst>
                  <a:outerShdw blurRad="38100" dist="38100" dir="2700000" algn="tl">
                    <a:srgbClr val="000000">
                      <a:alpha val="43137"/>
                    </a:srgbClr>
                  </a:outerShdw>
                </a:effectLst>
              </a:rPr>
              <a:t> </a:t>
            </a:r>
            <a:r>
              <a:rPr lang="fr-FR" sz="1400" dirty="0" smtClean="0">
                <a:solidFill>
                  <a:srgbClr val="1D3641">
                    <a:lumMod val="90000"/>
                    <a:lumOff val="10000"/>
                  </a:srgbClr>
                </a:solidFill>
              </a:rPr>
              <a:t>	  	III. Conclusion 	 IV. Perspectives</a:t>
            </a:r>
            <a:endParaRPr lang="fr-FR" sz="1400" dirty="0">
              <a:solidFill>
                <a:srgbClr val="1D3641">
                  <a:lumMod val="90000"/>
                  <a:lumOff val="10000"/>
                </a:srgb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3067917" y="1327377"/>
            <a:ext cx="5373872" cy="3107618"/>
          </a:xfrm>
          <a:prstGeom prst="rect">
            <a:avLst/>
          </a:prstGeom>
          <a:noFill/>
          <a:ln w="9525">
            <a:noFill/>
            <a:miter lim="800000"/>
            <a:headEnd/>
            <a:tailEnd/>
          </a:ln>
        </p:spPr>
      </p:pic>
      <p:sp>
        <p:nvSpPr>
          <p:cNvPr id="12" name="ZoneTexte 11"/>
          <p:cNvSpPr txBox="1"/>
          <p:nvPr/>
        </p:nvSpPr>
        <p:spPr>
          <a:xfrm>
            <a:off x="6444208" y="1068616"/>
            <a:ext cx="2664296" cy="307777"/>
          </a:xfrm>
          <a:prstGeom prst="rect">
            <a:avLst/>
          </a:prstGeom>
          <a:noFill/>
        </p:spPr>
        <p:txBody>
          <a:bodyPr wrap="square" rtlCol="0">
            <a:spAutoFit/>
          </a:bodyPr>
          <a:lstStyle/>
          <a:p>
            <a:r>
              <a:rPr lang="fr-FR" sz="1400" i="1" dirty="0" smtClean="0">
                <a:solidFill>
                  <a:srgbClr val="1D3641">
                    <a:lumMod val="90000"/>
                    <a:lumOff val="10000"/>
                  </a:srgbClr>
                </a:solidFill>
              </a:rPr>
              <a:t>Hamilton et </a:t>
            </a:r>
            <a:r>
              <a:rPr lang="fr-FR" sz="1400" i="1" dirty="0" err="1" smtClean="0">
                <a:solidFill>
                  <a:srgbClr val="1D3641">
                    <a:lumMod val="90000"/>
                    <a:lumOff val="10000"/>
                  </a:srgbClr>
                </a:solidFill>
              </a:rPr>
              <a:t>Attwell</a:t>
            </a:r>
            <a:r>
              <a:rPr lang="fr-FR" sz="1400" i="1" dirty="0" smtClean="0">
                <a:solidFill>
                  <a:srgbClr val="1D3641">
                    <a:lumMod val="90000"/>
                    <a:lumOff val="10000"/>
                  </a:srgbClr>
                </a:solidFill>
              </a:rPr>
              <a:t> 2010</a:t>
            </a:r>
            <a:endParaRPr lang="fr-FR" sz="1400" i="1" dirty="0">
              <a:solidFill>
                <a:srgbClr val="1D3641">
                  <a:lumMod val="90000"/>
                  <a:lumOff val="10000"/>
                </a:srgbClr>
              </a:solidFill>
            </a:endParaRPr>
          </a:p>
        </p:txBody>
      </p:sp>
    </p:spTree>
    <p:extLst>
      <p:ext uri="{BB962C8B-B14F-4D97-AF65-F5344CB8AC3E}">
        <p14:creationId xmlns:p14="http://schemas.microsoft.com/office/powerpoint/2010/main" xmlns="" val="3096772705"/>
      </p:ext>
    </p:extLst>
  </p:cSld>
  <p:clrMapOvr>
    <a:masterClrMapping/>
  </p:clrMapOvr>
  <p:transition advTm="44617"/>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ZoneTexte 36"/>
          <p:cNvSpPr txBox="1"/>
          <p:nvPr/>
        </p:nvSpPr>
        <p:spPr>
          <a:xfrm>
            <a:off x="107504" y="-36094"/>
            <a:ext cx="8856984" cy="615553"/>
          </a:xfrm>
          <a:prstGeom prst="rect">
            <a:avLst/>
          </a:prstGeom>
          <a:noFill/>
          <a:ln>
            <a:solidFill>
              <a:srgbClr val="FFCC99"/>
            </a:solidFill>
          </a:ln>
          <a:effectLst>
            <a:softEdge rad="63500"/>
          </a:effectLst>
        </p:spPr>
        <p:txBody>
          <a:bodyPr wrap="square" rtlCol="0">
            <a:spAutoFit/>
          </a:bodyPr>
          <a:lstStyle/>
          <a:p>
            <a:pPr>
              <a:tabLst>
                <a:tab pos="361950" algn="l"/>
              </a:tabLst>
            </a:pPr>
            <a:r>
              <a:rPr lang="fr-FR" sz="3400" dirty="0" smtClean="0">
                <a:solidFill>
                  <a:srgbClr val="303030"/>
                </a:solidFill>
                <a:latin typeface="Cambria" pitchFamily="18" charset="0"/>
                <a:cs typeface="Calibri" pitchFamily="34" charset="0"/>
              </a:rPr>
              <a:t>General </a:t>
            </a:r>
            <a:r>
              <a:rPr lang="fr-FR" sz="3400" dirty="0" err="1" smtClean="0">
                <a:solidFill>
                  <a:srgbClr val="303030"/>
                </a:solidFill>
                <a:latin typeface="Cambria" pitchFamily="18" charset="0"/>
                <a:cs typeface="Calibri" pitchFamily="34" charset="0"/>
              </a:rPr>
              <a:t>protocol</a:t>
            </a:r>
            <a:endParaRPr lang="fr-FR" sz="3400" dirty="0">
              <a:solidFill>
                <a:srgbClr val="303030"/>
              </a:solidFill>
              <a:latin typeface="Cambria" pitchFamily="18" charset="0"/>
              <a:cs typeface="Calibri" pitchFamily="34" charset="0"/>
            </a:endParaRPr>
          </a:p>
        </p:txBody>
      </p:sp>
      <p:sp>
        <p:nvSpPr>
          <p:cNvPr id="36" name="Flèche droite 35"/>
          <p:cNvSpPr/>
          <p:nvPr/>
        </p:nvSpPr>
        <p:spPr>
          <a:xfrm>
            <a:off x="971600" y="358681"/>
            <a:ext cx="7416824" cy="2520280"/>
          </a:xfrm>
          <a:prstGeom prst="rightArrow">
            <a:avLst>
              <a:gd name="adj1" fmla="val 51705"/>
              <a:gd name="adj2" fmla="val 51482"/>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8080"/>
              </a:solidFill>
            </a:endParaRPr>
          </a:p>
        </p:txBody>
      </p:sp>
      <p:pic>
        <p:nvPicPr>
          <p:cNvPr id="38" name="Picture 5" descr="http://actual-original.com/GourmetPets/wp-content/uploads/2010/04/ShipupCloseUpAlbino-150x150.jpg"/>
          <p:cNvPicPr>
            <a:picLocks noChangeAspect="1" noChangeArrowheads="1"/>
          </p:cNvPicPr>
          <p:nvPr/>
        </p:nvPicPr>
        <p:blipFill>
          <a:blip r:embed="rId4" cstate="print"/>
          <a:srcRect b="5263"/>
          <a:stretch>
            <a:fillRect/>
          </a:stretch>
        </p:blipFill>
        <p:spPr bwMode="auto">
          <a:xfrm>
            <a:off x="1259634" y="1006752"/>
            <a:ext cx="988111" cy="936104"/>
          </a:xfrm>
          <a:prstGeom prst="rect">
            <a:avLst/>
          </a:prstGeom>
          <a:noFill/>
          <a:ln w="9525">
            <a:noFill/>
            <a:miter lim="800000"/>
            <a:headEnd/>
            <a:tailEnd/>
          </a:ln>
        </p:spPr>
      </p:pic>
      <p:sp>
        <p:nvSpPr>
          <p:cNvPr id="39" name="ZoneTexte 38"/>
          <p:cNvSpPr txBox="1"/>
          <p:nvPr/>
        </p:nvSpPr>
        <p:spPr>
          <a:xfrm>
            <a:off x="1187624" y="1856699"/>
            <a:ext cx="2520280" cy="430887"/>
          </a:xfrm>
          <a:prstGeom prst="rect">
            <a:avLst/>
          </a:prstGeom>
          <a:noFill/>
        </p:spPr>
        <p:txBody>
          <a:bodyPr wrap="square" rtlCol="0">
            <a:spAutoFit/>
          </a:bodyPr>
          <a:lstStyle/>
          <a:p>
            <a:r>
              <a:rPr lang="fr-FR" sz="2200" dirty="0" smtClean="0">
                <a:solidFill>
                  <a:srgbClr val="2A4E5E"/>
                </a:solidFill>
                <a:latin typeface="Calibri" pitchFamily="34" charset="0"/>
                <a:cs typeface="Calibri" pitchFamily="34" charset="0"/>
              </a:rPr>
              <a:t>0-1d </a:t>
            </a:r>
            <a:r>
              <a:rPr lang="fr-FR" sz="2200" dirty="0" err="1" smtClean="0">
                <a:solidFill>
                  <a:srgbClr val="2A4E5E"/>
                </a:solidFill>
                <a:latin typeface="Calibri" pitchFamily="34" charset="0"/>
                <a:cs typeface="Calibri" pitchFamily="34" charset="0"/>
              </a:rPr>
              <a:t>old</a:t>
            </a:r>
            <a:endParaRPr lang="fr-FR" sz="2200" dirty="0">
              <a:solidFill>
                <a:srgbClr val="2A4E5E"/>
              </a:solidFill>
              <a:latin typeface="Calibri" pitchFamily="34" charset="0"/>
              <a:cs typeface="Calibri" pitchFamily="34" charset="0"/>
            </a:endParaRPr>
          </a:p>
        </p:txBody>
      </p:sp>
      <p:pic>
        <p:nvPicPr>
          <p:cNvPr id="40" name="Picture 2"/>
          <p:cNvPicPr>
            <a:picLocks noChangeAspect="1" noChangeArrowheads="1"/>
          </p:cNvPicPr>
          <p:nvPr/>
        </p:nvPicPr>
        <p:blipFill>
          <a:blip r:embed="rId5" cstate="print"/>
          <a:srcRect/>
          <a:stretch>
            <a:fillRect/>
          </a:stretch>
        </p:blipFill>
        <p:spPr bwMode="auto">
          <a:xfrm>
            <a:off x="2915816" y="980728"/>
            <a:ext cx="1781175" cy="552450"/>
          </a:xfrm>
          <a:prstGeom prst="rect">
            <a:avLst/>
          </a:prstGeom>
          <a:noFill/>
          <a:ln w="9525">
            <a:noFill/>
            <a:miter lim="800000"/>
            <a:headEnd/>
            <a:tailEnd/>
          </a:ln>
        </p:spPr>
      </p:pic>
      <p:sp>
        <p:nvSpPr>
          <p:cNvPr id="41" name="ZoneTexte 40"/>
          <p:cNvSpPr txBox="1"/>
          <p:nvPr/>
        </p:nvSpPr>
        <p:spPr>
          <a:xfrm>
            <a:off x="2579526" y="1427684"/>
            <a:ext cx="2520280" cy="769441"/>
          </a:xfrm>
          <a:prstGeom prst="rect">
            <a:avLst/>
          </a:prstGeom>
          <a:noFill/>
        </p:spPr>
        <p:txBody>
          <a:bodyPr wrap="square" rtlCol="0">
            <a:spAutoFit/>
          </a:bodyPr>
          <a:lstStyle/>
          <a:p>
            <a:pPr algn="ctr"/>
            <a:r>
              <a:rPr lang="fr-FR" sz="2200" dirty="0" smtClean="0">
                <a:solidFill>
                  <a:srgbClr val="2A4E5E"/>
                </a:solidFill>
                <a:latin typeface="Calibri" pitchFamily="34" charset="0"/>
                <a:cs typeface="Calibri" pitchFamily="34" charset="0"/>
              </a:rPr>
              <a:t>Culture of</a:t>
            </a:r>
          </a:p>
          <a:p>
            <a:pPr algn="ctr"/>
            <a:r>
              <a:rPr lang="fr-FR" sz="2200" dirty="0" smtClean="0">
                <a:solidFill>
                  <a:srgbClr val="2A4E5E"/>
                </a:solidFill>
                <a:latin typeface="Calibri" pitchFamily="34" charset="0"/>
                <a:cs typeface="Calibri" pitchFamily="34" charset="0"/>
              </a:rPr>
              <a:t>HPC  </a:t>
            </a:r>
            <a:r>
              <a:rPr lang="fr-FR" sz="2200" dirty="0" err="1" smtClean="0">
                <a:solidFill>
                  <a:srgbClr val="2A4E5E"/>
                </a:solidFill>
                <a:latin typeface="Calibri" pitchFamily="34" charset="0"/>
                <a:cs typeface="Calibri" pitchFamily="34" charset="0"/>
              </a:rPr>
              <a:t>astrocytes</a:t>
            </a:r>
            <a:endParaRPr lang="fr-FR" sz="2200" dirty="0">
              <a:solidFill>
                <a:srgbClr val="2A4E5E"/>
              </a:solidFill>
              <a:latin typeface="Calibri" pitchFamily="34" charset="0"/>
              <a:cs typeface="Calibri" pitchFamily="34" charset="0"/>
            </a:endParaRPr>
          </a:p>
        </p:txBody>
      </p:sp>
      <p:cxnSp>
        <p:nvCxnSpPr>
          <p:cNvPr id="42" name="Connecteur droit avec flèche 41"/>
          <p:cNvCxnSpPr/>
          <p:nvPr/>
        </p:nvCxnSpPr>
        <p:spPr>
          <a:xfrm>
            <a:off x="2411760" y="1448401"/>
            <a:ext cx="540000" cy="0"/>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5436096" y="1222776"/>
            <a:ext cx="2664296" cy="769441"/>
          </a:xfrm>
          <a:prstGeom prst="rect">
            <a:avLst/>
          </a:prstGeom>
          <a:noFill/>
        </p:spPr>
        <p:txBody>
          <a:bodyPr wrap="square" rtlCol="0">
            <a:spAutoFit/>
          </a:bodyPr>
          <a:lstStyle/>
          <a:p>
            <a:pPr algn="ctr"/>
            <a:r>
              <a:rPr lang="fr-FR" sz="2200" b="1" dirty="0" smtClean="0">
                <a:solidFill>
                  <a:srgbClr val="2A4E5E"/>
                </a:solidFill>
                <a:latin typeface="Calibri" pitchFamily="34" charset="0"/>
                <a:cs typeface="Calibri" pitchFamily="34" charset="0"/>
              </a:rPr>
              <a:t>Immunofluorescence </a:t>
            </a:r>
            <a:r>
              <a:rPr lang="fr-FR" sz="2200" b="1" dirty="0" err="1" smtClean="0">
                <a:solidFill>
                  <a:srgbClr val="2A4E5E"/>
                </a:solidFill>
                <a:latin typeface="Calibri" pitchFamily="34" charset="0"/>
                <a:cs typeface="Calibri" pitchFamily="34" charset="0"/>
              </a:rPr>
              <a:t>detection</a:t>
            </a:r>
            <a:endParaRPr lang="fr-FR" sz="2200" b="1" dirty="0">
              <a:solidFill>
                <a:srgbClr val="2A4E5E"/>
              </a:solidFill>
              <a:latin typeface="Calibri" pitchFamily="34" charset="0"/>
              <a:cs typeface="Calibri" pitchFamily="34" charset="0"/>
            </a:endParaRPr>
          </a:p>
        </p:txBody>
      </p:sp>
      <p:cxnSp>
        <p:nvCxnSpPr>
          <p:cNvPr id="46" name="Connecteur droit avec flèche 45"/>
          <p:cNvCxnSpPr/>
          <p:nvPr/>
        </p:nvCxnSpPr>
        <p:spPr>
          <a:xfrm>
            <a:off x="4824088" y="1484784"/>
            <a:ext cx="540000" cy="0"/>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1331640" y="3140968"/>
            <a:ext cx="2304256" cy="830997"/>
          </a:xfrm>
          <a:prstGeom prst="rect">
            <a:avLst/>
          </a:prstGeom>
          <a:noFill/>
        </p:spPr>
        <p:txBody>
          <a:bodyPr wrap="square" rtlCol="0">
            <a:spAutoFit/>
          </a:bodyPr>
          <a:lstStyle/>
          <a:p>
            <a:pPr algn="ctr"/>
            <a:r>
              <a:rPr lang="fr-FR" sz="2400" b="1" dirty="0" smtClean="0">
                <a:solidFill>
                  <a:srgbClr val="FF9900"/>
                </a:solidFill>
                <a:latin typeface="Calibri" pitchFamily="34" charset="0"/>
                <a:cs typeface="Calibri" pitchFamily="34" charset="0"/>
              </a:rPr>
              <a:t>Small </a:t>
            </a:r>
            <a:r>
              <a:rPr lang="fr-FR" sz="2400" b="1" dirty="0" err="1" smtClean="0">
                <a:solidFill>
                  <a:srgbClr val="FF9900"/>
                </a:solidFill>
                <a:latin typeface="Calibri" pitchFamily="34" charset="0"/>
                <a:cs typeface="Calibri" pitchFamily="34" charset="0"/>
              </a:rPr>
              <a:t>vesicles</a:t>
            </a:r>
            <a:r>
              <a:rPr lang="fr-FR" sz="2400" b="1" dirty="0" smtClean="0">
                <a:solidFill>
                  <a:srgbClr val="FF9900"/>
                </a:solidFill>
                <a:latin typeface="Calibri" pitchFamily="34" charset="0"/>
                <a:cs typeface="Calibri" pitchFamily="34" charset="0"/>
              </a:rPr>
              <a:t> </a:t>
            </a:r>
            <a:r>
              <a:rPr lang="fr-FR" sz="2400" b="1" dirty="0" err="1" smtClean="0">
                <a:solidFill>
                  <a:srgbClr val="FF9900"/>
                </a:solidFill>
                <a:latin typeface="Calibri" pitchFamily="34" charset="0"/>
                <a:cs typeface="Calibri" pitchFamily="34" charset="0"/>
              </a:rPr>
              <a:t>detection</a:t>
            </a:r>
            <a:endParaRPr lang="fr-FR" sz="2400" b="1" dirty="0">
              <a:solidFill>
                <a:srgbClr val="FF9900"/>
              </a:solidFill>
              <a:latin typeface="Calibri" pitchFamily="34" charset="0"/>
              <a:cs typeface="Calibri" pitchFamily="34" charset="0"/>
            </a:endParaRPr>
          </a:p>
        </p:txBody>
      </p:sp>
      <p:sp>
        <p:nvSpPr>
          <p:cNvPr id="48" name="ZoneTexte 47"/>
          <p:cNvSpPr txBox="1"/>
          <p:nvPr/>
        </p:nvSpPr>
        <p:spPr>
          <a:xfrm>
            <a:off x="6012160" y="3140969"/>
            <a:ext cx="2304256" cy="830997"/>
          </a:xfrm>
          <a:prstGeom prst="rect">
            <a:avLst/>
          </a:prstGeom>
          <a:noFill/>
        </p:spPr>
        <p:txBody>
          <a:bodyPr wrap="square" rtlCol="0">
            <a:spAutoFit/>
          </a:bodyPr>
          <a:lstStyle/>
          <a:p>
            <a:pPr algn="ctr"/>
            <a:r>
              <a:rPr lang="fr-FR" sz="2400" b="1" dirty="0" smtClean="0">
                <a:solidFill>
                  <a:srgbClr val="FF9900"/>
                </a:solidFill>
                <a:latin typeface="Calibri" pitchFamily="34" charset="0"/>
                <a:cs typeface="Calibri" pitchFamily="34" charset="0"/>
              </a:rPr>
              <a:t>Lysosomes</a:t>
            </a:r>
          </a:p>
          <a:p>
            <a:pPr algn="ctr"/>
            <a:r>
              <a:rPr lang="fr-FR" sz="2400" b="1" dirty="0" err="1" smtClean="0">
                <a:solidFill>
                  <a:srgbClr val="FF9900"/>
                </a:solidFill>
                <a:latin typeface="Calibri" pitchFamily="34" charset="0"/>
                <a:cs typeface="Calibri" pitchFamily="34" charset="0"/>
              </a:rPr>
              <a:t>detection</a:t>
            </a:r>
            <a:endParaRPr lang="fr-FR" sz="2400" b="1" dirty="0">
              <a:solidFill>
                <a:srgbClr val="FF9900"/>
              </a:solidFill>
              <a:latin typeface="Calibri" pitchFamily="34" charset="0"/>
              <a:cs typeface="Calibri" pitchFamily="34" charset="0"/>
            </a:endParaRPr>
          </a:p>
        </p:txBody>
      </p:sp>
      <p:grpSp>
        <p:nvGrpSpPr>
          <p:cNvPr id="50" name="Groupe 49"/>
          <p:cNvGrpSpPr/>
          <p:nvPr/>
        </p:nvGrpSpPr>
        <p:grpSpPr>
          <a:xfrm>
            <a:off x="1514128" y="4481266"/>
            <a:ext cx="609600" cy="747935"/>
            <a:chOff x="3923928" y="3651846"/>
            <a:chExt cx="609600" cy="747935"/>
          </a:xfrm>
        </p:grpSpPr>
        <p:pic>
          <p:nvPicPr>
            <p:cNvPr id="51" name="Picture 10"/>
            <p:cNvPicPr>
              <a:picLocks noChangeAspect="1" noChangeArrowheads="1"/>
            </p:cNvPicPr>
            <p:nvPr/>
          </p:nvPicPr>
          <p:blipFill>
            <a:blip r:embed="rId6" cstate="print"/>
            <a:srcRect/>
            <a:stretch>
              <a:fillRect/>
            </a:stretch>
          </p:blipFill>
          <p:spPr bwMode="auto">
            <a:xfrm>
              <a:off x="3923928" y="3933056"/>
              <a:ext cx="609600" cy="466725"/>
            </a:xfrm>
            <a:prstGeom prst="rect">
              <a:avLst/>
            </a:prstGeom>
            <a:noFill/>
            <a:ln w="9525">
              <a:noFill/>
              <a:miter lim="800000"/>
              <a:headEnd/>
              <a:tailEnd/>
            </a:ln>
          </p:spPr>
        </p:pic>
        <p:sp>
          <p:nvSpPr>
            <p:cNvPr id="52" name="Ellipse 51"/>
            <p:cNvSpPr/>
            <p:nvPr/>
          </p:nvSpPr>
          <p:spPr>
            <a:xfrm>
              <a:off x="3946516" y="3651846"/>
              <a:ext cx="288032" cy="28803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53" name="Picture 11"/>
          <p:cNvPicPr>
            <a:picLocks noChangeAspect="1" noChangeArrowheads="1"/>
          </p:cNvPicPr>
          <p:nvPr/>
        </p:nvPicPr>
        <p:blipFill>
          <a:blip r:embed="rId7" cstate="print"/>
          <a:srcRect/>
          <a:stretch>
            <a:fillRect/>
          </a:stretch>
        </p:blipFill>
        <p:spPr bwMode="auto">
          <a:xfrm>
            <a:off x="1400980" y="5733256"/>
            <a:ext cx="866764" cy="720080"/>
          </a:xfrm>
          <a:prstGeom prst="rect">
            <a:avLst/>
          </a:prstGeom>
          <a:noFill/>
          <a:ln w="9525">
            <a:noFill/>
            <a:miter lim="800000"/>
            <a:headEnd/>
            <a:tailEnd/>
          </a:ln>
        </p:spPr>
      </p:pic>
      <p:sp>
        <p:nvSpPr>
          <p:cNvPr id="55" name="ZoneTexte 54"/>
          <p:cNvSpPr txBox="1"/>
          <p:nvPr/>
        </p:nvSpPr>
        <p:spPr>
          <a:xfrm>
            <a:off x="179512" y="5230941"/>
            <a:ext cx="1296144" cy="646331"/>
          </a:xfrm>
          <a:prstGeom prst="rect">
            <a:avLst/>
          </a:prstGeom>
          <a:noFill/>
        </p:spPr>
        <p:txBody>
          <a:bodyPr wrap="square" rtlCol="0">
            <a:spAutoFit/>
          </a:bodyPr>
          <a:lstStyle/>
          <a:p>
            <a:pPr algn="ctr"/>
            <a:r>
              <a:rPr lang="fr-FR" b="1" dirty="0" smtClean="0">
                <a:solidFill>
                  <a:srgbClr val="0000CC"/>
                </a:solidFill>
                <a:latin typeface="Calibri" pitchFamily="34" charset="0"/>
                <a:cs typeface="Calibri" pitchFamily="34" charset="0"/>
              </a:rPr>
              <a:t>Ab I </a:t>
            </a:r>
          </a:p>
          <a:p>
            <a:pPr algn="ctr"/>
            <a:r>
              <a:rPr lang="fr-FR" b="1" i="1" dirty="0" smtClean="0">
                <a:solidFill>
                  <a:srgbClr val="0000CC"/>
                </a:solidFill>
                <a:latin typeface="Calibri" pitchFamily="34" charset="0"/>
                <a:cs typeface="Calibri" pitchFamily="34" charset="0"/>
              </a:rPr>
              <a:t>vs</a:t>
            </a:r>
            <a:r>
              <a:rPr lang="fr-FR" b="1" dirty="0" smtClean="0">
                <a:solidFill>
                  <a:srgbClr val="0000CC"/>
                </a:solidFill>
                <a:latin typeface="Calibri" pitchFamily="34" charset="0"/>
                <a:cs typeface="Calibri" pitchFamily="34" charset="0"/>
              </a:rPr>
              <a:t> Syb2</a:t>
            </a:r>
            <a:endParaRPr lang="fr-FR" b="1" dirty="0">
              <a:solidFill>
                <a:srgbClr val="0000CC"/>
              </a:solidFill>
              <a:latin typeface="Calibri" pitchFamily="34" charset="0"/>
              <a:cs typeface="Calibri" pitchFamily="34" charset="0"/>
            </a:endParaRPr>
          </a:p>
        </p:txBody>
      </p:sp>
      <p:pic>
        <p:nvPicPr>
          <p:cNvPr id="56" name="Picture 4"/>
          <p:cNvPicPr>
            <a:picLocks noChangeAspect="1" noChangeArrowheads="1"/>
          </p:cNvPicPr>
          <p:nvPr/>
        </p:nvPicPr>
        <p:blipFill>
          <a:blip r:embed="rId8" cstate="print"/>
          <a:srcRect/>
          <a:stretch>
            <a:fillRect/>
          </a:stretch>
        </p:blipFill>
        <p:spPr bwMode="auto">
          <a:xfrm>
            <a:off x="1579975" y="5218083"/>
            <a:ext cx="471745" cy="504056"/>
          </a:xfrm>
          <a:prstGeom prst="rect">
            <a:avLst/>
          </a:prstGeom>
          <a:noFill/>
          <a:ln w="9525">
            <a:noFill/>
            <a:miter lim="800000"/>
            <a:headEnd/>
            <a:tailEnd/>
          </a:ln>
        </p:spPr>
      </p:pic>
      <p:grpSp>
        <p:nvGrpSpPr>
          <p:cNvPr id="57" name="Groupe 56"/>
          <p:cNvGrpSpPr/>
          <p:nvPr/>
        </p:nvGrpSpPr>
        <p:grpSpPr>
          <a:xfrm>
            <a:off x="3314328" y="4509121"/>
            <a:ext cx="609600" cy="738991"/>
            <a:chOff x="4499992" y="2724686"/>
            <a:chExt cx="609600" cy="738991"/>
          </a:xfrm>
        </p:grpSpPr>
        <p:pic>
          <p:nvPicPr>
            <p:cNvPr id="58" name="Picture 9"/>
            <p:cNvPicPr>
              <a:picLocks noChangeAspect="1" noChangeArrowheads="1"/>
            </p:cNvPicPr>
            <p:nvPr/>
          </p:nvPicPr>
          <p:blipFill>
            <a:blip r:embed="rId6" cstate="print"/>
            <a:srcRect/>
            <a:stretch>
              <a:fillRect/>
            </a:stretch>
          </p:blipFill>
          <p:spPr bwMode="auto">
            <a:xfrm>
              <a:off x="4499992" y="2996952"/>
              <a:ext cx="609600" cy="466725"/>
            </a:xfrm>
            <a:prstGeom prst="rect">
              <a:avLst/>
            </a:prstGeom>
            <a:noFill/>
            <a:ln w="9525">
              <a:noFill/>
              <a:miter lim="800000"/>
              <a:headEnd/>
              <a:tailEnd/>
            </a:ln>
          </p:spPr>
        </p:pic>
        <p:sp>
          <p:nvSpPr>
            <p:cNvPr id="59" name="Ellipse 58"/>
            <p:cNvSpPr/>
            <p:nvPr/>
          </p:nvSpPr>
          <p:spPr>
            <a:xfrm>
              <a:off x="4499992" y="2724686"/>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60" name="Picture 11"/>
          <p:cNvPicPr>
            <a:picLocks noChangeAspect="1" noChangeArrowheads="1"/>
          </p:cNvPicPr>
          <p:nvPr/>
        </p:nvPicPr>
        <p:blipFill>
          <a:blip r:embed="rId7" cstate="print"/>
          <a:srcRect/>
          <a:stretch>
            <a:fillRect/>
          </a:stretch>
        </p:blipFill>
        <p:spPr bwMode="auto">
          <a:xfrm>
            <a:off x="3203849" y="5733256"/>
            <a:ext cx="866763" cy="720080"/>
          </a:xfrm>
          <a:prstGeom prst="rect">
            <a:avLst/>
          </a:prstGeom>
          <a:noFill/>
          <a:ln w="9525">
            <a:noFill/>
            <a:miter lim="800000"/>
            <a:headEnd/>
            <a:tailEnd/>
          </a:ln>
        </p:spPr>
      </p:pic>
      <p:pic>
        <p:nvPicPr>
          <p:cNvPr id="61" name="Picture 4"/>
          <p:cNvPicPr>
            <a:picLocks noChangeAspect="1" noChangeArrowheads="1"/>
          </p:cNvPicPr>
          <p:nvPr/>
        </p:nvPicPr>
        <p:blipFill>
          <a:blip r:embed="rId8" cstate="print"/>
          <a:srcRect/>
          <a:stretch>
            <a:fillRect/>
          </a:stretch>
        </p:blipFill>
        <p:spPr bwMode="auto">
          <a:xfrm>
            <a:off x="3380177" y="5229201"/>
            <a:ext cx="471745" cy="504056"/>
          </a:xfrm>
          <a:prstGeom prst="rect">
            <a:avLst/>
          </a:prstGeom>
          <a:noFill/>
          <a:ln w="9525">
            <a:noFill/>
            <a:miter lim="800000"/>
            <a:headEnd/>
            <a:tailEnd/>
          </a:ln>
        </p:spPr>
      </p:pic>
      <p:sp>
        <p:nvSpPr>
          <p:cNvPr id="62" name="ZoneTexte 61"/>
          <p:cNvSpPr txBox="1"/>
          <p:nvPr/>
        </p:nvSpPr>
        <p:spPr>
          <a:xfrm>
            <a:off x="3851920" y="5230941"/>
            <a:ext cx="1728192" cy="646331"/>
          </a:xfrm>
          <a:prstGeom prst="rect">
            <a:avLst/>
          </a:prstGeom>
          <a:noFill/>
        </p:spPr>
        <p:txBody>
          <a:bodyPr wrap="square" rtlCol="0">
            <a:spAutoFit/>
          </a:bodyPr>
          <a:lstStyle/>
          <a:p>
            <a:pPr algn="ctr"/>
            <a:r>
              <a:rPr lang="fr-FR" b="1" dirty="0" smtClean="0">
                <a:solidFill>
                  <a:srgbClr val="0000CC"/>
                </a:solidFill>
                <a:latin typeface="Calibri" pitchFamily="34" charset="0"/>
                <a:cs typeface="Calibri" pitchFamily="34" charset="0"/>
              </a:rPr>
              <a:t>Ab I </a:t>
            </a:r>
            <a:r>
              <a:rPr lang="fr-FR" b="1" i="1" dirty="0" smtClean="0">
                <a:solidFill>
                  <a:srgbClr val="0000CC"/>
                </a:solidFill>
                <a:latin typeface="Calibri" pitchFamily="34" charset="0"/>
                <a:cs typeface="Calibri" pitchFamily="34" charset="0"/>
              </a:rPr>
              <a:t>vs</a:t>
            </a:r>
            <a:r>
              <a:rPr lang="fr-FR" b="1" dirty="0" smtClean="0">
                <a:solidFill>
                  <a:srgbClr val="0000CC"/>
                </a:solidFill>
                <a:latin typeface="Calibri" pitchFamily="34" charset="0"/>
                <a:cs typeface="Calibri" pitchFamily="34" charset="0"/>
              </a:rPr>
              <a:t>  </a:t>
            </a:r>
            <a:r>
              <a:rPr lang="fr-FR" b="1" dirty="0" err="1" smtClean="0">
                <a:solidFill>
                  <a:srgbClr val="0000CC"/>
                </a:solidFill>
                <a:latin typeface="Calibri" pitchFamily="34" charset="0"/>
                <a:cs typeface="Calibri" pitchFamily="34" charset="0"/>
              </a:rPr>
              <a:t>cellubrevin</a:t>
            </a:r>
            <a:endParaRPr lang="fr-FR" b="1" dirty="0">
              <a:solidFill>
                <a:srgbClr val="0000CC"/>
              </a:solidFill>
              <a:latin typeface="Calibri" pitchFamily="34" charset="0"/>
              <a:cs typeface="Calibri" pitchFamily="34" charset="0"/>
            </a:endParaRPr>
          </a:p>
        </p:txBody>
      </p:sp>
      <p:pic>
        <p:nvPicPr>
          <p:cNvPr id="63" name="Picture 6"/>
          <p:cNvPicPr>
            <a:picLocks noChangeAspect="1" noChangeArrowheads="1"/>
          </p:cNvPicPr>
          <p:nvPr/>
        </p:nvPicPr>
        <p:blipFill>
          <a:blip r:embed="rId9" cstate="print"/>
          <a:srcRect/>
          <a:stretch>
            <a:fillRect/>
          </a:stretch>
        </p:blipFill>
        <p:spPr bwMode="auto">
          <a:xfrm rot="10800000">
            <a:off x="5940152" y="5589240"/>
            <a:ext cx="761012" cy="939804"/>
          </a:xfrm>
          <a:prstGeom prst="rect">
            <a:avLst/>
          </a:prstGeom>
          <a:noFill/>
          <a:ln w="9525">
            <a:noFill/>
            <a:miter lim="800000"/>
            <a:headEnd/>
            <a:tailEnd/>
          </a:ln>
        </p:spPr>
      </p:pic>
      <p:pic>
        <p:nvPicPr>
          <p:cNvPr id="64" name="Picture 4"/>
          <p:cNvPicPr>
            <a:picLocks noChangeAspect="1" noChangeArrowheads="1"/>
          </p:cNvPicPr>
          <p:nvPr/>
        </p:nvPicPr>
        <p:blipFill>
          <a:blip r:embed="rId8" cstate="print"/>
          <a:srcRect/>
          <a:stretch>
            <a:fillRect/>
          </a:stretch>
        </p:blipFill>
        <p:spPr bwMode="auto">
          <a:xfrm>
            <a:off x="6476519" y="5085184"/>
            <a:ext cx="471745" cy="504056"/>
          </a:xfrm>
          <a:prstGeom prst="rect">
            <a:avLst/>
          </a:prstGeom>
          <a:noFill/>
          <a:ln w="9525">
            <a:noFill/>
            <a:miter lim="800000"/>
            <a:headEnd/>
            <a:tailEnd/>
          </a:ln>
        </p:spPr>
      </p:pic>
      <p:grpSp>
        <p:nvGrpSpPr>
          <p:cNvPr id="65" name="Groupe 64"/>
          <p:cNvGrpSpPr/>
          <p:nvPr/>
        </p:nvGrpSpPr>
        <p:grpSpPr>
          <a:xfrm>
            <a:off x="6410672" y="4346194"/>
            <a:ext cx="609600" cy="738991"/>
            <a:chOff x="4499992" y="2724686"/>
            <a:chExt cx="609600" cy="738991"/>
          </a:xfrm>
        </p:grpSpPr>
        <p:pic>
          <p:nvPicPr>
            <p:cNvPr id="66" name="Picture 9"/>
            <p:cNvPicPr>
              <a:picLocks noChangeAspect="1" noChangeArrowheads="1"/>
            </p:cNvPicPr>
            <p:nvPr/>
          </p:nvPicPr>
          <p:blipFill>
            <a:blip r:embed="rId6" cstate="print"/>
            <a:srcRect/>
            <a:stretch>
              <a:fillRect/>
            </a:stretch>
          </p:blipFill>
          <p:spPr bwMode="auto">
            <a:xfrm>
              <a:off x="4499992" y="2996952"/>
              <a:ext cx="609600" cy="466725"/>
            </a:xfrm>
            <a:prstGeom prst="rect">
              <a:avLst/>
            </a:prstGeom>
            <a:noFill/>
            <a:ln w="9525">
              <a:noFill/>
              <a:miter lim="800000"/>
              <a:headEnd/>
              <a:tailEnd/>
            </a:ln>
          </p:spPr>
        </p:pic>
        <p:sp>
          <p:nvSpPr>
            <p:cNvPr id="67" name="Ellipse 66"/>
            <p:cNvSpPr/>
            <p:nvPr/>
          </p:nvSpPr>
          <p:spPr>
            <a:xfrm>
              <a:off x="4499992" y="2724686"/>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33" name="ZoneTexte 32"/>
          <p:cNvSpPr txBox="1"/>
          <p:nvPr/>
        </p:nvSpPr>
        <p:spPr>
          <a:xfrm>
            <a:off x="35496" y="4221089"/>
            <a:ext cx="1656184" cy="646331"/>
          </a:xfrm>
          <a:prstGeom prst="rect">
            <a:avLst/>
          </a:prstGeom>
          <a:noFill/>
        </p:spPr>
        <p:txBody>
          <a:bodyPr wrap="square" rtlCol="0">
            <a:spAutoFit/>
          </a:bodyPr>
          <a:lstStyle/>
          <a:p>
            <a:pPr algn="ctr"/>
            <a:r>
              <a:rPr lang="fr-FR" b="1" dirty="0" smtClean="0">
                <a:solidFill>
                  <a:srgbClr val="92D050"/>
                </a:solidFill>
                <a:latin typeface="Calibri" pitchFamily="34" charset="0"/>
                <a:cs typeface="Calibri" pitchFamily="34" charset="0"/>
              </a:rPr>
              <a:t>Alexa Fluor</a:t>
            </a:r>
          </a:p>
          <a:p>
            <a:pPr algn="ctr"/>
            <a:r>
              <a:rPr lang="fr-FR" b="1" dirty="0" smtClean="0">
                <a:solidFill>
                  <a:srgbClr val="D60093"/>
                </a:solidFill>
                <a:latin typeface="Calibri" pitchFamily="34" charset="0"/>
                <a:cs typeface="Calibri" pitchFamily="34" charset="0"/>
              </a:rPr>
              <a:t> + Ab II</a:t>
            </a:r>
            <a:endParaRPr lang="fr-FR" b="1" dirty="0">
              <a:solidFill>
                <a:srgbClr val="92D050"/>
              </a:solidFill>
              <a:latin typeface="Calibri" pitchFamily="34" charset="0"/>
              <a:cs typeface="Calibri" pitchFamily="34" charset="0"/>
            </a:endParaRPr>
          </a:p>
        </p:txBody>
      </p:sp>
      <p:sp>
        <p:nvSpPr>
          <p:cNvPr id="35" name="ZoneTexte 34"/>
          <p:cNvSpPr txBox="1"/>
          <p:nvPr/>
        </p:nvSpPr>
        <p:spPr>
          <a:xfrm>
            <a:off x="3923928" y="4221088"/>
            <a:ext cx="1656184" cy="646331"/>
          </a:xfrm>
          <a:prstGeom prst="rect">
            <a:avLst/>
          </a:prstGeom>
          <a:noFill/>
        </p:spPr>
        <p:txBody>
          <a:bodyPr wrap="square" rtlCol="0">
            <a:spAutoFit/>
          </a:bodyPr>
          <a:lstStyle/>
          <a:p>
            <a:pPr algn="ctr"/>
            <a:r>
              <a:rPr lang="fr-FR" b="1" dirty="0" smtClean="0">
                <a:solidFill>
                  <a:srgbClr val="FF0000"/>
                </a:solidFill>
                <a:latin typeface="Calibri" pitchFamily="34" charset="0"/>
                <a:cs typeface="Calibri" pitchFamily="34" charset="0"/>
              </a:rPr>
              <a:t>Alexa Fluor</a:t>
            </a:r>
          </a:p>
          <a:p>
            <a:pPr algn="ctr"/>
            <a:r>
              <a:rPr lang="fr-FR" b="1" dirty="0" smtClean="0">
                <a:solidFill>
                  <a:srgbClr val="D60093"/>
                </a:solidFill>
                <a:latin typeface="Calibri" pitchFamily="34" charset="0"/>
                <a:cs typeface="Calibri" pitchFamily="34" charset="0"/>
              </a:rPr>
              <a:t>+ Ab II </a:t>
            </a:r>
          </a:p>
        </p:txBody>
      </p:sp>
      <p:sp>
        <p:nvSpPr>
          <p:cNvPr id="49" name="ZoneTexte 48"/>
          <p:cNvSpPr txBox="1"/>
          <p:nvPr/>
        </p:nvSpPr>
        <p:spPr>
          <a:xfrm>
            <a:off x="7020272" y="5169386"/>
            <a:ext cx="1728192" cy="646331"/>
          </a:xfrm>
          <a:prstGeom prst="rect">
            <a:avLst/>
          </a:prstGeom>
          <a:noFill/>
        </p:spPr>
        <p:txBody>
          <a:bodyPr wrap="square" rtlCol="0">
            <a:spAutoFit/>
          </a:bodyPr>
          <a:lstStyle/>
          <a:p>
            <a:pPr algn="ctr"/>
            <a:r>
              <a:rPr lang="fr-FR" b="1" dirty="0" smtClean="0">
                <a:solidFill>
                  <a:srgbClr val="0000CC"/>
                </a:solidFill>
                <a:latin typeface="Calibri" pitchFamily="34" charset="0"/>
                <a:cs typeface="Calibri" pitchFamily="34" charset="0"/>
              </a:rPr>
              <a:t>Ab I</a:t>
            </a:r>
          </a:p>
          <a:p>
            <a:pPr algn="ctr"/>
            <a:r>
              <a:rPr lang="fr-FR" b="1" i="1" dirty="0" smtClean="0">
                <a:solidFill>
                  <a:srgbClr val="0000CC"/>
                </a:solidFill>
                <a:latin typeface="Calibri" pitchFamily="34" charset="0"/>
                <a:cs typeface="Calibri" pitchFamily="34" charset="0"/>
              </a:rPr>
              <a:t>vs</a:t>
            </a:r>
            <a:r>
              <a:rPr lang="fr-FR" b="1" dirty="0" smtClean="0">
                <a:solidFill>
                  <a:srgbClr val="0000CC"/>
                </a:solidFill>
                <a:latin typeface="Calibri" pitchFamily="34" charset="0"/>
                <a:cs typeface="Calibri" pitchFamily="34" charset="0"/>
              </a:rPr>
              <a:t> LAMP1</a:t>
            </a:r>
            <a:endParaRPr lang="fr-FR" b="1" dirty="0">
              <a:solidFill>
                <a:srgbClr val="0000CC"/>
              </a:solidFill>
              <a:latin typeface="Calibri" pitchFamily="34" charset="0"/>
              <a:cs typeface="Calibri" pitchFamily="34" charset="0"/>
            </a:endParaRPr>
          </a:p>
        </p:txBody>
      </p:sp>
      <p:sp>
        <p:nvSpPr>
          <p:cNvPr id="54" name="ZoneTexte 53"/>
          <p:cNvSpPr txBox="1"/>
          <p:nvPr/>
        </p:nvSpPr>
        <p:spPr>
          <a:xfrm>
            <a:off x="7092280" y="4221088"/>
            <a:ext cx="1656184" cy="646331"/>
          </a:xfrm>
          <a:prstGeom prst="rect">
            <a:avLst/>
          </a:prstGeom>
          <a:noFill/>
        </p:spPr>
        <p:txBody>
          <a:bodyPr wrap="square" rtlCol="0">
            <a:spAutoFit/>
          </a:bodyPr>
          <a:lstStyle/>
          <a:p>
            <a:pPr algn="ctr"/>
            <a:r>
              <a:rPr lang="fr-FR" b="1" dirty="0" smtClean="0">
                <a:solidFill>
                  <a:srgbClr val="FF0000"/>
                </a:solidFill>
                <a:latin typeface="Calibri" pitchFamily="34" charset="0"/>
                <a:cs typeface="Calibri" pitchFamily="34" charset="0"/>
              </a:rPr>
              <a:t>Alexa Fluor</a:t>
            </a:r>
          </a:p>
          <a:p>
            <a:pPr algn="ctr"/>
            <a:r>
              <a:rPr lang="fr-FR" b="1" dirty="0" smtClean="0">
                <a:solidFill>
                  <a:srgbClr val="D60093"/>
                </a:solidFill>
                <a:latin typeface="Calibri" pitchFamily="34" charset="0"/>
                <a:cs typeface="Calibri" pitchFamily="34" charset="0"/>
              </a:rPr>
              <a:t> + Ab II</a:t>
            </a:r>
            <a:endParaRPr lang="fr-FR" b="1" dirty="0">
              <a:solidFill>
                <a:srgbClr val="FF0000"/>
              </a:solidFill>
              <a:latin typeface="Calibri" pitchFamily="34" charset="0"/>
              <a:cs typeface="Calibri" pitchFamily="34" charset="0"/>
            </a:endParaRPr>
          </a:p>
        </p:txBody>
      </p:sp>
      <p:sp>
        <p:nvSpPr>
          <p:cNvPr id="69" name="Rectangle 68"/>
          <p:cNvSpPr/>
          <p:nvPr/>
        </p:nvSpPr>
        <p:spPr>
          <a:xfrm>
            <a:off x="179512" y="4077072"/>
            <a:ext cx="5184576" cy="2520280"/>
          </a:xfrm>
          <a:prstGeom prst="rect">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70" name="Rectangle 69"/>
          <p:cNvSpPr/>
          <p:nvPr/>
        </p:nvSpPr>
        <p:spPr>
          <a:xfrm>
            <a:off x="5796136" y="4077072"/>
            <a:ext cx="2952328" cy="2520280"/>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custDataLst>
      <p:tags r:id="rId1"/>
    </p:custDataLst>
    <p:extLst>
      <p:ext uri="{BB962C8B-B14F-4D97-AF65-F5344CB8AC3E}">
        <p14:creationId xmlns:p14="http://schemas.microsoft.com/office/powerpoint/2010/main" xmlns="" val="862278762"/>
      </p:ext>
    </p:extLst>
  </p:cSld>
  <p:clrMapOvr>
    <a:masterClrMapping/>
  </p:clrMapOvr>
  <p:transition advTm="418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par>
                          <p:cTn id="9" fill="hold">
                            <p:stCondLst>
                              <p:cond delay="0"/>
                            </p:stCondLst>
                            <p:childTnLst>
                              <p:par>
                                <p:cTn id="10" presetID="18" presetClass="entr" presetSubtype="6"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strips(downRight)">
                                      <p:cBhvr>
                                        <p:cTn id="12" dur="500"/>
                                        <p:tgtEl>
                                          <p:spTgt spid="42"/>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strips(downRight)">
                                      <p:cBhvr>
                                        <p:cTn id="23" dur="500"/>
                                        <p:tgtEl>
                                          <p:spTgt spid="46"/>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5" grpId="0"/>
      <p:bldP spid="47" grpId="0"/>
      <p:bldP spid="48" grpId="0"/>
      <p:bldP spid="55" grpId="0"/>
      <p:bldP spid="62" grpId="0"/>
      <p:bldP spid="33" grpId="0"/>
      <p:bldP spid="35" grpId="0"/>
      <p:bldP spid="49" grpId="0"/>
      <p:bldP spid="54" grpId="0"/>
      <p:bldP spid="69"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99392"/>
            <a:ext cx="8640960" cy="1015663"/>
          </a:xfrm>
          <a:prstGeom prst="rect">
            <a:avLst/>
          </a:prstGeom>
          <a:noFill/>
        </p:spPr>
        <p:txBody>
          <a:bodyPr wrap="square" rtlCol="0">
            <a:spAutoFit/>
          </a:bodyPr>
          <a:lstStyle/>
          <a:p>
            <a:r>
              <a:rPr lang="fr-FR" sz="3000" dirty="0" smtClean="0">
                <a:solidFill>
                  <a:srgbClr val="1D3641"/>
                </a:solidFill>
                <a:latin typeface="Cambria"/>
              </a:rPr>
              <a:t>1 – Do </a:t>
            </a:r>
            <a:r>
              <a:rPr lang="fr-FR" sz="3000" dirty="0" err="1" smtClean="0">
                <a:solidFill>
                  <a:srgbClr val="1D3641"/>
                </a:solidFill>
                <a:latin typeface="Cambria"/>
              </a:rPr>
              <a:t>small</a:t>
            </a:r>
            <a:r>
              <a:rPr lang="fr-FR" sz="3000" dirty="0" smtClean="0">
                <a:solidFill>
                  <a:srgbClr val="1D3641"/>
                </a:solidFill>
                <a:latin typeface="Cambria"/>
              </a:rPr>
              <a:t> </a:t>
            </a:r>
            <a:r>
              <a:rPr lang="fr-FR" sz="3000" dirty="0" err="1" smtClean="0">
                <a:solidFill>
                  <a:srgbClr val="1D3641"/>
                </a:solidFill>
                <a:latin typeface="Cambria"/>
              </a:rPr>
              <a:t>vesicles</a:t>
            </a:r>
            <a:r>
              <a:rPr lang="fr-FR" sz="3000" dirty="0" smtClean="0">
                <a:solidFill>
                  <a:srgbClr val="1D3641"/>
                </a:solidFill>
                <a:latin typeface="Cambria"/>
              </a:rPr>
              <a:t> and lysosomes </a:t>
            </a:r>
            <a:r>
              <a:rPr lang="fr-FR" sz="3000" dirty="0" err="1" smtClean="0">
                <a:solidFill>
                  <a:srgbClr val="1D3641"/>
                </a:solidFill>
                <a:latin typeface="Cambria"/>
              </a:rPr>
              <a:t>coexist</a:t>
            </a:r>
            <a:endParaRPr lang="fr-FR" sz="3000" dirty="0" smtClean="0">
              <a:solidFill>
                <a:srgbClr val="1D3641"/>
              </a:solidFill>
              <a:latin typeface="Cambria"/>
            </a:endParaRPr>
          </a:p>
          <a:p>
            <a:r>
              <a:rPr lang="fr-FR" sz="3000" dirty="0" smtClean="0">
                <a:solidFill>
                  <a:srgbClr val="1D3641"/>
                </a:solidFill>
                <a:latin typeface="Cambria"/>
              </a:rPr>
              <a:t>				in </a:t>
            </a:r>
            <a:r>
              <a:rPr lang="fr-FR" sz="3000" dirty="0" err="1" smtClean="0">
                <a:solidFill>
                  <a:srgbClr val="1D3641"/>
                </a:solidFill>
                <a:latin typeface="Cambria"/>
              </a:rPr>
              <a:t>hippocampal</a:t>
            </a:r>
            <a:r>
              <a:rPr lang="fr-FR" sz="3000" dirty="0" smtClean="0">
                <a:solidFill>
                  <a:srgbClr val="1D3641"/>
                </a:solidFill>
                <a:latin typeface="Cambria"/>
              </a:rPr>
              <a:t> </a:t>
            </a:r>
            <a:r>
              <a:rPr lang="fr-FR" sz="3000" dirty="0" err="1" smtClean="0">
                <a:solidFill>
                  <a:srgbClr val="1D3641"/>
                </a:solidFill>
                <a:latin typeface="Cambria"/>
              </a:rPr>
              <a:t>astrocytes</a:t>
            </a:r>
            <a:r>
              <a:rPr lang="fr-FR" sz="3000" dirty="0" smtClean="0">
                <a:solidFill>
                  <a:srgbClr val="1D3641"/>
                </a:solidFill>
                <a:latin typeface="Cambria"/>
              </a:rPr>
              <a:t> ?</a:t>
            </a:r>
            <a:endParaRPr lang="fr-FR" sz="3000" dirty="0">
              <a:solidFill>
                <a:srgbClr val="1D3641"/>
              </a:solidFill>
              <a:latin typeface="Cambria"/>
            </a:endParaRPr>
          </a:p>
        </p:txBody>
      </p:sp>
      <p:sp>
        <p:nvSpPr>
          <p:cNvPr id="6" name="Espace réservé du pied de page 3"/>
          <p:cNvSpPr>
            <a:spLocks noGrp="1"/>
          </p:cNvSpPr>
          <p:nvPr>
            <p:ph type="ftr" sz="quarter" idx="11"/>
          </p:nvPr>
        </p:nvSpPr>
        <p:spPr>
          <a:xfrm>
            <a:off x="251522" y="6741369"/>
            <a:ext cx="9143999" cy="332656"/>
          </a:xfrm>
        </p:spPr>
        <p:txBody>
          <a:bodyPr/>
          <a:lstStyle/>
          <a:p>
            <a:pPr marL="185738" indent="-185738" algn="l">
              <a:defRPr/>
            </a:pPr>
            <a:r>
              <a:rPr lang="fr-FR" sz="1400" smtClean="0">
                <a:solidFill>
                  <a:srgbClr val="1D3641">
                    <a:lumMod val="90000"/>
                    <a:lumOff val="10000"/>
                  </a:srgbClr>
                </a:solidFill>
                <a:effectLst>
                  <a:outerShdw blurRad="38100" dist="38100" dir="2700000" algn="tl">
                    <a:srgbClr val="000000">
                      <a:alpha val="43137"/>
                    </a:srgbClr>
                  </a:outerShdw>
                </a:effectLst>
              </a:rPr>
              <a:t> </a:t>
            </a:r>
            <a:r>
              <a:rPr lang="fr-FR" sz="1400" b="1" smtClean="0">
                <a:solidFill>
                  <a:srgbClr val="1D3641">
                    <a:lumMod val="90000"/>
                    <a:lumOff val="10000"/>
                  </a:srgbClr>
                </a:solidFill>
                <a:effectLst>
                  <a:outerShdw blurRad="38100" dist="38100" dir="2700000" algn="tl">
                    <a:srgbClr val="000000">
                      <a:alpha val="43137"/>
                    </a:srgbClr>
                  </a:outerShdw>
                </a:effectLst>
              </a:rPr>
              <a:t> </a:t>
            </a:r>
            <a:r>
              <a:rPr lang="fr-FR" sz="1400" smtClean="0">
                <a:solidFill>
                  <a:srgbClr val="1D3641">
                    <a:lumMod val="90000"/>
                    <a:lumOff val="10000"/>
                  </a:srgbClr>
                </a:solidFill>
              </a:rPr>
              <a:t>II. Methods and results</a:t>
            </a:r>
            <a:r>
              <a:rPr lang="fr-FR" sz="1400" b="1" smtClean="0">
                <a:solidFill>
                  <a:srgbClr val="1D3641">
                    <a:lumMod val="90000"/>
                    <a:lumOff val="10000"/>
                  </a:srgbClr>
                </a:solidFill>
                <a:effectLst>
                  <a:outerShdw blurRad="38100" dist="38100" dir="2700000" algn="tl">
                    <a:srgbClr val="000000">
                      <a:alpha val="43137"/>
                    </a:srgbClr>
                  </a:outerShdw>
                </a:effectLst>
              </a:rPr>
              <a:t>	 			</a:t>
            </a:r>
            <a:r>
              <a:rPr lang="fr-FR" sz="1400" b="1" smtClean="0">
                <a:solidFill>
                  <a:srgbClr val="2A4E5E"/>
                </a:solidFill>
                <a:effectLst>
                  <a:outerShdw blurRad="38100" dist="38100" dir="2700000" algn="tl">
                    <a:srgbClr val="000000">
                      <a:alpha val="43137"/>
                    </a:srgbClr>
                  </a:outerShdw>
                </a:effectLst>
              </a:rPr>
              <a:t>PART</a:t>
            </a:r>
            <a:r>
              <a:rPr lang="fr-FR" sz="1400" b="1" smtClean="0">
                <a:solidFill>
                  <a:srgbClr val="1D3641">
                    <a:lumMod val="90000"/>
                    <a:lumOff val="10000"/>
                  </a:srgbClr>
                </a:solidFill>
                <a:effectLst>
                  <a:outerShdw blurRad="38100" dist="38100" dir="2700000" algn="tl">
                    <a:srgbClr val="000000">
                      <a:alpha val="43137"/>
                    </a:srgbClr>
                  </a:outerShdw>
                </a:effectLst>
              </a:rPr>
              <a:t> 1 </a:t>
            </a:r>
            <a:r>
              <a:rPr lang="fr-FR" sz="1400" b="1" smtClean="0">
                <a:solidFill>
                  <a:srgbClr val="1D3641">
                    <a:lumMod val="90000"/>
                    <a:lumOff val="10000"/>
                  </a:srgbClr>
                </a:solidFill>
                <a:effectLst>
                  <a:outerShdw blurRad="38100" dist="38100" dir="2700000" algn="tl">
                    <a:srgbClr val="000000">
                      <a:alpha val="43137"/>
                    </a:srgbClr>
                  </a:outerShdw>
                </a:effectLst>
                <a:sym typeface="Wingdings" pitchFamily="2" charset="2"/>
              </a:rPr>
              <a:t></a:t>
            </a:r>
            <a:r>
              <a:rPr lang="fr-FR" sz="1400" b="1" smtClean="0">
                <a:solidFill>
                  <a:srgbClr val="1D3641">
                    <a:lumMod val="90000"/>
                    <a:lumOff val="10000"/>
                  </a:srgbClr>
                </a:solidFill>
                <a:effectLst>
                  <a:outerShdw blurRad="38100" dist="38100" dir="2700000" algn="tl">
                    <a:srgbClr val="000000">
                      <a:alpha val="43137"/>
                    </a:srgbClr>
                  </a:outerShdw>
                </a:effectLst>
              </a:rPr>
              <a:t>    Figure 1 </a:t>
            </a:r>
            <a:r>
              <a:rPr lang="fr-FR" sz="1400" smtClean="0">
                <a:solidFill>
                  <a:srgbClr val="1D3641">
                    <a:lumMod val="90000"/>
                    <a:lumOff val="10000"/>
                  </a:srgbClr>
                </a:solidFill>
              </a:rPr>
              <a:t>– Figure 2 – Figure 3  	  	</a:t>
            </a:r>
          </a:p>
          <a:p>
            <a:pPr marL="185738" indent="-185738" algn="l">
              <a:defRPr/>
            </a:pPr>
            <a:endParaRPr lang="fr-FR" sz="1400" dirty="0" smtClean="0">
              <a:solidFill>
                <a:srgbClr val="1D3641">
                  <a:lumMod val="90000"/>
                  <a:lumOff val="10000"/>
                </a:srgbClr>
              </a:solidFill>
            </a:endParaRPr>
          </a:p>
        </p:txBody>
      </p:sp>
      <p:pic>
        <p:nvPicPr>
          <p:cNvPr id="8" name="Picture 2"/>
          <p:cNvPicPr>
            <a:picLocks noChangeAspect="1" noChangeArrowheads="1"/>
          </p:cNvPicPr>
          <p:nvPr/>
        </p:nvPicPr>
        <p:blipFill>
          <a:blip r:embed="rId4" cstate="print"/>
          <a:srcRect/>
          <a:stretch>
            <a:fillRect/>
          </a:stretch>
        </p:blipFill>
        <p:spPr bwMode="auto">
          <a:xfrm>
            <a:off x="327507" y="887396"/>
            <a:ext cx="2565387" cy="2774742"/>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2887605" y="870282"/>
            <a:ext cx="2548491" cy="2774742"/>
          </a:xfrm>
          <a:prstGeom prst="rect">
            <a:avLst/>
          </a:prstGeom>
          <a:noFill/>
          <a:ln w="9525">
            <a:noFill/>
            <a:miter lim="800000"/>
            <a:headEnd/>
            <a:tailEnd/>
          </a:ln>
        </p:spPr>
      </p:pic>
      <p:pic>
        <p:nvPicPr>
          <p:cNvPr id="10" name="Picture 4"/>
          <p:cNvPicPr>
            <a:picLocks noChangeAspect="1" noChangeArrowheads="1"/>
          </p:cNvPicPr>
          <p:nvPr/>
        </p:nvPicPr>
        <p:blipFill>
          <a:blip r:embed="rId6" cstate="print"/>
          <a:srcRect/>
          <a:stretch>
            <a:fillRect/>
          </a:stretch>
        </p:blipFill>
        <p:spPr bwMode="auto">
          <a:xfrm>
            <a:off x="5499073" y="860429"/>
            <a:ext cx="2601321" cy="2803395"/>
          </a:xfrm>
          <a:prstGeom prst="rect">
            <a:avLst/>
          </a:prstGeom>
          <a:noFill/>
          <a:ln w="9525">
            <a:noFill/>
            <a:miter lim="800000"/>
            <a:headEnd/>
            <a:tailEnd/>
          </a:ln>
        </p:spPr>
      </p:pic>
      <p:pic>
        <p:nvPicPr>
          <p:cNvPr id="11" name="Picture 5"/>
          <p:cNvPicPr>
            <a:picLocks noChangeAspect="1" noChangeArrowheads="1"/>
          </p:cNvPicPr>
          <p:nvPr/>
        </p:nvPicPr>
        <p:blipFill>
          <a:blip r:embed="rId7" cstate="print"/>
          <a:srcRect/>
          <a:stretch>
            <a:fillRect/>
          </a:stretch>
        </p:blipFill>
        <p:spPr bwMode="auto">
          <a:xfrm>
            <a:off x="364451" y="3721977"/>
            <a:ext cx="2569312" cy="2781572"/>
          </a:xfrm>
          <a:prstGeom prst="rect">
            <a:avLst/>
          </a:prstGeom>
          <a:noFill/>
          <a:ln w="9525">
            <a:noFill/>
            <a:miter lim="800000"/>
            <a:headEnd/>
            <a:tailEnd/>
          </a:ln>
        </p:spPr>
      </p:pic>
      <p:pic>
        <p:nvPicPr>
          <p:cNvPr id="12" name="Picture 6"/>
          <p:cNvPicPr>
            <a:picLocks noChangeAspect="1" noChangeArrowheads="1"/>
          </p:cNvPicPr>
          <p:nvPr/>
        </p:nvPicPr>
        <p:blipFill>
          <a:blip r:embed="rId8" cstate="print"/>
          <a:srcRect/>
          <a:stretch>
            <a:fillRect/>
          </a:stretch>
        </p:blipFill>
        <p:spPr bwMode="auto">
          <a:xfrm>
            <a:off x="2913499" y="3717033"/>
            <a:ext cx="2614408" cy="2800237"/>
          </a:xfrm>
          <a:prstGeom prst="rect">
            <a:avLst/>
          </a:prstGeom>
          <a:noFill/>
          <a:ln w="9525">
            <a:noFill/>
            <a:miter lim="800000"/>
            <a:headEnd/>
            <a:tailEnd/>
          </a:ln>
        </p:spPr>
      </p:pic>
      <p:pic>
        <p:nvPicPr>
          <p:cNvPr id="13" name="Picture 7"/>
          <p:cNvPicPr>
            <a:picLocks noChangeAspect="1" noChangeArrowheads="1"/>
          </p:cNvPicPr>
          <p:nvPr/>
        </p:nvPicPr>
        <p:blipFill>
          <a:blip r:embed="rId9" cstate="print"/>
          <a:srcRect/>
          <a:stretch>
            <a:fillRect/>
          </a:stretch>
        </p:blipFill>
        <p:spPr bwMode="auto">
          <a:xfrm>
            <a:off x="5508105" y="3792432"/>
            <a:ext cx="2532865" cy="2680951"/>
          </a:xfrm>
          <a:prstGeom prst="rect">
            <a:avLst/>
          </a:prstGeom>
          <a:noFill/>
          <a:ln w="9525">
            <a:noFill/>
            <a:miter lim="800000"/>
            <a:headEnd/>
            <a:tailEnd/>
          </a:ln>
        </p:spPr>
      </p:pic>
      <p:sp>
        <p:nvSpPr>
          <p:cNvPr id="14" name="ZoneTexte 13"/>
          <p:cNvSpPr txBox="1"/>
          <p:nvPr/>
        </p:nvSpPr>
        <p:spPr>
          <a:xfrm>
            <a:off x="323528" y="2639814"/>
            <a:ext cx="7848872" cy="1077218"/>
          </a:xfrm>
          <a:prstGeom prst="rect">
            <a:avLst/>
          </a:prstGeom>
          <a:solidFill>
            <a:schemeClr val="bg1"/>
          </a:solidFill>
        </p:spPr>
        <p:txBody>
          <a:bodyPr wrap="square" rtlCol="0">
            <a:spAutoFit/>
          </a:bodyPr>
          <a:lstStyle/>
          <a:p>
            <a:pPr>
              <a:buFont typeface="Wingdings" pitchFamily="2" charset="2"/>
              <a:buChar char="à"/>
            </a:pPr>
            <a:r>
              <a:rPr lang="fr-FR" sz="3200" b="1" dirty="0" err="1" smtClean="0">
                <a:solidFill>
                  <a:srgbClr val="FF0000"/>
                </a:solidFill>
                <a:cs typeface="Times New Roman"/>
                <a:sym typeface="Wingdings" pitchFamily="2" charset="2"/>
              </a:rPr>
              <a:t>Both</a:t>
            </a:r>
            <a:r>
              <a:rPr lang="fr-FR" sz="3200" b="1" dirty="0" smtClean="0">
                <a:solidFill>
                  <a:srgbClr val="FF0000"/>
                </a:solidFill>
                <a:cs typeface="Times New Roman"/>
                <a:sym typeface="Wingdings" pitchFamily="2" charset="2"/>
              </a:rPr>
              <a:t> </a:t>
            </a:r>
            <a:r>
              <a:rPr lang="fr-FR" sz="3200" b="1" dirty="0" err="1" smtClean="0">
                <a:solidFill>
                  <a:srgbClr val="FF0000"/>
                </a:solidFill>
                <a:cs typeface="Times New Roman"/>
                <a:sym typeface="Wingdings" pitchFamily="2" charset="2"/>
              </a:rPr>
              <a:t>small</a:t>
            </a:r>
            <a:r>
              <a:rPr lang="fr-FR" sz="3200" b="1" dirty="0" smtClean="0">
                <a:solidFill>
                  <a:srgbClr val="FF0000"/>
                </a:solidFill>
                <a:cs typeface="Times New Roman"/>
                <a:sym typeface="Wingdings" pitchFamily="2" charset="2"/>
              </a:rPr>
              <a:t> </a:t>
            </a:r>
            <a:r>
              <a:rPr lang="fr-FR" sz="3200" b="1" dirty="0" err="1" smtClean="0">
                <a:solidFill>
                  <a:srgbClr val="FF0000"/>
                </a:solidFill>
                <a:cs typeface="Times New Roman"/>
                <a:sym typeface="Wingdings" pitchFamily="2" charset="2"/>
              </a:rPr>
              <a:t>vesicles</a:t>
            </a:r>
            <a:r>
              <a:rPr lang="fr-FR" sz="3200" b="1" dirty="0" smtClean="0">
                <a:solidFill>
                  <a:srgbClr val="FF0000"/>
                </a:solidFill>
                <a:cs typeface="Times New Roman"/>
                <a:sym typeface="Wingdings" pitchFamily="2" charset="2"/>
              </a:rPr>
              <a:t> and lysosomes </a:t>
            </a:r>
            <a:r>
              <a:rPr lang="fr-FR" sz="3200" b="1" dirty="0" err="1" smtClean="0">
                <a:solidFill>
                  <a:srgbClr val="FF0000"/>
                </a:solidFill>
                <a:cs typeface="Times New Roman"/>
                <a:sym typeface="Wingdings" pitchFamily="2" charset="2"/>
              </a:rPr>
              <a:t>present</a:t>
            </a:r>
            <a:r>
              <a:rPr lang="fr-FR" sz="3200" b="1" dirty="0" smtClean="0">
                <a:solidFill>
                  <a:srgbClr val="FF0000"/>
                </a:solidFill>
                <a:cs typeface="Times New Roman"/>
                <a:sym typeface="Wingdings" pitchFamily="2" charset="2"/>
              </a:rPr>
              <a:t> </a:t>
            </a:r>
          </a:p>
          <a:p>
            <a:pPr marL="361950"/>
            <a:r>
              <a:rPr lang="fr-FR" sz="3200" b="1" dirty="0" smtClean="0">
                <a:solidFill>
                  <a:srgbClr val="FF0000"/>
                </a:solidFill>
                <a:cs typeface="Times New Roman"/>
                <a:sym typeface="Wingdings" pitchFamily="2" charset="2"/>
              </a:rPr>
              <a:t>in </a:t>
            </a:r>
            <a:r>
              <a:rPr lang="fr-FR" sz="3200" b="1" dirty="0" err="1" smtClean="0">
                <a:solidFill>
                  <a:srgbClr val="FF0000"/>
                </a:solidFill>
                <a:cs typeface="Times New Roman"/>
                <a:sym typeface="Wingdings" pitchFamily="2" charset="2"/>
              </a:rPr>
              <a:t>cultured</a:t>
            </a:r>
            <a:r>
              <a:rPr lang="fr-FR" sz="3200" b="1" dirty="0" smtClean="0">
                <a:solidFill>
                  <a:srgbClr val="FF0000"/>
                </a:solidFill>
                <a:cs typeface="Times New Roman"/>
                <a:sym typeface="Wingdings" pitchFamily="2" charset="2"/>
              </a:rPr>
              <a:t> </a:t>
            </a:r>
            <a:r>
              <a:rPr lang="fr-FR" sz="3200" b="1" dirty="0" err="1" smtClean="0">
                <a:solidFill>
                  <a:srgbClr val="FF0000"/>
                </a:solidFill>
                <a:cs typeface="Times New Roman"/>
                <a:sym typeface="Wingdings" pitchFamily="2" charset="2"/>
              </a:rPr>
              <a:t>astrocytes</a:t>
            </a:r>
            <a:r>
              <a:rPr lang="fr-FR" sz="3200" b="1" dirty="0" smtClean="0">
                <a:solidFill>
                  <a:srgbClr val="FF0000"/>
                </a:solidFill>
                <a:sym typeface="Wingdings" pitchFamily="2" charset="2"/>
              </a:rPr>
              <a:t> </a:t>
            </a:r>
            <a:endParaRPr lang="fr-FR" sz="3200" b="1" dirty="0">
              <a:solidFill>
                <a:srgbClr val="FF0000"/>
              </a:solidFill>
            </a:endParaRPr>
          </a:p>
        </p:txBody>
      </p:sp>
    </p:spTree>
    <p:custDataLst>
      <p:tags r:id="rId1"/>
    </p:custDataLst>
    <p:extLst>
      <p:ext uri="{BB962C8B-B14F-4D97-AF65-F5344CB8AC3E}">
        <p14:creationId xmlns:p14="http://schemas.microsoft.com/office/powerpoint/2010/main" xmlns="" val="3515049328"/>
      </p:ext>
    </p:extLst>
  </p:cSld>
  <p:clrMapOvr>
    <a:masterClrMapping/>
  </p:clrMapOvr>
  <p:transition advTm="569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par>
                                <p:cTn id="20" presetID="9" presetClass="emph" presetSubtype="0" nodeType="withEffect">
                                  <p:stCondLst>
                                    <p:cond delay="0"/>
                                  </p:stCondLst>
                                  <p:childTnLst>
                                    <p:set>
                                      <p:cBhvr rctx="PPT">
                                        <p:cTn id="21" dur="indefinite"/>
                                        <p:tgtEl>
                                          <p:spTgt spid="9"/>
                                        </p:tgtEl>
                                        <p:attrNameLst>
                                          <p:attrName>style.opacity</p:attrName>
                                        </p:attrNameLst>
                                      </p:cBhvr>
                                      <p:to>
                                        <p:strVal val="0.5"/>
                                      </p:to>
                                    </p:set>
                                    <p:animEffect filter="image" prLst="opacity: 0.5">
                                      <p:cBhvr rctx="IE">
                                        <p:cTn id="22" dur="indefinite"/>
                                        <p:tgtEl>
                                          <p:spTgt spid="9"/>
                                        </p:tgtEl>
                                      </p:cBhvr>
                                    </p:animEffect>
                                  </p:childTnLst>
                                </p:cTn>
                              </p:par>
                              <p:par>
                                <p:cTn id="23" presetID="9" presetClass="emph" presetSubtype="0" nodeType="withEffect">
                                  <p:stCondLst>
                                    <p:cond delay="0"/>
                                  </p:stCondLst>
                                  <p:childTnLst>
                                    <p:set>
                                      <p:cBhvr rctx="PPT">
                                        <p:cTn id="24" dur="indefinite"/>
                                        <p:tgtEl>
                                          <p:spTgt spid="10"/>
                                        </p:tgtEl>
                                        <p:attrNameLst>
                                          <p:attrName>style.opacity</p:attrName>
                                        </p:attrNameLst>
                                      </p:cBhvr>
                                      <p:to>
                                        <p:strVal val="0.5"/>
                                      </p:to>
                                    </p:set>
                                    <p:animEffect filter="image" prLst="opacity: 0.5">
                                      <p:cBhvr rctx="IE">
                                        <p:cTn id="25" dur="indefinite"/>
                                        <p:tgtEl>
                                          <p:spTgt spid="10"/>
                                        </p:tgtEl>
                                      </p:cBhvr>
                                    </p:animEffec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11"/>
                                        </p:tgtEl>
                                        <p:attrNameLst>
                                          <p:attrName>style.opacity</p:attrName>
                                        </p:attrNameLst>
                                      </p:cBhvr>
                                      <p:to>
                                        <p:strVal val="0.5"/>
                                      </p:to>
                                    </p:set>
                                    <p:animEffect filter="image" prLst="opacity: 0.5">
                                      <p:cBhvr rctx="IE">
                                        <p:cTn id="41" dur="indefinite"/>
                                        <p:tgtEl>
                                          <p:spTgt spid="11"/>
                                        </p:tgtEl>
                                      </p:cBhvr>
                                    </p:animEffect>
                                  </p:childTnLst>
                                </p:cTn>
                              </p:par>
                              <p:par>
                                <p:cTn id="42" presetID="9" presetClass="emph" presetSubtype="0" nodeType="withEffect">
                                  <p:stCondLst>
                                    <p:cond delay="0"/>
                                  </p:stCondLst>
                                  <p:childTnLst>
                                    <p:set>
                                      <p:cBhvr rctx="PPT">
                                        <p:cTn id="43" dur="indefinite"/>
                                        <p:tgtEl>
                                          <p:spTgt spid="12"/>
                                        </p:tgtEl>
                                        <p:attrNameLst>
                                          <p:attrName>style.opacity</p:attrName>
                                        </p:attrNameLst>
                                      </p:cBhvr>
                                      <p:to>
                                        <p:strVal val="0.5"/>
                                      </p:to>
                                    </p:set>
                                    <p:animEffect filter="image" prLst="opacity: 0.5">
                                      <p:cBhvr rctx="IE">
                                        <p:cTn id="44" dur="indefinite"/>
                                        <p:tgtEl>
                                          <p:spTgt spid="12"/>
                                        </p:tgtEl>
                                      </p:cBhvr>
                                    </p:animEffect>
                                  </p:childTnLst>
                                </p:cTn>
                              </p:par>
                              <p:par>
                                <p:cTn id="45" presetID="9" presetClass="emph" presetSubtype="0" nodeType="withEffect">
                                  <p:stCondLst>
                                    <p:cond delay="0"/>
                                  </p:stCondLst>
                                  <p:childTnLst>
                                    <p:set>
                                      <p:cBhvr rctx="PPT">
                                        <p:cTn id="46" dur="indefinite"/>
                                        <p:tgtEl>
                                          <p:spTgt spid="13"/>
                                        </p:tgtEl>
                                        <p:attrNameLst>
                                          <p:attrName>style.opacity</p:attrName>
                                        </p:attrNameLst>
                                      </p:cBhvr>
                                      <p:to>
                                        <p:strVal val="0.5"/>
                                      </p:to>
                                    </p:set>
                                    <p:animEffect filter="image" prLst="opacity: 0.5">
                                      <p:cBhvr rctx="IE">
                                        <p:cTn id="47" dur="indefinite"/>
                                        <p:tgtEl>
                                          <p:spTgt spid="13"/>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4">
                                            <p:bg/>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a:xfrm>
            <a:off x="107505" y="6674433"/>
            <a:ext cx="9143999" cy="426976"/>
          </a:xfrm>
        </p:spPr>
        <p:txBody>
          <a:bodyPr/>
          <a:lstStyle/>
          <a:p>
            <a:pPr marL="185738" indent="-185738" algn="l">
              <a:defRPr/>
            </a:pPr>
            <a:r>
              <a:rPr lang="fr-FR" sz="1400" smtClean="0">
                <a:solidFill>
                  <a:srgbClr val="1D3641">
                    <a:lumMod val="90000"/>
                    <a:lumOff val="10000"/>
                  </a:srgbClr>
                </a:solidFill>
                <a:effectLst>
                  <a:outerShdw blurRad="38100" dist="38100" dir="2700000" algn="tl">
                    <a:srgbClr val="000000">
                      <a:alpha val="43137"/>
                    </a:srgbClr>
                  </a:outerShdw>
                </a:effectLst>
              </a:rPr>
              <a:t> </a:t>
            </a:r>
            <a:r>
              <a:rPr lang="fr-FR" sz="1400" b="1" smtClean="0">
                <a:solidFill>
                  <a:srgbClr val="1D3641">
                    <a:lumMod val="90000"/>
                    <a:lumOff val="10000"/>
                  </a:srgbClr>
                </a:solidFill>
                <a:effectLst>
                  <a:outerShdw blurRad="38100" dist="38100" dir="2700000" algn="tl">
                    <a:srgbClr val="000000">
                      <a:alpha val="43137"/>
                    </a:srgbClr>
                  </a:outerShdw>
                </a:effectLst>
              </a:rPr>
              <a:t> </a:t>
            </a:r>
            <a:r>
              <a:rPr lang="fr-FR" sz="1400" smtClean="0">
                <a:solidFill>
                  <a:srgbClr val="1D3641">
                    <a:lumMod val="90000"/>
                    <a:lumOff val="10000"/>
                  </a:srgbClr>
                </a:solidFill>
              </a:rPr>
              <a:t>II. Methods and results</a:t>
            </a:r>
            <a:r>
              <a:rPr lang="fr-FR" sz="1400" b="1" smtClean="0">
                <a:solidFill>
                  <a:srgbClr val="1D3641">
                    <a:lumMod val="90000"/>
                    <a:lumOff val="10000"/>
                  </a:srgbClr>
                </a:solidFill>
                <a:effectLst>
                  <a:outerShdw blurRad="38100" dist="38100" dir="2700000" algn="tl">
                    <a:srgbClr val="000000">
                      <a:alpha val="43137"/>
                    </a:srgbClr>
                  </a:outerShdw>
                </a:effectLst>
              </a:rPr>
              <a:t>	 			</a:t>
            </a:r>
            <a:r>
              <a:rPr lang="fr-FR" sz="1400" smtClean="0">
                <a:solidFill>
                  <a:srgbClr val="1D3641">
                    <a:lumMod val="90000"/>
                    <a:lumOff val="10000"/>
                  </a:srgbClr>
                </a:solidFill>
              </a:rPr>
              <a:t>PART 1 </a:t>
            </a:r>
            <a:r>
              <a:rPr lang="fr-FR" sz="1400" smtClean="0">
                <a:solidFill>
                  <a:srgbClr val="1D3641">
                    <a:lumMod val="90000"/>
                    <a:lumOff val="10000"/>
                  </a:srgbClr>
                </a:solidFill>
                <a:sym typeface="Wingdings" pitchFamily="2" charset="2"/>
              </a:rPr>
              <a:t></a:t>
            </a:r>
            <a:r>
              <a:rPr lang="fr-FR" sz="1400" smtClean="0">
                <a:solidFill>
                  <a:srgbClr val="1D3641">
                    <a:lumMod val="90000"/>
                    <a:lumOff val="10000"/>
                  </a:srgbClr>
                </a:solidFill>
              </a:rPr>
              <a:t>    Figure 1 – </a:t>
            </a:r>
            <a:r>
              <a:rPr lang="fr-FR" sz="1400" b="1" smtClean="0">
                <a:solidFill>
                  <a:srgbClr val="1D3641">
                    <a:lumMod val="90000"/>
                    <a:lumOff val="10000"/>
                  </a:srgbClr>
                </a:solidFill>
                <a:effectLst>
                  <a:outerShdw blurRad="38100" dist="38100" dir="2700000" algn="tl">
                    <a:srgbClr val="000000">
                      <a:alpha val="43137"/>
                    </a:srgbClr>
                  </a:outerShdw>
                </a:effectLst>
              </a:rPr>
              <a:t>Figure 2 </a:t>
            </a:r>
            <a:r>
              <a:rPr lang="fr-FR" sz="1400" smtClean="0">
                <a:solidFill>
                  <a:srgbClr val="1D3641">
                    <a:lumMod val="90000"/>
                    <a:lumOff val="10000"/>
                  </a:srgbClr>
                </a:solidFill>
              </a:rPr>
              <a:t>– Figure 3  	  	</a:t>
            </a:r>
          </a:p>
          <a:p>
            <a:pPr marL="185738" indent="-185738" algn="l">
              <a:defRPr/>
            </a:pPr>
            <a:endParaRPr lang="fr-FR" sz="1400" dirty="0" smtClean="0">
              <a:solidFill>
                <a:srgbClr val="1D3641">
                  <a:lumMod val="90000"/>
                  <a:lumOff val="10000"/>
                </a:srgbClr>
              </a:solidFill>
            </a:endParaRPr>
          </a:p>
        </p:txBody>
      </p:sp>
      <p:sp>
        <p:nvSpPr>
          <p:cNvPr id="7" name="ZoneTexte 6"/>
          <p:cNvSpPr txBox="1"/>
          <p:nvPr/>
        </p:nvSpPr>
        <p:spPr>
          <a:xfrm>
            <a:off x="72008" y="5135"/>
            <a:ext cx="8892480" cy="615553"/>
          </a:xfrm>
          <a:prstGeom prst="rect">
            <a:avLst/>
          </a:prstGeom>
          <a:noFill/>
        </p:spPr>
        <p:txBody>
          <a:bodyPr wrap="square" rtlCol="0">
            <a:spAutoFit/>
          </a:bodyPr>
          <a:lstStyle/>
          <a:p>
            <a:r>
              <a:rPr lang="fr-FR" sz="3400" dirty="0" smtClean="0">
                <a:solidFill>
                  <a:srgbClr val="1D3641"/>
                </a:solidFill>
                <a:latin typeface="Cambria"/>
              </a:rPr>
              <a:t>2 – </a:t>
            </a:r>
            <a:r>
              <a:rPr lang="fr-FR" sz="3400" dirty="0" err="1" smtClean="0">
                <a:solidFill>
                  <a:srgbClr val="1D3641"/>
                </a:solidFill>
                <a:latin typeface="Cambria"/>
              </a:rPr>
              <a:t>What</a:t>
            </a:r>
            <a:r>
              <a:rPr lang="fr-FR" sz="3400" dirty="0" smtClean="0">
                <a:solidFill>
                  <a:srgbClr val="1D3641"/>
                </a:solidFill>
                <a:latin typeface="Cambria"/>
              </a:rPr>
              <a:t> about </a:t>
            </a:r>
            <a:r>
              <a:rPr lang="fr-FR" sz="3400" dirty="0" err="1" smtClean="0">
                <a:solidFill>
                  <a:srgbClr val="1D3641"/>
                </a:solidFill>
                <a:latin typeface="Cambria"/>
              </a:rPr>
              <a:t>freshly</a:t>
            </a:r>
            <a:r>
              <a:rPr lang="fr-FR" sz="3400" dirty="0" smtClean="0">
                <a:solidFill>
                  <a:srgbClr val="1D3641"/>
                </a:solidFill>
                <a:latin typeface="Cambria"/>
              </a:rPr>
              <a:t> </a:t>
            </a:r>
            <a:r>
              <a:rPr lang="fr-FR" sz="3400" dirty="0" err="1" smtClean="0">
                <a:solidFill>
                  <a:srgbClr val="1D3641"/>
                </a:solidFill>
                <a:latin typeface="Cambria"/>
              </a:rPr>
              <a:t>isolated</a:t>
            </a:r>
            <a:r>
              <a:rPr lang="fr-FR" sz="3400" dirty="0" smtClean="0">
                <a:solidFill>
                  <a:srgbClr val="1D3641"/>
                </a:solidFill>
                <a:latin typeface="Cambria"/>
              </a:rPr>
              <a:t> </a:t>
            </a:r>
            <a:r>
              <a:rPr lang="fr-FR" sz="3400" dirty="0" err="1" smtClean="0">
                <a:solidFill>
                  <a:srgbClr val="1D3641"/>
                </a:solidFill>
                <a:latin typeface="Cambria"/>
              </a:rPr>
              <a:t>astrocytes</a:t>
            </a:r>
            <a:r>
              <a:rPr lang="fr-FR" sz="3400" dirty="0" smtClean="0">
                <a:solidFill>
                  <a:srgbClr val="1D3641"/>
                </a:solidFill>
                <a:latin typeface="Cambria"/>
              </a:rPr>
              <a:t> ?</a:t>
            </a:r>
            <a:endParaRPr lang="fr-FR" sz="3400" dirty="0">
              <a:solidFill>
                <a:srgbClr val="1D3641"/>
              </a:solidFill>
              <a:latin typeface="Cambria"/>
            </a:endParaRPr>
          </a:p>
        </p:txBody>
      </p:sp>
      <p:pic>
        <p:nvPicPr>
          <p:cNvPr id="8" name="Picture 4"/>
          <p:cNvPicPr>
            <a:picLocks noChangeAspect="1" noChangeArrowheads="1"/>
          </p:cNvPicPr>
          <p:nvPr/>
        </p:nvPicPr>
        <p:blipFill>
          <a:blip r:embed="rId4" cstate="print"/>
          <a:srcRect/>
          <a:stretch>
            <a:fillRect/>
          </a:stretch>
        </p:blipFill>
        <p:spPr bwMode="auto">
          <a:xfrm>
            <a:off x="323529" y="1292926"/>
            <a:ext cx="2599019" cy="2868109"/>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2987824" y="1282910"/>
            <a:ext cx="2644669" cy="2867791"/>
          </a:xfrm>
          <a:prstGeom prst="rect">
            <a:avLst/>
          </a:prstGeom>
          <a:noFill/>
          <a:ln w="9525">
            <a:noFill/>
            <a:miter lim="800000"/>
            <a:headEnd/>
            <a:tailEnd/>
          </a:ln>
        </p:spPr>
      </p:pic>
      <p:pic>
        <p:nvPicPr>
          <p:cNvPr id="10" name="Picture 6"/>
          <p:cNvPicPr>
            <a:picLocks noChangeAspect="1" noChangeArrowheads="1"/>
          </p:cNvPicPr>
          <p:nvPr/>
        </p:nvPicPr>
        <p:blipFill>
          <a:blip r:embed="rId6" cstate="print"/>
          <a:srcRect/>
          <a:stretch>
            <a:fillRect/>
          </a:stretch>
        </p:blipFill>
        <p:spPr bwMode="auto">
          <a:xfrm>
            <a:off x="5724128" y="1302942"/>
            <a:ext cx="2592288" cy="2844315"/>
          </a:xfrm>
          <a:prstGeom prst="rect">
            <a:avLst/>
          </a:prstGeom>
          <a:noFill/>
          <a:ln w="9525">
            <a:noFill/>
            <a:miter lim="800000"/>
            <a:headEnd/>
            <a:tailEnd/>
          </a:ln>
        </p:spPr>
      </p:pic>
      <p:sp>
        <p:nvSpPr>
          <p:cNvPr id="11" name="ZoneTexte 10"/>
          <p:cNvSpPr txBox="1"/>
          <p:nvPr/>
        </p:nvSpPr>
        <p:spPr>
          <a:xfrm>
            <a:off x="432048" y="4605517"/>
            <a:ext cx="8316416" cy="1431161"/>
          </a:xfrm>
          <a:prstGeom prst="rect">
            <a:avLst/>
          </a:prstGeom>
          <a:noFill/>
        </p:spPr>
        <p:txBody>
          <a:bodyPr wrap="square" rtlCol="0">
            <a:spAutoFit/>
          </a:bodyPr>
          <a:lstStyle/>
          <a:p>
            <a:r>
              <a:rPr lang="fr-FR" sz="3200" b="1" dirty="0" smtClean="0">
                <a:solidFill>
                  <a:srgbClr val="FF0000"/>
                </a:solidFill>
                <a:cs typeface="Times New Roman"/>
                <a:sym typeface="Wingdings" pitchFamily="2" charset="2"/>
              </a:rPr>
              <a:t> </a:t>
            </a:r>
            <a:r>
              <a:rPr lang="fr-FR" sz="3200" b="1" dirty="0" err="1" smtClean="0">
                <a:solidFill>
                  <a:srgbClr val="FF0000"/>
                </a:solidFill>
                <a:cs typeface="Times New Roman"/>
                <a:sym typeface="Wingdings" pitchFamily="2" charset="2"/>
              </a:rPr>
              <a:t>Both</a:t>
            </a:r>
            <a:r>
              <a:rPr lang="fr-FR" sz="3200" b="1" dirty="0" smtClean="0">
                <a:solidFill>
                  <a:srgbClr val="FF0000"/>
                </a:solidFill>
                <a:cs typeface="Times New Roman"/>
                <a:sym typeface="Wingdings" pitchFamily="2" charset="2"/>
              </a:rPr>
              <a:t> </a:t>
            </a:r>
            <a:r>
              <a:rPr lang="fr-FR" sz="3200" b="1" dirty="0" err="1" smtClean="0">
                <a:solidFill>
                  <a:srgbClr val="FF0000"/>
                </a:solidFill>
                <a:cs typeface="Times New Roman"/>
                <a:sym typeface="Wingdings" pitchFamily="2" charset="2"/>
              </a:rPr>
              <a:t>small</a:t>
            </a:r>
            <a:r>
              <a:rPr lang="fr-FR" sz="3200" b="1" dirty="0" smtClean="0">
                <a:solidFill>
                  <a:srgbClr val="FF0000"/>
                </a:solidFill>
                <a:cs typeface="Times New Roman"/>
                <a:sym typeface="Wingdings" pitchFamily="2" charset="2"/>
              </a:rPr>
              <a:t> </a:t>
            </a:r>
            <a:r>
              <a:rPr lang="fr-FR" sz="3200" b="1" dirty="0" err="1" smtClean="0">
                <a:solidFill>
                  <a:srgbClr val="FF0000"/>
                </a:solidFill>
                <a:cs typeface="Times New Roman"/>
                <a:sym typeface="Wingdings" pitchFamily="2" charset="2"/>
              </a:rPr>
              <a:t>vesicles</a:t>
            </a:r>
            <a:r>
              <a:rPr lang="fr-FR" sz="3200" b="1" dirty="0" smtClean="0">
                <a:solidFill>
                  <a:srgbClr val="FF0000"/>
                </a:solidFill>
                <a:cs typeface="Times New Roman"/>
                <a:sym typeface="Wingdings" pitchFamily="2" charset="2"/>
              </a:rPr>
              <a:t> and lysosomes </a:t>
            </a:r>
            <a:r>
              <a:rPr lang="fr-FR" sz="3200" b="1" dirty="0" err="1" smtClean="0">
                <a:solidFill>
                  <a:srgbClr val="FF0000"/>
                </a:solidFill>
                <a:cs typeface="Times New Roman"/>
                <a:sym typeface="Wingdings" pitchFamily="2" charset="2"/>
              </a:rPr>
              <a:t>present</a:t>
            </a:r>
            <a:r>
              <a:rPr lang="fr-FR" sz="3200" b="1" dirty="0" smtClean="0">
                <a:solidFill>
                  <a:srgbClr val="FF0000"/>
                </a:solidFill>
                <a:cs typeface="Times New Roman"/>
                <a:sym typeface="Wingdings" pitchFamily="2" charset="2"/>
              </a:rPr>
              <a:t> </a:t>
            </a:r>
          </a:p>
          <a:p>
            <a:pPr marL="361950"/>
            <a:r>
              <a:rPr lang="fr-FR" sz="3200" b="1" dirty="0" smtClean="0">
                <a:solidFill>
                  <a:srgbClr val="FF0000"/>
                </a:solidFill>
                <a:cs typeface="Times New Roman"/>
                <a:sym typeface="Wingdings" pitchFamily="2" charset="2"/>
              </a:rPr>
              <a:t>in </a:t>
            </a:r>
            <a:r>
              <a:rPr lang="fr-FR" sz="3200" b="1" dirty="0" err="1" smtClean="0">
                <a:solidFill>
                  <a:srgbClr val="FF0000"/>
                </a:solidFill>
                <a:cs typeface="Times New Roman"/>
                <a:sym typeface="Wingdings" pitchFamily="2" charset="2"/>
              </a:rPr>
              <a:t>freshly</a:t>
            </a:r>
            <a:r>
              <a:rPr lang="fr-FR" sz="3200" b="1" dirty="0" smtClean="0">
                <a:solidFill>
                  <a:srgbClr val="FF0000"/>
                </a:solidFill>
                <a:cs typeface="Times New Roman"/>
                <a:sym typeface="Wingdings" pitchFamily="2" charset="2"/>
              </a:rPr>
              <a:t> </a:t>
            </a:r>
            <a:r>
              <a:rPr lang="fr-FR" sz="3200" b="1" dirty="0" err="1" smtClean="0">
                <a:solidFill>
                  <a:srgbClr val="FF0000"/>
                </a:solidFill>
                <a:cs typeface="Times New Roman"/>
                <a:sym typeface="Wingdings" pitchFamily="2" charset="2"/>
              </a:rPr>
              <a:t>isolated</a:t>
            </a:r>
            <a:r>
              <a:rPr lang="fr-FR" sz="3200" b="1" dirty="0" smtClean="0">
                <a:solidFill>
                  <a:srgbClr val="FF0000"/>
                </a:solidFill>
                <a:cs typeface="Times New Roman"/>
                <a:sym typeface="Wingdings" pitchFamily="2" charset="2"/>
              </a:rPr>
              <a:t> </a:t>
            </a:r>
            <a:r>
              <a:rPr lang="fr-FR" sz="3200" b="1" dirty="0" err="1" smtClean="0">
                <a:solidFill>
                  <a:srgbClr val="FF0000"/>
                </a:solidFill>
                <a:cs typeface="Times New Roman"/>
                <a:sym typeface="Wingdings" pitchFamily="2" charset="2"/>
              </a:rPr>
              <a:t>astrocytes</a:t>
            </a:r>
            <a:r>
              <a:rPr lang="fr-FR" sz="3200" b="1" dirty="0" smtClean="0">
                <a:solidFill>
                  <a:srgbClr val="FF0000"/>
                </a:solidFill>
                <a:sym typeface="Wingdings" pitchFamily="2" charset="2"/>
              </a:rPr>
              <a:t> </a:t>
            </a:r>
          </a:p>
          <a:p>
            <a:endParaRPr lang="fr-FR" sz="2200" b="1" dirty="0">
              <a:solidFill>
                <a:srgbClr val="B9AB6F">
                  <a:lumMod val="75000"/>
                </a:srgbClr>
              </a:solidFill>
              <a:sym typeface="Wingdings" pitchFamily="2" charset="2"/>
            </a:endParaRPr>
          </a:p>
        </p:txBody>
      </p:sp>
    </p:spTree>
    <p:custDataLst>
      <p:tags r:id="rId1"/>
    </p:custDataLst>
    <p:extLst>
      <p:ext uri="{BB962C8B-B14F-4D97-AF65-F5344CB8AC3E}">
        <p14:creationId xmlns:p14="http://schemas.microsoft.com/office/powerpoint/2010/main" xmlns="" val="3802219632"/>
      </p:ext>
    </p:extLst>
  </p:cSld>
  <p:clrMapOvr>
    <a:masterClrMapping/>
  </p:clrMapOvr>
  <p:transition advTm="39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1"/>
</p:tagLst>
</file>

<file path=ppt/tags/tag10.xml><?xml version="1.0" encoding="utf-8"?>
<p:tagLst xmlns:a="http://schemas.openxmlformats.org/drawingml/2006/main" xmlns:r="http://schemas.openxmlformats.org/officeDocument/2006/relationships" xmlns:p="http://schemas.openxmlformats.org/presentationml/2006/main">
  <p:tag name="TIMING" val="|2.8|8.2|4.7|11.8|15"/>
</p:tagLst>
</file>

<file path=ppt/tags/tag11.xml><?xml version="1.0" encoding="utf-8"?>
<p:tagLst xmlns:a="http://schemas.openxmlformats.org/drawingml/2006/main" xmlns:r="http://schemas.openxmlformats.org/officeDocument/2006/relationships" xmlns:p="http://schemas.openxmlformats.org/presentationml/2006/main">
  <p:tag name="TIMING" val="|5|14|0.1|13.8|21.1|22"/>
</p:tagLst>
</file>

<file path=ppt/tags/tag12.xml><?xml version="1.0" encoding="utf-8"?>
<p:tagLst xmlns:a="http://schemas.openxmlformats.org/drawingml/2006/main" xmlns:r="http://schemas.openxmlformats.org/officeDocument/2006/relationships" xmlns:p="http://schemas.openxmlformats.org/presentationml/2006/main">
  <p:tag name="TIMING" val="|4.1|14.7|10|14.1"/>
</p:tagLst>
</file>

<file path=ppt/tags/tag13.xml><?xml version="1.0" encoding="utf-8"?>
<p:tagLst xmlns:a="http://schemas.openxmlformats.org/drawingml/2006/main" xmlns:r="http://schemas.openxmlformats.org/officeDocument/2006/relationships" xmlns:p="http://schemas.openxmlformats.org/presentationml/2006/main">
  <p:tag name="TIMING" val="|22.9|9.7|0.4|12|53.7|0.7"/>
</p:tagLst>
</file>

<file path=ppt/tags/tag14.xml><?xml version="1.0" encoding="utf-8"?>
<p:tagLst xmlns:a="http://schemas.openxmlformats.org/drawingml/2006/main" xmlns:r="http://schemas.openxmlformats.org/officeDocument/2006/relationships" xmlns:p="http://schemas.openxmlformats.org/presentationml/2006/main">
  <p:tag name="TIMING" val="|7.8|6.9|7.4|16.4"/>
</p:tagLst>
</file>

<file path=ppt/tags/tag15.xml><?xml version="1.0" encoding="utf-8"?>
<p:tagLst xmlns:a="http://schemas.openxmlformats.org/drawingml/2006/main" xmlns:r="http://schemas.openxmlformats.org/officeDocument/2006/relationships" xmlns:p="http://schemas.openxmlformats.org/presentationml/2006/main">
  <p:tag name="TIMING" val="|9.9|5.3|7.8|8.4|2|0.8|2.2|2.9|3.7|2.4"/>
</p:tagLst>
</file>

<file path=ppt/tags/tag16.xml><?xml version="1.0" encoding="utf-8"?>
<p:tagLst xmlns:a="http://schemas.openxmlformats.org/drawingml/2006/main" xmlns:r="http://schemas.openxmlformats.org/officeDocument/2006/relationships" xmlns:p="http://schemas.openxmlformats.org/presentationml/2006/main">
  <p:tag name="TIMING" val="|0.9|1.4|13|0.8|5.3|0.8|1.5|3.2|3.2|2.8"/>
</p:tagLst>
</file>

<file path=ppt/tags/tag17.xml><?xml version="1.0" encoding="utf-8"?>
<p:tagLst xmlns:a="http://schemas.openxmlformats.org/drawingml/2006/main" xmlns:r="http://schemas.openxmlformats.org/officeDocument/2006/relationships" xmlns:p="http://schemas.openxmlformats.org/presentationml/2006/main">
  <p:tag name="TIMING" val="|34.5|8.4|0.9|6.9"/>
</p:tagLst>
</file>

<file path=ppt/tags/tag18.xml><?xml version="1.0" encoding="utf-8"?>
<p:tagLst xmlns:a="http://schemas.openxmlformats.org/drawingml/2006/main" xmlns:r="http://schemas.openxmlformats.org/officeDocument/2006/relationships" xmlns:p="http://schemas.openxmlformats.org/presentationml/2006/main">
  <p:tag name="TIMING" val="|24.5|17.5"/>
</p:tagLst>
</file>

<file path=ppt/tags/tag19.xml><?xml version="1.0" encoding="utf-8"?>
<p:tagLst xmlns:a="http://schemas.openxmlformats.org/drawingml/2006/main" xmlns:r="http://schemas.openxmlformats.org/officeDocument/2006/relationships" xmlns:p="http://schemas.openxmlformats.org/presentationml/2006/main">
  <p:tag name="TIMING" val="|10.4|31.7|4.9|18.7|4.8|0.8"/>
</p:tagLst>
</file>

<file path=ppt/tags/tag2.xml><?xml version="1.0" encoding="utf-8"?>
<p:tagLst xmlns:a="http://schemas.openxmlformats.org/drawingml/2006/main" xmlns:r="http://schemas.openxmlformats.org/officeDocument/2006/relationships" xmlns:p="http://schemas.openxmlformats.org/presentationml/2006/main">
  <p:tag name="TIMING" val="|0|0|0.1|0.1|0|0.1|0.1"/>
</p:tagLst>
</file>

<file path=ppt/tags/tag20.xml><?xml version="1.0" encoding="utf-8"?>
<p:tagLst xmlns:a="http://schemas.openxmlformats.org/drawingml/2006/main" xmlns:r="http://schemas.openxmlformats.org/officeDocument/2006/relationships" xmlns:p="http://schemas.openxmlformats.org/presentationml/2006/main">
  <p:tag name="TIMING" val="|7.7|7.9|3|16.8|4.1|16.4"/>
</p:tagLst>
</file>

<file path=ppt/tags/tag21.xml><?xml version="1.0" encoding="utf-8"?>
<p:tagLst xmlns:a="http://schemas.openxmlformats.org/drawingml/2006/main" xmlns:r="http://schemas.openxmlformats.org/officeDocument/2006/relationships" xmlns:p="http://schemas.openxmlformats.org/presentationml/2006/main">
  <p:tag name="TIMING" val="|8.4|16.8"/>
</p:tagLst>
</file>

<file path=ppt/tags/tag22.xml><?xml version="1.0" encoding="utf-8"?>
<p:tagLst xmlns:a="http://schemas.openxmlformats.org/drawingml/2006/main" xmlns:r="http://schemas.openxmlformats.org/officeDocument/2006/relationships" xmlns:p="http://schemas.openxmlformats.org/presentationml/2006/main">
  <p:tag name="TIMING" val="|2.5|12.2|2.3|1.1|2.7"/>
</p:tagLst>
</file>

<file path=ppt/tags/tag23.xml><?xml version="1.0" encoding="utf-8"?>
<p:tagLst xmlns:a="http://schemas.openxmlformats.org/drawingml/2006/main" xmlns:r="http://schemas.openxmlformats.org/officeDocument/2006/relationships" xmlns:p="http://schemas.openxmlformats.org/presentationml/2006/main">
  <p:tag name="TIMING" val="|14.2|3.4|2.9|3.4"/>
</p:tagLst>
</file>

<file path=ppt/tags/tag24.xml><?xml version="1.0" encoding="utf-8"?>
<p:tagLst xmlns:a="http://schemas.openxmlformats.org/drawingml/2006/main" xmlns:r="http://schemas.openxmlformats.org/officeDocument/2006/relationships" xmlns:p="http://schemas.openxmlformats.org/presentationml/2006/main">
  <p:tag name="TIMING" val="|2.8|4|6.8|3.3|3.8|6.3"/>
</p:tagLst>
</file>

<file path=ppt/tags/tag3.xml><?xml version="1.0" encoding="utf-8"?>
<p:tagLst xmlns:a="http://schemas.openxmlformats.org/drawingml/2006/main" xmlns:r="http://schemas.openxmlformats.org/officeDocument/2006/relationships" xmlns:p="http://schemas.openxmlformats.org/presentationml/2006/main">
  <p:tag name="TIMING" val="|5|8|8.4|6.5|3.5"/>
</p:tagLst>
</file>

<file path=ppt/tags/tag4.xml><?xml version="1.0" encoding="utf-8"?>
<p:tagLst xmlns:a="http://schemas.openxmlformats.org/drawingml/2006/main" xmlns:r="http://schemas.openxmlformats.org/officeDocument/2006/relationships" xmlns:p="http://schemas.openxmlformats.org/presentationml/2006/main">
  <p:tag name="TIMING" val="|3.5|8|7.2|5.6|2|2.6|3.5"/>
</p:tagLst>
</file>

<file path=ppt/tags/tag5.xml><?xml version="1.0" encoding="utf-8"?>
<p:tagLst xmlns:a="http://schemas.openxmlformats.org/drawingml/2006/main" xmlns:r="http://schemas.openxmlformats.org/officeDocument/2006/relationships" xmlns:p="http://schemas.openxmlformats.org/presentationml/2006/main">
  <p:tag name="TIMING" val="|1.4|1.2|4.8|1.8"/>
</p:tagLst>
</file>

<file path=ppt/tags/tag6.xml><?xml version="1.0" encoding="utf-8"?>
<p:tagLst xmlns:a="http://schemas.openxmlformats.org/drawingml/2006/main" xmlns:r="http://schemas.openxmlformats.org/officeDocument/2006/relationships" xmlns:p="http://schemas.openxmlformats.org/presentationml/2006/main">
  <p:tag name="TIMING" val="|15.1|5.9|8.7"/>
</p:tagLst>
</file>

<file path=ppt/tags/tag7.xml><?xml version="1.0" encoding="utf-8"?>
<p:tagLst xmlns:a="http://schemas.openxmlformats.org/drawingml/2006/main" xmlns:r="http://schemas.openxmlformats.org/officeDocument/2006/relationships" xmlns:p="http://schemas.openxmlformats.org/presentationml/2006/main">
  <p:tag name="TIMING" val="|21.8|13.9|7.8|4.5|4.2|3.7|14.6|6.9|9.9"/>
</p:tagLst>
</file>

<file path=ppt/tags/tag8.xml><?xml version="1.0" encoding="utf-8"?>
<p:tagLst xmlns:a="http://schemas.openxmlformats.org/drawingml/2006/main" xmlns:r="http://schemas.openxmlformats.org/officeDocument/2006/relationships" xmlns:p="http://schemas.openxmlformats.org/presentationml/2006/main">
  <p:tag name="TIMING" val="|24.7|2.3|9.4"/>
</p:tagLst>
</file>

<file path=ppt/tags/tag9.xml><?xml version="1.0" encoding="utf-8"?>
<p:tagLst xmlns:a="http://schemas.openxmlformats.org/drawingml/2006/main" xmlns:r="http://schemas.openxmlformats.org/officeDocument/2006/relationships" xmlns:p="http://schemas.openxmlformats.org/presentationml/2006/main">
  <p:tag name="TIMING" val="|23.1|12.9|29.3|11.3|6.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Exécutif">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rgbClr val="00B0F0"/>
        </a:solidFill>
        <a:ln>
          <a:solidFill>
            <a:srgbClr val="00B0F0"/>
          </a:solidFill>
        </a:ln>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Adjacency">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2262</TotalTime>
  <Words>3299</Words>
  <Application>Microsoft Office PowerPoint</Application>
  <PresentationFormat>Affichage à l'écran (4:3)</PresentationFormat>
  <Paragraphs>300</Paragraphs>
  <Slides>34</Slides>
  <Notes>31</Notes>
  <HiddenSlides>3</HiddenSlides>
  <MMClips>0</MMClips>
  <ScaleCrop>false</ScaleCrop>
  <HeadingPairs>
    <vt:vector size="4" baseType="variant">
      <vt:variant>
        <vt:lpstr>Thème</vt:lpstr>
      </vt:variant>
      <vt:variant>
        <vt:i4>3</vt:i4>
      </vt:variant>
      <vt:variant>
        <vt:lpstr>Titres des diapositives</vt:lpstr>
      </vt:variant>
      <vt:variant>
        <vt:i4>34</vt:i4>
      </vt:variant>
    </vt:vector>
  </HeadingPairs>
  <TitlesOfParts>
    <vt:vector size="37" baseType="lpstr">
      <vt:lpstr>Adjacency</vt:lpstr>
      <vt:lpstr>Exécutif</vt:lpstr>
      <vt:lpstr>1_Adjacency</vt:lpstr>
      <vt:lpstr>Calcium Triggers Exocytosis from Two Types of Organelles in a Single Astrocyte</vt:lpstr>
      <vt:lpstr>Exocytosis in neurons</vt:lpstr>
      <vt:lpstr>What about astrocytes ?</vt:lpstr>
      <vt:lpstr>An exocytosis still under debate</vt:lpstr>
      <vt:lpstr>PART 1   Coexistence of small vesicles and lysosomes in astrocytes ?</vt:lpstr>
      <vt:lpstr>Diapositive 6</vt:lpstr>
      <vt:lpstr>Diapositive 7</vt:lpstr>
      <vt:lpstr>Diapositive 8</vt:lpstr>
      <vt:lpstr>Diapositive 9</vt:lpstr>
      <vt:lpstr>Diapositive 10</vt:lpstr>
      <vt:lpstr>Diapositive 11</vt:lpstr>
      <vt:lpstr>Diapositive 12</vt:lpstr>
      <vt:lpstr>PART 2  Are both types of organelles  responsible for exocytosis in astrocytes ?</vt:lpstr>
      <vt:lpstr>Diapositive 14</vt:lpstr>
      <vt:lpstr>Diapositive 15</vt:lpstr>
      <vt:lpstr>Diapositive 16</vt:lpstr>
      <vt:lpstr>Diapositive 17</vt:lpstr>
      <vt:lpstr>Diapositive 18</vt:lpstr>
      <vt:lpstr>Diapositive 19</vt:lpstr>
      <vt:lpstr>Diapositive 20</vt:lpstr>
      <vt:lpstr>Brief data summary </vt:lpstr>
      <vt:lpstr>PART 3  Functional role ?</vt:lpstr>
      <vt:lpstr>Blockade of VGLUT1 inhibited  glutamate release</vt:lpstr>
      <vt:lpstr>Role of VGLUT1 on glutamate release</vt:lpstr>
      <vt:lpstr>Blockade of VGLUT1</vt:lpstr>
      <vt:lpstr>Diapositive 26</vt:lpstr>
      <vt:lpstr>TeNT effects on lysosome fusion</vt:lpstr>
      <vt:lpstr>Diapositive 28</vt:lpstr>
      <vt:lpstr>Diapositive 29</vt:lpstr>
      <vt:lpstr>Diapositive 30</vt:lpstr>
      <vt:lpstr>Diapositive 31</vt:lpstr>
      <vt:lpstr>  Conclusion  &amp; Perspectives</vt:lpstr>
      <vt:lpstr>Diapositive 33</vt:lpstr>
      <vt:lpstr>Diapositive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Lila</dc:creator>
  <cp:lastModifiedBy>Julie</cp:lastModifiedBy>
  <cp:revision>177</cp:revision>
  <dcterms:created xsi:type="dcterms:W3CDTF">2011-11-06T10:21:23Z</dcterms:created>
  <dcterms:modified xsi:type="dcterms:W3CDTF">2011-11-21T20:14:45Z</dcterms:modified>
</cp:coreProperties>
</file>