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6"/>
  </p:notesMasterIdLst>
  <p:sldIdLst>
    <p:sldId id="276" r:id="rId2"/>
    <p:sldId id="291" r:id="rId3"/>
    <p:sldId id="292" r:id="rId4"/>
    <p:sldId id="279" r:id="rId5"/>
    <p:sldId id="260" r:id="rId6"/>
    <p:sldId id="280" r:id="rId7"/>
    <p:sldId id="281" r:id="rId8"/>
    <p:sldId id="282" r:id="rId9"/>
    <p:sldId id="283" r:id="rId10"/>
    <p:sldId id="284" r:id="rId11"/>
    <p:sldId id="285" r:id="rId12"/>
    <p:sldId id="273" r:id="rId13"/>
    <p:sldId id="274" r:id="rId14"/>
    <p:sldId id="262" r:id="rId15"/>
    <p:sldId id="258" r:id="rId16"/>
    <p:sldId id="259" r:id="rId17"/>
    <p:sldId id="286" r:id="rId18"/>
    <p:sldId id="287" r:id="rId19"/>
    <p:sldId id="261" r:id="rId20"/>
    <p:sldId id="263" r:id="rId21"/>
    <p:sldId id="264" r:id="rId22"/>
    <p:sldId id="265" r:id="rId23"/>
    <p:sldId id="293" r:id="rId24"/>
    <p:sldId id="288" r:id="rId25"/>
    <p:sldId id="290" r:id="rId26"/>
    <p:sldId id="289" r:id="rId27"/>
    <p:sldId id="268" r:id="rId28"/>
    <p:sldId id="275" r:id="rId29"/>
    <p:sldId id="269" r:id="rId30"/>
    <p:sldId id="294" r:id="rId31"/>
    <p:sldId id="270" r:id="rId32"/>
    <p:sldId id="277" r:id="rId33"/>
    <p:sldId id="271" r:id="rId34"/>
    <p:sldId id="272" r:id="rId3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5463" autoAdjust="0"/>
    <p:restoredTop sz="87458" autoAdjust="0"/>
  </p:normalViewPr>
  <p:slideViewPr>
    <p:cSldViewPr>
      <p:cViewPr varScale="1">
        <p:scale>
          <a:sx n="31" d="100"/>
          <a:sy n="31" d="100"/>
        </p:scale>
        <p:origin x="-78" y="-6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331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639451-BAA8-4144-A2FB-5B28C9F96DB7}" type="datetimeFigureOut">
              <a:rPr lang="fr-FR" smtClean="0"/>
              <a:pPr/>
              <a:t>22/11/2011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565547-66EF-4553-8DA8-D7049002E24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Rappel sur NMDA +schéma</a:t>
            </a:r>
          </a:p>
          <a:p>
            <a:r>
              <a:rPr lang="fr-FR" dirty="0" smtClean="0"/>
              <a:t>Préciser </a:t>
            </a:r>
            <a:r>
              <a:rPr lang="fr-FR" dirty="0" err="1" smtClean="0"/>
              <a:t>role</a:t>
            </a:r>
            <a:r>
              <a:rPr lang="fr-FR" dirty="0" smtClean="0"/>
              <a:t> dans mémoire et apprentissage, important dans le développement du cerveau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 smtClean="0"/>
              <a:t>Composition et densité des récepteurs au niveau synaptique est régulé par de nombreux mécanismes tel que des P° au niveau du domaine de liaison aux </a:t>
            </a:r>
            <a:r>
              <a:rPr lang="fr-FR" dirty="0" err="1" smtClean="0"/>
              <a:t>prot</a:t>
            </a:r>
            <a:r>
              <a:rPr lang="fr-FR" dirty="0" smtClean="0"/>
              <a:t> PDZ </a:t>
            </a:r>
            <a:r>
              <a:rPr lang="fr-FR" dirty="0" err="1" smtClean="0"/>
              <a:t>grace</a:t>
            </a:r>
            <a:r>
              <a:rPr lang="fr-FR" dirty="0" smtClean="0"/>
              <a:t> a CK2</a:t>
            </a:r>
            <a:r>
              <a:rPr lang="fr-FR" dirty="0" smtClean="0">
                <a:solidFill>
                  <a:srgbClr val="C00000"/>
                </a:solidFill>
              </a:rPr>
              <a:t>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 err="1" smtClean="0">
                <a:solidFill>
                  <a:srgbClr val="C00000"/>
                </a:solidFill>
              </a:rPr>
              <a:t>What</a:t>
            </a:r>
            <a:r>
              <a:rPr lang="fr-FR" dirty="0" smtClean="0">
                <a:solidFill>
                  <a:srgbClr val="C00000"/>
                </a:solidFill>
              </a:rPr>
              <a:t> </a:t>
            </a:r>
            <a:r>
              <a:rPr lang="fr-FR" dirty="0" err="1" smtClean="0">
                <a:solidFill>
                  <a:srgbClr val="C00000"/>
                </a:solidFill>
              </a:rPr>
              <a:t>is</a:t>
            </a:r>
            <a:r>
              <a:rPr lang="fr-FR" dirty="0" smtClean="0">
                <a:solidFill>
                  <a:srgbClr val="C00000"/>
                </a:solidFill>
              </a:rPr>
              <a:t> the impact of CK2 phosphorylation on </a:t>
            </a:r>
            <a:r>
              <a:rPr lang="fr-FR" dirty="0" err="1" smtClean="0">
                <a:solidFill>
                  <a:srgbClr val="C00000"/>
                </a:solidFill>
              </a:rPr>
              <a:t>synaptic</a:t>
            </a:r>
            <a:r>
              <a:rPr lang="fr-FR" dirty="0" smtClean="0">
                <a:solidFill>
                  <a:srgbClr val="C00000"/>
                </a:solidFill>
              </a:rPr>
              <a:t> </a:t>
            </a:r>
            <a:r>
              <a:rPr lang="fr-FR" dirty="0" err="1" smtClean="0">
                <a:solidFill>
                  <a:srgbClr val="C00000"/>
                </a:solidFill>
              </a:rPr>
              <a:t>NMDARs</a:t>
            </a:r>
            <a:r>
              <a:rPr lang="fr-FR" dirty="0" smtClean="0">
                <a:solidFill>
                  <a:srgbClr val="C00000"/>
                </a:solidFill>
              </a:rPr>
              <a:t> ?</a:t>
            </a:r>
          </a:p>
          <a:p>
            <a:endParaRPr lang="fr-FR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 smtClean="0"/>
              <a:t>Description CK2 et localisation, </a:t>
            </a:r>
            <a:r>
              <a:rPr lang="fr-FR" dirty="0" err="1" smtClean="0"/>
              <a:t>role</a:t>
            </a:r>
            <a:r>
              <a:rPr lang="fr-FR" dirty="0" smtClean="0"/>
              <a:t> dans mémoire.</a:t>
            </a:r>
            <a:r>
              <a:rPr lang="fr-FR" dirty="0" smtClean="0">
                <a:sym typeface="Wingdings" pitchFamily="2" charset="2"/>
              </a:rPr>
              <a:t></a:t>
            </a:r>
            <a:r>
              <a:rPr lang="fr-FR" dirty="0" smtClean="0"/>
              <a:t> Schéma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 smtClean="0"/>
              <a:t>Composition des NMDA au cours du développement</a:t>
            </a:r>
            <a:r>
              <a:rPr lang="fr-FR" dirty="0" smtClean="0">
                <a:sym typeface="Wingdings" pitchFamily="2" charset="2"/>
              </a:rPr>
              <a:t> activité dépendant </a:t>
            </a:r>
            <a:r>
              <a:rPr lang="fr-FR" dirty="0" err="1" smtClean="0">
                <a:sym typeface="Wingdings" pitchFamily="2" charset="2"/>
              </a:rPr>
              <a:t>molecular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mechanisms</a:t>
            </a:r>
            <a:r>
              <a:rPr lang="fr-FR" dirty="0" smtClean="0">
                <a:sym typeface="Wingdings" pitchFamily="2" charset="2"/>
              </a:rPr>
              <a:t>?</a:t>
            </a:r>
            <a:endParaRPr lang="fr-FR" dirty="0" smtClean="0"/>
          </a:p>
          <a:p>
            <a:endParaRPr lang="fr-FR" dirty="0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DCA28-3F14-418C-8705-56B5D12E0B25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AutoNum type="arabicParenR"/>
            </a:pPr>
            <a:r>
              <a:rPr lang="fr-FR" dirty="0" err="1" smtClean="0"/>
              <a:t>Lysis</a:t>
            </a:r>
            <a:r>
              <a:rPr lang="fr-FR" dirty="0" smtClean="0"/>
              <a:t> of </a:t>
            </a:r>
            <a:r>
              <a:rPr lang="fr-FR" dirty="0" err="1" smtClean="0"/>
              <a:t>cells</a:t>
            </a:r>
            <a:endParaRPr lang="fr-FR" dirty="0" smtClean="0"/>
          </a:p>
          <a:p>
            <a:pPr marL="228600" indent="-228600">
              <a:buAutoNum type="arabicParenR"/>
            </a:pPr>
            <a:r>
              <a:rPr lang="fr-FR" dirty="0" smtClean="0"/>
              <a:t>Putting of the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beast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sepharose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antibodie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specific</a:t>
            </a:r>
            <a:r>
              <a:rPr lang="fr-FR" baseline="0" dirty="0" smtClean="0"/>
              <a:t> for the </a:t>
            </a:r>
            <a:r>
              <a:rPr lang="fr-FR" baseline="0" dirty="0" err="1" smtClean="0"/>
              <a:t>receptor</a:t>
            </a:r>
            <a:endParaRPr lang="fr-FR" baseline="0" dirty="0" smtClean="0"/>
          </a:p>
          <a:p>
            <a:pPr marL="228600" indent="-228600">
              <a:buAutoNum type="arabicParenR"/>
            </a:pPr>
            <a:r>
              <a:rPr lang="fr-FR" baseline="0" dirty="0" smtClean="0"/>
              <a:t>Centrifugation</a:t>
            </a:r>
          </a:p>
          <a:p>
            <a:pPr marL="228600" indent="-228600">
              <a:buAutoNum type="arabicParenR"/>
            </a:pPr>
            <a:r>
              <a:rPr lang="fr-FR" baseline="0" dirty="0" err="1" smtClean="0"/>
              <a:t>Recuperation</a:t>
            </a:r>
            <a:r>
              <a:rPr lang="fr-FR" baseline="0" dirty="0" smtClean="0"/>
              <a:t> of the </a:t>
            </a:r>
            <a:r>
              <a:rPr lang="fr-FR" baseline="0" dirty="0" err="1" smtClean="0"/>
              <a:t>beast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are </a:t>
            </a:r>
            <a:r>
              <a:rPr lang="fr-FR" baseline="0" dirty="0" err="1" smtClean="0"/>
              <a:t>attached</a:t>
            </a:r>
            <a:r>
              <a:rPr lang="fr-FR" baseline="0" dirty="0" smtClean="0"/>
              <a:t> to the R</a:t>
            </a:r>
          </a:p>
          <a:p>
            <a:pPr marL="228600" indent="-228600">
              <a:buAutoNum type="arabicParenR"/>
            </a:pPr>
            <a:r>
              <a:rPr lang="fr-FR" baseline="0" dirty="0" smtClean="0"/>
              <a:t>(of the </a:t>
            </a:r>
            <a:r>
              <a:rPr lang="fr-FR" baseline="0" dirty="0" err="1" smtClean="0"/>
              <a:t>beast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from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reeptor</a:t>
            </a:r>
            <a:r>
              <a:rPr lang="fr-FR" baseline="0" dirty="0" smtClean="0"/>
              <a:t>)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DCA28-3F14-418C-8705-56B5D12E0B25}" type="slidenum">
              <a:rPr lang="fr-FR" smtClean="0"/>
              <a:pPr/>
              <a:t>4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err="1" smtClean="0"/>
              <a:t>What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know : CK2 </a:t>
            </a:r>
            <a:r>
              <a:rPr lang="fr-FR" baseline="0" dirty="0" err="1" smtClean="0"/>
              <a:t>differentialy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regulates</a:t>
            </a:r>
            <a:r>
              <a:rPr lang="fr-FR" baseline="0" dirty="0" smtClean="0"/>
              <a:t> NR2A and NR2B</a:t>
            </a:r>
          </a:p>
          <a:p>
            <a:r>
              <a:rPr lang="fr-FR" baseline="0" dirty="0" err="1" smtClean="0"/>
              <a:t>What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research</a:t>
            </a:r>
            <a:r>
              <a:rPr lang="fr-FR" baseline="0" dirty="0" smtClean="0"/>
              <a:t> : the </a:t>
            </a:r>
            <a:r>
              <a:rPr lang="fr-FR" baseline="0" dirty="0" err="1" smtClean="0"/>
              <a:t>role</a:t>
            </a:r>
            <a:r>
              <a:rPr lang="fr-FR" baseline="0" dirty="0" smtClean="0"/>
              <a:t> ok CK in the </a:t>
            </a:r>
            <a:r>
              <a:rPr lang="fr-FR" baseline="0" dirty="0" err="1" smtClean="0"/>
              <a:t>trafficking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synaptic</a:t>
            </a:r>
            <a:r>
              <a:rPr lang="fr-FR" baseline="0" dirty="0" smtClean="0"/>
              <a:t> </a:t>
            </a:r>
            <a:r>
              <a:rPr lang="fr-FR" baseline="0" dirty="0" err="1" smtClean="0"/>
              <a:t>localization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these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subunits</a:t>
            </a:r>
            <a:endParaRPr lang="fr-FR" baseline="0" dirty="0" smtClean="0"/>
          </a:p>
          <a:p>
            <a:endParaRPr lang="fr-FR" baseline="0" dirty="0" smtClean="0"/>
          </a:p>
          <a:p>
            <a:r>
              <a:rPr lang="fr-FR" baseline="0" dirty="0" smtClean="0"/>
              <a:t>	- </a:t>
            </a:r>
            <a:r>
              <a:rPr lang="fr-FR" baseline="0" dirty="0" err="1" smtClean="0"/>
              <a:t>effect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inhibiting</a:t>
            </a:r>
            <a:r>
              <a:rPr lang="fr-FR" baseline="0" dirty="0" smtClean="0"/>
              <a:t> CK2 </a:t>
            </a:r>
            <a:r>
              <a:rPr lang="fr-FR" baseline="0" dirty="0" err="1" smtClean="0"/>
              <a:t>activity</a:t>
            </a:r>
            <a:r>
              <a:rPr lang="fr-FR" baseline="0" dirty="0" smtClean="0"/>
              <a:t> on the surface expression of the NR2A and NR2B</a:t>
            </a:r>
          </a:p>
          <a:p>
            <a:endParaRPr lang="fr-FR" baseline="0" dirty="0" smtClean="0"/>
          </a:p>
          <a:p>
            <a:r>
              <a:rPr lang="fr-FR" baseline="0" dirty="0" err="1" smtClean="0"/>
              <a:t>We</a:t>
            </a:r>
            <a:r>
              <a:rPr lang="fr-FR" baseline="0" dirty="0" smtClean="0"/>
              <a:t> use cortical cultures (</a:t>
            </a:r>
            <a:r>
              <a:rPr lang="fr-FR" baseline="0" dirty="0" err="1" smtClean="0"/>
              <a:t>treated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overnight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TBB (</a:t>
            </a:r>
            <a:r>
              <a:rPr lang="fr-FR" baseline="0" dirty="0" err="1" smtClean="0"/>
              <a:t>inhibit</a:t>
            </a:r>
            <a:r>
              <a:rPr lang="fr-FR" baseline="0" dirty="0" smtClean="0"/>
              <a:t> P incorporation) or </a:t>
            </a:r>
            <a:r>
              <a:rPr lang="fr-FR" baseline="0" dirty="0" err="1" smtClean="0"/>
              <a:t>vehicle</a:t>
            </a:r>
            <a:r>
              <a:rPr lang="fr-FR" baseline="0" dirty="0" smtClean="0"/>
              <a:t>), </a:t>
            </a:r>
            <a:r>
              <a:rPr lang="fr-FR" baseline="0" dirty="0" err="1" smtClean="0"/>
              <a:t>then</a:t>
            </a:r>
            <a:r>
              <a:rPr lang="fr-FR" baseline="0" dirty="0" smtClean="0"/>
              <a:t> surface </a:t>
            </a:r>
            <a:r>
              <a:rPr lang="fr-FR" baseline="0" dirty="0" err="1" smtClean="0"/>
              <a:t>protein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biotinylated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isolated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wtith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streptavidinagarose</a:t>
            </a:r>
            <a:r>
              <a:rPr lang="fr-FR" baseline="0" dirty="0" smtClean="0"/>
              <a:t>. (semblable à la biotine), and </a:t>
            </a:r>
            <a:r>
              <a:rPr lang="fr-FR" baseline="0" dirty="0" err="1" smtClean="0"/>
              <a:t>then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use SDS-PAGE (séparation des protéines selon leurs poids moléculaire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565547-66EF-4553-8DA8-D7049002E24C}" type="slidenum">
              <a:rPr lang="fr-FR" smtClean="0"/>
              <a:pPr/>
              <a:t>5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AutoNum type="arabicParenR"/>
            </a:pPr>
            <a:r>
              <a:rPr lang="fr-FR" dirty="0" smtClean="0"/>
              <a:t>Production of GST fusion </a:t>
            </a:r>
            <a:r>
              <a:rPr lang="fr-FR" dirty="0" err="1" smtClean="0"/>
              <a:t>protein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containing</a:t>
            </a:r>
            <a:r>
              <a:rPr lang="fr-FR" baseline="0" dirty="0" smtClean="0"/>
              <a:t> the last 175 </a:t>
            </a:r>
            <a:r>
              <a:rPr lang="fr-FR" baseline="0" dirty="0" err="1" smtClean="0"/>
              <a:t>aa</a:t>
            </a:r>
            <a:r>
              <a:rPr lang="fr-FR" baseline="0" dirty="0" smtClean="0"/>
              <a:t> of NR2 A and B. (4 groups : 2 Wild Type for </a:t>
            </a:r>
            <a:r>
              <a:rPr lang="fr-FR" baseline="0" dirty="0" err="1" smtClean="0"/>
              <a:t>each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subunit</a:t>
            </a:r>
            <a:r>
              <a:rPr lang="fr-FR" baseline="0" dirty="0" smtClean="0"/>
              <a:t> and 2 mutants for </a:t>
            </a:r>
            <a:r>
              <a:rPr lang="fr-FR" baseline="0" dirty="0" err="1" smtClean="0"/>
              <a:t>each</a:t>
            </a:r>
            <a:r>
              <a:rPr lang="fr-FR" baseline="0" dirty="0" smtClean="0"/>
              <a:t> one </a:t>
            </a:r>
            <a:r>
              <a:rPr lang="fr-FR" baseline="0" dirty="0" err="1" smtClean="0"/>
              <a:t>called</a:t>
            </a:r>
            <a:r>
              <a:rPr lang="fr-FR" baseline="0" dirty="0" smtClean="0"/>
              <a:t> : S1462A</a:t>
            </a:r>
            <a:r>
              <a:rPr lang="fr-FR" baseline="0" dirty="0" smtClean="0">
                <a:sym typeface="Wingdings" pitchFamily="2" charset="2"/>
              </a:rPr>
              <a:t> NR2A and S1480A  NR2B)</a:t>
            </a:r>
          </a:p>
          <a:p>
            <a:pPr marL="228600" indent="-228600">
              <a:buAutoNum type="arabicParenR"/>
            </a:pPr>
            <a:r>
              <a:rPr lang="fr-FR" baseline="0" dirty="0" smtClean="0">
                <a:sym typeface="Wingdings" pitchFamily="2" charset="2"/>
              </a:rPr>
              <a:t>Incubation </a:t>
            </a:r>
            <a:r>
              <a:rPr lang="fr-FR" baseline="0" dirty="0" err="1" smtClean="0">
                <a:sym typeface="Wingdings" pitchFamily="2" charset="2"/>
              </a:rPr>
              <a:t>with</a:t>
            </a:r>
            <a:r>
              <a:rPr lang="fr-FR" baseline="0" dirty="0" smtClean="0">
                <a:sym typeface="Wingdings" pitchFamily="2" charset="2"/>
              </a:rPr>
              <a:t> CK2 and radioactive ATP</a:t>
            </a:r>
          </a:p>
          <a:p>
            <a:pPr marL="228600" indent="-228600">
              <a:buAutoNum type="arabicParenR"/>
            </a:pPr>
            <a:r>
              <a:rPr lang="fr-FR" baseline="0" dirty="0" smtClean="0">
                <a:sym typeface="Wingdings" pitchFamily="2" charset="2"/>
              </a:rPr>
              <a:t>Addition of TBB for </a:t>
            </a:r>
            <a:r>
              <a:rPr lang="fr-FR" baseline="0" dirty="0" err="1" smtClean="0">
                <a:sym typeface="Wingdings" pitchFamily="2" charset="2"/>
              </a:rPr>
              <a:t>some</a:t>
            </a:r>
            <a:r>
              <a:rPr lang="fr-FR" baseline="0" dirty="0" smtClean="0">
                <a:sym typeface="Wingdings" pitchFamily="2" charset="2"/>
              </a:rPr>
              <a:t> WT </a:t>
            </a:r>
            <a:r>
              <a:rPr lang="fr-FR" baseline="0" dirty="0" err="1" smtClean="0">
                <a:sym typeface="Wingdings" pitchFamily="2" charset="2"/>
              </a:rPr>
              <a:t>sample</a:t>
            </a:r>
            <a:r>
              <a:rPr lang="fr-FR" baseline="0" dirty="0" smtClean="0">
                <a:sym typeface="Wingdings" pitchFamily="2" charset="2"/>
              </a:rPr>
              <a:t>.</a:t>
            </a:r>
          </a:p>
          <a:p>
            <a:pPr marL="228600" indent="-228600">
              <a:buAutoNum type="arabicParenR"/>
            </a:pPr>
            <a:r>
              <a:rPr lang="fr-FR" baseline="0" dirty="0" smtClean="0">
                <a:sym typeface="Wingdings" pitchFamily="2" charset="2"/>
              </a:rPr>
              <a:t> western blot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DCA28-3F14-418C-8705-56B5D12E0B25}" type="slidenum">
              <a:rPr lang="fr-FR" smtClean="0"/>
              <a:pPr/>
              <a:t>6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AutoNum type="arabicParenR"/>
            </a:pPr>
            <a:r>
              <a:rPr lang="fr-FR" baseline="0" dirty="0" smtClean="0"/>
              <a:t>Cortical </a:t>
            </a:r>
            <a:r>
              <a:rPr lang="fr-FR" baseline="0" dirty="0" err="1" smtClean="0"/>
              <a:t>neuron</a:t>
            </a:r>
            <a:r>
              <a:rPr lang="fr-FR" baseline="0" dirty="0" smtClean="0"/>
              <a:t> culture </a:t>
            </a:r>
            <a:r>
              <a:rPr lang="fr-FR" baseline="0" dirty="0" err="1" smtClean="0"/>
              <a:t>from</a:t>
            </a:r>
            <a:r>
              <a:rPr lang="fr-FR" baseline="0" dirty="0" smtClean="0"/>
              <a:t> a rats</a:t>
            </a:r>
          </a:p>
          <a:p>
            <a:pPr marL="228600" indent="-228600">
              <a:buAutoNum type="arabicParenR"/>
            </a:pPr>
            <a:r>
              <a:rPr lang="fr-FR" baseline="0" dirty="0" err="1" smtClean="0"/>
              <a:t>Add</a:t>
            </a:r>
            <a:r>
              <a:rPr lang="fr-FR" baseline="0" dirty="0" smtClean="0"/>
              <a:t> of TBB or not</a:t>
            </a:r>
            <a:r>
              <a:rPr lang="fr-FR" baseline="0" dirty="0" smtClean="0">
                <a:sym typeface="Wingdings" pitchFamily="2" charset="2"/>
              </a:rPr>
              <a:t> </a:t>
            </a:r>
            <a:r>
              <a:rPr lang="fr-FR" baseline="0" dirty="0" err="1" smtClean="0">
                <a:sym typeface="Wingdings" pitchFamily="2" charset="2"/>
              </a:rPr>
              <a:t>pre-traitement</a:t>
            </a:r>
            <a:endParaRPr lang="fr-FR" baseline="0" dirty="0" smtClean="0">
              <a:sym typeface="Wingdings" pitchFamily="2" charset="2"/>
            </a:endParaRPr>
          </a:p>
          <a:p>
            <a:pPr marL="228600" indent="-228600">
              <a:buAutoNum type="arabicParenR"/>
            </a:pPr>
            <a:r>
              <a:rPr lang="fr-FR" baseline="0" dirty="0" err="1" smtClean="0">
                <a:sym typeface="Wingdings" pitchFamily="2" charset="2"/>
              </a:rPr>
              <a:t>Lysis</a:t>
            </a:r>
            <a:r>
              <a:rPr lang="fr-FR" baseline="0" dirty="0" smtClean="0">
                <a:sym typeface="Wingdings" pitchFamily="2" charset="2"/>
              </a:rPr>
              <a:t> and </a:t>
            </a:r>
            <a:r>
              <a:rPr lang="fr-FR" baseline="0" dirty="0" err="1" smtClean="0">
                <a:sym typeface="Wingdings" pitchFamily="2" charset="2"/>
              </a:rPr>
              <a:t>immunoprecipitation</a:t>
            </a:r>
            <a:endParaRPr lang="fr-FR" baseline="0" dirty="0" smtClean="0">
              <a:sym typeface="Wingdings" pitchFamily="2" charset="2"/>
            </a:endParaRPr>
          </a:p>
          <a:p>
            <a:pPr marL="228600" indent="-228600">
              <a:buAutoNum type="arabicParenR"/>
            </a:pPr>
            <a:r>
              <a:rPr lang="fr-FR" baseline="0" dirty="0" smtClean="0">
                <a:sym typeface="Wingdings" pitchFamily="2" charset="2"/>
              </a:rPr>
              <a:t>Phosphorylation </a:t>
            </a:r>
            <a:r>
              <a:rPr lang="fr-FR" baseline="0" dirty="0" err="1" smtClean="0">
                <a:sym typeface="Wingdings" pitchFamily="2" charset="2"/>
              </a:rPr>
              <a:t>assay</a:t>
            </a:r>
            <a:r>
              <a:rPr lang="fr-FR" baseline="0" dirty="0" smtClean="0">
                <a:sym typeface="Wingdings" pitchFamily="2" charset="2"/>
              </a:rPr>
              <a:t> as </a:t>
            </a:r>
            <a:r>
              <a:rPr lang="fr-FR" baseline="0" dirty="0" err="1" smtClean="0">
                <a:sym typeface="Wingdings" pitchFamily="2" charset="2"/>
              </a:rPr>
              <a:t>dercriveb</a:t>
            </a:r>
            <a:r>
              <a:rPr lang="fr-FR" baseline="0" dirty="0" smtClean="0">
                <a:sym typeface="Wingdings" pitchFamily="2" charset="2"/>
              </a:rPr>
              <a:t> </a:t>
            </a:r>
            <a:r>
              <a:rPr lang="fr-FR" baseline="0" dirty="0" err="1" smtClean="0">
                <a:sym typeface="Wingdings" pitchFamily="2" charset="2"/>
              </a:rPr>
              <a:t>before</a:t>
            </a:r>
            <a:endParaRPr lang="fr-FR" baseline="0" dirty="0" smtClean="0">
              <a:sym typeface="Wingdings" pitchFamily="2" charset="2"/>
            </a:endParaRPr>
          </a:p>
          <a:p>
            <a:pPr marL="228600" indent="-228600">
              <a:buAutoNum type="arabicParenR"/>
            </a:pPr>
            <a:r>
              <a:rPr lang="fr-FR" baseline="0" dirty="0" smtClean="0">
                <a:sym typeface="Wingdings" pitchFamily="2" charset="2"/>
              </a:rPr>
              <a:t>Western blot</a:t>
            </a:r>
            <a:endParaRPr lang="fr-FR" baseline="0" dirty="0" smtClean="0"/>
          </a:p>
          <a:p>
            <a:pPr marL="228600" indent="-228600">
              <a:buAutoNum type="arabicParenR"/>
            </a:pP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DCA28-3F14-418C-8705-56B5D12E0B25}" type="slidenum">
              <a:rPr lang="fr-FR" smtClean="0"/>
              <a:pPr/>
              <a:t>8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Transfection of HEK293 </a:t>
            </a:r>
            <a:r>
              <a:rPr lang="fr-FR" dirty="0" err="1" smtClean="0"/>
              <a:t>cells</a:t>
            </a:r>
            <a:r>
              <a:rPr lang="fr-FR" dirty="0" smtClean="0"/>
              <a:t> </a:t>
            </a:r>
            <a:r>
              <a:rPr lang="fr-FR" dirty="0" err="1" smtClean="0"/>
              <a:t>with</a:t>
            </a:r>
            <a:r>
              <a:rPr lang="fr-FR" dirty="0" smtClean="0"/>
              <a:t> : </a:t>
            </a:r>
          </a:p>
          <a:p>
            <a:pPr>
              <a:buNone/>
            </a:pPr>
            <a:r>
              <a:rPr lang="fr-FR" dirty="0" smtClean="0"/>
              <a:t>	- NR1, PSD95 and GFP-NR2A</a:t>
            </a:r>
          </a:p>
          <a:p>
            <a:pPr>
              <a:buNone/>
            </a:pPr>
            <a:r>
              <a:rPr lang="fr-FR" dirty="0" smtClean="0"/>
              <a:t>	- NR1, PSD95 and GFP-NR2B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DCA28-3F14-418C-8705-56B5D12E0B25}" type="slidenum">
              <a:rPr lang="fr-FR" smtClean="0"/>
              <a:pPr/>
              <a:t>10</a:t>
            </a:fld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err="1" smtClean="0"/>
              <a:t>Taken</a:t>
            </a:r>
            <a:r>
              <a:rPr lang="fr-FR" dirty="0" smtClean="0"/>
              <a:t> </a:t>
            </a:r>
            <a:r>
              <a:rPr lang="fr-FR" dirty="0" err="1" smtClean="0"/>
              <a:t>together</a:t>
            </a:r>
            <a:r>
              <a:rPr lang="fr-FR" dirty="0" smtClean="0"/>
              <a:t>, </a:t>
            </a:r>
            <a:r>
              <a:rPr lang="fr-FR" dirty="0" err="1" smtClean="0"/>
              <a:t>these</a:t>
            </a:r>
            <a:r>
              <a:rPr lang="fr-FR" baseline="0" dirty="0" smtClean="0"/>
              <a:t> data show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despite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high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homology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between</a:t>
            </a:r>
            <a:r>
              <a:rPr lang="fr-FR" baseline="0" dirty="0" smtClean="0"/>
              <a:t> the C terminal part of NR2A and B SU, NR2A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not </a:t>
            </a:r>
            <a:r>
              <a:rPr lang="fr-FR" baseline="0" dirty="0" err="1" smtClean="0"/>
              <a:t>really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affected</a:t>
            </a:r>
            <a:r>
              <a:rPr lang="fr-FR" baseline="0" dirty="0" smtClean="0"/>
              <a:t> by the CK2 </a:t>
            </a:r>
            <a:r>
              <a:rPr lang="fr-FR" baseline="0" dirty="0" err="1" smtClean="0"/>
              <a:t>activity</a:t>
            </a:r>
            <a:r>
              <a:rPr lang="fr-FR" baseline="0" dirty="0" smtClean="0"/>
              <a:t>.</a:t>
            </a:r>
          </a:p>
          <a:p>
            <a:endParaRPr lang="fr-FR" baseline="0" dirty="0" smtClean="0"/>
          </a:p>
          <a:p>
            <a:r>
              <a:rPr lang="fr-FR" baseline="0" dirty="0" smtClean="0"/>
              <a:t>CK2 </a:t>
            </a:r>
            <a:r>
              <a:rPr lang="fr-FR" baseline="0" dirty="0" err="1" smtClean="0"/>
              <a:t>regulates</a:t>
            </a:r>
            <a:r>
              <a:rPr lang="fr-FR" baseline="0" dirty="0" smtClean="0"/>
              <a:t> NR2B </a:t>
            </a:r>
            <a:r>
              <a:rPr lang="fr-FR" baseline="0" dirty="0" err="1" smtClean="0"/>
              <a:t>binding</a:t>
            </a:r>
            <a:r>
              <a:rPr lang="fr-FR" baseline="0" dirty="0" smtClean="0"/>
              <a:t>  to PDZ </a:t>
            </a:r>
            <a:r>
              <a:rPr lang="fr-FR" baseline="0" dirty="0" err="1" smtClean="0"/>
              <a:t>domain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containing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protéin</a:t>
            </a:r>
            <a:r>
              <a:rPr lang="fr-FR" baseline="0" dirty="0" smtClean="0"/>
              <a:t> like PSD95</a:t>
            </a:r>
            <a:r>
              <a:rPr lang="fr-FR" baseline="0" dirty="0" smtClean="0">
                <a:sym typeface="Wingdings" pitchFamily="2" charset="2"/>
              </a:rPr>
              <a:t> </a:t>
            </a:r>
            <a:r>
              <a:rPr lang="fr-FR" baseline="0" dirty="0" err="1" smtClean="0">
                <a:sym typeface="Wingdings" pitchFamily="2" charset="2"/>
              </a:rPr>
              <a:t>MaguK</a:t>
            </a:r>
            <a:r>
              <a:rPr lang="fr-FR" baseline="0" dirty="0" smtClean="0">
                <a:sym typeface="Wingdings" pitchFamily="2" charset="2"/>
              </a:rPr>
              <a:t> </a:t>
            </a:r>
            <a:r>
              <a:rPr lang="fr-FR" baseline="0" dirty="0" err="1" smtClean="0">
                <a:sym typeface="Wingdings" pitchFamily="2" charset="2"/>
              </a:rPr>
              <a:t>protein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DCA28-3F14-418C-8705-56B5D12E0B25}" type="slidenum">
              <a:rPr lang="fr-FR" smtClean="0"/>
              <a:pPr/>
              <a:t>11</a:t>
            </a:fld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baseline="0" dirty="0" smtClean="0"/>
              <a:t>To </a:t>
            </a:r>
            <a:r>
              <a:rPr lang="fr-FR" baseline="0" dirty="0" err="1" smtClean="0"/>
              <a:t>complete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these</a:t>
            </a:r>
            <a:r>
              <a:rPr lang="fr-FR" baseline="0" dirty="0" smtClean="0"/>
              <a:t> information, a fluorescence-</a:t>
            </a:r>
            <a:r>
              <a:rPr lang="fr-FR" baseline="0" dirty="0" err="1" smtClean="0"/>
              <a:t>based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assay</a:t>
            </a:r>
            <a:r>
              <a:rPr lang="fr-FR" baseline="0" dirty="0" smtClean="0"/>
              <a:t> and a </a:t>
            </a:r>
            <a:r>
              <a:rPr lang="fr-FR" baseline="0" dirty="0" err="1" smtClean="0"/>
              <a:t>confocal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microscopy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used</a:t>
            </a:r>
            <a:r>
              <a:rPr lang="fr-FR" baseline="0" dirty="0" smtClean="0"/>
              <a:t> to visualise </a:t>
            </a:r>
            <a:r>
              <a:rPr lang="fr-FR" baseline="0" dirty="0" err="1" smtClean="0"/>
              <a:t>receptor</a:t>
            </a:r>
            <a:r>
              <a:rPr lang="fr-FR" baseline="0" dirty="0" smtClean="0"/>
              <a:t> surface expression. </a:t>
            </a:r>
            <a:r>
              <a:rPr lang="fr-FR" baseline="0" dirty="0" err="1" smtClean="0"/>
              <a:t>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hippocampal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neurons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transfected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GFP-NR2A or GFP-NR2B, (GFP for Green Fluorescent </a:t>
            </a:r>
            <a:r>
              <a:rPr lang="fr-FR" baseline="0" dirty="0" err="1" smtClean="0"/>
              <a:t>Protein</a:t>
            </a:r>
            <a:r>
              <a:rPr lang="fr-FR" baseline="0" dirty="0" smtClean="0"/>
              <a:t>) and anti-GFP </a:t>
            </a:r>
            <a:r>
              <a:rPr lang="fr-FR" baseline="0" dirty="0" err="1" smtClean="0"/>
              <a:t>antibody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was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used</a:t>
            </a:r>
            <a:r>
              <a:rPr lang="fr-FR" baseline="0" dirty="0" smtClean="0"/>
              <a:t> to label the surface –</a:t>
            </a:r>
            <a:r>
              <a:rPr lang="fr-FR" baseline="0" dirty="0" err="1" smtClean="0"/>
              <a:t>expressed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receptor</a:t>
            </a:r>
            <a:endParaRPr lang="fr-FR" baseline="0" dirty="0" smtClean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565547-66EF-4553-8DA8-D7049002E24C}" type="slidenum">
              <a:rPr lang="fr-FR" smtClean="0"/>
              <a:pPr/>
              <a:t>14</a:t>
            </a:fld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dirty="0" smtClean="0"/>
          </a:p>
          <a:p>
            <a:r>
              <a:rPr lang="fr-FR" dirty="0" err="1" smtClean="0"/>
              <a:t>We</a:t>
            </a:r>
            <a:r>
              <a:rPr lang="fr-FR" dirty="0" smtClean="0"/>
              <a:t> </a:t>
            </a:r>
            <a:r>
              <a:rPr lang="fr-FR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see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TBB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less</a:t>
            </a:r>
            <a:r>
              <a:rPr lang="fr-FR" baseline="0" dirty="0" smtClean="0"/>
              <a:t> surface expression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in control case for the NR2A </a:t>
            </a:r>
            <a:r>
              <a:rPr lang="fr-FR" baseline="0" dirty="0" err="1" smtClean="0"/>
              <a:t>subunit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wheras</a:t>
            </a:r>
            <a:r>
              <a:rPr lang="fr-FR" baseline="0" dirty="0" smtClean="0"/>
              <a:t> NR2B are more </a:t>
            </a:r>
            <a:r>
              <a:rPr lang="fr-FR" baseline="0" dirty="0" err="1" smtClean="0"/>
              <a:t>expressed</a:t>
            </a:r>
            <a:r>
              <a:rPr lang="fr-FR" baseline="0" dirty="0" smtClean="0"/>
              <a:t> in the surface in the </a:t>
            </a:r>
            <a:r>
              <a:rPr lang="fr-FR" baseline="0" dirty="0" err="1" smtClean="0"/>
              <a:t>presence</a:t>
            </a:r>
            <a:r>
              <a:rPr lang="fr-FR" baseline="0" dirty="0" smtClean="0"/>
              <a:t> of TBB</a:t>
            </a:r>
          </a:p>
          <a:p>
            <a:r>
              <a:rPr lang="fr-FR" baseline="0" dirty="0" smtClean="0"/>
              <a:t>So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say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CK2 </a:t>
            </a:r>
            <a:r>
              <a:rPr lang="fr-FR" baseline="0" dirty="0" err="1" smtClean="0"/>
              <a:t>decrease</a:t>
            </a:r>
            <a:r>
              <a:rPr lang="fr-FR" baseline="0" dirty="0" smtClean="0"/>
              <a:t> the NR2B surface </a:t>
            </a:r>
            <a:r>
              <a:rPr lang="fr-FR" baseline="0" dirty="0" err="1" smtClean="0"/>
              <a:t>localization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increase</a:t>
            </a:r>
            <a:r>
              <a:rPr lang="fr-FR" baseline="0" dirty="0" smtClean="0"/>
              <a:t> the NR2A surface </a:t>
            </a:r>
            <a:r>
              <a:rPr lang="fr-FR" baseline="0" dirty="0" err="1" smtClean="0"/>
              <a:t>localization</a:t>
            </a:r>
            <a:endParaRPr lang="fr-FR" dirty="0" smtClean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565547-66EF-4553-8DA8-D7049002E24C}" type="slidenum">
              <a:rPr lang="fr-FR" smtClean="0"/>
              <a:pPr/>
              <a:t>15</a:t>
            </a:fld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err="1" smtClean="0"/>
              <a:t>Next</a:t>
            </a:r>
            <a:r>
              <a:rPr lang="fr-FR" dirty="0" smtClean="0"/>
              <a:t> </a:t>
            </a:r>
            <a:r>
              <a:rPr lang="fr-FR" dirty="0" err="1" smtClean="0"/>
              <a:t>we</a:t>
            </a:r>
            <a:r>
              <a:rPr lang="fr-FR" dirty="0" smtClean="0"/>
              <a:t> </a:t>
            </a:r>
            <a:r>
              <a:rPr lang="fr-FR" dirty="0" err="1" smtClean="0"/>
              <a:t>want</a:t>
            </a:r>
            <a:r>
              <a:rPr lang="fr-FR" dirty="0" smtClean="0"/>
              <a:t> to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study</a:t>
            </a:r>
            <a:r>
              <a:rPr lang="fr-FR" baseline="0" dirty="0" smtClean="0"/>
              <a:t> if CK2 </a:t>
            </a:r>
            <a:r>
              <a:rPr lang="fr-FR" baseline="0" dirty="0" err="1" smtClean="0"/>
              <a:t>also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regulates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synpatic</a:t>
            </a:r>
            <a:r>
              <a:rPr lang="fr-FR" baseline="0" dirty="0" smtClean="0"/>
              <a:t> expression of NR2 </a:t>
            </a:r>
            <a:r>
              <a:rPr lang="fr-FR" baseline="0" dirty="0" err="1" smtClean="0"/>
              <a:t>subunits</a:t>
            </a:r>
            <a:r>
              <a:rPr lang="fr-FR" baseline="0" dirty="0" smtClean="0"/>
              <a:t>, </a:t>
            </a:r>
            <a:r>
              <a:rPr lang="fr-FR" baseline="0" dirty="0" err="1" smtClean="0"/>
              <a:t>so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analyzed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synaptic</a:t>
            </a:r>
            <a:r>
              <a:rPr lang="fr-FR" baseline="0" dirty="0" smtClean="0"/>
              <a:t> </a:t>
            </a:r>
            <a:r>
              <a:rPr lang="fr-FR" baseline="0" dirty="0" err="1" smtClean="0"/>
              <a:t>localization</a:t>
            </a:r>
            <a:r>
              <a:rPr lang="fr-FR" baseline="0" dirty="0" smtClean="0"/>
              <a:t> of GFP-NR2A and GFP-NR2B (</a:t>
            </a:r>
            <a:r>
              <a:rPr lang="fr-FR" baseline="0" dirty="0" err="1" smtClean="0"/>
              <a:t>aftar</a:t>
            </a:r>
            <a:r>
              <a:rPr lang="fr-FR" baseline="0" dirty="0" smtClean="0"/>
              <a:t> TBB </a:t>
            </a:r>
            <a:r>
              <a:rPr lang="fr-FR" baseline="0" dirty="0" err="1" smtClean="0"/>
              <a:t>treatment</a:t>
            </a:r>
            <a:r>
              <a:rPr lang="fr-FR" baseline="0" dirty="0" smtClean="0"/>
              <a:t>) </a:t>
            </a:r>
            <a:r>
              <a:rPr lang="fr-FR" baseline="0" dirty="0" err="1" smtClean="0"/>
              <a:t>using</a:t>
            </a:r>
            <a:r>
              <a:rPr lang="fr-FR" baseline="0" dirty="0" smtClean="0"/>
              <a:t> immunofluorescence </a:t>
            </a:r>
            <a:r>
              <a:rPr lang="fr-FR" baseline="0" dirty="0" err="1" smtClean="0"/>
              <a:t>microscopy</a:t>
            </a:r>
            <a:r>
              <a:rPr lang="fr-FR" baseline="0" dirty="0" smtClean="0"/>
              <a:t> to mesure the </a:t>
            </a:r>
            <a:r>
              <a:rPr lang="fr-FR" baseline="0" dirty="0" err="1" smtClean="0"/>
              <a:t>colocalization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PSD-95 (</a:t>
            </a:r>
            <a:r>
              <a:rPr lang="fr-FR" baseline="0" dirty="0" err="1" smtClean="0"/>
              <a:t>postsynaptic</a:t>
            </a:r>
            <a:r>
              <a:rPr lang="fr-FR" baseline="0" dirty="0" smtClean="0"/>
              <a:t> marker).</a:t>
            </a:r>
          </a:p>
          <a:p>
            <a:endParaRPr lang="fr-FR" baseline="0" dirty="0" smtClean="0"/>
          </a:p>
          <a:p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see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for the NR2A in the control case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more </a:t>
            </a:r>
            <a:r>
              <a:rPr lang="fr-FR" baseline="0" dirty="0" err="1" smtClean="0"/>
              <a:t>colocalization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between</a:t>
            </a:r>
            <a:r>
              <a:rPr lang="fr-FR" baseline="0" dirty="0" smtClean="0"/>
              <a:t> GFP and PDS-95 </a:t>
            </a:r>
            <a:r>
              <a:rPr lang="fr-FR" baseline="0" dirty="0" err="1" smtClean="0"/>
              <a:t>than</a:t>
            </a:r>
            <a:r>
              <a:rPr lang="fr-FR" baseline="0" dirty="0" smtClean="0"/>
              <a:t> in </a:t>
            </a:r>
            <a:r>
              <a:rPr lang="fr-FR" baseline="0" dirty="0" err="1" smtClean="0"/>
              <a:t>presence</a:t>
            </a:r>
            <a:r>
              <a:rPr lang="fr-FR" baseline="0" dirty="0" smtClean="0"/>
              <a:t> of TBB.</a:t>
            </a:r>
          </a:p>
          <a:p>
            <a:r>
              <a:rPr lang="fr-FR" baseline="0" dirty="0" smtClean="0"/>
              <a:t>For NR2B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more </a:t>
            </a:r>
            <a:r>
              <a:rPr lang="fr-FR" baseline="0" dirty="0" err="1" smtClean="0"/>
              <a:t>colocalization</a:t>
            </a:r>
            <a:r>
              <a:rPr lang="fr-FR" baseline="0" dirty="0" smtClean="0"/>
              <a:t> in </a:t>
            </a:r>
            <a:r>
              <a:rPr lang="fr-FR" baseline="0" dirty="0" err="1" smtClean="0"/>
              <a:t>presence</a:t>
            </a:r>
            <a:r>
              <a:rPr lang="fr-FR" baseline="0" dirty="0" smtClean="0"/>
              <a:t> of TBB.</a:t>
            </a:r>
          </a:p>
          <a:p>
            <a:endParaRPr lang="fr-FR" baseline="0" dirty="0" smtClean="0"/>
          </a:p>
          <a:p>
            <a:r>
              <a:rPr lang="fr-FR" baseline="0" dirty="0" smtClean="0"/>
              <a:t>So in TBB </a:t>
            </a:r>
            <a:r>
              <a:rPr lang="fr-FR" baseline="0" dirty="0" err="1" smtClean="0"/>
              <a:t>treated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hippocampal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neurons</a:t>
            </a:r>
            <a:r>
              <a:rPr lang="fr-FR" baseline="0" dirty="0" smtClean="0"/>
              <a:t>,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a </a:t>
            </a:r>
            <a:r>
              <a:rPr lang="fr-FR" baseline="0" dirty="0" err="1" smtClean="0"/>
              <a:t>decrease</a:t>
            </a:r>
            <a:r>
              <a:rPr lang="fr-FR" baseline="0" dirty="0" smtClean="0"/>
              <a:t> in the </a:t>
            </a:r>
            <a:r>
              <a:rPr lang="fr-FR" baseline="0" dirty="0" err="1" smtClean="0"/>
              <a:t>colocalization</a:t>
            </a:r>
            <a:r>
              <a:rPr lang="fr-FR" baseline="0" dirty="0" smtClean="0"/>
              <a:t> of NR2A and PSD-95 ,and an </a:t>
            </a:r>
            <a:r>
              <a:rPr lang="fr-FR" baseline="0" dirty="0" err="1" smtClean="0"/>
              <a:t>increase</a:t>
            </a:r>
            <a:r>
              <a:rPr lang="fr-FR" baseline="0" dirty="0" smtClean="0"/>
              <a:t> in the </a:t>
            </a:r>
            <a:r>
              <a:rPr lang="fr-FR" baseline="0" dirty="0" err="1" smtClean="0"/>
              <a:t>colocalization</a:t>
            </a:r>
            <a:r>
              <a:rPr lang="fr-FR" baseline="0" dirty="0" smtClean="0"/>
              <a:t> of NR2B and PSD-95</a:t>
            </a:r>
          </a:p>
          <a:p>
            <a:endParaRPr lang="fr-FR" baseline="0" dirty="0" smtClean="0"/>
          </a:p>
          <a:p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concluded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CK2 </a:t>
            </a:r>
            <a:r>
              <a:rPr lang="fr-FR" baseline="0" dirty="0" err="1" smtClean="0"/>
              <a:t>differentially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regulates</a:t>
            </a:r>
            <a:r>
              <a:rPr lang="fr-FR" baseline="0" dirty="0" smtClean="0"/>
              <a:t> the surface expression and </a:t>
            </a:r>
            <a:r>
              <a:rPr lang="fr-FR" baseline="0" dirty="0" err="1" smtClean="0"/>
              <a:t>synaptic</a:t>
            </a:r>
            <a:r>
              <a:rPr lang="fr-FR" baseline="0" dirty="0" smtClean="0"/>
              <a:t> </a:t>
            </a:r>
            <a:r>
              <a:rPr lang="fr-FR" baseline="0" dirty="0" err="1" smtClean="0"/>
              <a:t>localization</a:t>
            </a:r>
            <a:r>
              <a:rPr lang="fr-FR" baseline="0" dirty="0" smtClean="0"/>
              <a:t> of NR2 </a:t>
            </a:r>
            <a:r>
              <a:rPr lang="fr-FR" baseline="0" dirty="0" err="1" smtClean="0"/>
              <a:t>subunits</a:t>
            </a:r>
            <a:r>
              <a:rPr lang="fr-FR" baseline="0" dirty="0" smtClean="0"/>
              <a:t> in an inverse </a:t>
            </a:r>
            <a:r>
              <a:rPr lang="fr-FR" baseline="0" dirty="0" err="1" smtClean="0"/>
              <a:t>manner</a:t>
            </a:r>
            <a:r>
              <a:rPr lang="fr-FR" baseline="0" dirty="0" smtClean="0"/>
              <a:t>, </a:t>
            </a:r>
            <a:r>
              <a:rPr lang="fr-FR" baseline="0" dirty="0" err="1" smtClean="0"/>
              <a:t>increasing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level</a:t>
            </a:r>
            <a:r>
              <a:rPr lang="fr-FR" baseline="0" dirty="0" smtClean="0"/>
              <a:t> of NR2A-</a:t>
            </a:r>
            <a:r>
              <a:rPr lang="fr-FR" baseline="0" dirty="0" err="1" smtClean="0"/>
              <a:t>containing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decreasing</a:t>
            </a:r>
            <a:r>
              <a:rPr lang="fr-FR" baseline="0" dirty="0" smtClean="0"/>
              <a:t> NR2B-</a:t>
            </a:r>
            <a:r>
              <a:rPr lang="fr-FR" baseline="0" dirty="0" err="1" smtClean="0"/>
              <a:t>containing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NMDARs</a:t>
            </a:r>
            <a:r>
              <a:rPr lang="fr-FR" baseline="0" dirty="0" smtClean="0"/>
              <a:t>. 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565547-66EF-4553-8DA8-D7049002E24C}" type="slidenum">
              <a:rPr lang="fr-FR" smtClean="0"/>
              <a:pPr/>
              <a:t>16</a:t>
            </a:fld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565547-66EF-4553-8DA8-D7049002E24C}" type="slidenum">
              <a:rPr lang="fr-FR" smtClean="0"/>
              <a:pPr/>
              <a:t>17</a:t>
            </a:fld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Figure 3D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DCA28-3F14-418C-8705-56B5D12E0B25}" type="slidenum">
              <a:rPr lang="fr-FR" smtClean="0"/>
              <a:pPr/>
              <a:t>18</a:t>
            </a:fld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sz="1200" dirty="0" err="1" smtClean="0"/>
              <a:t>Regulation</a:t>
            </a:r>
            <a:r>
              <a:rPr lang="fr-FR" sz="1200" dirty="0" smtClean="0"/>
              <a:t> of NR2B </a:t>
            </a:r>
            <a:r>
              <a:rPr lang="fr-FR" sz="1200" dirty="0" err="1" smtClean="0"/>
              <a:t>trafficking</a:t>
            </a:r>
            <a:r>
              <a:rPr lang="fr-FR" sz="1200" dirty="0" smtClean="0"/>
              <a:t> by CK2</a:t>
            </a:r>
            <a:endParaRPr lang="fr-FR" dirty="0" smtClean="0"/>
          </a:p>
          <a:p>
            <a:endParaRPr lang="fr-FR" dirty="0" smtClean="0"/>
          </a:p>
          <a:p>
            <a:r>
              <a:rPr lang="fr-FR" dirty="0" err="1" smtClean="0"/>
              <a:t>We</a:t>
            </a:r>
            <a:r>
              <a:rPr lang="fr-FR" dirty="0" smtClean="0"/>
              <a:t> </a:t>
            </a:r>
            <a:r>
              <a:rPr lang="fr-FR" dirty="0" err="1" smtClean="0"/>
              <a:t>next</a:t>
            </a:r>
            <a:r>
              <a:rPr lang="fr-FR" dirty="0" smtClean="0"/>
              <a:t> </a:t>
            </a:r>
            <a:r>
              <a:rPr lang="fr-FR" dirty="0" err="1" smtClean="0"/>
              <a:t>investigate</a:t>
            </a:r>
            <a:r>
              <a:rPr lang="fr-FR" dirty="0" smtClean="0"/>
              <a:t> the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mechanims</a:t>
            </a:r>
            <a:r>
              <a:rPr lang="fr-FR" baseline="0" dirty="0" smtClean="0"/>
              <a:t> of the </a:t>
            </a:r>
            <a:r>
              <a:rPr lang="fr-FR" baseline="0" dirty="0" err="1" smtClean="0"/>
              <a:t>regulation</a:t>
            </a:r>
            <a:r>
              <a:rPr lang="fr-FR" baseline="0" dirty="0" smtClean="0"/>
              <a:t> of NR2B </a:t>
            </a:r>
            <a:r>
              <a:rPr lang="fr-FR" baseline="0" dirty="0" err="1" smtClean="0"/>
              <a:t>tafficking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cy</a:t>
            </a:r>
            <a:r>
              <a:rPr lang="fr-FR" baseline="0" dirty="0" smtClean="0"/>
              <a:t> CK2. </a:t>
            </a:r>
            <a:r>
              <a:rPr lang="fr-FR" baseline="0" dirty="0" err="1" smtClean="0"/>
              <a:t>Some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resarches</a:t>
            </a:r>
            <a:r>
              <a:rPr lang="fr-FR" baseline="0" dirty="0" smtClean="0"/>
              <a:t> have </a:t>
            </a:r>
            <a:r>
              <a:rPr lang="fr-FR" baseline="0" dirty="0" err="1" smtClean="0"/>
              <a:t>demonstrated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CK2 </a:t>
            </a:r>
            <a:r>
              <a:rPr lang="fr-FR" baseline="0" dirty="0" err="1" smtClean="0"/>
              <a:t>activity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disrupts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binding</a:t>
            </a:r>
            <a:r>
              <a:rPr lang="fr-FR" baseline="0" dirty="0" smtClean="0"/>
              <a:t> of NR2B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MAGUK </a:t>
            </a:r>
            <a:r>
              <a:rPr lang="fr-FR" baseline="0" dirty="0" err="1" smtClean="0"/>
              <a:t>proteins</a:t>
            </a:r>
            <a:r>
              <a:rPr lang="fr-FR" baseline="0" dirty="0" smtClean="0"/>
              <a:t> (</a:t>
            </a:r>
            <a:r>
              <a:rPr lang="fr-FR" baseline="0" dirty="0" err="1" smtClean="0"/>
              <a:t>like</a:t>
            </a:r>
            <a:r>
              <a:rPr lang="fr-FR" baseline="0" dirty="0" smtClean="0"/>
              <a:t> PSD-95), and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PSD-95 </a:t>
            </a:r>
            <a:r>
              <a:rPr lang="fr-FR" baseline="0" dirty="0" err="1" smtClean="0"/>
              <a:t>stabilizes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NMDARs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at</a:t>
            </a:r>
            <a:r>
              <a:rPr lang="fr-FR" baseline="0" dirty="0" smtClean="0"/>
              <a:t> the surface and </a:t>
            </a:r>
            <a:r>
              <a:rPr lang="fr-FR" baseline="0" dirty="0" err="1" smtClean="0"/>
              <a:t>inhibits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endocytosis</a:t>
            </a:r>
            <a:r>
              <a:rPr lang="fr-FR" baseline="0" dirty="0" smtClean="0"/>
              <a:t>. So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hypothesized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observed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decrease</a:t>
            </a:r>
            <a:r>
              <a:rPr lang="fr-FR" baseline="0" dirty="0" smtClean="0"/>
              <a:t> in surface and </a:t>
            </a:r>
            <a:r>
              <a:rPr lang="fr-FR" baseline="0" dirty="0" err="1" smtClean="0"/>
              <a:t>synaptic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expresssion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due to </a:t>
            </a:r>
            <a:r>
              <a:rPr lang="fr-FR" baseline="0" dirty="0" err="1" smtClean="0"/>
              <a:t>increased</a:t>
            </a:r>
            <a:r>
              <a:rPr lang="fr-FR" baseline="0" dirty="0" smtClean="0"/>
              <a:t> NMDAR </a:t>
            </a:r>
            <a:r>
              <a:rPr lang="fr-FR" baseline="0" dirty="0" err="1" smtClean="0"/>
              <a:t>endocytosis</a:t>
            </a:r>
            <a:r>
              <a:rPr lang="fr-FR" baseline="0" dirty="0" smtClean="0"/>
              <a:t>.</a:t>
            </a:r>
          </a:p>
          <a:p>
            <a:endParaRPr lang="fr-FR" baseline="0" dirty="0" smtClean="0"/>
          </a:p>
          <a:p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analyzed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effect</a:t>
            </a:r>
            <a:r>
              <a:rPr lang="fr-FR" baseline="0" dirty="0" smtClean="0"/>
              <a:t> of CK2 on NMDAR </a:t>
            </a:r>
            <a:r>
              <a:rPr lang="fr-FR" baseline="0" dirty="0" err="1" smtClean="0"/>
              <a:t>endocytosis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using</a:t>
            </a:r>
            <a:r>
              <a:rPr lang="fr-FR" baseline="0" dirty="0" smtClean="0"/>
              <a:t> fluorescence-</a:t>
            </a:r>
            <a:r>
              <a:rPr lang="fr-FR" baseline="0" dirty="0" err="1" smtClean="0"/>
              <a:t>based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assay</a:t>
            </a:r>
            <a:r>
              <a:rPr lang="fr-FR" baseline="0" dirty="0" smtClean="0"/>
              <a:t> in GFP-NR2B or GFP-NR2B E1479Q </a:t>
            </a:r>
            <a:r>
              <a:rPr lang="fr-FR" baseline="0" dirty="0" err="1" smtClean="0"/>
              <a:t>tranfected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neurons</a:t>
            </a:r>
            <a:r>
              <a:rPr lang="fr-FR" baseline="0" dirty="0" smtClean="0"/>
              <a:t>. For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, surface </a:t>
            </a:r>
            <a:r>
              <a:rPr lang="fr-FR" baseline="0" dirty="0" err="1" smtClean="0"/>
              <a:t>receptors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labaled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anti GFP </a:t>
            </a:r>
            <a:r>
              <a:rPr lang="fr-FR" baseline="0" dirty="0" err="1" smtClean="0"/>
              <a:t>antibody</a:t>
            </a:r>
            <a:r>
              <a:rPr lang="fr-FR" baseline="0" dirty="0" smtClean="0"/>
              <a:t> and the </a:t>
            </a:r>
            <a:r>
              <a:rPr lang="fr-FR" baseline="0" dirty="0" err="1" smtClean="0"/>
              <a:t>cellls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returned</a:t>
            </a:r>
            <a:r>
              <a:rPr lang="fr-FR" baseline="0" dirty="0" smtClean="0"/>
              <a:t> to 37°C to </a:t>
            </a:r>
            <a:r>
              <a:rPr lang="fr-FR" baseline="0" dirty="0" err="1" smtClean="0"/>
              <a:t>allow</a:t>
            </a:r>
            <a:r>
              <a:rPr lang="fr-FR" baseline="0" dirty="0" smtClean="0"/>
              <a:t> internalisation. </a:t>
            </a:r>
            <a:r>
              <a:rPr lang="fr-FR" baseline="0" dirty="0" err="1" smtClean="0"/>
              <a:t>Then</a:t>
            </a:r>
            <a:r>
              <a:rPr lang="fr-FR" baseline="0" dirty="0" smtClean="0"/>
              <a:t> surface </a:t>
            </a:r>
            <a:r>
              <a:rPr lang="fr-FR" baseline="0" dirty="0" err="1" smtClean="0"/>
              <a:t>proteins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labeled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Alexa 568 </a:t>
            </a:r>
            <a:r>
              <a:rPr lang="fr-FR" baseline="0" dirty="0" err="1" smtClean="0"/>
              <a:t>conjuged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secondary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antibody</a:t>
            </a:r>
            <a:r>
              <a:rPr lang="fr-FR" baseline="0" dirty="0" smtClean="0"/>
              <a:t> (green) and </a:t>
            </a:r>
            <a:r>
              <a:rPr lang="fr-FR" baseline="0" dirty="0" err="1" smtClean="0"/>
              <a:t>cells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permeabilized</a:t>
            </a:r>
            <a:r>
              <a:rPr lang="fr-FR" baseline="0" dirty="0" smtClean="0"/>
              <a:t> and the </a:t>
            </a:r>
            <a:r>
              <a:rPr lang="fr-FR" baseline="0" dirty="0" err="1" smtClean="0"/>
              <a:t>internalization</a:t>
            </a:r>
            <a:r>
              <a:rPr lang="fr-FR" baseline="0" dirty="0" smtClean="0"/>
              <a:t> of pool </a:t>
            </a:r>
            <a:r>
              <a:rPr lang="fr-FR" baseline="0" dirty="0" err="1" smtClean="0"/>
              <a:t>receptors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was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visualized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Alexa-633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565547-66EF-4553-8DA8-D7049002E24C}" type="slidenum">
              <a:rPr lang="fr-FR" smtClean="0"/>
              <a:pPr/>
              <a:t>19</a:t>
            </a:fld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baseline="0" dirty="0" err="1" smtClean="0"/>
              <a:t>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see</a:t>
            </a:r>
            <a:r>
              <a:rPr lang="fr-FR" baseline="0" dirty="0" smtClean="0"/>
              <a:t> a </a:t>
            </a:r>
            <a:r>
              <a:rPr lang="fr-FR" baseline="0" dirty="0" err="1" smtClean="0"/>
              <a:t>decrease</a:t>
            </a:r>
            <a:r>
              <a:rPr lang="fr-FR" baseline="0" dirty="0" smtClean="0"/>
              <a:t> in the </a:t>
            </a:r>
            <a:r>
              <a:rPr lang="fr-FR" baseline="0" dirty="0" err="1" smtClean="0"/>
              <a:t>endocytosis</a:t>
            </a:r>
            <a:r>
              <a:rPr lang="fr-FR" baseline="0" dirty="0" smtClean="0"/>
              <a:t> of the </a:t>
            </a:r>
            <a:r>
              <a:rPr lang="fr-FR" baseline="0" dirty="0" err="1" smtClean="0"/>
              <a:t>wt</a:t>
            </a:r>
            <a:r>
              <a:rPr lang="fr-FR" baseline="0" dirty="0" smtClean="0"/>
              <a:t> in  </a:t>
            </a:r>
            <a:r>
              <a:rPr lang="fr-FR" baseline="0" dirty="0" err="1" smtClean="0"/>
              <a:t>presence</a:t>
            </a:r>
            <a:r>
              <a:rPr lang="fr-FR" baseline="0" dirty="0" smtClean="0"/>
              <a:t> of TBB, and a </a:t>
            </a:r>
            <a:r>
              <a:rPr lang="fr-FR" baseline="0" dirty="0" err="1" smtClean="0"/>
              <a:t>decrease</a:t>
            </a:r>
            <a:r>
              <a:rPr lang="fr-FR" baseline="0" dirty="0" smtClean="0"/>
              <a:t> in the </a:t>
            </a:r>
            <a:r>
              <a:rPr lang="fr-FR" baseline="0" dirty="0" err="1" smtClean="0"/>
              <a:t>endocytosis</a:t>
            </a:r>
            <a:r>
              <a:rPr lang="fr-FR" baseline="0" dirty="0" smtClean="0"/>
              <a:t> of the mutant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was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no;more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decrease</a:t>
            </a:r>
            <a:r>
              <a:rPr lang="fr-FR" baseline="0" dirty="0" smtClean="0"/>
              <a:t> by the </a:t>
            </a:r>
            <a:r>
              <a:rPr lang="fr-FR" baseline="0" dirty="0" err="1" smtClean="0"/>
              <a:t>presence</a:t>
            </a:r>
            <a:r>
              <a:rPr lang="fr-FR" baseline="0" dirty="0" smtClean="0"/>
              <a:t> of TBB.</a:t>
            </a:r>
          </a:p>
          <a:p>
            <a:r>
              <a:rPr lang="fr-FR" baseline="0" dirty="0" smtClean="0"/>
              <a:t>So the inhibition of CK2 </a:t>
            </a:r>
            <a:r>
              <a:rPr lang="fr-FR" baseline="0" dirty="0" err="1" smtClean="0"/>
              <a:t>decrease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endocytosis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so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say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CK2 </a:t>
            </a:r>
            <a:r>
              <a:rPr lang="fr-FR" baseline="0" dirty="0" err="1" smtClean="0"/>
              <a:t>increase</a:t>
            </a:r>
            <a:r>
              <a:rPr lang="fr-FR" baseline="0" dirty="0" smtClean="0"/>
              <a:t> NR2B </a:t>
            </a:r>
            <a:r>
              <a:rPr lang="fr-FR" baseline="0" dirty="0" err="1" smtClean="0"/>
              <a:t>internalization</a:t>
            </a:r>
            <a:r>
              <a:rPr lang="fr-FR" baseline="0" dirty="0" smtClean="0"/>
              <a:t> via S1480 phosphorylation.</a:t>
            </a:r>
            <a:endParaRPr lang="fr-FR" dirty="0" smtClean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565547-66EF-4553-8DA8-D7049002E24C}" type="slidenum">
              <a:rPr lang="fr-FR" smtClean="0"/>
              <a:pPr/>
              <a:t>20</a:t>
            </a:fld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For the YEKL</a:t>
            </a:r>
            <a:r>
              <a:rPr lang="fr-FR" baseline="0" dirty="0" smtClean="0"/>
              <a:t> mutant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less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internalization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for the  WT. For E and Y mutation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same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decrease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internalization</a:t>
            </a:r>
            <a:r>
              <a:rPr lang="fr-FR" baseline="0" dirty="0" smtClean="0"/>
              <a:t>, and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notice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for the double mutant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no </a:t>
            </a:r>
            <a:r>
              <a:rPr lang="fr-FR" baseline="0" dirty="0" err="1" smtClean="0"/>
              <a:t>additional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decrease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endocytosis</a:t>
            </a:r>
            <a:r>
              <a:rPr lang="fr-FR" baseline="0" dirty="0" smtClean="0"/>
              <a:t>, </a:t>
            </a:r>
            <a:r>
              <a:rPr lang="fr-FR" baseline="0" dirty="0" err="1" smtClean="0"/>
              <a:t>so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say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the YEKL motif and in the PDZ </a:t>
            </a:r>
            <a:r>
              <a:rPr lang="fr-FR" baseline="0" dirty="0" err="1" smtClean="0"/>
              <a:t>domain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share</a:t>
            </a:r>
            <a:r>
              <a:rPr lang="fr-FR" baseline="0" dirty="0" smtClean="0"/>
              <a:t> a </a:t>
            </a:r>
            <a:r>
              <a:rPr lang="fr-FR" baseline="0" dirty="0" err="1" smtClean="0"/>
              <a:t>common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molecular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mechanisms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reduce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endocytosis</a:t>
            </a:r>
            <a:r>
              <a:rPr lang="fr-FR" baseline="0" dirty="0" smtClean="0"/>
              <a:t>.</a:t>
            </a:r>
          </a:p>
          <a:p>
            <a:r>
              <a:rPr lang="fr-FR" baseline="0" dirty="0" smtClean="0"/>
              <a:t>For the S mutation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an </a:t>
            </a:r>
            <a:r>
              <a:rPr lang="fr-FR" baseline="0" dirty="0" err="1" smtClean="0"/>
              <a:t>increase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internalization</a:t>
            </a:r>
            <a:r>
              <a:rPr lang="fr-FR" baseline="0" dirty="0" smtClean="0"/>
              <a:t> but for the </a:t>
            </a:r>
            <a:r>
              <a:rPr lang="fr-FR" baseline="0" dirty="0" err="1" smtClean="0"/>
              <a:t>bouble</a:t>
            </a:r>
            <a:r>
              <a:rPr lang="fr-FR" baseline="0" dirty="0" smtClean="0"/>
              <a:t> mutant S and Y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see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these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internalizatnio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was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reduce</a:t>
            </a:r>
            <a:endParaRPr lang="fr-FR" baseline="0" dirty="0" smtClean="0"/>
          </a:p>
          <a:p>
            <a:endParaRPr lang="fr-FR" baseline="0" dirty="0" smtClean="0"/>
          </a:p>
          <a:p>
            <a:r>
              <a:rPr lang="fr-FR" baseline="0" dirty="0" smtClean="0"/>
              <a:t>So the Phosphorylation in PDZ-</a:t>
            </a:r>
            <a:r>
              <a:rPr lang="fr-FR" baseline="0" dirty="0" err="1" smtClean="0"/>
              <a:t>domain</a:t>
            </a:r>
            <a:r>
              <a:rPr lang="fr-FR" baseline="0" dirty="0" smtClean="0"/>
              <a:t> of NR2B affects the phosphorylation of the </a:t>
            </a:r>
            <a:r>
              <a:rPr lang="fr-FR" baseline="0" dirty="0" err="1" smtClean="0"/>
              <a:t>Yekl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endocytic</a:t>
            </a:r>
            <a:r>
              <a:rPr lang="fr-FR" baseline="0" dirty="0" smtClean="0"/>
              <a:t> motif and </a:t>
            </a:r>
            <a:r>
              <a:rPr lang="fr-FR" baseline="0" dirty="0" err="1" smtClean="0"/>
              <a:t>induces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internalization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565547-66EF-4553-8DA8-D7049002E24C}" type="slidenum">
              <a:rPr lang="fr-FR" smtClean="0"/>
              <a:pPr/>
              <a:t>22</a:t>
            </a:fld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To analyse </a:t>
            </a:r>
            <a:r>
              <a:rPr lang="fr-FR" dirty="0" err="1" smtClean="0"/>
              <a:t>this</a:t>
            </a:r>
            <a:r>
              <a:rPr lang="fr-FR" dirty="0" smtClean="0"/>
              <a:t> </a:t>
            </a:r>
            <a:r>
              <a:rPr lang="fr-FR" dirty="0" err="1" smtClean="0"/>
              <a:t>hypothesis</a:t>
            </a:r>
            <a:r>
              <a:rPr lang="fr-FR" dirty="0" smtClean="0"/>
              <a:t>,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investigated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effects</a:t>
            </a:r>
            <a:r>
              <a:rPr lang="fr-FR" baseline="0" dirty="0" smtClean="0"/>
              <a:t> of CK2 inhibition on Y1472 phosphorylation, </a:t>
            </a:r>
            <a:r>
              <a:rPr lang="fr-FR" baseline="0" dirty="0" err="1" smtClean="0"/>
              <a:t>fir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analyzed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levels</a:t>
            </a:r>
            <a:r>
              <a:rPr lang="fr-FR" baseline="0" dirty="0" smtClean="0"/>
              <a:t> of NR2B pS1480 and pY1472 in HEK293 </a:t>
            </a:r>
            <a:r>
              <a:rPr lang="fr-FR" baseline="0" dirty="0" err="1" smtClean="0"/>
              <a:t>transfected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PSD-95 NR1 and NR2B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or </a:t>
            </a:r>
            <a:r>
              <a:rPr lang="fr-FR" baseline="0" dirty="0" err="1" smtClean="0"/>
              <a:t>without</a:t>
            </a:r>
            <a:r>
              <a:rPr lang="fr-FR" baseline="0" dirty="0" smtClean="0"/>
              <a:t> TBB</a:t>
            </a:r>
          </a:p>
          <a:p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see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TBB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more pY1472 </a:t>
            </a:r>
            <a:r>
              <a:rPr lang="fr-FR" baseline="0" dirty="0" err="1" smtClean="0"/>
              <a:t>than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TBB </a:t>
            </a:r>
            <a:r>
              <a:rPr lang="fr-FR" baseline="0" dirty="0" err="1" smtClean="0"/>
              <a:t>unlike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less</a:t>
            </a:r>
            <a:r>
              <a:rPr lang="fr-FR" baseline="0" dirty="0" smtClean="0"/>
              <a:t> pS1480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TBB.</a:t>
            </a:r>
          </a:p>
          <a:p>
            <a:endParaRPr lang="fr-FR" baseline="0" dirty="0" smtClean="0"/>
          </a:p>
          <a:p>
            <a:r>
              <a:rPr lang="fr-FR" baseline="0" dirty="0" smtClean="0"/>
              <a:t>So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conclued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reduction</a:t>
            </a:r>
            <a:r>
              <a:rPr lang="fr-FR" baseline="0" dirty="0" smtClean="0"/>
              <a:t> of pS1480 in </a:t>
            </a:r>
            <a:r>
              <a:rPr lang="fr-FR" baseline="0" dirty="0" err="1" smtClean="0"/>
              <a:t>presence</a:t>
            </a:r>
            <a:r>
              <a:rPr lang="fr-FR" baseline="0" dirty="0" smtClean="0"/>
              <a:t> of TBB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concomittant</a:t>
            </a:r>
            <a:r>
              <a:rPr lang="fr-FR" baseline="0" dirty="0" smtClean="0"/>
              <a:t> to the </a:t>
            </a:r>
            <a:r>
              <a:rPr lang="fr-FR" baseline="0" dirty="0" err="1" smtClean="0"/>
              <a:t>increase</a:t>
            </a:r>
            <a:r>
              <a:rPr lang="fr-FR" baseline="0" dirty="0" smtClean="0"/>
              <a:t> of pY1472.</a:t>
            </a:r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565547-66EF-4553-8DA8-D7049002E24C}" type="slidenum">
              <a:rPr lang="fr-FR" smtClean="0"/>
              <a:pPr/>
              <a:t>23</a:t>
            </a:fld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 err="1" smtClean="0">
                <a:sym typeface="Wingdings" pitchFamily="2" charset="2"/>
              </a:rPr>
              <a:t>when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there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is</a:t>
            </a:r>
            <a:r>
              <a:rPr lang="fr-FR" dirty="0" smtClean="0">
                <a:sym typeface="Wingdings" pitchFamily="2" charset="2"/>
              </a:rPr>
              <a:t> the </a:t>
            </a:r>
            <a:r>
              <a:rPr lang="fr-FR" dirty="0" err="1" smtClean="0">
                <a:sym typeface="Wingdings" pitchFamily="2" charset="2"/>
              </a:rPr>
              <a:t>most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elevated</a:t>
            </a:r>
            <a:r>
              <a:rPr lang="fr-FR" dirty="0" smtClean="0">
                <a:sym typeface="Wingdings" pitchFamily="2" charset="2"/>
              </a:rPr>
              <a:t> ratio pS1480/Total and the </a:t>
            </a:r>
            <a:r>
              <a:rPr lang="fr-FR" dirty="0" err="1" smtClean="0">
                <a:sym typeface="Wingdings" pitchFamily="2" charset="2"/>
              </a:rPr>
              <a:t>higher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quantity</a:t>
            </a:r>
            <a:r>
              <a:rPr lang="fr-FR" dirty="0" smtClean="0">
                <a:sym typeface="Wingdings" pitchFamily="2" charset="2"/>
              </a:rPr>
              <a:t> of </a:t>
            </a:r>
            <a:r>
              <a:rPr lang="fr-FR" dirty="0" err="1" smtClean="0">
                <a:sym typeface="Wingdings" pitchFamily="2" charset="2"/>
              </a:rPr>
              <a:t>each</a:t>
            </a:r>
            <a:r>
              <a:rPr lang="fr-FR" dirty="0" smtClean="0">
                <a:sym typeface="Wingdings" pitchFamily="2" charset="2"/>
              </a:rPr>
              <a:t> SU of CK2</a:t>
            </a:r>
            <a:endParaRPr lang="fr-FR" dirty="0" smtClean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DCA28-3F14-418C-8705-56B5D12E0B25}" type="slidenum">
              <a:rPr lang="fr-FR" smtClean="0"/>
              <a:pPr/>
              <a:t>24</a:t>
            </a:fld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But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the case for the </a:t>
            </a:r>
            <a:r>
              <a:rPr lang="fr-FR" baseline="0" dirty="0" err="1" smtClean="0"/>
              <a:t>synaptic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plamatic</a:t>
            </a:r>
            <a:r>
              <a:rPr lang="fr-FR" baseline="0" dirty="0" smtClean="0"/>
              <a:t> membrane </a:t>
            </a:r>
            <a:r>
              <a:rPr lang="fr-FR" baseline="0" dirty="0" smtClean="0">
                <a:sym typeface="Wingdings" pitchFamily="2" charset="2"/>
              </a:rPr>
              <a:t> CK2  </a:t>
            </a:r>
            <a:r>
              <a:rPr lang="fr-FR" baseline="0" dirty="0" err="1" smtClean="0">
                <a:sym typeface="Wingdings" pitchFamily="2" charset="2"/>
              </a:rPr>
              <a:t>is</a:t>
            </a:r>
            <a:r>
              <a:rPr lang="fr-FR" baseline="0" dirty="0" smtClean="0">
                <a:sym typeface="Wingdings" pitchFamily="2" charset="2"/>
              </a:rPr>
              <a:t> </a:t>
            </a:r>
            <a:r>
              <a:rPr lang="fr-FR" baseline="0" dirty="0" err="1" smtClean="0">
                <a:sym typeface="Wingdings" pitchFamily="2" charset="2"/>
              </a:rPr>
              <a:t>ncssary</a:t>
            </a:r>
            <a:r>
              <a:rPr lang="fr-FR" baseline="0" dirty="0" smtClean="0">
                <a:sym typeface="Wingdings" pitchFamily="2" charset="2"/>
              </a:rPr>
              <a:t> for the </a:t>
            </a:r>
            <a:r>
              <a:rPr lang="fr-FR" baseline="0" dirty="0" err="1" smtClean="0">
                <a:sym typeface="Wingdings" pitchFamily="2" charset="2"/>
              </a:rPr>
              <a:t>switch</a:t>
            </a:r>
            <a:r>
              <a:rPr lang="fr-FR" baseline="0" dirty="0" smtClean="0">
                <a:sym typeface="Wingdings" pitchFamily="2" charset="2"/>
              </a:rPr>
              <a:t> </a:t>
            </a:r>
            <a:r>
              <a:rPr lang="fr-FR" baseline="0" dirty="0" err="1" smtClean="0">
                <a:sym typeface="Wingdings" pitchFamily="2" charset="2"/>
              </a:rPr>
              <a:t>during</a:t>
            </a:r>
            <a:r>
              <a:rPr lang="fr-FR" baseline="0" dirty="0" smtClean="0">
                <a:sym typeface="Wingdings" pitchFamily="2" charset="2"/>
              </a:rPr>
              <a:t> the </a:t>
            </a:r>
            <a:r>
              <a:rPr lang="fr-FR" baseline="0" dirty="0" err="1" smtClean="0">
                <a:sym typeface="Wingdings" pitchFamily="2" charset="2"/>
              </a:rPr>
              <a:t>developpement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DCA28-3F14-418C-8705-56B5D12E0B25}" type="slidenum">
              <a:rPr lang="fr-FR" smtClean="0"/>
              <a:pPr/>
              <a:t>25</a:t>
            </a:fld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 smtClean="0"/>
              <a:t>Prouve</a:t>
            </a:r>
            <a:r>
              <a:rPr lang="fr-FR" baseline="0" dirty="0" smtClean="0"/>
              <a:t> que le </a:t>
            </a:r>
            <a:r>
              <a:rPr lang="fr-FR" baseline="0" dirty="0" err="1" smtClean="0"/>
              <a:t>mecanisme</a:t>
            </a:r>
            <a:r>
              <a:rPr lang="fr-FR" baseline="0" dirty="0" smtClean="0"/>
              <a:t> de P° de la figure 4 de Y sur S se fait durant le développe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 smtClean="0">
                <a:sym typeface="Wingdings" pitchFamily="2" charset="2"/>
              </a:rPr>
              <a:t>The </a:t>
            </a:r>
            <a:r>
              <a:rPr lang="fr-FR" dirty="0" err="1" smtClean="0">
                <a:sym typeface="Wingdings" pitchFamily="2" charset="2"/>
              </a:rPr>
              <a:t>level</a:t>
            </a:r>
            <a:r>
              <a:rPr lang="fr-FR" dirty="0" smtClean="0">
                <a:sym typeface="Wingdings" pitchFamily="2" charset="2"/>
              </a:rPr>
              <a:t> of NR2B pS1480 </a:t>
            </a:r>
            <a:r>
              <a:rPr lang="fr-FR" dirty="0" err="1" smtClean="0">
                <a:sym typeface="Wingdings" pitchFamily="2" charset="2"/>
              </a:rPr>
              <a:t>is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elevated</a:t>
            </a:r>
            <a:r>
              <a:rPr lang="fr-FR" dirty="0" smtClean="0">
                <a:sym typeface="Wingdings" pitchFamily="2" charset="2"/>
              </a:rPr>
              <a:t> in P13 and pY1472 </a:t>
            </a:r>
            <a:r>
              <a:rPr lang="fr-FR" dirty="0" err="1" smtClean="0">
                <a:sym typeface="Wingdings" pitchFamily="2" charset="2"/>
              </a:rPr>
              <a:t>is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reduced</a:t>
            </a:r>
            <a:r>
              <a:rPr lang="fr-FR" dirty="0" smtClean="0">
                <a:sym typeface="Wingdings" pitchFamily="2" charset="2"/>
              </a:rPr>
              <a:t> in </a:t>
            </a:r>
            <a:r>
              <a:rPr lang="fr-FR" dirty="0" err="1" smtClean="0">
                <a:sym typeface="Wingdings" pitchFamily="2" charset="2"/>
              </a:rPr>
              <a:t>comparison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with</a:t>
            </a:r>
            <a:r>
              <a:rPr lang="fr-FR" dirty="0" smtClean="0">
                <a:sym typeface="Wingdings" pitchFamily="2" charset="2"/>
              </a:rPr>
              <a:t> the </a:t>
            </a:r>
            <a:r>
              <a:rPr lang="fr-FR" dirty="0" err="1" smtClean="0">
                <a:sym typeface="Wingdings" pitchFamily="2" charset="2"/>
              </a:rPr>
              <a:t>adult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level</a:t>
            </a:r>
            <a:endParaRPr lang="fr-FR" dirty="0" smtClean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DCA28-3F14-418C-8705-56B5D12E0B25}" type="slidenum">
              <a:rPr lang="fr-FR" smtClean="0"/>
              <a:pPr/>
              <a:t>26</a:t>
            </a:fld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sz="1200" dirty="0" smtClean="0"/>
              <a:t>Phosphorylation of NR2B and </a:t>
            </a:r>
            <a:r>
              <a:rPr lang="fr-FR" sz="1200" dirty="0" err="1" smtClean="0"/>
              <a:t>synaptic</a:t>
            </a:r>
            <a:r>
              <a:rPr lang="fr-FR" sz="1200" dirty="0" smtClean="0"/>
              <a:t> </a:t>
            </a:r>
            <a:r>
              <a:rPr lang="fr-FR" sz="1200" dirty="0" err="1" smtClean="0"/>
              <a:t>activity</a:t>
            </a:r>
            <a:endParaRPr lang="fr-FR" sz="1200" dirty="0" smtClean="0"/>
          </a:p>
          <a:p>
            <a:endParaRPr lang="fr-FR" dirty="0" smtClean="0"/>
          </a:p>
          <a:p>
            <a:r>
              <a:rPr lang="fr-FR" dirty="0" err="1" smtClean="0"/>
              <a:t>We</a:t>
            </a:r>
            <a:r>
              <a:rPr lang="fr-FR" dirty="0" smtClean="0"/>
              <a:t> know </a:t>
            </a:r>
            <a:r>
              <a:rPr lang="fr-FR" dirty="0" err="1" smtClean="0"/>
              <a:t>that</a:t>
            </a:r>
            <a:r>
              <a:rPr lang="fr-FR" dirty="0" smtClean="0"/>
              <a:t> </a:t>
            </a:r>
            <a:r>
              <a:rPr lang="fr-FR" dirty="0" err="1" smtClean="0"/>
              <a:t>incorcopartion</a:t>
            </a:r>
            <a:r>
              <a:rPr lang="fr-FR" dirty="0" smtClean="0"/>
              <a:t> of</a:t>
            </a:r>
            <a:r>
              <a:rPr lang="fr-FR" baseline="0" dirty="0" smtClean="0"/>
              <a:t> NR2A </a:t>
            </a:r>
            <a:r>
              <a:rPr lang="fr-FR" baseline="0" dirty="0" err="1" smtClean="0"/>
              <a:t>needs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synaptic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actvity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blocked</a:t>
            </a:r>
            <a:r>
              <a:rPr lang="fr-FR" baseline="0" dirty="0" smtClean="0"/>
              <a:t> by NMDAR </a:t>
            </a:r>
            <a:r>
              <a:rPr lang="fr-FR" baseline="0" dirty="0" err="1" smtClean="0"/>
              <a:t>inhibotors</a:t>
            </a:r>
            <a:r>
              <a:rPr lang="fr-FR" baseline="0" dirty="0" smtClean="0"/>
              <a:t>, </a:t>
            </a:r>
            <a:r>
              <a:rPr lang="fr-FR" baseline="0" dirty="0" err="1" smtClean="0"/>
              <a:t>so</a:t>
            </a:r>
            <a:r>
              <a:rPr lang="fr-FR" baseline="0" dirty="0" smtClean="0"/>
              <a:t> </a:t>
            </a:r>
            <a:r>
              <a:rPr lang="fr-FR" baseline="0" dirty="0" err="1" smtClean="0"/>
              <a:t>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want</a:t>
            </a:r>
            <a:r>
              <a:rPr lang="fr-FR" baseline="0" dirty="0" smtClean="0"/>
              <a:t> to know if NR2B phosphorylation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synaptic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activity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dependant</a:t>
            </a:r>
            <a:r>
              <a:rPr lang="fr-FR" baseline="0" dirty="0" smtClean="0"/>
              <a:t>.</a:t>
            </a:r>
          </a:p>
          <a:p>
            <a:r>
              <a:rPr lang="fr-FR" baseline="0" dirty="0" smtClean="0"/>
              <a:t>For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used</a:t>
            </a:r>
            <a:r>
              <a:rPr lang="fr-FR" baseline="0" dirty="0" smtClean="0"/>
              <a:t> TTX </a:t>
            </a:r>
            <a:r>
              <a:rPr lang="fr-FR" baseline="0" dirty="0" err="1" smtClean="0"/>
              <a:t>who</a:t>
            </a:r>
            <a:r>
              <a:rPr lang="fr-FR" baseline="0" dirty="0" smtClean="0"/>
              <a:t> block neuronal </a:t>
            </a:r>
            <a:r>
              <a:rPr lang="fr-FR" baseline="0" dirty="0" err="1" smtClean="0"/>
              <a:t>activity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bicuculline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who</a:t>
            </a:r>
            <a:r>
              <a:rPr lang="fr-FR" baseline="0" dirty="0" smtClean="0"/>
              <a:t> stimule neuronal </a:t>
            </a:r>
            <a:r>
              <a:rPr lang="fr-FR" baseline="0" dirty="0" err="1" smtClean="0"/>
              <a:t>activity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analyzed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level</a:t>
            </a:r>
            <a:r>
              <a:rPr lang="fr-FR" baseline="0" dirty="0" smtClean="0"/>
              <a:t> of pS1480 </a:t>
            </a:r>
            <a:r>
              <a:rPr lang="fr-FR" baseline="0" dirty="0" err="1" smtClean="0"/>
              <a:t>after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immunoblotting</a:t>
            </a:r>
            <a:r>
              <a:rPr lang="fr-FR" baseline="0" dirty="0" smtClean="0"/>
              <a:t>. The </a:t>
            </a:r>
            <a:r>
              <a:rPr lang="fr-FR" baseline="0" dirty="0" err="1" smtClean="0"/>
              <a:t>KCl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was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also</a:t>
            </a:r>
            <a:r>
              <a:rPr lang="fr-FR" baseline="0" dirty="0" smtClean="0"/>
              <a:t> </a:t>
            </a:r>
            <a:r>
              <a:rPr lang="fr-FR" baseline="0" dirty="0" err="1" smtClean="0"/>
              <a:t>used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induce</a:t>
            </a:r>
            <a:r>
              <a:rPr lang="fr-FR" baseline="0" dirty="0" smtClean="0"/>
              <a:t> neuronal </a:t>
            </a:r>
            <a:r>
              <a:rPr lang="fr-FR" baseline="0" dirty="0" err="1" smtClean="0"/>
              <a:t>depolarization</a:t>
            </a:r>
            <a:r>
              <a:rPr lang="fr-FR" baseline="0" dirty="0" smtClean="0"/>
              <a:t>.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see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in </a:t>
            </a:r>
            <a:r>
              <a:rPr lang="fr-FR" baseline="0" dirty="0" err="1" smtClean="0"/>
              <a:t>presence</a:t>
            </a:r>
            <a:r>
              <a:rPr lang="fr-FR" baseline="0" dirty="0" smtClean="0"/>
              <a:t> of TTX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no P on S1480 </a:t>
            </a:r>
            <a:r>
              <a:rPr lang="fr-FR" baseline="0" dirty="0" err="1" smtClean="0"/>
              <a:t>whereas</a:t>
            </a:r>
            <a:r>
              <a:rPr lang="fr-FR" baseline="0" dirty="0" smtClean="0"/>
              <a:t> in </a:t>
            </a:r>
            <a:r>
              <a:rPr lang="fr-FR" baseline="0" dirty="0" err="1" smtClean="0"/>
              <a:t>presence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activator</a:t>
            </a:r>
            <a:r>
              <a:rPr lang="fr-FR" baseline="0" dirty="0" smtClean="0"/>
              <a:t> of neuronal </a:t>
            </a:r>
            <a:r>
              <a:rPr lang="fr-FR" baseline="0" dirty="0" err="1" smtClean="0"/>
              <a:t>activity</a:t>
            </a:r>
            <a:r>
              <a:rPr lang="fr-FR" baseline="0" dirty="0" smtClean="0"/>
              <a:t> (</a:t>
            </a:r>
            <a:r>
              <a:rPr lang="fr-FR" baseline="0" dirty="0" err="1" smtClean="0"/>
              <a:t>bicu</a:t>
            </a:r>
            <a:r>
              <a:rPr lang="fr-FR" baseline="0" dirty="0" smtClean="0"/>
              <a:t> and KCL)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P.</a:t>
            </a:r>
          </a:p>
          <a:p>
            <a:r>
              <a:rPr lang="fr-FR" baseline="0" dirty="0" smtClean="0"/>
              <a:t>phosphorylation on NR2B S1480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induce</a:t>
            </a:r>
            <a:r>
              <a:rPr lang="fr-FR" baseline="0" dirty="0" smtClean="0"/>
              <a:t> by </a:t>
            </a:r>
            <a:r>
              <a:rPr lang="fr-FR" baseline="0" dirty="0" err="1" smtClean="0"/>
              <a:t>synaptic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activity</a:t>
            </a:r>
            <a:r>
              <a:rPr lang="fr-FR" baseline="0" dirty="0" smtClean="0"/>
              <a:t> .</a:t>
            </a:r>
          </a:p>
          <a:p>
            <a:r>
              <a:rPr lang="fr-FR" baseline="0" dirty="0" err="1" smtClean="0"/>
              <a:t>Then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authors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want</a:t>
            </a:r>
            <a:r>
              <a:rPr lang="fr-FR" baseline="0" dirty="0" smtClean="0"/>
              <a:t> to know if the pS1480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dependant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synaptic</a:t>
            </a:r>
            <a:r>
              <a:rPr lang="fr-FR" baseline="0" dirty="0" smtClean="0"/>
              <a:t> NMDAR activation </a:t>
            </a:r>
            <a:r>
              <a:rPr lang="fr-FR" baseline="0" dirty="0" err="1" smtClean="0"/>
              <a:t>so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they</a:t>
            </a:r>
            <a:r>
              <a:rPr lang="fr-FR" baseline="0" dirty="0" smtClean="0"/>
              <a:t> do the </a:t>
            </a:r>
            <a:r>
              <a:rPr lang="fr-FR" baseline="0" dirty="0" err="1" smtClean="0"/>
              <a:t>sameexperiment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NMDAR </a:t>
            </a:r>
            <a:r>
              <a:rPr lang="fr-FR" baseline="0" dirty="0" err="1" smtClean="0"/>
              <a:t>antagonists</a:t>
            </a:r>
            <a:r>
              <a:rPr lang="fr-FR" baseline="0" dirty="0" smtClean="0"/>
              <a:t>( MK-801 and APV) and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see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in the </a:t>
            </a:r>
            <a:r>
              <a:rPr lang="fr-FR" baseline="0" dirty="0" err="1" smtClean="0"/>
              <a:t>presence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antagonists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no P on S1480.</a:t>
            </a:r>
          </a:p>
          <a:p>
            <a:r>
              <a:rPr lang="fr-FR" baseline="0" dirty="0" smtClean="0"/>
              <a:t>So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say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phosphorylation on NR2B S1480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induce</a:t>
            </a:r>
            <a:r>
              <a:rPr lang="fr-FR" baseline="0" dirty="0" smtClean="0"/>
              <a:t> by </a:t>
            </a:r>
            <a:r>
              <a:rPr lang="fr-FR" baseline="0" dirty="0" err="1" smtClean="0"/>
              <a:t>activity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dependant</a:t>
            </a:r>
            <a:r>
              <a:rPr lang="fr-FR" baseline="0" dirty="0" smtClean="0"/>
              <a:t> on </a:t>
            </a:r>
            <a:r>
              <a:rPr lang="fr-FR" baseline="0" dirty="0" err="1" smtClean="0"/>
              <a:t>synaptic</a:t>
            </a:r>
            <a:r>
              <a:rPr lang="fr-FR" baseline="0" dirty="0" smtClean="0"/>
              <a:t> NMDAR activation.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565547-66EF-4553-8DA8-D7049002E24C}" type="slidenum">
              <a:rPr lang="fr-FR" smtClean="0"/>
              <a:pPr/>
              <a:t>27</a:t>
            </a:fld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err="1" smtClean="0"/>
              <a:t>Then</a:t>
            </a:r>
            <a:r>
              <a:rPr lang="fr-FR" dirty="0" smtClean="0"/>
              <a:t> </a:t>
            </a:r>
            <a:r>
              <a:rPr lang="fr-FR" dirty="0" err="1" smtClean="0"/>
              <a:t>authors</a:t>
            </a:r>
            <a:r>
              <a:rPr lang="fr-FR" dirty="0" smtClean="0"/>
              <a:t> if the </a:t>
            </a:r>
            <a:r>
              <a:rPr lang="fr-FR" dirty="0" err="1" smtClean="0"/>
              <a:t>level</a:t>
            </a:r>
            <a:r>
              <a:rPr lang="fr-FR" baseline="0" dirty="0" smtClean="0"/>
              <a:t> of NR2A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important for the P S1480, for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they</a:t>
            </a:r>
            <a:r>
              <a:rPr lang="fr-FR" baseline="0" dirty="0" smtClean="0"/>
              <a:t> use NR2A knockout mouse or WT and </a:t>
            </a:r>
            <a:r>
              <a:rPr lang="fr-FR" baseline="0" dirty="0" err="1" smtClean="0"/>
              <a:t>they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analysed</a:t>
            </a:r>
            <a:r>
              <a:rPr lang="fr-FR" baseline="0" dirty="0" smtClean="0"/>
              <a:t> the P S1480 by </a:t>
            </a:r>
            <a:r>
              <a:rPr lang="fr-FR" baseline="0" dirty="0" err="1" smtClean="0"/>
              <a:t>immnublotting</a:t>
            </a:r>
            <a:r>
              <a:rPr lang="fr-FR" baseline="0" dirty="0" smtClean="0"/>
              <a:t>.</a:t>
            </a:r>
          </a:p>
          <a:p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see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in NR2AKO mouse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less</a:t>
            </a:r>
            <a:r>
              <a:rPr lang="fr-FR" baseline="0" dirty="0" smtClean="0"/>
              <a:t> phosphorylation </a:t>
            </a:r>
            <a:r>
              <a:rPr lang="fr-FR" baseline="0" dirty="0" err="1" smtClean="0"/>
              <a:t>than</a:t>
            </a:r>
            <a:r>
              <a:rPr lang="fr-FR" baseline="0" dirty="0" smtClean="0"/>
              <a:t> in WT mouse, </a:t>
            </a:r>
            <a:r>
              <a:rPr lang="fr-FR" baseline="0" dirty="0" err="1" smtClean="0"/>
              <a:t>so</a:t>
            </a:r>
            <a:r>
              <a:rPr lang="fr-FR" baseline="0" dirty="0" smtClean="0"/>
              <a:t> NMDAR </a:t>
            </a:r>
            <a:r>
              <a:rPr lang="fr-FR" baseline="0" dirty="0" err="1" smtClean="0"/>
              <a:t>switch</a:t>
            </a:r>
            <a:r>
              <a:rPr lang="fr-FR" baseline="0" dirty="0" smtClean="0"/>
              <a:t> and NR2B S1480 phosphorylation </a:t>
            </a:r>
            <a:r>
              <a:rPr lang="fr-FR" baseline="0" dirty="0" err="1" smtClean="0"/>
              <a:t>need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same</a:t>
            </a:r>
            <a:r>
              <a:rPr lang="fr-FR" baseline="0" dirty="0" smtClean="0"/>
              <a:t> stimuli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565547-66EF-4553-8DA8-D7049002E24C}" type="slidenum">
              <a:rPr lang="fr-FR" smtClean="0"/>
              <a:pPr/>
              <a:t>29</a:t>
            </a:fld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Electrodes de stimulation placées dans le stratum </a:t>
            </a:r>
            <a:r>
              <a:rPr lang="fr-FR" dirty="0" err="1" smtClean="0"/>
              <a:t>radiatum</a:t>
            </a:r>
            <a:r>
              <a:rPr lang="fr-FR" dirty="0" smtClean="0"/>
              <a:t> du CA1 recevant des afférences des collatérales de </a:t>
            </a:r>
            <a:r>
              <a:rPr lang="fr-FR" dirty="0" err="1" smtClean="0"/>
              <a:t>schaffer</a:t>
            </a:r>
            <a:r>
              <a:rPr lang="fr-FR" dirty="0" smtClean="0"/>
              <a:t> et des axones </a:t>
            </a:r>
            <a:r>
              <a:rPr lang="fr-FR" dirty="0" err="1" smtClean="0"/>
              <a:t>commisuraux</a:t>
            </a:r>
            <a:r>
              <a:rPr lang="fr-FR" dirty="0" smtClean="0"/>
              <a:t>. Les </a:t>
            </a:r>
            <a:r>
              <a:rPr lang="fr-FR" dirty="0" err="1" smtClean="0"/>
              <a:t>electrodes</a:t>
            </a:r>
            <a:r>
              <a:rPr lang="fr-FR" dirty="0" smtClean="0"/>
              <a:t> placées de chaque côté</a:t>
            </a:r>
            <a:r>
              <a:rPr lang="fr-FR" baseline="0" dirty="0" smtClean="0"/>
              <a:t> de la cellule enregistrée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565547-66EF-4553-8DA8-D7049002E24C}" type="slidenum">
              <a:rPr lang="fr-FR" smtClean="0"/>
              <a:pPr/>
              <a:t>30</a:t>
            </a:fld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err="1" smtClean="0"/>
              <a:t>We</a:t>
            </a:r>
            <a:r>
              <a:rPr lang="fr-FR" dirty="0" smtClean="0"/>
              <a:t> know </a:t>
            </a:r>
            <a:r>
              <a:rPr lang="fr-FR" dirty="0" err="1" smtClean="0"/>
              <a:t>that</a:t>
            </a:r>
            <a:r>
              <a:rPr lang="fr-FR" dirty="0" smtClean="0"/>
              <a:t> LTP induction </a:t>
            </a:r>
            <a:r>
              <a:rPr lang="fr-FR" dirty="0" err="1" smtClean="0"/>
              <a:t>induces</a:t>
            </a:r>
            <a:r>
              <a:rPr lang="fr-FR" dirty="0" smtClean="0"/>
              <a:t> a </a:t>
            </a:r>
            <a:r>
              <a:rPr lang="fr-FR" dirty="0" err="1" smtClean="0"/>
              <a:t>switch</a:t>
            </a:r>
            <a:r>
              <a:rPr lang="fr-FR" dirty="0" smtClean="0"/>
              <a:t> in NMDAR in </a:t>
            </a:r>
            <a:r>
              <a:rPr lang="fr-FR" dirty="0" err="1" smtClean="0"/>
              <a:t>hippocampal</a:t>
            </a:r>
            <a:r>
              <a:rPr lang="fr-FR" dirty="0" smtClean="0"/>
              <a:t> </a:t>
            </a:r>
            <a:r>
              <a:rPr lang="fr-FR" dirty="0" err="1" smtClean="0"/>
              <a:t>neurons</a:t>
            </a:r>
            <a:r>
              <a:rPr lang="fr-FR" dirty="0" smtClean="0"/>
              <a:t>, </a:t>
            </a:r>
            <a:r>
              <a:rPr lang="fr-FR" dirty="0" err="1" smtClean="0"/>
              <a:t>so</a:t>
            </a:r>
            <a:r>
              <a:rPr lang="fr-FR" dirty="0" smtClean="0"/>
              <a:t> </a:t>
            </a:r>
            <a:r>
              <a:rPr lang="fr-FR" dirty="0" err="1" smtClean="0"/>
              <a:t>authors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want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study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role</a:t>
            </a:r>
            <a:r>
              <a:rPr lang="fr-FR" baseline="0" dirty="0" smtClean="0"/>
              <a:t> of CK2 in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swith</a:t>
            </a:r>
            <a:r>
              <a:rPr lang="fr-FR" baseline="0" dirty="0" smtClean="0"/>
              <a:t>. For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, </a:t>
            </a:r>
            <a:r>
              <a:rPr lang="fr-FR" baseline="0" dirty="0" err="1" smtClean="0"/>
              <a:t>they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used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whole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cells</a:t>
            </a:r>
            <a:r>
              <a:rPr lang="fr-FR" baseline="0" dirty="0" smtClean="0"/>
              <a:t> patch clamp and an </a:t>
            </a:r>
            <a:r>
              <a:rPr lang="fr-FR" baseline="0" dirty="0" err="1" smtClean="0"/>
              <a:t>inhibitor</a:t>
            </a:r>
            <a:r>
              <a:rPr lang="fr-FR" baseline="0" dirty="0" smtClean="0"/>
              <a:t> of NMDAR (</a:t>
            </a:r>
            <a:r>
              <a:rPr lang="fr-FR" baseline="0" dirty="0" err="1" smtClean="0"/>
              <a:t>ifenprodil</a:t>
            </a:r>
            <a:r>
              <a:rPr lang="fr-FR" baseline="0" dirty="0" smtClean="0"/>
              <a:t>). The </a:t>
            </a:r>
            <a:r>
              <a:rPr lang="fr-FR" baseline="0" dirty="0" err="1" smtClean="0"/>
              <a:t>ifenprodil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selective</a:t>
            </a:r>
            <a:r>
              <a:rPr lang="fr-FR" baseline="0" dirty="0" smtClean="0"/>
              <a:t> of the NR2B. </a:t>
            </a:r>
            <a:r>
              <a:rPr lang="fr-FR" baseline="0" dirty="0" err="1" smtClean="0"/>
              <a:t>Authors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induce</a:t>
            </a:r>
            <a:r>
              <a:rPr lang="fr-FR" baseline="0" dirty="0" smtClean="0"/>
              <a:t> LTP (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a LTP induction </a:t>
            </a:r>
            <a:r>
              <a:rPr lang="fr-FR" baseline="0" dirty="0" err="1" smtClean="0"/>
              <a:t>protocol</a:t>
            </a:r>
            <a:r>
              <a:rPr lang="fr-FR" baseline="0" dirty="0" smtClean="0"/>
              <a:t>)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or </a:t>
            </a:r>
            <a:r>
              <a:rPr lang="fr-FR" baseline="0" dirty="0" err="1" smtClean="0"/>
              <a:t>without</a:t>
            </a:r>
            <a:r>
              <a:rPr lang="fr-FR" baseline="0" dirty="0" smtClean="0"/>
              <a:t> TBB.</a:t>
            </a:r>
          </a:p>
          <a:p>
            <a:endParaRPr lang="fr-FR" baseline="0" dirty="0" smtClean="0"/>
          </a:p>
          <a:p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see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without</a:t>
            </a:r>
            <a:r>
              <a:rPr lang="fr-FR" baseline="0" dirty="0" smtClean="0"/>
              <a:t> TBB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an </a:t>
            </a:r>
            <a:r>
              <a:rPr lang="fr-FR" baseline="0" dirty="0" err="1" smtClean="0"/>
              <a:t>increase</a:t>
            </a:r>
            <a:r>
              <a:rPr lang="fr-FR" baseline="0" dirty="0" smtClean="0"/>
              <a:t> of EPSP, </a:t>
            </a:r>
            <a:r>
              <a:rPr lang="fr-FR" baseline="0" dirty="0" err="1" smtClean="0"/>
              <a:t>ant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TBB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no </a:t>
            </a:r>
            <a:r>
              <a:rPr lang="fr-FR" baseline="0" dirty="0" err="1" smtClean="0"/>
              <a:t>speeding</a:t>
            </a:r>
            <a:r>
              <a:rPr lang="fr-FR" baseline="0" dirty="0" smtClean="0"/>
              <a:t> of the EPSP and no </a:t>
            </a:r>
            <a:r>
              <a:rPr lang="fr-FR" baseline="0" dirty="0" err="1" smtClean="0"/>
              <a:t>reduction</a:t>
            </a:r>
            <a:r>
              <a:rPr lang="fr-FR" baseline="0" dirty="0" smtClean="0"/>
              <a:t> of the </a:t>
            </a:r>
            <a:r>
              <a:rPr lang="fr-FR" baseline="0" dirty="0" err="1" smtClean="0"/>
              <a:t>ifenprodil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sensitivity</a:t>
            </a:r>
            <a:r>
              <a:rPr lang="fr-FR" baseline="0" dirty="0" smtClean="0"/>
              <a:t>. So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imply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during</a:t>
            </a:r>
            <a:r>
              <a:rPr lang="fr-FR" baseline="0" dirty="0" smtClean="0"/>
              <a:t> LTP, CK2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involved</a:t>
            </a:r>
            <a:r>
              <a:rPr lang="fr-FR" baseline="0" dirty="0" smtClean="0"/>
              <a:t> in the </a:t>
            </a:r>
            <a:r>
              <a:rPr lang="fr-FR" baseline="0" dirty="0" err="1" smtClean="0"/>
              <a:t>switch</a:t>
            </a:r>
            <a:r>
              <a:rPr lang="fr-FR" baseline="0" dirty="0" smtClean="0"/>
              <a:t> in NR2 </a:t>
            </a:r>
            <a:r>
              <a:rPr lang="fr-FR" baseline="0" dirty="0" err="1" smtClean="0"/>
              <a:t>subuints</a:t>
            </a:r>
            <a:r>
              <a:rPr lang="fr-FR" baseline="0" dirty="0" smtClean="0"/>
              <a:t>.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565547-66EF-4553-8DA8-D7049002E24C}" type="slidenum">
              <a:rPr lang="fr-FR" smtClean="0"/>
              <a:pPr/>
              <a:t>31</a:t>
            </a:fld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Pourquoi dans la</a:t>
            </a:r>
            <a:r>
              <a:rPr lang="fr-FR" baseline="0" dirty="0" smtClean="0"/>
              <a:t> figure de droite sans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565547-66EF-4553-8DA8-D7049002E24C}" type="slidenum">
              <a:rPr lang="fr-FR" smtClean="0"/>
              <a:pPr/>
              <a:t>32</a:t>
            </a:fld>
            <a:endParaRPr 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In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model,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a </a:t>
            </a:r>
            <a:r>
              <a:rPr lang="fr-FR" baseline="0" dirty="0" err="1" smtClean="0"/>
              <a:t>coordinated</a:t>
            </a:r>
            <a:r>
              <a:rPr lang="fr-FR" baseline="0" dirty="0" smtClean="0"/>
              <a:t> phosphorylation of </a:t>
            </a:r>
            <a:r>
              <a:rPr lang="fr-FR" baseline="0" dirty="0" err="1" smtClean="0"/>
              <a:t>two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different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residues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od</a:t>
            </a:r>
            <a:r>
              <a:rPr lang="fr-FR" baseline="0" dirty="0" smtClean="0"/>
              <a:t> NR2B : S1480 </a:t>
            </a:r>
            <a:r>
              <a:rPr lang="fr-FR" baseline="0" dirty="0" err="1" smtClean="0"/>
              <a:t>within</a:t>
            </a:r>
            <a:r>
              <a:rPr lang="fr-FR" baseline="0" dirty="0" smtClean="0"/>
              <a:t> the PDZ-</a:t>
            </a:r>
            <a:r>
              <a:rPr lang="fr-FR" baseline="0" dirty="0" err="1" smtClean="0"/>
              <a:t>domain</a:t>
            </a:r>
            <a:r>
              <a:rPr lang="fr-FR" baseline="0" dirty="0" smtClean="0"/>
              <a:t> and Y1472 </a:t>
            </a:r>
            <a:r>
              <a:rPr lang="fr-FR" baseline="0" dirty="0" err="1" smtClean="0"/>
              <a:t>within</a:t>
            </a:r>
            <a:r>
              <a:rPr lang="fr-FR" baseline="0" dirty="0" smtClean="0"/>
              <a:t> the tyrosine-</a:t>
            </a:r>
            <a:r>
              <a:rPr lang="fr-FR" baseline="0" dirty="0" err="1" smtClean="0"/>
              <a:t>based</a:t>
            </a:r>
            <a:r>
              <a:rPr lang="fr-FR" baseline="0" dirty="0" smtClean="0"/>
              <a:t> YEKL </a:t>
            </a:r>
            <a:r>
              <a:rPr lang="fr-FR" baseline="0" dirty="0" err="1" smtClean="0"/>
              <a:t>endocytic</a:t>
            </a:r>
            <a:r>
              <a:rPr lang="fr-FR" baseline="0" dirty="0" smtClean="0"/>
              <a:t> motif </a:t>
            </a:r>
            <a:r>
              <a:rPr lang="fr-FR" baseline="0" dirty="0" err="1" smtClean="0"/>
              <a:t>regulates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receptor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endocytosis</a:t>
            </a:r>
            <a:r>
              <a:rPr lang="fr-FR" baseline="0" dirty="0" smtClean="0"/>
              <a:t> and the surface expression of NR2B.</a:t>
            </a:r>
          </a:p>
          <a:p>
            <a:r>
              <a:rPr lang="fr-FR" baseline="0" dirty="0" err="1" smtClean="0"/>
              <a:t>When</a:t>
            </a:r>
            <a:r>
              <a:rPr lang="fr-FR" baseline="0" dirty="0" smtClean="0"/>
              <a:t> S1480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phosphorylated</a:t>
            </a:r>
            <a:r>
              <a:rPr lang="fr-FR" baseline="0" dirty="0" smtClean="0"/>
              <a:t> the association </a:t>
            </a:r>
            <a:r>
              <a:rPr lang="fr-FR" baseline="0" dirty="0" err="1" smtClean="0"/>
              <a:t>between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maguk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protein</a:t>
            </a:r>
            <a:r>
              <a:rPr lang="fr-FR" baseline="0" dirty="0" smtClean="0"/>
              <a:t> and NR2B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disrupted</a:t>
            </a:r>
            <a:r>
              <a:rPr lang="fr-FR" baseline="0" dirty="0" smtClean="0"/>
              <a:t>. This </a:t>
            </a:r>
            <a:r>
              <a:rPr lang="fr-FR" baseline="0" dirty="0" err="1" smtClean="0"/>
              <a:t>diruption</a:t>
            </a:r>
            <a:r>
              <a:rPr lang="fr-FR" baseline="0" dirty="0" smtClean="0"/>
              <a:t> trigger a </a:t>
            </a:r>
            <a:r>
              <a:rPr lang="fr-FR" baseline="0" dirty="0" err="1" smtClean="0"/>
              <a:t>decrease</a:t>
            </a:r>
            <a:r>
              <a:rPr lang="fr-FR" baseline="0" dirty="0" smtClean="0"/>
              <a:t> in Y1472 phosphorylation and an </a:t>
            </a:r>
            <a:r>
              <a:rPr lang="fr-FR" baseline="0" dirty="0" err="1" smtClean="0"/>
              <a:t>increase</a:t>
            </a:r>
            <a:r>
              <a:rPr lang="fr-FR" baseline="0" dirty="0" smtClean="0"/>
              <a:t> of NR2B </a:t>
            </a:r>
            <a:r>
              <a:rPr lang="fr-FR" baseline="0" dirty="0" err="1" smtClean="0"/>
              <a:t>internalization</a:t>
            </a:r>
            <a:r>
              <a:rPr lang="fr-FR" baseline="0" dirty="0" smtClean="0"/>
              <a:t> by association of YEKL and AP-2.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565547-66EF-4553-8DA8-D7049002E24C}" type="slidenum">
              <a:rPr lang="fr-FR" smtClean="0"/>
              <a:pPr/>
              <a:t>33</a:t>
            </a:fld>
            <a:endParaRPr lang="fr-F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565547-66EF-4553-8DA8-D7049002E24C}" type="slidenum">
              <a:rPr lang="fr-FR" smtClean="0"/>
              <a:pPr/>
              <a:t>34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BD427-06BC-4FF3-A7B1-5F73AFA17B39}" type="datetimeFigureOut">
              <a:rPr lang="fr-FR" smtClean="0"/>
              <a:pPr/>
              <a:t>22/11/2011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BA3AB-82C5-4301-AAFB-3F65E118A404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BD427-06BC-4FF3-A7B1-5F73AFA17B39}" type="datetimeFigureOut">
              <a:rPr lang="fr-FR" smtClean="0"/>
              <a:pPr/>
              <a:t>22/11/2011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BA3AB-82C5-4301-AAFB-3F65E118A4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BD427-06BC-4FF3-A7B1-5F73AFA17B39}" type="datetimeFigureOut">
              <a:rPr lang="fr-FR" smtClean="0"/>
              <a:pPr/>
              <a:t>22/11/2011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BA3AB-82C5-4301-AAFB-3F65E118A4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BD427-06BC-4FF3-A7B1-5F73AFA17B39}" type="datetimeFigureOut">
              <a:rPr lang="fr-FR" smtClean="0"/>
              <a:pPr/>
              <a:t>22/11/2011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BA3AB-82C5-4301-AAFB-3F65E118A4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BD427-06BC-4FF3-A7B1-5F73AFA17B39}" type="datetimeFigureOut">
              <a:rPr lang="fr-FR" smtClean="0"/>
              <a:pPr/>
              <a:t>22/11/2011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BA3AB-82C5-4301-AAFB-3F65E118A4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BD427-06BC-4FF3-A7B1-5F73AFA17B39}" type="datetimeFigureOut">
              <a:rPr lang="fr-FR" smtClean="0"/>
              <a:pPr/>
              <a:t>22/11/2011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BA3AB-82C5-4301-AAFB-3F65E118A4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BD427-06BC-4FF3-A7B1-5F73AFA17B39}" type="datetimeFigureOut">
              <a:rPr lang="fr-FR" smtClean="0"/>
              <a:pPr/>
              <a:t>22/11/2011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BA3AB-82C5-4301-AAFB-3F65E118A4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BD427-06BC-4FF3-A7B1-5F73AFA17B39}" type="datetimeFigureOut">
              <a:rPr lang="fr-FR" smtClean="0"/>
              <a:pPr/>
              <a:t>22/11/2011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BA3AB-82C5-4301-AAFB-3F65E118A404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687BD427-06BC-4FF3-A7B1-5F73AFA17B39}" type="datetimeFigureOut">
              <a:rPr lang="fr-FR" smtClean="0"/>
              <a:pPr/>
              <a:t>22/11/2011</a:t>
            </a:fld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2ABBA3AB-82C5-4301-AAFB-3F65E118A4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BD427-06BC-4FF3-A7B1-5F73AFA17B39}" type="datetimeFigureOut">
              <a:rPr lang="fr-FR" smtClean="0"/>
              <a:pPr/>
              <a:t>22/11/2011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BA3AB-82C5-4301-AAFB-3F65E118A4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BD427-06BC-4FF3-A7B1-5F73AFA17B39}" type="datetimeFigureOut">
              <a:rPr lang="fr-FR" smtClean="0"/>
              <a:pPr/>
              <a:t>22/11/2011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BA3AB-82C5-4301-AAFB-3F65E118A4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687BD427-06BC-4FF3-A7B1-5F73AFA17B39}" type="datetimeFigureOut">
              <a:rPr lang="fr-FR" smtClean="0"/>
              <a:pPr/>
              <a:t>22/11/2011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2ABBA3AB-82C5-4301-AAFB-3F65E118A4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3568" y="1196752"/>
            <a:ext cx="8077200" cy="1673352"/>
          </a:xfrm>
        </p:spPr>
        <p:txBody>
          <a:bodyPr>
            <a:normAutofit fontScale="90000"/>
          </a:bodyPr>
          <a:lstStyle/>
          <a:p>
            <a:r>
              <a:rPr lang="fr-FR" dirty="0" err="1" smtClean="0"/>
              <a:t>Casein</a:t>
            </a:r>
            <a:r>
              <a:rPr lang="fr-FR" dirty="0" smtClean="0"/>
              <a:t> Kinase 2 </a:t>
            </a:r>
            <a:r>
              <a:rPr lang="fr-FR" dirty="0" err="1" smtClean="0"/>
              <a:t>Regulates</a:t>
            </a:r>
            <a:r>
              <a:rPr lang="fr-FR" dirty="0" smtClean="0"/>
              <a:t> the NR2 </a:t>
            </a:r>
            <a:r>
              <a:rPr lang="fr-FR" dirty="0" err="1" smtClean="0"/>
              <a:t>Subunit</a:t>
            </a:r>
            <a:r>
              <a:rPr lang="fr-FR" dirty="0" smtClean="0"/>
              <a:t> Composition of </a:t>
            </a:r>
            <a:r>
              <a:rPr lang="fr-FR" dirty="0" err="1" smtClean="0"/>
              <a:t>Synaptic</a:t>
            </a:r>
            <a:r>
              <a:rPr lang="fr-FR" dirty="0" smtClean="0"/>
              <a:t> NMDA </a:t>
            </a:r>
            <a:r>
              <a:rPr lang="fr-FR" dirty="0" err="1" smtClean="0"/>
              <a:t>Receptor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83568" y="3140968"/>
            <a:ext cx="8077200" cy="1499616"/>
          </a:xfrm>
        </p:spPr>
        <p:txBody>
          <a:bodyPr/>
          <a:lstStyle/>
          <a:p>
            <a:r>
              <a:rPr lang="fr-FR" dirty="0" smtClean="0"/>
              <a:t>Antonio Sanz-</a:t>
            </a:r>
            <a:r>
              <a:rPr lang="fr-FR" dirty="0" err="1" smtClean="0"/>
              <a:t>Clemente</a:t>
            </a:r>
            <a:r>
              <a:rPr lang="fr-FR" dirty="0" smtClean="0"/>
              <a:t>, Jose </a:t>
            </a:r>
            <a:r>
              <a:rPr lang="fr-FR" dirty="0" err="1" smtClean="0"/>
              <a:t>A.Matta</a:t>
            </a:r>
            <a:r>
              <a:rPr lang="fr-FR" dirty="0" smtClean="0"/>
              <a:t>, John T.R. Isaac and Katherine W. Roche.</a:t>
            </a:r>
          </a:p>
          <a:p>
            <a:r>
              <a:rPr lang="fr-FR" dirty="0" smtClean="0"/>
              <a:t>National Institute of </a:t>
            </a:r>
            <a:r>
              <a:rPr lang="fr-FR" dirty="0" err="1" smtClean="0"/>
              <a:t>Neurological</a:t>
            </a:r>
            <a:r>
              <a:rPr lang="fr-FR" dirty="0" smtClean="0"/>
              <a:t> </a:t>
            </a:r>
            <a:r>
              <a:rPr lang="fr-FR" dirty="0" err="1" smtClean="0"/>
              <a:t>Disorders</a:t>
            </a:r>
            <a:r>
              <a:rPr lang="fr-FR" dirty="0" smtClean="0"/>
              <a:t> and Stroke, National Institutes of </a:t>
            </a:r>
            <a:r>
              <a:rPr lang="fr-FR" dirty="0" err="1" smtClean="0"/>
              <a:t>Health</a:t>
            </a:r>
            <a:r>
              <a:rPr lang="fr-FR" dirty="0" smtClean="0"/>
              <a:t>, Bethesda, MD 20892, USA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5796136" y="5373216"/>
            <a:ext cx="33478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Bertille LORGEOUX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Emilie DESFOSSES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M2 Neuropsychopharmacologie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Introduction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775191"/>
            <a:ext cx="4546848" cy="4750153"/>
          </a:xfrm>
        </p:spPr>
        <p:txBody>
          <a:bodyPr>
            <a:normAutofit/>
          </a:bodyPr>
          <a:lstStyle/>
          <a:p>
            <a:r>
              <a:rPr lang="fr-FR" dirty="0" smtClean="0"/>
              <a:t>NMDAR</a:t>
            </a:r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r>
              <a:rPr lang="fr-FR" dirty="0" err="1" smtClean="0"/>
              <a:t>Casein</a:t>
            </a:r>
            <a:r>
              <a:rPr lang="fr-FR" dirty="0" smtClean="0"/>
              <a:t> kinase 2 (CK2) : </a:t>
            </a:r>
          </a:p>
          <a:p>
            <a:pPr>
              <a:buNone/>
            </a:pPr>
            <a:r>
              <a:rPr lang="fr-FR" dirty="0" smtClean="0"/>
              <a:t>	Serine/</a:t>
            </a:r>
            <a:r>
              <a:rPr lang="fr-FR" dirty="0" err="1" smtClean="0"/>
              <a:t>threonine</a:t>
            </a:r>
            <a:r>
              <a:rPr lang="fr-FR" dirty="0" smtClean="0"/>
              <a:t> kinase</a:t>
            </a:r>
          </a:p>
        </p:txBody>
      </p:sp>
      <p:sp>
        <p:nvSpPr>
          <p:cNvPr id="22" name="ZoneTexte 21"/>
          <p:cNvSpPr txBox="1"/>
          <p:nvPr/>
        </p:nvSpPr>
        <p:spPr>
          <a:xfrm>
            <a:off x="6876256" y="1628800"/>
            <a:ext cx="585417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fr-FR" dirty="0" smtClean="0"/>
              <a:t>NR1</a:t>
            </a:r>
            <a:endParaRPr lang="fr-FR" dirty="0"/>
          </a:p>
        </p:txBody>
      </p:sp>
      <p:sp>
        <p:nvSpPr>
          <p:cNvPr id="23" name="ZoneTexte 22"/>
          <p:cNvSpPr txBox="1"/>
          <p:nvPr/>
        </p:nvSpPr>
        <p:spPr>
          <a:xfrm>
            <a:off x="5508104" y="2420888"/>
            <a:ext cx="736099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fr-FR" dirty="0" smtClean="0"/>
              <a:t>NR2B</a:t>
            </a:r>
            <a:endParaRPr lang="fr-FR" dirty="0"/>
          </a:p>
        </p:txBody>
      </p:sp>
      <p:grpSp>
        <p:nvGrpSpPr>
          <p:cNvPr id="4" name="Groupe 28"/>
          <p:cNvGrpSpPr/>
          <p:nvPr/>
        </p:nvGrpSpPr>
        <p:grpSpPr>
          <a:xfrm>
            <a:off x="6156176" y="4725144"/>
            <a:ext cx="1084506" cy="1174910"/>
            <a:chOff x="5690879" y="4254337"/>
            <a:chExt cx="1084506" cy="1174910"/>
          </a:xfrm>
        </p:grpSpPr>
        <p:sp>
          <p:nvSpPr>
            <p:cNvPr id="26" name="Ellipse 25"/>
            <p:cNvSpPr/>
            <p:nvPr/>
          </p:nvSpPr>
          <p:spPr>
            <a:xfrm rot="1470028">
              <a:off x="5705044" y="4717777"/>
              <a:ext cx="464470" cy="703365"/>
            </a:xfrm>
            <a:prstGeom prst="ellips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l-GR" dirty="0" smtClean="0">
                  <a:solidFill>
                    <a:schemeClr val="bg1"/>
                  </a:solidFill>
                </a:rPr>
                <a:t>β</a:t>
              </a:r>
              <a:endParaRPr lang="fr-FR" dirty="0">
                <a:solidFill>
                  <a:schemeClr val="bg1"/>
                </a:solidFill>
              </a:endParaRPr>
            </a:p>
          </p:txBody>
        </p:sp>
        <p:sp>
          <p:nvSpPr>
            <p:cNvPr id="25" name="Ellipse 24"/>
            <p:cNvSpPr/>
            <p:nvPr/>
          </p:nvSpPr>
          <p:spPr>
            <a:xfrm rot="19352439">
              <a:off x="6244065" y="4733678"/>
              <a:ext cx="500692" cy="695569"/>
            </a:xfrm>
            <a:prstGeom prst="ellips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l-GR" dirty="0" smtClean="0"/>
                <a:t>β</a:t>
              </a:r>
              <a:endParaRPr lang="fr-FR" dirty="0"/>
            </a:p>
          </p:txBody>
        </p:sp>
        <p:sp>
          <p:nvSpPr>
            <p:cNvPr id="27" name="Triangle isocèle 26"/>
            <p:cNvSpPr/>
            <p:nvPr/>
          </p:nvSpPr>
          <p:spPr>
            <a:xfrm rot="19799127">
              <a:off x="6055305" y="4304669"/>
              <a:ext cx="720080" cy="365551"/>
            </a:xfrm>
            <a:prstGeom prst="triangl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l-GR" dirty="0" smtClean="0"/>
                <a:t>α</a:t>
              </a:r>
              <a:endParaRPr lang="fr-FR" dirty="0"/>
            </a:p>
          </p:txBody>
        </p:sp>
        <p:sp>
          <p:nvSpPr>
            <p:cNvPr id="28" name="Triangle isocèle 27"/>
            <p:cNvSpPr/>
            <p:nvPr/>
          </p:nvSpPr>
          <p:spPr>
            <a:xfrm rot="2508728">
              <a:off x="5690879" y="4254337"/>
              <a:ext cx="720080" cy="365551"/>
            </a:xfrm>
            <a:prstGeom prst="triangl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l-GR" dirty="0" smtClean="0"/>
                <a:t>α</a:t>
              </a:r>
              <a:endParaRPr lang="fr-FR" dirty="0"/>
            </a:p>
          </p:txBody>
        </p:sp>
      </p:grpSp>
      <p:grpSp>
        <p:nvGrpSpPr>
          <p:cNvPr id="11" name="Groupe 36"/>
          <p:cNvGrpSpPr/>
          <p:nvPr/>
        </p:nvGrpSpPr>
        <p:grpSpPr>
          <a:xfrm rot="1079860">
            <a:off x="5910684" y="3488665"/>
            <a:ext cx="1875149" cy="572318"/>
            <a:chOff x="5288495" y="3644555"/>
            <a:chExt cx="2286137" cy="554829"/>
          </a:xfrm>
        </p:grpSpPr>
        <p:sp>
          <p:nvSpPr>
            <p:cNvPr id="30" name="Ellipse 29"/>
            <p:cNvSpPr/>
            <p:nvPr/>
          </p:nvSpPr>
          <p:spPr>
            <a:xfrm>
              <a:off x="5288495" y="3644555"/>
              <a:ext cx="504056" cy="288032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dirty="0"/>
            </a:p>
          </p:txBody>
        </p:sp>
        <p:sp>
          <p:nvSpPr>
            <p:cNvPr id="31" name="Ellipse 30"/>
            <p:cNvSpPr/>
            <p:nvPr/>
          </p:nvSpPr>
          <p:spPr>
            <a:xfrm>
              <a:off x="5868144" y="3717032"/>
              <a:ext cx="504056" cy="288032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2" name="Ellipse 31"/>
            <p:cNvSpPr/>
            <p:nvPr/>
          </p:nvSpPr>
          <p:spPr>
            <a:xfrm>
              <a:off x="6444208" y="3717032"/>
              <a:ext cx="504056" cy="288032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5" name="Ellipse 34"/>
            <p:cNvSpPr/>
            <p:nvPr/>
          </p:nvSpPr>
          <p:spPr>
            <a:xfrm rot="1112570">
              <a:off x="6971398" y="3852131"/>
              <a:ext cx="432048" cy="216024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6" name="Ellipse 35"/>
            <p:cNvSpPr/>
            <p:nvPr/>
          </p:nvSpPr>
          <p:spPr>
            <a:xfrm>
              <a:off x="7380312" y="4005064"/>
              <a:ext cx="194320" cy="194320"/>
            </a:xfrm>
            <a:prstGeom prst="ellipse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cxnSp>
        <p:nvCxnSpPr>
          <p:cNvPr id="39" name="Connecteur droit 38"/>
          <p:cNvCxnSpPr/>
          <p:nvPr/>
        </p:nvCxnSpPr>
        <p:spPr>
          <a:xfrm>
            <a:off x="6444208" y="3140968"/>
            <a:ext cx="13558" cy="19343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2" name="Groupe 46"/>
          <p:cNvGrpSpPr/>
          <p:nvPr/>
        </p:nvGrpSpPr>
        <p:grpSpPr>
          <a:xfrm>
            <a:off x="5148064" y="1700808"/>
            <a:ext cx="2520280" cy="1593468"/>
            <a:chOff x="5148064" y="1700808"/>
            <a:chExt cx="2520280" cy="1593468"/>
          </a:xfrm>
        </p:grpSpPr>
        <p:grpSp>
          <p:nvGrpSpPr>
            <p:cNvPr id="13" name="Groupe 16"/>
            <p:cNvGrpSpPr/>
            <p:nvPr/>
          </p:nvGrpSpPr>
          <p:grpSpPr>
            <a:xfrm>
              <a:off x="5148064" y="1700808"/>
              <a:ext cx="2520280" cy="1584176"/>
              <a:chOff x="5148064" y="1700808"/>
              <a:chExt cx="2520280" cy="1584176"/>
            </a:xfrm>
          </p:grpSpPr>
          <p:sp>
            <p:nvSpPr>
              <p:cNvPr id="9" name="Ellipse 8"/>
              <p:cNvSpPr/>
              <p:nvPr/>
            </p:nvSpPr>
            <p:spPr>
              <a:xfrm>
                <a:off x="6300192" y="1700808"/>
                <a:ext cx="360040" cy="504056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cxnSp>
            <p:nvCxnSpPr>
              <p:cNvPr id="5" name="Connecteur droit 4"/>
              <p:cNvCxnSpPr/>
              <p:nvPr/>
            </p:nvCxnSpPr>
            <p:spPr>
              <a:xfrm>
                <a:off x="5148064" y="2060848"/>
                <a:ext cx="252028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" name="Connecteur droit 5"/>
              <p:cNvCxnSpPr/>
              <p:nvPr/>
            </p:nvCxnSpPr>
            <p:spPr>
              <a:xfrm>
                <a:off x="5148064" y="2276872"/>
                <a:ext cx="252028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" name="Ellipse 6"/>
              <p:cNvSpPr/>
              <p:nvPr/>
            </p:nvSpPr>
            <p:spPr>
              <a:xfrm>
                <a:off x="6084168" y="1772816"/>
                <a:ext cx="360040" cy="720080"/>
              </a:xfrm>
              <a:prstGeom prst="ellipse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0" name="Ellipse 9"/>
              <p:cNvSpPr/>
              <p:nvPr/>
            </p:nvSpPr>
            <p:spPr>
              <a:xfrm>
                <a:off x="6444208" y="1772816"/>
                <a:ext cx="360040" cy="72008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8" name="Ellipse 7"/>
              <p:cNvSpPr/>
              <p:nvPr/>
            </p:nvSpPr>
            <p:spPr>
              <a:xfrm>
                <a:off x="6300192" y="1844824"/>
                <a:ext cx="360040" cy="720080"/>
              </a:xfrm>
              <a:prstGeom prst="ellipse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4" name="Forme libre 13"/>
              <p:cNvSpPr/>
              <p:nvPr/>
            </p:nvSpPr>
            <p:spPr>
              <a:xfrm>
                <a:off x="6228184" y="2564904"/>
                <a:ext cx="689495" cy="720080"/>
              </a:xfrm>
              <a:custGeom>
                <a:avLst/>
                <a:gdLst>
                  <a:gd name="connsiteX0" fmla="*/ 134911 w 489841"/>
                  <a:gd name="connsiteY0" fmla="*/ 0 h 529628"/>
                  <a:gd name="connsiteX1" fmla="*/ 179881 w 489841"/>
                  <a:gd name="connsiteY1" fmla="*/ 14991 h 529628"/>
                  <a:gd name="connsiteX2" fmla="*/ 359763 w 489841"/>
                  <a:gd name="connsiteY2" fmla="*/ 29981 h 529628"/>
                  <a:gd name="connsiteX3" fmla="*/ 389744 w 489841"/>
                  <a:gd name="connsiteY3" fmla="*/ 119922 h 529628"/>
                  <a:gd name="connsiteX4" fmla="*/ 359763 w 489841"/>
                  <a:gd name="connsiteY4" fmla="*/ 149902 h 529628"/>
                  <a:gd name="connsiteX5" fmla="*/ 164891 w 489841"/>
                  <a:gd name="connsiteY5" fmla="*/ 179882 h 529628"/>
                  <a:gd name="connsiteX6" fmla="*/ 119921 w 489841"/>
                  <a:gd name="connsiteY6" fmla="*/ 194872 h 529628"/>
                  <a:gd name="connsiteX7" fmla="*/ 29980 w 489841"/>
                  <a:gd name="connsiteY7" fmla="*/ 269823 h 529628"/>
                  <a:gd name="connsiteX8" fmla="*/ 44970 w 489841"/>
                  <a:gd name="connsiteY8" fmla="*/ 329784 h 529628"/>
                  <a:gd name="connsiteX9" fmla="*/ 239842 w 489841"/>
                  <a:gd name="connsiteY9" fmla="*/ 314794 h 529628"/>
                  <a:gd name="connsiteX10" fmla="*/ 404734 w 489841"/>
                  <a:gd name="connsiteY10" fmla="*/ 329784 h 529628"/>
                  <a:gd name="connsiteX11" fmla="*/ 434714 w 489841"/>
                  <a:gd name="connsiteY11" fmla="*/ 479686 h 529628"/>
                  <a:gd name="connsiteX12" fmla="*/ 389744 w 489841"/>
                  <a:gd name="connsiteY12" fmla="*/ 494676 h 529628"/>
                  <a:gd name="connsiteX13" fmla="*/ 299803 w 489841"/>
                  <a:gd name="connsiteY13" fmla="*/ 509666 h 529628"/>
                  <a:gd name="connsiteX14" fmla="*/ 0 w 489841"/>
                  <a:gd name="connsiteY14" fmla="*/ 524656 h 5296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489841" h="529628">
                    <a:moveTo>
                      <a:pt x="134911" y="0"/>
                    </a:moveTo>
                    <a:cubicBezTo>
                      <a:pt x="149901" y="4997"/>
                      <a:pt x="164219" y="12903"/>
                      <a:pt x="179881" y="14991"/>
                    </a:cubicBezTo>
                    <a:cubicBezTo>
                      <a:pt x="239522" y="22943"/>
                      <a:pt x="305947" y="3073"/>
                      <a:pt x="359763" y="29981"/>
                    </a:cubicBezTo>
                    <a:cubicBezTo>
                      <a:pt x="388029" y="44114"/>
                      <a:pt x="389744" y="119922"/>
                      <a:pt x="389744" y="119922"/>
                    </a:cubicBezTo>
                    <a:cubicBezTo>
                      <a:pt x="379750" y="129915"/>
                      <a:pt x="372753" y="144335"/>
                      <a:pt x="359763" y="149902"/>
                    </a:cubicBezTo>
                    <a:cubicBezTo>
                      <a:pt x="331485" y="162021"/>
                      <a:pt x="173837" y="178764"/>
                      <a:pt x="164891" y="179882"/>
                    </a:cubicBezTo>
                    <a:cubicBezTo>
                      <a:pt x="149901" y="184879"/>
                      <a:pt x="134054" y="187806"/>
                      <a:pt x="119921" y="194872"/>
                    </a:cubicBezTo>
                    <a:cubicBezTo>
                      <a:pt x="78182" y="215742"/>
                      <a:pt x="63132" y="236671"/>
                      <a:pt x="29980" y="269823"/>
                    </a:cubicBezTo>
                    <a:cubicBezTo>
                      <a:pt x="34977" y="289810"/>
                      <a:pt x="24825" y="325467"/>
                      <a:pt x="44970" y="329784"/>
                    </a:cubicBezTo>
                    <a:cubicBezTo>
                      <a:pt x="108673" y="343435"/>
                      <a:pt x="174693" y="314794"/>
                      <a:pt x="239842" y="314794"/>
                    </a:cubicBezTo>
                    <a:cubicBezTo>
                      <a:pt x="295033" y="314794"/>
                      <a:pt x="349770" y="324787"/>
                      <a:pt x="404734" y="329784"/>
                    </a:cubicBezTo>
                    <a:cubicBezTo>
                      <a:pt x="479223" y="354614"/>
                      <a:pt x="489841" y="341867"/>
                      <a:pt x="434714" y="479686"/>
                    </a:cubicBezTo>
                    <a:cubicBezTo>
                      <a:pt x="428846" y="494357"/>
                      <a:pt x="405169" y="491248"/>
                      <a:pt x="389744" y="494676"/>
                    </a:cubicBezTo>
                    <a:cubicBezTo>
                      <a:pt x="360074" y="501269"/>
                      <a:pt x="329962" y="505896"/>
                      <a:pt x="299803" y="509666"/>
                    </a:cubicBezTo>
                    <a:cubicBezTo>
                      <a:pt x="140106" y="529628"/>
                      <a:pt x="160392" y="524656"/>
                      <a:pt x="0" y="524656"/>
                    </a:cubicBezTo>
                  </a:path>
                </a:pathLst>
              </a:cu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cxnSp>
            <p:nvCxnSpPr>
              <p:cNvPr id="16" name="Connecteur droit 15"/>
              <p:cNvCxnSpPr>
                <a:stCxn id="14" idx="14"/>
                <a:endCxn id="14" idx="13"/>
              </p:cNvCxnSpPr>
              <p:nvPr/>
            </p:nvCxnSpPr>
            <p:spPr>
              <a:xfrm flipV="1">
                <a:off x="6228184" y="3257844"/>
                <a:ext cx="422000" cy="20380"/>
              </a:xfrm>
              <a:prstGeom prst="line">
                <a:avLst/>
              </a:prstGeom>
              <a:ln w="571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4" name="ZoneTexte 43"/>
            <p:cNvSpPr txBox="1"/>
            <p:nvPr/>
          </p:nvSpPr>
          <p:spPr>
            <a:xfrm>
              <a:off x="5724128" y="2924944"/>
              <a:ext cx="7713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 smtClean="0"/>
                <a:t>S1480</a:t>
              </a:r>
              <a:endParaRPr lang="fr-FR" dirty="0"/>
            </a:p>
          </p:txBody>
        </p:sp>
      </p:grpSp>
      <p:sp>
        <p:nvSpPr>
          <p:cNvPr id="48" name="Rectangle 47"/>
          <p:cNvSpPr/>
          <p:nvPr/>
        </p:nvSpPr>
        <p:spPr>
          <a:xfrm>
            <a:off x="7812360" y="2708920"/>
            <a:ext cx="576064" cy="432048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CK2</a:t>
            </a:r>
            <a:endParaRPr lang="fr-FR" dirty="0"/>
          </a:p>
        </p:txBody>
      </p:sp>
      <p:sp>
        <p:nvSpPr>
          <p:cNvPr id="49" name="Ellipse 48"/>
          <p:cNvSpPr/>
          <p:nvPr/>
        </p:nvSpPr>
        <p:spPr>
          <a:xfrm>
            <a:off x="6444208" y="3068960"/>
            <a:ext cx="288032" cy="288032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P</a:t>
            </a:r>
            <a:endParaRPr lang="fr-FR" dirty="0"/>
          </a:p>
        </p:txBody>
      </p:sp>
      <p:grpSp>
        <p:nvGrpSpPr>
          <p:cNvPr id="15" name="Groupe 58"/>
          <p:cNvGrpSpPr/>
          <p:nvPr/>
        </p:nvGrpSpPr>
        <p:grpSpPr>
          <a:xfrm>
            <a:off x="6300192" y="1916832"/>
            <a:ext cx="360040" cy="576064"/>
            <a:chOff x="6300192" y="1916832"/>
            <a:chExt cx="360040" cy="576064"/>
          </a:xfrm>
        </p:grpSpPr>
        <p:cxnSp>
          <p:nvCxnSpPr>
            <p:cNvPr id="53" name="Connecteur droit 52"/>
            <p:cNvCxnSpPr/>
            <p:nvPr/>
          </p:nvCxnSpPr>
          <p:spPr>
            <a:xfrm>
              <a:off x="6300192" y="1916832"/>
              <a:ext cx="360040" cy="504056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Connecteur droit 54"/>
            <p:cNvCxnSpPr/>
            <p:nvPr/>
          </p:nvCxnSpPr>
          <p:spPr>
            <a:xfrm flipH="1">
              <a:off x="6372200" y="1916832"/>
              <a:ext cx="216024" cy="57606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e 59"/>
          <p:cNvGrpSpPr/>
          <p:nvPr/>
        </p:nvGrpSpPr>
        <p:grpSpPr>
          <a:xfrm>
            <a:off x="6084168" y="1844824"/>
            <a:ext cx="360040" cy="576064"/>
            <a:chOff x="6300192" y="1916832"/>
            <a:chExt cx="360040" cy="576064"/>
          </a:xfrm>
        </p:grpSpPr>
        <p:cxnSp>
          <p:nvCxnSpPr>
            <p:cNvPr id="61" name="Connecteur droit 60"/>
            <p:cNvCxnSpPr/>
            <p:nvPr/>
          </p:nvCxnSpPr>
          <p:spPr>
            <a:xfrm>
              <a:off x="6300192" y="1916832"/>
              <a:ext cx="360040" cy="504056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Connecteur droit 61"/>
            <p:cNvCxnSpPr/>
            <p:nvPr/>
          </p:nvCxnSpPr>
          <p:spPr>
            <a:xfrm flipH="1">
              <a:off x="6372200" y="1916832"/>
              <a:ext cx="216024" cy="57606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89 0.00647 C -0.04288 -0.00972 -0.05347 -0.01365 -0.06614 -0.02197 C -0.07482 -0.02128 -0.08368 -0.02104 -0.09236 -0.01989 C -0.10503 -0.01804 -0.11284 0.0037 -0.11684 0.01734 C -0.11545 0.04393 -0.12048 0.04809 -0.10538 0.05433 C -0.1026 0.05364 -0.09965 0.0541 -0.09722 0.05225 C -0.09323 0.04924 -0.09201 0.03768 -0.09062 0.0326 C -0.09392 0.00786 -0.09618 0.01479 -0.11684 0.01734 C -0.12812 0.02196 -0.11545 0.01618 -0.12673 0.02381 C -0.1368 0.03075 -0.14843 0.03283 -0.15954 0.03468 C -0.16579 0.03676 -0.17448 0.03768 -0.1776 0.04578 " pathEditMode="relative" ptsTypes="ffffffffffA">
                                      <p:cBhvr>
                                        <p:cTn id="1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4104E-6 L -0.00468 0.11745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8" grpId="1" animBg="1"/>
      <p:bldP spid="48" grpId="2" animBg="1"/>
      <p:bldP spid="4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11560" y="2564904"/>
            <a:ext cx="8077200" cy="1673352"/>
          </a:xfrm>
        </p:spPr>
        <p:txBody>
          <a:bodyPr>
            <a:normAutofit fontScale="90000"/>
          </a:bodyPr>
          <a:lstStyle/>
          <a:p>
            <a:r>
              <a:rPr lang="fr-FR" dirty="0" err="1" smtClean="0"/>
              <a:t>What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the main </a:t>
            </a:r>
            <a:r>
              <a:rPr lang="fr-FR" dirty="0" err="1" smtClean="0"/>
              <a:t>molecular</a:t>
            </a:r>
            <a:r>
              <a:rPr lang="fr-FR" dirty="0" smtClean="0"/>
              <a:t> </a:t>
            </a:r>
            <a:r>
              <a:rPr lang="fr-FR" dirty="0" err="1" smtClean="0"/>
              <a:t>mecanism</a:t>
            </a:r>
            <a:r>
              <a:rPr lang="fr-FR" dirty="0" smtClean="0"/>
              <a:t> for the </a:t>
            </a:r>
            <a:r>
              <a:rPr lang="fr-FR" dirty="0" err="1" smtClean="0"/>
              <a:t>switch</a:t>
            </a:r>
            <a:r>
              <a:rPr lang="fr-FR" dirty="0" smtClean="0"/>
              <a:t> </a:t>
            </a:r>
            <a:r>
              <a:rPr lang="fr-FR" dirty="0" err="1" smtClean="0"/>
              <a:t>between</a:t>
            </a:r>
            <a:r>
              <a:rPr lang="fr-FR" dirty="0" smtClean="0"/>
              <a:t> NR2A and NR2B, </a:t>
            </a:r>
            <a:r>
              <a:rPr lang="fr-FR" dirty="0" err="1" smtClean="0"/>
              <a:t>comprising</a:t>
            </a:r>
            <a:r>
              <a:rPr lang="fr-FR" dirty="0" smtClean="0"/>
              <a:t> </a:t>
            </a:r>
            <a:r>
              <a:rPr lang="fr-FR" dirty="0" err="1" smtClean="0"/>
              <a:t>synaptic</a:t>
            </a:r>
            <a:r>
              <a:rPr lang="fr-FR" dirty="0" smtClean="0"/>
              <a:t> </a:t>
            </a:r>
            <a:r>
              <a:rPr lang="fr-FR" dirty="0" err="1" smtClean="0"/>
              <a:t>NMDARs</a:t>
            </a:r>
            <a:r>
              <a:rPr lang="fr-FR" dirty="0" smtClean="0"/>
              <a:t>?</a:t>
            </a:r>
            <a:br>
              <a:rPr lang="fr-FR" dirty="0" smtClean="0"/>
            </a:b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err="1" smtClean="0"/>
              <a:t>Material</a:t>
            </a:r>
            <a:r>
              <a:rPr lang="fr-FR" dirty="0" smtClean="0"/>
              <a:t> &amp; </a:t>
            </a:r>
            <a:r>
              <a:rPr lang="fr-FR" dirty="0" err="1" smtClean="0"/>
              <a:t>Method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775191"/>
            <a:ext cx="4258816" cy="410208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sz="2800" u="sng" dirty="0" err="1" smtClean="0"/>
              <a:t>Immunoprecipitation</a:t>
            </a:r>
            <a:endParaRPr lang="fr-FR" sz="2800" u="sng" dirty="0" smtClean="0"/>
          </a:p>
          <a:p>
            <a:endParaRPr lang="fr-FR" sz="2800" dirty="0" smtClean="0"/>
          </a:p>
          <a:p>
            <a:endParaRPr lang="fr-FR" sz="2800" dirty="0" smtClean="0"/>
          </a:p>
          <a:p>
            <a:pPr>
              <a:buNone/>
            </a:pPr>
            <a:endParaRPr lang="fr-FR" dirty="0" smtClean="0"/>
          </a:p>
        </p:txBody>
      </p:sp>
      <p:cxnSp>
        <p:nvCxnSpPr>
          <p:cNvPr id="217" name="Connecteur droit avec flèche 216"/>
          <p:cNvCxnSpPr/>
          <p:nvPr/>
        </p:nvCxnSpPr>
        <p:spPr>
          <a:xfrm>
            <a:off x="1547664" y="4293096"/>
            <a:ext cx="172819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8" name="ZoneTexte 217"/>
          <p:cNvSpPr txBox="1"/>
          <p:nvPr/>
        </p:nvSpPr>
        <p:spPr>
          <a:xfrm>
            <a:off x="1547664" y="378904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Centrifugation</a:t>
            </a:r>
            <a:endParaRPr lang="fr-FR" b="1" dirty="0"/>
          </a:p>
        </p:txBody>
      </p:sp>
      <p:grpSp>
        <p:nvGrpSpPr>
          <p:cNvPr id="4" name="Groupe 176"/>
          <p:cNvGrpSpPr/>
          <p:nvPr/>
        </p:nvGrpSpPr>
        <p:grpSpPr>
          <a:xfrm>
            <a:off x="4644008" y="1772816"/>
            <a:ext cx="648072" cy="576064"/>
            <a:chOff x="5364088" y="2636912"/>
            <a:chExt cx="2016224" cy="1800200"/>
          </a:xfrm>
        </p:grpSpPr>
        <p:sp>
          <p:nvSpPr>
            <p:cNvPr id="244" name="Ellipse 243"/>
            <p:cNvSpPr/>
            <p:nvPr/>
          </p:nvSpPr>
          <p:spPr>
            <a:xfrm>
              <a:off x="5796136" y="2996952"/>
              <a:ext cx="1224136" cy="1152128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solidFill>
                <a:schemeClr val="bg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5" name="Groupe 16"/>
            <p:cNvGrpSpPr/>
            <p:nvPr/>
          </p:nvGrpSpPr>
          <p:grpSpPr>
            <a:xfrm>
              <a:off x="5796136" y="2636912"/>
              <a:ext cx="360040" cy="432048"/>
              <a:chOff x="5796136" y="2636912"/>
              <a:chExt cx="360040" cy="432048"/>
            </a:xfrm>
          </p:grpSpPr>
          <p:cxnSp>
            <p:nvCxnSpPr>
              <p:cNvPr id="259" name="Connecteur droit 258"/>
              <p:cNvCxnSpPr/>
              <p:nvPr/>
            </p:nvCxnSpPr>
            <p:spPr>
              <a:xfrm>
                <a:off x="6012160" y="2852936"/>
                <a:ext cx="144016" cy="216024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60" name="Connecteur droit 259"/>
              <p:cNvCxnSpPr/>
              <p:nvPr/>
            </p:nvCxnSpPr>
            <p:spPr>
              <a:xfrm flipV="1">
                <a:off x="6012160" y="2636912"/>
                <a:ext cx="0" cy="216024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61" name="Connecteur droit 260"/>
              <p:cNvCxnSpPr/>
              <p:nvPr/>
            </p:nvCxnSpPr>
            <p:spPr>
              <a:xfrm flipH="1" flipV="1">
                <a:off x="5796136" y="2852936"/>
                <a:ext cx="224408" cy="8384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246" name="Connecteur droit 245"/>
            <p:cNvCxnSpPr/>
            <p:nvPr/>
          </p:nvCxnSpPr>
          <p:spPr>
            <a:xfrm flipH="1">
              <a:off x="5580112" y="3356992"/>
              <a:ext cx="288032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7" name="Connecteur droit 246"/>
            <p:cNvCxnSpPr/>
            <p:nvPr/>
          </p:nvCxnSpPr>
          <p:spPr>
            <a:xfrm flipH="1" flipV="1">
              <a:off x="5364088" y="3212976"/>
              <a:ext cx="216024" cy="14401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8" name="Connecteur droit 247"/>
            <p:cNvCxnSpPr/>
            <p:nvPr/>
          </p:nvCxnSpPr>
          <p:spPr>
            <a:xfrm flipH="1">
              <a:off x="5364088" y="3356992"/>
              <a:ext cx="216024" cy="7200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9" name="Connecteur droit 248"/>
            <p:cNvCxnSpPr>
              <a:stCxn id="244" idx="5"/>
            </p:cNvCxnSpPr>
            <p:nvPr/>
          </p:nvCxnSpPr>
          <p:spPr>
            <a:xfrm>
              <a:off x="6841001" y="3980355"/>
              <a:ext cx="179271" cy="16872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0" name="Connecteur droit 249"/>
            <p:cNvCxnSpPr/>
            <p:nvPr/>
          </p:nvCxnSpPr>
          <p:spPr>
            <a:xfrm flipH="1">
              <a:off x="7020272" y="4149080"/>
              <a:ext cx="216024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1" name="Connecteur droit 250"/>
            <p:cNvCxnSpPr/>
            <p:nvPr/>
          </p:nvCxnSpPr>
          <p:spPr>
            <a:xfrm flipH="1" flipV="1">
              <a:off x="7020272" y="4149080"/>
              <a:ext cx="72008" cy="216024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2" name="Connecteur droit 251"/>
            <p:cNvCxnSpPr/>
            <p:nvPr/>
          </p:nvCxnSpPr>
          <p:spPr>
            <a:xfrm flipV="1">
              <a:off x="6948264" y="3212976"/>
              <a:ext cx="144016" cy="7200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3" name="Connecteur droit 252"/>
            <p:cNvCxnSpPr/>
            <p:nvPr/>
          </p:nvCxnSpPr>
          <p:spPr>
            <a:xfrm flipV="1">
              <a:off x="7092280" y="2996952"/>
              <a:ext cx="72008" cy="216024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4" name="Connecteur droit 253"/>
            <p:cNvCxnSpPr/>
            <p:nvPr/>
          </p:nvCxnSpPr>
          <p:spPr>
            <a:xfrm flipH="1">
              <a:off x="7092280" y="3212976"/>
              <a:ext cx="288032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6" name="Groupe 47"/>
            <p:cNvGrpSpPr/>
            <p:nvPr/>
          </p:nvGrpSpPr>
          <p:grpSpPr>
            <a:xfrm rot="16200000">
              <a:off x="5688124" y="4041068"/>
              <a:ext cx="360040" cy="432048"/>
              <a:chOff x="5796136" y="2636912"/>
              <a:chExt cx="360040" cy="432048"/>
            </a:xfrm>
          </p:grpSpPr>
          <p:cxnSp>
            <p:nvCxnSpPr>
              <p:cNvPr id="256" name="Connecteur droit 255"/>
              <p:cNvCxnSpPr/>
              <p:nvPr/>
            </p:nvCxnSpPr>
            <p:spPr>
              <a:xfrm>
                <a:off x="6012160" y="2852936"/>
                <a:ext cx="144016" cy="216024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57" name="Connecteur droit 256"/>
              <p:cNvCxnSpPr/>
              <p:nvPr/>
            </p:nvCxnSpPr>
            <p:spPr>
              <a:xfrm flipV="1">
                <a:off x="6012160" y="2636912"/>
                <a:ext cx="0" cy="216024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58" name="Connecteur droit 257"/>
              <p:cNvCxnSpPr/>
              <p:nvPr/>
            </p:nvCxnSpPr>
            <p:spPr>
              <a:xfrm flipH="1" flipV="1">
                <a:off x="5796136" y="2852936"/>
                <a:ext cx="224408" cy="8384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" name="Groupe 357"/>
          <p:cNvGrpSpPr/>
          <p:nvPr/>
        </p:nvGrpSpPr>
        <p:grpSpPr>
          <a:xfrm>
            <a:off x="395536" y="2924944"/>
            <a:ext cx="1080120" cy="3140968"/>
            <a:chOff x="395536" y="2924944"/>
            <a:chExt cx="1080120" cy="3140968"/>
          </a:xfrm>
        </p:grpSpPr>
        <p:grpSp>
          <p:nvGrpSpPr>
            <p:cNvPr id="8" name="Groupe 61"/>
            <p:cNvGrpSpPr/>
            <p:nvPr/>
          </p:nvGrpSpPr>
          <p:grpSpPr>
            <a:xfrm>
              <a:off x="395536" y="2924944"/>
              <a:ext cx="1080120" cy="3140968"/>
              <a:chOff x="2411760" y="2996952"/>
              <a:chExt cx="1080120" cy="3140968"/>
            </a:xfrm>
          </p:grpSpPr>
          <p:grpSp>
            <p:nvGrpSpPr>
              <p:cNvPr id="9" name="Groupe 58"/>
              <p:cNvGrpSpPr/>
              <p:nvPr/>
            </p:nvGrpSpPr>
            <p:grpSpPr>
              <a:xfrm>
                <a:off x="2411760" y="2996952"/>
                <a:ext cx="1080120" cy="3140968"/>
                <a:chOff x="2411760" y="2996952"/>
                <a:chExt cx="1080120" cy="3140968"/>
              </a:xfrm>
            </p:grpSpPr>
            <p:cxnSp>
              <p:nvCxnSpPr>
                <p:cNvPr id="54" name="Connecteur droit 53"/>
                <p:cNvCxnSpPr/>
                <p:nvPr/>
              </p:nvCxnSpPr>
              <p:spPr>
                <a:xfrm>
                  <a:off x="2411760" y="2996952"/>
                  <a:ext cx="0" cy="252028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Connecteur droit 54"/>
                <p:cNvCxnSpPr/>
                <p:nvPr/>
              </p:nvCxnSpPr>
              <p:spPr>
                <a:xfrm>
                  <a:off x="3491880" y="2996952"/>
                  <a:ext cx="0" cy="252028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58" name="Arc 57"/>
                <p:cNvSpPr/>
                <p:nvPr/>
              </p:nvSpPr>
              <p:spPr>
                <a:xfrm flipV="1">
                  <a:off x="2411760" y="4797152"/>
                  <a:ext cx="1080120" cy="1340768"/>
                </a:xfrm>
                <a:prstGeom prst="arc">
                  <a:avLst>
                    <a:gd name="adj1" fmla="val 11127805"/>
                    <a:gd name="adj2" fmla="val 0"/>
                  </a:avLst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  <p:cxnSp>
            <p:nvCxnSpPr>
              <p:cNvPr id="61" name="Connecteur droit 60"/>
              <p:cNvCxnSpPr/>
              <p:nvPr/>
            </p:nvCxnSpPr>
            <p:spPr>
              <a:xfrm>
                <a:off x="2411760" y="3933056"/>
                <a:ext cx="1080120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Groupe 291"/>
            <p:cNvGrpSpPr/>
            <p:nvPr/>
          </p:nvGrpSpPr>
          <p:grpSpPr>
            <a:xfrm>
              <a:off x="683568" y="4653136"/>
              <a:ext cx="792088" cy="576064"/>
              <a:chOff x="683568" y="4653136"/>
              <a:chExt cx="792088" cy="576064"/>
            </a:xfrm>
          </p:grpSpPr>
          <p:grpSp>
            <p:nvGrpSpPr>
              <p:cNvPr id="11" name="Groupe 176"/>
              <p:cNvGrpSpPr/>
              <p:nvPr/>
            </p:nvGrpSpPr>
            <p:grpSpPr>
              <a:xfrm>
                <a:off x="827584" y="4653136"/>
                <a:ext cx="648072" cy="576064"/>
                <a:chOff x="5364088" y="2636912"/>
                <a:chExt cx="2016224" cy="1800200"/>
              </a:xfrm>
            </p:grpSpPr>
            <p:sp>
              <p:nvSpPr>
                <p:cNvPr id="178" name="Ellipse 177"/>
                <p:cNvSpPr/>
                <p:nvPr/>
              </p:nvSpPr>
              <p:spPr>
                <a:xfrm>
                  <a:off x="5796136" y="2996952"/>
                  <a:ext cx="1224136" cy="1152128"/>
                </a:xfrm>
                <a:prstGeom prst="ellipse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>
                  <a:solidFill>
                    <a:schemeClr val="bg2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grpSp>
              <p:nvGrpSpPr>
                <p:cNvPr id="12" name="Groupe 16"/>
                <p:cNvGrpSpPr/>
                <p:nvPr/>
              </p:nvGrpSpPr>
              <p:grpSpPr>
                <a:xfrm>
                  <a:off x="5796136" y="2636912"/>
                  <a:ext cx="360040" cy="432048"/>
                  <a:chOff x="5796136" y="2636912"/>
                  <a:chExt cx="360040" cy="432048"/>
                </a:xfrm>
              </p:grpSpPr>
              <p:cxnSp>
                <p:nvCxnSpPr>
                  <p:cNvPr id="193" name="Connecteur droit 192"/>
                  <p:cNvCxnSpPr/>
                  <p:nvPr/>
                </p:nvCxnSpPr>
                <p:spPr>
                  <a:xfrm>
                    <a:off x="6012160" y="2852936"/>
                    <a:ext cx="144016" cy="21602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4" name="Connecteur droit 193"/>
                  <p:cNvCxnSpPr/>
                  <p:nvPr/>
                </p:nvCxnSpPr>
                <p:spPr>
                  <a:xfrm flipV="1">
                    <a:off x="6012160" y="2636912"/>
                    <a:ext cx="0" cy="21602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5" name="Connecteur droit 194"/>
                  <p:cNvCxnSpPr/>
                  <p:nvPr/>
                </p:nvCxnSpPr>
                <p:spPr>
                  <a:xfrm flipH="1" flipV="1">
                    <a:off x="5796136" y="2852936"/>
                    <a:ext cx="224408" cy="838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180" name="Connecteur droit 179"/>
                <p:cNvCxnSpPr/>
                <p:nvPr/>
              </p:nvCxnSpPr>
              <p:spPr>
                <a:xfrm flipH="1">
                  <a:off x="5580112" y="3356992"/>
                  <a:ext cx="288032" cy="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81" name="Connecteur droit 180"/>
                <p:cNvCxnSpPr/>
                <p:nvPr/>
              </p:nvCxnSpPr>
              <p:spPr>
                <a:xfrm flipH="1" flipV="1">
                  <a:off x="5364088" y="3212976"/>
                  <a:ext cx="216024" cy="144016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82" name="Connecteur droit 181"/>
                <p:cNvCxnSpPr/>
                <p:nvPr/>
              </p:nvCxnSpPr>
              <p:spPr>
                <a:xfrm flipH="1">
                  <a:off x="5364088" y="3356992"/>
                  <a:ext cx="216024" cy="72008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83" name="Connecteur droit 182"/>
                <p:cNvCxnSpPr>
                  <a:stCxn id="178" idx="5"/>
                </p:cNvCxnSpPr>
                <p:nvPr/>
              </p:nvCxnSpPr>
              <p:spPr>
                <a:xfrm>
                  <a:off x="6841001" y="3980355"/>
                  <a:ext cx="179271" cy="168725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84" name="Connecteur droit 183"/>
                <p:cNvCxnSpPr/>
                <p:nvPr/>
              </p:nvCxnSpPr>
              <p:spPr>
                <a:xfrm flipH="1">
                  <a:off x="7020272" y="4149080"/>
                  <a:ext cx="216024" cy="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85" name="Connecteur droit 184"/>
                <p:cNvCxnSpPr/>
                <p:nvPr/>
              </p:nvCxnSpPr>
              <p:spPr>
                <a:xfrm flipH="1" flipV="1">
                  <a:off x="7020272" y="4149080"/>
                  <a:ext cx="72008" cy="216024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86" name="Connecteur droit 185"/>
                <p:cNvCxnSpPr/>
                <p:nvPr/>
              </p:nvCxnSpPr>
              <p:spPr>
                <a:xfrm flipV="1">
                  <a:off x="6948264" y="3212976"/>
                  <a:ext cx="144016" cy="72008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87" name="Connecteur droit 186"/>
                <p:cNvCxnSpPr/>
                <p:nvPr/>
              </p:nvCxnSpPr>
              <p:spPr>
                <a:xfrm flipV="1">
                  <a:off x="7092280" y="2996952"/>
                  <a:ext cx="72008" cy="216024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88" name="Connecteur droit 187"/>
                <p:cNvCxnSpPr/>
                <p:nvPr/>
              </p:nvCxnSpPr>
              <p:spPr>
                <a:xfrm flipH="1">
                  <a:off x="7092280" y="3212976"/>
                  <a:ext cx="288032" cy="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grpSp>
              <p:nvGrpSpPr>
                <p:cNvPr id="13" name="Groupe 47"/>
                <p:cNvGrpSpPr/>
                <p:nvPr/>
              </p:nvGrpSpPr>
              <p:grpSpPr>
                <a:xfrm rot="16200000">
                  <a:off x="5688124" y="4041068"/>
                  <a:ext cx="360040" cy="432048"/>
                  <a:chOff x="5796136" y="2636912"/>
                  <a:chExt cx="360040" cy="432048"/>
                </a:xfrm>
              </p:grpSpPr>
              <p:cxnSp>
                <p:nvCxnSpPr>
                  <p:cNvPr id="190" name="Connecteur droit 189"/>
                  <p:cNvCxnSpPr/>
                  <p:nvPr/>
                </p:nvCxnSpPr>
                <p:spPr>
                  <a:xfrm>
                    <a:off x="6012160" y="2852936"/>
                    <a:ext cx="144016" cy="21602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1" name="Connecteur droit 190"/>
                  <p:cNvCxnSpPr/>
                  <p:nvPr/>
                </p:nvCxnSpPr>
                <p:spPr>
                  <a:xfrm flipV="1">
                    <a:off x="6012160" y="2636912"/>
                    <a:ext cx="0" cy="21602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2" name="Connecteur droit 191"/>
                  <p:cNvCxnSpPr/>
                  <p:nvPr/>
                </p:nvCxnSpPr>
                <p:spPr>
                  <a:xfrm flipH="1" flipV="1">
                    <a:off x="5796136" y="2852936"/>
                    <a:ext cx="224408" cy="838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285" name="Ellipse 284"/>
              <p:cNvSpPr/>
              <p:nvPr/>
            </p:nvSpPr>
            <p:spPr>
              <a:xfrm>
                <a:off x="683568" y="4797152"/>
                <a:ext cx="144016" cy="144016"/>
              </a:xfrm>
              <a:prstGeom prst="ellipse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grpSp>
          <p:nvGrpSpPr>
            <p:cNvPr id="14" name="Groupe 292"/>
            <p:cNvGrpSpPr/>
            <p:nvPr/>
          </p:nvGrpSpPr>
          <p:grpSpPr>
            <a:xfrm>
              <a:off x="467544" y="5229200"/>
              <a:ext cx="720080" cy="576064"/>
              <a:chOff x="467544" y="5229200"/>
              <a:chExt cx="720080" cy="576064"/>
            </a:xfrm>
          </p:grpSpPr>
          <p:grpSp>
            <p:nvGrpSpPr>
              <p:cNvPr id="15" name="Groupe 195"/>
              <p:cNvGrpSpPr/>
              <p:nvPr/>
            </p:nvGrpSpPr>
            <p:grpSpPr>
              <a:xfrm>
                <a:off x="467544" y="5229200"/>
                <a:ext cx="648072" cy="576064"/>
                <a:chOff x="5364088" y="2636912"/>
                <a:chExt cx="2016224" cy="1800200"/>
              </a:xfrm>
            </p:grpSpPr>
            <p:sp>
              <p:nvSpPr>
                <p:cNvPr id="197" name="Ellipse 196"/>
                <p:cNvSpPr/>
                <p:nvPr/>
              </p:nvSpPr>
              <p:spPr>
                <a:xfrm>
                  <a:off x="5796136" y="2996952"/>
                  <a:ext cx="1224136" cy="1152128"/>
                </a:xfrm>
                <a:prstGeom prst="ellipse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>
                  <a:solidFill>
                    <a:schemeClr val="bg2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grpSp>
              <p:nvGrpSpPr>
                <p:cNvPr id="16" name="Groupe 16"/>
                <p:cNvGrpSpPr/>
                <p:nvPr/>
              </p:nvGrpSpPr>
              <p:grpSpPr>
                <a:xfrm>
                  <a:off x="5796136" y="2636912"/>
                  <a:ext cx="360040" cy="432048"/>
                  <a:chOff x="5796136" y="2636912"/>
                  <a:chExt cx="360040" cy="432048"/>
                </a:xfrm>
              </p:grpSpPr>
              <p:cxnSp>
                <p:nvCxnSpPr>
                  <p:cNvPr id="212" name="Connecteur droit 211"/>
                  <p:cNvCxnSpPr/>
                  <p:nvPr/>
                </p:nvCxnSpPr>
                <p:spPr>
                  <a:xfrm>
                    <a:off x="6012160" y="2852936"/>
                    <a:ext cx="144016" cy="21602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13" name="Connecteur droit 212"/>
                  <p:cNvCxnSpPr/>
                  <p:nvPr/>
                </p:nvCxnSpPr>
                <p:spPr>
                  <a:xfrm flipV="1">
                    <a:off x="6012160" y="2636912"/>
                    <a:ext cx="0" cy="21602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14" name="Connecteur droit 213"/>
                  <p:cNvCxnSpPr/>
                  <p:nvPr/>
                </p:nvCxnSpPr>
                <p:spPr>
                  <a:xfrm flipH="1" flipV="1">
                    <a:off x="5796136" y="2852936"/>
                    <a:ext cx="224408" cy="838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199" name="Connecteur droit 198"/>
                <p:cNvCxnSpPr/>
                <p:nvPr/>
              </p:nvCxnSpPr>
              <p:spPr>
                <a:xfrm flipH="1">
                  <a:off x="5580112" y="3356992"/>
                  <a:ext cx="288032" cy="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00" name="Connecteur droit 199"/>
                <p:cNvCxnSpPr/>
                <p:nvPr/>
              </p:nvCxnSpPr>
              <p:spPr>
                <a:xfrm flipH="1" flipV="1">
                  <a:off x="5364088" y="3212976"/>
                  <a:ext cx="216024" cy="144016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01" name="Connecteur droit 200"/>
                <p:cNvCxnSpPr/>
                <p:nvPr/>
              </p:nvCxnSpPr>
              <p:spPr>
                <a:xfrm flipH="1">
                  <a:off x="5364088" y="3356992"/>
                  <a:ext cx="216024" cy="72008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02" name="Connecteur droit 201"/>
                <p:cNvCxnSpPr>
                  <a:stCxn id="197" idx="5"/>
                </p:cNvCxnSpPr>
                <p:nvPr/>
              </p:nvCxnSpPr>
              <p:spPr>
                <a:xfrm>
                  <a:off x="6841001" y="3980355"/>
                  <a:ext cx="179271" cy="168725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03" name="Connecteur droit 202"/>
                <p:cNvCxnSpPr/>
                <p:nvPr/>
              </p:nvCxnSpPr>
              <p:spPr>
                <a:xfrm flipH="1">
                  <a:off x="7020272" y="4149080"/>
                  <a:ext cx="216024" cy="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04" name="Connecteur droit 203"/>
                <p:cNvCxnSpPr/>
                <p:nvPr/>
              </p:nvCxnSpPr>
              <p:spPr>
                <a:xfrm flipH="1" flipV="1">
                  <a:off x="7020272" y="4149080"/>
                  <a:ext cx="72008" cy="216024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05" name="Connecteur droit 204"/>
                <p:cNvCxnSpPr/>
                <p:nvPr/>
              </p:nvCxnSpPr>
              <p:spPr>
                <a:xfrm flipV="1">
                  <a:off x="6948264" y="3212976"/>
                  <a:ext cx="144016" cy="72008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06" name="Connecteur droit 205"/>
                <p:cNvCxnSpPr/>
                <p:nvPr/>
              </p:nvCxnSpPr>
              <p:spPr>
                <a:xfrm flipV="1">
                  <a:off x="7092280" y="2996952"/>
                  <a:ext cx="72008" cy="216024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07" name="Connecteur droit 206"/>
                <p:cNvCxnSpPr/>
                <p:nvPr/>
              </p:nvCxnSpPr>
              <p:spPr>
                <a:xfrm flipH="1">
                  <a:off x="7092280" y="3212976"/>
                  <a:ext cx="288032" cy="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grpSp>
              <p:nvGrpSpPr>
                <p:cNvPr id="17" name="Groupe 47"/>
                <p:cNvGrpSpPr/>
                <p:nvPr/>
              </p:nvGrpSpPr>
              <p:grpSpPr>
                <a:xfrm rot="16200000">
                  <a:off x="5688124" y="4041068"/>
                  <a:ext cx="360040" cy="432048"/>
                  <a:chOff x="5796136" y="2636912"/>
                  <a:chExt cx="360040" cy="432048"/>
                </a:xfrm>
              </p:grpSpPr>
              <p:cxnSp>
                <p:nvCxnSpPr>
                  <p:cNvPr id="209" name="Connecteur droit 208"/>
                  <p:cNvCxnSpPr/>
                  <p:nvPr/>
                </p:nvCxnSpPr>
                <p:spPr>
                  <a:xfrm>
                    <a:off x="6012160" y="2852936"/>
                    <a:ext cx="144016" cy="21602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10" name="Connecteur droit 209"/>
                  <p:cNvCxnSpPr/>
                  <p:nvPr/>
                </p:nvCxnSpPr>
                <p:spPr>
                  <a:xfrm flipV="1">
                    <a:off x="6012160" y="2636912"/>
                    <a:ext cx="0" cy="21602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11" name="Connecteur droit 210"/>
                  <p:cNvCxnSpPr/>
                  <p:nvPr/>
                </p:nvCxnSpPr>
                <p:spPr>
                  <a:xfrm flipH="1" flipV="1">
                    <a:off x="5796136" y="2852936"/>
                    <a:ext cx="224408" cy="838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287" name="Ellipse 286"/>
              <p:cNvSpPr/>
              <p:nvPr/>
            </p:nvSpPr>
            <p:spPr>
              <a:xfrm>
                <a:off x="1043608" y="5301208"/>
                <a:ext cx="144016" cy="144016"/>
              </a:xfrm>
              <a:prstGeom prst="ellipse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grpSp>
          <p:nvGrpSpPr>
            <p:cNvPr id="18" name="Groupe 290"/>
            <p:cNvGrpSpPr/>
            <p:nvPr/>
          </p:nvGrpSpPr>
          <p:grpSpPr>
            <a:xfrm>
              <a:off x="395536" y="4005064"/>
              <a:ext cx="720080" cy="648072"/>
              <a:chOff x="395536" y="4005064"/>
              <a:chExt cx="720080" cy="648072"/>
            </a:xfrm>
          </p:grpSpPr>
          <p:grpSp>
            <p:nvGrpSpPr>
              <p:cNvPr id="19" name="Groupe 157"/>
              <p:cNvGrpSpPr/>
              <p:nvPr/>
            </p:nvGrpSpPr>
            <p:grpSpPr>
              <a:xfrm>
                <a:off x="395536" y="4005064"/>
                <a:ext cx="648072" cy="576064"/>
                <a:chOff x="5364088" y="2636912"/>
                <a:chExt cx="2016224" cy="1800200"/>
              </a:xfrm>
            </p:grpSpPr>
            <p:sp>
              <p:nvSpPr>
                <p:cNvPr id="159" name="Ellipse 158"/>
                <p:cNvSpPr/>
                <p:nvPr/>
              </p:nvSpPr>
              <p:spPr>
                <a:xfrm>
                  <a:off x="5796136" y="2996952"/>
                  <a:ext cx="1224136" cy="1152128"/>
                </a:xfrm>
                <a:prstGeom prst="ellipse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>
                  <a:solidFill>
                    <a:schemeClr val="bg2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grpSp>
              <p:nvGrpSpPr>
                <p:cNvPr id="20" name="Groupe 16"/>
                <p:cNvGrpSpPr/>
                <p:nvPr/>
              </p:nvGrpSpPr>
              <p:grpSpPr>
                <a:xfrm>
                  <a:off x="5796136" y="2636912"/>
                  <a:ext cx="360040" cy="432048"/>
                  <a:chOff x="5796136" y="2636912"/>
                  <a:chExt cx="360040" cy="432048"/>
                </a:xfrm>
              </p:grpSpPr>
              <p:cxnSp>
                <p:nvCxnSpPr>
                  <p:cNvPr id="174" name="Connecteur droit 173"/>
                  <p:cNvCxnSpPr/>
                  <p:nvPr/>
                </p:nvCxnSpPr>
                <p:spPr>
                  <a:xfrm>
                    <a:off x="6012160" y="2852936"/>
                    <a:ext cx="144016" cy="21602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5" name="Connecteur droit 174"/>
                  <p:cNvCxnSpPr/>
                  <p:nvPr/>
                </p:nvCxnSpPr>
                <p:spPr>
                  <a:xfrm flipV="1">
                    <a:off x="6012160" y="2636912"/>
                    <a:ext cx="0" cy="21602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6" name="Connecteur droit 175"/>
                  <p:cNvCxnSpPr/>
                  <p:nvPr/>
                </p:nvCxnSpPr>
                <p:spPr>
                  <a:xfrm flipH="1" flipV="1">
                    <a:off x="5796136" y="2852936"/>
                    <a:ext cx="224408" cy="838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161" name="Connecteur droit 160"/>
                <p:cNvCxnSpPr/>
                <p:nvPr/>
              </p:nvCxnSpPr>
              <p:spPr>
                <a:xfrm flipH="1">
                  <a:off x="5580112" y="3356992"/>
                  <a:ext cx="288032" cy="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62" name="Connecteur droit 161"/>
                <p:cNvCxnSpPr/>
                <p:nvPr/>
              </p:nvCxnSpPr>
              <p:spPr>
                <a:xfrm flipH="1" flipV="1">
                  <a:off x="5364088" y="3212976"/>
                  <a:ext cx="216024" cy="144016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63" name="Connecteur droit 162"/>
                <p:cNvCxnSpPr/>
                <p:nvPr/>
              </p:nvCxnSpPr>
              <p:spPr>
                <a:xfrm flipH="1">
                  <a:off x="5364088" y="3356992"/>
                  <a:ext cx="216024" cy="72008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64" name="Connecteur droit 163"/>
                <p:cNvCxnSpPr>
                  <a:stCxn id="159" idx="5"/>
                </p:cNvCxnSpPr>
                <p:nvPr/>
              </p:nvCxnSpPr>
              <p:spPr>
                <a:xfrm>
                  <a:off x="6841001" y="3980355"/>
                  <a:ext cx="179271" cy="168725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65" name="Connecteur droit 164"/>
                <p:cNvCxnSpPr/>
                <p:nvPr/>
              </p:nvCxnSpPr>
              <p:spPr>
                <a:xfrm flipH="1">
                  <a:off x="7020272" y="4149080"/>
                  <a:ext cx="216024" cy="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66" name="Connecteur droit 165"/>
                <p:cNvCxnSpPr/>
                <p:nvPr/>
              </p:nvCxnSpPr>
              <p:spPr>
                <a:xfrm flipH="1" flipV="1">
                  <a:off x="7020272" y="4149080"/>
                  <a:ext cx="72008" cy="216024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67" name="Connecteur droit 166"/>
                <p:cNvCxnSpPr/>
                <p:nvPr/>
              </p:nvCxnSpPr>
              <p:spPr>
                <a:xfrm flipV="1">
                  <a:off x="6948264" y="3212976"/>
                  <a:ext cx="144016" cy="72008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68" name="Connecteur droit 167"/>
                <p:cNvCxnSpPr/>
                <p:nvPr/>
              </p:nvCxnSpPr>
              <p:spPr>
                <a:xfrm flipV="1">
                  <a:off x="7092280" y="2996952"/>
                  <a:ext cx="72008" cy="216024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69" name="Connecteur droit 168"/>
                <p:cNvCxnSpPr/>
                <p:nvPr/>
              </p:nvCxnSpPr>
              <p:spPr>
                <a:xfrm flipH="1">
                  <a:off x="7092280" y="3212976"/>
                  <a:ext cx="288032" cy="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grpSp>
              <p:nvGrpSpPr>
                <p:cNvPr id="21" name="Groupe 47"/>
                <p:cNvGrpSpPr/>
                <p:nvPr/>
              </p:nvGrpSpPr>
              <p:grpSpPr>
                <a:xfrm rot="16200000">
                  <a:off x="5688124" y="4041068"/>
                  <a:ext cx="360040" cy="432048"/>
                  <a:chOff x="5796136" y="2636912"/>
                  <a:chExt cx="360040" cy="432048"/>
                </a:xfrm>
              </p:grpSpPr>
              <p:cxnSp>
                <p:nvCxnSpPr>
                  <p:cNvPr id="171" name="Connecteur droit 170"/>
                  <p:cNvCxnSpPr/>
                  <p:nvPr/>
                </p:nvCxnSpPr>
                <p:spPr>
                  <a:xfrm>
                    <a:off x="6012160" y="2852936"/>
                    <a:ext cx="144016" cy="21602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2" name="Connecteur droit 171"/>
                  <p:cNvCxnSpPr/>
                  <p:nvPr/>
                </p:nvCxnSpPr>
                <p:spPr>
                  <a:xfrm flipV="1">
                    <a:off x="6012160" y="2636912"/>
                    <a:ext cx="0" cy="21602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3" name="Connecteur droit 172"/>
                  <p:cNvCxnSpPr/>
                  <p:nvPr/>
                </p:nvCxnSpPr>
                <p:spPr>
                  <a:xfrm flipH="1" flipV="1">
                    <a:off x="5796136" y="2852936"/>
                    <a:ext cx="224408" cy="838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286" name="Ellipse 285"/>
              <p:cNvSpPr/>
              <p:nvPr/>
            </p:nvSpPr>
            <p:spPr>
              <a:xfrm>
                <a:off x="971600" y="4005064"/>
                <a:ext cx="144016" cy="144016"/>
              </a:xfrm>
              <a:prstGeom prst="ellipse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288" name="Ellipse 287"/>
              <p:cNvSpPr/>
              <p:nvPr/>
            </p:nvSpPr>
            <p:spPr>
              <a:xfrm>
                <a:off x="395536" y="4509120"/>
                <a:ext cx="144016" cy="144016"/>
              </a:xfrm>
              <a:prstGeom prst="ellipse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</p:grpSp>
      <p:grpSp>
        <p:nvGrpSpPr>
          <p:cNvPr id="22" name="Groupe 358"/>
          <p:cNvGrpSpPr/>
          <p:nvPr/>
        </p:nvGrpSpPr>
        <p:grpSpPr>
          <a:xfrm>
            <a:off x="3419872" y="2852936"/>
            <a:ext cx="1080120" cy="3140968"/>
            <a:chOff x="3419872" y="2852936"/>
            <a:chExt cx="1080120" cy="3140968"/>
          </a:xfrm>
        </p:grpSpPr>
        <p:grpSp>
          <p:nvGrpSpPr>
            <p:cNvPr id="23" name="Groupe 61"/>
            <p:cNvGrpSpPr/>
            <p:nvPr/>
          </p:nvGrpSpPr>
          <p:grpSpPr>
            <a:xfrm>
              <a:off x="3419872" y="2852936"/>
              <a:ext cx="1080120" cy="3140968"/>
              <a:chOff x="2411760" y="2996952"/>
              <a:chExt cx="1080120" cy="3140968"/>
            </a:xfrm>
          </p:grpSpPr>
          <p:grpSp>
            <p:nvGrpSpPr>
              <p:cNvPr id="24" name="Groupe 58"/>
              <p:cNvGrpSpPr/>
              <p:nvPr/>
            </p:nvGrpSpPr>
            <p:grpSpPr>
              <a:xfrm>
                <a:off x="2411760" y="2996952"/>
                <a:ext cx="1080120" cy="3140968"/>
                <a:chOff x="2411760" y="2996952"/>
                <a:chExt cx="1080120" cy="3140968"/>
              </a:xfrm>
            </p:grpSpPr>
            <p:cxnSp>
              <p:nvCxnSpPr>
                <p:cNvPr id="282" name="Connecteur droit 53"/>
                <p:cNvCxnSpPr/>
                <p:nvPr/>
              </p:nvCxnSpPr>
              <p:spPr>
                <a:xfrm>
                  <a:off x="2411760" y="2996952"/>
                  <a:ext cx="0" cy="252028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83" name="Connecteur droit 282"/>
                <p:cNvCxnSpPr/>
                <p:nvPr/>
              </p:nvCxnSpPr>
              <p:spPr>
                <a:xfrm>
                  <a:off x="3491880" y="2996952"/>
                  <a:ext cx="0" cy="252028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284" name="Arc 283"/>
                <p:cNvSpPr/>
                <p:nvPr/>
              </p:nvSpPr>
              <p:spPr>
                <a:xfrm flipV="1">
                  <a:off x="2411760" y="4797152"/>
                  <a:ext cx="1080120" cy="1340768"/>
                </a:xfrm>
                <a:prstGeom prst="arc">
                  <a:avLst>
                    <a:gd name="adj1" fmla="val 11127805"/>
                    <a:gd name="adj2" fmla="val 0"/>
                  </a:avLst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  <p:cxnSp>
            <p:nvCxnSpPr>
              <p:cNvPr id="281" name="Connecteur droit 60"/>
              <p:cNvCxnSpPr/>
              <p:nvPr/>
            </p:nvCxnSpPr>
            <p:spPr>
              <a:xfrm>
                <a:off x="2411760" y="3933056"/>
                <a:ext cx="1080120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e 293"/>
            <p:cNvGrpSpPr/>
            <p:nvPr/>
          </p:nvGrpSpPr>
          <p:grpSpPr>
            <a:xfrm>
              <a:off x="3707904" y="5301208"/>
              <a:ext cx="720080" cy="576064"/>
              <a:chOff x="467544" y="5229200"/>
              <a:chExt cx="720080" cy="576064"/>
            </a:xfrm>
          </p:grpSpPr>
          <p:grpSp>
            <p:nvGrpSpPr>
              <p:cNvPr id="26" name="Groupe 195"/>
              <p:cNvGrpSpPr/>
              <p:nvPr/>
            </p:nvGrpSpPr>
            <p:grpSpPr>
              <a:xfrm>
                <a:off x="467544" y="5229200"/>
                <a:ext cx="648072" cy="576064"/>
                <a:chOff x="5364088" y="2636912"/>
                <a:chExt cx="2016224" cy="1800200"/>
              </a:xfrm>
            </p:grpSpPr>
            <p:sp>
              <p:nvSpPr>
                <p:cNvPr id="297" name="Ellipse 296"/>
                <p:cNvSpPr/>
                <p:nvPr/>
              </p:nvSpPr>
              <p:spPr>
                <a:xfrm>
                  <a:off x="5796136" y="2996952"/>
                  <a:ext cx="1224136" cy="1152128"/>
                </a:xfrm>
                <a:prstGeom prst="ellipse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>
                  <a:solidFill>
                    <a:schemeClr val="bg2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grpSp>
              <p:nvGrpSpPr>
                <p:cNvPr id="27" name="Groupe 16"/>
                <p:cNvGrpSpPr/>
                <p:nvPr/>
              </p:nvGrpSpPr>
              <p:grpSpPr>
                <a:xfrm>
                  <a:off x="5796136" y="2636912"/>
                  <a:ext cx="360040" cy="432048"/>
                  <a:chOff x="5796136" y="2636912"/>
                  <a:chExt cx="360040" cy="432048"/>
                </a:xfrm>
              </p:grpSpPr>
              <p:cxnSp>
                <p:nvCxnSpPr>
                  <p:cNvPr id="312" name="Connecteur droit 311"/>
                  <p:cNvCxnSpPr/>
                  <p:nvPr/>
                </p:nvCxnSpPr>
                <p:spPr>
                  <a:xfrm>
                    <a:off x="6012160" y="2852936"/>
                    <a:ext cx="144016" cy="21602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13" name="Connecteur droit 312"/>
                  <p:cNvCxnSpPr/>
                  <p:nvPr/>
                </p:nvCxnSpPr>
                <p:spPr>
                  <a:xfrm flipV="1">
                    <a:off x="6012160" y="2636912"/>
                    <a:ext cx="0" cy="21602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14" name="Connecteur droit 313"/>
                  <p:cNvCxnSpPr/>
                  <p:nvPr/>
                </p:nvCxnSpPr>
                <p:spPr>
                  <a:xfrm flipH="1" flipV="1">
                    <a:off x="5796136" y="2852936"/>
                    <a:ext cx="224408" cy="838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299" name="Connecteur droit 298"/>
                <p:cNvCxnSpPr/>
                <p:nvPr/>
              </p:nvCxnSpPr>
              <p:spPr>
                <a:xfrm flipH="1">
                  <a:off x="5580112" y="3356992"/>
                  <a:ext cx="288032" cy="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00" name="Connecteur droit 299"/>
                <p:cNvCxnSpPr/>
                <p:nvPr/>
              </p:nvCxnSpPr>
              <p:spPr>
                <a:xfrm flipH="1" flipV="1">
                  <a:off x="5364088" y="3212976"/>
                  <a:ext cx="216024" cy="144016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01" name="Connecteur droit 300"/>
                <p:cNvCxnSpPr/>
                <p:nvPr/>
              </p:nvCxnSpPr>
              <p:spPr>
                <a:xfrm flipH="1">
                  <a:off x="5364088" y="3356992"/>
                  <a:ext cx="216024" cy="72008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02" name="Connecteur droit 301"/>
                <p:cNvCxnSpPr>
                  <a:stCxn id="297" idx="5"/>
                </p:cNvCxnSpPr>
                <p:nvPr/>
              </p:nvCxnSpPr>
              <p:spPr>
                <a:xfrm>
                  <a:off x="6841001" y="3980355"/>
                  <a:ext cx="179271" cy="168725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03" name="Connecteur droit 302"/>
                <p:cNvCxnSpPr/>
                <p:nvPr/>
              </p:nvCxnSpPr>
              <p:spPr>
                <a:xfrm flipH="1">
                  <a:off x="7020272" y="4149080"/>
                  <a:ext cx="216024" cy="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04" name="Connecteur droit 303"/>
                <p:cNvCxnSpPr/>
                <p:nvPr/>
              </p:nvCxnSpPr>
              <p:spPr>
                <a:xfrm flipH="1" flipV="1">
                  <a:off x="7020272" y="4149080"/>
                  <a:ext cx="72008" cy="216024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05" name="Connecteur droit 304"/>
                <p:cNvCxnSpPr/>
                <p:nvPr/>
              </p:nvCxnSpPr>
              <p:spPr>
                <a:xfrm flipV="1">
                  <a:off x="6948264" y="3212976"/>
                  <a:ext cx="144016" cy="72008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06" name="Connecteur droit 305"/>
                <p:cNvCxnSpPr/>
                <p:nvPr/>
              </p:nvCxnSpPr>
              <p:spPr>
                <a:xfrm flipV="1">
                  <a:off x="7092280" y="2996952"/>
                  <a:ext cx="72008" cy="216024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07" name="Connecteur droit 306"/>
                <p:cNvCxnSpPr/>
                <p:nvPr/>
              </p:nvCxnSpPr>
              <p:spPr>
                <a:xfrm flipH="1">
                  <a:off x="7092280" y="3212976"/>
                  <a:ext cx="288032" cy="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grpSp>
              <p:nvGrpSpPr>
                <p:cNvPr id="28" name="Groupe 47"/>
                <p:cNvGrpSpPr/>
                <p:nvPr/>
              </p:nvGrpSpPr>
              <p:grpSpPr>
                <a:xfrm rot="16200000">
                  <a:off x="5688124" y="4041068"/>
                  <a:ext cx="360040" cy="432048"/>
                  <a:chOff x="5796136" y="2636912"/>
                  <a:chExt cx="360040" cy="432048"/>
                </a:xfrm>
              </p:grpSpPr>
              <p:cxnSp>
                <p:nvCxnSpPr>
                  <p:cNvPr id="309" name="Connecteur droit 308"/>
                  <p:cNvCxnSpPr/>
                  <p:nvPr/>
                </p:nvCxnSpPr>
                <p:spPr>
                  <a:xfrm>
                    <a:off x="6012160" y="2852936"/>
                    <a:ext cx="144016" cy="21602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10" name="Connecteur droit 309"/>
                  <p:cNvCxnSpPr/>
                  <p:nvPr/>
                </p:nvCxnSpPr>
                <p:spPr>
                  <a:xfrm flipV="1">
                    <a:off x="6012160" y="2636912"/>
                    <a:ext cx="0" cy="21602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11" name="Connecteur droit 310"/>
                  <p:cNvCxnSpPr/>
                  <p:nvPr/>
                </p:nvCxnSpPr>
                <p:spPr>
                  <a:xfrm flipH="1" flipV="1">
                    <a:off x="5796136" y="2852936"/>
                    <a:ext cx="224408" cy="838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296" name="Ellipse 295"/>
              <p:cNvSpPr/>
              <p:nvPr/>
            </p:nvSpPr>
            <p:spPr>
              <a:xfrm>
                <a:off x="1043608" y="5301208"/>
                <a:ext cx="144016" cy="144016"/>
              </a:xfrm>
              <a:prstGeom prst="ellipse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grpSp>
          <p:nvGrpSpPr>
            <p:cNvPr id="29" name="Groupe 314"/>
            <p:cNvGrpSpPr/>
            <p:nvPr/>
          </p:nvGrpSpPr>
          <p:grpSpPr>
            <a:xfrm>
              <a:off x="3491880" y="4725144"/>
              <a:ext cx="792088" cy="576064"/>
              <a:chOff x="683568" y="4653136"/>
              <a:chExt cx="792088" cy="576064"/>
            </a:xfrm>
          </p:grpSpPr>
          <p:grpSp>
            <p:nvGrpSpPr>
              <p:cNvPr id="30" name="Groupe 176"/>
              <p:cNvGrpSpPr/>
              <p:nvPr/>
            </p:nvGrpSpPr>
            <p:grpSpPr>
              <a:xfrm>
                <a:off x="827584" y="4653136"/>
                <a:ext cx="648072" cy="576064"/>
                <a:chOff x="5364088" y="2636912"/>
                <a:chExt cx="2016224" cy="1800200"/>
              </a:xfrm>
            </p:grpSpPr>
            <p:sp>
              <p:nvSpPr>
                <p:cNvPr id="318" name="Ellipse 317"/>
                <p:cNvSpPr/>
                <p:nvPr/>
              </p:nvSpPr>
              <p:spPr>
                <a:xfrm>
                  <a:off x="5796136" y="2996952"/>
                  <a:ext cx="1224136" cy="1152128"/>
                </a:xfrm>
                <a:prstGeom prst="ellipse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>
                  <a:solidFill>
                    <a:schemeClr val="bg2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grpSp>
              <p:nvGrpSpPr>
                <p:cNvPr id="31" name="Groupe 16"/>
                <p:cNvGrpSpPr/>
                <p:nvPr/>
              </p:nvGrpSpPr>
              <p:grpSpPr>
                <a:xfrm>
                  <a:off x="5796136" y="2636912"/>
                  <a:ext cx="360040" cy="432048"/>
                  <a:chOff x="5796136" y="2636912"/>
                  <a:chExt cx="360040" cy="432048"/>
                </a:xfrm>
              </p:grpSpPr>
              <p:cxnSp>
                <p:nvCxnSpPr>
                  <p:cNvPr id="333" name="Connecteur droit 332"/>
                  <p:cNvCxnSpPr/>
                  <p:nvPr/>
                </p:nvCxnSpPr>
                <p:spPr>
                  <a:xfrm>
                    <a:off x="6012160" y="2852936"/>
                    <a:ext cx="144016" cy="21602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34" name="Connecteur droit 333"/>
                  <p:cNvCxnSpPr/>
                  <p:nvPr/>
                </p:nvCxnSpPr>
                <p:spPr>
                  <a:xfrm flipV="1">
                    <a:off x="6012160" y="2636912"/>
                    <a:ext cx="0" cy="21602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35" name="Connecteur droit 334"/>
                  <p:cNvCxnSpPr/>
                  <p:nvPr/>
                </p:nvCxnSpPr>
                <p:spPr>
                  <a:xfrm flipH="1" flipV="1">
                    <a:off x="5796136" y="2852936"/>
                    <a:ext cx="224408" cy="838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320" name="Connecteur droit 319"/>
                <p:cNvCxnSpPr/>
                <p:nvPr/>
              </p:nvCxnSpPr>
              <p:spPr>
                <a:xfrm flipH="1">
                  <a:off x="5580112" y="3356992"/>
                  <a:ext cx="288032" cy="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21" name="Connecteur droit 320"/>
                <p:cNvCxnSpPr/>
                <p:nvPr/>
              </p:nvCxnSpPr>
              <p:spPr>
                <a:xfrm flipH="1" flipV="1">
                  <a:off x="5364088" y="3212976"/>
                  <a:ext cx="216024" cy="144016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22" name="Connecteur droit 321"/>
                <p:cNvCxnSpPr/>
                <p:nvPr/>
              </p:nvCxnSpPr>
              <p:spPr>
                <a:xfrm flipH="1">
                  <a:off x="5364088" y="3356992"/>
                  <a:ext cx="216024" cy="72008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23" name="Connecteur droit 322"/>
                <p:cNvCxnSpPr>
                  <a:stCxn id="318" idx="5"/>
                </p:cNvCxnSpPr>
                <p:nvPr/>
              </p:nvCxnSpPr>
              <p:spPr>
                <a:xfrm>
                  <a:off x="6841001" y="3980355"/>
                  <a:ext cx="179271" cy="168725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24" name="Connecteur droit 323"/>
                <p:cNvCxnSpPr/>
                <p:nvPr/>
              </p:nvCxnSpPr>
              <p:spPr>
                <a:xfrm flipH="1">
                  <a:off x="7020272" y="4149080"/>
                  <a:ext cx="216024" cy="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25" name="Connecteur droit 324"/>
                <p:cNvCxnSpPr/>
                <p:nvPr/>
              </p:nvCxnSpPr>
              <p:spPr>
                <a:xfrm flipH="1" flipV="1">
                  <a:off x="7020272" y="4149080"/>
                  <a:ext cx="72008" cy="216024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26" name="Connecteur droit 325"/>
                <p:cNvCxnSpPr/>
                <p:nvPr/>
              </p:nvCxnSpPr>
              <p:spPr>
                <a:xfrm flipV="1">
                  <a:off x="6948264" y="3212976"/>
                  <a:ext cx="144016" cy="72008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27" name="Connecteur droit 326"/>
                <p:cNvCxnSpPr/>
                <p:nvPr/>
              </p:nvCxnSpPr>
              <p:spPr>
                <a:xfrm flipV="1">
                  <a:off x="7092280" y="2996952"/>
                  <a:ext cx="72008" cy="216024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28" name="Connecteur droit 327"/>
                <p:cNvCxnSpPr/>
                <p:nvPr/>
              </p:nvCxnSpPr>
              <p:spPr>
                <a:xfrm flipH="1">
                  <a:off x="7092280" y="3212976"/>
                  <a:ext cx="288032" cy="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grpSp>
              <p:nvGrpSpPr>
                <p:cNvPr id="32" name="Groupe 47"/>
                <p:cNvGrpSpPr/>
                <p:nvPr/>
              </p:nvGrpSpPr>
              <p:grpSpPr>
                <a:xfrm rot="16200000">
                  <a:off x="5688124" y="4041068"/>
                  <a:ext cx="360040" cy="432048"/>
                  <a:chOff x="5796136" y="2636912"/>
                  <a:chExt cx="360040" cy="432048"/>
                </a:xfrm>
              </p:grpSpPr>
              <p:cxnSp>
                <p:nvCxnSpPr>
                  <p:cNvPr id="330" name="Connecteur droit 329"/>
                  <p:cNvCxnSpPr/>
                  <p:nvPr/>
                </p:nvCxnSpPr>
                <p:spPr>
                  <a:xfrm>
                    <a:off x="6012160" y="2852936"/>
                    <a:ext cx="144016" cy="21602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31" name="Connecteur droit 330"/>
                  <p:cNvCxnSpPr/>
                  <p:nvPr/>
                </p:nvCxnSpPr>
                <p:spPr>
                  <a:xfrm flipV="1">
                    <a:off x="6012160" y="2636912"/>
                    <a:ext cx="0" cy="21602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32" name="Connecteur droit 331"/>
                  <p:cNvCxnSpPr/>
                  <p:nvPr/>
                </p:nvCxnSpPr>
                <p:spPr>
                  <a:xfrm flipH="1" flipV="1">
                    <a:off x="5796136" y="2852936"/>
                    <a:ext cx="224408" cy="838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317" name="Ellipse 316"/>
              <p:cNvSpPr/>
              <p:nvPr/>
            </p:nvSpPr>
            <p:spPr>
              <a:xfrm>
                <a:off x="683568" y="4797152"/>
                <a:ext cx="144016" cy="144016"/>
              </a:xfrm>
              <a:prstGeom prst="ellipse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grpSp>
          <p:nvGrpSpPr>
            <p:cNvPr id="33" name="Groupe 335"/>
            <p:cNvGrpSpPr/>
            <p:nvPr/>
          </p:nvGrpSpPr>
          <p:grpSpPr>
            <a:xfrm>
              <a:off x="3491880" y="5013176"/>
              <a:ext cx="720080" cy="648072"/>
              <a:chOff x="395536" y="4005064"/>
              <a:chExt cx="720080" cy="648072"/>
            </a:xfrm>
          </p:grpSpPr>
          <p:grpSp>
            <p:nvGrpSpPr>
              <p:cNvPr id="34" name="Groupe 157"/>
              <p:cNvGrpSpPr/>
              <p:nvPr/>
            </p:nvGrpSpPr>
            <p:grpSpPr>
              <a:xfrm>
                <a:off x="395536" y="4005064"/>
                <a:ext cx="648072" cy="576064"/>
                <a:chOff x="5364088" y="2636912"/>
                <a:chExt cx="2016224" cy="1800200"/>
              </a:xfrm>
            </p:grpSpPr>
            <p:sp>
              <p:nvSpPr>
                <p:cNvPr id="340" name="Ellipse 339"/>
                <p:cNvSpPr/>
                <p:nvPr/>
              </p:nvSpPr>
              <p:spPr>
                <a:xfrm>
                  <a:off x="5796136" y="2996952"/>
                  <a:ext cx="1224136" cy="1152128"/>
                </a:xfrm>
                <a:prstGeom prst="ellipse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>
                  <a:solidFill>
                    <a:schemeClr val="bg2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grpSp>
              <p:nvGrpSpPr>
                <p:cNvPr id="35" name="Groupe 16"/>
                <p:cNvGrpSpPr/>
                <p:nvPr/>
              </p:nvGrpSpPr>
              <p:grpSpPr>
                <a:xfrm>
                  <a:off x="5796136" y="2636912"/>
                  <a:ext cx="360040" cy="432048"/>
                  <a:chOff x="5796136" y="2636912"/>
                  <a:chExt cx="360040" cy="432048"/>
                </a:xfrm>
              </p:grpSpPr>
              <p:cxnSp>
                <p:nvCxnSpPr>
                  <p:cNvPr id="355" name="Connecteur droit 354"/>
                  <p:cNvCxnSpPr/>
                  <p:nvPr/>
                </p:nvCxnSpPr>
                <p:spPr>
                  <a:xfrm>
                    <a:off x="6012160" y="2852936"/>
                    <a:ext cx="144016" cy="21602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56" name="Connecteur droit 355"/>
                  <p:cNvCxnSpPr/>
                  <p:nvPr/>
                </p:nvCxnSpPr>
                <p:spPr>
                  <a:xfrm flipV="1">
                    <a:off x="6012160" y="2636912"/>
                    <a:ext cx="0" cy="21602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57" name="Connecteur droit 356"/>
                  <p:cNvCxnSpPr/>
                  <p:nvPr/>
                </p:nvCxnSpPr>
                <p:spPr>
                  <a:xfrm flipH="1" flipV="1">
                    <a:off x="5796136" y="2852936"/>
                    <a:ext cx="224408" cy="838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342" name="Connecteur droit 341"/>
                <p:cNvCxnSpPr/>
                <p:nvPr/>
              </p:nvCxnSpPr>
              <p:spPr>
                <a:xfrm flipH="1">
                  <a:off x="5580112" y="3356992"/>
                  <a:ext cx="288032" cy="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43" name="Connecteur droit 342"/>
                <p:cNvCxnSpPr/>
                <p:nvPr/>
              </p:nvCxnSpPr>
              <p:spPr>
                <a:xfrm flipH="1" flipV="1">
                  <a:off x="5364088" y="3212976"/>
                  <a:ext cx="216024" cy="144016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44" name="Connecteur droit 343"/>
                <p:cNvCxnSpPr/>
                <p:nvPr/>
              </p:nvCxnSpPr>
              <p:spPr>
                <a:xfrm flipH="1">
                  <a:off x="5364088" y="3356992"/>
                  <a:ext cx="216024" cy="72008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45" name="Connecteur droit 344"/>
                <p:cNvCxnSpPr>
                  <a:stCxn id="340" idx="5"/>
                </p:cNvCxnSpPr>
                <p:nvPr/>
              </p:nvCxnSpPr>
              <p:spPr>
                <a:xfrm>
                  <a:off x="6841001" y="3980355"/>
                  <a:ext cx="179271" cy="168725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46" name="Connecteur droit 345"/>
                <p:cNvCxnSpPr/>
                <p:nvPr/>
              </p:nvCxnSpPr>
              <p:spPr>
                <a:xfrm flipH="1">
                  <a:off x="7020272" y="4149080"/>
                  <a:ext cx="216024" cy="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47" name="Connecteur droit 346"/>
                <p:cNvCxnSpPr/>
                <p:nvPr/>
              </p:nvCxnSpPr>
              <p:spPr>
                <a:xfrm flipH="1" flipV="1">
                  <a:off x="7020272" y="4149080"/>
                  <a:ext cx="72008" cy="216024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48" name="Connecteur droit 347"/>
                <p:cNvCxnSpPr/>
                <p:nvPr/>
              </p:nvCxnSpPr>
              <p:spPr>
                <a:xfrm flipV="1">
                  <a:off x="6948264" y="3212976"/>
                  <a:ext cx="144016" cy="72008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49" name="Connecteur droit 348"/>
                <p:cNvCxnSpPr/>
                <p:nvPr/>
              </p:nvCxnSpPr>
              <p:spPr>
                <a:xfrm flipV="1">
                  <a:off x="7092280" y="2996952"/>
                  <a:ext cx="72008" cy="216024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50" name="Connecteur droit 349"/>
                <p:cNvCxnSpPr/>
                <p:nvPr/>
              </p:nvCxnSpPr>
              <p:spPr>
                <a:xfrm flipH="1">
                  <a:off x="7092280" y="3212976"/>
                  <a:ext cx="288032" cy="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grpSp>
              <p:nvGrpSpPr>
                <p:cNvPr id="36" name="Groupe 47"/>
                <p:cNvGrpSpPr/>
                <p:nvPr/>
              </p:nvGrpSpPr>
              <p:grpSpPr>
                <a:xfrm rot="16200000">
                  <a:off x="5688124" y="4041068"/>
                  <a:ext cx="360040" cy="432048"/>
                  <a:chOff x="5796136" y="2636912"/>
                  <a:chExt cx="360040" cy="432048"/>
                </a:xfrm>
              </p:grpSpPr>
              <p:cxnSp>
                <p:nvCxnSpPr>
                  <p:cNvPr id="352" name="Connecteur droit 351"/>
                  <p:cNvCxnSpPr/>
                  <p:nvPr/>
                </p:nvCxnSpPr>
                <p:spPr>
                  <a:xfrm>
                    <a:off x="6012160" y="2852936"/>
                    <a:ext cx="144016" cy="21602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53" name="Connecteur droit 352"/>
                  <p:cNvCxnSpPr/>
                  <p:nvPr/>
                </p:nvCxnSpPr>
                <p:spPr>
                  <a:xfrm flipV="1">
                    <a:off x="6012160" y="2636912"/>
                    <a:ext cx="0" cy="21602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54" name="Connecteur droit 353"/>
                  <p:cNvCxnSpPr/>
                  <p:nvPr/>
                </p:nvCxnSpPr>
                <p:spPr>
                  <a:xfrm flipH="1" flipV="1">
                    <a:off x="5796136" y="2852936"/>
                    <a:ext cx="224408" cy="8384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338" name="Ellipse 337"/>
              <p:cNvSpPr/>
              <p:nvPr/>
            </p:nvSpPr>
            <p:spPr>
              <a:xfrm>
                <a:off x="971600" y="4005064"/>
                <a:ext cx="144016" cy="144016"/>
              </a:xfrm>
              <a:prstGeom prst="ellipse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339" name="Ellipse 338"/>
              <p:cNvSpPr/>
              <p:nvPr/>
            </p:nvSpPr>
            <p:spPr>
              <a:xfrm>
                <a:off x="395536" y="4509120"/>
                <a:ext cx="144016" cy="144016"/>
              </a:xfrm>
              <a:prstGeom prst="ellipse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</p:grpSp>
      <p:cxnSp>
        <p:nvCxnSpPr>
          <p:cNvPr id="382" name="Connecteur droit avec flèche 381"/>
          <p:cNvCxnSpPr/>
          <p:nvPr/>
        </p:nvCxnSpPr>
        <p:spPr>
          <a:xfrm>
            <a:off x="4572000" y="4293096"/>
            <a:ext cx="172819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83" name="ZoneTexte 382"/>
          <p:cNvSpPr txBox="1"/>
          <p:nvPr/>
        </p:nvSpPr>
        <p:spPr>
          <a:xfrm>
            <a:off x="4572000" y="3645024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Elution + Centrifugation</a:t>
            </a:r>
            <a:endParaRPr lang="fr-FR" b="1" dirty="0"/>
          </a:p>
        </p:txBody>
      </p:sp>
      <p:grpSp>
        <p:nvGrpSpPr>
          <p:cNvPr id="37" name="Groupe 456"/>
          <p:cNvGrpSpPr/>
          <p:nvPr/>
        </p:nvGrpSpPr>
        <p:grpSpPr>
          <a:xfrm>
            <a:off x="6516216" y="2780928"/>
            <a:ext cx="1080120" cy="3140968"/>
            <a:chOff x="6516216" y="2780928"/>
            <a:chExt cx="1080120" cy="3140968"/>
          </a:xfrm>
        </p:grpSpPr>
        <p:grpSp>
          <p:nvGrpSpPr>
            <p:cNvPr id="38" name="Groupe 61"/>
            <p:cNvGrpSpPr/>
            <p:nvPr/>
          </p:nvGrpSpPr>
          <p:grpSpPr>
            <a:xfrm>
              <a:off x="6516216" y="2780928"/>
              <a:ext cx="1080120" cy="3140968"/>
              <a:chOff x="2411760" y="2996952"/>
              <a:chExt cx="1080120" cy="3140968"/>
            </a:xfrm>
          </p:grpSpPr>
          <p:grpSp>
            <p:nvGrpSpPr>
              <p:cNvPr id="39" name="Groupe 58"/>
              <p:cNvGrpSpPr/>
              <p:nvPr/>
            </p:nvGrpSpPr>
            <p:grpSpPr>
              <a:xfrm>
                <a:off x="2411760" y="2996952"/>
                <a:ext cx="1080120" cy="3140968"/>
                <a:chOff x="2411760" y="2996952"/>
                <a:chExt cx="1080120" cy="3140968"/>
              </a:xfrm>
            </p:grpSpPr>
            <p:cxnSp>
              <p:nvCxnSpPr>
                <p:cNvPr id="452" name="Connecteur droit 53"/>
                <p:cNvCxnSpPr/>
                <p:nvPr/>
              </p:nvCxnSpPr>
              <p:spPr>
                <a:xfrm>
                  <a:off x="2411760" y="2996952"/>
                  <a:ext cx="0" cy="252028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453" name="Connecteur droit 452"/>
                <p:cNvCxnSpPr/>
                <p:nvPr/>
              </p:nvCxnSpPr>
              <p:spPr>
                <a:xfrm>
                  <a:off x="3491880" y="2996952"/>
                  <a:ext cx="0" cy="252028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454" name="Arc 453"/>
                <p:cNvSpPr/>
                <p:nvPr/>
              </p:nvSpPr>
              <p:spPr>
                <a:xfrm flipV="1">
                  <a:off x="2411760" y="4797152"/>
                  <a:ext cx="1080120" cy="1340768"/>
                </a:xfrm>
                <a:prstGeom prst="arc">
                  <a:avLst>
                    <a:gd name="adj1" fmla="val 11127805"/>
                    <a:gd name="adj2" fmla="val 0"/>
                  </a:avLst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  <p:cxnSp>
            <p:nvCxnSpPr>
              <p:cNvPr id="451" name="Connecteur droit 60"/>
              <p:cNvCxnSpPr/>
              <p:nvPr/>
            </p:nvCxnSpPr>
            <p:spPr>
              <a:xfrm>
                <a:off x="2411760" y="3933056"/>
                <a:ext cx="1080120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40" name="Groupe 195"/>
            <p:cNvGrpSpPr/>
            <p:nvPr/>
          </p:nvGrpSpPr>
          <p:grpSpPr>
            <a:xfrm>
              <a:off x="6948264" y="5229200"/>
              <a:ext cx="648072" cy="576064"/>
              <a:chOff x="5364088" y="2636912"/>
              <a:chExt cx="2016224" cy="1800200"/>
            </a:xfrm>
          </p:grpSpPr>
          <p:sp>
            <p:nvSpPr>
              <p:cNvPr id="432" name="Ellipse 431"/>
              <p:cNvSpPr/>
              <p:nvPr/>
            </p:nvSpPr>
            <p:spPr>
              <a:xfrm>
                <a:off x="5796136" y="2996952"/>
                <a:ext cx="1224136" cy="1152128"/>
              </a:xfrm>
              <a:prstGeom prst="ellipse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grpSp>
            <p:nvGrpSpPr>
              <p:cNvPr id="41" name="Groupe 16"/>
              <p:cNvGrpSpPr/>
              <p:nvPr/>
            </p:nvGrpSpPr>
            <p:grpSpPr>
              <a:xfrm>
                <a:off x="5796136" y="2636912"/>
                <a:ext cx="360040" cy="432048"/>
                <a:chOff x="5796136" y="2636912"/>
                <a:chExt cx="360040" cy="432048"/>
              </a:xfrm>
            </p:grpSpPr>
            <p:cxnSp>
              <p:nvCxnSpPr>
                <p:cNvPr id="447" name="Connecteur droit 446"/>
                <p:cNvCxnSpPr/>
                <p:nvPr/>
              </p:nvCxnSpPr>
              <p:spPr>
                <a:xfrm>
                  <a:off x="6012160" y="2852936"/>
                  <a:ext cx="144016" cy="216024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448" name="Connecteur droit 447"/>
                <p:cNvCxnSpPr/>
                <p:nvPr/>
              </p:nvCxnSpPr>
              <p:spPr>
                <a:xfrm flipV="1">
                  <a:off x="6012160" y="2636912"/>
                  <a:ext cx="0" cy="216024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449" name="Connecteur droit 448"/>
                <p:cNvCxnSpPr/>
                <p:nvPr/>
              </p:nvCxnSpPr>
              <p:spPr>
                <a:xfrm flipH="1" flipV="1">
                  <a:off x="5796136" y="2852936"/>
                  <a:ext cx="224408" cy="8384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34" name="Connecteur droit 433"/>
              <p:cNvCxnSpPr/>
              <p:nvPr/>
            </p:nvCxnSpPr>
            <p:spPr>
              <a:xfrm flipH="1">
                <a:off x="5580112" y="3356992"/>
                <a:ext cx="288032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35" name="Connecteur droit 434"/>
              <p:cNvCxnSpPr/>
              <p:nvPr/>
            </p:nvCxnSpPr>
            <p:spPr>
              <a:xfrm flipH="1" flipV="1">
                <a:off x="5364088" y="3212976"/>
                <a:ext cx="216024" cy="144016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36" name="Connecteur droit 435"/>
              <p:cNvCxnSpPr/>
              <p:nvPr/>
            </p:nvCxnSpPr>
            <p:spPr>
              <a:xfrm flipH="1">
                <a:off x="5364088" y="3356992"/>
                <a:ext cx="216024" cy="72008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37" name="Connecteur droit 436"/>
              <p:cNvCxnSpPr>
                <a:stCxn id="432" idx="5"/>
              </p:cNvCxnSpPr>
              <p:nvPr/>
            </p:nvCxnSpPr>
            <p:spPr>
              <a:xfrm>
                <a:off x="6841001" y="3980355"/>
                <a:ext cx="179271" cy="168725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38" name="Connecteur droit 437"/>
              <p:cNvCxnSpPr/>
              <p:nvPr/>
            </p:nvCxnSpPr>
            <p:spPr>
              <a:xfrm flipH="1">
                <a:off x="7020272" y="4149080"/>
                <a:ext cx="216024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39" name="Connecteur droit 438"/>
              <p:cNvCxnSpPr/>
              <p:nvPr/>
            </p:nvCxnSpPr>
            <p:spPr>
              <a:xfrm flipH="1" flipV="1">
                <a:off x="7020272" y="4149080"/>
                <a:ext cx="72008" cy="216024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40" name="Connecteur droit 439"/>
              <p:cNvCxnSpPr/>
              <p:nvPr/>
            </p:nvCxnSpPr>
            <p:spPr>
              <a:xfrm flipV="1">
                <a:off x="6948264" y="3212976"/>
                <a:ext cx="144016" cy="72008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41" name="Connecteur droit 440"/>
              <p:cNvCxnSpPr/>
              <p:nvPr/>
            </p:nvCxnSpPr>
            <p:spPr>
              <a:xfrm flipV="1">
                <a:off x="7092280" y="2996952"/>
                <a:ext cx="72008" cy="216024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42" name="Connecteur droit 441"/>
              <p:cNvCxnSpPr/>
              <p:nvPr/>
            </p:nvCxnSpPr>
            <p:spPr>
              <a:xfrm flipH="1">
                <a:off x="7092280" y="3212976"/>
                <a:ext cx="288032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grpSp>
            <p:nvGrpSpPr>
              <p:cNvPr id="42" name="Groupe 47"/>
              <p:cNvGrpSpPr/>
              <p:nvPr/>
            </p:nvGrpSpPr>
            <p:grpSpPr>
              <a:xfrm rot="16200000">
                <a:off x="5688124" y="4041068"/>
                <a:ext cx="360040" cy="432048"/>
                <a:chOff x="5796136" y="2636912"/>
                <a:chExt cx="360040" cy="432048"/>
              </a:xfrm>
            </p:grpSpPr>
            <p:cxnSp>
              <p:nvCxnSpPr>
                <p:cNvPr id="444" name="Connecteur droit 443"/>
                <p:cNvCxnSpPr/>
                <p:nvPr/>
              </p:nvCxnSpPr>
              <p:spPr>
                <a:xfrm>
                  <a:off x="6012160" y="2852936"/>
                  <a:ext cx="144016" cy="216024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445" name="Connecteur droit 444"/>
                <p:cNvCxnSpPr/>
                <p:nvPr/>
              </p:nvCxnSpPr>
              <p:spPr>
                <a:xfrm flipV="1">
                  <a:off x="6012160" y="2636912"/>
                  <a:ext cx="0" cy="216024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446" name="Connecteur droit 445"/>
                <p:cNvCxnSpPr/>
                <p:nvPr/>
              </p:nvCxnSpPr>
              <p:spPr>
                <a:xfrm flipH="1" flipV="1">
                  <a:off x="5796136" y="2852936"/>
                  <a:ext cx="224408" cy="8384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431" name="Ellipse 430"/>
            <p:cNvSpPr/>
            <p:nvPr/>
          </p:nvSpPr>
          <p:spPr>
            <a:xfrm>
              <a:off x="6876256" y="4149080"/>
              <a:ext cx="144016" cy="144016"/>
            </a:xfrm>
            <a:prstGeom prst="ellipse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43" name="Groupe 176"/>
            <p:cNvGrpSpPr/>
            <p:nvPr/>
          </p:nvGrpSpPr>
          <p:grpSpPr>
            <a:xfrm>
              <a:off x="6516216" y="4869160"/>
              <a:ext cx="648072" cy="576064"/>
              <a:chOff x="5364088" y="2636912"/>
              <a:chExt cx="2016224" cy="1800200"/>
            </a:xfrm>
          </p:grpSpPr>
          <p:sp>
            <p:nvSpPr>
              <p:cNvPr id="412" name="Ellipse 411"/>
              <p:cNvSpPr/>
              <p:nvPr/>
            </p:nvSpPr>
            <p:spPr>
              <a:xfrm>
                <a:off x="5796136" y="2996952"/>
                <a:ext cx="1224136" cy="1152128"/>
              </a:xfrm>
              <a:prstGeom prst="ellipse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grpSp>
            <p:nvGrpSpPr>
              <p:cNvPr id="44" name="Groupe 16"/>
              <p:cNvGrpSpPr/>
              <p:nvPr/>
            </p:nvGrpSpPr>
            <p:grpSpPr>
              <a:xfrm>
                <a:off x="5796136" y="2636912"/>
                <a:ext cx="360040" cy="432048"/>
                <a:chOff x="5796136" y="2636912"/>
                <a:chExt cx="360040" cy="432048"/>
              </a:xfrm>
            </p:grpSpPr>
            <p:cxnSp>
              <p:nvCxnSpPr>
                <p:cNvPr id="427" name="Connecteur droit 426"/>
                <p:cNvCxnSpPr/>
                <p:nvPr/>
              </p:nvCxnSpPr>
              <p:spPr>
                <a:xfrm>
                  <a:off x="6012160" y="2852936"/>
                  <a:ext cx="144016" cy="216024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428" name="Connecteur droit 427"/>
                <p:cNvCxnSpPr/>
                <p:nvPr/>
              </p:nvCxnSpPr>
              <p:spPr>
                <a:xfrm flipV="1">
                  <a:off x="6012160" y="2636912"/>
                  <a:ext cx="0" cy="216024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429" name="Connecteur droit 428"/>
                <p:cNvCxnSpPr/>
                <p:nvPr/>
              </p:nvCxnSpPr>
              <p:spPr>
                <a:xfrm flipH="1" flipV="1">
                  <a:off x="5796136" y="2852936"/>
                  <a:ext cx="224408" cy="8384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14" name="Connecteur droit 413"/>
              <p:cNvCxnSpPr/>
              <p:nvPr/>
            </p:nvCxnSpPr>
            <p:spPr>
              <a:xfrm flipH="1">
                <a:off x="5580112" y="3356992"/>
                <a:ext cx="288032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15" name="Connecteur droit 414"/>
              <p:cNvCxnSpPr/>
              <p:nvPr/>
            </p:nvCxnSpPr>
            <p:spPr>
              <a:xfrm flipH="1" flipV="1">
                <a:off x="5364088" y="3212976"/>
                <a:ext cx="216024" cy="144016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16" name="Connecteur droit 415"/>
              <p:cNvCxnSpPr/>
              <p:nvPr/>
            </p:nvCxnSpPr>
            <p:spPr>
              <a:xfrm flipH="1">
                <a:off x="5364088" y="3356992"/>
                <a:ext cx="216024" cy="72008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17" name="Connecteur droit 416"/>
              <p:cNvCxnSpPr>
                <a:stCxn id="412" idx="5"/>
              </p:cNvCxnSpPr>
              <p:nvPr/>
            </p:nvCxnSpPr>
            <p:spPr>
              <a:xfrm>
                <a:off x="6841001" y="3980355"/>
                <a:ext cx="179271" cy="168725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18" name="Connecteur droit 417"/>
              <p:cNvCxnSpPr/>
              <p:nvPr/>
            </p:nvCxnSpPr>
            <p:spPr>
              <a:xfrm flipH="1">
                <a:off x="7020272" y="4149080"/>
                <a:ext cx="216024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19" name="Connecteur droit 418"/>
              <p:cNvCxnSpPr/>
              <p:nvPr/>
            </p:nvCxnSpPr>
            <p:spPr>
              <a:xfrm flipH="1" flipV="1">
                <a:off x="7020272" y="4149080"/>
                <a:ext cx="72008" cy="216024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20" name="Connecteur droit 419"/>
              <p:cNvCxnSpPr/>
              <p:nvPr/>
            </p:nvCxnSpPr>
            <p:spPr>
              <a:xfrm flipV="1">
                <a:off x="6948264" y="3212976"/>
                <a:ext cx="144016" cy="72008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21" name="Connecteur droit 420"/>
              <p:cNvCxnSpPr/>
              <p:nvPr/>
            </p:nvCxnSpPr>
            <p:spPr>
              <a:xfrm flipV="1">
                <a:off x="7092280" y="2996952"/>
                <a:ext cx="72008" cy="216024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22" name="Connecteur droit 421"/>
              <p:cNvCxnSpPr/>
              <p:nvPr/>
            </p:nvCxnSpPr>
            <p:spPr>
              <a:xfrm flipH="1">
                <a:off x="7092280" y="3212976"/>
                <a:ext cx="288032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grpSp>
            <p:nvGrpSpPr>
              <p:cNvPr id="45" name="Groupe 47"/>
              <p:cNvGrpSpPr/>
              <p:nvPr/>
            </p:nvGrpSpPr>
            <p:grpSpPr>
              <a:xfrm rot="16200000">
                <a:off x="5688124" y="4041068"/>
                <a:ext cx="360040" cy="432048"/>
                <a:chOff x="5796136" y="2636912"/>
                <a:chExt cx="360040" cy="432048"/>
              </a:xfrm>
            </p:grpSpPr>
            <p:cxnSp>
              <p:nvCxnSpPr>
                <p:cNvPr id="424" name="Connecteur droit 423"/>
                <p:cNvCxnSpPr/>
                <p:nvPr/>
              </p:nvCxnSpPr>
              <p:spPr>
                <a:xfrm>
                  <a:off x="6012160" y="2852936"/>
                  <a:ext cx="144016" cy="216024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425" name="Connecteur droit 424"/>
                <p:cNvCxnSpPr/>
                <p:nvPr/>
              </p:nvCxnSpPr>
              <p:spPr>
                <a:xfrm flipV="1">
                  <a:off x="6012160" y="2636912"/>
                  <a:ext cx="0" cy="216024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426" name="Connecteur droit 425"/>
                <p:cNvCxnSpPr/>
                <p:nvPr/>
              </p:nvCxnSpPr>
              <p:spPr>
                <a:xfrm flipH="1" flipV="1">
                  <a:off x="5796136" y="2852936"/>
                  <a:ext cx="224408" cy="8384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411" name="Ellipse 410"/>
            <p:cNvSpPr/>
            <p:nvPr/>
          </p:nvSpPr>
          <p:spPr>
            <a:xfrm>
              <a:off x="6732240" y="3861048"/>
              <a:ext cx="144016" cy="144016"/>
            </a:xfrm>
            <a:prstGeom prst="ellipse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46" name="Groupe 157"/>
            <p:cNvGrpSpPr/>
            <p:nvPr/>
          </p:nvGrpSpPr>
          <p:grpSpPr>
            <a:xfrm>
              <a:off x="6588224" y="5157192"/>
              <a:ext cx="648072" cy="576064"/>
              <a:chOff x="5364088" y="2636912"/>
              <a:chExt cx="2016224" cy="1800200"/>
            </a:xfrm>
          </p:grpSpPr>
          <p:sp>
            <p:nvSpPr>
              <p:cNvPr id="392" name="Ellipse 391"/>
              <p:cNvSpPr/>
              <p:nvPr/>
            </p:nvSpPr>
            <p:spPr>
              <a:xfrm>
                <a:off x="5796136" y="2996952"/>
                <a:ext cx="1224136" cy="1152128"/>
              </a:xfrm>
              <a:prstGeom prst="ellipse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grpSp>
            <p:nvGrpSpPr>
              <p:cNvPr id="47" name="Groupe 16"/>
              <p:cNvGrpSpPr/>
              <p:nvPr/>
            </p:nvGrpSpPr>
            <p:grpSpPr>
              <a:xfrm>
                <a:off x="5796136" y="2636912"/>
                <a:ext cx="360040" cy="432048"/>
                <a:chOff x="5796136" y="2636912"/>
                <a:chExt cx="360040" cy="432048"/>
              </a:xfrm>
            </p:grpSpPr>
            <p:cxnSp>
              <p:nvCxnSpPr>
                <p:cNvPr id="407" name="Connecteur droit 406"/>
                <p:cNvCxnSpPr/>
                <p:nvPr/>
              </p:nvCxnSpPr>
              <p:spPr>
                <a:xfrm>
                  <a:off x="6012160" y="2852936"/>
                  <a:ext cx="144016" cy="216024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408" name="Connecteur droit 407"/>
                <p:cNvCxnSpPr/>
                <p:nvPr/>
              </p:nvCxnSpPr>
              <p:spPr>
                <a:xfrm flipV="1">
                  <a:off x="6012160" y="2636912"/>
                  <a:ext cx="0" cy="216024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409" name="Connecteur droit 408"/>
                <p:cNvCxnSpPr/>
                <p:nvPr/>
              </p:nvCxnSpPr>
              <p:spPr>
                <a:xfrm flipH="1" flipV="1">
                  <a:off x="5796136" y="2852936"/>
                  <a:ext cx="224408" cy="8384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94" name="Connecteur droit 393"/>
              <p:cNvCxnSpPr/>
              <p:nvPr/>
            </p:nvCxnSpPr>
            <p:spPr>
              <a:xfrm flipH="1">
                <a:off x="5580112" y="3356992"/>
                <a:ext cx="288032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95" name="Connecteur droit 394"/>
              <p:cNvCxnSpPr/>
              <p:nvPr/>
            </p:nvCxnSpPr>
            <p:spPr>
              <a:xfrm flipH="1" flipV="1">
                <a:off x="5364088" y="3212976"/>
                <a:ext cx="216024" cy="144016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96" name="Connecteur droit 395"/>
              <p:cNvCxnSpPr/>
              <p:nvPr/>
            </p:nvCxnSpPr>
            <p:spPr>
              <a:xfrm flipH="1">
                <a:off x="5364088" y="3356992"/>
                <a:ext cx="216024" cy="72008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97" name="Connecteur droit 396"/>
              <p:cNvCxnSpPr>
                <a:stCxn id="392" idx="5"/>
              </p:cNvCxnSpPr>
              <p:nvPr/>
            </p:nvCxnSpPr>
            <p:spPr>
              <a:xfrm>
                <a:off x="6841001" y="3980355"/>
                <a:ext cx="179271" cy="168725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98" name="Connecteur droit 397"/>
              <p:cNvCxnSpPr/>
              <p:nvPr/>
            </p:nvCxnSpPr>
            <p:spPr>
              <a:xfrm flipH="1">
                <a:off x="7020272" y="4149080"/>
                <a:ext cx="216024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99" name="Connecteur droit 398"/>
              <p:cNvCxnSpPr/>
              <p:nvPr/>
            </p:nvCxnSpPr>
            <p:spPr>
              <a:xfrm flipH="1" flipV="1">
                <a:off x="7020272" y="4149080"/>
                <a:ext cx="72008" cy="216024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00" name="Connecteur droit 399"/>
              <p:cNvCxnSpPr/>
              <p:nvPr/>
            </p:nvCxnSpPr>
            <p:spPr>
              <a:xfrm flipV="1">
                <a:off x="6948264" y="3212976"/>
                <a:ext cx="144016" cy="72008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01" name="Connecteur droit 400"/>
              <p:cNvCxnSpPr/>
              <p:nvPr/>
            </p:nvCxnSpPr>
            <p:spPr>
              <a:xfrm flipV="1">
                <a:off x="7092280" y="2996952"/>
                <a:ext cx="72008" cy="216024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02" name="Connecteur droit 401"/>
              <p:cNvCxnSpPr/>
              <p:nvPr/>
            </p:nvCxnSpPr>
            <p:spPr>
              <a:xfrm flipH="1">
                <a:off x="7092280" y="3212976"/>
                <a:ext cx="288032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grpSp>
            <p:nvGrpSpPr>
              <p:cNvPr id="48" name="Groupe 47"/>
              <p:cNvGrpSpPr/>
              <p:nvPr/>
            </p:nvGrpSpPr>
            <p:grpSpPr>
              <a:xfrm rot="16200000">
                <a:off x="5688124" y="4041068"/>
                <a:ext cx="360040" cy="432048"/>
                <a:chOff x="5796136" y="2636912"/>
                <a:chExt cx="360040" cy="432048"/>
              </a:xfrm>
            </p:grpSpPr>
            <p:cxnSp>
              <p:nvCxnSpPr>
                <p:cNvPr id="404" name="Connecteur droit 403"/>
                <p:cNvCxnSpPr/>
                <p:nvPr/>
              </p:nvCxnSpPr>
              <p:spPr>
                <a:xfrm>
                  <a:off x="6012160" y="2852936"/>
                  <a:ext cx="144016" cy="216024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405" name="Connecteur droit 404"/>
                <p:cNvCxnSpPr/>
                <p:nvPr/>
              </p:nvCxnSpPr>
              <p:spPr>
                <a:xfrm flipV="1">
                  <a:off x="6012160" y="2636912"/>
                  <a:ext cx="0" cy="216024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406" name="Connecteur droit 405"/>
                <p:cNvCxnSpPr/>
                <p:nvPr/>
              </p:nvCxnSpPr>
              <p:spPr>
                <a:xfrm flipH="1" flipV="1">
                  <a:off x="5796136" y="2852936"/>
                  <a:ext cx="224408" cy="8384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390" name="Ellipse 389"/>
            <p:cNvSpPr/>
            <p:nvPr/>
          </p:nvSpPr>
          <p:spPr>
            <a:xfrm>
              <a:off x="7020272" y="3933056"/>
              <a:ext cx="144016" cy="144016"/>
            </a:xfrm>
            <a:prstGeom prst="ellipse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91" name="Ellipse 390"/>
            <p:cNvSpPr/>
            <p:nvPr/>
          </p:nvSpPr>
          <p:spPr>
            <a:xfrm>
              <a:off x="7236296" y="4005064"/>
              <a:ext cx="144016" cy="144016"/>
            </a:xfrm>
            <a:prstGeom prst="ellipse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cxnSp>
          <p:nvCxnSpPr>
            <p:cNvPr id="456" name="Connecteur droit 455"/>
            <p:cNvCxnSpPr/>
            <p:nvPr/>
          </p:nvCxnSpPr>
          <p:spPr>
            <a:xfrm>
              <a:off x="6516216" y="4725144"/>
              <a:ext cx="108012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76072"/>
            <a:ext cx="8229600" cy="1252728"/>
          </a:xfrm>
        </p:spPr>
        <p:txBody>
          <a:bodyPr>
            <a:noAutofit/>
          </a:bodyPr>
          <a:lstStyle/>
          <a:p>
            <a:pPr algn="ctr"/>
            <a:r>
              <a:rPr lang="fr-FR" dirty="0" err="1" smtClean="0"/>
              <a:t>Material</a:t>
            </a:r>
            <a:r>
              <a:rPr lang="fr-FR" sz="4000" dirty="0" smtClean="0"/>
              <a:t> </a:t>
            </a:r>
            <a:r>
              <a:rPr lang="fr-FR" dirty="0" smtClean="0"/>
              <a:t>&amp; </a:t>
            </a:r>
            <a:r>
              <a:rPr lang="fr-FR" dirty="0" err="1" smtClean="0"/>
              <a:t>Method</a:t>
            </a:r>
            <a:r>
              <a:rPr lang="fr-FR" sz="4000" dirty="0" smtClean="0"/>
              <a:t/>
            </a:r>
            <a:br>
              <a:rPr lang="fr-FR" sz="4000" dirty="0" smtClean="0"/>
            </a:b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r-FR" sz="2800" u="sng" dirty="0" err="1" smtClean="0"/>
              <a:t>Immunoblotting</a:t>
            </a:r>
            <a:endParaRPr lang="fr-FR" sz="2800" u="sng" dirty="0" smtClean="0"/>
          </a:p>
        </p:txBody>
      </p:sp>
      <p:grpSp>
        <p:nvGrpSpPr>
          <p:cNvPr id="113" name="Groupe 112"/>
          <p:cNvGrpSpPr/>
          <p:nvPr/>
        </p:nvGrpSpPr>
        <p:grpSpPr>
          <a:xfrm>
            <a:off x="68026" y="2745200"/>
            <a:ext cx="8968470" cy="3145918"/>
            <a:chOff x="107505" y="3465280"/>
            <a:chExt cx="8968470" cy="3145918"/>
          </a:xfrm>
        </p:grpSpPr>
        <p:grpSp>
          <p:nvGrpSpPr>
            <p:cNvPr id="106" name="Groupe 105"/>
            <p:cNvGrpSpPr/>
            <p:nvPr/>
          </p:nvGrpSpPr>
          <p:grpSpPr>
            <a:xfrm>
              <a:off x="107505" y="3465280"/>
              <a:ext cx="8968470" cy="3145918"/>
              <a:chOff x="107505" y="3429184"/>
              <a:chExt cx="8968470" cy="3145918"/>
            </a:xfrm>
          </p:grpSpPr>
          <p:grpSp>
            <p:nvGrpSpPr>
              <p:cNvPr id="50" name="Groupe 49"/>
              <p:cNvGrpSpPr/>
              <p:nvPr/>
            </p:nvGrpSpPr>
            <p:grpSpPr>
              <a:xfrm>
                <a:off x="107505" y="3429184"/>
                <a:ext cx="2952328" cy="2208184"/>
                <a:chOff x="510110" y="3626708"/>
                <a:chExt cx="4354657" cy="3114476"/>
              </a:xfrm>
            </p:grpSpPr>
            <p:grpSp>
              <p:nvGrpSpPr>
                <p:cNvPr id="48" name="Groupe 47"/>
                <p:cNvGrpSpPr/>
                <p:nvPr/>
              </p:nvGrpSpPr>
              <p:grpSpPr>
                <a:xfrm>
                  <a:off x="510110" y="3626708"/>
                  <a:ext cx="4354657" cy="2610604"/>
                  <a:chOff x="510110" y="3626708"/>
                  <a:chExt cx="4354657" cy="2610604"/>
                </a:xfrm>
              </p:grpSpPr>
              <p:grpSp>
                <p:nvGrpSpPr>
                  <p:cNvPr id="42" name="Groupe 41"/>
                  <p:cNvGrpSpPr/>
                  <p:nvPr/>
                </p:nvGrpSpPr>
                <p:grpSpPr>
                  <a:xfrm>
                    <a:off x="510110" y="3789040"/>
                    <a:ext cx="4354657" cy="2448272"/>
                    <a:chOff x="510110" y="3789040"/>
                    <a:chExt cx="4354657" cy="2448272"/>
                  </a:xfrm>
                </p:grpSpPr>
                <p:grpSp>
                  <p:nvGrpSpPr>
                    <p:cNvPr id="37" name="Groupe 36"/>
                    <p:cNvGrpSpPr/>
                    <p:nvPr/>
                  </p:nvGrpSpPr>
                  <p:grpSpPr>
                    <a:xfrm>
                      <a:off x="2209487" y="3789040"/>
                      <a:ext cx="2655280" cy="2448272"/>
                      <a:chOff x="2668632" y="3573016"/>
                      <a:chExt cx="3085433" cy="3009900"/>
                    </a:xfrm>
                  </p:grpSpPr>
                  <p:grpSp>
                    <p:nvGrpSpPr>
                      <p:cNvPr id="32" name="Groupe 31"/>
                      <p:cNvGrpSpPr/>
                      <p:nvPr/>
                    </p:nvGrpSpPr>
                    <p:grpSpPr>
                      <a:xfrm>
                        <a:off x="2963246" y="3573016"/>
                        <a:ext cx="2790819" cy="3009900"/>
                        <a:chOff x="2963246" y="3573016"/>
                        <a:chExt cx="2790819" cy="3009900"/>
                      </a:xfrm>
                    </p:grpSpPr>
                    <p:pic>
                      <p:nvPicPr>
                        <p:cNvPr id="1026" name="Picture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 cstate="print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63246" y="3573016"/>
                          <a:ext cx="2790819" cy="3009900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</p:pic>
                    <p:sp>
                      <p:nvSpPr>
                        <p:cNvPr id="22" name="Rectangle 21"/>
                        <p:cNvSpPr/>
                        <p:nvPr/>
                      </p:nvSpPr>
                      <p:spPr>
                        <a:xfrm>
                          <a:off x="3261608" y="4581127"/>
                          <a:ext cx="229702" cy="165457"/>
                        </a:xfrm>
                        <a:prstGeom prst="rect">
                          <a:avLst/>
                        </a:prstGeom>
                        <a:solidFill>
                          <a:srgbClr val="0070C0"/>
                        </a:solidFill>
                        <a:ln>
                          <a:solidFill>
                            <a:srgbClr val="0070C0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fr-FR"/>
                        </a:p>
                      </p:txBody>
                    </p:sp>
                    <p:sp>
                      <p:nvSpPr>
                        <p:cNvPr id="23" name="Rectangle 22"/>
                        <p:cNvSpPr/>
                        <p:nvPr/>
                      </p:nvSpPr>
                      <p:spPr>
                        <a:xfrm>
                          <a:off x="4353758" y="5493168"/>
                          <a:ext cx="216023" cy="72008"/>
                        </a:xfrm>
                        <a:prstGeom prst="rect">
                          <a:avLst/>
                        </a:prstGeom>
                        <a:solidFill>
                          <a:srgbClr val="0070C0"/>
                        </a:solidFill>
                        <a:ln>
                          <a:solidFill>
                            <a:srgbClr val="0070C0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fr-FR"/>
                        </a:p>
                      </p:txBody>
                    </p:sp>
                    <p:sp>
                      <p:nvSpPr>
                        <p:cNvPr id="24" name="Rectangle 23"/>
                        <p:cNvSpPr/>
                        <p:nvPr/>
                      </p:nvSpPr>
                      <p:spPr>
                        <a:xfrm>
                          <a:off x="3789727" y="4365103"/>
                          <a:ext cx="216023" cy="72008"/>
                        </a:xfrm>
                        <a:prstGeom prst="rect">
                          <a:avLst/>
                        </a:prstGeom>
                        <a:solidFill>
                          <a:srgbClr val="0070C0"/>
                        </a:solidFill>
                        <a:ln>
                          <a:solidFill>
                            <a:srgbClr val="0070C0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fr-FR"/>
                        </a:p>
                      </p:txBody>
                    </p:sp>
                    <p:sp>
                      <p:nvSpPr>
                        <p:cNvPr id="25" name="Rectangle 24"/>
                        <p:cNvSpPr/>
                        <p:nvPr/>
                      </p:nvSpPr>
                      <p:spPr>
                        <a:xfrm>
                          <a:off x="4821901" y="4733525"/>
                          <a:ext cx="273832" cy="137918"/>
                        </a:xfrm>
                        <a:prstGeom prst="rect">
                          <a:avLst/>
                        </a:prstGeom>
                        <a:solidFill>
                          <a:srgbClr val="0070C0"/>
                        </a:solidFill>
                        <a:ln>
                          <a:solidFill>
                            <a:srgbClr val="0070C0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fr-FR"/>
                        </a:p>
                      </p:txBody>
                    </p:sp>
                    <p:sp>
                      <p:nvSpPr>
                        <p:cNvPr id="26" name="Rectangle 25"/>
                        <p:cNvSpPr/>
                        <p:nvPr/>
                      </p:nvSpPr>
                      <p:spPr>
                        <a:xfrm>
                          <a:off x="5326139" y="5805262"/>
                          <a:ext cx="263262" cy="79275"/>
                        </a:xfrm>
                        <a:prstGeom prst="rect">
                          <a:avLst/>
                        </a:prstGeom>
                        <a:solidFill>
                          <a:srgbClr val="0070C0"/>
                        </a:solidFill>
                        <a:ln>
                          <a:solidFill>
                            <a:srgbClr val="0070C0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fr-FR"/>
                        </a:p>
                      </p:txBody>
                    </p:sp>
                    <p:sp>
                      <p:nvSpPr>
                        <p:cNvPr id="27" name="Rectangle 26"/>
                        <p:cNvSpPr/>
                        <p:nvPr/>
                      </p:nvSpPr>
                      <p:spPr>
                        <a:xfrm>
                          <a:off x="3285672" y="5493168"/>
                          <a:ext cx="216023" cy="72008"/>
                        </a:xfrm>
                        <a:prstGeom prst="rect">
                          <a:avLst/>
                        </a:prstGeom>
                        <a:solidFill>
                          <a:srgbClr val="0070C0"/>
                        </a:solidFill>
                        <a:ln>
                          <a:solidFill>
                            <a:srgbClr val="0070C0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fr-FR"/>
                        </a:p>
                      </p:txBody>
                    </p:sp>
                    <p:sp>
                      <p:nvSpPr>
                        <p:cNvPr id="28" name="Rectangle 27"/>
                        <p:cNvSpPr/>
                        <p:nvPr/>
                      </p:nvSpPr>
                      <p:spPr>
                        <a:xfrm>
                          <a:off x="3285672" y="5805264"/>
                          <a:ext cx="216023" cy="72008"/>
                        </a:xfrm>
                        <a:prstGeom prst="rect">
                          <a:avLst/>
                        </a:prstGeom>
                        <a:solidFill>
                          <a:srgbClr val="0070C0"/>
                        </a:solidFill>
                        <a:ln>
                          <a:solidFill>
                            <a:srgbClr val="0070C0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fr-FR"/>
                        </a:p>
                      </p:txBody>
                    </p:sp>
                    <p:sp>
                      <p:nvSpPr>
                        <p:cNvPr id="29" name="Rectangle 28"/>
                        <p:cNvSpPr/>
                        <p:nvPr/>
                      </p:nvSpPr>
                      <p:spPr>
                        <a:xfrm>
                          <a:off x="4341726" y="5001513"/>
                          <a:ext cx="216023" cy="72008"/>
                        </a:xfrm>
                        <a:prstGeom prst="rect">
                          <a:avLst/>
                        </a:prstGeom>
                        <a:solidFill>
                          <a:srgbClr val="0070C0"/>
                        </a:solidFill>
                        <a:ln>
                          <a:solidFill>
                            <a:srgbClr val="0070C0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fr-FR"/>
                        </a:p>
                      </p:txBody>
                    </p:sp>
                    <p:sp>
                      <p:nvSpPr>
                        <p:cNvPr id="30" name="Rectangle 29"/>
                        <p:cNvSpPr/>
                        <p:nvPr/>
                      </p:nvSpPr>
                      <p:spPr>
                        <a:xfrm>
                          <a:off x="5350020" y="5013175"/>
                          <a:ext cx="216023" cy="72008"/>
                        </a:xfrm>
                        <a:prstGeom prst="rect">
                          <a:avLst/>
                        </a:prstGeom>
                        <a:solidFill>
                          <a:srgbClr val="0070C0"/>
                        </a:solidFill>
                        <a:ln>
                          <a:solidFill>
                            <a:srgbClr val="0070C0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fr-FR"/>
                        </a:p>
                      </p:txBody>
                    </p:sp>
                    <p:sp>
                      <p:nvSpPr>
                        <p:cNvPr id="31" name="Rectangle 30"/>
                        <p:cNvSpPr/>
                        <p:nvPr/>
                      </p:nvSpPr>
                      <p:spPr>
                        <a:xfrm>
                          <a:off x="3811064" y="5805264"/>
                          <a:ext cx="216023" cy="72008"/>
                        </a:xfrm>
                        <a:prstGeom prst="rect">
                          <a:avLst/>
                        </a:prstGeom>
                        <a:solidFill>
                          <a:srgbClr val="0070C0"/>
                        </a:solidFill>
                        <a:ln>
                          <a:solidFill>
                            <a:srgbClr val="0070C0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fr-FR"/>
                        </a:p>
                      </p:txBody>
                    </p:sp>
                  </p:grpSp>
                  <p:cxnSp>
                    <p:nvCxnSpPr>
                      <p:cNvPr id="34" name="Connecteur droit avec flèche 33"/>
                      <p:cNvCxnSpPr/>
                      <p:nvPr/>
                    </p:nvCxnSpPr>
                    <p:spPr>
                      <a:xfrm>
                        <a:off x="2668632" y="3897144"/>
                        <a:ext cx="0" cy="2664297"/>
                      </a:xfrm>
                      <a:prstGeom prst="straightConnector1">
                        <a:avLst/>
                      </a:prstGeom>
                      <a:ln w="28575">
                        <a:tailEnd type="arrow"/>
                      </a:ln>
                    </p:spPr>
                    <p:style>
                      <a:lnRef idx="1">
                        <a:schemeClr val="dk1"/>
                      </a:lnRef>
                      <a:fillRef idx="0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tx1"/>
                      </a:fontRef>
                    </p:style>
                  </p:cxnSp>
                </p:grpSp>
                <p:sp>
                  <p:nvSpPr>
                    <p:cNvPr id="38" name="ZoneTexte 37"/>
                    <p:cNvSpPr txBox="1"/>
                    <p:nvPr/>
                  </p:nvSpPr>
                  <p:spPr>
                    <a:xfrm>
                      <a:off x="591112" y="4043716"/>
                      <a:ext cx="1512165" cy="36933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fr-FR" dirty="0" err="1" smtClean="0"/>
                        <a:t>Big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proteins</a:t>
                      </a:r>
                      <a:endParaRPr lang="fr-FR" dirty="0"/>
                    </a:p>
                  </p:txBody>
                </p:sp>
                <p:sp>
                  <p:nvSpPr>
                    <p:cNvPr id="41" name="ZoneTexte 40"/>
                    <p:cNvSpPr txBox="1"/>
                    <p:nvPr/>
                  </p:nvSpPr>
                  <p:spPr>
                    <a:xfrm>
                      <a:off x="510110" y="5747844"/>
                      <a:ext cx="1863820" cy="36933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fr-FR" dirty="0" smtClean="0"/>
                        <a:t>Small </a:t>
                      </a:r>
                      <a:r>
                        <a:rPr lang="fr-FR" dirty="0" err="1" smtClean="0"/>
                        <a:t>proteins</a:t>
                      </a:r>
                      <a:endParaRPr lang="fr-FR" dirty="0"/>
                    </a:p>
                  </p:txBody>
                </p:sp>
              </p:grpSp>
              <p:sp>
                <p:nvSpPr>
                  <p:cNvPr id="43" name="ZoneTexte 42"/>
                  <p:cNvSpPr txBox="1"/>
                  <p:nvPr/>
                </p:nvSpPr>
                <p:spPr>
                  <a:xfrm>
                    <a:off x="591111" y="3626708"/>
                    <a:ext cx="1512165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fr-FR" dirty="0" err="1" smtClean="0"/>
                      <a:t>Samples</a:t>
                    </a:r>
                    <a:endParaRPr lang="fr-FR" dirty="0"/>
                  </a:p>
                </p:txBody>
              </p:sp>
              <p:cxnSp>
                <p:nvCxnSpPr>
                  <p:cNvPr id="45" name="Connecteur droit avec flèche 44"/>
                  <p:cNvCxnSpPr/>
                  <p:nvPr/>
                </p:nvCxnSpPr>
                <p:spPr>
                  <a:xfrm>
                    <a:off x="2103276" y="3931135"/>
                    <a:ext cx="743478" cy="0"/>
                  </a:xfrm>
                  <a:prstGeom prst="straightConnector1">
                    <a:avLst/>
                  </a:prstGeom>
                  <a:ln w="28575">
                    <a:tailEnd type="arrow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49" name="ZoneTexte 48"/>
                <p:cNvSpPr txBox="1"/>
                <p:nvPr/>
              </p:nvSpPr>
              <p:spPr>
                <a:xfrm>
                  <a:off x="2758019" y="6371852"/>
                  <a:ext cx="186382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fr-FR" b="1" dirty="0" smtClean="0"/>
                    <a:t>SDS-PAGE</a:t>
                  </a:r>
                  <a:endParaRPr lang="fr-FR" b="1" dirty="0"/>
                </a:p>
              </p:txBody>
            </p:sp>
          </p:grpSp>
          <p:grpSp>
            <p:nvGrpSpPr>
              <p:cNvPr id="86" name="Groupe 85"/>
              <p:cNvGrpSpPr/>
              <p:nvPr/>
            </p:nvGrpSpPr>
            <p:grpSpPr>
              <a:xfrm>
                <a:off x="3308385" y="3723338"/>
                <a:ext cx="1695663" cy="2333862"/>
                <a:chOff x="3624048" y="3720058"/>
                <a:chExt cx="1695663" cy="2333862"/>
              </a:xfrm>
            </p:grpSpPr>
            <p:grpSp>
              <p:nvGrpSpPr>
                <p:cNvPr id="72" name="Groupe 71"/>
                <p:cNvGrpSpPr/>
                <p:nvPr/>
              </p:nvGrpSpPr>
              <p:grpSpPr>
                <a:xfrm>
                  <a:off x="3653780" y="3720058"/>
                  <a:ext cx="1638300" cy="1581150"/>
                  <a:chOff x="3653780" y="3720058"/>
                  <a:chExt cx="1638300" cy="1581150"/>
                </a:xfrm>
              </p:grpSpPr>
              <p:pic>
                <p:nvPicPr>
                  <p:cNvPr id="1028" name="Picture 4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/>
                  <a:stretch>
                    <a:fillRect/>
                  </a:stretch>
                </p:blipFill>
                <p:spPr bwMode="auto">
                  <a:xfrm>
                    <a:off x="3653780" y="3720058"/>
                    <a:ext cx="1638300" cy="158115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62" name="Rectangle 61"/>
                  <p:cNvSpPr/>
                  <p:nvPr/>
                </p:nvSpPr>
                <p:spPr>
                  <a:xfrm>
                    <a:off x="3816008" y="4129647"/>
                    <a:ext cx="134020" cy="95421"/>
                  </a:xfrm>
                  <a:prstGeom prst="rect">
                    <a:avLst/>
                  </a:prstGeom>
                  <a:solidFill>
                    <a:srgbClr val="0070C0"/>
                  </a:solidFill>
                  <a:ln>
                    <a:solidFill>
                      <a:srgbClr val="0070C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63" name="Rectangle 62"/>
                  <p:cNvSpPr/>
                  <p:nvPr/>
                </p:nvSpPr>
                <p:spPr>
                  <a:xfrm>
                    <a:off x="4453225" y="4655631"/>
                    <a:ext cx="126039" cy="41528"/>
                  </a:xfrm>
                  <a:prstGeom prst="rect">
                    <a:avLst/>
                  </a:prstGeom>
                  <a:solidFill>
                    <a:srgbClr val="0070C0"/>
                  </a:solidFill>
                  <a:ln>
                    <a:solidFill>
                      <a:srgbClr val="0070C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64" name="Rectangle 63"/>
                  <p:cNvSpPr/>
                  <p:nvPr/>
                </p:nvSpPr>
                <p:spPr>
                  <a:xfrm>
                    <a:off x="4124140" y="4005064"/>
                    <a:ext cx="126039" cy="41528"/>
                  </a:xfrm>
                  <a:prstGeom prst="rect">
                    <a:avLst/>
                  </a:prstGeom>
                  <a:solidFill>
                    <a:srgbClr val="0070C0"/>
                  </a:solidFill>
                  <a:ln>
                    <a:solidFill>
                      <a:srgbClr val="0070C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65" name="Rectangle 64"/>
                  <p:cNvSpPr/>
                  <p:nvPr/>
                </p:nvSpPr>
                <p:spPr>
                  <a:xfrm>
                    <a:off x="4726364" y="4217537"/>
                    <a:ext cx="159768" cy="79539"/>
                  </a:xfrm>
                  <a:prstGeom prst="rect">
                    <a:avLst/>
                  </a:prstGeom>
                  <a:solidFill>
                    <a:srgbClr val="0070C0"/>
                  </a:solidFill>
                  <a:ln>
                    <a:solidFill>
                      <a:srgbClr val="0070C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66" name="Rectangle 65"/>
                  <p:cNvSpPr/>
                  <p:nvPr/>
                </p:nvSpPr>
                <p:spPr>
                  <a:xfrm>
                    <a:off x="5020563" y="4835619"/>
                    <a:ext cx="153601" cy="45719"/>
                  </a:xfrm>
                  <a:prstGeom prst="rect">
                    <a:avLst/>
                  </a:prstGeom>
                  <a:solidFill>
                    <a:srgbClr val="0070C0"/>
                  </a:solidFill>
                  <a:ln>
                    <a:solidFill>
                      <a:srgbClr val="0070C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67" name="Rectangle 66"/>
                  <p:cNvSpPr/>
                  <p:nvPr/>
                </p:nvSpPr>
                <p:spPr>
                  <a:xfrm>
                    <a:off x="3830048" y="4655631"/>
                    <a:ext cx="126039" cy="41528"/>
                  </a:xfrm>
                  <a:prstGeom prst="rect">
                    <a:avLst/>
                  </a:prstGeom>
                  <a:solidFill>
                    <a:srgbClr val="0070C0"/>
                  </a:solidFill>
                  <a:ln>
                    <a:solidFill>
                      <a:srgbClr val="0070C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68" name="Rectangle 67"/>
                  <p:cNvSpPr/>
                  <p:nvPr/>
                </p:nvSpPr>
                <p:spPr>
                  <a:xfrm>
                    <a:off x="3830048" y="4835620"/>
                    <a:ext cx="126039" cy="41528"/>
                  </a:xfrm>
                  <a:prstGeom prst="rect">
                    <a:avLst/>
                  </a:prstGeom>
                  <a:solidFill>
                    <a:srgbClr val="0070C0"/>
                  </a:solidFill>
                  <a:ln>
                    <a:solidFill>
                      <a:srgbClr val="0070C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69" name="Rectangle 68"/>
                  <p:cNvSpPr/>
                  <p:nvPr/>
                </p:nvSpPr>
                <p:spPr>
                  <a:xfrm>
                    <a:off x="4446205" y="4372088"/>
                    <a:ext cx="126039" cy="41528"/>
                  </a:xfrm>
                  <a:prstGeom prst="rect">
                    <a:avLst/>
                  </a:prstGeom>
                  <a:solidFill>
                    <a:srgbClr val="0070C0"/>
                  </a:solidFill>
                  <a:ln>
                    <a:solidFill>
                      <a:srgbClr val="0070C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70" name="Rectangle 69"/>
                  <p:cNvSpPr/>
                  <p:nvPr/>
                </p:nvSpPr>
                <p:spPr>
                  <a:xfrm>
                    <a:off x="5034496" y="4378814"/>
                    <a:ext cx="126039" cy="41528"/>
                  </a:xfrm>
                  <a:prstGeom prst="rect">
                    <a:avLst/>
                  </a:prstGeom>
                  <a:solidFill>
                    <a:srgbClr val="0070C0"/>
                  </a:solidFill>
                  <a:ln>
                    <a:solidFill>
                      <a:srgbClr val="0070C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71" name="Rectangle 70"/>
                  <p:cNvSpPr/>
                  <p:nvPr/>
                </p:nvSpPr>
                <p:spPr>
                  <a:xfrm>
                    <a:off x="4136589" y="4835620"/>
                    <a:ext cx="126039" cy="41528"/>
                  </a:xfrm>
                  <a:prstGeom prst="rect">
                    <a:avLst/>
                  </a:prstGeom>
                  <a:solidFill>
                    <a:srgbClr val="0070C0"/>
                  </a:solidFill>
                  <a:ln>
                    <a:solidFill>
                      <a:srgbClr val="0070C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</p:grpSp>
            <p:sp>
              <p:nvSpPr>
                <p:cNvPr id="85" name="ZoneTexte 84"/>
                <p:cNvSpPr txBox="1"/>
                <p:nvPr/>
              </p:nvSpPr>
              <p:spPr>
                <a:xfrm>
                  <a:off x="3624048" y="5407589"/>
                  <a:ext cx="1695663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fr-FR" b="1" dirty="0" err="1" smtClean="0"/>
                    <a:t>Protein</a:t>
                  </a:r>
                  <a:r>
                    <a:rPr lang="fr-FR" b="1" dirty="0" smtClean="0"/>
                    <a:t> blot on nitrocellulose</a:t>
                  </a:r>
                  <a:endParaRPr lang="fr-FR" b="1" dirty="0"/>
                </a:p>
              </p:txBody>
            </p:sp>
          </p:grpSp>
          <p:grpSp>
            <p:nvGrpSpPr>
              <p:cNvPr id="96" name="Groupe 95"/>
              <p:cNvGrpSpPr/>
              <p:nvPr/>
            </p:nvGrpSpPr>
            <p:grpSpPr>
              <a:xfrm>
                <a:off x="5219888" y="3706741"/>
                <a:ext cx="1983695" cy="2868361"/>
                <a:chOff x="6368449" y="3705184"/>
                <a:chExt cx="1983695" cy="2868361"/>
              </a:xfrm>
            </p:grpSpPr>
            <p:grpSp>
              <p:nvGrpSpPr>
                <p:cNvPr id="88" name="Groupe 87"/>
                <p:cNvGrpSpPr/>
                <p:nvPr/>
              </p:nvGrpSpPr>
              <p:grpSpPr>
                <a:xfrm>
                  <a:off x="6368449" y="3720058"/>
                  <a:ext cx="1983695" cy="2853487"/>
                  <a:chOff x="6368449" y="3720058"/>
                  <a:chExt cx="1983695" cy="2853487"/>
                </a:xfrm>
              </p:grpSpPr>
              <p:grpSp>
                <p:nvGrpSpPr>
                  <p:cNvPr id="73" name="Groupe 72"/>
                  <p:cNvGrpSpPr/>
                  <p:nvPr/>
                </p:nvGrpSpPr>
                <p:grpSpPr>
                  <a:xfrm>
                    <a:off x="6390084" y="3720058"/>
                    <a:ext cx="1638300" cy="1581150"/>
                    <a:chOff x="3653780" y="3720058"/>
                    <a:chExt cx="1638300" cy="1581150"/>
                  </a:xfrm>
                </p:grpSpPr>
                <p:pic>
                  <p:nvPicPr>
                    <p:cNvPr id="74" name="Picture 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3653780" y="3720058"/>
                      <a:ext cx="1638300" cy="158115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sp>
                  <p:nvSpPr>
                    <p:cNvPr id="75" name="Rectangle 74"/>
                    <p:cNvSpPr/>
                    <p:nvPr/>
                  </p:nvSpPr>
                  <p:spPr>
                    <a:xfrm>
                      <a:off x="3816008" y="4129647"/>
                      <a:ext cx="134020" cy="95421"/>
                    </a:xfrm>
                    <a:prstGeom prst="rect">
                      <a:avLst/>
                    </a:prstGeom>
                    <a:solidFill>
                      <a:srgbClr val="0070C0"/>
                    </a:solidFill>
                    <a:ln>
                      <a:solidFill>
                        <a:srgbClr val="0070C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/>
                    </a:p>
                  </p:txBody>
                </p:sp>
                <p:sp>
                  <p:nvSpPr>
                    <p:cNvPr id="76" name="Rectangle 75"/>
                    <p:cNvSpPr/>
                    <p:nvPr/>
                  </p:nvSpPr>
                  <p:spPr>
                    <a:xfrm>
                      <a:off x="4453225" y="4655631"/>
                      <a:ext cx="126039" cy="41528"/>
                    </a:xfrm>
                    <a:prstGeom prst="rect">
                      <a:avLst/>
                    </a:prstGeom>
                    <a:solidFill>
                      <a:srgbClr val="0070C0"/>
                    </a:solidFill>
                    <a:ln>
                      <a:solidFill>
                        <a:srgbClr val="0070C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/>
                    </a:p>
                  </p:txBody>
                </p:sp>
                <p:sp>
                  <p:nvSpPr>
                    <p:cNvPr id="77" name="Rectangle 76"/>
                    <p:cNvSpPr/>
                    <p:nvPr/>
                  </p:nvSpPr>
                  <p:spPr>
                    <a:xfrm>
                      <a:off x="4124140" y="4005064"/>
                      <a:ext cx="126039" cy="41528"/>
                    </a:xfrm>
                    <a:prstGeom prst="rect">
                      <a:avLst/>
                    </a:prstGeom>
                    <a:solidFill>
                      <a:srgbClr val="0070C0"/>
                    </a:solidFill>
                    <a:ln>
                      <a:solidFill>
                        <a:srgbClr val="0070C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/>
                    </a:p>
                  </p:txBody>
                </p:sp>
                <p:sp>
                  <p:nvSpPr>
                    <p:cNvPr id="78" name="Rectangle 77"/>
                    <p:cNvSpPr/>
                    <p:nvPr/>
                  </p:nvSpPr>
                  <p:spPr>
                    <a:xfrm>
                      <a:off x="4726364" y="4217537"/>
                      <a:ext cx="159768" cy="79539"/>
                    </a:xfrm>
                    <a:prstGeom prst="rect">
                      <a:avLst/>
                    </a:prstGeom>
                    <a:solidFill>
                      <a:srgbClr val="0070C0"/>
                    </a:solidFill>
                    <a:ln>
                      <a:solidFill>
                        <a:srgbClr val="0070C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/>
                    </a:p>
                  </p:txBody>
                </p:sp>
                <p:sp>
                  <p:nvSpPr>
                    <p:cNvPr id="79" name="Rectangle 78"/>
                    <p:cNvSpPr/>
                    <p:nvPr/>
                  </p:nvSpPr>
                  <p:spPr>
                    <a:xfrm>
                      <a:off x="5020563" y="4835619"/>
                      <a:ext cx="153601" cy="45719"/>
                    </a:xfrm>
                    <a:prstGeom prst="rect">
                      <a:avLst/>
                    </a:prstGeom>
                    <a:solidFill>
                      <a:srgbClr val="0070C0"/>
                    </a:solidFill>
                    <a:ln>
                      <a:solidFill>
                        <a:srgbClr val="0070C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/>
                    </a:p>
                  </p:txBody>
                </p:sp>
                <p:sp>
                  <p:nvSpPr>
                    <p:cNvPr id="80" name="Rectangle 79"/>
                    <p:cNvSpPr/>
                    <p:nvPr/>
                  </p:nvSpPr>
                  <p:spPr>
                    <a:xfrm>
                      <a:off x="3830048" y="4655631"/>
                      <a:ext cx="126039" cy="41528"/>
                    </a:xfrm>
                    <a:prstGeom prst="rect">
                      <a:avLst/>
                    </a:prstGeom>
                    <a:solidFill>
                      <a:srgbClr val="0070C0"/>
                    </a:solidFill>
                    <a:ln>
                      <a:solidFill>
                        <a:srgbClr val="0070C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/>
                    </a:p>
                  </p:txBody>
                </p:sp>
                <p:sp>
                  <p:nvSpPr>
                    <p:cNvPr id="81" name="Rectangle 80"/>
                    <p:cNvSpPr/>
                    <p:nvPr/>
                  </p:nvSpPr>
                  <p:spPr>
                    <a:xfrm>
                      <a:off x="3830048" y="4835620"/>
                      <a:ext cx="126039" cy="41528"/>
                    </a:xfrm>
                    <a:prstGeom prst="rect">
                      <a:avLst/>
                    </a:prstGeom>
                    <a:solidFill>
                      <a:srgbClr val="0070C0"/>
                    </a:solidFill>
                    <a:ln>
                      <a:solidFill>
                        <a:srgbClr val="0070C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/>
                    </a:p>
                  </p:txBody>
                </p:sp>
                <p:sp>
                  <p:nvSpPr>
                    <p:cNvPr id="82" name="Rectangle 81"/>
                    <p:cNvSpPr/>
                    <p:nvPr/>
                  </p:nvSpPr>
                  <p:spPr>
                    <a:xfrm>
                      <a:off x="4446205" y="4372088"/>
                      <a:ext cx="126039" cy="41528"/>
                    </a:xfrm>
                    <a:prstGeom prst="rect">
                      <a:avLst/>
                    </a:prstGeom>
                    <a:solidFill>
                      <a:srgbClr val="0070C0"/>
                    </a:solidFill>
                    <a:ln>
                      <a:solidFill>
                        <a:srgbClr val="0070C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/>
                    </a:p>
                  </p:txBody>
                </p:sp>
                <p:sp>
                  <p:nvSpPr>
                    <p:cNvPr id="83" name="Rectangle 82"/>
                    <p:cNvSpPr/>
                    <p:nvPr/>
                  </p:nvSpPr>
                  <p:spPr>
                    <a:xfrm>
                      <a:off x="5034496" y="4378814"/>
                      <a:ext cx="126039" cy="41528"/>
                    </a:xfrm>
                    <a:prstGeom prst="rect">
                      <a:avLst/>
                    </a:prstGeom>
                    <a:solidFill>
                      <a:srgbClr val="0070C0"/>
                    </a:solidFill>
                    <a:ln>
                      <a:solidFill>
                        <a:srgbClr val="0070C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/>
                    </a:p>
                  </p:txBody>
                </p:sp>
                <p:sp>
                  <p:nvSpPr>
                    <p:cNvPr id="84" name="Rectangle 83"/>
                    <p:cNvSpPr/>
                    <p:nvPr/>
                  </p:nvSpPr>
                  <p:spPr>
                    <a:xfrm>
                      <a:off x="4136589" y="4835620"/>
                      <a:ext cx="126039" cy="41528"/>
                    </a:xfrm>
                    <a:prstGeom prst="rect">
                      <a:avLst/>
                    </a:prstGeom>
                    <a:solidFill>
                      <a:srgbClr val="0070C0"/>
                    </a:solidFill>
                    <a:ln>
                      <a:solidFill>
                        <a:srgbClr val="0070C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/>
                    </a:p>
                  </p:txBody>
                </p:sp>
              </p:grpSp>
              <p:sp>
                <p:nvSpPr>
                  <p:cNvPr id="87" name="ZoneTexte 86"/>
                  <p:cNvSpPr txBox="1"/>
                  <p:nvPr/>
                </p:nvSpPr>
                <p:spPr>
                  <a:xfrm>
                    <a:off x="6368449" y="5373216"/>
                    <a:ext cx="1983695" cy="120032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fr-FR" b="1" dirty="0" smtClean="0"/>
                      <a:t>Label </a:t>
                    </a:r>
                    <a:r>
                      <a:rPr lang="fr-FR" b="1" dirty="0" err="1" smtClean="0"/>
                      <a:t>with</a:t>
                    </a:r>
                    <a:r>
                      <a:rPr lang="fr-FR" b="1" dirty="0" smtClean="0"/>
                      <a:t> </a:t>
                    </a:r>
                    <a:r>
                      <a:rPr lang="fr-FR" b="1" dirty="0" err="1" smtClean="0"/>
                      <a:t>specific</a:t>
                    </a:r>
                    <a:r>
                      <a:rPr lang="fr-FR" b="1" dirty="0" smtClean="0"/>
                      <a:t> </a:t>
                    </a:r>
                    <a:r>
                      <a:rPr lang="fr-FR" b="1" dirty="0" err="1" smtClean="0"/>
                      <a:t>antibody</a:t>
                    </a:r>
                    <a:r>
                      <a:rPr lang="fr-FR" b="1" dirty="0" smtClean="0"/>
                      <a:t> and </a:t>
                    </a:r>
                    <a:r>
                      <a:rPr lang="fr-FR" b="1" dirty="0" err="1" smtClean="0"/>
                      <a:t>secondary</a:t>
                    </a:r>
                    <a:r>
                      <a:rPr lang="fr-FR" b="1" dirty="0" smtClean="0"/>
                      <a:t> </a:t>
                    </a:r>
                    <a:r>
                      <a:rPr lang="fr-FR" b="1" dirty="0" err="1" smtClean="0"/>
                      <a:t>antibody</a:t>
                    </a:r>
                    <a:r>
                      <a:rPr lang="fr-FR" b="1" dirty="0" smtClean="0"/>
                      <a:t> </a:t>
                    </a:r>
                    <a:endParaRPr lang="fr-FR" b="1" dirty="0"/>
                  </a:p>
                </p:txBody>
              </p:sp>
            </p:grpSp>
            <p:grpSp>
              <p:nvGrpSpPr>
                <p:cNvPr id="95" name="Groupe 94"/>
                <p:cNvGrpSpPr/>
                <p:nvPr/>
              </p:nvGrpSpPr>
              <p:grpSpPr>
                <a:xfrm>
                  <a:off x="6600072" y="3705184"/>
                  <a:ext cx="216024" cy="420016"/>
                  <a:chOff x="7956376" y="2708920"/>
                  <a:chExt cx="216024" cy="420016"/>
                </a:xfrm>
              </p:grpSpPr>
              <p:cxnSp>
                <p:nvCxnSpPr>
                  <p:cNvPr id="90" name="Connecteur droit 89"/>
                  <p:cNvCxnSpPr/>
                  <p:nvPr/>
                </p:nvCxnSpPr>
                <p:spPr>
                  <a:xfrm flipH="1">
                    <a:off x="8100392" y="2708920"/>
                    <a:ext cx="72008" cy="216024"/>
                  </a:xfrm>
                  <a:prstGeom prst="line">
                    <a:avLst/>
                  </a:prstGeom>
                  <a:ln w="28575"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Connecteur droit 90"/>
                  <p:cNvCxnSpPr/>
                  <p:nvPr/>
                </p:nvCxnSpPr>
                <p:spPr>
                  <a:xfrm flipH="1">
                    <a:off x="7956376" y="2924944"/>
                    <a:ext cx="131984" cy="144016"/>
                  </a:xfrm>
                  <a:prstGeom prst="line">
                    <a:avLst/>
                  </a:prstGeom>
                  <a:ln w="28575"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Connecteur droit 92"/>
                  <p:cNvCxnSpPr/>
                  <p:nvPr/>
                </p:nvCxnSpPr>
                <p:spPr>
                  <a:xfrm>
                    <a:off x="8100392" y="2912912"/>
                    <a:ext cx="12032" cy="216024"/>
                  </a:xfrm>
                  <a:prstGeom prst="line">
                    <a:avLst/>
                  </a:prstGeom>
                  <a:ln w="28575"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105" name="Groupe 104"/>
              <p:cNvGrpSpPr/>
              <p:nvPr/>
            </p:nvGrpSpPr>
            <p:grpSpPr>
              <a:xfrm>
                <a:off x="7092280" y="3722798"/>
                <a:ext cx="1983695" cy="2022490"/>
                <a:chOff x="7184601" y="3564010"/>
                <a:chExt cx="1983695" cy="2022490"/>
              </a:xfrm>
            </p:grpSpPr>
            <p:pic>
              <p:nvPicPr>
                <p:cNvPr id="97" name="Picture 4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7254180" y="3564010"/>
                  <a:ext cx="1638300" cy="1581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98" name="Rectangle 97"/>
                <p:cNvSpPr/>
                <p:nvPr/>
              </p:nvSpPr>
              <p:spPr>
                <a:xfrm>
                  <a:off x="7462316" y="3981184"/>
                  <a:ext cx="134020" cy="95421"/>
                </a:xfrm>
                <a:prstGeom prst="rect">
                  <a:avLst/>
                </a:prstGeom>
                <a:solidFill>
                  <a:srgbClr val="0070C0"/>
                </a:solidFill>
                <a:ln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sp>
              <p:nvSpPr>
                <p:cNvPr id="99" name="ZoneTexte 98"/>
                <p:cNvSpPr txBox="1"/>
                <p:nvPr/>
              </p:nvSpPr>
              <p:spPr>
                <a:xfrm>
                  <a:off x="7184601" y="5217168"/>
                  <a:ext cx="1983695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fr-FR" b="1" dirty="0" err="1" smtClean="0"/>
                    <a:t>Protein</a:t>
                  </a:r>
                  <a:r>
                    <a:rPr lang="fr-FR" b="1" dirty="0" smtClean="0"/>
                    <a:t> of </a:t>
                  </a:r>
                  <a:r>
                    <a:rPr lang="fr-FR" b="1" dirty="0" err="1" smtClean="0"/>
                    <a:t>interest</a:t>
                  </a:r>
                  <a:endParaRPr lang="fr-FR" b="1" dirty="0"/>
                </a:p>
              </p:txBody>
            </p:sp>
          </p:grpSp>
        </p:grpSp>
        <p:cxnSp>
          <p:nvCxnSpPr>
            <p:cNvPr id="110" name="Connecteur droit avec flèche 109"/>
            <p:cNvCxnSpPr/>
            <p:nvPr/>
          </p:nvCxnSpPr>
          <p:spPr>
            <a:xfrm>
              <a:off x="3059832" y="4581128"/>
              <a:ext cx="288032" cy="0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1" name="Connecteur droit avec flèche 110"/>
            <p:cNvCxnSpPr/>
            <p:nvPr/>
          </p:nvCxnSpPr>
          <p:spPr>
            <a:xfrm>
              <a:off x="4968136" y="4581128"/>
              <a:ext cx="288032" cy="0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2" name="Connecteur droit avec flèche 111"/>
            <p:cNvCxnSpPr/>
            <p:nvPr/>
          </p:nvCxnSpPr>
          <p:spPr>
            <a:xfrm>
              <a:off x="6876256" y="4581128"/>
              <a:ext cx="288032" cy="0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89" name="Connecteur droit 88"/>
          <p:cNvCxnSpPr/>
          <p:nvPr/>
        </p:nvCxnSpPr>
        <p:spPr>
          <a:xfrm flipH="1">
            <a:off x="5724128" y="2720952"/>
            <a:ext cx="72008" cy="216024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2" name="Connecteur droit 91"/>
          <p:cNvCxnSpPr/>
          <p:nvPr/>
        </p:nvCxnSpPr>
        <p:spPr>
          <a:xfrm flipH="1">
            <a:off x="5580112" y="2936976"/>
            <a:ext cx="131984" cy="144016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4" name="Connecteur droit 93"/>
          <p:cNvCxnSpPr/>
          <p:nvPr/>
        </p:nvCxnSpPr>
        <p:spPr>
          <a:xfrm>
            <a:off x="5724128" y="2924944"/>
            <a:ext cx="12032" cy="216024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1" name="Étoile à 5 branches 100"/>
          <p:cNvSpPr/>
          <p:nvPr/>
        </p:nvSpPr>
        <p:spPr>
          <a:xfrm>
            <a:off x="5724128" y="2564904"/>
            <a:ext cx="216024" cy="21602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 Test in vitro (1/2)</a:t>
            </a:r>
            <a:endParaRPr lang="fr-FR" dirty="0"/>
          </a:p>
        </p:txBody>
      </p:sp>
      <p:grpSp>
        <p:nvGrpSpPr>
          <p:cNvPr id="3" name="Groupe 11"/>
          <p:cNvGrpSpPr/>
          <p:nvPr/>
        </p:nvGrpSpPr>
        <p:grpSpPr>
          <a:xfrm>
            <a:off x="899592" y="1700808"/>
            <a:ext cx="6251402" cy="792088"/>
            <a:chOff x="899592" y="1700808"/>
            <a:chExt cx="6251402" cy="792088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99592" y="1700808"/>
              <a:ext cx="6251402" cy="792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Ellipse 8"/>
            <p:cNvSpPr/>
            <p:nvPr/>
          </p:nvSpPr>
          <p:spPr>
            <a:xfrm>
              <a:off x="5868144" y="1772816"/>
              <a:ext cx="216024" cy="36004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Ellipse 9"/>
            <p:cNvSpPr/>
            <p:nvPr/>
          </p:nvSpPr>
          <p:spPr>
            <a:xfrm>
              <a:off x="5868144" y="2132856"/>
              <a:ext cx="216024" cy="36004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4" name="Groupe 55"/>
          <p:cNvGrpSpPr/>
          <p:nvPr/>
        </p:nvGrpSpPr>
        <p:grpSpPr>
          <a:xfrm>
            <a:off x="179512" y="3356992"/>
            <a:ext cx="8964488" cy="1944216"/>
            <a:chOff x="179512" y="2852936"/>
            <a:chExt cx="8964488" cy="1944216"/>
          </a:xfrm>
        </p:grpSpPr>
        <p:grpSp>
          <p:nvGrpSpPr>
            <p:cNvPr id="5" name="Groupe 51"/>
            <p:cNvGrpSpPr/>
            <p:nvPr/>
          </p:nvGrpSpPr>
          <p:grpSpPr>
            <a:xfrm>
              <a:off x="179512" y="2852936"/>
              <a:ext cx="5832648" cy="1944216"/>
              <a:chOff x="899592" y="2996952"/>
              <a:chExt cx="6264696" cy="2075458"/>
            </a:xfrm>
          </p:grpSpPr>
          <p:grpSp>
            <p:nvGrpSpPr>
              <p:cNvPr id="6" name="Groupe 25"/>
              <p:cNvGrpSpPr/>
              <p:nvPr/>
            </p:nvGrpSpPr>
            <p:grpSpPr>
              <a:xfrm>
                <a:off x="899592" y="3861048"/>
                <a:ext cx="2232248" cy="648072"/>
                <a:chOff x="971600" y="3140968"/>
                <a:chExt cx="2232248" cy="648072"/>
              </a:xfrm>
            </p:grpSpPr>
            <p:grpSp>
              <p:nvGrpSpPr>
                <p:cNvPr id="7" name="Groupe 23"/>
                <p:cNvGrpSpPr/>
                <p:nvPr/>
              </p:nvGrpSpPr>
              <p:grpSpPr>
                <a:xfrm>
                  <a:off x="971600" y="3284984"/>
                  <a:ext cx="936104" cy="400110"/>
                  <a:chOff x="971600" y="3284984"/>
                  <a:chExt cx="936104" cy="400110"/>
                </a:xfrm>
              </p:grpSpPr>
              <p:sp>
                <p:nvSpPr>
                  <p:cNvPr id="13" name="ZoneTexte 12"/>
                  <p:cNvSpPr txBox="1"/>
                  <p:nvPr/>
                </p:nvSpPr>
                <p:spPr>
                  <a:xfrm>
                    <a:off x="971600" y="3284984"/>
                    <a:ext cx="720080" cy="400110"/>
                  </a:xfrm>
                  <a:prstGeom prst="rect">
                    <a:avLst/>
                  </a:prstGeom>
                </p:spPr>
                <p:style>
                  <a:lnRef idx="2">
                    <a:schemeClr val="accent4">
                      <a:shade val="50000"/>
                    </a:schemeClr>
                  </a:lnRef>
                  <a:fillRef idx="1">
                    <a:schemeClr val="accent4"/>
                  </a:fillRef>
                  <a:effectRef idx="0">
                    <a:schemeClr val="accent4"/>
                  </a:effectRef>
                  <a:fontRef idx="minor">
                    <a:schemeClr val="lt1"/>
                  </a:fontRef>
                </p:style>
                <p:txBody>
                  <a:bodyPr wrap="square" rtlCol="0">
                    <a:spAutoFit/>
                  </a:bodyPr>
                  <a:lstStyle/>
                  <a:p>
                    <a:r>
                      <a:rPr lang="fr-FR" sz="2000" dirty="0" smtClean="0"/>
                      <a:t>GST</a:t>
                    </a:r>
                    <a:endParaRPr lang="fr-FR" sz="2000" dirty="0"/>
                  </a:p>
                </p:txBody>
              </p:sp>
              <p:cxnSp>
                <p:nvCxnSpPr>
                  <p:cNvPr id="23" name="Connecteur droit 22"/>
                  <p:cNvCxnSpPr>
                    <a:stCxn id="13" idx="3"/>
                  </p:cNvCxnSpPr>
                  <p:nvPr/>
                </p:nvCxnSpPr>
                <p:spPr>
                  <a:xfrm>
                    <a:off x="1691680" y="3485039"/>
                    <a:ext cx="216024" cy="15969"/>
                  </a:xfrm>
                  <a:prstGeom prst="line">
                    <a:avLst/>
                  </a:prstGeom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25" name="Ellipse 24"/>
                <p:cNvSpPr/>
                <p:nvPr/>
              </p:nvSpPr>
              <p:spPr>
                <a:xfrm>
                  <a:off x="1835696" y="3140968"/>
                  <a:ext cx="1368152" cy="648072"/>
                </a:xfrm>
                <a:prstGeom prst="ellipse">
                  <a:avLst/>
                </a:prstGeom>
              </p:spPr>
              <p:style>
                <a:lnRef idx="1">
                  <a:schemeClr val="dk1"/>
                </a:lnRef>
                <a:fillRef idx="3">
                  <a:schemeClr val="dk1"/>
                </a:fillRef>
                <a:effectRef idx="2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fr-FR" dirty="0" smtClean="0"/>
                    <a:t>NR2 C-</a:t>
                  </a:r>
                  <a:r>
                    <a:rPr lang="fr-FR" dirty="0" err="1" smtClean="0"/>
                    <a:t>term</a:t>
                  </a:r>
                  <a:endParaRPr lang="fr-FR" dirty="0"/>
                </a:p>
              </p:txBody>
            </p:sp>
          </p:grpSp>
          <p:cxnSp>
            <p:nvCxnSpPr>
              <p:cNvPr id="28" name="Connecteur droit avec flèche 27"/>
              <p:cNvCxnSpPr/>
              <p:nvPr/>
            </p:nvCxnSpPr>
            <p:spPr>
              <a:xfrm flipV="1">
                <a:off x="3059832" y="3212976"/>
                <a:ext cx="1584176" cy="792088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9" name="Connecteur droit avec flèche 28"/>
              <p:cNvCxnSpPr/>
              <p:nvPr/>
            </p:nvCxnSpPr>
            <p:spPr>
              <a:xfrm flipV="1">
                <a:off x="3203848" y="3717032"/>
                <a:ext cx="1440160" cy="36004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0" name="Connecteur droit avec flèche 29"/>
              <p:cNvCxnSpPr/>
              <p:nvPr/>
            </p:nvCxnSpPr>
            <p:spPr>
              <a:xfrm>
                <a:off x="3131840" y="4293096"/>
                <a:ext cx="1512168" cy="72008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1" name="Connecteur droit avec flèche 30"/>
              <p:cNvCxnSpPr/>
              <p:nvPr/>
            </p:nvCxnSpPr>
            <p:spPr>
              <a:xfrm>
                <a:off x="3059832" y="4437112"/>
                <a:ext cx="1512168" cy="432048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43" name="Ellipse 42"/>
              <p:cNvSpPr/>
              <p:nvPr/>
            </p:nvSpPr>
            <p:spPr>
              <a:xfrm>
                <a:off x="6084168" y="3140968"/>
                <a:ext cx="1080120" cy="504056"/>
              </a:xfrm>
              <a:prstGeom prst="ellipse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dirty="0" smtClean="0">
                    <a:solidFill>
                      <a:schemeClr val="tx1"/>
                    </a:solidFill>
                  </a:rPr>
                  <a:t>NR2A</a:t>
                </a:r>
                <a:endParaRPr lang="fr-FR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4" name="Ellipse 43"/>
              <p:cNvSpPr/>
              <p:nvPr/>
            </p:nvSpPr>
            <p:spPr>
              <a:xfrm>
                <a:off x="6084168" y="4293096"/>
                <a:ext cx="1080120" cy="504056"/>
              </a:xfrm>
              <a:prstGeom prst="ellipse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dirty="0" smtClean="0"/>
                  <a:t>NR2B</a:t>
                </a:r>
                <a:endParaRPr lang="fr-FR" dirty="0"/>
              </a:p>
            </p:txBody>
          </p:sp>
          <p:sp>
            <p:nvSpPr>
              <p:cNvPr id="45" name="ZoneTexte 44"/>
              <p:cNvSpPr txBox="1"/>
              <p:nvPr/>
            </p:nvSpPr>
            <p:spPr>
              <a:xfrm>
                <a:off x="4716016" y="4149080"/>
                <a:ext cx="1440160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dirty="0" smtClean="0"/>
                  <a:t>WT (ESDV)</a:t>
                </a:r>
              </a:p>
              <a:p>
                <a:endParaRPr lang="fr-FR" dirty="0" smtClean="0"/>
              </a:p>
              <a:p>
                <a:r>
                  <a:rPr lang="fr-FR" dirty="0" smtClean="0"/>
                  <a:t>S/A (EADV)</a:t>
                </a:r>
                <a:endParaRPr lang="fr-FR" dirty="0"/>
              </a:p>
            </p:txBody>
          </p:sp>
          <p:sp>
            <p:nvSpPr>
              <p:cNvPr id="51" name="ZoneTexte 50"/>
              <p:cNvSpPr txBox="1"/>
              <p:nvPr/>
            </p:nvSpPr>
            <p:spPr>
              <a:xfrm>
                <a:off x="4716016" y="2996952"/>
                <a:ext cx="151216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dirty="0" smtClean="0"/>
                  <a:t>WT (ESDV)</a:t>
                </a:r>
              </a:p>
              <a:p>
                <a:endParaRPr lang="fr-FR" dirty="0" smtClean="0"/>
              </a:p>
              <a:p>
                <a:r>
                  <a:rPr lang="fr-FR" dirty="0" smtClean="0"/>
                  <a:t>S/A (EADV)</a:t>
                </a:r>
                <a:endParaRPr lang="fr-FR" dirty="0"/>
              </a:p>
            </p:txBody>
          </p:sp>
        </p:grpSp>
        <p:sp>
          <p:nvSpPr>
            <p:cNvPr id="54" name="ZoneTexte 53"/>
            <p:cNvSpPr txBox="1"/>
            <p:nvPr/>
          </p:nvSpPr>
          <p:spPr>
            <a:xfrm>
              <a:off x="6300192" y="2996952"/>
              <a:ext cx="2843808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800" dirty="0" smtClean="0"/>
                <a:t>+ CK2 and radioactive ATP</a:t>
              </a:r>
            </a:p>
            <a:p>
              <a:r>
                <a:rPr lang="fr-FR" sz="2800" dirty="0" smtClean="0"/>
                <a:t>+/- TBB for WT</a:t>
              </a:r>
              <a:endParaRPr lang="fr-FR" sz="28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Test in vitro (2/2)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528" y="5733256"/>
            <a:ext cx="8229600" cy="955576"/>
          </a:xfrm>
        </p:spPr>
        <p:txBody>
          <a:bodyPr>
            <a:normAutofit fontScale="70000" lnSpcReduction="20000"/>
          </a:bodyPr>
          <a:lstStyle/>
          <a:p>
            <a:pPr>
              <a:buFont typeface="Wingdings"/>
              <a:buChar char="à"/>
            </a:pPr>
            <a:r>
              <a:rPr lang="fr-FR" dirty="0" smtClean="0">
                <a:sym typeface="Wingdings" pitchFamily="2" charset="2"/>
              </a:rPr>
              <a:t>The C-terminal serine </a:t>
            </a:r>
            <a:r>
              <a:rPr lang="fr-FR" dirty="0" err="1" smtClean="0">
                <a:sym typeface="Wingdings" pitchFamily="2" charset="2"/>
              </a:rPr>
              <a:t>is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necessary</a:t>
            </a:r>
            <a:r>
              <a:rPr lang="fr-FR" dirty="0" smtClean="0">
                <a:sym typeface="Wingdings" pitchFamily="2" charset="2"/>
              </a:rPr>
              <a:t> for the NR2 </a:t>
            </a:r>
            <a:r>
              <a:rPr lang="fr-FR" dirty="0" err="1" smtClean="0">
                <a:sym typeface="Wingdings" pitchFamily="2" charset="2"/>
              </a:rPr>
              <a:t>subunit</a:t>
            </a:r>
            <a:r>
              <a:rPr lang="fr-FR" dirty="0" smtClean="0">
                <a:sym typeface="Wingdings" pitchFamily="2" charset="2"/>
              </a:rPr>
              <a:t> phosphorylation by CK2</a:t>
            </a:r>
          </a:p>
          <a:p>
            <a:pPr>
              <a:buFont typeface="Wingdings"/>
              <a:buChar char="à"/>
            </a:pPr>
            <a:r>
              <a:rPr lang="fr-FR" dirty="0" smtClean="0">
                <a:sym typeface="Wingdings" pitchFamily="2" charset="2"/>
              </a:rPr>
              <a:t> NR2A </a:t>
            </a:r>
            <a:r>
              <a:rPr lang="fr-FR" dirty="0" err="1" smtClean="0">
                <a:sym typeface="Wingdings" pitchFamily="2" charset="2"/>
              </a:rPr>
              <a:t>is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less</a:t>
            </a:r>
            <a:r>
              <a:rPr lang="fr-FR" dirty="0" smtClean="0">
                <a:sym typeface="Wingdings" pitchFamily="2" charset="2"/>
              </a:rPr>
              <a:t> sensitive </a:t>
            </a:r>
            <a:r>
              <a:rPr lang="fr-FR" dirty="0" err="1" smtClean="0">
                <a:sym typeface="Wingdings" pitchFamily="2" charset="2"/>
              </a:rPr>
              <a:t>than</a:t>
            </a:r>
            <a:r>
              <a:rPr lang="fr-FR" dirty="0" smtClean="0">
                <a:sym typeface="Wingdings" pitchFamily="2" charset="2"/>
              </a:rPr>
              <a:t> NR2B for the CK2 phosphorylation</a:t>
            </a:r>
            <a:endParaRPr lang="fr-FR" dirty="0" smtClean="0"/>
          </a:p>
          <a:p>
            <a:pPr>
              <a:buNone/>
            </a:pPr>
            <a:endParaRPr lang="fr-FR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780928"/>
            <a:ext cx="4110295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2492896"/>
            <a:ext cx="3446337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Groupe 6"/>
          <p:cNvGrpSpPr/>
          <p:nvPr/>
        </p:nvGrpSpPr>
        <p:grpSpPr>
          <a:xfrm>
            <a:off x="0" y="1556792"/>
            <a:ext cx="6251402" cy="792088"/>
            <a:chOff x="899592" y="1700808"/>
            <a:chExt cx="6251402" cy="792088"/>
          </a:xfrm>
        </p:grpSpPr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899592" y="1700808"/>
              <a:ext cx="6251402" cy="792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Ellipse 8"/>
            <p:cNvSpPr/>
            <p:nvPr/>
          </p:nvSpPr>
          <p:spPr>
            <a:xfrm>
              <a:off x="5868144" y="1772816"/>
              <a:ext cx="216024" cy="36004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Ellipse 9"/>
            <p:cNvSpPr/>
            <p:nvPr/>
          </p:nvSpPr>
          <p:spPr>
            <a:xfrm>
              <a:off x="5868144" y="2132856"/>
              <a:ext cx="216024" cy="36004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 Test in vivo (1/2)</a:t>
            </a:r>
            <a:endParaRPr lang="fr-FR" dirty="0"/>
          </a:p>
        </p:txBody>
      </p:sp>
      <p:grpSp>
        <p:nvGrpSpPr>
          <p:cNvPr id="3" name="Groupe 34"/>
          <p:cNvGrpSpPr/>
          <p:nvPr/>
        </p:nvGrpSpPr>
        <p:grpSpPr>
          <a:xfrm>
            <a:off x="323528" y="2780928"/>
            <a:ext cx="8388424" cy="2580851"/>
            <a:chOff x="755576" y="3089689"/>
            <a:chExt cx="8388424" cy="2580851"/>
          </a:xfrm>
        </p:grpSpPr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19124459" flipH="1">
              <a:off x="1435842" y="3089689"/>
              <a:ext cx="1428750" cy="1066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4" name="Groupe 22"/>
            <p:cNvGrpSpPr/>
            <p:nvPr/>
          </p:nvGrpSpPr>
          <p:grpSpPr>
            <a:xfrm>
              <a:off x="755576" y="4293096"/>
              <a:ext cx="2592288" cy="1377444"/>
              <a:chOff x="539552" y="4005064"/>
              <a:chExt cx="2592288" cy="1377444"/>
            </a:xfrm>
          </p:grpSpPr>
          <p:grpSp>
            <p:nvGrpSpPr>
              <p:cNvPr id="5" name="Groupe 20"/>
              <p:cNvGrpSpPr/>
              <p:nvPr/>
            </p:nvGrpSpPr>
            <p:grpSpPr>
              <a:xfrm>
                <a:off x="611560" y="4005064"/>
                <a:ext cx="2232248" cy="864098"/>
                <a:chOff x="2123728" y="4581126"/>
                <a:chExt cx="2232248" cy="864098"/>
              </a:xfrm>
            </p:grpSpPr>
            <p:pic>
              <p:nvPicPr>
                <p:cNvPr id="3074" name="Picture 2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2123728" y="4869160"/>
                  <a:ext cx="2232248" cy="576064"/>
                </a:xfrm>
                <a:prstGeom prst="ellipse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grpSp>
              <p:nvGrpSpPr>
                <p:cNvPr id="6" name="Groupe 13"/>
                <p:cNvGrpSpPr/>
                <p:nvPr/>
              </p:nvGrpSpPr>
              <p:grpSpPr>
                <a:xfrm>
                  <a:off x="2123728" y="4581126"/>
                  <a:ext cx="2232248" cy="864096"/>
                  <a:chOff x="899592" y="4206686"/>
                  <a:chExt cx="2448272" cy="950506"/>
                </a:xfrm>
              </p:grpSpPr>
              <p:sp>
                <p:nvSpPr>
                  <p:cNvPr id="8" name="Ellipse 7"/>
                  <p:cNvSpPr/>
                  <p:nvPr/>
                </p:nvSpPr>
                <p:spPr>
                  <a:xfrm>
                    <a:off x="899592" y="4509120"/>
                    <a:ext cx="2448272" cy="648072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9" name="Ellipse 8"/>
                  <p:cNvSpPr/>
                  <p:nvPr/>
                </p:nvSpPr>
                <p:spPr>
                  <a:xfrm>
                    <a:off x="899592" y="4206686"/>
                    <a:ext cx="2448272" cy="648072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cxnSp>
                <p:nvCxnSpPr>
                  <p:cNvPr id="11" name="Connecteur droit 10"/>
                  <p:cNvCxnSpPr>
                    <a:stCxn id="9" idx="2"/>
                    <a:endCxn id="8" idx="2"/>
                  </p:cNvCxnSpPr>
                  <p:nvPr/>
                </p:nvCxnSpPr>
                <p:spPr>
                  <a:xfrm>
                    <a:off x="899592" y="4530724"/>
                    <a:ext cx="0" cy="302434"/>
                  </a:xfrm>
                  <a:prstGeom prst="line">
                    <a:avLst/>
                  </a:prstGeom>
                  <a:ln w="28575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" name="Connecteur droit 12"/>
                  <p:cNvCxnSpPr>
                    <a:stCxn id="9" idx="6"/>
                    <a:endCxn id="8" idx="6"/>
                  </p:cNvCxnSpPr>
                  <p:nvPr/>
                </p:nvCxnSpPr>
                <p:spPr>
                  <a:xfrm>
                    <a:off x="3347864" y="4530724"/>
                    <a:ext cx="0" cy="302434"/>
                  </a:xfrm>
                  <a:prstGeom prst="line">
                    <a:avLst/>
                  </a:prstGeom>
                  <a:ln w="28575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22" name="ZoneTexte 21"/>
              <p:cNvSpPr txBox="1"/>
              <p:nvPr/>
            </p:nvSpPr>
            <p:spPr>
              <a:xfrm>
                <a:off x="539552" y="5013176"/>
                <a:ext cx="259228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dirty="0" smtClean="0"/>
                  <a:t>Cortical </a:t>
                </a:r>
                <a:r>
                  <a:rPr lang="fr-FR" dirty="0" err="1" smtClean="0"/>
                  <a:t>neuron</a:t>
                </a:r>
                <a:r>
                  <a:rPr lang="fr-FR" dirty="0" smtClean="0"/>
                  <a:t> culture </a:t>
                </a:r>
                <a:endParaRPr lang="fr-FR" dirty="0"/>
              </a:p>
            </p:txBody>
          </p:sp>
        </p:grpSp>
        <p:sp>
          <p:nvSpPr>
            <p:cNvPr id="26" name="ZoneTexte 25"/>
            <p:cNvSpPr txBox="1"/>
            <p:nvPr/>
          </p:nvSpPr>
          <p:spPr>
            <a:xfrm>
              <a:off x="2843808" y="3356992"/>
              <a:ext cx="110620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2400" dirty="0" smtClean="0"/>
                <a:t>+/- TBB</a:t>
              </a:r>
              <a:endParaRPr lang="fr-FR" sz="2400" dirty="0"/>
            </a:p>
          </p:txBody>
        </p:sp>
        <p:cxnSp>
          <p:nvCxnSpPr>
            <p:cNvPr id="28" name="Connecteur droit avec flèche 27"/>
            <p:cNvCxnSpPr/>
            <p:nvPr/>
          </p:nvCxnSpPr>
          <p:spPr>
            <a:xfrm>
              <a:off x="3131840" y="4725144"/>
              <a:ext cx="936104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9" name="ZoneTexte 28"/>
            <p:cNvSpPr txBox="1"/>
            <p:nvPr/>
          </p:nvSpPr>
          <p:spPr>
            <a:xfrm>
              <a:off x="4211960" y="4221088"/>
              <a:ext cx="2376264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err="1" smtClean="0"/>
                <a:t>Lysis</a:t>
              </a:r>
              <a:r>
                <a:rPr lang="fr-FR" dirty="0" smtClean="0"/>
                <a:t> and </a:t>
              </a:r>
              <a:r>
                <a:rPr lang="fr-FR" dirty="0" err="1" smtClean="0"/>
                <a:t>Immunoprecipitation</a:t>
              </a:r>
              <a:r>
                <a:rPr lang="fr-FR" dirty="0" smtClean="0"/>
                <a:t> </a:t>
              </a:r>
              <a:r>
                <a:rPr lang="fr-FR" dirty="0" err="1" smtClean="0"/>
                <a:t>with</a:t>
              </a:r>
              <a:r>
                <a:rPr lang="fr-FR" dirty="0" smtClean="0"/>
                <a:t> </a:t>
              </a:r>
              <a:r>
                <a:rPr lang="fr-FR" dirty="0" err="1" smtClean="0"/>
                <a:t>Antibodies</a:t>
              </a:r>
              <a:r>
                <a:rPr lang="fr-FR" dirty="0" smtClean="0"/>
                <a:t> for NR2A and NR2 B</a:t>
              </a:r>
              <a:endParaRPr lang="fr-FR" dirty="0"/>
            </a:p>
          </p:txBody>
        </p:sp>
        <p:cxnSp>
          <p:nvCxnSpPr>
            <p:cNvPr id="30" name="Connecteur droit avec flèche 29"/>
            <p:cNvCxnSpPr/>
            <p:nvPr/>
          </p:nvCxnSpPr>
          <p:spPr>
            <a:xfrm>
              <a:off x="6372200" y="4725144"/>
              <a:ext cx="792088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2" name="ZoneTexte 31"/>
            <p:cNvSpPr txBox="1"/>
            <p:nvPr/>
          </p:nvSpPr>
          <p:spPr>
            <a:xfrm>
              <a:off x="7271792" y="4437112"/>
              <a:ext cx="18722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smtClean="0"/>
                <a:t>Phosphorylation </a:t>
              </a:r>
              <a:r>
                <a:rPr lang="fr-FR" dirty="0" err="1" smtClean="0"/>
                <a:t>Assay</a:t>
              </a:r>
              <a:r>
                <a:rPr lang="fr-FR" dirty="0" smtClean="0"/>
                <a:t> </a:t>
              </a:r>
              <a:r>
                <a:rPr lang="fr-FR" dirty="0" err="1" smtClean="0"/>
                <a:t>with</a:t>
              </a:r>
              <a:r>
                <a:rPr lang="fr-FR" dirty="0" smtClean="0"/>
                <a:t> CK2</a:t>
              </a:r>
              <a:endParaRPr lang="fr-FR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Test In vivo (2/2)</a:t>
            </a:r>
            <a:endParaRPr lang="fr-F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204864"/>
            <a:ext cx="5152375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Espace réservé du contenu 2"/>
          <p:cNvSpPr>
            <a:spLocks noGrp="1"/>
          </p:cNvSpPr>
          <p:nvPr>
            <p:ph idx="1"/>
          </p:nvPr>
        </p:nvSpPr>
        <p:spPr>
          <a:xfrm>
            <a:off x="323528" y="5733256"/>
            <a:ext cx="8229600" cy="955576"/>
          </a:xfrm>
        </p:spPr>
        <p:txBody>
          <a:bodyPr>
            <a:normAutofit fontScale="70000" lnSpcReduction="20000"/>
          </a:bodyPr>
          <a:lstStyle/>
          <a:p>
            <a:pPr>
              <a:buFont typeface="Wingdings"/>
              <a:buChar char="à"/>
            </a:pPr>
            <a:r>
              <a:rPr lang="fr-FR" dirty="0" err="1" smtClean="0">
                <a:sym typeface="Wingdings" pitchFamily="2" charset="2"/>
              </a:rPr>
              <a:t>Endogenous</a:t>
            </a:r>
            <a:r>
              <a:rPr lang="fr-FR" dirty="0" smtClean="0">
                <a:sym typeface="Wingdings" pitchFamily="2" charset="2"/>
              </a:rPr>
              <a:t> NR2B </a:t>
            </a:r>
            <a:r>
              <a:rPr lang="fr-FR" dirty="0" err="1" smtClean="0">
                <a:sym typeface="Wingdings" pitchFamily="2" charset="2"/>
              </a:rPr>
              <a:t>is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also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phosphorylated</a:t>
            </a:r>
            <a:r>
              <a:rPr lang="fr-FR" dirty="0" smtClean="0">
                <a:sym typeface="Wingdings" pitchFamily="2" charset="2"/>
              </a:rPr>
              <a:t> by CK2</a:t>
            </a:r>
          </a:p>
          <a:p>
            <a:pPr>
              <a:buFont typeface="Wingdings"/>
              <a:buChar char="à"/>
            </a:pPr>
            <a:endParaRPr lang="fr-FR" dirty="0" smtClean="0">
              <a:sym typeface="Wingdings" pitchFamily="2" charset="2"/>
            </a:endParaRPr>
          </a:p>
          <a:p>
            <a:pPr>
              <a:buFont typeface="Wingdings"/>
              <a:buChar char="à"/>
            </a:pPr>
            <a:r>
              <a:rPr lang="fr-FR" dirty="0" err="1" smtClean="0">
                <a:sym typeface="Wingdings" pitchFamily="2" charset="2"/>
              </a:rPr>
              <a:t>Endogenous</a:t>
            </a:r>
            <a:r>
              <a:rPr lang="fr-FR" dirty="0" smtClean="0">
                <a:sym typeface="Wingdings" pitchFamily="2" charset="2"/>
              </a:rPr>
              <a:t> NR2A </a:t>
            </a:r>
            <a:r>
              <a:rPr lang="fr-FR" dirty="0" err="1" smtClean="0">
                <a:sym typeface="Wingdings" pitchFamily="2" charset="2"/>
              </a:rPr>
              <a:t>is</a:t>
            </a:r>
            <a:r>
              <a:rPr lang="fr-FR" dirty="0" smtClean="0">
                <a:sym typeface="Wingdings" pitchFamily="2" charset="2"/>
              </a:rPr>
              <a:t> not </a:t>
            </a:r>
            <a:r>
              <a:rPr lang="fr-FR" dirty="0" err="1" smtClean="0">
                <a:sym typeface="Wingdings" pitchFamily="2" charset="2"/>
              </a:rPr>
              <a:t>efficiently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phosphorylated</a:t>
            </a:r>
            <a:r>
              <a:rPr lang="fr-FR" dirty="0" smtClean="0">
                <a:sym typeface="Wingdings" pitchFamily="2" charset="2"/>
              </a:rPr>
              <a:t> by CK2</a:t>
            </a:r>
            <a:endParaRPr lang="fr-FR" dirty="0" smtClean="0"/>
          </a:p>
          <a:p>
            <a:pPr>
              <a:buNone/>
            </a:pP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FR" dirty="0" smtClean="0"/>
              <a:t> PSD-95 and NR2 </a:t>
            </a:r>
            <a:r>
              <a:rPr lang="fr-FR" dirty="0" err="1" smtClean="0"/>
              <a:t>subunit</a:t>
            </a:r>
            <a:r>
              <a:rPr lang="fr-FR" dirty="0" smtClean="0"/>
              <a:t> interaction (1/2)</a:t>
            </a:r>
            <a:endParaRPr lang="fr-FR" dirty="0"/>
          </a:p>
        </p:txBody>
      </p:sp>
      <p:grpSp>
        <p:nvGrpSpPr>
          <p:cNvPr id="3" name="Groupe 26"/>
          <p:cNvGrpSpPr/>
          <p:nvPr/>
        </p:nvGrpSpPr>
        <p:grpSpPr>
          <a:xfrm>
            <a:off x="467544" y="4445137"/>
            <a:ext cx="2436199" cy="1504144"/>
            <a:chOff x="467544" y="4445137"/>
            <a:chExt cx="2436199" cy="1504144"/>
          </a:xfrm>
        </p:grpSpPr>
        <p:pic>
          <p:nvPicPr>
            <p:cNvPr id="25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19866682" flipH="1">
              <a:off x="1755345" y="4445137"/>
              <a:ext cx="1148398" cy="8574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4" name="Groupe 11"/>
            <p:cNvGrpSpPr/>
            <p:nvPr/>
          </p:nvGrpSpPr>
          <p:grpSpPr>
            <a:xfrm>
              <a:off x="467544" y="5013176"/>
              <a:ext cx="2232248" cy="936105"/>
              <a:chOff x="395536" y="3645024"/>
              <a:chExt cx="2232248" cy="936105"/>
            </a:xfrm>
          </p:grpSpPr>
          <p:pic>
            <p:nvPicPr>
              <p:cNvPr id="4098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auto">
              <a:xfrm>
                <a:off x="395536" y="4005065"/>
                <a:ext cx="2232248" cy="576064"/>
              </a:xfrm>
              <a:prstGeom prst="ellipse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7" name="Groupe 9"/>
              <p:cNvGrpSpPr/>
              <p:nvPr/>
            </p:nvGrpSpPr>
            <p:grpSpPr>
              <a:xfrm>
                <a:off x="395536" y="3645024"/>
                <a:ext cx="2232248" cy="928467"/>
                <a:chOff x="395536" y="3645024"/>
                <a:chExt cx="2232248" cy="928467"/>
              </a:xfrm>
            </p:grpSpPr>
            <p:sp>
              <p:nvSpPr>
                <p:cNvPr id="5" name="Ellipse 4"/>
                <p:cNvSpPr/>
                <p:nvPr/>
              </p:nvSpPr>
              <p:spPr>
                <a:xfrm>
                  <a:off x="395536" y="3984335"/>
                  <a:ext cx="2232248" cy="589156"/>
                </a:xfrm>
                <a:prstGeom prst="ellipse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sp>
              <p:nvSpPr>
                <p:cNvPr id="6" name="Ellipse 5"/>
                <p:cNvSpPr/>
                <p:nvPr/>
              </p:nvSpPr>
              <p:spPr>
                <a:xfrm>
                  <a:off x="395536" y="3645024"/>
                  <a:ext cx="2232248" cy="589156"/>
                </a:xfrm>
                <a:prstGeom prst="ellipse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cxnSp>
              <p:nvCxnSpPr>
                <p:cNvPr id="8" name="Connecteur droit 7"/>
                <p:cNvCxnSpPr>
                  <a:stCxn id="6" idx="2"/>
                  <a:endCxn id="5" idx="2"/>
                </p:cNvCxnSpPr>
                <p:nvPr/>
              </p:nvCxnSpPr>
              <p:spPr>
                <a:xfrm>
                  <a:off x="395536" y="3939602"/>
                  <a:ext cx="0" cy="339311"/>
                </a:xfrm>
                <a:prstGeom prst="line">
                  <a:avLst/>
                </a:prstGeom>
                <a:ln w="28575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9" name="Connecteur droit 8"/>
                <p:cNvCxnSpPr/>
                <p:nvPr/>
              </p:nvCxnSpPr>
              <p:spPr>
                <a:xfrm>
                  <a:off x="2627784" y="3933056"/>
                  <a:ext cx="0" cy="339311"/>
                </a:xfrm>
                <a:prstGeom prst="line">
                  <a:avLst/>
                </a:prstGeom>
                <a:ln w="28575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10" name="Groupe 25"/>
          <p:cNvGrpSpPr/>
          <p:nvPr/>
        </p:nvGrpSpPr>
        <p:grpSpPr>
          <a:xfrm>
            <a:off x="467544" y="2140881"/>
            <a:ext cx="2436199" cy="1432136"/>
            <a:chOff x="467544" y="2140881"/>
            <a:chExt cx="2436199" cy="1432136"/>
          </a:xfrm>
        </p:grpSpPr>
        <p:pic>
          <p:nvPicPr>
            <p:cNvPr id="23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19866682" flipH="1">
              <a:off x="1755345" y="2140881"/>
              <a:ext cx="1148398" cy="8574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1" name="Groupe 12"/>
            <p:cNvGrpSpPr/>
            <p:nvPr/>
          </p:nvGrpSpPr>
          <p:grpSpPr>
            <a:xfrm>
              <a:off x="467544" y="2636912"/>
              <a:ext cx="2232248" cy="936105"/>
              <a:chOff x="395536" y="3645024"/>
              <a:chExt cx="2232248" cy="936105"/>
            </a:xfrm>
          </p:grpSpPr>
          <p:pic>
            <p:nvPicPr>
              <p:cNvPr id="14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duotone>
                  <a:schemeClr val="accent6">
                    <a:shade val="45000"/>
                    <a:satMod val="135000"/>
                  </a:schemeClr>
                  <a:prstClr val="white"/>
                </a:duotone>
              </a:blip>
              <a:srcRect/>
              <a:stretch>
                <a:fillRect/>
              </a:stretch>
            </p:blipFill>
            <p:spPr bwMode="auto">
              <a:xfrm>
                <a:off x="395536" y="4005064"/>
                <a:ext cx="2232248" cy="576065"/>
              </a:xfrm>
              <a:prstGeom prst="ellipse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12" name="Groupe 9"/>
              <p:cNvGrpSpPr/>
              <p:nvPr/>
            </p:nvGrpSpPr>
            <p:grpSpPr>
              <a:xfrm>
                <a:off x="395536" y="3645024"/>
                <a:ext cx="2232248" cy="928467"/>
                <a:chOff x="395536" y="3645024"/>
                <a:chExt cx="2232248" cy="928467"/>
              </a:xfrm>
            </p:grpSpPr>
            <p:sp>
              <p:nvSpPr>
                <p:cNvPr id="16" name="Ellipse 15"/>
                <p:cNvSpPr/>
                <p:nvPr/>
              </p:nvSpPr>
              <p:spPr>
                <a:xfrm>
                  <a:off x="395536" y="3984335"/>
                  <a:ext cx="2232248" cy="589156"/>
                </a:xfrm>
                <a:prstGeom prst="ellipse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sp>
              <p:nvSpPr>
                <p:cNvPr id="17" name="Ellipse 16"/>
                <p:cNvSpPr/>
                <p:nvPr/>
              </p:nvSpPr>
              <p:spPr>
                <a:xfrm>
                  <a:off x="395536" y="3645024"/>
                  <a:ext cx="2232248" cy="589156"/>
                </a:xfrm>
                <a:prstGeom prst="ellipse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cxnSp>
              <p:nvCxnSpPr>
                <p:cNvPr id="18" name="Connecteur droit 17"/>
                <p:cNvCxnSpPr>
                  <a:stCxn id="17" idx="2"/>
                  <a:endCxn id="16" idx="2"/>
                </p:cNvCxnSpPr>
                <p:nvPr/>
              </p:nvCxnSpPr>
              <p:spPr>
                <a:xfrm>
                  <a:off x="395536" y="3939602"/>
                  <a:ext cx="0" cy="339311"/>
                </a:xfrm>
                <a:prstGeom prst="line">
                  <a:avLst/>
                </a:prstGeom>
                <a:ln w="28575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9" name="Connecteur droit 18"/>
                <p:cNvCxnSpPr/>
                <p:nvPr/>
              </p:nvCxnSpPr>
              <p:spPr>
                <a:xfrm>
                  <a:off x="2627784" y="3933056"/>
                  <a:ext cx="0" cy="339311"/>
                </a:xfrm>
                <a:prstGeom prst="line">
                  <a:avLst/>
                </a:prstGeom>
                <a:ln w="28575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20" name="ZoneTexte 19"/>
          <p:cNvSpPr txBox="1"/>
          <p:nvPr/>
        </p:nvSpPr>
        <p:spPr>
          <a:xfrm>
            <a:off x="395536" y="3645024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HEK293 : NR1 + PSD95 + GFP-NR2B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467544" y="6021288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0070C0"/>
                </a:solidFill>
              </a:rPr>
              <a:t>HEK293 : NR1 + PSD95 + GFP-NR2A</a:t>
            </a:r>
            <a:endParaRPr lang="fr-FR" b="1" dirty="0">
              <a:solidFill>
                <a:srgbClr val="0070C0"/>
              </a:solidFill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467544" y="1700808"/>
            <a:ext cx="2232248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b="1" dirty="0" err="1" smtClean="0"/>
              <a:t>Cotransfection</a:t>
            </a:r>
            <a:endParaRPr lang="fr-FR" b="1" dirty="0"/>
          </a:p>
        </p:txBody>
      </p:sp>
      <p:sp>
        <p:nvSpPr>
          <p:cNvPr id="28" name="ZoneTexte 27"/>
          <p:cNvSpPr txBox="1"/>
          <p:nvPr/>
        </p:nvSpPr>
        <p:spPr>
          <a:xfrm>
            <a:off x="2915816" y="2348880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/>
              <a:t>+/- TBB</a:t>
            </a:r>
            <a:endParaRPr lang="fr-FR" sz="2400" b="1" dirty="0"/>
          </a:p>
        </p:txBody>
      </p:sp>
      <p:sp>
        <p:nvSpPr>
          <p:cNvPr id="29" name="ZoneTexte 28"/>
          <p:cNvSpPr txBox="1"/>
          <p:nvPr/>
        </p:nvSpPr>
        <p:spPr>
          <a:xfrm>
            <a:off x="2915816" y="4653136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/>
              <a:t>+/- TBB</a:t>
            </a:r>
            <a:endParaRPr lang="fr-FR" sz="2400" b="1" dirty="0"/>
          </a:p>
        </p:txBody>
      </p:sp>
      <p:cxnSp>
        <p:nvCxnSpPr>
          <p:cNvPr id="32" name="Connecteur droit avec flèche 31"/>
          <p:cNvCxnSpPr/>
          <p:nvPr/>
        </p:nvCxnSpPr>
        <p:spPr>
          <a:xfrm>
            <a:off x="3635896" y="3861048"/>
            <a:ext cx="1224136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ZoneTexte 32"/>
          <p:cNvSpPr txBox="1"/>
          <p:nvPr/>
        </p:nvSpPr>
        <p:spPr>
          <a:xfrm>
            <a:off x="4932040" y="3356992"/>
            <a:ext cx="2880320" cy="13234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000" b="1" dirty="0" err="1" smtClean="0"/>
              <a:t>Lysis</a:t>
            </a:r>
            <a:r>
              <a:rPr lang="fr-FR" sz="2000" b="1" dirty="0" smtClean="0"/>
              <a:t> and </a:t>
            </a:r>
            <a:r>
              <a:rPr lang="fr-FR" sz="2000" b="1" dirty="0" err="1" smtClean="0"/>
              <a:t>coimmunoprecipitation</a:t>
            </a:r>
            <a:r>
              <a:rPr lang="fr-FR" sz="2000" b="1" dirty="0" smtClean="0"/>
              <a:t> </a:t>
            </a:r>
            <a:r>
              <a:rPr lang="fr-FR" sz="2000" b="1" dirty="0" err="1" smtClean="0"/>
              <a:t>with</a:t>
            </a:r>
            <a:r>
              <a:rPr lang="fr-FR" sz="2000" b="1" dirty="0" smtClean="0"/>
              <a:t> NR2A and NR2B </a:t>
            </a:r>
            <a:r>
              <a:rPr lang="fr-FR" sz="2000" b="1" dirty="0" err="1" smtClean="0"/>
              <a:t>antibodies</a:t>
            </a:r>
            <a:endParaRPr lang="fr-FR" sz="2000" b="1" dirty="0"/>
          </a:p>
        </p:txBody>
      </p:sp>
      <p:cxnSp>
        <p:nvCxnSpPr>
          <p:cNvPr id="34" name="Connecteur droit avec flèche 33"/>
          <p:cNvCxnSpPr/>
          <p:nvPr/>
        </p:nvCxnSpPr>
        <p:spPr>
          <a:xfrm>
            <a:off x="6084168" y="4725144"/>
            <a:ext cx="0" cy="7920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ZoneTexte 36"/>
          <p:cNvSpPr txBox="1"/>
          <p:nvPr/>
        </p:nvSpPr>
        <p:spPr>
          <a:xfrm>
            <a:off x="4860032" y="5589240"/>
            <a:ext cx="2952328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000" b="1" dirty="0" err="1" smtClean="0"/>
              <a:t>Immunoblot</a:t>
            </a:r>
            <a:r>
              <a:rPr lang="fr-FR" sz="2000" b="1" dirty="0" smtClean="0"/>
              <a:t> </a:t>
            </a:r>
            <a:r>
              <a:rPr lang="fr-FR" sz="2000" b="1" dirty="0" smtClean="0">
                <a:sym typeface="Wingdings" pitchFamily="2" charset="2"/>
              </a:rPr>
              <a:t> figure 1D</a:t>
            </a:r>
            <a:endParaRPr lang="fr-FR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FR" dirty="0" smtClean="0"/>
              <a:t>PSD-95 and NR2 </a:t>
            </a:r>
            <a:r>
              <a:rPr lang="fr-FR" dirty="0" err="1" smtClean="0"/>
              <a:t>subunit</a:t>
            </a:r>
            <a:r>
              <a:rPr lang="fr-FR" dirty="0" smtClean="0"/>
              <a:t> interaction (2/2)</a:t>
            </a:r>
            <a:endParaRPr lang="fr-FR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348880"/>
            <a:ext cx="4664622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2420888"/>
            <a:ext cx="3274759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Espace réservé du contenu 2"/>
          <p:cNvSpPr>
            <a:spLocks noGrp="1"/>
          </p:cNvSpPr>
          <p:nvPr>
            <p:ph idx="1"/>
          </p:nvPr>
        </p:nvSpPr>
        <p:spPr>
          <a:xfrm>
            <a:off x="323528" y="5517232"/>
            <a:ext cx="8229600" cy="955576"/>
          </a:xfrm>
        </p:spPr>
        <p:txBody>
          <a:bodyPr>
            <a:normAutofit fontScale="62500" lnSpcReduction="20000"/>
          </a:bodyPr>
          <a:lstStyle/>
          <a:p>
            <a:pPr>
              <a:buFont typeface="Wingdings"/>
              <a:buChar char="à"/>
            </a:pPr>
            <a:r>
              <a:rPr lang="en-US" smtClean="0">
                <a:sym typeface="Wingdings" pitchFamily="2" charset="2"/>
              </a:rPr>
              <a:t>The TBB treatement increases the asssociation between PSD95 and NR2B</a:t>
            </a:r>
          </a:p>
          <a:p>
            <a:pPr>
              <a:buFont typeface="Wingdings"/>
              <a:buChar char="à"/>
            </a:pPr>
            <a:r>
              <a:rPr lang="en-US" smtClean="0">
                <a:sym typeface="Wingdings" pitchFamily="2" charset="2"/>
              </a:rPr>
              <a:t>It is not the case of NR2A which is not affected by the TBB treatement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3200" dirty="0" err="1" smtClean="0"/>
              <a:t>Effect</a:t>
            </a:r>
            <a:r>
              <a:rPr lang="fr-FR" sz="3200" dirty="0" smtClean="0"/>
              <a:t> of </a:t>
            </a:r>
            <a:r>
              <a:rPr lang="fr-FR" sz="3200" dirty="0" err="1" smtClean="0"/>
              <a:t>inhibiting</a:t>
            </a:r>
            <a:r>
              <a:rPr lang="fr-FR" sz="3200" dirty="0" smtClean="0"/>
              <a:t> CK2 </a:t>
            </a:r>
            <a:r>
              <a:rPr lang="fr-FR" sz="3200" dirty="0" err="1" smtClean="0"/>
              <a:t>activity</a:t>
            </a:r>
            <a:r>
              <a:rPr lang="fr-FR" sz="3200" dirty="0" smtClean="0"/>
              <a:t> on the surface expression of the NR2A and NR2B</a:t>
            </a:r>
            <a:endParaRPr lang="fr-FR" sz="3200" dirty="0"/>
          </a:p>
        </p:txBody>
      </p:sp>
      <p:grpSp>
        <p:nvGrpSpPr>
          <p:cNvPr id="47" name="Groupe 46"/>
          <p:cNvGrpSpPr/>
          <p:nvPr/>
        </p:nvGrpSpPr>
        <p:grpSpPr>
          <a:xfrm>
            <a:off x="155080" y="2696704"/>
            <a:ext cx="8820472" cy="2580851"/>
            <a:chOff x="323528" y="2780928"/>
            <a:chExt cx="8820472" cy="2580851"/>
          </a:xfrm>
        </p:grpSpPr>
        <p:grpSp>
          <p:nvGrpSpPr>
            <p:cNvPr id="28" name="Groupe 27"/>
            <p:cNvGrpSpPr/>
            <p:nvPr/>
          </p:nvGrpSpPr>
          <p:grpSpPr>
            <a:xfrm>
              <a:off x="323528" y="2780928"/>
              <a:ext cx="3312368" cy="2580851"/>
              <a:chOff x="755576" y="3089689"/>
              <a:chExt cx="3312368" cy="2580851"/>
            </a:xfrm>
          </p:grpSpPr>
          <p:pic>
            <p:nvPicPr>
              <p:cNvPr id="29" name="Picture 3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 rot="19124459" flipH="1">
                <a:off x="1435842" y="3089689"/>
                <a:ext cx="1428750" cy="10668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30" name="Groupe 22"/>
              <p:cNvGrpSpPr/>
              <p:nvPr/>
            </p:nvGrpSpPr>
            <p:grpSpPr>
              <a:xfrm>
                <a:off x="755576" y="4293096"/>
                <a:ext cx="2592288" cy="1377444"/>
                <a:chOff x="539552" y="4005064"/>
                <a:chExt cx="2592288" cy="1377444"/>
              </a:xfrm>
            </p:grpSpPr>
            <p:grpSp>
              <p:nvGrpSpPr>
                <p:cNvPr id="36" name="Groupe 20"/>
                <p:cNvGrpSpPr/>
                <p:nvPr/>
              </p:nvGrpSpPr>
              <p:grpSpPr>
                <a:xfrm>
                  <a:off x="611560" y="4005064"/>
                  <a:ext cx="2232248" cy="864098"/>
                  <a:chOff x="2123728" y="4581126"/>
                  <a:chExt cx="2232248" cy="864098"/>
                </a:xfrm>
              </p:grpSpPr>
              <p:pic>
                <p:nvPicPr>
                  <p:cNvPr id="38" name="Picture 2"/>
                  <p:cNvPicPr>
                    <a:picLocks noChangeAspect="1" noChangeArrowheads="1"/>
                  </p:cNvPicPr>
                  <p:nvPr/>
                </p:nvPicPr>
                <p:blipFill>
                  <a:blip r:embed="rId3" cstate="print"/>
                  <a:srcRect/>
                  <a:stretch>
                    <a:fillRect/>
                  </a:stretch>
                </p:blipFill>
                <p:spPr bwMode="auto">
                  <a:xfrm>
                    <a:off x="2123728" y="4869160"/>
                    <a:ext cx="2232248" cy="576064"/>
                  </a:xfrm>
                  <a:prstGeom prst="ellipse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grpSp>
                <p:nvGrpSpPr>
                  <p:cNvPr id="39" name="Groupe 13"/>
                  <p:cNvGrpSpPr/>
                  <p:nvPr/>
                </p:nvGrpSpPr>
                <p:grpSpPr>
                  <a:xfrm>
                    <a:off x="2123728" y="4581126"/>
                    <a:ext cx="2232248" cy="864096"/>
                    <a:chOff x="899592" y="4206686"/>
                    <a:chExt cx="2448272" cy="950506"/>
                  </a:xfrm>
                </p:grpSpPr>
                <p:sp>
                  <p:nvSpPr>
                    <p:cNvPr id="40" name="Ellipse 39"/>
                    <p:cNvSpPr/>
                    <p:nvPr/>
                  </p:nvSpPr>
                  <p:spPr>
                    <a:xfrm>
                      <a:off x="899592" y="4509120"/>
                      <a:ext cx="2448272" cy="648072"/>
                    </a:xfrm>
                    <a:prstGeom prst="ellips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/>
                    </a:p>
                  </p:txBody>
                </p:sp>
                <p:sp>
                  <p:nvSpPr>
                    <p:cNvPr id="41" name="Ellipse 40"/>
                    <p:cNvSpPr/>
                    <p:nvPr/>
                  </p:nvSpPr>
                  <p:spPr>
                    <a:xfrm>
                      <a:off x="899592" y="4206686"/>
                      <a:ext cx="2448272" cy="648072"/>
                    </a:xfrm>
                    <a:prstGeom prst="ellips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/>
                    </a:p>
                  </p:txBody>
                </p:sp>
                <p:cxnSp>
                  <p:nvCxnSpPr>
                    <p:cNvPr id="42" name="Connecteur droit 41"/>
                    <p:cNvCxnSpPr>
                      <a:stCxn id="41" idx="2"/>
                      <a:endCxn id="40" idx="2"/>
                    </p:cNvCxnSpPr>
                    <p:nvPr/>
                  </p:nvCxnSpPr>
                  <p:spPr>
                    <a:xfrm>
                      <a:off x="899592" y="4530724"/>
                      <a:ext cx="0" cy="302434"/>
                    </a:xfrm>
                    <a:prstGeom prst="line">
                      <a:avLst/>
                    </a:prstGeom>
                    <a:ln w="28575"/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3" name="Connecteur droit 12"/>
                    <p:cNvCxnSpPr>
                      <a:stCxn id="41" idx="6"/>
                      <a:endCxn id="40" idx="6"/>
                    </p:cNvCxnSpPr>
                    <p:nvPr/>
                  </p:nvCxnSpPr>
                  <p:spPr>
                    <a:xfrm>
                      <a:off x="3347864" y="4530724"/>
                      <a:ext cx="0" cy="302434"/>
                    </a:xfrm>
                    <a:prstGeom prst="line">
                      <a:avLst/>
                    </a:prstGeom>
                    <a:ln w="28575"/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sp>
              <p:nvSpPr>
                <p:cNvPr id="37" name="ZoneTexte 36"/>
                <p:cNvSpPr txBox="1"/>
                <p:nvPr/>
              </p:nvSpPr>
              <p:spPr>
                <a:xfrm>
                  <a:off x="539552" y="5013176"/>
                  <a:ext cx="259228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fr-FR" dirty="0" smtClean="0"/>
                    <a:t>Cortical </a:t>
                  </a:r>
                  <a:r>
                    <a:rPr lang="fr-FR" dirty="0" err="1" smtClean="0"/>
                    <a:t>neuron</a:t>
                  </a:r>
                  <a:r>
                    <a:rPr lang="fr-FR" dirty="0" smtClean="0"/>
                    <a:t> culture </a:t>
                  </a:r>
                  <a:endParaRPr lang="fr-FR" dirty="0"/>
                </a:p>
              </p:txBody>
            </p:sp>
          </p:grpSp>
          <p:sp>
            <p:nvSpPr>
              <p:cNvPr id="31" name="ZoneTexte 30"/>
              <p:cNvSpPr txBox="1"/>
              <p:nvPr/>
            </p:nvSpPr>
            <p:spPr>
              <a:xfrm>
                <a:off x="2843808" y="3356992"/>
                <a:ext cx="110620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2400" dirty="0" smtClean="0"/>
                  <a:t>+/- TBB</a:t>
                </a:r>
                <a:endParaRPr lang="fr-FR" sz="2400" dirty="0"/>
              </a:p>
            </p:txBody>
          </p:sp>
          <p:cxnSp>
            <p:nvCxnSpPr>
              <p:cNvPr id="32" name="Connecteur droit avec flèche 31"/>
              <p:cNvCxnSpPr/>
              <p:nvPr/>
            </p:nvCxnSpPr>
            <p:spPr>
              <a:xfrm>
                <a:off x="3131840" y="4725144"/>
                <a:ext cx="936104" cy="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44" name="ZoneTexte 43"/>
            <p:cNvSpPr txBox="1"/>
            <p:nvPr/>
          </p:nvSpPr>
          <p:spPr>
            <a:xfrm>
              <a:off x="3779912" y="4080775"/>
              <a:ext cx="17281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err="1" smtClean="0"/>
                <a:t>Biotinylation</a:t>
              </a:r>
              <a:r>
                <a:rPr lang="fr-FR" dirty="0" smtClean="0"/>
                <a:t> and SDS-PAGE</a:t>
              </a:r>
              <a:endParaRPr lang="fr-FR" dirty="0"/>
            </a:p>
          </p:txBody>
        </p:sp>
        <p:cxnSp>
          <p:nvCxnSpPr>
            <p:cNvPr id="45" name="Connecteur droit avec flèche 44"/>
            <p:cNvCxnSpPr/>
            <p:nvPr/>
          </p:nvCxnSpPr>
          <p:spPr>
            <a:xfrm>
              <a:off x="5436096" y="4413232"/>
              <a:ext cx="936104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6" name="ZoneTexte 45"/>
            <p:cNvSpPr txBox="1"/>
            <p:nvPr/>
          </p:nvSpPr>
          <p:spPr>
            <a:xfrm>
              <a:off x="6588224" y="3812368"/>
              <a:ext cx="255577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err="1" smtClean="0"/>
                <a:t>Immunoblot</a:t>
              </a:r>
              <a:r>
                <a:rPr lang="fr-FR" dirty="0" smtClean="0"/>
                <a:t> </a:t>
              </a:r>
              <a:r>
                <a:rPr lang="fr-FR" dirty="0" err="1" smtClean="0"/>
                <a:t>with</a:t>
              </a:r>
              <a:r>
                <a:rPr lang="fr-FR" dirty="0" smtClean="0"/>
                <a:t> NR2A, NR2B, NR1, GluR1 and </a:t>
              </a:r>
              <a:r>
                <a:rPr lang="fr-FR" dirty="0" err="1" smtClean="0"/>
                <a:t>synaptophysin</a:t>
              </a:r>
              <a:r>
                <a:rPr lang="fr-FR" dirty="0" smtClean="0"/>
                <a:t> </a:t>
              </a:r>
              <a:r>
                <a:rPr lang="fr-FR" dirty="0" err="1" smtClean="0"/>
                <a:t>antibodies</a:t>
              </a:r>
              <a:endParaRPr lang="fr-FR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3200" dirty="0" err="1" smtClean="0"/>
              <a:t>Effect</a:t>
            </a:r>
            <a:r>
              <a:rPr lang="fr-FR" sz="3200" dirty="0" smtClean="0"/>
              <a:t> of </a:t>
            </a:r>
            <a:r>
              <a:rPr lang="fr-FR" sz="3200" dirty="0" err="1" smtClean="0"/>
              <a:t>inhibiting</a:t>
            </a:r>
            <a:r>
              <a:rPr lang="fr-FR" sz="3200" dirty="0" smtClean="0"/>
              <a:t> CK2 </a:t>
            </a:r>
            <a:r>
              <a:rPr lang="fr-FR" sz="3200" dirty="0" err="1" smtClean="0"/>
              <a:t>activity</a:t>
            </a:r>
            <a:r>
              <a:rPr lang="fr-FR" sz="3200" dirty="0" smtClean="0"/>
              <a:t> on the surface expression of the NR2A and NR2B</a:t>
            </a:r>
            <a:endParaRPr lang="fr-FR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5589240"/>
            <a:ext cx="8229600" cy="8115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sz="1800" dirty="0" smtClean="0">
                <a:solidFill>
                  <a:srgbClr val="FFC000"/>
                </a:solidFill>
                <a:sym typeface="Wingdings" pitchFamily="2" charset="2"/>
              </a:rPr>
              <a:t></a:t>
            </a:r>
            <a:r>
              <a:rPr lang="fr-FR" sz="1800" dirty="0" smtClean="0">
                <a:sym typeface="Wingdings" pitchFamily="2" charset="2"/>
              </a:rPr>
              <a:t> Inhibition of CK2 </a:t>
            </a:r>
            <a:r>
              <a:rPr lang="fr-FR" sz="1800" dirty="0" err="1" smtClean="0">
                <a:sym typeface="Wingdings" pitchFamily="2" charset="2"/>
              </a:rPr>
              <a:t>activity</a:t>
            </a:r>
            <a:r>
              <a:rPr lang="fr-FR" sz="1800" dirty="0" smtClean="0">
                <a:sym typeface="Wingdings" pitchFamily="2" charset="2"/>
              </a:rPr>
              <a:t> </a:t>
            </a:r>
            <a:r>
              <a:rPr lang="fr-FR" sz="1800" dirty="0" err="1" smtClean="0">
                <a:sym typeface="Wingdings" pitchFamily="2" charset="2"/>
              </a:rPr>
              <a:t>increase</a:t>
            </a:r>
            <a:r>
              <a:rPr lang="fr-FR" sz="1800" dirty="0" smtClean="0">
                <a:sym typeface="Wingdings" pitchFamily="2" charset="2"/>
              </a:rPr>
              <a:t> the surface expression of NR2B but not the surface expression of NR2A.</a:t>
            </a:r>
            <a:endParaRPr lang="fr-FR" sz="1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204864"/>
            <a:ext cx="3746056" cy="3032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2060848"/>
            <a:ext cx="4039483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15728"/>
            <a:ext cx="8229600" cy="1252728"/>
          </a:xfrm>
        </p:spPr>
        <p:txBody>
          <a:bodyPr>
            <a:noAutofit/>
          </a:bodyPr>
          <a:lstStyle/>
          <a:p>
            <a:pPr algn="ctr"/>
            <a:r>
              <a:rPr lang="fr-FR" sz="4000" dirty="0" err="1" smtClean="0"/>
              <a:t>Visualization</a:t>
            </a:r>
            <a:r>
              <a:rPr lang="fr-FR" sz="4000" dirty="0" smtClean="0"/>
              <a:t> of the </a:t>
            </a:r>
            <a:r>
              <a:rPr lang="fr-FR" sz="4000" dirty="0" err="1" smtClean="0"/>
              <a:t>receptor</a:t>
            </a:r>
            <a:r>
              <a:rPr lang="fr-FR" sz="4000" dirty="0" smtClean="0"/>
              <a:t> surface expression </a:t>
            </a:r>
            <a:r>
              <a:rPr lang="fr-FR" sz="3600" dirty="0" smtClean="0"/>
              <a:t/>
            </a:r>
            <a:br>
              <a:rPr lang="fr-FR" sz="3600" dirty="0" smtClean="0"/>
            </a:br>
            <a:endParaRPr lang="fr-FR" sz="36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fr-FR" sz="2400" u="sng" dirty="0" smtClean="0"/>
          </a:p>
          <a:p>
            <a:pPr>
              <a:buNone/>
            </a:pPr>
            <a:r>
              <a:rPr lang="fr-FR" sz="2400" u="sng" dirty="0" smtClean="0"/>
              <a:t>Immunofluorescence </a:t>
            </a:r>
            <a:r>
              <a:rPr lang="fr-FR" sz="2400" u="sng" dirty="0" err="1" smtClean="0"/>
              <a:t>assay</a:t>
            </a:r>
            <a:r>
              <a:rPr lang="fr-FR" sz="2400" u="sng" dirty="0" smtClean="0"/>
              <a:t> </a:t>
            </a:r>
            <a:r>
              <a:rPr lang="fr-FR" sz="2400" u="sng" dirty="0" err="1" smtClean="0"/>
              <a:t>protocol</a:t>
            </a:r>
            <a:r>
              <a:rPr lang="fr-FR" sz="2400" u="sng" dirty="0" smtClean="0"/>
              <a:t> : </a:t>
            </a:r>
          </a:p>
          <a:p>
            <a:pPr>
              <a:buNone/>
            </a:pPr>
            <a:endParaRPr lang="fr-FR" dirty="0"/>
          </a:p>
        </p:txBody>
      </p:sp>
      <p:grpSp>
        <p:nvGrpSpPr>
          <p:cNvPr id="19" name="Groupe 18"/>
          <p:cNvGrpSpPr/>
          <p:nvPr/>
        </p:nvGrpSpPr>
        <p:grpSpPr>
          <a:xfrm>
            <a:off x="-36512" y="4091029"/>
            <a:ext cx="9276264" cy="706123"/>
            <a:chOff x="-36512" y="3705184"/>
            <a:chExt cx="9276264" cy="706123"/>
          </a:xfrm>
        </p:grpSpPr>
        <p:grpSp>
          <p:nvGrpSpPr>
            <p:cNvPr id="16" name="Groupe 15"/>
            <p:cNvGrpSpPr/>
            <p:nvPr/>
          </p:nvGrpSpPr>
          <p:grpSpPr>
            <a:xfrm>
              <a:off x="-36512" y="3705184"/>
              <a:ext cx="7200800" cy="702107"/>
              <a:chOff x="755576" y="3705184"/>
              <a:chExt cx="7200800" cy="702107"/>
            </a:xfrm>
          </p:grpSpPr>
          <p:sp>
            <p:nvSpPr>
              <p:cNvPr id="4" name="ZoneTexte 3"/>
              <p:cNvSpPr txBox="1"/>
              <p:nvPr/>
            </p:nvSpPr>
            <p:spPr>
              <a:xfrm>
                <a:off x="755576" y="3717032"/>
                <a:ext cx="122413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dirty="0" smtClean="0"/>
                  <a:t>GFP-NR2A</a:t>
                </a:r>
              </a:p>
              <a:p>
                <a:r>
                  <a:rPr lang="fr-FR" dirty="0" smtClean="0"/>
                  <a:t>GFP-NR2B</a:t>
                </a:r>
                <a:endParaRPr lang="fr-FR" dirty="0"/>
              </a:p>
            </p:txBody>
          </p:sp>
          <p:cxnSp>
            <p:nvCxnSpPr>
              <p:cNvPr id="8" name="Connecteur droit avec flèche 7"/>
              <p:cNvCxnSpPr/>
              <p:nvPr/>
            </p:nvCxnSpPr>
            <p:spPr>
              <a:xfrm>
                <a:off x="2051720" y="4065040"/>
                <a:ext cx="648072" cy="0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0" name="ZoneTexte 9"/>
              <p:cNvSpPr txBox="1"/>
              <p:nvPr/>
            </p:nvSpPr>
            <p:spPr>
              <a:xfrm>
                <a:off x="2015624" y="3765160"/>
                <a:ext cx="72008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400" dirty="0" smtClean="0">
                    <a:solidFill>
                      <a:srgbClr val="FF0000"/>
                    </a:solidFill>
                  </a:rPr>
                  <a:t>±TBB</a:t>
                </a:r>
                <a:endParaRPr lang="fr-FR" sz="14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1" name="ZoneTexte 10"/>
              <p:cNvSpPr txBox="1"/>
              <p:nvPr/>
            </p:nvSpPr>
            <p:spPr>
              <a:xfrm>
                <a:off x="2723856" y="3740912"/>
                <a:ext cx="108012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dirty="0" smtClean="0"/>
                  <a:t>Anti GFP </a:t>
                </a:r>
                <a:r>
                  <a:rPr lang="fr-FR" dirty="0" err="1" smtClean="0"/>
                  <a:t>antibody</a:t>
                </a:r>
                <a:endParaRPr lang="fr-FR" dirty="0"/>
              </a:p>
            </p:txBody>
          </p:sp>
          <p:cxnSp>
            <p:nvCxnSpPr>
              <p:cNvPr id="12" name="Connecteur droit avec flèche 11"/>
              <p:cNvCxnSpPr/>
              <p:nvPr/>
            </p:nvCxnSpPr>
            <p:spPr>
              <a:xfrm>
                <a:off x="3779912" y="4077072"/>
                <a:ext cx="648072" cy="0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3" name="ZoneTexte 12"/>
              <p:cNvSpPr txBox="1"/>
              <p:nvPr/>
            </p:nvSpPr>
            <p:spPr>
              <a:xfrm>
                <a:off x="4451864" y="3760960"/>
                <a:ext cx="208823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dirty="0" smtClean="0"/>
                  <a:t>Surface </a:t>
                </a:r>
                <a:r>
                  <a:rPr lang="fr-FR" dirty="0" err="1" smtClean="0"/>
                  <a:t>receptors</a:t>
                </a:r>
                <a:r>
                  <a:rPr lang="fr-FR" dirty="0" smtClean="0"/>
                  <a:t> </a:t>
                </a:r>
                <a:r>
                  <a:rPr lang="fr-FR" dirty="0" err="1" smtClean="0"/>
                  <a:t>labeled</a:t>
                </a:r>
                <a:r>
                  <a:rPr lang="fr-FR" dirty="0" smtClean="0"/>
                  <a:t> in white</a:t>
                </a:r>
                <a:endParaRPr lang="fr-FR" dirty="0"/>
              </a:p>
            </p:txBody>
          </p:sp>
          <p:cxnSp>
            <p:nvCxnSpPr>
              <p:cNvPr id="14" name="Connecteur droit avec flèche 13"/>
              <p:cNvCxnSpPr/>
              <p:nvPr/>
            </p:nvCxnSpPr>
            <p:spPr>
              <a:xfrm>
                <a:off x="6300192" y="4077072"/>
                <a:ext cx="1296144" cy="0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5" name="ZoneTexte 14"/>
              <p:cNvSpPr txBox="1"/>
              <p:nvPr/>
            </p:nvSpPr>
            <p:spPr>
              <a:xfrm>
                <a:off x="6164560" y="3705184"/>
                <a:ext cx="179181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400" dirty="0" err="1" smtClean="0">
                    <a:solidFill>
                      <a:srgbClr val="FF0000"/>
                    </a:solidFill>
                  </a:rPr>
                  <a:t>permeabilization</a:t>
                </a:r>
                <a:endParaRPr lang="fr-FR" sz="1400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17" name="ZoneTexte 16"/>
            <p:cNvSpPr txBox="1"/>
            <p:nvPr/>
          </p:nvSpPr>
          <p:spPr>
            <a:xfrm>
              <a:off x="6823744" y="3764976"/>
              <a:ext cx="24160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err="1" smtClean="0"/>
                <a:t>Internal</a:t>
              </a:r>
              <a:r>
                <a:rPr lang="fr-FR" dirty="0" smtClean="0"/>
                <a:t> pool </a:t>
              </a:r>
              <a:r>
                <a:rPr lang="fr-FR" dirty="0" err="1" smtClean="0"/>
                <a:t>receptors</a:t>
              </a:r>
              <a:r>
                <a:rPr lang="fr-FR" dirty="0" smtClean="0"/>
                <a:t> </a:t>
              </a:r>
              <a:r>
                <a:rPr lang="fr-FR" dirty="0" err="1" smtClean="0"/>
                <a:t>labeled</a:t>
              </a:r>
              <a:r>
                <a:rPr lang="fr-FR" dirty="0" smtClean="0"/>
                <a:t> in green</a:t>
              </a:r>
              <a:endParaRPr lang="fr-FR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95288"/>
            <a:ext cx="8229600" cy="1252728"/>
          </a:xfrm>
        </p:spPr>
        <p:txBody>
          <a:bodyPr>
            <a:noAutofit/>
          </a:bodyPr>
          <a:lstStyle/>
          <a:p>
            <a:pPr algn="ctr"/>
            <a:r>
              <a:rPr lang="fr-FR" sz="4000" dirty="0" err="1" smtClean="0"/>
              <a:t>Visualization</a:t>
            </a:r>
            <a:r>
              <a:rPr lang="fr-FR" sz="4000" dirty="0" smtClean="0"/>
              <a:t> of the </a:t>
            </a:r>
            <a:r>
              <a:rPr lang="fr-FR" sz="4000" dirty="0" err="1" smtClean="0"/>
              <a:t>receptor</a:t>
            </a:r>
            <a:r>
              <a:rPr lang="fr-FR" sz="4000" dirty="0" smtClean="0"/>
              <a:t> surface expression</a:t>
            </a:r>
            <a:endParaRPr lang="fr-FR" sz="40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420888"/>
            <a:ext cx="4320480" cy="2994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2708920"/>
            <a:ext cx="2548230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r-FR" sz="3600" dirty="0" err="1" smtClean="0"/>
              <a:t>Does</a:t>
            </a:r>
            <a:r>
              <a:rPr lang="fr-FR" sz="3600" dirty="0" smtClean="0"/>
              <a:t> CK2 </a:t>
            </a:r>
            <a:r>
              <a:rPr lang="fr-FR" sz="3600" dirty="0" err="1" smtClean="0"/>
              <a:t>regulates</a:t>
            </a:r>
            <a:r>
              <a:rPr lang="fr-FR" sz="3600" dirty="0" smtClean="0"/>
              <a:t> the </a:t>
            </a:r>
            <a:r>
              <a:rPr lang="fr-FR" sz="3600" dirty="0" err="1" smtClean="0"/>
              <a:t>synaptic</a:t>
            </a:r>
            <a:r>
              <a:rPr lang="fr-FR" sz="3600" dirty="0" smtClean="0"/>
              <a:t> expression of NR2 </a:t>
            </a:r>
            <a:r>
              <a:rPr lang="fr-FR" sz="3600" dirty="0" err="1" smtClean="0"/>
              <a:t>subunits</a:t>
            </a:r>
            <a:r>
              <a:rPr lang="fr-FR" sz="3600" dirty="0" smtClean="0"/>
              <a:t>?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5733256"/>
            <a:ext cx="8229600" cy="66754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fr-FR" sz="1800" dirty="0" smtClean="0">
                <a:solidFill>
                  <a:srgbClr val="FFC000"/>
                </a:solidFill>
                <a:sym typeface="Wingdings" pitchFamily="2" charset="2"/>
              </a:rPr>
              <a:t></a:t>
            </a:r>
            <a:r>
              <a:rPr lang="fr-FR" sz="1800" dirty="0" smtClean="0">
                <a:sym typeface="Wingdings" pitchFamily="2" charset="2"/>
              </a:rPr>
              <a:t> CK2 </a:t>
            </a:r>
            <a:r>
              <a:rPr lang="fr-FR" sz="1800" dirty="0" err="1" smtClean="0">
                <a:sym typeface="Wingdings" pitchFamily="2" charset="2"/>
              </a:rPr>
              <a:t>regulates</a:t>
            </a:r>
            <a:r>
              <a:rPr lang="fr-FR" sz="1800" dirty="0" smtClean="0">
                <a:sym typeface="Wingdings" pitchFamily="2" charset="2"/>
              </a:rPr>
              <a:t> the surface expression and the </a:t>
            </a:r>
            <a:r>
              <a:rPr lang="fr-FR" sz="1800" dirty="0" err="1" smtClean="0">
                <a:sym typeface="Wingdings" pitchFamily="2" charset="2"/>
              </a:rPr>
              <a:t>synaptic</a:t>
            </a:r>
            <a:r>
              <a:rPr lang="fr-FR" sz="1800" dirty="0" smtClean="0">
                <a:sym typeface="Wingdings" pitchFamily="2" charset="2"/>
              </a:rPr>
              <a:t> </a:t>
            </a:r>
            <a:r>
              <a:rPr lang="fr-FR" sz="1800" dirty="0" err="1" smtClean="0">
                <a:sym typeface="Wingdings" pitchFamily="2" charset="2"/>
              </a:rPr>
              <a:t>localization</a:t>
            </a:r>
            <a:r>
              <a:rPr lang="fr-FR" sz="1800" dirty="0" smtClean="0">
                <a:sym typeface="Wingdings" pitchFamily="2" charset="2"/>
              </a:rPr>
              <a:t> of NR2 </a:t>
            </a:r>
            <a:r>
              <a:rPr lang="fr-FR" sz="1800" dirty="0" err="1" smtClean="0">
                <a:sym typeface="Wingdings" pitchFamily="2" charset="2"/>
              </a:rPr>
              <a:t>subunits</a:t>
            </a:r>
            <a:r>
              <a:rPr lang="fr-FR" sz="1800" dirty="0" smtClean="0">
                <a:sym typeface="Wingdings" pitchFamily="2" charset="2"/>
              </a:rPr>
              <a:t> in an inverse </a:t>
            </a:r>
            <a:r>
              <a:rPr lang="fr-FR" sz="1800" dirty="0" err="1" smtClean="0">
                <a:sym typeface="Wingdings" pitchFamily="2" charset="2"/>
              </a:rPr>
              <a:t>manner</a:t>
            </a:r>
            <a:endParaRPr lang="fr-FR" sz="1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204864"/>
            <a:ext cx="4765138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2636912"/>
            <a:ext cx="3355040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r-FR" sz="3600" dirty="0" smtClean="0"/>
              <a:t> </a:t>
            </a:r>
            <a:r>
              <a:rPr lang="fr-FR" sz="3600" dirty="0" err="1" smtClean="0"/>
              <a:t>Effect</a:t>
            </a:r>
            <a:r>
              <a:rPr lang="fr-FR" sz="3600" dirty="0" smtClean="0"/>
              <a:t> of the mutation of E1479 on the </a:t>
            </a:r>
            <a:r>
              <a:rPr lang="fr-FR" sz="3600" dirty="0" err="1" smtClean="0"/>
              <a:t>synaptic</a:t>
            </a:r>
            <a:r>
              <a:rPr lang="fr-FR" sz="3600" dirty="0" smtClean="0"/>
              <a:t> NR2 </a:t>
            </a:r>
            <a:r>
              <a:rPr lang="fr-FR" sz="3600" dirty="0" err="1" smtClean="0"/>
              <a:t>subunit</a:t>
            </a:r>
            <a:r>
              <a:rPr lang="fr-FR" sz="3600" dirty="0" smtClean="0"/>
              <a:t> </a:t>
            </a:r>
            <a:r>
              <a:rPr lang="fr-FR" sz="3600" dirty="0" err="1" smtClean="0"/>
              <a:t>expresion</a:t>
            </a:r>
            <a:r>
              <a:rPr lang="fr-FR" sz="3600" dirty="0" smtClean="0"/>
              <a:t>  </a:t>
            </a:r>
            <a:endParaRPr lang="fr-FR" sz="36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1772816"/>
            <a:ext cx="591223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Ellipse 5"/>
          <p:cNvSpPr/>
          <p:nvPr/>
        </p:nvSpPr>
        <p:spPr>
          <a:xfrm>
            <a:off x="5868144" y="1772816"/>
            <a:ext cx="216024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5868144" y="2132856"/>
            <a:ext cx="216024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2780928"/>
            <a:ext cx="4009640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2924944"/>
            <a:ext cx="2952328" cy="2938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ZoneTexte 7"/>
          <p:cNvSpPr txBox="1"/>
          <p:nvPr/>
        </p:nvSpPr>
        <p:spPr>
          <a:xfrm>
            <a:off x="539552" y="5877272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ym typeface="Wingdings" pitchFamily="2" charset="2"/>
              </a:rPr>
              <a:t> The inhibition of  NR2B </a:t>
            </a:r>
            <a:r>
              <a:rPr lang="fr-FR" dirty="0" err="1" smtClean="0">
                <a:sym typeface="Wingdings" pitchFamily="2" charset="2"/>
              </a:rPr>
              <a:t>phosphhorylation</a:t>
            </a:r>
            <a:r>
              <a:rPr lang="fr-FR" dirty="0" smtClean="0">
                <a:sym typeface="Wingdings" pitchFamily="2" charset="2"/>
              </a:rPr>
              <a:t> on S1480 </a:t>
            </a:r>
            <a:r>
              <a:rPr lang="fr-FR" dirty="0" err="1" smtClean="0">
                <a:sym typeface="Wingdings" pitchFamily="2" charset="2"/>
              </a:rPr>
              <a:t>stabilizes</a:t>
            </a:r>
            <a:r>
              <a:rPr lang="fr-FR" dirty="0" smtClean="0">
                <a:sym typeface="Wingdings" pitchFamily="2" charset="2"/>
              </a:rPr>
              <a:t> the NR2B expression to the surface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01344"/>
          </a:xfrm>
        </p:spPr>
        <p:txBody>
          <a:bodyPr>
            <a:noAutofit/>
          </a:bodyPr>
          <a:lstStyle/>
          <a:p>
            <a:pPr algn="ctr"/>
            <a:r>
              <a:rPr lang="fr-FR" sz="3600" dirty="0" err="1" smtClean="0"/>
              <a:t>Effect</a:t>
            </a:r>
            <a:r>
              <a:rPr lang="fr-FR" sz="3600" dirty="0" smtClean="0"/>
              <a:t> of the E mutation on the interaction </a:t>
            </a:r>
            <a:r>
              <a:rPr lang="fr-FR" sz="3600" dirty="0" err="1" smtClean="0"/>
              <a:t>between</a:t>
            </a:r>
            <a:r>
              <a:rPr lang="fr-FR" sz="3600" dirty="0" smtClean="0"/>
              <a:t> NR2 </a:t>
            </a:r>
            <a:r>
              <a:rPr lang="fr-FR" sz="3600" dirty="0" err="1" smtClean="0"/>
              <a:t>subunits</a:t>
            </a:r>
            <a:r>
              <a:rPr lang="fr-FR" sz="3600" dirty="0" smtClean="0"/>
              <a:t> and PSD95   </a:t>
            </a:r>
            <a:endParaRPr lang="fr-FR" sz="36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844824"/>
            <a:ext cx="591223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Ellipse 4"/>
          <p:cNvSpPr/>
          <p:nvPr/>
        </p:nvSpPr>
        <p:spPr>
          <a:xfrm>
            <a:off x="5364088" y="1844824"/>
            <a:ext cx="216024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5364088" y="2204864"/>
            <a:ext cx="216024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2996952"/>
            <a:ext cx="4390533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2996952"/>
            <a:ext cx="2579374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ZoneTexte 7"/>
          <p:cNvSpPr txBox="1"/>
          <p:nvPr/>
        </p:nvSpPr>
        <p:spPr>
          <a:xfrm>
            <a:off x="755576" y="5877272"/>
            <a:ext cx="76328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ym typeface="Wingdings" pitchFamily="2" charset="2"/>
              </a:rPr>
              <a:t> The non phosphorylation of NR2B on S1480 </a:t>
            </a:r>
            <a:r>
              <a:rPr lang="fr-FR" dirty="0" err="1" smtClean="0">
                <a:sym typeface="Wingdings" pitchFamily="2" charset="2"/>
              </a:rPr>
              <a:t>increase</a:t>
            </a:r>
            <a:r>
              <a:rPr lang="fr-FR" dirty="0" smtClean="0">
                <a:sym typeface="Wingdings" pitchFamily="2" charset="2"/>
              </a:rPr>
              <a:t> the NR2B interaction </a:t>
            </a:r>
            <a:r>
              <a:rPr lang="fr-FR" dirty="0" err="1" smtClean="0">
                <a:sym typeface="Wingdings" pitchFamily="2" charset="2"/>
              </a:rPr>
              <a:t>with</a:t>
            </a:r>
            <a:r>
              <a:rPr lang="fr-FR" dirty="0" smtClean="0">
                <a:sym typeface="Wingdings" pitchFamily="2" charset="2"/>
              </a:rPr>
              <a:t> PSD-95 </a:t>
            </a:r>
            <a:r>
              <a:rPr lang="fr-FR" dirty="0" err="1" smtClean="0">
                <a:sym typeface="Wingdings" pitchFamily="2" charset="2"/>
              </a:rPr>
              <a:t>that</a:t>
            </a:r>
            <a:r>
              <a:rPr lang="fr-FR" dirty="0" smtClean="0">
                <a:sym typeface="Wingdings" pitchFamily="2" charset="2"/>
              </a:rPr>
              <a:t>  </a:t>
            </a:r>
            <a:r>
              <a:rPr lang="fr-FR" dirty="0" err="1" smtClean="0">
                <a:sym typeface="Wingdings" pitchFamily="2" charset="2"/>
              </a:rPr>
              <a:t>suggesting</a:t>
            </a:r>
            <a:r>
              <a:rPr lang="fr-FR" dirty="0" smtClean="0">
                <a:sym typeface="Wingdings" pitchFamily="2" charset="2"/>
              </a:rPr>
              <a:t>  the phosphorylation of  S1480  </a:t>
            </a:r>
            <a:r>
              <a:rPr lang="fr-FR" dirty="0" err="1" smtClean="0">
                <a:sym typeface="Wingdings" pitchFamily="2" charset="2"/>
              </a:rPr>
              <a:t>regulates</a:t>
            </a:r>
            <a:r>
              <a:rPr lang="fr-FR" dirty="0" smtClean="0">
                <a:sym typeface="Wingdings" pitchFamily="2" charset="2"/>
              </a:rPr>
              <a:t> the </a:t>
            </a:r>
            <a:r>
              <a:rPr lang="fr-FR" dirty="0" err="1" smtClean="0">
                <a:sym typeface="Wingdings" pitchFamily="2" charset="2"/>
              </a:rPr>
              <a:t>synaptic</a:t>
            </a:r>
            <a:r>
              <a:rPr lang="fr-FR" dirty="0" smtClean="0">
                <a:sym typeface="Wingdings" pitchFamily="2" charset="2"/>
              </a:rPr>
              <a:t> expression  of NR2B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r-FR" sz="4000" dirty="0" err="1" smtClean="0"/>
              <a:t>Effect</a:t>
            </a:r>
            <a:r>
              <a:rPr lang="fr-FR" sz="4000" dirty="0" smtClean="0"/>
              <a:t> of CK2 on NMDAR </a:t>
            </a:r>
            <a:r>
              <a:rPr lang="fr-FR" sz="4000" dirty="0" err="1" smtClean="0"/>
              <a:t>endocytosis</a:t>
            </a:r>
            <a:endParaRPr lang="fr-FR" sz="4000" dirty="0" smtClean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r-FR" sz="2400" dirty="0" smtClean="0"/>
              <a:t>	</a:t>
            </a:r>
          </a:p>
          <a:p>
            <a:pPr>
              <a:buNone/>
            </a:pPr>
            <a:r>
              <a:rPr lang="fr-FR" sz="2400" u="sng" dirty="0" err="1" smtClean="0"/>
              <a:t>Hippocampal</a:t>
            </a:r>
            <a:r>
              <a:rPr lang="fr-FR" sz="2400" u="sng" dirty="0" smtClean="0"/>
              <a:t> </a:t>
            </a:r>
            <a:r>
              <a:rPr lang="fr-FR" sz="2400" u="sng" dirty="0" err="1" smtClean="0"/>
              <a:t>neurons</a:t>
            </a:r>
            <a:r>
              <a:rPr lang="fr-FR" sz="2400" u="sng" dirty="0" smtClean="0"/>
              <a:t> </a:t>
            </a:r>
            <a:r>
              <a:rPr lang="fr-FR" sz="2400" u="sng" dirty="0" err="1" smtClean="0"/>
              <a:t>tranfected</a:t>
            </a:r>
            <a:r>
              <a:rPr lang="fr-FR" sz="2400" u="sng" dirty="0" smtClean="0"/>
              <a:t> </a:t>
            </a:r>
            <a:r>
              <a:rPr lang="fr-FR" sz="2400" u="sng" dirty="0" err="1" smtClean="0"/>
              <a:t>with</a:t>
            </a:r>
            <a:r>
              <a:rPr lang="fr-FR" sz="2400" u="sng" dirty="0" smtClean="0"/>
              <a:t> GFP-NR2B (WT or E1479) : </a:t>
            </a:r>
          </a:p>
          <a:p>
            <a:pPr>
              <a:buNone/>
            </a:pPr>
            <a:endParaRPr lang="fr-FR" sz="2400" u="sng" dirty="0" smtClean="0"/>
          </a:p>
          <a:p>
            <a:pPr>
              <a:buNone/>
            </a:pPr>
            <a:endParaRPr lang="fr-FR" sz="2400" u="sng" dirty="0" smtClean="0"/>
          </a:p>
          <a:p>
            <a:pPr>
              <a:buNone/>
            </a:pPr>
            <a:endParaRPr lang="fr-FR" sz="2400" u="sng" dirty="0" smtClean="0"/>
          </a:p>
          <a:p>
            <a:pPr>
              <a:buNone/>
            </a:pPr>
            <a:endParaRPr lang="fr-FR" sz="2400" u="sng" dirty="0" smtClean="0"/>
          </a:p>
          <a:p>
            <a:pPr>
              <a:buNone/>
            </a:pPr>
            <a:r>
              <a:rPr lang="fr-FR" sz="2400" u="sng" dirty="0" smtClean="0"/>
              <a:t>Immunofluorescence </a:t>
            </a:r>
            <a:r>
              <a:rPr lang="fr-FR" sz="2400" u="sng" dirty="0" err="1" smtClean="0"/>
              <a:t>assay</a:t>
            </a:r>
            <a:r>
              <a:rPr lang="fr-FR" sz="2400" u="sng" dirty="0" smtClean="0"/>
              <a:t> </a:t>
            </a:r>
            <a:r>
              <a:rPr lang="fr-FR" sz="2400" u="sng" dirty="0" err="1" smtClean="0"/>
              <a:t>protocol</a:t>
            </a:r>
            <a:r>
              <a:rPr lang="fr-FR" sz="2400" u="sng" dirty="0" smtClean="0"/>
              <a:t> : </a:t>
            </a:r>
          </a:p>
          <a:p>
            <a:pPr>
              <a:buNone/>
            </a:pPr>
            <a:endParaRPr lang="fr-FR" sz="2400" u="sng" dirty="0"/>
          </a:p>
        </p:txBody>
      </p:sp>
      <p:grpSp>
        <p:nvGrpSpPr>
          <p:cNvPr id="10" name="Groupe 9"/>
          <p:cNvGrpSpPr/>
          <p:nvPr/>
        </p:nvGrpSpPr>
        <p:grpSpPr>
          <a:xfrm>
            <a:off x="1187624" y="3584617"/>
            <a:ext cx="6984776" cy="996511"/>
            <a:chOff x="679300" y="3260270"/>
            <a:chExt cx="6984776" cy="996511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79300" y="3325128"/>
              <a:ext cx="6484988" cy="373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Ellipse 5"/>
            <p:cNvSpPr/>
            <p:nvPr/>
          </p:nvSpPr>
          <p:spPr>
            <a:xfrm>
              <a:off x="5285678" y="3260270"/>
              <a:ext cx="360040" cy="432048"/>
            </a:xfrm>
            <a:prstGeom prst="ellipse">
              <a:avLst/>
            </a:prstGeom>
            <a:noFill/>
            <a:ln w="38100">
              <a:solidFill>
                <a:srgbClr val="00B050"/>
              </a:solidFill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cxnSp>
          <p:nvCxnSpPr>
            <p:cNvPr id="8" name="Connecteur droit 7"/>
            <p:cNvCxnSpPr/>
            <p:nvPr/>
          </p:nvCxnSpPr>
          <p:spPr>
            <a:xfrm>
              <a:off x="5527483" y="3692318"/>
              <a:ext cx="73075" cy="240738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ZoneTexte 8"/>
            <p:cNvSpPr txBox="1"/>
            <p:nvPr/>
          </p:nvSpPr>
          <p:spPr>
            <a:xfrm>
              <a:off x="5503836" y="3887449"/>
              <a:ext cx="21602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smtClean="0"/>
                <a:t>E1479 mutation</a:t>
              </a:r>
              <a:endParaRPr lang="fr-FR" dirty="0"/>
            </a:p>
          </p:txBody>
        </p:sp>
      </p:grpSp>
      <p:grpSp>
        <p:nvGrpSpPr>
          <p:cNvPr id="27" name="Groupe 26"/>
          <p:cNvGrpSpPr/>
          <p:nvPr/>
        </p:nvGrpSpPr>
        <p:grpSpPr>
          <a:xfrm>
            <a:off x="268145" y="5601204"/>
            <a:ext cx="8624335" cy="956385"/>
            <a:chOff x="268145" y="5601204"/>
            <a:chExt cx="8624335" cy="956385"/>
          </a:xfrm>
        </p:grpSpPr>
        <p:sp>
          <p:nvSpPr>
            <p:cNvPr id="22" name="ZoneTexte 21"/>
            <p:cNvSpPr txBox="1"/>
            <p:nvPr/>
          </p:nvSpPr>
          <p:spPr>
            <a:xfrm>
              <a:off x="3140224" y="5641503"/>
              <a:ext cx="179181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400" dirty="0" err="1" smtClean="0">
                  <a:solidFill>
                    <a:srgbClr val="FF0000"/>
                  </a:solidFill>
                </a:rPr>
                <a:t>internalization</a:t>
              </a:r>
              <a:endParaRPr lang="fr-FR" sz="1400" dirty="0">
                <a:solidFill>
                  <a:srgbClr val="FF0000"/>
                </a:solidFill>
              </a:endParaRPr>
            </a:p>
          </p:txBody>
        </p:sp>
        <p:grpSp>
          <p:nvGrpSpPr>
            <p:cNvPr id="26" name="Groupe 25"/>
            <p:cNvGrpSpPr/>
            <p:nvPr/>
          </p:nvGrpSpPr>
          <p:grpSpPr>
            <a:xfrm>
              <a:off x="268145" y="5601204"/>
              <a:ext cx="8624335" cy="956385"/>
              <a:chOff x="35496" y="5625918"/>
              <a:chExt cx="8624335" cy="956385"/>
            </a:xfrm>
          </p:grpSpPr>
          <p:grpSp>
            <p:nvGrpSpPr>
              <p:cNvPr id="11" name="Groupe 10"/>
              <p:cNvGrpSpPr/>
              <p:nvPr/>
            </p:nvGrpSpPr>
            <p:grpSpPr>
              <a:xfrm>
                <a:off x="35496" y="5625918"/>
                <a:ext cx="8624335" cy="956385"/>
                <a:chOff x="35496" y="3727905"/>
                <a:chExt cx="8624335" cy="956385"/>
              </a:xfrm>
            </p:grpSpPr>
            <p:grpSp>
              <p:nvGrpSpPr>
                <p:cNvPr id="12" name="Groupe 15"/>
                <p:cNvGrpSpPr/>
                <p:nvPr/>
              </p:nvGrpSpPr>
              <p:grpSpPr>
                <a:xfrm>
                  <a:off x="35496" y="3740912"/>
                  <a:ext cx="6931080" cy="943378"/>
                  <a:chOff x="827584" y="3740912"/>
                  <a:chExt cx="6931080" cy="943378"/>
                </a:xfrm>
              </p:grpSpPr>
              <p:sp>
                <p:nvSpPr>
                  <p:cNvPr id="14" name="ZoneTexte 13"/>
                  <p:cNvSpPr txBox="1"/>
                  <p:nvPr/>
                </p:nvSpPr>
                <p:spPr>
                  <a:xfrm>
                    <a:off x="827584" y="3764976"/>
                    <a:ext cx="1584176" cy="64633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fr-FR" dirty="0" smtClean="0"/>
                      <a:t>GFP-NR2B</a:t>
                    </a:r>
                  </a:p>
                  <a:p>
                    <a:r>
                      <a:rPr lang="fr-FR" dirty="0" smtClean="0"/>
                      <a:t>(</a:t>
                    </a:r>
                    <a:r>
                      <a:rPr lang="fr-FR" dirty="0" err="1" smtClean="0"/>
                      <a:t>Wt</a:t>
                    </a:r>
                    <a:r>
                      <a:rPr lang="fr-FR" dirty="0" smtClean="0"/>
                      <a:t> or E1479)</a:t>
                    </a:r>
                    <a:endParaRPr lang="fr-FR" dirty="0"/>
                  </a:p>
                </p:txBody>
              </p:sp>
              <p:cxnSp>
                <p:nvCxnSpPr>
                  <p:cNvPr id="15" name="Connecteur droit avec flèche 14"/>
                  <p:cNvCxnSpPr/>
                  <p:nvPr/>
                </p:nvCxnSpPr>
                <p:spPr>
                  <a:xfrm>
                    <a:off x="2051720" y="4065040"/>
                    <a:ext cx="648072" cy="0"/>
                  </a:xfrm>
                  <a:prstGeom prst="straightConnector1">
                    <a:avLst/>
                  </a:prstGeom>
                  <a:ln w="38100">
                    <a:tailEnd type="arrow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6" name="ZoneTexte 15"/>
                  <p:cNvSpPr txBox="1"/>
                  <p:nvPr/>
                </p:nvSpPr>
                <p:spPr>
                  <a:xfrm>
                    <a:off x="2015624" y="3765160"/>
                    <a:ext cx="720080" cy="30777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fr-FR" sz="1400" dirty="0" smtClean="0">
                        <a:solidFill>
                          <a:srgbClr val="FF0000"/>
                        </a:solidFill>
                      </a:rPr>
                      <a:t>±TBB</a:t>
                    </a:r>
                    <a:endParaRPr lang="fr-FR" sz="1400" dirty="0">
                      <a:solidFill>
                        <a:srgbClr val="FF0000"/>
                      </a:solidFill>
                    </a:endParaRPr>
                  </a:p>
                </p:txBody>
              </p:sp>
              <p:sp>
                <p:nvSpPr>
                  <p:cNvPr id="17" name="ZoneTexte 16"/>
                  <p:cNvSpPr txBox="1"/>
                  <p:nvPr/>
                </p:nvSpPr>
                <p:spPr>
                  <a:xfrm>
                    <a:off x="2723856" y="3740912"/>
                    <a:ext cx="1080120" cy="64633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fr-FR" dirty="0" smtClean="0"/>
                      <a:t>Anti GFP </a:t>
                    </a:r>
                    <a:r>
                      <a:rPr lang="fr-FR" dirty="0" err="1" smtClean="0"/>
                      <a:t>antibody</a:t>
                    </a:r>
                    <a:endParaRPr lang="fr-FR" dirty="0"/>
                  </a:p>
                </p:txBody>
              </p:sp>
              <p:sp>
                <p:nvSpPr>
                  <p:cNvPr id="19" name="ZoneTexte 18"/>
                  <p:cNvSpPr txBox="1"/>
                  <p:nvPr/>
                </p:nvSpPr>
                <p:spPr>
                  <a:xfrm>
                    <a:off x="4955920" y="3760960"/>
                    <a:ext cx="1704312" cy="92333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fr-FR" dirty="0" smtClean="0"/>
                      <a:t>Surface </a:t>
                    </a:r>
                    <a:r>
                      <a:rPr lang="fr-FR" dirty="0" err="1" smtClean="0"/>
                      <a:t>receptors</a:t>
                    </a:r>
                    <a:r>
                      <a:rPr lang="fr-FR" dirty="0" smtClean="0"/>
                      <a:t> </a:t>
                    </a:r>
                    <a:r>
                      <a:rPr lang="fr-FR" dirty="0" err="1" smtClean="0"/>
                      <a:t>labeled</a:t>
                    </a:r>
                    <a:r>
                      <a:rPr lang="fr-FR" dirty="0" smtClean="0"/>
                      <a:t> in green</a:t>
                    </a:r>
                    <a:endParaRPr lang="fr-FR" dirty="0"/>
                  </a:p>
                </p:txBody>
              </p:sp>
              <p:cxnSp>
                <p:nvCxnSpPr>
                  <p:cNvPr id="20" name="Connecteur droit avec flèche 19"/>
                  <p:cNvCxnSpPr/>
                  <p:nvPr/>
                </p:nvCxnSpPr>
                <p:spPr>
                  <a:xfrm>
                    <a:off x="6090123" y="4077072"/>
                    <a:ext cx="1296144" cy="0"/>
                  </a:xfrm>
                  <a:prstGeom prst="straightConnector1">
                    <a:avLst/>
                  </a:prstGeom>
                  <a:ln w="38100">
                    <a:tailEnd type="arrow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21" name="ZoneTexte 20"/>
                  <p:cNvSpPr txBox="1"/>
                  <p:nvPr/>
                </p:nvSpPr>
                <p:spPr>
                  <a:xfrm>
                    <a:off x="5966848" y="3742255"/>
                    <a:ext cx="1791816" cy="30777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fr-FR" sz="1400" dirty="0" err="1" smtClean="0">
                        <a:solidFill>
                          <a:srgbClr val="FF0000"/>
                        </a:solidFill>
                      </a:rPr>
                      <a:t>permeabilization</a:t>
                    </a:r>
                    <a:endParaRPr lang="fr-FR" sz="1400" dirty="0">
                      <a:solidFill>
                        <a:srgbClr val="FF0000"/>
                      </a:solidFill>
                    </a:endParaRPr>
                  </a:p>
                </p:txBody>
              </p:sp>
            </p:grpSp>
            <p:sp>
              <p:nvSpPr>
                <p:cNvPr id="13" name="ZoneTexte 12"/>
                <p:cNvSpPr txBox="1"/>
                <p:nvPr/>
              </p:nvSpPr>
              <p:spPr>
                <a:xfrm>
                  <a:off x="6663103" y="3727905"/>
                  <a:ext cx="1996728" cy="92333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fr-FR" dirty="0" err="1" smtClean="0"/>
                    <a:t>Internal</a:t>
                  </a:r>
                  <a:r>
                    <a:rPr lang="fr-FR" dirty="0" smtClean="0"/>
                    <a:t> pool </a:t>
                  </a:r>
                  <a:r>
                    <a:rPr lang="fr-FR" dirty="0" err="1" smtClean="0"/>
                    <a:t>receptors</a:t>
                  </a:r>
                  <a:r>
                    <a:rPr lang="fr-FR" dirty="0" smtClean="0"/>
                    <a:t> </a:t>
                  </a:r>
                  <a:r>
                    <a:rPr lang="fr-FR" dirty="0" err="1" smtClean="0"/>
                    <a:t>labeled</a:t>
                  </a:r>
                  <a:r>
                    <a:rPr lang="fr-FR" dirty="0" smtClean="0"/>
                    <a:t> in white</a:t>
                  </a:r>
                  <a:endParaRPr lang="fr-FR" dirty="0"/>
                </a:p>
              </p:txBody>
            </p:sp>
          </p:grpSp>
          <p:cxnSp>
            <p:nvCxnSpPr>
              <p:cNvPr id="25" name="Connecteur droit avec flèche 24"/>
              <p:cNvCxnSpPr/>
              <p:nvPr/>
            </p:nvCxnSpPr>
            <p:spPr>
              <a:xfrm>
                <a:off x="2915816" y="5984217"/>
                <a:ext cx="1296144" cy="0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r-FR" sz="4000" dirty="0" err="1" smtClean="0"/>
              <a:t>Effect</a:t>
            </a:r>
            <a:r>
              <a:rPr lang="fr-FR" sz="4000" dirty="0" smtClean="0"/>
              <a:t> of CK2 on NMDAR </a:t>
            </a:r>
            <a:r>
              <a:rPr lang="fr-FR" sz="4000" dirty="0" err="1" smtClean="0"/>
              <a:t>endocytosis</a:t>
            </a: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6217840"/>
            <a:ext cx="8229600" cy="37951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fr-FR" sz="1800" dirty="0" smtClean="0">
                <a:solidFill>
                  <a:srgbClr val="FFC000"/>
                </a:solidFill>
                <a:sym typeface="Wingdings" pitchFamily="2" charset="2"/>
              </a:rPr>
              <a:t></a:t>
            </a:r>
            <a:r>
              <a:rPr lang="fr-FR" sz="1800" dirty="0" smtClean="0">
                <a:sym typeface="Wingdings" pitchFamily="2" charset="2"/>
              </a:rPr>
              <a:t> CK2 </a:t>
            </a:r>
            <a:r>
              <a:rPr lang="fr-FR" sz="1800" dirty="0" err="1" smtClean="0">
                <a:sym typeface="Wingdings" pitchFamily="2" charset="2"/>
              </a:rPr>
              <a:t>increase</a:t>
            </a:r>
            <a:r>
              <a:rPr lang="fr-FR" sz="1800" dirty="0" smtClean="0">
                <a:sym typeface="Wingdings" pitchFamily="2" charset="2"/>
              </a:rPr>
              <a:t> </a:t>
            </a:r>
            <a:r>
              <a:rPr lang="fr-FR" sz="1800" dirty="0" err="1" smtClean="0">
                <a:sym typeface="Wingdings" pitchFamily="2" charset="2"/>
              </a:rPr>
              <a:t>endocytosis</a:t>
            </a:r>
            <a:r>
              <a:rPr lang="fr-FR" sz="1800" dirty="0" smtClean="0">
                <a:sym typeface="Wingdings" pitchFamily="2" charset="2"/>
              </a:rPr>
              <a:t> via S1480 phosphorylation</a:t>
            </a:r>
            <a:endParaRPr lang="fr-FR" sz="1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745" y="2492896"/>
            <a:ext cx="5227416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19" y="2780928"/>
            <a:ext cx="2470916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/>
        </p:nvSpPr>
        <p:spPr>
          <a:xfrm>
            <a:off x="539552" y="5805264"/>
            <a:ext cx="54726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  <a:sym typeface="Wingdings" pitchFamily="2" charset="2"/>
              </a:rPr>
              <a:t></a:t>
            </a:r>
            <a:r>
              <a:rPr lang="fr-FR" dirty="0" smtClean="0">
                <a:sym typeface="Wingdings" pitchFamily="2" charset="2"/>
              </a:rPr>
              <a:t>NR2B </a:t>
            </a:r>
            <a:r>
              <a:rPr lang="fr-FR" dirty="0" err="1" smtClean="0">
                <a:sym typeface="Wingdings" pitchFamily="2" charset="2"/>
              </a:rPr>
              <a:t>endocytosis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is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reduce</a:t>
            </a:r>
            <a:r>
              <a:rPr lang="fr-FR" dirty="0" smtClean="0">
                <a:sym typeface="Wingdings" pitchFamily="2" charset="2"/>
              </a:rPr>
              <a:t> by CK2 inhibition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r-FR" sz="2800" dirty="0" err="1" smtClean="0"/>
              <a:t>Does</a:t>
            </a:r>
            <a:r>
              <a:rPr lang="fr-FR" sz="2800" dirty="0" smtClean="0"/>
              <a:t> phosphorylation in the PDZ-</a:t>
            </a:r>
            <a:r>
              <a:rPr lang="fr-FR" sz="2800" dirty="0" err="1" smtClean="0"/>
              <a:t>domain</a:t>
            </a:r>
            <a:r>
              <a:rPr lang="fr-FR" sz="2800" dirty="0" smtClean="0"/>
              <a:t> of NR2B </a:t>
            </a:r>
            <a:r>
              <a:rPr lang="fr-FR" sz="2800" dirty="0" err="1" smtClean="0"/>
              <a:t>regulates</a:t>
            </a:r>
            <a:r>
              <a:rPr lang="fr-FR" sz="2800" dirty="0" smtClean="0"/>
              <a:t> </a:t>
            </a:r>
            <a:r>
              <a:rPr lang="fr-FR" sz="2800" dirty="0" err="1" smtClean="0"/>
              <a:t>its</a:t>
            </a:r>
            <a:r>
              <a:rPr lang="fr-FR" sz="2800" dirty="0" smtClean="0"/>
              <a:t> surface expression and </a:t>
            </a:r>
            <a:r>
              <a:rPr lang="fr-FR" sz="2800" dirty="0" err="1" smtClean="0"/>
              <a:t>endocytosis</a:t>
            </a:r>
            <a:r>
              <a:rPr lang="fr-FR" sz="2800" dirty="0" smtClean="0"/>
              <a:t> via phosphorylation of Y1472?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fr-FR" sz="2400" dirty="0" smtClean="0"/>
          </a:p>
          <a:p>
            <a:pPr>
              <a:buNone/>
            </a:pPr>
            <a:endParaRPr lang="fr-FR" sz="2400" dirty="0" smtClean="0"/>
          </a:p>
          <a:p>
            <a:pPr>
              <a:buNone/>
            </a:pPr>
            <a:endParaRPr lang="fr-FR" sz="2400" dirty="0" smtClean="0"/>
          </a:p>
          <a:p>
            <a:pPr>
              <a:buNone/>
            </a:pPr>
            <a:endParaRPr lang="fr-FR" sz="2400" dirty="0" smtClean="0"/>
          </a:p>
          <a:p>
            <a:pPr>
              <a:buNone/>
            </a:pPr>
            <a:endParaRPr lang="fr-FR" sz="2400" dirty="0" smtClean="0"/>
          </a:p>
          <a:p>
            <a:pPr>
              <a:buNone/>
            </a:pPr>
            <a:endParaRPr lang="fr-FR" sz="2400" dirty="0" smtClean="0"/>
          </a:p>
          <a:p>
            <a:pPr>
              <a:buNone/>
            </a:pPr>
            <a:endParaRPr lang="fr-FR" sz="2400" dirty="0" smtClean="0"/>
          </a:p>
          <a:p>
            <a:pPr>
              <a:buNone/>
            </a:pPr>
            <a:endParaRPr lang="fr-FR" sz="2400" dirty="0" smtClean="0"/>
          </a:p>
        </p:txBody>
      </p:sp>
      <p:grpSp>
        <p:nvGrpSpPr>
          <p:cNvPr id="19" name="Groupe 18"/>
          <p:cNvGrpSpPr/>
          <p:nvPr/>
        </p:nvGrpSpPr>
        <p:grpSpPr>
          <a:xfrm>
            <a:off x="899592" y="2987048"/>
            <a:ext cx="7344816" cy="1305436"/>
            <a:chOff x="1115616" y="3861048"/>
            <a:chExt cx="7344816" cy="1305436"/>
          </a:xfrm>
        </p:grpSpPr>
        <p:grpSp>
          <p:nvGrpSpPr>
            <p:cNvPr id="15" name="Groupe 14"/>
            <p:cNvGrpSpPr/>
            <p:nvPr/>
          </p:nvGrpSpPr>
          <p:grpSpPr>
            <a:xfrm>
              <a:off x="1115616" y="3861048"/>
              <a:ext cx="7344816" cy="1305436"/>
              <a:chOff x="1115616" y="3861048"/>
              <a:chExt cx="7344816" cy="1305436"/>
            </a:xfrm>
          </p:grpSpPr>
          <p:grpSp>
            <p:nvGrpSpPr>
              <p:cNvPr id="5" name="Groupe 4"/>
              <p:cNvGrpSpPr/>
              <p:nvPr/>
            </p:nvGrpSpPr>
            <p:grpSpPr>
              <a:xfrm>
                <a:off x="1115616" y="3861048"/>
                <a:ext cx="6789704" cy="1305436"/>
                <a:chOff x="679300" y="3260270"/>
                <a:chExt cx="6789704" cy="1305436"/>
              </a:xfrm>
            </p:grpSpPr>
            <p:pic>
              <p:nvPicPr>
                <p:cNvPr id="6" name="Picture 3"/>
                <p:cNvPicPr>
                  <a:picLocks noChangeAspect="1" noChangeArrowheads="1"/>
                </p:cNvPicPr>
                <p:nvPr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679300" y="3325128"/>
                  <a:ext cx="6484988" cy="37333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7" name="Ellipse 6"/>
                <p:cNvSpPr/>
                <p:nvPr/>
              </p:nvSpPr>
              <p:spPr>
                <a:xfrm>
                  <a:off x="5285678" y="3260270"/>
                  <a:ext cx="360040" cy="432048"/>
                </a:xfrm>
                <a:prstGeom prst="ellipse">
                  <a:avLst/>
                </a:prstGeom>
                <a:noFill/>
                <a:ln w="38100">
                  <a:solidFill>
                    <a:srgbClr val="00B050"/>
                  </a:solidFill>
                </a:ln>
              </p:spPr>
              <p:style>
                <a:lnRef idx="1">
                  <a:schemeClr val="dk1"/>
                </a:lnRef>
                <a:fillRef idx="2">
                  <a:schemeClr val="dk1"/>
                </a:fillRef>
                <a:effectRef idx="1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cxnSp>
              <p:nvCxnSpPr>
                <p:cNvPr id="8" name="Connecteur droit 7"/>
                <p:cNvCxnSpPr/>
                <p:nvPr/>
              </p:nvCxnSpPr>
              <p:spPr>
                <a:xfrm>
                  <a:off x="5478715" y="3692318"/>
                  <a:ext cx="169137" cy="504056"/>
                </a:xfrm>
                <a:prstGeom prst="line">
                  <a:avLst/>
                </a:prstGeom>
                <a:ln w="38100">
                  <a:solidFill>
                    <a:srgbClr val="00B0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9" name="ZoneTexte 8"/>
                <p:cNvSpPr txBox="1"/>
                <p:nvPr/>
              </p:nvSpPr>
              <p:spPr>
                <a:xfrm>
                  <a:off x="5308764" y="4196374"/>
                  <a:ext cx="21602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fr-FR" dirty="0" smtClean="0"/>
                    <a:t>E1479 mutation</a:t>
                  </a:r>
                  <a:endParaRPr lang="fr-FR" dirty="0"/>
                </a:p>
              </p:txBody>
            </p:sp>
          </p:grpSp>
          <p:grpSp>
            <p:nvGrpSpPr>
              <p:cNvPr id="14" name="Groupe 13"/>
              <p:cNvGrpSpPr/>
              <p:nvPr/>
            </p:nvGrpSpPr>
            <p:grpSpPr>
              <a:xfrm>
                <a:off x="6084168" y="3861048"/>
                <a:ext cx="360040" cy="672786"/>
                <a:chOff x="6084168" y="3861048"/>
                <a:chExt cx="360040" cy="672786"/>
              </a:xfrm>
            </p:grpSpPr>
            <p:sp>
              <p:nvSpPr>
                <p:cNvPr id="10" name="Ellipse 9"/>
                <p:cNvSpPr/>
                <p:nvPr/>
              </p:nvSpPr>
              <p:spPr>
                <a:xfrm>
                  <a:off x="6084168" y="3861048"/>
                  <a:ext cx="360040" cy="432048"/>
                </a:xfrm>
                <a:prstGeom prst="ellipse">
                  <a:avLst/>
                </a:prstGeom>
                <a:noFill/>
                <a:ln w="38100">
                  <a:solidFill>
                    <a:srgbClr val="C00000"/>
                  </a:solidFill>
                </a:ln>
              </p:spPr>
              <p:style>
                <a:lnRef idx="1">
                  <a:schemeClr val="dk1"/>
                </a:lnRef>
                <a:fillRef idx="2">
                  <a:schemeClr val="dk1"/>
                </a:fillRef>
                <a:effectRef idx="1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cxnSp>
              <p:nvCxnSpPr>
                <p:cNvPr id="11" name="Connecteur droit 10"/>
                <p:cNvCxnSpPr/>
                <p:nvPr/>
              </p:nvCxnSpPr>
              <p:spPr>
                <a:xfrm>
                  <a:off x="6300192" y="4293096"/>
                  <a:ext cx="73075" cy="240738"/>
                </a:xfrm>
                <a:prstGeom prst="line">
                  <a:avLst/>
                </a:prstGeom>
                <a:ln w="38100"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2" name="ZoneTexte 11"/>
              <p:cNvSpPr txBox="1"/>
              <p:nvPr/>
            </p:nvSpPr>
            <p:spPr>
              <a:xfrm>
                <a:off x="6300192" y="4485880"/>
                <a:ext cx="21602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dirty="0" smtClean="0"/>
                  <a:t>S1480 mutation</a:t>
                </a:r>
                <a:endParaRPr lang="fr-FR" dirty="0"/>
              </a:p>
            </p:txBody>
          </p:sp>
        </p:grpSp>
        <p:sp>
          <p:nvSpPr>
            <p:cNvPr id="16" name="Ellipse 15"/>
            <p:cNvSpPr/>
            <p:nvPr/>
          </p:nvSpPr>
          <p:spPr>
            <a:xfrm>
              <a:off x="3395488" y="3861048"/>
              <a:ext cx="360040" cy="432048"/>
            </a:xfrm>
            <a:prstGeom prst="ellipse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cxnSp>
          <p:nvCxnSpPr>
            <p:cNvPr id="17" name="Connecteur droit 16"/>
            <p:cNvCxnSpPr/>
            <p:nvPr/>
          </p:nvCxnSpPr>
          <p:spPr>
            <a:xfrm>
              <a:off x="3635896" y="4291952"/>
              <a:ext cx="73075" cy="240738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ZoneTexte 17"/>
            <p:cNvSpPr txBox="1"/>
            <p:nvPr/>
          </p:nvSpPr>
          <p:spPr>
            <a:xfrm>
              <a:off x="3612656" y="4491976"/>
              <a:ext cx="21602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smtClean="0"/>
                <a:t>Y1472 mutation</a:t>
              </a:r>
              <a:endParaRPr lang="fr-FR" dirty="0"/>
            </a:p>
          </p:txBody>
        </p:sp>
      </p:grpSp>
      <p:grpSp>
        <p:nvGrpSpPr>
          <p:cNvPr id="20" name="Groupe 19"/>
          <p:cNvGrpSpPr/>
          <p:nvPr/>
        </p:nvGrpSpPr>
        <p:grpSpPr>
          <a:xfrm>
            <a:off x="179512" y="5085184"/>
            <a:ext cx="8748400" cy="1043544"/>
            <a:chOff x="144080" y="5514045"/>
            <a:chExt cx="8748400" cy="1043544"/>
          </a:xfrm>
        </p:grpSpPr>
        <p:sp>
          <p:nvSpPr>
            <p:cNvPr id="21" name="ZoneTexte 20"/>
            <p:cNvSpPr txBox="1"/>
            <p:nvPr/>
          </p:nvSpPr>
          <p:spPr>
            <a:xfrm>
              <a:off x="3140224" y="5641503"/>
              <a:ext cx="179181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400" dirty="0" err="1" smtClean="0">
                  <a:solidFill>
                    <a:srgbClr val="FF0000"/>
                  </a:solidFill>
                </a:rPr>
                <a:t>internalization</a:t>
              </a:r>
              <a:endParaRPr lang="fr-FR" sz="1400" dirty="0">
                <a:solidFill>
                  <a:srgbClr val="FF0000"/>
                </a:solidFill>
              </a:endParaRPr>
            </a:p>
          </p:txBody>
        </p:sp>
        <p:grpSp>
          <p:nvGrpSpPr>
            <p:cNvPr id="22" name="Groupe 25"/>
            <p:cNvGrpSpPr/>
            <p:nvPr/>
          </p:nvGrpSpPr>
          <p:grpSpPr>
            <a:xfrm>
              <a:off x="144080" y="5514045"/>
              <a:ext cx="8748400" cy="1043544"/>
              <a:chOff x="-88569" y="5538759"/>
              <a:chExt cx="8748400" cy="1043544"/>
            </a:xfrm>
          </p:grpSpPr>
          <p:grpSp>
            <p:nvGrpSpPr>
              <p:cNvPr id="23" name="Groupe 10"/>
              <p:cNvGrpSpPr/>
              <p:nvPr/>
            </p:nvGrpSpPr>
            <p:grpSpPr>
              <a:xfrm>
                <a:off x="-88569" y="5538759"/>
                <a:ext cx="8748400" cy="1043544"/>
                <a:chOff x="-88569" y="3640746"/>
                <a:chExt cx="8748400" cy="1043544"/>
              </a:xfrm>
            </p:grpSpPr>
            <p:grpSp>
              <p:nvGrpSpPr>
                <p:cNvPr id="25" name="Groupe 15"/>
                <p:cNvGrpSpPr/>
                <p:nvPr/>
              </p:nvGrpSpPr>
              <p:grpSpPr>
                <a:xfrm>
                  <a:off x="-88569" y="3640746"/>
                  <a:ext cx="7055145" cy="1043544"/>
                  <a:chOff x="703519" y="3640746"/>
                  <a:chExt cx="7055145" cy="1043544"/>
                </a:xfrm>
              </p:grpSpPr>
              <p:sp>
                <p:nvSpPr>
                  <p:cNvPr id="27" name="ZoneTexte 26"/>
                  <p:cNvSpPr txBox="1"/>
                  <p:nvPr/>
                </p:nvSpPr>
                <p:spPr>
                  <a:xfrm>
                    <a:off x="703519" y="3640746"/>
                    <a:ext cx="1728192" cy="92333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fr-FR" dirty="0" smtClean="0"/>
                      <a:t>GFP-NR2B</a:t>
                    </a:r>
                  </a:p>
                  <a:p>
                    <a:r>
                      <a:rPr lang="fr-FR" dirty="0" smtClean="0"/>
                      <a:t>(</a:t>
                    </a:r>
                    <a:r>
                      <a:rPr lang="fr-FR" dirty="0" err="1" smtClean="0"/>
                      <a:t>Wt</a:t>
                    </a:r>
                    <a:r>
                      <a:rPr lang="fr-FR" dirty="0" smtClean="0"/>
                      <a:t> ,E1479Q, S1480E,Y1472A)</a:t>
                    </a:r>
                    <a:endParaRPr lang="fr-FR" dirty="0"/>
                  </a:p>
                </p:txBody>
              </p:sp>
              <p:cxnSp>
                <p:nvCxnSpPr>
                  <p:cNvPr id="28" name="Connecteur droit avec flèche 27"/>
                  <p:cNvCxnSpPr/>
                  <p:nvPr/>
                </p:nvCxnSpPr>
                <p:spPr>
                  <a:xfrm>
                    <a:off x="2051720" y="4065040"/>
                    <a:ext cx="648072" cy="0"/>
                  </a:xfrm>
                  <a:prstGeom prst="straightConnector1">
                    <a:avLst/>
                  </a:prstGeom>
                  <a:ln w="38100">
                    <a:tailEnd type="arrow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30" name="ZoneTexte 29"/>
                  <p:cNvSpPr txBox="1"/>
                  <p:nvPr/>
                </p:nvSpPr>
                <p:spPr>
                  <a:xfrm>
                    <a:off x="2723856" y="3740912"/>
                    <a:ext cx="1080120" cy="64633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fr-FR" dirty="0" smtClean="0"/>
                      <a:t>Anti GFP </a:t>
                    </a:r>
                    <a:r>
                      <a:rPr lang="fr-FR" dirty="0" err="1" smtClean="0"/>
                      <a:t>antibody</a:t>
                    </a:r>
                    <a:endParaRPr lang="fr-FR" dirty="0"/>
                  </a:p>
                </p:txBody>
              </p:sp>
              <p:sp>
                <p:nvSpPr>
                  <p:cNvPr id="31" name="ZoneTexte 30"/>
                  <p:cNvSpPr txBox="1"/>
                  <p:nvPr/>
                </p:nvSpPr>
                <p:spPr>
                  <a:xfrm>
                    <a:off x="4955920" y="3760960"/>
                    <a:ext cx="1704312" cy="92333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fr-FR" dirty="0" smtClean="0"/>
                      <a:t>Surface </a:t>
                    </a:r>
                    <a:r>
                      <a:rPr lang="fr-FR" dirty="0" err="1" smtClean="0"/>
                      <a:t>receptors</a:t>
                    </a:r>
                    <a:r>
                      <a:rPr lang="fr-FR" dirty="0" smtClean="0"/>
                      <a:t> </a:t>
                    </a:r>
                    <a:r>
                      <a:rPr lang="fr-FR" dirty="0" err="1" smtClean="0"/>
                      <a:t>labeled</a:t>
                    </a:r>
                    <a:r>
                      <a:rPr lang="fr-FR" dirty="0" smtClean="0"/>
                      <a:t> in green</a:t>
                    </a:r>
                    <a:endParaRPr lang="fr-FR" dirty="0"/>
                  </a:p>
                </p:txBody>
              </p:sp>
              <p:cxnSp>
                <p:nvCxnSpPr>
                  <p:cNvPr id="32" name="Connecteur droit avec flèche 31"/>
                  <p:cNvCxnSpPr/>
                  <p:nvPr/>
                </p:nvCxnSpPr>
                <p:spPr>
                  <a:xfrm>
                    <a:off x="6090123" y="4077072"/>
                    <a:ext cx="1296144" cy="0"/>
                  </a:xfrm>
                  <a:prstGeom prst="straightConnector1">
                    <a:avLst/>
                  </a:prstGeom>
                  <a:ln w="38100">
                    <a:tailEnd type="arrow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33" name="ZoneTexte 32"/>
                  <p:cNvSpPr txBox="1"/>
                  <p:nvPr/>
                </p:nvSpPr>
                <p:spPr>
                  <a:xfrm>
                    <a:off x="5966848" y="3742255"/>
                    <a:ext cx="1791816" cy="30777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fr-FR" sz="1400" dirty="0" err="1" smtClean="0">
                        <a:solidFill>
                          <a:srgbClr val="FF0000"/>
                        </a:solidFill>
                      </a:rPr>
                      <a:t>permeabilization</a:t>
                    </a:r>
                    <a:endParaRPr lang="fr-FR" sz="1400" dirty="0">
                      <a:solidFill>
                        <a:srgbClr val="FF0000"/>
                      </a:solidFill>
                    </a:endParaRPr>
                  </a:p>
                </p:txBody>
              </p:sp>
            </p:grpSp>
            <p:sp>
              <p:nvSpPr>
                <p:cNvPr id="26" name="ZoneTexte 25"/>
                <p:cNvSpPr txBox="1"/>
                <p:nvPr/>
              </p:nvSpPr>
              <p:spPr>
                <a:xfrm>
                  <a:off x="6663103" y="3727905"/>
                  <a:ext cx="1996728" cy="92333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fr-FR" dirty="0" err="1" smtClean="0"/>
                    <a:t>Internal</a:t>
                  </a:r>
                  <a:r>
                    <a:rPr lang="fr-FR" dirty="0" smtClean="0"/>
                    <a:t> pool </a:t>
                  </a:r>
                  <a:r>
                    <a:rPr lang="fr-FR" dirty="0" err="1" smtClean="0"/>
                    <a:t>receptors</a:t>
                  </a:r>
                  <a:r>
                    <a:rPr lang="fr-FR" dirty="0" smtClean="0"/>
                    <a:t> </a:t>
                  </a:r>
                  <a:r>
                    <a:rPr lang="fr-FR" dirty="0" err="1" smtClean="0"/>
                    <a:t>labeled</a:t>
                  </a:r>
                  <a:r>
                    <a:rPr lang="fr-FR" dirty="0" smtClean="0"/>
                    <a:t> in white</a:t>
                  </a:r>
                  <a:endParaRPr lang="fr-FR" dirty="0"/>
                </a:p>
              </p:txBody>
            </p:sp>
          </p:grpSp>
          <p:cxnSp>
            <p:nvCxnSpPr>
              <p:cNvPr id="24" name="Connecteur droit avec flèche 23"/>
              <p:cNvCxnSpPr/>
              <p:nvPr/>
            </p:nvCxnSpPr>
            <p:spPr>
              <a:xfrm>
                <a:off x="2915816" y="5984217"/>
                <a:ext cx="1296144" cy="0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34" name="Rectangle 33"/>
          <p:cNvSpPr/>
          <p:nvPr/>
        </p:nvSpPr>
        <p:spPr>
          <a:xfrm>
            <a:off x="827584" y="1927880"/>
            <a:ext cx="74168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fr-FR" sz="2400" u="sng" dirty="0" err="1" smtClean="0"/>
              <a:t>Hippocampal</a:t>
            </a:r>
            <a:r>
              <a:rPr lang="fr-FR" sz="2400" u="sng" dirty="0" smtClean="0"/>
              <a:t> </a:t>
            </a:r>
            <a:r>
              <a:rPr lang="fr-FR" sz="2400" u="sng" dirty="0" err="1" smtClean="0"/>
              <a:t>neurons</a:t>
            </a:r>
            <a:r>
              <a:rPr lang="fr-FR" sz="2400" u="sng" dirty="0" smtClean="0"/>
              <a:t> </a:t>
            </a:r>
            <a:r>
              <a:rPr lang="fr-FR" sz="2400" u="sng" dirty="0" err="1" smtClean="0"/>
              <a:t>tranfected</a:t>
            </a:r>
            <a:r>
              <a:rPr lang="fr-FR" sz="2400" u="sng" dirty="0" smtClean="0"/>
              <a:t> </a:t>
            </a:r>
            <a:r>
              <a:rPr lang="fr-FR" sz="2400" u="sng" dirty="0" err="1" smtClean="0"/>
              <a:t>with</a:t>
            </a:r>
            <a:r>
              <a:rPr lang="fr-FR" sz="2400" u="sng" dirty="0" smtClean="0"/>
              <a:t> GFP-NR2B </a:t>
            </a:r>
            <a:r>
              <a:rPr lang="fr-FR" sz="2400" u="sng" dirty="0" err="1" smtClean="0"/>
              <a:t>with</a:t>
            </a:r>
            <a:r>
              <a:rPr lang="fr-FR" sz="2400" u="sng" dirty="0" smtClean="0"/>
              <a:t> mutations in the YEKL and/or PDZ-</a:t>
            </a:r>
            <a:r>
              <a:rPr lang="fr-FR" sz="2400" u="sng" dirty="0" err="1" smtClean="0"/>
              <a:t>domain</a:t>
            </a:r>
            <a:r>
              <a:rPr lang="fr-FR" sz="2400" u="sng" dirty="0" smtClean="0"/>
              <a:t> : </a:t>
            </a:r>
          </a:p>
        </p:txBody>
      </p:sp>
      <p:sp>
        <p:nvSpPr>
          <p:cNvPr id="35" name="Rectangle 34"/>
          <p:cNvSpPr/>
          <p:nvPr/>
        </p:nvSpPr>
        <p:spPr>
          <a:xfrm>
            <a:off x="827584" y="4427820"/>
            <a:ext cx="51125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fr-FR" sz="2400" u="sng" dirty="0" smtClean="0"/>
              <a:t>Immunofluorescence </a:t>
            </a:r>
            <a:r>
              <a:rPr lang="fr-FR" sz="2400" u="sng" dirty="0" err="1" smtClean="0"/>
              <a:t>assay</a:t>
            </a:r>
            <a:r>
              <a:rPr lang="fr-FR" sz="2400" u="sng" dirty="0" smtClean="0"/>
              <a:t> </a:t>
            </a:r>
            <a:r>
              <a:rPr lang="fr-FR" sz="2400" u="sng" dirty="0" err="1" smtClean="0"/>
              <a:t>protocol</a:t>
            </a:r>
            <a:r>
              <a:rPr lang="fr-FR" sz="2400" u="sng" dirty="0" smtClean="0"/>
              <a:t> :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r-FR" sz="2800" dirty="0" err="1" smtClean="0"/>
              <a:t>Does</a:t>
            </a:r>
            <a:r>
              <a:rPr lang="fr-FR" sz="2800" dirty="0" smtClean="0"/>
              <a:t> phosphorylation in the PDZ-</a:t>
            </a:r>
            <a:r>
              <a:rPr lang="fr-FR" sz="2800" dirty="0" err="1" smtClean="0"/>
              <a:t>domain</a:t>
            </a:r>
            <a:r>
              <a:rPr lang="fr-FR" sz="2800" dirty="0" smtClean="0"/>
              <a:t> of NR2B </a:t>
            </a:r>
            <a:r>
              <a:rPr lang="fr-FR" sz="2800" dirty="0" err="1" smtClean="0"/>
              <a:t>regulates</a:t>
            </a:r>
            <a:r>
              <a:rPr lang="fr-FR" sz="2800" dirty="0" smtClean="0"/>
              <a:t> </a:t>
            </a:r>
            <a:r>
              <a:rPr lang="fr-FR" sz="2800" dirty="0" err="1" smtClean="0"/>
              <a:t>its</a:t>
            </a:r>
            <a:r>
              <a:rPr lang="fr-FR" sz="2800" dirty="0" smtClean="0"/>
              <a:t> surface expression and </a:t>
            </a:r>
            <a:r>
              <a:rPr lang="fr-FR" sz="2800" dirty="0" err="1" smtClean="0"/>
              <a:t>endocytosis</a:t>
            </a:r>
            <a:r>
              <a:rPr lang="fr-FR" sz="2800" dirty="0" smtClean="0"/>
              <a:t> via phosphorylation of Y1472? </a:t>
            </a:r>
            <a:endParaRPr lang="fr-FR" sz="28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5733256"/>
            <a:ext cx="8229600" cy="66754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fr-FR" sz="1800" dirty="0" smtClean="0">
                <a:solidFill>
                  <a:srgbClr val="FFC000"/>
                </a:solidFill>
                <a:sym typeface="Wingdings" pitchFamily="2" charset="2"/>
              </a:rPr>
              <a:t></a:t>
            </a:r>
            <a:r>
              <a:rPr lang="fr-FR" sz="1800" dirty="0" smtClean="0">
                <a:sym typeface="Wingdings" pitchFamily="2" charset="2"/>
              </a:rPr>
              <a:t>The phosphorylation in the PDZ-</a:t>
            </a:r>
            <a:r>
              <a:rPr lang="fr-FR" sz="1800" dirty="0" err="1" smtClean="0">
                <a:sym typeface="Wingdings" pitchFamily="2" charset="2"/>
              </a:rPr>
              <a:t>domain</a:t>
            </a:r>
            <a:r>
              <a:rPr lang="fr-FR" sz="1800" dirty="0" smtClean="0">
                <a:sym typeface="Wingdings" pitchFamily="2" charset="2"/>
              </a:rPr>
              <a:t> and in the YEKL </a:t>
            </a:r>
            <a:r>
              <a:rPr lang="fr-FR" sz="1800" dirty="0" err="1" smtClean="0">
                <a:sym typeface="Wingdings" pitchFamily="2" charset="2"/>
              </a:rPr>
              <a:t>endocytic</a:t>
            </a:r>
            <a:r>
              <a:rPr lang="fr-FR" sz="1800" dirty="0" smtClean="0">
                <a:sym typeface="Wingdings" pitchFamily="2" charset="2"/>
              </a:rPr>
              <a:t> motif, </a:t>
            </a:r>
            <a:r>
              <a:rPr lang="fr-FR" sz="1800" dirty="0" err="1" smtClean="0">
                <a:sym typeface="Wingdings" pitchFamily="2" charset="2"/>
              </a:rPr>
              <a:t>share</a:t>
            </a:r>
            <a:r>
              <a:rPr lang="fr-FR" sz="1800" dirty="0" smtClean="0">
                <a:sym typeface="Wingdings" pitchFamily="2" charset="2"/>
              </a:rPr>
              <a:t> a </a:t>
            </a:r>
            <a:r>
              <a:rPr lang="fr-FR" sz="1800" dirty="0" err="1" smtClean="0">
                <a:sym typeface="Wingdings" pitchFamily="2" charset="2"/>
              </a:rPr>
              <a:t>common</a:t>
            </a:r>
            <a:r>
              <a:rPr lang="fr-FR" sz="1800" dirty="0" smtClean="0">
                <a:sym typeface="Wingdings" pitchFamily="2" charset="2"/>
              </a:rPr>
              <a:t> </a:t>
            </a:r>
            <a:r>
              <a:rPr lang="fr-FR" sz="1800" dirty="0" err="1" smtClean="0">
                <a:sym typeface="Wingdings" pitchFamily="2" charset="2"/>
              </a:rPr>
              <a:t>molecular</a:t>
            </a:r>
            <a:r>
              <a:rPr lang="fr-FR" sz="1800" dirty="0" smtClean="0">
                <a:sym typeface="Wingdings" pitchFamily="2" charset="2"/>
              </a:rPr>
              <a:t> </a:t>
            </a:r>
            <a:r>
              <a:rPr lang="fr-FR" sz="1800" dirty="0" err="1" smtClean="0">
                <a:sym typeface="Wingdings" pitchFamily="2" charset="2"/>
              </a:rPr>
              <a:t>mechanism</a:t>
            </a:r>
            <a:r>
              <a:rPr lang="fr-FR" sz="1800" dirty="0" smtClean="0">
                <a:sym typeface="Wingdings" pitchFamily="2" charset="2"/>
              </a:rPr>
              <a:t> to </a:t>
            </a:r>
            <a:r>
              <a:rPr lang="fr-FR" sz="1800" dirty="0" err="1" smtClean="0">
                <a:sym typeface="Wingdings" pitchFamily="2" charset="2"/>
              </a:rPr>
              <a:t>regulate</a:t>
            </a:r>
            <a:r>
              <a:rPr lang="fr-FR" sz="1800" dirty="0" smtClean="0">
                <a:sym typeface="Wingdings" pitchFamily="2" charset="2"/>
              </a:rPr>
              <a:t> NR2B </a:t>
            </a:r>
            <a:r>
              <a:rPr lang="fr-FR" sz="1800" dirty="0" err="1" smtClean="0">
                <a:sym typeface="Wingdings" pitchFamily="2" charset="2"/>
              </a:rPr>
              <a:t>endocytosis</a:t>
            </a:r>
            <a:r>
              <a:rPr lang="fr-FR" sz="1800" dirty="0" smtClean="0">
                <a:sym typeface="Wingdings" pitchFamily="2" charset="2"/>
              </a:rPr>
              <a:t>.</a:t>
            </a:r>
            <a:endParaRPr lang="fr-FR" sz="1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348880"/>
            <a:ext cx="3974842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2636912"/>
            <a:ext cx="3324058" cy="2680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76072"/>
            <a:ext cx="8229600" cy="1252728"/>
          </a:xfrm>
        </p:spPr>
        <p:txBody>
          <a:bodyPr>
            <a:noAutofit/>
          </a:bodyPr>
          <a:lstStyle/>
          <a:p>
            <a:pPr algn="ctr"/>
            <a:r>
              <a:rPr lang="fr-FR" sz="4000" dirty="0" err="1" smtClean="0"/>
              <a:t>Effect</a:t>
            </a:r>
            <a:r>
              <a:rPr lang="fr-FR" sz="4000" dirty="0" smtClean="0"/>
              <a:t> of CK2 inhibition on Y1472 phosphorylation </a:t>
            </a:r>
            <a:br>
              <a:rPr lang="fr-FR" sz="4000" dirty="0" smtClean="0"/>
            </a:b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5733256"/>
            <a:ext cx="8229600" cy="7395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sz="1800" dirty="0" smtClean="0">
                <a:solidFill>
                  <a:srgbClr val="FFC000"/>
                </a:solidFill>
                <a:sym typeface="Wingdings" pitchFamily="2" charset="2"/>
              </a:rPr>
              <a:t></a:t>
            </a:r>
            <a:r>
              <a:rPr lang="fr-FR" sz="1800" dirty="0" smtClean="0"/>
              <a:t> The </a:t>
            </a:r>
            <a:r>
              <a:rPr lang="fr-FR" sz="1800" dirty="0" err="1" smtClean="0"/>
              <a:t>reduction</a:t>
            </a:r>
            <a:r>
              <a:rPr lang="fr-FR" sz="1800" dirty="0" smtClean="0"/>
              <a:t> of S1480 phosphorylation  in </a:t>
            </a:r>
            <a:r>
              <a:rPr lang="fr-FR" sz="1800" dirty="0" err="1" smtClean="0"/>
              <a:t>presence</a:t>
            </a:r>
            <a:r>
              <a:rPr lang="fr-FR" sz="1800" dirty="0" smtClean="0"/>
              <a:t> of TBB </a:t>
            </a:r>
            <a:r>
              <a:rPr lang="fr-FR" sz="1800" dirty="0" err="1" smtClean="0"/>
              <a:t>is</a:t>
            </a:r>
            <a:r>
              <a:rPr lang="fr-FR" sz="1800" dirty="0" smtClean="0"/>
              <a:t> </a:t>
            </a:r>
            <a:r>
              <a:rPr lang="fr-FR" sz="1800" dirty="0" err="1" smtClean="0"/>
              <a:t>concomittant</a:t>
            </a:r>
            <a:r>
              <a:rPr lang="fr-FR" sz="1800" dirty="0" smtClean="0"/>
              <a:t> to the </a:t>
            </a:r>
            <a:r>
              <a:rPr lang="fr-FR" sz="1800" dirty="0" err="1" smtClean="0"/>
              <a:t>increase</a:t>
            </a:r>
            <a:r>
              <a:rPr lang="fr-FR" sz="1800" dirty="0" smtClean="0"/>
              <a:t> in Y1472 phosphorylation.</a:t>
            </a:r>
            <a:endParaRPr lang="fr-FR" sz="18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492896"/>
            <a:ext cx="3721483" cy="2664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492896"/>
            <a:ext cx="3528392" cy="2842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1252728"/>
          </a:xfrm>
        </p:spPr>
        <p:txBody>
          <a:bodyPr>
            <a:noAutofit/>
          </a:bodyPr>
          <a:lstStyle/>
          <a:p>
            <a:pPr algn="ctr"/>
            <a:r>
              <a:rPr lang="fr-FR" sz="3200" dirty="0" smtClean="0"/>
              <a:t> </a:t>
            </a:r>
            <a:r>
              <a:rPr lang="fr-FR" sz="3200" dirty="0" err="1" smtClean="0"/>
              <a:t>Mecanism</a:t>
            </a:r>
            <a:r>
              <a:rPr lang="fr-FR" sz="3200" dirty="0" smtClean="0"/>
              <a:t> </a:t>
            </a:r>
            <a:r>
              <a:rPr lang="fr-FR" sz="3200" dirty="0" err="1" smtClean="0"/>
              <a:t>during</a:t>
            </a:r>
            <a:r>
              <a:rPr lang="fr-FR" sz="3200" dirty="0" smtClean="0"/>
              <a:t> the </a:t>
            </a:r>
            <a:r>
              <a:rPr lang="fr-FR" sz="3200" dirty="0" err="1" smtClean="0"/>
              <a:t>development</a:t>
            </a:r>
            <a:r>
              <a:rPr lang="fr-FR" sz="3200" dirty="0" smtClean="0"/>
              <a:t> : NR2B pS1480 phosphorylation and CK2 </a:t>
            </a:r>
            <a:r>
              <a:rPr lang="fr-FR" sz="3200" dirty="0" err="1" smtClean="0"/>
              <a:t>activity</a:t>
            </a:r>
            <a:r>
              <a:rPr lang="fr-FR" sz="3200" dirty="0" smtClean="0"/>
              <a:t> </a:t>
            </a:r>
            <a:endParaRPr lang="fr-FR" sz="3200" dirty="0"/>
          </a:p>
        </p:txBody>
      </p:sp>
      <p:sp>
        <p:nvSpPr>
          <p:cNvPr id="7" name="ZoneTexte 6"/>
          <p:cNvSpPr txBox="1"/>
          <p:nvPr/>
        </p:nvSpPr>
        <p:spPr>
          <a:xfrm>
            <a:off x="1259632" y="5934670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ym typeface="Wingdings" pitchFamily="2" charset="2"/>
              </a:rPr>
              <a:t> The </a:t>
            </a:r>
            <a:r>
              <a:rPr lang="fr-FR" dirty="0" err="1" smtClean="0">
                <a:sym typeface="Wingdings" pitchFamily="2" charset="2"/>
              </a:rPr>
              <a:t>switch</a:t>
            </a:r>
            <a:r>
              <a:rPr lang="fr-FR" dirty="0" smtClean="0">
                <a:sym typeface="Wingdings" pitchFamily="2" charset="2"/>
              </a:rPr>
              <a:t> NR2B/NR2A </a:t>
            </a:r>
            <a:r>
              <a:rPr lang="fr-FR" dirty="0" err="1" smtClean="0">
                <a:sym typeface="Wingdings" pitchFamily="2" charset="2"/>
              </a:rPr>
              <a:t>thanks</a:t>
            </a:r>
            <a:r>
              <a:rPr lang="fr-FR" dirty="0" smtClean="0">
                <a:sym typeface="Wingdings" pitchFamily="2" charset="2"/>
              </a:rPr>
              <a:t> to the CK2 </a:t>
            </a:r>
            <a:r>
              <a:rPr lang="fr-FR" dirty="0" err="1" smtClean="0">
                <a:sym typeface="Wingdings" pitchFamily="2" charset="2"/>
              </a:rPr>
              <a:t>occurs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during</a:t>
            </a:r>
            <a:r>
              <a:rPr lang="fr-FR" dirty="0" smtClean="0">
                <a:sym typeface="Wingdings" pitchFamily="2" charset="2"/>
              </a:rPr>
              <a:t> the </a:t>
            </a:r>
            <a:r>
              <a:rPr lang="fr-FR" dirty="0" err="1" smtClean="0">
                <a:sym typeface="Wingdings" pitchFamily="2" charset="2"/>
              </a:rPr>
              <a:t>critical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period</a:t>
            </a:r>
            <a:r>
              <a:rPr lang="fr-FR" dirty="0" smtClean="0">
                <a:sym typeface="Wingdings" pitchFamily="2" charset="2"/>
              </a:rPr>
              <a:t> : P9-P15</a:t>
            </a:r>
            <a:endParaRPr lang="fr-FR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916832"/>
            <a:ext cx="4279927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1772816"/>
            <a:ext cx="3312368" cy="3902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6660232" y="2060848"/>
            <a:ext cx="720080" cy="3312368"/>
          </a:xfrm>
          <a:prstGeom prst="rect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FR" dirty="0" smtClean="0"/>
              <a:t>CK2 </a:t>
            </a:r>
            <a:r>
              <a:rPr lang="fr-FR" dirty="0" err="1" smtClean="0"/>
              <a:t>activity</a:t>
            </a:r>
            <a:r>
              <a:rPr lang="fr-FR" dirty="0" smtClean="0"/>
              <a:t> in  </a:t>
            </a:r>
            <a:r>
              <a:rPr lang="fr-FR" dirty="0" err="1" smtClean="0"/>
              <a:t>synaptic</a:t>
            </a:r>
            <a:r>
              <a:rPr lang="fr-FR" dirty="0" smtClean="0"/>
              <a:t> </a:t>
            </a:r>
            <a:r>
              <a:rPr lang="fr-FR" dirty="0" err="1" smtClean="0"/>
              <a:t>development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5805264"/>
            <a:ext cx="8229600" cy="864096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fr-FR" dirty="0" smtClean="0">
                <a:sym typeface="Wingdings" pitchFamily="2" charset="2"/>
              </a:rPr>
              <a:t> The association of CK2 on SPM </a:t>
            </a:r>
            <a:r>
              <a:rPr lang="fr-FR" dirty="0" err="1" smtClean="0">
                <a:sym typeface="Wingdings" pitchFamily="2" charset="2"/>
              </a:rPr>
              <a:t>at</a:t>
            </a:r>
            <a:r>
              <a:rPr lang="fr-FR" dirty="0" smtClean="0">
                <a:sym typeface="Wingdings" pitchFamily="2" charset="2"/>
              </a:rPr>
              <a:t> P13 </a:t>
            </a:r>
            <a:r>
              <a:rPr lang="fr-FR" dirty="0" err="1" smtClean="0">
                <a:sym typeface="Wingdings" pitchFamily="2" charset="2"/>
              </a:rPr>
              <a:t>proves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that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this</a:t>
            </a:r>
            <a:r>
              <a:rPr lang="fr-FR" dirty="0" smtClean="0">
                <a:sym typeface="Wingdings" pitchFamily="2" charset="2"/>
              </a:rPr>
              <a:t> kinase </a:t>
            </a:r>
            <a:r>
              <a:rPr lang="fr-FR" dirty="0" err="1" smtClean="0">
                <a:sym typeface="Wingdings" pitchFamily="2" charset="2"/>
              </a:rPr>
              <a:t>is</a:t>
            </a:r>
            <a:r>
              <a:rPr lang="fr-FR" dirty="0" smtClean="0">
                <a:sym typeface="Wingdings" pitchFamily="2" charset="2"/>
              </a:rPr>
              <a:t> important in </a:t>
            </a:r>
            <a:r>
              <a:rPr lang="fr-FR" dirty="0" err="1" smtClean="0">
                <a:sym typeface="Wingdings" pitchFamily="2" charset="2"/>
              </a:rPr>
              <a:t>synaptic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development</a:t>
            </a:r>
            <a:endParaRPr lang="fr-FR" dirty="0"/>
          </a:p>
        </p:txBody>
      </p:sp>
      <p:grpSp>
        <p:nvGrpSpPr>
          <p:cNvPr id="4" name="Groupe 5"/>
          <p:cNvGrpSpPr/>
          <p:nvPr/>
        </p:nvGrpSpPr>
        <p:grpSpPr>
          <a:xfrm>
            <a:off x="1979712" y="1988840"/>
            <a:ext cx="5256584" cy="3312368"/>
            <a:chOff x="2483768" y="1988840"/>
            <a:chExt cx="5840660" cy="3576720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292080" y="1988840"/>
              <a:ext cx="3032348" cy="35016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99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483768" y="2348880"/>
              <a:ext cx="2304256" cy="3216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FR" dirty="0" smtClean="0"/>
              <a:t>Phosphorylation of S1480 and Y1472 in </a:t>
            </a:r>
            <a:r>
              <a:rPr lang="fr-FR" dirty="0" err="1" smtClean="0"/>
              <a:t>synaptic</a:t>
            </a:r>
            <a:r>
              <a:rPr lang="fr-FR" dirty="0" smtClean="0"/>
              <a:t> </a:t>
            </a:r>
            <a:r>
              <a:rPr lang="fr-FR" dirty="0" err="1" smtClean="0"/>
              <a:t>development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5517232"/>
            <a:ext cx="8229600" cy="883568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fr-FR" dirty="0" smtClean="0">
                <a:sym typeface="Wingdings" pitchFamily="2" charset="2"/>
              </a:rPr>
              <a:t> The phosphorylation « transfert » </a:t>
            </a:r>
            <a:r>
              <a:rPr lang="fr-FR" dirty="0" err="1" smtClean="0">
                <a:sym typeface="Wingdings" pitchFamily="2" charset="2"/>
              </a:rPr>
              <a:t>betwenn</a:t>
            </a:r>
            <a:r>
              <a:rPr lang="fr-FR" dirty="0" smtClean="0">
                <a:sym typeface="Wingdings" pitchFamily="2" charset="2"/>
              </a:rPr>
              <a:t> S1480 and Y1472 </a:t>
            </a:r>
            <a:r>
              <a:rPr lang="fr-FR" dirty="0" err="1" smtClean="0">
                <a:sym typeface="Wingdings" pitchFamily="2" charset="2"/>
              </a:rPr>
              <a:t>occurs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also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during</a:t>
            </a:r>
            <a:r>
              <a:rPr lang="fr-FR" dirty="0" smtClean="0">
                <a:sym typeface="Wingdings" pitchFamily="2" charset="2"/>
              </a:rPr>
              <a:t> the </a:t>
            </a:r>
            <a:r>
              <a:rPr lang="fr-FR" dirty="0" err="1" smtClean="0">
                <a:sym typeface="Wingdings" pitchFamily="2" charset="2"/>
              </a:rPr>
              <a:t>critical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period</a:t>
            </a:r>
            <a:r>
              <a:rPr lang="fr-FR" dirty="0" smtClean="0">
                <a:sym typeface="Wingdings" pitchFamily="2" charset="2"/>
              </a:rPr>
              <a:t> : important for the </a:t>
            </a:r>
            <a:r>
              <a:rPr lang="fr-FR" dirty="0" err="1" smtClean="0">
                <a:sym typeface="Wingdings" pitchFamily="2" charset="2"/>
              </a:rPr>
              <a:t>synaptic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development</a:t>
            </a:r>
            <a:endParaRPr lang="fr-FR" dirty="0"/>
          </a:p>
        </p:txBody>
      </p:sp>
      <p:grpSp>
        <p:nvGrpSpPr>
          <p:cNvPr id="4" name="Groupe 6"/>
          <p:cNvGrpSpPr/>
          <p:nvPr/>
        </p:nvGrpSpPr>
        <p:grpSpPr>
          <a:xfrm>
            <a:off x="1475656" y="1988840"/>
            <a:ext cx="5451152" cy="3312368"/>
            <a:chOff x="467543" y="2348880"/>
            <a:chExt cx="5451152" cy="3312368"/>
          </a:xfrm>
        </p:grpSpPr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67543" y="2420888"/>
              <a:ext cx="2558179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6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275856" y="2348880"/>
              <a:ext cx="2642839" cy="30963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r-FR" sz="4000" dirty="0" err="1" smtClean="0"/>
              <a:t>Effect</a:t>
            </a:r>
            <a:r>
              <a:rPr lang="fr-FR" sz="4000" dirty="0" smtClean="0"/>
              <a:t> of </a:t>
            </a:r>
            <a:r>
              <a:rPr lang="fr-FR" sz="4000" dirty="0" err="1" smtClean="0"/>
              <a:t>drugs</a:t>
            </a:r>
            <a:r>
              <a:rPr lang="fr-FR" sz="4000" dirty="0" smtClean="0"/>
              <a:t> on NR2B S1480 phosphorylation</a:t>
            </a: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6217840"/>
            <a:ext cx="8229600" cy="52352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sz="1800" dirty="0" smtClean="0">
                <a:solidFill>
                  <a:srgbClr val="FFC000"/>
                </a:solidFill>
                <a:sym typeface="Wingdings" pitchFamily="2" charset="2"/>
              </a:rPr>
              <a:t></a:t>
            </a:r>
            <a:r>
              <a:rPr lang="fr-FR" sz="1800" dirty="0" smtClean="0">
                <a:sym typeface="Wingdings" pitchFamily="2" charset="2"/>
              </a:rPr>
              <a:t>Phosphorylation on NR2B S1480 </a:t>
            </a:r>
            <a:r>
              <a:rPr lang="fr-FR" sz="1800" dirty="0" err="1" smtClean="0">
                <a:sym typeface="Wingdings" pitchFamily="2" charset="2"/>
              </a:rPr>
              <a:t>is</a:t>
            </a:r>
            <a:r>
              <a:rPr lang="fr-FR" sz="1800" dirty="0" smtClean="0">
                <a:sym typeface="Wingdings" pitchFamily="2" charset="2"/>
              </a:rPr>
              <a:t> </a:t>
            </a:r>
            <a:r>
              <a:rPr lang="fr-FR" sz="1800" dirty="0" err="1" smtClean="0">
                <a:sym typeface="Wingdings" pitchFamily="2" charset="2"/>
              </a:rPr>
              <a:t>induce</a:t>
            </a:r>
            <a:r>
              <a:rPr lang="fr-FR" sz="1800" dirty="0" smtClean="0">
                <a:sym typeface="Wingdings" pitchFamily="2" charset="2"/>
              </a:rPr>
              <a:t> by </a:t>
            </a:r>
            <a:r>
              <a:rPr lang="fr-FR" sz="1800" dirty="0" err="1" smtClean="0">
                <a:sym typeface="Wingdings" pitchFamily="2" charset="2"/>
              </a:rPr>
              <a:t>synaptic</a:t>
            </a:r>
            <a:r>
              <a:rPr lang="fr-FR" sz="1800" dirty="0" smtClean="0">
                <a:sym typeface="Wingdings" pitchFamily="2" charset="2"/>
              </a:rPr>
              <a:t> </a:t>
            </a:r>
            <a:r>
              <a:rPr lang="fr-FR" sz="1800" dirty="0" err="1" smtClean="0">
                <a:sym typeface="Wingdings" pitchFamily="2" charset="2"/>
              </a:rPr>
              <a:t>activity</a:t>
            </a:r>
            <a:r>
              <a:rPr lang="fr-FR" sz="1800" dirty="0" smtClean="0">
                <a:sym typeface="Wingdings" pitchFamily="2" charset="2"/>
              </a:rPr>
              <a:t>.</a:t>
            </a:r>
            <a:endParaRPr lang="fr-FR" sz="1800" dirty="0"/>
          </a:p>
        </p:txBody>
      </p:sp>
      <p:grpSp>
        <p:nvGrpSpPr>
          <p:cNvPr id="21" name="Groupe 20"/>
          <p:cNvGrpSpPr/>
          <p:nvPr/>
        </p:nvGrpSpPr>
        <p:grpSpPr>
          <a:xfrm>
            <a:off x="587128" y="1868477"/>
            <a:ext cx="8233344" cy="1704539"/>
            <a:chOff x="323528" y="2780928"/>
            <a:chExt cx="8820472" cy="2580851"/>
          </a:xfrm>
        </p:grpSpPr>
        <p:grpSp>
          <p:nvGrpSpPr>
            <p:cNvPr id="22" name="Groupe 27"/>
            <p:cNvGrpSpPr/>
            <p:nvPr/>
          </p:nvGrpSpPr>
          <p:grpSpPr>
            <a:xfrm>
              <a:off x="323528" y="2780928"/>
              <a:ext cx="5238993" cy="2580851"/>
              <a:chOff x="755576" y="3089689"/>
              <a:chExt cx="5238993" cy="2580851"/>
            </a:xfrm>
          </p:grpSpPr>
          <p:pic>
            <p:nvPicPr>
              <p:cNvPr id="26" name="Picture 3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 rot="19124459" flipH="1">
                <a:off x="1435842" y="3089689"/>
                <a:ext cx="1428750" cy="10668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27" name="Groupe 22"/>
              <p:cNvGrpSpPr/>
              <p:nvPr/>
            </p:nvGrpSpPr>
            <p:grpSpPr>
              <a:xfrm>
                <a:off x="755576" y="4293096"/>
                <a:ext cx="2592288" cy="1377444"/>
                <a:chOff x="539552" y="4005064"/>
                <a:chExt cx="2592288" cy="1377444"/>
              </a:xfrm>
            </p:grpSpPr>
            <p:grpSp>
              <p:nvGrpSpPr>
                <p:cNvPr id="30" name="Groupe 20"/>
                <p:cNvGrpSpPr/>
                <p:nvPr/>
              </p:nvGrpSpPr>
              <p:grpSpPr>
                <a:xfrm>
                  <a:off x="611560" y="4005064"/>
                  <a:ext cx="2232248" cy="864098"/>
                  <a:chOff x="2123728" y="4581126"/>
                  <a:chExt cx="2232248" cy="864098"/>
                </a:xfrm>
              </p:grpSpPr>
              <p:pic>
                <p:nvPicPr>
                  <p:cNvPr id="32" name="Picture 2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/>
                  <a:stretch>
                    <a:fillRect/>
                  </a:stretch>
                </p:blipFill>
                <p:spPr bwMode="auto">
                  <a:xfrm>
                    <a:off x="2123728" y="4869160"/>
                    <a:ext cx="2232248" cy="576064"/>
                  </a:xfrm>
                  <a:prstGeom prst="ellipse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grpSp>
                <p:nvGrpSpPr>
                  <p:cNvPr id="33" name="Groupe 32"/>
                  <p:cNvGrpSpPr/>
                  <p:nvPr/>
                </p:nvGrpSpPr>
                <p:grpSpPr>
                  <a:xfrm>
                    <a:off x="2123728" y="4581126"/>
                    <a:ext cx="2232248" cy="864096"/>
                    <a:chOff x="899592" y="4206686"/>
                    <a:chExt cx="2448272" cy="950506"/>
                  </a:xfrm>
                </p:grpSpPr>
                <p:sp>
                  <p:nvSpPr>
                    <p:cNvPr id="34" name="Ellipse 33"/>
                    <p:cNvSpPr/>
                    <p:nvPr/>
                  </p:nvSpPr>
                  <p:spPr>
                    <a:xfrm>
                      <a:off x="899592" y="4509120"/>
                      <a:ext cx="2448272" cy="648072"/>
                    </a:xfrm>
                    <a:prstGeom prst="ellips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/>
                    </a:p>
                  </p:txBody>
                </p:sp>
                <p:sp>
                  <p:nvSpPr>
                    <p:cNvPr id="35" name="Ellipse 34"/>
                    <p:cNvSpPr/>
                    <p:nvPr/>
                  </p:nvSpPr>
                  <p:spPr>
                    <a:xfrm>
                      <a:off x="899592" y="4206686"/>
                      <a:ext cx="2448272" cy="648072"/>
                    </a:xfrm>
                    <a:prstGeom prst="ellips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/>
                    </a:p>
                  </p:txBody>
                </p:sp>
                <p:cxnSp>
                  <p:nvCxnSpPr>
                    <p:cNvPr id="36" name="Connecteur droit 35"/>
                    <p:cNvCxnSpPr>
                      <a:stCxn id="35" idx="2"/>
                      <a:endCxn id="34" idx="2"/>
                    </p:cNvCxnSpPr>
                    <p:nvPr/>
                  </p:nvCxnSpPr>
                  <p:spPr>
                    <a:xfrm>
                      <a:off x="899592" y="4530724"/>
                      <a:ext cx="0" cy="302434"/>
                    </a:xfrm>
                    <a:prstGeom prst="line">
                      <a:avLst/>
                    </a:prstGeom>
                    <a:ln w="28575"/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37" name="Connecteur droit 12"/>
                    <p:cNvCxnSpPr>
                      <a:stCxn id="35" idx="6"/>
                      <a:endCxn id="34" idx="6"/>
                    </p:cNvCxnSpPr>
                    <p:nvPr/>
                  </p:nvCxnSpPr>
                  <p:spPr>
                    <a:xfrm>
                      <a:off x="3347864" y="4530724"/>
                      <a:ext cx="0" cy="302434"/>
                    </a:xfrm>
                    <a:prstGeom prst="line">
                      <a:avLst/>
                    </a:prstGeom>
                    <a:ln w="28575"/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sp>
              <p:nvSpPr>
                <p:cNvPr id="31" name="ZoneTexte 30"/>
                <p:cNvSpPr txBox="1"/>
                <p:nvPr/>
              </p:nvSpPr>
              <p:spPr>
                <a:xfrm>
                  <a:off x="539552" y="5013176"/>
                  <a:ext cx="259228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fr-FR" dirty="0" smtClean="0"/>
                    <a:t>Cortical </a:t>
                  </a:r>
                  <a:r>
                    <a:rPr lang="fr-FR" dirty="0" err="1" smtClean="0"/>
                    <a:t>neuron</a:t>
                  </a:r>
                  <a:r>
                    <a:rPr lang="fr-FR" dirty="0" smtClean="0"/>
                    <a:t> culture </a:t>
                  </a:r>
                  <a:endParaRPr lang="fr-FR" dirty="0"/>
                </a:p>
              </p:txBody>
            </p:sp>
          </p:grpSp>
          <p:sp>
            <p:nvSpPr>
              <p:cNvPr id="28" name="ZoneTexte 27"/>
              <p:cNvSpPr txBox="1"/>
              <p:nvPr/>
            </p:nvSpPr>
            <p:spPr>
              <a:xfrm>
                <a:off x="2843808" y="3356992"/>
                <a:ext cx="3150761" cy="52244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2400" dirty="0" smtClean="0"/>
                  <a:t>TTX, </a:t>
                </a:r>
                <a:r>
                  <a:rPr lang="fr-FR" sz="2400" dirty="0" err="1" smtClean="0"/>
                  <a:t>bicuculline</a:t>
                </a:r>
                <a:r>
                  <a:rPr lang="fr-FR" sz="2400" dirty="0" smtClean="0"/>
                  <a:t> or </a:t>
                </a:r>
                <a:r>
                  <a:rPr lang="fr-FR" sz="2400" dirty="0" err="1" smtClean="0"/>
                  <a:t>KCl</a:t>
                </a:r>
                <a:endParaRPr lang="fr-FR" sz="2400" dirty="0"/>
              </a:p>
            </p:txBody>
          </p:sp>
          <p:cxnSp>
            <p:nvCxnSpPr>
              <p:cNvPr id="29" name="Connecteur droit avec flèche 28"/>
              <p:cNvCxnSpPr/>
              <p:nvPr/>
            </p:nvCxnSpPr>
            <p:spPr>
              <a:xfrm>
                <a:off x="3131840" y="4725144"/>
                <a:ext cx="936104" cy="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23" name="ZoneTexte 22"/>
            <p:cNvSpPr txBox="1"/>
            <p:nvPr/>
          </p:nvSpPr>
          <p:spPr>
            <a:xfrm>
              <a:off x="3779912" y="3890150"/>
              <a:ext cx="1728192" cy="10448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smtClean="0"/>
                <a:t>Isolation of cellular membrane</a:t>
              </a:r>
              <a:endParaRPr lang="fr-FR" dirty="0"/>
            </a:p>
          </p:txBody>
        </p:sp>
        <p:cxnSp>
          <p:nvCxnSpPr>
            <p:cNvPr id="24" name="Connecteur droit avec flèche 23"/>
            <p:cNvCxnSpPr/>
            <p:nvPr/>
          </p:nvCxnSpPr>
          <p:spPr>
            <a:xfrm>
              <a:off x="5436096" y="4413232"/>
              <a:ext cx="936104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5" name="ZoneTexte 24"/>
            <p:cNvSpPr txBox="1"/>
            <p:nvPr/>
          </p:nvSpPr>
          <p:spPr>
            <a:xfrm>
              <a:off x="6588224" y="3921297"/>
              <a:ext cx="2555776" cy="10448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err="1" smtClean="0"/>
                <a:t>Immunoblot</a:t>
              </a:r>
              <a:r>
                <a:rPr lang="fr-FR" dirty="0" smtClean="0"/>
                <a:t> </a:t>
              </a:r>
              <a:r>
                <a:rPr lang="fr-FR" dirty="0" err="1" smtClean="0"/>
                <a:t>with</a:t>
              </a:r>
              <a:r>
                <a:rPr lang="fr-FR" dirty="0" smtClean="0"/>
                <a:t> NR2B or </a:t>
              </a:r>
              <a:r>
                <a:rPr lang="fr-FR" dirty="0" err="1" smtClean="0"/>
                <a:t>phopho</a:t>
              </a:r>
              <a:r>
                <a:rPr lang="fr-FR" dirty="0" smtClean="0"/>
                <a:t>-</a:t>
              </a:r>
              <a:r>
                <a:rPr lang="fr-FR" dirty="0" err="1" smtClean="0"/>
                <a:t>specific</a:t>
              </a:r>
              <a:r>
                <a:rPr lang="fr-FR" dirty="0" smtClean="0"/>
                <a:t> NR2B S1480 </a:t>
              </a:r>
              <a:r>
                <a:rPr lang="fr-FR" dirty="0" err="1" smtClean="0"/>
                <a:t>antibodies</a:t>
              </a:r>
              <a:endParaRPr lang="fr-FR" dirty="0"/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3789040"/>
            <a:ext cx="3455060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3936623"/>
            <a:ext cx="2952328" cy="2300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r-FR" sz="4000" dirty="0" err="1" smtClean="0"/>
              <a:t>Effect</a:t>
            </a:r>
            <a:r>
              <a:rPr lang="fr-FR" sz="4000" dirty="0" smtClean="0"/>
              <a:t> of </a:t>
            </a:r>
            <a:r>
              <a:rPr lang="fr-FR" sz="4000" dirty="0" err="1" smtClean="0"/>
              <a:t>drugs</a:t>
            </a:r>
            <a:r>
              <a:rPr lang="fr-FR" sz="4000" dirty="0" smtClean="0"/>
              <a:t> on NR2B S1480 phosphorylation</a:t>
            </a: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6073824"/>
            <a:ext cx="8229600" cy="66754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fr-FR" sz="1800" dirty="0" smtClean="0">
                <a:solidFill>
                  <a:srgbClr val="FFC000"/>
                </a:solidFill>
                <a:sym typeface="Wingdings" pitchFamily="2" charset="2"/>
              </a:rPr>
              <a:t></a:t>
            </a:r>
            <a:r>
              <a:rPr lang="fr-FR" sz="1800" dirty="0" smtClean="0">
                <a:sym typeface="Wingdings" pitchFamily="2" charset="2"/>
              </a:rPr>
              <a:t> Phosphorylation on NR2B S1480 </a:t>
            </a:r>
            <a:r>
              <a:rPr lang="fr-FR" sz="1800" dirty="0" err="1" smtClean="0">
                <a:sym typeface="Wingdings" pitchFamily="2" charset="2"/>
              </a:rPr>
              <a:t>is</a:t>
            </a:r>
            <a:r>
              <a:rPr lang="fr-FR" sz="1800" dirty="0" smtClean="0">
                <a:sym typeface="Wingdings" pitchFamily="2" charset="2"/>
              </a:rPr>
              <a:t> </a:t>
            </a:r>
            <a:r>
              <a:rPr lang="fr-FR" sz="1800" dirty="0" err="1" smtClean="0">
                <a:sym typeface="Wingdings" pitchFamily="2" charset="2"/>
              </a:rPr>
              <a:t>induce</a:t>
            </a:r>
            <a:r>
              <a:rPr lang="fr-FR" sz="1800" dirty="0" smtClean="0">
                <a:sym typeface="Wingdings" pitchFamily="2" charset="2"/>
              </a:rPr>
              <a:t> by </a:t>
            </a:r>
            <a:r>
              <a:rPr lang="fr-FR" sz="1800" dirty="0" err="1" smtClean="0">
                <a:sym typeface="Wingdings" pitchFamily="2" charset="2"/>
              </a:rPr>
              <a:t>activity</a:t>
            </a:r>
            <a:r>
              <a:rPr lang="fr-FR" sz="1800" dirty="0" smtClean="0">
                <a:sym typeface="Wingdings" pitchFamily="2" charset="2"/>
              </a:rPr>
              <a:t> </a:t>
            </a:r>
            <a:r>
              <a:rPr lang="fr-FR" sz="1800" dirty="0" err="1" smtClean="0">
                <a:sym typeface="Wingdings" pitchFamily="2" charset="2"/>
              </a:rPr>
              <a:t>that</a:t>
            </a:r>
            <a:r>
              <a:rPr lang="fr-FR" sz="1800" dirty="0" smtClean="0">
                <a:sym typeface="Wingdings" pitchFamily="2" charset="2"/>
              </a:rPr>
              <a:t> </a:t>
            </a:r>
            <a:r>
              <a:rPr lang="fr-FR" sz="1800" dirty="0" err="1" smtClean="0">
                <a:sym typeface="Wingdings" pitchFamily="2" charset="2"/>
              </a:rPr>
              <a:t>is</a:t>
            </a:r>
            <a:r>
              <a:rPr lang="fr-FR" sz="1800" dirty="0" smtClean="0">
                <a:sym typeface="Wingdings" pitchFamily="2" charset="2"/>
              </a:rPr>
              <a:t> </a:t>
            </a:r>
            <a:r>
              <a:rPr lang="fr-FR" sz="1800" dirty="0" err="1" smtClean="0">
                <a:sym typeface="Wingdings" pitchFamily="2" charset="2"/>
              </a:rPr>
              <a:t>dependant</a:t>
            </a:r>
            <a:r>
              <a:rPr lang="fr-FR" sz="1800" dirty="0" smtClean="0">
                <a:sym typeface="Wingdings" pitchFamily="2" charset="2"/>
              </a:rPr>
              <a:t> of </a:t>
            </a:r>
            <a:r>
              <a:rPr lang="fr-FR" sz="1800" dirty="0" err="1" smtClean="0">
                <a:sym typeface="Wingdings" pitchFamily="2" charset="2"/>
              </a:rPr>
              <a:t>synaptic</a:t>
            </a:r>
            <a:r>
              <a:rPr lang="fr-FR" sz="1800" dirty="0" smtClean="0">
                <a:sym typeface="Wingdings" pitchFamily="2" charset="2"/>
              </a:rPr>
              <a:t> NMDAR activation.</a:t>
            </a:r>
            <a:endParaRPr lang="fr-FR" sz="1800" dirty="0"/>
          </a:p>
        </p:txBody>
      </p:sp>
      <p:grpSp>
        <p:nvGrpSpPr>
          <p:cNvPr id="4" name="Groupe 3"/>
          <p:cNvGrpSpPr/>
          <p:nvPr/>
        </p:nvGrpSpPr>
        <p:grpSpPr>
          <a:xfrm>
            <a:off x="515120" y="1868477"/>
            <a:ext cx="8377360" cy="1463538"/>
            <a:chOff x="323528" y="2780928"/>
            <a:chExt cx="9216580" cy="2968330"/>
          </a:xfrm>
        </p:grpSpPr>
        <p:grpSp>
          <p:nvGrpSpPr>
            <p:cNvPr id="5" name="Groupe 27"/>
            <p:cNvGrpSpPr/>
            <p:nvPr/>
          </p:nvGrpSpPr>
          <p:grpSpPr>
            <a:xfrm>
              <a:off x="323528" y="2780928"/>
              <a:ext cx="4335025" cy="2580851"/>
              <a:chOff x="755576" y="3089689"/>
              <a:chExt cx="4335025" cy="2580851"/>
            </a:xfrm>
          </p:grpSpPr>
          <p:pic>
            <p:nvPicPr>
              <p:cNvPr id="9" name="Picture 3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 rot="19124459" flipH="1">
                <a:off x="1435842" y="3089689"/>
                <a:ext cx="1428750" cy="10668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10" name="Groupe 22"/>
              <p:cNvGrpSpPr/>
              <p:nvPr/>
            </p:nvGrpSpPr>
            <p:grpSpPr>
              <a:xfrm>
                <a:off x="755576" y="4293096"/>
                <a:ext cx="2592288" cy="1377444"/>
                <a:chOff x="539552" y="4005064"/>
                <a:chExt cx="2592288" cy="1377444"/>
              </a:xfrm>
            </p:grpSpPr>
            <p:grpSp>
              <p:nvGrpSpPr>
                <p:cNvPr id="13" name="Groupe 20"/>
                <p:cNvGrpSpPr/>
                <p:nvPr/>
              </p:nvGrpSpPr>
              <p:grpSpPr>
                <a:xfrm>
                  <a:off x="611560" y="4005064"/>
                  <a:ext cx="2232248" cy="864098"/>
                  <a:chOff x="2123728" y="4581126"/>
                  <a:chExt cx="2232248" cy="864098"/>
                </a:xfrm>
              </p:grpSpPr>
              <p:pic>
                <p:nvPicPr>
                  <p:cNvPr id="15" name="Picture 2"/>
                  <p:cNvPicPr>
                    <a:picLocks noChangeAspect="1" noChangeArrowheads="1"/>
                  </p:cNvPicPr>
                  <p:nvPr/>
                </p:nvPicPr>
                <p:blipFill>
                  <a:blip r:embed="rId3" cstate="print"/>
                  <a:srcRect/>
                  <a:stretch>
                    <a:fillRect/>
                  </a:stretch>
                </p:blipFill>
                <p:spPr bwMode="auto">
                  <a:xfrm>
                    <a:off x="2123728" y="4869160"/>
                    <a:ext cx="2232248" cy="576064"/>
                  </a:xfrm>
                  <a:prstGeom prst="ellipse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grpSp>
                <p:nvGrpSpPr>
                  <p:cNvPr id="16" name="Groupe 32"/>
                  <p:cNvGrpSpPr/>
                  <p:nvPr/>
                </p:nvGrpSpPr>
                <p:grpSpPr>
                  <a:xfrm>
                    <a:off x="2123728" y="4581126"/>
                    <a:ext cx="2232248" cy="864096"/>
                    <a:chOff x="899592" y="4206686"/>
                    <a:chExt cx="2448272" cy="950506"/>
                  </a:xfrm>
                </p:grpSpPr>
                <p:sp>
                  <p:nvSpPr>
                    <p:cNvPr id="17" name="Ellipse 16"/>
                    <p:cNvSpPr/>
                    <p:nvPr/>
                  </p:nvSpPr>
                  <p:spPr>
                    <a:xfrm>
                      <a:off x="899592" y="4509120"/>
                      <a:ext cx="2448272" cy="648072"/>
                    </a:xfrm>
                    <a:prstGeom prst="ellips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/>
                    </a:p>
                  </p:txBody>
                </p:sp>
                <p:sp>
                  <p:nvSpPr>
                    <p:cNvPr id="18" name="Ellipse 17"/>
                    <p:cNvSpPr/>
                    <p:nvPr/>
                  </p:nvSpPr>
                  <p:spPr>
                    <a:xfrm>
                      <a:off x="899592" y="4206686"/>
                      <a:ext cx="2448272" cy="648072"/>
                    </a:xfrm>
                    <a:prstGeom prst="ellips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/>
                    </a:p>
                  </p:txBody>
                </p:sp>
                <p:cxnSp>
                  <p:nvCxnSpPr>
                    <p:cNvPr id="19" name="Connecteur droit 18"/>
                    <p:cNvCxnSpPr>
                      <a:stCxn id="18" idx="2"/>
                      <a:endCxn id="17" idx="2"/>
                    </p:cNvCxnSpPr>
                    <p:nvPr/>
                  </p:nvCxnSpPr>
                  <p:spPr>
                    <a:xfrm>
                      <a:off x="899592" y="4530724"/>
                      <a:ext cx="0" cy="302434"/>
                    </a:xfrm>
                    <a:prstGeom prst="line">
                      <a:avLst/>
                    </a:prstGeom>
                    <a:ln w="28575"/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0" name="Connecteur droit 12"/>
                    <p:cNvCxnSpPr>
                      <a:stCxn id="18" idx="6"/>
                      <a:endCxn id="17" idx="6"/>
                    </p:cNvCxnSpPr>
                    <p:nvPr/>
                  </p:nvCxnSpPr>
                  <p:spPr>
                    <a:xfrm>
                      <a:off x="3347864" y="4530724"/>
                      <a:ext cx="0" cy="302434"/>
                    </a:xfrm>
                    <a:prstGeom prst="line">
                      <a:avLst/>
                    </a:prstGeom>
                    <a:ln w="28575"/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sp>
              <p:nvSpPr>
                <p:cNvPr id="14" name="ZoneTexte 13"/>
                <p:cNvSpPr txBox="1"/>
                <p:nvPr/>
              </p:nvSpPr>
              <p:spPr>
                <a:xfrm>
                  <a:off x="539552" y="5013176"/>
                  <a:ext cx="259228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fr-FR" dirty="0" smtClean="0"/>
                    <a:t>Cortical </a:t>
                  </a:r>
                  <a:r>
                    <a:rPr lang="fr-FR" dirty="0" err="1" smtClean="0"/>
                    <a:t>neuron</a:t>
                  </a:r>
                  <a:r>
                    <a:rPr lang="fr-FR" dirty="0" smtClean="0"/>
                    <a:t> culture </a:t>
                  </a:r>
                  <a:endParaRPr lang="fr-FR" dirty="0"/>
                </a:p>
              </p:txBody>
            </p:sp>
          </p:grpSp>
          <p:sp>
            <p:nvSpPr>
              <p:cNvPr id="11" name="ZoneTexte 10"/>
              <p:cNvSpPr txBox="1"/>
              <p:nvPr/>
            </p:nvSpPr>
            <p:spPr>
              <a:xfrm>
                <a:off x="2843808" y="3356992"/>
                <a:ext cx="2246793" cy="5979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2400" dirty="0" smtClean="0"/>
                  <a:t>MK-801 or APV</a:t>
                </a:r>
                <a:endParaRPr lang="fr-FR" sz="2400" dirty="0"/>
              </a:p>
            </p:txBody>
          </p:sp>
          <p:cxnSp>
            <p:nvCxnSpPr>
              <p:cNvPr id="12" name="Connecteur droit avec flèche 11"/>
              <p:cNvCxnSpPr/>
              <p:nvPr/>
            </p:nvCxnSpPr>
            <p:spPr>
              <a:xfrm>
                <a:off x="3131840" y="4725144"/>
                <a:ext cx="936104" cy="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6" name="ZoneTexte 5"/>
            <p:cNvSpPr txBox="1"/>
            <p:nvPr/>
          </p:nvSpPr>
          <p:spPr>
            <a:xfrm>
              <a:off x="3779912" y="3890150"/>
              <a:ext cx="1728192" cy="10448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smtClean="0"/>
                <a:t>Isolation of cellular membrane</a:t>
              </a:r>
              <a:endParaRPr lang="fr-FR" dirty="0"/>
            </a:p>
          </p:txBody>
        </p:sp>
        <p:cxnSp>
          <p:nvCxnSpPr>
            <p:cNvPr id="7" name="Connecteur droit avec flèche 6"/>
            <p:cNvCxnSpPr/>
            <p:nvPr/>
          </p:nvCxnSpPr>
          <p:spPr>
            <a:xfrm>
              <a:off x="5436096" y="4413232"/>
              <a:ext cx="936104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8" name="ZoneTexte 7"/>
            <p:cNvSpPr txBox="1"/>
            <p:nvPr/>
          </p:nvSpPr>
          <p:spPr>
            <a:xfrm>
              <a:off x="6588224" y="3876571"/>
              <a:ext cx="2951884" cy="18726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err="1" smtClean="0"/>
                <a:t>Immunoblot</a:t>
              </a:r>
              <a:r>
                <a:rPr lang="fr-FR" dirty="0" smtClean="0"/>
                <a:t> </a:t>
              </a:r>
              <a:r>
                <a:rPr lang="fr-FR" dirty="0" err="1" smtClean="0"/>
                <a:t>with</a:t>
              </a:r>
              <a:r>
                <a:rPr lang="fr-FR" dirty="0" smtClean="0"/>
                <a:t> NR2B or </a:t>
              </a:r>
              <a:r>
                <a:rPr lang="fr-FR" dirty="0" err="1" smtClean="0"/>
                <a:t>phopho</a:t>
              </a:r>
              <a:r>
                <a:rPr lang="fr-FR" dirty="0" smtClean="0"/>
                <a:t>-</a:t>
              </a:r>
              <a:r>
                <a:rPr lang="fr-FR" dirty="0" err="1" smtClean="0"/>
                <a:t>specific</a:t>
              </a:r>
              <a:r>
                <a:rPr lang="fr-FR" dirty="0" smtClean="0"/>
                <a:t> NR2B S1480 </a:t>
              </a:r>
              <a:r>
                <a:rPr lang="fr-FR" dirty="0" err="1" smtClean="0"/>
                <a:t>antibodies</a:t>
              </a:r>
              <a:endParaRPr lang="fr-FR" dirty="0"/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3573959"/>
            <a:ext cx="3676149" cy="230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08382" y="3645024"/>
            <a:ext cx="3247994" cy="2125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r-FR" sz="4000" dirty="0" smtClean="0"/>
              <a:t>NR2A expression and NR2B S1480 phosphorylation </a:t>
            </a: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3971" y="6190456"/>
            <a:ext cx="8229600" cy="66754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fr-FR" sz="1800" dirty="0" smtClean="0">
                <a:solidFill>
                  <a:srgbClr val="FFC000"/>
                </a:solidFill>
                <a:sym typeface="Wingdings" pitchFamily="2" charset="2"/>
              </a:rPr>
              <a:t></a:t>
            </a:r>
            <a:r>
              <a:rPr lang="fr-FR" sz="1800" dirty="0" smtClean="0">
                <a:sym typeface="Wingdings" pitchFamily="2" charset="2"/>
              </a:rPr>
              <a:t>The stimuli </a:t>
            </a:r>
            <a:r>
              <a:rPr lang="fr-FR" sz="1800" dirty="0" err="1" smtClean="0">
                <a:sym typeface="Wingdings" pitchFamily="2" charset="2"/>
              </a:rPr>
              <a:t>required</a:t>
            </a:r>
            <a:r>
              <a:rPr lang="fr-FR" sz="1800" dirty="0" smtClean="0">
                <a:sym typeface="Wingdings" pitchFamily="2" charset="2"/>
              </a:rPr>
              <a:t> for NMDAR </a:t>
            </a:r>
            <a:r>
              <a:rPr lang="fr-FR" sz="1800" dirty="0" err="1" smtClean="0">
                <a:sym typeface="Wingdings" pitchFamily="2" charset="2"/>
              </a:rPr>
              <a:t>switch</a:t>
            </a:r>
            <a:r>
              <a:rPr lang="fr-FR" sz="1800" dirty="0" smtClean="0">
                <a:sym typeface="Wingdings" pitchFamily="2" charset="2"/>
              </a:rPr>
              <a:t> </a:t>
            </a:r>
            <a:r>
              <a:rPr lang="fr-FR" sz="1800" dirty="0" err="1" smtClean="0">
                <a:sym typeface="Wingdings" pitchFamily="2" charset="2"/>
              </a:rPr>
              <a:t>is</a:t>
            </a:r>
            <a:r>
              <a:rPr lang="fr-FR" sz="1800" dirty="0" smtClean="0">
                <a:sym typeface="Wingdings" pitchFamily="2" charset="2"/>
              </a:rPr>
              <a:t> </a:t>
            </a:r>
            <a:r>
              <a:rPr lang="fr-FR" sz="1800" dirty="0" err="1" smtClean="0">
                <a:sym typeface="Wingdings" pitchFamily="2" charset="2"/>
              </a:rPr>
              <a:t>implicated</a:t>
            </a:r>
            <a:r>
              <a:rPr lang="fr-FR" sz="1800" dirty="0" smtClean="0">
                <a:sym typeface="Wingdings" pitchFamily="2" charset="2"/>
              </a:rPr>
              <a:t> in NR2B S1480 phosphorylation</a:t>
            </a:r>
            <a:endParaRPr lang="fr-FR" sz="1800" dirty="0"/>
          </a:p>
        </p:txBody>
      </p:sp>
      <p:grpSp>
        <p:nvGrpSpPr>
          <p:cNvPr id="4" name="Groupe 3"/>
          <p:cNvGrpSpPr/>
          <p:nvPr/>
        </p:nvGrpSpPr>
        <p:grpSpPr>
          <a:xfrm>
            <a:off x="515120" y="1852329"/>
            <a:ext cx="8233344" cy="1360647"/>
            <a:chOff x="323528" y="3562651"/>
            <a:chExt cx="8820472" cy="2718897"/>
          </a:xfrm>
        </p:grpSpPr>
        <p:grpSp>
          <p:nvGrpSpPr>
            <p:cNvPr id="5" name="Groupe 27"/>
            <p:cNvGrpSpPr/>
            <p:nvPr/>
          </p:nvGrpSpPr>
          <p:grpSpPr>
            <a:xfrm>
              <a:off x="323528" y="3984335"/>
              <a:ext cx="3312368" cy="2297213"/>
              <a:chOff x="755576" y="4293096"/>
              <a:chExt cx="3312368" cy="2297213"/>
            </a:xfrm>
          </p:grpSpPr>
          <p:grpSp>
            <p:nvGrpSpPr>
              <p:cNvPr id="10" name="Groupe 22"/>
              <p:cNvGrpSpPr/>
              <p:nvPr/>
            </p:nvGrpSpPr>
            <p:grpSpPr>
              <a:xfrm>
                <a:off x="755576" y="4293096"/>
                <a:ext cx="2592288" cy="2297213"/>
                <a:chOff x="539552" y="4005064"/>
                <a:chExt cx="2592288" cy="2297213"/>
              </a:xfrm>
            </p:grpSpPr>
            <p:grpSp>
              <p:nvGrpSpPr>
                <p:cNvPr id="13" name="Groupe 20"/>
                <p:cNvGrpSpPr/>
                <p:nvPr/>
              </p:nvGrpSpPr>
              <p:grpSpPr>
                <a:xfrm>
                  <a:off x="611560" y="4005064"/>
                  <a:ext cx="2232248" cy="864098"/>
                  <a:chOff x="2123728" y="4581126"/>
                  <a:chExt cx="2232248" cy="864098"/>
                </a:xfrm>
              </p:grpSpPr>
              <p:pic>
                <p:nvPicPr>
                  <p:cNvPr id="15" name="Picture 2"/>
                  <p:cNvPicPr>
                    <a:picLocks noChangeAspect="1" noChangeArrowheads="1"/>
                  </p:cNvPicPr>
                  <p:nvPr/>
                </p:nvPicPr>
                <p:blipFill>
                  <a:blip r:embed="rId3" cstate="print"/>
                  <a:srcRect/>
                  <a:stretch>
                    <a:fillRect/>
                  </a:stretch>
                </p:blipFill>
                <p:spPr bwMode="auto">
                  <a:xfrm>
                    <a:off x="2123728" y="4869160"/>
                    <a:ext cx="2232248" cy="576064"/>
                  </a:xfrm>
                  <a:prstGeom prst="ellipse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grpSp>
                <p:nvGrpSpPr>
                  <p:cNvPr id="16" name="Groupe 32"/>
                  <p:cNvGrpSpPr/>
                  <p:nvPr/>
                </p:nvGrpSpPr>
                <p:grpSpPr>
                  <a:xfrm>
                    <a:off x="2123728" y="4581126"/>
                    <a:ext cx="2232248" cy="864096"/>
                    <a:chOff x="899592" y="4206686"/>
                    <a:chExt cx="2448272" cy="950506"/>
                  </a:xfrm>
                </p:grpSpPr>
                <p:sp>
                  <p:nvSpPr>
                    <p:cNvPr id="17" name="Ellipse 16"/>
                    <p:cNvSpPr/>
                    <p:nvPr/>
                  </p:nvSpPr>
                  <p:spPr>
                    <a:xfrm>
                      <a:off x="899592" y="4509120"/>
                      <a:ext cx="2448272" cy="648072"/>
                    </a:xfrm>
                    <a:prstGeom prst="ellips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/>
                    </a:p>
                  </p:txBody>
                </p:sp>
                <p:sp>
                  <p:nvSpPr>
                    <p:cNvPr id="18" name="Ellipse 17"/>
                    <p:cNvSpPr/>
                    <p:nvPr/>
                  </p:nvSpPr>
                  <p:spPr>
                    <a:xfrm>
                      <a:off x="899592" y="4206686"/>
                      <a:ext cx="2448272" cy="648072"/>
                    </a:xfrm>
                    <a:prstGeom prst="ellips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/>
                    </a:p>
                  </p:txBody>
                </p:sp>
                <p:cxnSp>
                  <p:nvCxnSpPr>
                    <p:cNvPr id="19" name="Connecteur droit 18"/>
                    <p:cNvCxnSpPr>
                      <a:stCxn id="18" idx="2"/>
                      <a:endCxn id="17" idx="2"/>
                    </p:cNvCxnSpPr>
                    <p:nvPr/>
                  </p:nvCxnSpPr>
                  <p:spPr>
                    <a:xfrm>
                      <a:off x="899592" y="4530724"/>
                      <a:ext cx="0" cy="302434"/>
                    </a:xfrm>
                    <a:prstGeom prst="line">
                      <a:avLst/>
                    </a:prstGeom>
                    <a:ln w="28575"/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0" name="Connecteur droit 12"/>
                    <p:cNvCxnSpPr>
                      <a:stCxn id="18" idx="6"/>
                      <a:endCxn id="17" idx="6"/>
                    </p:cNvCxnSpPr>
                    <p:nvPr/>
                  </p:nvCxnSpPr>
                  <p:spPr>
                    <a:xfrm>
                      <a:off x="3347864" y="4530724"/>
                      <a:ext cx="0" cy="302434"/>
                    </a:xfrm>
                    <a:prstGeom prst="line">
                      <a:avLst/>
                    </a:prstGeom>
                    <a:ln w="28575"/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sp>
              <p:nvSpPr>
                <p:cNvPr id="14" name="ZoneTexte 13"/>
                <p:cNvSpPr txBox="1"/>
                <p:nvPr/>
              </p:nvSpPr>
              <p:spPr>
                <a:xfrm>
                  <a:off x="539552" y="5013174"/>
                  <a:ext cx="2592288" cy="128910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fr-FR" dirty="0" smtClean="0"/>
                    <a:t>Cortical </a:t>
                  </a:r>
                  <a:r>
                    <a:rPr lang="fr-FR" dirty="0" err="1" smtClean="0"/>
                    <a:t>synaptosomes</a:t>
                  </a:r>
                  <a:r>
                    <a:rPr lang="fr-FR" dirty="0" smtClean="0"/>
                    <a:t> </a:t>
                  </a:r>
                  <a:r>
                    <a:rPr lang="fr-FR" dirty="0" err="1" smtClean="0"/>
                    <a:t>from</a:t>
                  </a:r>
                  <a:r>
                    <a:rPr lang="fr-FR" dirty="0" smtClean="0"/>
                    <a:t> </a:t>
                  </a:r>
                  <a:r>
                    <a:rPr lang="fr-FR" dirty="0" err="1" smtClean="0"/>
                    <a:t>mice</a:t>
                  </a:r>
                  <a:r>
                    <a:rPr lang="fr-FR" dirty="0" smtClean="0"/>
                    <a:t> (WT or NR2A KO </a:t>
                  </a:r>
                  <a:endParaRPr lang="fr-FR" dirty="0"/>
                </a:p>
              </p:txBody>
            </p:sp>
          </p:grpSp>
          <p:cxnSp>
            <p:nvCxnSpPr>
              <p:cNvPr id="12" name="Connecteur droit avec flèche 11"/>
              <p:cNvCxnSpPr/>
              <p:nvPr/>
            </p:nvCxnSpPr>
            <p:spPr>
              <a:xfrm>
                <a:off x="3131840" y="4725144"/>
                <a:ext cx="936104" cy="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6" name="ZoneTexte 5"/>
            <p:cNvSpPr txBox="1"/>
            <p:nvPr/>
          </p:nvSpPr>
          <p:spPr>
            <a:xfrm>
              <a:off x="3779912" y="3760637"/>
              <a:ext cx="1728192" cy="12891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smtClean="0"/>
                <a:t>Isolation of cortical </a:t>
              </a:r>
              <a:r>
                <a:rPr lang="fr-FR" dirty="0" err="1" smtClean="0"/>
                <a:t>synaptosomes</a:t>
              </a:r>
              <a:endParaRPr lang="fr-FR" dirty="0"/>
            </a:p>
          </p:txBody>
        </p:sp>
        <p:cxnSp>
          <p:nvCxnSpPr>
            <p:cNvPr id="7" name="Connecteur droit avec flèche 6"/>
            <p:cNvCxnSpPr/>
            <p:nvPr/>
          </p:nvCxnSpPr>
          <p:spPr>
            <a:xfrm>
              <a:off x="5436096" y="4413232"/>
              <a:ext cx="936104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8" name="ZoneTexte 7"/>
            <p:cNvSpPr txBox="1"/>
            <p:nvPr/>
          </p:nvSpPr>
          <p:spPr>
            <a:xfrm>
              <a:off x="6588224" y="3562651"/>
              <a:ext cx="2555776" cy="16758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err="1" smtClean="0"/>
                <a:t>Immunoblot</a:t>
              </a:r>
              <a:r>
                <a:rPr lang="fr-FR" dirty="0" smtClean="0"/>
                <a:t> </a:t>
              </a:r>
              <a:r>
                <a:rPr lang="fr-FR" dirty="0" err="1" smtClean="0"/>
                <a:t>with</a:t>
              </a:r>
              <a:r>
                <a:rPr lang="fr-FR" dirty="0" smtClean="0"/>
                <a:t>, NR2A, NR2B or </a:t>
              </a:r>
              <a:r>
                <a:rPr lang="fr-FR" dirty="0" err="1" smtClean="0"/>
                <a:t>phopho</a:t>
              </a:r>
              <a:r>
                <a:rPr lang="fr-FR" dirty="0" smtClean="0"/>
                <a:t>-</a:t>
              </a:r>
              <a:r>
                <a:rPr lang="fr-FR" dirty="0" err="1" smtClean="0"/>
                <a:t>specific</a:t>
              </a:r>
              <a:r>
                <a:rPr lang="fr-FR" dirty="0" smtClean="0"/>
                <a:t> NR2B S1480 </a:t>
              </a:r>
              <a:r>
                <a:rPr lang="fr-FR" dirty="0" err="1" smtClean="0"/>
                <a:t>antibodies</a:t>
              </a:r>
              <a:endParaRPr lang="fr-FR" dirty="0"/>
            </a:p>
          </p:txBody>
        </p:sp>
      </p:grp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3144055"/>
            <a:ext cx="2602253" cy="3007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3573016"/>
            <a:ext cx="2553773" cy="2709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FR" dirty="0" err="1" smtClean="0"/>
              <a:t>Role</a:t>
            </a:r>
            <a:r>
              <a:rPr lang="fr-FR" dirty="0" smtClean="0"/>
              <a:t> of CK2 in the </a:t>
            </a:r>
            <a:r>
              <a:rPr lang="fr-FR" dirty="0" err="1" smtClean="0"/>
              <a:t>swich</a:t>
            </a:r>
            <a:r>
              <a:rPr lang="fr-FR" dirty="0" smtClean="0"/>
              <a:t> of NR2 </a:t>
            </a:r>
            <a:r>
              <a:rPr lang="fr-FR" dirty="0" err="1" smtClean="0"/>
              <a:t>subunit</a:t>
            </a:r>
            <a:r>
              <a:rPr lang="fr-FR" dirty="0" smtClean="0"/>
              <a:t> </a:t>
            </a:r>
            <a:r>
              <a:rPr lang="fr-FR" dirty="0" err="1" smtClean="0"/>
              <a:t>after</a:t>
            </a:r>
            <a:r>
              <a:rPr lang="fr-FR" dirty="0" smtClean="0"/>
              <a:t> induction of LTP</a:t>
            </a:r>
            <a:endParaRPr lang="fr-FR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1556792"/>
            <a:ext cx="5053786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077072"/>
            <a:ext cx="3528392" cy="2462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ZoneTexte 10"/>
          <p:cNvSpPr txBox="1"/>
          <p:nvPr/>
        </p:nvSpPr>
        <p:spPr>
          <a:xfrm>
            <a:off x="4211960" y="4653136"/>
            <a:ext cx="37444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/>
              <a:t>+ NBQX + </a:t>
            </a:r>
            <a:r>
              <a:rPr lang="fr-FR" sz="3200" dirty="0" err="1" smtClean="0"/>
              <a:t>Picrotoxin</a:t>
            </a:r>
            <a:endParaRPr lang="fr-F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r-FR" sz="4000" dirty="0" err="1" smtClean="0"/>
              <a:t>Role</a:t>
            </a:r>
            <a:r>
              <a:rPr lang="fr-FR" sz="4000" dirty="0" smtClean="0"/>
              <a:t> of CK2 in the </a:t>
            </a:r>
            <a:r>
              <a:rPr lang="fr-FR" sz="4000" dirty="0" err="1" smtClean="0"/>
              <a:t>switch</a:t>
            </a:r>
            <a:r>
              <a:rPr lang="fr-FR" sz="4000" dirty="0" smtClean="0"/>
              <a:t> of NR2 </a:t>
            </a:r>
            <a:r>
              <a:rPr lang="fr-FR" sz="4000" dirty="0" err="1" smtClean="0"/>
              <a:t>subunits</a:t>
            </a:r>
            <a:r>
              <a:rPr lang="fr-FR" sz="4000" dirty="0" smtClean="0"/>
              <a:t> </a:t>
            </a:r>
            <a:r>
              <a:rPr lang="fr-FR" sz="4000" dirty="0" err="1" smtClean="0"/>
              <a:t>after</a:t>
            </a:r>
            <a:r>
              <a:rPr lang="fr-FR" sz="4000" dirty="0" smtClean="0"/>
              <a:t> an induction of LTP</a:t>
            </a:r>
            <a:endParaRPr lang="fr-FR" sz="40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276872"/>
            <a:ext cx="3694096" cy="2564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1916832"/>
            <a:ext cx="2642429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Espace réservé du contenu 2"/>
          <p:cNvSpPr txBox="1">
            <a:spLocks/>
          </p:cNvSpPr>
          <p:nvPr/>
        </p:nvSpPr>
        <p:spPr>
          <a:xfrm>
            <a:off x="457200" y="5805264"/>
            <a:ext cx="8229600" cy="595536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</a:t>
            </a:r>
            <a:r>
              <a:rPr kumimoji="0" lang="fr-FR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</a:t>
            </a:r>
            <a:r>
              <a:rPr kumimoji="0" lang="fr-FR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Reduction</a:t>
            </a:r>
            <a:r>
              <a:rPr kumimoji="0" lang="fr-FR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</a:t>
            </a:r>
            <a:r>
              <a:rPr lang="fr-FR" dirty="0" smtClean="0">
                <a:sym typeface="Wingdings" pitchFamily="2" charset="2"/>
              </a:rPr>
              <a:t>of </a:t>
            </a:r>
            <a:r>
              <a:rPr lang="fr-FR" dirty="0" err="1" smtClean="0">
                <a:sym typeface="Wingdings" pitchFamily="2" charset="2"/>
              </a:rPr>
              <a:t>sensitivity</a:t>
            </a:r>
            <a:r>
              <a:rPr lang="fr-FR" dirty="0" smtClean="0">
                <a:sym typeface="Wingdings" pitchFamily="2" charset="2"/>
              </a:rPr>
              <a:t> to </a:t>
            </a:r>
            <a:r>
              <a:rPr lang="fr-FR" dirty="0" err="1" smtClean="0">
                <a:sym typeface="Wingdings" pitchFamily="2" charset="2"/>
              </a:rPr>
              <a:t>infenprodil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kumimoji="0" lang="fr-FR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and </a:t>
            </a:r>
            <a:r>
              <a:rPr kumimoji="0" lang="fr-FR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speeding</a:t>
            </a:r>
            <a:r>
              <a:rPr kumimoji="0" lang="fr-FR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of NMDA EPSC </a:t>
            </a:r>
            <a:r>
              <a:rPr kumimoji="0" lang="fr-FR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kinetics</a:t>
            </a:r>
            <a:r>
              <a:rPr kumimoji="0" lang="fr-FR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.</a:t>
            </a: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r-FR" sz="4000" dirty="0" err="1" smtClean="0"/>
              <a:t>Role</a:t>
            </a:r>
            <a:r>
              <a:rPr lang="fr-FR" sz="4000" dirty="0" smtClean="0"/>
              <a:t> of CK2 in the </a:t>
            </a:r>
            <a:r>
              <a:rPr lang="fr-FR" sz="4000" dirty="0" err="1" smtClean="0"/>
              <a:t>switch</a:t>
            </a:r>
            <a:r>
              <a:rPr lang="fr-FR" sz="4000" dirty="0" smtClean="0"/>
              <a:t> of NR2 </a:t>
            </a:r>
            <a:r>
              <a:rPr lang="fr-FR" sz="4000" dirty="0" err="1" smtClean="0"/>
              <a:t>subunits</a:t>
            </a:r>
            <a:r>
              <a:rPr lang="fr-FR" sz="4000" dirty="0" smtClean="0"/>
              <a:t> </a:t>
            </a:r>
            <a:r>
              <a:rPr lang="fr-FR" sz="4000" dirty="0" err="1" smtClean="0"/>
              <a:t>after</a:t>
            </a:r>
            <a:r>
              <a:rPr lang="fr-FR" sz="4000" dirty="0" smtClean="0"/>
              <a:t> induction of LTP</a:t>
            </a:r>
            <a:endParaRPr lang="fr-FR" sz="4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96" y="2446375"/>
            <a:ext cx="3528392" cy="24723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2041147"/>
            <a:ext cx="2304256" cy="2950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2348880"/>
            <a:ext cx="3024336" cy="2479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Espace réservé du contenu 2"/>
          <p:cNvSpPr txBox="1">
            <a:spLocks/>
          </p:cNvSpPr>
          <p:nvPr/>
        </p:nvSpPr>
        <p:spPr>
          <a:xfrm>
            <a:off x="457200" y="5805264"/>
            <a:ext cx="8229600" cy="595536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</a:t>
            </a:r>
            <a:r>
              <a:rPr kumimoji="0" lang="fr-FR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</a:t>
            </a:r>
            <a:r>
              <a:rPr kumimoji="0" lang="fr-FR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Increasing</a:t>
            </a:r>
            <a:r>
              <a:rPr kumimoji="0" lang="fr-FR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</a:t>
            </a:r>
            <a:r>
              <a:rPr lang="fr-FR" dirty="0" smtClean="0">
                <a:sym typeface="Wingdings" pitchFamily="2" charset="2"/>
              </a:rPr>
              <a:t>of </a:t>
            </a:r>
            <a:r>
              <a:rPr lang="fr-FR" dirty="0" err="1" smtClean="0">
                <a:sym typeface="Wingdings" pitchFamily="2" charset="2"/>
              </a:rPr>
              <a:t>sensitivity</a:t>
            </a:r>
            <a:r>
              <a:rPr lang="fr-FR" dirty="0" smtClean="0">
                <a:sym typeface="Wingdings" pitchFamily="2" charset="2"/>
              </a:rPr>
              <a:t> to </a:t>
            </a:r>
            <a:r>
              <a:rPr lang="fr-FR" dirty="0" err="1" smtClean="0">
                <a:sym typeface="Wingdings" pitchFamily="2" charset="2"/>
              </a:rPr>
              <a:t>infenprodil</a:t>
            </a:r>
            <a:r>
              <a:rPr lang="fr-FR" dirty="0" smtClean="0">
                <a:sym typeface="Wingdings" pitchFamily="2" charset="2"/>
              </a:rPr>
              <a:t> and no </a:t>
            </a:r>
            <a:r>
              <a:rPr kumimoji="0" lang="fr-FR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speeding</a:t>
            </a:r>
            <a:r>
              <a:rPr kumimoji="0" lang="fr-FR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of NMDA EPSC </a:t>
            </a:r>
            <a:r>
              <a:rPr kumimoji="0" lang="fr-FR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kinetics</a:t>
            </a:r>
            <a:r>
              <a:rPr kumimoji="0" lang="fr-FR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.</a:t>
            </a: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Discussion</a:t>
            </a: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r-FR" u="sng" dirty="0" smtClean="0"/>
              <a:t>Model of CK2 </a:t>
            </a:r>
            <a:r>
              <a:rPr lang="fr-FR" u="sng" dirty="0" err="1" smtClean="0"/>
              <a:t>regulation</a:t>
            </a:r>
            <a:r>
              <a:rPr lang="fr-FR" u="sng" dirty="0" smtClean="0"/>
              <a:t> of </a:t>
            </a:r>
            <a:r>
              <a:rPr lang="fr-FR" u="sng" dirty="0" err="1" smtClean="0"/>
              <a:t>synaptic</a:t>
            </a:r>
            <a:r>
              <a:rPr lang="fr-FR" u="sng" dirty="0" smtClean="0"/>
              <a:t> </a:t>
            </a:r>
            <a:r>
              <a:rPr lang="fr-FR" u="sng" dirty="0" err="1" smtClean="0"/>
              <a:t>NMDARs</a:t>
            </a:r>
            <a:endParaRPr lang="fr-FR" u="sng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636912"/>
            <a:ext cx="7657666" cy="3509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Perspectives</a:t>
            </a:r>
            <a:endParaRPr lang="fr-FR" sz="4000" dirty="0"/>
          </a:p>
        </p:txBody>
      </p:sp>
      <p:grpSp>
        <p:nvGrpSpPr>
          <p:cNvPr id="10" name="Groupe 9"/>
          <p:cNvGrpSpPr/>
          <p:nvPr/>
        </p:nvGrpSpPr>
        <p:grpSpPr>
          <a:xfrm>
            <a:off x="827584" y="1916832"/>
            <a:ext cx="7776864" cy="4431983"/>
            <a:chOff x="755576" y="1563757"/>
            <a:chExt cx="7776864" cy="4431983"/>
          </a:xfrm>
        </p:grpSpPr>
        <p:grpSp>
          <p:nvGrpSpPr>
            <p:cNvPr id="8" name="Groupe 7"/>
            <p:cNvGrpSpPr/>
            <p:nvPr/>
          </p:nvGrpSpPr>
          <p:grpSpPr>
            <a:xfrm>
              <a:off x="755576" y="1563757"/>
              <a:ext cx="7776864" cy="4431983"/>
              <a:chOff x="539552" y="1340768"/>
              <a:chExt cx="7776864" cy="4431983"/>
            </a:xfrm>
          </p:grpSpPr>
          <p:sp>
            <p:nvSpPr>
              <p:cNvPr id="4" name="ZoneTexte 3"/>
              <p:cNvSpPr txBox="1"/>
              <p:nvPr/>
            </p:nvSpPr>
            <p:spPr>
              <a:xfrm>
                <a:off x="539552" y="1340768"/>
                <a:ext cx="7776864" cy="44319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2400" dirty="0" err="1" smtClean="0"/>
                  <a:t>Identifying</a:t>
                </a:r>
                <a:r>
                  <a:rPr lang="fr-FR" sz="2400" dirty="0" smtClean="0"/>
                  <a:t> the </a:t>
                </a:r>
                <a:r>
                  <a:rPr lang="fr-FR" sz="2400" dirty="0" err="1" smtClean="0"/>
                  <a:t>molecular</a:t>
                </a:r>
                <a:r>
                  <a:rPr lang="fr-FR" sz="2400" dirty="0" smtClean="0"/>
                  <a:t> </a:t>
                </a:r>
                <a:r>
                  <a:rPr lang="fr-FR" sz="2400" dirty="0" err="1" smtClean="0"/>
                  <a:t>mechanims</a:t>
                </a:r>
                <a:r>
                  <a:rPr lang="fr-FR" sz="2400" dirty="0" smtClean="0"/>
                  <a:t> </a:t>
                </a:r>
                <a:r>
                  <a:rPr lang="fr-FR" sz="2400" dirty="0" err="1" smtClean="0"/>
                  <a:t>underlying</a:t>
                </a:r>
                <a:r>
                  <a:rPr lang="fr-FR" sz="2400" dirty="0" smtClean="0"/>
                  <a:t> the </a:t>
                </a:r>
                <a:r>
                  <a:rPr lang="fr-FR" sz="2400" dirty="0" err="1" smtClean="0"/>
                  <a:t>regulation</a:t>
                </a:r>
                <a:r>
                  <a:rPr lang="fr-FR" sz="2400" dirty="0" smtClean="0"/>
                  <a:t> of </a:t>
                </a:r>
                <a:r>
                  <a:rPr lang="fr-FR" sz="2400" dirty="0" err="1" smtClean="0"/>
                  <a:t>synaptic</a:t>
                </a:r>
                <a:r>
                  <a:rPr lang="fr-FR" sz="2400" dirty="0" smtClean="0"/>
                  <a:t> CK2 </a:t>
                </a:r>
                <a:r>
                  <a:rPr lang="fr-FR" sz="2400" dirty="0" err="1" smtClean="0"/>
                  <a:t>activity</a:t>
                </a:r>
                <a:r>
                  <a:rPr lang="fr-FR" sz="2400" dirty="0" smtClean="0"/>
                  <a:t> </a:t>
                </a:r>
              </a:p>
              <a:p>
                <a:endParaRPr lang="fr-FR" sz="2400" dirty="0" smtClean="0"/>
              </a:p>
              <a:p>
                <a:r>
                  <a:rPr lang="fr-FR" sz="2400" dirty="0" smtClean="0"/>
                  <a:t>	NR2B S1480 phosphorylation </a:t>
                </a:r>
                <a:r>
                  <a:rPr lang="fr-FR" sz="2400" dirty="0" err="1" smtClean="0"/>
                  <a:t>is</a:t>
                </a:r>
                <a:r>
                  <a:rPr lang="fr-FR" sz="2400" dirty="0" smtClean="0"/>
                  <a:t> </a:t>
                </a:r>
                <a:r>
                  <a:rPr lang="fr-FR" sz="2400" dirty="0" err="1" smtClean="0"/>
                  <a:t>regulated</a:t>
                </a:r>
                <a:r>
                  <a:rPr lang="fr-FR" sz="2400" dirty="0" smtClean="0"/>
                  <a:t> by </a:t>
                </a:r>
                <a:r>
                  <a:rPr lang="fr-FR" sz="2400" dirty="0" err="1" smtClean="0"/>
                  <a:t>synaptic</a:t>
                </a:r>
                <a:r>
                  <a:rPr lang="fr-FR" sz="2400" dirty="0" smtClean="0"/>
                  <a:t> </a:t>
                </a:r>
                <a:r>
                  <a:rPr lang="fr-FR" sz="2400" dirty="0" err="1" smtClean="0"/>
                  <a:t>activity</a:t>
                </a:r>
                <a:r>
                  <a:rPr lang="fr-FR" sz="2400" dirty="0" smtClean="0"/>
                  <a:t> and </a:t>
                </a:r>
                <a:r>
                  <a:rPr lang="fr-FR" sz="2400" dirty="0" err="1" smtClean="0"/>
                  <a:t>CamKII</a:t>
                </a:r>
                <a:endParaRPr lang="fr-FR" sz="2400" dirty="0" smtClean="0"/>
              </a:p>
              <a:p>
                <a:endParaRPr lang="fr-FR" sz="2400" dirty="0" smtClean="0"/>
              </a:p>
              <a:p>
                <a:r>
                  <a:rPr lang="fr-FR" sz="2400" dirty="0" smtClean="0"/>
                  <a:t>	</a:t>
                </a:r>
                <a:r>
                  <a:rPr lang="fr-FR" sz="2400" dirty="0" err="1" smtClean="0"/>
                  <a:t>CamKII</a:t>
                </a:r>
                <a:r>
                  <a:rPr lang="fr-FR" sz="2400" dirty="0" smtClean="0"/>
                  <a:t> phosphorylation of CK2 </a:t>
                </a:r>
                <a:r>
                  <a:rPr lang="fr-FR" sz="2400" dirty="0" err="1" smtClean="0"/>
                  <a:t>target</a:t>
                </a:r>
                <a:r>
                  <a:rPr lang="fr-FR" sz="2400" dirty="0" smtClean="0"/>
                  <a:t> CK2 to the </a:t>
                </a:r>
                <a:r>
                  <a:rPr lang="fr-FR" sz="2400" dirty="0" err="1" smtClean="0"/>
                  <a:t>synaptic</a:t>
                </a:r>
                <a:r>
                  <a:rPr lang="fr-FR" sz="2400" dirty="0" smtClean="0"/>
                  <a:t> plasma membrane </a:t>
                </a:r>
                <a:r>
                  <a:rPr lang="fr-FR" sz="2400" dirty="0" err="1" smtClean="0"/>
                  <a:t>allowing</a:t>
                </a:r>
                <a:r>
                  <a:rPr lang="fr-FR" sz="2400" dirty="0" smtClean="0"/>
                  <a:t> interaction </a:t>
                </a:r>
                <a:r>
                  <a:rPr lang="fr-FR" sz="2400" dirty="0" err="1" smtClean="0"/>
                  <a:t>with</a:t>
                </a:r>
                <a:r>
                  <a:rPr lang="fr-FR" sz="2400" dirty="0" smtClean="0"/>
                  <a:t> NR2B.</a:t>
                </a:r>
              </a:p>
              <a:p>
                <a:r>
                  <a:rPr lang="fr-FR" sz="2400" dirty="0" smtClean="0"/>
                  <a:t>	</a:t>
                </a:r>
              </a:p>
              <a:p>
                <a:r>
                  <a:rPr lang="fr-FR" sz="2400" dirty="0" smtClean="0"/>
                  <a:t>	</a:t>
                </a:r>
                <a:r>
                  <a:rPr lang="fr-FR" sz="2400" dirty="0" err="1" smtClean="0"/>
                  <a:t>Mechanisms</a:t>
                </a:r>
                <a:r>
                  <a:rPr lang="fr-FR" sz="2400" dirty="0" smtClean="0"/>
                  <a:t> of  </a:t>
                </a:r>
                <a:r>
                  <a:rPr lang="fr-FR" sz="2400" dirty="0" err="1" smtClean="0"/>
                  <a:t>spatiotemporal</a:t>
                </a:r>
                <a:r>
                  <a:rPr lang="fr-FR" sz="2400" dirty="0" smtClean="0"/>
                  <a:t> </a:t>
                </a:r>
                <a:r>
                  <a:rPr lang="fr-FR" sz="2400" dirty="0" err="1" smtClean="0"/>
                  <a:t>regulation</a:t>
                </a:r>
                <a:r>
                  <a:rPr lang="fr-FR" sz="2400" dirty="0" smtClean="0"/>
                  <a:t> of </a:t>
                </a:r>
                <a:r>
                  <a:rPr lang="fr-FR" sz="2400" dirty="0" err="1" smtClean="0"/>
                  <a:t>synaptic</a:t>
                </a:r>
                <a:r>
                  <a:rPr lang="fr-FR" sz="2400" dirty="0" smtClean="0"/>
                  <a:t> CK2 </a:t>
                </a:r>
                <a:r>
                  <a:rPr lang="fr-FR" sz="2400" dirty="0" err="1" smtClean="0"/>
                  <a:t>activity</a:t>
                </a:r>
                <a:r>
                  <a:rPr lang="fr-FR" sz="2400" dirty="0" smtClean="0"/>
                  <a:t> </a:t>
                </a:r>
                <a:r>
                  <a:rPr lang="fr-FR" sz="2400" dirty="0" err="1" smtClean="0"/>
                  <a:t>during</a:t>
                </a:r>
                <a:r>
                  <a:rPr lang="fr-FR" sz="2400" dirty="0" smtClean="0"/>
                  <a:t> the LTP.</a:t>
                </a:r>
              </a:p>
              <a:p>
                <a:endParaRPr lang="fr-FR" dirty="0"/>
              </a:p>
            </p:txBody>
          </p:sp>
          <p:cxnSp>
            <p:nvCxnSpPr>
              <p:cNvPr id="6" name="Connecteur droit avec flèche 5"/>
              <p:cNvCxnSpPr/>
              <p:nvPr/>
            </p:nvCxnSpPr>
            <p:spPr>
              <a:xfrm>
                <a:off x="610584" y="2695065"/>
                <a:ext cx="864096" cy="0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" name="Connecteur droit avec flèche 6"/>
              <p:cNvCxnSpPr/>
              <p:nvPr/>
            </p:nvCxnSpPr>
            <p:spPr>
              <a:xfrm>
                <a:off x="624439" y="3789040"/>
                <a:ext cx="864096" cy="0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9" name="Connecteur droit avec flèche 8"/>
            <p:cNvCxnSpPr/>
            <p:nvPr/>
          </p:nvCxnSpPr>
          <p:spPr>
            <a:xfrm>
              <a:off x="844172" y="5119859"/>
              <a:ext cx="864096" cy="0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1201</TotalTime>
  <Words>2436</Words>
  <Application>Microsoft Office PowerPoint</Application>
  <PresentationFormat>Affichage à l'écran (4:3)</PresentationFormat>
  <Paragraphs>288</Paragraphs>
  <Slides>34</Slides>
  <Notes>26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35" baseType="lpstr">
      <vt:lpstr>Module</vt:lpstr>
      <vt:lpstr>Casein Kinase 2 Regulates the NR2 Subunit Composition of Synaptic NMDA Receptor</vt:lpstr>
      <vt:lpstr>Introduction</vt:lpstr>
      <vt:lpstr>What is the main molecular mecanism for the switch between NR2A and NR2B, comprising synaptic NMDARs? </vt:lpstr>
      <vt:lpstr>Material &amp; Method</vt:lpstr>
      <vt:lpstr>Material &amp; Method </vt:lpstr>
      <vt:lpstr> Test in vitro (1/2)</vt:lpstr>
      <vt:lpstr>Test in vitro (2/2)</vt:lpstr>
      <vt:lpstr> Test in vivo (1/2)</vt:lpstr>
      <vt:lpstr>Test In vivo (2/2)</vt:lpstr>
      <vt:lpstr> PSD-95 and NR2 subunit interaction (1/2)</vt:lpstr>
      <vt:lpstr>PSD-95 and NR2 subunit interaction (2/2)</vt:lpstr>
      <vt:lpstr>Effect of inhibiting CK2 activity on the surface expression of the NR2A and NR2B</vt:lpstr>
      <vt:lpstr>Effect of inhibiting CK2 activity on the surface expression of the NR2A and NR2B</vt:lpstr>
      <vt:lpstr>Visualization of the receptor surface expression  </vt:lpstr>
      <vt:lpstr>Visualization of the receptor surface expression</vt:lpstr>
      <vt:lpstr>Does CK2 regulates the synaptic expression of NR2 subunits?</vt:lpstr>
      <vt:lpstr> Effect of the mutation of E1479 on the synaptic NR2 subunit expresion  </vt:lpstr>
      <vt:lpstr>Effect of the E mutation on the interaction between NR2 subunits and PSD95   </vt:lpstr>
      <vt:lpstr>Effect of CK2 on NMDAR endocytosis</vt:lpstr>
      <vt:lpstr>Effect of CK2 on NMDAR endocytosis</vt:lpstr>
      <vt:lpstr>Does phosphorylation in the PDZ-domain of NR2B regulates its surface expression and endocytosis via phosphorylation of Y1472? </vt:lpstr>
      <vt:lpstr>Does phosphorylation in the PDZ-domain of NR2B regulates its surface expression and endocytosis via phosphorylation of Y1472? </vt:lpstr>
      <vt:lpstr>Effect of CK2 inhibition on Y1472 phosphorylation  </vt:lpstr>
      <vt:lpstr> Mecanism during the development : NR2B pS1480 phosphorylation and CK2 activity </vt:lpstr>
      <vt:lpstr>CK2 activity in  synaptic development</vt:lpstr>
      <vt:lpstr>Phosphorylation of S1480 and Y1472 in synaptic development</vt:lpstr>
      <vt:lpstr>Effect of drugs on NR2B S1480 phosphorylation</vt:lpstr>
      <vt:lpstr>Effect of drugs on NR2B S1480 phosphorylation</vt:lpstr>
      <vt:lpstr>NR2A expression and NR2B S1480 phosphorylation </vt:lpstr>
      <vt:lpstr>Role of CK2 in the swich of NR2 subunit after induction of LTP</vt:lpstr>
      <vt:lpstr>Role of CK2 in the switch of NR2 subunits after an induction of LTP</vt:lpstr>
      <vt:lpstr>Role of CK2 in the switch of NR2 subunits after induction of LTP</vt:lpstr>
      <vt:lpstr>Discussion</vt:lpstr>
      <vt:lpstr>Perspectives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Casein Kinase 2 Regulates the NR2 Subunit Composition of Synaptic NMDA Receptors</dc:title>
  <dc:creator>bertille</dc:creator>
  <cp:lastModifiedBy>PAUL</cp:lastModifiedBy>
  <cp:revision>124</cp:revision>
  <dcterms:created xsi:type="dcterms:W3CDTF">2011-10-05T09:26:32Z</dcterms:created>
  <dcterms:modified xsi:type="dcterms:W3CDTF">2011-11-22T19:59:59Z</dcterms:modified>
</cp:coreProperties>
</file>