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75" r:id="rId3"/>
    <p:sldId id="286" r:id="rId4"/>
    <p:sldId id="281" r:id="rId5"/>
    <p:sldId id="277" r:id="rId6"/>
    <p:sldId id="257" r:id="rId7"/>
    <p:sldId id="278" r:id="rId8"/>
    <p:sldId id="258" r:id="rId9"/>
    <p:sldId id="259" r:id="rId10"/>
    <p:sldId id="279" r:id="rId11"/>
    <p:sldId id="260" r:id="rId12"/>
    <p:sldId id="261" r:id="rId13"/>
    <p:sldId id="289" r:id="rId14"/>
    <p:sldId id="280" r:id="rId15"/>
    <p:sldId id="283" r:id="rId16"/>
    <p:sldId id="262" r:id="rId17"/>
    <p:sldId id="263" r:id="rId18"/>
    <p:sldId id="284" r:id="rId19"/>
    <p:sldId id="264" r:id="rId20"/>
    <p:sldId id="285" r:id="rId21"/>
    <p:sldId id="265" r:id="rId22"/>
    <p:sldId id="288" r:id="rId23"/>
    <p:sldId id="266" r:id="rId24"/>
    <p:sldId id="267" r:id="rId25"/>
    <p:sldId id="287" r:id="rId26"/>
    <p:sldId id="268" r:id="rId27"/>
    <p:sldId id="269" r:id="rId28"/>
    <p:sldId id="270" r:id="rId29"/>
    <p:sldId id="271" r:id="rId30"/>
    <p:sldId id="272" r:id="rId31"/>
    <p:sldId id="273" r:id="rId32"/>
    <p:sldId id="274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ction par défaut" id="{1D020F0F-F1D1-4358-9AE8-9213F8FB6855}">
          <p14:sldIdLst>
            <p14:sldId id="256"/>
            <p14:sldId id="275"/>
            <p14:sldId id="286"/>
            <p14:sldId id="281"/>
            <p14:sldId id="277"/>
            <p14:sldId id="257"/>
            <p14:sldId id="278"/>
            <p14:sldId id="258"/>
            <p14:sldId id="259"/>
            <p14:sldId id="279"/>
            <p14:sldId id="260"/>
            <p14:sldId id="261"/>
            <p14:sldId id="289"/>
            <p14:sldId id="280"/>
            <p14:sldId id="283"/>
            <p14:sldId id="262"/>
            <p14:sldId id="263"/>
            <p14:sldId id="284"/>
            <p14:sldId id="264"/>
            <p14:sldId id="285"/>
            <p14:sldId id="265"/>
          </p14:sldIdLst>
        </p14:section>
        <p14:section name="Section sans titre" id="{FDC85D30-93A3-4789-B734-CE9CDDFB09CE}">
          <p14:sldIdLst>
            <p14:sldId id="288"/>
            <p14:sldId id="266"/>
            <p14:sldId id="267"/>
            <p14:sldId id="287"/>
            <p14:sldId id="268"/>
            <p14:sldId id="269"/>
            <p14:sldId id="270"/>
            <p14:sldId id="271"/>
            <p14:sldId id="272"/>
            <p14:sldId id="273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7B40"/>
    <a:srgbClr val="FEFE5C"/>
    <a:srgbClr val="B83668"/>
    <a:srgbClr val="FC9B0C"/>
    <a:srgbClr val="FFFE9C"/>
    <a:srgbClr val="DCDCD2"/>
    <a:srgbClr val="C3F5A1"/>
    <a:srgbClr val="CEFCC8"/>
    <a:srgbClr val="FCD49E"/>
    <a:srgbClr val="B1EAE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85" autoAdjust="0"/>
    <p:restoredTop sz="89037" autoAdjust="0"/>
  </p:normalViewPr>
  <p:slideViewPr>
    <p:cSldViewPr>
      <p:cViewPr varScale="1">
        <p:scale>
          <a:sx n="63" d="100"/>
          <a:sy n="63" d="100"/>
        </p:scale>
        <p:origin x="-15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1C0E02-FECF-4708-A93B-837D3C62D6EF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6D86E-D553-4B94-BB61-11A0E5558E72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765968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err="1" smtClean="0">
                <a:sym typeface="Wingdings" pitchFamily="2" charset="2"/>
              </a:rPr>
              <a:t>regulation</a:t>
            </a:r>
            <a:r>
              <a:rPr lang="fr-FR" dirty="0" smtClean="0">
                <a:sym typeface="Wingdings" pitchFamily="2" charset="2"/>
              </a:rPr>
              <a:t> of </a:t>
            </a:r>
            <a:r>
              <a:rPr lang="fr-FR" dirty="0" err="1" smtClean="0">
                <a:sym typeface="Wingdings" pitchFamily="2" charset="2"/>
              </a:rPr>
              <a:t>amount</a:t>
            </a:r>
            <a:r>
              <a:rPr lang="fr-FR" dirty="0" smtClean="0">
                <a:sym typeface="Wingdings" pitchFamily="2" charset="2"/>
              </a:rPr>
              <a:t> of </a:t>
            </a:r>
            <a:r>
              <a:rPr lang="fr-FR" dirty="0" err="1" smtClean="0">
                <a:sym typeface="Wingdings" pitchFamily="2" charset="2"/>
              </a:rPr>
              <a:t>receptor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at</a:t>
            </a:r>
            <a:r>
              <a:rPr lang="fr-FR" dirty="0" smtClean="0">
                <a:sym typeface="Wingdings" pitchFamily="2" charset="2"/>
              </a:rPr>
              <a:t> the synapse 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4AP</a:t>
            </a:r>
            <a:r>
              <a:rPr lang="fr-FR" baseline="0" dirty="0" smtClean="0"/>
              <a:t> blocks kv1 </a:t>
            </a:r>
            <a:r>
              <a:rPr lang="fr-FR" baseline="0" dirty="0" err="1" smtClean="0"/>
              <a:t>family</a:t>
            </a:r>
            <a:r>
              <a:rPr lang="fr-FR" baseline="0" dirty="0" smtClean="0"/>
              <a:t> of voltage </a:t>
            </a:r>
            <a:r>
              <a:rPr lang="fr-FR" baseline="0" dirty="0" err="1" smtClean="0"/>
              <a:t>activated</a:t>
            </a:r>
            <a:r>
              <a:rPr lang="fr-FR" baseline="0" dirty="0" smtClean="0"/>
              <a:t> K+ </a:t>
            </a:r>
            <a:r>
              <a:rPr lang="fr-FR" baseline="0" dirty="0" err="1" smtClean="0"/>
              <a:t>channels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 smtClean="0">
                <a:sym typeface="Wingdings" pitchFamily="2" charset="2"/>
              </a:rPr>
              <a:t>What</a:t>
            </a:r>
            <a:r>
              <a:rPr lang="fr-FR" dirty="0" smtClean="0">
                <a:sym typeface="Wingdings" pitchFamily="2" charset="2"/>
              </a:rPr>
              <a:t> changes in </a:t>
            </a:r>
            <a:r>
              <a:rPr lang="fr-FR" dirty="0" err="1" smtClean="0">
                <a:sym typeface="Wingdings" pitchFamily="2" charset="2"/>
              </a:rPr>
              <a:t>GABAergic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currents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when</a:t>
            </a:r>
            <a:r>
              <a:rPr lang="fr-FR" dirty="0" smtClean="0">
                <a:sym typeface="Wingdings" pitchFamily="2" charset="2"/>
              </a:rPr>
              <a:t> neuronal </a:t>
            </a:r>
            <a:r>
              <a:rPr lang="fr-FR" dirty="0" err="1" smtClean="0">
                <a:sym typeface="Wingdings" pitchFamily="2" charset="2"/>
              </a:rPr>
              <a:t>activity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increased</a:t>
            </a:r>
            <a:r>
              <a:rPr lang="fr-FR" dirty="0" smtClean="0">
                <a:sym typeface="Wingdings" pitchFamily="2" charset="2"/>
              </a:rPr>
              <a:t>?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Consistent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dirty="0" err="1" smtClean="0"/>
              <a:t>fig</a:t>
            </a:r>
            <a:r>
              <a:rPr lang="fr-FR" dirty="0" smtClean="0"/>
              <a:t> 1</a:t>
            </a:r>
          </a:p>
          <a:p>
            <a:r>
              <a:rPr lang="fr-FR" dirty="0" err="1" smtClean="0"/>
              <a:t>Several</a:t>
            </a:r>
            <a:r>
              <a:rPr lang="fr-FR" dirty="0" smtClean="0"/>
              <a:t> </a:t>
            </a:r>
            <a:r>
              <a:rPr lang="fr-FR" dirty="0" err="1" smtClean="0"/>
              <a:t>studies</a:t>
            </a:r>
            <a:r>
              <a:rPr lang="fr-FR" dirty="0" smtClean="0"/>
              <a:t>: gaba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mediated</a:t>
            </a:r>
            <a:r>
              <a:rPr lang="fr-FR" baseline="0" dirty="0" smtClean="0"/>
              <a:t> inhibition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reduced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after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repetitive</a:t>
            </a:r>
            <a:r>
              <a:rPr lang="fr-FR" baseline="0" dirty="0" smtClean="0"/>
              <a:t> stimulation </a:t>
            </a:r>
            <a:r>
              <a:rPr lang="fr-FR" baseline="0" dirty="0" err="1" smtClean="0"/>
              <a:t>protocols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 smtClean="0"/>
              <a:t>Could</a:t>
            </a:r>
            <a:r>
              <a:rPr lang="fr-FR" dirty="0" smtClean="0"/>
              <a:t> neuronal </a:t>
            </a:r>
            <a:r>
              <a:rPr lang="fr-FR" dirty="0" err="1" smtClean="0"/>
              <a:t>activity</a:t>
            </a:r>
            <a:r>
              <a:rPr lang="fr-FR" dirty="0" smtClean="0"/>
              <a:t> </a:t>
            </a:r>
            <a:r>
              <a:rPr lang="fr-FR" dirty="0" err="1" smtClean="0"/>
              <a:t>alterate</a:t>
            </a:r>
            <a:r>
              <a:rPr lang="fr-FR" dirty="0" smtClean="0"/>
              <a:t> </a:t>
            </a:r>
            <a:r>
              <a:rPr lang="fr-FR" dirty="0" err="1" smtClean="0"/>
              <a:t>lateral</a:t>
            </a:r>
            <a:r>
              <a:rPr lang="fr-FR" dirty="0" smtClean="0"/>
              <a:t> diffusion?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Excitatory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activity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modifies GABA</a:t>
            </a:r>
            <a:r>
              <a:rPr lang="fr-FR" sz="120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 </a:t>
            </a:r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trapping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synapses 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Interquartile range (middl</a:t>
            </a:r>
            <a:r>
              <a:rPr lang="fr-FR" baseline="0" dirty="0" smtClean="0"/>
              <a:t>e </a:t>
            </a:r>
            <a:r>
              <a:rPr lang="fr-FR" baseline="0" dirty="0" err="1" smtClean="0"/>
              <a:t>fifty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midspread</a:t>
            </a:r>
            <a:r>
              <a:rPr lang="fr-FR" baseline="0" dirty="0" smtClean="0"/>
              <a:t>) : </a:t>
            </a:r>
            <a:r>
              <a:rPr lang="fr-FR" baseline="0" dirty="0" err="1" smtClean="0"/>
              <a:t>measure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statistical</a:t>
            </a:r>
            <a:r>
              <a:rPr lang="fr-FR" baseline="0" dirty="0" smtClean="0"/>
              <a:t> dispersion. = </a:t>
            </a:r>
            <a:r>
              <a:rPr lang="fr-FR" baseline="0" dirty="0" err="1" smtClean="0"/>
              <a:t>difference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between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upper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lower</a:t>
            </a:r>
            <a:r>
              <a:rPr lang="fr-FR" baseline="0" dirty="0" smtClean="0"/>
              <a:t> quartiles.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characterize</a:t>
            </a:r>
            <a:r>
              <a:rPr lang="fr-FR" baseline="0" dirty="0" smtClean="0"/>
              <a:t> the data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extremeties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might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skew</a:t>
            </a:r>
            <a:r>
              <a:rPr lang="fr-FR" baseline="0" dirty="0" smtClean="0"/>
              <a:t> the data.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err="1" smtClean="0">
                <a:sym typeface="Wingdings" pitchFamily="2" charset="2"/>
              </a:rPr>
              <a:t>What</a:t>
            </a:r>
            <a:r>
              <a:rPr lang="fr-FR" dirty="0" smtClean="0">
                <a:sym typeface="Wingdings" pitchFamily="2" charset="2"/>
              </a:rPr>
              <a:t> changes in </a:t>
            </a:r>
            <a:r>
              <a:rPr lang="fr-FR" dirty="0" err="1" smtClean="0">
                <a:sym typeface="Wingdings" pitchFamily="2" charset="2"/>
              </a:rPr>
              <a:t>GABAergic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currents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when</a:t>
            </a:r>
            <a:r>
              <a:rPr lang="fr-FR" dirty="0" smtClean="0">
                <a:sym typeface="Wingdings" pitchFamily="2" charset="2"/>
              </a:rPr>
              <a:t> neuronal </a:t>
            </a:r>
            <a:r>
              <a:rPr lang="fr-FR" dirty="0" err="1" smtClean="0">
                <a:sym typeface="Wingdings" pitchFamily="2" charset="2"/>
              </a:rPr>
              <a:t>activity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is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increased</a:t>
            </a:r>
            <a:r>
              <a:rPr lang="fr-FR" dirty="0" smtClean="0">
                <a:sym typeface="Wingdings" pitchFamily="2" charset="2"/>
              </a:rPr>
              <a:t>? </a:t>
            </a:r>
            <a:endParaRPr lang="fr-FR" smtClean="0"/>
          </a:p>
          <a:p>
            <a:endParaRPr lang="fr-FR" dirty="0" smtClean="0"/>
          </a:p>
          <a:p>
            <a:r>
              <a:rPr lang="fr-FR" dirty="0" smtClean="0"/>
              <a:t>Consistent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dirty="0" err="1" smtClean="0"/>
              <a:t>fig</a:t>
            </a:r>
            <a:r>
              <a:rPr lang="fr-FR" dirty="0" smtClean="0"/>
              <a:t> 1</a:t>
            </a:r>
          </a:p>
          <a:p>
            <a:r>
              <a:rPr lang="fr-FR" dirty="0" err="1" smtClean="0"/>
              <a:t>Several</a:t>
            </a:r>
            <a:r>
              <a:rPr lang="fr-FR" dirty="0" smtClean="0"/>
              <a:t> </a:t>
            </a:r>
            <a:r>
              <a:rPr lang="fr-FR" dirty="0" err="1" smtClean="0"/>
              <a:t>studies</a:t>
            </a:r>
            <a:r>
              <a:rPr lang="fr-FR" dirty="0" smtClean="0"/>
              <a:t>: gaba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mediated</a:t>
            </a:r>
            <a:r>
              <a:rPr lang="fr-FR" baseline="0" dirty="0" smtClean="0"/>
              <a:t> inhibition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reduced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after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repetitive</a:t>
            </a:r>
            <a:r>
              <a:rPr lang="fr-FR" baseline="0" dirty="0" smtClean="0"/>
              <a:t> stimulation </a:t>
            </a:r>
            <a:r>
              <a:rPr lang="fr-FR" baseline="0" dirty="0" err="1" smtClean="0"/>
              <a:t>protocols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6D86E-D553-4B94-BB61-11A0E5558E72}" type="slidenum">
              <a:rPr lang="fr-FR" smtClean="0"/>
              <a:pPr/>
              <a:t>32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E9563-E693-480F-AE67-084E1980A5B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FA196-C8CF-411A-B4C9-77AA83D1F80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7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4482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fr-FR" dirty="0" err="1" smtClean="0"/>
              <a:t>Activity</a:t>
            </a:r>
            <a:r>
              <a:rPr lang="fr-FR" dirty="0" smtClean="0"/>
              <a:t>-</a:t>
            </a:r>
            <a:r>
              <a:rPr lang="fr-FR" dirty="0" err="1" smtClean="0"/>
              <a:t>dependent</a:t>
            </a:r>
            <a:r>
              <a:rPr lang="fr-FR" dirty="0" smtClean="0"/>
              <a:t> </a:t>
            </a:r>
            <a:r>
              <a:rPr lang="fr-FR" dirty="0" err="1" smtClean="0"/>
              <a:t>tuning</a:t>
            </a:r>
            <a:r>
              <a:rPr lang="fr-FR" dirty="0" smtClean="0"/>
              <a:t> of </a:t>
            </a:r>
            <a:r>
              <a:rPr lang="fr-FR" dirty="0" err="1" smtClean="0"/>
              <a:t>inhibitory</a:t>
            </a:r>
            <a:r>
              <a:rPr lang="fr-FR" dirty="0" smtClean="0"/>
              <a:t> neurotransmission </a:t>
            </a:r>
            <a:r>
              <a:rPr lang="fr-FR" dirty="0" err="1" smtClean="0"/>
              <a:t>based</a:t>
            </a:r>
            <a:r>
              <a:rPr lang="fr-FR" dirty="0" smtClean="0"/>
              <a:t> on  GABA</a:t>
            </a:r>
            <a:r>
              <a:rPr lang="fr-FR" baseline="-25000" dirty="0" smtClean="0"/>
              <a:t>A</a:t>
            </a:r>
            <a:r>
              <a:rPr lang="fr-FR" dirty="0" smtClean="0"/>
              <a:t>R diffusion </a:t>
            </a:r>
            <a:r>
              <a:rPr lang="fr-FR" dirty="0" err="1" smtClean="0"/>
              <a:t>dynamics</a:t>
            </a:r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608" y="3573016"/>
            <a:ext cx="6984776" cy="1752600"/>
          </a:xfrm>
        </p:spPr>
        <p:txBody>
          <a:bodyPr>
            <a:normAutofit/>
          </a:bodyPr>
          <a:lstStyle/>
          <a:p>
            <a:r>
              <a:rPr lang="fr-FR" sz="21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Hiroko</a:t>
            </a:r>
            <a:r>
              <a:rPr lang="fr-FR" sz="2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Bannai, Sabine Lévi, Claude Schweizer, </a:t>
            </a:r>
            <a:r>
              <a:rPr lang="fr-FR" sz="21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Takafumi</a:t>
            </a:r>
            <a:r>
              <a:rPr lang="fr-FR" sz="2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fr-FR" sz="21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Inoue</a:t>
            </a:r>
            <a:r>
              <a:rPr lang="fr-FR" sz="2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Thomas </a:t>
            </a:r>
            <a:r>
              <a:rPr lang="fr-FR" sz="21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Launey</a:t>
            </a:r>
            <a:r>
              <a:rPr lang="fr-FR" sz="2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Victor Racine, Jean-Baptiste </a:t>
            </a:r>
            <a:r>
              <a:rPr lang="fr-FR" sz="21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Sibarita</a:t>
            </a:r>
            <a:r>
              <a:rPr lang="fr-FR" sz="2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fr-FR" sz="21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Katsuhiko</a:t>
            </a:r>
            <a:r>
              <a:rPr lang="fr-FR" sz="2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fr-FR" sz="21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Mikoshiba</a:t>
            </a:r>
            <a:r>
              <a:rPr lang="fr-FR" sz="2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and Antoine Triller</a:t>
            </a:r>
          </a:p>
          <a:p>
            <a:r>
              <a:rPr lang="fr-FR" sz="2100" b="1" dirty="0" err="1" smtClean="0">
                <a:solidFill>
                  <a:schemeClr val="tx1"/>
                </a:solidFill>
              </a:rPr>
              <a:t>Neuron</a:t>
            </a:r>
            <a:r>
              <a:rPr lang="fr-FR" sz="2100" b="1" dirty="0" smtClean="0">
                <a:solidFill>
                  <a:schemeClr val="tx1"/>
                </a:solidFill>
              </a:rPr>
              <a:t>, 2009</a:t>
            </a:r>
            <a:endParaRPr lang="fr-FR" sz="2100" b="1" dirty="0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580112" y="5733256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dirty="0" smtClean="0"/>
              <a:t>Céline Devroye</a:t>
            </a:r>
          </a:p>
          <a:p>
            <a:pPr algn="r"/>
            <a:r>
              <a:rPr lang="fr-FR" dirty="0" smtClean="0"/>
              <a:t>M2 Neurosciences</a:t>
            </a:r>
            <a:endParaRPr lang="fr-FR" dirty="0"/>
          </a:p>
        </p:txBody>
      </p:sp>
      <p:sp>
        <p:nvSpPr>
          <p:cNvPr id="5" name="Frame 4"/>
          <p:cNvSpPr/>
          <p:nvPr/>
        </p:nvSpPr>
        <p:spPr>
          <a:xfrm>
            <a:off x="-534820" y="-603448"/>
            <a:ext cx="10225136" cy="8064896"/>
          </a:xfrm>
          <a:prstGeom prst="frame">
            <a:avLst/>
          </a:prstGeom>
          <a:solidFill>
            <a:schemeClr val="tx2">
              <a:lumMod val="75000"/>
            </a:schemeClr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55576" y="4581128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	</a:t>
            </a:r>
            <a:endParaRPr lang="fr-FR" sz="2000" dirty="0" smtClean="0"/>
          </a:p>
          <a:p>
            <a:pPr algn="ctr"/>
            <a:r>
              <a:rPr lang="fr-FR" sz="2000" dirty="0" smtClean="0"/>
              <a:t>=&gt; </a:t>
            </a:r>
            <a:r>
              <a:rPr lang="fr-FR" sz="2000" dirty="0" err="1" smtClean="0"/>
              <a:t>occurs</a:t>
            </a:r>
            <a:r>
              <a:rPr lang="fr-FR" sz="2000" dirty="0" smtClean="0"/>
              <a:t> </a:t>
            </a:r>
            <a:r>
              <a:rPr lang="fr-FR" sz="2000" dirty="0" err="1" smtClean="0"/>
              <a:t>at</a:t>
            </a:r>
            <a:r>
              <a:rPr lang="fr-FR" sz="2000" dirty="0" smtClean="0"/>
              <a:t> </a:t>
            </a:r>
            <a:r>
              <a:rPr lang="fr-FR" sz="2000" dirty="0" err="1" smtClean="0"/>
              <a:t>both</a:t>
            </a:r>
            <a:r>
              <a:rPr lang="fr-FR" sz="2000" dirty="0" smtClean="0"/>
              <a:t> </a:t>
            </a:r>
            <a:r>
              <a:rPr lang="fr-FR" sz="2000" dirty="0" err="1" smtClean="0"/>
              <a:t>excitatory</a:t>
            </a:r>
            <a:r>
              <a:rPr lang="fr-FR" sz="2000" dirty="0" smtClean="0"/>
              <a:t> and </a:t>
            </a:r>
            <a:r>
              <a:rPr lang="fr-FR" sz="2000" dirty="0" err="1" smtClean="0"/>
              <a:t>inhibitory</a:t>
            </a:r>
            <a:r>
              <a:rPr lang="fr-FR" sz="2000" dirty="0" smtClean="0"/>
              <a:t> </a:t>
            </a:r>
            <a:r>
              <a:rPr lang="fr-FR" sz="2000" dirty="0"/>
              <a:t>s</a:t>
            </a:r>
            <a:r>
              <a:rPr lang="fr-FR" sz="2000" dirty="0" smtClean="0"/>
              <a:t>ynapses</a:t>
            </a:r>
          </a:p>
          <a:p>
            <a:pPr algn="ctr"/>
            <a:endParaRPr lang="fr-FR" sz="2000" dirty="0" smtClean="0"/>
          </a:p>
          <a:p>
            <a:pPr algn="ctr"/>
            <a:r>
              <a:rPr lang="fr-FR" sz="2000" dirty="0" err="1" smtClean="0"/>
              <a:t>What</a:t>
            </a:r>
            <a:r>
              <a:rPr lang="fr-FR" sz="2000" dirty="0" smtClean="0"/>
              <a:t> </a:t>
            </a:r>
            <a:r>
              <a:rPr lang="fr-FR" sz="2000" dirty="0" err="1" smtClean="0"/>
              <a:t>molecular</a:t>
            </a:r>
            <a:r>
              <a:rPr lang="fr-FR" sz="2000" dirty="0" smtClean="0"/>
              <a:t> and cellular </a:t>
            </a:r>
            <a:r>
              <a:rPr lang="fr-FR" sz="2000" dirty="0" err="1" smtClean="0"/>
              <a:t>mecanisms</a:t>
            </a:r>
            <a:r>
              <a:rPr lang="fr-FR" sz="2000" dirty="0"/>
              <a:t> </a:t>
            </a:r>
            <a:r>
              <a:rPr lang="fr-FR" sz="2000" dirty="0" smtClean="0"/>
              <a:t>in </a:t>
            </a:r>
            <a:r>
              <a:rPr lang="fr-FR" sz="2000" dirty="0" err="1" smtClean="0"/>
              <a:t>inhibitory</a:t>
            </a:r>
            <a:r>
              <a:rPr lang="fr-FR" sz="2000" dirty="0" smtClean="0"/>
              <a:t> synapses?</a:t>
            </a:r>
          </a:p>
          <a:p>
            <a:pPr algn="ctr"/>
            <a:r>
              <a:rPr lang="fr-FR" sz="2000" dirty="0" err="1" smtClean="0"/>
              <a:t>GABAergic</a:t>
            </a:r>
            <a:r>
              <a:rPr lang="fr-FR" sz="2000" dirty="0" smtClean="0"/>
              <a:t> synapse</a:t>
            </a:r>
          </a:p>
        </p:txBody>
      </p:sp>
      <p:grpSp>
        <p:nvGrpSpPr>
          <p:cNvPr id="8" name="Group 15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9" name="Rounded Rectangle 13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SYNAPTIC STRENGTH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INTRODUCTION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Ellipse 1"/>
          <p:cNvSpPr/>
          <p:nvPr/>
        </p:nvSpPr>
        <p:spPr>
          <a:xfrm>
            <a:off x="-1832783" y="5589240"/>
            <a:ext cx="144016" cy="400690"/>
          </a:xfrm>
          <a:prstGeom prst="ellipse">
            <a:avLst/>
          </a:prstGeom>
          <a:solidFill>
            <a:srgbClr val="CF236D"/>
          </a:solidFill>
          <a:ln>
            <a:solidFill>
              <a:srgbClr val="A31D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" name="Groupe 6"/>
          <p:cNvGrpSpPr/>
          <p:nvPr/>
        </p:nvGrpSpPr>
        <p:grpSpPr>
          <a:xfrm>
            <a:off x="-3204864" y="1797419"/>
            <a:ext cx="2921062" cy="1545738"/>
            <a:chOff x="2699792" y="2318850"/>
            <a:chExt cx="5842123" cy="3120109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9792" y="2318850"/>
              <a:ext cx="5823173" cy="31201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2718742" y="2318850"/>
              <a:ext cx="5823173" cy="3111445"/>
            </a:xfrm>
            <a:prstGeom prst="rect">
              <a:avLst/>
            </a:prstGeom>
            <a:noFill/>
            <a:ln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381764" y="4796539"/>
            <a:ext cx="3097962" cy="1512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4" name="Groupe 93"/>
          <p:cNvGrpSpPr/>
          <p:nvPr/>
        </p:nvGrpSpPr>
        <p:grpSpPr>
          <a:xfrm>
            <a:off x="-2484784" y="536779"/>
            <a:ext cx="1951030" cy="964541"/>
            <a:chOff x="669940" y="1500197"/>
            <a:chExt cx="3902060" cy="1929082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940" y="1500197"/>
              <a:ext cx="3901032" cy="19290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6" name="Rectangle 65"/>
            <p:cNvSpPr/>
            <p:nvPr/>
          </p:nvSpPr>
          <p:spPr>
            <a:xfrm>
              <a:off x="669940" y="1500197"/>
              <a:ext cx="3902060" cy="1929082"/>
            </a:xfrm>
            <a:prstGeom prst="rect">
              <a:avLst/>
            </a:prstGeom>
            <a:noFill/>
            <a:ln w="34925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035" name="Rectangle 1034"/>
          <p:cNvSpPr/>
          <p:nvPr/>
        </p:nvSpPr>
        <p:spPr>
          <a:xfrm>
            <a:off x="611560" y="1484784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/>
              <a:t>Modulation of </a:t>
            </a:r>
            <a:r>
              <a:rPr lang="fr-FR" sz="2000" dirty="0" err="1" smtClean="0"/>
              <a:t>synaptic</a:t>
            </a:r>
            <a:r>
              <a:rPr lang="fr-FR" sz="2000" dirty="0" smtClean="0"/>
              <a:t> </a:t>
            </a:r>
            <a:r>
              <a:rPr lang="fr-FR" sz="2000" dirty="0" err="1" smtClean="0"/>
              <a:t>strength</a:t>
            </a:r>
            <a:r>
              <a:rPr lang="fr-FR" sz="2000" dirty="0" smtClean="0"/>
              <a:t> 		Learning </a:t>
            </a:r>
            <a:r>
              <a:rPr lang="fr-FR" sz="2000" dirty="0"/>
              <a:t>and </a:t>
            </a:r>
            <a:r>
              <a:rPr lang="fr-FR" sz="2000" dirty="0" err="1"/>
              <a:t>memory</a:t>
            </a:r>
            <a:r>
              <a:rPr lang="fr-FR" sz="2000" dirty="0"/>
              <a:t> </a:t>
            </a:r>
          </a:p>
        </p:txBody>
      </p:sp>
      <p:sp>
        <p:nvSpPr>
          <p:cNvPr id="1034" name="Flèche vers le bas 1033"/>
          <p:cNvSpPr/>
          <p:nvPr/>
        </p:nvSpPr>
        <p:spPr>
          <a:xfrm rot="16200000">
            <a:off x="4535996" y="1286078"/>
            <a:ext cx="360040" cy="864096"/>
          </a:xfrm>
          <a:prstGeom prst="down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3" name="Group 52"/>
          <p:cNvGrpSpPr/>
          <p:nvPr/>
        </p:nvGrpSpPr>
        <p:grpSpPr>
          <a:xfrm>
            <a:off x="-2196752" y="3037850"/>
            <a:ext cx="1899431" cy="1381692"/>
            <a:chOff x="-684584" y="3037846"/>
            <a:chExt cx="4870336" cy="3559506"/>
          </a:xfrm>
        </p:grpSpPr>
        <p:grpSp>
          <p:nvGrpSpPr>
            <p:cNvPr id="1024" name="Groupe 1023"/>
            <p:cNvGrpSpPr/>
            <p:nvPr/>
          </p:nvGrpSpPr>
          <p:grpSpPr>
            <a:xfrm>
              <a:off x="-684584" y="4227677"/>
              <a:ext cx="4870336" cy="2369675"/>
              <a:chOff x="4636171" y="1533260"/>
              <a:chExt cx="3896269" cy="1895740"/>
            </a:xfrm>
          </p:grpSpPr>
          <p:pic>
            <p:nvPicPr>
              <p:cNvPr id="1029" name="Picture 5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6171" y="1533260"/>
                <a:ext cx="3896269" cy="189574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95" name="Rectangle 94"/>
              <p:cNvSpPr/>
              <p:nvPr/>
            </p:nvSpPr>
            <p:spPr>
              <a:xfrm>
                <a:off x="4636171" y="1533260"/>
                <a:ext cx="3896269" cy="1895740"/>
              </a:xfrm>
              <a:prstGeom prst="rect">
                <a:avLst/>
              </a:pr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1030" name="Rectangle 1029"/>
            <p:cNvSpPr/>
            <p:nvPr/>
          </p:nvSpPr>
          <p:spPr>
            <a:xfrm>
              <a:off x="1992969" y="3976434"/>
              <a:ext cx="144016" cy="216024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2483773" y="3976434"/>
              <a:ext cx="144016" cy="216024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2915821" y="3963182"/>
              <a:ext cx="144016" cy="216024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3347869" y="3976434"/>
              <a:ext cx="144016" cy="216024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779917" y="4002938"/>
              <a:ext cx="144016" cy="216024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033" name="Groupe 1032"/>
            <p:cNvGrpSpPr/>
            <p:nvPr/>
          </p:nvGrpSpPr>
          <p:grpSpPr>
            <a:xfrm>
              <a:off x="2224544" y="3037846"/>
              <a:ext cx="259229" cy="277264"/>
              <a:chOff x="1115610" y="1225180"/>
              <a:chExt cx="432048" cy="462107"/>
            </a:xfrm>
          </p:grpSpPr>
          <p:sp>
            <p:nvSpPr>
              <p:cNvPr id="1032" name="Ellipse 1031"/>
              <p:cNvSpPr/>
              <p:nvPr/>
            </p:nvSpPr>
            <p:spPr>
              <a:xfrm>
                <a:off x="1115610" y="1225180"/>
                <a:ext cx="432048" cy="462107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09" name="Ellipse 108"/>
              <p:cNvSpPr/>
              <p:nvPr/>
            </p:nvSpPr>
            <p:spPr>
              <a:xfrm>
                <a:off x="1259632" y="1484784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0" name="Ellipse 109"/>
              <p:cNvSpPr/>
              <p:nvPr/>
            </p:nvSpPr>
            <p:spPr>
              <a:xfrm>
                <a:off x="1187624" y="1340768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1" name="Ellipse 110"/>
              <p:cNvSpPr/>
              <p:nvPr/>
            </p:nvSpPr>
            <p:spPr>
              <a:xfrm>
                <a:off x="1412032" y="1412776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2" name="Ellipse 111"/>
              <p:cNvSpPr/>
              <p:nvPr/>
            </p:nvSpPr>
            <p:spPr>
              <a:xfrm>
                <a:off x="1331640" y="1268760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14" name="Groupe 113"/>
            <p:cNvGrpSpPr/>
            <p:nvPr/>
          </p:nvGrpSpPr>
          <p:grpSpPr>
            <a:xfrm>
              <a:off x="2584584" y="3253870"/>
              <a:ext cx="259229" cy="277264"/>
              <a:chOff x="1115610" y="1225180"/>
              <a:chExt cx="432048" cy="462107"/>
            </a:xfrm>
          </p:grpSpPr>
          <p:sp>
            <p:nvSpPr>
              <p:cNvPr id="115" name="Ellipse 114"/>
              <p:cNvSpPr/>
              <p:nvPr/>
            </p:nvSpPr>
            <p:spPr>
              <a:xfrm>
                <a:off x="1115610" y="1225180"/>
                <a:ext cx="432048" cy="462107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6" name="Ellipse 115"/>
              <p:cNvSpPr/>
              <p:nvPr/>
            </p:nvSpPr>
            <p:spPr>
              <a:xfrm>
                <a:off x="1259632" y="1484784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7" name="Ellipse 116"/>
              <p:cNvSpPr/>
              <p:nvPr/>
            </p:nvSpPr>
            <p:spPr>
              <a:xfrm>
                <a:off x="1187624" y="1340768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8" name="Ellipse 117"/>
              <p:cNvSpPr/>
              <p:nvPr/>
            </p:nvSpPr>
            <p:spPr>
              <a:xfrm>
                <a:off x="1412032" y="1412776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9" name="Ellipse 118"/>
              <p:cNvSpPr/>
              <p:nvPr/>
            </p:nvSpPr>
            <p:spPr>
              <a:xfrm>
                <a:off x="1331640" y="1268760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grpSp>
          <p:nvGrpSpPr>
            <p:cNvPr id="120" name="Groupe 119"/>
            <p:cNvGrpSpPr/>
            <p:nvPr/>
          </p:nvGrpSpPr>
          <p:grpSpPr>
            <a:xfrm>
              <a:off x="3016632" y="3284984"/>
              <a:ext cx="259229" cy="277264"/>
              <a:chOff x="1115610" y="1225180"/>
              <a:chExt cx="432048" cy="462107"/>
            </a:xfrm>
          </p:grpSpPr>
          <p:sp>
            <p:nvSpPr>
              <p:cNvPr id="121" name="Ellipse 120"/>
              <p:cNvSpPr/>
              <p:nvPr/>
            </p:nvSpPr>
            <p:spPr>
              <a:xfrm>
                <a:off x="1115610" y="1225180"/>
                <a:ext cx="432048" cy="462107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22" name="Ellipse 121"/>
              <p:cNvSpPr/>
              <p:nvPr/>
            </p:nvSpPr>
            <p:spPr>
              <a:xfrm>
                <a:off x="1259632" y="1484784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23" name="Ellipse 122"/>
              <p:cNvSpPr/>
              <p:nvPr/>
            </p:nvSpPr>
            <p:spPr>
              <a:xfrm>
                <a:off x="1187624" y="1340768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24" name="Ellipse 123"/>
              <p:cNvSpPr/>
              <p:nvPr/>
            </p:nvSpPr>
            <p:spPr>
              <a:xfrm>
                <a:off x="1412032" y="1412776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25" name="Ellipse 124"/>
              <p:cNvSpPr/>
              <p:nvPr/>
            </p:nvSpPr>
            <p:spPr>
              <a:xfrm>
                <a:off x="1331640" y="1268760"/>
                <a:ext cx="86410" cy="9242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129" name="Ellipse 128"/>
            <p:cNvSpPr/>
            <p:nvPr/>
          </p:nvSpPr>
          <p:spPr>
            <a:xfrm>
              <a:off x="2503930" y="3717032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0" name="Ellipse 129"/>
            <p:cNvSpPr/>
            <p:nvPr/>
          </p:nvSpPr>
          <p:spPr>
            <a:xfrm>
              <a:off x="2420152" y="3805595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1" name="Ellipse 130"/>
            <p:cNvSpPr/>
            <p:nvPr/>
          </p:nvSpPr>
          <p:spPr>
            <a:xfrm>
              <a:off x="3079994" y="3717032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2" name="Ellipse 131"/>
            <p:cNvSpPr/>
            <p:nvPr/>
          </p:nvSpPr>
          <p:spPr>
            <a:xfrm>
              <a:off x="3224010" y="3805595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3" name="Ellipse 132"/>
            <p:cNvSpPr/>
            <p:nvPr/>
          </p:nvSpPr>
          <p:spPr>
            <a:xfrm>
              <a:off x="3203848" y="3671528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4" name="Ellipse 133"/>
            <p:cNvSpPr/>
            <p:nvPr/>
          </p:nvSpPr>
          <p:spPr>
            <a:xfrm>
              <a:off x="2915816" y="3733587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5" name="Ellipse 134"/>
            <p:cNvSpPr/>
            <p:nvPr/>
          </p:nvSpPr>
          <p:spPr>
            <a:xfrm>
              <a:off x="3001076" y="3834544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6" name="Ellipse 135"/>
            <p:cNvSpPr/>
            <p:nvPr/>
          </p:nvSpPr>
          <p:spPr>
            <a:xfrm>
              <a:off x="3368026" y="3720335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7" name="Ellipse 136"/>
            <p:cNvSpPr/>
            <p:nvPr/>
          </p:nvSpPr>
          <p:spPr>
            <a:xfrm>
              <a:off x="3728066" y="3805595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8" name="Ellipse 137"/>
            <p:cNvSpPr/>
            <p:nvPr/>
          </p:nvSpPr>
          <p:spPr>
            <a:xfrm>
              <a:off x="3512042" y="3890855"/>
              <a:ext cx="51846" cy="554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54" name="Rectangle 53"/>
          <p:cNvSpPr/>
          <p:nvPr/>
        </p:nvSpPr>
        <p:spPr>
          <a:xfrm>
            <a:off x="2123728" y="2276872"/>
            <a:ext cx="4896544" cy="2448272"/>
          </a:xfrm>
          <a:prstGeom prst="rect">
            <a:avLst/>
          </a:prstGeom>
          <a:solidFill>
            <a:schemeClr val="tx1">
              <a:lumMod val="85000"/>
              <a:lumOff val="15000"/>
              <a:alpha val="5000"/>
            </a:schemeClr>
          </a:solidFill>
          <a:ln w="69850" cmpd="dbl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252000" rtlCol="0" anchor="ctr"/>
          <a:lstStyle/>
          <a:p>
            <a:pPr marL="285750" indent="-285750"/>
            <a:r>
              <a:rPr lang="fr-FR" sz="2000" b="1" dirty="0" err="1" smtClean="0">
                <a:solidFill>
                  <a:schemeClr val="tx1"/>
                </a:solidFill>
              </a:rPr>
              <a:t>Depends</a:t>
            </a:r>
            <a:r>
              <a:rPr lang="fr-FR" sz="2000" b="1" dirty="0" smtClean="0">
                <a:solidFill>
                  <a:schemeClr val="tx1"/>
                </a:solidFill>
              </a:rPr>
              <a:t> on :</a:t>
            </a:r>
          </a:p>
          <a:p>
            <a:pPr marL="285750" indent="-285750"/>
            <a:endParaRPr lang="fr-FR" sz="2000" b="1" dirty="0" smtClean="0">
              <a:solidFill>
                <a:schemeClr val="tx1"/>
              </a:solidFill>
              <a:latin typeface="Agency FB"/>
            </a:endParaRPr>
          </a:p>
          <a:p>
            <a:pPr marL="285750" indent="-285750"/>
            <a:r>
              <a:rPr lang="fr-FR" sz="2000" b="1" dirty="0" smtClean="0">
                <a:solidFill>
                  <a:schemeClr val="tx1"/>
                </a:solidFill>
                <a:latin typeface="Agency FB"/>
              </a:rPr>
              <a:t>	• </a:t>
            </a:r>
            <a:r>
              <a:rPr lang="fr-FR" sz="2000" b="1" dirty="0" err="1" smtClean="0">
                <a:solidFill>
                  <a:schemeClr val="tx1"/>
                </a:solidFill>
              </a:rPr>
              <a:t>Number</a:t>
            </a:r>
            <a:r>
              <a:rPr lang="fr-FR" sz="2000" b="1" dirty="0" smtClean="0">
                <a:solidFill>
                  <a:schemeClr val="tx1"/>
                </a:solidFill>
              </a:rPr>
              <a:t> of </a:t>
            </a:r>
            <a:r>
              <a:rPr lang="fr-FR" sz="2000" b="1" dirty="0" err="1" smtClean="0">
                <a:solidFill>
                  <a:schemeClr val="tx1"/>
                </a:solidFill>
              </a:rPr>
              <a:t>functional</a:t>
            </a:r>
            <a:r>
              <a:rPr lang="fr-FR" sz="2000" b="1" dirty="0" smtClean="0">
                <a:solidFill>
                  <a:schemeClr val="tx1"/>
                </a:solidFill>
              </a:rPr>
              <a:t> release sites</a:t>
            </a:r>
          </a:p>
          <a:p>
            <a:pPr marL="285750" indent="-285750"/>
            <a:endParaRPr lang="fr-FR" sz="2000" b="1" dirty="0" smtClean="0">
              <a:solidFill>
                <a:schemeClr val="tx1"/>
              </a:solidFill>
            </a:endParaRPr>
          </a:p>
          <a:p>
            <a:pPr marL="285750" indent="-285750"/>
            <a:r>
              <a:rPr lang="fr-FR" sz="2000" b="1" dirty="0" smtClean="0">
                <a:solidFill>
                  <a:schemeClr val="tx1"/>
                </a:solidFill>
                <a:latin typeface="Agency FB"/>
              </a:rPr>
              <a:t>	• </a:t>
            </a:r>
            <a:r>
              <a:rPr lang="fr-FR" sz="2000" b="1" dirty="0" smtClean="0">
                <a:solidFill>
                  <a:schemeClr val="tx1"/>
                </a:solidFill>
              </a:rPr>
              <a:t>Release </a:t>
            </a:r>
            <a:r>
              <a:rPr lang="fr-FR" sz="2000" b="1" dirty="0" err="1" smtClean="0">
                <a:solidFill>
                  <a:schemeClr val="tx1"/>
                </a:solidFill>
              </a:rPr>
              <a:t>probability</a:t>
            </a:r>
            <a:endParaRPr lang="fr-FR" sz="2000" b="1" dirty="0" smtClean="0">
              <a:solidFill>
                <a:schemeClr val="tx1"/>
              </a:solidFill>
            </a:endParaRPr>
          </a:p>
          <a:p>
            <a:endParaRPr lang="fr-FR" sz="2000" b="1" dirty="0" smtClean="0">
              <a:solidFill>
                <a:schemeClr val="tx1"/>
              </a:solidFill>
            </a:endParaRPr>
          </a:p>
          <a:p>
            <a:r>
              <a:rPr lang="fr-FR" sz="2000" b="1" dirty="0" smtClean="0">
                <a:solidFill>
                  <a:schemeClr val="tx1"/>
                </a:solidFill>
                <a:latin typeface="Agency FB"/>
              </a:rPr>
              <a:t>      • </a:t>
            </a:r>
            <a:r>
              <a:rPr lang="fr-FR" sz="2000" b="1" dirty="0" smtClean="0">
                <a:solidFill>
                  <a:schemeClr val="tx1"/>
                </a:solidFill>
              </a:rPr>
              <a:t>Post-</a:t>
            </a:r>
            <a:r>
              <a:rPr lang="fr-FR" sz="2000" b="1" dirty="0" err="1" smtClean="0">
                <a:solidFill>
                  <a:schemeClr val="tx1"/>
                </a:solidFill>
              </a:rPr>
              <a:t>synaptic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response</a:t>
            </a:r>
            <a:endParaRPr lang="fr-FR" sz="2000" b="1" dirty="0" smtClean="0">
              <a:solidFill>
                <a:schemeClr val="tx1"/>
              </a:solidFill>
            </a:endParaRPr>
          </a:p>
          <a:p>
            <a:pPr algn="ctr"/>
            <a:endParaRPr lang="fr-FR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71600" y="5651956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Neuronal </a:t>
            </a:r>
            <a:r>
              <a:rPr lang="fr-FR" dirty="0" err="1" smtClean="0"/>
              <a:t>activity</a:t>
            </a:r>
            <a:r>
              <a:rPr lang="fr-FR" dirty="0" smtClean="0"/>
              <a:t> 		surface expression of GABA</a:t>
            </a:r>
            <a:r>
              <a:rPr lang="fr-FR" baseline="-25000" dirty="0" smtClean="0"/>
              <a:t>A</a:t>
            </a:r>
            <a:r>
              <a:rPr lang="fr-FR" dirty="0" smtClean="0"/>
              <a:t>R</a:t>
            </a:r>
            <a:endParaRPr lang="fr-FR" dirty="0" smtClean="0">
              <a:sym typeface="Wingdings" pitchFamily="2" charset="2"/>
            </a:endParaRPr>
          </a:p>
        </p:txBody>
      </p:sp>
      <p:grpSp>
        <p:nvGrpSpPr>
          <p:cNvPr id="2" name="Group 15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9" name="Rounded Rectangle 13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GABAERGIC SYNAPSE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INTRODUCTION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683568" y="1052736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err="1" smtClean="0"/>
              <a:t>Hippocampus</a:t>
            </a:r>
            <a:r>
              <a:rPr lang="fr-FR" dirty="0" smtClean="0"/>
              <a:t> : </a:t>
            </a:r>
            <a:r>
              <a:rPr lang="fr-FR" dirty="0" err="1" smtClean="0"/>
              <a:t>inhibitory</a:t>
            </a:r>
            <a:r>
              <a:rPr lang="fr-FR" dirty="0" smtClean="0"/>
              <a:t> transmission by GABA and GABA</a:t>
            </a:r>
            <a:r>
              <a:rPr lang="fr-FR" baseline="-25000" dirty="0" smtClean="0"/>
              <a:t>A</a:t>
            </a:r>
            <a:r>
              <a:rPr lang="fr-FR" dirty="0" smtClean="0"/>
              <a:t> </a:t>
            </a:r>
            <a:r>
              <a:rPr lang="fr-FR" dirty="0" err="1" smtClean="0"/>
              <a:t>receptors</a:t>
            </a:r>
            <a:endParaRPr lang="fr-FR" dirty="0" smtClean="0"/>
          </a:p>
        </p:txBody>
      </p:sp>
      <p:sp>
        <p:nvSpPr>
          <p:cNvPr id="147" name="Rectangle 146"/>
          <p:cNvSpPr/>
          <p:nvPr/>
        </p:nvSpPr>
        <p:spPr>
          <a:xfrm>
            <a:off x="9540552" y="4437112"/>
            <a:ext cx="3959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ym typeface="Wingdings" pitchFamily="2" charset="2"/>
              </a:rPr>
              <a:t>- </a:t>
            </a:r>
            <a:r>
              <a:rPr lang="fr-FR" dirty="0" err="1" smtClean="0">
                <a:sym typeface="Wingdings" pitchFamily="2" charset="2"/>
              </a:rPr>
              <a:t>Lateral</a:t>
            </a:r>
            <a:r>
              <a:rPr lang="fr-FR" dirty="0" smtClean="0">
                <a:sym typeface="Wingdings" pitchFamily="2" charset="2"/>
              </a:rPr>
              <a:t> diffusion?</a:t>
            </a:r>
          </a:p>
          <a:p>
            <a:r>
              <a:rPr lang="fr-FR" dirty="0" smtClean="0">
                <a:sym typeface="Wingdings" pitchFamily="2" charset="2"/>
              </a:rPr>
              <a:t>- AMPA </a:t>
            </a:r>
            <a:r>
              <a:rPr lang="fr-FR" dirty="0" err="1" smtClean="0">
                <a:sym typeface="Wingdings" pitchFamily="2" charset="2"/>
              </a:rPr>
              <a:t>lat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diff</a:t>
            </a:r>
            <a:r>
              <a:rPr lang="fr-FR" dirty="0" smtClean="0">
                <a:sym typeface="Wingdings" pitchFamily="2" charset="2"/>
              </a:rPr>
              <a:t> are </a:t>
            </a:r>
            <a:r>
              <a:rPr lang="fr-FR" dirty="0" err="1" smtClean="0">
                <a:sym typeface="Wingdings" pitchFamily="2" charset="2"/>
              </a:rPr>
              <a:t>activity</a:t>
            </a:r>
            <a:r>
              <a:rPr lang="fr-FR" dirty="0" smtClean="0">
                <a:sym typeface="Wingdings" pitchFamily="2" charset="2"/>
              </a:rPr>
              <a:t> </a:t>
            </a:r>
            <a:r>
              <a:rPr lang="fr-FR" dirty="0" err="1" smtClean="0">
                <a:sym typeface="Wingdings" pitchFamily="2" charset="2"/>
              </a:rPr>
              <a:t>dependent</a:t>
            </a:r>
            <a:r>
              <a:rPr lang="fr-FR" dirty="0" smtClean="0">
                <a:sym typeface="Wingdings" pitchFamily="2" charset="2"/>
              </a:rPr>
              <a:t> </a:t>
            </a:r>
          </a:p>
          <a:p>
            <a:r>
              <a:rPr lang="fr-FR" dirty="0" smtClean="0">
                <a:sym typeface="Wingdings" pitchFamily="2" charset="2"/>
              </a:rPr>
              <a:t>- Calcium?</a:t>
            </a:r>
            <a:endParaRPr lang="fr-FR" dirty="0"/>
          </a:p>
        </p:txBody>
      </p:sp>
      <p:sp>
        <p:nvSpPr>
          <p:cNvPr id="120" name="Double flèche horizontale 119"/>
          <p:cNvSpPr/>
          <p:nvPr/>
        </p:nvSpPr>
        <p:spPr>
          <a:xfrm rot="16200000">
            <a:off x="7022217" y="2562959"/>
            <a:ext cx="517704" cy="233561"/>
          </a:xfrm>
          <a:prstGeom prst="leftRightArrow">
            <a:avLst/>
          </a:prstGeom>
          <a:noFill/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49" name="Group 248"/>
          <p:cNvGrpSpPr/>
          <p:nvPr/>
        </p:nvGrpSpPr>
        <p:grpSpPr>
          <a:xfrm>
            <a:off x="323528" y="1680928"/>
            <a:ext cx="5547731" cy="2756184"/>
            <a:chOff x="107504" y="1178431"/>
            <a:chExt cx="6849051" cy="3402697"/>
          </a:xfrm>
        </p:grpSpPr>
        <p:grpSp>
          <p:nvGrpSpPr>
            <p:cNvPr id="173" name="Groupe 10"/>
            <p:cNvGrpSpPr/>
            <p:nvPr/>
          </p:nvGrpSpPr>
          <p:grpSpPr>
            <a:xfrm>
              <a:off x="107504" y="1178431"/>
              <a:ext cx="6849051" cy="3402697"/>
              <a:chOff x="2123728" y="2420888"/>
              <a:chExt cx="6226410" cy="3093361"/>
            </a:xfrm>
          </p:grpSpPr>
          <p:grpSp>
            <p:nvGrpSpPr>
              <p:cNvPr id="174" name="Groupe 11"/>
              <p:cNvGrpSpPr/>
              <p:nvPr/>
            </p:nvGrpSpPr>
            <p:grpSpPr>
              <a:xfrm>
                <a:off x="2123728" y="2420888"/>
                <a:ext cx="6226410" cy="3093361"/>
                <a:chOff x="3170126" y="1484784"/>
                <a:chExt cx="6226410" cy="3093361"/>
              </a:xfrm>
            </p:grpSpPr>
            <p:pic>
              <p:nvPicPr>
                <p:cNvPr id="211" name="Picture 3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70126" y="1514477"/>
                  <a:ext cx="6226410" cy="30636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212" name="Rectangle 211"/>
                <p:cNvSpPr/>
                <p:nvPr/>
              </p:nvSpPr>
              <p:spPr>
                <a:xfrm>
                  <a:off x="3170126" y="1484784"/>
                  <a:ext cx="6226410" cy="3093361"/>
                </a:xfrm>
                <a:prstGeom prst="rect">
                  <a:avLst/>
                </a:prstGeom>
                <a:noFill/>
                <a:ln w="317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175" name="Groupe 12"/>
              <p:cNvGrpSpPr/>
              <p:nvPr/>
            </p:nvGrpSpPr>
            <p:grpSpPr>
              <a:xfrm>
                <a:off x="5123294" y="3327068"/>
                <a:ext cx="240794" cy="245948"/>
                <a:chOff x="2915816" y="1196737"/>
                <a:chExt cx="601986" cy="614869"/>
              </a:xfrm>
            </p:grpSpPr>
            <p:sp>
              <p:nvSpPr>
                <p:cNvPr id="203" name="Ellipse 40"/>
                <p:cNvSpPr/>
                <p:nvPr/>
              </p:nvSpPr>
              <p:spPr>
                <a:xfrm>
                  <a:off x="2987824" y="1484784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204" name="Groupe 41"/>
                <p:cNvGrpSpPr/>
                <p:nvPr/>
              </p:nvGrpSpPr>
              <p:grpSpPr>
                <a:xfrm>
                  <a:off x="2915816" y="1196737"/>
                  <a:ext cx="601986" cy="614869"/>
                  <a:chOff x="2915813" y="1196737"/>
                  <a:chExt cx="601986" cy="614869"/>
                </a:xfrm>
              </p:grpSpPr>
              <p:sp>
                <p:nvSpPr>
                  <p:cNvPr id="206" name="Ellipse 43"/>
                  <p:cNvSpPr/>
                  <p:nvPr/>
                </p:nvSpPr>
                <p:spPr>
                  <a:xfrm>
                    <a:off x="2915813" y="1196737"/>
                    <a:ext cx="601986" cy="614869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207" name="Ellipse 44"/>
                  <p:cNvSpPr/>
                  <p:nvPr/>
                </p:nvSpPr>
                <p:spPr>
                  <a:xfrm>
                    <a:off x="3073084" y="157004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208" name="Ellipse 45"/>
                  <p:cNvSpPr/>
                  <p:nvPr/>
                </p:nvSpPr>
                <p:spPr>
                  <a:xfrm>
                    <a:off x="3059832" y="1300982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209" name="Ellipse 46"/>
                  <p:cNvSpPr/>
                  <p:nvPr/>
                </p:nvSpPr>
                <p:spPr>
                  <a:xfrm>
                    <a:off x="3251664" y="158901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210" name="Ellipse 47"/>
                  <p:cNvSpPr/>
                  <p:nvPr/>
                </p:nvSpPr>
                <p:spPr>
                  <a:xfrm>
                    <a:off x="3275856" y="1340768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205" name="Ellipse 42"/>
                <p:cNvSpPr/>
                <p:nvPr/>
              </p:nvSpPr>
              <p:spPr>
                <a:xfrm>
                  <a:off x="3166404" y="1412776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176" name="Groupe 13"/>
              <p:cNvGrpSpPr/>
              <p:nvPr/>
            </p:nvGrpSpPr>
            <p:grpSpPr>
              <a:xfrm>
                <a:off x="4483606" y="3772368"/>
                <a:ext cx="240794" cy="245948"/>
                <a:chOff x="2915816" y="1196737"/>
                <a:chExt cx="601986" cy="614869"/>
              </a:xfrm>
            </p:grpSpPr>
            <p:sp>
              <p:nvSpPr>
                <p:cNvPr id="195" name="Ellipse 32"/>
                <p:cNvSpPr/>
                <p:nvPr/>
              </p:nvSpPr>
              <p:spPr>
                <a:xfrm>
                  <a:off x="2987824" y="1484784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196" name="Groupe 33"/>
                <p:cNvGrpSpPr/>
                <p:nvPr/>
              </p:nvGrpSpPr>
              <p:grpSpPr>
                <a:xfrm>
                  <a:off x="2915816" y="1196737"/>
                  <a:ext cx="601986" cy="614869"/>
                  <a:chOff x="2915813" y="1196737"/>
                  <a:chExt cx="601986" cy="614869"/>
                </a:xfrm>
              </p:grpSpPr>
              <p:sp>
                <p:nvSpPr>
                  <p:cNvPr id="198" name="Ellipse 35"/>
                  <p:cNvSpPr/>
                  <p:nvPr/>
                </p:nvSpPr>
                <p:spPr>
                  <a:xfrm>
                    <a:off x="2915813" y="1196737"/>
                    <a:ext cx="601986" cy="614869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99" name="Ellipse 36"/>
                  <p:cNvSpPr/>
                  <p:nvPr/>
                </p:nvSpPr>
                <p:spPr>
                  <a:xfrm>
                    <a:off x="3073084" y="157004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200" name="Ellipse 37"/>
                  <p:cNvSpPr/>
                  <p:nvPr/>
                </p:nvSpPr>
                <p:spPr>
                  <a:xfrm>
                    <a:off x="3059832" y="1300982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201" name="Ellipse 38"/>
                  <p:cNvSpPr/>
                  <p:nvPr/>
                </p:nvSpPr>
                <p:spPr>
                  <a:xfrm>
                    <a:off x="3251664" y="158901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202" name="Ellipse 39"/>
                  <p:cNvSpPr/>
                  <p:nvPr/>
                </p:nvSpPr>
                <p:spPr>
                  <a:xfrm>
                    <a:off x="3275856" y="1340768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197" name="Ellipse 34"/>
                <p:cNvSpPr/>
                <p:nvPr/>
              </p:nvSpPr>
              <p:spPr>
                <a:xfrm>
                  <a:off x="3166404" y="1412776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177" name="Groupe 14"/>
              <p:cNvGrpSpPr/>
              <p:nvPr/>
            </p:nvGrpSpPr>
            <p:grpSpPr>
              <a:xfrm>
                <a:off x="5508104" y="3791368"/>
                <a:ext cx="240794" cy="245948"/>
                <a:chOff x="2915816" y="1196737"/>
                <a:chExt cx="601986" cy="614869"/>
              </a:xfrm>
            </p:grpSpPr>
            <p:sp>
              <p:nvSpPr>
                <p:cNvPr id="187" name="Ellipse 24"/>
                <p:cNvSpPr/>
                <p:nvPr/>
              </p:nvSpPr>
              <p:spPr>
                <a:xfrm>
                  <a:off x="2987824" y="1484784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188" name="Groupe 25"/>
                <p:cNvGrpSpPr/>
                <p:nvPr/>
              </p:nvGrpSpPr>
              <p:grpSpPr>
                <a:xfrm>
                  <a:off x="2915816" y="1196737"/>
                  <a:ext cx="601986" cy="614869"/>
                  <a:chOff x="2915813" y="1196737"/>
                  <a:chExt cx="601986" cy="614869"/>
                </a:xfrm>
              </p:grpSpPr>
              <p:sp>
                <p:nvSpPr>
                  <p:cNvPr id="190" name="Ellipse 27"/>
                  <p:cNvSpPr/>
                  <p:nvPr/>
                </p:nvSpPr>
                <p:spPr>
                  <a:xfrm>
                    <a:off x="2915813" y="1196737"/>
                    <a:ext cx="601986" cy="614869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91" name="Ellipse 28"/>
                  <p:cNvSpPr/>
                  <p:nvPr/>
                </p:nvSpPr>
                <p:spPr>
                  <a:xfrm>
                    <a:off x="3073084" y="157004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92" name="Ellipse 29"/>
                  <p:cNvSpPr/>
                  <p:nvPr/>
                </p:nvSpPr>
                <p:spPr>
                  <a:xfrm>
                    <a:off x="3059832" y="1300982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93" name="Ellipse 30"/>
                  <p:cNvSpPr/>
                  <p:nvPr/>
                </p:nvSpPr>
                <p:spPr>
                  <a:xfrm>
                    <a:off x="3251664" y="158901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94" name="Ellipse 31"/>
                  <p:cNvSpPr/>
                  <p:nvPr/>
                </p:nvSpPr>
                <p:spPr>
                  <a:xfrm>
                    <a:off x="3275856" y="1340768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189" name="Ellipse 26"/>
                <p:cNvSpPr/>
                <p:nvPr/>
              </p:nvSpPr>
              <p:spPr>
                <a:xfrm>
                  <a:off x="3166404" y="1412776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178" name="Groupe 15"/>
              <p:cNvGrpSpPr/>
              <p:nvPr/>
            </p:nvGrpSpPr>
            <p:grpSpPr>
              <a:xfrm>
                <a:off x="4828162" y="3700360"/>
                <a:ext cx="240794" cy="245948"/>
                <a:chOff x="2915816" y="1196737"/>
                <a:chExt cx="601986" cy="614869"/>
              </a:xfrm>
            </p:grpSpPr>
            <p:sp>
              <p:nvSpPr>
                <p:cNvPr id="179" name="Ellipse 16"/>
                <p:cNvSpPr/>
                <p:nvPr/>
              </p:nvSpPr>
              <p:spPr>
                <a:xfrm>
                  <a:off x="2987824" y="1484784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180" name="Groupe 17"/>
                <p:cNvGrpSpPr/>
                <p:nvPr/>
              </p:nvGrpSpPr>
              <p:grpSpPr>
                <a:xfrm>
                  <a:off x="2915816" y="1196737"/>
                  <a:ext cx="601986" cy="614869"/>
                  <a:chOff x="2915813" y="1196737"/>
                  <a:chExt cx="601986" cy="614869"/>
                </a:xfrm>
              </p:grpSpPr>
              <p:sp>
                <p:nvSpPr>
                  <p:cNvPr id="182" name="Ellipse 19"/>
                  <p:cNvSpPr/>
                  <p:nvPr/>
                </p:nvSpPr>
                <p:spPr>
                  <a:xfrm>
                    <a:off x="2915813" y="1196737"/>
                    <a:ext cx="601986" cy="614869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83" name="Ellipse 20"/>
                  <p:cNvSpPr/>
                  <p:nvPr/>
                </p:nvSpPr>
                <p:spPr>
                  <a:xfrm>
                    <a:off x="3073084" y="157004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84" name="Ellipse 21"/>
                  <p:cNvSpPr/>
                  <p:nvPr/>
                </p:nvSpPr>
                <p:spPr>
                  <a:xfrm>
                    <a:off x="3059832" y="1300982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85" name="Ellipse 22"/>
                  <p:cNvSpPr/>
                  <p:nvPr/>
                </p:nvSpPr>
                <p:spPr>
                  <a:xfrm>
                    <a:off x="3251664" y="158901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86" name="Ellipse 23"/>
                  <p:cNvSpPr/>
                  <p:nvPr/>
                </p:nvSpPr>
                <p:spPr>
                  <a:xfrm>
                    <a:off x="3275856" y="1340768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181" name="Ellipse 18"/>
                <p:cNvSpPr/>
                <p:nvPr/>
              </p:nvSpPr>
              <p:spPr>
                <a:xfrm>
                  <a:off x="3166404" y="1412776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</p:grpSp>
        <p:grpSp>
          <p:nvGrpSpPr>
            <p:cNvPr id="213" name="Group 212"/>
            <p:cNvGrpSpPr/>
            <p:nvPr/>
          </p:nvGrpSpPr>
          <p:grpSpPr>
            <a:xfrm>
              <a:off x="2874946" y="3444703"/>
              <a:ext cx="484964" cy="499095"/>
              <a:chOff x="323528" y="2060848"/>
              <a:chExt cx="440876" cy="453723"/>
            </a:xfrm>
          </p:grpSpPr>
          <p:sp>
            <p:nvSpPr>
              <p:cNvPr id="214" name="Ellipse 50"/>
              <p:cNvSpPr/>
              <p:nvPr/>
            </p:nvSpPr>
            <p:spPr>
              <a:xfrm>
                <a:off x="323528" y="2060848"/>
                <a:ext cx="120973" cy="308531"/>
              </a:xfrm>
              <a:prstGeom prst="ellipse">
                <a:avLst/>
              </a:prstGeom>
              <a:solidFill>
                <a:srgbClr val="CF236D"/>
              </a:solidFill>
              <a:ln>
                <a:solidFill>
                  <a:srgbClr val="A31D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215" name="Group 69"/>
              <p:cNvGrpSpPr/>
              <p:nvPr/>
            </p:nvGrpSpPr>
            <p:grpSpPr>
              <a:xfrm>
                <a:off x="395536" y="2314887"/>
                <a:ext cx="368868" cy="199684"/>
                <a:chOff x="588662" y="2314883"/>
                <a:chExt cx="526954" cy="285151"/>
              </a:xfrm>
            </p:grpSpPr>
            <p:grpSp>
              <p:nvGrpSpPr>
                <p:cNvPr id="216" name="Group 64"/>
                <p:cNvGrpSpPr/>
                <p:nvPr/>
              </p:nvGrpSpPr>
              <p:grpSpPr>
                <a:xfrm>
                  <a:off x="588662" y="2320068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220" name="Straight Connector 219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1" name="Straight Connector 220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17" name="Group 65"/>
                <p:cNvGrpSpPr/>
                <p:nvPr/>
              </p:nvGrpSpPr>
              <p:grpSpPr>
                <a:xfrm>
                  <a:off x="835649" y="2314883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218" name="Straight Connector 217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9" name="Straight Connector 218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222" name="Group 221"/>
            <p:cNvGrpSpPr/>
            <p:nvPr/>
          </p:nvGrpSpPr>
          <p:grpSpPr>
            <a:xfrm>
              <a:off x="2369082" y="3444703"/>
              <a:ext cx="484964" cy="499095"/>
              <a:chOff x="323528" y="2060848"/>
              <a:chExt cx="440876" cy="453723"/>
            </a:xfrm>
          </p:grpSpPr>
          <p:sp>
            <p:nvSpPr>
              <p:cNvPr id="223" name="Ellipse 50"/>
              <p:cNvSpPr/>
              <p:nvPr/>
            </p:nvSpPr>
            <p:spPr>
              <a:xfrm>
                <a:off x="323528" y="2060848"/>
                <a:ext cx="120973" cy="308531"/>
              </a:xfrm>
              <a:prstGeom prst="ellipse">
                <a:avLst/>
              </a:prstGeom>
              <a:solidFill>
                <a:srgbClr val="CF236D"/>
              </a:solidFill>
              <a:ln>
                <a:solidFill>
                  <a:srgbClr val="A31D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224" name="Group 69"/>
              <p:cNvGrpSpPr/>
              <p:nvPr/>
            </p:nvGrpSpPr>
            <p:grpSpPr>
              <a:xfrm>
                <a:off x="395536" y="2314887"/>
                <a:ext cx="368868" cy="199684"/>
                <a:chOff x="588662" y="2314883"/>
                <a:chExt cx="526954" cy="285151"/>
              </a:xfrm>
            </p:grpSpPr>
            <p:grpSp>
              <p:nvGrpSpPr>
                <p:cNvPr id="225" name="Group 64"/>
                <p:cNvGrpSpPr/>
                <p:nvPr/>
              </p:nvGrpSpPr>
              <p:grpSpPr>
                <a:xfrm>
                  <a:off x="588662" y="2320068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229" name="Straight Connector 228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0" name="Straight Connector 229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26" name="Group 65"/>
                <p:cNvGrpSpPr/>
                <p:nvPr/>
              </p:nvGrpSpPr>
              <p:grpSpPr>
                <a:xfrm>
                  <a:off x="835649" y="2314883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227" name="Straight Connector 226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8" name="Straight Connector 227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231" name="Group 230"/>
            <p:cNvGrpSpPr/>
            <p:nvPr/>
          </p:nvGrpSpPr>
          <p:grpSpPr>
            <a:xfrm>
              <a:off x="3364776" y="3450015"/>
              <a:ext cx="484964" cy="499095"/>
              <a:chOff x="323528" y="2060848"/>
              <a:chExt cx="440876" cy="453723"/>
            </a:xfrm>
          </p:grpSpPr>
          <p:sp>
            <p:nvSpPr>
              <p:cNvPr id="232" name="Ellipse 50"/>
              <p:cNvSpPr/>
              <p:nvPr/>
            </p:nvSpPr>
            <p:spPr>
              <a:xfrm>
                <a:off x="323528" y="2060848"/>
                <a:ext cx="120973" cy="308531"/>
              </a:xfrm>
              <a:prstGeom prst="ellipse">
                <a:avLst/>
              </a:prstGeom>
              <a:solidFill>
                <a:srgbClr val="CF236D"/>
              </a:solidFill>
              <a:ln>
                <a:solidFill>
                  <a:srgbClr val="A31D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233" name="Group 69"/>
              <p:cNvGrpSpPr/>
              <p:nvPr/>
            </p:nvGrpSpPr>
            <p:grpSpPr>
              <a:xfrm>
                <a:off x="395536" y="2314887"/>
                <a:ext cx="368868" cy="199684"/>
                <a:chOff x="588662" y="2314883"/>
                <a:chExt cx="526954" cy="285151"/>
              </a:xfrm>
            </p:grpSpPr>
            <p:grpSp>
              <p:nvGrpSpPr>
                <p:cNvPr id="234" name="Group 64"/>
                <p:cNvGrpSpPr/>
                <p:nvPr/>
              </p:nvGrpSpPr>
              <p:grpSpPr>
                <a:xfrm>
                  <a:off x="588662" y="2320068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238" name="Straight Connector 237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9" name="Straight Connector 238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35" name="Group 65"/>
                <p:cNvGrpSpPr/>
                <p:nvPr/>
              </p:nvGrpSpPr>
              <p:grpSpPr>
                <a:xfrm>
                  <a:off x="835649" y="2314883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236" name="Straight Connector 235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7" name="Straight Connector 236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240" name="Group 239"/>
            <p:cNvGrpSpPr/>
            <p:nvPr/>
          </p:nvGrpSpPr>
          <p:grpSpPr>
            <a:xfrm>
              <a:off x="3815740" y="3459281"/>
              <a:ext cx="484964" cy="499095"/>
              <a:chOff x="323528" y="2060848"/>
              <a:chExt cx="440876" cy="453723"/>
            </a:xfrm>
          </p:grpSpPr>
          <p:sp>
            <p:nvSpPr>
              <p:cNvPr id="241" name="Ellipse 50"/>
              <p:cNvSpPr/>
              <p:nvPr/>
            </p:nvSpPr>
            <p:spPr>
              <a:xfrm>
                <a:off x="323528" y="2060848"/>
                <a:ext cx="120973" cy="308531"/>
              </a:xfrm>
              <a:prstGeom prst="ellipse">
                <a:avLst/>
              </a:prstGeom>
              <a:solidFill>
                <a:srgbClr val="CF236D"/>
              </a:solidFill>
              <a:ln>
                <a:solidFill>
                  <a:srgbClr val="A31D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242" name="Group 69"/>
              <p:cNvGrpSpPr/>
              <p:nvPr/>
            </p:nvGrpSpPr>
            <p:grpSpPr>
              <a:xfrm>
                <a:off x="395536" y="2314887"/>
                <a:ext cx="368868" cy="199684"/>
                <a:chOff x="588662" y="2314883"/>
                <a:chExt cx="526954" cy="285151"/>
              </a:xfrm>
            </p:grpSpPr>
            <p:grpSp>
              <p:nvGrpSpPr>
                <p:cNvPr id="243" name="Group 64"/>
                <p:cNvGrpSpPr/>
                <p:nvPr/>
              </p:nvGrpSpPr>
              <p:grpSpPr>
                <a:xfrm>
                  <a:off x="588662" y="2320068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247" name="Straight Connector 246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8" name="Straight Connector 247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244" name="Group 65"/>
                <p:cNvGrpSpPr/>
                <p:nvPr/>
              </p:nvGrpSpPr>
              <p:grpSpPr>
                <a:xfrm>
                  <a:off x="835649" y="2314883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245" name="Straight Connector 244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6" name="Straight Connector 245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sp>
        <p:nvSpPr>
          <p:cNvPr id="250" name="Rectangle 249"/>
          <p:cNvSpPr/>
          <p:nvPr/>
        </p:nvSpPr>
        <p:spPr>
          <a:xfrm>
            <a:off x="6300192" y="3068960"/>
            <a:ext cx="2032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Strength</a:t>
            </a:r>
            <a:r>
              <a:rPr lang="fr-FR" dirty="0" smtClean="0"/>
              <a:t> of synapse</a:t>
            </a:r>
            <a:endParaRPr lang="fr-FR" dirty="0"/>
          </a:p>
        </p:txBody>
      </p:sp>
      <p:sp>
        <p:nvSpPr>
          <p:cNvPr id="251" name="Rectangle 250"/>
          <p:cNvSpPr/>
          <p:nvPr/>
        </p:nvSpPr>
        <p:spPr>
          <a:xfrm>
            <a:off x="6084168" y="1700808"/>
            <a:ext cx="24629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dirty="0" err="1" smtClean="0"/>
              <a:t>Amount</a:t>
            </a:r>
            <a:r>
              <a:rPr lang="fr-FR" dirty="0" smtClean="0"/>
              <a:t> of GABA</a:t>
            </a:r>
            <a:r>
              <a:rPr lang="fr-FR" baseline="-25000" dirty="0" smtClean="0"/>
              <a:t>A</a:t>
            </a:r>
            <a:r>
              <a:rPr lang="fr-FR" dirty="0" smtClean="0"/>
              <a:t>R</a:t>
            </a:r>
          </a:p>
          <a:p>
            <a:pPr algn="ctr"/>
            <a:r>
              <a:rPr lang="fr-FR" dirty="0" smtClean="0"/>
              <a:t>(</a:t>
            </a:r>
            <a:r>
              <a:rPr lang="fr-FR" dirty="0" smtClean="0">
                <a:solidFill>
                  <a:srgbClr val="FF0000"/>
                </a:solidFill>
              </a:rPr>
              <a:t>post </a:t>
            </a:r>
            <a:r>
              <a:rPr lang="fr-FR" dirty="0" err="1" smtClean="0">
                <a:solidFill>
                  <a:srgbClr val="FF0000"/>
                </a:solidFill>
              </a:rPr>
              <a:t>synaptic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response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253" name="Rectangle 252"/>
          <p:cNvSpPr/>
          <p:nvPr/>
        </p:nvSpPr>
        <p:spPr>
          <a:xfrm>
            <a:off x="5940152" y="3645024"/>
            <a:ext cx="28803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err="1" smtClean="0"/>
              <a:t>Correlation</a:t>
            </a:r>
            <a:r>
              <a:rPr lang="fr-FR" dirty="0" smtClean="0"/>
              <a:t> </a:t>
            </a:r>
            <a:r>
              <a:rPr lang="fr-FR" dirty="0" err="1" smtClean="0"/>
              <a:t>between</a:t>
            </a:r>
            <a:r>
              <a:rPr lang="fr-FR" dirty="0" smtClean="0"/>
              <a:t> changes in GABA </a:t>
            </a:r>
            <a:r>
              <a:rPr lang="fr-FR" dirty="0" err="1" smtClean="0"/>
              <a:t>currents</a:t>
            </a:r>
            <a:r>
              <a:rPr lang="fr-FR" dirty="0" smtClean="0"/>
              <a:t> and GABA</a:t>
            </a:r>
            <a:r>
              <a:rPr lang="fr-FR" baseline="-25000" dirty="0" smtClean="0"/>
              <a:t>A</a:t>
            </a:r>
            <a:r>
              <a:rPr lang="fr-FR" dirty="0" smtClean="0"/>
              <a:t>R </a:t>
            </a:r>
            <a:r>
              <a:rPr lang="fr-FR" dirty="0" err="1" smtClean="0"/>
              <a:t>amounts</a:t>
            </a:r>
            <a:endParaRPr lang="fr-FR" dirty="0"/>
          </a:p>
        </p:txBody>
      </p:sp>
      <p:sp>
        <p:nvSpPr>
          <p:cNvPr id="255" name="Left Arrow 254"/>
          <p:cNvSpPr/>
          <p:nvPr/>
        </p:nvSpPr>
        <p:spPr>
          <a:xfrm rot="163775">
            <a:off x="3978879" y="3767906"/>
            <a:ext cx="229351" cy="162081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6" name="Left Arrow 255"/>
          <p:cNvSpPr/>
          <p:nvPr/>
        </p:nvSpPr>
        <p:spPr>
          <a:xfrm rot="1380000">
            <a:off x="5010185" y="3962434"/>
            <a:ext cx="229351" cy="162081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57" name="Group 256"/>
          <p:cNvGrpSpPr/>
          <p:nvPr/>
        </p:nvGrpSpPr>
        <p:grpSpPr>
          <a:xfrm>
            <a:off x="4644008" y="1733906"/>
            <a:ext cx="1264186" cy="830998"/>
            <a:chOff x="6645224" y="1412776"/>
            <a:chExt cx="1436575" cy="944316"/>
          </a:xfrm>
        </p:grpSpPr>
        <p:sp>
          <p:nvSpPr>
            <p:cNvPr id="258" name="TextBox 257"/>
            <p:cNvSpPr txBox="1"/>
            <p:nvPr/>
          </p:nvSpPr>
          <p:spPr>
            <a:xfrm>
              <a:off x="7001679" y="1412777"/>
              <a:ext cx="1080120" cy="944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/>
                <a:t>GABA</a:t>
              </a:r>
              <a:r>
                <a:rPr lang="fr-FR" sz="1600" baseline="-25000" dirty="0" smtClean="0"/>
                <a:t>A</a:t>
              </a:r>
              <a:r>
                <a:rPr lang="fr-FR" sz="1600" dirty="0" smtClean="0"/>
                <a:t>R</a:t>
              </a:r>
            </a:p>
            <a:p>
              <a:r>
                <a:rPr lang="fr-FR" sz="1600" dirty="0" smtClean="0"/>
                <a:t>GABA</a:t>
              </a:r>
            </a:p>
            <a:p>
              <a:r>
                <a:rPr lang="fr-FR" sz="1600" dirty="0" err="1" smtClean="0"/>
                <a:t>Gephyrin</a:t>
              </a:r>
              <a:endParaRPr lang="fr-FR" sz="1600" dirty="0" smtClean="0"/>
            </a:p>
          </p:txBody>
        </p:sp>
        <p:sp>
          <p:nvSpPr>
            <p:cNvPr id="259" name="Ellipse 38"/>
            <p:cNvSpPr/>
            <p:nvPr/>
          </p:nvSpPr>
          <p:spPr>
            <a:xfrm>
              <a:off x="6904481" y="1813351"/>
              <a:ext cx="54726" cy="55897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0" name="Ellipse 50"/>
            <p:cNvSpPr/>
            <p:nvPr/>
          </p:nvSpPr>
          <p:spPr>
            <a:xfrm>
              <a:off x="6859543" y="1412776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61" name="Group 69"/>
            <p:cNvGrpSpPr/>
            <p:nvPr/>
          </p:nvGrpSpPr>
          <p:grpSpPr>
            <a:xfrm>
              <a:off x="6645224" y="1991928"/>
              <a:ext cx="368868" cy="199684"/>
              <a:chOff x="588662" y="2314883"/>
              <a:chExt cx="526954" cy="285151"/>
            </a:xfrm>
          </p:grpSpPr>
          <p:grpSp>
            <p:nvGrpSpPr>
              <p:cNvPr id="262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266" name="Straight Connector 265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7" name="Straight Connector 266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3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264" name="Straight Connector 263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5" name="Straight Connector 264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268" name="Group 267"/>
          <p:cNvGrpSpPr/>
          <p:nvPr/>
        </p:nvGrpSpPr>
        <p:grpSpPr>
          <a:xfrm>
            <a:off x="5336157" y="4005064"/>
            <a:ext cx="387971" cy="399276"/>
            <a:chOff x="323528" y="2060848"/>
            <a:chExt cx="440876" cy="453723"/>
          </a:xfrm>
        </p:grpSpPr>
        <p:sp>
          <p:nvSpPr>
            <p:cNvPr id="269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70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271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275" name="Straight Connector 274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" name="Straight Connector 275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72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273" name="Straight Connector 272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4" name="Straight Connector 273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277" name="Group 276"/>
          <p:cNvGrpSpPr/>
          <p:nvPr/>
        </p:nvGrpSpPr>
        <p:grpSpPr>
          <a:xfrm>
            <a:off x="4427984" y="3645024"/>
            <a:ext cx="387971" cy="399276"/>
            <a:chOff x="323528" y="2060848"/>
            <a:chExt cx="440876" cy="453723"/>
          </a:xfrm>
        </p:grpSpPr>
        <p:sp>
          <p:nvSpPr>
            <p:cNvPr id="278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79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280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284" name="Straight Connector 283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5" name="Straight Connector 284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81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282" name="Straight Connector 281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3" name="Straight Connector 282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286" name="Group 285"/>
          <p:cNvGrpSpPr/>
          <p:nvPr/>
        </p:nvGrpSpPr>
        <p:grpSpPr>
          <a:xfrm>
            <a:off x="1375717" y="3645024"/>
            <a:ext cx="387971" cy="399276"/>
            <a:chOff x="323528" y="2060848"/>
            <a:chExt cx="440876" cy="453723"/>
          </a:xfrm>
        </p:grpSpPr>
        <p:sp>
          <p:nvSpPr>
            <p:cNvPr id="287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88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289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293" name="Straight Connector 292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4" name="Straight Connector 293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90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291" name="Straight Connector 290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2" name="Straight Connector 291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295" name="Left Arrow 294"/>
          <p:cNvSpPr/>
          <p:nvPr/>
        </p:nvSpPr>
        <p:spPr>
          <a:xfrm rot="-540000">
            <a:off x="1818639" y="3794410"/>
            <a:ext cx="229351" cy="162081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96" name="Group 295"/>
          <p:cNvGrpSpPr/>
          <p:nvPr/>
        </p:nvGrpSpPr>
        <p:grpSpPr>
          <a:xfrm>
            <a:off x="539552" y="4010540"/>
            <a:ext cx="387971" cy="399276"/>
            <a:chOff x="323528" y="2060848"/>
            <a:chExt cx="440876" cy="453723"/>
          </a:xfrm>
        </p:grpSpPr>
        <p:sp>
          <p:nvSpPr>
            <p:cNvPr id="297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98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299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303" name="Straight Connector 302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4" name="Straight Connector 303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0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301" name="Straight Connector 300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2" name="Straight Connector 301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305" name="Left Arrow 304"/>
          <p:cNvSpPr/>
          <p:nvPr/>
        </p:nvSpPr>
        <p:spPr>
          <a:xfrm rot="-1200000">
            <a:off x="975330" y="3938426"/>
            <a:ext cx="229351" cy="162081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6" name="Right Arrow 305"/>
          <p:cNvSpPr/>
          <p:nvPr/>
        </p:nvSpPr>
        <p:spPr>
          <a:xfrm>
            <a:off x="3128072" y="5737024"/>
            <a:ext cx="432048" cy="216024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8" name="Right Arrow 307"/>
          <p:cNvSpPr/>
          <p:nvPr/>
        </p:nvSpPr>
        <p:spPr>
          <a:xfrm>
            <a:off x="1413528" y="5013176"/>
            <a:ext cx="432048" cy="216024"/>
          </a:xfrm>
          <a:prstGeom prst="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1" name="Rectangle 310"/>
          <p:cNvSpPr/>
          <p:nvPr/>
        </p:nvSpPr>
        <p:spPr>
          <a:xfrm>
            <a:off x="936104" y="4653136"/>
            <a:ext cx="55081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Membrane insertion, </a:t>
            </a:r>
            <a:r>
              <a:rPr lang="fr-FR" dirty="0" err="1" smtClean="0"/>
              <a:t>removal</a:t>
            </a:r>
            <a:r>
              <a:rPr lang="fr-FR" dirty="0" smtClean="0"/>
              <a:t> and </a:t>
            </a:r>
            <a:r>
              <a:rPr lang="fr-FR" dirty="0" err="1" smtClean="0"/>
              <a:t>lateral</a:t>
            </a:r>
            <a:r>
              <a:rPr lang="fr-FR" dirty="0" smtClean="0"/>
              <a:t> </a:t>
            </a:r>
          </a:p>
          <a:p>
            <a:r>
              <a:rPr lang="fr-FR" dirty="0" smtClean="0"/>
              <a:t>	diffusion	</a:t>
            </a:r>
            <a:r>
              <a:rPr lang="fr-FR" dirty="0" err="1" smtClean="0"/>
              <a:t>number</a:t>
            </a:r>
            <a:r>
              <a:rPr lang="fr-FR" dirty="0" smtClean="0"/>
              <a:t> of GABA</a:t>
            </a:r>
            <a:r>
              <a:rPr lang="fr-FR" baseline="-25000" dirty="0" smtClean="0"/>
              <a:t>A</a:t>
            </a:r>
            <a:r>
              <a:rPr lang="fr-FR" dirty="0" smtClean="0"/>
              <a:t>R </a:t>
            </a:r>
            <a:r>
              <a:rPr lang="fr-FR" dirty="0" err="1" smtClean="0"/>
              <a:t>at</a:t>
            </a:r>
            <a:r>
              <a:rPr lang="fr-FR" dirty="0" smtClean="0"/>
              <a:t> the synapse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0" grpId="0" animBg="1"/>
      <p:bldP spid="250" grpId="0"/>
      <p:bldP spid="251" grpId="0"/>
      <p:bldP spid="253" grpId="0"/>
      <p:bldP spid="255" grpId="0" animBg="1"/>
      <p:bldP spid="256" grpId="0" animBg="1"/>
      <p:bldP spid="295" grpId="0" animBg="1"/>
      <p:bldP spid="305" grpId="0" animBg="1"/>
      <p:bldP spid="306" grpId="0" animBg="1"/>
      <p:bldP spid="308" grpId="0" animBg="1"/>
      <p:bldP spid="3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9" name="Rounded Rectangle 13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QUESTION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INTRODUCTION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ZoneTexte 1"/>
          <p:cNvSpPr txBox="1"/>
          <p:nvPr/>
        </p:nvSpPr>
        <p:spPr>
          <a:xfrm>
            <a:off x="827584" y="2780928"/>
            <a:ext cx="7488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err="1" smtClean="0"/>
              <a:t>Does</a:t>
            </a:r>
            <a:r>
              <a:rPr lang="fr-FR" sz="4000" dirty="0" smtClean="0"/>
              <a:t> neuronal </a:t>
            </a:r>
            <a:r>
              <a:rPr lang="fr-FR" sz="4000" dirty="0" err="1" smtClean="0"/>
              <a:t>activity</a:t>
            </a:r>
            <a:r>
              <a:rPr lang="fr-FR" sz="4000" dirty="0" smtClean="0"/>
              <a:t> </a:t>
            </a:r>
            <a:r>
              <a:rPr lang="fr-FR" sz="4000" dirty="0" err="1" smtClean="0"/>
              <a:t>regulates</a:t>
            </a:r>
            <a:r>
              <a:rPr lang="fr-FR" sz="4000" dirty="0" smtClean="0"/>
              <a:t> the diffusion </a:t>
            </a:r>
            <a:r>
              <a:rPr lang="fr-FR" sz="4000" dirty="0" err="1" smtClean="0"/>
              <a:t>dynamics</a:t>
            </a:r>
            <a:r>
              <a:rPr lang="fr-FR" sz="4000" dirty="0" smtClean="0"/>
              <a:t> of GABA</a:t>
            </a:r>
            <a:r>
              <a:rPr lang="fr-FR" sz="4000" baseline="-25000" dirty="0" smtClean="0"/>
              <a:t>A</a:t>
            </a:r>
            <a:r>
              <a:rPr lang="fr-FR" sz="4000" dirty="0" smtClean="0"/>
              <a:t>R? 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xmlns="" val="358802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907704" y="2150854"/>
            <a:ext cx="59766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 3"/>
              <a:buChar char="w"/>
            </a:pPr>
            <a:r>
              <a:rPr lang="fr-FR" sz="2000" dirty="0" err="1" smtClean="0"/>
              <a:t>Hippocampal</a:t>
            </a:r>
            <a:r>
              <a:rPr lang="fr-FR" sz="2000" dirty="0" smtClean="0"/>
              <a:t> </a:t>
            </a:r>
            <a:r>
              <a:rPr lang="fr-FR" sz="2000" dirty="0" err="1" smtClean="0"/>
              <a:t>neurons</a:t>
            </a:r>
            <a:r>
              <a:rPr lang="fr-FR" sz="2000" dirty="0" smtClean="0"/>
              <a:t> (culture)</a:t>
            </a:r>
          </a:p>
          <a:p>
            <a:endParaRPr lang="fr-FR" sz="2000" dirty="0" smtClean="0"/>
          </a:p>
          <a:p>
            <a:endParaRPr lang="fr-FR" sz="2000" dirty="0" smtClean="0"/>
          </a:p>
          <a:p>
            <a:pPr>
              <a:buFont typeface="Wingdings 3"/>
              <a:buChar char="w"/>
            </a:pPr>
            <a:r>
              <a:rPr lang="fr-FR" sz="2000" dirty="0" smtClean="0">
                <a:sym typeface="Wingdings 3"/>
              </a:rPr>
              <a:t> Neuronal </a:t>
            </a:r>
            <a:r>
              <a:rPr lang="fr-FR" sz="2000" dirty="0" err="1" smtClean="0">
                <a:sym typeface="Wingdings 3"/>
              </a:rPr>
              <a:t>activity</a:t>
            </a:r>
            <a:r>
              <a:rPr lang="fr-FR" sz="2000" dirty="0" smtClean="0">
                <a:sym typeface="Wingdings 3"/>
              </a:rPr>
              <a:t> :</a:t>
            </a:r>
          </a:p>
          <a:p>
            <a:endParaRPr lang="fr-FR" sz="2000" dirty="0" smtClean="0">
              <a:sym typeface="Wingdings 3"/>
            </a:endParaRPr>
          </a:p>
          <a:p>
            <a:pPr lvl="1">
              <a:buFont typeface="Wingdings 3"/>
              <a:buChar char="a"/>
            </a:pPr>
            <a:r>
              <a:rPr lang="fr-FR" sz="2000" dirty="0" err="1" smtClean="0">
                <a:sym typeface="Wingdings 3"/>
              </a:rPr>
              <a:t>Amounts</a:t>
            </a:r>
            <a:r>
              <a:rPr lang="fr-FR" sz="2000" dirty="0" smtClean="0">
                <a:sym typeface="Wingdings 3"/>
              </a:rPr>
              <a:t> of GAB</a:t>
            </a:r>
            <a:r>
              <a:rPr lang="fr-FR" sz="2000" dirty="0" smtClean="0"/>
              <a:t>A</a:t>
            </a:r>
            <a:r>
              <a:rPr lang="fr-FR" sz="2000" baseline="-25000" dirty="0" smtClean="0"/>
              <a:t>A</a:t>
            </a:r>
            <a:r>
              <a:rPr lang="fr-FR" sz="2000" dirty="0" smtClean="0"/>
              <a:t>R</a:t>
            </a:r>
          </a:p>
          <a:p>
            <a:endParaRPr lang="fr-FR" sz="2000" dirty="0" smtClean="0"/>
          </a:p>
          <a:p>
            <a:pPr lvl="1">
              <a:buFont typeface="Wingdings 3"/>
              <a:buChar char="a"/>
            </a:pPr>
            <a:r>
              <a:rPr lang="fr-FR" sz="2000" dirty="0" smtClean="0">
                <a:sym typeface="Wingdings 3"/>
              </a:rPr>
              <a:t>Amplitude</a:t>
            </a:r>
            <a:r>
              <a:rPr lang="fr-FR" sz="2000" dirty="0" smtClean="0"/>
              <a:t> of GABA </a:t>
            </a:r>
            <a:r>
              <a:rPr lang="fr-FR" sz="2000" dirty="0" err="1" smtClean="0"/>
              <a:t>currents</a:t>
            </a:r>
            <a:endParaRPr lang="fr-FR" sz="2000" dirty="0" smtClean="0"/>
          </a:p>
          <a:p>
            <a:endParaRPr lang="fr-FR" sz="2000" dirty="0" smtClean="0"/>
          </a:p>
          <a:p>
            <a:pPr lvl="1">
              <a:buFont typeface="Wingdings 3"/>
              <a:buChar char="a"/>
            </a:pPr>
            <a:r>
              <a:rPr lang="fr-FR" sz="2000" dirty="0" smtClean="0"/>
              <a:t> Diffusion </a:t>
            </a:r>
            <a:r>
              <a:rPr lang="fr-FR" sz="2000" dirty="0" err="1" smtClean="0"/>
              <a:t>dynamics</a:t>
            </a:r>
            <a:r>
              <a:rPr lang="fr-FR" sz="2000" dirty="0" smtClean="0"/>
              <a:t> of </a:t>
            </a:r>
            <a:r>
              <a:rPr lang="fr-FR" sz="2000" dirty="0" smtClean="0">
                <a:sym typeface="Wingdings 3"/>
              </a:rPr>
              <a:t>GAB</a:t>
            </a:r>
            <a:r>
              <a:rPr lang="fr-FR" sz="2000" dirty="0" smtClean="0"/>
              <a:t>A</a:t>
            </a:r>
            <a:r>
              <a:rPr lang="fr-FR" sz="2000" baseline="-25000" dirty="0" smtClean="0"/>
              <a:t>A</a:t>
            </a:r>
            <a:r>
              <a:rPr lang="fr-FR" sz="2000" dirty="0" smtClean="0"/>
              <a:t>R</a:t>
            </a:r>
          </a:p>
        </p:txBody>
      </p:sp>
      <p:grpSp>
        <p:nvGrpSpPr>
          <p:cNvPr id="4" name="Group 15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5" name="Rounded Rectangle 13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EXPERIMENTAL APPROACH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INTRODUCTION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4716016" y="2060848"/>
            <a:ext cx="2384903" cy="3832883"/>
            <a:chOff x="1259632" y="1364770"/>
            <a:chExt cx="1728192" cy="2777452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19639" y="1364770"/>
              <a:ext cx="1656184" cy="19793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59632" y="3429000"/>
              <a:ext cx="1728192" cy="713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19" name="Group 18"/>
          <p:cNvGrpSpPr/>
          <p:nvPr/>
        </p:nvGrpSpPr>
        <p:grpSpPr>
          <a:xfrm>
            <a:off x="7144125" y="2100604"/>
            <a:ext cx="1892371" cy="3795437"/>
            <a:chOff x="3064527" y="1386312"/>
            <a:chExt cx="1371070" cy="2749889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064527" y="1386312"/>
              <a:ext cx="1368152" cy="1944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072711" y="3454758"/>
              <a:ext cx="1362886" cy="681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7" name="TextBox 6"/>
          <p:cNvSpPr txBox="1"/>
          <p:nvPr/>
        </p:nvSpPr>
        <p:spPr>
          <a:xfrm>
            <a:off x="323528" y="2204864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smtClean="0"/>
              <a:t>Immunofluorescence</a:t>
            </a:r>
          </a:p>
          <a:p>
            <a:r>
              <a:rPr lang="fr-FR" dirty="0" smtClean="0"/>
              <a:t>	</a:t>
            </a:r>
            <a:r>
              <a:rPr lang="fr-FR" dirty="0" smtClean="0">
                <a:latin typeface="Agency FB"/>
              </a:rPr>
              <a:t>• </a:t>
            </a:r>
            <a:r>
              <a:rPr lang="fr-FR" dirty="0" smtClean="0"/>
              <a:t>GABA</a:t>
            </a:r>
            <a:r>
              <a:rPr lang="fr-FR" baseline="-25000" dirty="0" smtClean="0"/>
              <a:t>A</a:t>
            </a:r>
            <a:r>
              <a:rPr lang="fr-FR" dirty="0" smtClean="0"/>
              <a:t>R </a:t>
            </a:r>
            <a:r>
              <a:rPr lang="el-GR" dirty="0" smtClean="0"/>
              <a:t>γ</a:t>
            </a:r>
            <a:r>
              <a:rPr lang="fr-FR" dirty="0" smtClean="0"/>
              <a:t>2</a:t>
            </a:r>
          </a:p>
          <a:p>
            <a:r>
              <a:rPr lang="fr-FR" dirty="0" smtClean="0"/>
              <a:t>	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err="1" smtClean="0"/>
              <a:t>Gephyrin</a:t>
            </a:r>
            <a:r>
              <a:rPr lang="fr-FR" dirty="0" smtClean="0"/>
              <a:t> (</a:t>
            </a:r>
            <a:r>
              <a:rPr lang="fr-FR" dirty="0" err="1" smtClean="0"/>
              <a:t>scaffolding</a:t>
            </a:r>
            <a:r>
              <a:rPr lang="fr-FR" dirty="0" smtClean="0"/>
              <a:t> </a:t>
            </a:r>
            <a:r>
              <a:rPr lang="fr-FR" dirty="0" err="1" smtClean="0"/>
              <a:t>protein</a:t>
            </a:r>
            <a:r>
              <a:rPr lang="fr-FR" dirty="0" smtClean="0"/>
              <a:t>)</a:t>
            </a:r>
          </a:p>
          <a:p>
            <a:r>
              <a:rPr lang="fr-FR" dirty="0" smtClean="0"/>
              <a:t>	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err="1" smtClean="0"/>
              <a:t>Synapsin</a:t>
            </a:r>
            <a:r>
              <a:rPr lang="fr-FR" dirty="0" smtClean="0"/>
              <a:t> (synapse)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4" name="Rounded Rectangle 13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AND GEPHYRIN CLUSTER SIZES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0" name="Rectangle 19"/>
          <p:cNvSpPr/>
          <p:nvPr/>
        </p:nvSpPr>
        <p:spPr>
          <a:xfrm>
            <a:off x="251520" y="4077072"/>
            <a:ext cx="5256584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 smtClean="0">
                <a:sym typeface="Wingdings 3"/>
              </a:rPr>
              <a:t> </a:t>
            </a:r>
            <a:r>
              <a:rPr lang="fr-FR" dirty="0" err="1" smtClean="0"/>
              <a:t>Treatment</a:t>
            </a:r>
            <a:endParaRPr lang="fr-FR" dirty="0" smtClean="0"/>
          </a:p>
          <a:p>
            <a:r>
              <a:rPr lang="fr-FR" dirty="0" smtClean="0"/>
              <a:t>     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smtClean="0"/>
              <a:t>CNQX + AP5 (blocks AMPAR and NMDAR)</a:t>
            </a:r>
          </a:p>
          <a:p>
            <a:r>
              <a:rPr lang="fr-FR" dirty="0" smtClean="0">
                <a:sym typeface="Wingdings 3"/>
              </a:rPr>
              <a:t>		 </a:t>
            </a:r>
            <a:r>
              <a:rPr lang="fr-FR" sz="1600" dirty="0" smtClean="0">
                <a:sym typeface="Wingdings 3"/>
              </a:rPr>
              <a:t>NEURONAL ACTIVITY</a:t>
            </a:r>
          </a:p>
          <a:p>
            <a:endParaRPr lang="fr-FR" sz="1600" dirty="0" smtClean="0"/>
          </a:p>
          <a:p>
            <a:r>
              <a:rPr lang="fr-FR" dirty="0" smtClean="0"/>
              <a:t>     </a:t>
            </a:r>
            <a:r>
              <a:rPr lang="fr-FR" dirty="0" smtClean="0">
                <a:latin typeface="Agency FB"/>
              </a:rPr>
              <a:t>• </a:t>
            </a:r>
            <a:r>
              <a:rPr lang="fr-FR" dirty="0" smtClean="0"/>
              <a:t>4AP (blocks potassium </a:t>
            </a:r>
            <a:r>
              <a:rPr lang="fr-FR" dirty="0" err="1" smtClean="0"/>
              <a:t>channels</a:t>
            </a:r>
            <a:r>
              <a:rPr lang="fr-FR" dirty="0" smtClean="0"/>
              <a:t>)</a:t>
            </a:r>
          </a:p>
          <a:p>
            <a:r>
              <a:rPr lang="fr-FR" dirty="0" smtClean="0">
                <a:sym typeface="Wingdings 3"/>
              </a:rPr>
              <a:t>		 </a:t>
            </a:r>
            <a:r>
              <a:rPr lang="fr-FR" sz="1600" dirty="0" smtClean="0">
                <a:sym typeface="Wingdings 3"/>
              </a:rPr>
              <a:t>NEURONAL ACTIVITY</a:t>
            </a:r>
          </a:p>
          <a:p>
            <a:endParaRPr lang="fr-FR" sz="1600" dirty="0" smtClean="0"/>
          </a:p>
          <a:p>
            <a:r>
              <a:rPr lang="fr-FR" dirty="0" smtClean="0"/>
              <a:t>    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smtClean="0"/>
              <a:t>Strychnine + SR95531 (blocks </a:t>
            </a:r>
            <a:r>
              <a:rPr lang="fr-FR" dirty="0" err="1" smtClean="0"/>
              <a:t>GlyR</a:t>
            </a:r>
            <a:r>
              <a:rPr lang="fr-FR" dirty="0" smtClean="0"/>
              <a:t> and GABA</a:t>
            </a:r>
            <a:r>
              <a:rPr lang="fr-FR" baseline="-25000" dirty="0" smtClean="0"/>
              <a:t>A</a:t>
            </a:r>
            <a:r>
              <a:rPr lang="fr-FR" dirty="0" smtClean="0"/>
              <a:t>R)</a:t>
            </a:r>
          </a:p>
          <a:p>
            <a:r>
              <a:rPr lang="fr-FR" dirty="0" smtClean="0">
                <a:sym typeface="Wingdings 3"/>
              </a:rPr>
              <a:t>		 </a:t>
            </a:r>
            <a:r>
              <a:rPr lang="fr-FR" sz="1600" dirty="0" smtClean="0">
                <a:sym typeface="Wingdings 3"/>
              </a:rPr>
              <a:t>NEURONAL ACTIVITY</a:t>
            </a:r>
            <a:endParaRPr lang="fr-FR" sz="1600" dirty="0" smtClean="0"/>
          </a:p>
        </p:txBody>
      </p:sp>
      <p:sp>
        <p:nvSpPr>
          <p:cNvPr id="32" name="TextBox 31"/>
          <p:cNvSpPr txBox="1"/>
          <p:nvPr/>
        </p:nvSpPr>
        <p:spPr>
          <a:xfrm>
            <a:off x="251520" y="11967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Gephyrin</a:t>
            </a:r>
            <a:r>
              <a:rPr lang="fr-FR" dirty="0" smtClean="0"/>
              <a:t>: </a:t>
            </a:r>
            <a:r>
              <a:rPr lang="fr-FR" dirty="0" err="1" smtClean="0"/>
              <a:t>scaffolding</a:t>
            </a:r>
            <a:r>
              <a:rPr lang="fr-FR" dirty="0" smtClean="0"/>
              <a:t> </a:t>
            </a:r>
            <a:r>
              <a:rPr lang="fr-FR" dirty="0" err="1" smtClean="0"/>
              <a:t>protein</a:t>
            </a:r>
            <a:r>
              <a:rPr lang="fr-FR" dirty="0" smtClean="0"/>
              <a:t> of GABA</a:t>
            </a:r>
            <a:r>
              <a:rPr lang="fr-FR" baseline="-25000" dirty="0" smtClean="0"/>
              <a:t>A</a:t>
            </a:r>
            <a:r>
              <a:rPr lang="fr-FR" dirty="0" smtClean="0"/>
              <a:t>R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1475657" y="2564904"/>
            <a:ext cx="2952327" cy="2535844"/>
            <a:chOff x="4283968" y="2411596"/>
            <a:chExt cx="3280363" cy="2817604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83968" y="2619358"/>
              <a:ext cx="3258250" cy="26098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7" name="TextBox 16"/>
            <p:cNvSpPr txBox="1"/>
            <p:nvPr/>
          </p:nvSpPr>
          <p:spPr>
            <a:xfrm>
              <a:off x="5484100" y="2411596"/>
              <a:ext cx="2080231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GABA</a:t>
              </a:r>
              <a:r>
                <a:rPr lang="fr-FR" baseline="-25000" dirty="0" smtClean="0"/>
                <a:t>A</a:t>
              </a:r>
              <a:r>
                <a:rPr lang="fr-FR" dirty="0" smtClean="0"/>
                <a:t>R clusters</a:t>
              </a:r>
              <a:endParaRPr lang="fr-FR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025650" y="2564904"/>
            <a:ext cx="2930726" cy="2531192"/>
            <a:chOff x="1187624" y="2348880"/>
            <a:chExt cx="3256362" cy="2812436"/>
          </a:xfrm>
        </p:grpSpPr>
        <p:pic>
          <p:nvPicPr>
            <p:cNvPr id="2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87624" y="2564904"/>
              <a:ext cx="3096344" cy="2596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8" name="TextBox 17"/>
            <p:cNvSpPr txBox="1"/>
            <p:nvPr/>
          </p:nvSpPr>
          <p:spPr>
            <a:xfrm>
              <a:off x="2339752" y="2348880"/>
              <a:ext cx="210423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Gephyrin</a:t>
              </a:r>
              <a:r>
                <a:rPr lang="fr-FR" dirty="0" smtClean="0"/>
                <a:t> clusters</a:t>
              </a:r>
              <a:endParaRPr lang="fr-FR" dirty="0"/>
            </a:p>
          </p:txBody>
        </p:sp>
      </p:grpSp>
      <p:sp>
        <p:nvSpPr>
          <p:cNvPr id="13" name="Rectangle 12"/>
          <p:cNvSpPr/>
          <p:nvPr/>
        </p:nvSpPr>
        <p:spPr>
          <a:xfrm>
            <a:off x="288032" y="119675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200" dirty="0" smtClean="0">
                <a:sym typeface="Wingdings 3"/>
              </a:rPr>
              <a:t> </a:t>
            </a:r>
            <a:r>
              <a:rPr lang="fr-FR" dirty="0" err="1" smtClean="0"/>
              <a:t>Treatment</a:t>
            </a:r>
            <a:endParaRPr lang="fr-FR" dirty="0" smtClean="0"/>
          </a:p>
          <a:p>
            <a:r>
              <a:rPr lang="fr-FR" dirty="0" smtClean="0"/>
              <a:t>	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smtClean="0"/>
              <a:t>CNQX + AP5 ( </a:t>
            </a:r>
            <a:r>
              <a:rPr lang="fr-FR" dirty="0" smtClean="0">
                <a:sym typeface="Wingdings 3"/>
              </a:rPr>
              <a:t> neuronal </a:t>
            </a:r>
            <a:r>
              <a:rPr lang="fr-FR" dirty="0" err="1" smtClean="0">
                <a:sym typeface="Wingdings 3"/>
              </a:rPr>
              <a:t>activity</a:t>
            </a:r>
            <a:r>
              <a:rPr lang="fr-FR" dirty="0" smtClean="0">
                <a:sym typeface="Wingdings 3"/>
              </a:rPr>
              <a:t>)</a:t>
            </a:r>
            <a:endParaRPr lang="fr-FR" dirty="0" smtClean="0"/>
          </a:p>
          <a:p>
            <a:r>
              <a:rPr lang="fr-FR" dirty="0" smtClean="0"/>
              <a:t>	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smtClean="0"/>
              <a:t>4AP ( </a:t>
            </a:r>
            <a:r>
              <a:rPr lang="fr-FR" dirty="0" smtClean="0">
                <a:sym typeface="Wingdings 3"/>
              </a:rPr>
              <a:t> neuronal  </a:t>
            </a:r>
            <a:r>
              <a:rPr lang="fr-FR" dirty="0" err="1" smtClean="0">
                <a:sym typeface="Wingdings 3"/>
              </a:rPr>
              <a:t>activity</a:t>
            </a:r>
            <a:r>
              <a:rPr lang="fr-FR" dirty="0" smtClean="0">
                <a:sym typeface="Wingdings 3"/>
              </a:rPr>
              <a:t>)</a:t>
            </a:r>
            <a:endParaRPr lang="fr-FR" dirty="0" smtClean="0"/>
          </a:p>
          <a:p>
            <a:r>
              <a:rPr lang="fr-FR" dirty="0" smtClean="0"/>
              <a:t>	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smtClean="0"/>
              <a:t>St+ SR ( </a:t>
            </a:r>
            <a:r>
              <a:rPr lang="fr-FR" dirty="0" smtClean="0">
                <a:sym typeface="Wingdings 3"/>
              </a:rPr>
              <a:t> neuronal  </a:t>
            </a:r>
            <a:r>
              <a:rPr lang="fr-FR" dirty="0" err="1" smtClean="0">
                <a:sym typeface="Wingdings 3"/>
              </a:rPr>
              <a:t>activity</a:t>
            </a:r>
            <a:r>
              <a:rPr lang="fr-FR" dirty="0" smtClean="0">
                <a:sym typeface="Wingdings 3"/>
              </a:rPr>
              <a:t>)</a:t>
            </a:r>
            <a:endParaRPr lang="fr-FR" dirty="0" smtClean="0"/>
          </a:p>
        </p:txBody>
      </p:sp>
      <p:sp>
        <p:nvSpPr>
          <p:cNvPr id="15" name="Rounded Rectangle 14"/>
          <p:cNvSpPr/>
          <p:nvPr/>
        </p:nvSpPr>
        <p:spPr>
          <a:xfrm>
            <a:off x="251520" y="5661248"/>
            <a:ext cx="8640960" cy="936104"/>
          </a:xfrm>
          <a:prstGeom prst="roundRect">
            <a:avLst/>
          </a:prstGeom>
          <a:solidFill>
            <a:srgbClr val="DCDCD2"/>
          </a:solidFill>
          <a:ln w="53975" cmpd="dbl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 smtClean="0">
                <a:solidFill>
                  <a:schemeClr val="tx1"/>
                </a:solidFill>
                <a:sym typeface="Wingdings 3"/>
              </a:rPr>
              <a:t>I</a:t>
            </a:r>
            <a:r>
              <a:rPr lang="fr-FR" sz="2000" b="1" dirty="0" err="1" smtClean="0">
                <a:solidFill>
                  <a:schemeClr val="tx1"/>
                </a:solidFill>
              </a:rPr>
              <a:t>ncreased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excitatory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activity</a:t>
            </a:r>
            <a:r>
              <a:rPr lang="fr-FR" sz="2000" b="1" dirty="0" smtClean="0">
                <a:solidFill>
                  <a:schemeClr val="tx1"/>
                </a:solidFill>
              </a:rPr>
              <a:t>  </a:t>
            </a:r>
          </a:p>
          <a:p>
            <a:pPr algn="ctr"/>
            <a:r>
              <a:rPr lang="fr-FR" sz="2000" b="1" dirty="0" err="1" smtClean="0">
                <a:solidFill>
                  <a:schemeClr val="tx1"/>
                </a:solidFill>
              </a:rPr>
              <a:t>decreases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synaptic</a:t>
            </a:r>
            <a:r>
              <a:rPr lang="fr-FR" sz="2000" b="1" dirty="0" smtClean="0">
                <a:solidFill>
                  <a:schemeClr val="tx1"/>
                </a:solidFill>
              </a:rPr>
              <a:t> GABA</a:t>
            </a:r>
            <a:r>
              <a:rPr lang="fr-FR" sz="2000" b="1" baseline="-25000" dirty="0" smtClean="0">
                <a:solidFill>
                  <a:schemeClr val="tx1"/>
                </a:solidFill>
              </a:rPr>
              <a:t>A</a:t>
            </a:r>
            <a:r>
              <a:rPr lang="fr-FR" sz="2000" b="1" dirty="0" smtClean="0">
                <a:solidFill>
                  <a:schemeClr val="tx1"/>
                </a:solidFill>
              </a:rPr>
              <a:t>R and </a:t>
            </a:r>
            <a:r>
              <a:rPr lang="fr-FR" sz="2000" b="1" dirty="0" err="1" smtClean="0">
                <a:solidFill>
                  <a:schemeClr val="tx1"/>
                </a:solidFill>
              </a:rPr>
              <a:t>gephyrin</a:t>
            </a:r>
            <a:r>
              <a:rPr lang="fr-FR" sz="2000" b="1" dirty="0" smtClean="0">
                <a:solidFill>
                  <a:schemeClr val="tx1"/>
                </a:solidFill>
              </a:rPr>
              <a:t> cluster sizes</a:t>
            </a:r>
            <a:endParaRPr lang="fr-FR" sz="2000" b="1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21" name="Rounded Rectangle 20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AND GEPHYRIN CLUSTER SIZES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1196752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>
                <a:sym typeface="Wingdings" pitchFamily="2" charset="2"/>
              </a:rPr>
              <a:t>number</a:t>
            </a:r>
            <a:r>
              <a:rPr lang="fr-FR" sz="2000" dirty="0" smtClean="0">
                <a:sym typeface="Wingdings" pitchFamily="2" charset="2"/>
              </a:rPr>
              <a:t> </a:t>
            </a:r>
            <a:r>
              <a:rPr lang="fr-FR" sz="2000" dirty="0">
                <a:sym typeface="Wingdings" pitchFamily="2" charset="2"/>
              </a:rPr>
              <a:t>of </a:t>
            </a:r>
            <a:r>
              <a:rPr lang="fr-FR" sz="2000" dirty="0" err="1">
                <a:sym typeface="Wingdings" pitchFamily="2" charset="2"/>
              </a:rPr>
              <a:t>synaptic</a:t>
            </a:r>
            <a:r>
              <a:rPr lang="fr-FR" sz="2000" dirty="0">
                <a:sym typeface="Wingdings" pitchFamily="2" charset="2"/>
              </a:rPr>
              <a:t> </a:t>
            </a:r>
            <a:r>
              <a:rPr lang="fr-FR" sz="2000" dirty="0" smtClean="0"/>
              <a:t>GABA</a:t>
            </a:r>
            <a:r>
              <a:rPr lang="fr-FR" sz="2000" baseline="-25000" dirty="0" smtClean="0"/>
              <a:t>A</a:t>
            </a:r>
            <a:r>
              <a:rPr lang="fr-FR" sz="2000" dirty="0" smtClean="0"/>
              <a:t>R 		          Amplitude of </a:t>
            </a:r>
            <a:r>
              <a:rPr lang="fr-FR" sz="2000" dirty="0" err="1" smtClean="0"/>
              <a:t>mIPSC</a:t>
            </a:r>
            <a:endParaRPr lang="fr-FR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0706" y="2492896"/>
            <a:ext cx="643890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55463" y="3212976"/>
            <a:ext cx="1491615" cy="85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9634" y="3284984"/>
            <a:ext cx="1477804" cy="649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89942" y="3318293"/>
            <a:ext cx="1505426" cy="386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9324528" y="1484784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// 4AP </a:t>
            </a:r>
            <a:r>
              <a:rPr lang="fr-FR" dirty="0" err="1" smtClean="0"/>
              <a:t>induced</a:t>
            </a:r>
            <a:r>
              <a:rPr lang="fr-FR" dirty="0" smtClean="0"/>
              <a:t> </a:t>
            </a:r>
            <a:r>
              <a:rPr lang="fr-FR" dirty="0" err="1" smtClean="0"/>
              <a:t>hyperactivity</a:t>
            </a:r>
            <a:endParaRPr lang="fr-FR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3212976"/>
            <a:ext cx="635318" cy="441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9468544" y="5877272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TTX + NBQX</a:t>
            </a:r>
            <a:endParaRPr lang="fr-FR" sz="1600" dirty="0"/>
          </a:p>
        </p:txBody>
      </p:sp>
      <p:grpSp>
        <p:nvGrpSpPr>
          <p:cNvPr id="20" name="Group 19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21" name="Rounded Rectangle 20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GABAERGIC </a:t>
              </a:r>
              <a:r>
                <a:rPr lang="fr-FR" dirty="0" err="1" smtClean="0">
                  <a:solidFill>
                    <a:schemeClr val="tx1"/>
                  </a:solidFill>
                </a:rPr>
                <a:t>mIPSC</a:t>
              </a:r>
              <a:r>
                <a:rPr lang="fr-FR" dirty="0" smtClean="0">
                  <a:solidFill>
                    <a:schemeClr val="tx1"/>
                  </a:solidFill>
                </a:rPr>
                <a:t> AMPLITUDE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827584" y="170080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Patch clamp (</a:t>
            </a:r>
            <a:r>
              <a:rPr lang="fr-FR" dirty="0" err="1" smtClean="0">
                <a:sym typeface="Wingdings 3"/>
              </a:rPr>
              <a:t>whole</a:t>
            </a:r>
            <a:r>
              <a:rPr lang="fr-FR" dirty="0" smtClean="0">
                <a:sym typeface="Wingdings 3"/>
              </a:rPr>
              <a:t>  </a:t>
            </a:r>
            <a:r>
              <a:rPr lang="fr-FR" dirty="0" err="1" smtClean="0">
                <a:sym typeface="Wingdings 3"/>
              </a:rPr>
              <a:t>cell</a:t>
            </a:r>
            <a:r>
              <a:rPr lang="fr-FR" dirty="0" smtClean="0">
                <a:sym typeface="Wingdings 3"/>
              </a:rPr>
              <a:t>)</a:t>
            </a:r>
          </a:p>
          <a:p>
            <a:r>
              <a:rPr lang="fr-FR" dirty="0" smtClean="0">
                <a:sym typeface="Wingdings 3"/>
              </a:rPr>
              <a:t>	</a:t>
            </a:r>
            <a:r>
              <a:rPr lang="fr-FR" dirty="0" err="1" smtClean="0">
                <a:sym typeface="Wingdings 3"/>
              </a:rPr>
              <a:t>Recording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>
                <a:sym typeface="Wingdings 3"/>
              </a:rPr>
              <a:t>mIPSC</a:t>
            </a:r>
            <a:r>
              <a:rPr lang="fr-FR" dirty="0" smtClean="0">
                <a:sym typeface="Wingdings 3"/>
              </a:rPr>
              <a:t> </a:t>
            </a:r>
            <a:endParaRPr lang="fr-FR" dirty="0"/>
          </a:p>
        </p:txBody>
      </p:sp>
      <p:sp>
        <p:nvSpPr>
          <p:cNvPr id="2" name="Double flèche horizontale 1"/>
          <p:cNvSpPr/>
          <p:nvPr/>
        </p:nvSpPr>
        <p:spPr>
          <a:xfrm>
            <a:off x="4276169" y="1298568"/>
            <a:ext cx="799887" cy="216000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7776864" y="2060848"/>
            <a:ext cx="1259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600" dirty="0" smtClean="0"/>
              <a:t>SR 95531 : </a:t>
            </a:r>
            <a:r>
              <a:rPr lang="fr-FR" sz="1600" dirty="0" err="1" smtClean="0"/>
              <a:t>antagonizes</a:t>
            </a:r>
            <a:r>
              <a:rPr lang="fr-FR" sz="1600" dirty="0" smtClean="0"/>
              <a:t> GABA</a:t>
            </a:r>
            <a:r>
              <a:rPr lang="fr-FR" sz="1600" baseline="-25000" dirty="0" smtClean="0"/>
              <a:t>A</a:t>
            </a:r>
            <a:r>
              <a:rPr lang="fr-FR" sz="1600" dirty="0" smtClean="0"/>
              <a:t>R </a:t>
            </a:r>
            <a:endParaRPr lang="fr-FR" sz="1600" dirty="0"/>
          </a:p>
        </p:txBody>
      </p:sp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92780" y="4105051"/>
            <a:ext cx="297942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" name="Rectangle 31"/>
          <p:cNvSpPr/>
          <p:nvPr/>
        </p:nvSpPr>
        <p:spPr>
          <a:xfrm>
            <a:off x="755576" y="6084004"/>
            <a:ext cx="7686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 smtClean="0">
                <a:sym typeface="Wingdings 3"/>
              </a:rPr>
              <a:t> </a:t>
            </a:r>
            <a:r>
              <a:rPr lang="fr-FR" sz="2000" b="1" dirty="0" err="1" smtClean="0"/>
              <a:t>Depolarizing</a:t>
            </a:r>
            <a:r>
              <a:rPr lang="fr-FR" sz="2000" b="1" dirty="0" smtClean="0"/>
              <a:t> stimuli </a:t>
            </a:r>
            <a:r>
              <a:rPr lang="fr-FR" sz="2000" b="1" dirty="0" err="1" smtClean="0"/>
              <a:t>decrease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GABAergic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mIPSC</a:t>
            </a:r>
            <a:r>
              <a:rPr lang="fr-FR" sz="2000" b="1" dirty="0" smtClean="0"/>
              <a:t> amplitudes</a:t>
            </a:r>
            <a:endParaRPr lang="fr-F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00092" y="1845940"/>
            <a:ext cx="24003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00092" y="3843114"/>
            <a:ext cx="24003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95536" y="3933056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/>
              <a:t>Dynasore</a:t>
            </a:r>
            <a:r>
              <a:rPr lang="fr-FR" dirty="0" smtClean="0"/>
              <a:t> : membrane-</a:t>
            </a:r>
            <a:r>
              <a:rPr lang="fr-FR" dirty="0" err="1" smtClean="0"/>
              <a:t>permeable</a:t>
            </a:r>
            <a:r>
              <a:rPr lang="fr-FR" dirty="0" smtClean="0"/>
              <a:t> </a:t>
            </a:r>
            <a:r>
              <a:rPr lang="fr-FR" dirty="0" err="1" smtClean="0"/>
              <a:t>dynamin</a:t>
            </a:r>
            <a:r>
              <a:rPr lang="fr-FR" dirty="0" smtClean="0"/>
              <a:t> </a:t>
            </a:r>
            <a:r>
              <a:rPr lang="fr-FR" dirty="0" err="1" smtClean="0"/>
              <a:t>inhibitor</a:t>
            </a:r>
            <a:endParaRPr lang="fr-FR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395536" y="255561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smtClean="0"/>
              <a:t>Immunofluorescence : GABA</a:t>
            </a:r>
            <a:r>
              <a:rPr lang="fr-FR" baseline="-25000" dirty="0" smtClean="0"/>
              <a:t>A</a:t>
            </a:r>
            <a:r>
              <a:rPr lang="fr-FR" dirty="0" smtClean="0"/>
              <a:t>R </a:t>
            </a:r>
            <a:r>
              <a:rPr lang="el-GR" dirty="0" smtClean="0"/>
              <a:t>γ</a:t>
            </a:r>
            <a:r>
              <a:rPr lang="fr-FR" dirty="0" smtClean="0"/>
              <a:t>2</a:t>
            </a:r>
            <a:endParaRPr lang="fr-FR" dirty="0"/>
          </a:p>
        </p:txBody>
      </p:sp>
      <p:sp>
        <p:nvSpPr>
          <p:cNvPr id="19" name="TextBox 18"/>
          <p:cNvSpPr txBox="1"/>
          <p:nvPr/>
        </p:nvSpPr>
        <p:spPr>
          <a:xfrm>
            <a:off x="395536" y="321297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/>
              <a:t>Treatment</a:t>
            </a:r>
            <a:r>
              <a:rPr lang="fr-FR" dirty="0"/>
              <a:t> </a:t>
            </a:r>
            <a:r>
              <a:rPr lang="fr-FR" dirty="0" smtClean="0"/>
              <a:t>:</a:t>
            </a:r>
            <a:r>
              <a:rPr lang="fr-FR" dirty="0" smtClean="0">
                <a:latin typeface="Agency FB"/>
              </a:rPr>
              <a:t> </a:t>
            </a:r>
            <a:r>
              <a:rPr lang="fr-FR" dirty="0" smtClean="0"/>
              <a:t>4AP</a:t>
            </a:r>
            <a:endParaRPr lang="fr-FR" dirty="0"/>
          </a:p>
        </p:txBody>
      </p:sp>
      <p:sp>
        <p:nvSpPr>
          <p:cNvPr id="20" name="Double flèche horizontale 19"/>
          <p:cNvSpPr/>
          <p:nvPr/>
        </p:nvSpPr>
        <p:spPr>
          <a:xfrm>
            <a:off x="3988137" y="1268760"/>
            <a:ext cx="799887" cy="216000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1187624" y="1124744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ym typeface="Wingdings 3"/>
              </a:rPr>
              <a:t> </a:t>
            </a:r>
            <a:r>
              <a:rPr lang="fr-FR" sz="2000" dirty="0" err="1">
                <a:sym typeface="Wingdings 3"/>
              </a:rPr>
              <a:t>GABAergic</a:t>
            </a:r>
            <a:r>
              <a:rPr lang="fr-FR" sz="2000" dirty="0">
                <a:sym typeface="Wingdings 3"/>
              </a:rPr>
              <a:t> </a:t>
            </a:r>
            <a:r>
              <a:rPr lang="fr-FR" sz="2000" dirty="0" err="1">
                <a:sym typeface="Wingdings 3"/>
              </a:rPr>
              <a:t>mIPSC</a:t>
            </a:r>
            <a:r>
              <a:rPr lang="fr-FR" sz="2000" dirty="0">
                <a:sym typeface="Wingdings 3"/>
              </a:rPr>
              <a:t> </a:t>
            </a:r>
            <a:endParaRPr lang="fr-FR" sz="2000" dirty="0"/>
          </a:p>
        </p:txBody>
      </p:sp>
      <p:sp>
        <p:nvSpPr>
          <p:cNvPr id="3" name="ZoneTexte 2"/>
          <p:cNvSpPr txBox="1"/>
          <p:nvPr/>
        </p:nvSpPr>
        <p:spPr>
          <a:xfrm>
            <a:off x="4716016" y="1124744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/>
              <a:t>Internalization</a:t>
            </a:r>
            <a:r>
              <a:rPr lang="fr-FR" sz="2000" dirty="0" smtClean="0"/>
              <a:t> </a:t>
            </a:r>
            <a:r>
              <a:rPr lang="fr-FR" sz="2000" dirty="0"/>
              <a:t>of GABA</a:t>
            </a:r>
            <a:r>
              <a:rPr lang="fr-FR" sz="2000" baseline="-25000" dirty="0"/>
              <a:t>A</a:t>
            </a:r>
            <a:r>
              <a:rPr lang="fr-FR" sz="2000" dirty="0"/>
              <a:t>R</a:t>
            </a:r>
            <a:r>
              <a:rPr lang="fr-FR" sz="2000" dirty="0" smtClean="0"/>
              <a:t>?</a:t>
            </a:r>
            <a:endParaRPr lang="fr-FR" sz="2000" dirty="0"/>
          </a:p>
        </p:txBody>
      </p:sp>
      <p:grpSp>
        <p:nvGrpSpPr>
          <p:cNvPr id="23" name="Group 22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24" name="Rounded Rectangle 23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GABAERGIC </a:t>
              </a:r>
              <a:r>
                <a:rPr lang="fr-FR" dirty="0" err="1" smtClean="0">
                  <a:solidFill>
                    <a:schemeClr val="tx1"/>
                  </a:solidFill>
                </a:rPr>
                <a:t>mIPSC</a:t>
              </a:r>
              <a:r>
                <a:rPr lang="fr-FR" dirty="0" smtClean="0">
                  <a:solidFill>
                    <a:schemeClr val="tx1"/>
                  </a:solidFill>
                </a:rPr>
                <a:t> AMPLITUDE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1652772" y="6011996"/>
            <a:ext cx="58384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000" b="1" dirty="0" smtClean="0">
                <a:sym typeface="Wingdings 3"/>
              </a:rPr>
              <a:t> N</a:t>
            </a:r>
            <a:r>
              <a:rPr lang="fr-FR" sz="2000" b="1" dirty="0" smtClean="0"/>
              <a:t>o </a:t>
            </a:r>
            <a:r>
              <a:rPr lang="fr-FR" sz="2000" b="1" dirty="0" err="1" smtClean="0"/>
              <a:t>dynamin-dependent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internalization</a:t>
            </a:r>
            <a:r>
              <a:rPr lang="fr-FR" sz="2000" b="1" dirty="0" smtClean="0"/>
              <a:t> of </a:t>
            </a:r>
            <a:r>
              <a:rPr lang="fr-FR" sz="2000" b="1" dirty="0"/>
              <a:t>GABA</a:t>
            </a:r>
            <a:r>
              <a:rPr lang="fr-FR" sz="2000" b="1" baseline="-25000" dirty="0"/>
              <a:t>A</a:t>
            </a:r>
            <a:r>
              <a:rPr lang="fr-FR" sz="2000" b="1" dirty="0"/>
              <a:t>R</a:t>
            </a:r>
            <a:r>
              <a:rPr lang="fr-FR" sz="2000" b="1" dirty="0" smtClean="0"/>
              <a:t> </a:t>
            </a:r>
            <a:endParaRPr lang="fr-F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9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8465" y="1268760"/>
            <a:ext cx="1505903" cy="1586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351" y="1268760"/>
            <a:ext cx="2088833" cy="1586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34781" y="2996952"/>
            <a:ext cx="3521595" cy="227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9252520" y="4017838"/>
            <a:ext cx="2160240" cy="12113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No </a:t>
            </a:r>
            <a:r>
              <a:rPr lang="fr-FR" dirty="0" err="1" smtClean="0"/>
              <a:t>difference</a:t>
            </a:r>
            <a:r>
              <a:rPr lang="fr-FR" dirty="0" smtClean="0"/>
              <a:t> </a:t>
            </a:r>
            <a:r>
              <a:rPr lang="fr-FR" dirty="0" err="1" smtClean="0"/>
              <a:t>between</a:t>
            </a:r>
            <a:r>
              <a:rPr lang="fr-FR" dirty="0" smtClean="0"/>
              <a:t> total and surface </a:t>
            </a:r>
            <a:r>
              <a:rPr lang="fr-FR" dirty="0" err="1" smtClean="0"/>
              <a:t>receptors</a:t>
            </a:r>
            <a:r>
              <a:rPr lang="fr-FR" dirty="0" smtClean="0"/>
              <a:t> </a:t>
            </a:r>
            <a:r>
              <a:rPr lang="fr-FR" dirty="0" err="1" smtClean="0"/>
              <a:t>amounts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TextBox 10"/>
          <p:cNvSpPr txBox="1"/>
          <p:nvPr/>
        </p:nvSpPr>
        <p:spPr>
          <a:xfrm>
            <a:off x="611560" y="2527736"/>
            <a:ext cx="2880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/>
              <a:t>Biotynilation</a:t>
            </a:r>
            <a:r>
              <a:rPr lang="fr-FR" dirty="0" smtClean="0"/>
              <a:t> (to </a:t>
            </a:r>
            <a:r>
              <a:rPr lang="fr-FR" dirty="0" err="1" smtClean="0"/>
              <a:t>isolate</a:t>
            </a:r>
            <a:r>
              <a:rPr lang="fr-FR" dirty="0" smtClean="0"/>
              <a:t> surface </a:t>
            </a:r>
            <a:r>
              <a:rPr lang="fr-FR" dirty="0" err="1" smtClean="0"/>
              <a:t>receptors</a:t>
            </a:r>
            <a:r>
              <a:rPr lang="fr-FR" dirty="0" smtClean="0"/>
              <a:t>) </a:t>
            </a:r>
          </a:p>
          <a:p>
            <a:pPr marL="285750" indent="-285750">
              <a:buFont typeface="Wingdings 3"/>
              <a:buChar char="w"/>
            </a:pPr>
            <a:endParaRPr lang="fr-FR" dirty="0" smtClean="0"/>
          </a:p>
          <a:p>
            <a:endParaRPr lang="fr-FR" dirty="0" smtClean="0"/>
          </a:p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smtClean="0"/>
              <a:t>Western blot GABA</a:t>
            </a:r>
            <a:r>
              <a:rPr lang="fr-FR" baseline="-25000" dirty="0" smtClean="0"/>
              <a:t>A</a:t>
            </a:r>
            <a:r>
              <a:rPr lang="fr-FR" dirty="0" smtClean="0"/>
              <a:t>R </a:t>
            </a:r>
            <a:r>
              <a:rPr lang="el-GR" dirty="0" smtClean="0"/>
              <a:t>β</a:t>
            </a:r>
            <a:r>
              <a:rPr lang="fr-FR" dirty="0" smtClean="0"/>
              <a:t>3</a:t>
            </a:r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642624" y="4499828"/>
            <a:ext cx="17638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smtClean="0"/>
              <a:t>Quantification</a:t>
            </a:r>
            <a:endParaRPr lang="fr-FR" dirty="0"/>
          </a:p>
        </p:txBody>
      </p:sp>
      <p:sp>
        <p:nvSpPr>
          <p:cNvPr id="12" name="Rounded Rectangle 14"/>
          <p:cNvSpPr/>
          <p:nvPr/>
        </p:nvSpPr>
        <p:spPr>
          <a:xfrm>
            <a:off x="251520" y="5589240"/>
            <a:ext cx="8640960" cy="1080120"/>
          </a:xfrm>
          <a:prstGeom prst="roundRect">
            <a:avLst/>
          </a:prstGeom>
          <a:solidFill>
            <a:srgbClr val="DCDCD2"/>
          </a:solidFill>
          <a:ln w="53975" cmpd="dbl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 smtClean="0">
                <a:solidFill>
                  <a:schemeClr val="tx1"/>
                </a:solidFill>
              </a:rPr>
              <a:t>Depolarizing</a:t>
            </a:r>
            <a:r>
              <a:rPr lang="fr-FR" sz="2000" b="1" dirty="0" smtClean="0">
                <a:solidFill>
                  <a:schemeClr val="tx1"/>
                </a:solidFill>
              </a:rPr>
              <a:t> stimuli </a:t>
            </a:r>
            <a:r>
              <a:rPr lang="fr-FR" sz="2000" b="1" dirty="0" err="1" smtClean="0">
                <a:solidFill>
                  <a:schemeClr val="tx1"/>
                </a:solidFill>
              </a:rPr>
              <a:t>decrease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GABAergic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>
                <a:solidFill>
                  <a:schemeClr val="tx1"/>
                </a:solidFill>
              </a:rPr>
              <a:t>mIPSC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</a:rPr>
              <a:t>amplitudes</a:t>
            </a:r>
          </a:p>
          <a:p>
            <a:pPr algn="ctr"/>
            <a:r>
              <a:rPr lang="fr-FR" sz="2000" b="1" u="sng" dirty="0" err="1" smtClean="0">
                <a:solidFill>
                  <a:schemeClr val="tx1"/>
                </a:solidFill>
              </a:rPr>
              <a:t>without</a:t>
            </a:r>
            <a:r>
              <a:rPr lang="fr-FR" sz="2000" b="1" u="sng" dirty="0" smtClean="0">
                <a:solidFill>
                  <a:schemeClr val="tx1"/>
                </a:solidFill>
              </a:rPr>
              <a:t> </a:t>
            </a:r>
            <a:r>
              <a:rPr lang="fr-FR" sz="2000" b="1" u="sng" dirty="0" err="1" smtClean="0">
                <a:solidFill>
                  <a:schemeClr val="tx1"/>
                </a:solidFill>
              </a:rPr>
              <a:t>internalization</a:t>
            </a:r>
            <a:endParaRPr lang="fr-FR" sz="2000" b="1" dirty="0">
              <a:solidFill>
                <a:schemeClr val="tx1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4" name="Rounded Rectangle 13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GABAERGIC </a:t>
              </a:r>
              <a:r>
                <a:rPr lang="fr-FR" dirty="0" err="1" smtClean="0">
                  <a:solidFill>
                    <a:schemeClr val="tx1"/>
                  </a:solidFill>
                </a:rPr>
                <a:t>mIPSC</a:t>
              </a:r>
              <a:r>
                <a:rPr lang="fr-FR" dirty="0" smtClean="0">
                  <a:solidFill>
                    <a:schemeClr val="tx1"/>
                  </a:solidFill>
                </a:rPr>
                <a:t> AMPLITUDE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11560" y="170080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/>
              <a:t>Treatment</a:t>
            </a:r>
            <a:r>
              <a:rPr lang="fr-FR" dirty="0"/>
              <a:t> </a:t>
            </a:r>
            <a:r>
              <a:rPr lang="fr-FR" dirty="0" smtClean="0"/>
              <a:t>:</a:t>
            </a:r>
            <a:r>
              <a:rPr lang="fr-FR" dirty="0" smtClean="0">
                <a:latin typeface="Agency FB"/>
              </a:rPr>
              <a:t> </a:t>
            </a:r>
            <a:r>
              <a:rPr lang="fr-FR" dirty="0" smtClean="0"/>
              <a:t>4AP</a:t>
            </a:r>
            <a:endParaRPr lang="fr-FR" dirty="0"/>
          </a:p>
        </p:txBody>
      </p:sp>
      <p:sp>
        <p:nvSpPr>
          <p:cNvPr id="16" name="TextBox 15"/>
          <p:cNvSpPr txBox="1"/>
          <p:nvPr/>
        </p:nvSpPr>
        <p:spPr>
          <a:xfrm>
            <a:off x="539552" y="104344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Total and surface GABA</a:t>
            </a:r>
            <a:r>
              <a:rPr lang="fr-FR" i="1" baseline="-25000" dirty="0" smtClean="0"/>
              <a:t>A</a:t>
            </a:r>
            <a:r>
              <a:rPr lang="fr-FR" i="1" dirty="0" smtClean="0"/>
              <a:t>R </a:t>
            </a:r>
            <a:endParaRPr lang="fr-FR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79512" y="1331476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/>
              <a:t>Lateral</a:t>
            </a:r>
            <a:r>
              <a:rPr lang="fr-FR" sz="2000" dirty="0" smtClean="0"/>
              <a:t> diffusion and local </a:t>
            </a:r>
            <a:r>
              <a:rPr lang="fr-FR" sz="2000" dirty="0" err="1" smtClean="0"/>
              <a:t>trapping</a:t>
            </a:r>
            <a:r>
              <a:rPr lang="fr-FR" sz="2000" dirty="0" smtClean="0"/>
              <a:t> </a:t>
            </a:r>
            <a:endParaRPr lang="fr-FR" sz="2000" dirty="0"/>
          </a:p>
        </p:txBody>
      </p:sp>
      <p:grpSp>
        <p:nvGrpSpPr>
          <p:cNvPr id="13" name="Group 13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4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LATERAL </a:t>
              </a:r>
              <a:r>
                <a:rPr lang="fr-FR" dirty="0">
                  <a:solidFill>
                    <a:schemeClr val="tx1"/>
                  </a:solidFill>
                </a:rPr>
                <a:t>DIFFUSION </a:t>
              </a:r>
              <a:r>
                <a:rPr lang="fr-FR" dirty="0" smtClean="0">
                  <a:solidFill>
                    <a:schemeClr val="tx1"/>
                  </a:solidFill>
                </a:rPr>
                <a:t>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7" name="Groupe 56"/>
          <p:cNvGrpSpPr/>
          <p:nvPr/>
        </p:nvGrpSpPr>
        <p:grpSpPr>
          <a:xfrm>
            <a:off x="1194265" y="2162173"/>
            <a:ext cx="6728727" cy="3355059"/>
            <a:chOff x="3170126" y="1484784"/>
            <a:chExt cx="6226410" cy="3093361"/>
          </a:xfrm>
        </p:grpSpPr>
        <p:pic>
          <p:nvPicPr>
            <p:cNvPr id="94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70126" y="1514477"/>
              <a:ext cx="6226410" cy="30636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5" name="Rectangle 94"/>
            <p:cNvSpPr/>
            <p:nvPr/>
          </p:nvSpPr>
          <p:spPr>
            <a:xfrm>
              <a:off x="3170126" y="1484784"/>
              <a:ext cx="6226410" cy="3093361"/>
            </a:xfrm>
            <a:prstGeom prst="rect">
              <a:avLst/>
            </a:prstGeom>
            <a:noFill/>
            <a:ln w="317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8" name="Groupe 57"/>
          <p:cNvGrpSpPr/>
          <p:nvPr/>
        </p:nvGrpSpPr>
        <p:grpSpPr>
          <a:xfrm>
            <a:off x="4435822" y="3145016"/>
            <a:ext cx="260220" cy="266755"/>
            <a:chOff x="2915816" y="1196737"/>
            <a:chExt cx="601986" cy="614869"/>
          </a:xfrm>
        </p:grpSpPr>
        <p:sp>
          <p:nvSpPr>
            <p:cNvPr id="86" name="Ellipse 85"/>
            <p:cNvSpPr/>
            <p:nvPr/>
          </p:nvSpPr>
          <p:spPr>
            <a:xfrm>
              <a:off x="2987824" y="1484784"/>
              <a:ext cx="109452" cy="111794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87" name="Groupe 86"/>
            <p:cNvGrpSpPr/>
            <p:nvPr/>
          </p:nvGrpSpPr>
          <p:grpSpPr>
            <a:xfrm>
              <a:off x="2915816" y="1196737"/>
              <a:ext cx="601986" cy="614869"/>
              <a:chOff x="2915813" y="1196737"/>
              <a:chExt cx="601986" cy="614869"/>
            </a:xfrm>
          </p:grpSpPr>
          <p:sp>
            <p:nvSpPr>
              <p:cNvPr id="89" name="Ellipse 88"/>
              <p:cNvSpPr/>
              <p:nvPr/>
            </p:nvSpPr>
            <p:spPr>
              <a:xfrm>
                <a:off x="2915813" y="1196737"/>
                <a:ext cx="601986" cy="61486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90" name="Ellipse 89"/>
              <p:cNvSpPr/>
              <p:nvPr/>
            </p:nvSpPr>
            <p:spPr>
              <a:xfrm>
                <a:off x="3073084" y="1570044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91" name="Ellipse 90"/>
              <p:cNvSpPr/>
              <p:nvPr/>
            </p:nvSpPr>
            <p:spPr>
              <a:xfrm>
                <a:off x="3059832" y="1300982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92" name="Ellipse 91"/>
              <p:cNvSpPr/>
              <p:nvPr/>
            </p:nvSpPr>
            <p:spPr>
              <a:xfrm>
                <a:off x="3251664" y="1589014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93" name="Ellipse 92"/>
              <p:cNvSpPr/>
              <p:nvPr/>
            </p:nvSpPr>
            <p:spPr>
              <a:xfrm>
                <a:off x="3275856" y="1340768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88" name="Ellipse 87"/>
            <p:cNvSpPr/>
            <p:nvPr/>
          </p:nvSpPr>
          <p:spPr>
            <a:xfrm>
              <a:off x="3166404" y="1412776"/>
              <a:ext cx="109452" cy="111794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3744527" y="3627988"/>
            <a:ext cx="260220" cy="266755"/>
            <a:chOff x="2915816" y="1196737"/>
            <a:chExt cx="601986" cy="614869"/>
          </a:xfrm>
        </p:grpSpPr>
        <p:sp>
          <p:nvSpPr>
            <p:cNvPr id="78" name="Ellipse 77"/>
            <p:cNvSpPr/>
            <p:nvPr/>
          </p:nvSpPr>
          <p:spPr>
            <a:xfrm>
              <a:off x="2987824" y="1484784"/>
              <a:ext cx="109452" cy="111794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79" name="Groupe 78"/>
            <p:cNvGrpSpPr/>
            <p:nvPr/>
          </p:nvGrpSpPr>
          <p:grpSpPr>
            <a:xfrm>
              <a:off x="2915816" y="1196737"/>
              <a:ext cx="601986" cy="614869"/>
              <a:chOff x="2915813" y="1196737"/>
              <a:chExt cx="601986" cy="614869"/>
            </a:xfrm>
          </p:grpSpPr>
          <p:sp>
            <p:nvSpPr>
              <p:cNvPr id="81" name="Ellipse 80"/>
              <p:cNvSpPr/>
              <p:nvPr/>
            </p:nvSpPr>
            <p:spPr>
              <a:xfrm>
                <a:off x="2915813" y="1196737"/>
                <a:ext cx="601986" cy="61486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2" name="Ellipse 81"/>
              <p:cNvSpPr/>
              <p:nvPr/>
            </p:nvSpPr>
            <p:spPr>
              <a:xfrm>
                <a:off x="3073084" y="1570044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3" name="Ellipse 82"/>
              <p:cNvSpPr/>
              <p:nvPr/>
            </p:nvSpPr>
            <p:spPr>
              <a:xfrm>
                <a:off x="3059832" y="1300982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4" name="Ellipse 83"/>
              <p:cNvSpPr/>
              <p:nvPr/>
            </p:nvSpPr>
            <p:spPr>
              <a:xfrm>
                <a:off x="3251664" y="1589014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5" name="Ellipse 84"/>
              <p:cNvSpPr/>
              <p:nvPr/>
            </p:nvSpPr>
            <p:spPr>
              <a:xfrm>
                <a:off x="3275856" y="1340768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80" name="Ellipse 79"/>
            <p:cNvSpPr/>
            <p:nvPr/>
          </p:nvSpPr>
          <p:spPr>
            <a:xfrm>
              <a:off x="3166404" y="1412776"/>
              <a:ext cx="109452" cy="111794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0" name="Groupe 59"/>
          <p:cNvGrpSpPr/>
          <p:nvPr/>
        </p:nvGrpSpPr>
        <p:grpSpPr>
          <a:xfrm>
            <a:off x="4851676" y="3648595"/>
            <a:ext cx="260220" cy="266755"/>
            <a:chOff x="2915816" y="1196737"/>
            <a:chExt cx="601986" cy="614869"/>
          </a:xfrm>
        </p:grpSpPr>
        <p:sp>
          <p:nvSpPr>
            <p:cNvPr id="70" name="Ellipse 69"/>
            <p:cNvSpPr/>
            <p:nvPr/>
          </p:nvSpPr>
          <p:spPr>
            <a:xfrm>
              <a:off x="2987824" y="1484784"/>
              <a:ext cx="109452" cy="111794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71" name="Groupe 70"/>
            <p:cNvGrpSpPr/>
            <p:nvPr/>
          </p:nvGrpSpPr>
          <p:grpSpPr>
            <a:xfrm>
              <a:off x="2915816" y="1196737"/>
              <a:ext cx="601986" cy="614869"/>
              <a:chOff x="2915813" y="1196737"/>
              <a:chExt cx="601986" cy="614869"/>
            </a:xfrm>
          </p:grpSpPr>
          <p:sp>
            <p:nvSpPr>
              <p:cNvPr id="73" name="Ellipse 72"/>
              <p:cNvSpPr/>
              <p:nvPr/>
            </p:nvSpPr>
            <p:spPr>
              <a:xfrm>
                <a:off x="2915813" y="1196737"/>
                <a:ext cx="601986" cy="61486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74" name="Ellipse 73"/>
              <p:cNvSpPr/>
              <p:nvPr/>
            </p:nvSpPr>
            <p:spPr>
              <a:xfrm>
                <a:off x="3073084" y="1570044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75" name="Ellipse 74"/>
              <p:cNvSpPr/>
              <p:nvPr/>
            </p:nvSpPr>
            <p:spPr>
              <a:xfrm>
                <a:off x="3059832" y="1300982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76" name="Ellipse 75"/>
              <p:cNvSpPr/>
              <p:nvPr/>
            </p:nvSpPr>
            <p:spPr>
              <a:xfrm>
                <a:off x="3251664" y="1589014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77" name="Ellipse 76"/>
              <p:cNvSpPr/>
              <p:nvPr/>
            </p:nvSpPr>
            <p:spPr>
              <a:xfrm>
                <a:off x="3275856" y="1340768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72" name="Ellipse 71"/>
            <p:cNvSpPr/>
            <p:nvPr/>
          </p:nvSpPr>
          <p:spPr>
            <a:xfrm>
              <a:off x="3166404" y="1412776"/>
              <a:ext cx="109452" cy="111794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1" name="Groupe 60"/>
          <p:cNvGrpSpPr/>
          <p:nvPr/>
        </p:nvGrpSpPr>
        <p:grpSpPr>
          <a:xfrm>
            <a:off x="4116880" y="3549888"/>
            <a:ext cx="260220" cy="266755"/>
            <a:chOff x="2915816" y="1196737"/>
            <a:chExt cx="601986" cy="614869"/>
          </a:xfrm>
        </p:grpSpPr>
        <p:sp>
          <p:nvSpPr>
            <p:cNvPr id="62" name="Ellipse 61"/>
            <p:cNvSpPr/>
            <p:nvPr/>
          </p:nvSpPr>
          <p:spPr>
            <a:xfrm>
              <a:off x="2987824" y="1484784"/>
              <a:ext cx="109452" cy="111794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63" name="Groupe 62"/>
            <p:cNvGrpSpPr/>
            <p:nvPr/>
          </p:nvGrpSpPr>
          <p:grpSpPr>
            <a:xfrm>
              <a:off x="2915816" y="1196737"/>
              <a:ext cx="601986" cy="614869"/>
              <a:chOff x="2915813" y="1196737"/>
              <a:chExt cx="601986" cy="614869"/>
            </a:xfrm>
          </p:grpSpPr>
          <p:sp>
            <p:nvSpPr>
              <p:cNvPr id="65" name="Ellipse 64"/>
              <p:cNvSpPr/>
              <p:nvPr/>
            </p:nvSpPr>
            <p:spPr>
              <a:xfrm>
                <a:off x="2915813" y="1196737"/>
                <a:ext cx="601986" cy="61486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66" name="Ellipse 65"/>
              <p:cNvSpPr/>
              <p:nvPr/>
            </p:nvSpPr>
            <p:spPr>
              <a:xfrm>
                <a:off x="3073084" y="1570044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67" name="Ellipse 66"/>
              <p:cNvSpPr/>
              <p:nvPr/>
            </p:nvSpPr>
            <p:spPr>
              <a:xfrm>
                <a:off x="3059832" y="1300982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68" name="Ellipse 67"/>
              <p:cNvSpPr/>
              <p:nvPr/>
            </p:nvSpPr>
            <p:spPr>
              <a:xfrm>
                <a:off x="3251664" y="1589014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69" name="Ellipse 68"/>
              <p:cNvSpPr/>
              <p:nvPr/>
            </p:nvSpPr>
            <p:spPr>
              <a:xfrm>
                <a:off x="3275856" y="1340768"/>
                <a:ext cx="109452" cy="111794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4" name="Ellipse 63"/>
            <p:cNvSpPr/>
            <p:nvPr/>
          </p:nvSpPr>
          <p:spPr>
            <a:xfrm>
              <a:off x="3166404" y="1412776"/>
              <a:ext cx="109452" cy="111794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96" name="Group 70"/>
          <p:cNvGrpSpPr/>
          <p:nvPr/>
        </p:nvGrpSpPr>
        <p:grpSpPr>
          <a:xfrm>
            <a:off x="3913089" y="4396717"/>
            <a:ext cx="476444" cy="492108"/>
            <a:chOff x="323528" y="2060848"/>
            <a:chExt cx="440876" cy="453723"/>
          </a:xfrm>
        </p:grpSpPr>
        <p:sp>
          <p:nvSpPr>
            <p:cNvPr id="97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98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99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03" name="Straight Connector 57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Straight Connector 63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0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01" name="Straight Connector 66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2" name="Straight Connector 67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05" name="Group 71"/>
          <p:cNvGrpSpPr/>
          <p:nvPr/>
        </p:nvGrpSpPr>
        <p:grpSpPr>
          <a:xfrm>
            <a:off x="3416111" y="4396717"/>
            <a:ext cx="476444" cy="492108"/>
            <a:chOff x="323528" y="2060848"/>
            <a:chExt cx="440876" cy="453723"/>
          </a:xfrm>
        </p:grpSpPr>
        <p:sp>
          <p:nvSpPr>
            <p:cNvPr id="106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07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108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12" name="Straight Connector 78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Straight Connector 79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09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10" name="Straight Connector 76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1" name="Straight Connector 77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14" name="Group 80"/>
          <p:cNvGrpSpPr/>
          <p:nvPr/>
        </p:nvGrpSpPr>
        <p:grpSpPr>
          <a:xfrm>
            <a:off x="4394313" y="4401954"/>
            <a:ext cx="476444" cy="492108"/>
            <a:chOff x="323528" y="2060848"/>
            <a:chExt cx="440876" cy="453723"/>
          </a:xfrm>
        </p:grpSpPr>
        <p:sp>
          <p:nvSpPr>
            <p:cNvPr id="115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16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117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21" name="Straight Connector 87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Straight Connector 88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18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19" name="Straight Connector 85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Straight Connector 86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23" name="Group 89"/>
          <p:cNvGrpSpPr/>
          <p:nvPr/>
        </p:nvGrpSpPr>
        <p:grpSpPr>
          <a:xfrm>
            <a:off x="4837355" y="4411091"/>
            <a:ext cx="476444" cy="492108"/>
            <a:chOff x="323528" y="2060848"/>
            <a:chExt cx="440876" cy="453723"/>
          </a:xfrm>
        </p:grpSpPr>
        <p:sp>
          <p:nvSpPr>
            <p:cNvPr id="124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25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126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30" name="Straight Connector 96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Straight Connector 97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7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28" name="Straight Connector 94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95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32" name="Group 118"/>
          <p:cNvGrpSpPr/>
          <p:nvPr/>
        </p:nvGrpSpPr>
        <p:grpSpPr>
          <a:xfrm>
            <a:off x="6362095" y="2249198"/>
            <a:ext cx="1771668" cy="923329"/>
            <a:chOff x="6645224" y="1387903"/>
            <a:chExt cx="1639409" cy="851309"/>
          </a:xfrm>
        </p:grpSpPr>
        <p:sp>
          <p:nvSpPr>
            <p:cNvPr id="133" name="TextBox 107"/>
            <p:cNvSpPr txBox="1"/>
            <p:nvPr/>
          </p:nvSpPr>
          <p:spPr>
            <a:xfrm>
              <a:off x="7049348" y="1387903"/>
              <a:ext cx="1235285" cy="851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/>
                <a:t>GABA</a:t>
              </a:r>
              <a:r>
                <a:rPr lang="fr-FR" baseline="-25000" dirty="0" smtClean="0"/>
                <a:t>A</a:t>
              </a:r>
              <a:r>
                <a:rPr lang="fr-FR" dirty="0" smtClean="0"/>
                <a:t>R</a:t>
              </a:r>
            </a:p>
            <a:p>
              <a:r>
                <a:rPr lang="fr-FR" dirty="0" smtClean="0"/>
                <a:t>GABA</a:t>
              </a:r>
            </a:p>
            <a:p>
              <a:r>
                <a:rPr lang="fr-FR" dirty="0" err="1" smtClean="0"/>
                <a:t>Gephyrin</a:t>
              </a:r>
              <a:endParaRPr lang="fr-FR" dirty="0" smtClean="0"/>
            </a:p>
          </p:txBody>
        </p:sp>
        <p:sp>
          <p:nvSpPr>
            <p:cNvPr id="134" name="Ellipse 38"/>
            <p:cNvSpPr/>
            <p:nvPr/>
          </p:nvSpPr>
          <p:spPr>
            <a:xfrm>
              <a:off x="6904481" y="1813351"/>
              <a:ext cx="54726" cy="55897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5" name="Ellipse 50"/>
            <p:cNvSpPr/>
            <p:nvPr/>
          </p:nvSpPr>
          <p:spPr>
            <a:xfrm>
              <a:off x="6859543" y="1412776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36" name="Group 69"/>
            <p:cNvGrpSpPr/>
            <p:nvPr/>
          </p:nvGrpSpPr>
          <p:grpSpPr>
            <a:xfrm>
              <a:off x="6645224" y="1991928"/>
              <a:ext cx="368868" cy="199684"/>
              <a:chOff x="588662" y="2314883"/>
              <a:chExt cx="526954" cy="285151"/>
            </a:xfrm>
          </p:grpSpPr>
          <p:grpSp>
            <p:nvGrpSpPr>
              <p:cNvPr id="137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41" name="Straight Connector 116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2" name="Straight Connector 117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38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39" name="Straight Connector 114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Straight Connector 115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43" name="Left Arrow 125"/>
          <p:cNvSpPr/>
          <p:nvPr/>
        </p:nvSpPr>
        <p:spPr>
          <a:xfrm rot="163775">
            <a:off x="2992421" y="4716718"/>
            <a:ext cx="281652" cy="199765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44" name="Group 126"/>
          <p:cNvGrpSpPr/>
          <p:nvPr/>
        </p:nvGrpSpPr>
        <p:grpSpPr>
          <a:xfrm>
            <a:off x="2411760" y="4504871"/>
            <a:ext cx="476444" cy="492108"/>
            <a:chOff x="323528" y="2060848"/>
            <a:chExt cx="440876" cy="453723"/>
          </a:xfrm>
        </p:grpSpPr>
        <p:sp>
          <p:nvSpPr>
            <p:cNvPr id="145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46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147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51" name="Straight Connector 133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" name="Straight Connector 134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48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49" name="Straight Connector 131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0" name="Straight Connector 132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53" name="Group 136"/>
          <p:cNvGrpSpPr/>
          <p:nvPr/>
        </p:nvGrpSpPr>
        <p:grpSpPr>
          <a:xfrm>
            <a:off x="1431260" y="4653136"/>
            <a:ext cx="476444" cy="492108"/>
            <a:chOff x="323528" y="2060848"/>
            <a:chExt cx="440876" cy="453723"/>
          </a:xfrm>
        </p:grpSpPr>
        <p:sp>
          <p:nvSpPr>
            <p:cNvPr id="154" name="Ellipse 50"/>
            <p:cNvSpPr/>
            <p:nvPr/>
          </p:nvSpPr>
          <p:spPr>
            <a:xfrm>
              <a:off x="323528" y="2060848"/>
              <a:ext cx="120973" cy="308531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55" name="Group 69"/>
            <p:cNvGrpSpPr/>
            <p:nvPr/>
          </p:nvGrpSpPr>
          <p:grpSpPr>
            <a:xfrm>
              <a:off x="395536" y="2314887"/>
              <a:ext cx="368868" cy="199684"/>
              <a:chOff x="588662" y="2314883"/>
              <a:chExt cx="526954" cy="285151"/>
            </a:xfrm>
          </p:grpSpPr>
          <p:grpSp>
            <p:nvGrpSpPr>
              <p:cNvPr id="156" name="Group 64"/>
              <p:cNvGrpSpPr/>
              <p:nvPr/>
            </p:nvGrpSpPr>
            <p:grpSpPr>
              <a:xfrm>
                <a:off x="588662" y="2320068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60" name="Straight Connector 143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Straight Connector 144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57" name="Group 65"/>
              <p:cNvGrpSpPr/>
              <p:nvPr/>
            </p:nvGrpSpPr>
            <p:grpSpPr>
              <a:xfrm>
                <a:off x="835649" y="2314883"/>
                <a:ext cx="279967" cy="279966"/>
                <a:chOff x="395536" y="2431556"/>
                <a:chExt cx="576064" cy="576064"/>
              </a:xfrm>
            </p:grpSpPr>
            <p:cxnSp>
              <p:nvCxnSpPr>
                <p:cNvPr id="158" name="Straight Connector 141"/>
                <p:cNvCxnSpPr/>
                <p:nvPr/>
              </p:nvCxnSpPr>
              <p:spPr>
                <a:xfrm flipV="1">
                  <a:off x="395536" y="2492896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Straight Connector 142"/>
                <p:cNvCxnSpPr/>
                <p:nvPr/>
              </p:nvCxnSpPr>
              <p:spPr>
                <a:xfrm rot="-6600000" flipV="1">
                  <a:off x="406351" y="2503564"/>
                  <a:ext cx="576064" cy="432048"/>
                </a:xfrm>
                <a:prstGeom prst="line">
                  <a:avLst/>
                </a:prstGeom>
                <a:ln w="44450">
                  <a:solidFill>
                    <a:srgbClr val="7030A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62" name="Left Arrow 145"/>
          <p:cNvSpPr/>
          <p:nvPr/>
        </p:nvSpPr>
        <p:spPr>
          <a:xfrm rot="-600000">
            <a:off x="1969158" y="4791255"/>
            <a:ext cx="281652" cy="199765"/>
          </a:xfrm>
          <a:prstGeom prst="left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979712" y="6021288"/>
            <a:ext cx="542097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 err="1"/>
              <a:t>Could</a:t>
            </a:r>
            <a:r>
              <a:rPr lang="fr-FR" sz="2000" dirty="0"/>
              <a:t> neuronal </a:t>
            </a:r>
            <a:r>
              <a:rPr lang="fr-FR" sz="2000" dirty="0" err="1"/>
              <a:t>activity</a:t>
            </a:r>
            <a:r>
              <a:rPr lang="fr-FR" sz="2000" dirty="0"/>
              <a:t> </a:t>
            </a:r>
            <a:r>
              <a:rPr lang="fr-FR" sz="2000" dirty="0" err="1"/>
              <a:t>alterate</a:t>
            </a:r>
            <a:r>
              <a:rPr lang="fr-FR" sz="2000" dirty="0"/>
              <a:t> </a:t>
            </a:r>
            <a:r>
              <a:rPr lang="fr-FR" sz="2000" dirty="0" err="1"/>
              <a:t>lateral</a:t>
            </a:r>
            <a:r>
              <a:rPr lang="fr-FR" sz="2000" dirty="0"/>
              <a:t> diffusion?</a:t>
            </a:r>
          </a:p>
        </p:txBody>
      </p:sp>
      <p:sp>
        <p:nvSpPr>
          <p:cNvPr id="1024" name="Rectangle 1023"/>
          <p:cNvSpPr/>
          <p:nvPr/>
        </p:nvSpPr>
        <p:spPr>
          <a:xfrm>
            <a:off x="4996644" y="1340768"/>
            <a:ext cx="32210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000" dirty="0" err="1"/>
              <a:t>number</a:t>
            </a:r>
            <a:r>
              <a:rPr lang="fr-FR" sz="2000" dirty="0"/>
              <a:t> of synapse </a:t>
            </a:r>
            <a:r>
              <a:rPr lang="fr-FR" sz="2000" dirty="0" err="1"/>
              <a:t>receptors</a:t>
            </a:r>
            <a:endParaRPr lang="fr-FR" sz="2000" dirty="0"/>
          </a:p>
        </p:txBody>
      </p:sp>
      <p:sp>
        <p:nvSpPr>
          <p:cNvPr id="168" name="Double flèche horizontale 167"/>
          <p:cNvSpPr/>
          <p:nvPr/>
        </p:nvSpPr>
        <p:spPr>
          <a:xfrm>
            <a:off x="4132153" y="1433292"/>
            <a:ext cx="799887" cy="216000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68544" y="2060848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Excitatory</a:t>
            </a:r>
            <a:r>
              <a:rPr lang="fr-FR" dirty="0" smtClean="0"/>
              <a:t> </a:t>
            </a:r>
            <a:r>
              <a:rPr lang="fr-FR" dirty="0" err="1" smtClean="0"/>
              <a:t>activity</a:t>
            </a:r>
            <a:r>
              <a:rPr lang="fr-FR" dirty="0" smtClean="0"/>
              <a:t> modifies GABA</a:t>
            </a:r>
            <a:r>
              <a:rPr lang="fr-FR" baseline="-25000" dirty="0" smtClean="0"/>
              <a:t>A</a:t>
            </a:r>
            <a:r>
              <a:rPr lang="fr-FR" dirty="0" smtClean="0"/>
              <a:t>R </a:t>
            </a:r>
            <a:r>
              <a:rPr lang="fr-FR" dirty="0" err="1" smtClean="0"/>
              <a:t>trapping</a:t>
            </a:r>
            <a:r>
              <a:rPr lang="fr-FR" dirty="0" smtClean="0"/>
              <a:t> </a:t>
            </a:r>
            <a:r>
              <a:rPr lang="fr-FR" dirty="0" err="1" smtClean="0"/>
              <a:t>at</a:t>
            </a:r>
            <a:r>
              <a:rPr lang="fr-FR" dirty="0" smtClean="0"/>
              <a:t> synapses 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9240060" y="3068960"/>
            <a:ext cx="28927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Most have diffusive </a:t>
            </a:r>
            <a:r>
              <a:rPr lang="fr-FR" dirty="0" err="1" smtClean="0"/>
              <a:t>behavior</a:t>
            </a:r>
            <a:endParaRPr lang="fr-FR" dirty="0" smtClean="0"/>
          </a:p>
        </p:txBody>
      </p:sp>
      <p:sp>
        <p:nvSpPr>
          <p:cNvPr id="14" name="Rectangle 13"/>
          <p:cNvSpPr/>
          <p:nvPr/>
        </p:nvSpPr>
        <p:spPr>
          <a:xfrm>
            <a:off x="854088" y="546903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200" dirty="0" smtClean="0">
                <a:sym typeface="Wingdings 3"/>
              </a:rPr>
              <a:t> </a:t>
            </a:r>
            <a:r>
              <a:rPr lang="fr-FR" dirty="0" err="1" smtClean="0"/>
              <a:t>Treatment</a:t>
            </a:r>
            <a:endParaRPr lang="fr-FR" dirty="0" smtClean="0"/>
          </a:p>
          <a:p>
            <a:r>
              <a:rPr lang="fr-FR" dirty="0" smtClean="0"/>
              <a:t>	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smtClean="0"/>
              <a:t>CNQX + AP5 (</a:t>
            </a:r>
            <a:r>
              <a:rPr lang="fr-FR" dirty="0" smtClean="0">
                <a:sym typeface="Wingdings 3"/>
              </a:rPr>
              <a:t> neuronal </a:t>
            </a:r>
            <a:r>
              <a:rPr lang="fr-FR" dirty="0" err="1" smtClean="0">
                <a:sym typeface="Wingdings 3"/>
              </a:rPr>
              <a:t>activity</a:t>
            </a:r>
            <a:r>
              <a:rPr lang="fr-FR" dirty="0" smtClean="0">
                <a:sym typeface="Wingdings 3"/>
              </a:rPr>
              <a:t>)</a:t>
            </a:r>
            <a:endParaRPr lang="fr-FR" dirty="0" smtClean="0"/>
          </a:p>
          <a:p>
            <a:r>
              <a:rPr lang="fr-FR" dirty="0" smtClean="0"/>
              <a:t>	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smtClean="0"/>
              <a:t>4AP (</a:t>
            </a:r>
            <a:r>
              <a:rPr lang="fr-FR" dirty="0" smtClean="0">
                <a:sym typeface="Wingdings 3"/>
              </a:rPr>
              <a:t> neuronal  </a:t>
            </a:r>
            <a:r>
              <a:rPr lang="fr-FR" dirty="0" err="1" smtClean="0">
                <a:sym typeface="Wingdings 3"/>
              </a:rPr>
              <a:t>activity</a:t>
            </a:r>
            <a:r>
              <a:rPr lang="fr-FR" dirty="0" smtClean="0">
                <a:sym typeface="Wingdings 3"/>
              </a:rPr>
              <a:t>)</a:t>
            </a:r>
            <a:endParaRPr lang="fr-FR" dirty="0" smtClean="0"/>
          </a:p>
          <a:p>
            <a:r>
              <a:rPr lang="fr-FR" dirty="0" smtClean="0"/>
              <a:t>	</a:t>
            </a:r>
            <a:r>
              <a:rPr lang="fr-FR" dirty="0" smtClean="0">
                <a:latin typeface="Agency FB"/>
              </a:rPr>
              <a:t> • </a:t>
            </a:r>
            <a:r>
              <a:rPr lang="fr-FR" dirty="0" smtClean="0"/>
              <a:t>St+ SR (</a:t>
            </a:r>
            <a:r>
              <a:rPr lang="fr-FR" dirty="0" smtClean="0">
                <a:sym typeface="Wingdings 3"/>
              </a:rPr>
              <a:t> neuronal  </a:t>
            </a:r>
            <a:r>
              <a:rPr lang="fr-FR" dirty="0" err="1" smtClean="0">
                <a:sym typeface="Wingdings 3"/>
              </a:rPr>
              <a:t>activity</a:t>
            </a:r>
            <a:r>
              <a:rPr lang="fr-FR" dirty="0" smtClean="0">
                <a:sym typeface="Wingdings 3"/>
              </a:rPr>
              <a:t>)</a:t>
            </a:r>
            <a:endParaRPr lang="fr-FR" dirty="0" smtClean="0"/>
          </a:p>
        </p:txBody>
      </p:sp>
      <p:grpSp>
        <p:nvGrpSpPr>
          <p:cNvPr id="15" name="Group 14"/>
          <p:cNvGrpSpPr/>
          <p:nvPr/>
        </p:nvGrpSpPr>
        <p:grpSpPr>
          <a:xfrm>
            <a:off x="5715543" y="980728"/>
            <a:ext cx="3550229" cy="2525214"/>
            <a:chOff x="5762765" y="4077072"/>
            <a:chExt cx="3227481" cy="2295649"/>
          </a:xfrm>
        </p:grpSpPr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68144" y="4077072"/>
              <a:ext cx="2191946" cy="21809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7" name="TextBox 16"/>
            <p:cNvSpPr txBox="1"/>
            <p:nvPr/>
          </p:nvSpPr>
          <p:spPr>
            <a:xfrm>
              <a:off x="6940651" y="6034167"/>
              <a:ext cx="1728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/>
                <a:t>GABA</a:t>
              </a:r>
              <a:r>
                <a:rPr lang="fr-FR" sz="1600" baseline="-25000" dirty="0" smtClean="0"/>
                <a:t>A</a:t>
              </a:r>
              <a:r>
                <a:rPr lang="fr-FR" sz="1600" dirty="0" smtClean="0"/>
                <a:t>R</a:t>
              </a:r>
              <a:endParaRPr lang="fr-FR" sz="16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020272" y="5458103"/>
              <a:ext cx="1728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/>
                <a:t>Anti GABA</a:t>
              </a:r>
              <a:r>
                <a:rPr lang="fr-FR" sz="1600" baseline="-25000" dirty="0" smtClean="0"/>
                <a:t>A</a:t>
              </a:r>
              <a:r>
                <a:rPr lang="fr-FR" sz="1600" dirty="0" smtClean="0"/>
                <a:t>R </a:t>
              </a:r>
              <a:r>
                <a:rPr lang="el-GR" sz="1600" dirty="0" smtClean="0"/>
                <a:t>γ</a:t>
              </a:r>
              <a:r>
                <a:rPr lang="fr-FR" sz="1600" dirty="0" smtClean="0"/>
                <a:t>2</a:t>
              </a:r>
              <a:endParaRPr lang="fr-FR" sz="1600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516715" y="4856281"/>
              <a:ext cx="144016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smtClean="0"/>
                <a:t>Quantum dot</a:t>
              </a:r>
              <a:endParaRPr lang="fr-FR" sz="1600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262054" y="5152920"/>
              <a:ext cx="1728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err="1" smtClean="0"/>
                <a:t>Biotynilated</a:t>
              </a:r>
              <a:r>
                <a:rPr lang="fr-FR" sz="1600" dirty="0" smtClean="0"/>
                <a:t> </a:t>
              </a:r>
              <a:r>
                <a:rPr lang="fr-FR" sz="1600" dirty="0" err="1" smtClean="0"/>
                <a:t>Fab</a:t>
              </a:r>
              <a:endParaRPr lang="fr-FR" sz="16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762765" y="4835789"/>
              <a:ext cx="15121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 err="1" smtClean="0"/>
                <a:t>Streptavidin</a:t>
              </a:r>
              <a:endParaRPr lang="fr-FR" sz="1600" dirty="0"/>
            </a:p>
          </p:txBody>
        </p:sp>
      </p:grpSp>
      <p:sp>
        <p:nvSpPr>
          <p:cNvPr id="22" name="Rectangle 21"/>
          <p:cNvSpPr/>
          <p:nvPr/>
        </p:nvSpPr>
        <p:spPr>
          <a:xfrm>
            <a:off x="827584" y="1268760"/>
            <a:ext cx="4499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/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smtClean="0"/>
              <a:t>Single </a:t>
            </a:r>
            <a:r>
              <a:rPr lang="fr-FR" dirty="0" err="1" smtClean="0"/>
              <a:t>particle</a:t>
            </a:r>
            <a:r>
              <a:rPr lang="fr-FR" dirty="0" smtClean="0"/>
              <a:t> </a:t>
            </a:r>
            <a:r>
              <a:rPr lang="fr-FR" dirty="0" err="1" smtClean="0"/>
              <a:t>tracking</a:t>
            </a:r>
            <a:r>
              <a:rPr lang="fr-FR" dirty="0" smtClean="0"/>
              <a:t> (SPT) / of GABA</a:t>
            </a:r>
            <a:r>
              <a:rPr lang="fr-FR" baseline="-25000" dirty="0" smtClean="0"/>
              <a:t>A</a:t>
            </a:r>
            <a:r>
              <a:rPr lang="fr-FR" dirty="0" smtClean="0"/>
              <a:t>R</a:t>
            </a:r>
          </a:p>
          <a:p>
            <a:r>
              <a:rPr lang="fr-FR" dirty="0"/>
              <a:t>	</a:t>
            </a:r>
            <a:r>
              <a:rPr lang="fr-FR" dirty="0" smtClean="0"/>
              <a:t>=&gt; QD GABA</a:t>
            </a:r>
            <a:r>
              <a:rPr lang="fr-FR" baseline="-25000" dirty="0" smtClean="0"/>
              <a:t>A</a:t>
            </a:r>
            <a:r>
              <a:rPr lang="fr-FR" dirty="0" smtClean="0"/>
              <a:t>R</a:t>
            </a:r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>
            <a:off x="837592" y="206084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200" dirty="0" smtClean="0">
                <a:sym typeface="Wingdings 3"/>
              </a:rPr>
              <a:t> </a:t>
            </a:r>
            <a:r>
              <a:rPr lang="fr-FR" dirty="0" smtClean="0"/>
              <a:t>FM4-64:  active synapses</a:t>
            </a:r>
          </a:p>
        </p:txBody>
      </p:sp>
      <p:sp>
        <p:nvSpPr>
          <p:cNvPr id="3" name="Rectangle à coins arrondis 2"/>
          <p:cNvSpPr/>
          <p:nvPr/>
        </p:nvSpPr>
        <p:spPr>
          <a:xfrm>
            <a:off x="6480264" y="2636912"/>
            <a:ext cx="468000" cy="720000"/>
          </a:xfrm>
          <a:prstGeom prst="roundRect">
            <a:avLst/>
          </a:prstGeom>
          <a:solidFill>
            <a:srgbClr val="B83668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4" name="Groupe 9"/>
          <p:cNvGrpSpPr/>
          <p:nvPr/>
        </p:nvGrpSpPr>
        <p:grpSpPr>
          <a:xfrm>
            <a:off x="467541" y="2664632"/>
            <a:ext cx="5313388" cy="2583395"/>
            <a:chOff x="253713" y="1354917"/>
            <a:chExt cx="4758969" cy="2313834"/>
          </a:xfrm>
        </p:grpSpPr>
        <p:grpSp>
          <p:nvGrpSpPr>
            <p:cNvPr id="25" name="Groupe 10"/>
            <p:cNvGrpSpPr/>
            <p:nvPr/>
          </p:nvGrpSpPr>
          <p:grpSpPr>
            <a:xfrm>
              <a:off x="253713" y="1354917"/>
              <a:ext cx="4640502" cy="2313834"/>
              <a:chOff x="2123728" y="2420888"/>
              <a:chExt cx="6226410" cy="3093361"/>
            </a:xfrm>
          </p:grpSpPr>
          <p:grpSp>
            <p:nvGrpSpPr>
              <p:cNvPr id="64" name="Groupe 78"/>
              <p:cNvGrpSpPr/>
              <p:nvPr/>
            </p:nvGrpSpPr>
            <p:grpSpPr>
              <a:xfrm>
                <a:off x="2123728" y="2420888"/>
                <a:ext cx="6226410" cy="3093361"/>
                <a:chOff x="3170126" y="1484784"/>
                <a:chExt cx="6226410" cy="3093361"/>
              </a:xfrm>
            </p:grpSpPr>
            <p:pic>
              <p:nvPicPr>
                <p:cNvPr id="101" name="Picture 3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70126" y="1514477"/>
                  <a:ext cx="6226410" cy="306366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102" name="Rectangle 101"/>
                <p:cNvSpPr/>
                <p:nvPr/>
              </p:nvSpPr>
              <p:spPr>
                <a:xfrm>
                  <a:off x="3170126" y="1484784"/>
                  <a:ext cx="6226410" cy="3093361"/>
                </a:xfrm>
                <a:prstGeom prst="rect">
                  <a:avLst/>
                </a:prstGeom>
                <a:noFill/>
                <a:ln w="317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65" name="Groupe 79"/>
              <p:cNvGrpSpPr/>
              <p:nvPr/>
            </p:nvGrpSpPr>
            <p:grpSpPr>
              <a:xfrm>
                <a:off x="5123294" y="3327068"/>
                <a:ext cx="240794" cy="245948"/>
                <a:chOff x="2915816" y="1196737"/>
                <a:chExt cx="601986" cy="614869"/>
              </a:xfrm>
            </p:grpSpPr>
            <p:sp>
              <p:nvSpPr>
                <p:cNvPr id="93" name="Ellipse 107"/>
                <p:cNvSpPr/>
                <p:nvPr/>
              </p:nvSpPr>
              <p:spPr>
                <a:xfrm>
                  <a:off x="2987824" y="1484784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94" name="Groupe 108"/>
                <p:cNvGrpSpPr/>
                <p:nvPr/>
              </p:nvGrpSpPr>
              <p:grpSpPr>
                <a:xfrm>
                  <a:off x="2915816" y="1196737"/>
                  <a:ext cx="601986" cy="614869"/>
                  <a:chOff x="2915813" y="1196737"/>
                  <a:chExt cx="601986" cy="614869"/>
                </a:xfrm>
              </p:grpSpPr>
              <p:sp>
                <p:nvSpPr>
                  <p:cNvPr id="96" name="Ellipse 110"/>
                  <p:cNvSpPr/>
                  <p:nvPr/>
                </p:nvSpPr>
                <p:spPr>
                  <a:xfrm>
                    <a:off x="2915813" y="1196737"/>
                    <a:ext cx="601986" cy="614869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97" name="Ellipse 111"/>
                  <p:cNvSpPr/>
                  <p:nvPr/>
                </p:nvSpPr>
                <p:spPr>
                  <a:xfrm>
                    <a:off x="3073084" y="157004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98" name="Ellipse 112"/>
                  <p:cNvSpPr/>
                  <p:nvPr/>
                </p:nvSpPr>
                <p:spPr>
                  <a:xfrm>
                    <a:off x="3059832" y="1300982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99" name="Ellipse 113"/>
                  <p:cNvSpPr/>
                  <p:nvPr/>
                </p:nvSpPr>
                <p:spPr>
                  <a:xfrm>
                    <a:off x="3251664" y="158901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100" name="Ellipse 114"/>
                  <p:cNvSpPr/>
                  <p:nvPr/>
                </p:nvSpPr>
                <p:spPr>
                  <a:xfrm>
                    <a:off x="3275856" y="1340768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95" name="Ellipse 109"/>
                <p:cNvSpPr/>
                <p:nvPr/>
              </p:nvSpPr>
              <p:spPr>
                <a:xfrm>
                  <a:off x="3166404" y="1412776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66" name="Groupe 80"/>
              <p:cNvGrpSpPr/>
              <p:nvPr/>
            </p:nvGrpSpPr>
            <p:grpSpPr>
              <a:xfrm>
                <a:off x="4483606" y="3772368"/>
                <a:ext cx="240794" cy="245948"/>
                <a:chOff x="2915816" y="1196737"/>
                <a:chExt cx="601986" cy="614869"/>
              </a:xfrm>
            </p:grpSpPr>
            <p:sp>
              <p:nvSpPr>
                <p:cNvPr id="85" name="Ellipse 99"/>
                <p:cNvSpPr/>
                <p:nvPr/>
              </p:nvSpPr>
              <p:spPr>
                <a:xfrm>
                  <a:off x="2987824" y="1484784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86" name="Groupe 100"/>
                <p:cNvGrpSpPr/>
                <p:nvPr/>
              </p:nvGrpSpPr>
              <p:grpSpPr>
                <a:xfrm>
                  <a:off x="2915816" y="1196737"/>
                  <a:ext cx="601986" cy="614869"/>
                  <a:chOff x="2915813" y="1196737"/>
                  <a:chExt cx="601986" cy="614869"/>
                </a:xfrm>
              </p:grpSpPr>
              <p:sp>
                <p:nvSpPr>
                  <p:cNvPr id="88" name="Ellipse 102"/>
                  <p:cNvSpPr/>
                  <p:nvPr/>
                </p:nvSpPr>
                <p:spPr>
                  <a:xfrm>
                    <a:off x="2915813" y="1196737"/>
                    <a:ext cx="601986" cy="614869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89" name="Ellipse 103"/>
                  <p:cNvSpPr/>
                  <p:nvPr/>
                </p:nvSpPr>
                <p:spPr>
                  <a:xfrm>
                    <a:off x="3073084" y="157004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90" name="Ellipse 104"/>
                  <p:cNvSpPr/>
                  <p:nvPr/>
                </p:nvSpPr>
                <p:spPr>
                  <a:xfrm>
                    <a:off x="3059832" y="1300982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91" name="Ellipse 105"/>
                  <p:cNvSpPr/>
                  <p:nvPr/>
                </p:nvSpPr>
                <p:spPr>
                  <a:xfrm>
                    <a:off x="3251664" y="158901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92" name="Ellipse 106"/>
                  <p:cNvSpPr/>
                  <p:nvPr/>
                </p:nvSpPr>
                <p:spPr>
                  <a:xfrm>
                    <a:off x="3275856" y="1340768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87" name="Ellipse 101"/>
                <p:cNvSpPr/>
                <p:nvPr/>
              </p:nvSpPr>
              <p:spPr>
                <a:xfrm>
                  <a:off x="3166404" y="1412776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67" name="Groupe 81"/>
              <p:cNvGrpSpPr/>
              <p:nvPr/>
            </p:nvGrpSpPr>
            <p:grpSpPr>
              <a:xfrm>
                <a:off x="5508104" y="3791368"/>
                <a:ext cx="240794" cy="245948"/>
                <a:chOff x="2915816" y="1196737"/>
                <a:chExt cx="601986" cy="614869"/>
              </a:xfrm>
            </p:grpSpPr>
            <p:sp>
              <p:nvSpPr>
                <p:cNvPr id="77" name="Ellipse 91"/>
                <p:cNvSpPr/>
                <p:nvPr/>
              </p:nvSpPr>
              <p:spPr>
                <a:xfrm>
                  <a:off x="2987824" y="1484784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78" name="Groupe 92"/>
                <p:cNvGrpSpPr/>
                <p:nvPr/>
              </p:nvGrpSpPr>
              <p:grpSpPr>
                <a:xfrm>
                  <a:off x="2915816" y="1196737"/>
                  <a:ext cx="601986" cy="614869"/>
                  <a:chOff x="2915813" y="1196737"/>
                  <a:chExt cx="601986" cy="614869"/>
                </a:xfrm>
              </p:grpSpPr>
              <p:sp>
                <p:nvSpPr>
                  <p:cNvPr id="80" name="Ellipse 94"/>
                  <p:cNvSpPr/>
                  <p:nvPr/>
                </p:nvSpPr>
                <p:spPr>
                  <a:xfrm>
                    <a:off x="2915813" y="1196737"/>
                    <a:ext cx="601986" cy="614869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81" name="Ellipse 95"/>
                  <p:cNvSpPr/>
                  <p:nvPr/>
                </p:nvSpPr>
                <p:spPr>
                  <a:xfrm>
                    <a:off x="3073084" y="157004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82" name="Ellipse 96"/>
                  <p:cNvSpPr/>
                  <p:nvPr/>
                </p:nvSpPr>
                <p:spPr>
                  <a:xfrm>
                    <a:off x="3059832" y="1300982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83" name="Ellipse 97"/>
                  <p:cNvSpPr/>
                  <p:nvPr/>
                </p:nvSpPr>
                <p:spPr>
                  <a:xfrm>
                    <a:off x="3251664" y="158901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84" name="Ellipse 98"/>
                  <p:cNvSpPr/>
                  <p:nvPr/>
                </p:nvSpPr>
                <p:spPr>
                  <a:xfrm>
                    <a:off x="3275856" y="1340768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79" name="Ellipse 93"/>
                <p:cNvSpPr/>
                <p:nvPr/>
              </p:nvSpPr>
              <p:spPr>
                <a:xfrm>
                  <a:off x="3166404" y="1412776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grpSp>
            <p:nvGrpSpPr>
              <p:cNvPr id="68" name="Groupe 82"/>
              <p:cNvGrpSpPr/>
              <p:nvPr/>
            </p:nvGrpSpPr>
            <p:grpSpPr>
              <a:xfrm>
                <a:off x="4828162" y="3700360"/>
                <a:ext cx="240794" cy="245948"/>
                <a:chOff x="2915816" y="1196737"/>
                <a:chExt cx="601986" cy="614869"/>
              </a:xfrm>
            </p:grpSpPr>
            <p:sp>
              <p:nvSpPr>
                <p:cNvPr id="69" name="Ellipse 83"/>
                <p:cNvSpPr/>
                <p:nvPr/>
              </p:nvSpPr>
              <p:spPr>
                <a:xfrm>
                  <a:off x="2987824" y="1484784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grpSp>
              <p:nvGrpSpPr>
                <p:cNvPr id="70" name="Groupe 84"/>
                <p:cNvGrpSpPr/>
                <p:nvPr/>
              </p:nvGrpSpPr>
              <p:grpSpPr>
                <a:xfrm>
                  <a:off x="2915816" y="1196737"/>
                  <a:ext cx="601986" cy="614869"/>
                  <a:chOff x="2915813" y="1196737"/>
                  <a:chExt cx="601986" cy="614869"/>
                </a:xfrm>
              </p:grpSpPr>
              <p:sp>
                <p:nvSpPr>
                  <p:cNvPr id="72" name="Ellipse 86"/>
                  <p:cNvSpPr/>
                  <p:nvPr/>
                </p:nvSpPr>
                <p:spPr>
                  <a:xfrm>
                    <a:off x="2915813" y="1196737"/>
                    <a:ext cx="601986" cy="614869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rgbClr val="FFC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73" name="Ellipse 87"/>
                  <p:cNvSpPr/>
                  <p:nvPr/>
                </p:nvSpPr>
                <p:spPr>
                  <a:xfrm>
                    <a:off x="3073084" y="157004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74" name="Ellipse 88"/>
                  <p:cNvSpPr/>
                  <p:nvPr/>
                </p:nvSpPr>
                <p:spPr>
                  <a:xfrm>
                    <a:off x="3059832" y="1300982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75" name="Ellipse 89"/>
                  <p:cNvSpPr/>
                  <p:nvPr/>
                </p:nvSpPr>
                <p:spPr>
                  <a:xfrm>
                    <a:off x="3251664" y="1589014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76" name="Ellipse 90"/>
                  <p:cNvSpPr/>
                  <p:nvPr/>
                </p:nvSpPr>
                <p:spPr>
                  <a:xfrm>
                    <a:off x="3275856" y="1340768"/>
                    <a:ext cx="109452" cy="111794"/>
                  </a:xfrm>
                  <a:prstGeom prst="ellipse">
                    <a:avLst/>
                  </a:prstGeom>
                  <a:solidFill>
                    <a:schemeClr val="accent6">
                      <a:lumMod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71" name="Ellipse 85"/>
                <p:cNvSpPr/>
                <p:nvPr/>
              </p:nvSpPr>
              <p:spPr>
                <a:xfrm>
                  <a:off x="3166404" y="1412776"/>
                  <a:ext cx="109452" cy="111794"/>
                </a:xfrm>
                <a:prstGeom prst="ellipse">
                  <a:avLst/>
                </a:pr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</p:grpSp>
        <p:grpSp>
          <p:nvGrpSpPr>
            <p:cNvPr id="26" name="Group 70"/>
            <p:cNvGrpSpPr/>
            <p:nvPr/>
          </p:nvGrpSpPr>
          <p:grpSpPr>
            <a:xfrm>
              <a:off x="2128764" y="2895982"/>
              <a:ext cx="328582" cy="339385"/>
              <a:chOff x="323528" y="2060848"/>
              <a:chExt cx="440876" cy="453723"/>
            </a:xfrm>
          </p:grpSpPr>
          <p:sp>
            <p:nvSpPr>
              <p:cNvPr id="56" name="Ellipse 50"/>
              <p:cNvSpPr/>
              <p:nvPr/>
            </p:nvSpPr>
            <p:spPr>
              <a:xfrm>
                <a:off x="323528" y="2060848"/>
                <a:ext cx="120973" cy="308531"/>
              </a:xfrm>
              <a:prstGeom prst="ellipse">
                <a:avLst/>
              </a:prstGeom>
              <a:solidFill>
                <a:srgbClr val="CF236D"/>
              </a:solidFill>
              <a:ln>
                <a:solidFill>
                  <a:srgbClr val="A31D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57" name="Group 69"/>
              <p:cNvGrpSpPr/>
              <p:nvPr/>
            </p:nvGrpSpPr>
            <p:grpSpPr>
              <a:xfrm>
                <a:off x="395536" y="2314887"/>
                <a:ext cx="368868" cy="199684"/>
                <a:chOff x="588662" y="2314883"/>
                <a:chExt cx="526954" cy="285151"/>
              </a:xfrm>
            </p:grpSpPr>
            <p:grpSp>
              <p:nvGrpSpPr>
                <p:cNvPr id="58" name="Group 64"/>
                <p:cNvGrpSpPr/>
                <p:nvPr/>
              </p:nvGrpSpPr>
              <p:grpSpPr>
                <a:xfrm>
                  <a:off x="588662" y="2320068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62" name="Straight Connector 57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Straight Connector 63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9" name="Group 65"/>
                <p:cNvGrpSpPr/>
                <p:nvPr/>
              </p:nvGrpSpPr>
              <p:grpSpPr>
                <a:xfrm>
                  <a:off x="835649" y="2314883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60" name="Straight Connector 66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67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27" name="Group 80"/>
            <p:cNvGrpSpPr/>
            <p:nvPr/>
          </p:nvGrpSpPr>
          <p:grpSpPr>
            <a:xfrm>
              <a:off x="2460643" y="2899594"/>
              <a:ext cx="328582" cy="339385"/>
              <a:chOff x="323528" y="2060848"/>
              <a:chExt cx="440876" cy="453723"/>
            </a:xfrm>
          </p:grpSpPr>
          <p:sp>
            <p:nvSpPr>
              <p:cNvPr id="48" name="Ellipse 50"/>
              <p:cNvSpPr/>
              <p:nvPr/>
            </p:nvSpPr>
            <p:spPr>
              <a:xfrm>
                <a:off x="323528" y="2060848"/>
                <a:ext cx="120973" cy="308531"/>
              </a:xfrm>
              <a:prstGeom prst="ellipse">
                <a:avLst/>
              </a:prstGeom>
              <a:solidFill>
                <a:srgbClr val="CF236D"/>
              </a:solidFill>
              <a:ln>
                <a:solidFill>
                  <a:srgbClr val="A31D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49" name="Group 69"/>
              <p:cNvGrpSpPr/>
              <p:nvPr/>
            </p:nvGrpSpPr>
            <p:grpSpPr>
              <a:xfrm>
                <a:off x="395536" y="2314887"/>
                <a:ext cx="368868" cy="199684"/>
                <a:chOff x="588662" y="2314883"/>
                <a:chExt cx="526954" cy="285151"/>
              </a:xfrm>
            </p:grpSpPr>
            <p:grpSp>
              <p:nvGrpSpPr>
                <p:cNvPr id="50" name="Group 64"/>
                <p:cNvGrpSpPr/>
                <p:nvPr/>
              </p:nvGrpSpPr>
              <p:grpSpPr>
                <a:xfrm>
                  <a:off x="588662" y="2320068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54" name="Straight Connector 87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Straight Connector 88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51" name="Group 65"/>
                <p:cNvGrpSpPr/>
                <p:nvPr/>
              </p:nvGrpSpPr>
              <p:grpSpPr>
                <a:xfrm>
                  <a:off x="835649" y="2314883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52" name="Straight Connector 85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Straight Connector 86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28" name="Group 89"/>
            <p:cNvGrpSpPr/>
            <p:nvPr/>
          </p:nvGrpSpPr>
          <p:grpSpPr>
            <a:xfrm>
              <a:off x="2766189" y="2905895"/>
              <a:ext cx="328582" cy="339385"/>
              <a:chOff x="323528" y="2060848"/>
              <a:chExt cx="440876" cy="453723"/>
            </a:xfrm>
          </p:grpSpPr>
          <p:sp>
            <p:nvSpPr>
              <p:cNvPr id="40" name="Ellipse 50"/>
              <p:cNvSpPr/>
              <p:nvPr/>
            </p:nvSpPr>
            <p:spPr>
              <a:xfrm>
                <a:off x="323528" y="2060848"/>
                <a:ext cx="120973" cy="308531"/>
              </a:xfrm>
              <a:prstGeom prst="ellipse">
                <a:avLst/>
              </a:prstGeom>
              <a:solidFill>
                <a:srgbClr val="CF236D"/>
              </a:solidFill>
              <a:ln>
                <a:solidFill>
                  <a:srgbClr val="A31D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41" name="Group 69"/>
              <p:cNvGrpSpPr/>
              <p:nvPr/>
            </p:nvGrpSpPr>
            <p:grpSpPr>
              <a:xfrm>
                <a:off x="395536" y="2314887"/>
                <a:ext cx="368868" cy="199684"/>
                <a:chOff x="588662" y="2314883"/>
                <a:chExt cx="526954" cy="285151"/>
              </a:xfrm>
            </p:grpSpPr>
            <p:grpSp>
              <p:nvGrpSpPr>
                <p:cNvPr id="42" name="Group 64"/>
                <p:cNvGrpSpPr/>
                <p:nvPr/>
              </p:nvGrpSpPr>
              <p:grpSpPr>
                <a:xfrm>
                  <a:off x="588662" y="2320068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46" name="Straight Connector 96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7" name="Straight Connector 97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3" name="Group 65"/>
                <p:cNvGrpSpPr/>
                <p:nvPr/>
              </p:nvGrpSpPr>
              <p:grpSpPr>
                <a:xfrm>
                  <a:off x="835649" y="2314883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44" name="Straight Connector 94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Straight Connector 95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29" name="Group 118"/>
            <p:cNvGrpSpPr/>
            <p:nvPr/>
          </p:nvGrpSpPr>
          <p:grpSpPr>
            <a:xfrm>
              <a:off x="3817733" y="1414934"/>
              <a:ext cx="1194949" cy="727748"/>
              <a:chOff x="6645224" y="1387903"/>
              <a:chExt cx="1603328" cy="972925"/>
            </a:xfrm>
          </p:grpSpPr>
          <p:sp>
            <p:nvSpPr>
              <p:cNvPr id="30" name="TextBox 107"/>
              <p:cNvSpPr txBox="1"/>
              <p:nvPr/>
            </p:nvSpPr>
            <p:spPr>
              <a:xfrm>
                <a:off x="7013267" y="1387903"/>
                <a:ext cx="1235285" cy="9729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400" dirty="0" smtClean="0"/>
                  <a:t>GABA</a:t>
                </a:r>
                <a:r>
                  <a:rPr lang="fr-FR" sz="1400" baseline="-25000" dirty="0" smtClean="0"/>
                  <a:t>A</a:t>
                </a:r>
                <a:r>
                  <a:rPr lang="fr-FR" sz="1400" dirty="0" smtClean="0"/>
                  <a:t>R</a:t>
                </a:r>
              </a:p>
              <a:p>
                <a:r>
                  <a:rPr lang="fr-FR" sz="1400" dirty="0" smtClean="0"/>
                  <a:t>GABA</a:t>
                </a:r>
              </a:p>
              <a:p>
                <a:r>
                  <a:rPr lang="fr-FR" sz="1400" dirty="0" err="1" smtClean="0"/>
                  <a:t>Gephyrin</a:t>
                </a:r>
                <a:endParaRPr lang="fr-FR" sz="1400" dirty="0" smtClean="0"/>
              </a:p>
            </p:txBody>
          </p:sp>
          <p:sp>
            <p:nvSpPr>
              <p:cNvPr id="31" name="Ellipse 38"/>
              <p:cNvSpPr/>
              <p:nvPr/>
            </p:nvSpPr>
            <p:spPr>
              <a:xfrm>
                <a:off x="6904481" y="1813351"/>
                <a:ext cx="54726" cy="55897"/>
              </a:xfrm>
              <a:prstGeom prst="ellips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2" name="Ellipse 50"/>
              <p:cNvSpPr/>
              <p:nvPr/>
            </p:nvSpPr>
            <p:spPr>
              <a:xfrm>
                <a:off x="6859543" y="1412776"/>
                <a:ext cx="120973" cy="308531"/>
              </a:xfrm>
              <a:prstGeom prst="ellipse">
                <a:avLst/>
              </a:prstGeom>
              <a:solidFill>
                <a:srgbClr val="CF236D"/>
              </a:solidFill>
              <a:ln>
                <a:solidFill>
                  <a:srgbClr val="A31D6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33" name="Group 69"/>
              <p:cNvGrpSpPr/>
              <p:nvPr/>
            </p:nvGrpSpPr>
            <p:grpSpPr>
              <a:xfrm>
                <a:off x="6645224" y="1991928"/>
                <a:ext cx="368868" cy="199684"/>
                <a:chOff x="588662" y="2314883"/>
                <a:chExt cx="526954" cy="285151"/>
              </a:xfrm>
            </p:grpSpPr>
            <p:grpSp>
              <p:nvGrpSpPr>
                <p:cNvPr id="34" name="Group 64"/>
                <p:cNvGrpSpPr/>
                <p:nvPr/>
              </p:nvGrpSpPr>
              <p:grpSpPr>
                <a:xfrm>
                  <a:off x="588662" y="2320068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38" name="Straight Connector 116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Straight Connector 117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35" name="Group 65"/>
                <p:cNvGrpSpPr/>
                <p:nvPr/>
              </p:nvGrpSpPr>
              <p:grpSpPr>
                <a:xfrm>
                  <a:off x="835649" y="2314883"/>
                  <a:ext cx="279967" cy="279966"/>
                  <a:chOff x="395536" y="2431556"/>
                  <a:chExt cx="576064" cy="576064"/>
                </a:xfrm>
              </p:grpSpPr>
              <p:cxnSp>
                <p:nvCxnSpPr>
                  <p:cNvPr id="36" name="Straight Connector 114"/>
                  <p:cNvCxnSpPr/>
                  <p:nvPr/>
                </p:nvCxnSpPr>
                <p:spPr>
                  <a:xfrm flipV="1">
                    <a:off x="395536" y="2492896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Connector 115"/>
                  <p:cNvCxnSpPr/>
                  <p:nvPr/>
                </p:nvCxnSpPr>
                <p:spPr>
                  <a:xfrm rot="-6600000" flipV="1">
                    <a:off x="406351" y="2503564"/>
                    <a:ext cx="576064" cy="432048"/>
                  </a:xfrm>
                  <a:prstGeom prst="line">
                    <a:avLst/>
                  </a:prstGeom>
                  <a:ln w="44450">
                    <a:solidFill>
                      <a:srgbClr val="7030A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grpSp>
        <p:nvGrpSpPr>
          <p:cNvPr id="116" name="Groupe 122"/>
          <p:cNvGrpSpPr/>
          <p:nvPr/>
        </p:nvGrpSpPr>
        <p:grpSpPr>
          <a:xfrm>
            <a:off x="4853211" y="4558701"/>
            <a:ext cx="366861" cy="378923"/>
            <a:chOff x="4983114" y="5940476"/>
            <a:chExt cx="476444" cy="492108"/>
          </a:xfrm>
        </p:grpSpPr>
        <p:sp>
          <p:nvSpPr>
            <p:cNvPr id="117" name="Ellipse 50"/>
            <p:cNvSpPr/>
            <p:nvPr/>
          </p:nvSpPr>
          <p:spPr>
            <a:xfrm>
              <a:off x="4983114" y="5940476"/>
              <a:ext cx="130733" cy="334633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18" name="Straight Connector 96"/>
            <p:cNvCxnSpPr/>
            <p:nvPr/>
          </p:nvCxnSpPr>
          <p:spPr>
            <a:xfrm flipV="1">
              <a:off x="5060931" y="6242587"/>
              <a:ext cx="211788" cy="159479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97"/>
            <p:cNvCxnSpPr/>
            <p:nvPr/>
          </p:nvCxnSpPr>
          <p:spPr>
            <a:xfrm rot="15000000" flipV="1">
              <a:off x="5064482" y="6246844"/>
              <a:ext cx="212639" cy="158841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94"/>
            <p:cNvCxnSpPr/>
            <p:nvPr/>
          </p:nvCxnSpPr>
          <p:spPr>
            <a:xfrm flipV="1">
              <a:off x="5247770" y="6238649"/>
              <a:ext cx="211788" cy="159479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95"/>
            <p:cNvCxnSpPr/>
            <p:nvPr/>
          </p:nvCxnSpPr>
          <p:spPr>
            <a:xfrm rot="15000000" flipV="1">
              <a:off x="5251321" y="6242906"/>
              <a:ext cx="212639" cy="158841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2" name="Groupe 128"/>
          <p:cNvGrpSpPr/>
          <p:nvPr/>
        </p:nvGrpSpPr>
        <p:grpSpPr>
          <a:xfrm>
            <a:off x="4349155" y="4474289"/>
            <a:ext cx="366861" cy="401496"/>
            <a:chOff x="4983114" y="5940476"/>
            <a:chExt cx="476444" cy="521423"/>
          </a:xfrm>
        </p:grpSpPr>
        <p:sp>
          <p:nvSpPr>
            <p:cNvPr id="123" name="Ellipse 50"/>
            <p:cNvSpPr/>
            <p:nvPr/>
          </p:nvSpPr>
          <p:spPr>
            <a:xfrm>
              <a:off x="4983114" y="5940476"/>
              <a:ext cx="130733" cy="334633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24" name="Straight Connector 96"/>
            <p:cNvCxnSpPr/>
            <p:nvPr/>
          </p:nvCxnSpPr>
          <p:spPr>
            <a:xfrm flipV="1">
              <a:off x="5060931" y="6242587"/>
              <a:ext cx="211788" cy="159479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97"/>
            <p:cNvCxnSpPr/>
            <p:nvPr/>
          </p:nvCxnSpPr>
          <p:spPr>
            <a:xfrm rot="15000000" flipV="1">
              <a:off x="5064482" y="6276159"/>
              <a:ext cx="212639" cy="158841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94"/>
            <p:cNvCxnSpPr/>
            <p:nvPr/>
          </p:nvCxnSpPr>
          <p:spPr>
            <a:xfrm flipV="1">
              <a:off x="5247770" y="6238649"/>
              <a:ext cx="211788" cy="159479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95"/>
            <p:cNvCxnSpPr/>
            <p:nvPr/>
          </p:nvCxnSpPr>
          <p:spPr>
            <a:xfrm rot="15000000" flipV="1">
              <a:off x="5251321" y="6242906"/>
              <a:ext cx="212639" cy="158841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oupe 128"/>
          <p:cNvGrpSpPr/>
          <p:nvPr/>
        </p:nvGrpSpPr>
        <p:grpSpPr>
          <a:xfrm>
            <a:off x="683563" y="4573592"/>
            <a:ext cx="366861" cy="401496"/>
            <a:chOff x="4983114" y="5940476"/>
            <a:chExt cx="476444" cy="521423"/>
          </a:xfrm>
        </p:grpSpPr>
        <p:sp>
          <p:nvSpPr>
            <p:cNvPr id="129" name="Ellipse 50"/>
            <p:cNvSpPr/>
            <p:nvPr/>
          </p:nvSpPr>
          <p:spPr>
            <a:xfrm>
              <a:off x="4983114" y="5940476"/>
              <a:ext cx="130733" cy="334633"/>
            </a:xfrm>
            <a:prstGeom prst="ellipse">
              <a:avLst/>
            </a:prstGeom>
            <a:solidFill>
              <a:srgbClr val="CF236D"/>
            </a:solidFill>
            <a:ln>
              <a:solidFill>
                <a:srgbClr val="A31D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30" name="Straight Connector 96"/>
            <p:cNvCxnSpPr/>
            <p:nvPr/>
          </p:nvCxnSpPr>
          <p:spPr>
            <a:xfrm flipV="1">
              <a:off x="5060931" y="6242587"/>
              <a:ext cx="211788" cy="159479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97"/>
            <p:cNvCxnSpPr/>
            <p:nvPr/>
          </p:nvCxnSpPr>
          <p:spPr>
            <a:xfrm rot="15000000" flipV="1">
              <a:off x="5064482" y="6276159"/>
              <a:ext cx="212639" cy="158841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94"/>
            <p:cNvCxnSpPr/>
            <p:nvPr/>
          </p:nvCxnSpPr>
          <p:spPr>
            <a:xfrm flipV="1">
              <a:off x="5247770" y="6238649"/>
              <a:ext cx="211788" cy="159479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95"/>
            <p:cNvCxnSpPr/>
            <p:nvPr/>
          </p:nvCxnSpPr>
          <p:spPr>
            <a:xfrm rot="15000000" flipV="1">
              <a:off x="5251321" y="6242906"/>
              <a:ext cx="212639" cy="158841"/>
            </a:xfrm>
            <a:prstGeom prst="line">
              <a:avLst/>
            </a:prstGeom>
            <a:ln w="444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4" name="TextBox 133"/>
          <p:cNvSpPr txBox="1"/>
          <p:nvPr/>
        </p:nvSpPr>
        <p:spPr>
          <a:xfrm>
            <a:off x="2511064" y="488716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err="1" smtClean="0">
                <a:solidFill>
                  <a:srgbClr val="FF0000"/>
                </a:solidFill>
              </a:rPr>
              <a:t>Synaptic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467544" y="488280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tx2">
                    <a:lumMod val="75000"/>
                  </a:schemeClr>
                </a:solidFill>
              </a:rPr>
              <a:t>Extra </a:t>
            </a:r>
            <a:r>
              <a:rPr lang="fr-FR" b="1" i="1" dirty="0" err="1" smtClean="0">
                <a:solidFill>
                  <a:schemeClr val="tx2">
                    <a:lumMod val="75000"/>
                  </a:schemeClr>
                </a:solidFill>
              </a:rPr>
              <a:t>synaptic</a:t>
            </a:r>
            <a:endParaRPr lang="fr-FR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139952" y="489645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tx2">
                    <a:lumMod val="75000"/>
                  </a:schemeClr>
                </a:solidFill>
              </a:rPr>
              <a:t>Extra </a:t>
            </a:r>
            <a:r>
              <a:rPr lang="fr-FR" b="1" i="1" dirty="0" err="1" smtClean="0">
                <a:solidFill>
                  <a:schemeClr val="tx2">
                    <a:lumMod val="75000"/>
                  </a:schemeClr>
                </a:solidFill>
              </a:rPr>
              <a:t>synaptic</a:t>
            </a:r>
            <a:endParaRPr lang="fr-FR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137" name="Group 13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38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LATERAL </a:t>
              </a:r>
              <a:r>
                <a:rPr lang="fr-FR" dirty="0">
                  <a:solidFill>
                    <a:schemeClr val="tx1"/>
                  </a:solidFill>
                </a:rPr>
                <a:t>DIFFUSION </a:t>
              </a:r>
              <a:r>
                <a:rPr lang="fr-FR" dirty="0" smtClean="0">
                  <a:solidFill>
                    <a:schemeClr val="tx1"/>
                  </a:solidFill>
                </a:rPr>
                <a:t>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3" grpId="0"/>
      <p:bldP spid="134" grpId="0"/>
      <p:bldP spid="135" grpId="0"/>
      <p:bldP spid="1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68544" y="2060848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Excitatory</a:t>
            </a:r>
            <a:r>
              <a:rPr lang="fr-FR" dirty="0" smtClean="0"/>
              <a:t> </a:t>
            </a:r>
            <a:r>
              <a:rPr lang="fr-FR" dirty="0" err="1" smtClean="0"/>
              <a:t>activity</a:t>
            </a:r>
            <a:r>
              <a:rPr lang="fr-FR" dirty="0" smtClean="0"/>
              <a:t> modifies GABA</a:t>
            </a:r>
            <a:r>
              <a:rPr lang="fr-FR" baseline="-25000" dirty="0" smtClean="0"/>
              <a:t>A</a:t>
            </a:r>
            <a:r>
              <a:rPr lang="fr-FR" dirty="0" smtClean="0"/>
              <a:t>R </a:t>
            </a:r>
            <a:r>
              <a:rPr lang="fr-FR" dirty="0" err="1" smtClean="0"/>
              <a:t>trapping</a:t>
            </a:r>
            <a:r>
              <a:rPr lang="fr-FR" dirty="0" smtClean="0"/>
              <a:t> </a:t>
            </a:r>
            <a:r>
              <a:rPr lang="fr-FR" dirty="0" err="1" smtClean="0"/>
              <a:t>at</a:t>
            </a:r>
            <a:r>
              <a:rPr lang="fr-FR" dirty="0" smtClean="0"/>
              <a:t> synapses 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9240060" y="3068960"/>
            <a:ext cx="28927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Most have diffusive </a:t>
            </a:r>
            <a:r>
              <a:rPr lang="fr-FR" dirty="0" err="1" smtClean="0"/>
              <a:t>behavior</a:t>
            </a:r>
            <a:endParaRPr lang="fr-FR" dirty="0" smtClean="0"/>
          </a:p>
        </p:txBody>
      </p:sp>
      <p:grpSp>
        <p:nvGrpSpPr>
          <p:cNvPr id="67" name="Group 13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38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LATERAL </a:t>
              </a:r>
              <a:r>
                <a:rPr lang="fr-FR" dirty="0">
                  <a:solidFill>
                    <a:schemeClr val="tx1"/>
                  </a:solidFill>
                </a:rPr>
                <a:t>DIFFUSION </a:t>
              </a:r>
              <a:r>
                <a:rPr lang="fr-FR" dirty="0" smtClean="0">
                  <a:solidFill>
                    <a:schemeClr val="tx1"/>
                  </a:solidFill>
                </a:rPr>
                <a:t>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6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191122"/>
            <a:ext cx="171450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2191122"/>
            <a:ext cx="169545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2221954"/>
            <a:ext cx="1714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2218418"/>
            <a:ext cx="169545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563938"/>
            <a:ext cx="18669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3728" y="4381822"/>
            <a:ext cx="16002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3928" y="4351362"/>
            <a:ext cx="1645920" cy="1783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30401" y="4279354"/>
            <a:ext cx="176593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8" name="TextBox 127"/>
          <p:cNvSpPr txBox="1"/>
          <p:nvPr/>
        </p:nvSpPr>
        <p:spPr>
          <a:xfrm>
            <a:off x="7631832" y="269517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00B050"/>
                </a:solidFill>
              </a:rPr>
              <a:t>GABA</a:t>
            </a:r>
            <a:r>
              <a:rPr lang="fr-FR" sz="2000" b="1" baseline="-25000" dirty="0" smtClean="0">
                <a:solidFill>
                  <a:srgbClr val="00B050"/>
                </a:solidFill>
              </a:rPr>
              <a:t>A</a:t>
            </a:r>
            <a:r>
              <a:rPr lang="fr-FR" sz="2000" b="1" dirty="0" smtClean="0">
                <a:solidFill>
                  <a:srgbClr val="00B050"/>
                </a:solidFill>
              </a:rPr>
              <a:t>R-QD</a:t>
            </a:r>
          </a:p>
          <a:p>
            <a:r>
              <a:rPr lang="fr-F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FM4-64</a:t>
            </a:r>
            <a:endParaRPr lang="fr-FR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7524328" y="4651588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solidFill>
                  <a:srgbClr val="FF0000"/>
                </a:solidFill>
              </a:rPr>
              <a:t>Synaptic</a:t>
            </a:r>
            <a:endParaRPr lang="fr-FR" sz="2000" b="1" dirty="0" smtClean="0">
              <a:solidFill>
                <a:srgbClr val="FF0000"/>
              </a:solidFill>
            </a:endParaRPr>
          </a:p>
          <a:p>
            <a:r>
              <a:rPr lang="fr-FR" sz="2000" b="1" dirty="0" err="1" smtClean="0">
                <a:solidFill>
                  <a:schemeClr val="accent1">
                    <a:lumMod val="75000"/>
                  </a:schemeClr>
                </a:solidFill>
              </a:rPr>
              <a:t>Extrasynaptic</a:t>
            </a:r>
            <a:endParaRPr lang="fr-FR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251520" y="1403484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Surface exploration and </a:t>
            </a:r>
            <a:r>
              <a:rPr lang="fr-FR" i="1" dirty="0" err="1" smtClean="0"/>
              <a:t>trajectories</a:t>
            </a:r>
            <a:r>
              <a:rPr lang="fr-FR" i="1" dirty="0" smtClean="0"/>
              <a:t> of GABA</a:t>
            </a:r>
            <a:r>
              <a:rPr lang="fr-FR" i="1" baseline="-25000" dirty="0" smtClean="0"/>
              <a:t>A</a:t>
            </a:r>
            <a:r>
              <a:rPr lang="fr-FR" i="1" dirty="0" smtClean="0"/>
              <a:t>R  </a:t>
            </a:r>
            <a:endParaRPr lang="fr-FR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7704" y="501317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1331476"/>
            <a:ext cx="8820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err="1" smtClean="0"/>
              <a:t>Synaptic</a:t>
            </a:r>
            <a:r>
              <a:rPr lang="fr-FR" i="1" dirty="0" smtClean="0"/>
              <a:t> </a:t>
            </a:r>
            <a:r>
              <a:rPr lang="fr-FR" i="1" dirty="0" err="1" smtClean="0"/>
              <a:t>dwell</a:t>
            </a:r>
            <a:r>
              <a:rPr lang="fr-FR" i="1" dirty="0" smtClean="0"/>
              <a:t> time (time a </a:t>
            </a:r>
            <a:r>
              <a:rPr lang="fr-FR" i="1" dirty="0" err="1" smtClean="0"/>
              <a:t>receptor</a:t>
            </a:r>
            <a:r>
              <a:rPr lang="fr-FR" i="1" dirty="0" smtClean="0"/>
              <a:t> </a:t>
            </a:r>
            <a:r>
              <a:rPr lang="fr-FR" i="1" dirty="0" err="1" smtClean="0"/>
              <a:t>remains</a:t>
            </a:r>
            <a:r>
              <a:rPr lang="fr-FR" i="1" dirty="0" smtClean="0"/>
              <a:t> in a synapse) and </a:t>
            </a:r>
            <a:r>
              <a:rPr lang="fr-FR" i="1" dirty="0" err="1" smtClean="0"/>
              <a:t>synaptic</a:t>
            </a:r>
            <a:r>
              <a:rPr lang="fr-FR" i="1" dirty="0" smtClean="0"/>
              <a:t> in-out transitions</a:t>
            </a:r>
          </a:p>
        </p:txBody>
      </p:sp>
      <p:sp>
        <p:nvSpPr>
          <p:cNvPr id="10" name="Rounded Rectangle 14"/>
          <p:cNvSpPr/>
          <p:nvPr/>
        </p:nvSpPr>
        <p:spPr>
          <a:xfrm>
            <a:off x="251520" y="6021288"/>
            <a:ext cx="8640960" cy="576064"/>
          </a:xfrm>
          <a:prstGeom prst="roundRect">
            <a:avLst/>
          </a:prstGeom>
          <a:solidFill>
            <a:srgbClr val="DCDCD2"/>
          </a:solidFill>
          <a:ln w="53975" cmpd="dbl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 smtClean="0">
                <a:solidFill>
                  <a:schemeClr val="tx1"/>
                </a:solidFill>
              </a:rPr>
              <a:t>Synaptic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>
                <a:solidFill>
                  <a:schemeClr val="tx1"/>
                </a:solidFill>
              </a:rPr>
              <a:t>stability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  <a:r>
              <a:rPr lang="fr-FR" sz="2000" b="1" dirty="0" smtClean="0">
                <a:solidFill>
                  <a:schemeClr val="tx1"/>
                </a:solidFill>
              </a:rPr>
              <a:t>of </a:t>
            </a:r>
            <a:r>
              <a:rPr lang="fr-FR" sz="2000" b="1" dirty="0">
                <a:solidFill>
                  <a:schemeClr val="tx1"/>
                </a:solidFill>
              </a:rPr>
              <a:t>GABA</a:t>
            </a:r>
            <a:r>
              <a:rPr lang="fr-FR" sz="2000" b="1" baseline="-25000" dirty="0">
                <a:solidFill>
                  <a:schemeClr val="tx1"/>
                </a:solidFill>
              </a:rPr>
              <a:t>A</a:t>
            </a:r>
            <a:r>
              <a:rPr lang="fr-FR" sz="2000" b="1" dirty="0">
                <a:solidFill>
                  <a:schemeClr val="tx1"/>
                </a:solidFill>
              </a:rPr>
              <a:t>R</a:t>
            </a:r>
            <a:r>
              <a:rPr lang="fr-FR" sz="2000" dirty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is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>
                <a:solidFill>
                  <a:schemeClr val="tx1"/>
                </a:solidFill>
              </a:rPr>
              <a:t>reduced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  <a:r>
              <a:rPr lang="fr-FR" sz="2000" b="1" dirty="0" err="1">
                <a:solidFill>
                  <a:schemeClr val="tx1"/>
                </a:solidFill>
              </a:rPr>
              <a:t>when</a:t>
            </a:r>
            <a:r>
              <a:rPr lang="fr-FR" sz="2000" b="1" dirty="0">
                <a:solidFill>
                  <a:schemeClr val="tx1"/>
                </a:solidFill>
              </a:rPr>
              <a:t> neuronal </a:t>
            </a:r>
            <a:r>
              <a:rPr lang="fr-FR" sz="2000" b="1" dirty="0" err="1">
                <a:solidFill>
                  <a:schemeClr val="tx1"/>
                </a:solidFill>
              </a:rPr>
              <a:t>activity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  <a:r>
              <a:rPr lang="fr-FR" sz="2000" b="1" dirty="0" err="1">
                <a:solidFill>
                  <a:schemeClr val="tx1"/>
                </a:solidFill>
              </a:rPr>
              <a:t>is</a:t>
            </a:r>
            <a:r>
              <a:rPr lang="fr-FR" sz="2000" b="1" dirty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increased</a:t>
            </a:r>
            <a:endParaRPr lang="fr-FR" sz="2000" b="1" dirty="0">
              <a:solidFill>
                <a:schemeClr val="tx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768830" y="2407263"/>
            <a:ext cx="3547586" cy="2723425"/>
            <a:chOff x="4768830" y="2060848"/>
            <a:chExt cx="3547586" cy="2723425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68830" y="2332538"/>
              <a:ext cx="3547586" cy="24517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1" name="TextBox 10"/>
            <p:cNvSpPr txBox="1"/>
            <p:nvPr/>
          </p:nvSpPr>
          <p:spPr>
            <a:xfrm>
              <a:off x="5436096" y="2060848"/>
              <a:ext cx="26642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Synaptic</a:t>
              </a:r>
              <a:r>
                <a:rPr lang="fr-FR" dirty="0" smtClean="0"/>
                <a:t> in-out transitions</a:t>
              </a:r>
              <a:endParaRPr lang="fr-FR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71600" y="2375384"/>
            <a:ext cx="3547586" cy="2709800"/>
            <a:chOff x="971600" y="2015344"/>
            <a:chExt cx="3547586" cy="27098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2459146"/>
              <a:ext cx="3547586" cy="2265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5" name="TextBox 14"/>
            <p:cNvSpPr txBox="1"/>
            <p:nvPr/>
          </p:nvSpPr>
          <p:spPr>
            <a:xfrm>
              <a:off x="2195736" y="2015344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err="1" smtClean="0"/>
                <a:t>Dwell</a:t>
              </a:r>
              <a:r>
                <a:rPr lang="fr-FR" dirty="0" smtClean="0"/>
                <a:t> time</a:t>
              </a:r>
              <a:endParaRPr lang="fr-FR" dirty="0"/>
            </a:p>
          </p:txBody>
        </p:sp>
      </p:grpSp>
      <p:grpSp>
        <p:nvGrpSpPr>
          <p:cNvPr id="16" name="Group 13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7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LATERAL </a:t>
              </a:r>
              <a:r>
                <a:rPr lang="fr-FR" dirty="0">
                  <a:solidFill>
                    <a:schemeClr val="tx1"/>
                  </a:solidFill>
                </a:rPr>
                <a:t>DIFFUSION </a:t>
              </a:r>
              <a:r>
                <a:rPr lang="fr-FR" dirty="0" smtClean="0">
                  <a:solidFill>
                    <a:schemeClr val="tx1"/>
                  </a:solidFill>
                </a:rPr>
                <a:t>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6154" y="3054920"/>
            <a:ext cx="6412230" cy="2750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7" name="Group 13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8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DIFFUSION PROPERTIES 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35" name="Rectangle 134"/>
          <p:cNvSpPr/>
          <p:nvPr/>
        </p:nvSpPr>
        <p:spPr>
          <a:xfrm rot="21600000">
            <a:off x="827584" y="1865133"/>
            <a:ext cx="44999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ym typeface="Wingdings 3"/>
              </a:rPr>
              <a:t></a:t>
            </a:r>
            <a:r>
              <a:rPr lang="fr-FR" dirty="0">
                <a:sym typeface="Wingdings 3"/>
              </a:rPr>
              <a:t> </a:t>
            </a:r>
            <a:r>
              <a:rPr lang="fr-FR" dirty="0" smtClean="0"/>
              <a:t>GABA</a:t>
            </a:r>
            <a:r>
              <a:rPr lang="fr-FR" baseline="-25000" dirty="0" smtClean="0"/>
              <a:t>A</a:t>
            </a:r>
            <a:r>
              <a:rPr lang="fr-FR" dirty="0" smtClean="0"/>
              <a:t>R-QD</a:t>
            </a:r>
          </a:p>
          <a:p>
            <a:endParaRPr lang="fr-FR" dirty="0" smtClean="0"/>
          </a:p>
          <a:p>
            <a:r>
              <a:rPr lang="fr-FR" sz="1200" dirty="0">
                <a:sym typeface="Wingdings 3"/>
              </a:rPr>
              <a:t> </a:t>
            </a:r>
            <a:r>
              <a:rPr lang="fr-FR" dirty="0" smtClean="0"/>
              <a:t>FM4-64 (</a:t>
            </a:r>
            <a:r>
              <a:rPr lang="fr-FR" dirty="0" err="1" smtClean="0"/>
              <a:t>synaptic</a:t>
            </a:r>
            <a:r>
              <a:rPr lang="fr-FR" dirty="0" smtClean="0"/>
              <a:t> area)</a:t>
            </a:r>
            <a:endParaRPr lang="fr-FR" dirty="0"/>
          </a:p>
        </p:txBody>
      </p:sp>
      <p:sp>
        <p:nvSpPr>
          <p:cNvPr id="146" name="TextBox 145"/>
          <p:cNvSpPr txBox="1"/>
          <p:nvPr/>
        </p:nvSpPr>
        <p:spPr>
          <a:xfrm>
            <a:off x="539552" y="1187460"/>
            <a:ext cx="8351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Neuronal </a:t>
            </a:r>
            <a:r>
              <a:rPr lang="fr-FR" sz="2000" dirty="0" err="1" smtClean="0"/>
              <a:t>activity</a:t>
            </a:r>
            <a:r>
              <a:rPr lang="fr-FR" sz="2000" dirty="0" smtClean="0"/>
              <a:t>		diffusion coefficients and confinement of GABA</a:t>
            </a:r>
            <a:r>
              <a:rPr lang="fr-FR" sz="2000" baseline="-25000" dirty="0" smtClean="0"/>
              <a:t>A</a:t>
            </a:r>
            <a:r>
              <a:rPr lang="fr-FR" sz="2000" dirty="0" smtClean="0"/>
              <a:t>R?</a:t>
            </a:r>
            <a:endParaRPr lang="fr-FR" sz="2000" dirty="0"/>
          </a:p>
        </p:txBody>
      </p:sp>
      <p:sp>
        <p:nvSpPr>
          <p:cNvPr id="148" name="Double flèche horizontale 167"/>
          <p:cNvSpPr/>
          <p:nvPr/>
        </p:nvSpPr>
        <p:spPr>
          <a:xfrm>
            <a:off x="2668728" y="1296056"/>
            <a:ext cx="799887" cy="216000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9" name="TextBox 148"/>
          <p:cNvSpPr txBox="1"/>
          <p:nvPr/>
        </p:nvSpPr>
        <p:spPr>
          <a:xfrm>
            <a:off x="827584" y="6021288"/>
            <a:ext cx="7848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ym typeface="Wingdings 3"/>
              </a:rPr>
              <a:t> </a:t>
            </a:r>
            <a:r>
              <a:rPr lang="fr-FR" sz="2000" b="1" dirty="0" err="1" smtClean="0"/>
              <a:t>Increased</a:t>
            </a:r>
            <a:r>
              <a:rPr lang="fr-FR" sz="2000" b="1" dirty="0" smtClean="0"/>
              <a:t> neuronal </a:t>
            </a:r>
            <a:r>
              <a:rPr lang="fr-FR" sz="2000" b="1" dirty="0" err="1" smtClean="0"/>
              <a:t>activity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increases</a:t>
            </a:r>
            <a:r>
              <a:rPr lang="fr-FR" sz="2000" b="1" dirty="0" smtClean="0"/>
              <a:t> diffusion coefficients of GABA</a:t>
            </a:r>
            <a:r>
              <a:rPr lang="fr-FR" sz="2000" b="1" baseline="-25000" dirty="0" smtClean="0"/>
              <a:t>A</a:t>
            </a:r>
            <a:r>
              <a:rPr lang="fr-FR" sz="2000" b="1" dirty="0" smtClean="0"/>
              <a:t>R </a:t>
            </a:r>
            <a:endParaRPr lang="fr-FR" sz="2000" b="1" dirty="0"/>
          </a:p>
        </p:txBody>
      </p:sp>
      <p:sp>
        <p:nvSpPr>
          <p:cNvPr id="150" name="TextBox 149"/>
          <p:cNvSpPr txBox="1"/>
          <p:nvPr/>
        </p:nvSpPr>
        <p:spPr>
          <a:xfrm>
            <a:off x="288032" y="3934797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Diffusion coefficients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216626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  <p:bldP spid="149" grpId="0"/>
      <p:bldP spid="15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8836" y="1196752"/>
            <a:ext cx="3497580" cy="1388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44" y="2852930"/>
            <a:ext cx="3771138" cy="303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0" name="Group 13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1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DIFFUSION PROPERTIES 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043608" y="1340768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Inhibitory</a:t>
            </a:r>
            <a:r>
              <a:rPr lang="fr-FR" dirty="0" smtClean="0"/>
              <a:t> or </a:t>
            </a:r>
            <a:r>
              <a:rPr lang="fr-FR" dirty="0" err="1" smtClean="0"/>
              <a:t>excitatory</a:t>
            </a:r>
            <a:r>
              <a:rPr lang="fr-FR" dirty="0" smtClean="0"/>
              <a:t> synapses?</a:t>
            </a:r>
          </a:p>
          <a:p>
            <a:endParaRPr lang="fr-FR" dirty="0" smtClean="0"/>
          </a:p>
          <a:p>
            <a:r>
              <a:rPr lang="fr-FR" sz="1200" dirty="0" smtClean="0">
                <a:sym typeface="Wingdings 3"/>
              </a:rPr>
              <a:t> </a:t>
            </a:r>
            <a:r>
              <a:rPr lang="fr-FR" dirty="0" smtClean="0"/>
              <a:t>Venus-</a:t>
            </a:r>
            <a:r>
              <a:rPr lang="fr-FR" dirty="0" err="1" smtClean="0"/>
              <a:t>tagged</a:t>
            </a:r>
            <a:r>
              <a:rPr lang="fr-FR" dirty="0" smtClean="0"/>
              <a:t> </a:t>
            </a:r>
            <a:r>
              <a:rPr lang="fr-FR" dirty="0" err="1" smtClean="0"/>
              <a:t>gephyrin</a:t>
            </a:r>
            <a:r>
              <a:rPr lang="fr-FR" dirty="0" smtClean="0"/>
              <a:t> </a:t>
            </a:r>
            <a:r>
              <a:rPr lang="fr-FR" dirty="0" err="1" smtClean="0"/>
              <a:t>construct</a:t>
            </a:r>
            <a:endParaRPr lang="fr-FR" dirty="0"/>
          </a:p>
        </p:txBody>
      </p:sp>
      <p:sp>
        <p:nvSpPr>
          <p:cNvPr id="15" name="TextBox 14"/>
          <p:cNvSpPr txBox="1"/>
          <p:nvPr/>
        </p:nvSpPr>
        <p:spPr>
          <a:xfrm>
            <a:off x="539552" y="406778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Confinement size </a:t>
            </a:r>
            <a:r>
              <a:rPr lang="fr-FR" dirty="0" smtClean="0"/>
              <a:t>(surface of </a:t>
            </a:r>
            <a:r>
              <a:rPr lang="fr-FR" dirty="0" err="1" smtClean="0"/>
              <a:t>lateral</a:t>
            </a:r>
            <a:r>
              <a:rPr lang="fr-FR" dirty="0" smtClean="0"/>
              <a:t> diffusion)</a:t>
            </a:r>
            <a:endParaRPr lang="fr-FR" dirty="0"/>
          </a:p>
        </p:txBody>
      </p:sp>
      <p:sp>
        <p:nvSpPr>
          <p:cNvPr id="16" name="TextBox 15"/>
          <p:cNvSpPr txBox="1"/>
          <p:nvPr/>
        </p:nvSpPr>
        <p:spPr>
          <a:xfrm>
            <a:off x="827584" y="5981218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ym typeface="Wingdings 3"/>
              </a:rPr>
              <a:t> </a:t>
            </a:r>
            <a:r>
              <a:rPr lang="fr-FR" sz="2000" b="1" dirty="0" err="1" smtClean="0"/>
              <a:t>Increased</a:t>
            </a:r>
            <a:r>
              <a:rPr lang="fr-FR" sz="2000" b="1" dirty="0" smtClean="0"/>
              <a:t> neuronal </a:t>
            </a:r>
            <a:r>
              <a:rPr lang="fr-FR" sz="2000" b="1" dirty="0" err="1" smtClean="0"/>
              <a:t>activity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increases</a:t>
            </a:r>
            <a:r>
              <a:rPr lang="fr-FR" sz="2000" b="1" dirty="0" smtClean="0"/>
              <a:t> confinement size of GABA</a:t>
            </a:r>
            <a:r>
              <a:rPr lang="fr-FR" sz="2000" b="1" baseline="-25000" dirty="0" smtClean="0"/>
              <a:t>A</a:t>
            </a:r>
            <a:r>
              <a:rPr lang="fr-FR" sz="2000" b="1" dirty="0" smtClean="0"/>
              <a:t>R</a:t>
            </a:r>
            <a:endParaRPr lang="fr-F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8959" y="1857887"/>
            <a:ext cx="3223260" cy="1423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898746"/>
            <a:ext cx="3223260" cy="1474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1492756"/>
            <a:ext cx="2331720" cy="1783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92220" y="3573023"/>
            <a:ext cx="2331720" cy="1817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oneTexte 2"/>
          <p:cNvSpPr txBox="1"/>
          <p:nvPr/>
        </p:nvSpPr>
        <p:spPr>
          <a:xfrm>
            <a:off x="558552" y="327569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ym typeface="Wingdings 3"/>
              </a:rPr>
              <a:t></a:t>
            </a:r>
            <a:r>
              <a:rPr lang="fr-FR" dirty="0">
                <a:sym typeface="Wingdings 3"/>
              </a:rPr>
              <a:t> </a:t>
            </a:r>
            <a:r>
              <a:rPr lang="fr-FR" dirty="0" smtClean="0"/>
              <a:t>EGTA : Ca</a:t>
            </a:r>
            <a:r>
              <a:rPr lang="fr-FR" baseline="30000" dirty="0" smtClean="0"/>
              <a:t>2+</a:t>
            </a:r>
            <a:r>
              <a:rPr lang="fr-FR" dirty="0" smtClean="0"/>
              <a:t> </a:t>
            </a:r>
            <a:r>
              <a:rPr lang="fr-FR" dirty="0" err="1" smtClean="0"/>
              <a:t>chelator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763688" y="1124744"/>
            <a:ext cx="5459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Neuronal </a:t>
            </a:r>
            <a:r>
              <a:rPr lang="fr-FR" sz="2000" dirty="0" err="1" smtClean="0"/>
              <a:t>activity</a:t>
            </a:r>
            <a:r>
              <a:rPr lang="fr-FR" sz="2000" dirty="0" smtClean="0"/>
              <a:t>			changes in </a:t>
            </a:r>
            <a:r>
              <a:rPr lang="fr-FR" sz="2000" dirty="0"/>
              <a:t>Ca</a:t>
            </a:r>
            <a:r>
              <a:rPr lang="fr-FR" sz="2000" baseline="30000" dirty="0"/>
              <a:t>2+</a:t>
            </a:r>
            <a:endParaRPr lang="fr-FR" sz="2000" dirty="0"/>
          </a:p>
        </p:txBody>
      </p:sp>
      <p:sp>
        <p:nvSpPr>
          <p:cNvPr id="5" name="ZoneTexte 4"/>
          <p:cNvSpPr txBox="1"/>
          <p:nvPr/>
        </p:nvSpPr>
        <p:spPr>
          <a:xfrm>
            <a:off x="539552" y="3945830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/>
              <a:t>Ryanodine</a:t>
            </a:r>
            <a:r>
              <a:rPr lang="fr-FR" dirty="0" smtClean="0"/>
              <a:t> blocks </a:t>
            </a:r>
            <a:r>
              <a:rPr lang="fr-FR" dirty="0" err="1" smtClean="0"/>
              <a:t>ryanodine</a:t>
            </a:r>
            <a:r>
              <a:rPr lang="fr-FR" dirty="0" smtClean="0"/>
              <a:t> </a:t>
            </a:r>
            <a:r>
              <a:rPr lang="fr-FR" dirty="0" err="1" smtClean="0"/>
              <a:t>receptors</a:t>
            </a:r>
            <a:endParaRPr lang="fr-FR" dirty="0" smtClean="0"/>
          </a:p>
          <a:p>
            <a:endParaRPr lang="fr-FR" dirty="0" smtClean="0"/>
          </a:p>
          <a:p>
            <a:r>
              <a:rPr lang="fr-FR" sz="1200" dirty="0">
                <a:sym typeface="Wingdings 3"/>
              </a:rPr>
              <a:t></a:t>
            </a:r>
            <a:r>
              <a:rPr lang="fr-FR" dirty="0">
                <a:sym typeface="Wingdings 3"/>
              </a:rPr>
              <a:t> </a:t>
            </a:r>
            <a:r>
              <a:rPr lang="fr-FR" dirty="0" smtClean="0"/>
              <a:t>2APB blocks IP3 </a:t>
            </a:r>
            <a:r>
              <a:rPr lang="fr-FR" dirty="0" err="1" smtClean="0"/>
              <a:t>receptors</a:t>
            </a:r>
            <a:endParaRPr lang="fr-FR" dirty="0"/>
          </a:p>
        </p:txBody>
      </p:sp>
      <p:sp>
        <p:nvSpPr>
          <p:cNvPr id="13" name="Double flèche horizontale 19"/>
          <p:cNvSpPr/>
          <p:nvPr/>
        </p:nvSpPr>
        <p:spPr>
          <a:xfrm>
            <a:off x="4217413" y="1249520"/>
            <a:ext cx="799887" cy="216000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4" name="Group 13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6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DIFFUSION PROPERTIES 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683568" y="5889466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sym typeface="Wingdings 3"/>
              </a:rPr>
              <a:t> </a:t>
            </a:r>
            <a:r>
              <a:rPr lang="fr-FR" sz="2000" b="1" dirty="0" smtClean="0"/>
              <a:t>Ca</a:t>
            </a:r>
            <a:r>
              <a:rPr lang="fr-FR" sz="2000" b="1" baseline="30000" dirty="0" smtClean="0"/>
              <a:t>2+</a:t>
            </a:r>
            <a:r>
              <a:rPr lang="fr-FR" sz="2000" b="1" dirty="0" smtClean="0"/>
              <a:t> entry </a:t>
            </a:r>
            <a:r>
              <a:rPr lang="fr-FR" sz="2000" b="1" dirty="0" err="1" smtClean="0"/>
              <a:t>from</a:t>
            </a:r>
            <a:r>
              <a:rPr lang="fr-FR" sz="2000" b="1" dirty="0" smtClean="0"/>
              <a:t> the </a:t>
            </a:r>
            <a:r>
              <a:rPr lang="fr-FR" sz="2000" b="1" dirty="0" err="1" smtClean="0"/>
              <a:t>extracellular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space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is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required</a:t>
            </a:r>
            <a:r>
              <a:rPr lang="fr-FR" sz="2000" b="1" dirty="0" smtClean="0"/>
              <a:t> for 4-AP </a:t>
            </a:r>
            <a:r>
              <a:rPr lang="fr-FR" sz="2000" b="1" dirty="0" err="1" smtClean="0"/>
              <a:t>dependent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regulation</a:t>
            </a:r>
            <a:r>
              <a:rPr lang="fr-FR" sz="2000" b="1" dirty="0" smtClean="0"/>
              <a:t> of GABA</a:t>
            </a:r>
            <a:r>
              <a:rPr lang="fr-FR" sz="2000" b="1" baseline="-25000" dirty="0" smtClean="0"/>
              <a:t>A</a:t>
            </a:r>
            <a:r>
              <a:rPr lang="fr-FR" sz="2000" b="1" dirty="0" smtClean="0"/>
              <a:t>R </a:t>
            </a:r>
            <a:r>
              <a:rPr lang="fr-FR" sz="2000" b="1" dirty="0" err="1" smtClean="0"/>
              <a:t>dynamics</a:t>
            </a:r>
            <a:r>
              <a:rPr lang="fr-FR" sz="2000" b="1" dirty="0" smtClean="0"/>
              <a:t> </a:t>
            </a:r>
            <a:endParaRPr lang="fr-FR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467544" y="1916832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err="1" smtClean="0"/>
              <a:t>Extracellular</a:t>
            </a:r>
            <a:r>
              <a:rPr lang="fr-FR" i="1" dirty="0" smtClean="0"/>
              <a:t> or </a:t>
            </a:r>
            <a:r>
              <a:rPr lang="fr-FR" i="1" dirty="0" err="1" smtClean="0"/>
              <a:t>intracellular</a:t>
            </a:r>
            <a:r>
              <a:rPr lang="fr-FR" i="1" dirty="0" smtClean="0"/>
              <a:t> source of Ca</a:t>
            </a:r>
            <a:r>
              <a:rPr lang="fr-FR" i="1" baseline="30000" dirty="0" smtClean="0"/>
              <a:t>2+</a:t>
            </a:r>
            <a:r>
              <a:rPr lang="fr-FR" i="1" dirty="0" smtClean="0"/>
              <a:t>? </a:t>
            </a:r>
            <a:endParaRPr lang="fr-FR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8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187624" y="1700808"/>
            <a:ext cx="792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CA</a:t>
            </a:r>
            <a:r>
              <a:rPr lang="fr-FR" sz="2000" baseline="30000" dirty="0" smtClean="0"/>
              <a:t>2+ </a:t>
            </a:r>
            <a:r>
              <a:rPr lang="fr-FR" sz="2000" dirty="0" smtClean="0"/>
              <a:t>entry / NMDAR		Diffusion </a:t>
            </a:r>
            <a:r>
              <a:rPr lang="fr-FR" sz="2000" dirty="0" err="1" smtClean="0"/>
              <a:t>dynamics</a:t>
            </a:r>
            <a:r>
              <a:rPr lang="fr-FR" sz="2000" dirty="0" smtClean="0"/>
              <a:t> of GABA</a:t>
            </a:r>
            <a:r>
              <a:rPr lang="fr-FR" sz="2000" baseline="-25000" dirty="0" smtClean="0"/>
              <a:t>A</a:t>
            </a:r>
            <a:r>
              <a:rPr lang="fr-FR" sz="2000" dirty="0" smtClean="0"/>
              <a:t>R </a:t>
            </a:r>
            <a:endParaRPr lang="fr-FR" sz="2000" dirty="0"/>
          </a:p>
        </p:txBody>
      </p:sp>
      <p:sp>
        <p:nvSpPr>
          <p:cNvPr id="14" name="Double flèche horizontale 19"/>
          <p:cNvSpPr/>
          <p:nvPr/>
        </p:nvSpPr>
        <p:spPr>
          <a:xfrm>
            <a:off x="3707904" y="1796876"/>
            <a:ext cx="799887" cy="216000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TextBox 15"/>
          <p:cNvSpPr txBox="1"/>
          <p:nvPr/>
        </p:nvSpPr>
        <p:spPr>
          <a:xfrm>
            <a:off x="611560" y="1196752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</a:t>
            </a:r>
            <a:r>
              <a:rPr lang="fr-FR" baseline="30000" dirty="0" smtClean="0"/>
              <a:t>2+ </a:t>
            </a:r>
            <a:r>
              <a:rPr lang="fr-FR" dirty="0" smtClean="0"/>
              <a:t>/NMDA </a:t>
            </a:r>
            <a:r>
              <a:rPr lang="fr-FR" dirty="0" err="1" smtClean="0"/>
              <a:t>receptor</a:t>
            </a:r>
            <a:r>
              <a:rPr lang="fr-FR" dirty="0" smtClean="0"/>
              <a:t> </a:t>
            </a:r>
            <a:r>
              <a:rPr lang="fr-FR" dirty="0" err="1" smtClean="0"/>
              <a:t>reduces</a:t>
            </a:r>
            <a:r>
              <a:rPr lang="fr-FR" dirty="0" smtClean="0"/>
              <a:t> </a:t>
            </a:r>
            <a:r>
              <a:rPr lang="fr-FR" dirty="0" err="1" smtClean="0"/>
              <a:t>GABAergic</a:t>
            </a:r>
            <a:r>
              <a:rPr lang="fr-FR" dirty="0" smtClean="0"/>
              <a:t> transmission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682" y="2492896"/>
            <a:ext cx="2914174" cy="1767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8864" y="2708920"/>
            <a:ext cx="2914174" cy="1533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16721" y="2420888"/>
            <a:ext cx="2596515" cy="1726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Rounded Rectangle 19"/>
          <p:cNvSpPr/>
          <p:nvPr/>
        </p:nvSpPr>
        <p:spPr>
          <a:xfrm>
            <a:off x="251520" y="5661248"/>
            <a:ext cx="8640960" cy="936104"/>
          </a:xfrm>
          <a:prstGeom prst="roundRect">
            <a:avLst/>
          </a:prstGeom>
          <a:solidFill>
            <a:srgbClr val="DCDCD2"/>
          </a:solidFill>
          <a:ln w="53975" cmpd="dbl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</a:rPr>
              <a:t>Activation of NMDA </a:t>
            </a:r>
            <a:r>
              <a:rPr lang="fr-FR" sz="2000" b="1" dirty="0" err="1" smtClean="0">
                <a:solidFill>
                  <a:schemeClr val="tx1"/>
                </a:solidFill>
              </a:rPr>
              <a:t>receptors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favors</a:t>
            </a:r>
            <a:r>
              <a:rPr lang="fr-FR" sz="2000" b="1" dirty="0" smtClean="0">
                <a:solidFill>
                  <a:schemeClr val="tx1"/>
                </a:solidFill>
              </a:rPr>
              <a:t> the escape of GABA</a:t>
            </a:r>
            <a:r>
              <a:rPr lang="fr-FR" sz="2000" b="1" baseline="-25000" dirty="0" smtClean="0">
                <a:solidFill>
                  <a:schemeClr val="tx1"/>
                </a:solidFill>
              </a:rPr>
              <a:t>A</a:t>
            </a:r>
            <a:r>
              <a:rPr lang="fr-FR" sz="2000" b="1" dirty="0" smtClean="0">
                <a:solidFill>
                  <a:schemeClr val="tx1"/>
                </a:solidFill>
              </a:rPr>
              <a:t>R </a:t>
            </a:r>
            <a:r>
              <a:rPr lang="fr-FR" sz="2000" b="1" dirty="0" err="1" smtClean="0">
                <a:solidFill>
                  <a:schemeClr val="tx1"/>
                </a:solidFill>
              </a:rPr>
              <a:t>from</a:t>
            </a:r>
            <a:r>
              <a:rPr lang="fr-FR" sz="2000" b="1" dirty="0" smtClean="0">
                <a:solidFill>
                  <a:schemeClr val="tx1"/>
                </a:solidFill>
              </a:rPr>
              <a:t> synapses by </a:t>
            </a:r>
            <a:r>
              <a:rPr lang="fr-FR" sz="2000" b="1" dirty="0" err="1" smtClean="0">
                <a:solidFill>
                  <a:schemeClr val="tx1"/>
                </a:solidFill>
              </a:rPr>
              <a:t>lateral</a:t>
            </a:r>
            <a:r>
              <a:rPr lang="fr-FR" sz="2000" b="1" dirty="0" smtClean="0">
                <a:solidFill>
                  <a:schemeClr val="tx1"/>
                </a:solidFill>
              </a:rPr>
              <a:t> diffusion   </a:t>
            </a:r>
            <a:endParaRPr lang="fr-FR" sz="2000" b="1" dirty="0">
              <a:solidFill>
                <a:schemeClr val="tx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43608" y="443711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Intracellular</a:t>
            </a:r>
            <a:r>
              <a:rPr lang="fr-FR" dirty="0" smtClean="0"/>
              <a:t> Ca</a:t>
            </a:r>
            <a:r>
              <a:rPr lang="fr-FR" baseline="30000" dirty="0" smtClean="0"/>
              <a:t>2+</a:t>
            </a:r>
            <a:endParaRPr lang="fr-FR" baseline="30000" dirty="0"/>
          </a:p>
        </p:txBody>
      </p:sp>
      <p:sp>
        <p:nvSpPr>
          <p:cNvPr id="22" name="TextBox 21"/>
          <p:cNvSpPr txBox="1"/>
          <p:nvPr/>
        </p:nvSpPr>
        <p:spPr>
          <a:xfrm>
            <a:off x="3851920" y="4221088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Increased</a:t>
            </a:r>
            <a:r>
              <a:rPr lang="fr-FR" dirty="0" smtClean="0"/>
              <a:t> diffusion coefficients of GABA</a:t>
            </a:r>
            <a:r>
              <a:rPr lang="fr-FR" baseline="-25000" dirty="0" smtClean="0"/>
              <a:t>A</a:t>
            </a:r>
            <a:r>
              <a:rPr lang="fr-FR" dirty="0" smtClean="0"/>
              <a:t>R-QD </a:t>
            </a:r>
            <a:endParaRPr lang="fr-FR" dirty="0"/>
          </a:p>
        </p:txBody>
      </p:sp>
      <p:sp>
        <p:nvSpPr>
          <p:cNvPr id="23" name="TextBox 22"/>
          <p:cNvSpPr txBox="1"/>
          <p:nvPr/>
        </p:nvSpPr>
        <p:spPr>
          <a:xfrm>
            <a:off x="6876256" y="4221088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Increased</a:t>
            </a:r>
            <a:r>
              <a:rPr lang="fr-FR" dirty="0" smtClean="0"/>
              <a:t> confinement size of GABA</a:t>
            </a:r>
            <a:r>
              <a:rPr lang="fr-FR" baseline="-25000" dirty="0" smtClean="0"/>
              <a:t>A</a:t>
            </a:r>
            <a:r>
              <a:rPr lang="fr-FR" dirty="0" smtClean="0"/>
              <a:t>R-QD </a:t>
            </a:r>
            <a:endParaRPr lang="fr-FR" dirty="0"/>
          </a:p>
        </p:txBody>
      </p:sp>
      <p:grpSp>
        <p:nvGrpSpPr>
          <p:cNvPr id="27" name="Group 26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28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DIFFUSION PROPERTIES 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1" animBg="1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4161854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Calcineurin</a:t>
            </a:r>
            <a:r>
              <a:rPr lang="fr-FR" dirty="0" smtClean="0"/>
              <a:t> : Ca2+ sensitive phosphatase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1558533"/>
            <a:ext cx="53285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Ca</a:t>
            </a:r>
            <a:r>
              <a:rPr lang="fr-FR" baseline="30000" dirty="0" smtClean="0"/>
              <a:t>2+ </a:t>
            </a:r>
            <a:r>
              <a:rPr lang="fr-FR" dirty="0" smtClean="0"/>
              <a:t>entry / NMDAR</a:t>
            </a:r>
          </a:p>
          <a:p>
            <a:pPr algn="ctr"/>
            <a:endParaRPr lang="fr-FR" dirty="0" smtClean="0"/>
          </a:p>
          <a:p>
            <a:pPr algn="ctr"/>
            <a:endParaRPr lang="fr-FR" dirty="0" smtClean="0">
              <a:sym typeface="Wingdings 3"/>
            </a:endParaRPr>
          </a:p>
          <a:p>
            <a:pPr algn="ctr"/>
            <a:endParaRPr lang="fr-FR" dirty="0" smtClean="0">
              <a:sym typeface="Wingdings 3"/>
            </a:endParaRPr>
          </a:p>
          <a:p>
            <a:pPr algn="ctr"/>
            <a:endParaRPr lang="fr-FR" dirty="0" smtClean="0">
              <a:sym typeface="Wingdings 3"/>
            </a:endParaRPr>
          </a:p>
          <a:p>
            <a:pPr algn="ctr"/>
            <a:r>
              <a:rPr lang="fr-FR" dirty="0" smtClean="0">
                <a:sym typeface="Wingdings 3"/>
              </a:rPr>
              <a:t>Long </a:t>
            </a:r>
            <a:r>
              <a:rPr lang="fr-FR" dirty="0" err="1" smtClean="0">
                <a:sym typeface="Wingdings 3"/>
              </a:rPr>
              <a:t>term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>
                <a:sym typeface="Wingdings 3"/>
              </a:rPr>
              <a:t>depression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>
                <a:sym typeface="Wingdings 3"/>
              </a:rPr>
              <a:t>at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>
                <a:sym typeface="Wingdings 3"/>
              </a:rPr>
              <a:t>GABAergic</a:t>
            </a:r>
            <a:r>
              <a:rPr lang="fr-FR" dirty="0" smtClean="0">
                <a:sym typeface="Wingdings 3"/>
              </a:rPr>
              <a:t> synapses by activation of phosphatase </a:t>
            </a:r>
            <a:r>
              <a:rPr lang="fr-FR" dirty="0" err="1" smtClean="0">
                <a:sym typeface="Wingdings 3"/>
              </a:rPr>
              <a:t>calcineurin</a:t>
            </a:r>
            <a:endParaRPr lang="fr-FR" dirty="0" smtClean="0">
              <a:sym typeface="Wingdings 3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5508104" y="1700806"/>
            <a:ext cx="3477986" cy="3974842"/>
            <a:chOff x="2733675" y="1479550"/>
            <a:chExt cx="3676650" cy="3905250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prstClr val="black"/>
                <a:schemeClr val="bg1">
                  <a:lumMod val="85000"/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2733675" y="1479550"/>
              <a:ext cx="3676650" cy="3905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TextBox 9"/>
            <p:cNvSpPr txBox="1"/>
            <p:nvPr/>
          </p:nvSpPr>
          <p:spPr>
            <a:xfrm>
              <a:off x="3802565" y="3983850"/>
              <a:ext cx="7200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400" dirty="0" smtClean="0"/>
                <a:t>FT</a:t>
              </a:r>
              <a:endParaRPr lang="fr-FR" sz="14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988150" y="4792675"/>
              <a:ext cx="57606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400" dirty="0" smtClean="0"/>
                <a:t>FT</a:t>
              </a:r>
              <a:endParaRPr lang="fr-FR" sz="1400" dirty="0"/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4990796" y="5215948"/>
              <a:ext cx="432048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259632" y="5795972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Phosphatase </a:t>
            </a:r>
            <a:r>
              <a:rPr lang="fr-FR" sz="2000" dirty="0" err="1" smtClean="0"/>
              <a:t>calcineurin</a:t>
            </a:r>
            <a:r>
              <a:rPr lang="fr-FR" sz="2000" dirty="0" smtClean="0"/>
              <a:t>		 GABA</a:t>
            </a:r>
            <a:r>
              <a:rPr lang="fr-FR" sz="2000" baseline="-25000" dirty="0" smtClean="0"/>
              <a:t>A</a:t>
            </a:r>
            <a:r>
              <a:rPr lang="fr-FR" sz="2000" dirty="0" smtClean="0"/>
              <a:t>R diffusion </a:t>
            </a:r>
            <a:r>
              <a:rPr lang="fr-FR" sz="2000" dirty="0" err="1" smtClean="0"/>
              <a:t>dynamics</a:t>
            </a:r>
            <a:endParaRPr lang="fr-FR" sz="2000" dirty="0"/>
          </a:p>
        </p:txBody>
      </p:sp>
      <p:sp>
        <p:nvSpPr>
          <p:cNvPr id="19" name="Double flèche horizontale 19"/>
          <p:cNvSpPr/>
          <p:nvPr/>
        </p:nvSpPr>
        <p:spPr>
          <a:xfrm>
            <a:off x="4088700" y="5894484"/>
            <a:ext cx="799887" cy="216000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Down Arrow 19"/>
          <p:cNvSpPr/>
          <p:nvPr/>
        </p:nvSpPr>
        <p:spPr>
          <a:xfrm>
            <a:off x="3059832" y="2132856"/>
            <a:ext cx="288032" cy="576064"/>
          </a:xfrm>
          <a:prstGeom prst="downArrow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1" name="Group 20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22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- DIFFUSION PROPERTIES 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5292080" y="4129324"/>
            <a:ext cx="3744416" cy="15402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169151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>
                <a:sym typeface="Wingdings 3"/>
              </a:rPr>
              <a:t>C</a:t>
            </a:r>
            <a:r>
              <a:rPr lang="fr-FR" dirty="0" err="1" smtClean="0"/>
              <a:t>yclosporin</a:t>
            </a:r>
            <a:r>
              <a:rPr lang="fr-FR" dirty="0" smtClean="0"/>
              <a:t>-A (</a:t>
            </a:r>
            <a:r>
              <a:rPr lang="fr-FR" dirty="0" err="1" smtClean="0"/>
              <a:t>CysA</a:t>
            </a:r>
            <a:r>
              <a:rPr lang="fr-FR" dirty="0" smtClean="0"/>
              <a:t>) : </a:t>
            </a:r>
            <a:r>
              <a:rPr lang="fr-FR" dirty="0" err="1" smtClean="0"/>
              <a:t>inhibitor</a:t>
            </a:r>
            <a:r>
              <a:rPr lang="fr-FR" dirty="0" smtClean="0"/>
              <a:t> of </a:t>
            </a:r>
            <a:r>
              <a:rPr lang="fr-FR" dirty="0" err="1" smtClean="0"/>
              <a:t>calcineurin</a:t>
            </a:r>
            <a:endParaRPr lang="fr-FR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6868" y="2408066"/>
            <a:ext cx="3497580" cy="2434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3817" y="2510011"/>
            <a:ext cx="36861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Rounded Rectangle 13"/>
          <p:cNvSpPr/>
          <p:nvPr/>
        </p:nvSpPr>
        <p:spPr>
          <a:xfrm>
            <a:off x="251520" y="5661248"/>
            <a:ext cx="8640960" cy="936104"/>
          </a:xfrm>
          <a:prstGeom prst="roundRect">
            <a:avLst/>
          </a:prstGeom>
          <a:solidFill>
            <a:srgbClr val="DCDCD2"/>
          </a:solidFill>
          <a:ln w="53975" cmpd="dbl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smtClean="0">
                <a:solidFill>
                  <a:schemeClr val="tx1"/>
                </a:solidFill>
              </a:rPr>
              <a:t>NMDAR-</a:t>
            </a:r>
            <a:r>
              <a:rPr lang="fr-FR" sz="2000" b="1" dirty="0" err="1" smtClean="0">
                <a:solidFill>
                  <a:schemeClr val="tx1"/>
                </a:solidFill>
              </a:rPr>
              <a:t>Calcineurin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signaling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pathway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is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involved</a:t>
            </a:r>
            <a:r>
              <a:rPr lang="fr-FR" sz="2000" b="1" dirty="0" smtClean="0">
                <a:solidFill>
                  <a:schemeClr val="tx1"/>
                </a:solidFill>
              </a:rPr>
              <a:t> in the </a:t>
            </a:r>
            <a:r>
              <a:rPr lang="fr-FR" sz="2000" b="1" dirty="0" err="1" smtClean="0">
                <a:solidFill>
                  <a:schemeClr val="tx1"/>
                </a:solidFill>
              </a:rPr>
              <a:t>activity</a:t>
            </a:r>
            <a:r>
              <a:rPr lang="fr-FR" sz="2000" b="1" dirty="0" smtClean="0">
                <a:solidFill>
                  <a:schemeClr val="tx1"/>
                </a:solidFill>
              </a:rPr>
              <a:t>-</a:t>
            </a:r>
            <a:r>
              <a:rPr lang="fr-FR" sz="2000" b="1" dirty="0" err="1" smtClean="0">
                <a:solidFill>
                  <a:schemeClr val="tx1"/>
                </a:solidFill>
              </a:rPr>
              <a:t>dependent</a:t>
            </a:r>
            <a:r>
              <a:rPr lang="fr-FR" sz="2000" b="1" dirty="0" smtClean="0">
                <a:solidFill>
                  <a:schemeClr val="tx1"/>
                </a:solidFill>
              </a:rPr>
              <a:t> </a:t>
            </a:r>
            <a:r>
              <a:rPr lang="fr-FR" sz="2000" b="1" dirty="0" err="1" smtClean="0">
                <a:solidFill>
                  <a:schemeClr val="tx1"/>
                </a:solidFill>
              </a:rPr>
              <a:t>regulation</a:t>
            </a:r>
            <a:r>
              <a:rPr lang="fr-FR" sz="2000" b="1" dirty="0" smtClean="0">
                <a:solidFill>
                  <a:schemeClr val="tx1"/>
                </a:solidFill>
              </a:rPr>
              <a:t> of GABA</a:t>
            </a:r>
            <a:r>
              <a:rPr lang="fr-FR" sz="2000" b="1" baseline="-25000" dirty="0" smtClean="0">
                <a:solidFill>
                  <a:schemeClr val="tx1"/>
                </a:solidFill>
              </a:rPr>
              <a:t>A</a:t>
            </a:r>
            <a:r>
              <a:rPr lang="fr-FR" sz="2000" b="1" dirty="0" smtClean="0">
                <a:solidFill>
                  <a:schemeClr val="tx1"/>
                </a:solidFill>
              </a:rPr>
              <a:t>R diffusion </a:t>
            </a:r>
            <a:r>
              <a:rPr lang="fr-FR" sz="2000" b="1" dirty="0" err="1" smtClean="0">
                <a:solidFill>
                  <a:schemeClr val="tx1"/>
                </a:solidFill>
              </a:rPr>
              <a:t>dynamics</a:t>
            </a:r>
            <a:endParaRPr lang="fr-FR" sz="2000" b="1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59632" y="112474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Phosphatase </a:t>
            </a:r>
            <a:r>
              <a:rPr lang="fr-FR" sz="2000" dirty="0" err="1" smtClean="0"/>
              <a:t>calcineurin</a:t>
            </a:r>
            <a:r>
              <a:rPr lang="fr-FR" sz="2000" dirty="0" smtClean="0"/>
              <a:t>		 GABA</a:t>
            </a:r>
            <a:r>
              <a:rPr lang="fr-FR" sz="2000" baseline="-25000" dirty="0" smtClean="0"/>
              <a:t>A</a:t>
            </a:r>
            <a:r>
              <a:rPr lang="fr-FR" sz="2000" dirty="0" smtClean="0"/>
              <a:t>R diffusion </a:t>
            </a:r>
            <a:r>
              <a:rPr lang="fr-FR" sz="2000" dirty="0" err="1" smtClean="0"/>
              <a:t>dynamics</a:t>
            </a:r>
            <a:endParaRPr lang="fr-FR" sz="2000" dirty="0"/>
          </a:p>
        </p:txBody>
      </p:sp>
      <p:sp>
        <p:nvSpPr>
          <p:cNvPr id="16" name="Double flèche horizontale 19"/>
          <p:cNvSpPr/>
          <p:nvPr/>
        </p:nvSpPr>
        <p:spPr>
          <a:xfrm>
            <a:off x="3995936" y="1196752"/>
            <a:ext cx="799887" cy="216000"/>
          </a:xfrm>
          <a:prstGeom prst="left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7" name="Group 16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8" name="Rounded Rectangle 12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/ DIFFUSION PROPERTIES OF GABA</a:t>
              </a:r>
              <a:r>
                <a:rPr lang="fr-FR" baseline="-25000" dirty="0" smtClean="0">
                  <a:solidFill>
                    <a:schemeClr val="tx1"/>
                  </a:solidFill>
                </a:rPr>
                <a:t>A</a:t>
              </a:r>
              <a:r>
                <a:rPr lang="fr-FR" dirty="0" smtClean="0">
                  <a:solidFill>
                    <a:schemeClr val="tx1"/>
                  </a:solidFill>
                </a:rPr>
                <a:t>R  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27384"/>
            <a:ext cx="9144000" cy="50405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 smtClean="0">
                <a:solidFill>
                  <a:schemeClr val="tx1"/>
                </a:solidFill>
              </a:rPr>
              <a:t>	</a:t>
            </a:r>
            <a:r>
              <a:rPr lang="fr-FR" sz="2400" b="1" dirty="0" smtClean="0">
                <a:solidFill>
                  <a:schemeClr val="bg1"/>
                </a:solidFill>
              </a:rPr>
              <a:t>CONCLUSIONS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124744"/>
            <a:ext cx="82809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 smtClean="0"/>
              <a:t>Synaptic</a:t>
            </a:r>
            <a:r>
              <a:rPr lang="fr-FR" sz="2400" dirty="0" smtClean="0"/>
              <a:t> accumulation and diffusion </a:t>
            </a:r>
            <a:r>
              <a:rPr lang="fr-FR" sz="2400" dirty="0" err="1" smtClean="0"/>
              <a:t>dynamics</a:t>
            </a:r>
            <a:r>
              <a:rPr lang="fr-FR" sz="2400" dirty="0" smtClean="0"/>
              <a:t> </a:t>
            </a:r>
            <a:r>
              <a:rPr lang="fr-FR" sz="2400" dirty="0"/>
              <a:t>of GABA</a:t>
            </a:r>
            <a:r>
              <a:rPr lang="fr-FR" sz="2400" baseline="-25000" dirty="0"/>
              <a:t>A</a:t>
            </a:r>
            <a:r>
              <a:rPr lang="fr-FR" sz="2400" dirty="0"/>
              <a:t>R </a:t>
            </a:r>
            <a:r>
              <a:rPr lang="fr-FR" sz="2400" dirty="0" smtClean="0"/>
              <a:t>are </a:t>
            </a:r>
            <a:r>
              <a:rPr lang="fr-FR" sz="2400" dirty="0" err="1" smtClean="0"/>
              <a:t>controlled</a:t>
            </a:r>
            <a:r>
              <a:rPr lang="fr-FR" sz="2400" dirty="0" smtClean="0"/>
              <a:t> by </a:t>
            </a:r>
            <a:r>
              <a:rPr lang="fr-FR" sz="2400" dirty="0" err="1" smtClean="0"/>
              <a:t>excitatory</a:t>
            </a:r>
            <a:r>
              <a:rPr lang="fr-FR" sz="2400" dirty="0" smtClean="0"/>
              <a:t> </a:t>
            </a:r>
            <a:r>
              <a:rPr lang="fr-FR" sz="2400" dirty="0" err="1" smtClean="0"/>
              <a:t>activity</a:t>
            </a:r>
            <a:endParaRPr lang="fr-FR" sz="2400" dirty="0" smtClean="0"/>
          </a:p>
          <a:p>
            <a:endParaRPr lang="fr-FR" sz="2400" dirty="0"/>
          </a:p>
          <a:p>
            <a:endParaRPr lang="fr-FR" sz="2400" dirty="0" smtClean="0"/>
          </a:p>
          <a:p>
            <a:endParaRPr lang="fr-FR" sz="2400" dirty="0"/>
          </a:p>
          <a:p>
            <a:r>
              <a:rPr lang="fr-FR" sz="2000" dirty="0" err="1" smtClean="0"/>
              <a:t>Increased</a:t>
            </a:r>
            <a:r>
              <a:rPr lang="fr-FR" sz="2000" dirty="0" smtClean="0"/>
              <a:t> neuronal </a:t>
            </a:r>
            <a:r>
              <a:rPr lang="fr-FR" sz="2000" dirty="0" err="1" smtClean="0"/>
              <a:t>activity</a:t>
            </a:r>
            <a:r>
              <a:rPr lang="fr-FR" sz="2000" dirty="0" smtClean="0"/>
              <a:t> </a:t>
            </a:r>
          </a:p>
          <a:p>
            <a:r>
              <a:rPr lang="fr-FR" sz="2000" dirty="0"/>
              <a:t>	</a:t>
            </a:r>
            <a:r>
              <a:rPr lang="fr-FR" sz="2000" dirty="0" smtClean="0"/>
              <a:t>- ↘ GABA</a:t>
            </a:r>
            <a:r>
              <a:rPr lang="fr-FR" sz="2000" baseline="-25000" dirty="0" smtClean="0"/>
              <a:t>A</a:t>
            </a:r>
            <a:r>
              <a:rPr lang="fr-FR" sz="2000" dirty="0" smtClean="0"/>
              <a:t>R and </a:t>
            </a:r>
            <a:r>
              <a:rPr lang="fr-FR" sz="2000" dirty="0" err="1" smtClean="0"/>
              <a:t>gephyrin</a:t>
            </a:r>
            <a:r>
              <a:rPr lang="fr-FR" sz="2000" dirty="0" smtClean="0"/>
              <a:t> cluster sizes</a:t>
            </a:r>
          </a:p>
          <a:p>
            <a:endParaRPr lang="fr-FR" sz="2000" dirty="0" smtClean="0"/>
          </a:p>
          <a:p>
            <a:r>
              <a:rPr lang="fr-FR" sz="2000" dirty="0"/>
              <a:t>	- ↘ </a:t>
            </a:r>
            <a:r>
              <a:rPr lang="fr-FR" sz="2000" dirty="0" err="1"/>
              <a:t>mIPSC</a:t>
            </a:r>
            <a:r>
              <a:rPr lang="fr-FR" sz="2000" dirty="0" smtClean="0"/>
              <a:t> </a:t>
            </a:r>
            <a:r>
              <a:rPr lang="fr-FR" sz="2000" dirty="0"/>
              <a:t>/ </a:t>
            </a:r>
            <a:r>
              <a:rPr lang="fr-FR" sz="2000" dirty="0" smtClean="0"/>
              <a:t>GABA</a:t>
            </a:r>
            <a:r>
              <a:rPr lang="fr-FR" sz="2000" baseline="-25000" dirty="0" smtClean="0"/>
              <a:t>A</a:t>
            </a:r>
            <a:r>
              <a:rPr lang="fr-FR" sz="2000" dirty="0" smtClean="0"/>
              <a:t>R</a:t>
            </a:r>
          </a:p>
          <a:p>
            <a:endParaRPr lang="fr-FR" sz="2000" dirty="0" smtClean="0"/>
          </a:p>
          <a:p>
            <a:r>
              <a:rPr lang="fr-FR" sz="2000" dirty="0"/>
              <a:t>	</a:t>
            </a:r>
            <a:r>
              <a:rPr lang="fr-FR" sz="2000" dirty="0" smtClean="0"/>
              <a:t>- ↗ diffusion coefficients</a:t>
            </a:r>
            <a:r>
              <a:rPr lang="fr-FR" sz="2000" dirty="0"/>
              <a:t> </a:t>
            </a:r>
            <a:r>
              <a:rPr lang="fr-FR" sz="2000" dirty="0" smtClean="0"/>
              <a:t>(</a:t>
            </a:r>
            <a:r>
              <a:rPr lang="fr-FR" sz="2000" dirty="0" err="1" smtClean="0"/>
              <a:t>synaptic</a:t>
            </a:r>
            <a:r>
              <a:rPr lang="fr-FR" sz="2000" dirty="0" smtClean="0"/>
              <a:t> and </a:t>
            </a:r>
            <a:r>
              <a:rPr lang="fr-FR" sz="2000" dirty="0" err="1" smtClean="0"/>
              <a:t>extrasynaptic</a:t>
            </a:r>
            <a:r>
              <a:rPr lang="fr-FR" sz="2000" dirty="0" smtClean="0"/>
              <a:t>) and confinement size, </a:t>
            </a:r>
            <a:r>
              <a:rPr lang="fr-FR" sz="2000" dirty="0" err="1" smtClean="0"/>
              <a:t>mediated</a:t>
            </a:r>
            <a:r>
              <a:rPr lang="fr-FR" sz="2000" dirty="0" smtClean="0"/>
              <a:t> by Ca</a:t>
            </a:r>
            <a:r>
              <a:rPr lang="fr-FR" sz="2000" baseline="30000" dirty="0" smtClean="0"/>
              <a:t>2+ </a:t>
            </a:r>
            <a:r>
              <a:rPr lang="fr-FR" sz="2000" dirty="0" smtClean="0"/>
              <a:t>entry / NMDAR and </a:t>
            </a:r>
            <a:r>
              <a:rPr lang="fr-FR" sz="2000" dirty="0" err="1" smtClean="0"/>
              <a:t>calcineurin</a:t>
            </a:r>
            <a:endParaRPr lang="fr-FR" sz="2000" dirty="0" smtClean="0"/>
          </a:p>
          <a:p>
            <a:endParaRPr lang="fr-FR" sz="2000" dirty="0"/>
          </a:p>
          <a:p>
            <a:endParaRPr lang="fr-FR" sz="2000" dirty="0"/>
          </a:p>
        </p:txBody>
      </p:sp>
      <p:sp>
        <p:nvSpPr>
          <p:cNvPr id="3" name="Rectangle à coins arrondis 2"/>
          <p:cNvSpPr/>
          <p:nvPr/>
        </p:nvSpPr>
        <p:spPr>
          <a:xfrm>
            <a:off x="5940152" y="3120350"/>
            <a:ext cx="2376264" cy="1172746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73025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REGULATION OF TRAPPING AT </a:t>
            </a:r>
            <a:r>
              <a:rPr lang="fr-FR" sz="2000" b="1" dirty="0" smtClean="0">
                <a:solidFill>
                  <a:schemeClr val="tx1"/>
                </a:solidFill>
              </a:rPr>
              <a:t>SYNAPSE</a:t>
            </a:r>
            <a:endParaRPr lang="fr-FR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27384"/>
            <a:ext cx="9144000" cy="50405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 smtClean="0">
                <a:solidFill>
                  <a:schemeClr val="tx1"/>
                </a:solidFill>
              </a:rPr>
              <a:t>	</a:t>
            </a:r>
            <a:r>
              <a:rPr lang="fr-FR" sz="2400" b="1" dirty="0" smtClean="0">
                <a:solidFill>
                  <a:schemeClr val="bg1"/>
                </a:solidFill>
              </a:rPr>
              <a:t>CONCLUSIONS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690262" y="1318116"/>
            <a:ext cx="7560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 smtClean="0"/>
              <a:t>Functional</a:t>
            </a:r>
            <a:r>
              <a:rPr lang="fr-FR" sz="2400" dirty="0" smtClean="0"/>
              <a:t> implications :</a:t>
            </a:r>
          </a:p>
          <a:p>
            <a:endParaRPr lang="fr-FR" sz="2400" dirty="0" smtClean="0"/>
          </a:p>
          <a:p>
            <a:r>
              <a:rPr lang="fr-FR" sz="2400" dirty="0" err="1" smtClean="0"/>
              <a:t>During</a:t>
            </a:r>
            <a:r>
              <a:rPr lang="fr-FR" sz="2400" dirty="0" smtClean="0"/>
              <a:t> </a:t>
            </a:r>
            <a:r>
              <a:rPr lang="fr-FR" sz="2400" dirty="0" err="1" smtClean="0"/>
              <a:t>onset</a:t>
            </a:r>
            <a:r>
              <a:rPr lang="fr-FR" sz="2400" dirty="0" smtClean="0"/>
              <a:t> of LTP, </a:t>
            </a:r>
            <a:r>
              <a:rPr lang="fr-FR" sz="2400" dirty="0" err="1"/>
              <a:t>d</a:t>
            </a:r>
            <a:r>
              <a:rPr lang="fr-FR" sz="2400" dirty="0" err="1" smtClean="0"/>
              <a:t>epression</a:t>
            </a:r>
            <a:r>
              <a:rPr lang="fr-FR" sz="2400" dirty="0" smtClean="0"/>
              <a:t> of IPSC → </a:t>
            </a:r>
            <a:r>
              <a:rPr lang="fr-FR" sz="2400" dirty="0" err="1" smtClean="0"/>
              <a:t>enhance</a:t>
            </a:r>
            <a:r>
              <a:rPr lang="fr-FR" sz="2400" dirty="0" smtClean="0"/>
              <a:t> the </a:t>
            </a:r>
            <a:r>
              <a:rPr lang="fr-FR" sz="2400" dirty="0" err="1" smtClean="0"/>
              <a:t>ability</a:t>
            </a:r>
            <a:r>
              <a:rPr lang="fr-FR" sz="2400" dirty="0" smtClean="0"/>
              <a:t> of EPSC to </a:t>
            </a:r>
            <a:r>
              <a:rPr lang="fr-FR" sz="2400" dirty="0" err="1" smtClean="0"/>
              <a:t>elicit</a:t>
            </a:r>
            <a:r>
              <a:rPr lang="fr-FR" sz="2400" dirty="0" smtClean="0"/>
              <a:t> action </a:t>
            </a:r>
            <a:r>
              <a:rPr lang="fr-FR" sz="2400" dirty="0" err="1" smtClean="0"/>
              <a:t>potentials</a:t>
            </a:r>
            <a:r>
              <a:rPr lang="fr-FR" sz="2400" dirty="0" smtClean="0"/>
              <a:t>?</a:t>
            </a:r>
          </a:p>
          <a:p>
            <a:endParaRPr lang="fr-FR" sz="2400" dirty="0" smtClean="0"/>
          </a:p>
          <a:p>
            <a:r>
              <a:rPr lang="fr-FR" sz="2400" dirty="0" err="1" smtClean="0"/>
              <a:t>Activity-dependent</a:t>
            </a:r>
            <a:r>
              <a:rPr lang="fr-FR" sz="2400" dirty="0" smtClean="0"/>
              <a:t> </a:t>
            </a:r>
            <a:r>
              <a:rPr lang="fr-FR" sz="2400" dirty="0" err="1" smtClean="0"/>
              <a:t>regulation</a:t>
            </a:r>
            <a:r>
              <a:rPr lang="fr-FR" sz="2400" dirty="0" smtClean="0"/>
              <a:t> of diffusion </a:t>
            </a:r>
            <a:r>
              <a:rPr lang="fr-FR" sz="2400" dirty="0" err="1" smtClean="0"/>
              <a:t>dynamics</a:t>
            </a:r>
            <a:r>
              <a:rPr lang="fr-FR" sz="2400" dirty="0" smtClean="0"/>
              <a:t> of GABA</a:t>
            </a:r>
            <a:r>
              <a:rPr lang="fr-FR" sz="2400" baseline="-25000" dirty="0" smtClean="0"/>
              <a:t>A</a:t>
            </a:r>
            <a:r>
              <a:rPr lang="fr-FR" sz="2400" dirty="0" smtClean="0"/>
              <a:t>R → LTP?</a:t>
            </a:r>
            <a:endParaRPr lang="fr-FR" sz="2400" dirty="0"/>
          </a:p>
          <a:p>
            <a:r>
              <a:rPr lang="fr-FR" sz="2400" dirty="0" smtClean="0"/>
              <a:t> 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xmlns="" val="278951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19672" y="2904886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err="1" smtClean="0"/>
              <a:t>Thank</a:t>
            </a:r>
            <a:r>
              <a:rPr lang="fr-FR" sz="4000" dirty="0" smtClean="0"/>
              <a:t> </a:t>
            </a:r>
            <a:r>
              <a:rPr lang="fr-FR" sz="4000" dirty="0" err="1" smtClean="0"/>
              <a:t>you</a:t>
            </a:r>
            <a:r>
              <a:rPr lang="fr-FR" sz="4000" dirty="0" smtClean="0"/>
              <a:t> for </a:t>
            </a:r>
            <a:r>
              <a:rPr lang="fr-FR" sz="4000" dirty="0" err="1" smtClean="0"/>
              <a:t>your</a:t>
            </a:r>
            <a:r>
              <a:rPr lang="fr-FR" sz="4000" dirty="0" smtClean="0"/>
              <a:t> attention</a:t>
            </a:r>
            <a:endParaRPr lang="fr-FR" sz="4000" dirty="0"/>
          </a:p>
        </p:txBody>
      </p:sp>
      <p:sp>
        <p:nvSpPr>
          <p:cNvPr id="3" name="Frame 2"/>
          <p:cNvSpPr/>
          <p:nvPr/>
        </p:nvSpPr>
        <p:spPr>
          <a:xfrm>
            <a:off x="-534820" y="-603448"/>
            <a:ext cx="10225136" cy="8064896"/>
          </a:xfrm>
          <a:prstGeom prst="frame">
            <a:avLst/>
          </a:prstGeom>
          <a:solidFill>
            <a:schemeClr val="tx2">
              <a:lumMod val="75000"/>
            </a:schemeClr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3889" y="855095"/>
            <a:ext cx="4708351" cy="3726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154" y="2276872"/>
            <a:ext cx="328082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2555" y="1772816"/>
            <a:ext cx="2795789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1547664" y="5301208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No change in </a:t>
            </a:r>
            <a:r>
              <a:rPr lang="fr-FR" dirty="0" err="1" smtClean="0"/>
              <a:t>decay</a:t>
            </a:r>
            <a:r>
              <a:rPr lang="fr-FR" dirty="0" smtClean="0"/>
              <a:t> time = no </a:t>
            </a:r>
            <a:r>
              <a:rPr lang="fr-FR" dirty="0" err="1" smtClean="0"/>
              <a:t>channel</a:t>
            </a:r>
            <a:r>
              <a:rPr lang="fr-FR" dirty="0" smtClean="0"/>
              <a:t> </a:t>
            </a:r>
            <a:r>
              <a:rPr lang="fr-FR" dirty="0" err="1" smtClean="0"/>
              <a:t>kinetic</a:t>
            </a:r>
            <a:r>
              <a:rPr lang="fr-FR" dirty="0" smtClean="0"/>
              <a:t> changes / </a:t>
            </a:r>
            <a:r>
              <a:rPr lang="fr-FR" dirty="0" err="1" smtClean="0"/>
              <a:t>treatment</a:t>
            </a:r>
            <a:endParaRPr lang="fr-FR" dirty="0"/>
          </a:p>
        </p:txBody>
      </p:sp>
      <p:sp>
        <p:nvSpPr>
          <p:cNvPr id="15" name="TextBox 14"/>
          <p:cNvSpPr txBox="1"/>
          <p:nvPr/>
        </p:nvSpPr>
        <p:spPr>
          <a:xfrm>
            <a:off x="611560" y="4931876"/>
            <a:ext cx="8749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Recovering</a:t>
            </a:r>
            <a:r>
              <a:rPr lang="fr-FR" dirty="0" smtClean="0"/>
              <a:t> control </a:t>
            </a:r>
            <a:r>
              <a:rPr lang="fr-FR" dirty="0" err="1" smtClean="0"/>
              <a:t>levels</a:t>
            </a:r>
            <a:r>
              <a:rPr lang="fr-FR" dirty="0" smtClean="0"/>
              <a:t> : 10 min // </a:t>
            </a:r>
            <a:r>
              <a:rPr lang="fr-FR" dirty="0" err="1" smtClean="0"/>
              <a:t>recovering</a:t>
            </a:r>
            <a:r>
              <a:rPr lang="fr-FR" dirty="0" smtClean="0"/>
              <a:t> </a:t>
            </a:r>
            <a:r>
              <a:rPr lang="fr-FR" dirty="0" err="1" smtClean="0"/>
              <a:t>levels</a:t>
            </a:r>
            <a:r>
              <a:rPr lang="fr-FR" dirty="0" smtClean="0"/>
              <a:t>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gephyrin</a:t>
            </a:r>
            <a:r>
              <a:rPr lang="fr-FR" dirty="0" smtClean="0"/>
              <a:t> (figure S3)</a:t>
            </a:r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7380312" y="2636912"/>
            <a:ext cx="1080120" cy="5760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C00000"/>
                </a:solidFill>
              </a:rPr>
              <a:t>↘ 78 %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12" name="TextBox 22"/>
          <p:cNvSpPr txBox="1"/>
          <p:nvPr/>
        </p:nvSpPr>
        <p:spPr>
          <a:xfrm>
            <a:off x="827584" y="1412776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ym typeface="Wingdings 3"/>
              </a:rPr>
              <a:t></a:t>
            </a:r>
            <a:r>
              <a:rPr lang="fr-FR" dirty="0" smtClean="0">
                <a:sym typeface="Wingdings 3"/>
              </a:rPr>
              <a:t> Patch clamp (</a:t>
            </a:r>
            <a:r>
              <a:rPr lang="fr-FR" dirty="0" err="1" smtClean="0">
                <a:sym typeface="Wingdings 3"/>
              </a:rPr>
              <a:t>whole</a:t>
            </a:r>
            <a:r>
              <a:rPr lang="fr-FR" dirty="0" smtClean="0">
                <a:sym typeface="Wingdings 3"/>
              </a:rPr>
              <a:t> </a:t>
            </a:r>
            <a:r>
              <a:rPr lang="fr-FR" dirty="0" err="1" smtClean="0">
                <a:sym typeface="Wingdings 3"/>
              </a:rPr>
              <a:t>cell</a:t>
            </a:r>
            <a:r>
              <a:rPr lang="fr-FR" dirty="0" smtClean="0">
                <a:sym typeface="Wingdings 3"/>
              </a:rPr>
              <a:t>) </a:t>
            </a:r>
            <a:endParaRPr lang="fr-FR" dirty="0"/>
          </a:p>
        </p:txBody>
      </p:sp>
      <p:grpSp>
        <p:nvGrpSpPr>
          <p:cNvPr id="13" name="Group 12"/>
          <p:cNvGrpSpPr/>
          <p:nvPr/>
        </p:nvGrpSpPr>
        <p:grpSpPr>
          <a:xfrm>
            <a:off x="0" y="-27384"/>
            <a:ext cx="9144000" cy="936104"/>
            <a:chOff x="0" y="116632"/>
            <a:chExt cx="9144000" cy="936104"/>
          </a:xfrm>
        </p:grpSpPr>
        <p:sp>
          <p:nvSpPr>
            <p:cNvPr id="16" name="Rounded Rectangle 15"/>
            <p:cNvSpPr/>
            <p:nvPr/>
          </p:nvSpPr>
          <p:spPr>
            <a:xfrm>
              <a:off x="0" y="548680"/>
              <a:ext cx="9144000" cy="50405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NEURONAL ACTIVITY / GABAERGIC </a:t>
              </a:r>
              <a:r>
                <a:rPr lang="fr-FR" dirty="0" err="1" smtClean="0">
                  <a:solidFill>
                    <a:schemeClr val="tx1"/>
                  </a:solidFill>
                </a:rPr>
                <a:t>mIPSC</a:t>
              </a:r>
              <a:r>
                <a:rPr lang="fr-FR" dirty="0" smtClean="0">
                  <a:solidFill>
                    <a:schemeClr val="tx1"/>
                  </a:solidFill>
                </a:rPr>
                <a:t> AMPLITUDE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0" y="116632"/>
              <a:ext cx="9144000" cy="504056"/>
            </a:xfrm>
            <a:prstGeom prst="rect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fr-FR" sz="2400" b="1" dirty="0" smtClean="0">
                  <a:solidFill>
                    <a:schemeClr val="tx1"/>
                  </a:solidFill>
                </a:rPr>
                <a:t>	</a:t>
              </a:r>
              <a:r>
                <a:rPr lang="fr-FR" sz="2400" b="1" dirty="0" smtClean="0">
                  <a:solidFill>
                    <a:schemeClr val="bg1"/>
                  </a:solidFill>
                </a:rPr>
                <a:t>RESULTS</a:t>
              </a:r>
              <a:endParaRPr lang="fr-FR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1277888" y="6084004"/>
            <a:ext cx="6534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 smtClean="0">
                <a:sym typeface="Wingdings 3"/>
              </a:rPr>
              <a:t> </a:t>
            </a:r>
            <a:r>
              <a:rPr lang="fr-FR" sz="2000" b="1" dirty="0" err="1" smtClean="0"/>
              <a:t>Depolarizing</a:t>
            </a:r>
            <a:r>
              <a:rPr lang="fr-FR" sz="2000" b="1" dirty="0" smtClean="0"/>
              <a:t> stimuli ↘ </a:t>
            </a:r>
            <a:r>
              <a:rPr lang="fr-FR" sz="2000" b="1" dirty="0" err="1" smtClean="0"/>
              <a:t>GABAergic</a:t>
            </a:r>
            <a:r>
              <a:rPr lang="fr-FR" sz="2000" b="1" dirty="0" smtClean="0"/>
              <a:t> </a:t>
            </a:r>
            <a:r>
              <a:rPr lang="fr-FR" sz="2000" b="1" dirty="0" err="1" smtClean="0"/>
              <a:t>mIPSC</a:t>
            </a:r>
            <a:r>
              <a:rPr lang="fr-FR" sz="2000" b="1" dirty="0" smtClean="0"/>
              <a:t> amplitudes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xmlns="" val="2386479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8025" y="2384425"/>
            <a:ext cx="26479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91113" y="4653136"/>
            <a:ext cx="37623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3350" y="2741613"/>
            <a:ext cx="12573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53188" y="1917700"/>
            <a:ext cx="24003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548680"/>
            <a:ext cx="18859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226787"/>
            <a:ext cx="4457700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5319" y="4055837"/>
            <a:ext cx="6283166" cy="2370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1"/>
          <p:cNvSpPr/>
          <p:nvPr/>
        </p:nvSpPr>
        <p:spPr>
          <a:xfrm>
            <a:off x="251520" y="4479925"/>
            <a:ext cx="936104" cy="5559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3055</TotalTime>
  <Words>940</Words>
  <Application>Microsoft Office PowerPoint</Application>
  <PresentationFormat>Affichage à l'écran (4:3)</PresentationFormat>
  <Paragraphs>272</Paragraphs>
  <Slides>32</Slides>
  <Notes>32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Office Theme</vt:lpstr>
      <vt:lpstr>Activity-dependent tuning of inhibitory neurotransmission based on  GABAAR diffusion dynamics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Céline</dc:creator>
  <cp:lastModifiedBy>PAUL</cp:lastModifiedBy>
  <cp:revision>188</cp:revision>
  <dcterms:created xsi:type="dcterms:W3CDTF">2011-10-28T10:24:54Z</dcterms:created>
  <dcterms:modified xsi:type="dcterms:W3CDTF">2011-11-21T16:57:41Z</dcterms:modified>
</cp:coreProperties>
</file>