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83" r:id="rId3"/>
    <p:sldId id="284" r:id="rId4"/>
    <p:sldId id="285" r:id="rId5"/>
    <p:sldId id="286" r:id="rId6"/>
    <p:sldId id="287" r:id="rId7"/>
    <p:sldId id="275" r:id="rId8"/>
    <p:sldId id="256" r:id="rId9"/>
    <p:sldId id="265" r:id="rId10"/>
    <p:sldId id="257" r:id="rId11"/>
    <p:sldId id="277" r:id="rId12"/>
    <p:sldId id="259" r:id="rId13"/>
    <p:sldId id="261" r:id="rId14"/>
    <p:sldId id="262" r:id="rId15"/>
    <p:sldId id="278" r:id="rId16"/>
    <p:sldId id="279" r:id="rId17"/>
    <p:sldId id="263" r:id="rId18"/>
    <p:sldId id="268" r:id="rId19"/>
    <p:sldId id="264" r:id="rId20"/>
    <p:sldId id="270" r:id="rId21"/>
    <p:sldId id="282" r:id="rId22"/>
    <p:sldId id="266" r:id="rId23"/>
    <p:sldId id="280" r:id="rId24"/>
    <p:sldId id="271" r:id="rId25"/>
    <p:sldId id="272" r:id="rId26"/>
    <p:sldId id="290" r:id="rId27"/>
    <p:sldId id="293" r:id="rId28"/>
    <p:sldId id="273" r:id="rId29"/>
    <p:sldId id="281" r:id="rId30"/>
    <p:sldId id="274" r:id="rId31"/>
    <p:sldId id="288" r:id="rId32"/>
    <p:sldId id="291" r:id="rId33"/>
    <p:sldId id="292" r:id="rId34"/>
    <p:sldId id="295" r:id="rId35"/>
    <p:sldId id="296" r:id="rId36"/>
    <p:sldId id="294" r:id="rId3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23" autoAdjust="0"/>
  </p:normalViewPr>
  <p:slideViewPr>
    <p:cSldViewPr>
      <p:cViewPr>
        <p:scale>
          <a:sx n="80" d="100"/>
          <a:sy n="80" d="100"/>
        </p:scale>
        <p:origin x="-127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2C031B-B712-47D4-920F-A88443E6F35D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C2A15-2DBB-4F8F-91D6-D30BD12C13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1200" dirty="0" err="1" smtClean="0">
                <a:cs typeface="Arial" pitchFamily="34" charset="0"/>
                <a:sym typeface="Wingdings" pitchFamily="2" charset="2"/>
              </a:rPr>
              <a:t>R</a:t>
            </a:r>
            <a:r>
              <a:rPr lang="fr-FR" sz="1200" dirty="0" err="1" smtClean="0">
                <a:cs typeface="Arial" pitchFamily="34" charset="0"/>
              </a:rPr>
              <a:t>ecycling</a:t>
            </a:r>
            <a:r>
              <a:rPr lang="fr-FR" sz="1200" dirty="0" smtClean="0">
                <a:cs typeface="Arial" pitchFamily="34" charset="0"/>
              </a:rPr>
              <a:t> of </a:t>
            </a:r>
            <a:r>
              <a:rPr lang="fr-FR" sz="1200" dirty="0" err="1" smtClean="0">
                <a:cs typeface="Arial" pitchFamily="34" charset="0"/>
              </a:rPr>
              <a:t>synaptic</a:t>
            </a:r>
            <a:r>
              <a:rPr lang="fr-FR" sz="1200" dirty="0" smtClean="0">
                <a:cs typeface="Arial" pitchFamily="34" charset="0"/>
              </a:rPr>
              <a:t> </a:t>
            </a:r>
            <a:r>
              <a:rPr lang="fr-FR" sz="1200" dirty="0" err="1" smtClean="0">
                <a:cs typeface="Arial" pitchFamily="34" charset="0"/>
              </a:rPr>
              <a:t>proteins</a:t>
            </a:r>
            <a:r>
              <a:rPr lang="fr-FR" sz="1200" dirty="0" smtClean="0">
                <a:cs typeface="Arial" pitchFamily="34" charset="0"/>
              </a:rPr>
              <a:t> </a:t>
            </a:r>
            <a:r>
              <a:rPr lang="fr-FR" sz="1200" dirty="0" err="1" smtClean="0">
                <a:cs typeface="Arial" pitchFamily="34" charset="0"/>
              </a:rPr>
              <a:t>plays</a:t>
            </a:r>
            <a:r>
              <a:rPr lang="fr-FR" sz="1200" dirty="0" smtClean="0">
                <a:cs typeface="Arial" pitchFamily="34" charset="0"/>
              </a:rPr>
              <a:t> an important </a:t>
            </a:r>
            <a:r>
              <a:rPr lang="fr-FR" sz="1200" dirty="0" err="1" smtClean="0">
                <a:cs typeface="Arial" pitchFamily="34" charset="0"/>
              </a:rPr>
              <a:t>role</a:t>
            </a:r>
            <a:r>
              <a:rPr lang="fr-FR" sz="1200" dirty="0" smtClean="0">
                <a:cs typeface="Arial" pitchFamily="34" charset="0"/>
              </a:rPr>
              <a:t> in </a:t>
            </a:r>
            <a:r>
              <a:rPr lang="fr-FR" sz="1200" dirty="0" err="1" smtClean="0">
                <a:cs typeface="Arial" pitchFamily="34" charset="0"/>
              </a:rPr>
              <a:t>this</a:t>
            </a:r>
            <a:r>
              <a:rPr lang="fr-FR" sz="1200" dirty="0" smtClean="0">
                <a:cs typeface="Arial" pitchFamily="34" charset="0"/>
              </a:rPr>
              <a:t> </a:t>
            </a:r>
            <a:r>
              <a:rPr lang="fr-FR" sz="1200" dirty="0" err="1" smtClean="0">
                <a:cs typeface="Arial" pitchFamily="34" charset="0"/>
              </a:rPr>
              <a:t>mechanism</a:t>
            </a:r>
            <a:r>
              <a:rPr lang="fr-FR" sz="1200" dirty="0" smtClean="0">
                <a:cs typeface="Arial" pitchFamily="34" charset="0"/>
              </a:rPr>
              <a:t> for </a:t>
            </a:r>
            <a:r>
              <a:rPr lang="fr-FR" sz="1200" dirty="0" err="1" smtClean="0">
                <a:cs typeface="Arial" pitchFamily="34" charset="0"/>
              </a:rPr>
              <a:t>many</a:t>
            </a:r>
            <a:r>
              <a:rPr lang="fr-FR" sz="1200" dirty="0" smtClean="0">
                <a:cs typeface="Arial" pitchFamily="34" charset="0"/>
              </a:rPr>
              <a:t> rounds of use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 eaLnBrk="1" latinLnBrk="0" hangingPunct="1"/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preparation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functional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vesicles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/ right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stoechiometry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membrane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proteins</a:t>
            </a:r>
            <a:r>
              <a:rPr lang="fr-F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/ </a:t>
            </a:r>
            <a:r>
              <a:rPr lang="fr-FR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ten</a:t>
            </a:r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of seconds to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28C4F4-89A5-485C-84F1-C3A676D41929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In </a:t>
            </a:r>
            <a:r>
              <a:rPr lang="fr-FR" dirty="0" err="1" smtClean="0"/>
              <a:t>acidic</a:t>
            </a:r>
            <a:r>
              <a:rPr lang="fr-FR" dirty="0" smtClean="0"/>
              <a:t> </a:t>
            </a:r>
            <a:r>
              <a:rPr lang="fr-FR" dirty="0" err="1" smtClean="0"/>
              <a:t>compartments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like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synaptic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vesicle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antobody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able to </a:t>
            </a:r>
            <a:r>
              <a:rPr lang="fr-FR" baseline="0" dirty="0" err="1" smtClean="0"/>
              <a:t>emit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red</a:t>
            </a:r>
            <a:r>
              <a:rPr lang="fr-FR" baseline="0" dirty="0" smtClean="0"/>
              <a:t> fluorescence.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Pour simplifier,</a:t>
            </a:r>
            <a:r>
              <a:rPr lang="fr-FR" baseline="0" dirty="0" smtClean="0"/>
              <a:t> les protéines sont représentées dans des vésicules différentes, mais il est courant de les retrouver dans les mêmes vésicules.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Pour simplifier,</a:t>
            </a:r>
            <a:r>
              <a:rPr lang="fr-FR" baseline="0" dirty="0" smtClean="0"/>
              <a:t> les protéines sont représentées dans des vésicules différentes, mais il est courant de les retrouver dans les mêmes vésicules.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Pour simplifier,</a:t>
            </a:r>
            <a:r>
              <a:rPr lang="fr-FR" baseline="0" dirty="0" smtClean="0"/>
              <a:t> les protéines sont représentées dans des vésicules différentes, mais il est courant de les retrouver dans les mêmes vésicules.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Pour simplifier,</a:t>
            </a:r>
            <a:r>
              <a:rPr lang="fr-FR" baseline="0" dirty="0" smtClean="0"/>
              <a:t> les protéines sont représentées dans des vésicules différentes, mais il est courant de les retrouver dans les mêmes vésicules.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Il faut trouver une technique pour marquer</a:t>
            </a:r>
            <a:r>
              <a:rPr lang="fr-FR" baseline="0" dirty="0" smtClean="0"/>
              <a:t> spécifiquement les vésicules prêtes à être </a:t>
            </a:r>
            <a:r>
              <a:rPr lang="fr-FR" baseline="0" dirty="0" err="1" smtClean="0"/>
              <a:t>exocytées</a:t>
            </a:r>
            <a:r>
              <a:rPr lang="fr-FR" baseline="0" dirty="0" smtClean="0"/>
              <a:t>, déjà </a:t>
            </a:r>
            <a:r>
              <a:rPr lang="fr-FR" baseline="0" dirty="0" err="1" smtClean="0"/>
              <a:t>dockées</a:t>
            </a:r>
            <a:r>
              <a:rPr lang="fr-FR" baseline="0" smtClean="0"/>
              <a:t>.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C2A15-2DBB-4F8F-91D6-D30BD12C13B3}" type="slidenum">
              <a:rPr lang="fr-FR" smtClean="0"/>
              <a:pPr/>
              <a:t>31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E42D33D-AE21-4B6C-A45E-5CB3B186289A}" type="datetimeFigureOut">
              <a:rPr lang="fr-FR" smtClean="0"/>
              <a:pPr/>
              <a:t>21/11/2011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3609C2F-52E1-417B-BC40-ED538F4D30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4.png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1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rdeaux-Univers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2616" y="214290"/>
            <a:ext cx="1333500" cy="1119188"/>
          </a:xfrm>
          <a:prstGeom prst="rect">
            <a:avLst/>
          </a:prstGeom>
        </p:spPr>
      </p:pic>
      <p:sp>
        <p:nvSpPr>
          <p:cNvPr id="5" name="Titr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</a:t>
            </a:r>
            <a:r>
              <a:rPr lang="fr-FR" sz="32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readily</a:t>
            </a:r>
            <a:r>
              <a:rPr lang="fr-FR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r-FR" sz="32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retrievable</a:t>
            </a:r>
            <a:r>
              <a:rPr lang="fr-FR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pool of </a:t>
            </a:r>
            <a:r>
              <a:rPr lang="fr-FR" sz="32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synaptic</a:t>
            </a:r>
            <a:r>
              <a:rPr lang="fr-FR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fr-FR" sz="32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vesicles</a:t>
            </a:r>
            <a:r>
              <a:rPr lang="fr-FR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fr-FR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fr-FR" dirty="0"/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GIRARDEAU Paul</a:t>
            </a:r>
          </a:p>
          <a:p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SILVESTRE DE FERRON Benoit</a:t>
            </a:r>
          </a:p>
          <a:p>
            <a:endParaRPr lang="fr-F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4504" y="428604"/>
            <a:ext cx="33909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821505" y="5214950"/>
            <a:ext cx="7500990" cy="707886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Synaptic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transmission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is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limited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by the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r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</a:rPr>
              <a:t>ecycling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</a:rPr>
              <a:t> of </a:t>
            </a:r>
            <a:r>
              <a:rPr lang="fr-FR" sz="2000" dirty="0" err="1">
                <a:solidFill>
                  <a:schemeClr val="bg1"/>
                </a:solidFill>
                <a:cs typeface="Arial" pitchFamily="34" charset="0"/>
              </a:rPr>
              <a:t>synaptic</a:t>
            </a:r>
            <a:r>
              <a:rPr lang="fr-FR" sz="2000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</a:rPr>
              <a:t>vesicles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</a:p>
          <a:p>
            <a:pPr algn="ctr"/>
            <a:r>
              <a:rPr lang="fr-FR" sz="2000" dirty="0" smtClean="0">
                <a:solidFill>
                  <a:schemeClr val="bg1"/>
                </a:solidFill>
                <a:cs typeface="Arial" pitchFamily="34" charset="0"/>
              </a:rPr>
              <a:t>for </a:t>
            </a:r>
            <a:r>
              <a:rPr lang="fr-FR" sz="2000" dirty="0" err="1">
                <a:solidFill>
                  <a:schemeClr val="bg1"/>
                </a:solidFill>
                <a:cs typeface="Arial" pitchFamily="34" charset="0"/>
              </a:rPr>
              <a:t>many</a:t>
            </a:r>
            <a:r>
              <a:rPr lang="fr-FR" sz="2000" dirty="0">
                <a:solidFill>
                  <a:schemeClr val="bg1"/>
                </a:solidFill>
                <a:cs typeface="Arial" pitchFamily="34" charset="0"/>
              </a:rPr>
              <a:t> rounds of 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</a:rPr>
              <a:t>use</a:t>
            </a:r>
            <a:endParaRPr lang="fr-FR" sz="20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Synaptic</a:t>
            </a:r>
            <a:r>
              <a:rPr lang="fr-FR" dirty="0" smtClean="0"/>
              <a:t> transmission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428736"/>
            <a:ext cx="38100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14348" y="1100064"/>
            <a:ext cx="7929618" cy="40011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The main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process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of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vesicle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recycling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is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mediated</a:t>
            </a:r>
            <a:r>
              <a:rPr lang="fr-FR" sz="2000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by </a:t>
            </a:r>
            <a:r>
              <a:rPr lang="fr-FR" sz="2000" b="1" u="sng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clathrin</a:t>
            </a:r>
            <a:endParaRPr lang="fr-FR" sz="2000" b="1" u="sng" dirty="0">
              <a:solidFill>
                <a:schemeClr val="bg1"/>
              </a:solidFill>
              <a:cs typeface="Arial" pitchFamily="34" charset="0"/>
              <a:sym typeface="Wingdings" pitchFamily="2" charset="2"/>
            </a:endParaRPr>
          </a:p>
        </p:txBody>
      </p:sp>
      <p:grpSp>
        <p:nvGrpSpPr>
          <p:cNvPr id="14" name="Groupe 13"/>
          <p:cNvGrpSpPr/>
          <p:nvPr/>
        </p:nvGrpSpPr>
        <p:grpSpPr>
          <a:xfrm>
            <a:off x="714348" y="1928802"/>
            <a:ext cx="7699858" cy="2972501"/>
            <a:chOff x="714348" y="2342915"/>
            <a:chExt cx="7699858" cy="2972501"/>
          </a:xfrm>
        </p:grpSpPr>
        <p:pic>
          <p:nvPicPr>
            <p:cNvPr id="7" name="Image 6" descr="images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4348" y="2342915"/>
              <a:ext cx="3874637" cy="2718029"/>
            </a:xfrm>
            <a:prstGeom prst="rect">
              <a:avLst/>
            </a:prstGeom>
          </p:spPr>
        </p:pic>
        <p:pic>
          <p:nvPicPr>
            <p:cNvPr id="8" name="Image 7" descr="images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00562" y="2357430"/>
              <a:ext cx="3913644" cy="2957986"/>
            </a:xfrm>
            <a:prstGeom prst="rect">
              <a:avLst/>
            </a:prstGeom>
          </p:spPr>
        </p:pic>
      </p:grpSp>
      <p:sp>
        <p:nvSpPr>
          <p:cNvPr id="6" name="ZoneTexte 5"/>
          <p:cNvSpPr txBox="1"/>
          <p:nvPr/>
        </p:nvSpPr>
        <p:spPr>
          <a:xfrm>
            <a:off x="571472" y="4929198"/>
            <a:ext cx="8072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cs typeface="Times New Roman" pitchFamily="18" charset="0"/>
              </a:rPr>
              <a:t>The formation of </a:t>
            </a:r>
            <a:r>
              <a:rPr lang="en-GB" sz="2000" i="1" dirty="0" err="1" smtClean="0">
                <a:cs typeface="Times New Roman" pitchFamily="18" charset="0"/>
              </a:rPr>
              <a:t>clathrin</a:t>
            </a:r>
            <a:r>
              <a:rPr lang="en-GB" sz="2000" i="1" dirty="0" smtClean="0">
                <a:cs typeface="Times New Roman" pitchFamily="18" charset="0"/>
              </a:rPr>
              <a:t>-coated vesicles from the plasma membrane</a:t>
            </a:r>
            <a:endParaRPr lang="fr-FR" sz="2000" i="1" dirty="0"/>
          </a:p>
        </p:txBody>
      </p:sp>
      <p:sp>
        <p:nvSpPr>
          <p:cNvPr id="13" name="Rectangle 12"/>
          <p:cNvSpPr/>
          <p:nvPr/>
        </p:nvSpPr>
        <p:spPr>
          <a:xfrm>
            <a:off x="2285984" y="5857892"/>
            <a:ext cx="4251055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cs typeface="Mongolian Baiti" pitchFamily="66" charset="0"/>
                <a:sym typeface="Wingdings" pitchFamily="2" charset="2"/>
              </a:rPr>
              <a:t> </a:t>
            </a:r>
            <a:r>
              <a:rPr lang="fr-FR" b="1" dirty="0" smtClean="0">
                <a:solidFill>
                  <a:schemeClr val="bg1"/>
                </a:solidFill>
                <a:cs typeface="Mongolian Baiti" pitchFamily="66" charset="0"/>
              </a:rPr>
              <a:t>BUT slow </a:t>
            </a:r>
            <a:r>
              <a:rPr lang="fr-FR" b="1" dirty="0" err="1" smtClean="0">
                <a:solidFill>
                  <a:schemeClr val="bg1"/>
                </a:solidFill>
                <a:cs typeface="Mongolian Baiti" pitchFamily="66" charset="0"/>
              </a:rPr>
              <a:t>process</a:t>
            </a:r>
            <a:r>
              <a:rPr lang="fr-FR" b="1" dirty="0" smtClean="0">
                <a:solidFill>
                  <a:schemeClr val="bg1"/>
                </a:solidFill>
                <a:cs typeface="Mongolian Baiti" pitchFamily="66" charset="0"/>
              </a:rPr>
              <a:t> (sec to mn)</a:t>
            </a:r>
            <a:endParaRPr lang="fr-FR" b="1" dirty="0">
              <a:solidFill>
                <a:schemeClr val="bg1"/>
              </a:solidFill>
              <a:cs typeface="Mongolian Baiti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Synaptic</a:t>
            </a:r>
            <a:r>
              <a:rPr lang="fr-FR" dirty="0" smtClean="0"/>
              <a:t> transmission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14612" y="1643051"/>
            <a:ext cx="3714776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2 </a:t>
            </a:r>
            <a:r>
              <a:rPr lang="fr-FR" sz="2400" b="1" dirty="0" err="1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mechanisms</a:t>
            </a:r>
            <a:r>
              <a:rPr lang="fr-FR" sz="2400" b="1" dirty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 </a:t>
            </a:r>
            <a:r>
              <a:rPr lang="fr-FR" sz="2400" b="1" dirty="0" err="1" smtClean="0">
                <a:solidFill>
                  <a:schemeClr val="bg1"/>
                </a:solidFill>
                <a:cs typeface="Arial" pitchFamily="34" charset="0"/>
                <a:sym typeface="Wingdings" pitchFamily="2" charset="2"/>
              </a:rPr>
              <a:t>identified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4881" t="33333" r="33297"/>
          <a:stretch>
            <a:fillRect/>
          </a:stretch>
        </p:blipFill>
        <p:spPr bwMode="auto">
          <a:xfrm>
            <a:off x="571472" y="3214695"/>
            <a:ext cx="2714644" cy="85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1135719" y="814312"/>
            <a:ext cx="68725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 err="1" smtClean="0">
                <a:cs typeface="Mongolian Baiti" pitchFamily="66" charset="0"/>
              </a:rPr>
              <a:t>Continuous</a:t>
            </a:r>
            <a:r>
              <a:rPr lang="fr-FR" sz="2000" dirty="0" smtClean="0">
                <a:cs typeface="Mongolian Baiti" pitchFamily="66" charset="0"/>
              </a:rPr>
              <a:t> </a:t>
            </a:r>
            <a:r>
              <a:rPr lang="fr-FR" sz="2000" dirty="0" err="1" smtClean="0">
                <a:cs typeface="Mongolian Baiti" pitchFamily="66" charset="0"/>
              </a:rPr>
              <a:t>activity</a:t>
            </a:r>
            <a:r>
              <a:rPr lang="fr-FR" sz="2000" dirty="0" smtClean="0">
                <a:cs typeface="Mongolian Baiti" pitchFamily="66" charset="0"/>
              </a:rPr>
              <a:t> 		</a:t>
            </a:r>
            <a:r>
              <a:rPr lang="fr-FR" sz="2000" dirty="0" err="1" smtClean="0">
                <a:cs typeface="Arial" pitchFamily="34" charset="0"/>
                <a:sym typeface="Wingdings" pitchFamily="2" charset="2"/>
              </a:rPr>
              <a:t>Necessity</a:t>
            </a:r>
            <a:r>
              <a:rPr lang="fr-FR" sz="2000" dirty="0" smtClean="0">
                <a:cs typeface="Arial" pitchFamily="34" charset="0"/>
                <a:sym typeface="Wingdings" pitchFamily="2" charset="2"/>
              </a:rPr>
              <a:t> of </a:t>
            </a:r>
            <a:r>
              <a:rPr lang="fr-FR" sz="2000" dirty="0" err="1" smtClean="0">
                <a:cs typeface="Arial" pitchFamily="34" charset="0"/>
                <a:sym typeface="Wingdings" pitchFamily="2" charset="2"/>
              </a:rPr>
              <a:t>rapid</a:t>
            </a:r>
            <a:r>
              <a:rPr lang="fr-FR" sz="2000" dirty="0" smtClean="0">
                <a:cs typeface="Arial" pitchFamily="34" charset="0"/>
                <a:sym typeface="Wingdings" pitchFamily="2" charset="2"/>
              </a:rPr>
              <a:t> </a:t>
            </a:r>
            <a:r>
              <a:rPr lang="fr-FR" sz="2000" dirty="0" err="1" smtClean="0">
                <a:cs typeface="Arial" pitchFamily="34" charset="0"/>
                <a:sym typeface="Wingdings" pitchFamily="2" charset="2"/>
              </a:rPr>
              <a:t>recycling</a:t>
            </a:r>
            <a:endParaRPr lang="fr-FR" sz="2000" b="1" dirty="0" smtClean="0">
              <a:cs typeface="Mongolian Baiti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29256" y="2357430"/>
            <a:ext cx="250033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4598284" y="2643182"/>
            <a:ext cx="4402872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fr-FR" i="1" dirty="0" err="1" smtClean="0"/>
              <a:t>Clathrin</a:t>
            </a:r>
            <a:r>
              <a:rPr lang="fr-FR" i="1" dirty="0" smtClean="0"/>
              <a:t> </a:t>
            </a:r>
            <a:r>
              <a:rPr lang="fr-FR" i="1" dirty="0" err="1" smtClean="0"/>
              <a:t>mediated</a:t>
            </a:r>
            <a:r>
              <a:rPr lang="fr-FR" i="1" dirty="0" smtClean="0"/>
              <a:t> </a:t>
            </a:r>
            <a:r>
              <a:rPr lang="fr-FR" dirty="0" smtClean="0"/>
              <a:t>: </a:t>
            </a:r>
            <a:r>
              <a:rPr lang="fr-FR" dirty="0" err="1" smtClean="0"/>
              <a:t>Preassembled</a:t>
            </a:r>
            <a:r>
              <a:rPr lang="fr-FR" dirty="0" smtClean="0"/>
              <a:t> structures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072066" y="3429000"/>
            <a:ext cx="38318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Pool of </a:t>
            </a:r>
            <a:r>
              <a:rPr lang="fr-FR" b="1" dirty="0" err="1" smtClean="0"/>
              <a:t>preassembled</a:t>
            </a:r>
            <a:r>
              <a:rPr lang="fr-FR" b="1" dirty="0" smtClean="0"/>
              <a:t> </a:t>
            </a:r>
            <a:r>
              <a:rPr lang="fr-FR" b="1" dirty="0" err="1" smtClean="0"/>
              <a:t>vesicle</a:t>
            </a:r>
            <a:r>
              <a:rPr lang="fr-FR" b="1" dirty="0" smtClean="0"/>
              <a:t> </a:t>
            </a:r>
            <a:r>
              <a:rPr lang="fr-FR" b="1" dirty="0" err="1" smtClean="0"/>
              <a:t>proteins</a:t>
            </a:r>
            <a:r>
              <a:rPr lang="fr-FR" b="1" dirty="0" smtClean="0"/>
              <a:t>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072066" y="4000504"/>
            <a:ext cx="2744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/>
              <a:t>At</a:t>
            </a:r>
            <a:r>
              <a:rPr lang="fr-FR" b="1" dirty="0" smtClean="0"/>
              <a:t> the </a:t>
            </a:r>
            <a:r>
              <a:rPr lang="fr-FR" b="1" dirty="0" err="1" smtClean="0"/>
              <a:t>pre</a:t>
            </a:r>
            <a:r>
              <a:rPr lang="fr-FR" b="1" dirty="0" smtClean="0"/>
              <a:t>-</a:t>
            </a:r>
            <a:r>
              <a:rPr lang="fr-FR" b="1" dirty="0" err="1" smtClean="0"/>
              <a:t>synaptic</a:t>
            </a:r>
            <a:r>
              <a:rPr lang="fr-FR" b="1" dirty="0" smtClean="0"/>
              <a:t> surface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22" name="ZoneTexte 21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recycling</a:t>
            </a:r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>
            <a:off x="142844" y="2643182"/>
            <a:ext cx="3714776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i="1" dirty="0" err="1" smtClean="0"/>
              <a:t>Clathrin</a:t>
            </a:r>
            <a:r>
              <a:rPr lang="fr-FR" i="1" dirty="0" smtClean="0"/>
              <a:t>-</a:t>
            </a:r>
            <a:r>
              <a:rPr lang="fr-FR" i="1" dirty="0" err="1" smtClean="0"/>
              <a:t>independent</a:t>
            </a:r>
            <a:r>
              <a:rPr lang="fr-FR" i="1" dirty="0" smtClean="0"/>
              <a:t> </a:t>
            </a:r>
            <a:r>
              <a:rPr lang="fr-FR" dirty="0" smtClean="0"/>
              <a:t>: </a:t>
            </a:r>
            <a:r>
              <a:rPr lang="fr-FR" dirty="0" err="1" smtClean="0"/>
              <a:t>Kiss</a:t>
            </a:r>
            <a:r>
              <a:rPr lang="fr-FR" dirty="0" smtClean="0"/>
              <a:t> and </a:t>
            </a:r>
            <a:r>
              <a:rPr lang="fr-FR" dirty="0" err="1" smtClean="0"/>
              <a:t>run</a:t>
            </a:r>
            <a:endParaRPr lang="fr-FR" dirty="0" smtClean="0"/>
          </a:p>
        </p:txBody>
      </p:sp>
      <p:sp>
        <p:nvSpPr>
          <p:cNvPr id="24" name="Flèche droite 23"/>
          <p:cNvSpPr/>
          <p:nvPr/>
        </p:nvSpPr>
        <p:spPr>
          <a:xfrm>
            <a:off x="3428992" y="928670"/>
            <a:ext cx="1500198" cy="214314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4441155" y="2500306"/>
            <a:ext cx="4643470" cy="2214578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0" y="2357430"/>
            <a:ext cx="4000496" cy="35004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1000100" y="5429264"/>
            <a:ext cx="7215238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What</a:t>
            </a:r>
            <a:r>
              <a:rPr lang="fr-FR" dirty="0" smtClean="0"/>
              <a:t> are the temporal </a:t>
            </a:r>
            <a:r>
              <a:rPr lang="fr-FR" dirty="0" err="1" smtClean="0"/>
              <a:t>dynamics</a:t>
            </a:r>
            <a:r>
              <a:rPr lang="fr-FR" dirty="0" smtClean="0"/>
              <a:t> of </a:t>
            </a:r>
            <a:r>
              <a:rPr lang="fr-FR" dirty="0" err="1" smtClean="0"/>
              <a:t>such</a:t>
            </a:r>
            <a:r>
              <a:rPr lang="fr-FR" dirty="0" smtClean="0"/>
              <a:t> a « </a:t>
            </a:r>
            <a:r>
              <a:rPr lang="fr-FR" dirty="0" err="1" smtClean="0"/>
              <a:t>readily</a:t>
            </a:r>
            <a:r>
              <a:rPr lang="fr-FR" dirty="0" smtClean="0"/>
              <a:t> </a:t>
            </a:r>
            <a:r>
              <a:rPr lang="fr-FR" dirty="0" err="1" smtClean="0"/>
              <a:t>retrievable</a:t>
            </a:r>
            <a:r>
              <a:rPr lang="fr-FR" dirty="0" smtClean="0"/>
              <a:t> pool » ?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8" grpId="0"/>
      <p:bldP spid="19" grpId="0"/>
      <p:bldP spid="23" grpId="0" animBg="1"/>
      <p:bldP spid="25" grpId="0" animBg="1"/>
      <p:bldP spid="26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50067" y="785794"/>
            <a:ext cx="7643866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VARIOUS SYNAPTIC PROTEINS AT THE SYNAPTIC VESICULAR MEMBRANE </a:t>
            </a:r>
            <a:endParaRPr lang="fr-FR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357158" y="1416594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75000"/>
                  </a:schemeClr>
                </a:solidFill>
              </a:rPr>
              <a:t>Synatptotagmin</a:t>
            </a:r>
            <a:r>
              <a:rPr lang="fr-FR" dirty="0" smtClean="0"/>
              <a:t> (Syt1) and </a:t>
            </a:r>
            <a:r>
              <a:rPr lang="fr-FR" b="1" dirty="0" err="1" smtClean="0">
                <a:solidFill>
                  <a:schemeClr val="accent6">
                    <a:lumMod val="75000"/>
                  </a:schemeClr>
                </a:solidFill>
              </a:rPr>
              <a:t>Synaptobrevin</a:t>
            </a:r>
            <a:r>
              <a:rPr lang="fr-FR" dirty="0" smtClean="0"/>
              <a:t> (Syb2) : </a:t>
            </a:r>
            <a:r>
              <a:rPr lang="fr-FR" dirty="0" err="1" smtClean="0"/>
              <a:t>most</a:t>
            </a:r>
            <a:r>
              <a:rPr lang="fr-FR" dirty="0" smtClean="0"/>
              <a:t> </a:t>
            </a:r>
            <a:r>
              <a:rPr lang="fr-FR" dirty="0" err="1" smtClean="0"/>
              <a:t>numerous</a:t>
            </a:r>
            <a:r>
              <a:rPr lang="fr-FR" dirty="0" smtClean="0"/>
              <a:t> </a:t>
            </a:r>
            <a:r>
              <a:rPr lang="fr-FR" dirty="0" err="1" smtClean="0"/>
              <a:t>vesicular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     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57158" y="1857364"/>
            <a:ext cx="71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VGAT</a:t>
            </a:r>
            <a:r>
              <a:rPr lang="fr-FR" dirty="0" smtClean="0"/>
              <a:t> (</a:t>
            </a:r>
            <a:r>
              <a:rPr lang="fr-FR" dirty="0" err="1" smtClean="0"/>
              <a:t>vesicular</a:t>
            </a:r>
            <a:r>
              <a:rPr lang="fr-FR" dirty="0" smtClean="0"/>
              <a:t> transporter of </a:t>
            </a:r>
            <a:r>
              <a:rPr lang="fr-FR" dirty="0" err="1" smtClean="0"/>
              <a:t>amino</a:t>
            </a:r>
            <a:r>
              <a:rPr lang="fr-FR" dirty="0" smtClean="0"/>
              <a:t> </a:t>
            </a:r>
            <a:r>
              <a:rPr lang="fr-FR" dirty="0" err="1" smtClean="0"/>
              <a:t>acids</a:t>
            </a:r>
            <a:r>
              <a:rPr lang="fr-FR" dirty="0" smtClean="0"/>
              <a:t> in </a:t>
            </a:r>
            <a:r>
              <a:rPr lang="fr-FR" dirty="0" err="1" smtClean="0"/>
              <a:t>inhibitory</a:t>
            </a:r>
            <a:r>
              <a:rPr lang="fr-FR" dirty="0" smtClean="0"/>
              <a:t> </a:t>
            </a:r>
            <a:r>
              <a:rPr lang="fr-FR" dirty="0" err="1" smtClean="0"/>
              <a:t>neurons</a:t>
            </a:r>
            <a:r>
              <a:rPr lang="fr-FR" dirty="0" smtClean="0"/>
              <a:t>)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142976" y="5274246"/>
            <a:ext cx="6858048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dirty="0" err="1" smtClean="0"/>
              <a:t>Labeling</a:t>
            </a:r>
            <a:r>
              <a:rPr lang="fr-FR" dirty="0" smtClean="0"/>
              <a:t>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fr-FR" dirty="0" smtClean="0"/>
              <a:t>of Syt1, </a:t>
            </a:r>
            <a:r>
              <a:rPr lang="fr-FR" dirty="0" err="1" smtClean="0"/>
              <a:t>Syb</a:t>
            </a:r>
            <a:r>
              <a:rPr lang="fr-FR" dirty="0" smtClean="0"/>
              <a:t> 2 and VGAT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fr-FR" dirty="0" smtClean="0"/>
              <a:t>to test the </a:t>
            </a:r>
            <a:r>
              <a:rPr lang="fr-FR" dirty="0" err="1" smtClean="0"/>
              <a:t>hypothesis</a:t>
            </a:r>
            <a:r>
              <a:rPr lang="fr-FR" dirty="0" smtClean="0"/>
              <a:t> of the pool of </a:t>
            </a:r>
            <a:r>
              <a:rPr lang="fr-FR" dirty="0" err="1" smtClean="0"/>
              <a:t>preassembled</a:t>
            </a:r>
            <a:r>
              <a:rPr lang="fr-FR" dirty="0" smtClean="0"/>
              <a:t> structures 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fr-FR" dirty="0" smtClean="0"/>
              <a:t>in rat hippocampal </a:t>
            </a:r>
            <a:r>
              <a:rPr lang="fr-FR" dirty="0" err="1" smtClean="0"/>
              <a:t>neurons</a:t>
            </a:r>
            <a:endParaRPr lang="fr-FR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Introduction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714620"/>
            <a:ext cx="4013461" cy="2358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Image 10" descr="images (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2571744"/>
            <a:ext cx="2714644" cy="2418086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Methods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  <p:grpSp>
        <p:nvGrpSpPr>
          <p:cNvPr id="6" name="Groupe 5"/>
          <p:cNvGrpSpPr/>
          <p:nvPr/>
        </p:nvGrpSpPr>
        <p:grpSpPr>
          <a:xfrm>
            <a:off x="428596" y="1000108"/>
            <a:ext cx="357190" cy="774801"/>
            <a:chOff x="1214414" y="5143512"/>
            <a:chExt cx="357190" cy="774801"/>
          </a:xfrm>
        </p:grpSpPr>
        <p:cxnSp>
          <p:nvCxnSpPr>
            <p:cNvPr id="7" name="Connecteur droit 6"/>
            <p:cNvCxnSpPr/>
            <p:nvPr/>
          </p:nvCxnSpPr>
          <p:spPr>
            <a:xfrm>
              <a:off x="1214414" y="5429264"/>
              <a:ext cx="35719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" name="Connecteur droit 7"/>
            <p:cNvCxnSpPr/>
            <p:nvPr/>
          </p:nvCxnSpPr>
          <p:spPr>
            <a:xfrm rot="16200000" flipV="1">
              <a:off x="1088810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 rot="16200000" flipV="1">
              <a:off x="1396596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Connecteur droit 9"/>
            <p:cNvCxnSpPr/>
            <p:nvPr/>
          </p:nvCxnSpPr>
          <p:spPr>
            <a:xfrm rot="16200000" flipV="1">
              <a:off x="1241210" y="5567378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1" name="Ellipse 10"/>
            <p:cNvSpPr/>
            <p:nvPr/>
          </p:nvSpPr>
          <p:spPr>
            <a:xfrm>
              <a:off x="1285852" y="5703999"/>
              <a:ext cx="214314" cy="21431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2" name="ZoneTexte 11"/>
          <p:cNvSpPr txBox="1"/>
          <p:nvPr/>
        </p:nvSpPr>
        <p:spPr>
          <a:xfrm>
            <a:off x="1000100" y="1142984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 smtClean="0"/>
              <a:t>Synaptotagmin</a:t>
            </a:r>
            <a:r>
              <a:rPr lang="fr-FR" b="1" dirty="0" smtClean="0"/>
              <a:t> 1 </a:t>
            </a:r>
            <a:r>
              <a:rPr lang="fr-FR" b="1" dirty="0" err="1" smtClean="0"/>
              <a:t>antibody</a:t>
            </a:r>
            <a:r>
              <a:rPr lang="fr-FR" dirty="0" smtClean="0"/>
              <a:t> </a:t>
            </a:r>
            <a:r>
              <a:rPr lang="fr-FR" dirty="0" err="1" smtClean="0"/>
              <a:t>coupled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b="1" dirty="0" err="1" smtClean="0"/>
              <a:t>cypHer</a:t>
            </a:r>
            <a:r>
              <a:rPr lang="fr-FR" dirty="0" smtClean="0"/>
              <a:t> (pH sensitive </a:t>
            </a:r>
            <a:r>
              <a:rPr lang="fr-FR" dirty="0" err="1" smtClean="0"/>
              <a:t>fluorophore</a:t>
            </a:r>
            <a:r>
              <a:rPr lang="fr-FR" dirty="0" smtClean="0"/>
              <a:t>) </a:t>
            </a: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anti-Syt1-</a:t>
            </a:r>
            <a:r>
              <a:rPr lang="fr-FR" dirty="0" err="1" smtClean="0">
                <a:solidFill>
                  <a:srgbClr val="FF0000"/>
                </a:solidFill>
              </a:rPr>
              <a:t>cypHer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2000240"/>
            <a:ext cx="3119441" cy="2574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4" name="Groupe 13"/>
          <p:cNvGrpSpPr/>
          <p:nvPr/>
        </p:nvGrpSpPr>
        <p:grpSpPr>
          <a:xfrm>
            <a:off x="428596" y="5511719"/>
            <a:ext cx="357190" cy="774801"/>
            <a:chOff x="1214414" y="5143512"/>
            <a:chExt cx="357190" cy="774801"/>
          </a:xfrm>
        </p:grpSpPr>
        <p:cxnSp>
          <p:nvCxnSpPr>
            <p:cNvPr id="15" name="Connecteur droit 14"/>
            <p:cNvCxnSpPr/>
            <p:nvPr/>
          </p:nvCxnSpPr>
          <p:spPr>
            <a:xfrm>
              <a:off x="1214414" y="5429264"/>
              <a:ext cx="35719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1088810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16200000" flipV="1">
              <a:off x="1396596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 rot="16200000" flipV="1">
              <a:off x="1241210" y="5567378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9" name="Ellipse 18"/>
            <p:cNvSpPr/>
            <p:nvPr/>
          </p:nvSpPr>
          <p:spPr>
            <a:xfrm>
              <a:off x="1285852" y="5703999"/>
              <a:ext cx="214314" cy="21431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0" name="ZoneTexte 19"/>
          <p:cNvSpPr txBox="1"/>
          <p:nvPr/>
        </p:nvSpPr>
        <p:spPr>
          <a:xfrm>
            <a:off x="928662" y="5500702"/>
            <a:ext cx="3857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VGAT </a:t>
            </a:r>
            <a:r>
              <a:rPr lang="fr-FR" b="1" dirty="0" err="1" smtClean="0"/>
              <a:t>antibody</a:t>
            </a:r>
            <a:r>
              <a:rPr lang="fr-FR" dirty="0" smtClean="0"/>
              <a:t> </a:t>
            </a:r>
            <a:r>
              <a:rPr lang="fr-FR" dirty="0" err="1" smtClean="0"/>
              <a:t>coupled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b="1" dirty="0" err="1" smtClean="0"/>
              <a:t>cypHer</a:t>
            </a:r>
            <a:r>
              <a:rPr lang="fr-FR" dirty="0" smtClean="0"/>
              <a:t> </a:t>
            </a:r>
          </a:p>
          <a:p>
            <a:pPr algn="ctr"/>
            <a:r>
              <a:rPr lang="fr-FR" dirty="0" smtClean="0"/>
              <a:t>(pH sensitive </a:t>
            </a:r>
            <a:r>
              <a:rPr lang="fr-FR" dirty="0" err="1" smtClean="0"/>
              <a:t>fluorophore</a:t>
            </a:r>
            <a:r>
              <a:rPr lang="fr-FR" dirty="0" smtClean="0"/>
              <a:t>)</a:t>
            </a: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anti-VGAT-</a:t>
            </a:r>
            <a:r>
              <a:rPr lang="fr-FR" dirty="0" err="1" smtClean="0">
                <a:solidFill>
                  <a:srgbClr val="FF0000"/>
                </a:solidFill>
              </a:rPr>
              <a:t>cypHer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500034" y="4631304"/>
            <a:ext cx="450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 smtClean="0"/>
              <a:t>Normalized</a:t>
            </a:r>
            <a:r>
              <a:rPr lang="fr-FR" i="1" dirty="0" smtClean="0"/>
              <a:t> fluorescence of anti-Syt1-</a:t>
            </a:r>
            <a:r>
              <a:rPr lang="fr-FR" i="1" dirty="0" err="1" smtClean="0"/>
              <a:t>cypHer</a:t>
            </a:r>
            <a:endParaRPr lang="fr-FR" i="1" dirty="0"/>
          </a:p>
        </p:txBody>
      </p:sp>
      <p:sp>
        <p:nvSpPr>
          <p:cNvPr id="22" name="ZoneTexte 21"/>
          <p:cNvSpPr txBox="1"/>
          <p:nvPr/>
        </p:nvSpPr>
        <p:spPr>
          <a:xfrm>
            <a:off x="4929190" y="3282735"/>
            <a:ext cx="3786214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The fluorescence </a:t>
            </a:r>
            <a:r>
              <a:rPr lang="fr-FR" dirty="0" err="1" smtClean="0"/>
              <a:t>is</a:t>
            </a:r>
            <a:r>
              <a:rPr lang="fr-FR" dirty="0" smtClean="0"/>
              <a:t> maximal  </a:t>
            </a:r>
            <a:r>
              <a:rPr lang="fr-FR" dirty="0" err="1" smtClean="0"/>
              <a:t>at</a:t>
            </a:r>
            <a:r>
              <a:rPr lang="fr-FR" dirty="0" smtClean="0"/>
              <a:t> pH 5.5</a:t>
            </a:r>
          </a:p>
          <a:p>
            <a:pPr algn="ctr"/>
            <a:r>
              <a:rPr lang="fr-FR" dirty="0" smtClean="0"/>
              <a:t>(pH of </a:t>
            </a:r>
            <a:r>
              <a:rPr lang="fr-FR" dirty="0" err="1" smtClean="0"/>
              <a:t>inside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23" name="Ellipse 22"/>
          <p:cNvSpPr/>
          <p:nvPr/>
        </p:nvSpPr>
        <p:spPr>
          <a:xfrm>
            <a:off x="1357290" y="1928802"/>
            <a:ext cx="642942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/>
          <p:cNvSpPr/>
          <p:nvPr/>
        </p:nvSpPr>
        <p:spPr>
          <a:xfrm>
            <a:off x="1571604" y="3857628"/>
            <a:ext cx="642942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ZoneTexte 24"/>
          <p:cNvSpPr txBox="1"/>
          <p:nvPr/>
        </p:nvSpPr>
        <p:spPr>
          <a:xfrm>
            <a:off x="4929190" y="2214554"/>
            <a:ext cx="3786214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Cypher</a:t>
            </a:r>
            <a:r>
              <a:rPr lang="fr-FR" dirty="0" smtClean="0"/>
              <a:t> </a:t>
            </a:r>
            <a:r>
              <a:rPr lang="fr-FR" dirty="0" err="1" smtClean="0"/>
              <a:t>emits</a:t>
            </a:r>
            <a:r>
              <a:rPr lang="fr-FR" dirty="0" smtClean="0"/>
              <a:t> </a:t>
            </a:r>
            <a:r>
              <a:rPr lang="fr-FR" dirty="0" err="1" smtClean="0"/>
              <a:t>red</a:t>
            </a:r>
            <a:r>
              <a:rPr lang="fr-FR" dirty="0" smtClean="0"/>
              <a:t> fluorescence </a:t>
            </a:r>
            <a:r>
              <a:rPr lang="fr-FR" dirty="0" err="1" smtClean="0"/>
              <a:t>when</a:t>
            </a:r>
            <a:r>
              <a:rPr lang="fr-FR" dirty="0" smtClean="0"/>
              <a:t> </a:t>
            </a:r>
            <a:r>
              <a:rPr lang="fr-FR" dirty="0" err="1" smtClean="0"/>
              <a:t>excited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dirty="0" smtClean="0"/>
              <a:t> 640 nm</a:t>
            </a:r>
            <a:endParaRPr lang="fr-FR" dirty="0"/>
          </a:p>
        </p:txBody>
      </p:sp>
      <p:sp>
        <p:nvSpPr>
          <p:cNvPr id="26" name="ZoneTexte 25"/>
          <p:cNvSpPr txBox="1"/>
          <p:nvPr/>
        </p:nvSpPr>
        <p:spPr>
          <a:xfrm>
            <a:off x="4929190" y="5711627"/>
            <a:ext cx="378621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For </a:t>
            </a:r>
            <a:r>
              <a:rPr lang="fr-FR" dirty="0" err="1" smtClean="0"/>
              <a:t>studying</a:t>
            </a:r>
            <a:r>
              <a:rPr lang="fr-FR" dirty="0" smtClean="0"/>
              <a:t> </a:t>
            </a:r>
            <a:r>
              <a:rPr lang="fr-FR" dirty="0" err="1" smtClean="0"/>
              <a:t>inhibitory</a:t>
            </a:r>
            <a:r>
              <a:rPr lang="fr-FR" dirty="0" smtClean="0"/>
              <a:t> synapses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571736" y="734400"/>
            <a:ext cx="4286280" cy="314327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3835586" y="1592878"/>
            <a:ext cx="1714512" cy="17145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61" name="Groupe 60"/>
          <p:cNvGrpSpPr/>
          <p:nvPr/>
        </p:nvGrpSpPr>
        <p:grpSpPr>
          <a:xfrm>
            <a:off x="142844" y="642918"/>
            <a:ext cx="1785950" cy="2432550"/>
            <a:chOff x="142844" y="642918"/>
            <a:chExt cx="1785950" cy="2432550"/>
          </a:xfrm>
        </p:grpSpPr>
        <p:sp>
          <p:nvSpPr>
            <p:cNvPr id="8" name="Forme libre 7"/>
            <p:cNvSpPr/>
            <p:nvPr/>
          </p:nvSpPr>
          <p:spPr>
            <a:xfrm>
              <a:off x="142844" y="642918"/>
              <a:ext cx="1785950" cy="2432550"/>
            </a:xfrm>
            <a:custGeom>
              <a:avLst/>
              <a:gdLst>
                <a:gd name="connsiteX0" fmla="*/ 839835 w 2822871"/>
                <a:gd name="connsiteY0" fmla="*/ 0 h 3844887"/>
                <a:gd name="connsiteX1" fmla="*/ 729666 w 2822871"/>
                <a:gd name="connsiteY1" fmla="*/ 2049137 h 3844887"/>
                <a:gd name="connsiteX2" fmla="*/ 663565 w 2822871"/>
                <a:gd name="connsiteY2" fmla="*/ 2236424 h 3844887"/>
                <a:gd name="connsiteX3" fmla="*/ 531363 w 2822871"/>
                <a:gd name="connsiteY3" fmla="*/ 2346593 h 3844887"/>
                <a:gd name="connsiteX4" fmla="*/ 377126 w 2822871"/>
                <a:gd name="connsiteY4" fmla="*/ 2489812 h 3844887"/>
                <a:gd name="connsiteX5" fmla="*/ 300008 w 2822871"/>
                <a:gd name="connsiteY5" fmla="*/ 2533880 h 3844887"/>
                <a:gd name="connsiteX6" fmla="*/ 266958 w 2822871"/>
                <a:gd name="connsiteY6" fmla="*/ 2555913 h 3844887"/>
                <a:gd name="connsiteX7" fmla="*/ 134755 w 2822871"/>
                <a:gd name="connsiteY7" fmla="*/ 2754217 h 3844887"/>
                <a:gd name="connsiteX8" fmla="*/ 123739 w 2822871"/>
                <a:gd name="connsiteY8" fmla="*/ 2787268 h 3844887"/>
                <a:gd name="connsiteX9" fmla="*/ 57637 w 2822871"/>
                <a:gd name="connsiteY9" fmla="*/ 2930487 h 3844887"/>
                <a:gd name="connsiteX10" fmla="*/ 35604 w 2822871"/>
                <a:gd name="connsiteY10" fmla="*/ 2974554 h 3844887"/>
                <a:gd name="connsiteX11" fmla="*/ 2553 w 2822871"/>
                <a:gd name="connsiteY11" fmla="*/ 3205909 h 3844887"/>
                <a:gd name="connsiteX12" fmla="*/ 35604 w 2822871"/>
                <a:gd name="connsiteY12" fmla="*/ 3404212 h 3844887"/>
                <a:gd name="connsiteX13" fmla="*/ 134755 w 2822871"/>
                <a:gd name="connsiteY13" fmla="*/ 3624550 h 3844887"/>
                <a:gd name="connsiteX14" fmla="*/ 311025 w 2822871"/>
                <a:gd name="connsiteY14" fmla="*/ 3734718 h 3844887"/>
                <a:gd name="connsiteX15" fmla="*/ 608481 w 2822871"/>
                <a:gd name="connsiteY15" fmla="*/ 3811836 h 3844887"/>
                <a:gd name="connsiteX16" fmla="*/ 950004 w 2822871"/>
                <a:gd name="connsiteY16" fmla="*/ 3844887 h 3844887"/>
                <a:gd name="connsiteX17" fmla="*/ 2227960 w 2822871"/>
                <a:gd name="connsiteY17" fmla="*/ 3822853 h 3844887"/>
                <a:gd name="connsiteX18" fmla="*/ 2426264 w 2822871"/>
                <a:gd name="connsiteY18" fmla="*/ 3778786 h 3844887"/>
                <a:gd name="connsiteX19" fmla="*/ 2580500 w 2822871"/>
                <a:gd name="connsiteY19" fmla="*/ 3701668 h 3844887"/>
                <a:gd name="connsiteX20" fmla="*/ 2756770 w 2822871"/>
                <a:gd name="connsiteY20" fmla="*/ 3492347 h 3844887"/>
                <a:gd name="connsiteX21" fmla="*/ 2811854 w 2822871"/>
                <a:gd name="connsiteY21" fmla="*/ 3316077 h 3844887"/>
                <a:gd name="connsiteX22" fmla="*/ 2822871 w 2822871"/>
                <a:gd name="connsiteY22" fmla="*/ 3073706 h 3844887"/>
                <a:gd name="connsiteX23" fmla="*/ 2789820 w 2822871"/>
                <a:gd name="connsiteY23" fmla="*/ 2776251 h 3844887"/>
                <a:gd name="connsiteX24" fmla="*/ 2569483 w 2822871"/>
                <a:gd name="connsiteY24" fmla="*/ 2511846 h 3844887"/>
                <a:gd name="connsiteX25" fmla="*/ 2261011 w 2822871"/>
                <a:gd name="connsiteY25" fmla="*/ 2291509 h 3844887"/>
                <a:gd name="connsiteX26" fmla="*/ 2084741 w 2822871"/>
                <a:gd name="connsiteY26" fmla="*/ 2214391 h 3844887"/>
                <a:gd name="connsiteX27" fmla="*/ 1985589 w 2822871"/>
                <a:gd name="connsiteY27" fmla="*/ 2104222 h 3844887"/>
                <a:gd name="connsiteX28" fmla="*/ 1919488 w 2822871"/>
                <a:gd name="connsiteY28" fmla="*/ 11017 h 3844887"/>
                <a:gd name="connsiteX29" fmla="*/ 839835 w 2822871"/>
                <a:gd name="connsiteY29" fmla="*/ 0 h 384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22871" h="3844887">
                  <a:moveTo>
                    <a:pt x="839835" y="0"/>
                  </a:moveTo>
                  <a:lnTo>
                    <a:pt x="729666" y="2049137"/>
                  </a:lnTo>
                  <a:lnTo>
                    <a:pt x="663565" y="2236424"/>
                  </a:lnTo>
                  <a:lnTo>
                    <a:pt x="531363" y="2346593"/>
                  </a:lnTo>
                  <a:lnTo>
                    <a:pt x="377126" y="2489812"/>
                  </a:lnTo>
                  <a:cubicBezTo>
                    <a:pt x="351420" y="2504501"/>
                    <a:pt x="325396" y="2518647"/>
                    <a:pt x="300008" y="2533880"/>
                  </a:cubicBezTo>
                  <a:cubicBezTo>
                    <a:pt x="288655" y="2540692"/>
                    <a:pt x="266958" y="2555913"/>
                    <a:pt x="266958" y="2555913"/>
                  </a:cubicBezTo>
                  <a:cubicBezTo>
                    <a:pt x="222890" y="2622014"/>
                    <a:pt x="159875" y="2678849"/>
                    <a:pt x="134755" y="2754217"/>
                  </a:cubicBezTo>
                  <a:lnTo>
                    <a:pt x="123739" y="2787268"/>
                  </a:lnTo>
                  <a:cubicBezTo>
                    <a:pt x="101705" y="2835008"/>
                    <a:pt x="81151" y="2883459"/>
                    <a:pt x="57637" y="2930487"/>
                  </a:cubicBezTo>
                  <a:cubicBezTo>
                    <a:pt x="33567" y="2978627"/>
                    <a:pt x="35604" y="2946959"/>
                    <a:pt x="35604" y="2974554"/>
                  </a:cubicBezTo>
                  <a:cubicBezTo>
                    <a:pt x="0" y="3176307"/>
                    <a:pt x="2553" y="3098447"/>
                    <a:pt x="2553" y="3205909"/>
                  </a:cubicBezTo>
                  <a:lnTo>
                    <a:pt x="35604" y="3404212"/>
                  </a:lnTo>
                  <a:lnTo>
                    <a:pt x="134755" y="3624550"/>
                  </a:lnTo>
                  <a:lnTo>
                    <a:pt x="311025" y="3734718"/>
                  </a:lnTo>
                  <a:lnTo>
                    <a:pt x="608481" y="3811836"/>
                  </a:lnTo>
                  <a:lnTo>
                    <a:pt x="950004" y="3844887"/>
                  </a:lnTo>
                  <a:lnTo>
                    <a:pt x="2227960" y="3822853"/>
                  </a:lnTo>
                  <a:lnTo>
                    <a:pt x="2426264" y="3778786"/>
                  </a:lnTo>
                  <a:lnTo>
                    <a:pt x="2580500" y="3701668"/>
                  </a:lnTo>
                  <a:lnTo>
                    <a:pt x="2756770" y="3492347"/>
                  </a:lnTo>
                  <a:lnTo>
                    <a:pt x="2811854" y="3316077"/>
                  </a:lnTo>
                  <a:lnTo>
                    <a:pt x="2822871" y="3073706"/>
                  </a:lnTo>
                  <a:lnTo>
                    <a:pt x="2789820" y="2776251"/>
                  </a:lnTo>
                  <a:lnTo>
                    <a:pt x="2569483" y="2511846"/>
                  </a:lnTo>
                  <a:lnTo>
                    <a:pt x="2261011" y="2291509"/>
                  </a:lnTo>
                  <a:lnTo>
                    <a:pt x="2084741" y="2214391"/>
                  </a:lnTo>
                  <a:lnTo>
                    <a:pt x="1985589" y="2104222"/>
                  </a:lnTo>
                  <a:lnTo>
                    <a:pt x="1919488" y="11017"/>
                  </a:lnTo>
                  <a:lnTo>
                    <a:pt x="839835" y="0"/>
                  </a:lnTo>
                  <a:close/>
                </a:path>
              </a:pathLst>
            </a:custGeom>
            <a:gradFill flip="none" rotWithShape="1">
              <a:gsLst>
                <a:gs pos="25000">
                  <a:schemeClr val="accent1">
                    <a:lumMod val="75000"/>
                    <a:alpha val="64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Ellipse 8"/>
            <p:cNvSpPr/>
            <p:nvPr/>
          </p:nvSpPr>
          <p:spPr>
            <a:xfrm>
              <a:off x="527694" y="2450789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Ellipse 9"/>
            <p:cNvSpPr/>
            <p:nvPr/>
          </p:nvSpPr>
          <p:spPr>
            <a:xfrm>
              <a:off x="708481" y="2224805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Ellipse 10"/>
            <p:cNvSpPr/>
            <p:nvPr/>
          </p:nvSpPr>
          <p:spPr>
            <a:xfrm>
              <a:off x="889268" y="2495986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Ellipse 11"/>
            <p:cNvSpPr/>
            <p:nvPr/>
          </p:nvSpPr>
          <p:spPr>
            <a:xfrm>
              <a:off x="1160449" y="2270002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Ellipse 12"/>
            <p:cNvSpPr/>
            <p:nvPr/>
          </p:nvSpPr>
          <p:spPr>
            <a:xfrm>
              <a:off x="1341236" y="2541183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7" name="Ellipse 46"/>
          <p:cNvSpPr/>
          <p:nvPr/>
        </p:nvSpPr>
        <p:spPr>
          <a:xfrm>
            <a:off x="721634" y="2764438"/>
            <a:ext cx="135590" cy="13559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428860" y="3888689"/>
            <a:ext cx="4572032" cy="2121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527694" y="2676773"/>
            <a:ext cx="497165" cy="4519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594035" y="1164250"/>
            <a:ext cx="183698" cy="642942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0" name="Groupe 29"/>
          <p:cNvGrpSpPr/>
          <p:nvPr/>
        </p:nvGrpSpPr>
        <p:grpSpPr>
          <a:xfrm>
            <a:off x="38355" y="5663622"/>
            <a:ext cx="357190" cy="774801"/>
            <a:chOff x="1214414" y="5143512"/>
            <a:chExt cx="357190" cy="774801"/>
          </a:xfrm>
        </p:grpSpPr>
        <p:cxnSp>
          <p:nvCxnSpPr>
            <p:cNvPr id="24" name="Connecteur droit 23"/>
            <p:cNvCxnSpPr/>
            <p:nvPr/>
          </p:nvCxnSpPr>
          <p:spPr>
            <a:xfrm>
              <a:off x="1214414" y="5429264"/>
              <a:ext cx="35719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rot="16200000" flipV="1">
              <a:off x="1088810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Connecteur droit 26"/>
            <p:cNvCxnSpPr/>
            <p:nvPr/>
          </p:nvCxnSpPr>
          <p:spPr>
            <a:xfrm rot="16200000" flipV="1">
              <a:off x="1396596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Connecteur droit 27"/>
            <p:cNvCxnSpPr/>
            <p:nvPr/>
          </p:nvCxnSpPr>
          <p:spPr>
            <a:xfrm rot="16200000" flipV="1">
              <a:off x="1241210" y="5567378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9" name="Ellipse 28"/>
            <p:cNvSpPr/>
            <p:nvPr/>
          </p:nvSpPr>
          <p:spPr>
            <a:xfrm>
              <a:off x="1285852" y="5703999"/>
              <a:ext cx="214314" cy="21431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1" name="Ellipse 30"/>
          <p:cNvSpPr/>
          <p:nvPr/>
        </p:nvSpPr>
        <p:spPr>
          <a:xfrm>
            <a:off x="4577336" y="2195866"/>
            <a:ext cx="214314" cy="214314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7143768" y="4520614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ZoneTexte 33"/>
          <p:cNvSpPr txBox="1"/>
          <p:nvPr/>
        </p:nvSpPr>
        <p:spPr>
          <a:xfrm>
            <a:off x="7143768" y="4520614"/>
            <a:ext cx="50006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7,4</a:t>
            </a:r>
          </a:p>
          <a:p>
            <a:r>
              <a:rPr lang="fr-FR" dirty="0" smtClean="0"/>
              <a:t>7,3</a:t>
            </a:r>
          </a:p>
          <a:p>
            <a:r>
              <a:rPr lang="fr-FR" dirty="0" smtClean="0"/>
              <a:t>7,2</a:t>
            </a:r>
          </a:p>
          <a:p>
            <a:r>
              <a:rPr lang="fr-FR" dirty="0" smtClean="0"/>
              <a:t>7,1</a:t>
            </a:r>
          </a:p>
          <a:p>
            <a:r>
              <a:rPr lang="fr-FR" dirty="0" smtClean="0"/>
              <a:t>7,0</a:t>
            </a:r>
          </a:p>
          <a:p>
            <a:r>
              <a:rPr lang="fr-FR" dirty="0" smtClean="0"/>
              <a:t>6,9</a:t>
            </a:r>
          </a:p>
          <a:p>
            <a:r>
              <a:rPr lang="fr-FR" dirty="0" smtClean="0"/>
              <a:t>6,8</a:t>
            </a:r>
          </a:p>
          <a:p>
            <a:r>
              <a:rPr lang="fr-FR" dirty="0" smtClean="0"/>
              <a:t>6,7</a:t>
            </a:r>
          </a:p>
          <a:p>
            <a:r>
              <a:rPr lang="fr-FR" dirty="0" smtClean="0"/>
              <a:t>6,6</a:t>
            </a:r>
          </a:p>
          <a:p>
            <a:r>
              <a:rPr lang="fr-FR" dirty="0" smtClean="0"/>
              <a:t>6,5</a:t>
            </a:r>
          </a:p>
          <a:p>
            <a:r>
              <a:rPr lang="fr-FR" dirty="0" smtClean="0"/>
              <a:t>6,4</a:t>
            </a:r>
          </a:p>
          <a:p>
            <a:r>
              <a:rPr lang="fr-FR" dirty="0" smtClean="0"/>
              <a:t>6,3</a:t>
            </a:r>
          </a:p>
          <a:p>
            <a:r>
              <a:rPr lang="fr-FR" dirty="0" smtClean="0"/>
              <a:t>6,2</a:t>
            </a:r>
          </a:p>
          <a:p>
            <a:r>
              <a:rPr lang="fr-FR" dirty="0" smtClean="0"/>
              <a:t>6,1</a:t>
            </a:r>
          </a:p>
          <a:p>
            <a:r>
              <a:rPr lang="fr-FR" dirty="0" smtClean="0"/>
              <a:t>6,0</a:t>
            </a:r>
          </a:p>
          <a:p>
            <a:r>
              <a:rPr lang="fr-FR" dirty="0" smtClean="0"/>
              <a:t>5,9</a:t>
            </a:r>
          </a:p>
          <a:p>
            <a:r>
              <a:rPr lang="fr-FR" dirty="0" smtClean="0"/>
              <a:t>5,8</a:t>
            </a:r>
          </a:p>
          <a:p>
            <a:r>
              <a:rPr lang="fr-FR" dirty="0" smtClean="0"/>
              <a:t>5,7</a:t>
            </a:r>
          </a:p>
          <a:p>
            <a:r>
              <a:rPr lang="fr-FR" dirty="0" smtClean="0"/>
              <a:t>5,6</a:t>
            </a:r>
          </a:p>
          <a:p>
            <a:endParaRPr lang="fr-FR" dirty="0" smtClean="0"/>
          </a:p>
          <a:p>
            <a:r>
              <a:rPr lang="fr-FR" dirty="0" smtClean="0"/>
              <a:t>5,5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072330" y="4894181"/>
            <a:ext cx="785818" cy="5500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/>
          <p:cNvSpPr/>
          <p:nvPr/>
        </p:nvSpPr>
        <p:spPr>
          <a:xfrm>
            <a:off x="7072330" y="1000108"/>
            <a:ext cx="785818" cy="35094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ZoneTexte 31"/>
          <p:cNvSpPr txBox="1"/>
          <p:nvPr/>
        </p:nvSpPr>
        <p:spPr>
          <a:xfrm>
            <a:off x="7143768" y="4020548"/>
            <a:ext cx="500066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pH</a:t>
            </a:r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2571736" y="734400"/>
            <a:ext cx="4286280" cy="4357718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/>
          <p:cNvSpPr/>
          <p:nvPr/>
        </p:nvSpPr>
        <p:spPr>
          <a:xfrm rot="5400000">
            <a:off x="4158680" y="5771146"/>
            <a:ext cx="183698" cy="642942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9" name="Groupe 38"/>
          <p:cNvGrpSpPr/>
          <p:nvPr/>
        </p:nvGrpSpPr>
        <p:grpSpPr>
          <a:xfrm>
            <a:off x="37539" y="5654867"/>
            <a:ext cx="357190" cy="774801"/>
            <a:chOff x="1214414" y="5143512"/>
            <a:chExt cx="357190" cy="774801"/>
          </a:xfrm>
        </p:grpSpPr>
        <p:cxnSp>
          <p:nvCxnSpPr>
            <p:cNvPr id="40" name="Connecteur droit 39"/>
            <p:cNvCxnSpPr/>
            <p:nvPr/>
          </p:nvCxnSpPr>
          <p:spPr>
            <a:xfrm>
              <a:off x="1214414" y="5429264"/>
              <a:ext cx="35719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Connecteur droit 40"/>
            <p:cNvCxnSpPr/>
            <p:nvPr/>
          </p:nvCxnSpPr>
          <p:spPr>
            <a:xfrm rot="16200000" flipV="1">
              <a:off x="1088810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Connecteur droit 41"/>
            <p:cNvCxnSpPr/>
            <p:nvPr/>
          </p:nvCxnSpPr>
          <p:spPr>
            <a:xfrm rot="16200000" flipV="1">
              <a:off x="1396596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" name="Connecteur droit 42"/>
            <p:cNvCxnSpPr/>
            <p:nvPr/>
          </p:nvCxnSpPr>
          <p:spPr>
            <a:xfrm rot="16200000" flipV="1">
              <a:off x="1241210" y="5567378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44" name="Ellipse 43"/>
            <p:cNvSpPr/>
            <p:nvPr/>
          </p:nvSpPr>
          <p:spPr>
            <a:xfrm>
              <a:off x="1285852" y="5703999"/>
              <a:ext cx="214314" cy="21431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5" name="ZoneTexte 44"/>
          <p:cNvSpPr txBox="1"/>
          <p:nvPr/>
        </p:nvSpPr>
        <p:spPr>
          <a:xfrm>
            <a:off x="714348" y="5869181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Synaptotagmin</a:t>
            </a:r>
            <a:r>
              <a:rPr lang="fr-FR" b="1" dirty="0" smtClean="0"/>
              <a:t> 1 </a:t>
            </a:r>
            <a:r>
              <a:rPr lang="fr-FR" b="1" dirty="0" err="1" smtClean="0"/>
              <a:t>antibody</a:t>
            </a:r>
            <a:r>
              <a:rPr lang="fr-FR" dirty="0" smtClean="0"/>
              <a:t> </a:t>
            </a:r>
            <a:r>
              <a:rPr lang="fr-FR" dirty="0" err="1" smtClean="0"/>
              <a:t>coupled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b="1" dirty="0" err="1" smtClean="0"/>
              <a:t>cypHer</a:t>
            </a:r>
            <a:r>
              <a:rPr lang="fr-FR" dirty="0" smtClean="0"/>
              <a:t> </a:t>
            </a:r>
          </a:p>
          <a:p>
            <a:r>
              <a:rPr lang="fr-FR" dirty="0" smtClean="0"/>
              <a:t>(pH sensitive </a:t>
            </a:r>
            <a:r>
              <a:rPr lang="fr-FR" dirty="0" err="1" smtClean="0"/>
              <a:t>fluorophore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46" name="ZoneTexte 45"/>
          <p:cNvSpPr txBox="1"/>
          <p:nvPr/>
        </p:nvSpPr>
        <p:spPr>
          <a:xfrm>
            <a:off x="4643438" y="5869181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Synaptotagmin</a:t>
            </a:r>
            <a:r>
              <a:rPr lang="fr-FR" b="1" dirty="0" smtClean="0"/>
              <a:t> 1</a:t>
            </a:r>
            <a:endParaRPr lang="fr-FR" dirty="0"/>
          </a:p>
        </p:txBody>
      </p:sp>
      <p:sp>
        <p:nvSpPr>
          <p:cNvPr id="48" name="Flèche gauche 47"/>
          <p:cNvSpPr/>
          <p:nvPr/>
        </p:nvSpPr>
        <p:spPr>
          <a:xfrm>
            <a:off x="7786710" y="2158550"/>
            <a:ext cx="978408" cy="484632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Flèche gauche 48"/>
          <p:cNvSpPr/>
          <p:nvPr/>
        </p:nvSpPr>
        <p:spPr>
          <a:xfrm rot="19223225">
            <a:off x="4242122" y="2375257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lèche gauche 49"/>
          <p:cNvSpPr/>
          <p:nvPr/>
        </p:nvSpPr>
        <p:spPr>
          <a:xfrm rot="13457327">
            <a:off x="4776521" y="2402828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Flèche gauche 50"/>
          <p:cNvSpPr/>
          <p:nvPr/>
        </p:nvSpPr>
        <p:spPr>
          <a:xfrm rot="16200000">
            <a:off x="4511851" y="2580021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lèche gauche 51"/>
          <p:cNvSpPr/>
          <p:nvPr/>
        </p:nvSpPr>
        <p:spPr>
          <a:xfrm rot="10800000">
            <a:off x="6858017" y="5996018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ZoneTexte 52"/>
          <p:cNvSpPr txBox="1"/>
          <p:nvPr/>
        </p:nvSpPr>
        <p:spPr>
          <a:xfrm>
            <a:off x="7286644" y="5869181"/>
            <a:ext cx="1857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Red</a:t>
            </a:r>
            <a:r>
              <a:rPr lang="fr-FR" b="1" dirty="0" smtClean="0"/>
              <a:t> fluorescence </a:t>
            </a:r>
          </a:p>
          <a:p>
            <a:r>
              <a:rPr lang="fr-FR" b="1" dirty="0" err="1" smtClean="0"/>
              <a:t>emission</a:t>
            </a:r>
            <a:endParaRPr lang="fr-FR" dirty="0"/>
          </a:p>
        </p:txBody>
      </p:sp>
      <p:cxnSp>
        <p:nvCxnSpPr>
          <p:cNvPr id="55" name="Connecteur droit 54"/>
          <p:cNvCxnSpPr/>
          <p:nvPr/>
        </p:nvCxnSpPr>
        <p:spPr>
          <a:xfrm flipV="1">
            <a:off x="522612" y="748223"/>
            <a:ext cx="2071702" cy="192882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Connecteur droit 56"/>
          <p:cNvCxnSpPr/>
          <p:nvPr/>
        </p:nvCxnSpPr>
        <p:spPr>
          <a:xfrm flipV="1">
            <a:off x="1011389" y="785794"/>
            <a:ext cx="5846627" cy="191753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Connecteur droit 57"/>
          <p:cNvCxnSpPr/>
          <p:nvPr/>
        </p:nvCxnSpPr>
        <p:spPr>
          <a:xfrm>
            <a:off x="539544" y="3120670"/>
            <a:ext cx="2032192" cy="187996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Connecteur droit 58"/>
          <p:cNvCxnSpPr/>
          <p:nvPr/>
        </p:nvCxnSpPr>
        <p:spPr>
          <a:xfrm>
            <a:off x="1011389" y="3143248"/>
            <a:ext cx="5846627" cy="192882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Éclair 55"/>
          <p:cNvSpPr/>
          <p:nvPr/>
        </p:nvSpPr>
        <p:spPr>
          <a:xfrm>
            <a:off x="435241" y="1332377"/>
            <a:ext cx="279107" cy="453549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0" name="ZoneTexte 59"/>
          <p:cNvSpPr txBox="1"/>
          <p:nvPr/>
        </p:nvSpPr>
        <p:spPr>
          <a:xfrm>
            <a:off x="142844" y="978083"/>
            <a:ext cx="1744195" cy="30777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err="1" smtClean="0"/>
              <a:t>Spontaneous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activity</a:t>
            </a:r>
            <a:endParaRPr lang="fr-FR" sz="1400" b="1" dirty="0"/>
          </a:p>
        </p:txBody>
      </p:sp>
      <p:sp>
        <p:nvSpPr>
          <p:cNvPr id="54" name="ZoneTexte 5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62" name="ZoneTexte 61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1356E-6 L 0.48941 -0.2537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" y="-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0.33171 L -4.44444E-6 -0.00139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022E-16 0.33287 L -1.11022E-16 -0.00024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941 -0.25329 L 0.48941 -0.5864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500"/>
                            </p:stCondLst>
                            <p:childTnLst>
                              <p:par>
                                <p:cTn id="128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33303 L -0.00139 -1.13552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401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16" grpId="2" animBg="1"/>
      <p:bldP spid="47" grpId="0" animBg="1"/>
      <p:bldP spid="47" grpId="1" animBg="1"/>
      <p:bldP spid="17" grpId="0" animBg="1"/>
      <p:bldP spid="18" grpId="0" animBg="1"/>
      <p:bldP spid="18" grpId="1" animBg="1"/>
      <p:bldP spid="18" grpId="2" animBg="1"/>
      <p:bldP spid="31" grpId="0" animBg="1"/>
      <p:bldP spid="33" grpId="0" animBg="1"/>
      <p:bldP spid="33" grpId="1" animBg="1"/>
      <p:bldP spid="34" grpId="0"/>
      <p:bldP spid="34" grpId="1"/>
      <p:bldP spid="34" grpId="2"/>
      <p:bldP spid="35" grpId="0" animBg="1"/>
      <p:bldP spid="35" grpId="1" animBg="1"/>
      <p:bldP spid="36" grpId="0" animBg="1"/>
      <p:bldP spid="36" grpId="1" animBg="1"/>
      <p:bldP spid="32" grpId="0" animBg="1"/>
      <p:bldP spid="32" grpId="1" animBg="1"/>
      <p:bldP spid="37" grpId="0" animBg="1"/>
      <p:bldP spid="38" grpId="0" animBg="1"/>
      <p:bldP spid="45" grpId="0"/>
      <p:bldP spid="46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6" grpId="1" animBg="1"/>
      <p:bldP spid="56" grpId="2" animBg="1"/>
      <p:bldP spid="60" grpId="0" animBg="1"/>
      <p:bldP spid="6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571736" y="734400"/>
            <a:ext cx="4286280" cy="314327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3835586" y="1592878"/>
            <a:ext cx="1714512" cy="17145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54" name="Groupe 53"/>
          <p:cNvGrpSpPr/>
          <p:nvPr/>
        </p:nvGrpSpPr>
        <p:grpSpPr>
          <a:xfrm>
            <a:off x="142844" y="642918"/>
            <a:ext cx="1785950" cy="2432550"/>
            <a:chOff x="142844" y="642918"/>
            <a:chExt cx="1785950" cy="2432550"/>
          </a:xfrm>
        </p:grpSpPr>
        <p:sp>
          <p:nvSpPr>
            <p:cNvPr id="8" name="Forme libre 7"/>
            <p:cNvSpPr/>
            <p:nvPr/>
          </p:nvSpPr>
          <p:spPr>
            <a:xfrm>
              <a:off x="142844" y="642918"/>
              <a:ext cx="1785950" cy="2432550"/>
            </a:xfrm>
            <a:custGeom>
              <a:avLst/>
              <a:gdLst>
                <a:gd name="connsiteX0" fmla="*/ 839835 w 2822871"/>
                <a:gd name="connsiteY0" fmla="*/ 0 h 3844887"/>
                <a:gd name="connsiteX1" fmla="*/ 729666 w 2822871"/>
                <a:gd name="connsiteY1" fmla="*/ 2049137 h 3844887"/>
                <a:gd name="connsiteX2" fmla="*/ 663565 w 2822871"/>
                <a:gd name="connsiteY2" fmla="*/ 2236424 h 3844887"/>
                <a:gd name="connsiteX3" fmla="*/ 531363 w 2822871"/>
                <a:gd name="connsiteY3" fmla="*/ 2346593 h 3844887"/>
                <a:gd name="connsiteX4" fmla="*/ 377126 w 2822871"/>
                <a:gd name="connsiteY4" fmla="*/ 2489812 h 3844887"/>
                <a:gd name="connsiteX5" fmla="*/ 300008 w 2822871"/>
                <a:gd name="connsiteY5" fmla="*/ 2533880 h 3844887"/>
                <a:gd name="connsiteX6" fmla="*/ 266958 w 2822871"/>
                <a:gd name="connsiteY6" fmla="*/ 2555913 h 3844887"/>
                <a:gd name="connsiteX7" fmla="*/ 134755 w 2822871"/>
                <a:gd name="connsiteY7" fmla="*/ 2754217 h 3844887"/>
                <a:gd name="connsiteX8" fmla="*/ 123739 w 2822871"/>
                <a:gd name="connsiteY8" fmla="*/ 2787268 h 3844887"/>
                <a:gd name="connsiteX9" fmla="*/ 57637 w 2822871"/>
                <a:gd name="connsiteY9" fmla="*/ 2930487 h 3844887"/>
                <a:gd name="connsiteX10" fmla="*/ 35604 w 2822871"/>
                <a:gd name="connsiteY10" fmla="*/ 2974554 h 3844887"/>
                <a:gd name="connsiteX11" fmla="*/ 2553 w 2822871"/>
                <a:gd name="connsiteY11" fmla="*/ 3205909 h 3844887"/>
                <a:gd name="connsiteX12" fmla="*/ 35604 w 2822871"/>
                <a:gd name="connsiteY12" fmla="*/ 3404212 h 3844887"/>
                <a:gd name="connsiteX13" fmla="*/ 134755 w 2822871"/>
                <a:gd name="connsiteY13" fmla="*/ 3624550 h 3844887"/>
                <a:gd name="connsiteX14" fmla="*/ 311025 w 2822871"/>
                <a:gd name="connsiteY14" fmla="*/ 3734718 h 3844887"/>
                <a:gd name="connsiteX15" fmla="*/ 608481 w 2822871"/>
                <a:gd name="connsiteY15" fmla="*/ 3811836 h 3844887"/>
                <a:gd name="connsiteX16" fmla="*/ 950004 w 2822871"/>
                <a:gd name="connsiteY16" fmla="*/ 3844887 h 3844887"/>
                <a:gd name="connsiteX17" fmla="*/ 2227960 w 2822871"/>
                <a:gd name="connsiteY17" fmla="*/ 3822853 h 3844887"/>
                <a:gd name="connsiteX18" fmla="*/ 2426264 w 2822871"/>
                <a:gd name="connsiteY18" fmla="*/ 3778786 h 3844887"/>
                <a:gd name="connsiteX19" fmla="*/ 2580500 w 2822871"/>
                <a:gd name="connsiteY19" fmla="*/ 3701668 h 3844887"/>
                <a:gd name="connsiteX20" fmla="*/ 2756770 w 2822871"/>
                <a:gd name="connsiteY20" fmla="*/ 3492347 h 3844887"/>
                <a:gd name="connsiteX21" fmla="*/ 2811854 w 2822871"/>
                <a:gd name="connsiteY21" fmla="*/ 3316077 h 3844887"/>
                <a:gd name="connsiteX22" fmla="*/ 2822871 w 2822871"/>
                <a:gd name="connsiteY22" fmla="*/ 3073706 h 3844887"/>
                <a:gd name="connsiteX23" fmla="*/ 2789820 w 2822871"/>
                <a:gd name="connsiteY23" fmla="*/ 2776251 h 3844887"/>
                <a:gd name="connsiteX24" fmla="*/ 2569483 w 2822871"/>
                <a:gd name="connsiteY24" fmla="*/ 2511846 h 3844887"/>
                <a:gd name="connsiteX25" fmla="*/ 2261011 w 2822871"/>
                <a:gd name="connsiteY25" fmla="*/ 2291509 h 3844887"/>
                <a:gd name="connsiteX26" fmla="*/ 2084741 w 2822871"/>
                <a:gd name="connsiteY26" fmla="*/ 2214391 h 3844887"/>
                <a:gd name="connsiteX27" fmla="*/ 1985589 w 2822871"/>
                <a:gd name="connsiteY27" fmla="*/ 2104222 h 3844887"/>
                <a:gd name="connsiteX28" fmla="*/ 1919488 w 2822871"/>
                <a:gd name="connsiteY28" fmla="*/ 11017 h 3844887"/>
                <a:gd name="connsiteX29" fmla="*/ 839835 w 2822871"/>
                <a:gd name="connsiteY29" fmla="*/ 0 h 384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22871" h="3844887">
                  <a:moveTo>
                    <a:pt x="839835" y="0"/>
                  </a:moveTo>
                  <a:lnTo>
                    <a:pt x="729666" y="2049137"/>
                  </a:lnTo>
                  <a:lnTo>
                    <a:pt x="663565" y="2236424"/>
                  </a:lnTo>
                  <a:lnTo>
                    <a:pt x="531363" y="2346593"/>
                  </a:lnTo>
                  <a:lnTo>
                    <a:pt x="377126" y="2489812"/>
                  </a:lnTo>
                  <a:cubicBezTo>
                    <a:pt x="351420" y="2504501"/>
                    <a:pt x="325396" y="2518647"/>
                    <a:pt x="300008" y="2533880"/>
                  </a:cubicBezTo>
                  <a:cubicBezTo>
                    <a:pt x="288655" y="2540692"/>
                    <a:pt x="266958" y="2555913"/>
                    <a:pt x="266958" y="2555913"/>
                  </a:cubicBezTo>
                  <a:cubicBezTo>
                    <a:pt x="222890" y="2622014"/>
                    <a:pt x="159875" y="2678849"/>
                    <a:pt x="134755" y="2754217"/>
                  </a:cubicBezTo>
                  <a:lnTo>
                    <a:pt x="123739" y="2787268"/>
                  </a:lnTo>
                  <a:cubicBezTo>
                    <a:pt x="101705" y="2835008"/>
                    <a:pt x="81151" y="2883459"/>
                    <a:pt x="57637" y="2930487"/>
                  </a:cubicBezTo>
                  <a:cubicBezTo>
                    <a:pt x="33567" y="2978627"/>
                    <a:pt x="35604" y="2946959"/>
                    <a:pt x="35604" y="2974554"/>
                  </a:cubicBezTo>
                  <a:cubicBezTo>
                    <a:pt x="0" y="3176307"/>
                    <a:pt x="2553" y="3098447"/>
                    <a:pt x="2553" y="3205909"/>
                  </a:cubicBezTo>
                  <a:lnTo>
                    <a:pt x="35604" y="3404212"/>
                  </a:lnTo>
                  <a:lnTo>
                    <a:pt x="134755" y="3624550"/>
                  </a:lnTo>
                  <a:lnTo>
                    <a:pt x="311025" y="3734718"/>
                  </a:lnTo>
                  <a:lnTo>
                    <a:pt x="608481" y="3811836"/>
                  </a:lnTo>
                  <a:lnTo>
                    <a:pt x="950004" y="3844887"/>
                  </a:lnTo>
                  <a:lnTo>
                    <a:pt x="2227960" y="3822853"/>
                  </a:lnTo>
                  <a:lnTo>
                    <a:pt x="2426264" y="3778786"/>
                  </a:lnTo>
                  <a:lnTo>
                    <a:pt x="2580500" y="3701668"/>
                  </a:lnTo>
                  <a:lnTo>
                    <a:pt x="2756770" y="3492347"/>
                  </a:lnTo>
                  <a:lnTo>
                    <a:pt x="2811854" y="3316077"/>
                  </a:lnTo>
                  <a:lnTo>
                    <a:pt x="2822871" y="3073706"/>
                  </a:lnTo>
                  <a:lnTo>
                    <a:pt x="2789820" y="2776251"/>
                  </a:lnTo>
                  <a:lnTo>
                    <a:pt x="2569483" y="2511846"/>
                  </a:lnTo>
                  <a:lnTo>
                    <a:pt x="2261011" y="2291509"/>
                  </a:lnTo>
                  <a:lnTo>
                    <a:pt x="2084741" y="2214391"/>
                  </a:lnTo>
                  <a:lnTo>
                    <a:pt x="1985589" y="2104222"/>
                  </a:lnTo>
                  <a:lnTo>
                    <a:pt x="1919488" y="11017"/>
                  </a:lnTo>
                  <a:lnTo>
                    <a:pt x="839835" y="0"/>
                  </a:lnTo>
                  <a:close/>
                </a:path>
              </a:pathLst>
            </a:custGeom>
            <a:gradFill flip="none" rotWithShape="1">
              <a:gsLst>
                <a:gs pos="25000">
                  <a:schemeClr val="accent1">
                    <a:lumMod val="75000"/>
                    <a:alpha val="64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Ellipse 8"/>
            <p:cNvSpPr/>
            <p:nvPr/>
          </p:nvSpPr>
          <p:spPr>
            <a:xfrm>
              <a:off x="527694" y="2450789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Ellipse 9"/>
            <p:cNvSpPr/>
            <p:nvPr/>
          </p:nvSpPr>
          <p:spPr>
            <a:xfrm>
              <a:off x="708481" y="2224805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Ellipse 10"/>
            <p:cNvSpPr/>
            <p:nvPr/>
          </p:nvSpPr>
          <p:spPr>
            <a:xfrm>
              <a:off x="889268" y="2495986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Ellipse 11"/>
            <p:cNvSpPr/>
            <p:nvPr/>
          </p:nvSpPr>
          <p:spPr>
            <a:xfrm>
              <a:off x="1160449" y="2270002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Ellipse 12"/>
            <p:cNvSpPr/>
            <p:nvPr/>
          </p:nvSpPr>
          <p:spPr>
            <a:xfrm>
              <a:off x="1341236" y="2541183"/>
              <a:ext cx="135590" cy="13559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7" name="Ellipse 46"/>
          <p:cNvSpPr/>
          <p:nvPr/>
        </p:nvSpPr>
        <p:spPr>
          <a:xfrm>
            <a:off x="721634" y="2764438"/>
            <a:ext cx="135590" cy="13559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428860" y="3888689"/>
            <a:ext cx="4572032" cy="21211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527694" y="2676773"/>
            <a:ext cx="497165" cy="4519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594035" y="1164250"/>
            <a:ext cx="183698" cy="642942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3" name="Groupe 29"/>
          <p:cNvGrpSpPr/>
          <p:nvPr/>
        </p:nvGrpSpPr>
        <p:grpSpPr>
          <a:xfrm>
            <a:off x="38355" y="5663622"/>
            <a:ext cx="357190" cy="774801"/>
            <a:chOff x="1214414" y="5143512"/>
            <a:chExt cx="357190" cy="774801"/>
          </a:xfrm>
        </p:grpSpPr>
        <p:cxnSp>
          <p:nvCxnSpPr>
            <p:cNvPr id="24" name="Connecteur droit 23"/>
            <p:cNvCxnSpPr/>
            <p:nvPr/>
          </p:nvCxnSpPr>
          <p:spPr>
            <a:xfrm>
              <a:off x="1214414" y="5429264"/>
              <a:ext cx="35719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rot="16200000" flipV="1">
              <a:off x="1088810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Connecteur droit 26"/>
            <p:cNvCxnSpPr/>
            <p:nvPr/>
          </p:nvCxnSpPr>
          <p:spPr>
            <a:xfrm rot="16200000" flipV="1">
              <a:off x="1396596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Connecteur droit 27"/>
            <p:cNvCxnSpPr/>
            <p:nvPr/>
          </p:nvCxnSpPr>
          <p:spPr>
            <a:xfrm rot="16200000" flipV="1">
              <a:off x="1241210" y="5567378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9" name="Ellipse 28"/>
            <p:cNvSpPr/>
            <p:nvPr/>
          </p:nvSpPr>
          <p:spPr>
            <a:xfrm>
              <a:off x="1285852" y="5703999"/>
              <a:ext cx="214314" cy="21431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7143768" y="2214554"/>
            <a:ext cx="500066" cy="3571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ZoneTexte 33"/>
          <p:cNvSpPr txBox="1"/>
          <p:nvPr/>
        </p:nvSpPr>
        <p:spPr>
          <a:xfrm>
            <a:off x="7143768" y="221455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5.5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7143768" y="1714488"/>
            <a:ext cx="500066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pH</a:t>
            </a:r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2571736" y="734400"/>
            <a:ext cx="4286280" cy="4357718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/>
          <p:cNvSpPr/>
          <p:nvPr/>
        </p:nvSpPr>
        <p:spPr>
          <a:xfrm rot="5400000">
            <a:off x="4158680" y="5771146"/>
            <a:ext cx="183698" cy="642942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" name="Groupe 38"/>
          <p:cNvGrpSpPr/>
          <p:nvPr/>
        </p:nvGrpSpPr>
        <p:grpSpPr>
          <a:xfrm>
            <a:off x="4500562" y="1635410"/>
            <a:ext cx="357190" cy="774801"/>
            <a:chOff x="1214414" y="5143512"/>
            <a:chExt cx="357190" cy="774801"/>
          </a:xfrm>
        </p:grpSpPr>
        <p:cxnSp>
          <p:nvCxnSpPr>
            <p:cNvPr id="40" name="Connecteur droit 39"/>
            <p:cNvCxnSpPr/>
            <p:nvPr/>
          </p:nvCxnSpPr>
          <p:spPr>
            <a:xfrm>
              <a:off x="1214414" y="5429264"/>
              <a:ext cx="35719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Connecteur droit 40"/>
            <p:cNvCxnSpPr/>
            <p:nvPr/>
          </p:nvCxnSpPr>
          <p:spPr>
            <a:xfrm rot="16200000" flipV="1">
              <a:off x="1088810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Connecteur droit 41"/>
            <p:cNvCxnSpPr/>
            <p:nvPr/>
          </p:nvCxnSpPr>
          <p:spPr>
            <a:xfrm rot="16200000" flipV="1">
              <a:off x="1396596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" name="Connecteur droit 42"/>
            <p:cNvCxnSpPr/>
            <p:nvPr/>
          </p:nvCxnSpPr>
          <p:spPr>
            <a:xfrm rot="16200000" flipV="1">
              <a:off x="1241210" y="5567378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44" name="Ellipse 43"/>
            <p:cNvSpPr/>
            <p:nvPr/>
          </p:nvSpPr>
          <p:spPr>
            <a:xfrm>
              <a:off x="1285852" y="5703999"/>
              <a:ext cx="214314" cy="21431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5" name="ZoneTexte 44"/>
          <p:cNvSpPr txBox="1"/>
          <p:nvPr/>
        </p:nvSpPr>
        <p:spPr>
          <a:xfrm>
            <a:off x="714348" y="5869181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VGAT </a:t>
            </a:r>
            <a:r>
              <a:rPr lang="fr-FR" b="1" dirty="0" err="1" smtClean="0"/>
              <a:t>antibody</a:t>
            </a:r>
            <a:r>
              <a:rPr lang="fr-FR" dirty="0" smtClean="0"/>
              <a:t> </a:t>
            </a:r>
            <a:r>
              <a:rPr lang="fr-FR" dirty="0" err="1" smtClean="0"/>
              <a:t>coupled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b="1" dirty="0" err="1" smtClean="0"/>
              <a:t>cypHer</a:t>
            </a:r>
            <a:r>
              <a:rPr lang="fr-FR" dirty="0" smtClean="0"/>
              <a:t> </a:t>
            </a:r>
          </a:p>
          <a:p>
            <a:r>
              <a:rPr lang="fr-FR" dirty="0" smtClean="0"/>
              <a:t>(pH sensitive </a:t>
            </a:r>
            <a:r>
              <a:rPr lang="fr-FR" dirty="0" err="1" smtClean="0"/>
              <a:t>fluorophore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46" name="ZoneTexte 45"/>
          <p:cNvSpPr txBox="1"/>
          <p:nvPr/>
        </p:nvSpPr>
        <p:spPr>
          <a:xfrm>
            <a:off x="4643438" y="5869181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VGAT</a:t>
            </a:r>
            <a:endParaRPr lang="fr-FR" dirty="0"/>
          </a:p>
        </p:txBody>
      </p:sp>
      <p:sp>
        <p:nvSpPr>
          <p:cNvPr id="48" name="Flèche gauche 47"/>
          <p:cNvSpPr/>
          <p:nvPr/>
        </p:nvSpPr>
        <p:spPr>
          <a:xfrm>
            <a:off x="7786710" y="2158550"/>
            <a:ext cx="978408" cy="484632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Flèche gauche 48"/>
          <p:cNvSpPr/>
          <p:nvPr/>
        </p:nvSpPr>
        <p:spPr>
          <a:xfrm rot="19223225">
            <a:off x="4242122" y="2375257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Flèche gauche 49"/>
          <p:cNvSpPr/>
          <p:nvPr/>
        </p:nvSpPr>
        <p:spPr>
          <a:xfrm rot="13457327">
            <a:off x="4776521" y="2402828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1" name="Flèche gauche 50"/>
          <p:cNvSpPr/>
          <p:nvPr/>
        </p:nvSpPr>
        <p:spPr>
          <a:xfrm rot="16200000">
            <a:off x="4511851" y="2580021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2" name="Flèche gauche 51"/>
          <p:cNvSpPr/>
          <p:nvPr/>
        </p:nvSpPr>
        <p:spPr>
          <a:xfrm rot="10800000">
            <a:off x="6858017" y="5996018"/>
            <a:ext cx="357190" cy="214314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ZoneTexte 52"/>
          <p:cNvSpPr txBox="1"/>
          <p:nvPr/>
        </p:nvSpPr>
        <p:spPr>
          <a:xfrm>
            <a:off x="7286644" y="5869181"/>
            <a:ext cx="18573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 smtClean="0"/>
              <a:t>Red</a:t>
            </a:r>
            <a:r>
              <a:rPr lang="fr-FR" b="1" dirty="0" smtClean="0"/>
              <a:t> fluorescence </a:t>
            </a:r>
          </a:p>
          <a:p>
            <a:r>
              <a:rPr lang="fr-FR" b="1" dirty="0" err="1" smtClean="0"/>
              <a:t>emission</a:t>
            </a:r>
            <a:endParaRPr lang="fr-FR" dirty="0"/>
          </a:p>
        </p:txBody>
      </p:sp>
      <p:sp>
        <p:nvSpPr>
          <p:cNvPr id="61" name="ZoneTexte 60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62" name="ZoneTexte 61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  <p:sp>
        <p:nvSpPr>
          <p:cNvPr id="31" name="Ellipse 30"/>
          <p:cNvSpPr/>
          <p:nvPr/>
        </p:nvSpPr>
        <p:spPr>
          <a:xfrm>
            <a:off x="4577336" y="2195866"/>
            <a:ext cx="214314" cy="214314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285860"/>
            <a:ext cx="438080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oneTexte 4"/>
          <p:cNvSpPr txBox="1"/>
          <p:nvPr/>
        </p:nvSpPr>
        <p:spPr>
          <a:xfrm>
            <a:off x="928662" y="4988494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Fluorescence image of </a:t>
            </a:r>
            <a:r>
              <a:rPr lang="fr-FR" dirty="0" err="1" smtClean="0"/>
              <a:t>hippocampal</a:t>
            </a:r>
            <a:r>
              <a:rPr lang="fr-FR" dirty="0" smtClean="0"/>
              <a:t> </a:t>
            </a:r>
            <a:r>
              <a:rPr lang="fr-FR" dirty="0" err="1" smtClean="0"/>
              <a:t>neurons</a:t>
            </a:r>
            <a:r>
              <a:rPr lang="fr-FR" dirty="0" smtClean="0"/>
              <a:t> </a:t>
            </a:r>
            <a:r>
              <a:rPr lang="fr-FR" dirty="0" err="1" smtClean="0"/>
              <a:t>labeled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anti-VGAT-</a:t>
            </a:r>
            <a:r>
              <a:rPr lang="fr-FR" dirty="0" err="1" smtClean="0"/>
              <a:t>cypHer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Question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821505" y="2643182"/>
            <a:ext cx="7500990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Are </a:t>
            </a:r>
            <a:r>
              <a:rPr lang="fr-FR" sz="3200" dirty="0" err="1" smtClean="0"/>
              <a:t>these</a:t>
            </a:r>
            <a:r>
              <a:rPr lang="fr-FR" sz="3200" dirty="0" smtClean="0"/>
              <a:t> probes </a:t>
            </a:r>
            <a:r>
              <a:rPr lang="fr-FR" sz="3200" dirty="0" err="1" smtClean="0"/>
              <a:t>efficiency</a:t>
            </a:r>
            <a:r>
              <a:rPr lang="fr-FR" sz="3200" dirty="0" smtClean="0"/>
              <a:t> to report stimulation-</a:t>
            </a:r>
            <a:r>
              <a:rPr lang="fr-FR" sz="3200" dirty="0" err="1" smtClean="0"/>
              <a:t>dependent</a:t>
            </a:r>
            <a:r>
              <a:rPr lang="fr-FR" sz="3200" dirty="0" smtClean="0"/>
              <a:t> exo-</a:t>
            </a:r>
            <a:r>
              <a:rPr lang="fr-FR" sz="3200" dirty="0" err="1" smtClean="0"/>
              <a:t>endocytosis</a:t>
            </a:r>
            <a:r>
              <a:rPr lang="fr-FR" sz="3200" dirty="0" smtClean="0"/>
              <a:t>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e 79"/>
          <p:cNvGrpSpPr/>
          <p:nvPr/>
        </p:nvGrpSpPr>
        <p:grpSpPr>
          <a:xfrm>
            <a:off x="121366" y="642942"/>
            <a:ext cx="1421687" cy="1936407"/>
            <a:chOff x="121366" y="642942"/>
            <a:chExt cx="1421687" cy="1936407"/>
          </a:xfrm>
        </p:grpSpPr>
        <p:sp>
          <p:nvSpPr>
            <p:cNvPr id="8" name="Forme libre 7"/>
            <p:cNvSpPr/>
            <p:nvPr/>
          </p:nvSpPr>
          <p:spPr>
            <a:xfrm>
              <a:off x="121366" y="642942"/>
              <a:ext cx="1421687" cy="1936407"/>
            </a:xfrm>
            <a:custGeom>
              <a:avLst/>
              <a:gdLst>
                <a:gd name="connsiteX0" fmla="*/ 839835 w 2822871"/>
                <a:gd name="connsiteY0" fmla="*/ 0 h 3844887"/>
                <a:gd name="connsiteX1" fmla="*/ 729666 w 2822871"/>
                <a:gd name="connsiteY1" fmla="*/ 2049137 h 3844887"/>
                <a:gd name="connsiteX2" fmla="*/ 663565 w 2822871"/>
                <a:gd name="connsiteY2" fmla="*/ 2236424 h 3844887"/>
                <a:gd name="connsiteX3" fmla="*/ 531363 w 2822871"/>
                <a:gd name="connsiteY3" fmla="*/ 2346593 h 3844887"/>
                <a:gd name="connsiteX4" fmla="*/ 377126 w 2822871"/>
                <a:gd name="connsiteY4" fmla="*/ 2489812 h 3844887"/>
                <a:gd name="connsiteX5" fmla="*/ 300008 w 2822871"/>
                <a:gd name="connsiteY5" fmla="*/ 2533880 h 3844887"/>
                <a:gd name="connsiteX6" fmla="*/ 266958 w 2822871"/>
                <a:gd name="connsiteY6" fmla="*/ 2555913 h 3844887"/>
                <a:gd name="connsiteX7" fmla="*/ 134755 w 2822871"/>
                <a:gd name="connsiteY7" fmla="*/ 2754217 h 3844887"/>
                <a:gd name="connsiteX8" fmla="*/ 123739 w 2822871"/>
                <a:gd name="connsiteY8" fmla="*/ 2787268 h 3844887"/>
                <a:gd name="connsiteX9" fmla="*/ 57637 w 2822871"/>
                <a:gd name="connsiteY9" fmla="*/ 2930487 h 3844887"/>
                <a:gd name="connsiteX10" fmla="*/ 35604 w 2822871"/>
                <a:gd name="connsiteY10" fmla="*/ 2974554 h 3844887"/>
                <a:gd name="connsiteX11" fmla="*/ 2553 w 2822871"/>
                <a:gd name="connsiteY11" fmla="*/ 3205909 h 3844887"/>
                <a:gd name="connsiteX12" fmla="*/ 35604 w 2822871"/>
                <a:gd name="connsiteY12" fmla="*/ 3404212 h 3844887"/>
                <a:gd name="connsiteX13" fmla="*/ 134755 w 2822871"/>
                <a:gd name="connsiteY13" fmla="*/ 3624550 h 3844887"/>
                <a:gd name="connsiteX14" fmla="*/ 311025 w 2822871"/>
                <a:gd name="connsiteY14" fmla="*/ 3734718 h 3844887"/>
                <a:gd name="connsiteX15" fmla="*/ 608481 w 2822871"/>
                <a:gd name="connsiteY15" fmla="*/ 3811836 h 3844887"/>
                <a:gd name="connsiteX16" fmla="*/ 950004 w 2822871"/>
                <a:gd name="connsiteY16" fmla="*/ 3844887 h 3844887"/>
                <a:gd name="connsiteX17" fmla="*/ 2227960 w 2822871"/>
                <a:gd name="connsiteY17" fmla="*/ 3822853 h 3844887"/>
                <a:gd name="connsiteX18" fmla="*/ 2426264 w 2822871"/>
                <a:gd name="connsiteY18" fmla="*/ 3778786 h 3844887"/>
                <a:gd name="connsiteX19" fmla="*/ 2580500 w 2822871"/>
                <a:gd name="connsiteY19" fmla="*/ 3701668 h 3844887"/>
                <a:gd name="connsiteX20" fmla="*/ 2756770 w 2822871"/>
                <a:gd name="connsiteY20" fmla="*/ 3492347 h 3844887"/>
                <a:gd name="connsiteX21" fmla="*/ 2811854 w 2822871"/>
                <a:gd name="connsiteY21" fmla="*/ 3316077 h 3844887"/>
                <a:gd name="connsiteX22" fmla="*/ 2822871 w 2822871"/>
                <a:gd name="connsiteY22" fmla="*/ 3073706 h 3844887"/>
                <a:gd name="connsiteX23" fmla="*/ 2789820 w 2822871"/>
                <a:gd name="connsiteY23" fmla="*/ 2776251 h 3844887"/>
                <a:gd name="connsiteX24" fmla="*/ 2569483 w 2822871"/>
                <a:gd name="connsiteY24" fmla="*/ 2511846 h 3844887"/>
                <a:gd name="connsiteX25" fmla="*/ 2261011 w 2822871"/>
                <a:gd name="connsiteY25" fmla="*/ 2291509 h 3844887"/>
                <a:gd name="connsiteX26" fmla="*/ 2084741 w 2822871"/>
                <a:gd name="connsiteY26" fmla="*/ 2214391 h 3844887"/>
                <a:gd name="connsiteX27" fmla="*/ 1985589 w 2822871"/>
                <a:gd name="connsiteY27" fmla="*/ 2104222 h 3844887"/>
                <a:gd name="connsiteX28" fmla="*/ 1919488 w 2822871"/>
                <a:gd name="connsiteY28" fmla="*/ 11017 h 3844887"/>
                <a:gd name="connsiteX29" fmla="*/ 839835 w 2822871"/>
                <a:gd name="connsiteY29" fmla="*/ 0 h 384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22871" h="3844887">
                  <a:moveTo>
                    <a:pt x="839835" y="0"/>
                  </a:moveTo>
                  <a:lnTo>
                    <a:pt x="729666" y="2049137"/>
                  </a:lnTo>
                  <a:lnTo>
                    <a:pt x="663565" y="2236424"/>
                  </a:lnTo>
                  <a:lnTo>
                    <a:pt x="531363" y="2346593"/>
                  </a:lnTo>
                  <a:lnTo>
                    <a:pt x="377126" y="2489812"/>
                  </a:lnTo>
                  <a:cubicBezTo>
                    <a:pt x="351420" y="2504501"/>
                    <a:pt x="325396" y="2518647"/>
                    <a:pt x="300008" y="2533880"/>
                  </a:cubicBezTo>
                  <a:cubicBezTo>
                    <a:pt x="288655" y="2540692"/>
                    <a:pt x="266958" y="2555913"/>
                    <a:pt x="266958" y="2555913"/>
                  </a:cubicBezTo>
                  <a:cubicBezTo>
                    <a:pt x="222890" y="2622014"/>
                    <a:pt x="159875" y="2678849"/>
                    <a:pt x="134755" y="2754217"/>
                  </a:cubicBezTo>
                  <a:lnTo>
                    <a:pt x="123739" y="2787268"/>
                  </a:lnTo>
                  <a:cubicBezTo>
                    <a:pt x="101705" y="2835008"/>
                    <a:pt x="81151" y="2883459"/>
                    <a:pt x="57637" y="2930487"/>
                  </a:cubicBezTo>
                  <a:cubicBezTo>
                    <a:pt x="33567" y="2978627"/>
                    <a:pt x="35604" y="2946959"/>
                    <a:pt x="35604" y="2974554"/>
                  </a:cubicBezTo>
                  <a:cubicBezTo>
                    <a:pt x="0" y="3176307"/>
                    <a:pt x="2553" y="3098447"/>
                    <a:pt x="2553" y="3205909"/>
                  </a:cubicBezTo>
                  <a:lnTo>
                    <a:pt x="35604" y="3404212"/>
                  </a:lnTo>
                  <a:lnTo>
                    <a:pt x="134755" y="3624550"/>
                  </a:lnTo>
                  <a:lnTo>
                    <a:pt x="311025" y="3734718"/>
                  </a:lnTo>
                  <a:lnTo>
                    <a:pt x="608481" y="3811836"/>
                  </a:lnTo>
                  <a:lnTo>
                    <a:pt x="950004" y="3844887"/>
                  </a:lnTo>
                  <a:lnTo>
                    <a:pt x="2227960" y="3822853"/>
                  </a:lnTo>
                  <a:lnTo>
                    <a:pt x="2426264" y="3778786"/>
                  </a:lnTo>
                  <a:lnTo>
                    <a:pt x="2580500" y="3701668"/>
                  </a:lnTo>
                  <a:lnTo>
                    <a:pt x="2756770" y="3492347"/>
                  </a:lnTo>
                  <a:lnTo>
                    <a:pt x="2811854" y="3316077"/>
                  </a:lnTo>
                  <a:lnTo>
                    <a:pt x="2822871" y="3073706"/>
                  </a:lnTo>
                  <a:lnTo>
                    <a:pt x="2789820" y="2776251"/>
                  </a:lnTo>
                  <a:lnTo>
                    <a:pt x="2569483" y="2511846"/>
                  </a:lnTo>
                  <a:lnTo>
                    <a:pt x="2261011" y="2291509"/>
                  </a:lnTo>
                  <a:lnTo>
                    <a:pt x="2084741" y="2214391"/>
                  </a:lnTo>
                  <a:lnTo>
                    <a:pt x="1985589" y="2104222"/>
                  </a:lnTo>
                  <a:lnTo>
                    <a:pt x="1919488" y="11017"/>
                  </a:lnTo>
                  <a:lnTo>
                    <a:pt x="839835" y="0"/>
                  </a:lnTo>
                  <a:close/>
                </a:path>
              </a:pathLst>
            </a:custGeom>
            <a:gradFill flip="none" rotWithShape="1">
              <a:gsLst>
                <a:gs pos="25000">
                  <a:schemeClr val="accent1">
                    <a:lumMod val="75000"/>
                    <a:alpha val="64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9" name="Ellipse 8"/>
            <p:cNvSpPr/>
            <p:nvPr/>
          </p:nvSpPr>
          <p:spPr>
            <a:xfrm>
              <a:off x="427722" y="2082079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0" name="Ellipse 9"/>
            <p:cNvSpPr/>
            <p:nvPr/>
          </p:nvSpPr>
          <p:spPr>
            <a:xfrm>
              <a:off x="571635" y="1902187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2" name="Ellipse 11"/>
            <p:cNvSpPr/>
            <p:nvPr/>
          </p:nvSpPr>
          <p:spPr>
            <a:xfrm>
              <a:off x="931420" y="1938166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3" name="Ellipse 12"/>
            <p:cNvSpPr/>
            <p:nvPr/>
          </p:nvSpPr>
          <p:spPr>
            <a:xfrm>
              <a:off x="1075333" y="2154036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60" name="Ellipse 59"/>
            <p:cNvSpPr/>
            <p:nvPr/>
          </p:nvSpPr>
          <p:spPr>
            <a:xfrm>
              <a:off x="758813" y="2071702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15" name="Rectangle 14"/>
          <p:cNvSpPr/>
          <p:nvPr/>
        </p:nvSpPr>
        <p:spPr>
          <a:xfrm>
            <a:off x="2054861" y="715765"/>
            <a:ext cx="2945767" cy="25021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6" name="Ellipse 15"/>
          <p:cNvSpPr/>
          <p:nvPr/>
        </p:nvSpPr>
        <p:spPr>
          <a:xfrm>
            <a:off x="2849990" y="1357322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4" name="ZoneTexte 33"/>
          <p:cNvSpPr txBox="1"/>
          <p:nvPr/>
        </p:nvSpPr>
        <p:spPr>
          <a:xfrm>
            <a:off x="5209606" y="-2928958"/>
            <a:ext cx="4695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7,4</a:t>
            </a:r>
          </a:p>
          <a:p>
            <a:endParaRPr lang="fr-FR" sz="1400" dirty="0" smtClean="0"/>
          </a:p>
          <a:p>
            <a:r>
              <a:rPr lang="fr-FR" sz="1400" dirty="0" smtClean="0"/>
              <a:t>7,3</a:t>
            </a:r>
          </a:p>
          <a:p>
            <a:r>
              <a:rPr lang="fr-FR" sz="1400" dirty="0" smtClean="0"/>
              <a:t>7,2</a:t>
            </a:r>
          </a:p>
          <a:p>
            <a:r>
              <a:rPr lang="fr-FR" sz="1400" dirty="0" smtClean="0"/>
              <a:t>7,1</a:t>
            </a:r>
          </a:p>
          <a:p>
            <a:r>
              <a:rPr lang="fr-FR" sz="1400" dirty="0" smtClean="0"/>
              <a:t>7,0</a:t>
            </a:r>
          </a:p>
          <a:p>
            <a:r>
              <a:rPr lang="fr-FR" sz="1400" dirty="0" smtClean="0"/>
              <a:t>6,9</a:t>
            </a:r>
          </a:p>
          <a:p>
            <a:r>
              <a:rPr lang="fr-FR" sz="1400" dirty="0" smtClean="0"/>
              <a:t>6,8</a:t>
            </a:r>
          </a:p>
          <a:p>
            <a:r>
              <a:rPr lang="fr-FR" sz="1400" dirty="0" smtClean="0"/>
              <a:t>6,7</a:t>
            </a:r>
          </a:p>
          <a:p>
            <a:r>
              <a:rPr lang="fr-FR" sz="1400" dirty="0" smtClean="0"/>
              <a:t>6,6</a:t>
            </a:r>
          </a:p>
          <a:p>
            <a:r>
              <a:rPr lang="fr-FR" sz="1400" dirty="0" smtClean="0"/>
              <a:t>6,5</a:t>
            </a:r>
          </a:p>
          <a:p>
            <a:r>
              <a:rPr lang="fr-FR" sz="1400" dirty="0" smtClean="0"/>
              <a:t>6,4</a:t>
            </a:r>
          </a:p>
          <a:p>
            <a:r>
              <a:rPr lang="fr-FR" sz="1400" dirty="0" smtClean="0"/>
              <a:t>6,3</a:t>
            </a:r>
          </a:p>
          <a:p>
            <a:r>
              <a:rPr lang="fr-FR" sz="1400" dirty="0" smtClean="0"/>
              <a:t>6,2</a:t>
            </a:r>
          </a:p>
          <a:p>
            <a:r>
              <a:rPr lang="fr-FR" sz="1400" dirty="0" smtClean="0"/>
              <a:t>6,1</a:t>
            </a:r>
          </a:p>
          <a:p>
            <a:r>
              <a:rPr lang="fr-FR" sz="1400" dirty="0" smtClean="0"/>
              <a:t>6,0</a:t>
            </a:r>
          </a:p>
          <a:p>
            <a:r>
              <a:rPr lang="fr-FR" sz="1400" dirty="0" smtClean="0"/>
              <a:t>5,9</a:t>
            </a:r>
          </a:p>
          <a:p>
            <a:r>
              <a:rPr lang="fr-FR" sz="1400" dirty="0" smtClean="0"/>
              <a:t>5,8</a:t>
            </a:r>
          </a:p>
          <a:p>
            <a:r>
              <a:rPr lang="fr-FR" sz="1400" dirty="0" smtClean="0"/>
              <a:t>5,7</a:t>
            </a:r>
          </a:p>
          <a:p>
            <a:r>
              <a:rPr lang="fr-FR" sz="1400" dirty="0" smtClean="0"/>
              <a:t>5,6</a:t>
            </a:r>
          </a:p>
          <a:p>
            <a:endParaRPr lang="fr-FR" sz="1400" dirty="0" smtClean="0"/>
          </a:p>
          <a:p>
            <a:r>
              <a:rPr lang="fr-FR" sz="1400" dirty="0" smtClean="0"/>
              <a:t>5,5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232342" y="1858803"/>
            <a:ext cx="625542" cy="4713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6" name="Rectangle 35"/>
          <p:cNvSpPr/>
          <p:nvPr/>
        </p:nvSpPr>
        <p:spPr>
          <a:xfrm>
            <a:off x="5154846" y="-2143140"/>
            <a:ext cx="625542" cy="37223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2" name="ZoneTexte 31"/>
          <p:cNvSpPr txBox="1"/>
          <p:nvPr/>
        </p:nvSpPr>
        <p:spPr>
          <a:xfrm>
            <a:off x="5211714" y="1189944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38" name="Rectangle 37"/>
          <p:cNvSpPr/>
          <p:nvPr/>
        </p:nvSpPr>
        <p:spPr>
          <a:xfrm rot="5400000">
            <a:off x="6886187" y="1674600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64" name="Groupe 63"/>
          <p:cNvGrpSpPr/>
          <p:nvPr/>
        </p:nvGrpSpPr>
        <p:grpSpPr>
          <a:xfrm>
            <a:off x="6786578" y="928694"/>
            <a:ext cx="284337" cy="605755"/>
            <a:chOff x="7072330" y="428604"/>
            <a:chExt cx="284337" cy="605755"/>
          </a:xfrm>
        </p:grpSpPr>
        <p:cxnSp>
          <p:nvCxnSpPr>
            <p:cNvPr id="40" name="Connecteur droit 39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Connecteur droit 40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Connecteur droit 41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" name="Connecteur droit 42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44" name="Ellipse 43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45" name="ZoneTexte 44"/>
          <p:cNvSpPr txBox="1"/>
          <p:nvPr/>
        </p:nvSpPr>
        <p:spPr>
          <a:xfrm>
            <a:off x="7215206" y="928694"/>
            <a:ext cx="2104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 </a:t>
            </a:r>
            <a:r>
              <a:rPr lang="fr-FR" sz="1100" b="1" dirty="0" err="1" smtClean="0"/>
              <a:t>antibody</a:t>
            </a:r>
            <a:r>
              <a:rPr lang="fr-FR" sz="1100" dirty="0" smtClean="0"/>
              <a:t>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cypHer</a:t>
            </a:r>
            <a:r>
              <a:rPr lang="fr-FR" sz="1100" dirty="0" smtClean="0"/>
              <a:t> </a:t>
            </a:r>
          </a:p>
          <a:p>
            <a:r>
              <a:rPr lang="fr-FR" sz="1100" dirty="0" smtClean="0"/>
              <a:t>(pH sensitive fluorophore)</a:t>
            </a:r>
          </a:p>
          <a:p>
            <a:r>
              <a:rPr lang="fr-FR" sz="1100" b="1" dirty="0" smtClean="0">
                <a:solidFill>
                  <a:srgbClr val="FF0000"/>
                </a:solidFill>
              </a:rPr>
              <a:t>-&gt; Anti-Syt1-cypHer</a:t>
            </a:r>
            <a:endParaRPr lang="fr-FR" sz="1100" b="1" dirty="0">
              <a:solidFill>
                <a:srgbClr val="FF0000"/>
              </a:solidFill>
            </a:endParaRPr>
          </a:p>
        </p:txBody>
      </p:sp>
      <p:sp>
        <p:nvSpPr>
          <p:cNvPr id="46" name="ZoneTexte 45"/>
          <p:cNvSpPr txBox="1"/>
          <p:nvPr/>
        </p:nvSpPr>
        <p:spPr>
          <a:xfrm>
            <a:off x="7215206" y="178595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</a:t>
            </a:r>
            <a:endParaRPr lang="fr-FR" sz="1100" dirty="0"/>
          </a:p>
        </p:txBody>
      </p:sp>
      <p:sp>
        <p:nvSpPr>
          <p:cNvPr id="48" name="Flèche gauche 47"/>
          <p:cNvSpPr/>
          <p:nvPr/>
        </p:nvSpPr>
        <p:spPr>
          <a:xfrm>
            <a:off x="5715008" y="3500462"/>
            <a:ext cx="642942" cy="318466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2" name="Flèche gauche 51"/>
          <p:cNvSpPr/>
          <p:nvPr/>
        </p:nvSpPr>
        <p:spPr>
          <a:xfrm rot="10800000">
            <a:off x="6786578" y="2357454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3" name="ZoneTexte 52"/>
          <p:cNvSpPr txBox="1"/>
          <p:nvPr/>
        </p:nvSpPr>
        <p:spPr>
          <a:xfrm>
            <a:off x="7215206" y="2286016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Red</a:t>
            </a:r>
            <a:r>
              <a:rPr lang="fr-FR" sz="1100" b="1" dirty="0" smtClean="0"/>
              <a:t> fluorescence </a:t>
            </a:r>
          </a:p>
          <a:p>
            <a:r>
              <a:rPr lang="fr-FR" sz="1100" b="1" dirty="0" err="1" smtClean="0"/>
              <a:t>emission</a:t>
            </a:r>
            <a:endParaRPr lang="fr-FR" sz="1100" dirty="0"/>
          </a:p>
        </p:txBody>
      </p:sp>
      <p:sp>
        <p:nvSpPr>
          <p:cNvPr id="56" name="Rectangle 55"/>
          <p:cNvSpPr/>
          <p:nvPr/>
        </p:nvSpPr>
        <p:spPr>
          <a:xfrm>
            <a:off x="6572264" y="857256"/>
            <a:ext cx="2500330" cy="19288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606413" y="2357454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4" name="Rectangle 13"/>
          <p:cNvSpPr/>
          <p:nvPr/>
        </p:nvSpPr>
        <p:spPr>
          <a:xfrm>
            <a:off x="427722" y="2261972"/>
            <a:ext cx="395763" cy="3597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7" name="Rectangle 16"/>
          <p:cNvSpPr/>
          <p:nvPr/>
        </p:nvSpPr>
        <p:spPr>
          <a:xfrm>
            <a:off x="1785919" y="3225727"/>
            <a:ext cx="3286148" cy="16884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7" name="Rectangle 36"/>
          <p:cNvSpPr/>
          <p:nvPr/>
        </p:nvSpPr>
        <p:spPr>
          <a:xfrm>
            <a:off x="2054861" y="715764"/>
            <a:ext cx="2945767" cy="3570491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8" name="Rectangle 17"/>
          <p:cNvSpPr/>
          <p:nvPr/>
        </p:nvSpPr>
        <p:spPr>
          <a:xfrm>
            <a:off x="3442729" y="1093604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65" name="Groupe 64"/>
          <p:cNvGrpSpPr/>
          <p:nvPr/>
        </p:nvGrpSpPr>
        <p:grpSpPr>
          <a:xfrm>
            <a:off x="3368571" y="1450794"/>
            <a:ext cx="284337" cy="605755"/>
            <a:chOff x="7072330" y="428604"/>
            <a:chExt cx="284337" cy="605755"/>
          </a:xfrm>
        </p:grpSpPr>
        <p:cxnSp>
          <p:nvCxnSpPr>
            <p:cNvPr id="66" name="Connecteur droit 65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" name="Connecteur droit 66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8" name="Connecteur droit 67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9" name="Connecteur droit 68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70" name="Ellipse 69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31" name="Ellipse 30"/>
          <p:cNvSpPr/>
          <p:nvPr/>
        </p:nvSpPr>
        <p:spPr>
          <a:xfrm>
            <a:off x="3440453" y="1879150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cxnSp>
        <p:nvCxnSpPr>
          <p:cNvPr id="59" name="Connecteur droit 58"/>
          <p:cNvCxnSpPr/>
          <p:nvPr/>
        </p:nvCxnSpPr>
        <p:spPr>
          <a:xfrm>
            <a:off x="812762" y="2622287"/>
            <a:ext cx="4187866" cy="151010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Connecteur droit 57"/>
          <p:cNvCxnSpPr/>
          <p:nvPr/>
        </p:nvCxnSpPr>
        <p:spPr>
          <a:xfrm>
            <a:off x="415121" y="2615331"/>
            <a:ext cx="1617706" cy="149652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Éclair 46"/>
          <p:cNvSpPr/>
          <p:nvPr/>
        </p:nvSpPr>
        <p:spPr>
          <a:xfrm>
            <a:off x="357158" y="1393019"/>
            <a:ext cx="285751" cy="464345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cxnSp>
        <p:nvCxnSpPr>
          <p:cNvPr id="55" name="Connecteur droit 54"/>
          <p:cNvCxnSpPr/>
          <p:nvPr/>
        </p:nvCxnSpPr>
        <p:spPr>
          <a:xfrm flipV="1">
            <a:off x="423676" y="726769"/>
            <a:ext cx="1649157" cy="153542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Connecteur droit 56"/>
          <p:cNvCxnSpPr/>
          <p:nvPr/>
        </p:nvCxnSpPr>
        <p:spPr>
          <a:xfrm flipV="1">
            <a:off x="812762" y="714356"/>
            <a:ext cx="4187866" cy="154672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5214942" y="1573051"/>
            <a:ext cx="398072" cy="2843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4315710"/>
            <a:ext cx="3128954" cy="248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143380"/>
            <a:ext cx="3286148" cy="250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3" name="Rectangle 72"/>
          <p:cNvSpPr/>
          <p:nvPr/>
        </p:nvSpPr>
        <p:spPr>
          <a:xfrm>
            <a:off x="5451290" y="4192784"/>
            <a:ext cx="1071570" cy="250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4" name="Rectangle 73"/>
          <p:cNvSpPr/>
          <p:nvPr/>
        </p:nvSpPr>
        <p:spPr>
          <a:xfrm>
            <a:off x="6550230" y="4192784"/>
            <a:ext cx="1071570" cy="250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Rectangle 74"/>
          <p:cNvSpPr/>
          <p:nvPr/>
        </p:nvSpPr>
        <p:spPr>
          <a:xfrm>
            <a:off x="7643834" y="4192784"/>
            <a:ext cx="1071570" cy="250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Trapèze 75"/>
          <p:cNvSpPr/>
          <p:nvPr/>
        </p:nvSpPr>
        <p:spPr>
          <a:xfrm rot="10800000">
            <a:off x="1807952" y="4572008"/>
            <a:ext cx="1335288" cy="1571636"/>
          </a:xfrm>
          <a:prstGeom prst="trapezoid">
            <a:avLst>
              <a:gd name="adj" fmla="val 2429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7" name="Rectangle 76"/>
          <p:cNvSpPr/>
          <p:nvPr/>
        </p:nvSpPr>
        <p:spPr>
          <a:xfrm>
            <a:off x="1836090" y="4572008"/>
            <a:ext cx="2165174" cy="1571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8" name="Rectangle 77"/>
          <p:cNvSpPr/>
          <p:nvPr/>
        </p:nvSpPr>
        <p:spPr>
          <a:xfrm>
            <a:off x="1802303" y="4489898"/>
            <a:ext cx="500034" cy="2199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Flèche gauche 60"/>
          <p:cNvSpPr/>
          <p:nvPr/>
        </p:nvSpPr>
        <p:spPr>
          <a:xfrm rot="19223225">
            <a:off x="3162592" y="2043987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2" name="Flèche gauche 61"/>
          <p:cNvSpPr/>
          <p:nvPr/>
        </p:nvSpPr>
        <p:spPr>
          <a:xfrm rot="13457327">
            <a:off x="3587995" y="2065934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3" name="Flèche gauche 62"/>
          <p:cNvSpPr/>
          <p:nvPr/>
        </p:nvSpPr>
        <p:spPr>
          <a:xfrm rot="16200000">
            <a:off x="3377307" y="2206987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9" name="ZoneTexte 78"/>
          <p:cNvSpPr txBox="1"/>
          <p:nvPr/>
        </p:nvSpPr>
        <p:spPr>
          <a:xfrm>
            <a:off x="68150" y="785794"/>
            <a:ext cx="1683538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fr-FR" sz="1400" b="1" dirty="0" err="1" smtClean="0"/>
              <a:t>Elicited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APs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at</a:t>
            </a:r>
            <a:r>
              <a:rPr lang="fr-FR" sz="1400" b="1" dirty="0" smtClean="0"/>
              <a:t> 20 Hz</a:t>
            </a:r>
          </a:p>
          <a:p>
            <a:pPr algn="ctr"/>
            <a:r>
              <a:rPr lang="fr-FR" sz="1400" b="1" dirty="0" smtClean="0"/>
              <a:t>(50, 200, 600, 900)</a:t>
            </a:r>
            <a:endParaRPr lang="fr-FR" sz="1400" b="1" dirty="0"/>
          </a:p>
        </p:txBody>
      </p:sp>
      <p:sp>
        <p:nvSpPr>
          <p:cNvPr id="81" name="Rectangle 80"/>
          <p:cNvSpPr/>
          <p:nvPr/>
        </p:nvSpPr>
        <p:spPr>
          <a:xfrm>
            <a:off x="2928926" y="4643446"/>
            <a:ext cx="1143008" cy="6429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ZoneTexte 70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72" name="ZoneTexte 71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3.34953E-6 L 1.38889E-6 0.26046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21675E-6 L -4.72222E-6 0.27527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8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14434E-6 L -4.16667E-6 0.26463 " pathEditMode="relative" rAng="0" ptsTypes="AA">
                                      <p:cBhvr>
                                        <p:cTn id="12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18367E-6 L -2.77778E-7 0.26532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3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8336 " pathEditMode="relative" ptsTypes="AA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8336 " pathEditMode="relative" ptsTypes="AA">
                                      <p:cBhvr>
                                        <p:cTn id="1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8336 " pathEditMode="relative" ptsTypes="AA">
                                      <p:cBhvr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8336 " pathEditMode="relative" ptsTypes="AA">
                                      <p:cBhvr>
                                        <p:cTn id="1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8336 " pathEditMode="relative" ptsTypes="AA">
                                      <p:cBhvr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4.16667E-6 0.26018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0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2.5E-6 0.27037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5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4.72222E-6 0.27361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7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28337 L -2.5E-6 0.94101 " pathEditMode="relative" rAng="0" ptsTypes="AA">
                                      <p:cBhvr>
                                        <p:cTn id="15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000"/>
                            </p:stCondLst>
                            <p:childTnLst>
                              <p:par>
                                <p:cTn id="15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6" grpId="1" animBg="1"/>
      <p:bldP spid="34" grpId="0"/>
      <p:bldP spid="34" grpId="2"/>
      <p:bldP spid="34" grpId="3"/>
      <p:bldP spid="35" grpId="0" animBg="1"/>
      <p:bldP spid="35" grpId="2" animBg="1"/>
      <p:bldP spid="36" grpId="0" animBg="1"/>
      <p:bldP spid="36" grpId="2" animBg="1"/>
      <p:bldP spid="32" grpId="0" animBg="1"/>
      <p:bldP spid="32" grpId="2" animBg="1"/>
      <p:bldP spid="38" grpId="0" animBg="1"/>
      <p:bldP spid="45" grpId="0"/>
      <p:bldP spid="46" grpId="0"/>
      <p:bldP spid="48" grpId="1" animBg="1"/>
      <p:bldP spid="52" grpId="0" animBg="1"/>
      <p:bldP spid="53" grpId="0"/>
      <p:bldP spid="56" grpId="0" animBg="1"/>
      <p:bldP spid="11" grpId="0" animBg="1"/>
      <p:bldP spid="17" grpId="0" animBg="1"/>
      <p:bldP spid="37" grpId="0" animBg="1"/>
      <p:bldP spid="18" grpId="0" animBg="1"/>
      <p:bldP spid="18" grpId="1" animBg="1"/>
      <p:bldP spid="31" grpId="0" animBg="1"/>
      <p:bldP spid="31" grpId="1" animBg="1"/>
      <p:bldP spid="31" grpId="2" animBg="1"/>
      <p:bldP spid="47" grpId="0" animBg="1"/>
      <p:bldP spid="33" grpId="0" animBg="1"/>
      <p:bldP spid="33" grpId="1" animBg="1"/>
      <p:bldP spid="73" grpId="0" animBg="1"/>
      <p:bldP spid="74" grpId="0" animBg="1"/>
      <p:bldP spid="77" grpId="0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7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054861" y="715765"/>
            <a:ext cx="2945767" cy="25021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6" name="Ellipse 15"/>
          <p:cNvSpPr/>
          <p:nvPr/>
        </p:nvSpPr>
        <p:spPr>
          <a:xfrm>
            <a:off x="2849990" y="3214686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4" name="ZoneTexte 33"/>
          <p:cNvSpPr txBox="1"/>
          <p:nvPr/>
        </p:nvSpPr>
        <p:spPr>
          <a:xfrm>
            <a:off x="5209606" y="3500438"/>
            <a:ext cx="4695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7,4</a:t>
            </a:r>
          </a:p>
          <a:p>
            <a:endParaRPr lang="fr-FR" sz="1400" dirty="0" smtClean="0"/>
          </a:p>
          <a:p>
            <a:r>
              <a:rPr lang="fr-FR" sz="1400" dirty="0" smtClean="0"/>
              <a:t>7,3</a:t>
            </a:r>
          </a:p>
          <a:p>
            <a:r>
              <a:rPr lang="fr-FR" sz="1400" dirty="0" smtClean="0"/>
              <a:t>7,2</a:t>
            </a:r>
          </a:p>
          <a:p>
            <a:r>
              <a:rPr lang="fr-FR" sz="1400" dirty="0" smtClean="0"/>
              <a:t>7,1</a:t>
            </a:r>
          </a:p>
          <a:p>
            <a:r>
              <a:rPr lang="fr-FR" sz="1400" dirty="0" smtClean="0"/>
              <a:t>7,0</a:t>
            </a:r>
          </a:p>
          <a:p>
            <a:r>
              <a:rPr lang="fr-FR" sz="1400" dirty="0" smtClean="0"/>
              <a:t>6,9</a:t>
            </a:r>
          </a:p>
          <a:p>
            <a:r>
              <a:rPr lang="fr-FR" sz="1400" dirty="0" smtClean="0"/>
              <a:t>6,8</a:t>
            </a:r>
          </a:p>
          <a:p>
            <a:r>
              <a:rPr lang="fr-FR" sz="1400" dirty="0" smtClean="0"/>
              <a:t>6,7</a:t>
            </a:r>
          </a:p>
          <a:p>
            <a:r>
              <a:rPr lang="fr-FR" sz="1400" dirty="0" smtClean="0"/>
              <a:t>6,6</a:t>
            </a:r>
          </a:p>
          <a:p>
            <a:r>
              <a:rPr lang="fr-FR" sz="1400" dirty="0" smtClean="0"/>
              <a:t>6,5</a:t>
            </a:r>
          </a:p>
          <a:p>
            <a:r>
              <a:rPr lang="fr-FR" sz="1400" dirty="0" smtClean="0"/>
              <a:t>6,4</a:t>
            </a:r>
          </a:p>
          <a:p>
            <a:r>
              <a:rPr lang="fr-FR" sz="1400" dirty="0" smtClean="0"/>
              <a:t>6,3</a:t>
            </a:r>
          </a:p>
          <a:p>
            <a:r>
              <a:rPr lang="fr-FR" sz="1400" dirty="0" smtClean="0"/>
              <a:t>6,2</a:t>
            </a:r>
          </a:p>
          <a:p>
            <a:r>
              <a:rPr lang="fr-FR" sz="1400" dirty="0" smtClean="0"/>
              <a:t>6,1</a:t>
            </a:r>
          </a:p>
          <a:p>
            <a:r>
              <a:rPr lang="fr-FR" sz="1400" dirty="0" smtClean="0"/>
              <a:t>6,0</a:t>
            </a:r>
          </a:p>
          <a:p>
            <a:r>
              <a:rPr lang="fr-FR" sz="1400" dirty="0" smtClean="0"/>
              <a:t>5,9</a:t>
            </a:r>
          </a:p>
          <a:p>
            <a:r>
              <a:rPr lang="fr-FR" sz="1400" dirty="0" smtClean="0"/>
              <a:t>5,8</a:t>
            </a:r>
          </a:p>
          <a:p>
            <a:r>
              <a:rPr lang="fr-FR" sz="1400" dirty="0" smtClean="0"/>
              <a:t>5,7</a:t>
            </a:r>
          </a:p>
          <a:p>
            <a:r>
              <a:rPr lang="fr-FR" sz="1400" dirty="0" smtClean="0"/>
              <a:t>5,6</a:t>
            </a:r>
          </a:p>
          <a:p>
            <a:endParaRPr lang="fr-FR" sz="1400" dirty="0" smtClean="0"/>
          </a:p>
          <a:p>
            <a:r>
              <a:rPr lang="fr-FR" sz="1400" dirty="0" smtClean="0"/>
              <a:t>5,5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232342" y="3787605"/>
            <a:ext cx="625542" cy="4713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6" name="Rectangle 35"/>
          <p:cNvSpPr/>
          <p:nvPr/>
        </p:nvSpPr>
        <p:spPr>
          <a:xfrm>
            <a:off x="5154846" y="-214338"/>
            <a:ext cx="625542" cy="37223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2" name="ZoneTexte 31"/>
          <p:cNvSpPr txBox="1"/>
          <p:nvPr/>
        </p:nvSpPr>
        <p:spPr>
          <a:xfrm>
            <a:off x="5211714" y="3118746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38" name="Rectangle 37"/>
          <p:cNvSpPr/>
          <p:nvPr/>
        </p:nvSpPr>
        <p:spPr>
          <a:xfrm rot="5400000">
            <a:off x="6886187" y="1674600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2" name="Groupe 63"/>
          <p:cNvGrpSpPr/>
          <p:nvPr/>
        </p:nvGrpSpPr>
        <p:grpSpPr>
          <a:xfrm>
            <a:off x="6786578" y="928694"/>
            <a:ext cx="284337" cy="605755"/>
            <a:chOff x="7072330" y="428604"/>
            <a:chExt cx="284337" cy="605755"/>
          </a:xfrm>
        </p:grpSpPr>
        <p:cxnSp>
          <p:nvCxnSpPr>
            <p:cNvPr id="40" name="Connecteur droit 39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Connecteur droit 40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Connecteur droit 41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" name="Connecteur droit 42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44" name="Ellipse 43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45" name="ZoneTexte 44"/>
          <p:cNvSpPr txBox="1"/>
          <p:nvPr/>
        </p:nvSpPr>
        <p:spPr>
          <a:xfrm>
            <a:off x="7215206" y="928694"/>
            <a:ext cx="2104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 </a:t>
            </a:r>
            <a:r>
              <a:rPr lang="fr-FR" sz="1100" b="1" dirty="0" err="1" smtClean="0"/>
              <a:t>antibody</a:t>
            </a:r>
            <a:r>
              <a:rPr lang="fr-FR" sz="1100" dirty="0" smtClean="0"/>
              <a:t>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cypHer</a:t>
            </a:r>
            <a:r>
              <a:rPr lang="fr-FR" sz="1100" dirty="0" smtClean="0"/>
              <a:t> </a:t>
            </a:r>
          </a:p>
          <a:p>
            <a:r>
              <a:rPr lang="fr-FR" sz="1100" dirty="0" smtClean="0"/>
              <a:t>(pH sensitive fluorophore)</a:t>
            </a:r>
          </a:p>
          <a:p>
            <a:r>
              <a:rPr lang="fr-FR" sz="1100" b="1" dirty="0" smtClean="0">
                <a:solidFill>
                  <a:srgbClr val="FF0000"/>
                </a:solidFill>
              </a:rPr>
              <a:t>-&gt; Anti-Syt1-cypHer</a:t>
            </a:r>
          </a:p>
        </p:txBody>
      </p:sp>
      <p:sp>
        <p:nvSpPr>
          <p:cNvPr id="46" name="ZoneTexte 45"/>
          <p:cNvSpPr txBox="1"/>
          <p:nvPr/>
        </p:nvSpPr>
        <p:spPr>
          <a:xfrm>
            <a:off x="7215206" y="178595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</a:t>
            </a:r>
            <a:endParaRPr lang="fr-FR" sz="1100" dirty="0"/>
          </a:p>
        </p:txBody>
      </p:sp>
      <p:sp>
        <p:nvSpPr>
          <p:cNvPr id="48" name="Flèche gauche 47"/>
          <p:cNvSpPr/>
          <p:nvPr/>
        </p:nvSpPr>
        <p:spPr>
          <a:xfrm>
            <a:off x="5715008" y="3500462"/>
            <a:ext cx="642942" cy="318466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9" name="Flèche gauche 48"/>
          <p:cNvSpPr/>
          <p:nvPr/>
        </p:nvSpPr>
        <p:spPr>
          <a:xfrm rot="19223225">
            <a:off x="3162592" y="2043987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0" name="Flèche gauche 49"/>
          <p:cNvSpPr/>
          <p:nvPr/>
        </p:nvSpPr>
        <p:spPr>
          <a:xfrm rot="13457327">
            <a:off x="3587995" y="2065934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1" name="Flèche gauche 50"/>
          <p:cNvSpPr/>
          <p:nvPr/>
        </p:nvSpPr>
        <p:spPr>
          <a:xfrm rot="16200000">
            <a:off x="3377307" y="2206987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2" name="Flèche gauche 51"/>
          <p:cNvSpPr/>
          <p:nvPr/>
        </p:nvSpPr>
        <p:spPr>
          <a:xfrm rot="10800000">
            <a:off x="6786578" y="2357454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3" name="ZoneTexte 52"/>
          <p:cNvSpPr txBox="1"/>
          <p:nvPr/>
        </p:nvSpPr>
        <p:spPr>
          <a:xfrm>
            <a:off x="7215206" y="2286016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Red</a:t>
            </a:r>
            <a:r>
              <a:rPr lang="fr-FR" sz="1100" b="1" dirty="0" smtClean="0"/>
              <a:t> fluorescence </a:t>
            </a:r>
          </a:p>
          <a:p>
            <a:r>
              <a:rPr lang="fr-FR" sz="1100" b="1" dirty="0" err="1" smtClean="0"/>
              <a:t>emission</a:t>
            </a:r>
            <a:endParaRPr lang="fr-FR" sz="1100" dirty="0"/>
          </a:p>
        </p:txBody>
      </p:sp>
      <p:sp>
        <p:nvSpPr>
          <p:cNvPr id="56" name="Rectangle 55"/>
          <p:cNvSpPr/>
          <p:nvPr/>
        </p:nvSpPr>
        <p:spPr>
          <a:xfrm>
            <a:off x="6572264" y="857256"/>
            <a:ext cx="2500330" cy="19288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61" name="Groupe 60"/>
          <p:cNvGrpSpPr/>
          <p:nvPr/>
        </p:nvGrpSpPr>
        <p:grpSpPr>
          <a:xfrm>
            <a:off x="121366" y="642942"/>
            <a:ext cx="1421687" cy="1978814"/>
            <a:chOff x="121366" y="642942"/>
            <a:chExt cx="1421687" cy="1978814"/>
          </a:xfrm>
        </p:grpSpPr>
        <p:sp>
          <p:nvSpPr>
            <p:cNvPr id="8" name="Forme libre 7"/>
            <p:cNvSpPr/>
            <p:nvPr/>
          </p:nvSpPr>
          <p:spPr>
            <a:xfrm>
              <a:off x="121366" y="642942"/>
              <a:ext cx="1421687" cy="1936407"/>
            </a:xfrm>
            <a:custGeom>
              <a:avLst/>
              <a:gdLst>
                <a:gd name="connsiteX0" fmla="*/ 839835 w 2822871"/>
                <a:gd name="connsiteY0" fmla="*/ 0 h 3844887"/>
                <a:gd name="connsiteX1" fmla="*/ 729666 w 2822871"/>
                <a:gd name="connsiteY1" fmla="*/ 2049137 h 3844887"/>
                <a:gd name="connsiteX2" fmla="*/ 663565 w 2822871"/>
                <a:gd name="connsiteY2" fmla="*/ 2236424 h 3844887"/>
                <a:gd name="connsiteX3" fmla="*/ 531363 w 2822871"/>
                <a:gd name="connsiteY3" fmla="*/ 2346593 h 3844887"/>
                <a:gd name="connsiteX4" fmla="*/ 377126 w 2822871"/>
                <a:gd name="connsiteY4" fmla="*/ 2489812 h 3844887"/>
                <a:gd name="connsiteX5" fmla="*/ 300008 w 2822871"/>
                <a:gd name="connsiteY5" fmla="*/ 2533880 h 3844887"/>
                <a:gd name="connsiteX6" fmla="*/ 266958 w 2822871"/>
                <a:gd name="connsiteY6" fmla="*/ 2555913 h 3844887"/>
                <a:gd name="connsiteX7" fmla="*/ 134755 w 2822871"/>
                <a:gd name="connsiteY7" fmla="*/ 2754217 h 3844887"/>
                <a:gd name="connsiteX8" fmla="*/ 123739 w 2822871"/>
                <a:gd name="connsiteY8" fmla="*/ 2787268 h 3844887"/>
                <a:gd name="connsiteX9" fmla="*/ 57637 w 2822871"/>
                <a:gd name="connsiteY9" fmla="*/ 2930487 h 3844887"/>
                <a:gd name="connsiteX10" fmla="*/ 35604 w 2822871"/>
                <a:gd name="connsiteY10" fmla="*/ 2974554 h 3844887"/>
                <a:gd name="connsiteX11" fmla="*/ 2553 w 2822871"/>
                <a:gd name="connsiteY11" fmla="*/ 3205909 h 3844887"/>
                <a:gd name="connsiteX12" fmla="*/ 35604 w 2822871"/>
                <a:gd name="connsiteY12" fmla="*/ 3404212 h 3844887"/>
                <a:gd name="connsiteX13" fmla="*/ 134755 w 2822871"/>
                <a:gd name="connsiteY13" fmla="*/ 3624550 h 3844887"/>
                <a:gd name="connsiteX14" fmla="*/ 311025 w 2822871"/>
                <a:gd name="connsiteY14" fmla="*/ 3734718 h 3844887"/>
                <a:gd name="connsiteX15" fmla="*/ 608481 w 2822871"/>
                <a:gd name="connsiteY15" fmla="*/ 3811836 h 3844887"/>
                <a:gd name="connsiteX16" fmla="*/ 950004 w 2822871"/>
                <a:gd name="connsiteY16" fmla="*/ 3844887 h 3844887"/>
                <a:gd name="connsiteX17" fmla="*/ 2227960 w 2822871"/>
                <a:gd name="connsiteY17" fmla="*/ 3822853 h 3844887"/>
                <a:gd name="connsiteX18" fmla="*/ 2426264 w 2822871"/>
                <a:gd name="connsiteY18" fmla="*/ 3778786 h 3844887"/>
                <a:gd name="connsiteX19" fmla="*/ 2580500 w 2822871"/>
                <a:gd name="connsiteY19" fmla="*/ 3701668 h 3844887"/>
                <a:gd name="connsiteX20" fmla="*/ 2756770 w 2822871"/>
                <a:gd name="connsiteY20" fmla="*/ 3492347 h 3844887"/>
                <a:gd name="connsiteX21" fmla="*/ 2811854 w 2822871"/>
                <a:gd name="connsiteY21" fmla="*/ 3316077 h 3844887"/>
                <a:gd name="connsiteX22" fmla="*/ 2822871 w 2822871"/>
                <a:gd name="connsiteY22" fmla="*/ 3073706 h 3844887"/>
                <a:gd name="connsiteX23" fmla="*/ 2789820 w 2822871"/>
                <a:gd name="connsiteY23" fmla="*/ 2776251 h 3844887"/>
                <a:gd name="connsiteX24" fmla="*/ 2569483 w 2822871"/>
                <a:gd name="connsiteY24" fmla="*/ 2511846 h 3844887"/>
                <a:gd name="connsiteX25" fmla="*/ 2261011 w 2822871"/>
                <a:gd name="connsiteY25" fmla="*/ 2291509 h 3844887"/>
                <a:gd name="connsiteX26" fmla="*/ 2084741 w 2822871"/>
                <a:gd name="connsiteY26" fmla="*/ 2214391 h 3844887"/>
                <a:gd name="connsiteX27" fmla="*/ 1985589 w 2822871"/>
                <a:gd name="connsiteY27" fmla="*/ 2104222 h 3844887"/>
                <a:gd name="connsiteX28" fmla="*/ 1919488 w 2822871"/>
                <a:gd name="connsiteY28" fmla="*/ 11017 h 3844887"/>
                <a:gd name="connsiteX29" fmla="*/ 839835 w 2822871"/>
                <a:gd name="connsiteY29" fmla="*/ 0 h 3844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822871" h="3844887">
                  <a:moveTo>
                    <a:pt x="839835" y="0"/>
                  </a:moveTo>
                  <a:lnTo>
                    <a:pt x="729666" y="2049137"/>
                  </a:lnTo>
                  <a:lnTo>
                    <a:pt x="663565" y="2236424"/>
                  </a:lnTo>
                  <a:lnTo>
                    <a:pt x="531363" y="2346593"/>
                  </a:lnTo>
                  <a:lnTo>
                    <a:pt x="377126" y="2489812"/>
                  </a:lnTo>
                  <a:cubicBezTo>
                    <a:pt x="351420" y="2504501"/>
                    <a:pt x="325396" y="2518647"/>
                    <a:pt x="300008" y="2533880"/>
                  </a:cubicBezTo>
                  <a:cubicBezTo>
                    <a:pt x="288655" y="2540692"/>
                    <a:pt x="266958" y="2555913"/>
                    <a:pt x="266958" y="2555913"/>
                  </a:cubicBezTo>
                  <a:cubicBezTo>
                    <a:pt x="222890" y="2622014"/>
                    <a:pt x="159875" y="2678849"/>
                    <a:pt x="134755" y="2754217"/>
                  </a:cubicBezTo>
                  <a:lnTo>
                    <a:pt x="123739" y="2787268"/>
                  </a:lnTo>
                  <a:cubicBezTo>
                    <a:pt x="101705" y="2835008"/>
                    <a:pt x="81151" y="2883459"/>
                    <a:pt x="57637" y="2930487"/>
                  </a:cubicBezTo>
                  <a:cubicBezTo>
                    <a:pt x="33567" y="2978627"/>
                    <a:pt x="35604" y="2946959"/>
                    <a:pt x="35604" y="2974554"/>
                  </a:cubicBezTo>
                  <a:cubicBezTo>
                    <a:pt x="0" y="3176307"/>
                    <a:pt x="2553" y="3098447"/>
                    <a:pt x="2553" y="3205909"/>
                  </a:cubicBezTo>
                  <a:lnTo>
                    <a:pt x="35604" y="3404212"/>
                  </a:lnTo>
                  <a:lnTo>
                    <a:pt x="134755" y="3624550"/>
                  </a:lnTo>
                  <a:lnTo>
                    <a:pt x="311025" y="3734718"/>
                  </a:lnTo>
                  <a:lnTo>
                    <a:pt x="608481" y="3811836"/>
                  </a:lnTo>
                  <a:lnTo>
                    <a:pt x="950004" y="3844887"/>
                  </a:lnTo>
                  <a:lnTo>
                    <a:pt x="2227960" y="3822853"/>
                  </a:lnTo>
                  <a:lnTo>
                    <a:pt x="2426264" y="3778786"/>
                  </a:lnTo>
                  <a:lnTo>
                    <a:pt x="2580500" y="3701668"/>
                  </a:lnTo>
                  <a:lnTo>
                    <a:pt x="2756770" y="3492347"/>
                  </a:lnTo>
                  <a:lnTo>
                    <a:pt x="2811854" y="3316077"/>
                  </a:lnTo>
                  <a:lnTo>
                    <a:pt x="2822871" y="3073706"/>
                  </a:lnTo>
                  <a:lnTo>
                    <a:pt x="2789820" y="2776251"/>
                  </a:lnTo>
                  <a:lnTo>
                    <a:pt x="2569483" y="2511846"/>
                  </a:lnTo>
                  <a:lnTo>
                    <a:pt x="2261011" y="2291509"/>
                  </a:lnTo>
                  <a:lnTo>
                    <a:pt x="2084741" y="2214391"/>
                  </a:lnTo>
                  <a:lnTo>
                    <a:pt x="1985589" y="2104222"/>
                  </a:lnTo>
                  <a:lnTo>
                    <a:pt x="1919488" y="11017"/>
                  </a:lnTo>
                  <a:lnTo>
                    <a:pt x="839835" y="0"/>
                  </a:lnTo>
                  <a:close/>
                </a:path>
              </a:pathLst>
            </a:custGeom>
            <a:gradFill flip="none" rotWithShape="1">
              <a:gsLst>
                <a:gs pos="25000">
                  <a:schemeClr val="accent1">
                    <a:lumMod val="75000"/>
                    <a:alpha val="64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9" name="Ellipse 8"/>
            <p:cNvSpPr/>
            <p:nvPr/>
          </p:nvSpPr>
          <p:spPr>
            <a:xfrm>
              <a:off x="427722" y="2082079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0" name="Ellipse 9"/>
            <p:cNvSpPr/>
            <p:nvPr/>
          </p:nvSpPr>
          <p:spPr>
            <a:xfrm>
              <a:off x="571635" y="1902187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2" name="Ellipse 11"/>
            <p:cNvSpPr/>
            <p:nvPr/>
          </p:nvSpPr>
          <p:spPr>
            <a:xfrm>
              <a:off x="931420" y="1938166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3" name="Ellipse 12"/>
            <p:cNvSpPr/>
            <p:nvPr/>
          </p:nvSpPr>
          <p:spPr>
            <a:xfrm>
              <a:off x="1075333" y="2154036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7722" y="2261972"/>
              <a:ext cx="395763" cy="35978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60" name="Ellipse 59"/>
            <p:cNvSpPr/>
            <p:nvPr/>
          </p:nvSpPr>
          <p:spPr>
            <a:xfrm>
              <a:off x="758813" y="2071702"/>
              <a:ext cx="107935" cy="107935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17" name="Rectangle 16"/>
          <p:cNvSpPr/>
          <p:nvPr/>
        </p:nvSpPr>
        <p:spPr>
          <a:xfrm>
            <a:off x="1785919" y="3225727"/>
            <a:ext cx="3286148" cy="16884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7" name="Rectangle 36"/>
          <p:cNvSpPr/>
          <p:nvPr/>
        </p:nvSpPr>
        <p:spPr>
          <a:xfrm>
            <a:off x="2054861" y="715765"/>
            <a:ext cx="2945767" cy="3468916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8" name="Rectangle 17"/>
          <p:cNvSpPr/>
          <p:nvPr/>
        </p:nvSpPr>
        <p:spPr>
          <a:xfrm>
            <a:off x="3442729" y="2950968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4" name="Groupe 64"/>
          <p:cNvGrpSpPr/>
          <p:nvPr/>
        </p:nvGrpSpPr>
        <p:grpSpPr>
          <a:xfrm>
            <a:off x="3368571" y="3308158"/>
            <a:ext cx="284337" cy="605755"/>
            <a:chOff x="7072330" y="428604"/>
            <a:chExt cx="284337" cy="605755"/>
          </a:xfrm>
        </p:grpSpPr>
        <p:cxnSp>
          <p:nvCxnSpPr>
            <p:cNvPr id="66" name="Connecteur droit 65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" name="Connecteur droit 66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8" name="Connecteur droit 67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9" name="Connecteur droit 68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70" name="Ellipse 69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31" name="Ellipse 30"/>
          <p:cNvSpPr/>
          <p:nvPr/>
        </p:nvSpPr>
        <p:spPr>
          <a:xfrm>
            <a:off x="3440453" y="1934127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3" name="Rectangle 32"/>
          <p:cNvSpPr/>
          <p:nvPr/>
        </p:nvSpPr>
        <p:spPr>
          <a:xfrm>
            <a:off x="5214942" y="3501853"/>
            <a:ext cx="398072" cy="2843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4315710"/>
            <a:ext cx="3128954" cy="248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4143380"/>
            <a:ext cx="3286148" cy="2502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5" name="Rectangle 74"/>
          <p:cNvSpPr/>
          <p:nvPr/>
        </p:nvSpPr>
        <p:spPr>
          <a:xfrm>
            <a:off x="7643834" y="4192784"/>
            <a:ext cx="1071570" cy="250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Trapèze 75"/>
          <p:cNvSpPr/>
          <p:nvPr/>
        </p:nvSpPr>
        <p:spPr>
          <a:xfrm rot="10800000">
            <a:off x="1807952" y="4572008"/>
            <a:ext cx="1335288" cy="1571636"/>
          </a:xfrm>
          <a:prstGeom prst="trapezoid">
            <a:avLst>
              <a:gd name="adj" fmla="val 2429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Flèche gauche 61"/>
          <p:cNvSpPr/>
          <p:nvPr/>
        </p:nvSpPr>
        <p:spPr>
          <a:xfrm>
            <a:off x="5715008" y="1681774"/>
            <a:ext cx="642942" cy="318466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4" name="Rectangle 63"/>
          <p:cNvSpPr/>
          <p:nvPr/>
        </p:nvSpPr>
        <p:spPr>
          <a:xfrm>
            <a:off x="1802303" y="4489898"/>
            <a:ext cx="500034" cy="2199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Ellipse 58"/>
          <p:cNvSpPr/>
          <p:nvPr/>
        </p:nvSpPr>
        <p:spPr>
          <a:xfrm>
            <a:off x="606413" y="2357454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3" name="Rectangle 62"/>
          <p:cNvSpPr/>
          <p:nvPr/>
        </p:nvSpPr>
        <p:spPr>
          <a:xfrm>
            <a:off x="2928926" y="4643446"/>
            <a:ext cx="1143008" cy="6429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ZoneTexte 5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65" name="ZoneTexte 6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  <p:sp>
        <p:nvSpPr>
          <p:cNvPr id="71" name="Éclair 70"/>
          <p:cNvSpPr/>
          <p:nvPr/>
        </p:nvSpPr>
        <p:spPr>
          <a:xfrm>
            <a:off x="357158" y="1393019"/>
            <a:ext cx="285751" cy="464345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2" name="ZoneTexte 71"/>
          <p:cNvSpPr txBox="1"/>
          <p:nvPr/>
        </p:nvSpPr>
        <p:spPr>
          <a:xfrm>
            <a:off x="68150" y="785794"/>
            <a:ext cx="1682513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fr-FR" sz="1400" b="1" dirty="0" err="1" smtClean="0"/>
              <a:t>Elicited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APs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at</a:t>
            </a:r>
            <a:r>
              <a:rPr lang="fr-FR" sz="1400" b="1" dirty="0" smtClean="0"/>
              <a:t> 20 Hz</a:t>
            </a:r>
          </a:p>
          <a:p>
            <a:pPr algn="ctr"/>
            <a:r>
              <a:rPr lang="fr-FR" sz="1400" b="1" dirty="0" smtClean="0"/>
              <a:t>(50, 200, 600, 900)</a:t>
            </a:r>
            <a:endParaRPr lang="fr-FR" sz="14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6231 " pathEditMode="relative" ptsTypes="AA">
                                      <p:cBhvr>
                                        <p:cTn id="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-0.91857 L -0.00364 -0.28961 " pathEditMode="relative" rAng="0" ptsTypes="AA">
                                      <p:cBhvr>
                                        <p:cTn id="52" dur="2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1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4" grpId="0"/>
      <p:bldP spid="34" grpId="1"/>
      <p:bldP spid="35" grpId="0" animBg="1"/>
      <p:bldP spid="36" grpId="0" animBg="1"/>
      <p:bldP spid="32" grpId="0" animBg="1"/>
      <p:bldP spid="48" grpId="0" animBg="1"/>
      <p:bldP spid="49" grpId="0" animBg="1"/>
      <p:bldP spid="50" grpId="0" animBg="1"/>
      <p:bldP spid="51" grpId="0" animBg="1"/>
      <p:bldP spid="18" grpId="0" animBg="1"/>
      <p:bldP spid="31" grpId="0" animBg="1"/>
      <p:bldP spid="33" grpId="0" animBg="1"/>
      <p:bldP spid="75" grpId="0" animBg="1"/>
      <p:bldP spid="76" grpId="0" animBg="1"/>
      <p:bldP spid="62" grpId="0" animBg="1"/>
      <p:bldP spid="64" grpId="0" animBg="1"/>
      <p:bldP spid="59" grpId="0" animBg="1"/>
      <p:bldP spid="63" grpId="0" animBg="1"/>
      <p:bldP spid="71" grpId="0" animBg="1"/>
      <p:bldP spid="7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85926"/>
            <a:ext cx="4071966" cy="3182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928802"/>
            <a:ext cx="3908792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ZoneTexte 12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714348" y="5715016"/>
            <a:ext cx="771530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These</a:t>
            </a:r>
            <a:r>
              <a:rPr lang="fr-FR" dirty="0" smtClean="0"/>
              <a:t> probes are </a:t>
            </a:r>
            <a:r>
              <a:rPr lang="fr-FR" dirty="0" err="1" smtClean="0"/>
              <a:t>efficiency</a:t>
            </a:r>
            <a:r>
              <a:rPr lang="fr-FR" dirty="0" smtClean="0"/>
              <a:t> to report stimulation </a:t>
            </a:r>
            <a:r>
              <a:rPr lang="fr-FR" dirty="0" err="1" smtClean="0"/>
              <a:t>dependent</a:t>
            </a:r>
            <a:r>
              <a:rPr lang="fr-FR" dirty="0" smtClean="0"/>
              <a:t> exo-</a:t>
            </a:r>
            <a:r>
              <a:rPr lang="fr-FR" dirty="0" err="1" smtClean="0"/>
              <a:t>endocytosis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Exo-</a:t>
            </a:r>
            <a:r>
              <a:rPr lang="fr-FR" dirty="0" err="1" smtClean="0"/>
              <a:t>endoxytosis</a:t>
            </a:r>
            <a:r>
              <a:rPr lang="fr-FR" dirty="0" smtClean="0"/>
              <a:t> of </a:t>
            </a:r>
            <a:r>
              <a:rPr lang="fr-FR" dirty="0" err="1" smtClean="0"/>
              <a:t>endogenous</a:t>
            </a:r>
            <a:r>
              <a:rPr lang="fr-FR" dirty="0" smtClean="0"/>
              <a:t>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000504"/>
            <a:ext cx="280361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Rectangle 32"/>
          <p:cNvSpPr/>
          <p:nvPr/>
        </p:nvSpPr>
        <p:spPr>
          <a:xfrm>
            <a:off x="714348" y="5429264"/>
            <a:ext cx="571504" cy="571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571480"/>
            <a:ext cx="2714644" cy="2121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ZoneTexte 9"/>
          <p:cNvSpPr txBox="1"/>
          <p:nvPr/>
        </p:nvSpPr>
        <p:spPr>
          <a:xfrm>
            <a:off x="3541130" y="785794"/>
            <a:ext cx="816556" cy="338554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50 </a:t>
            </a:r>
            <a:r>
              <a:rPr lang="fr-FR" sz="1600" dirty="0" err="1" smtClean="0"/>
              <a:t>APs</a:t>
            </a:r>
            <a:endParaRPr lang="fr-FR" sz="1600" dirty="0"/>
          </a:p>
        </p:txBody>
      </p:sp>
      <p:sp>
        <p:nvSpPr>
          <p:cNvPr id="11" name="ZoneTexte 10"/>
          <p:cNvSpPr txBox="1"/>
          <p:nvPr/>
        </p:nvSpPr>
        <p:spPr>
          <a:xfrm>
            <a:off x="5612832" y="785794"/>
            <a:ext cx="887994" cy="338554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100 </a:t>
            </a:r>
            <a:r>
              <a:rPr lang="fr-FR" sz="1600" dirty="0" err="1" smtClean="0"/>
              <a:t>APs</a:t>
            </a:r>
            <a:endParaRPr lang="fr-FR" sz="1600" dirty="0"/>
          </a:p>
        </p:txBody>
      </p:sp>
      <p:sp>
        <p:nvSpPr>
          <p:cNvPr id="12" name="ZoneTexte 11"/>
          <p:cNvSpPr txBox="1"/>
          <p:nvPr/>
        </p:nvSpPr>
        <p:spPr>
          <a:xfrm>
            <a:off x="7500958" y="785794"/>
            <a:ext cx="857256" cy="33855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200 </a:t>
            </a:r>
            <a:r>
              <a:rPr lang="fr-FR" sz="1600" dirty="0" err="1" smtClean="0"/>
              <a:t>APs</a:t>
            </a:r>
            <a:endParaRPr lang="fr-FR" sz="1600" dirty="0"/>
          </a:p>
        </p:txBody>
      </p:sp>
      <p:sp>
        <p:nvSpPr>
          <p:cNvPr id="13" name="ZoneTexte 12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Size  of the surface pool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1410100"/>
            <a:ext cx="1510027" cy="929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1481538"/>
            <a:ext cx="1483668" cy="928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86644" y="1481538"/>
            <a:ext cx="1415474" cy="973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ZoneTexte 14"/>
          <p:cNvSpPr txBox="1"/>
          <p:nvPr/>
        </p:nvSpPr>
        <p:spPr>
          <a:xfrm>
            <a:off x="1571604" y="3357562"/>
            <a:ext cx="857256" cy="33855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600" dirty="0" smtClean="0"/>
              <a:t>200 </a:t>
            </a:r>
            <a:r>
              <a:rPr lang="fr-FR" sz="1600" dirty="0" err="1" smtClean="0"/>
              <a:t>APs</a:t>
            </a:r>
            <a:endParaRPr lang="fr-FR" sz="1600" dirty="0"/>
          </a:p>
        </p:txBody>
      </p:sp>
      <p:cxnSp>
        <p:nvCxnSpPr>
          <p:cNvPr id="18" name="Connecteur droit 17"/>
          <p:cNvCxnSpPr/>
          <p:nvPr/>
        </p:nvCxnSpPr>
        <p:spPr>
          <a:xfrm>
            <a:off x="357158" y="4143380"/>
            <a:ext cx="3214710" cy="1588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0628" y="3786190"/>
            <a:ext cx="3343958" cy="2474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57290" y="4572008"/>
            <a:ext cx="148829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57224" y="4857760"/>
            <a:ext cx="1333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Ellipse 27"/>
          <p:cNvSpPr/>
          <p:nvPr/>
        </p:nvSpPr>
        <p:spPr>
          <a:xfrm>
            <a:off x="8121392" y="4102472"/>
            <a:ext cx="142876" cy="142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/>
          <p:cNvSpPr/>
          <p:nvPr/>
        </p:nvSpPr>
        <p:spPr>
          <a:xfrm>
            <a:off x="6764070" y="4636921"/>
            <a:ext cx="142876" cy="142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57818" y="1285860"/>
            <a:ext cx="1428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29520" y="1214422"/>
            <a:ext cx="1428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40537" y="3626551"/>
            <a:ext cx="214313" cy="371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ZoneTexte 33"/>
          <p:cNvSpPr txBox="1"/>
          <p:nvPr/>
        </p:nvSpPr>
        <p:spPr>
          <a:xfrm>
            <a:off x="2643174" y="2925545"/>
            <a:ext cx="6357982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u="sng" dirty="0" err="1" smtClean="0"/>
              <a:t>Previous</a:t>
            </a:r>
            <a:r>
              <a:rPr lang="fr-FR" u="sng" dirty="0" smtClean="0"/>
              <a:t> </a:t>
            </a:r>
            <a:r>
              <a:rPr lang="fr-FR" u="sng" dirty="0" err="1" smtClean="0"/>
              <a:t>studies</a:t>
            </a:r>
            <a:r>
              <a:rPr lang="fr-FR" u="sng" dirty="0" smtClean="0"/>
              <a:t> :</a:t>
            </a:r>
          </a:p>
          <a:p>
            <a:pPr algn="ctr"/>
            <a:r>
              <a:rPr lang="fr-FR" dirty="0" err="1" smtClean="0"/>
              <a:t>Endocytic</a:t>
            </a:r>
            <a:r>
              <a:rPr lang="fr-FR" dirty="0" smtClean="0"/>
              <a:t> rate </a:t>
            </a:r>
            <a:r>
              <a:rPr lang="fr-FR" dirty="0" err="1" smtClean="0"/>
              <a:t>after</a:t>
            </a:r>
            <a:r>
              <a:rPr lang="fr-FR" dirty="0" smtClean="0"/>
              <a:t> stimulus = </a:t>
            </a:r>
            <a:r>
              <a:rPr lang="fr-FR" dirty="0" err="1" smtClean="0"/>
              <a:t>Endocytic</a:t>
            </a:r>
            <a:r>
              <a:rPr lang="fr-FR" dirty="0" smtClean="0"/>
              <a:t> rate </a:t>
            </a:r>
            <a:r>
              <a:rPr lang="fr-FR" dirty="0" err="1" smtClean="0">
                <a:solidFill>
                  <a:srgbClr val="FF0000"/>
                </a:solidFill>
              </a:rPr>
              <a:t>during</a:t>
            </a:r>
            <a:r>
              <a:rPr lang="fr-FR" dirty="0" smtClean="0">
                <a:solidFill>
                  <a:srgbClr val="FF0000"/>
                </a:solidFill>
              </a:rPr>
              <a:t> the stimulus</a:t>
            </a:r>
            <a:r>
              <a:rPr lang="fr-FR" dirty="0" smtClean="0"/>
              <a:t> </a:t>
            </a:r>
            <a:endParaRPr lang="fr-FR" dirty="0"/>
          </a:p>
        </p:txBody>
      </p:sp>
      <p:cxnSp>
        <p:nvCxnSpPr>
          <p:cNvPr id="36" name="Connecteur droit avec flèche 35"/>
          <p:cNvCxnSpPr/>
          <p:nvPr/>
        </p:nvCxnSpPr>
        <p:spPr>
          <a:xfrm>
            <a:off x="1000100" y="4143380"/>
            <a:ext cx="357190" cy="1588"/>
          </a:xfrm>
          <a:prstGeom prst="straightConnector1">
            <a:avLst/>
          </a:prstGeom>
          <a:ln w="1905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ZoneTexte 36"/>
          <p:cNvSpPr txBox="1"/>
          <p:nvPr/>
        </p:nvSpPr>
        <p:spPr>
          <a:xfrm>
            <a:off x="714348" y="6274378"/>
            <a:ext cx="771530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Fluorescence variations </a:t>
            </a:r>
            <a:r>
              <a:rPr lang="fr-FR" dirty="0" err="1" smtClean="0"/>
              <a:t>rise</a:t>
            </a:r>
            <a:r>
              <a:rPr lang="fr-FR" dirty="0" smtClean="0"/>
              <a:t> </a:t>
            </a:r>
            <a:r>
              <a:rPr lang="fr-FR" dirty="0" err="1" smtClean="0"/>
              <a:t>linearly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stimulus </a:t>
            </a:r>
            <a:r>
              <a:rPr lang="fr-FR" dirty="0" err="1" smtClean="0"/>
              <a:t>strength</a:t>
            </a:r>
            <a:endParaRPr lang="fr-FR" dirty="0"/>
          </a:p>
        </p:txBody>
      </p:sp>
      <p:sp>
        <p:nvSpPr>
          <p:cNvPr id="38" name="Forme libre 37"/>
          <p:cNvSpPr/>
          <p:nvPr/>
        </p:nvSpPr>
        <p:spPr>
          <a:xfrm>
            <a:off x="6125872" y="5367207"/>
            <a:ext cx="98727" cy="102144"/>
          </a:xfrm>
          <a:custGeom>
            <a:avLst/>
            <a:gdLst>
              <a:gd name="connsiteX0" fmla="*/ 84428 w 125703"/>
              <a:gd name="connsiteY0" fmla="*/ 93793 h 102144"/>
              <a:gd name="connsiteX1" fmla="*/ 87603 w 125703"/>
              <a:gd name="connsiteY1" fmla="*/ 55693 h 102144"/>
              <a:gd name="connsiteX2" fmla="*/ 78078 w 125703"/>
              <a:gd name="connsiteY2" fmla="*/ 52518 h 102144"/>
              <a:gd name="connsiteX3" fmla="*/ 33628 w 125703"/>
              <a:gd name="connsiteY3" fmla="*/ 55693 h 102144"/>
              <a:gd name="connsiteX4" fmla="*/ 30453 w 125703"/>
              <a:gd name="connsiteY4" fmla="*/ 65218 h 102144"/>
              <a:gd name="connsiteX5" fmla="*/ 11403 w 125703"/>
              <a:gd name="connsiteY5" fmla="*/ 77918 h 102144"/>
              <a:gd name="connsiteX6" fmla="*/ 1878 w 125703"/>
              <a:gd name="connsiteY6" fmla="*/ 74743 h 102144"/>
              <a:gd name="connsiteX7" fmla="*/ 11403 w 125703"/>
              <a:gd name="connsiteY7" fmla="*/ 55693 h 102144"/>
              <a:gd name="connsiteX8" fmla="*/ 20928 w 125703"/>
              <a:gd name="connsiteY8" fmla="*/ 30293 h 102144"/>
              <a:gd name="connsiteX9" fmla="*/ 30453 w 125703"/>
              <a:gd name="connsiteY9" fmla="*/ 23943 h 102144"/>
              <a:gd name="connsiteX10" fmla="*/ 43153 w 125703"/>
              <a:gd name="connsiteY10" fmla="*/ 8068 h 102144"/>
              <a:gd name="connsiteX11" fmla="*/ 62203 w 125703"/>
              <a:gd name="connsiteY11" fmla="*/ 1718 h 102144"/>
              <a:gd name="connsiteX12" fmla="*/ 87603 w 125703"/>
              <a:gd name="connsiteY12" fmla="*/ 4893 h 102144"/>
              <a:gd name="connsiteX13" fmla="*/ 93953 w 125703"/>
              <a:gd name="connsiteY13" fmla="*/ 23943 h 102144"/>
              <a:gd name="connsiteX14" fmla="*/ 103478 w 125703"/>
              <a:gd name="connsiteY14" fmla="*/ 30293 h 102144"/>
              <a:gd name="connsiteX15" fmla="*/ 122528 w 125703"/>
              <a:gd name="connsiteY15" fmla="*/ 68393 h 102144"/>
              <a:gd name="connsiteX16" fmla="*/ 125703 w 125703"/>
              <a:gd name="connsiteY16" fmla="*/ 77918 h 102144"/>
              <a:gd name="connsiteX17" fmla="*/ 122528 w 125703"/>
              <a:gd name="connsiteY17" fmla="*/ 87443 h 102144"/>
              <a:gd name="connsiteX18" fmla="*/ 113003 w 125703"/>
              <a:gd name="connsiteY18" fmla="*/ 93793 h 102144"/>
              <a:gd name="connsiteX19" fmla="*/ 84428 w 125703"/>
              <a:gd name="connsiteY19" fmla="*/ 93793 h 10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5703" h="102144">
                <a:moveTo>
                  <a:pt x="84428" y="93793"/>
                </a:moveTo>
                <a:cubicBezTo>
                  <a:pt x="80195" y="87443"/>
                  <a:pt x="95704" y="69869"/>
                  <a:pt x="87603" y="55693"/>
                </a:cubicBezTo>
                <a:cubicBezTo>
                  <a:pt x="85943" y="52787"/>
                  <a:pt x="81253" y="53576"/>
                  <a:pt x="78078" y="52518"/>
                </a:cubicBezTo>
                <a:cubicBezTo>
                  <a:pt x="63261" y="53576"/>
                  <a:pt x="47981" y="51866"/>
                  <a:pt x="33628" y="55693"/>
                </a:cubicBezTo>
                <a:cubicBezTo>
                  <a:pt x="30394" y="56555"/>
                  <a:pt x="32820" y="62851"/>
                  <a:pt x="30453" y="65218"/>
                </a:cubicBezTo>
                <a:cubicBezTo>
                  <a:pt x="25057" y="70614"/>
                  <a:pt x="11403" y="77918"/>
                  <a:pt x="11403" y="77918"/>
                </a:cubicBezTo>
                <a:cubicBezTo>
                  <a:pt x="8228" y="76860"/>
                  <a:pt x="3375" y="77736"/>
                  <a:pt x="1878" y="74743"/>
                </a:cubicBezTo>
                <a:cubicBezTo>
                  <a:pt x="0" y="70987"/>
                  <a:pt x="10334" y="57297"/>
                  <a:pt x="11403" y="55693"/>
                </a:cubicBezTo>
                <a:cubicBezTo>
                  <a:pt x="13675" y="44335"/>
                  <a:pt x="12753" y="38468"/>
                  <a:pt x="20928" y="30293"/>
                </a:cubicBezTo>
                <a:cubicBezTo>
                  <a:pt x="23626" y="27595"/>
                  <a:pt x="27278" y="26060"/>
                  <a:pt x="30453" y="23943"/>
                </a:cubicBezTo>
                <a:cubicBezTo>
                  <a:pt x="33896" y="13614"/>
                  <a:pt x="31914" y="13063"/>
                  <a:pt x="43153" y="8068"/>
                </a:cubicBezTo>
                <a:cubicBezTo>
                  <a:pt x="49270" y="5350"/>
                  <a:pt x="62203" y="1718"/>
                  <a:pt x="62203" y="1718"/>
                </a:cubicBezTo>
                <a:cubicBezTo>
                  <a:pt x="70670" y="2776"/>
                  <a:pt x="80613" y="0"/>
                  <a:pt x="87603" y="4893"/>
                </a:cubicBezTo>
                <a:cubicBezTo>
                  <a:pt x="93087" y="8731"/>
                  <a:pt x="88384" y="20230"/>
                  <a:pt x="93953" y="23943"/>
                </a:cubicBezTo>
                <a:lnTo>
                  <a:pt x="103478" y="30293"/>
                </a:lnTo>
                <a:cubicBezTo>
                  <a:pt x="119891" y="54912"/>
                  <a:pt x="113765" y="42103"/>
                  <a:pt x="122528" y="68393"/>
                </a:cubicBezTo>
                <a:lnTo>
                  <a:pt x="125703" y="77918"/>
                </a:lnTo>
                <a:cubicBezTo>
                  <a:pt x="124645" y="81093"/>
                  <a:pt x="124619" y="84830"/>
                  <a:pt x="122528" y="87443"/>
                </a:cubicBezTo>
                <a:cubicBezTo>
                  <a:pt x="120144" y="90423"/>
                  <a:pt x="116490" y="92243"/>
                  <a:pt x="113003" y="93793"/>
                </a:cubicBezTo>
                <a:cubicBezTo>
                  <a:pt x="94213" y="102144"/>
                  <a:pt x="88661" y="100143"/>
                  <a:pt x="84428" y="937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1" name="Connecteur droit 30"/>
          <p:cNvCxnSpPr/>
          <p:nvPr/>
        </p:nvCxnSpPr>
        <p:spPr>
          <a:xfrm flipV="1">
            <a:off x="791389" y="3994713"/>
            <a:ext cx="2066099" cy="1891850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 rot="5400000" flipH="1" flipV="1">
            <a:off x="248160" y="4916586"/>
            <a:ext cx="1548000" cy="1588"/>
          </a:xfrm>
          <a:prstGeom prst="straightConnector1">
            <a:avLst/>
          </a:prstGeom>
          <a:ln w="1905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 rot="5400000" flipH="1" flipV="1">
            <a:off x="671816" y="4786322"/>
            <a:ext cx="1285884" cy="1588"/>
          </a:xfrm>
          <a:prstGeom prst="straightConnector1">
            <a:avLst/>
          </a:prstGeom>
          <a:ln w="19050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5" grpId="0" animBg="1"/>
      <p:bldP spid="28" grpId="0" animBg="1"/>
      <p:bldP spid="29" grpId="0" animBg="1"/>
      <p:bldP spid="34" grpId="0" animBg="1"/>
      <p:bldP spid="37" grpId="0" animBg="1"/>
      <p:bldP spid="3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Question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Size  of the surface pool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00034" y="2643182"/>
            <a:ext cx="8143932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Are </a:t>
            </a:r>
            <a:r>
              <a:rPr lang="fr-FR" sz="3200" dirty="0" err="1" smtClean="0"/>
              <a:t>endogenous</a:t>
            </a:r>
            <a:r>
              <a:rPr lang="fr-FR" sz="3200" dirty="0" smtClean="0"/>
              <a:t> </a:t>
            </a:r>
            <a:r>
              <a:rPr lang="fr-FR" sz="3200" dirty="0" err="1" smtClean="0"/>
              <a:t>synaptic</a:t>
            </a:r>
            <a:r>
              <a:rPr lang="fr-FR" sz="3200" dirty="0" smtClean="0"/>
              <a:t> </a:t>
            </a:r>
            <a:r>
              <a:rPr lang="fr-FR" sz="3200" dirty="0" err="1" smtClean="0"/>
              <a:t>vesicle</a:t>
            </a:r>
            <a:r>
              <a:rPr lang="fr-FR" sz="3200" dirty="0" smtClean="0"/>
              <a:t> </a:t>
            </a:r>
            <a:r>
              <a:rPr lang="fr-FR" sz="3200" dirty="0" err="1" smtClean="0"/>
              <a:t>proteins</a:t>
            </a:r>
            <a:r>
              <a:rPr lang="fr-FR" sz="3200" dirty="0" smtClean="0"/>
              <a:t> </a:t>
            </a:r>
            <a:r>
              <a:rPr lang="fr-FR" sz="3200" dirty="0" err="1" smtClean="0"/>
              <a:t>already</a:t>
            </a:r>
            <a:r>
              <a:rPr lang="fr-FR" sz="3200" dirty="0" smtClean="0"/>
              <a:t> </a:t>
            </a:r>
            <a:r>
              <a:rPr lang="fr-FR" sz="3200" dirty="0" err="1" smtClean="0"/>
              <a:t>present</a:t>
            </a:r>
            <a:r>
              <a:rPr lang="fr-FR" sz="3200" dirty="0" smtClean="0"/>
              <a:t> on the </a:t>
            </a:r>
            <a:r>
              <a:rPr lang="fr-FR" sz="3200" dirty="0" err="1" smtClean="0"/>
              <a:t>presynaptic</a:t>
            </a:r>
            <a:r>
              <a:rPr lang="fr-FR" sz="3200" dirty="0" smtClean="0"/>
              <a:t> membrane?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Ellipse 15"/>
          <p:cNvSpPr/>
          <p:nvPr/>
        </p:nvSpPr>
        <p:spPr>
          <a:xfrm>
            <a:off x="2849990" y="1428736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7" name="Rectangle 16"/>
          <p:cNvSpPr/>
          <p:nvPr/>
        </p:nvSpPr>
        <p:spPr>
          <a:xfrm>
            <a:off x="1785919" y="1428736"/>
            <a:ext cx="3286148" cy="16884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5" name="Rectangle 14"/>
          <p:cNvSpPr/>
          <p:nvPr/>
        </p:nvSpPr>
        <p:spPr>
          <a:xfrm>
            <a:off x="2054861" y="714356"/>
            <a:ext cx="2945767" cy="71762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4" name="ZoneTexte 33"/>
          <p:cNvSpPr txBox="1"/>
          <p:nvPr/>
        </p:nvSpPr>
        <p:spPr>
          <a:xfrm>
            <a:off x="5209606" y="1714488"/>
            <a:ext cx="46951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7,4</a:t>
            </a:r>
          </a:p>
          <a:p>
            <a:endParaRPr lang="fr-FR" sz="1400" dirty="0" smtClean="0"/>
          </a:p>
          <a:p>
            <a:r>
              <a:rPr lang="fr-FR" sz="1400" dirty="0" smtClean="0"/>
              <a:t>7,3</a:t>
            </a:r>
          </a:p>
          <a:p>
            <a:r>
              <a:rPr lang="fr-FR" sz="1400" dirty="0" smtClean="0"/>
              <a:t>7,2</a:t>
            </a:r>
          </a:p>
          <a:p>
            <a:r>
              <a:rPr lang="fr-FR" sz="1400" dirty="0" smtClean="0"/>
              <a:t>7,1</a:t>
            </a:r>
          </a:p>
          <a:p>
            <a:r>
              <a:rPr lang="fr-FR" sz="1400" dirty="0" smtClean="0"/>
              <a:t>7,0</a:t>
            </a:r>
          </a:p>
          <a:p>
            <a:r>
              <a:rPr lang="fr-FR" sz="1400" dirty="0" smtClean="0"/>
              <a:t>6,9</a:t>
            </a:r>
          </a:p>
          <a:p>
            <a:r>
              <a:rPr lang="fr-FR" sz="1400" dirty="0" smtClean="0"/>
              <a:t>6,8</a:t>
            </a:r>
          </a:p>
          <a:p>
            <a:r>
              <a:rPr lang="fr-FR" sz="1400" dirty="0" smtClean="0"/>
              <a:t>6,7</a:t>
            </a:r>
          </a:p>
          <a:p>
            <a:r>
              <a:rPr lang="fr-FR" sz="1400" dirty="0" smtClean="0"/>
              <a:t>6,6</a:t>
            </a:r>
          </a:p>
          <a:p>
            <a:r>
              <a:rPr lang="fr-FR" sz="1400" dirty="0" smtClean="0"/>
              <a:t>6,5</a:t>
            </a:r>
          </a:p>
          <a:p>
            <a:r>
              <a:rPr lang="fr-FR" sz="1400" dirty="0" smtClean="0"/>
              <a:t>6,4</a:t>
            </a:r>
          </a:p>
          <a:p>
            <a:r>
              <a:rPr lang="fr-FR" sz="1400" dirty="0" smtClean="0"/>
              <a:t>6,3</a:t>
            </a:r>
          </a:p>
          <a:p>
            <a:r>
              <a:rPr lang="fr-FR" sz="1400" dirty="0" smtClean="0"/>
              <a:t>6,2</a:t>
            </a:r>
          </a:p>
          <a:p>
            <a:r>
              <a:rPr lang="fr-FR" sz="1400" dirty="0" smtClean="0"/>
              <a:t>6,1</a:t>
            </a:r>
          </a:p>
          <a:p>
            <a:r>
              <a:rPr lang="fr-FR" sz="1400" dirty="0" smtClean="0"/>
              <a:t>6,0</a:t>
            </a:r>
          </a:p>
          <a:p>
            <a:r>
              <a:rPr lang="fr-FR" sz="1400" dirty="0" smtClean="0"/>
              <a:t>5,9</a:t>
            </a:r>
          </a:p>
          <a:p>
            <a:r>
              <a:rPr lang="fr-FR" sz="1400" dirty="0" smtClean="0"/>
              <a:t>5,8</a:t>
            </a:r>
          </a:p>
          <a:p>
            <a:r>
              <a:rPr lang="fr-FR" sz="1400" dirty="0" smtClean="0"/>
              <a:t>5,7</a:t>
            </a:r>
          </a:p>
          <a:p>
            <a:r>
              <a:rPr lang="fr-FR" sz="1400" dirty="0" smtClean="0"/>
              <a:t>5,6</a:t>
            </a:r>
          </a:p>
          <a:p>
            <a:endParaRPr lang="fr-FR" sz="1400" dirty="0" smtClean="0"/>
          </a:p>
          <a:p>
            <a:r>
              <a:rPr lang="fr-FR" sz="1400" dirty="0" smtClean="0"/>
              <a:t>5,5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232342" y="2001655"/>
            <a:ext cx="625542" cy="4713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6" name="Rectangle 35"/>
          <p:cNvSpPr/>
          <p:nvPr/>
        </p:nvSpPr>
        <p:spPr>
          <a:xfrm>
            <a:off x="5154846" y="-2000288"/>
            <a:ext cx="625542" cy="37223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2" name="ZoneTexte 31"/>
          <p:cNvSpPr txBox="1"/>
          <p:nvPr/>
        </p:nvSpPr>
        <p:spPr>
          <a:xfrm>
            <a:off x="5211714" y="1332796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38" name="Rectangle 37"/>
          <p:cNvSpPr/>
          <p:nvPr/>
        </p:nvSpPr>
        <p:spPr>
          <a:xfrm rot="5400000">
            <a:off x="6886187" y="1531700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2" name="Groupe 63"/>
          <p:cNvGrpSpPr/>
          <p:nvPr/>
        </p:nvGrpSpPr>
        <p:grpSpPr>
          <a:xfrm>
            <a:off x="6786578" y="785794"/>
            <a:ext cx="284337" cy="605755"/>
            <a:chOff x="7072330" y="428604"/>
            <a:chExt cx="284337" cy="605755"/>
          </a:xfrm>
        </p:grpSpPr>
        <p:cxnSp>
          <p:nvCxnSpPr>
            <p:cNvPr id="40" name="Connecteur droit 39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" name="Connecteur droit 40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" name="Connecteur droit 41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" name="Connecteur droit 42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44" name="Ellipse 43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45" name="ZoneTexte 44"/>
          <p:cNvSpPr txBox="1"/>
          <p:nvPr/>
        </p:nvSpPr>
        <p:spPr>
          <a:xfrm>
            <a:off x="7215206" y="785794"/>
            <a:ext cx="2104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 </a:t>
            </a:r>
            <a:r>
              <a:rPr lang="fr-FR" sz="1100" b="1" dirty="0" err="1" smtClean="0"/>
              <a:t>antibody</a:t>
            </a:r>
            <a:r>
              <a:rPr lang="fr-FR" sz="1100" dirty="0" smtClean="0"/>
              <a:t>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cypHer</a:t>
            </a:r>
            <a:r>
              <a:rPr lang="fr-FR" sz="1100" dirty="0" smtClean="0"/>
              <a:t> </a:t>
            </a:r>
          </a:p>
          <a:p>
            <a:r>
              <a:rPr lang="fr-FR" sz="1100" dirty="0" smtClean="0"/>
              <a:t>(pH sensitive fluorophore)</a:t>
            </a:r>
          </a:p>
          <a:p>
            <a:r>
              <a:rPr lang="fr-FR" sz="1100" b="1" dirty="0" smtClean="0">
                <a:solidFill>
                  <a:srgbClr val="FF0000"/>
                </a:solidFill>
              </a:rPr>
              <a:t>-&gt; Anti-Syt1-cypHer</a:t>
            </a:r>
          </a:p>
        </p:txBody>
      </p:sp>
      <p:sp>
        <p:nvSpPr>
          <p:cNvPr id="46" name="ZoneTexte 45"/>
          <p:cNvSpPr txBox="1"/>
          <p:nvPr/>
        </p:nvSpPr>
        <p:spPr>
          <a:xfrm>
            <a:off x="7215206" y="164305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</a:t>
            </a:r>
            <a:endParaRPr lang="fr-FR" sz="1100" dirty="0"/>
          </a:p>
        </p:txBody>
      </p:sp>
      <p:sp>
        <p:nvSpPr>
          <p:cNvPr id="48" name="Flèche gauche 47"/>
          <p:cNvSpPr/>
          <p:nvPr/>
        </p:nvSpPr>
        <p:spPr>
          <a:xfrm>
            <a:off x="5715008" y="1714512"/>
            <a:ext cx="642942" cy="318466"/>
          </a:xfrm>
          <a:prstGeom prst="lef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9" name="Flèche gauche 48"/>
          <p:cNvSpPr/>
          <p:nvPr/>
        </p:nvSpPr>
        <p:spPr>
          <a:xfrm rot="19223225">
            <a:off x="3162592" y="2076785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0" name="Flèche gauche 49"/>
          <p:cNvSpPr/>
          <p:nvPr/>
        </p:nvSpPr>
        <p:spPr>
          <a:xfrm rot="13457327">
            <a:off x="3587995" y="2098732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1" name="Flèche gauche 50"/>
          <p:cNvSpPr/>
          <p:nvPr/>
        </p:nvSpPr>
        <p:spPr>
          <a:xfrm rot="16200000">
            <a:off x="3377307" y="2239785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2" name="Flèche gauche 51"/>
          <p:cNvSpPr/>
          <p:nvPr/>
        </p:nvSpPr>
        <p:spPr>
          <a:xfrm rot="10800000">
            <a:off x="6786578" y="2214554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3" name="ZoneTexte 52"/>
          <p:cNvSpPr txBox="1"/>
          <p:nvPr/>
        </p:nvSpPr>
        <p:spPr>
          <a:xfrm>
            <a:off x="7215206" y="2143116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Red</a:t>
            </a:r>
            <a:r>
              <a:rPr lang="fr-FR" sz="1100" b="1" dirty="0" smtClean="0"/>
              <a:t> fluorescence </a:t>
            </a:r>
          </a:p>
          <a:p>
            <a:r>
              <a:rPr lang="fr-FR" sz="1100" b="1" dirty="0" err="1" smtClean="0"/>
              <a:t>emission</a:t>
            </a:r>
            <a:endParaRPr lang="fr-FR" sz="1100" dirty="0"/>
          </a:p>
        </p:txBody>
      </p:sp>
      <p:sp>
        <p:nvSpPr>
          <p:cNvPr id="56" name="Rectangle 55"/>
          <p:cNvSpPr/>
          <p:nvPr/>
        </p:nvSpPr>
        <p:spPr>
          <a:xfrm>
            <a:off x="6572264" y="714356"/>
            <a:ext cx="2500330" cy="19288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121366" y="642942"/>
            <a:ext cx="1421687" cy="1936407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" name="Ellipse 8"/>
          <p:cNvSpPr/>
          <p:nvPr/>
        </p:nvSpPr>
        <p:spPr>
          <a:xfrm>
            <a:off x="427722" y="2082079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" name="Ellipse 9"/>
          <p:cNvSpPr/>
          <p:nvPr/>
        </p:nvSpPr>
        <p:spPr>
          <a:xfrm>
            <a:off x="571635" y="1902187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2" name="Ellipse 11"/>
          <p:cNvSpPr/>
          <p:nvPr/>
        </p:nvSpPr>
        <p:spPr>
          <a:xfrm>
            <a:off x="931420" y="1938166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3" name="Ellipse 12"/>
          <p:cNvSpPr/>
          <p:nvPr/>
        </p:nvSpPr>
        <p:spPr>
          <a:xfrm>
            <a:off x="1075333" y="2154036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4" name="Rectangle 13"/>
          <p:cNvSpPr/>
          <p:nvPr/>
        </p:nvSpPr>
        <p:spPr>
          <a:xfrm>
            <a:off x="427722" y="2426274"/>
            <a:ext cx="395763" cy="3597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0" name="Ellipse 59"/>
          <p:cNvSpPr/>
          <p:nvPr/>
        </p:nvSpPr>
        <p:spPr>
          <a:xfrm>
            <a:off x="758813" y="2071702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7" name="Rectangle 36"/>
          <p:cNvSpPr/>
          <p:nvPr/>
        </p:nvSpPr>
        <p:spPr>
          <a:xfrm>
            <a:off x="2054861" y="714356"/>
            <a:ext cx="2945767" cy="1857388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8" name="Rectangle 17"/>
          <p:cNvSpPr/>
          <p:nvPr/>
        </p:nvSpPr>
        <p:spPr>
          <a:xfrm>
            <a:off x="3442729" y="1165018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4" name="Groupe 64"/>
          <p:cNvGrpSpPr/>
          <p:nvPr/>
        </p:nvGrpSpPr>
        <p:grpSpPr>
          <a:xfrm>
            <a:off x="3368571" y="1522208"/>
            <a:ext cx="284337" cy="605755"/>
            <a:chOff x="7072330" y="428604"/>
            <a:chExt cx="284337" cy="605755"/>
          </a:xfrm>
        </p:grpSpPr>
        <p:cxnSp>
          <p:nvCxnSpPr>
            <p:cNvPr id="66" name="Connecteur droit 65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" name="Connecteur droit 66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8" name="Connecteur droit 67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9" name="Connecteur droit 68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70" name="Ellipse 69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31" name="Ellipse 30"/>
          <p:cNvSpPr/>
          <p:nvPr/>
        </p:nvSpPr>
        <p:spPr>
          <a:xfrm>
            <a:off x="3440453" y="1966925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3" name="Rectangle 32"/>
          <p:cNvSpPr/>
          <p:nvPr/>
        </p:nvSpPr>
        <p:spPr>
          <a:xfrm>
            <a:off x="5214942" y="1715903"/>
            <a:ext cx="398072" cy="2843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4" name="ZoneTexte 53"/>
          <p:cNvSpPr txBox="1"/>
          <p:nvPr/>
        </p:nvSpPr>
        <p:spPr>
          <a:xfrm>
            <a:off x="214282" y="2835471"/>
            <a:ext cx="142876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Buffer of pH 5,5</a:t>
            </a:r>
            <a:endParaRPr lang="fr-FR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762394"/>
            <a:ext cx="3042337" cy="3024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 l="7095"/>
          <a:stretch>
            <a:fillRect/>
          </a:stretch>
        </p:blipFill>
        <p:spPr bwMode="auto">
          <a:xfrm>
            <a:off x="6123544" y="3000372"/>
            <a:ext cx="280617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ZoneTexte 56"/>
          <p:cNvSpPr txBox="1"/>
          <p:nvPr/>
        </p:nvSpPr>
        <p:spPr>
          <a:xfrm>
            <a:off x="1417711" y="3481987"/>
            <a:ext cx="142876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dirty="0" smtClean="0"/>
              <a:t>Buffer of pH 5,5</a:t>
            </a:r>
            <a:endParaRPr lang="fr-FR" sz="1400" dirty="0"/>
          </a:p>
        </p:txBody>
      </p:sp>
      <p:sp>
        <p:nvSpPr>
          <p:cNvPr id="58" name="ZoneTexte 57"/>
          <p:cNvSpPr txBox="1"/>
          <p:nvPr/>
        </p:nvSpPr>
        <p:spPr>
          <a:xfrm>
            <a:off x="3143240" y="3657431"/>
            <a:ext cx="2571768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Proteins</a:t>
            </a:r>
            <a:r>
              <a:rPr lang="fr-FR" dirty="0" smtClean="0"/>
              <a:t> </a:t>
            </a:r>
            <a:r>
              <a:rPr lang="fr-FR" dirty="0" err="1" smtClean="0"/>
              <a:t>already</a:t>
            </a:r>
            <a:r>
              <a:rPr lang="fr-FR" dirty="0" smtClean="0"/>
              <a:t> </a:t>
            </a:r>
            <a:r>
              <a:rPr lang="fr-FR" dirty="0" err="1" smtClean="0"/>
              <a:t>presents</a:t>
            </a:r>
            <a:r>
              <a:rPr lang="fr-FR" dirty="0" smtClean="0"/>
              <a:t> on the </a:t>
            </a:r>
            <a:r>
              <a:rPr lang="fr-FR" dirty="0" err="1" smtClean="0"/>
              <a:t>presynaptic</a:t>
            </a:r>
            <a:r>
              <a:rPr lang="fr-FR" dirty="0" smtClean="0"/>
              <a:t> membrane</a:t>
            </a:r>
          </a:p>
        </p:txBody>
      </p:sp>
      <p:sp>
        <p:nvSpPr>
          <p:cNvPr id="59" name="ZoneTexte 58"/>
          <p:cNvSpPr txBox="1"/>
          <p:nvPr/>
        </p:nvSpPr>
        <p:spPr>
          <a:xfrm rot="16200000">
            <a:off x="4806317" y="4397790"/>
            <a:ext cx="23574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dirty="0" err="1" smtClean="0"/>
              <a:t>Number</a:t>
            </a:r>
            <a:r>
              <a:rPr lang="fr-FR" sz="1200" dirty="0" smtClean="0"/>
              <a:t> of boutons</a:t>
            </a:r>
            <a:endParaRPr lang="fr-FR" sz="12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 r="30101"/>
          <a:stretch>
            <a:fillRect/>
          </a:stretch>
        </p:blipFill>
        <p:spPr bwMode="auto">
          <a:xfrm rot="16200000">
            <a:off x="95604" y="5948748"/>
            <a:ext cx="995352" cy="242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1" name="ZoneTexte 60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62" name="ZoneTexte 61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Size  of the surface pool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sp>
        <p:nvSpPr>
          <p:cNvPr id="63" name="ZoneTexte 62"/>
          <p:cNvSpPr txBox="1"/>
          <p:nvPr/>
        </p:nvSpPr>
        <p:spPr>
          <a:xfrm>
            <a:off x="4214810" y="6000768"/>
            <a:ext cx="4786346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These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 are able of </a:t>
            </a:r>
            <a:r>
              <a:rPr lang="fr-FR" dirty="0" err="1" smtClean="0"/>
              <a:t>compensating</a:t>
            </a:r>
            <a:r>
              <a:rPr lang="fr-FR" dirty="0" smtClean="0"/>
              <a:t>  </a:t>
            </a:r>
            <a:r>
              <a:rPr lang="fr-FR" dirty="0" err="1" smtClean="0"/>
              <a:t>exocytosis</a:t>
            </a:r>
            <a:r>
              <a:rPr lang="fr-FR" dirty="0" smtClean="0"/>
              <a:t> </a:t>
            </a:r>
            <a:r>
              <a:rPr lang="fr-FR" dirty="0" err="1" smtClean="0"/>
              <a:t>induced</a:t>
            </a:r>
            <a:r>
              <a:rPr lang="fr-FR" dirty="0" smtClean="0"/>
              <a:t> by 70 </a:t>
            </a:r>
            <a:r>
              <a:rPr lang="fr-FR" dirty="0" err="1" smtClean="0"/>
              <a:t>APs</a:t>
            </a:r>
            <a:endParaRPr lang="fr-FR" dirty="0" smtClean="0"/>
          </a:p>
        </p:txBody>
      </p:sp>
      <p:cxnSp>
        <p:nvCxnSpPr>
          <p:cNvPr id="65" name="Connecteur droit 64"/>
          <p:cNvCxnSpPr/>
          <p:nvPr/>
        </p:nvCxnSpPr>
        <p:spPr>
          <a:xfrm rot="10800000">
            <a:off x="6486196" y="4086572"/>
            <a:ext cx="571504" cy="1588"/>
          </a:xfrm>
          <a:prstGeom prst="line">
            <a:avLst/>
          </a:prstGeom>
          <a:ln w="222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necteur droit 70"/>
          <p:cNvCxnSpPr/>
          <p:nvPr/>
        </p:nvCxnSpPr>
        <p:spPr>
          <a:xfrm rot="16200000" flipH="1">
            <a:off x="6399474" y="4756407"/>
            <a:ext cx="1327689" cy="18024"/>
          </a:xfrm>
          <a:prstGeom prst="line">
            <a:avLst/>
          </a:prstGeom>
          <a:ln w="222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ZoneTexte 73"/>
          <p:cNvSpPr txBox="1"/>
          <p:nvPr/>
        </p:nvSpPr>
        <p:spPr>
          <a:xfrm>
            <a:off x="7858148" y="5572140"/>
            <a:ext cx="10715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FF0000"/>
                </a:solidFill>
              </a:rPr>
              <a:t>ΔF</a:t>
            </a:r>
            <a:r>
              <a:rPr lang="fr-FR" sz="1200" b="1" dirty="0" smtClean="0">
                <a:solidFill>
                  <a:srgbClr val="FF0000"/>
                </a:solidFill>
              </a:rPr>
              <a:t> ~ 50 </a:t>
            </a:r>
            <a:r>
              <a:rPr lang="fr-FR" sz="1200" b="1" dirty="0" err="1" smtClean="0">
                <a:solidFill>
                  <a:srgbClr val="FF0000"/>
                </a:solidFill>
              </a:rPr>
              <a:t>a.u</a:t>
            </a:r>
            <a:r>
              <a:rPr lang="fr-FR" sz="1200" b="1" dirty="0" smtClean="0">
                <a:solidFill>
                  <a:srgbClr val="FF0000"/>
                </a:solidFill>
              </a:rPr>
              <a:t>.</a:t>
            </a:r>
            <a:endParaRPr lang="fr-FR" sz="1200" b="1" dirty="0">
              <a:solidFill>
                <a:srgbClr val="FF0000"/>
              </a:solidFill>
            </a:endParaRPr>
          </a:p>
        </p:txBody>
      </p:sp>
      <p:cxnSp>
        <p:nvCxnSpPr>
          <p:cNvPr id="75" name="Connecteur droit 74"/>
          <p:cNvCxnSpPr/>
          <p:nvPr/>
        </p:nvCxnSpPr>
        <p:spPr>
          <a:xfrm rot="10800000">
            <a:off x="7923365" y="3334029"/>
            <a:ext cx="468000" cy="1588"/>
          </a:xfrm>
          <a:prstGeom prst="line">
            <a:avLst/>
          </a:prstGeom>
          <a:ln w="222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necteur droit 77"/>
          <p:cNvCxnSpPr/>
          <p:nvPr/>
        </p:nvCxnSpPr>
        <p:spPr>
          <a:xfrm rot="16200000">
            <a:off x="8206680" y="3518484"/>
            <a:ext cx="360000" cy="1588"/>
          </a:xfrm>
          <a:prstGeom prst="line">
            <a:avLst/>
          </a:prstGeom>
          <a:ln w="222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8286776" y="3756930"/>
            <a:ext cx="214314" cy="1428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72" name="Connecteur droit avec flèche 71"/>
          <p:cNvCxnSpPr/>
          <p:nvPr/>
        </p:nvCxnSpPr>
        <p:spPr>
          <a:xfrm rot="5400000">
            <a:off x="1285852" y="5357826"/>
            <a:ext cx="1714512" cy="1588"/>
          </a:xfrm>
          <a:prstGeom prst="straightConnector1">
            <a:avLst/>
          </a:prstGeom>
          <a:ln w="285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necteur droit avec flèche 72"/>
          <p:cNvCxnSpPr/>
          <p:nvPr/>
        </p:nvCxnSpPr>
        <p:spPr>
          <a:xfrm>
            <a:off x="6643702" y="5458170"/>
            <a:ext cx="432000" cy="1588"/>
          </a:xfrm>
          <a:prstGeom prst="straightConnector1">
            <a:avLst/>
          </a:prstGeom>
          <a:ln w="285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ZoneTexte 75"/>
          <p:cNvSpPr txBox="1"/>
          <p:nvPr/>
        </p:nvSpPr>
        <p:spPr>
          <a:xfrm>
            <a:off x="3143240" y="4791686"/>
            <a:ext cx="2571768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l-GR" i="1" dirty="0" smtClean="0"/>
              <a:t>Δ</a:t>
            </a:r>
            <a:r>
              <a:rPr lang="fr-FR" i="1" dirty="0" smtClean="0"/>
              <a:t>F</a:t>
            </a:r>
            <a:r>
              <a:rPr lang="fr-FR" dirty="0" smtClean="0"/>
              <a:t> = size of the surface pool</a:t>
            </a:r>
          </a:p>
        </p:txBody>
      </p:sp>
      <p:sp>
        <p:nvSpPr>
          <p:cNvPr id="77" name="ZoneTexte 76"/>
          <p:cNvSpPr txBox="1"/>
          <p:nvPr/>
        </p:nvSpPr>
        <p:spPr>
          <a:xfrm>
            <a:off x="1785918" y="5143512"/>
            <a:ext cx="5000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600" i="1" dirty="0" smtClean="0">
                <a:solidFill>
                  <a:srgbClr val="FF0000"/>
                </a:solidFill>
              </a:rPr>
              <a:t>Δ</a:t>
            </a:r>
            <a:r>
              <a:rPr lang="fr-FR" sz="1600" i="1" dirty="0" smtClean="0">
                <a:solidFill>
                  <a:srgbClr val="FF0000"/>
                </a:solidFill>
              </a:rPr>
              <a:t>F</a:t>
            </a:r>
            <a:endParaRPr lang="fr-FR" sz="16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1691E-6 L -2.5E-6 -0.65834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2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34" grpId="0"/>
      <p:bldP spid="34" grpId="2"/>
      <p:bldP spid="32" grpId="0" animBg="1"/>
      <p:bldP spid="38" grpId="0" animBg="1"/>
      <p:bldP spid="45" grpId="0"/>
      <p:bldP spid="46" grpId="0"/>
      <p:bldP spid="48" grpId="0" animBg="1"/>
      <p:bldP spid="48" grpId="1" animBg="1"/>
      <p:bldP spid="49" grpId="0" animBg="1"/>
      <p:bldP spid="50" grpId="0" animBg="1"/>
      <p:bldP spid="51" grpId="0" animBg="1"/>
      <p:bldP spid="52" grpId="0" animBg="1"/>
      <p:bldP spid="53" grpId="0"/>
      <p:bldP spid="56" grpId="0" animBg="1"/>
      <p:bldP spid="37" grpId="0" animBg="1"/>
      <p:bldP spid="18" grpId="0" animBg="1"/>
      <p:bldP spid="31" grpId="0" animBg="1"/>
      <p:bldP spid="33" grpId="0" animBg="1"/>
      <p:bldP spid="54" grpId="0" animBg="1"/>
      <p:bldP spid="57" grpId="0" animBg="1"/>
      <p:bldP spid="58" grpId="0" animBg="1"/>
      <p:bldP spid="59" grpId="0"/>
      <p:bldP spid="63" grpId="0" animBg="1"/>
      <p:bldP spid="74" grpId="0"/>
      <p:bldP spid="79" grpId="0" animBg="1"/>
      <p:bldP spid="76" grpId="0" animBg="1"/>
      <p:bldP spid="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Methods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Labeled</a:t>
            </a:r>
            <a:r>
              <a:rPr lang="fr-FR" dirty="0" smtClean="0"/>
              <a:t> </a:t>
            </a:r>
            <a:r>
              <a:rPr lang="fr-FR" dirty="0" err="1" smtClean="0"/>
              <a:t>antibodies</a:t>
            </a:r>
            <a:r>
              <a:rPr lang="fr-FR" dirty="0" smtClean="0"/>
              <a:t> report </a:t>
            </a:r>
            <a:r>
              <a:rPr lang="fr-FR" dirty="0" err="1" smtClean="0"/>
              <a:t>same</a:t>
            </a:r>
            <a:r>
              <a:rPr lang="fr-FR" dirty="0" smtClean="0"/>
              <a:t> </a:t>
            </a:r>
            <a:r>
              <a:rPr lang="fr-FR" dirty="0" err="1" smtClean="0"/>
              <a:t>recycling</a:t>
            </a:r>
            <a:r>
              <a:rPr lang="fr-FR" dirty="0" smtClean="0"/>
              <a:t> </a:t>
            </a:r>
            <a:r>
              <a:rPr lang="fr-FR" dirty="0" err="1" smtClean="0"/>
              <a:t>kinectics</a:t>
            </a:r>
            <a:r>
              <a:rPr lang="fr-FR" dirty="0" smtClean="0"/>
              <a:t> as </a:t>
            </a:r>
            <a:r>
              <a:rPr lang="fr-FR" dirty="0" err="1" smtClean="0"/>
              <a:t>spH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250265" y="928670"/>
            <a:ext cx="4643470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800" dirty="0" smtClean="0"/>
              <a:t>Dual-</a:t>
            </a:r>
            <a:r>
              <a:rPr lang="fr-FR" sz="2800" dirty="0" err="1" smtClean="0"/>
              <a:t>color</a:t>
            </a:r>
            <a:r>
              <a:rPr lang="fr-FR" sz="2800" dirty="0" smtClean="0"/>
              <a:t> </a:t>
            </a:r>
            <a:r>
              <a:rPr lang="fr-FR" sz="2800" dirty="0" err="1" smtClean="0"/>
              <a:t>imaging</a:t>
            </a:r>
            <a:endParaRPr lang="fr-FR" sz="2800" dirty="0"/>
          </a:p>
        </p:txBody>
      </p:sp>
      <p:sp>
        <p:nvSpPr>
          <p:cNvPr id="7" name="ZoneTexte 6"/>
          <p:cNvSpPr txBox="1"/>
          <p:nvPr/>
        </p:nvSpPr>
        <p:spPr>
          <a:xfrm>
            <a:off x="571472" y="1785926"/>
            <a:ext cx="3214710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/>
              <a:t> </a:t>
            </a:r>
            <a:r>
              <a:rPr lang="fr-FR" dirty="0" err="1" smtClean="0"/>
              <a:t>Exogenous</a:t>
            </a:r>
            <a:r>
              <a:rPr lang="fr-FR" dirty="0" smtClean="0"/>
              <a:t> probe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571472" y="4059800"/>
            <a:ext cx="3214710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/>
              <a:t> </a:t>
            </a:r>
            <a:r>
              <a:rPr lang="fr-FR" dirty="0" err="1" smtClean="0"/>
              <a:t>Overexpressed</a:t>
            </a:r>
            <a:r>
              <a:rPr lang="fr-FR" dirty="0" smtClean="0"/>
              <a:t> probe</a:t>
            </a:r>
            <a:endParaRPr lang="fr-FR" dirty="0"/>
          </a:p>
        </p:txBody>
      </p:sp>
      <p:grpSp>
        <p:nvGrpSpPr>
          <p:cNvPr id="9" name="Groupe 8"/>
          <p:cNvGrpSpPr/>
          <p:nvPr/>
        </p:nvGrpSpPr>
        <p:grpSpPr>
          <a:xfrm>
            <a:off x="571472" y="2582761"/>
            <a:ext cx="357190" cy="774801"/>
            <a:chOff x="1214414" y="5143512"/>
            <a:chExt cx="357190" cy="774801"/>
          </a:xfrm>
        </p:grpSpPr>
        <p:cxnSp>
          <p:nvCxnSpPr>
            <p:cNvPr id="10" name="Connecteur droit 9"/>
            <p:cNvCxnSpPr/>
            <p:nvPr/>
          </p:nvCxnSpPr>
          <p:spPr>
            <a:xfrm>
              <a:off x="1214414" y="5429264"/>
              <a:ext cx="35719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/>
            <p:nvPr/>
          </p:nvCxnSpPr>
          <p:spPr>
            <a:xfrm rot="16200000" flipV="1">
              <a:off x="1088810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1396596" y="5291150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16200000" flipV="1">
              <a:off x="1241210" y="5567378"/>
              <a:ext cx="295276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Ellipse 13"/>
            <p:cNvSpPr/>
            <p:nvPr/>
          </p:nvSpPr>
          <p:spPr>
            <a:xfrm>
              <a:off x="1285852" y="5703999"/>
              <a:ext cx="214314" cy="21431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5" name="ZoneTexte 14"/>
          <p:cNvSpPr txBox="1"/>
          <p:nvPr/>
        </p:nvSpPr>
        <p:spPr>
          <a:xfrm>
            <a:off x="1000100" y="2425479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 smtClean="0"/>
              <a:t>Synaptotagmin</a:t>
            </a:r>
            <a:r>
              <a:rPr lang="fr-FR" b="1" dirty="0" smtClean="0"/>
              <a:t> 1 </a:t>
            </a:r>
            <a:r>
              <a:rPr lang="fr-FR" b="1" dirty="0" err="1" smtClean="0"/>
              <a:t>antibody</a:t>
            </a:r>
            <a:r>
              <a:rPr lang="fr-FR" dirty="0" smtClean="0"/>
              <a:t> </a:t>
            </a:r>
            <a:r>
              <a:rPr lang="fr-FR" dirty="0" err="1" smtClean="0"/>
              <a:t>coupled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b="1" dirty="0" err="1" smtClean="0"/>
              <a:t>cypHer</a:t>
            </a:r>
            <a:r>
              <a:rPr lang="fr-FR" dirty="0" smtClean="0"/>
              <a:t> (pH sensitive </a:t>
            </a:r>
            <a:r>
              <a:rPr lang="fr-FR" dirty="0" err="1" smtClean="0"/>
              <a:t>fluorophore</a:t>
            </a:r>
            <a:r>
              <a:rPr lang="fr-FR" dirty="0" smtClean="0"/>
              <a:t>) </a:t>
            </a:r>
          </a:p>
          <a:p>
            <a:pPr algn="ctr"/>
            <a:r>
              <a:rPr lang="fr-FR" dirty="0" smtClean="0">
                <a:solidFill>
                  <a:srgbClr val="FF0000"/>
                </a:solidFill>
              </a:rPr>
              <a:t>anti-Syt1-</a:t>
            </a:r>
            <a:r>
              <a:rPr lang="fr-FR" dirty="0" err="1" smtClean="0">
                <a:solidFill>
                  <a:srgbClr val="FF0000"/>
                </a:solidFill>
              </a:rPr>
              <a:t>cypHer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857356" y="3214686"/>
            <a:ext cx="528641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Fluorescence in </a:t>
            </a:r>
            <a:r>
              <a:rPr lang="fr-FR" dirty="0" err="1" smtClean="0"/>
              <a:t>acidic</a:t>
            </a:r>
            <a:r>
              <a:rPr lang="fr-FR" dirty="0" smtClean="0"/>
              <a:t> </a:t>
            </a:r>
            <a:r>
              <a:rPr lang="fr-FR" dirty="0" err="1" smtClean="0"/>
              <a:t>compartments</a:t>
            </a:r>
            <a:endParaRPr lang="fr-FR" dirty="0"/>
          </a:p>
        </p:txBody>
      </p:sp>
      <p:grpSp>
        <p:nvGrpSpPr>
          <p:cNvPr id="20" name="Groupe 19"/>
          <p:cNvGrpSpPr/>
          <p:nvPr/>
        </p:nvGrpSpPr>
        <p:grpSpPr>
          <a:xfrm rot="5400000">
            <a:off x="428596" y="5143512"/>
            <a:ext cx="851510" cy="214314"/>
            <a:chOff x="6715140" y="2940747"/>
            <a:chExt cx="677834" cy="170602"/>
          </a:xfrm>
        </p:grpSpPr>
        <p:sp>
          <p:nvSpPr>
            <p:cNvPr id="18" name="Rectangle 17"/>
            <p:cNvSpPr/>
            <p:nvPr/>
          </p:nvSpPr>
          <p:spPr>
            <a:xfrm rot="5400000">
              <a:off x="6897928" y="2770288"/>
              <a:ext cx="146231" cy="51180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19" name="Ellipse 18"/>
            <p:cNvSpPr/>
            <p:nvPr/>
          </p:nvSpPr>
          <p:spPr>
            <a:xfrm>
              <a:off x="7222372" y="294074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21" name="ZoneTexte 20"/>
          <p:cNvSpPr txBox="1"/>
          <p:nvPr/>
        </p:nvSpPr>
        <p:spPr>
          <a:xfrm>
            <a:off x="285720" y="4857760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 smtClean="0"/>
              <a:t>Synaptobrevin</a:t>
            </a:r>
            <a:r>
              <a:rPr lang="fr-FR" b="1" dirty="0" smtClean="0"/>
              <a:t> 2 </a:t>
            </a:r>
            <a:r>
              <a:rPr lang="fr-FR" dirty="0" err="1" smtClean="0"/>
              <a:t>coupled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b="1" dirty="0" err="1" smtClean="0"/>
              <a:t>pHluorin</a:t>
            </a:r>
            <a:r>
              <a:rPr lang="fr-FR" dirty="0" smtClean="0"/>
              <a:t> (pH sensitive GFP) </a:t>
            </a:r>
          </a:p>
          <a:p>
            <a:pPr algn="ctr"/>
            <a:r>
              <a:rPr lang="fr-FR" dirty="0" err="1" smtClean="0">
                <a:solidFill>
                  <a:srgbClr val="FF0000"/>
                </a:solidFill>
              </a:rPr>
              <a:t>SpH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1857356" y="5774312"/>
            <a:ext cx="5286412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Fluorescence in </a:t>
            </a:r>
            <a:r>
              <a:rPr lang="fr-FR" dirty="0" err="1" smtClean="0"/>
              <a:t>neutral</a:t>
            </a:r>
            <a:r>
              <a:rPr lang="fr-FR" dirty="0" smtClean="0"/>
              <a:t> </a:t>
            </a:r>
            <a:r>
              <a:rPr lang="fr-FR" dirty="0" err="1" smtClean="0"/>
              <a:t>compartments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/>
      <p:bldP spid="16" grpId="0" animBg="1"/>
      <p:bldP spid="21" grpId="0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9109" y="571481"/>
            <a:ext cx="3945899" cy="264645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1" name="Ellipse 20"/>
          <p:cNvSpPr/>
          <p:nvPr/>
        </p:nvSpPr>
        <p:spPr>
          <a:xfrm>
            <a:off x="2143108" y="938535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4" name="Ellipse 33"/>
          <p:cNvSpPr/>
          <p:nvPr/>
        </p:nvSpPr>
        <p:spPr>
          <a:xfrm>
            <a:off x="3857620" y="93930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7" name="Rectangle 46"/>
          <p:cNvSpPr/>
          <p:nvPr/>
        </p:nvSpPr>
        <p:spPr>
          <a:xfrm>
            <a:off x="1643042" y="3225319"/>
            <a:ext cx="6500858" cy="16884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" name="Forme libre 5"/>
          <p:cNvSpPr/>
          <p:nvPr/>
        </p:nvSpPr>
        <p:spPr>
          <a:xfrm>
            <a:off x="121366" y="642942"/>
            <a:ext cx="1421687" cy="1936407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" name="Ellipse 6"/>
          <p:cNvSpPr/>
          <p:nvPr/>
        </p:nvSpPr>
        <p:spPr>
          <a:xfrm>
            <a:off x="427722" y="2082079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" name="Ellipse 7"/>
          <p:cNvSpPr/>
          <p:nvPr/>
        </p:nvSpPr>
        <p:spPr>
          <a:xfrm>
            <a:off x="571635" y="1902187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" name="Ellipse 8"/>
          <p:cNvSpPr/>
          <p:nvPr/>
        </p:nvSpPr>
        <p:spPr>
          <a:xfrm>
            <a:off x="931420" y="1938166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" name="Ellipse 9"/>
          <p:cNvSpPr/>
          <p:nvPr/>
        </p:nvSpPr>
        <p:spPr>
          <a:xfrm>
            <a:off x="1075333" y="2154036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1" name="Rectangle 10"/>
          <p:cNvSpPr/>
          <p:nvPr/>
        </p:nvSpPr>
        <p:spPr>
          <a:xfrm>
            <a:off x="571472" y="2261972"/>
            <a:ext cx="571504" cy="3597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2" name="Ellipse 11"/>
          <p:cNvSpPr/>
          <p:nvPr/>
        </p:nvSpPr>
        <p:spPr>
          <a:xfrm>
            <a:off x="758813" y="2071702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3" name="Rectangle 12"/>
          <p:cNvSpPr/>
          <p:nvPr/>
        </p:nvSpPr>
        <p:spPr>
          <a:xfrm>
            <a:off x="1769109" y="571480"/>
            <a:ext cx="3945899" cy="3786214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2" name="Rectangle 21"/>
          <p:cNvSpPr/>
          <p:nvPr/>
        </p:nvSpPr>
        <p:spPr>
          <a:xfrm>
            <a:off x="2735847" y="674817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23" name="Groupe 22"/>
          <p:cNvGrpSpPr/>
          <p:nvPr/>
        </p:nvGrpSpPr>
        <p:grpSpPr>
          <a:xfrm>
            <a:off x="2661689" y="1032007"/>
            <a:ext cx="284337" cy="605755"/>
            <a:chOff x="7072330" y="428604"/>
            <a:chExt cx="284337" cy="605755"/>
          </a:xfrm>
        </p:grpSpPr>
        <p:cxnSp>
          <p:nvCxnSpPr>
            <p:cNvPr id="24" name="Connecteur droit 23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Connecteur droit 26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8" name="Ellipse 27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29" name="Ellipse 28"/>
          <p:cNvSpPr/>
          <p:nvPr/>
        </p:nvSpPr>
        <p:spPr>
          <a:xfrm>
            <a:off x="2733571" y="1460363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0" name="Flèche gauche 29"/>
          <p:cNvSpPr/>
          <p:nvPr/>
        </p:nvSpPr>
        <p:spPr>
          <a:xfrm rot="19223225">
            <a:off x="2455710" y="1625200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1" name="Flèche gauche 30"/>
          <p:cNvSpPr/>
          <p:nvPr/>
        </p:nvSpPr>
        <p:spPr>
          <a:xfrm rot="13457327">
            <a:off x="2881113" y="1647147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2" name="Flèche gauche 31"/>
          <p:cNvSpPr/>
          <p:nvPr/>
        </p:nvSpPr>
        <p:spPr>
          <a:xfrm rot="16200000">
            <a:off x="2670425" y="1788200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6" name="Rectangle 35"/>
          <p:cNvSpPr/>
          <p:nvPr/>
        </p:nvSpPr>
        <p:spPr>
          <a:xfrm>
            <a:off x="4454675" y="674817"/>
            <a:ext cx="146231" cy="51180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2" name="Ellipse 41"/>
          <p:cNvSpPr/>
          <p:nvPr/>
        </p:nvSpPr>
        <p:spPr>
          <a:xfrm>
            <a:off x="4439757" y="1186696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5" name="Ellipse 44"/>
          <p:cNvSpPr/>
          <p:nvPr/>
        </p:nvSpPr>
        <p:spPr>
          <a:xfrm>
            <a:off x="921846" y="2346797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6" name="Ellipse 45"/>
          <p:cNvSpPr/>
          <p:nvPr/>
        </p:nvSpPr>
        <p:spPr>
          <a:xfrm>
            <a:off x="664176" y="2349839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3" name="Éclair 42"/>
          <p:cNvSpPr/>
          <p:nvPr/>
        </p:nvSpPr>
        <p:spPr>
          <a:xfrm>
            <a:off x="357158" y="1142984"/>
            <a:ext cx="279107" cy="453549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4" name="ZoneTexte 43"/>
          <p:cNvSpPr txBox="1"/>
          <p:nvPr/>
        </p:nvSpPr>
        <p:spPr>
          <a:xfrm>
            <a:off x="142844" y="785794"/>
            <a:ext cx="1412181" cy="30777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200 </a:t>
            </a:r>
            <a:r>
              <a:rPr lang="fr-FR" sz="1400" b="1" dirty="0" err="1" smtClean="0"/>
              <a:t>APs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at</a:t>
            </a:r>
            <a:r>
              <a:rPr lang="fr-FR" sz="1400" b="1" dirty="0" smtClean="0"/>
              <a:t> 20 Hz</a:t>
            </a:r>
            <a:endParaRPr lang="fr-FR" sz="1400" b="1" dirty="0"/>
          </a:p>
        </p:txBody>
      </p:sp>
      <p:sp>
        <p:nvSpPr>
          <p:cNvPr id="48" name="Rectangle 47"/>
          <p:cNvSpPr/>
          <p:nvPr/>
        </p:nvSpPr>
        <p:spPr>
          <a:xfrm rot="5400000">
            <a:off x="6886187" y="1674600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49" name="Groupe 63"/>
          <p:cNvGrpSpPr/>
          <p:nvPr/>
        </p:nvGrpSpPr>
        <p:grpSpPr>
          <a:xfrm>
            <a:off x="6786578" y="928694"/>
            <a:ext cx="284337" cy="605755"/>
            <a:chOff x="7072330" y="428604"/>
            <a:chExt cx="284337" cy="605755"/>
          </a:xfrm>
        </p:grpSpPr>
        <p:cxnSp>
          <p:nvCxnSpPr>
            <p:cNvPr id="50" name="Connecteur droit 49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Connecteur droit 50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Connecteur droit 51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4" name="Ellipse 53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55" name="ZoneTexte 54"/>
          <p:cNvSpPr txBox="1"/>
          <p:nvPr/>
        </p:nvSpPr>
        <p:spPr>
          <a:xfrm>
            <a:off x="7215206" y="178595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</a:t>
            </a:r>
            <a:endParaRPr lang="fr-FR" sz="1100" dirty="0"/>
          </a:p>
        </p:txBody>
      </p:sp>
      <p:sp>
        <p:nvSpPr>
          <p:cNvPr id="56" name="Flèche gauche 55"/>
          <p:cNvSpPr/>
          <p:nvPr/>
        </p:nvSpPr>
        <p:spPr>
          <a:xfrm rot="10800000">
            <a:off x="6786578" y="2357454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7" name="ZoneTexte 56"/>
          <p:cNvSpPr txBox="1"/>
          <p:nvPr/>
        </p:nvSpPr>
        <p:spPr>
          <a:xfrm>
            <a:off x="7215206" y="2286016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Red</a:t>
            </a:r>
            <a:r>
              <a:rPr lang="fr-FR" sz="1100" b="1" dirty="0" smtClean="0"/>
              <a:t> fluorescence </a:t>
            </a:r>
          </a:p>
          <a:p>
            <a:r>
              <a:rPr lang="fr-FR" sz="1100" b="1" dirty="0" err="1" smtClean="0"/>
              <a:t>emission</a:t>
            </a:r>
            <a:endParaRPr lang="fr-FR" sz="1100" dirty="0"/>
          </a:p>
        </p:txBody>
      </p:sp>
      <p:sp>
        <p:nvSpPr>
          <p:cNvPr id="58" name="Rectangle 57"/>
          <p:cNvSpPr/>
          <p:nvPr/>
        </p:nvSpPr>
        <p:spPr>
          <a:xfrm>
            <a:off x="6572264" y="857256"/>
            <a:ext cx="2500330" cy="32146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ZoneTexte 58"/>
          <p:cNvSpPr txBox="1"/>
          <p:nvPr/>
        </p:nvSpPr>
        <p:spPr>
          <a:xfrm>
            <a:off x="7215206" y="900010"/>
            <a:ext cx="2104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 </a:t>
            </a:r>
            <a:r>
              <a:rPr lang="fr-FR" sz="1100" b="1" dirty="0" err="1" smtClean="0"/>
              <a:t>antibody</a:t>
            </a:r>
            <a:r>
              <a:rPr lang="fr-FR" sz="1100" dirty="0" smtClean="0"/>
              <a:t>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cypHer</a:t>
            </a:r>
            <a:r>
              <a:rPr lang="fr-FR" sz="1100" dirty="0" smtClean="0"/>
              <a:t> </a:t>
            </a:r>
          </a:p>
          <a:p>
            <a:r>
              <a:rPr lang="fr-FR" sz="1100" dirty="0" smtClean="0"/>
              <a:t>(pH sensitive fluorophore)</a:t>
            </a:r>
          </a:p>
          <a:p>
            <a:r>
              <a:rPr lang="fr-FR" sz="1100" b="1" dirty="0" smtClean="0">
                <a:solidFill>
                  <a:srgbClr val="FF0000"/>
                </a:solidFill>
              </a:rPr>
              <a:t>-&gt; Anti-Syt1-cypHer</a:t>
            </a:r>
          </a:p>
        </p:txBody>
      </p:sp>
      <p:sp>
        <p:nvSpPr>
          <p:cNvPr id="60" name="Rectangle 59"/>
          <p:cNvSpPr/>
          <p:nvPr/>
        </p:nvSpPr>
        <p:spPr>
          <a:xfrm rot="5400000">
            <a:off x="6897928" y="2770288"/>
            <a:ext cx="146231" cy="51180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1" name="ZoneTexte 60"/>
          <p:cNvSpPr txBox="1"/>
          <p:nvPr/>
        </p:nvSpPr>
        <p:spPr>
          <a:xfrm>
            <a:off x="7441261" y="2828473"/>
            <a:ext cx="17027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Synaptobrevin</a:t>
            </a:r>
            <a:r>
              <a:rPr lang="fr-FR" sz="1100" b="1" dirty="0" smtClean="0"/>
              <a:t> 2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pHluorin</a:t>
            </a:r>
            <a:r>
              <a:rPr lang="fr-FR" sz="1100" b="1" dirty="0" smtClean="0"/>
              <a:t> </a:t>
            </a:r>
            <a:r>
              <a:rPr lang="fr-FR" sz="1100" dirty="0" smtClean="0"/>
              <a:t>(pH sensitive </a:t>
            </a:r>
            <a:r>
              <a:rPr lang="fr-FR" sz="1100" dirty="0" err="1" smtClean="0"/>
              <a:t>fluorophore</a:t>
            </a:r>
            <a:r>
              <a:rPr lang="fr-FR" sz="1100" dirty="0" smtClean="0"/>
              <a:t>)</a:t>
            </a:r>
          </a:p>
          <a:p>
            <a:r>
              <a:rPr lang="fr-FR" sz="1100" b="1" dirty="0" smtClean="0"/>
              <a:t>-&gt; </a:t>
            </a:r>
            <a:r>
              <a:rPr lang="fr-FR" sz="1100" b="1" dirty="0" err="1" smtClean="0"/>
              <a:t>SpH</a:t>
            </a:r>
            <a:endParaRPr lang="fr-FR" sz="1100" b="1" dirty="0"/>
          </a:p>
        </p:txBody>
      </p:sp>
      <p:sp>
        <p:nvSpPr>
          <p:cNvPr id="62" name="Flèche gauche 61"/>
          <p:cNvSpPr/>
          <p:nvPr/>
        </p:nvSpPr>
        <p:spPr>
          <a:xfrm rot="10800000">
            <a:off x="6786578" y="3694220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3" name="ZoneTexte 62"/>
          <p:cNvSpPr txBox="1"/>
          <p:nvPr/>
        </p:nvSpPr>
        <p:spPr>
          <a:xfrm>
            <a:off x="7215206" y="3622782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smtClean="0"/>
              <a:t>Green fluorescence </a:t>
            </a:r>
          </a:p>
          <a:p>
            <a:r>
              <a:rPr lang="fr-FR" sz="1100" b="1" dirty="0" err="1" smtClean="0"/>
              <a:t>emission</a:t>
            </a:r>
            <a:endParaRPr lang="fr-FR" sz="1100" dirty="0"/>
          </a:p>
        </p:txBody>
      </p:sp>
      <p:sp>
        <p:nvSpPr>
          <p:cNvPr id="38" name="Ellipse 37"/>
          <p:cNvSpPr/>
          <p:nvPr/>
        </p:nvSpPr>
        <p:spPr>
          <a:xfrm>
            <a:off x="4438608" y="3458965"/>
            <a:ext cx="170602" cy="170602"/>
          </a:xfrm>
          <a:prstGeom prst="ellipse">
            <a:avLst/>
          </a:prstGeom>
          <a:solidFill>
            <a:srgbClr val="00B05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9" name="Flèche gauche 38"/>
          <p:cNvSpPr/>
          <p:nvPr/>
        </p:nvSpPr>
        <p:spPr>
          <a:xfrm rot="19223225">
            <a:off x="4160747" y="3623802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0" name="Flèche gauche 39"/>
          <p:cNvSpPr/>
          <p:nvPr/>
        </p:nvSpPr>
        <p:spPr>
          <a:xfrm rot="13457327">
            <a:off x="4586150" y="3645749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1" name="Flèche gauche 40"/>
          <p:cNvSpPr/>
          <p:nvPr/>
        </p:nvSpPr>
        <p:spPr>
          <a:xfrm rot="16200000">
            <a:off x="4375462" y="3786802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7" name="ZoneTexte 66"/>
          <p:cNvSpPr txBox="1"/>
          <p:nvPr/>
        </p:nvSpPr>
        <p:spPr>
          <a:xfrm>
            <a:off x="5857884" y="1335273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68" name="Rectangle 67"/>
          <p:cNvSpPr/>
          <p:nvPr/>
        </p:nvSpPr>
        <p:spPr>
          <a:xfrm>
            <a:off x="5850244" y="1715903"/>
            <a:ext cx="398072" cy="2843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5,5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857884" y="3859043"/>
            <a:ext cx="398072" cy="2843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7,4</a:t>
            </a:r>
            <a:endParaRPr lang="fr-FR" sz="1200" dirty="0">
              <a:solidFill>
                <a:schemeClr val="tx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718" y="4786322"/>
            <a:ext cx="2469504" cy="2006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5857892"/>
            <a:ext cx="1643074" cy="42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" name="Rectangle 63"/>
          <p:cNvSpPr/>
          <p:nvPr/>
        </p:nvSpPr>
        <p:spPr>
          <a:xfrm>
            <a:off x="1071538" y="4929198"/>
            <a:ext cx="1785950" cy="142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Ellipse 64"/>
          <p:cNvSpPr/>
          <p:nvPr/>
        </p:nvSpPr>
        <p:spPr>
          <a:xfrm>
            <a:off x="7222372" y="2940747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6" name="Rectangle 65"/>
          <p:cNvSpPr/>
          <p:nvPr/>
        </p:nvSpPr>
        <p:spPr>
          <a:xfrm>
            <a:off x="1214414" y="4988761"/>
            <a:ext cx="1785950" cy="136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ZoneTexte 68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70" name="ZoneTexte 69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Labeled</a:t>
            </a:r>
            <a:r>
              <a:rPr lang="fr-FR" dirty="0" smtClean="0"/>
              <a:t> </a:t>
            </a:r>
            <a:r>
              <a:rPr lang="fr-FR" dirty="0" err="1" smtClean="0"/>
              <a:t>antibodies</a:t>
            </a:r>
            <a:r>
              <a:rPr lang="fr-FR" dirty="0" smtClean="0"/>
              <a:t> report </a:t>
            </a:r>
            <a:r>
              <a:rPr lang="fr-FR" dirty="0" err="1" smtClean="0"/>
              <a:t>same</a:t>
            </a:r>
            <a:r>
              <a:rPr lang="fr-FR" dirty="0" smtClean="0"/>
              <a:t> </a:t>
            </a:r>
            <a:r>
              <a:rPr lang="fr-FR" dirty="0" err="1" smtClean="0"/>
              <a:t>recycling</a:t>
            </a:r>
            <a:r>
              <a:rPr lang="fr-FR" dirty="0" smtClean="0"/>
              <a:t> </a:t>
            </a:r>
            <a:r>
              <a:rPr lang="fr-FR" dirty="0" err="1" smtClean="0"/>
              <a:t>kinectics</a:t>
            </a:r>
            <a:r>
              <a:rPr lang="fr-FR" dirty="0" smtClean="0"/>
              <a:t> as </a:t>
            </a:r>
            <a:r>
              <a:rPr lang="fr-FR" dirty="0" err="1" smtClean="0"/>
              <a:t>spH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2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-0.00023 L 0.00069 0.3143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4" grpId="0" animBg="1"/>
      <p:bldP spid="22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6" grpId="0" animBg="1"/>
      <p:bldP spid="42" grpId="0" animBg="1"/>
      <p:bldP spid="45" grpId="0" animBg="1"/>
      <p:bldP spid="46" grpId="0" animBg="1"/>
      <p:bldP spid="43" grpId="1" animBg="1"/>
      <p:bldP spid="44" grpId="1" animBg="1"/>
      <p:bldP spid="38" grpId="0" animBg="1"/>
      <p:bldP spid="39" grpId="0" animBg="1"/>
      <p:bldP spid="40" grpId="0" animBg="1"/>
      <p:bldP spid="41" grpId="0" animBg="1"/>
      <p:bldP spid="67" grpId="0" animBg="1"/>
      <p:bldP spid="68" grpId="0" animBg="1"/>
      <p:bldP spid="74" grpId="1" animBg="1"/>
      <p:bldP spid="6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85918" y="571480"/>
            <a:ext cx="3945899" cy="264645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1" name="Ellipse 20"/>
          <p:cNvSpPr/>
          <p:nvPr/>
        </p:nvSpPr>
        <p:spPr>
          <a:xfrm>
            <a:off x="2143108" y="321906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4" name="Ellipse 33"/>
          <p:cNvSpPr/>
          <p:nvPr/>
        </p:nvSpPr>
        <p:spPr>
          <a:xfrm>
            <a:off x="3857620" y="321906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7" name="Rectangle 46"/>
          <p:cNvSpPr/>
          <p:nvPr/>
        </p:nvSpPr>
        <p:spPr>
          <a:xfrm>
            <a:off x="1357290" y="3226749"/>
            <a:ext cx="6500858" cy="16884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65" name="Groupe 64"/>
          <p:cNvGrpSpPr/>
          <p:nvPr/>
        </p:nvGrpSpPr>
        <p:grpSpPr>
          <a:xfrm>
            <a:off x="4439757" y="2948770"/>
            <a:ext cx="170602" cy="682481"/>
            <a:chOff x="4439757" y="2948770"/>
            <a:chExt cx="170602" cy="682481"/>
          </a:xfrm>
          <a:solidFill>
            <a:schemeClr val="bg2">
              <a:lumMod val="10000"/>
            </a:schemeClr>
          </a:solidFill>
        </p:grpSpPr>
        <p:sp>
          <p:nvSpPr>
            <p:cNvPr id="42" name="Ellipse 41"/>
            <p:cNvSpPr/>
            <p:nvPr/>
          </p:nvSpPr>
          <p:spPr>
            <a:xfrm>
              <a:off x="4439757" y="3460649"/>
              <a:ext cx="170602" cy="170602"/>
            </a:xfrm>
            <a:prstGeom prst="ellipse">
              <a:avLst/>
            </a:prstGeom>
            <a:grpFill/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4454675" y="2948770"/>
              <a:ext cx="146231" cy="511807"/>
            </a:xfrm>
            <a:prstGeom prst="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6" name="Forme libre 5"/>
          <p:cNvSpPr/>
          <p:nvPr/>
        </p:nvSpPr>
        <p:spPr>
          <a:xfrm>
            <a:off x="121366" y="642942"/>
            <a:ext cx="1421687" cy="1936407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" name="Ellipse 6"/>
          <p:cNvSpPr/>
          <p:nvPr/>
        </p:nvSpPr>
        <p:spPr>
          <a:xfrm>
            <a:off x="427722" y="2082079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" name="Ellipse 7"/>
          <p:cNvSpPr/>
          <p:nvPr/>
        </p:nvSpPr>
        <p:spPr>
          <a:xfrm>
            <a:off x="571635" y="1902187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" name="Ellipse 8"/>
          <p:cNvSpPr/>
          <p:nvPr/>
        </p:nvSpPr>
        <p:spPr>
          <a:xfrm>
            <a:off x="931420" y="1938166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" name="Ellipse 9"/>
          <p:cNvSpPr/>
          <p:nvPr/>
        </p:nvSpPr>
        <p:spPr>
          <a:xfrm>
            <a:off x="1075333" y="2154036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1" name="Rectangle 10"/>
          <p:cNvSpPr/>
          <p:nvPr/>
        </p:nvSpPr>
        <p:spPr>
          <a:xfrm>
            <a:off x="571472" y="2261972"/>
            <a:ext cx="571504" cy="3597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2" name="Ellipse 11"/>
          <p:cNvSpPr/>
          <p:nvPr/>
        </p:nvSpPr>
        <p:spPr>
          <a:xfrm>
            <a:off x="758813" y="2071702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3" name="Rectangle 12"/>
          <p:cNvSpPr/>
          <p:nvPr/>
        </p:nvSpPr>
        <p:spPr>
          <a:xfrm>
            <a:off x="1769109" y="571480"/>
            <a:ext cx="3945899" cy="3786214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2" name="Rectangle 21"/>
          <p:cNvSpPr/>
          <p:nvPr/>
        </p:nvSpPr>
        <p:spPr>
          <a:xfrm>
            <a:off x="2735847" y="2955345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2" name="Groupe 22"/>
          <p:cNvGrpSpPr/>
          <p:nvPr/>
        </p:nvGrpSpPr>
        <p:grpSpPr>
          <a:xfrm>
            <a:off x="2661689" y="3312535"/>
            <a:ext cx="284337" cy="605755"/>
            <a:chOff x="7072330" y="428604"/>
            <a:chExt cx="284337" cy="605755"/>
          </a:xfrm>
        </p:grpSpPr>
        <p:cxnSp>
          <p:nvCxnSpPr>
            <p:cNvPr id="24" name="Connecteur droit 23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Connecteur droit 26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8" name="Ellipse 27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29" name="Ellipse 28"/>
          <p:cNvSpPr/>
          <p:nvPr/>
        </p:nvSpPr>
        <p:spPr>
          <a:xfrm>
            <a:off x="2733571" y="1464549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0" name="Flèche gauche 29"/>
          <p:cNvSpPr/>
          <p:nvPr/>
        </p:nvSpPr>
        <p:spPr>
          <a:xfrm rot="19223225">
            <a:off x="2455710" y="1629386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1" name="Flèche gauche 30"/>
          <p:cNvSpPr/>
          <p:nvPr/>
        </p:nvSpPr>
        <p:spPr>
          <a:xfrm rot="13457327">
            <a:off x="2881113" y="1651333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2" name="Flèche gauche 31"/>
          <p:cNvSpPr/>
          <p:nvPr/>
        </p:nvSpPr>
        <p:spPr>
          <a:xfrm rot="16200000">
            <a:off x="2670425" y="1792386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5" name="Ellipse 44"/>
          <p:cNvSpPr/>
          <p:nvPr/>
        </p:nvSpPr>
        <p:spPr>
          <a:xfrm>
            <a:off x="921846" y="2346797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6" name="Ellipse 45"/>
          <p:cNvSpPr/>
          <p:nvPr/>
        </p:nvSpPr>
        <p:spPr>
          <a:xfrm>
            <a:off x="664176" y="2349839"/>
            <a:ext cx="107935" cy="1079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8" name="Rectangle 47"/>
          <p:cNvSpPr/>
          <p:nvPr/>
        </p:nvSpPr>
        <p:spPr>
          <a:xfrm rot="5400000">
            <a:off x="6886187" y="1674600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3" name="Groupe 63"/>
          <p:cNvGrpSpPr/>
          <p:nvPr/>
        </p:nvGrpSpPr>
        <p:grpSpPr>
          <a:xfrm>
            <a:off x="6786578" y="928694"/>
            <a:ext cx="284337" cy="605755"/>
            <a:chOff x="7072330" y="428604"/>
            <a:chExt cx="284337" cy="605755"/>
          </a:xfrm>
        </p:grpSpPr>
        <p:cxnSp>
          <p:nvCxnSpPr>
            <p:cNvPr id="50" name="Connecteur droit 49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Connecteur droit 50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Connecteur droit 51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4" name="Ellipse 53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55" name="ZoneTexte 54"/>
          <p:cNvSpPr txBox="1"/>
          <p:nvPr/>
        </p:nvSpPr>
        <p:spPr>
          <a:xfrm>
            <a:off x="7215206" y="1785950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</a:t>
            </a:r>
            <a:endParaRPr lang="fr-FR" sz="1100" dirty="0"/>
          </a:p>
        </p:txBody>
      </p:sp>
      <p:sp>
        <p:nvSpPr>
          <p:cNvPr id="56" name="Flèche gauche 55"/>
          <p:cNvSpPr/>
          <p:nvPr/>
        </p:nvSpPr>
        <p:spPr>
          <a:xfrm rot="10800000">
            <a:off x="6786578" y="2357454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57" name="ZoneTexte 56"/>
          <p:cNvSpPr txBox="1"/>
          <p:nvPr/>
        </p:nvSpPr>
        <p:spPr>
          <a:xfrm>
            <a:off x="7215206" y="2286016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Red</a:t>
            </a:r>
            <a:r>
              <a:rPr lang="fr-FR" sz="1100" b="1" dirty="0" smtClean="0"/>
              <a:t> fluorescence </a:t>
            </a:r>
          </a:p>
          <a:p>
            <a:r>
              <a:rPr lang="fr-FR" sz="1100" b="1" dirty="0" err="1" smtClean="0"/>
              <a:t>emission</a:t>
            </a:r>
            <a:endParaRPr lang="fr-FR" sz="1100" dirty="0"/>
          </a:p>
        </p:txBody>
      </p:sp>
      <p:sp>
        <p:nvSpPr>
          <p:cNvPr id="59" name="ZoneTexte 58"/>
          <p:cNvSpPr txBox="1"/>
          <p:nvPr/>
        </p:nvSpPr>
        <p:spPr>
          <a:xfrm>
            <a:off x="7215206" y="900010"/>
            <a:ext cx="2104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 </a:t>
            </a:r>
            <a:r>
              <a:rPr lang="fr-FR" sz="1100" b="1" dirty="0" err="1" smtClean="0"/>
              <a:t>antibody</a:t>
            </a:r>
            <a:r>
              <a:rPr lang="fr-FR" sz="1100" dirty="0" smtClean="0"/>
              <a:t>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cypHer</a:t>
            </a:r>
            <a:r>
              <a:rPr lang="fr-FR" sz="1100" dirty="0" smtClean="0"/>
              <a:t> </a:t>
            </a:r>
          </a:p>
          <a:p>
            <a:r>
              <a:rPr lang="fr-FR" sz="1100" dirty="0" smtClean="0"/>
              <a:t>(pH sensitive fluorophore)</a:t>
            </a:r>
          </a:p>
          <a:p>
            <a:r>
              <a:rPr lang="fr-FR" sz="1100" b="1" dirty="0" smtClean="0">
                <a:solidFill>
                  <a:srgbClr val="FF0000"/>
                </a:solidFill>
              </a:rPr>
              <a:t>-&gt; Anti-Syt1-cypHer</a:t>
            </a:r>
          </a:p>
        </p:txBody>
      </p:sp>
      <p:sp>
        <p:nvSpPr>
          <p:cNvPr id="60" name="Rectangle 59"/>
          <p:cNvSpPr/>
          <p:nvPr/>
        </p:nvSpPr>
        <p:spPr>
          <a:xfrm rot="5400000">
            <a:off x="6897928" y="2770288"/>
            <a:ext cx="146231" cy="511807"/>
          </a:xfrm>
          <a:prstGeom prst="rect">
            <a:avLst/>
          </a:prstGeom>
          <a:solidFill>
            <a:schemeClr val="tx1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9" name="Flèche gauche 38"/>
          <p:cNvSpPr/>
          <p:nvPr/>
        </p:nvSpPr>
        <p:spPr>
          <a:xfrm rot="19223225">
            <a:off x="4160747" y="3623802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0" name="Flèche gauche 39"/>
          <p:cNvSpPr/>
          <p:nvPr/>
        </p:nvSpPr>
        <p:spPr>
          <a:xfrm rot="13457327">
            <a:off x="4586150" y="3645749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1" name="Flèche gauche 40"/>
          <p:cNvSpPr/>
          <p:nvPr/>
        </p:nvSpPr>
        <p:spPr>
          <a:xfrm rot="16200000">
            <a:off x="4375462" y="3786802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7" name="ZoneTexte 66"/>
          <p:cNvSpPr txBox="1"/>
          <p:nvPr/>
        </p:nvSpPr>
        <p:spPr>
          <a:xfrm>
            <a:off x="5857884" y="3406975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68" name="Rectangle 67"/>
          <p:cNvSpPr/>
          <p:nvPr/>
        </p:nvSpPr>
        <p:spPr>
          <a:xfrm>
            <a:off x="5850244" y="1571612"/>
            <a:ext cx="398072" cy="2843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5,5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857884" y="3859043"/>
            <a:ext cx="398072" cy="2843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7,4</a:t>
            </a:r>
            <a:endParaRPr lang="fr-FR" sz="1200" dirty="0">
              <a:solidFill>
                <a:schemeClr val="tx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786322"/>
            <a:ext cx="2469504" cy="2006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5857892"/>
            <a:ext cx="1643074" cy="42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7" name="Rectangle 76"/>
          <p:cNvSpPr/>
          <p:nvPr/>
        </p:nvSpPr>
        <p:spPr>
          <a:xfrm>
            <a:off x="1214414" y="4988761"/>
            <a:ext cx="1785950" cy="136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Ellipse 65"/>
          <p:cNvSpPr/>
          <p:nvPr/>
        </p:nvSpPr>
        <p:spPr>
          <a:xfrm>
            <a:off x="4437792" y="1178028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8" name="Ellipse 37"/>
          <p:cNvSpPr/>
          <p:nvPr/>
        </p:nvSpPr>
        <p:spPr>
          <a:xfrm>
            <a:off x="4438608" y="3466506"/>
            <a:ext cx="170602" cy="170602"/>
          </a:xfrm>
          <a:prstGeom prst="ellipse">
            <a:avLst/>
          </a:prstGeom>
          <a:solidFill>
            <a:srgbClr val="00B05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9" name="Ellipse 68"/>
          <p:cNvSpPr/>
          <p:nvPr/>
        </p:nvSpPr>
        <p:spPr>
          <a:xfrm>
            <a:off x="7222372" y="2940747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0" name="ZoneTexte 69"/>
          <p:cNvSpPr txBox="1"/>
          <p:nvPr/>
        </p:nvSpPr>
        <p:spPr>
          <a:xfrm>
            <a:off x="7441261" y="2849739"/>
            <a:ext cx="17027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Synaptobrevin</a:t>
            </a:r>
            <a:r>
              <a:rPr lang="fr-FR" sz="1100" b="1" dirty="0" smtClean="0"/>
              <a:t> 2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pHluorin</a:t>
            </a:r>
            <a:r>
              <a:rPr lang="fr-FR" sz="1100" b="1" dirty="0" smtClean="0"/>
              <a:t> </a:t>
            </a:r>
            <a:r>
              <a:rPr lang="fr-FR" sz="1100" dirty="0" smtClean="0"/>
              <a:t>(pH sensitive </a:t>
            </a:r>
            <a:r>
              <a:rPr lang="fr-FR" sz="1100" dirty="0" err="1" smtClean="0"/>
              <a:t>fluorophore</a:t>
            </a:r>
            <a:r>
              <a:rPr lang="fr-FR" sz="1100" dirty="0" smtClean="0"/>
              <a:t>)</a:t>
            </a:r>
          </a:p>
          <a:p>
            <a:r>
              <a:rPr lang="fr-FR" sz="1100" b="1" dirty="0" smtClean="0"/>
              <a:t>-&gt; </a:t>
            </a:r>
            <a:r>
              <a:rPr lang="fr-FR" sz="1100" b="1" dirty="0" err="1" smtClean="0"/>
              <a:t>SpH</a:t>
            </a:r>
            <a:endParaRPr lang="fr-FR" sz="1100" b="1" dirty="0"/>
          </a:p>
        </p:txBody>
      </p:sp>
      <p:sp>
        <p:nvSpPr>
          <p:cNvPr id="71" name="Rectangle 70"/>
          <p:cNvSpPr/>
          <p:nvPr/>
        </p:nvSpPr>
        <p:spPr>
          <a:xfrm>
            <a:off x="6572264" y="857256"/>
            <a:ext cx="2500330" cy="32146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Flèche gauche 71"/>
          <p:cNvSpPr/>
          <p:nvPr/>
        </p:nvSpPr>
        <p:spPr>
          <a:xfrm rot="10800000">
            <a:off x="6786578" y="3704853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3" name="ZoneTexte 72"/>
          <p:cNvSpPr txBox="1"/>
          <p:nvPr/>
        </p:nvSpPr>
        <p:spPr>
          <a:xfrm>
            <a:off x="7215206" y="3633415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smtClean="0"/>
              <a:t>Green fluorescence </a:t>
            </a:r>
          </a:p>
          <a:p>
            <a:r>
              <a:rPr lang="fr-FR" sz="1100" b="1" dirty="0" err="1" smtClean="0"/>
              <a:t>emission</a:t>
            </a:r>
            <a:endParaRPr lang="fr-FR" sz="1100" dirty="0"/>
          </a:p>
        </p:txBody>
      </p:sp>
      <p:sp>
        <p:nvSpPr>
          <p:cNvPr id="75" name="ZoneTexte 74"/>
          <p:cNvSpPr txBox="1"/>
          <p:nvPr/>
        </p:nvSpPr>
        <p:spPr>
          <a:xfrm>
            <a:off x="5143504" y="5059932"/>
            <a:ext cx="378621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Mirror-image </a:t>
            </a:r>
            <a:r>
              <a:rPr lang="fr-FR" dirty="0" err="1" smtClean="0"/>
              <a:t>signals</a:t>
            </a:r>
            <a:endParaRPr lang="fr-FR" dirty="0"/>
          </a:p>
        </p:txBody>
      </p:sp>
      <p:sp>
        <p:nvSpPr>
          <p:cNvPr id="76" name="Éclair 75"/>
          <p:cNvSpPr/>
          <p:nvPr/>
        </p:nvSpPr>
        <p:spPr>
          <a:xfrm>
            <a:off x="357158" y="1142984"/>
            <a:ext cx="279107" cy="453549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8" name="ZoneTexte 77"/>
          <p:cNvSpPr txBox="1"/>
          <p:nvPr/>
        </p:nvSpPr>
        <p:spPr>
          <a:xfrm>
            <a:off x="142844" y="785794"/>
            <a:ext cx="1412181" cy="30777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200 </a:t>
            </a:r>
            <a:r>
              <a:rPr lang="fr-FR" sz="1400" b="1" dirty="0" err="1" smtClean="0"/>
              <a:t>APs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at</a:t>
            </a:r>
            <a:r>
              <a:rPr lang="fr-FR" sz="1400" b="1" dirty="0" smtClean="0"/>
              <a:t> 20 Hz</a:t>
            </a:r>
            <a:endParaRPr lang="fr-FR" sz="1400" b="1" dirty="0"/>
          </a:p>
        </p:txBody>
      </p:sp>
      <p:sp>
        <p:nvSpPr>
          <p:cNvPr id="62" name="ZoneTexte 61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63" name="ZoneTexte 62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Labeled</a:t>
            </a:r>
            <a:r>
              <a:rPr lang="fr-FR" dirty="0" smtClean="0"/>
              <a:t> </a:t>
            </a:r>
            <a:r>
              <a:rPr lang="fr-FR" dirty="0" err="1" smtClean="0"/>
              <a:t>antibodies</a:t>
            </a:r>
            <a:r>
              <a:rPr lang="fr-FR" dirty="0" smtClean="0"/>
              <a:t> report </a:t>
            </a:r>
            <a:r>
              <a:rPr lang="fr-FR" dirty="0" err="1" smtClean="0"/>
              <a:t>same</a:t>
            </a:r>
            <a:r>
              <a:rPr lang="fr-FR" dirty="0" smtClean="0"/>
              <a:t> </a:t>
            </a:r>
            <a:r>
              <a:rPr lang="fr-FR" dirty="0" err="1" smtClean="0"/>
              <a:t>recycling</a:t>
            </a:r>
            <a:r>
              <a:rPr lang="fr-FR" dirty="0" smtClean="0"/>
              <a:t> </a:t>
            </a:r>
            <a:r>
              <a:rPr lang="fr-FR" dirty="0" err="1" smtClean="0"/>
              <a:t>kinectics</a:t>
            </a:r>
            <a:r>
              <a:rPr lang="fr-FR" dirty="0" smtClean="0"/>
              <a:t> as </a:t>
            </a:r>
            <a:r>
              <a:rPr lang="fr-FR" dirty="0" err="1" smtClean="0"/>
              <a:t>spH</a:t>
            </a:r>
            <a:endParaRPr lang="fr-FR" dirty="0"/>
          </a:p>
        </p:txBody>
      </p:sp>
      <p:sp>
        <p:nvSpPr>
          <p:cNvPr id="64" name="ZoneTexte 63"/>
          <p:cNvSpPr txBox="1"/>
          <p:nvPr/>
        </p:nvSpPr>
        <p:spPr>
          <a:xfrm>
            <a:off x="5143504" y="5845750"/>
            <a:ext cx="3786214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These</a:t>
            </a:r>
            <a:r>
              <a:rPr lang="fr-FR" dirty="0" smtClean="0"/>
              <a:t> probes report exo-</a:t>
            </a:r>
            <a:r>
              <a:rPr lang="fr-FR" dirty="0" err="1" smtClean="0"/>
              <a:t>endocytosis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2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3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4" grpId="0" animBg="1"/>
      <p:bldP spid="22" grpId="0" animBg="1"/>
      <p:bldP spid="29" grpId="0" animBg="1"/>
      <p:bldP spid="30" grpId="0" animBg="1"/>
      <p:bldP spid="31" grpId="0" animBg="1"/>
      <p:bldP spid="32" grpId="0" animBg="1"/>
      <p:bldP spid="45" grpId="0" animBg="1"/>
      <p:bldP spid="46" grpId="0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67" grpId="0" animBg="1"/>
      <p:bldP spid="68" grpId="0" animBg="1"/>
      <p:bldP spid="74" grpId="0" animBg="1"/>
      <p:bldP spid="77" grpId="0" animBg="1"/>
      <p:bldP spid="66" grpId="0" animBg="1"/>
      <p:bldP spid="38" grpId="0" animBg="1"/>
      <p:bldP spid="38" grpId="1" animBg="1"/>
      <p:bldP spid="75" grpId="0" animBg="1"/>
      <p:bldP spid="76" grpId="0" animBg="1"/>
      <p:bldP spid="78" grpId="0" animBg="1"/>
      <p:bldP spid="6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Labeled</a:t>
            </a:r>
            <a:r>
              <a:rPr lang="fr-FR" dirty="0" smtClean="0"/>
              <a:t> </a:t>
            </a:r>
            <a:r>
              <a:rPr lang="fr-FR" dirty="0" err="1" smtClean="0"/>
              <a:t>antibodies</a:t>
            </a:r>
            <a:r>
              <a:rPr lang="fr-FR" dirty="0" smtClean="0"/>
              <a:t> report </a:t>
            </a:r>
            <a:r>
              <a:rPr lang="fr-FR" dirty="0" err="1" smtClean="0"/>
              <a:t>same</a:t>
            </a:r>
            <a:r>
              <a:rPr lang="fr-FR" dirty="0" smtClean="0"/>
              <a:t> </a:t>
            </a:r>
            <a:r>
              <a:rPr lang="fr-FR" dirty="0" err="1" smtClean="0"/>
              <a:t>recycling</a:t>
            </a:r>
            <a:r>
              <a:rPr lang="fr-FR" dirty="0" smtClean="0"/>
              <a:t> </a:t>
            </a:r>
            <a:r>
              <a:rPr lang="fr-FR" dirty="0" err="1" smtClean="0"/>
              <a:t>kinectics</a:t>
            </a:r>
            <a:r>
              <a:rPr lang="fr-FR" dirty="0" smtClean="0"/>
              <a:t> as </a:t>
            </a:r>
            <a:r>
              <a:rPr lang="fr-FR" dirty="0" err="1" smtClean="0"/>
              <a:t>spH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143504" y="6274378"/>
            <a:ext cx="3786214" cy="3077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400" dirty="0" err="1" smtClean="0"/>
              <a:t>Same</a:t>
            </a:r>
            <a:r>
              <a:rPr lang="fr-FR" sz="1400" dirty="0" smtClean="0"/>
              <a:t> </a:t>
            </a:r>
            <a:r>
              <a:rPr lang="fr-FR" sz="1400" dirty="0" err="1" smtClean="0"/>
              <a:t>results</a:t>
            </a:r>
            <a:r>
              <a:rPr lang="fr-FR" sz="1400" dirty="0" smtClean="0"/>
              <a:t> in </a:t>
            </a:r>
            <a:r>
              <a:rPr lang="fr-FR" sz="1400" dirty="0" err="1" smtClean="0"/>
              <a:t>inhibitory</a:t>
            </a:r>
            <a:r>
              <a:rPr lang="fr-FR" sz="1400" dirty="0" smtClean="0"/>
              <a:t> synapses </a:t>
            </a:r>
            <a:r>
              <a:rPr lang="fr-FR" sz="1400" dirty="0" err="1" smtClean="0"/>
              <a:t>with</a:t>
            </a:r>
            <a:r>
              <a:rPr lang="fr-FR" sz="1400" dirty="0" smtClean="0"/>
              <a:t> VGAT</a:t>
            </a:r>
            <a:endParaRPr lang="fr-FR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685804"/>
            <a:ext cx="8741081" cy="552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Question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00034" y="2859472"/>
            <a:ext cx="8143932" cy="156966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Are </a:t>
            </a:r>
            <a:r>
              <a:rPr lang="fr-FR" sz="3200" dirty="0" err="1" smtClean="0"/>
              <a:t>synaptic</a:t>
            </a:r>
            <a:r>
              <a:rPr lang="fr-FR" sz="3200" dirty="0" smtClean="0"/>
              <a:t> </a:t>
            </a:r>
            <a:r>
              <a:rPr lang="fr-FR" sz="3200" dirty="0" err="1" smtClean="0"/>
              <a:t>vesicle</a:t>
            </a:r>
            <a:r>
              <a:rPr lang="fr-FR" sz="3200" dirty="0" smtClean="0"/>
              <a:t> </a:t>
            </a:r>
            <a:r>
              <a:rPr lang="fr-FR" sz="3200" dirty="0" err="1" smtClean="0"/>
              <a:t>proteins</a:t>
            </a:r>
            <a:r>
              <a:rPr lang="fr-FR" sz="3200" dirty="0" smtClean="0"/>
              <a:t>, exo- and </a:t>
            </a:r>
            <a:r>
              <a:rPr lang="fr-FR" sz="3200" dirty="0" err="1" smtClean="0"/>
              <a:t>endocytosed</a:t>
            </a:r>
            <a:r>
              <a:rPr lang="fr-FR" sz="3200" dirty="0" smtClean="0"/>
              <a:t> by the </a:t>
            </a:r>
            <a:r>
              <a:rPr lang="fr-FR" sz="3200" dirty="0" err="1" smtClean="0"/>
              <a:t>same</a:t>
            </a:r>
            <a:r>
              <a:rPr lang="fr-FR" sz="3200" dirty="0" smtClean="0"/>
              <a:t> stimulus, </a:t>
            </a:r>
          </a:p>
          <a:p>
            <a:pPr algn="ctr"/>
            <a:r>
              <a:rPr lang="fr-FR" sz="3200" dirty="0" err="1" smtClean="0"/>
              <a:t>identical</a:t>
            </a:r>
            <a:r>
              <a:rPr lang="fr-FR" sz="3200" dirty="0" smtClean="0"/>
              <a:t> or </a:t>
            </a:r>
            <a:r>
              <a:rPr lang="fr-FR" sz="3200" dirty="0" err="1" smtClean="0"/>
              <a:t>different</a:t>
            </a:r>
            <a:r>
              <a:rPr lang="fr-FR" sz="3200" dirty="0" smtClean="0"/>
              <a:t>?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35753" y="1845222"/>
            <a:ext cx="8072494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 </a:t>
            </a:r>
            <a:r>
              <a:rPr lang="fr-FR" dirty="0" err="1" smtClean="0"/>
              <a:t>already</a:t>
            </a:r>
            <a:r>
              <a:rPr lang="fr-FR" dirty="0" smtClean="0"/>
              <a:t> </a:t>
            </a:r>
            <a:r>
              <a:rPr lang="fr-FR" dirty="0" err="1" smtClean="0"/>
              <a:t>present</a:t>
            </a:r>
            <a:r>
              <a:rPr lang="fr-FR" dirty="0" smtClean="0"/>
              <a:t> on the presynaptic membrane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Methods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857224" y="2139727"/>
            <a:ext cx="757242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Inactivation of </a:t>
            </a:r>
            <a:r>
              <a:rPr lang="fr-FR" b="1" dirty="0" err="1" smtClean="0">
                <a:solidFill>
                  <a:schemeClr val="accent6">
                    <a:lumMod val="75000"/>
                  </a:schemeClr>
                </a:solidFill>
              </a:rPr>
              <a:t>Synaptobrevin</a:t>
            </a:r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 2</a:t>
            </a:r>
            <a:r>
              <a:rPr lang="fr-FR" dirty="0" smtClean="0"/>
              <a:t> fluorescence </a:t>
            </a:r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on the presynaptic membrane</a:t>
            </a:r>
          </a:p>
          <a:p>
            <a:r>
              <a:rPr lang="fr-FR" dirty="0" smtClean="0">
                <a:sym typeface="Wingdings" pitchFamily="2" charset="2"/>
              </a:rPr>
              <a:t>	 TEV </a:t>
            </a:r>
            <a:r>
              <a:rPr lang="fr-FR" dirty="0" err="1" smtClean="0">
                <a:sym typeface="Wingdings" pitchFamily="2" charset="2"/>
              </a:rPr>
              <a:t>c</a:t>
            </a:r>
            <a:r>
              <a:rPr lang="fr-FR" dirty="0" err="1" smtClean="0"/>
              <a:t>leavage</a:t>
            </a:r>
            <a:r>
              <a:rPr lang="fr-FR" dirty="0" smtClean="0"/>
              <a:t> site </a:t>
            </a:r>
            <a:r>
              <a:rPr lang="fr-FR" dirty="0" err="1" smtClean="0"/>
              <a:t>between</a:t>
            </a:r>
            <a:r>
              <a:rPr lang="fr-FR" dirty="0" smtClean="0"/>
              <a:t> </a:t>
            </a:r>
            <a:r>
              <a:rPr lang="fr-FR" dirty="0" err="1" smtClean="0"/>
              <a:t>Synaptobrevin</a:t>
            </a:r>
            <a:r>
              <a:rPr lang="fr-FR" dirty="0" smtClean="0"/>
              <a:t> 2 and </a:t>
            </a:r>
            <a:r>
              <a:rPr lang="fr-FR" dirty="0" err="1" smtClean="0"/>
              <a:t>pHluorin</a:t>
            </a:r>
            <a:r>
              <a:rPr lang="fr-FR" dirty="0" smtClean="0"/>
              <a:t>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857224" y="4211429"/>
            <a:ext cx="757242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Inactivation of </a:t>
            </a:r>
            <a:r>
              <a:rPr lang="fr-FR" b="1" dirty="0" err="1" smtClean="0">
                <a:solidFill>
                  <a:schemeClr val="accent6">
                    <a:lumMod val="75000"/>
                  </a:schemeClr>
                </a:solidFill>
              </a:rPr>
              <a:t>Synaptotagmin</a:t>
            </a:r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 1</a:t>
            </a:r>
            <a:r>
              <a:rPr lang="fr-FR" dirty="0" smtClean="0"/>
              <a:t> fluorescence </a:t>
            </a:r>
            <a:r>
              <a:rPr lang="fr-FR" b="1" dirty="0" smtClean="0">
                <a:solidFill>
                  <a:schemeClr val="accent6">
                    <a:lumMod val="75000"/>
                  </a:schemeClr>
                </a:solidFill>
              </a:rPr>
              <a:t>on the </a:t>
            </a:r>
            <a:r>
              <a:rPr lang="fr-FR" b="1" dirty="0" err="1" smtClean="0">
                <a:solidFill>
                  <a:schemeClr val="accent6">
                    <a:lumMod val="75000"/>
                  </a:schemeClr>
                </a:solidFill>
              </a:rPr>
              <a:t>vesicles</a:t>
            </a:r>
            <a:endParaRPr lang="fr-FR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fr-FR" dirty="0" smtClean="0"/>
              <a:t>	</a:t>
            </a:r>
            <a:r>
              <a:rPr lang="fr-FR" dirty="0" smtClean="0">
                <a:sym typeface="Wingdings" pitchFamily="2" charset="2"/>
              </a:rPr>
              <a:t> </a:t>
            </a:r>
            <a:r>
              <a:rPr lang="fr-FR" dirty="0" err="1" smtClean="0">
                <a:sym typeface="Wingdings" pitchFamily="2" charset="2"/>
              </a:rPr>
              <a:t>Photobleaching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571472" y="1571612"/>
            <a:ext cx="3214710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/>
              <a:t> First </a:t>
            </a:r>
            <a:r>
              <a:rPr lang="fr-FR" dirty="0" err="1" smtClean="0"/>
              <a:t>experiment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571472" y="3643314"/>
            <a:ext cx="3214710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fr-FR" dirty="0" smtClean="0"/>
              <a:t> Second </a:t>
            </a:r>
            <a:r>
              <a:rPr lang="fr-FR" dirty="0" err="1" smtClean="0"/>
              <a:t>experiment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02661" y="571480"/>
            <a:ext cx="5055289" cy="264645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4" name="Ellipse 33"/>
          <p:cNvSpPr/>
          <p:nvPr/>
        </p:nvSpPr>
        <p:spPr>
          <a:xfrm>
            <a:off x="3193412" y="321906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1" name="Ellipse 20"/>
          <p:cNvSpPr/>
          <p:nvPr/>
        </p:nvSpPr>
        <p:spPr>
          <a:xfrm>
            <a:off x="1428728" y="321906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3" name="Ellipse 82"/>
          <p:cNvSpPr/>
          <p:nvPr/>
        </p:nvSpPr>
        <p:spPr>
          <a:xfrm>
            <a:off x="4714876" y="93930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9" name="Ellipse 68"/>
          <p:cNvSpPr/>
          <p:nvPr/>
        </p:nvSpPr>
        <p:spPr>
          <a:xfrm>
            <a:off x="1428728" y="938535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7" name="Rectangle 46"/>
          <p:cNvSpPr/>
          <p:nvPr/>
        </p:nvSpPr>
        <p:spPr>
          <a:xfrm>
            <a:off x="71406" y="3232959"/>
            <a:ext cx="7572428" cy="16884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 l="6778"/>
          <a:stretch>
            <a:fillRect/>
          </a:stretch>
        </p:blipFill>
        <p:spPr bwMode="auto">
          <a:xfrm>
            <a:off x="3500430" y="4572008"/>
            <a:ext cx="294743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" name="Rectangle 103"/>
          <p:cNvSpPr/>
          <p:nvPr/>
        </p:nvSpPr>
        <p:spPr>
          <a:xfrm>
            <a:off x="4196537" y="4757416"/>
            <a:ext cx="642942" cy="13573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5" name="Rectangle 104"/>
          <p:cNvSpPr/>
          <p:nvPr/>
        </p:nvSpPr>
        <p:spPr>
          <a:xfrm>
            <a:off x="4410851" y="4757416"/>
            <a:ext cx="2000264" cy="642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49922" y="642943"/>
            <a:ext cx="1153859" cy="1571612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" name="Ellipse 6"/>
          <p:cNvSpPr/>
          <p:nvPr/>
        </p:nvSpPr>
        <p:spPr>
          <a:xfrm>
            <a:off x="285714" y="1783403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" name="Ellipse 7"/>
          <p:cNvSpPr/>
          <p:nvPr/>
        </p:nvSpPr>
        <p:spPr>
          <a:xfrm>
            <a:off x="429627" y="1603511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" name="Ellipse 8"/>
          <p:cNvSpPr/>
          <p:nvPr/>
        </p:nvSpPr>
        <p:spPr>
          <a:xfrm>
            <a:off x="789412" y="1639490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" name="Ellipse 9"/>
          <p:cNvSpPr/>
          <p:nvPr/>
        </p:nvSpPr>
        <p:spPr>
          <a:xfrm>
            <a:off x="933325" y="1855360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1" name="Rectangle 10"/>
          <p:cNvSpPr/>
          <p:nvPr/>
        </p:nvSpPr>
        <p:spPr>
          <a:xfrm>
            <a:off x="429464" y="1963296"/>
            <a:ext cx="463839" cy="2920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2" name="Ellipse 11"/>
          <p:cNvSpPr/>
          <p:nvPr/>
        </p:nvSpPr>
        <p:spPr>
          <a:xfrm>
            <a:off x="616805" y="1773026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3" name="Rectangle 12"/>
          <p:cNvSpPr/>
          <p:nvPr/>
        </p:nvSpPr>
        <p:spPr>
          <a:xfrm>
            <a:off x="1285852" y="571480"/>
            <a:ext cx="5072098" cy="3786214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2" name="Rectangle 21"/>
          <p:cNvSpPr/>
          <p:nvPr/>
        </p:nvSpPr>
        <p:spPr>
          <a:xfrm>
            <a:off x="2021467" y="2955345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3" name="Groupe 22"/>
          <p:cNvGrpSpPr/>
          <p:nvPr/>
        </p:nvGrpSpPr>
        <p:grpSpPr>
          <a:xfrm>
            <a:off x="1947309" y="3312535"/>
            <a:ext cx="284337" cy="605755"/>
            <a:chOff x="7072330" y="428604"/>
            <a:chExt cx="284337" cy="605755"/>
          </a:xfrm>
        </p:grpSpPr>
        <p:cxnSp>
          <p:nvCxnSpPr>
            <p:cNvPr id="24" name="Connecteur droit 23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Connecteur droit 26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8" name="Ellipse 27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29" name="Ellipse 28"/>
          <p:cNvSpPr/>
          <p:nvPr/>
        </p:nvSpPr>
        <p:spPr>
          <a:xfrm>
            <a:off x="2019191" y="1464549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0" name="Flèche gauche 29"/>
          <p:cNvSpPr/>
          <p:nvPr/>
        </p:nvSpPr>
        <p:spPr>
          <a:xfrm rot="19223225">
            <a:off x="1741330" y="1629386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1" name="Flèche gauche 30"/>
          <p:cNvSpPr/>
          <p:nvPr/>
        </p:nvSpPr>
        <p:spPr>
          <a:xfrm rot="13457327">
            <a:off x="2166733" y="1651333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2" name="Flèche gauche 31"/>
          <p:cNvSpPr/>
          <p:nvPr/>
        </p:nvSpPr>
        <p:spPr>
          <a:xfrm rot="16200000">
            <a:off x="1956045" y="1792386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5" name="Ellipse 44"/>
          <p:cNvSpPr/>
          <p:nvPr/>
        </p:nvSpPr>
        <p:spPr>
          <a:xfrm>
            <a:off x="779838" y="2048121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6" name="Ellipse 45"/>
          <p:cNvSpPr/>
          <p:nvPr/>
        </p:nvSpPr>
        <p:spPr>
          <a:xfrm>
            <a:off x="522168" y="2051163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8" name="Rectangle 47"/>
          <p:cNvSpPr/>
          <p:nvPr/>
        </p:nvSpPr>
        <p:spPr>
          <a:xfrm rot="5400000">
            <a:off x="7040804" y="1460262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5" name="Groupe 63"/>
          <p:cNvGrpSpPr/>
          <p:nvPr/>
        </p:nvGrpSpPr>
        <p:grpSpPr>
          <a:xfrm>
            <a:off x="7085486" y="671602"/>
            <a:ext cx="284337" cy="605755"/>
            <a:chOff x="7072330" y="428604"/>
            <a:chExt cx="284337" cy="605755"/>
          </a:xfrm>
        </p:grpSpPr>
        <p:cxnSp>
          <p:nvCxnSpPr>
            <p:cNvPr id="50" name="Connecteur droit 49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Connecteur droit 50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Connecteur droit 51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4" name="Ellipse 53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55" name="ZoneTexte 54"/>
          <p:cNvSpPr txBox="1"/>
          <p:nvPr/>
        </p:nvSpPr>
        <p:spPr>
          <a:xfrm>
            <a:off x="7429520" y="1571612"/>
            <a:ext cx="15634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</a:t>
            </a:r>
            <a:endParaRPr lang="fr-FR" sz="1100" dirty="0"/>
          </a:p>
        </p:txBody>
      </p:sp>
      <p:sp>
        <p:nvSpPr>
          <p:cNvPr id="58" name="Rectangle 57"/>
          <p:cNvSpPr/>
          <p:nvPr/>
        </p:nvSpPr>
        <p:spPr>
          <a:xfrm>
            <a:off x="6815484" y="571480"/>
            <a:ext cx="2285984" cy="37862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ZoneTexte 58"/>
          <p:cNvSpPr txBox="1"/>
          <p:nvPr/>
        </p:nvSpPr>
        <p:spPr>
          <a:xfrm>
            <a:off x="7429520" y="642918"/>
            <a:ext cx="2104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 </a:t>
            </a:r>
            <a:r>
              <a:rPr lang="fr-FR" sz="1100" b="1" dirty="0" err="1" smtClean="0"/>
              <a:t>antibody</a:t>
            </a:r>
            <a:r>
              <a:rPr lang="fr-FR" sz="1100" dirty="0" smtClean="0"/>
              <a:t>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cypHer</a:t>
            </a:r>
            <a:r>
              <a:rPr lang="fr-FR" sz="1100" dirty="0" smtClean="0"/>
              <a:t> </a:t>
            </a:r>
          </a:p>
          <a:p>
            <a:r>
              <a:rPr lang="fr-FR" sz="1100" dirty="0" smtClean="0"/>
              <a:t>(pH sensitive fluorophore)</a:t>
            </a:r>
          </a:p>
          <a:p>
            <a:r>
              <a:rPr lang="fr-FR" sz="1100" b="1" dirty="0" smtClean="0">
                <a:solidFill>
                  <a:srgbClr val="FF0000"/>
                </a:solidFill>
              </a:rPr>
              <a:t>-&gt; Anti-Syt1-cypHer</a:t>
            </a:r>
          </a:p>
        </p:txBody>
      </p:sp>
      <p:sp>
        <p:nvSpPr>
          <p:cNvPr id="67" name="ZoneTexte 66"/>
          <p:cNvSpPr txBox="1"/>
          <p:nvPr/>
        </p:nvSpPr>
        <p:spPr>
          <a:xfrm>
            <a:off x="6172542" y="3478413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68" name="Rectangle 67"/>
          <p:cNvSpPr/>
          <p:nvPr/>
        </p:nvSpPr>
        <p:spPr>
          <a:xfrm>
            <a:off x="6164902" y="1571612"/>
            <a:ext cx="398072" cy="2843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5,5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6172542" y="3859043"/>
            <a:ext cx="398072" cy="2843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7,4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38" name="Ellipse 37"/>
          <p:cNvSpPr/>
          <p:nvPr/>
        </p:nvSpPr>
        <p:spPr>
          <a:xfrm>
            <a:off x="3795666" y="3667052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4" name="ZoneTexte 63"/>
          <p:cNvSpPr txBox="1"/>
          <p:nvPr/>
        </p:nvSpPr>
        <p:spPr>
          <a:xfrm>
            <a:off x="7429520" y="2143116"/>
            <a:ext cx="17144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Synaptobrevin</a:t>
            </a:r>
            <a:r>
              <a:rPr lang="fr-FR" sz="1100" b="1" dirty="0" smtClean="0"/>
              <a:t> 2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pHluorin</a:t>
            </a:r>
            <a:r>
              <a:rPr lang="fr-FR" sz="1100" dirty="0" smtClean="0"/>
              <a:t> (pH sensitive fluorophore)</a:t>
            </a:r>
          </a:p>
          <a:p>
            <a:r>
              <a:rPr lang="fr-FR" sz="1100" b="1" dirty="0" smtClean="0"/>
              <a:t>-&gt; </a:t>
            </a:r>
            <a:r>
              <a:rPr lang="fr-FR" sz="1100" b="1" dirty="0" err="1" smtClean="0"/>
              <a:t>SpH</a:t>
            </a:r>
            <a:endParaRPr lang="fr-FR" sz="1100" b="1" dirty="0"/>
          </a:p>
        </p:txBody>
      </p:sp>
      <p:sp>
        <p:nvSpPr>
          <p:cNvPr id="70" name="Rectangle 69"/>
          <p:cNvSpPr/>
          <p:nvPr/>
        </p:nvSpPr>
        <p:spPr>
          <a:xfrm>
            <a:off x="2021467" y="674817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71" name="Groupe 70"/>
          <p:cNvGrpSpPr/>
          <p:nvPr/>
        </p:nvGrpSpPr>
        <p:grpSpPr>
          <a:xfrm>
            <a:off x="1947309" y="1032007"/>
            <a:ext cx="284337" cy="605755"/>
            <a:chOff x="7072330" y="428604"/>
            <a:chExt cx="284337" cy="605755"/>
          </a:xfrm>
        </p:grpSpPr>
        <p:cxnSp>
          <p:nvCxnSpPr>
            <p:cNvPr id="72" name="Connecteur droit 71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3" name="Connecteur droit 72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" name="Connecteur droit 74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6" name="Connecteur droit 75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78" name="Ellipse 77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79" name="Ellipse 78"/>
          <p:cNvSpPr/>
          <p:nvPr/>
        </p:nvSpPr>
        <p:spPr>
          <a:xfrm>
            <a:off x="2019191" y="1460363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0" name="Flèche gauche 79"/>
          <p:cNvSpPr/>
          <p:nvPr/>
        </p:nvSpPr>
        <p:spPr>
          <a:xfrm rot="19223225">
            <a:off x="1741330" y="1625200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1" name="Flèche gauche 80"/>
          <p:cNvSpPr/>
          <p:nvPr/>
        </p:nvSpPr>
        <p:spPr>
          <a:xfrm rot="13457327">
            <a:off x="2166733" y="1647147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2" name="Flèche gauche 81"/>
          <p:cNvSpPr/>
          <p:nvPr/>
        </p:nvSpPr>
        <p:spPr>
          <a:xfrm rot="16200000">
            <a:off x="1956045" y="1788200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7" name="Flèche gauche 86"/>
          <p:cNvSpPr/>
          <p:nvPr/>
        </p:nvSpPr>
        <p:spPr>
          <a:xfrm rot="19223225">
            <a:off x="5018003" y="3825829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8" name="Flèche gauche 87"/>
          <p:cNvSpPr/>
          <p:nvPr/>
        </p:nvSpPr>
        <p:spPr>
          <a:xfrm rot="13457327">
            <a:off x="5443406" y="3847776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9" name="Flèche gauche 88"/>
          <p:cNvSpPr/>
          <p:nvPr/>
        </p:nvSpPr>
        <p:spPr>
          <a:xfrm rot="16200000">
            <a:off x="5232718" y="3988829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0" name="Trapèze 89"/>
          <p:cNvSpPr/>
          <p:nvPr/>
        </p:nvSpPr>
        <p:spPr>
          <a:xfrm flipV="1">
            <a:off x="3814946" y="3439633"/>
            <a:ext cx="142876" cy="214314"/>
          </a:xfrm>
          <a:prstGeom prst="trapezoi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5" name="Ellipse 84"/>
          <p:cNvSpPr/>
          <p:nvPr/>
        </p:nvSpPr>
        <p:spPr>
          <a:xfrm>
            <a:off x="5297013" y="1375571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1" name="ZoneTexte 90"/>
          <p:cNvSpPr txBox="1"/>
          <p:nvPr/>
        </p:nvSpPr>
        <p:spPr>
          <a:xfrm>
            <a:off x="7429520" y="3074803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smtClean="0"/>
              <a:t>TEV </a:t>
            </a:r>
            <a:r>
              <a:rPr lang="fr-FR" sz="1100" b="1" dirty="0" err="1" smtClean="0"/>
              <a:t>cleavage</a:t>
            </a:r>
            <a:r>
              <a:rPr lang="fr-FR" sz="1100" b="1" dirty="0" smtClean="0"/>
              <a:t> site</a:t>
            </a:r>
            <a:endParaRPr lang="fr-FR" sz="1100" b="1" dirty="0"/>
          </a:p>
        </p:txBody>
      </p:sp>
      <p:sp>
        <p:nvSpPr>
          <p:cNvPr id="92" name="Trapèze 91"/>
          <p:cNvSpPr/>
          <p:nvPr/>
        </p:nvSpPr>
        <p:spPr>
          <a:xfrm flipV="1">
            <a:off x="7133135" y="3121982"/>
            <a:ext cx="142876" cy="214314"/>
          </a:xfrm>
          <a:prstGeom prst="trapezoi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/>
          <p:cNvSpPr/>
          <p:nvPr/>
        </p:nvSpPr>
        <p:spPr>
          <a:xfrm>
            <a:off x="3811733" y="2948770"/>
            <a:ext cx="146231" cy="511807"/>
          </a:xfrm>
          <a:prstGeom prst="rect">
            <a:avLst/>
          </a:prstGeom>
          <a:solidFill>
            <a:schemeClr val="bg2">
              <a:lumMod val="10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3" name="Trapèze 92"/>
          <p:cNvSpPr/>
          <p:nvPr/>
        </p:nvSpPr>
        <p:spPr>
          <a:xfrm flipV="1">
            <a:off x="5315144" y="1161257"/>
            <a:ext cx="142876" cy="214314"/>
          </a:xfrm>
          <a:prstGeom prst="trapezoid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4" name="Rectangle 83"/>
          <p:cNvSpPr/>
          <p:nvPr/>
        </p:nvSpPr>
        <p:spPr>
          <a:xfrm>
            <a:off x="5311931" y="674817"/>
            <a:ext cx="146231" cy="51180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6" name="Ellipse 85"/>
          <p:cNvSpPr/>
          <p:nvPr/>
        </p:nvSpPr>
        <p:spPr>
          <a:xfrm>
            <a:off x="5295864" y="3660992"/>
            <a:ext cx="170602" cy="170602"/>
          </a:xfrm>
          <a:prstGeom prst="ellipse">
            <a:avLst/>
          </a:prstGeom>
          <a:solidFill>
            <a:srgbClr val="00B05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4" name="ZoneTexte 93"/>
          <p:cNvSpPr txBox="1"/>
          <p:nvPr/>
        </p:nvSpPr>
        <p:spPr>
          <a:xfrm>
            <a:off x="6184519" y="1192397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96" name="Étoile à 24 branches 95"/>
          <p:cNvSpPr/>
          <p:nvPr/>
        </p:nvSpPr>
        <p:spPr>
          <a:xfrm>
            <a:off x="7012633" y="3571876"/>
            <a:ext cx="357190" cy="357190"/>
          </a:xfrm>
          <a:prstGeom prst="star24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98" name="Groupe 97"/>
          <p:cNvGrpSpPr/>
          <p:nvPr/>
        </p:nvGrpSpPr>
        <p:grpSpPr>
          <a:xfrm rot="5400000">
            <a:off x="6751686" y="2356286"/>
            <a:ext cx="895615" cy="170602"/>
            <a:chOff x="2071670" y="5769361"/>
            <a:chExt cx="895615" cy="170602"/>
          </a:xfrm>
        </p:grpSpPr>
        <p:sp>
          <p:nvSpPr>
            <p:cNvPr id="65" name="Ellipse 64"/>
            <p:cNvSpPr/>
            <p:nvPr/>
          </p:nvSpPr>
          <p:spPr>
            <a:xfrm>
              <a:off x="2796683" y="5769361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97" name="Trapèze 96"/>
            <p:cNvSpPr/>
            <p:nvPr/>
          </p:nvSpPr>
          <p:spPr>
            <a:xfrm rot="16200000" flipV="1">
              <a:off x="2607455" y="5750735"/>
              <a:ext cx="142876" cy="214314"/>
            </a:xfrm>
            <a:prstGeom prst="trapezoid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0" name="Rectangle 59"/>
            <p:cNvSpPr/>
            <p:nvPr/>
          </p:nvSpPr>
          <p:spPr>
            <a:xfrm rot="5400000">
              <a:off x="2254458" y="5603666"/>
              <a:ext cx="146231" cy="511807"/>
            </a:xfrm>
            <a:prstGeom prst="rect">
              <a:avLst/>
            </a:prstGeom>
            <a:solidFill>
              <a:schemeClr val="tx1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99" name="ZoneTexte 98"/>
          <p:cNvSpPr txBox="1"/>
          <p:nvPr/>
        </p:nvSpPr>
        <p:spPr>
          <a:xfrm>
            <a:off x="7429520" y="3596018"/>
            <a:ext cx="16430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smtClean="0"/>
              <a:t>Tobacco </a:t>
            </a:r>
            <a:r>
              <a:rPr lang="fr-FR" sz="1100" b="1" dirty="0" err="1" smtClean="0"/>
              <a:t>etch</a:t>
            </a:r>
            <a:r>
              <a:rPr lang="fr-FR" sz="1100" b="1" dirty="0" smtClean="0"/>
              <a:t> virus (TEV) </a:t>
            </a:r>
            <a:r>
              <a:rPr lang="fr-FR" sz="1100" b="1" dirty="0" err="1" smtClean="0"/>
              <a:t>protease</a:t>
            </a:r>
            <a:endParaRPr lang="fr-FR" sz="1100" b="1" dirty="0"/>
          </a:p>
        </p:txBody>
      </p:sp>
      <p:sp>
        <p:nvSpPr>
          <p:cNvPr id="100" name="Étoile à 24 branches 99"/>
          <p:cNvSpPr/>
          <p:nvPr/>
        </p:nvSpPr>
        <p:spPr>
          <a:xfrm>
            <a:off x="7000892" y="3571876"/>
            <a:ext cx="357190" cy="357190"/>
          </a:xfrm>
          <a:prstGeom prst="star24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1" name="Ellipse 100"/>
          <p:cNvSpPr/>
          <p:nvPr/>
        </p:nvSpPr>
        <p:spPr>
          <a:xfrm>
            <a:off x="653302" y="2054701"/>
            <a:ext cx="87601" cy="8760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2" name="Éclair 101"/>
          <p:cNvSpPr/>
          <p:nvPr/>
        </p:nvSpPr>
        <p:spPr>
          <a:xfrm>
            <a:off x="214314" y="1000108"/>
            <a:ext cx="279107" cy="453549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3" name="ZoneTexte 102"/>
          <p:cNvSpPr txBox="1"/>
          <p:nvPr/>
        </p:nvSpPr>
        <p:spPr>
          <a:xfrm>
            <a:off x="21266" y="642918"/>
            <a:ext cx="1320811" cy="30777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50 </a:t>
            </a:r>
            <a:r>
              <a:rPr lang="fr-FR" sz="1400" b="1" dirty="0" err="1" smtClean="0"/>
              <a:t>APs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at</a:t>
            </a:r>
            <a:r>
              <a:rPr lang="fr-FR" sz="1400" b="1" dirty="0" smtClean="0"/>
              <a:t> 20 Hz</a:t>
            </a:r>
            <a:endParaRPr lang="fr-FR" sz="1400" b="1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0917" y="5900424"/>
            <a:ext cx="740906" cy="257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6880" y="4674855"/>
            <a:ext cx="2528890" cy="2040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6" name="Rectangle 105"/>
          <p:cNvSpPr/>
          <p:nvPr/>
        </p:nvSpPr>
        <p:spPr>
          <a:xfrm>
            <a:off x="1328384" y="4746293"/>
            <a:ext cx="428628" cy="13573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7" name="Rectangle 106"/>
          <p:cNvSpPr/>
          <p:nvPr/>
        </p:nvSpPr>
        <p:spPr>
          <a:xfrm>
            <a:off x="1500166" y="4767559"/>
            <a:ext cx="2000264" cy="1143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9" name="ZoneTexte 108"/>
          <p:cNvSpPr txBox="1"/>
          <p:nvPr/>
        </p:nvSpPr>
        <p:spPr>
          <a:xfrm>
            <a:off x="6786578" y="5077438"/>
            <a:ext cx="2143140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pool of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endocytosed</a:t>
            </a:r>
            <a:endParaRPr lang="fr-FR" dirty="0"/>
          </a:p>
        </p:txBody>
      </p:sp>
      <p:sp>
        <p:nvSpPr>
          <p:cNvPr id="95" name="ZoneTexte 94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111" name="ZoneTexte 110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sp>
        <p:nvSpPr>
          <p:cNvPr id="112" name="Forme libre 111"/>
          <p:cNvSpPr/>
          <p:nvPr/>
        </p:nvSpPr>
        <p:spPr>
          <a:xfrm>
            <a:off x="4380614" y="5167423"/>
            <a:ext cx="1913860" cy="744279"/>
          </a:xfrm>
          <a:custGeom>
            <a:avLst/>
            <a:gdLst>
              <a:gd name="connsiteX0" fmla="*/ 0 w 1913860"/>
              <a:gd name="connsiteY0" fmla="*/ 0 h 744279"/>
              <a:gd name="connsiteX1" fmla="*/ 85060 w 1913860"/>
              <a:gd name="connsiteY1" fmla="*/ 255182 h 744279"/>
              <a:gd name="connsiteX2" fmla="*/ 308344 w 1913860"/>
              <a:gd name="connsiteY2" fmla="*/ 489098 h 744279"/>
              <a:gd name="connsiteX3" fmla="*/ 637953 w 1913860"/>
              <a:gd name="connsiteY3" fmla="*/ 680484 h 744279"/>
              <a:gd name="connsiteX4" fmla="*/ 914400 w 1913860"/>
              <a:gd name="connsiteY4" fmla="*/ 733647 h 744279"/>
              <a:gd name="connsiteX5" fmla="*/ 1839433 w 1913860"/>
              <a:gd name="connsiteY5" fmla="*/ 744279 h 744279"/>
              <a:gd name="connsiteX6" fmla="*/ 1839433 w 1913860"/>
              <a:gd name="connsiteY6" fmla="*/ 744279 h 744279"/>
              <a:gd name="connsiteX7" fmla="*/ 1913860 w 1913860"/>
              <a:gd name="connsiteY7" fmla="*/ 744279 h 744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13860" h="744279">
                <a:moveTo>
                  <a:pt x="0" y="0"/>
                </a:moveTo>
                <a:cubicBezTo>
                  <a:pt x="16834" y="86833"/>
                  <a:pt x="33669" y="173666"/>
                  <a:pt x="85060" y="255182"/>
                </a:cubicBezTo>
                <a:cubicBezTo>
                  <a:pt x="136451" y="336698"/>
                  <a:pt x="216195" y="418214"/>
                  <a:pt x="308344" y="489098"/>
                </a:cubicBezTo>
                <a:cubicBezTo>
                  <a:pt x="400493" y="559982"/>
                  <a:pt x="536944" y="639726"/>
                  <a:pt x="637953" y="680484"/>
                </a:cubicBezTo>
                <a:cubicBezTo>
                  <a:pt x="738962" y="721242"/>
                  <a:pt x="714153" y="723015"/>
                  <a:pt x="914400" y="733647"/>
                </a:cubicBezTo>
                <a:cubicBezTo>
                  <a:pt x="1114647" y="744279"/>
                  <a:pt x="1839433" y="744279"/>
                  <a:pt x="1839433" y="744279"/>
                </a:cubicBezTo>
                <a:lnTo>
                  <a:pt x="1839433" y="744279"/>
                </a:lnTo>
                <a:lnTo>
                  <a:pt x="1913860" y="744279"/>
                </a:lnTo>
              </a:path>
            </a:pathLst>
          </a:custGeom>
          <a:ln w="28575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0021" y="4786322"/>
            <a:ext cx="252889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73 0.00625 -0.00157 0.01019 -0.00938 0.01389 C -0.01077 0.02014 -0.01511 0.02431 -0.0198 0.02616 C -0.0257 0.03449 -0.03386 0.03588 -0.04184 0.03866 C -0.04775 0.04375 -0.05487 0.04514 -0.06164 0.04792 C -0.0698 0.05556 -0.08264 0.05486 -0.09184 0.05579 C -0.10625 0.05996 -0.11841 0.06088 -0.13368 0.06181 C -0.16077 0.06806 -0.14289 0.06459 -0.20348 0.06181 C -0.21893 0.06111 -0.23907 0.04537 -0.25348 0.03866 C -0.25643 0.03496 -0.25764 0.03264 -0.26164 0.03102 C -0.26511 0.02593 -0.26962 0.02199 -0.27448 0.02014 C -0.28247 0.01297 -0.27882 0.01505 -0.2849 0.01227 C -0.2882 -0.00023 -0.29219 0.00232 -0.29879 -0.00486 C -0.30174 -0.00787 -0.30278 -0.01273 -0.30591 -0.01551 C -0.30973 -0.01898 -0.31424 -0.02129 -0.31858 -0.02338 C -0.31945 -0.0243 -0.31997 -0.02569 -0.32101 -0.02639 C -0.32327 -0.02777 -0.32796 -0.02963 -0.32796 -0.02963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0.65052 -7.40741E-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64983 3.7037E-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899 -0.03472 L 0.32257 -0.0347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3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2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2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4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0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21" grpId="0" animBg="1"/>
      <p:bldP spid="21" grpId="1" animBg="1"/>
      <p:bldP spid="83" grpId="0" animBg="1"/>
      <p:bldP spid="69" grpId="0" animBg="1"/>
      <p:bldP spid="69" grpId="1" animBg="1"/>
      <p:bldP spid="104" grpId="0" animBg="1"/>
      <p:bldP spid="105" grpId="0" animBg="1"/>
      <p:bldP spid="22" grpId="0" animBg="1"/>
      <p:bldP spid="22" grpId="1" animBg="1"/>
      <p:bldP spid="29" grpId="0" animBg="1"/>
      <p:bldP spid="30" grpId="0" animBg="1"/>
      <p:bldP spid="31" grpId="0" animBg="1"/>
      <p:bldP spid="32" grpId="0" animBg="1"/>
      <p:bldP spid="45" grpId="0" animBg="1"/>
      <p:bldP spid="46" grpId="0" animBg="1"/>
      <p:bldP spid="46" grpId="1" animBg="1"/>
      <p:bldP spid="38" grpId="0" animBg="1"/>
      <p:bldP spid="70" grpId="0" animBg="1"/>
      <p:bldP spid="70" grpId="1" animBg="1"/>
      <p:bldP spid="79" grpId="0" animBg="1"/>
      <p:bldP spid="79" grpId="1" animBg="1"/>
      <p:bldP spid="80" grpId="0" animBg="1"/>
      <p:bldP spid="80" grpId="1" animBg="1"/>
      <p:bldP spid="81" grpId="0" animBg="1"/>
      <p:bldP spid="81" grpId="1" animBg="1"/>
      <p:bldP spid="82" grpId="0" animBg="1"/>
      <p:bldP spid="82" grpId="1" animBg="1"/>
      <p:bldP spid="87" grpId="0" animBg="1"/>
      <p:bldP spid="88" grpId="0" animBg="1"/>
      <p:bldP spid="89" grpId="0" animBg="1"/>
      <p:bldP spid="90" grpId="0" animBg="1"/>
      <p:bldP spid="85" grpId="0" animBg="1"/>
      <p:bldP spid="36" grpId="0" animBg="1"/>
      <p:bldP spid="93" grpId="0" animBg="1"/>
      <p:bldP spid="84" grpId="0" animBg="1"/>
      <p:bldP spid="86" grpId="0" animBg="1"/>
      <p:bldP spid="100" grpId="0" animBg="1"/>
      <p:bldP spid="100" grpId="1" animBg="1"/>
      <p:bldP spid="101" grpId="0" animBg="1"/>
      <p:bldP spid="102" grpId="0" animBg="1"/>
      <p:bldP spid="102" grpId="1" animBg="1"/>
      <p:bldP spid="103" grpId="0" animBg="1"/>
      <p:bldP spid="103" grpId="1" animBg="1"/>
      <p:bldP spid="106" grpId="0" animBg="1"/>
      <p:bldP spid="107" grpId="0" animBg="1"/>
      <p:bldP spid="109" grpId="0" animBg="1"/>
      <p:bldP spid="1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6064" y="571480"/>
            <a:ext cx="6912677" cy="264645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9" name="Ellipse 68"/>
          <p:cNvSpPr/>
          <p:nvPr/>
        </p:nvSpPr>
        <p:spPr>
          <a:xfrm>
            <a:off x="3953459" y="938535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3" name="Ellipse 82"/>
          <p:cNvSpPr/>
          <p:nvPr/>
        </p:nvSpPr>
        <p:spPr>
          <a:xfrm>
            <a:off x="7239607" y="93930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4" name="Ellipse 33"/>
          <p:cNvSpPr/>
          <p:nvPr/>
        </p:nvSpPr>
        <p:spPr>
          <a:xfrm>
            <a:off x="5718143" y="321906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1" name="Ellipse 20"/>
          <p:cNvSpPr/>
          <p:nvPr/>
        </p:nvSpPr>
        <p:spPr>
          <a:xfrm>
            <a:off x="2310385" y="3219063"/>
            <a:ext cx="1364820" cy="13648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7" name="Rectangle 46"/>
          <p:cNvSpPr/>
          <p:nvPr/>
        </p:nvSpPr>
        <p:spPr>
          <a:xfrm>
            <a:off x="1571572" y="3229966"/>
            <a:ext cx="7572428" cy="16884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l="7393"/>
          <a:stretch>
            <a:fillRect/>
          </a:stretch>
        </p:blipFill>
        <p:spPr bwMode="auto">
          <a:xfrm>
            <a:off x="3428992" y="4543445"/>
            <a:ext cx="2684609" cy="2243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Forme libre 5"/>
          <p:cNvSpPr/>
          <p:nvPr/>
        </p:nvSpPr>
        <p:spPr>
          <a:xfrm>
            <a:off x="571472" y="642918"/>
            <a:ext cx="734285" cy="1000132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1" name="Rectangle 10"/>
          <p:cNvSpPr/>
          <p:nvPr/>
        </p:nvSpPr>
        <p:spPr>
          <a:xfrm>
            <a:off x="714348" y="1428736"/>
            <a:ext cx="463839" cy="2920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3" name="Rectangle 12"/>
          <p:cNvSpPr/>
          <p:nvPr/>
        </p:nvSpPr>
        <p:spPr>
          <a:xfrm>
            <a:off x="1889255" y="571480"/>
            <a:ext cx="6929486" cy="3786214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2" name="Rectangle 21"/>
          <p:cNvSpPr/>
          <p:nvPr/>
        </p:nvSpPr>
        <p:spPr>
          <a:xfrm>
            <a:off x="2903124" y="2955345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2" name="Groupe 22"/>
          <p:cNvGrpSpPr/>
          <p:nvPr/>
        </p:nvGrpSpPr>
        <p:grpSpPr>
          <a:xfrm>
            <a:off x="2828966" y="3312535"/>
            <a:ext cx="284337" cy="605755"/>
            <a:chOff x="7072330" y="428604"/>
            <a:chExt cx="284337" cy="605755"/>
          </a:xfrm>
        </p:grpSpPr>
        <p:cxnSp>
          <p:nvCxnSpPr>
            <p:cNvPr id="24" name="Connecteur droit 23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Connecteur droit 26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8" name="Ellipse 27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29" name="Ellipse 28"/>
          <p:cNvSpPr/>
          <p:nvPr/>
        </p:nvSpPr>
        <p:spPr>
          <a:xfrm>
            <a:off x="2900848" y="1464549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0" name="Flèche gauche 29"/>
          <p:cNvSpPr/>
          <p:nvPr/>
        </p:nvSpPr>
        <p:spPr>
          <a:xfrm rot="19223225">
            <a:off x="2622987" y="1629386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1" name="Flèche gauche 30"/>
          <p:cNvSpPr/>
          <p:nvPr/>
        </p:nvSpPr>
        <p:spPr>
          <a:xfrm rot="13457327">
            <a:off x="3048390" y="1651333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2" name="Flèche gauche 31"/>
          <p:cNvSpPr/>
          <p:nvPr/>
        </p:nvSpPr>
        <p:spPr>
          <a:xfrm rot="16200000">
            <a:off x="2837702" y="1792386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48" name="Rectangle 47"/>
          <p:cNvSpPr/>
          <p:nvPr/>
        </p:nvSpPr>
        <p:spPr>
          <a:xfrm rot="5400000">
            <a:off x="254194" y="2911630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3" name="Groupe 63"/>
          <p:cNvGrpSpPr/>
          <p:nvPr/>
        </p:nvGrpSpPr>
        <p:grpSpPr>
          <a:xfrm>
            <a:off x="71406" y="2072064"/>
            <a:ext cx="284337" cy="605755"/>
            <a:chOff x="7072330" y="428604"/>
            <a:chExt cx="284337" cy="605755"/>
          </a:xfrm>
        </p:grpSpPr>
        <p:cxnSp>
          <p:nvCxnSpPr>
            <p:cNvPr id="50" name="Connecteur droit 49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Connecteur droit 50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Connecteur droit 51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54" name="Ellipse 53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55" name="ZoneTexte 54"/>
          <p:cNvSpPr txBox="1"/>
          <p:nvPr/>
        </p:nvSpPr>
        <p:spPr>
          <a:xfrm>
            <a:off x="583213" y="3006358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</a:t>
            </a:r>
            <a:endParaRPr lang="fr-FR" sz="1100" dirty="0"/>
          </a:p>
        </p:txBody>
      </p:sp>
      <p:sp>
        <p:nvSpPr>
          <p:cNvPr id="58" name="Rectangle 57"/>
          <p:cNvSpPr/>
          <p:nvPr/>
        </p:nvSpPr>
        <p:spPr>
          <a:xfrm>
            <a:off x="31899" y="1993232"/>
            <a:ext cx="1754019" cy="2435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ZoneTexte 58"/>
          <p:cNvSpPr txBox="1"/>
          <p:nvPr/>
        </p:nvSpPr>
        <p:spPr>
          <a:xfrm>
            <a:off x="378424" y="1981967"/>
            <a:ext cx="210409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Synaptotagmin</a:t>
            </a:r>
            <a:r>
              <a:rPr lang="fr-FR" sz="1100" b="1" dirty="0" smtClean="0"/>
              <a:t> 1 </a:t>
            </a:r>
          </a:p>
          <a:p>
            <a:r>
              <a:rPr lang="fr-FR" sz="1100" b="1" dirty="0" err="1" smtClean="0"/>
              <a:t>antibody</a:t>
            </a:r>
            <a:r>
              <a:rPr lang="fr-FR" sz="1100" dirty="0" smtClean="0"/>
              <a:t> </a:t>
            </a:r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</a:p>
          <a:p>
            <a:r>
              <a:rPr lang="fr-FR" sz="1100" b="1" dirty="0" smtClean="0"/>
              <a:t>cypHer</a:t>
            </a:r>
            <a:r>
              <a:rPr lang="fr-FR" sz="1100" dirty="0" smtClean="0"/>
              <a:t> (pH sensitive fluorophore)</a:t>
            </a:r>
          </a:p>
          <a:p>
            <a:r>
              <a:rPr lang="fr-FR" sz="1100" b="1" dirty="0" smtClean="0">
                <a:solidFill>
                  <a:srgbClr val="FF0000"/>
                </a:solidFill>
              </a:rPr>
              <a:t>-&gt; Anti-Syt1-cypHer</a:t>
            </a:r>
          </a:p>
        </p:txBody>
      </p:sp>
      <p:sp>
        <p:nvSpPr>
          <p:cNvPr id="67" name="ZoneTexte 66"/>
          <p:cNvSpPr txBox="1"/>
          <p:nvPr/>
        </p:nvSpPr>
        <p:spPr>
          <a:xfrm>
            <a:off x="8683505" y="3478413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sp>
        <p:nvSpPr>
          <p:cNvPr id="68" name="Rectangle 67"/>
          <p:cNvSpPr/>
          <p:nvPr/>
        </p:nvSpPr>
        <p:spPr>
          <a:xfrm>
            <a:off x="8675865" y="1571612"/>
            <a:ext cx="398072" cy="2843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5,5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8683505" y="3859043"/>
            <a:ext cx="398072" cy="2843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200" dirty="0" smtClean="0">
                <a:solidFill>
                  <a:schemeClr val="tx1"/>
                </a:solidFill>
              </a:rPr>
              <a:t>7,4</a:t>
            </a:r>
            <a:endParaRPr lang="fr-FR" sz="1200" dirty="0">
              <a:solidFill>
                <a:schemeClr val="tx1"/>
              </a:solidFill>
            </a:endParaRPr>
          </a:p>
        </p:txBody>
      </p:sp>
      <p:sp>
        <p:nvSpPr>
          <p:cNvPr id="38" name="Ellipse 37"/>
          <p:cNvSpPr/>
          <p:nvPr/>
        </p:nvSpPr>
        <p:spPr>
          <a:xfrm>
            <a:off x="6320397" y="3479172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64" name="ZoneTexte 63"/>
          <p:cNvSpPr txBox="1"/>
          <p:nvPr/>
        </p:nvSpPr>
        <p:spPr>
          <a:xfrm>
            <a:off x="357158" y="3490902"/>
            <a:ext cx="164307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err="1" smtClean="0"/>
              <a:t>Synaptobrevin</a:t>
            </a:r>
            <a:r>
              <a:rPr lang="fr-FR" sz="1100" b="1" dirty="0" smtClean="0"/>
              <a:t> 2 </a:t>
            </a:r>
          </a:p>
          <a:p>
            <a:r>
              <a:rPr lang="fr-FR" sz="1100" dirty="0" err="1" smtClean="0"/>
              <a:t>coupled</a:t>
            </a:r>
            <a:r>
              <a:rPr lang="fr-FR" sz="1100" dirty="0" smtClean="0"/>
              <a:t> </a:t>
            </a:r>
            <a:r>
              <a:rPr lang="fr-FR" sz="1100" dirty="0" err="1" smtClean="0"/>
              <a:t>with</a:t>
            </a:r>
            <a:r>
              <a:rPr lang="fr-FR" sz="1100" dirty="0" smtClean="0"/>
              <a:t> </a:t>
            </a:r>
            <a:r>
              <a:rPr lang="fr-FR" sz="1100" b="1" dirty="0" err="1" smtClean="0"/>
              <a:t>pHluorin</a:t>
            </a:r>
            <a:r>
              <a:rPr lang="fr-FR" sz="1100" dirty="0" smtClean="0"/>
              <a:t> (pH sensitive </a:t>
            </a:r>
          </a:p>
          <a:p>
            <a:r>
              <a:rPr lang="fr-FR" sz="1100" dirty="0" smtClean="0"/>
              <a:t>fluorophore)</a:t>
            </a:r>
          </a:p>
          <a:p>
            <a:r>
              <a:rPr lang="fr-FR" sz="1100" b="1" dirty="0" smtClean="0"/>
              <a:t>-&gt; </a:t>
            </a:r>
            <a:r>
              <a:rPr lang="fr-FR" sz="1100" b="1" dirty="0" err="1" smtClean="0"/>
              <a:t>SpH</a:t>
            </a:r>
            <a:endParaRPr lang="fr-FR" sz="1100" b="1" dirty="0"/>
          </a:p>
        </p:txBody>
      </p:sp>
      <p:sp>
        <p:nvSpPr>
          <p:cNvPr id="70" name="Rectangle 69"/>
          <p:cNvSpPr/>
          <p:nvPr/>
        </p:nvSpPr>
        <p:spPr>
          <a:xfrm>
            <a:off x="4546198" y="674817"/>
            <a:ext cx="146231" cy="511807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grpSp>
        <p:nvGrpSpPr>
          <p:cNvPr id="5" name="Groupe 70"/>
          <p:cNvGrpSpPr/>
          <p:nvPr/>
        </p:nvGrpSpPr>
        <p:grpSpPr>
          <a:xfrm>
            <a:off x="4472040" y="1032007"/>
            <a:ext cx="284337" cy="605755"/>
            <a:chOff x="7072330" y="428604"/>
            <a:chExt cx="284337" cy="605755"/>
          </a:xfrm>
        </p:grpSpPr>
        <p:cxnSp>
          <p:nvCxnSpPr>
            <p:cNvPr id="72" name="Connecteur droit 71"/>
            <p:cNvCxnSpPr/>
            <p:nvPr/>
          </p:nvCxnSpPr>
          <p:spPr>
            <a:xfrm>
              <a:off x="7072330" y="634040"/>
              <a:ext cx="284337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3" name="Connecteur droit 72"/>
            <p:cNvCxnSpPr/>
            <p:nvPr/>
          </p:nvCxnSpPr>
          <p:spPr>
            <a:xfrm rot="16200000" flipV="1">
              <a:off x="697234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" name="Connecteur droit 74"/>
            <p:cNvCxnSpPr/>
            <p:nvPr/>
          </p:nvCxnSpPr>
          <p:spPr>
            <a:xfrm rot="16200000" flipV="1">
              <a:off x="7217354" y="546130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6" name="Connecteur droit 75"/>
            <p:cNvCxnSpPr/>
            <p:nvPr/>
          </p:nvCxnSpPr>
          <p:spPr>
            <a:xfrm rot="16200000" flipV="1">
              <a:off x="7093661" y="766018"/>
              <a:ext cx="235051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78" name="Ellipse 77"/>
            <p:cNvSpPr/>
            <p:nvPr/>
          </p:nvSpPr>
          <p:spPr>
            <a:xfrm>
              <a:off x="7140214" y="863757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79" name="Ellipse 78"/>
          <p:cNvSpPr/>
          <p:nvPr/>
        </p:nvSpPr>
        <p:spPr>
          <a:xfrm>
            <a:off x="4543922" y="1460363"/>
            <a:ext cx="170602" cy="170602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0" name="Flèche gauche 79"/>
          <p:cNvSpPr/>
          <p:nvPr/>
        </p:nvSpPr>
        <p:spPr>
          <a:xfrm rot="19223225">
            <a:off x="4266061" y="1625200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1" name="Flèche gauche 80"/>
          <p:cNvSpPr/>
          <p:nvPr/>
        </p:nvSpPr>
        <p:spPr>
          <a:xfrm rot="13457327">
            <a:off x="4691464" y="1647147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2" name="Flèche gauche 81"/>
          <p:cNvSpPr/>
          <p:nvPr/>
        </p:nvSpPr>
        <p:spPr>
          <a:xfrm rot="16200000">
            <a:off x="4480776" y="1788200"/>
            <a:ext cx="284337" cy="170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7" name="Flèche gauche 86"/>
          <p:cNvSpPr/>
          <p:nvPr/>
        </p:nvSpPr>
        <p:spPr>
          <a:xfrm rot="19223225">
            <a:off x="7542734" y="3666334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8" name="Flèche gauche 87"/>
          <p:cNvSpPr/>
          <p:nvPr/>
        </p:nvSpPr>
        <p:spPr>
          <a:xfrm rot="13457327">
            <a:off x="7968137" y="3688281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9" name="Flèche gauche 88"/>
          <p:cNvSpPr/>
          <p:nvPr/>
        </p:nvSpPr>
        <p:spPr>
          <a:xfrm rot="16200000">
            <a:off x="7757449" y="3829334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5" name="Ellipse 84"/>
          <p:cNvSpPr/>
          <p:nvPr/>
        </p:nvSpPr>
        <p:spPr>
          <a:xfrm>
            <a:off x="7821744" y="1214422"/>
            <a:ext cx="170602" cy="170602"/>
          </a:xfrm>
          <a:prstGeom prst="ellipse">
            <a:avLst/>
          </a:prstGeom>
          <a:solidFill>
            <a:schemeClr val="bg1">
              <a:lumMod val="85000"/>
            </a:schemeClr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36" name="Rectangle 35"/>
          <p:cNvSpPr/>
          <p:nvPr/>
        </p:nvSpPr>
        <p:spPr>
          <a:xfrm>
            <a:off x="6336464" y="2948770"/>
            <a:ext cx="146231" cy="511807"/>
          </a:xfrm>
          <a:prstGeom prst="rect">
            <a:avLst/>
          </a:prstGeom>
          <a:solidFill>
            <a:schemeClr val="bg2">
              <a:lumMod val="10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4" name="Rectangle 83"/>
          <p:cNvSpPr/>
          <p:nvPr/>
        </p:nvSpPr>
        <p:spPr>
          <a:xfrm>
            <a:off x="7836662" y="674817"/>
            <a:ext cx="146231" cy="51180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6" name="Ellipse 85"/>
          <p:cNvSpPr/>
          <p:nvPr/>
        </p:nvSpPr>
        <p:spPr>
          <a:xfrm>
            <a:off x="7820595" y="3501497"/>
            <a:ext cx="170602" cy="170602"/>
          </a:xfrm>
          <a:prstGeom prst="ellipse">
            <a:avLst/>
          </a:prstGeom>
          <a:solidFill>
            <a:srgbClr val="00B05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94" name="ZoneTexte 93"/>
          <p:cNvSpPr txBox="1"/>
          <p:nvPr/>
        </p:nvSpPr>
        <p:spPr>
          <a:xfrm>
            <a:off x="8695482" y="1192397"/>
            <a:ext cx="398073" cy="30777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400" dirty="0" smtClean="0"/>
              <a:t>pH</a:t>
            </a:r>
            <a:endParaRPr lang="fr-FR" sz="1400" dirty="0"/>
          </a:p>
        </p:txBody>
      </p:sp>
      <p:grpSp>
        <p:nvGrpSpPr>
          <p:cNvPr id="95" name="Groupe 94"/>
          <p:cNvGrpSpPr/>
          <p:nvPr/>
        </p:nvGrpSpPr>
        <p:grpSpPr>
          <a:xfrm rot="5400000">
            <a:off x="-101715" y="3805485"/>
            <a:ext cx="681301" cy="170602"/>
            <a:chOff x="2071670" y="5769361"/>
            <a:chExt cx="681301" cy="170602"/>
          </a:xfrm>
        </p:grpSpPr>
        <p:sp>
          <p:nvSpPr>
            <p:cNvPr id="65" name="Ellipse 64"/>
            <p:cNvSpPr/>
            <p:nvPr/>
          </p:nvSpPr>
          <p:spPr>
            <a:xfrm>
              <a:off x="2582369" y="5769361"/>
              <a:ext cx="170602" cy="170602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  <p:sp>
          <p:nvSpPr>
            <p:cNvPr id="60" name="Rectangle 59"/>
            <p:cNvSpPr/>
            <p:nvPr/>
          </p:nvSpPr>
          <p:spPr>
            <a:xfrm rot="5400000">
              <a:off x="2254458" y="5603666"/>
              <a:ext cx="146231" cy="511807"/>
            </a:xfrm>
            <a:prstGeom prst="rect">
              <a:avLst/>
            </a:prstGeom>
            <a:solidFill>
              <a:schemeClr val="tx1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800"/>
            </a:p>
          </p:txBody>
        </p:sp>
      </p:grpSp>
      <p:sp>
        <p:nvSpPr>
          <p:cNvPr id="98" name="Ellipse 97"/>
          <p:cNvSpPr/>
          <p:nvPr/>
        </p:nvSpPr>
        <p:spPr>
          <a:xfrm>
            <a:off x="2000232" y="857232"/>
            <a:ext cx="6500858" cy="2071702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err="1" smtClean="0"/>
              <a:t>Photobleaching</a:t>
            </a:r>
            <a:endParaRPr lang="fr-FR" dirty="0"/>
          </a:p>
        </p:txBody>
      </p:sp>
      <p:sp>
        <p:nvSpPr>
          <p:cNvPr id="101" name="Flèche gauche 100"/>
          <p:cNvSpPr/>
          <p:nvPr/>
        </p:nvSpPr>
        <p:spPr>
          <a:xfrm rot="19223225">
            <a:off x="6043768" y="3659239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2" name="Flèche gauche 101"/>
          <p:cNvSpPr/>
          <p:nvPr/>
        </p:nvSpPr>
        <p:spPr>
          <a:xfrm rot="13457327">
            <a:off x="6469171" y="3681186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3" name="Flèche gauche 102"/>
          <p:cNvSpPr/>
          <p:nvPr/>
        </p:nvSpPr>
        <p:spPr>
          <a:xfrm rot="16200000">
            <a:off x="6258483" y="3822239"/>
            <a:ext cx="284337" cy="170602"/>
          </a:xfrm>
          <a:prstGeom prst="leftArrow">
            <a:avLst/>
          </a:prstGeom>
          <a:solidFill>
            <a:srgbClr val="00B05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4" name="Ellipse 103"/>
          <p:cNvSpPr/>
          <p:nvPr/>
        </p:nvSpPr>
        <p:spPr>
          <a:xfrm>
            <a:off x="6321629" y="3494402"/>
            <a:ext cx="170602" cy="170602"/>
          </a:xfrm>
          <a:prstGeom prst="ellipse">
            <a:avLst/>
          </a:prstGeom>
          <a:solidFill>
            <a:srgbClr val="00B05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5" name="Éclair 104"/>
          <p:cNvSpPr/>
          <p:nvPr/>
        </p:nvSpPr>
        <p:spPr>
          <a:xfrm>
            <a:off x="637415" y="889131"/>
            <a:ext cx="219809" cy="357190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106" name="ZoneTexte 105"/>
          <p:cNvSpPr txBox="1"/>
          <p:nvPr/>
        </p:nvSpPr>
        <p:spPr>
          <a:xfrm>
            <a:off x="329623" y="571480"/>
            <a:ext cx="1320811" cy="30777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1400" b="1" dirty="0" smtClean="0"/>
              <a:t>50 </a:t>
            </a:r>
            <a:r>
              <a:rPr lang="fr-FR" sz="1400" b="1" dirty="0" err="1" smtClean="0"/>
              <a:t>APs</a:t>
            </a:r>
            <a:r>
              <a:rPr lang="fr-FR" sz="1400" b="1" dirty="0" smtClean="0"/>
              <a:t> </a:t>
            </a:r>
            <a:r>
              <a:rPr lang="fr-FR" sz="1400" b="1" dirty="0" err="1" smtClean="0"/>
              <a:t>at</a:t>
            </a:r>
            <a:r>
              <a:rPr lang="fr-FR" sz="1400" b="1" dirty="0" smtClean="0"/>
              <a:t> 20 Hz</a:t>
            </a:r>
            <a:endParaRPr lang="fr-FR" sz="14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326" y="4495797"/>
            <a:ext cx="2803228" cy="2362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ZoneTexte 107"/>
          <p:cNvSpPr txBox="1"/>
          <p:nvPr/>
        </p:nvSpPr>
        <p:spPr>
          <a:xfrm>
            <a:off x="6304785" y="5006000"/>
            <a:ext cx="2786050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Presorted</a:t>
            </a:r>
            <a:r>
              <a:rPr lang="fr-FR" dirty="0" smtClean="0"/>
              <a:t> 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 are </a:t>
            </a:r>
            <a:r>
              <a:rPr lang="fr-FR" dirty="0" err="1" smtClean="0"/>
              <a:t>preferentially</a:t>
            </a:r>
            <a:r>
              <a:rPr lang="fr-FR" dirty="0" smtClean="0"/>
              <a:t> </a:t>
            </a:r>
            <a:r>
              <a:rPr lang="fr-FR" dirty="0" err="1" smtClean="0"/>
              <a:t>endocytosed</a:t>
            </a:r>
            <a:r>
              <a:rPr lang="fr-FR" dirty="0" smtClean="0"/>
              <a:t> on </a:t>
            </a:r>
            <a:r>
              <a:rPr lang="fr-FR" dirty="0" err="1" smtClean="0"/>
              <a:t>exocytosis</a:t>
            </a:r>
            <a:endParaRPr lang="fr-FR" dirty="0"/>
          </a:p>
        </p:txBody>
      </p:sp>
      <p:sp>
        <p:nvSpPr>
          <p:cNvPr id="109" name="Rectangle 108"/>
          <p:cNvSpPr/>
          <p:nvPr/>
        </p:nvSpPr>
        <p:spPr>
          <a:xfrm>
            <a:off x="1500166" y="4704251"/>
            <a:ext cx="1857388" cy="12858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0" name="Rectangle 109"/>
          <p:cNvSpPr/>
          <p:nvPr/>
        </p:nvSpPr>
        <p:spPr>
          <a:xfrm>
            <a:off x="1100444" y="4572008"/>
            <a:ext cx="500066" cy="15716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1" name="Rectangle 110"/>
          <p:cNvSpPr/>
          <p:nvPr/>
        </p:nvSpPr>
        <p:spPr>
          <a:xfrm>
            <a:off x="4204177" y="4857784"/>
            <a:ext cx="1928826" cy="12858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2" name="Rectangle 111"/>
          <p:cNvSpPr/>
          <p:nvPr/>
        </p:nvSpPr>
        <p:spPr>
          <a:xfrm>
            <a:off x="4111473" y="4786346"/>
            <a:ext cx="358299" cy="13573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3" name="Ellipse 112"/>
          <p:cNvSpPr/>
          <p:nvPr/>
        </p:nvSpPr>
        <p:spPr>
          <a:xfrm>
            <a:off x="4536634" y="1460635"/>
            <a:ext cx="170602" cy="170602"/>
          </a:xfrm>
          <a:prstGeom prst="ellipse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7" name="ZoneTexte 76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90" name="ZoneTexte 89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pic>
        <p:nvPicPr>
          <p:cNvPr id="9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10917" y="4929198"/>
            <a:ext cx="740906" cy="257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4786322"/>
            <a:ext cx="252889" cy="140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00826" y="4700632"/>
            <a:ext cx="2357454" cy="2062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4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7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59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1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0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0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08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10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12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14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83" grpId="0" animBg="1"/>
      <p:bldP spid="34" grpId="0" animBg="1"/>
      <p:bldP spid="21" grpId="0" animBg="1"/>
      <p:bldP spid="22" grpId="0" animBg="1"/>
      <p:bldP spid="29" grpId="0" animBg="1"/>
      <p:bldP spid="30" grpId="0" animBg="1"/>
      <p:bldP spid="31" grpId="0" animBg="1"/>
      <p:bldP spid="32" grpId="0" animBg="1"/>
      <p:bldP spid="38" grpId="0" animBg="1"/>
      <p:bldP spid="38" grpId="1" animBg="1"/>
      <p:bldP spid="70" grpId="0" animBg="1"/>
      <p:bldP spid="79" grpId="1" animBg="1"/>
      <p:bldP spid="80" grpId="0" animBg="1"/>
      <p:bldP spid="81" grpId="0" animBg="1"/>
      <p:bldP spid="82" grpId="0" animBg="1"/>
      <p:bldP spid="87" grpId="0" animBg="1"/>
      <p:bldP spid="88" grpId="0" animBg="1"/>
      <p:bldP spid="89" grpId="0" animBg="1"/>
      <p:bldP spid="85" grpId="0" animBg="1"/>
      <p:bldP spid="36" grpId="0" animBg="1"/>
      <p:bldP spid="84" grpId="0" animBg="1"/>
      <p:bldP spid="86" grpId="0" animBg="1"/>
      <p:bldP spid="98" grpId="0" animBg="1"/>
      <p:bldP spid="98" grpId="1" animBg="1"/>
      <p:bldP spid="101" grpId="1" animBg="1"/>
      <p:bldP spid="101" grpId="2" animBg="1"/>
      <p:bldP spid="102" grpId="1" animBg="1"/>
      <p:bldP spid="102" grpId="2" animBg="1"/>
      <p:bldP spid="103" grpId="1" animBg="1"/>
      <p:bldP spid="103" grpId="2" animBg="1"/>
      <p:bldP spid="104" grpId="1" animBg="1"/>
      <p:bldP spid="104" grpId="2" animBg="1"/>
      <p:bldP spid="105" grpId="0" animBg="1"/>
      <p:bldP spid="105" grpId="1" animBg="1"/>
      <p:bldP spid="106" grpId="0" animBg="1"/>
      <p:bldP spid="106" grpId="1" animBg="1"/>
      <p:bldP spid="108" grpId="0" animBg="1"/>
      <p:bldP spid="108" grpId="1" animBg="1"/>
      <p:bldP spid="109" grpId="0" animBg="1"/>
      <p:bldP spid="110" grpId="0" animBg="1"/>
      <p:bldP spid="111" grpId="0" animBg="1"/>
      <p:bldP spid="112" grpId="0" animBg="1"/>
      <p:bldP spid="113" grpId="0" animBg="1"/>
      <p:bldP spid="11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285860"/>
            <a:ext cx="5393783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oneTexte 4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55295" r="32931" b="5593"/>
          <a:stretch>
            <a:fillRect/>
          </a:stretch>
        </p:blipFill>
        <p:spPr bwMode="auto">
          <a:xfrm>
            <a:off x="1928794" y="3878954"/>
            <a:ext cx="5143536" cy="2367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oneTexte 6"/>
          <p:cNvSpPr txBox="1"/>
          <p:nvPr/>
        </p:nvSpPr>
        <p:spPr>
          <a:xfrm>
            <a:off x="500034" y="6202940"/>
            <a:ext cx="814393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Endocytosis</a:t>
            </a:r>
            <a:r>
              <a:rPr lang="fr-FR" dirty="0" smtClean="0"/>
              <a:t> of Syt1 or VGAT </a:t>
            </a:r>
            <a:r>
              <a:rPr lang="fr-FR" dirty="0" err="1" smtClean="0"/>
              <a:t>is</a:t>
            </a:r>
            <a:r>
              <a:rPr lang="fr-FR" dirty="0" smtClean="0"/>
              <a:t> not </a:t>
            </a:r>
            <a:r>
              <a:rPr lang="fr-FR" dirty="0" err="1" smtClean="0"/>
              <a:t>perturbed</a:t>
            </a:r>
            <a:r>
              <a:rPr lang="fr-FR" dirty="0" smtClean="0"/>
              <a:t> by </a:t>
            </a:r>
            <a:r>
              <a:rPr lang="fr-FR" dirty="0" err="1" smtClean="0"/>
              <a:t>spH</a:t>
            </a:r>
            <a:r>
              <a:rPr lang="fr-FR" dirty="0" smtClean="0"/>
              <a:t> </a:t>
            </a:r>
            <a:r>
              <a:rPr lang="fr-FR" dirty="0" err="1" smtClean="0"/>
              <a:t>overexression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2428860" y="3395963"/>
            <a:ext cx="4429156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400" dirty="0" err="1" smtClean="0"/>
              <a:t>Without</a:t>
            </a:r>
            <a:r>
              <a:rPr lang="fr-FR" sz="2400" dirty="0" smtClean="0"/>
              <a:t> </a:t>
            </a:r>
            <a:r>
              <a:rPr lang="fr-FR" sz="2400" dirty="0" err="1" smtClean="0"/>
              <a:t>spH</a:t>
            </a:r>
            <a:r>
              <a:rPr lang="fr-FR" sz="2400" dirty="0" smtClean="0"/>
              <a:t> </a:t>
            </a:r>
            <a:r>
              <a:rPr lang="fr-FR" sz="2400" dirty="0" err="1" smtClean="0"/>
              <a:t>overexpression</a:t>
            </a:r>
            <a:endParaRPr lang="fr-FR" sz="2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2428860" y="642918"/>
            <a:ext cx="4429156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2400" dirty="0" err="1" smtClean="0"/>
              <a:t>With</a:t>
            </a:r>
            <a:r>
              <a:rPr lang="fr-FR" sz="2400" dirty="0" smtClean="0"/>
              <a:t> </a:t>
            </a:r>
            <a:r>
              <a:rPr lang="fr-FR" sz="2400" dirty="0" err="1" smtClean="0"/>
              <a:t>spH</a:t>
            </a:r>
            <a:r>
              <a:rPr lang="fr-FR" sz="2400" dirty="0" smtClean="0"/>
              <a:t> </a:t>
            </a:r>
            <a:r>
              <a:rPr lang="fr-FR" sz="2400" dirty="0" err="1" smtClean="0"/>
              <a:t>overexpression</a:t>
            </a:r>
            <a:endParaRPr lang="fr-FR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0207" y="1247087"/>
            <a:ext cx="271463" cy="13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6383" y="1285860"/>
            <a:ext cx="271463" cy="1396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654989"/>
            <a:ext cx="2357454" cy="191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4" name="Groupe 13"/>
          <p:cNvGrpSpPr/>
          <p:nvPr/>
        </p:nvGrpSpPr>
        <p:grpSpPr>
          <a:xfrm>
            <a:off x="214282" y="1157285"/>
            <a:ext cx="2466977" cy="1914525"/>
            <a:chOff x="285720" y="571480"/>
            <a:chExt cx="2466977" cy="1914525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1472" y="571480"/>
              <a:ext cx="2181225" cy="1914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5720" y="714356"/>
              <a:ext cx="247650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90956" y="755656"/>
            <a:ext cx="3048000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ZoneTexte 12"/>
          <p:cNvSpPr txBox="1"/>
          <p:nvPr/>
        </p:nvSpPr>
        <p:spPr>
          <a:xfrm>
            <a:off x="71406" y="3131106"/>
            <a:ext cx="3429024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Readily</a:t>
            </a:r>
            <a:r>
              <a:rPr lang="fr-FR" dirty="0" smtClean="0"/>
              <a:t> </a:t>
            </a:r>
            <a:r>
              <a:rPr lang="fr-FR" dirty="0" err="1" smtClean="0"/>
              <a:t>Retrievable</a:t>
            </a:r>
            <a:r>
              <a:rPr lang="fr-FR" dirty="0" smtClean="0"/>
              <a:t> Pool (</a:t>
            </a:r>
            <a:r>
              <a:rPr lang="fr-FR" dirty="0" err="1" smtClean="0"/>
              <a:t>RRetP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 rot="2743677">
            <a:off x="6054265" y="2542545"/>
            <a:ext cx="428628" cy="20002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500034" y="5648942"/>
            <a:ext cx="3032095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RRP </a:t>
            </a:r>
            <a:r>
              <a:rPr lang="fr-FR" dirty="0" err="1" smtClean="0"/>
              <a:t>seems</a:t>
            </a:r>
            <a:r>
              <a:rPr lang="fr-FR" dirty="0" smtClean="0"/>
              <a:t> to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counterbalanced</a:t>
            </a:r>
            <a:r>
              <a:rPr lang="fr-FR" dirty="0" smtClean="0"/>
              <a:t> by an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similar</a:t>
            </a:r>
            <a:r>
              <a:rPr lang="fr-FR" dirty="0" smtClean="0"/>
              <a:t> size</a:t>
            </a:r>
            <a:endParaRPr lang="fr-FR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4302667"/>
            <a:ext cx="3786214" cy="255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ZoneTexte 17"/>
          <p:cNvSpPr txBox="1"/>
          <p:nvPr/>
        </p:nvSpPr>
        <p:spPr>
          <a:xfrm>
            <a:off x="71406" y="642918"/>
            <a:ext cx="3429024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Readily</a:t>
            </a:r>
            <a:r>
              <a:rPr lang="fr-FR" dirty="0" smtClean="0"/>
              <a:t> </a:t>
            </a:r>
            <a:r>
              <a:rPr lang="fr-FR" dirty="0" err="1" smtClean="0"/>
              <a:t>Releasable</a:t>
            </a:r>
            <a:r>
              <a:rPr lang="fr-FR" dirty="0" smtClean="0"/>
              <a:t> Pool (RRP)</a:t>
            </a:r>
            <a:endParaRPr lang="fr-FR" dirty="0"/>
          </a:p>
        </p:txBody>
      </p:sp>
      <p:cxnSp>
        <p:nvCxnSpPr>
          <p:cNvPr id="20" name="Connecteur droit avec flèche 19"/>
          <p:cNvCxnSpPr/>
          <p:nvPr/>
        </p:nvCxnSpPr>
        <p:spPr>
          <a:xfrm rot="5400000">
            <a:off x="702567" y="1917021"/>
            <a:ext cx="785818" cy="1588"/>
          </a:xfrm>
          <a:prstGeom prst="straightConnector1">
            <a:avLst/>
          </a:prstGeom>
          <a:ln w="28575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 rot="5400000">
            <a:off x="801770" y="4514966"/>
            <a:ext cx="684000" cy="1588"/>
          </a:xfrm>
          <a:prstGeom prst="straightConnector1">
            <a:avLst/>
          </a:prstGeom>
          <a:ln w="285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orme libre 21"/>
          <p:cNvSpPr/>
          <p:nvPr/>
        </p:nvSpPr>
        <p:spPr>
          <a:xfrm>
            <a:off x="2786050" y="1357298"/>
            <a:ext cx="895888" cy="1220243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3" name="Forme libre 22"/>
          <p:cNvSpPr/>
          <p:nvPr/>
        </p:nvSpPr>
        <p:spPr>
          <a:xfrm>
            <a:off x="2786050" y="3857628"/>
            <a:ext cx="895888" cy="1220243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24" name="Ellipse 23"/>
          <p:cNvSpPr/>
          <p:nvPr/>
        </p:nvSpPr>
        <p:spPr>
          <a:xfrm>
            <a:off x="2964739" y="2416805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/>
          <p:cNvSpPr/>
          <p:nvPr/>
        </p:nvSpPr>
        <p:spPr>
          <a:xfrm>
            <a:off x="3155115" y="2428680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/>
          <p:cNvSpPr/>
          <p:nvPr/>
        </p:nvSpPr>
        <p:spPr>
          <a:xfrm>
            <a:off x="3333616" y="2416993"/>
            <a:ext cx="142876" cy="142876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7" name="Connecteur droit avec flèche 26"/>
          <p:cNvCxnSpPr/>
          <p:nvPr/>
        </p:nvCxnSpPr>
        <p:spPr>
          <a:xfrm rot="5400000">
            <a:off x="4502235" y="2343694"/>
            <a:ext cx="1260000" cy="1588"/>
          </a:xfrm>
          <a:prstGeom prst="straightConnector1">
            <a:avLst/>
          </a:prstGeom>
          <a:ln w="28575">
            <a:solidFill>
              <a:srgbClr val="00B0F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orme libre 27"/>
          <p:cNvSpPr/>
          <p:nvPr/>
        </p:nvSpPr>
        <p:spPr>
          <a:xfrm>
            <a:off x="2800598" y="4726380"/>
            <a:ext cx="96981" cy="320633"/>
          </a:xfrm>
          <a:custGeom>
            <a:avLst/>
            <a:gdLst>
              <a:gd name="connsiteX0" fmla="*/ 13854 w 96981"/>
              <a:gd name="connsiteY0" fmla="*/ 0 h 320633"/>
              <a:gd name="connsiteX1" fmla="*/ 1979 w 96981"/>
              <a:gd name="connsiteY1" fmla="*/ 142503 h 320633"/>
              <a:gd name="connsiteX2" fmla="*/ 25729 w 96981"/>
              <a:gd name="connsiteY2" fmla="*/ 273132 h 320633"/>
              <a:gd name="connsiteX3" fmla="*/ 96981 w 96981"/>
              <a:gd name="connsiteY3" fmla="*/ 320633 h 320633"/>
              <a:gd name="connsiteX4" fmla="*/ 96981 w 96981"/>
              <a:gd name="connsiteY4" fmla="*/ 320633 h 320633"/>
              <a:gd name="connsiteX5" fmla="*/ 96981 w 96981"/>
              <a:gd name="connsiteY5" fmla="*/ 320633 h 320633"/>
              <a:gd name="connsiteX6" fmla="*/ 96981 w 96981"/>
              <a:gd name="connsiteY6" fmla="*/ 320633 h 32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981" h="320633">
                <a:moveTo>
                  <a:pt x="13854" y="0"/>
                </a:moveTo>
                <a:cubicBezTo>
                  <a:pt x="6927" y="48490"/>
                  <a:pt x="0" y="96981"/>
                  <a:pt x="1979" y="142503"/>
                </a:cubicBezTo>
                <a:cubicBezTo>
                  <a:pt x="3958" y="188025"/>
                  <a:pt x="9895" y="243444"/>
                  <a:pt x="25729" y="273132"/>
                </a:cubicBezTo>
                <a:cubicBezTo>
                  <a:pt x="41563" y="302820"/>
                  <a:pt x="96981" y="320633"/>
                  <a:pt x="96981" y="320633"/>
                </a:cubicBezTo>
                <a:lnTo>
                  <a:pt x="96981" y="320633"/>
                </a:lnTo>
                <a:lnTo>
                  <a:pt x="96981" y="320633"/>
                </a:lnTo>
                <a:lnTo>
                  <a:pt x="96981" y="320633"/>
                </a:ln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Forme libre 28"/>
          <p:cNvSpPr/>
          <p:nvPr/>
        </p:nvSpPr>
        <p:spPr>
          <a:xfrm flipH="1">
            <a:off x="3570075" y="4724405"/>
            <a:ext cx="96981" cy="320633"/>
          </a:xfrm>
          <a:custGeom>
            <a:avLst/>
            <a:gdLst>
              <a:gd name="connsiteX0" fmla="*/ 13854 w 96981"/>
              <a:gd name="connsiteY0" fmla="*/ 0 h 320633"/>
              <a:gd name="connsiteX1" fmla="*/ 1979 w 96981"/>
              <a:gd name="connsiteY1" fmla="*/ 142503 h 320633"/>
              <a:gd name="connsiteX2" fmla="*/ 25729 w 96981"/>
              <a:gd name="connsiteY2" fmla="*/ 273132 h 320633"/>
              <a:gd name="connsiteX3" fmla="*/ 96981 w 96981"/>
              <a:gd name="connsiteY3" fmla="*/ 320633 h 320633"/>
              <a:gd name="connsiteX4" fmla="*/ 96981 w 96981"/>
              <a:gd name="connsiteY4" fmla="*/ 320633 h 320633"/>
              <a:gd name="connsiteX5" fmla="*/ 96981 w 96981"/>
              <a:gd name="connsiteY5" fmla="*/ 320633 h 320633"/>
              <a:gd name="connsiteX6" fmla="*/ 96981 w 96981"/>
              <a:gd name="connsiteY6" fmla="*/ 320633 h 320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6981" h="320633">
                <a:moveTo>
                  <a:pt x="13854" y="0"/>
                </a:moveTo>
                <a:cubicBezTo>
                  <a:pt x="6927" y="48490"/>
                  <a:pt x="0" y="96981"/>
                  <a:pt x="1979" y="142503"/>
                </a:cubicBezTo>
                <a:cubicBezTo>
                  <a:pt x="3958" y="188025"/>
                  <a:pt x="9895" y="243444"/>
                  <a:pt x="25729" y="273132"/>
                </a:cubicBezTo>
                <a:cubicBezTo>
                  <a:pt x="41563" y="302820"/>
                  <a:pt x="96981" y="320633"/>
                  <a:pt x="96981" y="320633"/>
                </a:cubicBezTo>
                <a:lnTo>
                  <a:pt x="96981" y="320633"/>
                </a:lnTo>
                <a:lnTo>
                  <a:pt x="96981" y="320633"/>
                </a:lnTo>
                <a:lnTo>
                  <a:pt x="96981" y="320633"/>
                </a:lnTo>
              </a:path>
            </a:pathLst>
          </a:cu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0" name="Connecteur droit avec flèche 29"/>
          <p:cNvCxnSpPr/>
          <p:nvPr/>
        </p:nvCxnSpPr>
        <p:spPr>
          <a:xfrm rot="5400000">
            <a:off x="5443652" y="2633640"/>
            <a:ext cx="684000" cy="1588"/>
          </a:xfrm>
          <a:prstGeom prst="straightConnector1">
            <a:avLst/>
          </a:prstGeom>
          <a:ln w="28575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/>
          <p:cNvCxnSpPr/>
          <p:nvPr/>
        </p:nvCxnSpPr>
        <p:spPr>
          <a:xfrm rot="5400000">
            <a:off x="4818612" y="6111346"/>
            <a:ext cx="1080000" cy="1588"/>
          </a:xfrm>
          <a:prstGeom prst="straightConnector1">
            <a:avLst/>
          </a:prstGeom>
          <a:ln w="28575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/>
          <p:nvPr/>
        </p:nvCxnSpPr>
        <p:spPr>
          <a:xfrm rot="5400000">
            <a:off x="5763058" y="2166504"/>
            <a:ext cx="1620000" cy="1588"/>
          </a:xfrm>
          <a:prstGeom prst="straightConnector1">
            <a:avLst/>
          </a:prstGeom>
          <a:ln w="28575">
            <a:solidFill>
              <a:srgbClr val="00B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6500826" y="1142984"/>
            <a:ext cx="428628" cy="20002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6667452" y="1714488"/>
            <a:ext cx="2357454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Partial </a:t>
            </a:r>
            <a:r>
              <a:rPr lang="fr-FR" dirty="0" err="1" smtClean="0"/>
              <a:t>bleaching</a:t>
            </a:r>
            <a:r>
              <a:rPr lang="fr-FR" dirty="0" smtClean="0"/>
              <a:t> of the surface pool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5" grpId="0" animBg="1"/>
      <p:bldP spid="11" grpId="0" animBg="1"/>
      <p:bldP spid="1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Question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Spatial </a:t>
            </a:r>
            <a:r>
              <a:rPr lang="fr-FR" dirty="0" err="1" smtClean="0"/>
              <a:t>organization</a:t>
            </a:r>
            <a:r>
              <a:rPr lang="fr-FR" dirty="0" smtClean="0"/>
              <a:t> of the </a:t>
            </a:r>
            <a:r>
              <a:rPr lang="fr-FR" dirty="0" err="1" smtClean="0"/>
              <a:t>RRetP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00034" y="2643182"/>
            <a:ext cx="8143932" cy="107721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How </a:t>
            </a:r>
            <a:r>
              <a:rPr lang="fr-FR" sz="3200" dirty="0" err="1" smtClean="0"/>
              <a:t>is</a:t>
            </a:r>
            <a:r>
              <a:rPr lang="fr-FR" sz="3200" dirty="0" smtClean="0"/>
              <a:t> the </a:t>
            </a:r>
            <a:r>
              <a:rPr lang="fr-FR" sz="3200" dirty="0" err="1" smtClean="0"/>
              <a:t>functionnal</a:t>
            </a:r>
            <a:r>
              <a:rPr lang="fr-FR" sz="3200" dirty="0" smtClean="0"/>
              <a:t> surface pool </a:t>
            </a:r>
            <a:r>
              <a:rPr lang="fr-FR" sz="3200" dirty="0" err="1" smtClean="0"/>
              <a:t>spatially</a:t>
            </a:r>
            <a:r>
              <a:rPr lang="fr-FR" sz="3200" dirty="0" smtClean="0"/>
              <a:t> </a:t>
            </a:r>
            <a:r>
              <a:rPr lang="fr-FR" sz="3200" dirty="0" err="1" smtClean="0"/>
              <a:t>organized</a:t>
            </a:r>
            <a:r>
              <a:rPr lang="fr-FR" sz="3200" dirty="0" smtClean="0"/>
              <a:t> </a:t>
            </a:r>
            <a:r>
              <a:rPr lang="fr-FR" sz="3200" dirty="0" err="1" smtClean="0"/>
              <a:t>at</a:t>
            </a:r>
            <a:r>
              <a:rPr lang="fr-FR" sz="3200" dirty="0" smtClean="0"/>
              <a:t> the </a:t>
            </a:r>
            <a:r>
              <a:rPr lang="fr-FR" sz="3200" dirty="0" err="1" smtClean="0"/>
              <a:t>presynapse</a:t>
            </a:r>
            <a:r>
              <a:rPr lang="fr-FR" sz="3200" dirty="0" smtClean="0"/>
              <a:t>?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Methods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Spatial </a:t>
            </a:r>
            <a:r>
              <a:rPr lang="fr-FR" dirty="0" err="1" smtClean="0"/>
              <a:t>organization</a:t>
            </a:r>
            <a:r>
              <a:rPr lang="fr-FR" dirty="0" smtClean="0"/>
              <a:t> of the </a:t>
            </a:r>
            <a:r>
              <a:rPr lang="fr-FR" dirty="0" err="1" smtClean="0"/>
              <a:t>RRetP</a:t>
            </a:r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4286256"/>
            <a:ext cx="592295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3" name="Groupe 12"/>
          <p:cNvGrpSpPr/>
          <p:nvPr/>
        </p:nvGrpSpPr>
        <p:grpSpPr>
          <a:xfrm>
            <a:off x="142844" y="1643050"/>
            <a:ext cx="230535" cy="500067"/>
            <a:chOff x="714348" y="1285859"/>
            <a:chExt cx="230535" cy="500067"/>
          </a:xfrm>
        </p:grpSpPr>
        <p:cxnSp>
          <p:nvCxnSpPr>
            <p:cNvPr id="7" name="Connecteur droit 6"/>
            <p:cNvCxnSpPr/>
            <p:nvPr/>
          </p:nvCxnSpPr>
          <p:spPr>
            <a:xfrm>
              <a:off x="714348" y="1470288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" name="Connecteur droit 7"/>
            <p:cNvCxnSpPr/>
            <p:nvPr/>
          </p:nvCxnSpPr>
          <p:spPr>
            <a:xfrm rot="16200000" flipV="1">
              <a:off x="633282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 rot="16200000" flipV="1">
              <a:off x="831931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Connecteur droit 9"/>
            <p:cNvCxnSpPr/>
            <p:nvPr/>
          </p:nvCxnSpPr>
          <p:spPr>
            <a:xfrm rot="16200000" flipV="1">
              <a:off x="731643" y="155942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1" name="Ellipse 10"/>
            <p:cNvSpPr/>
            <p:nvPr/>
          </p:nvSpPr>
          <p:spPr>
            <a:xfrm>
              <a:off x="760455" y="1647605"/>
              <a:ext cx="138321" cy="1383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4" name="Groupe 13"/>
          <p:cNvGrpSpPr/>
          <p:nvPr/>
        </p:nvGrpSpPr>
        <p:grpSpPr>
          <a:xfrm>
            <a:off x="142844" y="3000371"/>
            <a:ext cx="230535" cy="500067"/>
            <a:chOff x="714348" y="1285859"/>
            <a:chExt cx="230535" cy="500067"/>
          </a:xfrm>
        </p:grpSpPr>
        <p:cxnSp>
          <p:nvCxnSpPr>
            <p:cNvPr id="15" name="Connecteur droit 14"/>
            <p:cNvCxnSpPr/>
            <p:nvPr/>
          </p:nvCxnSpPr>
          <p:spPr>
            <a:xfrm>
              <a:off x="714348" y="1470288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33282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16200000" flipV="1">
              <a:off x="831931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Connecteur droit 17"/>
            <p:cNvCxnSpPr/>
            <p:nvPr/>
          </p:nvCxnSpPr>
          <p:spPr>
            <a:xfrm rot="16200000" flipV="1">
              <a:off x="731643" y="155942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9" name="Ellipse 18"/>
            <p:cNvSpPr/>
            <p:nvPr/>
          </p:nvSpPr>
          <p:spPr>
            <a:xfrm>
              <a:off x="760455" y="1647605"/>
              <a:ext cx="138321" cy="1383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0" name="Groupe 19"/>
          <p:cNvGrpSpPr/>
          <p:nvPr/>
        </p:nvGrpSpPr>
        <p:grpSpPr>
          <a:xfrm>
            <a:off x="4429124" y="1664316"/>
            <a:ext cx="230535" cy="500067"/>
            <a:chOff x="714348" y="1285859"/>
            <a:chExt cx="230535" cy="500067"/>
          </a:xfrm>
        </p:grpSpPr>
        <p:cxnSp>
          <p:nvCxnSpPr>
            <p:cNvPr id="21" name="Connecteur droit 20"/>
            <p:cNvCxnSpPr/>
            <p:nvPr/>
          </p:nvCxnSpPr>
          <p:spPr>
            <a:xfrm>
              <a:off x="714348" y="1470288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Connecteur droit 21"/>
            <p:cNvCxnSpPr/>
            <p:nvPr/>
          </p:nvCxnSpPr>
          <p:spPr>
            <a:xfrm rot="16200000" flipV="1">
              <a:off x="633282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Connecteur droit 22"/>
            <p:cNvCxnSpPr/>
            <p:nvPr/>
          </p:nvCxnSpPr>
          <p:spPr>
            <a:xfrm rot="16200000" flipV="1">
              <a:off x="831931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Connecteur droit 23"/>
            <p:cNvCxnSpPr/>
            <p:nvPr/>
          </p:nvCxnSpPr>
          <p:spPr>
            <a:xfrm rot="16200000" flipV="1">
              <a:off x="731643" y="155942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5" name="Ellipse 24"/>
            <p:cNvSpPr/>
            <p:nvPr/>
          </p:nvSpPr>
          <p:spPr>
            <a:xfrm>
              <a:off x="760455" y="1647605"/>
              <a:ext cx="138321" cy="1383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6" name="Groupe 25"/>
          <p:cNvGrpSpPr/>
          <p:nvPr/>
        </p:nvGrpSpPr>
        <p:grpSpPr>
          <a:xfrm>
            <a:off x="4429124" y="3000371"/>
            <a:ext cx="230535" cy="500067"/>
            <a:chOff x="714348" y="1285859"/>
            <a:chExt cx="230535" cy="500067"/>
          </a:xfrm>
        </p:grpSpPr>
        <p:cxnSp>
          <p:nvCxnSpPr>
            <p:cNvPr id="27" name="Connecteur droit 26"/>
            <p:cNvCxnSpPr/>
            <p:nvPr/>
          </p:nvCxnSpPr>
          <p:spPr>
            <a:xfrm>
              <a:off x="714348" y="1470288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Connecteur droit 27"/>
            <p:cNvCxnSpPr/>
            <p:nvPr/>
          </p:nvCxnSpPr>
          <p:spPr>
            <a:xfrm rot="16200000" flipV="1">
              <a:off x="633282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Connecteur droit 28"/>
            <p:cNvCxnSpPr/>
            <p:nvPr/>
          </p:nvCxnSpPr>
          <p:spPr>
            <a:xfrm rot="16200000" flipV="1">
              <a:off x="831931" y="1381147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Connecteur droit 29"/>
            <p:cNvCxnSpPr/>
            <p:nvPr/>
          </p:nvCxnSpPr>
          <p:spPr>
            <a:xfrm rot="16200000" flipV="1">
              <a:off x="731643" y="155942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1" name="Ellipse 30"/>
            <p:cNvSpPr/>
            <p:nvPr/>
          </p:nvSpPr>
          <p:spPr>
            <a:xfrm>
              <a:off x="760455" y="1647605"/>
              <a:ext cx="138321" cy="13832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0" name="Groupe 39"/>
          <p:cNvGrpSpPr/>
          <p:nvPr/>
        </p:nvGrpSpPr>
        <p:grpSpPr>
          <a:xfrm flipH="1">
            <a:off x="4462348" y="2807324"/>
            <a:ext cx="538280" cy="230535"/>
            <a:chOff x="428597" y="1000107"/>
            <a:chExt cx="538280" cy="230535"/>
          </a:xfrm>
        </p:grpSpPr>
        <p:cxnSp>
          <p:nvCxnSpPr>
            <p:cNvPr id="33" name="Connecteur droit 32"/>
            <p:cNvCxnSpPr/>
            <p:nvPr/>
          </p:nvCxnSpPr>
          <p:spPr>
            <a:xfrm rot="16200000" flipH="1">
              <a:off x="497758" y="1115375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Connecteur droit 33"/>
            <p:cNvCxnSpPr/>
            <p:nvPr/>
          </p:nvCxnSpPr>
          <p:spPr>
            <a:xfrm flipH="1" flipV="1">
              <a:off x="428597" y="1014329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Connecteur droit 34"/>
            <p:cNvCxnSpPr/>
            <p:nvPr/>
          </p:nvCxnSpPr>
          <p:spPr>
            <a:xfrm flipH="1" flipV="1">
              <a:off x="428597" y="121297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Connecteur droit 35"/>
            <p:cNvCxnSpPr/>
            <p:nvPr/>
          </p:nvCxnSpPr>
          <p:spPr>
            <a:xfrm flipH="1" flipV="1">
              <a:off x="606877" y="1112690"/>
              <a:ext cx="36000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1" name="Groupe 40"/>
          <p:cNvGrpSpPr/>
          <p:nvPr/>
        </p:nvGrpSpPr>
        <p:grpSpPr>
          <a:xfrm flipH="1">
            <a:off x="176068" y="1450002"/>
            <a:ext cx="538280" cy="230535"/>
            <a:chOff x="428597" y="1000107"/>
            <a:chExt cx="538280" cy="230535"/>
          </a:xfrm>
        </p:grpSpPr>
        <p:cxnSp>
          <p:nvCxnSpPr>
            <p:cNvPr id="42" name="Connecteur droit 41"/>
            <p:cNvCxnSpPr/>
            <p:nvPr/>
          </p:nvCxnSpPr>
          <p:spPr>
            <a:xfrm rot="16200000" flipH="1">
              <a:off x="497758" y="1115375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" name="Connecteur droit 42"/>
            <p:cNvCxnSpPr/>
            <p:nvPr/>
          </p:nvCxnSpPr>
          <p:spPr>
            <a:xfrm flipH="1" flipV="1">
              <a:off x="428597" y="1014329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" name="Connecteur droit 43"/>
            <p:cNvCxnSpPr/>
            <p:nvPr/>
          </p:nvCxnSpPr>
          <p:spPr>
            <a:xfrm flipH="1" flipV="1">
              <a:off x="428597" y="121297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" name="Connecteur droit 44"/>
            <p:cNvCxnSpPr/>
            <p:nvPr/>
          </p:nvCxnSpPr>
          <p:spPr>
            <a:xfrm flipH="1" flipV="1">
              <a:off x="606877" y="1112690"/>
              <a:ext cx="36000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6" name="Groupe 45"/>
          <p:cNvGrpSpPr/>
          <p:nvPr/>
        </p:nvGrpSpPr>
        <p:grpSpPr>
          <a:xfrm flipH="1">
            <a:off x="4462348" y="1500174"/>
            <a:ext cx="538280" cy="230535"/>
            <a:chOff x="428597" y="1000107"/>
            <a:chExt cx="538280" cy="230535"/>
          </a:xfrm>
        </p:grpSpPr>
        <p:cxnSp>
          <p:nvCxnSpPr>
            <p:cNvPr id="47" name="Connecteur droit 46"/>
            <p:cNvCxnSpPr/>
            <p:nvPr/>
          </p:nvCxnSpPr>
          <p:spPr>
            <a:xfrm rot="16200000" flipH="1">
              <a:off x="497758" y="1115375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" name="Connecteur droit 47"/>
            <p:cNvCxnSpPr/>
            <p:nvPr/>
          </p:nvCxnSpPr>
          <p:spPr>
            <a:xfrm flipH="1" flipV="1">
              <a:off x="428597" y="1014329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9" name="Connecteur droit 48"/>
            <p:cNvCxnSpPr/>
            <p:nvPr/>
          </p:nvCxnSpPr>
          <p:spPr>
            <a:xfrm flipH="1" flipV="1">
              <a:off x="428597" y="121297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" name="Connecteur droit 49"/>
            <p:cNvCxnSpPr/>
            <p:nvPr/>
          </p:nvCxnSpPr>
          <p:spPr>
            <a:xfrm flipH="1" flipV="1">
              <a:off x="606877" y="1112690"/>
              <a:ext cx="36000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51" name="Groupe 50"/>
          <p:cNvGrpSpPr/>
          <p:nvPr/>
        </p:nvGrpSpPr>
        <p:grpSpPr>
          <a:xfrm flipH="1">
            <a:off x="176068" y="2825597"/>
            <a:ext cx="538280" cy="230535"/>
            <a:chOff x="428597" y="1000107"/>
            <a:chExt cx="538280" cy="230535"/>
          </a:xfrm>
        </p:grpSpPr>
        <p:cxnSp>
          <p:nvCxnSpPr>
            <p:cNvPr id="52" name="Connecteur droit 51"/>
            <p:cNvCxnSpPr/>
            <p:nvPr/>
          </p:nvCxnSpPr>
          <p:spPr>
            <a:xfrm rot="16200000" flipH="1">
              <a:off x="497758" y="1115375"/>
              <a:ext cx="23053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 flipH="1" flipV="1">
              <a:off x="428597" y="1014329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4" name="Connecteur droit 53"/>
            <p:cNvCxnSpPr/>
            <p:nvPr/>
          </p:nvCxnSpPr>
          <p:spPr>
            <a:xfrm flipH="1" flipV="1">
              <a:off x="428597" y="1212978"/>
              <a:ext cx="190575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Connecteur droit 54"/>
            <p:cNvCxnSpPr/>
            <p:nvPr/>
          </p:nvCxnSpPr>
          <p:spPr>
            <a:xfrm flipH="1" flipV="1">
              <a:off x="606877" y="1112690"/>
              <a:ext cx="360000" cy="0"/>
            </a:xfrm>
            <a:prstGeom prst="line">
              <a:avLst/>
            </a:prstGeom>
            <a:ln w="571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56" name="ZoneTexte 55"/>
          <p:cNvSpPr txBox="1"/>
          <p:nvPr/>
        </p:nvSpPr>
        <p:spPr>
          <a:xfrm>
            <a:off x="785786" y="1428736"/>
            <a:ext cx="364333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0" dirty="0" err="1" smtClean="0"/>
              <a:t>Antibody</a:t>
            </a:r>
            <a:r>
              <a:rPr lang="fr-FR" sz="1700" dirty="0" smtClean="0"/>
              <a:t> to </a:t>
            </a:r>
            <a:r>
              <a:rPr lang="fr-FR" sz="1700" b="1" dirty="0" smtClean="0">
                <a:solidFill>
                  <a:srgbClr val="FF0000"/>
                </a:solidFill>
              </a:rPr>
              <a:t>Synaptotagmin 1</a:t>
            </a:r>
          </a:p>
          <a:p>
            <a:endParaRPr lang="fr-FR" sz="1000" dirty="0" smtClean="0"/>
          </a:p>
          <a:p>
            <a:r>
              <a:rPr lang="fr-FR" sz="1700" dirty="0" err="1" smtClean="0"/>
              <a:t>Secondary</a:t>
            </a:r>
            <a:r>
              <a:rPr lang="fr-FR" sz="1700" dirty="0" smtClean="0"/>
              <a:t> </a:t>
            </a:r>
            <a:r>
              <a:rPr lang="fr-FR" sz="1700" dirty="0" err="1" smtClean="0"/>
              <a:t>antibody</a:t>
            </a:r>
            <a:r>
              <a:rPr lang="fr-FR" sz="1700" dirty="0" smtClean="0"/>
              <a:t> </a:t>
            </a:r>
            <a:endParaRPr lang="fr-FR" sz="1700" dirty="0"/>
          </a:p>
        </p:txBody>
      </p:sp>
      <p:sp>
        <p:nvSpPr>
          <p:cNvPr id="57" name="ZoneTexte 56"/>
          <p:cNvSpPr txBox="1"/>
          <p:nvPr/>
        </p:nvSpPr>
        <p:spPr>
          <a:xfrm>
            <a:off x="5204309" y="1428736"/>
            <a:ext cx="314324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0" dirty="0" err="1" smtClean="0"/>
              <a:t>Antibody</a:t>
            </a:r>
            <a:r>
              <a:rPr lang="fr-FR" sz="1700" dirty="0" smtClean="0"/>
              <a:t> to </a:t>
            </a:r>
            <a:r>
              <a:rPr lang="fr-FR" sz="1700" b="1" dirty="0" smtClean="0">
                <a:solidFill>
                  <a:srgbClr val="FF0000"/>
                </a:solidFill>
              </a:rPr>
              <a:t>Synaptotagmin 1</a:t>
            </a:r>
          </a:p>
          <a:p>
            <a:endParaRPr lang="fr-FR" sz="1000" dirty="0" smtClean="0"/>
          </a:p>
          <a:p>
            <a:r>
              <a:rPr lang="fr-FR" sz="1700" dirty="0" err="1" smtClean="0"/>
              <a:t>Secondary</a:t>
            </a:r>
            <a:r>
              <a:rPr lang="fr-FR" sz="1700" dirty="0" smtClean="0"/>
              <a:t> </a:t>
            </a:r>
            <a:r>
              <a:rPr lang="fr-FR" sz="1700" dirty="0" err="1" smtClean="0"/>
              <a:t>antibody</a:t>
            </a:r>
            <a:r>
              <a:rPr lang="fr-FR" sz="1700" dirty="0" smtClean="0"/>
              <a:t> </a:t>
            </a:r>
            <a:endParaRPr lang="fr-FR" sz="1700" dirty="0"/>
          </a:p>
        </p:txBody>
      </p:sp>
      <p:sp>
        <p:nvSpPr>
          <p:cNvPr id="58" name="ZoneTexte 57"/>
          <p:cNvSpPr txBox="1"/>
          <p:nvPr/>
        </p:nvSpPr>
        <p:spPr>
          <a:xfrm>
            <a:off x="785786" y="2719984"/>
            <a:ext cx="39290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0" dirty="0" err="1" smtClean="0"/>
              <a:t>Antibody</a:t>
            </a:r>
            <a:r>
              <a:rPr lang="fr-FR" sz="1700" dirty="0" smtClean="0"/>
              <a:t> to </a:t>
            </a:r>
            <a:r>
              <a:rPr lang="fr-FR" sz="1700" b="1" dirty="0" smtClean="0">
                <a:solidFill>
                  <a:srgbClr val="00B050"/>
                </a:solidFill>
              </a:rPr>
              <a:t>RIM</a:t>
            </a:r>
            <a:r>
              <a:rPr lang="fr-FR" sz="1700" dirty="0" smtClean="0">
                <a:solidFill>
                  <a:srgbClr val="00B050"/>
                </a:solidFill>
              </a:rPr>
              <a:t> (Active Zone)</a:t>
            </a:r>
          </a:p>
          <a:p>
            <a:endParaRPr lang="fr-FR" sz="1000" dirty="0" smtClean="0"/>
          </a:p>
          <a:p>
            <a:r>
              <a:rPr lang="fr-FR" sz="1700" dirty="0" err="1" smtClean="0"/>
              <a:t>Secondary</a:t>
            </a:r>
            <a:r>
              <a:rPr lang="fr-FR" sz="1700" dirty="0" smtClean="0"/>
              <a:t> </a:t>
            </a:r>
            <a:r>
              <a:rPr lang="fr-FR" sz="1700" dirty="0" err="1" smtClean="0"/>
              <a:t>antibody</a:t>
            </a:r>
            <a:r>
              <a:rPr lang="fr-FR" sz="1700" dirty="0" smtClean="0"/>
              <a:t> </a:t>
            </a:r>
            <a:endParaRPr lang="fr-FR" sz="1700" dirty="0"/>
          </a:p>
        </p:txBody>
      </p:sp>
      <p:sp>
        <p:nvSpPr>
          <p:cNvPr id="59" name="ZoneTexte 58"/>
          <p:cNvSpPr txBox="1"/>
          <p:nvPr/>
        </p:nvSpPr>
        <p:spPr>
          <a:xfrm>
            <a:off x="5204309" y="2714620"/>
            <a:ext cx="421484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0" dirty="0" err="1" smtClean="0"/>
              <a:t>Antibody</a:t>
            </a:r>
            <a:r>
              <a:rPr lang="fr-FR" sz="1700" dirty="0" smtClean="0"/>
              <a:t> to </a:t>
            </a:r>
            <a:r>
              <a:rPr lang="fr-FR" sz="1700" b="1" dirty="0" smtClean="0">
                <a:solidFill>
                  <a:srgbClr val="00B050"/>
                </a:solidFill>
              </a:rPr>
              <a:t>Homer1</a:t>
            </a:r>
            <a:r>
              <a:rPr lang="fr-FR" sz="1700" dirty="0" smtClean="0">
                <a:solidFill>
                  <a:srgbClr val="00B050"/>
                </a:solidFill>
              </a:rPr>
              <a:t> (Post </a:t>
            </a:r>
            <a:r>
              <a:rPr lang="fr-FR" sz="1700" dirty="0" err="1" smtClean="0">
                <a:solidFill>
                  <a:srgbClr val="00B050"/>
                </a:solidFill>
              </a:rPr>
              <a:t>Synaptic</a:t>
            </a:r>
            <a:r>
              <a:rPr lang="fr-FR" sz="1700" dirty="0" smtClean="0">
                <a:solidFill>
                  <a:srgbClr val="00B050"/>
                </a:solidFill>
              </a:rPr>
              <a:t> </a:t>
            </a:r>
            <a:r>
              <a:rPr lang="fr-FR" sz="1700" dirty="0" err="1" smtClean="0">
                <a:solidFill>
                  <a:srgbClr val="00B050"/>
                </a:solidFill>
              </a:rPr>
              <a:t>Density</a:t>
            </a:r>
            <a:r>
              <a:rPr lang="fr-FR" sz="1700" dirty="0" smtClean="0">
                <a:solidFill>
                  <a:srgbClr val="00B050"/>
                </a:solidFill>
              </a:rPr>
              <a:t>)</a:t>
            </a:r>
            <a:endParaRPr lang="fr-FR" sz="1700" b="1" dirty="0" smtClean="0">
              <a:solidFill>
                <a:srgbClr val="00B050"/>
              </a:solidFill>
            </a:endParaRPr>
          </a:p>
          <a:p>
            <a:endParaRPr lang="fr-FR" sz="1000" dirty="0" smtClean="0"/>
          </a:p>
          <a:p>
            <a:r>
              <a:rPr lang="fr-FR" sz="1700" dirty="0" err="1" smtClean="0"/>
              <a:t>Secondary</a:t>
            </a:r>
            <a:r>
              <a:rPr lang="fr-FR" sz="1700" dirty="0" smtClean="0"/>
              <a:t> </a:t>
            </a:r>
            <a:r>
              <a:rPr lang="fr-FR" sz="1700" dirty="0" err="1" smtClean="0"/>
              <a:t>antibody</a:t>
            </a:r>
            <a:r>
              <a:rPr lang="fr-FR" sz="1700" dirty="0" smtClean="0"/>
              <a:t> </a:t>
            </a:r>
            <a:endParaRPr lang="fr-FR" sz="1700" dirty="0"/>
          </a:p>
        </p:txBody>
      </p:sp>
      <p:sp>
        <p:nvSpPr>
          <p:cNvPr id="60" name="ZoneTexte 59"/>
          <p:cNvSpPr txBox="1"/>
          <p:nvPr/>
        </p:nvSpPr>
        <p:spPr>
          <a:xfrm>
            <a:off x="500034" y="714356"/>
            <a:ext cx="3143272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First </a:t>
            </a:r>
            <a:r>
              <a:rPr lang="fr-FR" dirty="0" err="1" smtClean="0"/>
              <a:t>labeling</a:t>
            </a:r>
            <a:endParaRPr lang="fr-FR" dirty="0"/>
          </a:p>
        </p:txBody>
      </p:sp>
      <p:sp>
        <p:nvSpPr>
          <p:cNvPr id="61" name="ZoneTexte 60"/>
          <p:cNvSpPr txBox="1"/>
          <p:nvPr/>
        </p:nvSpPr>
        <p:spPr>
          <a:xfrm>
            <a:off x="5286380" y="714356"/>
            <a:ext cx="3143272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Second </a:t>
            </a:r>
            <a:r>
              <a:rPr lang="fr-FR" dirty="0" err="1" smtClean="0"/>
              <a:t>labeling</a:t>
            </a:r>
            <a:endParaRPr lang="fr-FR" dirty="0"/>
          </a:p>
        </p:txBody>
      </p:sp>
      <p:cxnSp>
        <p:nvCxnSpPr>
          <p:cNvPr id="63" name="Connecteur droit 62"/>
          <p:cNvCxnSpPr/>
          <p:nvPr/>
        </p:nvCxnSpPr>
        <p:spPr>
          <a:xfrm rot="5400000">
            <a:off x="2678893" y="2251067"/>
            <a:ext cx="2928958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4214818"/>
            <a:ext cx="1550522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4" name="Connecteur droit 63"/>
          <p:cNvCxnSpPr/>
          <p:nvPr/>
        </p:nvCxnSpPr>
        <p:spPr>
          <a:xfrm rot="10800000">
            <a:off x="1017024" y="3900160"/>
            <a:ext cx="698400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65" name="ZoneTexte 64"/>
          <p:cNvSpPr txBox="1"/>
          <p:nvPr/>
        </p:nvSpPr>
        <p:spPr>
          <a:xfrm>
            <a:off x="1428728" y="6215082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 smtClean="0"/>
              <a:t>IsoSTED</a:t>
            </a:r>
            <a:r>
              <a:rPr lang="fr-FR" i="1" dirty="0" smtClean="0"/>
              <a:t> </a:t>
            </a:r>
            <a:r>
              <a:rPr lang="fr-FR" i="1" dirty="0" err="1" smtClean="0"/>
              <a:t>microscopy</a:t>
            </a:r>
            <a:endParaRPr lang="fr-FR" i="1" dirty="0"/>
          </a:p>
        </p:txBody>
      </p:sp>
      <p:sp>
        <p:nvSpPr>
          <p:cNvPr id="66" name="ZoneTexte 65"/>
          <p:cNvSpPr txBox="1"/>
          <p:nvPr/>
        </p:nvSpPr>
        <p:spPr>
          <a:xfrm>
            <a:off x="6572264" y="6367482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smtClean="0"/>
              <a:t>4Pi </a:t>
            </a:r>
            <a:r>
              <a:rPr lang="fr-FR" i="1" dirty="0" err="1" smtClean="0"/>
              <a:t>microscopy</a:t>
            </a:r>
            <a:endParaRPr lang="fr-FR" i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Spatial </a:t>
            </a:r>
            <a:r>
              <a:rPr lang="fr-FR" dirty="0" err="1" smtClean="0"/>
              <a:t>organization</a:t>
            </a:r>
            <a:r>
              <a:rPr lang="fr-FR" dirty="0" smtClean="0"/>
              <a:t> of the </a:t>
            </a:r>
            <a:r>
              <a:rPr lang="fr-FR" dirty="0" err="1" smtClean="0"/>
              <a:t>RRetP</a:t>
            </a:r>
            <a:endParaRPr lang="fr-FR" dirty="0"/>
          </a:p>
        </p:txBody>
      </p:sp>
      <p:sp>
        <p:nvSpPr>
          <p:cNvPr id="6" name="Forme libre 5"/>
          <p:cNvSpPr/>
          <p:nvPr/>
        </p:nvSpPr>
        <p:spPr>
          <a:xfrm rot="16200000">
            <a:off x="3176046" y="509160"/>
            <a:ext cx="2154381" cy="2934372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7" name="Forme libre 6"/>
          <p:cNvSpPr/>
          <p:nvPr/>
        </p:nvSpPr>
        <p:spPr>
          <a:xfrm rot="5400000" flipH="1">
            <a:off x="6714662" y="690733"/>
            <a:ext cx="1940611" cy="2643207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" name="Hexagone 7"/>
          <p:cNvSpPr/>
          <p:nvPr/>
        </p:nvSpPr>
        <p:spPr>
          <a:xfrm>
            <a:off x="6434803" y="2327915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9" name="Hexagone 8"/>
          <p:cNvSpPr/>
          <p:nvPr/>
        </p:nvSpPr>
        <p:spPr>
          <a:xfrm>
            <a:off x="6434803" y="1827849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10" name="Hexagone 9"/>
          <p:cNvSpPr/>
          <p:nvPr/>
        </p:nvSpPr>
        <p:spPr>
          <a:xfrm>
            <a:off x="6434803" y="1256345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11" name="Losange 10"/>
          <p:cNvSpPr/>
          <p:nvPr/>
        </p:nvSpPr>
        <p:spPr>
          <a:xfrm>
            <a:off x="5220357" y="2256477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12" name="Losange 11"/>
          <p:cNvSpPr/>
          <p:nvPr/>
        </p:nvSpPr>
        <p:spPr>
          <a:xfrm>
            <a:off x="5220357" y="1756411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13" name="Losange 12"/>
          <p:cNvSpPr/>
          <p:nvPr/>
        </p:nvSpPr>
        <p:spPr>
          <a:xfrm>
            <a:off x="5220357" y="1256345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3000364" y="910397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Presynaptic</a:t>
            </a:r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7500958" y="910397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Postsynaptic</a:t>
            </a:r>
            <a:endParaRPr lang="fr-FR" dirty="0"/>
          </a:p>
        </p:txBody>
      </p:sp>
      <p:sp>
        <p:nvSpPr>
          <p:cNvPr id="20" name="Losange 19"/>
          <p:cNvSpPr/>
          <p:nvPr/>
        </p:nvSpPr>
        <p:spPr>
          <a:xfrm>
            <a:off x="285720" y="928670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21" name="Hexagone 20"/>
          <p:cNvSpPr/>
          <p:nvPr/>
        </p:nvSpPr>
        <p:spPr>
          <a:xfrm>
            <a:off x="285720" y="1643050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22" name="Étoile à 8 branches 21"/>
          <p:cNvSpPr/>
          <p:nvPr/>
        </p:nvSpPr>
        <p:spPr>
          <a:xfrm>
            <a:off x="142844" y="2357430"/>
            <a:ext cx="571504" cy="500066"/>
          </a:xfrm>
          <a:prstGeom prst="star8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>
            <a:off x="785786" y="92867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RIM (AZ)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714348" y="163090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Homer1 (PSD)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714348" y="235743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Syt1 (?)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3464228"/>
            <a:ext cx="7957560" cy="29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Étoile à 8 branches 25"/>
          <p:cNvSpPr/>
          <p:nvPr/>
        </p:nvSpPr>
        <p:spPr>
          <a:xfrm>
            <a:off x="5000628" y="611019"/>
            <a:ext cx="571504" cy="500066"/>
          </a:xfrm>
          <a:prstGeom prst="star8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27" name="ZoneTexte 26"/>
          <p:cNvSpPr txBox="1"/>
          <p:nvPr/>
        </p:nvSpPr>
        <p:spPr>
          <a:xfrm>
            <a:off x="2857488" y="6429396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 smtClean="0"/>
              <a:t>IsoSTED</a:t>
            </a:r>
            <a:endParaRPr lang="fr-FR" i="1" dirty="0"/>
          </a:p>
        </p:txBody>
      </p:sp>
      <p:sp>
        <p:nvSpPr>
          <p:cNvPr id="28" name="Rectangle 27"/>
          <p:cNvSpPr/>
          <p:nvPr/>
        </p:nvSpPr>
        <p:spPr>
          <a:xfrm>
            <a:off x="2786050" y="518315"/>
            <a:ext cx="6215106" cy="2786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5.55556E-6 C 0.00556 0.00254 0.01112 0.00578 0.01633 0.00925 C 0.01876 0.01458 0.02379 0.01805 0.02796 0.02175 C 0.03039 0.02662 0.03352 0.02824 0.03612 0.03263 C 0.03786 0.03564 0.04081 0.04189 0.04081 0.04189 C 0.04254 0.04976 0.04341 0.05509 0.04428 0.06365 C 0.04532 0.13101 0.04654 0.14467 0.04428 0.21087 C 0.04324 0.24074 0.04549 0.23124 0.04185 0.2449 C 0.04046 0.25995 0.04081 0.27152 0.0349 0.28379 C 0.03421 0.28842 0.03317 0.29976 0.03143 0.30393 C 0.03074 0.30555 0.029 0.30578 0.02796 0.30694 C 0.02136 0.31458 0.02258 0.31481 0.01511 0.31782 C 0.00817 0.32777 -0.0078 0.32222 -0.01735 0.32106 C -0.01979 0.3199 -0.02205 0.31874 -0.02447 0.31782 C -0.0257 0.31736 -0.02795 0.31643 -0.02795 0.31643 C -0.0349 0.31018 -0.04184 0.30694 -0.04879 0.30092 C -0.0526 0.29768 -0.05226 0.29351 -0.05695 0.29143 C -0.05764 0.28981 -0.0592 0.2868 -0.0592 0.2868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Spatial </a:t>
            </a:r>
            <a:r>
              <a:rPr lang="fr-FR" dirty="0" err="1" smtClean="0"/>
              <a:t>organization</a:t>
            </a:r>
            <a:r>
              <a:rPr lang="fr-FR" dirty="0" smtClean="0"/>
              <a:t> of the </a:t>
            </a:r>
            <a:r>
              <a:rPr lang="fr-FR" dirty="0" err="1" smtClean="0"/>
              <a:t>RRetP</a:t>
            </a:r>
            <a:endParaRPr lang="fr-FR" dirty="0"/>
          </a:p>
        </p:txBody>
      </p:sp>
      <p:sp>
        <p:nvSpPr>
          <p:cNvPr id="6" name="Forme libre 5"/>
          <p:cNvSpPr/>
          <p:nvPr/>
        </p:nvSpPr>
        <p:spPr>
          <a:xfrm rot="16200000">
            <a:off x="3176046" y="313119"/>
            <a:ext cx="2154381" cy="2934372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 dirty="0"/>
          </a:p>
        </p:txBody>
      </p:sp>
      <p:sp>
        <p:nvSpPr>
          <p:cNvPr id="7" name="Forme libre 6"/>
          <p:cNvSpPr/>
          <p:nvPr/>
        </p:nvSpPr>
        <p:spPr>
          <a:xfrm rot="5400000" flipH="1">
            <a:off x="6714662" y="494692"/>
            <a:ext cx="1940611" cy="2643207"/>
          </a:xfrm>
          <a:custGeom>
            <a:avLst/>
            <a:gdLst>
              <a:gd name="connsiteX0" fmla="*/ 839835 w 2822871"/>
              <a:gd name="connsiteY0" fmla="*/ 0 h 3844887"/>
              <a:gd name="connsiteX1" fmla="*/ 729666 w 2822871"/>
              <a:gd name="connsiteY1" fmla="*/ 2049137 h 3844887"/>
              <a:gd name="connsiteX2" fmla="*/ 663565 w 2822871"/>
              <a:gd name="connsiteY2" fmla="*/ 2236424 h 3844887"/>
              <a:gd name="connsiteX3" fmla="*/ 531363 w 2822871"/>
              <a:gd name="connsiteY3" fmla="*/ 2346593 h 3844887"/>
              <a:gd name="connsiteX4" fmla="*/ 377126 w 2822871"/>
              <a:gd name="connsiteY4" fmla="*/ 2489812 h 3844887"/>
              <a:gd name="connsiteX5" fmla="*/ 300008 w 2822871"/>
              <a:gd name="connsiteY5" fmla="*/ 2533880 h 3844887"/>
              <a:gd name="connsiteX6" fmla="*/ 266958 w 2822871"/>
              <a:gd name="connsiteY6" fmla="*/ 2555913 h 3844887"/>
              <a:gd name="connsiteX7" fmla="*/ 134755 w 2822871"/>
              <a:gd name="connsiteY7" fmla="*/ 2754217 h 3844887"/>
              <a:gd name="connsiteX8" fmla="*/ 123739 w 2822871"/>
              <a:gd name="connsiteY8" fmla="*/ 2787268 h 3844887"/>
              <a:gd name="connsiteX9" fmla="*/ 57637 w 2822871"/>
              <a:gd name="connsiteY9" fmla="*/ 2930487 h 3844887"/>
              <a:gd name="connsiteX10" fmla="*/ 35604 w 2822871"/>
              <a:gd name="connsiteY10" fmla="*/ 2974554 h 3844887"/>
              <a:gd name="connsiteX11" fmla="*/ 2553 w 2822871"/>
              <a:gd name="connsiteY11" fmla="*/ 3205909 h 3844887"/>
              <a:gd name="connsiteX12" fmla="*/ 35604 w 2822871"/>
              <a:gd name="connsiteY12" fmla="*/ 3404212 h 3844887"/>
              <a:gd name="connsiteX13" fmla="*/ 134755 w 2822871"/>
              <a:gd name="connsiteY13" fmla="*/ 3624550 h 3844887"/>
              <a:gd name="connsiteX14" fmla="*/ 311025 w 2822871"/>
              <a:gd name="connsiteY14" fmla="*/ 3734718 h 3844887"/>
              <a:gd name="connsiteX15" fmla="*/ 608481 w 2822871"/>
              <a:gd name="connsiteY15" fmla="*/ 3811836 h 3844887"/>
              <a:gd name="connsiteX16" fmla="*/ 950004 w 2822871"/>
              <a:gd name="connsiteY16" fmla="*/ 3844887 h 3844887"/>
              <a:gd name="connsiteX17" fmla="*/ 2227960 w 2822871"/>
              <a:gd name="connsiteY17" fmla="*/ 3822853 h 3844887"/>
              <a:gd name="connsiteX18" fmla="*/ 2426264 w 2822871"/>
              <a:gd name="connsiteY18" fmla="*/ 3778786 h 3844887"/>
              <a:gd name="connsiteX19" fmla="*/ 2580500 w 2822871"/>
              <a:gd name="connsiteY19" fmla="*/ 3701668 h 3844887"/>
              <a:gd name="connsiteX20" fmla="*/ 2756770 w 2822871"/>
              <a:gd name="connsiteY20" fmla="*/ 3492347 h 3844887"/>
              <a:gd name="connsiteX21" fmla="*/ 2811854 w 2822871"/>
              <a:gd name="connsiteY21" fmla="*/ 3316077 h 3844887"/>
              <a:gd name="connsiteX22" fmla="*/ 2822871 w 2822871"/>
              <a:gd name="connsiteY22" fmla="*/ 3073706 h 3844887"/>
              <a:gd name="connsiteX23" fmla="*/ 2789820 w 2822871"/>
              <a:gd name="connsiteY23" fmla="*/ 2776251 h 3844887"/>
              <a:gd name="connsiteX24" fmla="*/ 2569483 w 2822871"/>
              <a:gd name="connsiteY24" fmla="*/ 2511846 h 3844887"/>
              <a:gd name="connsiteX25" fmla="*/ 2261011 w 2822871"/>
              <a:gd name="connsiteY25" fmla="*/ 2291509 h 3844887"/>
              <a:gd name="connsiteX26" fmla="*/ 2084741 w 2822871"/>
              <a:gd name="connsiteY26" fmla="*/ 2214391 h 3844887"/>
              <a:gd name="connsiteX27" fmla="*/ 1985589 w 2822871"/>
              <a:gd name="connsiteY27" fmla="*/ 2104222 h 3844887"/>
              <a:gd name="connsiteX28" fmla="*/ 1919488 w 2822871"/>
              <a:gd name="connsiteY28" fmla="*/ 11017 h 3844887"/>
              <a:gd name="connsiteX29" fmla="*/ 839835 w 2822871"/>
              <a:gd name="connsiteY29" fmla="*/ 0 h 3844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822871" h="3844887">
                <a:moveTo>
                  <a:pt x="839835" y="0"/>
                </a:moveTo>
                <a:lnTo>
                  <a:pt x="729666" y="2049137"/>
                </a:lnTo>
                <a:lnTo>
                  <a:pt x="663565" y="2236424"/>
                </a:lnTo>
                <a:lnTo>
                  <a:pt x="531363" y="2346593"/>
                </a:lnTo>
                <a:lnTo>
                  <a:pt x="377126" y="2489812"/>
                </a:lnTo>
                <a:cubicBezTo>
                  <a:pt x="351420" y="2504501"/>
                  <a:pt x="325396" y="2518647"/>
                  <a:pt x="300008" y="2533880"/>
                </a:cubicBezTo>
                <a:cubicBezTo>
                  <a:pt x="288655" y="2540692"/>
                  <a:pt x="266958" y="2555913"/>
                  <a:pt x="266958" y="2555913"/>
                </a:cubicBezTo>
                <a:cubicBezTo>
                  <a:pt x="222890" y="2622014"/>
                  <a:pt x="159875" y="2678849"/>
                  <a:pt x="134755" y="2754217"/>
                </a:cubicBezTo>
                <a:lnTo>
                  <a:pt x="123739" y="2787268"/>
                </a:lnTo>
                <a:cubicBezTo>
                  <a:pt x="101705" y="2835008"/>
                  <a:pt x="81151" y="2883459"/>
                  <a:pt x="57637" y="2930487"/>
                </a:cubicBezTo>
                <a:cubicBezTo>
                  <a:pt x="33567" y="2978627"/>
                  <a:pt x="35604" y="2946959"/>
                  <a:pt x="35604" y="2974554"/>
                </a:cubicBezTo>
                <a:cubicBezTo>
                  <a:pt x="0" y="3176307"/>
                  <a:pt x="2553" y="3098447"/>
                  <a:pt x="2553" y="3205909"/>
                </a:cubicBezTo>
                <a:lnTo>
                  <a:pt x="35604" y="3404212"/>
                </a:lnTo>
                <a:lnTo>
                  <a:pt x="134755" y="3624550"/>
                </a:lnTo>
                <a:lnTo>
                  <a:pt x="311025" y="3734718"/>
                </a:lnTo>
                <a:lnTo>
                  <a:pt x="608481" y="3811836"/>
                </a:lnTo>
                <a:lnTo>
                  <a:pt x="950004" y="3844887"/>
                </a:lnTo>
                <a:lnTo>
                  <a:pt x="2227960" y="3822853"/>
                </a:lnTo>
                <a:lnTo>
                  <a:pt x="2426264" y="3778786"/>
                </a:lnTo>
                <a:lnTo>
                  <a:pt x="2580500" y="3701668"/>
                </a:lnTo>
                <a:lnTo>
                  <a:pt x="2756770" y="3492347"/>
                </a:lnTo>
                <a:lnTo>
                  <a:pt x="2811854" y="3316077"/>
                </a:lnTo>
                <a:lnTo>
                  <a:pt x="2822871" y="3073706"/>
                </a:lnTo>
                <a:lnTo>
                  <a:pt x="2789820" y="2776251"/>
                </a:lnTo>
                <a:lnTo>
                  <a:pt x="2569483" y="2511846"/>
                </a:lnTo>
                <a:lnTo>
                  <a:pt x="2261011" y="2291509"/>
                </a:lnTo>
                <a:lnTo>
                  <a:pt x="2084741" y="2214391"/>
                </a:lnTo>
                <a:lnTo>
                  <a:pt x="1985589" y="2104222"/>
                </a:lnTo>
                <a:lnTo>
                  <a:pt x="1919488" y="11017"/>
                </a:lnTo>
                <a:lnTo>
                  <a:pt x="839835" y="0"/>
                </a:lnTo>
                <a:close/>
              </a:path>
            </a:pathLst>
          </a:custGeom>
          <a:gradFill flip="none" rotWithShape="1">
            <a:gsLst>
              <a:gs pos="25000">
                <a:schemeClr val="accent1">
                  <a:lumMod val="75000"/>
                  <a:alpha val="64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"/>
          </a:p>
        </p:txBody>
      </p:sp>
      <p:sp>
        <p:nvSpPr>
          <p:cNvPr id="8" name="Hexagone 7"/>
          <p:cNvSpPr/>
          <p:nvPr/>
        </p:nvSpPr>
        <p:spPr>
          <a:xfrm>
            <a:off x="6434803" y="2131874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9" name="Hexagone 8"/>
          <p:cNvSpPr/>
          <p:nvPr/>
        </p:nvSpPr>
        <p:spPr>
          <a:xfrm>
            <a:off x="6434803" y="1631808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10" name="Hexagone 9"/>
          <p:cNvSpPr/>
          <p:nvPr/>
        </p:nvSpPr>
        <p:spPr>
          <a:xfrm>
            <a:off x="6434803" y="1060304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11" name="Losange 10"/>
          <p:cNvSpPr/>
          <p:nvPr/>
        </p:nvSpPr>
        <p:spPr>
          <a:xfrm>
            <a:off x="5220357" y="2060436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12" name="Losange 11"/>
          <p:cNvSpPr/>
          <p:nvPr/>
        </p:nvSpPr>
        <p:spPr>
          <a:xfrm>
            <a:off x="5220357" y="1560370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13" name="Losange 12"/>
          <p:cNvSpPr/>
          <p:nvPr/>
        </p:nvSpPr>
        <p:spPr>
          <a:xfrm>
            <a:off x="5220357" y="1060304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17" name="Étoile à 8 branches 16"/>
          <p:cNvSpPr/>
          <p:nvPr/>
        </p:nvSpPr>
        <p:spPr>
          <a:xfrm>
            <a:off x="5000628" y="500042"/>
            <a:ext cx="571504" cy="500066"/>
          </a:xfrm>
          <a:prstGeom prst="star8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3000364" y="71435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Presynaptic</a:t>
            </a:r>
            <a:endParaRPr lang="fr-FR" dirty="0"/>
          </a:p>
        </p:txBody>
      </p:sp>
      <p:sp>
        <p:nvSpPr>
          <p:cNvPr id="19" name="ZoneTexte 18"/>
          <p:cNvSpPr txBox="1"/>
          <p:nvPr/>
        </p:nvSpPr>
        <p:spPr>
          <a:xfrm>
            <a:off x="7500958" y="71435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Postsynaptic</a:t>
            </a:r>
            <a:endParaRPr lang="fr-FR" dirty="0"/>
          </a:p>
        </p:txBody>
      </p:sp>
      <p:sp>
        <p:nvSpPr>
          <p:cNvPr id="20" name="Losange 19"/>
          <p:cNvSpPr/>
          <p:nvPr/>
        </p:nvSpPr>
        <p:spPr>
          <a:xfrm>
            <a:off x="285720" y="928670"/>
            <a:ext cx="428628" cy="428628"/>
          </a:xfrm>
          <a:prstGeom prst="diamond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</a:t>
            </a:r>
            <a:endParaRPr lang="fr-FR" dirty="0"/>
          </a:p>
        </p:txBody>
      </p:sp>
      <p:sp>
        <p:nvSpPr>
          <p:cNvPr id="21" name="Hexagone 20"/>
          <p:cNvSpPr/>
          <p:nvPr/>
        </p:nvSpPr>
        <p:spPr>
          <a:xfrm>
            <a:off x="285720" y="1643050"/>
            <a:ext cx="357190" cy="35719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</a:t>
            </a:r>
            <a:endParaRPr lang="fr-FR" dirty="0"/>
          </a:p>
        </p:txBody>
      </p:sp>
      <p:sp>
        <p:nvSpPr>
          <p:cNvPr id="22" name="Étoile à 8 branches 21"/>
          <p:cNvSpPr/>
          <p:nvPr/>
        </p:nvSpPr>
        <p:spPr>
          <a:xfrm>
            <a:off x="142844" y="2357430"/>
            <a:ext cx="571504" cy="500066"/>
          </a:xfrm>
          <a:prstGeom prst="star8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>
            <a:off x="785786" y="92867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RIM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714348" y="163090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Homer1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714348" y="235743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Syt1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429000"/>
            <a:ext cx="5410455" cy="2160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4929198"/>
            <a:ext cx="2197335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214686"/>
            <a:ext cx="2235911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Rectangle 25"/>
          <p:cNvSpPr/>
          <p:nvPr/>
        </p:nvSpPr>
        <p:spPr>
          <a:xfrm>
            <a:off x="1714480" y="500042"/>
            <a:ext cx="1214446" cy="250033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8" name="Connecteur droit 27"/>
          <p:cNvCxnSpPr/>
          <p:nvPr/>
        </p:nvCxnSpPr>
        <p:spPr>
          <a:xfrm rot="5400000" flipH="1" flipV="1">
            <a:off x="2532926" y="2606767"/>
            <a:ext cx="792000" cy="1588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/>
          <p:cNvCxnSpPr/>
          <p:nvPr/>
        </p:nvCxnSpPr>
        <p:spPr>
          <a:xfrm rot="5400000" flipH="1" flipV="1">
            <a:off x="2479720" y="936884"/>
            <a:ext cx="900000" cy="1588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1714480" y="486416"/>
            <a:ext cx="7286676" cy="25139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/>
          <p:cNvSpPr txBox="1"/>
          <p:nvPr/>
        </p:nvSpPr>
        <p:spPr>
          <a:xfrm>
            <a:off x="1785918" y="2631040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Axon</a:t>
            </a:r>
            <a:endParaRPr lang="fr-FR" dirty="0"/>
          </a:p>
        </p:txBody>
      </p:sp>
      <p:cxnSp>
        <p:nvCxnSpPr>
          <p:cNvPr id="33" name="Connecteur droit avec flèche 32"/>
          <p:cNvCxnSpPr/>
          <p:nvPr/>
        </p:nvCxnSpPr>
        <p:spPr>
          <a:xfrm rot="5400000" flipH="1" flipV="1">
            <a:off x="1571604" y="1714488"/>
            <a:ext cx="1428760" cy="158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34"/>
          <p:cNvCxnSpPr/>
          <p:nvPr/>
        </p:nvCxnSpPr>
        <p:spPr>
          <a:xfrm rot="5400000" flipH="1" flipV="1">
            <a:off x="900778" y="1813811"/>
            <a:ext cx="2772000" cy="1588"/>
          </a:xfrm>
          <a:prstGeom prst="line">
            <a:avLst/>
          </a:prstGeom>
          <a:ln w="2857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36"/>
          <p:cNvCxnSpPr/>
          <p:nvPr/>
        </p:nvCxnSpPr>
        <p:spPr>
          <a:xfrm>
            <a:off x="5286380" y="729396"/>
            <a:ext cx="1357322" cy="1143008"/>
          </a:xfrm>
          <a:prstGeom prst="line">
            <a:avLst/>
          </a:prstGeom>
          <a:ln w="28575">
            <a:solidFill>
              <a:srgbClr val="00206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ZoneTexte 39"/>
          <p:cNvSpPr txBox="1"/>
          <p:nvPr/>
        </p:nvSpPr>
        <p:spPr>
          <a:xfrm>
            <a:off x="5762187" y="1271919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/>
              <a:t>d</a:t>
            </a:r>
            <a:endParaRPr lang="fr-FR" i="1" dirty="0"/>
          </a:p>
        </p:txBody>
      </p:sp>
      <p:sp>
        <p:nvSpPr>
          <p:cNvPr id="41" name="Arc 40"/>
          <p:cNvSpPr/>
          <p:nvPr/>
        </p:nvSpPr>
        <p:spPr>
          <a:xfrm rot="17084871">
            <a:off x="5867218" y="778336"/>
            <a:ext cx="1193039" cy="1193039"/>
          </a:xfrm>
          <a:prstGeom prst="arc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ZoneTexte 41"/>
          <p:cNvSpPr txBox="1"/>
          <p:nvPr/>
        </p:nvSpPr>
        <p:spPr>
          <a:xfrm>
            <a:off x="5914586" y="571480"/>
            <a:ext cx="300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dirty="0" smtClean="0">
                <a:solidFill>
                  <a:srgbClr val="002060"/>
                </a:solidFill>
              </a:rPr>
              <a:t>α</a:t>
            </a:r>
            <a:endParaRPr lang="fr-FR" i="1" dirty="0">
              <a:solidFill>
                <a:srgbClr val="002060"/>
              </a:solidFill>
            </a:endParaRPr>
          </a:p>
        </p:txBody>
      </p:sp>
      <p:sp>
        <p:nvSpPr>
          <p:cNvPr id="43" name="ZoneTexte 42"/>
          <p:cNvSpPr txBox="1"/>
          <p:nvPr/>
        </p:nvSpPr>
        <p:spPr>
          <a:xfrm>
            <a:off x="285720" y="5917188"/>
            <a:ext cx="5286412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Doghnut</a:t>
            </a:r>
            <a:r>
              <a:rPr lang="fr-FR" dirty="0" smtClean="0"/>
              <a:t>-</a:t>
            </a:r>
            <a:r>
              <a:rPr lang="fr-FR" dirty="0" err="1" smtClean="0"/>
              <a:t>like</a:t>
            </a:r>
            <a:r>
              <a:rPr lang="fr-FR" dirty="0" smtClean="0"/>
              <a:t> arrangement </a:t>
            </a:r>
            <a:r>
              <a:rPr lang="fr-FR" dirty="0" err="1" smtClean="0"/>
              <a:t>around</a:t>
            </a:r>
            <a:r>
              <a:rPr lang="fr-FR" dirty="0" smtClean="0"/>
              <a:t> the active zone </a:t>
            </a:r>
          </a:p>
          <a:p>
            <a:pPr algn="ctr"/>
            <a:r>
              <a:rPr lang="fr-FR" dirty="0" smtClean="0"/>
              <a:t>of the </a:t>
            </a:r>
            <a:r>
              <a:rPr lang="fr-FR" dirty="0" err="1" smtClean="0"/>
              <a:t>RRetP</a:t>
            </a:r>
            <a:endParaRPr lang="fr-FR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2714620"/>
            <a:ext cx="2714622" cy="635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.4783 -3.33333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 animBg="1"/>
      <p:bldP spid="42" grpId="0"/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Discussion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and conclusion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085186" y="1142984"/>
            <a:ext cx="707236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 </a:t>
            </a:r>
            <a:r>
              <a:rPr lang="fr-FR" dirty="0" err="1" smtClean="0"/>
              <a:t>already</a:t>
            </a:r>
            <a:r>
              <a:rPr lang="fr-FR" dirty="0" smtClean="0"/>
              <a:t> </a:t>
            </a:r>
            <a:r>
              <a:rPr lang="fr-FR" dirty="0" err="1" smtClean="0"/>
              <a:t>presents</a:t>
            </a:r>
            <a:r>
              <a:rPr lang="fr-FR" dirty="0" smtClean="0"/>
              <a:t> on the presynaptic membrane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049467" y="2263967"/>
            <a:ext cx="7143800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Presorted</a:t>
            </a:r>
            <a:r>
              <a:rPr lang="fr-FR" dirty="0" smtClean="0"/>
              <a:t> 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 are </a:t>
            </a:r>
            <a:r>
              <a:rPr lang="fr-FR" dirty="0" err="1" smtClean="0"/>
              <a:t>preferentially</a:t>
            </a:r>
            <a:r>
              <a:rPr lang="fr-FR" dirty="0" smtClean="0"/>
              <a:t> </a:t>
            </a:r>
            <a:r>
              <a:rPr lang="fr-FR" dirty="0" err="1" smtClean="0"/>
              <a:t>endocytosed</a:t>
            </a:r>
            <a:r>
              <a:rPr lang="fr-FR" dirty="0" smtClean="0"/>
              <a:t> on </a:t>
            </a:r>
            <a:r>
              <a:rPr lang="fr-FR" dirty="0" err="1" smtClean="0"/>
              <a:t>exocytosis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1027396" y="4782933"/>
            <a:ext cx="7187942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Doghnut</a:t>
            </a:r>
            <a:r>
              <a:rPr lang="fr-FR" dirty="0" smtClean="0"/>
              <a:t>-</a:t>
            </a:r>
            <a:r>
              <a:rPr lang="fr-FR" dirty="0" err="1" smtClean="0"/>
              <a:t>like</a:t>
            </a:r>
            <a:r>
              <a:rPr lang="fr-FR" dirty="0" smtClean="0"/>
              <a:t> arrangement </a:t>
            </a:r>
            <a:r>
              <a:rPr lang="fr-FR" dirty="0" err="1" smtClean="0"/>
              <a:t>around</a:t>
            </a:r>
            <a:r>
              <a:rPr lang="fr-FR" dirty="0" smtClean="0"/>
              <a:t> the active zone </a:t>
            </a:r>
          </a:p>
          <a:p>
            <a:pPr algn="ctr"/>
            <a:r>
              <a:rPr lang="fr-FR" dirty="0" smtClean="0"/>
              <a:t>of the </a:t>
            </a:r>
            <a:r>
              <a:rPr lang="fr-FR" dirty="0" err="1" smtClean="0"/>
              <a:t>RRetP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049467" y="3661949"/>
            <a:ext cx="7143800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RRP </a:t>
            </a:r>
            <a:r>
              <a:rPr lang="fr-FR" dirty="0" err="1" smtClean="0"/>
              <a:t>seems</a:t>
            </a:r>
            <a:r>
              <a:rPr lang="fr-FR" dirty="0" smtClean="0"/>
              <a:t> to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counterbalanced</a:t>
            </a:r>
            <a:r>
              <a:rPr lang="fr-FR" dirty="0" smtClean="0"/>
              <a:t> by an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similar</a:t>
            </a:r>
            <a:r>
              <a:rPr lang="fr-FR" dirty="0" smtClean="0"/>
              <a:t> size</a:t>
            </a:r>
            <a:endParaRPr lang="fr-FR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Discussion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and conclusion</a:t>
            </a:r>
            <a:endParaRPr lang="fr-FR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419" y="357166"/>
            <a:ext cx="9172420" cy="6143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14346" y="-142900"/>
            <a:ext cx="9501254" cy="207170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/>
          <p:cNvSpPr/>
          <p:nvPr/>
        </p:nvSpPr>
        <p:spPr>
          <a:xfrm>
            <a:off x="1107257" y="-7072386"/>
            <a:ext cx="6929486" cy="6929486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1952740"/>
            <a:ext cx="9144000" cy="50720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1428728" y="-3798356"/>
            <a:ext cx="6429420" cy="58477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3200" dirty="0" smtClean="0"/>
              <a:t>THANK YOU FOR YOUR ATTENTION</a:t>
            </a:r>
            <a:endParaRPr lang="fr-FR" sz="32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70213E-6 L -2.5E-6 1.1570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5.92044E-7 L 0 1.5599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250029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Results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00298" y="-10633"/>
            <a:ext cx="664370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A surface </a:t>
            </a:r>
            <a:r>
              <a:rPr lang="fr-FR" dirty="0" err="1" smtClean="0"/>
              <a:t>RRetP</a:t>
            </a:r>
            <a:r>
              <a:rPr lang="fr-FR" dirty="0" smtClean="0"/>
              <a:t> of </a:t>
            </a:r>
            <a:r>
              <a:rPr lang="fr-FR" dirty="0" err="1" smtClean="0"/>
              <a:t>synaptic</a:t>
            </a:r>
            <a:r>
              <a:rPr lang="fr-FR" dirty="0" smtClean="0"/>
              <a:t> </a:t>
            </a:r>
            <a:r>
              <a:rPr lang="fr-FR" dirty="0" err="1" smtClean="0"/>
              <a:t>vesicle</a:t>
            </a:r>
            <a:r>
              <a:rPr lang="fr-FR" dirty="0" smtClean="0"/>
              <a:t> </a:t>
            </a:r>
            <a:r>
              <a:rPr lang="fr-FR" dirty="0" err="1" smtClean="0"/>
              <a:t>constituents</a:t>
            </a:r>
            <a:endParaRPr lang="fr-FR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071546"/>
            <a:ext cx="4714908" cy="318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Connecteur droit 7"/>
          <p:cNvCxnSpPr/>
          <p:nvPr/>
        </p:nvCxnSpPr>
        <p:spPr>
          <a:xfrm>
            <a:off x="2332132" y="2213842"/>
            <a:ext cx="4240132" cy="3019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1087304" y="3714752"/>
            <a:ext cx="928662" cy="3693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200 </a:t>
            </a:r>
            <a:r>
              <a:rPr lang="fr-FR" dirty="0" err="1" smtClean="0"/>
              <a:t>APs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071538" y="3071810"/>
            <a:ext cx="928662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50 </a:t>
            </a:r>
            <a:r>
              <a:rPr lang="fr-FR" dirty="0" err="1" smtClean="0"/>
              <a:t>APs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571472" y="5051179"/>
            <a:ext cx="814393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Incomplete</a:t>
            </a:r>
            <a:r>
              <a:rPr lang="fr-FR" dirty="0" smtClean="0"/>
              <a:t> </a:t>
            </a:r>
            <a:r>
              <a:rPr lang="fr-FR" dirty="0" err="1" smtClean="0"/>
              <a:t>depletion</a:t>
            </a:r>
            <a:r>
              <a:rPr lang="fr-FR" dirty="0" smtClean="0"/>
              <a:t> of the </a:t>
            </a:r>
            <a:r>
              <a:rPr lang="fr-FR" dirty="0" err="1" smtClean="0"/>
              <a:t>RRetP</a:t>
            </a:r>
            <a:r>
              <a:rPr lang="fr-FR" dirty="0" smtClean="0"/>
              <a:t> </a:t>
            </a:r>
            <a:r>
              <a:rPr lang="fr-FR" dirty="0" err="1" smtClean="0"/>
              <a:t>during</a:t>
            </a:r>
            <a:r>
              <a:rPr lang="fr-FR" dirty="0" smtClean="0"/>
              <a:t> the 1</a:t>
            </a:r>
            <a:r>
              <a:rPr lang="fr-FR" baseline="30000" dirty="0" smtClean="0"/>
              <a:t>st</a:t>
            </a:r>
            <a:r>
              <a:rPr lang="fr-FR" dirty="0" smtClean="0"/>
              <a:t> stimulus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571472" y="5702874"/>
            <a:ext cx="814393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Partial </a:t>
            </a:r>
            <a:r>
              <a:rPr lang="fr-FR" dirty="0" err="1" smtClean="0"/>
              <a:t>replenishment</a:t>
            </a:r>
            <a:r>
              <a:rPr lang="fr-FR" dirty="0" smtClean="0"/>
              <a:t> of the </a:t>
            </a:r>
            <a:r>
              <a:rPr lang="fr-FR" dirty="0" err="1" smtClean="0"/>
              <a:t>RRetP</a:t>
            </a:r>
            <a:r>
              <a:rPr lang="fr-FR" dirty="0" smtClean="0"/>
              <a:t> </a:t>
            </a:r>
            <a:r>
              <a:rPr lang="fr-FR" dirty="0" err="1" smtClean="0"/>
              <a:t>after</a:t>
            </a:r>
            <a:r>
              <a:rPr lang="fr-FR" dirty="0" smtClean="0"/>
              <a:t> the 1</a:t>
            </a:r>
            <a:r>
              <a:rPr lang="fr-FR" baseline="30000" dirty="0" smtClean="0"/>
              <a:t>st</a:t>
            </a:r>
            <a:r>
              <a:rPr lang="fr-FR" dirty="0" smtClean="0"/>
              <a:t> stimulus</a:t>
            </a:r>
            <a:endParaRPr lang="fr-FR" dirty="0"/>
          </a:p>
        </p:txBody>
      </p:sp>
      <p:cxnSp>
        <p:nvCxnSpPr>
          <p:cNvPr id="18" name="Connecteur droit 17"/>
          <p:cNvCxnSpPr/>
          <p:nvPr/>
        </p:nvCxnSpPr>
        <p:spPr>
          <a:xfrm>
            <a:off x="2332132" y="2714620"/>
            <a:ext cx="4240132" cy="3019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2279</TotalTime>
  <Words>1391</Words>
  <Application>Microsoft Office PowerPoint</Application>
  <PresentationFormat>Affichage à l'écran (4:3)</PresentationFormat>
  <Paragraphs>405</Paragraphs>
  <Slides>35</Slides>
  <Notes>9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35</vt:i4>
      </vt:variant>
    </vt:vector>
  </HeadingPairs>
  <TitlesOfParts>
    <vt:vector size="37" baseType="lpstr">
      <vt:lpstr>Thème Office</vt:lpstr>
      <vt:lpstr>Oriel</vt:lpstr>
      <vt:lpstr>A readily retrievable pool of synaptic vesicles 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Benoit</dc:creator>
  <cp:lastModifiedBy>Benoit</cp:lastModifiedBy>
  <cp:revision>235</cp:revision>
  <dcterms:created xsi:type="dcterms:W3CDTF">2011-11-05T16:26:02Z</dcterms:created>
  <dcterms:modified xsi:type="dcterms:W3CDTF">2011-11-21T17:12:50Z</dcterms:modified>
</cp:coreProperties>
</file>