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wmv" ContentType="video/x-ms-wm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63" y="-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21/11/2011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795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21/11/2011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412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21/11/2011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89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21/11/2011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177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21/11/2011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2287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21/11/2011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8317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21/11/2011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1800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21/11/2011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5788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21/11/2011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856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21/11/2011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261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6C72-91F5-4CA6-9D34-083FC57E7168}" type="datetimeFigureOut">
              <a:rPr lang="fr-FR" smtClean="0"/>
              <a:t>21/11/2011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789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406C72-91F5-4CA6-9D34-083FC57E7168}" type="datetimeFigureOut">
              <a:rPr lang="fr-FR" smtClean="0"/>
              <a:t>21/11/2011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B9AEA-D43C-449E-B7F4-ADB8B2C9FF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8104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1.wav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hyperlink" Target="mailto:SEFARADE@YAHOOGROUPS.COM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899592" y="411510"/>
            <a:ext cx="7416824" cy="4001095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fr-FR" sz="3200" b="1" i="1" dirty="0" smtClean="0">
                <a:solidFill>
                  <a:srgbClr val="FFC000"/>
                </a:solidFill>
                <a:latin typeface="Baskerville Old Face" pitchFamily="18" charset="0"/>
              </a:rPr>
              <a:t>Los Miembros de</a:t>
            </a:r>
          </a:p>
          <a:p>
            <a:pPr algn="ctr"/>
            <a:endParaRPr lang="fr-FR" b="1" i="1" dirty="0">
              <a:solidFill>
                <a:srgbClr val="FFC000"/>
              </a:solidFill>
              <a:latin typeface="Baskerville Old Face" pitchFamily="18" charset="0"/>
            </a:endParaRPr>
          </a:p>
          <a:p>
            <a:pPr algn="ctr"/>
            <a:r>
              <a:rPr lang="fr-FR" sz="4000" b="1" i="1" dirty="0" smtClean="0">
                <a:solidFill>
                  <a:srgbClr val="FFC000"/>
                </a:solidFill>
                <a:latin typeface="Blazed" pitchFamily="2" charset="0"/>
              </a:rPr>
              <a:t>SEFARADE</a:t>
            </a:r>
            <a:r>
              <a:rPr lang="fr-FR" b="1" i="1" dirty="0" smtClean="0">
                <a:solidFill>
                  <a:srgbClr val="FFC000"/>
                </a:solidFill>
                <a:latin typeface="Baskerville Old Face" pitchFamily="18" charset="0"/>
              </a:rPr>
              <a:t>	</a:t>
            </a:r>
          </a:p>
          <a:p>
            <a:pPr algn="ctr"/>
            <a:endParaRPr lang="fr-FR" b="1" i="1" dirty="0">
              <a:solidFill>
                <a:srgbClr val="FFC000"/>
              </a:solidFill>
              <a:latin typeface="Baskerville Old Face" pitchFamily="18" charset="0"/>
            </a:endParaRPr>
          </a:p>
          <a:p>
            <a:pPr algn="ctr"/>
            <a:r>
              <a:rPr lang="fr-FR" sz="3200" b="1" i="1" dirty="0" smtClean="0">
                <a:solidFill>
                  <a:srgbClr val="FFC000"/>
                </a:solidFill>
                <a:latin typeface="Baskerville Old Face" pitchFamily="18" charset="0"/>
              </a:rPr>
              <a:t>Presentamos :</a:t>
            </a:r>
          </a:p>
          <a:p>
            <a:pPr algn="ctr"/>
            <a:endParaRPr lang="fr-FR" b="1" i="1" dirty="0">
              <a:solidFill>
                <a:srgbClr val="FFC000"/>
              </a:solidFill>
              <a:latin typeface="Baskerville Old Face" pitchFamily="18" charset="0"/>
            </a:endParaRPr>
          </a:p>
          <a:p>
            <a:pPr algn="ctr"/>
            <a:endParaRPr lang="fr-FR" b="1" i="1" dirty="0" smtClean="0">
              <a:solidFill>
                <a:srgbClr val="FFC000"/>
              </a:solidFill>
              <a:latin typeface="Baskerville Old Face" pitchFamily="18" charset="0"/>
            </a:endParaRPr>
          </a:p>
          <a:p>
            <a:pPr algn="ctr"/>
            <a:r>
              <a:rPr lang="fr-FR" sz="2800" b="1" i="1" dirty="0" smtClean="0">
                <a:solidFill>
                  <a:srgbClr val="FFC000"/>
                </a:solidFill>
                <a:latin typeface="Blazed" pitchFamily="2" charset="0"/>
              </a:rPr>
              <a:t>HAQUETIA</a:t>
            </a:r>
          </a:p>
          <a:p>
            <a:pPr algn="ctr"/>
            <a:endParaRPr lang="fr-FR" b="1" i="1" dirty="0">
              <a:solidFill>
                <a:srgbClr val="FFC000"/>
              </a:solidFill>
              <a:latin typeface="Baskerville Old Face" pitchFamily="18" charset="0"/>
            </a:endParaRPr>
          </a:p>
          <a:p>
            <a:pPr algn="ctr"/>
            <a:r>
              <a:rPr lang="fr-FR" sz="3200" b="1" i="1" dirty="0" smtClean="0">
                <a:solidFill>
                  <a:srgbClr val="00B050"/>
                </a:solidFill>
                <a:latin typeface="Baskerville Old Face" pitchFamily="18" charset="0"/>
              </a:rPr>
              <a:t>Parte 1</a:t>
            </a:r>
            <a:endParaRPr lang="fr-FR" sz="3200" b="1" i="1" dirty="0">
              <a:solidFill>
                <a:srgbClr val="00B050"/>
              </a:solidFill>
              <a:latin typeface="Baskerville Old Face" pitchFamily="18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4355976" y="4674924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rgbClr val="00B050"/>
                </a:solidFill>
                <a:latin typeface="Baskerville Old Face" pitchFamily="18" charset="0"/>
              </a:rPr>
              <a:t> </a:t>
            </a:r>
            <a:r>
              <a:rPr lang="fr-FR" sz="2400" dirty="0" err="1" smtClean="0">
                <a:solidFill>
                  <a:srgbClr val="00B050"/>
                </a:solidFill>
                <a:latin typeface="Baskerville Old Face" pitchFamily="18" charset="0"/>
              </a:rPr>
              <a:t>idea</a:t>
            </a:r>
            <a:r>
              <a:rPr lang="fr-FR" sz="2400" dirty="0" smtClean="0">
                <a:solidFill>
                  <a:srgbClr val="00B050"/>
                </a:solidFill>
                <a:latin typeface="Baskerville Old Face" pitchFamily="18" charset="0"/>
              </a:rPr>
              <a:t> de : Aaron </a:t>
            </a:r>
            <a:r>
              <a:rPr lang="fr-FR" sz="2400" dirty="0" err="1" smtClean="0">
                <a:solidFill>
                  <a:srgbClr val="00B050"/>
                </a:solidFill>
                <a:latin typeface="Baskerville Old Face" pitchFamily="18" charset="0"/>
              </a:rPr>
              <a:t>Toledano</a:t>
            </a:r>
            <a:endParaRPr lang="fr-FR" sz="2400" dirty="0">
              <a:solidFill>
                <a:srgbClr val="00B050"/>
              </a:solidFill>
              <a:latin typeface="Baskerville Old Face" pitchFamily="18" charset="0"/>
            </a:endParaRPr>
          </a:p>
        </p:txBody>
      </p:sp>
      <p:sp>
        <p:nvSpPr>
          <p:cNvPr id="3" name="Larme 2"/>
          <p:cNvSpPr/>
          <p:nvPr/>
        </p:nvSpPr>
        <p:spPr>
          <a:xfrm>
            <a:off x="7926016" y="4234845"/>
            <a:ext cx="1080120" cy="908655"/>
          </a:xfrm>
          <a:prstGeom prst="teardrop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94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216">
        <p14:vortex dir="r"/>
      </p:transition>
    </mc:Choice>
    <mc:Fallback xmlns="">
      <p:transition spd="slow" advTm="112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367644" y="267493"/>
            <a:ext cx="5976664" cy="584775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3200" dirty="0" smtClean="0">
                <a:solidFill>
                  <a:srgbClr val="00B050"/>
                </a:solidFill>
                <a:latin typeface="Cloister Black" pitchFamily="2" charset="0"/>
              </a:rPr>
              <a:t>Un poquito de Historia, con este Video</a:t>
            </a:r>
            <a:endParaRPr lang="fr-FR" sz="3200" dirty="0">
              <a:solidFill>
                <a:srgbClr val="00B050"/>
              </a:solidFill>
              <a:latin typeface="Cloister Black" pitchFamily="2" charset="0"/>
            </a:endParaRPr>
          </a:p>
        </p:txBody>
      </p:sp>
      <p:pic>
        <p:nvPicPr>
          <p:cNvPr id="4" name="NVEExport.0001 Historia de los Sefardistas 1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fade in="500" out="5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35696" y="1419622"/>
            <a:ext cx="5040560" cy="2835315"/>
          </a:xfrm>
          <a:prstGeom prst="teardrop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16190076"/>
      </p:ext>
    </p:extLst>
  </p:cSld>
  <p:clrMapOvr>
    <a:masterClrMapping/>
  </p:clrMapOvr>
  <p:transition spd="slow" advTm="401304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894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95444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6" fill="remove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/>
    </p:bldLst>
  </p:timing>
  <p:extLst mod="1">
    <p:ext uri="{E180D4A7-C9FB-4DFB-919C-405C955672EB}">
      <p14:showEvtLst xmlns:p14="http://schemas.microsoft.com/office/powerpoint/2010/main">
        <p14:playEvt time="4002" objId="2"/>
        <p14:stopEvt time="393915" objId="2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51720" y="26749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i="1" dirty="0">
                <a:solidFill>
                  <a:srgbClr val="FFC000"/>
                </a:solidFill>
                <a:latin typeface="Baskerville Old Face" pitchFamily="18" charset="0"/>
              </a:rPr>
              <a:t>*La </a:t>
            </a:r>
            <a:r>
              <a:rPr lang="es-ES" sz="2800" i="1" u="sng" dirty="0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2800" i="1" dirty="0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endParaRPr lang="fr-FR" sz="2800" dirty="0">
              <a:solidFill>
                <a:srgbClr val="FFC000"/>
              </a:solidFill>
              <a:latin typeface="Baskerville Old Face" pitchFamily="18" charset="0"/>
            </a:endParaRPr>
          </a:p>
          <a:p>
            <a:pPr algn="ctr"/>
            <a:r>
              <a:rPr lang="es-ES" sz="2800" i="1" dirty="0">
                <a:solidFill>
                  <a:srgbClr val="FFC000"/>
                </a:solidFill>
                <a:latin typeface="Baskerville Old Face" pitchFamily="18" charset="0"/>
              </a:rPr>
              <a:t>por Alicia Sisso Raz</a:t>
            </a:r>
            <a:endParaRPr lang="fr-FR" sz="28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5893" y="1707654"/>
            <a:ext cx="792088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a‛ama (como sí) no lo sabemos ya que la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aketía (también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akitía, Haquetía,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aquitía, o Jaquetía) es el vernáculo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udeoespañol de los sefardíes prencipalmente del norte de Marruecos (variantes de la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aketía se encontraban también en Oran, Fez, y en más lugares)?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(pero) me da por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 ‛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audear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(repetir) el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empesi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(inicio) de muestra lengua hablada (el Ladino era nuestra lengua literaria),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paque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(de: para que) todo el ‛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olam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(mundo) se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fetnee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(dé cuenta) y no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otros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namás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(de: nada más=solamente). Como se sabe,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fondina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(base) de la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aketía es prencipalmente el castellano medieval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jalteado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(mezclado) con palabras de más manaderos (fuentes)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lingüisticòs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¿Cómo llegó a ser esta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jarabu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ina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(mezcla)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aketiesca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endiamantada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(maravillosa), que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parecía español, sin saber que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stamos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(estamos) trocando (cambiando) palabras entre las dos, y sin saber cual son cual...? Esto lo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digoy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yo,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pamorde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(por causa de) que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denantes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(antes), yo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jammeaba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(pensaba) que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stoy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hablando, ni más ni menos, un español espe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eado (brillante) y puro como en España!... A mi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ueno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(bueno;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.), con que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shinfor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(aires de superioridad) y grande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as (orgullo)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sp>
        <p:nvSpPr>
          <p:cNvPr id="2" name="Arrondir un rectangle avec un coin diagonal 1"/>
          <p:cNvSpPr/>
          <p:nvPr/>
        </p:nvSpPr>
        <p:spPr>
          <a:xfrm>
            <a:off x="179512" y="267494"/>
            <a:ext cx="1800200" cy="1224136"/>
          </a:xfrm>
          <a:prstGeom prst="round2Diag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59482"/>
            <a:ext cx="1440160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15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712">
        <p14:prism isInverted="1"/>
        <p:sndAc>
          <p:stSnd loop="1">
            <p:snd r:embed="rId2" name="Historia de los Sefardistas.wav"/>
          </p:stSnd>
        </p:sndAc>
      </p:transition>
    </mc:Choice>
    <mc:Fallback xmlns="">
      <p:transition spd="slow" advTm="100712">
        <p:fade/>
        <p:sndAc>
          <p:stSnd loop="1">
            <p:snd r:embed="rId5" name="Historia de los Sefardist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70" y="195485"/>
            <a:ext cx="792088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sareaba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(caminaba) yo las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cale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mi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ve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indario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! ¿Y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a‛ama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yo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namás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?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Ansí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se haga el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al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(suerte;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 cuantos de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otros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jammeaban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iual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(igual) como mí! Todos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muestros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amigos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esso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es lo que pasaba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tamién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(también) en sus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(casas) de ellos. Agüera (ahora) ya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sepoy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(sé) la verdad amarga fiel (hiel;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.), es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yo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habloy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un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jalteo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!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pamorde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esto,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endelante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(de ahora a delante)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addeoy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(cuido) muncho mi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meollera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(cabeza) cuando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escriboy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(escribo), y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addeoy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mi boca cuando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abroy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...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≈≈≈≈≈≈≈≈≈≈≈≈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	La mayoría de los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udiós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espulsados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su España querida en 1492, afincaron (establecieron) sus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(asentamientos, domicilios)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alderredor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(alrededor) del Mediterráneo y en los Balcanes</a:t>
            </a:r>
            <a:r>
              <a:rPr lang="ar-SA" sz="1600" dirty="0">
                <a:solidFill>
                  <a:srgbClr val="FFC000"/>
                </a:solidFill>
                <a:latin typeface="Baskerville Old Face" pitchFamily="18" charset="0"/>
              </a:rPr>
              <a:t>.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Los que se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fuyeron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al norte de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Africá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eneralmente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se quedaron en Marruecos y Argelia.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Dabagar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dabagar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(poco a poco) munchos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arreco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s.e.c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adaptaron) las ‛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(costumbres) y las lenguas de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kehil.la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(comunidad judía) local, y sin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consintir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(dar cuenta),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desharon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(dejaron) a su español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lu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ido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re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balar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le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jalfearon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(reemplazaron) con las lenguas locales, y se a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untaron (unieron)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cua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del todo con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kehil.la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los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toshabim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(autóctonas).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Ansina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(así) que no todos los descendientes de los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espulsados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llegaron a Marruecos siguen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hadreando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udeoespañol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atta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(hasta) hoy en día. Aquellos que por su negro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al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(mala suerte) afincaron sus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los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luares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del sur, se los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re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baló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el español al olvido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cua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del todo.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udiós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cibdad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Fez, por ejemplo,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hadrearon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español durante unos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eneraciones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discués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(después) de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espulsión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Las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350" y="1491630"/>
            <a:ext cx="1158675" cy="1800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92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16809">
        <p14:prism isInverted="1"/>
      </p:transition>
    </mc:Choice>
    <mc:Fallback xmlns="">
      <p:transition spd="slow" advTm="11680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202368"/>
            <a:ext cx="792088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sareaba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(caminaba) yo las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cale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mi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ve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indario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! ¿Y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a‛ama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yo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namás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?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Ansí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se haga el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al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(suerte;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 cuantos de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otros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jammeaban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iual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(igual) como mí! Todos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muestros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amigos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esso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es lo que pasaba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tamién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(también) en sus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(casas) de ellos. Agüera (ahora) ya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sepoy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(sé) la verdad amarga fiel (hiel;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.), es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yo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habloy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un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jalteo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!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pamorde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esto,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endelante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(de ahora a delante)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addeoy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(cuido) muncho mi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meollera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(cabeza) cuando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escriboy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(escribo), y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addeoy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mi boca cuando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abroy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...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≈≈≈≈≈≈≈≈≈≈≈≈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	La mayoría de los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udiós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espulsados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su España querida en 1492, afincaron (establecieron) sus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(asentamientos, domicilios)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alderredor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(alrededor) del Mediterráneo y en los Balcanes</a:t>
            </a:r>
            <a:r>
              <a:rPr lang="ar-SA" sz="1600" dirty="0">
                <a:solidFill>
                  <a:srgbClr val="FFC000"/>
                </a:solidFill>
                <a:latin typeface="Baskerville Old Face" pitchFamily="18" charset="0"/>
              </a:rPr>
              <a:t>.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Los que se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fuyeron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al norte de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Africá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eneralmente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se quedaron en Marruecos y Argelia.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Dabagar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dabagar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(poco a poco) munchos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arreco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s.e.c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adaptaron) las ‛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(costumbres) y las lenguas de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kehil.la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(comunidad judía) local, y sin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consintir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(dar cuenta),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desharon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(dejaron) a su español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lu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ido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re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balar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le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jalfearon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(reemplazaron) con las lenguas locales, y se a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untaron (unieron)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cua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del todo con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kehil.la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los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toshabim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(autóctonas).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Ansina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(así) que no todos los descendientes de los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espulsados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llegaron a Marruecos siguen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hadreando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udeoespañol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atta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(hasta) hoy en día. Aquellos que por su negro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al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(mala suerte) afincaron sus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los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luares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del sur, se los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re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baló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el español al olvido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cua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del todo.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udiós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cibdad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Fez, por ejemplo,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hadrearon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español durante unos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eneraciones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discués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(después) de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espulsión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Las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1741796"/>
            <a:ext cx="1127787" cy="84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034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1065">
        <p14:prism isInverted="1"/>
      </p:transition>
    </mc:Choice>
    <mc:Fallback xmlns="">
      <p:transition spd="slow" advTm="12106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223036"/>
            <a:ext cx="84249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puño (puñado)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mesjeado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(poca cantidad) del italiano, de las cuales naciones los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udiós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Marruecos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stuvieron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basho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(bajo) de su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comándo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(autoridad, control)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politicó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o con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vai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(ida)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venes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(vueltas;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 de mercaderes en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emanim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(tiempos)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desferenciados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(diferentes).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≈≈≈≈≈≈≈≈≈≈≈≈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	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se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jammea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España, el español que los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udiós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hablaban entre ellos en el siglo XV era un poco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desferenciado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pamorde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habían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tamién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su lenguaje palabras hebreas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espresiones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(expresiones)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udías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tipicás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Los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filologós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José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Benoliel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 Isaac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Benharroch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enmentan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(mencionan) por ejemplo que en el libro El casamiento engañoso, por el descansado (que en paz descanse) de Miguel de Cervantes se topan aquellas palabras, como: "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alado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 (alguien sin buena suerte) y "el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 (y no "Dios") y que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tamién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se topan munchas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espresiones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udeoespañolas en poemas y escritos de otros.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Halaquí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(de he aquí) por ejemplo palabras muestras en las poemas del poeta portugués del siglo XVI, Luis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Henrriques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: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beraja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(bendición),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min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(oración de la tarde),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dafina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(el plato tradicional Sábado de los judíos marroquíes, cocinado lentamente desde el viernes por la tarde),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kadosh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(santo),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shabbat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(sábado),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güay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... (¡ay - de exclamación de dolor o malestar).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≈≈≈≈≈≈≈≈≈≈≈≈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	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Cua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(casi) siempre la pronunciación y las reglas de la con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ugación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aketiesca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son como del castellano de la Edad Media;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otros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(decimos) "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viniTES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", "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caminIMOS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 y "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tengoY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", de vez (en vez) de "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viniSTE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", "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caminAMOS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 y "tengo". La con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ugación de las palabras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estran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eras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sigue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1" y="1707655"/>
            <a:ext cx="897854" cy="718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98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9615">
        <p14:prism isInverted="1"/>
      </p:transition>
    </mc:Choice>
    <mc:Fallback xmlns="">
      <p:transition spd="slow" advTm="10961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151546"/>
            <a:ext cx="799288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tamién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estos pasos,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españoli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arlas, las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añidimos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sufi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os españoles. Por ejemplo, la palabra "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mudda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 significa en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magrebino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"acostar".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erla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(hacerla)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aketiesca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añidimos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el sufi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o español "AR" apegado (pegado) a un "E" en el medio, lo que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arrisulta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(resulta) en "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muddEAR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"; y de vez de "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curAR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"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roffeAR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 de la palabra hebrea "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roffé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 (medico),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mele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inAR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la palabra medicina, y "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atorNAR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 de la palabra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ingle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"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attorney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 (abogado). El vocabulario castellano arcaico que forma la base de la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aketía se conservó en su forma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ori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inal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: cuarterón y faldriquera (cuarto y el bolsillo), o con algunos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camios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(cambios, modificaciones):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nublina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oscuraña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(neblina y oscuridad).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	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las reglas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‛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addlear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(arreglar) las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fra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se están trocando más y más al sintaxis del español de hoy en día.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Anque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no siempre! La sintaxis de los refranes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espresiones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se quedo arcaica como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denantes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(antes). En munchas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fra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los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akitos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es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otros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trocamos el orden de las palabras y las machucamos (machacamos) un poco, y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hadrá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(conversación, charla) suena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gracio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del ‛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adau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(estupenda), lo que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arreventa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(reventa) de la ri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ansí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(así) me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quedís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(quedéis) vivos y sanos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.). La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aketía no se hablaba en todas las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cibdades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(ciudades)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iualito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iualito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Que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asperan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(esperanza)! ¿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a‛ama no tenemos el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uen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nombre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s.e.c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sentido irónico) de siempre estar, dale que dale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.), con una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arte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s.e.c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ganas) de sacar sacadas (inventar)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filologicás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del ‛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adau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?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Fueraparte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(además), cada uno de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otros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quiere salir con su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cabesa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.)...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(pues)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ansina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crío el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!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Pamorde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esto había una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desferencia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mesjeada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hadrá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1491630"/>
            <a:ext cx="788972" cy="778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56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1192">
        <p14:prism isInverted="1"/>
      </p:transition>
    </mc:Choice>
    <mc:Fallback xmlns="">
      <p:transition spd="slow" advTm="12119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95486"/>
            <a:ext cx="8064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de una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cibdad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a otra en el norte de Marruecos: en la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aketía de Tetuán se topan más palabras del castellano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antiuo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y menos palabras del árabe-marroquí, en las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cibdades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costeras hay más palabras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portugue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ingle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y entre estas y estas (mientras) a los tangerinos se los subieron los humos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 por el francés en su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aketía,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tamién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tienen más palabras del dialecto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magrebino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pPr algn="ctr"/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≈≈≈≈≈≈≈≈≈≈≈≈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	De mientras que la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aketía era el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vernaculó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kehil.la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la lengua literaria era el Ladino, con el vocabulario castellano arcaico que se conservó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atta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hoy en día. Los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rebbisim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España eran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au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(acostumbrados) 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tradu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(traducir) los textos sagrados palabra por palabra (calco) del Hebreo al castellano medieval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unto con seguir las reglas de la sintaxis hebrea. Esta fusión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lingüisticá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se llama Ladino. Los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rebbisim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llamaban a su manera de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tradu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: "a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erlo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ladino",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tamién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"a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ladinar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". En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"Ladino", se referían al español arcaico de la edad media, que como toda esa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famía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lenguas, es una lengua sacada (derivada) del Latín.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D'aquí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(de aquí) viene su nombre: Latino = Ladino. Los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darushes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(sermones) de los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rebbisim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las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nogas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(sinagogas) del norte de Marruecos, los padrones (listas, documentos) de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kehil.la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y los escritos bíblicos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reli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eran en Ladino (o en hebreo);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cua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sin palabras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estran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eras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Este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metodó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traducción se mantuvo durante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eneraciones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y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eneraciones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toda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diasporá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sefardí. El Ladino se escribía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denantes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hasi-kolmos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(escritura cursiva sefardí--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Solitreo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),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agüera se escribe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tamien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letras latinas.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564788"/>
            <a:ext cx="784860" cy="982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1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11087">
        <p14:prism isInverted="1"/>
      </p:transition>
    </mc:Choice>
    <mc:Fallback xmlns="">
      <p:transition spd="slow" advTm="1110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61603"/>
            <a:ext cx="813690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≈≈≈≈≈≈≈≈≈≈≈≈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	El erudito mentado (famoso) del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udeoespañol, el profesor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aïm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-Vidal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Sephi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la historiadora Paloma Díaz-Mas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tamién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otros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filologós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el Ladino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nuncua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fe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comunicación diaria. Ladino no es lenguaje hablado, y que hoy en día ni una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almaviva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(nadie) habla el puro Ladino. Ellos sostienen que Ladino se topa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namás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los escritos sagrados que se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tradusheron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denantes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al español, como la **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Hagadá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Pesa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Por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esso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(eso)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namás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meldamos (rezamos),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no hablamos el Ladino.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Escuentra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(al contrario) al Ladino que viene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cua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(casi) sin palabras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estran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eras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en todos los lenguajes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udeoespañoles se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añidieron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(añadieron) palabras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estran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eras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los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ve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indarios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del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alderredor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(alrededor). "Ladino", la lengua literaria de todos los sefardíes, es común, y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fondina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(base) de la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- el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udeoespañol de Marruecos, y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fondina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los lenguajes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udeoespañoles de los Balcanes, Grecia y Turquía -- es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En los últimos años, los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vernaculós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orientales-- el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ude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udeoespañol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spaniolit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etc.,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ansí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se llamaban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atta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los años de 1970)--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camiaron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(cambiaron) de nombre y se llaman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faffeamente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(erróneamente) "Ladino".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(pues), esa perdida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doloriada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(de dolor) del nombre "Ladino"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pasó,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pamorde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otros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los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akitos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Marruecos,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stuvimos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una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uena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durmidera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(durmiendo profundamente), y no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consintimos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(dimos cuenta) que se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stá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re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balando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la palabra "Ladino" de muestra herencia ...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pPr algn="ctr"/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≈≈≈≈≈≈≈≈≈≈≈≈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	Daca (dame) agüera que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tamién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los cantares y los romances españoles que los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udiós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se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4011910"/>
            <a:ext cx="967740" cy="906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78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0486">
        <p14:prism isInverted="1"/>
      </p:transition>
    </mc:Choice>
    <mc:Fallback xmlns="">
      <p:transition spd="slow" advTm="12048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440" y="20012"/>
            <a:ext cx="813690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llevaron con ellos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el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gerush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España son en Ladino,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cua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sin palabras emprestadas de las lenguas locales. A mi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ueno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cantares! Uno más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lu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ido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qu’el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otro! ¿Y algo falta a los romances? Ah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immá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(exclamación: madre mía) cuanto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far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eamos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(animamos)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ubilamos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(alegramos) con los amores, los dolores, y los celos de las don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c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ellas y caballeros, que aparecen en los romances con todo su lu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ci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miento (esplendor) espe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eado (brillante)! ¿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otros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namás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? Todo el ‛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olam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(mundo)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stá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embru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ado con los romances sefardíes de España! El descansado de Don Larrea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Palacín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escribió en su libro monumental Romances de Tetuán, que los romances españoles del siglo XV se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adearon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(cuidaron) solamente encade (de: en casa de = con) los Sefardíes,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pamorde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los españoles los perdieron!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asigún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etnomusicologós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le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mashal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(por ejemplo) la descansada de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Henrietta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Yurchenco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anque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los Sefardíes del oriente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otros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adeimos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munchos romances con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cua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las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palabras, las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melodiás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son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desferenciadas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muestra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ver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ión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es más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autenticá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y la de ellos es con elementos Balcanes.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por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esso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si por un milagro se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alevanrtaria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un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fidalgo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(hidalgo) descansado de su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me‛ara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(tumba), los romances que muestras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auelas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(abuelas) y madres cantaban sentaditas en la ‛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atsba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(umbral) pelando cardos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garninas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(tagarninas), o en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ina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gui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ando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le hubieran parecido muy conocidos, como si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fera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(fuera) de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(casa) de su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babá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(padre)...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6436" y="4066159"/>
            <a:ext cx="84969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≈≈≈≈≈≈≈≈≈≈≈≈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	Se topan unos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penseriós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(pensamientos) sobre el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ori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la palabra "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". Algunos de los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3507854"/>
            <a:ext cx="105156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618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11814">
        <p14:prism isInverted="1"/>
      </p:transition>
    </mc:Choice>
    <mc:Fallback xmlns="">
      <p:transition spd="slow" advTm="11181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5496" y="195486"/>
            <a:ext cx="8352928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udos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jammean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"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 salió de la palabra árabe "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AKKA" que significa "charla" o "hablar".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tamién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hay otro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vaydabber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(pensamiento, idea).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Specialmente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Joseph Toledano y el profesor Isaac B.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Benharroch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la palabra "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 sale del nombre hebreo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Is.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aq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(Isaac), que era un nombre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enericó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(genérico)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udió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"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Is.haquito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", el diminutivo de "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Is.haq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", se evolucionó a "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aquito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 y por extensión a "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aquetía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",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alama la "lengua de los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aquitos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". El profesor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Benharroch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enmenta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tamién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la primera ves que se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enmentó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la palabra "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 era en 1919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namás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! Fe Manuel Ortega él que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enemntó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su libro Los hebreos de Marruecos.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el nombre se afincó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pamorde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la pluma y la obra de José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Benoliel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Dialecto Judeo-Hispano-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Marroqui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o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akitía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Y daca agüera que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 yo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digoy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en mi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ni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nuncua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(nunca) oí la palabra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ni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eramós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au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(acostumbrados) 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"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",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mi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auela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la descansada no sabía que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stamos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hadreando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algo otro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qu'el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español;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otros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llamimos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(llamamos) a muestra lengua "español"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ucán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(nada más)...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pPr algn="ctr"/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	Sea cual sea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raís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del nombre, la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arreco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(recogió) y apañó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s.e.c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.: ahorró) el calor, la ri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a, la gracia y el espíritu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dadivo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(generoso); la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ninnés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(compasión, dulzura) y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niyya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(buena fe, inocencia) de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kehil.la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sefardí de Marruecos en ese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eman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denantes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(pasado), ya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asrá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por esos días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lu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idos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). La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tiene un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(ritmo) melodioso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tipicó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; se canta de vez de hablar. Es una lengua rica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sabro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munchos manaderos culturales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lingüisticós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arregaron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(regaron). Es una lengua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gracio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comicá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que fe evolucionando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camiando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sin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4155926"/>
            <a:ext cx="772284" cy="793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53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11415">
        <p14:prism isInverted="1"/>
      </p:transition>
    </mc:Choice>
    <mc:Fallback xmlns="">
      <p:transition spd="slow" advTm="11141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51470"/>
            <a:ext cx="799288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parar ni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abaragar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.). La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permite de entortar (torcer), machucar,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arrevolver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(revolver),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jarbear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(desordenar) palabras y sílabas, y al fin de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roklearlas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(darlas coces)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todas las direcciones!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claro que esto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arrisulta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(resulta) en pare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as de palabras,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fra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espresiones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hilarantes y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aireados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(espabilados) del ‛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adau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Estas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criaciones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lingüísticás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lu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s.e.c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.: decoran)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hadrá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con ironía y picardía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gracio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far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ean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la alma,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ima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inación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y las ore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as.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Contodo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 pesar de) que agüera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otros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sabemos 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irlo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tamién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español derecho (correcto) como que el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manda (ordena;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.), no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da la gana 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erlo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siempre,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pamorde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somos bromistas y burlones del ‛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adau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Siempre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meados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(listos)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sacar sacadas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comicás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la ironía y la ri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Solly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Levy escribe que esta libertad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uguetona de la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espresión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un espíritu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rebeliador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(rebelde) contra las leyes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lingüísticás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contra el hablar derecho de los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patri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ueldennas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(gente educada), y contra el establecimiento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lingüisticó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! Y él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tamién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este espíritu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rebeliador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aseme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ante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(semejante) al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maldi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(hablar chapurreado) 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porpo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itamente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(al propósito) que se topa en el "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oual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 (hablada en Quebec) y en el "lunfardo porteño" de Buenos Aires.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≈≈≈≈≈≈≈≈≈≈≈≈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pPr algn="ctr"/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	Ende mal y ende negro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 la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es una lengua hablada; una lengua oral.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atta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poco, como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denantes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más de 100 años, lo poco que se escribía en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se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hasi-kolmos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y no en letras latinas. Agüera, ya sí la escribimos en letras latinas,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‛ad (todavía) faltan (se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3219822"/>
            <a:ext cx="967740" cy="739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202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8302">
        <p14:prism isInverted="1"/>
      </p:transition>
    </mc:Choice>
    <mc:Fallback xmlns="">
      <p:transition spd="slow" advTm="10830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23478"/>
            <a:ext cx="835292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necesitan) reglas de ortografía que los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agustarán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(placerán) a todos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muestros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ajamim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(eruditos).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Tamién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entre estas y estas (mientras) que los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rebbisim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sigueron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escribiendo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hadrearando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hebreo o en ladino, la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ente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educada de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ma‛ala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(élite),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pu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ieron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a la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mesquina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más o menos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el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prencipió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del siglo XX, en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oscuraña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(oscuridad ),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unto con las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ermas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(pañuelos con que se cubría la cabeza) y las sayas (faldas largas),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leshos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los o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os y de las ore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as, y preferían el castellano contemporáneo o el francés. Todos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feron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sha‛ateando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(corriendo)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las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flaman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uerías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(alardes de educación europea). ¿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que la valió y de que la aprestó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 su gracia y su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dur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(dulzor), si todos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otros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deshimos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a la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el rincón de las siete semanas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.)?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L'amarga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(la pobrecita) de la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validó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(fue menospreciada) más y más, y se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rebashó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(rebajó) del todo,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atta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pareció como si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fera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un "pariente ilegal" del español, y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merdmeímos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(la maltratamos) sin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aman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iarmos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(tener lastima) de ella. Las palabras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aketicas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gracio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como no más,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parecieron harapos, y no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suab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(respetamos) a la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como que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a sus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iuales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(iguales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s.e.c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.= otros idiomas).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≈≈≈≈≈≈≈≈≈≈≈≈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	Hubieron más de una mano (cinco;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 de ra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ones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este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caimento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(de caer= negligencia) de la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: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cabe (cerca de) España, la toma de Tetuán por los españoles en 1860 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unto con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criación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scuela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la "Alianza Israelita Universal",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discués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los protectorados español y francés,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arrisultó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con el trocamiento de munchas palabras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endiamantadas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bereshit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3003798"/>
            <a:ext cx="708660" cy="94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65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8799">
        <p14:prism isInverted="1"/>
      </p:transition>
    </mc:Choice>
    <mc:Fallback xmlns="">
      <p:transition spd="slow" advTm="1087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23478"/>
            <a:ext cx="83529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arcaicas) con palabras en castellano de hoy en día.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	Agüera,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kehil.la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Marruecos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stá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desparpa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ada (dispersa) en todo el ‛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olam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criación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Israel, las guerras árabe-israelí y la pendencia de Marruecos,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empusharon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(empujaron)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cua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a toda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kehil.la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afera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Marruecos. Se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feron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leshumbres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y 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luares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cercanos: están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ados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Israel, España, Europa y en las Américas. En Marruecos quedó una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kehil.la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mesjeada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leshura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(distancia) del manadero espiritual, emocional, y cultural; las moradas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leshos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(lejos) del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geograficó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endonde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se sostenían las raíces,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arrisultó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una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sekana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(peligro) grande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la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	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cuando me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entroy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en honduras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.), cale de (es menester)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mis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penserios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(pensamientos) pesimistas de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nantes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!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Contodo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 los descendientes de la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kehil.la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se pu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aron (crecieron) en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luares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talles y maneras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 del ‛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olam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la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quedo la lengua que toca muestra alma con ternura; es muestra lengua de cariño. Es la lengua que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arreco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s.e.c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.: encapsuló)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membran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(recuerdos)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lu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idas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tiempos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endiamantados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(maravillosos) y perdidos que alumbran muestro ser.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Anque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estas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membran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feron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transmitidas de boca a ore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 y no por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esperencia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de primera mano, ellas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stán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afincadas (enclavadas) en muestra mente, alma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corassón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¿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se acabo el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eite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la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aketía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? No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al.lieguen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ésos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.).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la continuación, es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: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feshearla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(mimarla), mantenerla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aireada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aseguir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(seguir) hablándola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uaqfeandola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(manteniéndola) como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fi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ieron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(hicieron)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muestros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antepasados, es la herencia que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desharon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muestros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padres y madres; es muestra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debda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(deuda) a los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aquitos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4155926"/>
            <a:ext cx="1001266" cy="905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94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8501">
        <p14:prism isInverted="1"/>
      </p:transition>
    </mc:Choice>
    <mc:Fallback xmlns="">
      <p:transition spd="slow" advTm="10850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411510"/>
            <a:ext cx="864096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≈≈≈≈≈≈≈≈≈≈≈≈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 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 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pPr algn="ctr"/>
            <a:r>
              <a:rPr lang="es-ES" sz="2000" i="1" dirty="0">
                <a:solidFill>
                  <a:srgbClr val="00B050"/>
                </a:solidFill>
                <a:latin typeface="Baskerville Old Face" pitchFamily="18" charset="0"/>
              </a:rPr>
              <a:t>Abreviaciones</a:t>
            </a:r>
            <a:endParaRPr lang="fr-FR" sz="2000" dirty="0">
              <a:solidFill>
                <a:srgbClr val="00B050"/>
              </a:solidFill>
              <a:latin typeface="Baskerville Old Face" pitchFamily="18" charset="0"/>
            </a:endParaRPr>
          </a:p>
          <a:p>
            <a:r>
              <a:rPr lang="es-ES" sz="1200" i="1" dirty="0" err="1">
                <a:solidFill>
                  <a:srgbClr val="FFC000"/>
                </a:solidFill>
                <a:latin typeface="Baskerville Old Face" pitchFamily="18" charset="0"/>
              </a:rPr>
              <a:t>exp</a:t>
            </a:r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. - expresiones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200" i="1" dirty="0" err="1">
                <a:solidFill>
                  <a:srgbClr val="FFC000"/>
                </a:solidFill>
                <a:latin typeface="Baskerville Old Face" pitchFamily="18" charset="0"/>
              </a:rPr>
              <a:t>s.e.c</a:t>
            </a:r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. - según el contexto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Expresiones y refranes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 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A mi </a:t>
            </a:r>
            <a:r>
              <a:rPr lang="es-ES" sz="1200" i="1" dirty="0" err="1">
                <a:solidFill>
                  <a:srgbClr val="FFC000"/>
                </a:solidFill>
                <a:latin typeface="Baskerville Old Face" pitchFamily="18" charset="0"/>
              </a:rPr>
              <a:t>ueno</a:t>
            </a:r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 - literalmente: ay mi bueno: expresión de emoción y cariño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Ah </a:t>
            </a:r>
            <a:r>
              <a:rPr lang="es-ES" sz="1200" i="1" dirty="0" err="1">
                <a:solidFill>
                  <a:srgbClr val="FFC000"/>
                </a:solidFill>
                <a:latin typeface="Baskerville Old Face" pitchFamily="18" charset="0"/>
              </a:rPr>
              <a:t>immá</a:t>
            </a:r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 - exclamación: madre mía 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Amarga fiel - amarga como la hiel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200" i="1" dirty="0" err="1">
                <a:solidFill>
                  <a:srgbClr val="FFC000"/>
                </a:solidFill>
                <a:latin typeface="Baskerville Old Face" pitchFamily="18" charset="0"/>
              </a:rPr>
              <a:t>Ansí</a:t>
            </a:r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 me </a:t>
            </a:r>
            <a:r>
              <a:rPr lang="es-ES" sz="1200" i="1" dirty="0" err="1">
                <a:solidFill>
                  <a:srgbClr val="FFC000"/>
                </a:solidFill>
                <a:latin typeface="Baskerville Old Face" pitchFamily="18" charset="0"/>
              </a:rPr>
              <a:t>quedís</a:t>
            </a:r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 vivos y sanos - bendición. deseando salud y el bien estar 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200" i="1" dirty="0" err="1">
                <a:solidFill>
                  <a:srgbClr val="FFC000"/>
                </a:solidFill>
                <a:latin typeface="Baskerville Old Face" pitchFamily="18" charset="0"/>
              </a:rPr>
              <a:t>Ansí</a:t>
            </a:r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 se haga el </a:t>
            </a:r>
            <a:r>
              <a:rPr lang="es-ES" sz="1200" i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" sz="12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200" i="1" dirty="0" err="1">
                <a:solidFill>
                  <a:srgbClr val="FFC000"/>
                </a:solidFill>
                <a:latin typeface="Baskerville Old Face" pitchFamily="18" charset="0"/>
              </a:rPr>
              <a:t>al</a:t>
            </a:r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 - bendición: es tan bueno, que deseamos una suerte igual para 	nosotros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200" i="1" dirty="0" err="1">
                <a:solidFill>
                  <a:srgbClr val="FFC000"/>
                </a:solidFill>
                <a:latin typeface="Baskerville Old Face" pitchFamily="18" charset="0"/>
              </a:rPr>
              <a:t>Dabagar</a:t>
            </a:r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200" i="1" dirty="0" err="1">
                <a:solidFill>
                  <a:srgbClr val="FFC000"/>
                </a:solidFill>
                <a:latin typeface="Baskerville Old Face" pitchFamily="18" charset="0"/>
              </a:rPr>
              <a:t>dabagar</a:t>
            </a:r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 - poco a poco; con tiempo; despacio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Daca agüera que - figurad; escuchad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Dale que dale - sucesión de actos; uno de tras del otro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De boca a ore</a:t>
            </a:r>
            <a:r>
              <a:rPr lang="es-ES" sz="12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a - oralmente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De hoy en día - contemporáneo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De que la valió y de que la aprestó - nada sirvió; nada fue útil 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Derecho como el </a:t>
            </a:r>
            <a:r>
              <a:rPr lang="es-ES" sz="1200" i="1" dirty="0" err="1">
                <a:solidFill>
                  <a:srgbClr val="FFC000"/>
                </a:solidFill>
                <a:latin typeface="Baskerville Old Face" pitchFamily="18" charset="0"/>
              </a:rPr>
              <a:t>Dió</a:t>
            </a:r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 manda - justo como debe de ser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El rincón de las siete semanas - un lugar triste y lúgubre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Ende mal y ende negro - por desgracia 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Entrar en honduras - pensar profundamente ; pensar pensamientos complicados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Escapados del mal </a:t>
            </a:r>
            <a:r>
              <a:rPr lang="es-ES" sz="1200" i="1" dirty="0" err="1">
                <a:solidFill>
                  <a:srgbClr val="FFC000"/>
                </a:solidFill>
                <a:latin typeface="Baskerville Old Face" pitchFamily="18" charset="0"/>
              </a:rPr>
              <a:t>mos</a:t>
            </a:r>
            <a:r>
              <a:rPr lang="es-ES" sz="1200" i="1" dirty="0">
                <a:solidFill>
                  <a:srgbClr val="FFC000"/>
                </a:solidFill>
                <a:latin typeface="Baskerville Old Face" pitchFamily="18" charset="0"/>
              </a:rPr>
              <a:t> quedemos - bendición, expresión de cariño y protección</a:t>
            </a:r>
            <a:endParaRPr lang="fr-FR" sz="12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7528" y="759030"/>
            <a:ext cx="2128928" cy="1596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71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1692">
        <p14:prism isInverted="1"/>
      </p:transition>
    </mc:Choice>
    <mc:Fallback xmlns="">
      <p:transition spd="slow" advTm="416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36512" y="123478"/>
            <a:ext cx="885698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Fa</a:t>
            </a:r>
            <a:r>
              <a:rPr lang="es-ES" sz="14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er</a:t>
            </a:r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suab</a:t>
            </a:r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 - estimar, recibir con respeto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Iualito</a:t>
            </a:r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iualito</a:t>
            </a:r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 - exactamente igual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Luares</a:t>
            </a:r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 de talles y maneras - variedad de lugares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Me da por... - tener deseo o intención de hacer algo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No </a:t>
            </a:r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al.lieguen</a:t>
            </a:r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 ésos </a:t>
            </a:r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dias</a:t>
            </a:r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 - expresión de protección. Ojala y eso no ocurra.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No miremos mal en ellos - bendición, deseando que nunca pasaran lo malo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Sacar sacadas - inventar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Salir con la </a:t>
            </a:r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cabesa</a:t>
            </a:r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 - hacer según la voluntad, ganar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Se acabo el </a:t>
            </a:r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a</a:t>
            </a:r>
            <a:r>
              <a:rPr lang="es-ES" sz="14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eite</a:t>
            </a:r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 se acabó lo mejor; se acabo el mejor tiempo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Sin parar ni </a:t>
            </a:r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abaragar</a:t>
            </a:r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 - sin parar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Subieron los humos - orgullosos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Tener el </a:t>
            </a:r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uen</a:t>
            </a:r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 nombre - tener la reputación de... se puede entender en sentido positivo, o irónico.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Una mano - cinco. Por superstición el "cinco" se reemplaza con "mano"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Vai</a:t>
            </a:r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 y </a:t>
            </a:r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venes</a:t>
            </a:r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 - idas y vueltas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Ya </a:t>
            </a:r>
            <a:r>
              <a:rPr lang="es-ES" sz="14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asrá</a:t>
            </a:r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 por esos días </a:t>
            </a:r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lu</a:t>
            </a:r>
            <a:r>
              <a:rPr lang="es-ES" sz="14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idos</a:t>
            </a:r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 - expresión que lamenta la pérdida de los mejores tiempos; quien no los diera como antes).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 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**</a:t>
            </a:r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Hagadá</a:t>
            </a:r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 de </a:t>
            </a:r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Pesa</a:t>
            </a:r>
            <a:r>
              <a:rPr lang="es-ES" sz="14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 - relato de la salida de la esclavitud en Egipto.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 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*La pronunciación de la </a:t>
            </a:r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haquetía</a:t>
            </a:r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: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En general, la pronunciación es como el castellano moderno, con las siguientes excepciones: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pPr lvl="0"/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El ceceo no existe en la </a:t>
            </a:r>
            <a:r>
              <a:rPr lang="es-ES" sz="14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400" i="1" dirty="0" err="1">
                <a:solidFill>
                  <a:srgbClr val="FFC000"/>
                </a:solidFill>
                <a:latin typeface="Baskerville Old Face" pitchFamily="18" charset="0"/>
              </a:rPr>
              <a:t>aquetía</a:t>
            </a:r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pPr lvl="0"/>
            <a:r>
              <a:rPr lang="es-ES" sz="1400" i="1" dirty="0">
                <a:solidFill>
                  <a:srgbClr val="FFC000"/>
                </a:solidFill>
                <a:latin typeface="Baskerville Old Face" pitchFamily="18" charset="0"/>
              </a:rPr>
              <a:t>La pronunciación de las consonantes en palabras derivadas del hebreo y del árabe siguen la pronunciación de estas lenguas.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303665"/>
            <a:ext cx="2520280" cy="1570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48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5910">
        <p14:prism isInverted="1"/>
      </p:transition>
    </mc:Choice>
    <mc:Fallback xmlns="">
      <p:transition spd="slow" advTm="5591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411510"/>
            <a:ext cx="85689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En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aquetía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la "s" al final de palabras, se pronuncia como "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 cuando después hay una vocal, una ‘’h’’ española, o una consonante sonora: "b"; "d"; "l"; "m"; "n"; "v"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 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pPr lvl="0"/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Los sonidos específicos de la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haquetía</a:t>
            </a:r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, diferente del castellano son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: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g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-	como la “</a:t>
            </a:r>
            <a:r>
              <a:rPr lang="ar-SA" sz="1600" dirty="0">
                <a:solidFill>
                  <a:srgbClr val="FFC000"/>
                </a:solidFill>
                <a:latin typeface="Baskerville Old Face" pitchFamily="18" charset="0"/>
              </a:rPr>
              <a:t>غ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” árabe, o "r" uvular fricativa en francés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rue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).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-	como "</a:t>
            </a:r>
            <a:r>
              <a:rPr lang="he-IL" sz="1600" dirty="0">
                <a:solidFill>
                  <a:srgbClr val="FFC000"/>
                </a:solidFill>
                <a:latin typeface="Baskerville Old Face" pitchFamily="18" charset="0"/>
              </a:rPr>
              <a:t>ח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 hebrea o “</a:t>
            </a:r>
            <a:r>
              <a:rPr lang="ar-SA" sz="1600" dirty="0">
                <a:solidFill>
                  <a:srgbClr val="FFC000"/>
                </a:solidFill>
                <a:latin typeface="Baskerville Old Face" pitchFamily="18" charset="0"/>
              </a:rPr>
              <a:t>ح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” árabe (</a:t>
            </a:r>
            <a:r>
              <a:rPr lang="he-IL" sz="1600" dirty="0">
                <a:solidFill>
                  <a:srgbClr val="FFC000"/>
                </a:solidFill>
                <a:latin typeface="Baskerville Old Face" pitchFamily="18" charset="0"/>
              </a:rPr>
              <a:t>חכם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). El sonido es parecido a la "jota" castellana, pero el aire pasa a través de la parte profunda de la laringe.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-	como "j" francesa (jardín).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k - como en español (karate). En palabras de origen hebreo o árabe.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l.l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-	“l” geminada, acentuada, como en español “al lado”.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q - como en español (quedar). Palabras de origen árabe se distinguen por la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ausencia de la "u" después del "q"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qailear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), y se pronuncia como "</a:t>
            </a:r>
            <a:r>
              <a:rPr lang="ar-SA" sz="1600" dirty="0">
                <a:solidFill>
                  <a:srgbClr val="FFC000"/>
                </a:solidFill>
                <a:latin typeface="Baskerville Old Face" pitchFamily="18" charset="0"/>
              </a:rPr>
              <a:t>ق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 árabe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(se pronuncia en la glotis).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sh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- como la “ch” francesa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chemise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).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‛ -	como "</a:t>
            </a:r>
            <a:r>
              <a:rPr lang="he-IL" sz="1600" dirty="0">
                <a:solidFill>
                  <a:srgbClr val="FFC000"/>
                </a:solidFill>
                <a:latin typeface="Baskerville Old Face" pitchFamily="18" charset="0"/>
              </a:rPr>
              <a:t>ע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" hebrea o “</a:t>
            </a:r>
            <a:r>
              <a:rPr lang="ar-SA" sz="1600" dirty="0">
                <a:solidFill>
                  <a:srgbClr val="FFC000"/>
                </a:solidFill>
                <a:latin typeface="Baskerville Old Face" pitchFamily="18" charset="0"/>
              </a:rPr>
              <a:t>ع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” árabe (</a:t>
            </a:r>
            <a:r>
              <a:rPr lang="he-IL" sz="1600" dirty="0">
                <a:solidFill>
                  <a:srgbClr val="FFC000"/>
                </a:solidFill>
                <a:latin typeface="Baskerville Old Face" pitchFamily="18" charset="0"/>
              </a:rPr>
              <a:t>עולם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-- ‛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olam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; </a:t>
            </a:r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a‛ama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) laríngea sonora.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u="sng" dirty="0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-	como "z" francesa (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zéro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).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dd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etc. - letras dobles indican una pronunciación acentuada.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 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7464" y="2673667"/>
            <a:ext cx="1296144" cy="1527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473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0409">
        <p14:prism isInverted="1"/>
      </p:transition>
    </mc:Choice>
    <mc:Fallback xmlns="">
      <p:transition spd="slow" advTm="7040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267494"/>
            <a:ext cx="86409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Bibliografía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Alexander-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Frizer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Tamar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&amp;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Yaakov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Bentolila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La palabra en su hora es oro.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Bar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Asher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Shalom. </a:t>
            </a:r>
            <a:r>
              <a:rPr lang="he-IL" sz="1600" i="1" dirty="0">
                <a:solidFill>
                  <a:srgbClr val="FFC000"/>
                </a:solidFill>
                <a:latin typeface="Baskerville Old Face" pitchFamily="18" charset="0"/>
              </a:rPr>
              <a:t>ספר התקנות : יהודי ספרד ופורטוגל במרוקו - (1753 -1492) סדרי החברה היהודית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pPr rtl="1"/>
            <a:r>
              <a:rPr lang="he-IL" sz="1600" i="1" dirty="0">
                <a:solidFill>
                  <a:srgbClr val="FFC000"/>
                </a:solidFill>
                <a:latin typeface="Baskerville Old Face" pitchFamily="18" charset="0"/>
              </a:rPr>
              <a:t>בפאס משפחה, הנהגה וכלכלה</a:t>
            </a:r>
            <a:r>
              <a:rPr lang="ar-SA" sz="1600" i="1" dirty="0">
                <a:solidFill>
                  <a:srgbClr val="FFC000"/>
                </a:solidFill>
                <a:latin typeface="Baskerville Old Face" pitchFamily="18" charset="0"/>
              </a:rPr>
              <a:t>.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fr-FR" sz="1600" i="1" dirty="0" err="1">
                <a:solidFill>
                  <a:srgbClr val="FFC000"/>
                </a:solidFill>
                <a:latin typeface="Baskerville Old Face" pitchFamily="18" charset="0"/>
              </a:rPr>
              <a:t>Bendayan</a:t>
            </a:r>
            <a:r>
              <a:rPr lang="fr-FR" sz="1600" i="1" dirty="0">
                <a:solidFill>
                  <a:srgbClr val="FFC000"/>
                </a:solidFill>
                <a:latin typeface="Baskerville Old Face" pitchFamily="18" charset="0"/>
              </a:rPr>
              <a:t> de </a:t>
            </a:r>
            <a:r>
              <a:rPr lang="fr-FR" sz="1600" i="1" dirty="0" err="1">
                <a:solidFill>
                  <a:srgbClr val="FFC000"/>
                </a:solidFill>
                <a:latin typeface="Baskerville Old Face" pitchFamily="18" charset="0"/>
              </a:rPr>
              <a:t>Bendelac</a:t>
            </a:r>
            <a:r>
              <a:rPr lang="fr-FR" sz="1600" i="1" dirty="0">
                <a:solidFill>
                  <a:srgbClr val="FFC000"/>
                </a:solidFill>
                <a:latin typeface="Baskerville Old Face" pitchFamily="18" charset="0"/>
              </a:rPr>
              <a:t>, Alegria. </a:t>
            </a:r>
            <a:r>
              <a:rPr lang="es-ES_tradnl" sz="1600" i="1" dirty="0">
                <a:solidFill>
                  <a:srgbClr val="FFC000"/>
                </a:solidFill>
                <a:latin typeface="Baskerville Old Face" pitchFamily="18" charset="0"/>
              </a:rPr>
              <a:t>Diccionario del Judeoespañol de los </a:t>
            </a:r>
            <a:r>
              <a:rPr lang="es-ES_tradnl" sz="1600" i="1" dirty="0" err="1">
                <a:solidFill>
                  <a:srgbClr val="FFC000"/>
                </a:solidFill>
                <a:latin typeface="Baskerville Old Face" pitchFamily="18" charset="0"/>
              </a:rPr>
              <a:t>Sefardies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600" i="1" dirty="0">
                <a:solidFill>
                  <a:srgbClr val="FFC000"/>
                </a:solidFill>
                <a:latin typeface="Baskerville Old Face" pitchFamily="18" charset="0"/>
              </a:rPr>
              <a:t>	del Norte de Marruecos. 	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600" i="1" dirty="0" err="1">
                <a:solidFill>
                  <a:srgbClr val="FFC000"/>
                </a:solidFill>
                <a:latin typeface="Baskerville Old Face" pitchFamily="18" charset="0"/>
              </a:rPr>
              <a:t>Bendayan</a:t>
            </a:r>
            <a:r>
              <a:rPr lang="es-ES_tradnl" sz="1600" i="1" dirty="0">
                <a:solidFill>
                  <a:srgbClr val="FFC000"/>
                </a:solidFill>
                <a:latin typeface="Baskerville Old Face" pitchFamily="18" charset="0"/>
              </a:rPr>
              <a:t> de </a:t>
            </a:r>
            <a:r>
              <a:rPr lang="es-ES_tradnl" sz="1600" i="1" dirty="0" err="1">
                <a:solidFill>
                  <a:srgbClr val="FFC000"/>
                </a:solidFill>
                <a:latin typeface="Baskerville Old Face" pitchFamily="18" charset="0"/>
              </a:rPr>
              <a:t>Bendelac</a:t>
            </a:r>
            <a:r>
              <a:rPr lang="es-ES_tradnl" sz="1600" i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_tradnl" sz="1600" i="1" dirty="0" err="1">
                <a:solidFill>
                  <a:srgbClr val="FFC000"/>
                </a:solidFill>
                <a:latin typeface="Baskerville Old Face" pitchFamily="18" charset="0"/>
              </a:rPr>
              <a:t>Alegria</a:t>
            </a:r>
            <a:r>
              <a:rPr lang="es-ES_tradnl" sz="1600" i="1" dirty="0">
                <a:solidFill>
                  <a:srgbClr val="FFC000"/>
                </a:solidFill>
                <a:latin typeface="Baskerville Old Face" pitchFamily="18" charset="0"/>
              </a:rPr>
              <a:t>. 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Voces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Jaquetiescas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Bendelac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Alegria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Los Nuestros: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Sejina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Ltuarios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Jaquetía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y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Fraĵa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Benharroch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B. Isaac. Diccionario de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Haquetía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Benoliel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Jose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Dialecto Judeo-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Hispanico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-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Marroqui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o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Ḥakitia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Botbol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Hachuel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Abraham. El Desván de los Recuerdos.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Díaz-Mas, Paloma. Los Sefardíes: Historia, Lengua y Cultura.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n-US" sz="1600" i="1" dirty="0">
                <a:solidFill>
                  <a:srgbClr val="FFC000"/>
                </a:solidFill>
                <a:latin typeface="Baskerville Old Face" pitchFamily="18" charset="0"/>
              </a:rPr>
              <a:t>Gerber, Jane. Jewish Society in Fez: 1450-1700.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n-US" sz="1600" i="1" dirty="0">
                <a:solidFill>
                  <a:srgbClr val="FFC000"/>
                </a:solidFill>
                <a:latin typeface="Baskerville Old Face" pitchFamily="18" charset="0"/>
              </a:rPr>
              <a:t>Gerber, Jane. The Jews of Spain: A History of the Sephardic Experience.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Larrea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Palacín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Arcadio de. Romances De Tetuán.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Levy,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Solly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El Libro De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Selomó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Ortega, L. Manuel. Los Hebreos en Marruecos.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n-US" sz="1600" i="1" dirty="0" err="1">
                <a:solidFill>
                  <a:srgbClr val="FFC000"/>
                </a:solidFill>
                <a:latin typeface="Baskerville Old Face" pitchFamily="18" charset="0"/>
              </a:rPr>
              <a:t>Sephiha</a:t>
            </a:r>
            <a:r>
              <a:rPr lang="en-US" sz="1600" i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n-US" sz="1600" i="1" dirty="0" err="1">
                <a:solidFill>
                  <a:srgbClr val="FFC000"/>
                </a:solidFill>
                <a:latin typeface="Baskerville Old Face" pitchFamily="18" charset="0"/>
              </a:rPr>
              <a:t>Haïm</a:t>
            </a:r>
            <a:r>
              <a:rPr lang="en-US" sz="1600" i="1" dirty="0">
                <a:solidFill>
                  <a:srgbClr val="FFC000"/>
                </a:solidFill>
                <a:latin typeface="Baskerville Old Face" pitchFamily="18" charset="0"/>
              </a:rPr>
              <a:t>-Vidal. "Yiddish and Judeo-Spanish, a European Heritage".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1786244"/>
            <a:ext cx="1800200" cy="135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945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8314">
        <p14:prism isInverted="1"/>
      </p:transition>
    </mc:Choice>
    <mc:Fallback xmlns="">
      <p:transition spd="slow" advTm="4831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496" y="123478"/>
            <a:ext cx="85689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i="1" dirty="0" err="1">
                <a:solidFill>
                  <a:srgbClr val="FFC000"/>
                </a:solidFill>
                <a:latin typeface="Baskerville Old Face" pitchFamily="18" charset="0"/>
              </a:rPr>
              <a:t>Serels</a:t>
            </a:r>
            <a:r>
              <a:rPr lang="en-US" sz="1600" i="1" dirty="0">
                <a:solidFill>
                  <a:srgbClr val="FFC000"/>
                </a:solidFill>
                <a:latin typeface="Baskerville Old Face" pitchFamily="18" charset="0"/>
              </a:rPr>
              <a:t>, Mitchell. A History of the Jews in Tangier in the Nineteenth and 	Twentieth Centuries.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n-US" sz="1600" i="1" dirty="0" err="1">
                <a:solidFill>
                  <a:srgbClr val="FFC000"/>
                </a:solidFill>
                <a:latin typeface="Baskerville Old Face" pitchFamily="18" charset="0"/>
              </a:rPr>
              <a:t>Shetrit</a:t>
            </a:r>
            <a:r>
              <a:rPr lang="en-US" sz="1600" i="1" dirty="0">
                <a:solidFill>
                  <a:srgbClr val="FFC000"/>
                </a:solidFill>
                <a:latin typeface="Baskerville Old Face" pitchFamily="18" charset="0"/>
              </a:rPr>
              <a:t>, Joseph. "Judeo-Arabic and Judeo-Spanish in morocco and their 	Sociolinguistic Interaction". 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n-US" sz="1600" i="1" dirty="0">
                <a:solidFill>
                  <a:srgbClr val="FFC000"/>
                </a:solidFill>
                <a:latin typeface="Baskerville Old Face" pitchFamily="18" charset="0"/>
              </a:rPr>
              <a:t> 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Yurchenco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" sz="1600" i="1" dirty="0" err="1">
                <a:solidFill>
                  <a:srgbClr val="FFC000"/>
                </a:solidFill>
                <a:latin typeface="Baskerville Old Face" pitchFamily="18" charset="0"/>
              </a:rPr>
              <a:t>Henrietta</a:t>
            </a:r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. La Vuelta Al Mundo En 80 años.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 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 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Nueva York, enero, 2010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" sz="1600" i="1" dirty="0">
                <a:solidFill>
                  <a:srgbClr val="FFC000"/>
                </a:solidFill>
                <a:latin typeface="Baskerville Old Face" pitchFamily="18" charset="0"/>
              </a:rPr>
              <a:t> </a:t>
            </a:r>
            <a:endParaRPr lang="fr-FR" sz="16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5496" y="2425036"/>
            <a:ext cx="8784976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b="1" dirty="0">
                <a:solidFill>
                  <a:srgbClr val="00B050"/>
                </a:solidFill>
                <a:latin typeface="Baskerville Old Face" pitchFamily="18" charset="0"/>
              </a:rPr>
              <a:t>*Expresiones y Refranes </a:t>
            </a:r>
            <a:endParaRPr lang="fr-FR" sz="1600" dirty="0">
              <a:solidFill>
                <a:srgbClr val="00B050"/>
              </a:solidFill>
              <a:latin typeface="Baskerville Old Face" pitchFamily="18" charset="0"/>
            </a:endParaRPr>
          </a:p>
          <a:p>
            <a:pPr algn="ctr"/>
            <a:r>
              <a:rPr lang="es-ES" sz="1600" dirty="0">
                <a:solidFill>
                  <a:srgbClr val="00B050"/>
                </a:solidFill>
                <a:latin typeface="Baskerville Old Face" pitchFamily="18" charset="0"/>
              </a:rPr>
              <a:t>por Alicia Sisso </a:t>
            </a:r>
            <a:r>
              <a:rPr lang="es-ES" sz="1600" dirty="0" err="1">
                <a:solidFill>
                  <a:srgbClr val="00B050"/>
                </a:solidFill>
                <a:latin typeface="Baskerville Old Face" pitchFamily="18" charset="0"/>
              </a:rPr>
              <a:t>Raz</a:t>
            </a:r>
            <a:endParaRPr lang="fr-FR" sz="1600" dirty="0">
              <a:solidFill>
                <a:srgbClr val="00B050"/>
              </a:solidFill>
              <a:latin typeface="Baskerville Old Face" pitchFamily="18" charset="0"/>
            </a:endParaRPr>
          </a:p>
          <a:p>
            <a:pPr algn="ctr"/>
            <a:r>
              <a:rPr lang="es-ES" sz="1400" b="1" dirty="0">
                <a:solidFill>
                  <a:srgbClr val="FFC000"/>
                </a:solidFill>
                <a:latin typeface="Baskerville Old Face" pitchFamily="18" charset="0"/>
              </a:rPr>
              <a:t> 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A la garrada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de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repente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A mi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ueno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literalmente: ay mi bueno: expresión de emoción y cariño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A quitar todo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expresión de ironía: como si fuera que con eso se soluciono todo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'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addlea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la gotera, adobaras la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ca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entera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cuidar de los detalles pequeños, evita 	problemas grandes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Adóle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él y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adóle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ellos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los dos no se pueden comparar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Ah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immá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exclamación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: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madre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mía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Alibianar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el pie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No quedarse demasiado tiempo en las visitas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Amarga fiel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i="1" dirty="0">
                <a:solidFill>
                  <a:srgbClr val="FFC000"/>
                </a:solidFill>
                <a:latin typeface="Baskerville Old Face" pitchFamily="18" charset="0"/>
              </a:rPr>
              <a:t>-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amarga como la hiel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sp>
        <p:nvSpPr>
          <p:cNvPr id="4" name="Arrondir un rectangle avec un coin diagonal 3"/>
          <p:cNvSpPr/>
          <p:nvPr/>
        </p:nvSpPr>
        <p:spPr>
          <a:xfrm>
            <a:off x="6084168" y="1563638"/>
            <a:ext cx="2880320" cy="1656184"/>
          </a:xfrm>
          <a:prstGeom prst="round2Diag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67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1801">
        <p14:prism isInverted="1"/>
      </p:transition>
    </mc:Choice>
    <mc:Fallback xmlns="">
      <p:transition spd="slow" advTm="418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9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339502"/>
            <a:ext cx="878497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Ansí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me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quedís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vivos y sanos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bendición. deseando salud y el bien estar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Ansí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mi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mo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así mismo afirmativo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Ansí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se haga el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al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i="1" dirty="0">
                <a:solidFill>
                  <a:srgbClr val="FFC000"/>
                </a:solidFill>
                <a:latin typeface="Baskerville Old Face" pitchFamily="18" charset="0"/>
              </a:rPr>
              <a:t>-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bendición: es tan bueno, que deseamos una suerte igual para 	nosotros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Ansí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se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mos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endurce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el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al</a:t>
            </a:r>
            <a:r>
              <a:rPr lang="es-ES_tradnl" sz="1400" b="1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bendición: es tan agradable, que lo deseamos para 	nosotros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Ansí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tengamos de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ueno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-bendición : es tan bueno, que lo deseamos para nosotros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Ansí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tengamos el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al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bendición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: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se desea una suerte igual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Ansí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tengamos y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tenguís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lo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ueno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bendición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: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es tan bueno, que se desea igualmente para 	todos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Añidirse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en la cuenta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algo empeoró mas las dificultades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Arrancar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de la vida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fallecer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Bushcar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faidá</a:t>
            </a:r>
            <a:r>
              <a:rPr lang="es-ES_tradnl" sz="1400" b="1" i="1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buscar la vida; buscar que hacer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Bushcar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por su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cabesa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buscar que hacer, buscar como sostenerse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Cada gallinita quedo con su pepita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cada uno con sus costumbres y gustos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Carita pintada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cara bella: persona guapa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Como no más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superior, sin comparación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Como un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pasharo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en la rama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- sin descanso, agitado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Como una hoja en el árbol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temblando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Como y como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de lo mejor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Con tantos bonetes en la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cabesa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tener demasiado actividades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Dabagar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dabagar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i="1" dirty="0">
                <a:solidFill>
                  <a:srgbClr val="FFC000"/>
                </a:solidFill>
                <a:latin typeface="Baskerville Old Face" pitchFamily="18" charset="0"/>
              </a:rPr>
              <a:t>-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poco a poco; con tiempo; despacio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Daca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agüera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que; daca que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figurad; escuchad,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Dale que dale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-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sucesión de actos; uno de tras del otro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sp>
        <p:nvSpPr>
          <p:cNvPr id="3" name="Ruban vers le bas 2"/>
          <p:cNvSpPr/>
          <p:nvPr/>
        </p:nvSpPr>
        <p:spPr>
          <a:xfrm>
            <a:off x="5580112" y="2647826"/>
            <a:ext cx="3456384" cy="1724124"/>
          </a:xfrm>
          <a:prstGeom prst="ribbon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279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3814">
        <p14:prism isInverted="1"/>
      </p:transition>
    </mc:Choice>
    <mc:Fallback xmlns="">
      <p:transition spd="slow" advTm="638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23478"/>
            <a:ext cx="878497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Dar una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saltita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visita corta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De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boca a ore</a:t>
            </a:r>
            <a:r>
              <a:rPr lang="es-ES_tradnl" sz="1400" b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oralmente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De hoy en día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contemporáneo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De pie a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cabesa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- totalmente, realmente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De que la valió y de que la aprestó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nada sirvió; nada fue útil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Derecho como el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Dió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manda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-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justo como debe de ser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Deshandolos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cua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i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con sus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saragüeles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dejándolos sin nada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De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eandole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todo lo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ueno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felicitándole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Dieron unas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coridas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fueron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rápido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Dimes y diretes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negociaciones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Dishó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a su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cabesa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daca y...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decidió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dirty="0" err="1">
                <a:solidFill>
                  <a:srgbClr val="FFC000"/>
                </a:solidFill>
                <a:latin typeface="Baskerville Old Face" pitchFamily="18" charset="0"/>
              </a:rPr>
              <a:t>D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isho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y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misho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habladurías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chismes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Dorearon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siete 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aumas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y un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forno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-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recorrer en todas direcciones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Echar la mano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participar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El mar y el mundo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cantidad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enorme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de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gente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El rincón de las siete semanas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un lugar triste y lúgubre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El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sálto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del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talamón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el crecer de una novia joven después de la boda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En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ca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de mi tía,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no cada día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no hay que ser importuno en casa de otros.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En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ke‛ala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mo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otros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se desea una situación igual también para nosotros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En su hora horada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su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justo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momento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Ende mal y ende negro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por desgracia, lamentablemente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sp>
        <p:nvSpPr>
          <p:cNvPr id="3" name="Arrondir un rectangle avec un coin diagonal 2"/>
          <p:cNvSpPr/>
          <p:nvPr/>
        </p:nvSpPr>
        <p:spPr>
          <a:xfrm>
            <a:off x="5292080" y="1203598"/>
            <a:ext cx="3528392" cy="1800200"/>
          </a:xfrm>
          <a:prstGeom prst="round2Diag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4878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710">
        <p14:prism isInverted="1"/>
      </p:transition>
    </mc:Choice>
    <mc:Fallback xmlns="">
      <p:transition spd="slow" advTm="5071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267494"/>
            <a:ext cx="8856984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Entorti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os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gente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con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actitud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negativa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Entrar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en honduras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pensar profundamente</a:t>
            </a:r>
            <a:r>
              <a:rPr lang="es-ES_tradnl" sz="1400" b="1" i="1" dirty="0">
                <a:solidFill>
                  <a:srgbClr val="FFC000"/>
                </a:solidFill>
                <a:latin typeface="Baskerville Old Face" pitchFamily="18" charset="0"/>
              </a:rPr>
              <a:t> ;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pensar pensamientos complicados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Entre este y entre estas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mientras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Escapados del mal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bendición; expresión de cariño y de protección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Escu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ada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fera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esa hora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más valía que no hubiera pasado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Essa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pena y no otra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expresión de indiferencia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Estar doblado en dos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muy viejo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Este ‛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olam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y otro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literalmente: este mundo y otro = cantidad enorme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Faltar de la vida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fallecer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Fa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er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suab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estimar, recibir con respeto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Fe tiempo y vino tiempo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pasó mucho tiempo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Fera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mal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contracción de: </a:t>
            </a:r>
            <a:r>
              <a:rPr lang="es-ES_tradnl" sz="1400" b="1" i="1" dirty="0" err="1">
                <a:solidFill>
                  <a:srgbClr val="FFC000"/>
                </a:solidFill>
                <a:latin typeface="Baskerville Old Face" pitchFamily="18" charset="0"/>
              </a:rPr>
              <a:t>Feras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(de)</a:t>
            </a:r>
            <a:r>
              <a:rPr lang="es-ES_tradnl" sz="1400" b="1" i="1" dirty="0">
                <a:solidFill>
                  <a:srgbClr val="FFC000"/>
                </a:solidFill>
                <a:latin typeface="Baskerville Old Face" pitchFamily="18" charset="0"/>
              </a:rPr>
              <a:t> Mal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= protegida[o] de </a:t>
            </a:r>
            <a:r>
              <a:rPr lang="es-ES_tradnl" sz="1400" i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l- expresión de cariño.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Según el contexto se puede entender como expresión de cariño o de ironía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Filo con agu</a:t>
            </a:r>
            <a:r>
              <a:rPr lang="es-ES_tradnl" sz="1400" b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a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hilo con aguja = en detalles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Grandes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al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alas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con mucha prisa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Hablar con el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corassón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en la mano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hablar con sinceridad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atta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no más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sin comparación, superior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atta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que se levanten los echados de la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me‛ara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cuando se resuciten los muertos; es 	decir, nunca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Iualito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iualito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exactamente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igual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Jalfear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en vuelta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reciprocar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La mar y el mundo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cantidad enorme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791" y="425351"/>
            <a:ext cx="1595649" cy="2002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862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2413">
        <p14:prism isInverted="1"/>
      </p:transition>
    </mc:Choice>
    <mc:Fallback xmlns="">
      <p:transition spd="slow" advTm="6241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7215" y="339502"/>
            <a:ext cx="8856984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Leídos y escribidos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- personas ilustres y cultas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Levantando de nuevo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amaneciendo, empezando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Levantar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cabesa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prosperar; tener éxito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Levantate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y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fetnea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el '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olam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paga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atención a las cosas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Lo blanco es negro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pensando al revés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Lo que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desho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la viruela, lo cumplió el sarampión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una desgracia se añade a otra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Los (les)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dió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pa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...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tener deseo o intención para hacer algo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Los subieron los humos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i="1" dirty="0">
                <a:solidFill>
                  <a:srgbClr val="FFC000"/>
                </a:solidFill>
                <a:latin typeface="Baskerville Old Face" pitchFamily="18" charset="0"/>
              </a:rPr>
              <a:t>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orgullosos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Luares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de talles y maneras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variedad de lugares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Malo como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Hamman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cruel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Massa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shemura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persona religiosa y piadosa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al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de 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erinaldo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personaje de un romance, se dice de quien tiene buena suerte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Me da por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...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tener deseo o intención de hacer algo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Me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qui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eron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comer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significa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conflicto ardiente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Metementona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contracción: meter en todo= persona indiscreta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Meter en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cami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de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on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e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varas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meter sin dar cuenta en situaciones complicadas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Meter la mano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- participar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Mirar por tu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cabesa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cuidarse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Mi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man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Bereshit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originalmente, antiguamente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Nada queda cabe la muestra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nada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se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puede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comparar con la nuestra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Negro carbón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situación muy mala y horrible; de lo peor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sp>
        <p:nvSpPr>
          <p:cNvPr id="3" name="Ellipse 2"/>
          <p:cNvSpPr/>
          <p:nvPr/>
        </p:nvSpPr>
        <p:spPr>
          <a:xfrm>
            <a:off x="6012160" y="1059582"/>
            <a:ext cx="2992039" cy="187220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3853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8385">
        <p14:prism isInverted="1"/>
      </p:transition>
    </mc:Choice>
    <mc:Fallback xmlns="">
      <p:transition spd="slow" advTm="483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7976" y="334151"/>
            <a:ext cx="8764504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q-AL" sz="1400" b="1" dirty="0">
                <a:solidFill>
                  <a:srgbClr val="FFC000"/>
                </a:solidFill>
                <a:latin typeface="Baskerville Old Face" pitchFamily="18" charset="0"/>
              </a:rPr>
              <a:t>Ni ánde ni cuándo</a:t>
            </a:r>
            <a:r>
              <a:rPr lang="sq-A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sq-AL" sz="1400" i="1" dirty="0">
                <a:solidFill>
                  <a:srgbClr val="FFC000"/>
                </a:solidFill>
                <a:latin typeface="Baskerville Old Face" pitchFamily="18" charset="0"/>
              </a:rPr>
              <a:t>no se sabe ni dónde ni cuándo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Ni levantó los o</a:t>
            </a:r>
            <a:r>
              <a:rPr lang="es-ES_tradnl" sz="1400" b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os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no hizo caso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Ni quedan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judios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como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quistianos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los dos igual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Ni se corto las carnes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- no sufrió al oír tal noticia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No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al.lieguen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ésos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dias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expresión de protección. Ojala y eso no ocurra.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No ha de ser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anque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se a</a:t>
            </a:r>
            <a:r>
              <a:rPr lang="es-ES_tradnl" sz="1400" b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unten el cielo y suelo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nunca será posible de conformar con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eso...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No mire mal en...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palabras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de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protección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y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cariño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No miremos mal en ellos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bendición,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deseando que nunca pasaran lo malo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No salir del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kelal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conformarse a la regla general de la sociedad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No sea muestra falta por lo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ueno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que lo pasaron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señala la ausencia y el deseo de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haberlo disfrutado también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No sea vuestra falta ni la mía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señala la ausencia en un evento; sentido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irónico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en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este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	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contexto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Pa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añidirse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en la cuenta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en medio de las dificultades viene algo que lo empeora mas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Pasaron las negras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sufrieron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Plantado bien en</a:t>
            </a:r>
            <a:r>
              <a:rPr lang="es-ES_tradnl" sz="1400" b="1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su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ve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etud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muy viejo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Preta fe esa ida y peor fe la quedada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la ida y la estancia fueron una desgracia, de lo 	peor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Qaddear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completar las acciones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Qu'el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Dió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mos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adee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deseando la protección de dios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Quien muda de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luar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, muda de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ma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al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el quien cambia su residencia, cambia su suerte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Quien y quien como...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expresión para indicar que no existe comparación por lo excelente 	 que es.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1118" y="114869"/>
            <a:ext cx="2800089" cy="2096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04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9709">
        <p14:prism isInverted="1"/>
      </p:transition>
    </mc:Choice>
    <mc:Fallback xmlns="">
      <p:transition spd="slow" advTm="6970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339502"/>
            <a:ext cx="864096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Ressear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la cabeza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de una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ves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quedar fijados en un lugar sin cambiar.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Sacar sacadas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inventar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Salir con la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cabesa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hacer según la voluntad, ganar, dominar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Salta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en frente de los o</a:t>
            </a:r>
            <a:r>
              <a:rPr lang="es-ES_tradnl" sz="1400" b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os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- es evidente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Se acabó el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eite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se acabó lo mejor; se acabo el mejor tiempo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Se arrancó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de este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'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olam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; o de ésta vida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falleció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Se entortó del todo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- se cambio; tener mala voluntad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Se miró los o</a:t>
            </a:r>
            <a:r>
              <a:rPr lang="es-ES_tradnl" sz="1400" b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os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p'atrás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hizo esfuerzos enormes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[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p'atrás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de: para atrás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]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Se vio negro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hizo esfuerzos enormes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Sentir el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ham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expresión de compasión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shamatas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de muerte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peleas, conflictos feroz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Sin amo ni dueño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ser independiente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Sin hila ni dila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sin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habilidades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Sin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ni una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almaviva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sin nadie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Sin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parar ni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abaragar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sin parar, continuamente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Sta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enterado vivo en su rincón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ser solo y aislado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Sus manos en ....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ocupados con.., controlando algo....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Tener el o</a:t>
            </a:r>
            <a:r>
              <a:rPr lang="es-ES_tradnl" sz="1400" b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o derecho en alguien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- fijarse en alguien con un fin matrimonial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Tener el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uen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nombre </a:t>
            </a:r>
            <a:r>
              <a:rPr lang="es-ES_tradnl" sz="1400" b="1" i="1" dirty="0">
                <a:solidFill>
                  <a:srgbClr val="FFC000"/>
                </a:solidFill>
                <a:latin typeface="Baskerville Old Face" pitchFamily="18" charset="0"/>
              </a:rPr>
              <a:t>-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tener la reputación de... se puede entender en sentido positivo, o 	irónico.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Tener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faidá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endonde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meten sus manos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tener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éxito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en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lo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que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hacen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Tener las manos derechas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tener muchos talentos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sp>
        <p:nvSpPr>
          <p:cNvPr id="3" name="Organigramme : Stockage à accès séquentiel 2"/>
          <p:cNvSpPr/>
          <p:nvPr/>
        </p:nvSpPr>
        <p:spPr>
          <a:xfrm>
            <a:off x="5652120" y="987574"/>
            <a:ext cx="3384376" cy="2520280"/>
          </a:xfrm>
          <a:prstGeom prst="flowChartMagneticTap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80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3113">
        <p14:prism isInverted="1"/>
      </p:transition>
    </mc:Choice>
    <mc:Fallback xmlns="">
      <p:transition spd="slow" advTm="631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263426"/>
            <a:ext cx="8712968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Tener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uen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nombre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tener reputación de...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Tenguís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lo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ueno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bendición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.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Tengáis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todo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bueno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.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Todo como el carbón de la carbonera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horrible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Tu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no sabes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ande se echa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no comprendes nada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Uena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como el pan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muy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buena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Uena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entrada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buena situación, buena influencia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Una mano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 significa el numero cinco. Por superstición el "cinco" se reemplaza con "mano"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Vai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y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venes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idas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y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vueltas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Vai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y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venes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de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vaydabberes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discursos (una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sacada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nueva...)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Vestidos de siete alfileres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vestidos con mucho esmero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Vida del día en día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vida cotidiana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Vive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de las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vive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muy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inteligente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Volver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mora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hacer una barbaridad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Ya 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asrá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por esos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días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lu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idos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expresión que lamenta la pérdida de los mejores 	tiempos; quien no los diera como antes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 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*</a:t>
            </a:r>
            <a:r>
              <a:rPr lang="es-ES_tradnl" sz="1400" b="1" u="sng" dirty="0">
                <a:solidFill>
                  <a:srgbClr val="FFC000"/>
                </a:solidFill>
                <a:latin typeface="Baskerville Old Face" pitchFamily="18" charset="0"/>
              </a:rPr>
              <a:t>La pronunciación de la 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haquetía</a:t>
            </a:r>
            <a:r>
              <a:rPr lang="es-ES_tradnl" sz="1400" b="1" u="sng" dirty="0">
                <a:solidFill>
                  <a:srgbClr val="FFC000"/>
                </a:solidFill>
                <a:latin typeface="Baskerville Old Face" pitchFamily="18" charset="0"/>
              </a:rPr>
              <a:t>: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En general, la pronunciación es como el castellano moderno, con las siguientes excepciones: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pPr lvl="0"/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El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ceceo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no existe en la 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aquetía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pPr lvl="0"/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La pronunciación de las consonantes en palabras derivadas del hebreo y del árabe siguen la pronunciación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de estas lenguas.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251390"/>
            <a:ext cx="2125120" cy="163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030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700">
        <p14:prism isInverted="1"/>
      </p:transition>
    </mc:Choice>
    <mc:Fallback xmlns="">
      <p:transition spd="slow" advTm="60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010" y="0"/>
            <a:ext cx="9083494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En </a:t>
            </a:r>
            <a:r>
              <a:rPr lang="es-ES_tradnl" sz="1400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_tradnl" sz="1400" dirty="0" err="1">
                <a:solidFill>
                  <a:srgbClr val="FFC000"/>
                </a:solidFill>
                <a:latin typeface="Baskerville Old Face" pitchFamily="18" charset="0"/>
              </a:rPr>
              <a:t>aquetía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, la "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s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" al final de palabras, se pronuncia como "</a:t>
            </a:r>
            <a:r>
              <a:rPr lang="es-ES_tradnl" sz="1400" b="1" u="sng" dirty="0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" cuando después hay una vocal, una ‘’h’’ española, o una consonante </a:t>
            </a:r>
            <a:r>
              <a:rPr lang="es-ES_tradnl" sz="1200" dirty="0">
                <a:solidFill>
                  <a:srgbClr val="FFC000"/>
                </a:solidFill>
                <a:latin typeface="Baskerville Old Face" pitchFamily="18" charset="0"/>
              </a:rPr>
              <a:t>sonora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: "b"; "d"; "l"; "m"; "n"; "v"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 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pPr lvl="0"/>
            <a:r>
              <a:rPr lang="es-ES_tradnl" sz="1400" b="1" u="sng" dirty="0">
                <a:solidFill>
                  <a:srgbClr val="FFC000"/>
                </a:solidFill>
                <a:latin typeface="Baskerville Old Face" pitchFamily="18" charset="0"/>
              </a:rPr>
              <a:t>Los sonidos específicos de la </a:t>
            </a:r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haquetía</a:t>
            </a:r>
            <a:r>
              <a:rPr lang="es-ES_tradnl" sz="1400" b="1" u="sng" dirty="0">
                <a:solidFill>
                  <a:srgbClr val="FFC000"/>
                </a:solidFill>
                <a:latin typeface="Baskerville Old Face" pitchFamily="18" charset="0"/>
              </a:rPr>
              <a:t>, diferente del castellano son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: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u="sng" dirty="0">
                <a:solidFill>
                  <a:srgbClr val="FFC000"/>
                </a:solidFill>
                <a:latin typeface="Baskerville Old Face" pitchFamily="18" charset="0"/>
              </a:rPr>
              <a:t>g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-</a:t>
            </a:r>
            <a:r>
              <a:rPr lang="es-ES_tradnl" sz="1400" b="1" i="1" dirty="0">
                <a:solidFill>
                  <a:srgbClr val="FFC000"/>
                </a:solidFill>
                <a:latin typeface="Baskerville Old Face" pitchFamily="18" charset="0"/>
              </a:rPr>
              <a:t>	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c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omo la “</a:t>
            </a:r>
            <a:r>
              <a:rPr lang="ar-SA" sz="1400" dirty="0">
                <a:solidFill>
                  <a:srgbClr val="FFC000"/>
                </a:solidFill>
                <a:latin typeface="Baskerville Old Face" pitchFamily="18" charset="0"/>
              </a:rPr>
              <a:t>غ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” árabe, o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"r"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uvular fricativa en francés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(</a:t>
            </a:r>
            <a:r>
              <a:rPr lang="es-ES_tradnl" sz="1400" i="1" dirty="0" err="1">
                <a:solidFill>
                  <a:srgbClr val="FFC000"/>
                </a:solidFill>
                <a:latin typeface="Baskerville Old Face" pitchFamily="18" charset="0"/>
              </a:rPr>
              <a:t>rue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).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u="sng" dirty="0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	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como "</a:t>
            </a:r>
            <a:r>
              <a:rPr lang="he-IL" sz="1400" dirty="0">
                <a:solidFill>
                  <a:srgbClr val="FFC000"/>
                </a:solidFill>
                <a:latin typeface="Baskerville Old Face" pitchFamily="18" charset="0"/>
              </a:rPr>
              <a:t>ח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" hebrea o “</a:t>
            </a:r>
            <a:r>
              <a:rPr lang="ar-SA" sz="1400" dirty="0">
                <a:solidFill>
                  <a:srgbClr val="FFC000"/>
                </a:solidFill>
                <a:latin typeface="Baskerville Old Face" pitchFamily="18" charset="0"/>
              </a:rPr>
              <a:t>ح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” árabe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(</a:t>
            </a:r>
            <a:r>
              <a:rPr lang="he-IL" sz="1400" dirty="0">
                <a:solidFill>
                  <a:srgbClr val="FFC000"/>
                </a:solidFill>
                <a:latin typeface="Baskerville Old Face" pitchFamily="18" charset="0"/>
              </a:rPr>
              <a:t>חכם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). El sonido es parecido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a la "jota" castellana, pero el aire pasa a través de la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parte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profunda de la laringe.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u="sng" dirty="0">
                <a:solidFill>
                  <a:srgbClr val="FFC000"/>
                </a:solidFill>
                <a:latin typeface="Baskerville Old Face" pitchFamily="18" charset="0"/>
              </a:rPr>
              <a:t>j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-</a:t>
            </a:r>
            <a:r>
              <a:rPr lang="es-ES_tradnl" sz="1400" b="1" i="1" dirty="0">
                <a:solidFill>
                  <a:srgbClr val="FFC000"/>
                </a:solidFill>
                <a:latin typeface="Baskerville Old Face" pitchFamily="18" charset="0"/>
              </a:rPr>
              <a:t>	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como "j"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francesa </a:t>
            </a:r>
            <a:r>
              <a:rPr lang="es-ES_tradnl" sz="1400" b="1" i="1" dirty="0">
                <a:solidFill>
                  <a:srgbClr val="FFC000"/>
                </a:solidFill>
                <a:latin typeface="Baskerville Old Face" pitchFamily="18" charset="0"/>
              </a:rPr>
              <a:t>(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jardín).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k -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como en español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(karate).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En palabras de origen hebreo o árabe.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l.l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	“l” geminada, acentuada, como en español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“al lado”.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q -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como en español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(quedar).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Palabras de origen árabe se distinguen por la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ausencia de la "u" después del "q"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(</a:t>
            </a:r>
            <a:r>
              <a:rPr lang="es-ES_tradnl" sz="1400" b="1" i="1" dirty="0" err="1">
                <a:solidFill>
                  <a:srgbClr val="FFC000"/>
                </a:solidFill>
                <a:latin typeface="Baskerville Old Face" pitchFamily="18" charset="0"/>
              </a:rPr>
              <a:t>qailear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),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y se pronuncia como "</a:t>
            </a:r>
            <a:r>
              <a:rPr lang="ar-SA" sz="1400" dirty="0">
                <a:solidFill>
                  <a:srgbClr val="FFC000"/>
                </a:solidFill>
                <a:latin typeface="Baskerville Old Face" pitchFamily="18" charset="0"/>
              </a:rPr>
              <a:t>ق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" árabe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(se pronuncia en la glotis).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sh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- como la “ch” francesa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(</a:t>
            </a:r>
            <a:r>
              <a:rPr lang="es-ES_tradnl" sz="1400" i="1" dirty="0" err="1">
                <a:solidFill>
                  <a:srgbClr val="FFC000"/>
                </a:solidFill>
                <a:latin typeface="Baskerville Old Face" pitchFamily="18" charset="0"/>
              </a:rPr>
              <a:t>chemise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).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‛</a:t>
            </a:r>
            <a:r>
              <a:rPr lang="es-ES_tradnl" sz="1400" b="1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-</a:t>
            </a:r>
            <a:r>
              <a:rPr lang="es-ES_tradnl" sz="1400" b="1" i="1" dirty="0">
                <a:solidFill>
                  <a:srgbClr val="FFC000"/>
                </a:solidFill>
                <a:latin typeface="Baskerville Old Face" pitchFamily="18" charset="0"/>
              </a:rPr>
              <a:t>	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como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"</a:t>
            </a:r>
            <a:r>
              <a:rPr lang="he-IL" sz="1400" dirty="0">
                <a:solidFill>
                  <a:srgbClr val="FFC000"/>
                </a:solidFill>
                <a:latin typeface="Baskerville Old Face" pitchFamily="18" charset="0"/>
              </a:rPr>
              <a:t>ע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" hebrea o “</a:t>
            </a:r>
            <a:r>
              <a:rPr lang="ar-SA" sz="1400" dirty="0">
                <a:solidFill>
                  <a:srgbClr val="FFC000"/>
                </a:solidFill>
                <a:latin typeface="Baskerville Old Face" pitchFamily="18" charset="0"/>
              </a:rPr>
              <a:t>ع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” árabe (</a:t>
            </a:r>
            <a:r>
              <a:rPr lang="he-IL" sz="1400" dirty="0">
                <a:solidFill>
                  <a:srgbClr val="FFC000"/>
                </a:solidFill>
                <a:latin typeface="Baskerville Old Face" pitchFamily="18" charset="0"/>
              </a:rPr>
              <a:t>עולם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--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‛</a:t>
            </a:r>
            <a:r>
              <a:rPr lang="es-ES_tradnl" sz="1400" i="1" dirty="0" err="1">
                <a:solidFill>
                  <a:srgbClr val="FFC000"/>
                </a:solidFill>
                <a:latin typeface="Baskerville Old Face" pitchFamily="18" charset="0"/>
              </a:rPr>
              <a:t>olam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; </a:t>
            </a:r>
            <a:r>
              <a:rPr lang="es-ES_tradnl" sz="1400" i="1" u="sng" dirty="0" err="1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_tradnl" sz="1400" i="1" dirty="0" err="1">
                <a:solidFill>
                  <a:srgbClr val="FFC000"/>
                </a:solidFill>
                <a:latin typeface="Baskerville Old Face" pitchFamily="18" charset="0"/>
              </a:rPr>
              <a:t>a‛ama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)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laríngea sonora.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u="sng" dirty="0">
                <a:solidFill>
                  <a:srgbClr val="FFC000"/>
                </a:solidFill>
                <a:latin typeface="Baskerville Old Face" pitchFamily="18" charset="0"/>
              </a:rPr>
              <a:t>z</a:t>
            </a:r>
            <a:r>
              <a:rPr lang="es-ES_tradnl" sz="1400" b="1" i="1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-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	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como "z" francesa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(</a:t>
            </a:r>
            <a:r>
              <a:rPr lang="es-ES_tradnl" sz="1400" i="1" dirty="0" err="1">
                <a:solidFill>
                  <a:srgbClr val="FFC000"/>
                </a:solidFill>
                <a:latin typeface="Baskerville Old Face" pitchFamily="18" charset="0"/>
              </a:rPr>
              <a:t>zéro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).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b="1" u="sng" dirty="0" err="1">
                <a:solidFill>
                  <a:srgbClr val="FFC000"/>
                </a:solidFill>
                <a:latin typeface="Baskerville Old Face" pitchFamily="18" charset="0"/>
              </a:rPr>
              <a:t>zz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ss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_tradnl" sz="1400" b="1" dirty="0" err="1">
                <a:solidFill>
                  <a:srgbClr val="FFC000"/>
                </a:solidFill>
                <a:latin typeface="Baskerville Old Face" pitchFamily="18" charset="0"/>
              </a:rPr>
              <a:t>dd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etc.</a:t>
            </a:r>
            <a:r>
              <a:rPr lang="es-ES_tradnl" sz="1400" b="1" dirty="0">
                <a:solidFill>
                  <a:srgbClr val="FFC000"/>
                </a:solidFill>
                <a:latin typeface="Baskerville Old Face" pitchFamily="18" charset="0"/>
              </a:rPr>
              <a:t> - 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letras dobles indican una pronunciación acentuada.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 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i="1" u="sng" dirty="0">
                <a:solidFill>
                  <a:srgbClr val="FFC000"/>
                </a:solidFill>
                <a:latin typeface="Baskerville Old Face" pitchFamily="18" charset="0"/>
              </a:rPr>
              <a:t>Bibliografía: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dirty="0" err="1">
                <a:solidFill>
                  <a:srgbClr val="FFC000"/>
                </a:solidFill>
                <a:latin typeface="Baskerville Old Face" pitchFamily="18" charset="0"/>
              </a:rPr>
              <a:t>Bendayan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de </a:t>
            </a:r>
            <a:r>
              <a:rPr lang="es-ES_tradnl" sz="1400" dirty="0" err="1">
                <a:solidFill>
                  <a:srgbClr val="FFC000"/>
                </a:solidFill>
                <a:latin typeface="Baskerville Old Face" pitchFamily="18" charset="0"/>
              </a:rPr>
              <a:t>Bendelac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_tradnl" sz="1400" dirty="0" err="1">
                <a:solidFill>
                  <a:srgbClr val="FFC000"/>
                </a:solidFill>
                <a:latin typeface="Baskerville Old Face" pitchFamily="18" charset="0"/>
              </a:rPr>
              <a:t>Alegria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.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Diccionario del Judeoespañol de los Sefardíes del Norte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	de Marruecos.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010" y="4395885"/>
            <a:ext cx="908349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400" dirty="0" err="1">
                <a:solidFill>
                  <a:srgbClr val="FFC000"/>
                </a:solidFill>
                <a:latin typeface="Baskerville Old Face" pitchFamily="18" charset="0"/>
              </a:rPr>
              <a:t>Benharroch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, B. Isaac.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Diccionario de </a:t>
            </a:r>
            <a:r>
              <a:rPr lang="es-ES_tradnl" sz="1400" i="1" u="sng" dirty="0" err="1">
                <a:solidFill>
                  <a:srgbClr val="FFC000"/>
                </a:solidFill>
                <a:latin typeface="Baskerville Old Face" pitchFamily="18" charset="0"/>
              </a:rPr>
              <a:t>H</a:t>
            </a:r>
            <a:r>
              <a:rPr lang="es-ES_tradnl" sz="1400" i="1" dirty="0" err="1">
                <a:solidFill>
                  <a:srgbClr val="FFC000"/>
                </a:solidFill>
                <a:latin typeface="Baskerville Old Face" pitchFamily="18" charset="0"/>
              </a:rPr>
              <a:t>aquetía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.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dirty="0" err="1">
                <a:solidFill>
                  <a:srgbClr val="FFC000"/>
                </a:solidFill>
                <a:latin typeface="Baskerville Old Face" pitchFamily="18" charset="0"/>
              </a:rPr>
              <a:t>Benoliel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, </a:t>
            </a:r>
            <a:r>
              <a:rPr lang="es-ES_tradnl" sz="1400" dirty="0" err="1">
                <a:solidFill>
                  <a:srgbClr val="FFC000"/>
                </a:solidFill>
                <a:latin typeface="Baskerville Old Face" pitchFamily="18" charset="0"/>
              </a:rPr>
              <a:t>Jose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. 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Dialecto Judeo-</a:t>
            </a:r>
            <a:r>
              <a:rPr lang="es-ES_tradnl" sz="1400" i="1" dirty="0" err="1">
                <a:solidFill>
                  <a:srgbClr val="FFC000"/>
                </a:solidFill>
                <a:latin typeface="Baskerville Old Face" pitchFamily="18" charset="0"/>
              </a:rPr>
              <a:t>Hispanico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-</a:t>
            </a:r>
            <a:r>
              <a:rPr lang="es-ES_tradnl" sz="1400" i="1" dirty="0" err="1">
                <a:solidFill>
                  <a:srgbClr val="FFC000"/>
                </a:solidFill>
                <a:latin typeface="Baskerville Old Face" pitchFamily="18" charset="0"/>
              </a:rPr>
              <a:t>Marroqui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 o </a:t>
            </a:r>
            <a:r>
              <a:rPr lang="es-ES_tradnl" sz="1400" i="1" dirty="0" err="1">
                <a:solidFill>
                  <a:srgbClr val="FFC000"/>
                </a:solidFill>
                <a:latin typeface="Baskerville Old Face" pitchFamily="18" charset="0"/>
              </a:rPr>
              <a:t>Ḥakitia</a:t>
            </a:r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.</a:t>
            </a:r>
            <a:r>
              <a:rPr lang="es-ES_tradnl" sz="1400" dirty="0">
                <a:solidFill>
                  <a:srgbClr val="FFC000"/>
                </a:solidFill>
                <a:latin typeface="Baskerville Old Face" pitchFamily="18" charset="0"/>
              </a:rPr>
              <a:t> 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  <a:p>
            <a:r>
              <a:rPr lang="es-ES_tradnl" sz="1400" i="1" dirty="0">
                <a:solidFill>
                  <a:srgbClr val="FFC000"/>
                </a:solidFill>
                <a:latin typeface="Baskerville Old Face" pitchFamily="18" charset="0"/>
              </a:rPr>
              <a:t>Y lo que se hablaba en mi casa...</a:t>
            </a:r>
            <a:endParaRPr lang="fr-FR" sz="14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sp>
        <p:nvSpPr>
          <p:cNvPr id="4" name="Parchemin vertical 3"/>
          <p:cNvSpPr/>
          <p:nvPr/>
        </p:nvSpPr>
        <p:spPr>
          <a:xfrm>
            <a:off x="6660232" y="1635646"/>
            <a:ext cx="2448272" cy="3168352"/>
          </a:xfrm>
          <a:prstGeom prst="verticalScroll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988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1015">
        <p14:prism isInverted="1"/>
      </p:transition>
    </mc:Choice>
    <mc:Fallback xmlns="">
      <p:transition spd="slow" advTm="510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83568" y="195486"/>
            <a:ext cx="7848872" cy="523220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2800" dirty="0" smtClean="0">
                <a:solidFill>
                  <a:srgbClr val="FFFF00"/>
                </a:solidFill>
                <a:latin typeface="Blazed" pitchFamily="2" charset="0"/>
              </a:rPr>
              <a:t>Fin de la Primera Parte</a:t>
            </a:r>
            <a:endParaRPr lang="fr-FR" sz="2800" dirty="0">
              <a:solidFill>
                <a:srgbClr val="FFFF00"/>
              </a:solidFill>
              <a:latin typeface="Blazed" pitchFamily="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79512" y="843558"/>
            <a:ext cx="86409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err="1" smtClean="0">
                <a:solidFill>
                  <a:srgbClr val="00B050"/>
                </a:solidFill>
                <a:latin typeface="Baskerville Old Face" pitchFamily="18" charset="0"/>
              </a:rPr>
              <a:t>Agradecilientos</a:t>
            </a:r>
            <a:r>
              <a:rPr lang="fr-FR" sz="2400" b="1" i="1" dirty="0" smtClean="0">
                <a:solidFill>
                  <a:srgbClr val="00B050"/>
                </a:solidFill>
                <a:latin typeface="Baskerville Old Face" pitchFamily="18" charset="0"/>
              </a:rPr>
              <a:t> :</a:t>
            </a:r>
          </a:p>
          <a:p>
            <a:pPr marL="285750" indent="-285750">
              <a:buFontTx/>
              <a:buChar char="-"/>
            </a:pP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Al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conjunto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del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grupo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  <a:hlinkClick r:id="rId2"/>
              </a:rPr>
              <a:t>SEFARADE@YAHOOGROUPS.COM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,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por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su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colaboracion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,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dirigido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por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: RAQUEL KASSIM</a:t>
            </a:r>
          </a:p>
          <a:p>
            <a:pPr marL="285750" indent="-285750">
              <a:buFontTx/>
              <a:buChar char="-"/>
            </a:pP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A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todos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los amigos,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autores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de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Haquetia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,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principalmente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a :</a:t>
            </a:r>
          </a:p>
          <a:p>
            <a:pPr marL="285750" indent="-285750">
              <a:buFontTx/>
              <a:buChar char="-"/>
            </a:pP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-Sara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Fereres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De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Moryoussef</a:t>
            </a:r>
            <a:endParaRPr lang="fr-FR" b="1" i="1" dirty="0" smtClean="0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  <a:p>
            <a:pPr marL="285750" indent="-285750">
              <a:buFontTx/>
              <a:buChar char="-"/>
            </a:pP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-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Soly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Anidjar</a:t>
            </a:r>
            <a:endParaRPr lang="fr-FR" b="1" i="1" dirty="0" smtClean="0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  <a:p>
            <a:pPr marL="285750" indent="-285750">
              <a:buFontTx/>
              <a:buChar char="-"/>
            </a:pP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-Mercedes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Dembo</a:t>
            </a:r>
            <a:endParaRPr lang="fr-FR" b="1" i="1" dirty="0" smtClean="0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  <a:p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Y sobre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todo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a  Alicia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Sisso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Raz,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por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esta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gran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introduccion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de la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haquetia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!</a:t>
            </a:r>
          </a:p>
          <a:p>
            <a:endParaRPr lang="fr-FR" b="1" i="1" dirty="0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  <a:p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Musica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y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Canciones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Sefardistas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(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una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compilacion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de I/2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hora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,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preparada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por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mi de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extractos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,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como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Danzas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morisca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la diaspora Sefardi,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Flory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Jagorda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,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Durme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, </a:t>
            </a:r>
            <a:r>
              <a:rPr lang="fr-FR" b="1" i="1" dirty="0" err="1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Durme</a:t>
            </a:r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, La Sevilla Sefardi, Le roi et l’oiseau, etc…..°</a:t>
            </a:r>
          </a:p>
          <a:p>
            <a:r>
              <a:rPr lang="fr-FR" b="1" i="1" dirty="0" smtClean="0">
                <a:solidFill>
                  <a:schemeClr val="bg1">
                    <a:lumMod val="95000"/>
                  </a:schemeClr>
                </a:solidFill>
                <a:latin typeface="Baskerville Old Face" pitchFamily="18" charset="0"/>
              </a:rPr>
              <a:t>Montage : Felix Castro</a:t>
            </a:r>
            <a:endParaRPr lang="fr-FR" b="1" i="1" dirty="0">
              <a:solidFill>
                <a:schemeClr val="bg1">
                  <a:lumMod val="95000"/>
                </a:schemeClr>
              </a:solidFill>
              <a:latin typeface="Baskerville Old Face" pitchFamily="18" charset="0"/>
            </a:endParaRPr>
          </a:p>
        </p:txBody>
      </p:sp>
      <p:pic>
        <p:nvPicPr>
          <p:cNvPr id="7" name="Image 6" descr="Blink animé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479962"/>
            <a:ext cx="2592288" cy="504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1779662"/>
            <a:ext cx="1118612" cy="1123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472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0">
        <p14:ripple/>
      </p:transition>
    </mc:Choice>
    <mc:Fallback xmlns="">
      <p:transition spd="slow" advTm="6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1693</TotalTime>
  <Words>3462</Words>
  <Application>Microsoft Office PowerPoint</Application>
  <PresentationFormat>Affichage à l'écran (16:9)</PresentationFormat>
  <Paragraphs>326</Paragraphs>
  <Slides>28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29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Felix</dc:creator>
  <cp:lastModifiedBy>Felix</cp:lastModifiedBy>
  <cp:revision>49</cp:revision>
  <dcterms:created xsi:type="dcterms:W3CDTF">2011-11-17T00:57:23Z</dcterms:created>
  <dcterms:modified xsi:type="dcterms:W3CDTF">2011-11-21T16:13:56Z</dcterms:modified>
</cp:coreProperties>
</file>