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65" r:id="rId14"/>
    <p:sldId id="269" r:id="rId15"/>
    <p:sldId id="270" r:id="rId16"/>
    <p:sldId id="271" r:id="rId17"/>
    <p:sldId id="272" r:id="rId1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ICHET" initials="G.P"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09" autoAdjust="0"/>
  </p:normalViewPr>
  <p:slideViewPr>
    <p:cSldViewPr>
      <p:cViewPr varScale="1">
        <p:scale>
          <a:sx n="70" d="100"/>
          <a:sy n="70" d="100"/>
        </p:scale>
        <p:origin x="-5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BC0402-EC1C-4CA0-8D6C-A17F3760F7F8}" type="datetimeFigureOut">
              <a:rPr lang="fr-FR" smtClean="0"/>
              <a:pPr/>
              <a:t>02/11/2011</a:t>
            </a:fld>
            <a:endParaRPr lang="fr-FR"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4F4E06-D1B5-4D91-B127-11598D8B9900}" type="slidenum">
              <a:rPr lang="fr-FR" smtClean="0"/>
              <a:pPr/>
              <a:t>‹N°›</a:t>
            </a:fld>
            <a:endParaRPr lang="fr-FR"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64F4E06-D1B5-4D91-B127-11598D8B9900}" type="slidenum">
              <a:rPr lang="fr-FR" smtClean="0"/>
              <a:pPr/>
              <a:t>2</a:t>
            </a:fld>
            <a:endParaRPr lang="fr-F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64F4E06-D1B5-4D91-B127-11598D8B9900}" type="slidenum">
              <a:rPr lang="fr-FR" smtClean="0"/>
              <a:pPr/>
              <a:t>4</a:t>
            </a:fld>
            <a:endParaRPr lang="fr-F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64F4E06-D1B5-4D91-B127-11598D8B9900}" type="slidenum">
              <a:rPr lang="fr-FR" smtClean="0"/>
              <a:pPr/>
              <a:t>5</a:t>
            </a:fld>
            <a:endParaRPr lang="fr-F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64F4E06-D1B5-4D91-B127-11598D8B9900}" type="slidenum">
              <a:rPr lang="fr-FR" smtClean="0"/>
              <a:pPr/>
              <a:t>6</a:t>
            </a:fld>
            <a:endParaRPr lang="fr-F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64F4E06-D1B5-4D91-B127-11598D8B9900}" type="slidenum">
              <a:rPr lang="fr-FR" smtClean="0"/>
              <a:pPr/>
              <a:t>8</a:t>
            </a:fld>
            <a:endParaRPr lang="fr-F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2">
        <a:schemeClr val="bg2"/>
      </p:bgRef>
    </p:bg>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19" name="Espace réservé du pied de page 18"/>
          <p:cNvSpPr>
            <a:spLocks noGrp="1"/>
          </p:cNvSpPr>
          <p:nvPr>
            <p:ph type="ftr" sz="quarter" idx="11"/>
          </p:nvPr>
        </p:nvSpPr>
        <p:spPr/>
        <p:txBody>
          <a:bodyPr/>
          <a:lstStyle/>
          <a:p>
            <a:endParaRPr lang="fr-FR" dirty="0"/>
          </a:p>
        </p:txBody>
      </p:sp>
      <p:sp>
        <p:nvSpPr>
          <p:cNvPr id="27" name="Espace réservé du numéro de diapositive 26"/>
          <p:cNvSpPr>
            <a:spLocks noGrp="1"/>
          </p:cNvSpPr>
          <p:nvPr>
            <p:ph type="sldNum" sz="quarter" idx="12"/>
          </p:nvPr>
        </p:nvSpPr>
        <p:spPr/>
        <p:txBody>
          <a:bodyPr/>
          <a:lstStyle/>
          <a:p>
            <a:fld id="{A894615D-519A-4FB3-B7A3-0AE662D4BE37}" type="slidenum">
              <a:rPr lang="fr-FR" smtClean="0"/>
              <a:pPr/>
              <a:t>‹N°›</a:t>
            </a:fld>
            <a:endParaRPr lang="fr-FR"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A894615D-519A-4FB3-B7A3-0AE662D4BE37}" type="slidenum">
              <a:rPr lang="fr-FR" smtClean="0"/>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A894615D-519A-4FB3-B7A3-0AE662D4BE37}" type="slidenum">
              <a:rPr lang="fr-FR" smtClean="0"/>
              <a:pPr/>
              <a:t>‹N°›</a:t>
            </a:fld>
            <a:endParaRPr lang="fr-FR"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A894615D-519A-4FB3-B7A3-0AE662D4BE37}" type="slidenum">
              <a:rPr lang="fr-FR" smtClean="0"/>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tIns="45720" anchor="b"/>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A894615D-519A-4FB3-B7A3-0AE662D4BE37}" type="slidenum">
              <a:rPr lang="fr-FR" smtClean="0"/>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A894615D-519A-4FB3-B7A3-0AE662D4BE37}" type="slidenum">
              <a:rPr lang="fr-FR" smtClean="0"/>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A894615D-519A-4FB3-B7A3-0AE662D4BE37}" type="slidenum">
              <a:rPr lang="fr-FR" smtClean="0"/>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A894615D-519A-4FB3-B7A3-0AE662D4BE37}" type="slidenum">
              <a:rPr lang="fr-FR" smtClean="0"/>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Rogner et arrondir un rectangle à un seul coi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Triangle rect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r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a:xfrm>
            <a:off x="8077200" y="6356350"/>
            <a:ext cx="609600" cy="365125"/>
          </a:xfrm>
        </p:spPr>
        <p:txBody>
          <a:bodyPr/>
          <a:lstStyle/>
          <a:p>
            <a:fld id="{A894615D-519A-4FB3-B7A3-0AE662D4BE37}" type="slidenum">
              <a:rPr lang="fr-FR" smtClean="0"/>
              <a:pPr/>
              <a:t>‹N°›</a:t>
            </a:fld>
            <a:endParaRPr lang="fr-FR" dirty="0"/>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dirty="0" smtClean="0"/>
              <a:t>Cliquez sur l'icône pour ajouter une image</a:t>
            </a:r>
            <a:endParaRPr kumimoji="0" lang="en-US" dirty="0"/>
          </a:p>
        </p:txBody>
      </p:sp>
      <p:sp>
        <p:nvSpPr>
          <p:cNvPr id="10" name="Forme lib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orme lib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A894615D-519A-4FB3-B7A3-0AE662D4BE37}" type="slidenum">
              <a:rPr lang="fr-FR" smtClean="0"/>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8B78C2C1-3261-4F7A-920D-25E55E5A7823}" type="datetimeFigureOut">
              <a:rPr lang="fr-FR" smtClean="0"/>
              <a:pPr/>
              <a:t>02/11/2011</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A894615D-519A-4FB3-B7A3-0AE662D4BE37}" type="slidenum">
              <a:rPr lang="fr-FR" smtClean="0"/>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e lib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orme lib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Espace réservé du titre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B78C2C1-3261-4F7A-920D-25E55E5A7823}" type="datetimeFigureOut">
              <a:rPr lang="fr-FR" smtClean="0"/>
              <a:pPr/>
              <a:t>02/11/2011</a:t>
            </a:fld>
            <a:endParaRPr lang="fr-FR" dirty="0"/>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dirty="0"/>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894615D-519A-4FB3-B7A3-0AE662D4BE37}" type="slidenum">
              <a:rPr lang="fr-FR" smtClean="0"/>
              <a:pPr/>
              <a:t>‹N°›</a:t>
            </a:fld>
            <a:endParaRPr lang="fr-FR" dirty="0"/>
          </a:p>
        </p:txBody>
      </p:sp>
      <p:grpSp>
        <p:nvGrpSpPr>
          <p:cNvPr id="2" name="Groupe 1"/>
          <p:cNvGrpSpPr/>
          <p:nvPr/>
        </p:nvGrpSpPr>
        <p:grpSpPr>
          <a:xfrm>
            <a:off x="-19017" y="202408"/>
            <a:ext cx="9180548" cy="649224"/>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audio1.wav"/><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mailto:gp.9227@hotmail.f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6" name="Image 5" descr="Cygne2.JPG"/>
          <p:cNvPicPr>
            <a:picLocks noChangeAspect="1"/>
          </p:cNvPicPr>
          <p:nvPr/>
        </p:nvPicPr>
        <p:blipFill>
          <a:blip r:embed="rId5" cstate="print"/>
          <a:stretch>
            <a:fillRect/>
          </a:stretch>
        </p:blipFill>
        <p:spPr>
          <a:xfrm>
            <a:off x="0" y="-154641"/>
            <a:ext cx="9144000" cy="7167282"/>
          </a:xfrm>
          <a:prstGeom prst="rect">
            <a:avLst/>
          </a:prstGeom>
          <a:ln>
            <a:noFill/>
          </a:ln>
          <a:effectLst>
            <a:outerShdw blurRad="292100" dist="139700" dir="2700000" algn="tl" rotWithShape="0">
              <a:srgbClr val="333333">
                <a:alpha val="65000"/>
              </a:srgbClr>
            </a:outerShdw>
          </a:effectLst>
        </p:spPr>
      </p:pic>
      <p:sp>
        <p:nvSpPr>
          <p:cNvPr id="2" name="Titre 1"/>
          <p:cNvSpPr>
            <a:spLocks noGrp="1"/>
          </p:cNvSpPr>
          <p:nvPr>
            <p:ph type="ctrTitle"/>
          </p:nvPr>
        </p:nvSpPr>
        <p:spPr>
          <a:xfrm>
            <a:off x="1331640" y="1340768"/>
            <a:ext cx="6264696" cy="1828800"/>
          </a:xfrm>
          <a:effectLst>
            <a:innerShdw blurRad="63500" dist="50800" dir="2700000">
              <a:prstClr val="black">
                <a:alpha val="50000"/>
              </a:prstClr>
            </a:innerShdw>
          </a:effectLst>
        </p:spPr>
        <p:txBody>
          <a:bodyPr/>
          <a:lstStyle/>
          <a:p>
            <a:pPr algn="ctr"/>
            <a:r>
              <a:rPr lang="fr-FR" dirty="0" smtClean="0">
                <a:solidFill>
                  <a:srgbClr val="FFFF00"/>
                </a:solidFill>
              </a:rPr>
              <a:t>PROMENADE </a:t>
            </a:r>
            <a:br>
              <a:rPr lang="fr-FR" dirty="0" smtClean="0">
                <a:solidFill>
                  <a:srgbClr val="FFFF00"/>
                </a:solidFill>
              </a:rPr>
            </a:br>
            <a:r>
              <a:rPr lang="fr-FR" dirty="0" smtClean="0">
                <a:solidFill>
                  <a:srgbClr val="FFFF00"/>
                </a:solidFill>
              </a:rPr>
              <a:t>EN PEINTURE</a:t>
            </a:r>
            <a:endParaRPr lang="fr-FR" dirty="0">
              <a:solidFill>
                <a:srgbClr val="FFFF00"/>
              </a:solidFill>
            </a:endParaRPr>
          </a:p>
        </p:txBody>
      </p:sp>
      <p:sp>
        <p:nvSpPr>
          <p:cNvPr id="3" name="Sous-titre 2"/>
          <p:cNvSpPr>
            <a:spLocks noGrp="1"/>
          </p:cNvSpPr>
          <p:nvPr>
            <p:ph type="subTitle" idx="1"/>
          </p:nvPr>
        </p:nvSpPr>
        <p:spPr>
          <a:xfrm>
            <a:off x="533400" y="3573016"/>
            <a:ext cx="7855024" cy="2160240"/>
          </a:xfrm>
          <a:effectLst>
            <a:glow rad="228600">
              <a:schemeClr val="accent1">
                <a:satMod val="175000"/>
                <a:alpha val="40000"/>
              </a:schemeClr>
            </a:glow>
          </a:effectLst>
        </p:spPr>
        <p:txBody>
          <a:bodyPr>
            <a:normAutofit fontScale="92500" lnSpcReduction="20000"/>
          </a:bodyPr>
          <a:lstStyle/>
          <a:p>
            <a:pPr algn="ctr"/>
            <a:r>
              <a:rPr lang="fr-FR" dirty="0" smtClean="0">
                <a:solidFill>
                  <a:schemeClr val="bg1"/>
                </a:solidFill>
                <a:effectLst>
                  <a:outerShdw blurRad="38100" dist="38100" dir="2700000" algn="tl">
                    <a:srgbClr val="000000">
                      <a:alpha val="43137"/>
                    </a:srgbClr>
                  </a:outerShdw>
                </a:effectLst>
              </a:rPr>
              <a:t>Au travers de mes tableaux </a:t>
            </a:r>
          </a:p>
          <a:p>
            <a:pPr algn="ctr"/>
            <a:r>
              <a:rPr lang="fr-FR" dirty="0" smtClean="0">
                <a:solidFill>
                  <a:schemeClr val="bg1"/>
                </a:solidFill>
                <a:effectLst>
                  <a:outerShdw blurRad="38100" dist="38100" dir="2700000" algn="tl">
                    <a:srgbClr val="000000">
                      <a:alpha val="43137"/>
                    </a:srgbClr>
                  </a:outerShdw>
                </a:effectLst>
              </a:rPr>
              <a:t>Je vous propose une découverte de la forêt</a:t>
            </a:r>
          </a:p>
          <a:p>
            <a:pPr algn="ctr"/>
            <a:r>
              <a:rPr lang="fr-FR" sz="3500" dirty="0" smtClean="0">
                <a:solidFill>
                  <a:srgbClr val="FFFF00"/>
                </a:solidFill>
                <a:effectLst>
                  <a:outerShdw blurRad="38100" dist="38100" dir="2700000" algn="tl">
                    <a:srgbClr val="000000">
                      <a:alpha val="43137"/>
                    </a:srgbClr>
                  </a:outerShdw>
                </a:effectLst>
              </a:rPr>
              <a:t>La forêt de LYONS </a:t>
            </a:r>
          </a:p>
          <a:p>
            <a:pPr algn="ctr"/>
            <a:r>
              <a:rPr lang="fr-FR" dirty="0" smtClean="0">
                <a:solidFill>
                  <a:schemeClr val="bg1"/>
                </a:solidFill>
                <a:effectLst>
                  <a:outerShdw blurRad="38100" dist="38100" dir="2700000" algn="tl">
                    <a:srgbClr val="000000">
                      <a:alpha val="43137"/>
                    </a:srgbClr>
                  </a:outerShdw>
                </a:effectLst>
              </a:rPr>
              <a:t>dans le Vexin Normand</a:t>
            </a:r>
          </a:p>
          <a:p>
            <a:pPr algn="ctr"/>
            <a:r>
              <a:rPr lang="fr-FR" dirty="0" smtClean="0">
                <a:solidFill>
                  <a:schemeClr val="bg1"/>
                </a:solidFill>
                <a:effectLst>
                  <a:outerShdw blurRad="38100" dist="38100" dir="2700000" algn="tl">
                    <a:srgbClr val="000000">
                      <a:alpha val="43137"/>
                    </a:srgbClr>
                  </a:outerShdw>
                </a:effectLst>
              </a:rPr>
              <a:t>Département de l’Eure    </a:t>
            </a:r>
          </a:p>
          <a:p>
            <a:pPr algn="ctr"/>
            <a:endParaRPr lang="fr-FR" dirty="0"/>
          </a:p>
        </p:txBody>
      </p:sp>
      <p:sp>
        <p:nvSpPr>
          <p:cNvPr id="4" name="Espace réservé du pied de page 3"/>
          <p:cNvSpPr>
            <a:spLocks noGrp="1"/>
          </p:cNvSpPr>
          <p:nvPr>
            <p:ph type="ftr" sz="quarter" idx="11"/>
          </p:nvPr>
        </p:nvSpPr>
        <p:spPr>
          <a:xfrm>
            <a:off x="3779912" y="6309320"/>
            <a:ext cx="1832992" cy="365125"/>
          </a:xfrm>
        </p:spPr>
        <p:txBody>
          <a:bodyPr/>
          <a:lstStyle/>
          <a:p>
            <a:r>
              <a:rPr lang="fr-FR" sz="1100" smtClean="0"/>
              <a:t>Défilement 20'' auto</a:t>
            </a:r>
            <a:endParaRPr lang="fr-FR" sz="1100" dirty="0"/>
          </a:p>
        </p:txBody>
      </p:sp>
      <p:pic>
        <p:nvPicPr>
          <p:cNvPr id="10" name="Son enregistré">
            <a:hlinkClick r:id="" action="ppaction://media"/>
          </p:cNvPr>
          <p:cNvPicPr>
            <a:picLocks noRot="1" noChangeAspect="1"/>
          </p:cNvPicPr>
          <p:nvPr>
            <a:wavAudioFile r:embed="rId2" name="Son enregistré"/>
          </p:nvPr>
        </p:nvPicPr>
        <p:blipFill>
          <a:blip r:embed="rId6" cstate="print"/>
          <a:stretch>
            <a:fillRect/>
          </a:stretch>
        </p:blipFill>
        <p:spPr>
          <a:xfrm>
            <a:off x="4419600" y="3276600"/>
            <a:ext cx="304800" cy="304800"/>
          </a:xfrm>
          <a:prstGeom prst="rect">
            <a:avLst/>
          </a:prstGeom>
        </p:spPr>
      </p:pic>
    </p:spTree>
    <p:custDataLst>
      <p:tags r:id="rId1"/>
    </p:custDataLst>
  </p:cSld>
  <p:clrMapOvr>
    <a:overrideClrMapping bg1="lt1" tx1="dk1" bg2="lt2" tx2="dk2" accent1="accent1" accent2="accent2" accent3="accent3" accent4="accent4" accent5="accent5" accent6="accent6" hlink="hlink" folHlink="folHlink"/>
  </p:clrMapOvr>
  <p:transition spd="med" advClick="0" advTm="17000">
    <p:plus/>
    <p:sndAc>
      <p:stSnd>
        <p:snd r:embed="rId4" name="Son enregistré"/>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grpId="0" nodeType="afterEffect">
                                  <p:stCondLst>
                                    <p:cond delay="0"/>
                                  </p:stCondLst>
                                  <p:childTnLst>
                                    <p:animScale>
                                      <p:cBhvr>
                                        <p:cTn id="6" dur="2000" fill="hold"/>
                                        <p:tgtEl>
                                          <p:spTgt spid="2"/>
                                        </p:tgtEl>
                                      </p:cBhvr>
                                      <p:by x="150000" y="150000"/>
                                    </p:animScale>
                                  </p:childTnLst>
                                </p:cTn>
                              </p:par>
                            </p:childTnLst>
                          </p:cTn>
                        </p:par>
                        <p:par>
                          <p:cTn id="7" fill="hold">
                            <p:stCondLst>
                              <p:cond delay="2000"/>
                            </p:stCondLst>
                            <p:childTnLst>
                              <p:par>
                                <p:cTn id="8" presetID="5" presetClass="entr" presetSubtype="10" fill="hold" grpId="0" nodeType="after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checkerboard(across)">
                                      <p:cBhvr>
                                        <p:cTn id="10" dur="2000"/>
                                        <p:tgtEl>
                                          <p:spTgt spid="3">
                                            <p:txEl>
                                              <p:pRg st="0" end="0"/>
                                            </p:txEl>
                                          </p:spTgt>
                                        </p:tgtEl>
                                      </p:cBhvr>
                                    </p:animEffect>
                                  </p:childTnLst>
                                </p:cTn>
                              </p:par>
                            </p:childTnLst>
                          </p:cTn>
                        </p:par>
                        <p:par>
                          <p:cTn id="11" fill="hold">
                            <p:stCondLst>
                              <p:cond delay="4000"/>
                            </p:stCondLst>
                            <p:childTnLst>
                              <p:par>
                                <p:cTn id="12" presetID="5" presetClass="entr" presetSubtype="10" fill="hold" grpId="0"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checkerboard(across)">
                                      <p:cBhvr>
                                        <p:cTn id="14" dur="2000"/>
                                        <p:tgtEl>
                                          <p:spTgt spid="3">
                                            <p:txEl>
                                              <p:pRg st="1" end="1"/>
                                            </p:txEl>
                                          </p:spTgt>
                                        </p:tgtEl>
                                      </p:cBhvr>
                                    </p:animEffect>
                                  </p:childTnLst>
                                </p:cTn>
                              </p:par>
                            </p:childTnLst>
                          </p:cTn>
                        </p:par>
                        <p:par>
                          <p:cTn id="15" fill="hold">
                            <p:stCondLst>
                              <p:cond delay="6000"/>
                            </p:stCondLst>
                            <p:childTnLst>
                              <p:par>
                                <p:cTn id="16" presetID="5" presetClass="entr" presetSubtype="10" fill="hold" grpId="0"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heckerboard(across)">
                                      <p:cBhvr>
                                        <p:cTn id="18" dur="2000"/>
                                        <p:tgtEl>
                                          <p:spTgt spid="3">
                                            <p:txEl>
                                              <p:pRg st="2" end="2"/>
                                            </p:txEl>
                                          </p:spTgt>
                                        </p:tgtEl>
                                      </p:cBhvr>
                                    </p:animEffect>
                                  </p:childTnLst>
                                </p:cTn>
                              </p:par>
                            </p:childTnLst>
                          </p:cTn>
                        </p:par>
                        <p:par>
                          <p:cTn id="19" fill="hold">
                            <p:stCondLst>
                              <p:cond delay="8000"/>
                            </p:stCondLst>
                            <p:childTnLst>
                              <p:par>
                                <p:cTn id="20" presetID="5" presetClass="entr" presetSubtype="10" fill="hold" grpId="0"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2000"/>
                                        <p:tgtEl>
                                          <p:spTgt spid="3">
                                            <p:txEl>
                                              <p:pRg st="3" end="3"/>
                                            </p:txEl>
                                          </p:spTgt>
                                        </p:tgtEl>
                                      </p:cBhvr>
                                    </p:animEffect>
                                  </p:childTnLst>
                                </p:cTn>
                              </p:par>
                            </p:childTnLst>
                          </p:cTn>
                        </p:par>
                        <p:par>
                          <p:cTn id="23" fill="hold">
                            <p:stCondLst>
                              <p:cond delay="10000"/>
                            </p:stCondLst>
                            <p:childTnLst>
                              <p:par>
                                <p:cTn id="24" presetID="5" presetClass="entr" presetSubtype="10" fill="hold" grpId="0" nodeType="after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checkerboard(across)">
                                      <p:cBhvr>
                                        <p:cTn id="26" dur="2000"/>
                                        <p:tgtEl>
                                          <p:spTgt spid="3">
                                            <p:txEl>
                                              <p:pRg st="4" end="4"/>
                                            </p:txEl>
                                          </p:spTgt>
                                        </p:tgtEl>
                                      </p:cBhvr>
                                    </p:animEffect>
                                  </p:childTnLst>
                                </p:cTn>
                              </p:par>
                            </p:childTnLst>
                          </p:cTn>
                        </p:par>
                        <p:par>
                          <p:cTn id="27" fill="hold">
                            <p:stCondLst>
                              <p:cond delay="12000"/>
                            </p:stCondLst>
                            <p:childTnLst>
                              <p:par>
                                <p:cTn id="28" presetID="1" presetClass="mediacall" presetSubtype="0" fill="hold" nodeType="afterEffect">
                                  <p:stCondLst>
                                    <p:cond delay="0"/>
                                  </p:stCondLst>
                                  <p:childTnLst>
                                    <p:cmd type="call" cmd="playFrom(0.0)">
                                      <p:cBhvr>
                                        <p:cTn id="29"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0"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2" grpId="0"/>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bg2">
                <a:lumMod val="75000"/>
                <a:alpha val="32000"/>
              </a:schemeClr>
            </a:gs>
            <a:gs pos="100000">
              <a:schemeClr val="bg2">
                <a:lumMod val="75000"/>
                <a:alpha val="32000"/>
              </a:schemeClr>
            </a:gs>
            <a:gs pos="30000">
              <a:srgbClr val="D49E6C"/>
            </a:gs>
            <a:gs pos="70000">
              <a:srgbClr val="A65528"/>
            </a:gs>
            <a:gs pos="70000">
              <a:schemeClr val="accent3">
                <a:lumMod val="75000"/>
              </a:schemeClr>
            </a:gs>
            <a:gs pos="70000">
              <a:schemeClr val="accent3">
                <a:lumMod val="75000"/>
              </a:schemeClr>
            </a:gs>
            <a:gs pos="100000">
              <a:srgbClr val="663012"/>
            </a:gs>
          </a:gsLst>
          <a:lin ang="27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67544" y="620688"/>
            <a:ext cx="8229600" cy="864096"/>
          </a:xfrm>
        </p:spPr>
        <p:txBody>
          <a:bodyPr>
            <a:normAutofit fontScale="90000"/>
          </a:bodyPr>
          <a:lstStyle/>
          <a:p>
            <a:pPr algn="ctr"/>
            <a:r>
              <a:rPr lang="fr-FR" sz="1200" i="1" dirty="0" smtClean="0">
                <a:solidFill>
                  <a:schemeClr val="accent1">
                    <a:lumMod val="50000"/>
                  </a:schemeClr>
                </a:solidFill>
                <a:latin typeface="Comic Sans MS" pitchFamily="66" charset="0"/>
              </a:rPr>
              <a:t/>
            </a:r>
            <a:br>
              <a:rPr lang="fr-FR" sz="1200" i="1" dirty="0" smtClean="0">
                <a:solidFill>
                  <a:schemeClr val="accent1">
                    <a:lumMod val="50000"/>
                  </a:schemeClr>
                </a:solidFill>
                <a:latin typeface="Comic Sans MS" pitchFamily="66" charset="0"/>
              </a:rPr>
            </a:br>
            <a:r>
              <a:rPr lang="fr-FR" sz="1600" i="1" dirty="0" smtClean="0">
                <a:solidFill>
                  <a:schemeClr val="tx2">
                    <a:lumMod val="50000"/>
                  </a:schemeClr>
                </a:solidFill>
                <a:latin typeface="Comic Sans MS" pitchFamily="66" charset="0"/>
              </a:rPr>
              <a:t>C’est une des plus belles  hêtraie d’Europe</a:t>
            </a:r>
            <a:r>
              <a:rPr lang="fr-FR" sz="1200" i="1" dirty="0" smtClean="0">
                <a:solidFill>
                  <a:schemeClr val="tx2">
                    <a:lumMod val="50000"/>
                  </a:schemeClr>
                </a:solidFill>
                <a:latin typeface="Comic Sans MS" pitchFamily="66" charset="0"/>
              </a:rPr>
              <a:t>.</a:t>
            </a:r>
            <a:br>
              <a:rPr lang="fr-FR" sz="1200" i="1" dirty="0" smtClean="0">
                <a:solidFill>
                  <a:schemeClr val="tx2">
                    <a:lumMod val="50000"/>
                  </a:schemeClr>
                </a:solidFill>
                <a:latin typeface="Comic Sans MS" pitchFamily="66" charset="0"/>
              </a:rPr>
            </a:br>
            <a:r>
              <a:rPr lang="fr-FR" sz="1200" i="1" dirty="0" smtClean="0">
                <a:solidFill>
                  <a:schemeClr val="tx2">
                    <a:lumMod val="50000"/>
                  </a:schemeClr>
                </a:solidFill>
                <a:latin typeface="Comic Sans MS" pitchFamily="66" charset="0"/>
              </a:rPr>
              <a:t>Au petit matin, la promenade y est agréable, silencieuse.</a:t>
            </a:r>
            <a:br>
              <a:rPr lang="fr-FR" sz="1200" i="1" dirty="0" smtClean="0">
                <a:solidFill>
                  <a:schemeClr val="tx2">
                    <a:lumMod val="50000"/>
                  </a:schemeClr>
                </a:solidFill>
                <a:latin typeface="Comic Sans MS" pitchFamily="66" charset="0"/>
              </a:rPr>
            </a:br>
            <a:r>
              <a:rPr lang="fr-FR" sz="1200" i="1" dirty="0" smtClean="0">
                <a:solidFill>
                  <a:schemeClr val="tx2">
                    <a:lumMod val="50000"/>
                  </a:schemeClr>
                </a:solidFill>
                <a:latin typeface="Comic Sans MS" pitchFamily="66" charset="0"/>
              </a:rPr>
              <a:t>Quelques lambeaux de brume percés par le soleil en donnent l’éclat.</a:t>
            </a:r>
            <a:r>
              <a:rPr lang="fr-FR" sz="1400" i="1" dirty="0" smtClean="0">
                <a:latin typeface="Comic Sans MS" pitchFamily="66" charset="0"/>
              </a:rPr>
              <a:t/>
            </a:r>
            <a:br>
              <a:rPr lang="fr-FR" sz="1400" i="1" dirty="0" smtClean="0">
                <a:latin typeface="Comic Sans MS" pitchFamily="66" charset="0"/>
              </a:rPr>
            </a:br>
            <a:endParaRPr lang="fr-FR" sz="1400" i="1" dirty="0">
              <a:latin typeface="Comic Sans MS" pitchFamily="66" charset="0"/>
            </a:endParaRPr>
          </a:p>
        </p:txBody>
      </p:sp>
      <p:sp>
        <p:nvSpPr>
          <p:cNvPr id="5" name="Espace réservé du pied de page 4"/>
          <p:cNvSpPr>
            <a:spLocks noGrp="1"/>
          </p:cNvSpPr>
          <p:nvPr>
            <p:ph type="ftr" sz="quarter" idx="11"/>
          </p:nvPr>
        </p:nvSpPr>
        <p:spPr>
          <a:xfrm>
            <a:off x="1331640" y="6641976"/>
            <a:ext cx="1688976" cy="216024"/>
          </a:xfrm>
        </p:spPr>
        <p:txBody>
          <a:bodyPr/>
          <a:lstStyle/>
          <a:p>
            <a:r>
              <a:rPr lang="fr-FR" sz="1100" i="1" dirty="0" smtClean="0">
                <a:solidFill>
                  <a:schemeClr val="bg1"/>
                </a:solidFill>
              </a:rPr>
              <a:t>Huile sur toile: 65x50</a:t>
            </a:r>
            <a:endParaRPr lang="fr-FR" sz="1100" i="1" dirty="0">
              <a:solidFill>
                <a:schemeClr val="bg1"/>
              </a:solidFill>
            </a:endParaRPr>
          </a:p>
        </p:txBody>
      </p:sp>
      <p:pic>
        <p:nvPicPr>
          <p:cNvPr id="7" name="Espace réservé du contenu 6" descr="RteForestière.JPG"/>
          <p:cNvPicPr>
            <a:picLocks noGrp="1" noChangeAspect="1"/>
          </p:cNvPicPr>
          <p:nvPr>
            <p:ph idx="1"/>
          </p:nvPr>
        </p:nvPicPr>
        <p:blipFill>
          <a:blip r:embed="rId3" cstate="print"/>
          <a:stretch>
            <a:fillRect/>
          </a:stretch>
        </p:blipFill>
        <p:spPr>
          <a:xfrm>
            <a:off x="1259633" y="1373247"/>
            <a:ext cx="6984776" cy="527966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Click="0" advTm="20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77000">
              <a:schemeClr val="accent2">
                <a:lumMod val="60000"/>
                <a:lumOff val="40000"/>
                <a:alpha val="56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67544" y="404664"/>
            <a:ext cx="8229600" cy="648072"/>
          </a:xfrm>
        </p:spPr>
        <p:txBody>
          <a:bodyPr>
            <a:normAutofit/>
          </a:bodyPr>
          <a:lstStyle/>
          <a:p>
            <a:pPr algn="ctr"/>
            <a:r>
              <a:rPr lang="fr-FR" sz="1300" i="1" dirty="0" smtClean="0">
                <a:solidFill>
                  <a:schemeClr val="bg2">
                    <a:lumMod val="10000"/>
                  </a:schemeClr>
                </a:solidFill>
                <a:latin typeface="Comic Sans MS" pitchFamily="66" charset="0"/>
              </a:rPr>
              <a:t>Impressionnants, les grands arbres font un effet de cathédrale, </a:t>
            </a:r>
            <a:r>
              <a:rPr lang="fr-FR" sz="1100" i="1" dirty="0" smtClean="0">
                <a:solidFill>
                  <a:schemeClr val="bg2">
                    <a:lumMod val="10000"/>
                  </a:schemeClr>
                </a:solidFill>
                <a:latin typeface="Comic Sans MS" pitchFamily="66" charset="0"/>
              </a:rPr>
              <a:t/>
            </a:r>
            <a:br>
              <a:rPr lang="fr-FR" sz="1100" i="1" dirty="0" smtClean="0">
                <a:solidFill>
                  <a:schemeClr val="bg2">
                    <a:lumMod val="10000"/>
                  </a:schemeClr>
                </a:solidFill>
                <a:latin typeface="Comic Sans MS" pitchFamily="66" charset="0"/>
              </a:rPr>
            </a:br>
            <a:r>
              <a:rPr lang="fr-FR" sz="1100" i="1" dirty="0" smtClean="0">
                <a:solidFill>
                  <a:schemeClr val="bg2">
                    <a:lumMod val="10000"/>
                  </a:schemeClr>
                </a:solidFill>
                <a:latin typeface="Comic Sans MS" pitchFamily="66" charset="0"/>
              </a:rPr>
              <a:t>Le soleil illumine le feuillage, </a:t>
            </a:r>
            <a:br>
              <a:rPr lang="fr-FR" sz="1100" i="1" dirty="0" smtClean="0">
                <a:solidFill>
                  <a:schemeClr val="bg2">
                    <a:lumMod val="10000"/>
                  </a:schemeClr>
                </a:solidFill>
                <a:latin typeface="Comic Sans MS" pitchFamily="66" charset="0"/>
              </a:rPr>
            </a:br>
            <a:r>
              <a:rPr lang="fr-FR" sz="1100" i="1" dirty="0" smtClean="0">
                <a:solidFill>
                  <a:schemeClr val="bg2">
                    <a:lumMod val="10000"/>
                  </a:schemeClr>
                </a:solidFill>
                <a:latin typeface="Comic Sans MS" pitchFamily="66" charset="0"/>
              </a:rPr>
              <a:t>fait briller les milliers de gouttelettes de rosée  libérées des frimas de l’automne</a:t>
            </a:r>
            <a:endParaRPr lang="fr-FR" sz="1100" i="1" dirty="0">
              <a:solidFill>
                <a:schemeClr val="bg2">
                  <a:lumMod val="10000"/>
                </a:schemeClr>
              </a:solidFill>
              <a:latin typeface="Comic Sans MS" pitchFamily="66" charset="0"/>
            </a:endParaRPr>
          </a:p>
        </p:txBody>
      </p:sp>
      <p:sp>
        <p:nvSpPr>
          <p:cNvPr id="5" name="Espace réservé du pied de page 4"/>
          <p:cNvSpPr>
            <a:spLocks noGrp="1"/>
          </p:cNvSpPr>
          <p:nvPr>
            <p:ph type="ftr" sz="quarter" idx="11"/>
          </p:nvPr>
        </p:nvSpPr>
        <p:spPr>
          <a:xfrm>
            <a:off x="1187624" y="6453336"/>
            <a:ext cx="1832992" cy="260648"/>
          </a:xfrm>
        </p:spPr>
        <p:txBody>
          <a:bodyPr/>
          <a:lstStyle/>
          <a:p>
            <a:r>
              <a:rPr lang="fr-FR" sz="1100" dirty="0" smtClean="0">
                <a:solidFill>
                  <a:schemeClr val="bg1">
                    <a:lumMod val="95000"/>
                  </a:schemeClr>
                </a:solidFill>
              </a:rPr>
              <a:t>Huile sur toile 65 x 50</a:t>
            </a:r>
            <a:endParaRPr lang="fr-FR" sz="1100" dirty="0">
              <a:solidFill>
                <a:schemeClr val="bg1">
                  <a:lumMod val="95000"/>
                </a:schemeClr>
              </a:solidFill>
            </a:endParaRPr>
          </a:p>
        </p:txBody>
      </p:sp>
      <p:pic>
        <p:nvPicPr>
          <p:cNvPr id="7" name="Espace réservé du contenu 6" descr="Clairière soleil2.JPG"/>
          <p:cNvPicPr>
            <a:picLocks noGrp="1" noChangeAspect="1"/>
          </p:cNvPicPr>
          <p:nvPr>
            <p:ph idx="1"/>
          </p:nvPr>
        </p:nvPicPr>
        <p:blipFill>
          <a:blip r:embed="rId2" cstate="print"/>
          <a:stretch>
            <a:fillRect/>
          </a:stretch>
        </p:blipFill>
        <p:spPr>
          <a:xfrm>
            <a:off x="1115616" y="1172820"/>
            <a:ext cx="6981439" cy="5318214"/>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Click="0"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48000">
              <a:srgbClr val="FBEAC7">
                <a:alpha val="41000"/>
              </a:srgbClr>
            </a:gs>
            <a:gs pos="17999">
              <a:srgbClr val="FEE7F2"/>
            </a:gs>
            <a:gs pos="36000">
              <a:srgbClr val="FAC77D"/>
            </a:gs>
            <a:gs pos="61000">
              <a:srgbClr val="FBA97D"/>
            </a:gs>
            <a:gs pos="82001">
              <a:srgbClr val="FBD49C"/>
            </a:gs>
            <a:gs pos="100000">
              <a:srgbClr val="FEE7F2"/>
            </a:gs>
          </a:gsLst>
          <a:lin ang="8100000" scaled="0"/>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323528" y="2420888"/>
            <a:ext cx="3744416" cy="2376264"/>
          </a:xfrm>
        </p:spPr>
        <p:txBody>
          <a:bodyPr>
            <a:normAutofit/>
          </a:bodyPr>
          <a:lstStyle/>
          <a:p>
            <a:r>
              <a:rPr lang="fr-FR" sz="1600" b="1" i="1" dirty="0" smtClean="0">
                <a:solidFill>
                  <a:schemeClr val="accent5">
                    <a:lumMod val="50000"/>
                  </a:schemeClr>
                </a:solidFill>
                <a:latin typeface="Comic Sans MS" pitchFamily="66" charset="0"/>
              </a:rPr>
              <a:t>Le chemin des bucherons</a:t>
            </a:r>
            <a:br>
              <a:rPr lang="fr-FR" sz="1600" b="1" i="1" dirty="0" smtClean="0">
                <a:solidFill>
                  <a:schemeClr val="accent5">
                    <a:lumMod val="50000"/>
                  </a:schemeClr>
                </a:solidFill>
                <a:latin typeface="Comic Sans MS" pitchFamily="66" charset="0"/>
              </a:rPr>
            </a:br>
            <a:r>
              <a:rPr lang="fr-FR" sz="1200" b="1" i="1" dirty="0" smtClean="0">
                <a:solidFill>
                  <a:schemeClr val="accent5">
                    <a:lumMod val="50000"/>
                  </a:schemeClr>
                </a:solidFill>
                <a:latin typeface="Comic Sans MS" pitchFamily="66" charset="0"/>
              </a:rPr>
              <a:t/>
            </a:r>
            <a:br>
              <a:rPr lang="fr-FR" sz="1200" b="1" i="1" dirty="0" smtClean="0">
                <a:solidFill>
                  <a:schemeClr val="accent5">
                    <a:lumMod val="50000"/>
                  </a:schemeClr>
                </a:solidFill>
                <a:latin typeface="Comic Sans MS" pitchFamily="66" charset="0"/>
              </a:rPr>
            </a:br>
            <a:r>
              <a:rPr lang="fr-FR" sz="1200" i="1" dirty="0" smtClean="0">
                <a:solidFill>
                  <a:schemeClr val="accent5">
                    <a:lumMod val="50000"/>
                  </a:schemeClr>
                </a:solidFill>
                <a:latin typeface="Comic Sans MS" pitchFamily="66" charset="0"/>
              </a:rPr>
              <a:t>Chaussons nos bottes…</a:t>
            </a:r>
            <a:br>
              <a:rPr lang="fr-FR" sz="1200" i="1" dirty="0" smtClean="0">
                <a:solidFill>
                  <a:schemeClr val="accent5">
                    <a:lumMod val="50000"/>
                  </a:schemeClr>
                </a:solidFill>
                <a:latin typeface="Comic Sans MS" pitchFamily="66" charset="0"/>
              </a:rPr>
            </a:br>
            <a:r>
              <a:rPr lang="fr-FR" sz="1200" i="1" dirty="0" smtClean="0">
                <a:solidFill>
                  <a:schemeClr val="accent5">
                    <a:lumMod val="50000"/>
                  </a:schemeClr>
                </a:solidFill>
                <a:latin typeface="Comic Sans MS" pitchFamily="66" charset="0"/>
              </a:rPr>
              <a:t/>
            </a:r>
            <a:br>
              <a:rPr lang="fr-FR" sz="1200" i="1" dirty="0" smtClean="0">
                <a:solidFill>
                  <a:schemeClr val="accent5">
                    <a:lumMod val="50000"/>
                  </a:schemeClr>
                </a:solidFill>
                <a:latin typeface="Comic Sans MS" pitchFamily="66" charset="0"/>
              </a:rPr>
            </a:br>
            <a:r>
              <a:rPr lang="fr-FR" sz="1200" i="1" dirty="0" smtClean="0">
                <a:solidFill>
                  <a:schemeClr val="accent5">
                    <a:lumMod val="50000"/>
                  </a:schemeClr>
                </a:solidFill>
                <a:latin typeface="Comic Sans MS" pitchFamily="66" charset="0"/>
              </a:rPr>
              <a:t>Il nous conduit vers la lumière, une porte ouverte vers l’inconnu.</a:t>
            </a:r>
            <a:br>
              <a:rPr lang="fr-FR" sz="1200" i="1" dirty="0" smtClean="0">
                <a:solidFill>
                  <a:schemeClr val="accent5">
                    <a:lumMod val="50000"/>
                  </a:schemeClr>
                </a:solidFill>
                <a:latin typeface="Comic Sans MS" pitchFamily="66" charset="0"/>
              </a:rPr>
            </a:br>
            <a:r>
              <a:rPr lang="fr-FR" sz="1200" i="1" dirty="0" smtClean="0">
                <a:solidFill>
                  <a:schemeClr val="accent5">
                    <a:lumMod val="50000"/>
                  </a:schemeClr>
                </a:solidFill>
                <a:latin typeface="Comic Sans MS" pitchFamily="66" charset="0"/>
              </a:rPr>
              <a:t/>
            </a:r>
            <a:br>
              <a:rPr lang="fr-FR" sz="1200" i="1" dirty="0" smtClean="0">
                <a:solidFill>
                  <a:schemeClr val="accent5">
                    <a:lumMod val="50000"/>
                  </a:schemeClr>
                </a:solidFill>
                <a:latin typeface="Comic Sans MS" pitchFamily="66" charset="0"/>
              </a:rPr>
            </a:br>
            <a:r>
              <a:rPr lang="fr-FR" sz="1200" i="1" dirty="0" smtClean="0">
                <a:solidFill>
                  <a:schemeClr val="accent5">
                    <a:lumMod val="50000"/>
                  </a:schemeClr>
                </a:solidFill>
                <a:latin typeface="Comic Sans MS" pitchFamily="66" charset="0"/>
              </a:rPr>
              <a:t>Le tracteur a tracé des ornières, la pluie les a rempli pour refléter le ciel, ou comme baignoire pour les nombreux oiseaux.</a:t>
            </a:r>
            <a:endParaRPr lang="fr-FR" sz="1200" i="1" dirty="0">
              <a:solidFill>
                <a:schemeClr val="accent5">
                  <a:lumMod val="50000"/>
                </a:schemeClr>
              </a:solidFill>
              <a:latin typeface="Comic Sans MS" pitchFamily="66" charset="0"/>
            </a:endParaRPr>
          </a:p>
        </p:txBody>
      </p:sp>
      <p:sp>
        <p:nvSpPr>
          <p:cNvPr id="5" name="ZoneTexte 4"/>
          <p:cNvSpPr txBox="1"/>
          <p:nvPr/>
        </p:nvSpPr>
        <p:spPr>
          <a:xfrm>
            <a:off x="4355977" y="6858000"/>
            <a:ext cx="72008" cy="369332"/>
          </a:xfrm>
          <a:prstGeom prst="rect">
            <a:avLst/>
          </a:prstGeom>
          <a:noFill/>
        </p:spPr>
        <p:txBody>
          <a:bodyPr wrap="square" rtlCol="0">
            <a:spAutoFit/>
          </a:bodyPr>
          <a:lstStyle/>
          <a:p>
            <a:endParaRPr lang="fr-FR" dirty="0"/>
          </a:p>
        </p:txBody>
      </p:sp>
      <p:sp>
        <p:nvSpPr>
          <p:cNvPr id="6" name="Espace réservé du pied de page 5"/>
          <p:cNvSpPr>
            <a:spLocks noGrp="1"/>
          </p:cNvSpPr>
          <p:nvPr>
            <p:ph type="ftr" sz="quarter" idx="11"/>
          </p:nvPr>
        </p:nvSpPr>
        <p:spPr>
          <a:xfrm>
            <a:off x="4283968" y="6492875"/>
            <a:ext cx="3352800" cy="365125"/>
          </a:xfrm>
        </p:spPr>
        <p:txBody>
          <a:bodyPr/>
          <a:lstStyle/>
          <a:p>
            <a:r>
              <a:rPr lang="fr-FR" sz="1100" dirty="0" smtClean="0"/>
              <a:t>Huile sur toile 65 x 50</a:t>
            </a:r>
            <a:endParaRPr lang="fr-FR" sz="1100" dirty="0"/>
          </a:p>
        </p:txBody>
      </p:sp>
      <p:pic>
        <p:nvPicPr>
          <p:cNvPr id="8" name="Espace réservé du contenu 7" descr="CheminOrnières.JPG"/>
          <p:cNvPicPr>
            <a:picLocks noGrp="1" noChangeAspect="1"/>
          </p:cNvPicPr>
          <p:nvPr>
            <p:ph idx="1"/>
          </p:nvPr>
        </p:nvPicPr>
        <p:blipFill>
          <a:blip r:embed="rId3" cstate="print">
            <a:lum bright="5000" contrast="-3000"/>
          </a:blip>
          <a:stretch>
            <a:fillRect/>
          </a:stretch>
        </p:blipFill>
        <p:spPr>
          <a:xfrm>
            <a:off x="4283968" y="836712"/>
            <a:ext cx="4406466" cy="575124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advClick="0" advTm="20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mph" presetSubtype="0" fill="hold" grpId="0" nodeType="afterEffect">
                                  <p:stCondLst>
                                    <p:cond delay="0"/>
                                  </p:stCondLst>
                                  <p:childTnLst>
                                    <p:animClr clrSpc="hsl">
                                      <p:cBhvr override="childStyle">
                                        <p:cTn id="6" dur="500" fill="hold"/>
                                        <p:tgtEl>
                                          <p:spTgt spid="2"/>
                                        </p:tgtEl>
                                        <p:attrNameLst>
                                          <p:attrName>style.color</p:attrName>
                                        </p:attrNameLst>
                                      </p:cBhvr>
                                      <p:by>
                                        <p:hsl h="10842353" s="0" l="0"/>
                                      </p:by>
                                    </p:animClr>
                                    <p:animClr clrSpc="hsl">
                                      <p:cBhvr>
                                        <p:cTn id="7" dur="500" fill="hold"/>
                                        <p:tgtEl>
                                          <p:spTgt spid="2"/>
                                        </p:tgtEl>
                                        <p:attrNameLst>
                                          <p:attrName>fillcolor</p:attrName>
                                        </p:attrNameLst>
                                      </p:cBhvr>
                                      <p:by>
                                        <p:hsl h="10842353" s="0" l="0"/>
                                      </p:by>
                                    </p:animClr>
                                    <p:animClr clrSpc="hsl">
                                      <p:cBhvr>
                                        <p:cTn id="8" dur="500" fill="hold"/>
                                        <p:tgtEl>
                                          <p:spTgt spid="2"/>
                                        </p:tgtEl>
                                        <p:attrNameLst>
                                          <p:attrName>stroke.color</p:attrName>
                                        </p:attrNameLst>
                                      </p:cBhvr>
                                      <p:by>
                                        <p:hsl h="10842353" s="0" l="0"/>
                                      </p:by>
                                    </p:animClr>
                                    <p:set>
                                      <p:cBhvr>
                                        <p:cTn id="9" dur="5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chemeClr val="accent2">
                <a:lumMod val="20000"/>
                <a:lumOff val="80000"/>
              </a:schemeClr>
            </a:gs>
            <a:gs pos="21001">
              <a:srgbClr val="BD922A"/>
            </a:gs>
            <a:gs pos="63000">
              <a:srgbClr val="FBE4AE"/>
            </a:gs>
            <a:gs pos="67000">
              <a:srgbClr val="BD922A"/>
            </a:gs>
            <a:gs pos="69000">
              <a:srgbClr val="835E17"/>
            </a:gs>
            <a:gs pos="82001">
              <a:srgbClr val="A28949"/>
            </a:gs>
            <a:gs pos="100000">
              <a:srgbClr val="FAE3B7"/>
            </a:gs>
          </a:gsLst>
          <a:lin ang="81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71600" y="476672"/>
            <a:ext cx="7632848" cy="864096"/>
          </a:xfrm>
        </p:spPr>
        <p:txBody>
          <a:bodyPr>
            <a:normAutofit/>
          </a:bodyPr>
          <a:lstStyle/>
          <a:p>
            <a:r>
              <a:rPr lang="fr-FR" sz="1400" i="1" dirty="0" smtClean="0">
                <a:solidFill>
                  <a:schemeClr val="accent4">
                    <a:lumMod val="50000"/>
                  </a:schemeClr>
                </a:solidFill>
                <a:latin typeface="Comic Sans MS" pitchFamily="66" charset="0"/>
              </a:rPr>
              <a:t>Marchons plus au sec sur la route forestière. </a:t>
            </a:r>
            <a:r>
              <a:rPr lang="fr-FR" sz="1200" i="1" dirty="0" smtClean="0">
                <a:solidFill>
                  <a:schemeClr val="accent4">
                    <a:lumMod val="50000"/>
                  </a:schemeClr>
                </a:solidFill>
                <a:latin typeface="Comic Sans MS" pitchFamily="66" charset="0"/>
              </a:rPr>
              <a:t/>
            </a:r>
            <a:br>
              <a:rPr lang="fr-FR" sz="1200" i="1" dirty="0" smtClean="0">
                <a:solidFill>
                  <a:schemeClr val="accent4">
                    <a:lumMod val="50000"/>
                  </a:schemeClr>
                </a:solidFill>
                <a:latin typeface="Comic Sans MS" pitchFamily="66" charset="0"/>
              </a:rPr>
            </a:br>
            <a:r>
              <a:rPr lang="fr-FR" sz="1100" i="1" dirty="0" smtClean="0">
                <a:solidFill>
                  <a:schemeClr val="accent4">
                    <a:lumMod val="50000"/>
                  </a:schemeClr>
                </a:solidFill>
                <a:latin typeface="Comic Sans MS" pitchFamily="66" charset="0"/>
              </a:rPr>
              <a:t>La brume s’est levée, dégage un ciel bleu sur lequel ressortent toutes les couleurs de l’automne. </a:t>
            </a:r>
            <a:br>
              <a:rPr lang="fr-FR" sz="1100" i="1" dirty="0" smtClean="0">
                <a:solidFill>
                  <a:schemeClr val="accent4">
                    <a:lumMod val="50000"/>
                  </a:schemeClr>
                </a:solidFill>
                <a:latin typeface="Comic Sans MS" pitchFamily="66" charset="0"/>
              </a:rPr>
            </a:br>
            <a:r>
              <a:rPr lang="fr-FR" sz="1100" i="1" dirty="0" smtClean="0">
                <a:solidFill>
                  <a:schemeClr val="accent4">
                    <a:lumMod val="50000"/>
                  </a:schemeClr>
                </a:solidFill>
                <a:latin typeface="Comic Sans MS" pitchFamily="66" charset="0"/>
              </a:rPr>
              <a:t>Peu de passage sur cette petite route, il n’y a personne. </a:t>
            </a:r>
            <a:br>
              <a:rPr lang="fr-FR" sz="1100" i="1" dirty="0" smtClean="0">
                <a:solidFill>
                  <a:schemeClr val="accent4">
                    <a:lumMod val="50000"/>
                  </a:schemeClr>
                </a:solidFill>
                <a:latin typeface="Comic Sans MS" pitchFamily="66" charset="0"/>
              </a:rPr>
            </a:br>
            <a:r>
              <a:rPr lang="fr-FR" sz="1100" i="1" dirty="0" smtClean="0">
                <a:solidFill>
                  <a:schemeClr val="accent4">
                    <a:lumMod val="50000"/>
                  </a:schemeClr>
                </a:solidFill>
                <a:latin typeface="Comic Sans MS" pitchFamily="66" charset="0"/>
              </a:rPr>
              <a:t>Pourtant, on peut rencontrer chemin faisant, un faisan faisant sa cour à sa faisane.</a:t>
            </a:r>
            <a:endParaRPr lang="fr-FR" sz="1100" i="1" dirty="0">
              <a:solidFill>
                <a:schemeClr val="accent4">
                  <a:lumMod val="50000"/>
                </a:schemeClr>
              </a:solidFill>
              <a:latin typeface="Comic Sans MS" pitchFamily="66" charset="0"/>
            </a:endParaRPr>
          </a:p>
        </p:txBody>
      </p:sp>
      <p:sp>
        <p:nvSpPr>
          <p:cNvPr id="5" name="Espace réservé du pied de page 4"/>
          <p:cNvSpPr>
            <a:spLocks noGrp="1"/>
          </p:cNvSpPr>
          <p:nvPr>
            <p:ph type="ftr" sz="quarter" idx="11"/>
          </p:nvPr>
        </p:nvSpPr>
        <p:spPr>
          <a:xfrm>
            <a:off x="1043608" y="6492875"/>
            <a:ext cx="3352800" cy="365125"/>
          </a:xfrm>
        </p:spPr>
        <p:txBody>
          <a:bodyPr/>
          <a:lstStyle/>
          <a:p>
            <a:r>
              <a:rPr lang="fr-FR" sz="1100" dirty="0" smtClean="0">
                <a:solidFill>
                  <a:schemeClr val="tx2">
                    <a:lumMod val="50000"/>
                  </a:schemeClr>
                </a:solidFill>
              </a:rPr>
              <a:t>Huile sur toile 61 x 46</a:t>
            </a:r>
            <a:endParaRPr lang="fr-FR" sz="1100" dirty="0">
              <a:solidFill>
                <a:schemeClr val="tx2">
                  <a:lumMod val="50000"/>
                </a:schemeClr>
              </a:solidFill>
            </a:endParaRPr>
          </a:p>
        </p:txBody>
      </p:sp>
      <p:pic>
        <p:nvPicPr>
          <p:cNvPr id="7" name="Espace réservé du contenu 6" descr="Automne forêt de Lyons Rte des Maunys.JPG"/>
          <p:cNvPicPr>
            <a:picLocks noGrp="1" noChangeAspect="1"/>
          </p:cNvPicPr>
          <p:nvPr>
            <p:ph idx="1"/>
          </p:nvPr>
        </p:nvPicPr>
        <p:blipFill>
          <a:blip r:embed="rId3" cstate="print"/>
          <a:stretch>
            <a:fillRect/>
          </a:stretch>
        </p:blipFill>
        <p:spPr>
          <a:xfrm>
            <a:off x="1043608" y="1412776"/>
            <a:ext cx="6935176" cy="5201382"/>
          </a:xfrm>
          <a:prstGeom prst="rect">
            <a:avLst/>
          </a:prstGeom>
          <a:ln>
            <a:noFill/>
          </a:ln>
          <a:effectLst>
            <a:outerShdw blurRad="292100" dist="139700" dir="2700000" algn="tl" rotWithShape="0">
              <a:srgbClr val="333333">
                <a:alpha val="65000"/>
              </a:srgbClr>
            </a:outerShdw>
          </a:effectLst>
        </p:spPr>
      </p:pic>
    </p:spTree>
  </p:cSld>
  <p:clrMapOvr>
    <a:overrideClrMapping bg1="lt1" tx1="dk1" bg2="lt2" tx2="dk2" accent1="accent1" accent2="accent2" accent3="accent3" accent4="accent4" accent5="accent5" accent6="accent6" hlink="hlink" folHlink="folHlink"/>
  </p:clrMapOvr>
  <p:transition advClick="0" advTm="2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chemeClr val="bg2">
                <a:tint val="80000"/>
                <a:satMod val="400000"/>
                <a:alpha val="65000"/>
              </a:schemeClr>
            </a:gs>
            <a:gs pos="25000">
              <a:schemeClr val="bg2">
                <a:tint val="83000"/>
                <a:satMod val="320000"/>
              </a:schemeClr>
            </a:gs>
            <a:gs pos="72000">
              <a:schemeClr val="bg2">
                <a:shade val="15000"/>
                <a:satMod val="320000"/>
              </a:schemeClr>
            </a:gs>
          </a:gsLst>
          <a:lin ang="81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395536" y="3501008"/>
            <a:ext cx="3528392" cy="1800200"/>
          </a:xfrm>
        </p:spPr>
        <p:txBody>
          <a:bodyPr>
            <a:normAutofit/>
          </a:bodyPr>
          <a:lstStyle/>
          <a:p>
            <a:r>
              <a:rPr lang="fr-FR" sz="1200" i="1" dirty="0" smtClean="0">
                <a:solidFill>
                  <a:srgbClr val="FFFF00"/>
                </a:solidFill>
                <a:latin typeface="Comic Sans MS" pitchFamily="66" charset="0"/>
              </a:rPr>
              <a:t>Un rayon de lumière fait chanter un tapis de fougères qui prend ses couleurs d’automne,</a:t>
            </a:r>
            <a:br>
              <a:rPr lang="fr-FR" sz="1200" i="1" dirty="0" smtClean="0">
                <a:solidFill>
                  <a:srgbClr val="FFFF00"/>
                </a:solidFill>
                <a:latin typeface="Comic Sans MS" pitchFamily="66" charset="0"/>
              </a:rPr>
            </a:br>
            <a:r>
              <a:rPr lang="fr-FR" sz="1200" i="1" dirty="0" smtClean="0">
                <a:solidFill>
                  <a:srgbClr val="FFFF00"/>
                </a:solidFill>
                <a:latin typeface="Comic Sans MS" pitchFamily="66" charset="0"/>
              </a:rPr>
              <a:t/>
            </a:r>
            <a:br>
              <a:rPr lang="fr-FR" sz="1200" i="1" dirty="0" smtClean="0">
                <a:solidFill>
                  <a:srgbClr val="FFFF00"/>
                </a:solidFill>
                <a:latin typeface="Comic Sans MS" pitchFamily="66" charset="0"/>
              </a:rPr>
            </a:br>
            <a:r>
              <a:rPr lang="fr-FR" sz="1200" i="1" dirty="0" smtClean="0">
                <a:solidFill>
                  <a:srgbClr val="FFFF00"/>
                </a:solidFill>
                <a:latin typeface="Comic Sans MS" pitchFamily="66" charset="0"/>
              </a:rPr>
              <a:t> La brume s’attache encore dans les hautes branches, estompe les couleurs , donne un ton bleuté aux grands arbres dans le fond du tableau.</a:t>
            </a:r>
            <a:br>
              <a:rPr lang="fr-FR" sz="1200" i="1" dirty="0" smtClean="0">
                <a:solidFill>
                  <a:srgbClr val="FFFF00"/>
                </a:solidFill>
                <a:latin typeface="Comic Sans MS" pitchFamily="66" charset="0"/>
              </a:rPr>
            </a:br>
            <a:r>
              <a:rPr lang="fr-FR" sz="1200" i="1" dirty="0" smtClean="0">
                <a:solidFill>
                  <a:srgbClr val="FFFF00"/>
                </a:solidFill>
                <a:latin typeface="Comic Sans MS" pitchFamily="66" charset="0"/>
              </a:rPr>
              <a:t/>
            </a:r>
            <a:br>
              <a:rPr lang="fr-FR" sz="1200" i="1" dirty="0" smtClean="0">
                <a:solidFill>
                  <a:srgbClr val="FFFF00"/>
                </a:solidFill>
                <a:latin typeface="Comic Sans MS" pitchFamily="66" charset="0"/>
              </a:rPr>
            </a:br>
            <a:r>
              <a:rPr lang="fr-FR" sz="1200" i="1" dirty="0" smtClean="0">
                <a:solidFill>
                  <a:srgbClr val="FFFF00"/>
                </a:solidFill>
                <a:latin typeface="Comic Sans MS" pitchFamily="66" charset="0"/>
              </a:rPr>
              <a:t>N’oublions pas que nous sommes en peinture</a:t>
            </a:r>
            <a:endParaRPr lang="fr-FR" sz="1200" i="1" dirty="0">
              <a:solidFill>
                <a:srgbClr val="FFFF00"/>
              </a:solidFill>
              <a:latin typeface="Comic Sans MS" pitchFamily="66" charset="0"/>
            </a:endParaRPr>
          </a:p>
        </p:txBody>
      </p:sp>
      <p:sp>
        <p:nvSpPr>
          <p:cNvPr id="4" name="Espace réservé du pied de page 3"/>
          <p:cNvSpPr>
            <a:spLocks noGrp="1"/>
          </p:cNvSpPr>
          <p:nvPr>
            <p:ph type="ftr" sz="quarter" idx="11"/>
          </p:nvPr>
        </p:nvSpPr>
        <p:spPr>
          <a:xfrm>
            <a:off x="0" y="6675437"/>
            <a:ext cx="3352800" cy="365125"/>
          </a:xfrm>
        </p:spPr>
        <p:txBody>
          <a:bodyPr/>
          <a:lstStyle/>
          <a:p>
            <a:r>
              <a:rPr lang="fr-FR" sz="1100" dirty="0" smtClean="0"/>
              <a:t>Huile sur toile 46 x 33</a:t>
            </a:r>
            <a:endParaRPr lang="fr-FR" sz="1100" dirty="0"/>
          </a:p>
        </p:txBody>
      </p:sp>
      <p:pic>
        <p:nvPicPr>
          <p:cNvPr id="6" name="Espace réservé du contenu 5" descr="DSCN1749-1.JPG"/>
          <p:cNvPicPr>
            <a:picLocks noGrp="1" noChangeAspect="1"/>
          </p:cNvPicPr>
          <p:nvPr>
            <p:ph idx="1"/>
          </p:nvPr>
        </p:nvPicPr>
        <p:blipFill>
          <a:blip r:embed="rId3" cstate="print"/>
          <a:stretch>
            <a:fillRect/>
          </a:stretch>
        </p:blipFill>
        <p:spPr>
          <a:xfrm>
            <a:off x="4355976" y="836712"/>
            <a:ext cx="3888432" cy="5798539"/>
          </a:xfrm>
          <a:prstGeom prst="rect">
            <a:avLst/>
          </a:prstGeom>
          <a:ln>
            <a:noFill/>
          </a:ln>
          <a:effectLst>
            <a:outerShdw blurRad="292100" dist="139700" dir="2700000" algn="tl" rotWithShape="0">
              <a:srgbClr val="333333">
                <a:alpha val="65000"/>
              </a:srgbClr>
            </a:outerShdw>
          </a:effectLst>
        </p:spPr>
      </p:pic>
    </p:spTree>
  </p:cSld>
  <p:clrMapOvr>
    <a:overrideClrMapping bg1="dk1" tx1="lt1" bg2="dk2" tx2="lt2" accent1="accent1" accent2="accent2" accent3="accent3" accent4="accent4" accent5="accent5" accent6="accent6" hlink="hlink" folHlink="folHlink"/>
  </p:clrMapOvr>
  <p:transition spd="med" advClick="0" advTm="20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3">
                <a:lumMod val="60000"/>
                <a:lumOff val="40000"/>
                <a:alpha val="70000"/>
              </a:schemeClr>
            </a:gs>
            <a:gs pos="13000">
              <a:srgbClr val="FFA800"/>
            </a:gs>
            <a:gs pos="28000">
              <a:srgbClr val="825600"/>
            </a:gs>
            <a:gs pos="67000">
              <a:srgbClr val="FFA800"/>
            </a:gs>
            <a:gs pos="58000">
              <a:srgbClr val="825600"/>
            </a:gs>
            <a:gs pos="72000">
              <a:srgbClr val="FFA800"/>
            </a:gs>
            <a:gs pos="87000">
              <a:srgbClr val="825600"/>
            </a:gs>
            <a:gs pos="100000">
              <a:srgbClr val="FFA800"/>
            </a:gs>
          </a:gsLst>
          <a:lin ang="189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251520" y="2708920"/>
            <a:ext cx="3898776" cy="1656184"/>
          </a:xfrm>
        </p:spPr>
        <p:txBody>
          <a:bodyPr>
            <a:normAutofit/>
          </a:bodyPr>
          <a:lstStyle/>
          <a:p>
            <a:r>
              <a:rPr lang="fr-FR" sz="1400" b="1" dirty="0" smtClean="0">
                <a:solidFill>
                  <a:schemeClr val="bg2">
                    <a:lumMod val="50000"/>
                  </a:schemeClr>
                </a:solidFill>
                <a:latin typeface="Comic Sans MS" pitchFamily="66" charset="0"/>
              </a:rPr>
              <a:t>La forêt est en fête.</a:t>
            </a:r>
            <a:r>
              <a:rPr lang="fr-FR" sz="1200" dirty="0" smtClean="0">
                <a:solidFill>
                  <a:schemeClr val="bg2">
                    <a:lumMod val="50000"/>
                  </a:schemeClr>
                </a:solidFill>
                <a:latin typeface="Comic Sans MS" pitchFamily="66" charset="0"/>
              </a:rPr>
              <a:t/>
            </a:r>
            <a:br>
              <a:rPr lang="fr-FR" sz="1200" dirty="0" smtClean="0">
                <a:solidFill>
                  <a:schemeClr val="bg2">
                    <a:lumMod val="50000"/>
                  </a:schemeClr>
                </a:solidFill>
                <a:latin typeface="Comic Sans MS" pitchFamily="66" charset="0"/>
              </a:rPr>
            </a:br>
            <a:r>
              <a:rPr lang="fr-FR" sz="1200" dirty="0" smtClean="0">
                <a:solidFill>
                  <a:schemeClr val="bg2">
                    <a:lumMod val="50000"/>
                  </a:schemeClr>
                </a:solidFill>
                <a:latin typeface="Comic Sans MS" pitchFamily="66" charset="0"/>
              </a:rPr>
              <a:t/>
            </a:r>
            <a:br>
              <a:rPr lang="fr-FR" sz="1200" dirty="0" smtClean="0">
                <a:solidFill>
                  <a:schemeClr val="bg2">
                    <a:lumMod val="50000"/>
                  </a:schemeClr>
                </a:solidFill>
                <a:latin typeface="Comic Sans MS" pitchFamily="66" charset="0"/>
              </a:rPr>
            </a:br>
            <a:r>
              <a:rPr lang="fr-FR" sz="1200" i="1" dirty="0" smtClean="0">
                <a:solidFill>
                  <a:schemeClr val="bg2">
                    <a:lumMod val="50000"/>
                  </a:schemeClr>
                </a:solidFill>
                <a:latin typeface="Comic Sans MS" pitchFamily="66" charset="0"/>
              </a:rPr>
              <a:t> Elle s’éveille, se réchauffe aux rayons de soleil qui parviennent à s’infiltrer jusqu’au sol.</a:t>
            </a:r>
            <a:br>
              <a:rPr lang="fr-FR" sz="1200" i="1" dirty="0" smtClean="0">
                <a:solidFill>
                  <a:schemeClr val="bg2">
                    <a:lumMod val="50000"/>
                  </a:schemeClr>
                </a:solidFill>
                <a:latin typeface="Comic Sans MS" pitchFamily="66" charset="0"/>
              </a:rPr>
            </a:br>
            <a:r>
              <a:rPr lang="fr-FR" sz="1200" i="1" dirty="0" smtClean="0">
                <a:solidFill>
                  <a:schemeClr val="bg2">
                    <a:lumMod val="50000"/>
                  </a:schemeClr>
                </a:solidFill>
                <a:latin typeface="Comic Sans MS" pitchFamily="66" charset="0"/>
              </a:rPr>
              <a:t/>
            </a:r>
            <a:br>
              <a:rPr lang="fr-FR" sz="1200" i="1" dirty="0" smtClean="0">
                <a:solidFill>
                  <a:schemeClr val="bg2">
                    <a:lumMod val="50000"/>
                  </a:schemeClr>
                </a:solidFill>
                <a:latin typeface="Comic Sans MS" pitchFamily="66" charset="0"/>
              </a:rPr>
            </a:br>
            <a:r>
              <a:rPr lang="fr-FR" sz="1200" i="1" dirty="0" smtClean="0">
                <a:solidFill>
                  <a:schemeClr val="bg2">
                    <a:lumMod val="50000"/>
                  </a:schemeClr>
                </a:solidFill>
                <a:latin typeface="Comic Sans MS" pitchFamily="66" charset="0"/>
              </a:rPr>
              <a:t>Au passage, ils illuminent le feuillage faisant contraster le roux des feuilles tombées au sol avec  les jaunes, les verts, de la ramure vieillissante.</a:t>
            </a:r>
            <a:endParaRPr lang="fr-FR" sz="1200" i="1" dirty="0">
              <a:solidFill>
                <a:schemeClr val="bg2">
                  <a:lumMod val="50000"/>
                </a:schemeClr>
              </a:solidFill>
              <a:latin typeface="Comic Sans MS" pitchFamily="66" charset="0"/>
            </a:endParaRPr>
          </a:p>
        </p:txBody>
      </p:sp>
      <p:pic>
        <p:nvPicPr>
          <p:cNvPr id="4" name="Espace réservé du contenu 3" descr="brumeForêt.JPG"/>
          <p:cNvPicPr>
            <a:picLocks noGrp="1" noChangeAspect="1"/>
          </p:cNvPicPr>
          <p:nvPr>
            <p:ph idx="1"/>
          </p:nvPr>
        </p:nvPicPr>
        <p:blipFill>
          <a:blip r:embed="rId2" cstate="print">
            <a:lum contrast="20000"/>
          </a:blip>
          <a:stretch>
            <a:fillRect/>
          </a:stretch>
        </p:blipFill>
        <p:spPr>
          <a:xfrm>
            <a:off x="4292492" y="1117147"/>
            <a:ext cx="3951916" cy="5408197"/>
          </a:xfrm>
          <a:prstGeom prst="rect">
            <a:avLst/>
          </a:prstGeom>
          <a:ln>
            <a:noFill/>
          </a:ln>
          <a:effectLst>
            <a:outerShdw blurRad="292100" dist="139700" dir="2700000" algn="tl" rotWithShape="0">
              <a:srgbClr val="333333">
                <a:alpha val="65000"/>
              </a:srgbClr>
            </a:outerShdw>
          </a:effectLst>
        </p:spPr>
      </p:pic>
      <p:sp>
        <p:nvSpPr>
          <p:cNvPr id="5" name="Espace réservé du pied de page 4"/>
          <p:cNvSpPr>
            <a:spLocks noGrp="1"/>
          </p:cNvSpPr>
          <p:nvPr>
            <p:ph type="ftr" sz="quarter" idx="11"/>
          </p:nvPr>
        </p:nvSpPr>
        <p:spPr/>
        <p:txBody>
          <a:bodyPr/>
          <a:lstStyle/>
          <a:p>
            <a:r>
              <a:rPr lang="fr-FR" sz="1100" dirty="0" smtClean="0"/>
              <a:t>Huile sur toile 65 x 50</a:t>
            </a:r>
            <a:endParaRPr lang="fr-FR" sz="1100" dirty="0"/>
          </a:p>
        </p:txBody>
      </p:sp>
    </p:spTree>
  </p:cSld>
  <p:clrMapOvr>
    <a:overrideClrMapping bg1="dk1" tx1="lt1" bg2="dk2" tx2="lt2" accent1="accent1" accent2="accent2" accent3="accent3" accent4="accent4" accent5="accent5" accent6="accent6" hlink="hlink" folHlink="folHlink"/>
  </p:clrMapOvr>
  <p:transition advClick="0" advTm="2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57000">
              <a:srgbClr val="8488C4">
                <a:alpha val="87000"/>
              </a:srgbClr>
            </a:gs>
            <a:gs pos="53000">
              <a:srgbClr val="D4DEFF"/>
            </a:gs>
            <a:gs pos="83000">
              <a:srgbClr val="D4DEFF"/>
            </a:gs>
            <a:gs pos="100000">
              <a:srgbClr val="96AB94"/>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323528" y="1674093"/>
            <a:ext cx="3600400" cy="1538883"/>
          </a:xfrm>
        </p:spPr>
        <p:txBody>
          <a:bodyPr>
            <a:spAutoFit/>
          </a:bodyPr>
          <a:lstStyle/>
          <a:p>
            <a:r>
              <a:rPr lang="fr-FR" sz="1400" dirty="0" smtClean="0">
                <a:solidFill>
                  <a:schemeClr val="accent6">
                    <a:lumMod val="50000"/>
                  </a:schemeClr>
                </a:solidFill>
                <a:latin typeface="Comic Sans MS" pitchFamily="66" charset="0"/>
              </a:rPr>
              <a:t>             LE FOUILLEBROC.</a:t>
            </a:r>
            <a:r>
              <a:rPr lang="fr-FR" sz="1400" dirty="0" smtClean="0">
                <a:latin typeface="Comic Sans MS" pitchFamily="66" charset="0"/>
              </a:rPr>
              <a:t/>
            </a:r>
            <a:br>
              <a:rPr lang="fr-FR" sz="1400" dirty="0" smtClean="0">
                <a:latin typeface="Comic Sans MS" pitchFamily="66" charset="0"/>
              </a:rPr>
            </a:br>
            <a:r>
              <a:rPr lang="fr-FR" sz="1100" dirty="0" smtClean="0">
                <a:latin typeface="Comic Sans MS" pitchFamily="66" charset="0"/>
              </a:rPr>
              <a:t/>
            </a:r>
            <a:br>
              <a:rPr lang="fr-FR" sz="1100" dirty="0" smtClean="0">
                <a:latin typeface="Comic Sans MS" pitchFamily="66" charset="0"/>
              </a:rPr>
            </a:br>
            <a:r>
              <a:rPr lang="fr-FR" sz="1200" i="1" dirty="0" smtClean="0">
                <a:latin typeface="Comic Sans MS" pitchFamily="66" charset="0"/>
              </a:rPr>
              <a:t>C’est le nom de cette petite rivière </a:t>
            </a:r>
            <a:br>
              <a:rPr lang="fr-FR" sz="1200" i="1" dirty="0" smtClean="0">
                <a:latin typeface="Comic Sans MS" pitchFamily="66" charset="0"/>
              </a:rPr>
            </a:br>
            <a:r>
              <a:rPr lang="fr-FR" sz="1200" i="1" dirty="0" smtClean="0">
                <a:latin typeface="Comic Sans MS" pitchFamily="66" charset="0"/>
              </a:rPr>
              <a:t>qui prend sa source dans la forêt.</a:t>
            </a:r>
            <a:br>
              <a:rPr lang="fr-FR" sz="1200" i="1" dirty="0" smtClean="0">
                <a:latin typeface="Comic Sans MS" pitchFamily="66" charset="0"/>
              </a:rPr>
            </a:br>
            <a:r>
              <a:rPr lang="fr-FR" sz="1200" i="1" dirty="0" smtClean="0">
                <a:latin typeface="Comic Sans MS" pitchFamily="66" charset="0"/>
              </a:rPr>
              <a:t/>
            </a:r>
            <a:br>
              <a:rPr lang="fr-FR" sz="1200" i="1" dirty="0" smtClean="0">
                <a:latin typeface="Comic Sans MS" pitchFamily="66" charset="0"/>
              </a:rPr>
            </a:br>
            <a:r>
              <a:rPr lang="fr-FR" sz="1200" i="1" dirty="0" smtClean="0">
                <a:latin typeface="Comic Sans MS" pitchFamily="66" charset="0"/>
              </a:rPr>
              <a:t>Elle serpente dans une jolie vallée pour rejoindre et grossir sa grande sœur l’Andelle</a:t>
            </a:r>
            <a:r>
              <a:rPr lang="fr-FR" sz="1200" dirty="0" smtClean="0">
                <a:latin typeface="Comic Sans MS" pitchFamily="66" charset="0"/>
              </a:rPr>
              <a:t/>
            </a:r>
            <a:br>
              <a:rPr lang="fr-FR" sz="1200" dirty="0" smtClean="0">
                <a:latin typeface="Comic Sans MS" pitchFamily="66" charset="0"/>
              </a:rPr>
            </a:br>
            <a:r>
              <a:rPr lang="fr-FR" sz="1200" dirty="0" smtClean="0">
                <a:latin typeface="Comic Sans MS" pitchFamily="66" charset="0"/>
              </a:rPr>
              <a:t>.</a:t>
            </a:r>
            <a:endParaRPr lang="fr-FR" sz="1200" dirty="0">
              <a:latin typeface="Comic Sans MS" pitchFamily="66" charset="0"/>
            </a:endParaRPr>
          </a:p>
        </p:txBody>
      </p:sp>
      <p:sp>
        <p:nvSpPr>
          <p:cNvPr id="4" name="ZoneTexte 3"/>
          <p:cNvSpPr txBox="1"/>
          <p:nvPr/>
        </p:nvSpPr>
        <p:spPr>
          <a:xfrm>
            <a:off x="1619672" y="1196752"/>
            <a:ext cx="184731" cy="369332"/>
          </a:xfrm>
          <a:prstGeom prst="rect">
            <a:avLst/>
          </a:prstGeom>
          <a:noFill/>
        </p:spPr>
        <p:txBody>
          <a:bodyPr wrap="none" rtlCol="0">
            <a:spAutoFit/>
          </a:bodyPr>
          <a:lstStyle/>
          <a:p>
            <a:endParaRPr lang="fr-FR" dirty="0"/>
          </a:p>
        </p:txBody>
      </p:sp>
      <p:sp>
        <p:nvSpPr>
          <p:cNvPr id="6" name="Espace réservé du pied de page 5"/>
          <p:cNvSpPr>
            <a:spLocks noGrp="1"/>
          </p:cNvSpPr>
          <p:nvPr>
            <p:ph type="ftr" sz="quarter" idx="11"/>
          </p:nvPr>
        </p:nvSpPr>
        <p:spPr/>
        <p:txBody>
          <a:bodyPr/>
          <a:lstStyle/>
          <a:p>
            <a:r>
              <a:rPr lang="fr-FR" sz="1100" dirty="0" smtClean="0"/>
              <a:t>Huile sur toile 35 x 24</a:t>
            </a:r>
            <a:endParaRPr lang="fr-FR" sz="1100" dirty="0"/>
          </a:p>
        </p:txBody>
      </p:sp>
      <p:pic>
        <p:nvPicPr>
          <p:cNvPr id="8" name="Espace réservé du contenu 7" descr="Fouillebroc.JPG"/>
          <p:cNvPicPr>
            <a:picLocks noGrp="1" noChangeAspect="1"/>
          </p:cNvPicPr>
          <p:nvPr>
            <p:ph idx="1"/>
          </p:nvPr>
        </p:nvPicPr>
        <p:blipFill>
          <a:blip r:embed="rId3" cstate="print"/>
          <a:stretch>
            <a:fillRect/>
          </a:stretch>
        </p:blipFill>
        <p:spPr>
          <a:xfrm>
            <a:off x="4211960" y="946750"/>
            <a:ext cx="3816424" cy="5617248"/>
          </a:xfrm>
          <a:prstGeom prst="rect">
            <a:avLst/>
          </a:prstGeom>
          <a:ln>
            <a:noFill/>
          </a:ln>
          <a:effectLst>
            <a:outerShdw blurRad="292100" dist="139700" dir="2700000" algn="tl" rotWithShape="0">
              <a:srgbClr val="333333">
                <a:alpha val="65000"/>
              </a:srgbClr>
            </a:outerShdw>
          </a:effectLst>
        </p:spPr>
      </p:pic>
    </p:spTree>
  </p:cSld>
  <p:clrMapOvr>
    <a:overrideClrMapping bg1="lt1" tx1="dk1" bg2="lt2" tx2="dk2" accent1="accent1" accent2="accent2" accent3="accent3" accent4="accent4" accent5="accent5" accent6="accent6" hlink="hlink" folHlink="folHlink"/>
  </p:clrMapOvr>
  <p:transition advClick="0" advTm="19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1000"/>
            <a:lum/>
          </a:blip>
          <a:srcRect/>
          <a:tile tx="0" ty="0" sx="100000" sy="100000" flip="none" algn="r"/>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96752" y="404664"/>
            <a:ext cx="7391672" cy="1080120"/>
          </a:xfrm>
        </p:spPr>
        <p:txBody>
          <a:bodyPr>
            <a:normAutofit fontScale="90000"/>
          </a:bodyPr>
          <a:lstStyle/>
          <a:p>
            <a:r>
              <a:rPr lang="fr-FR" sz="1400" dirty="0" smtClean="0">
                <a:solidFill>
                  <a:schemeClr val="tx1"/>
                </a:solidFill>
                <a:latin typeface="Comic Sans MS" pitchFamily="66" charset="0"/>
              </a:rPr>
              <a:t/>
            </a:r>
            <a:br>
              <a:rPr lang="fr-FR" sz="1400" dirty="0" smtClean="0">
                <a:solidFill>
                  <a:schemeClr val="tx1"/>
                </a:solidFill>
                <a:latin typeface="Comic Sans MS" pitchFamily="66" charset="0"/>
              </a:rPr>
            </a:br>
            <a:r>
              <a:rPr lang="fr-FR" sz="1400" dirty="0" smtClean="0">
                <a:solidFill>
                  <a:schemeClr val="tx1"/>
                </a:solidFill>
                <a:latin typeface="Comic Sans MS" pitchFamily="66" charset="0"/>
              </a:rPr>
              <a:t>                               </a:t>
            </a:r>
            <a:br>
              <a:rPr lang="fr-FR" sz="1400" dirty="0" smtClean="0">
                <a:solidFill>
                  <a:schemeClr val="tx1"/>
                </a:solidFill>
                <a:latin typeface="Comic Sans MS" pitchFamily="66" charset="0"/>
              </a:rPr>
            </a:br>
            <a:r>
              <a:rPr lang="fr-FR" sz="1600" dirty="0" smtClean="0">
                <a:solidFill>
                  <a:srgbClr val="002060"/>
                </a:solidFill>
                <a:latin typeface="Comic Sans MS" pitchFamily="66" charset="0"/>
              </a:rPr>
              <a:t>            La Fontaine Sainte Catherine</a:t>
            </a:r>
            <a:r>
              <a:rPr lang="fr-FR" sz="1200" dirty="0" smtClean="0">
                <a:solidFill>
                  <a:srgbClr val="002060"/>
                </a:solidFill>
                <a:latin typeface="Comic Sans MS" pitchFamily="66" charset="0"/>
              </a:rPr>
              <a:t/>
            </a:r>
            <a:br>
              <a:rPr lang="fr-FR" sz="1200" dirty="0" smtClean="0">
                <a:solidFill>
                  <a:srgbClr val="002060"/>
                </a:solidFill>
                <a:latin typeface="Comic Sans MS" pitchFamily="66" charset="0"/>
              </a:rPr>
            </a:br>
            <a:r>
              <a:rPr lang="fr-FR" sz="1200" i="1" dirty="0" smtClean="0">
                <a:solidFill>
                  <a:srgbClr val="002060"/>
                </a:solidFill>
                <a:latin typeface="Comic Sans MS" pitchFamily="66" charset="0"/>
              </a:rPr>
              <a:t>Dans cette petite chapelle,  au pieds d’une statue de Ste Catherine, surgit  une deuxième source du Fouillebroc.</a:t>
            </a:r>
            <a:br>
              <a:rPr lang="fr-FR" sz="1200" i="1" dirty="0" smtClean="0">
                <a:solidFill>
                  <a:srgbClr val="002060"/>
                </a:solidFill>
                <a:latin typeface="Comic Sans MS" pitchFamily="66" charset="0"/>
              </a:rPr>
            </a:br>
            <a:r>
              <a:rPr lang="fr-FR" sz="1200" i="1" dirty="0" smtClean="0">
                <a:solidFill>
                  <a:srgbClr val="002060"/>
                </a:solidFill>
                <a:latin typeface="Comic Sans MS" pitchFamily="66" charset="0"/>
              </a:rPr>
              <a:t>Si elle n’est pas réputée miraculeuse, elle est fréquentée depuis toujours par les filles en peine d’un mari.</a:t>
            </a:r>
            <a:br>
              <a:rPr lang="fr-FR" sz="1200" i="1" dirty="0" smtClean="0">
                <a:solidFill>
                  <a:srgbClr val="002060"/>
                </a:solidFill>
                <a:latin typeface="Comic Sans MS" pitchFamily="66" charset="0"/>
              </a:rPr>
            </a:br>
            <a:r>
              <a:rPr lang="fr-FR" sz="1200" i="1" dirty="0" smtClean="0">
                <a:solidFill>
                  <a:srgbClr val="002060"/>
                </a:solidFill>
                <a:latin typeface="Comic Sans MS" pitchFamily="66" charset="0"/>
              </a:rPr>
              <a:t>On y vient de loin, soit pour demander un mari, si non, pour remplir des bouteilles d’une eau qui coule de source </a:t>
            </a:r>
            <a:r>
              <a:rPr lang="fr-FR" sz="1200" dirty="0" smtClean="0">
                <a:solidFill>
                  <a:schemeClr val="tx1"/>
                </a:solidFill>
                <a:latin typeface="Comic Sans MS" pitchFamily="66" charset="0"/>
              </a:rPr>
              <a:t/>
            </a:r>
            <a:br>
              <a:rPr lang="fr-FR" sz="1200" dirty="0" smtClean="0">
                <a:solidFill>
                  <a:schemeClr val="tx1"/>
                </a:solidFill>
                <a:latin typeface="Comic Sans MS" pitchFamily="66" charset="0"/>
              </a:rPr>
            </a:br>
            <a:endParaRPr lang="fr-FR" sz="1200" dirty="0">
              <a:solidFill>
                <a:schemeClr val="tx1"/>
              </a:solidFill>
              <a:latin typeface="Comic Sans MS" pitchFamily="66" charset="0"/>
            </a:endParaRPr>
          </a:p>
        </p:txBody>
      </p:sp>
      <p:sp>
        <p:nvSpPr>
          <p:cNvPr id="4" name="Espace réservé du pied de page 3"/>
          <p:cNvSpPr>
            <a:spLocks noGrp="1"/>
          </p:cNvSpPr>
          <p:nvPr>
            <p:ph type="ftr" sz="quarter" idx="11"/>
          </p:nvPr>
        </p:nvSpPr>
        <p:spPr>
          <a:xfrm>
            <a:off x="1115616" y="6309320"/>
            <a:ext cx="3352800" cy="365125"/>
          </a:xfrm>
        </p:spPr>
        <p:txBody>
          <a:bodyPr/>
          <a:lstStyle/>
          <a:p>
            <a:r>
              <a:rPr lang="fr-FR" sz="1100" dirty="0" smtClean="0"/>
              <a:t>Huile sur toile 65 x 50</a:t>
            </a:r>
            <a:endParaRPr lang="fr-FR" sz="1100" dirty="0"/>
          </a:p>
        </p:txBody>
      </p:sp>
      <p:pic>
        <p:nvPicPr>
          <p:cNvPr id="7" name="Espace réservé du contenu 6" descr="SteCatherine.JPG"/>
          <p:cNvPicPr>
            <a:picLocks noGrp="1" noChangeAspect="1"/>
          </p:cNvPicPr>
          <p:nvPr>
            <p:ph idx="1"/>
          </p:nvPr>
        </p:nvPicPr>
        <p:blipFill>
          <a:blip r:embed="rId3" cstate="print"/>
          <a:stretch>
            <a:fillRect/>
          </a:stretch>
        </p:blipFill>
        <p:spPr>
          <a:xfrm>
            <a:off x="1259632" y="1340768"/>
            <a:ext cx="6660051" cy="511256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advClick="0"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E9EFF">
                <a:alpha val="0"/>
              </a:srgbClr>
            </a:gs>
            <a:gs pos="0">
              <a:srgbClr val="5E9EFF">
                <a:alpha val="0"/>
              </a:srgbClr>
            </a:gs>
            <a:gs pos="39999">
              <a:srgbClr val="85C2FF"/>
            </a:gs>
            <a:gs pos="70000">
              <a:srgbClr val="C4D6EB"/>
            </a:gs>
            <a:gs pos="100000">
              <a:srgbClr val="FFEBFA"/>
            </a:gs>
          </a:gsLst>
          <a:lin ang="189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547664" y="404664"/>
            <a:ext cx="5688632" cy="648072"/>
          </a:xfrm>
        </p:spPr>
        <p:txBody>
          <a:bodyPr>
            <a:normAutofit/>
          </a:bodyPr>
          <a:lstStyle/>
          <a:p>
            <a:r>
              <a:rPr lang="fr-FR" sz="1400" i="1" dirty="0" smtClean="0"/>
              <a:t> </a:t>
            </a:r>
            <a:r>
              <a:rPr lang="fr-FR" sz="1200" i="1" dirty="0" smtClean="0">
                <a:latin typeface="Comic Sans MS" pitchFamily="66" charset="0"/>
              </a:rPr>
              <a:t>Le  Fouillebroc alimente un étang: </a:t>
            </a:r>
            <a:r>
              <a:rPr lang="fr-FR" sz="1200" b="1" i="1" dirty="0" smtClean="0">
                <a:latin typeface="Comic Sans MS" pitchFamily="66" charset="0"/>
              </a:rPr>
              <a:t>L’Etang de l’Abbaye de Mortemer. </a:t>
            </a:r>
            <a:br>
              <a:rPr lang="fr-FR" sz="1200" b="1" i="1" dirty="0" smtClean="0">
                <a:latin typeface="Comic Sans MS" pitchFamily="66" charset="0"/>
              </a:rPr>
            </a:br>
            <a:r>
              <a:rPr lang="fr-FR" sz="1200" i="1" dirty="0" smtClean="0">
                <a:latin typeface="Comic Sans MS" pitchFamily="66" charset="0"/>
              </a:rPr>
              <a:t> Et si vous voyez passer le cygne, c’est signe que vous pouvez signer .</a:t>
            </a:r>
            <a:endParaRPr lang="fr-FR" sz="1200" i="1" dirty="0">
              <a:latin typeface="Comic Sans MS" pitchFamily="66" charset="0"/>
            </a:endParaRPr>
          </a:p>
        </p:txBody>
      </p:sp>
      <p:sp>
        <p:nvSpPr>
          <p:cNvPr id="5" name="Espace réservé du pied de page 4"/>
          <p:cNvSpPr>
            <a:spLocks noGrp="1"/>
          </p:cNvSpPr>
          <p:nvPr>
            <p:ph type="ftr" sz="quarter" idx="11"/>
          </p:nvPr>
        </p:nvSpPr>
        <p:spPr>
          <a:xfrm>
            <a:off x="1331640" y="6525344"/>
            <a:ext cx="2880320" cy="188640"/>
          </a:xfrm>
        </p:spPr>
        <p:txBody>
          <a:bodyPr/>
          <a:lstStyle/>
          <a:p>
            <a:r>
              <a:rPr lang="fr-FR" sz="1100" dirty="0" smtClean="0"/>
              <a:t>Huile sur toile 46 x 38</a:t>
            </a:r>
            <a:endParaRPr lang="fr-FR" sz="1100" dirty="0"/>
          </a:p>
        </p:txBody>
      </p:sp>
      <p:pic>
        <p:nvPicPr>
          <p:cNvPr id="7" name="Espace réservé du contenu 6" descr="DSCN2699.JPG"/>
          <p:cNvPicPr>
            <a:picLocks noGrp="1" noChangeAspect="1"/>
          </p:cNvPicPr>
          <p:nvPr>
            <p:ph idx="1"/>
          </p:nvPr>
        </p:nvPicPr>
        <p:blipFill>
          <a:blip r:embed="rId2" cstate="print"/>
          <a:stretch>
            <a:fillRect/>
          </a:stretch>
        </p:blipFill>
        <p:spPr>
          <a:xfrm>
            <a:off x="1475656" y="1196752"/>
            <a:ext cx="6274679" cy="53242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advClick="0" advTm="1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alpha val="74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03648" y="764704"/>
            <a:ext cx="7381328" cy="1008112"/>
          </a:xfrm>
        </p:spPr>
        <p:txBody>
          <a:bodyPr numCol="2">
            <a:noAutofit/>
          </a:bodyPr>
          <a:lstStyle/>
          <a:p>
            <a:r>
              <a:rPr lang="fr-FR" sz="1400" dirty="0" smtClean="0">
                <a:solidFill>
                  <a:schemeClr val="accent5">
                    <a:lumMod val="50000"/>
                  </a:schemeClr>
                </a:solidFill>
              </a:rPr>
              <a:t>Le Cygne </a:t>
            </a:r>
            <a:r>
              <a:rPr lang="fr-FR" sz="1200" i="1" dirty="0" smtClean="0">
                <a:solidFill>
                  <a:schemeClr val="accent5">
                    <a:lumMod val="50000"/>
                  </a:schemeClr>
                </a:solidFill>
              </a:rPr>
              <a:t/>
            </a:r>
            <a:br>
              <a:rPr lang="fr-FR" sz="1200" i="1" dirty="0" smtClean="0">
                <a:solidFill>
                  <a:schemeClr val="accent5">
                    <a:lumMod val="50000"/>
                  </a:schemeClr>
                </a:solidFill>
              </a:rPr>
            </a:br>
            <a:r>
              <a:rPr lang="fr-FR" sz="1200" i="1" dirty="0" smtClean="0">
                <a:solidFill>
                  <a:schemeClr val="accent5">
                    <a:lumMod val="50000"/>
                  </a:schemeClr>
                </a:solidFill>
              </a:rPr>
              <a:t>Ce matin là, quand le soleil perce la brume,</a:t>
            </a:r>
            <a:br>
              <a:rPr lang="fr-FR" sz="1200" i="1" dirty="0" smtClean="0">
                <a:solidFill>
                  <a:schemeClr val="accent5">
                    <a:lumMod val="50000"/>
                  </a:schemeClr>
                </a:solidFill>
              </a:rPr>
            </a:br>
            <a:r>
              <a:rPr lang="fr-FR" sz="1200" i="1" dirty="0" smtClean="0">
                <a:solidFill>
                  <a:schemeClr val="accent5">
                    <a:lumMod val="50000"/>
                  </a:schemeClr>
                </a:solidFill>
              </a:rPr>
              <a:t>Sur l’onde engourdie réchauffée  par les premiers rayons,</a:t>
            </a:r>
            <a:br>
              <a:rPr lang="fr-FR" sz="1200" i="1" dirty="0" smtClean="0">
                <a:solidFill>
                  <a:schemeClr val="accent5">
                    <a:lumMod val="50000"/>
                  </a:schemeClr>
                </a:solidFill>
              </a:rPr>
            </a:br>
            <a:r>
              <a:rPr lang="fr-FR" sz="1200" i="1" dirty="0" smtClean="0">
                <a:solidFill>
                  <a:schemeClr val="accent5">
                    <a:lumMod val="50000"/>
                  </a:schemeClr>
                </a:solidFill>
              </a:rPr>
              <a:t>Passe, silencieux , ce seigneur de la gent à plumes.</a:t>
            </a:r>
            <a:br>
              <a:rPr lang="fr-FR" sz="1200" i="1" dirty="0" smtClean="0">
                <a:solidFill>
                  <a:schemeClr val="accent5">
                    <a:lumMod val="50000"/>
                  </a:schemeClr>
                </a:solidFill>
              </a:rPr>
            </a:br>
            <a:r>
              <a:rPr lang="fr-FR" sz="1200" i="1" dirty="0" smtClean="0">
                <a:solidFill>
                  <a:schemeClr val="accent5">
                    <a:lumMod val="50000"/>
                  </a:schemeClr>
                </a:solidFill>
              </a:rPr>
              <a:t/>
            </a:r>
            <a:br>
              <a:rPr lang="fr-FR" sz="1200" i="1" dirty="0" smtClean="0">
                <a:solidFill>
                  <a:schemeClr val="accent5">
                    <a:lumMod val="50000"/>
                  </a:schemeClr>
                </a:solidFill>
              </a:rPr>
            </a:br>
            <a:r>
              <a:rPr lang="fr-FR" sz="1200" i="1" dirty="0" smtClean="0">
                <a:solidFill>
                  <a:schemeClr val="accent5">
                    <a:lumMod val="50000"/>
                  </a:schemeClr>
                </a:solidFill>
              </a:rPr>
              <a:t/>
            </a:r>
            <a:br>
              <a:rPr lang="fr-FR" sz="1200" i="1" dirty="0" smtClean="0">
                <a:solidFill>
                  <a:schemeClr val="accent5">
                    <a:lumMod val="50000"/>
                  </a:schemeClr>
                </a:solidFill>
              </a:rPr>
            </a:br>
            <a:r>
              <a:rPr lang="fr-FR" sz="1200" i="1" dirty="0" smtClean="0">
                <a:solidFill>
                  <a:schemeClr val="accent5">
                    <a:lumMod val="50000"/>
                  </a:schemeClr>
                </a:solidFill>
              </a:rPr>
              <a:t>Il glisse doucement, trace un brillant sillon,</a:t>
            </a:r>
            <a:br>
              <a:rPr lang="fr-FR" sz="1200" i="1" dirty="0" smtClean="0">
                <a:solidFill>
                  <a:schemeClr val="accent5">
                    <a:lumMod val="50000"/>
                  </a:schemeClr>
                </a:solidFill>
              </a:rPr>
            </a:br>
            <a:r>
              <a:rPr lang="fr-FR" sz="1200" i="1" dirty="0" smtClean="0">
                <a:solidFill>
                  <a:schemeClr val="accent5">
                    <a:lumMod val="50000"/>
                  </a:schemeClr>
                </a:solidFill>
              </a:rPr>
              <a:t>Signant ainsi de ses plus belles plumes</a:t>
            </a:r>
            <a:br>
              <a:rPr lang="fr-FR" sz="1200" i="1" dirty="0" smtClean="0">
                <a:solidFill>
                  <a:schemeClr val="accent5">
                    <a:lumMod val="50000"/>
                  </a:schemeClr>
                </a:solidFill>
              </a:rPr>
            </a:br>
            <a:r>
              <a:rPr lang="fr-FR" sz="1200" i="1" dirty="0" smtClean="0">
                <a:solidFill>
                  <a:schemeClr val="accent5">
                    <a:lumMod val="50000"/>
                  </a:schemeClr>
                </a:solidFill>
              </a:rPr>
              <a:t>La trêve de l’hiver </a:t>
            </a:r>
            <a:br>
              <a:rPr lang="fr-FR" sz="1200" i="1" dirty="0" smtClean="0">
                <a:solidFill>
                  <a:schemeClr val="accent5">
                    <a:lumMod val="50000"/>
                  </a:schemeClr>
                </a:solidFill>
              </a:rPr>
            </a:br>
            <a:r>
              <a:rPr lang="fr-FR" sz="1200" i="1" dirty="0" smtClean="0">
                <a:solidFill>
                  <a:schemeClr val="accent5">
                    <a:lumMod val="50000"/>
                  </a:schemeClr>
                </a:solidFill>
              </a:rPr>
              <a:t>Sur l’étang de Mortemer</a:t>
            </a:r>
            <a:endParaRPr lang="fr-FR" sz="1200" i="1" dirty="0">
              <a:solidFill>
                <a:schemeClr val="accent5">
                  <a:lumMod val="50000"/>
                </a:schemeClr>
              </a:solidFill>
            </a:endParaRPr>
          </a:p>
        </p:txBody>
      </p:sp>
      <p:sp>
        <p:nvSpPr>
          <p:cNvPr id="5" name="Espace réservé du pied de page 4"/>
          <p:cNvSpPr>
            <a:spLocks noGrp="1"/>
          </p:cNvSpPr>
          <p:nvPr>
            <p:ph type="ftr" sz="quarter" idx="11"/>
          </p:nvPr>
        </p:nvSpPr>
        <p:spPr>
          <a:xfrm>
            <a:off x="1547664" y="6453336"/>
            <a:ext cx="3280792" cy="260648"/>
          </a:xfrm>
        </p:spPr>
        <p:txBody>
          <a:bodyPr/>
          <a:lstStyle/>
          <a:p>
            <a:r>
              <a:rPr lang="fr-FR" sz="1100" dirty="0" smtClean="0"/>
              <a:t>Huile sur toile 46 x 38</a:t>
            </a:r>
            <a:endParaRPr lang="fr-FR" sz="1100" dirty="0"/>
          </a:p>
        </p:txBody>
      </p:sp>
      <p:pic>
        <p:nvPicPr>
          <p:cNvPr id="7" name="Espace réservé du contenu 6" descr="Le cygne.b.jpg"/>
          <p:cNvPicPr>
            <a:picLocks noGrp="1" noChangeAspect="1"/>
          </p:cNvPicPr>
          <p:nvPr>
            <p:ph idx="1"/>
          </p:nvPr>
        </p:nvPicPr>
        <p:blipFill>
          <a:blip r:embed="rId2" cstate="print"/>
          <a:stretch>
            <a:fillRect/>
          </a:stretch>
        </p:blipFill>
        <p:spPr>
          <a:xfrm>
            <a:off x="1507364" y="1772816"/>
            <a:ext cx="6160980" cy="4738519"/>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advClick="0" advTm="2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68000">
              <a:srgbClr val="E6DCAC"/>
            </a:gs>
            <a:gs pos="12000">
              <a:srgbClr val="E6D78A"/>
            </a:gs>
            <a:gs pos="30000">
              <a:srgbClr val="C7AC4C"/>
            </a:gs>
            <a:gs pos="45000">
              <a:srgbClr val="E6D78A"/>
            </a:gs>
            <a:gs pos="77000">
              <a:srgbClr val="C7AC4C"/>
            </a:gs>
            <a:gs pos="100000">
              <a:srgbClr val="E6DCAC"/>
            </a:gs>
          </a:gsLst>
          <a:lin ang="27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331640" y="764704"/>
            <a:ext cx="6912768" cy="864096"/>
          </a:xfrm>
        </p:spPr>
        <p:txBody>
          <a:bodyPr numCol="2">
            <a:noAutofit/>
          </a:bodyPr>
          <a:lstStyle/>
          <a:p>
            <a:r>
              <a:rPr lang="fr-FR" sz="1100" i="1" dirty="0" smtClean="0"/>
              <a:t>Suivant le Fouillebroc, à sa sortie des étangs, </a:t>
            </a:r>
            <a:br>
              <a:rPr lang="fr-FR" sz="1100" i="1" dirty="0" smtClean="0"/>
            </a:br>
            <a:r>
              <a:rPr lang="fr-FR" sz="1100" i="1" dirty="0" smtClean="0"/>
              <a:t>Nous arrivons à</a:t>
            </a:r>
            <a:r>
              <a:rPr lang="fr-FR" sz="1100" i="1" dirty="0" smtClean="0">
                <a:solidFill>
                  <a:schemeClr val="tx1"/>
                </a:solidFill>
              </a:rPr>
              <a:t> </a:t>
            </a:r>
            <a:r>
              <a:rPr lang="fr-FR" sz="1400" i="1" dirty="0" smtClean="0">
                <a:solidFill>
                  <a:srgbClr val="C00000"/>
                </a:solidFill>
              </a:rPr>
              <a:t>l’Abbaye de Mortemer.</a:t>
            </a:r>
            <a:r>
              <a:rPr lang="fr-FR" sz="1100" i="1" dirty="0" smtClean="0">
                <a:solidFill>
                  <a:srgbClr val="C00000"/>
                </a:solidFill>
              </a:rPr>
              <a:t/>
            </a:r>
            <a:br>
              <a:rPr lang="fr-FR" sz="1100" i="1" dirty="0" smtClean="0">
                <a:solidFill>
                  <a:srgbClr val="C00000"/>
                </a:solidFill>
              </a:rPr>
            </a:br>
            <a:r>
              <a:rPr lang="fr-FR" sz="1100" i="1" dirty="0" smtClean="0"/>
              <a:t/>
            </a:r>
            <a:br>
              <a:rPr lang="fr-FR" sz="1100" i="1" dirty="0" smtClean="0"/>
            </a:br>
            <a:r>
              <a:rPr lang="fr-FR" sz="1100" i="1" dirty="0" smtClean="0"/>
              <a:t>C’est une Abbaye cistercienne du 12</a:t>
            </a:r>
            <a:r>
              <a:rPr lang="fr-FR" sz="1100" i="1" baseline="30000" dirty="0" smtClean="0"/>
              <a:t>ème</a:t>
            </a:r>
            <a:r>
              <a:rPr lang="fr-FR" sz="1100" i="1" dirty="0" smtClean="0"/>
              <a:t> siècle dont </a:t>
            </a:r>
            <a:br>
              <a:rPr lang="fr-FR" sz="1100" i="1" dirty="0" smtClean="0"/>
            </a:br>
            <a:r>
              <a:rPr lang="fr-FR" sz="1100" i="1" dirty="0" smtClean="0"/>
              <a:t>il ne subsiste  que quelques pans</a:t>
            </a:r>
            <a:br>
              <a:rPr lang="fr-FR" sz="1100" i="1" dirty="0" smtClean="0"/>
            </a:br>
            <a:r>
              <a:rPr lang="fr-FR" sz="1100" i="1" dirty="0" smtClean="0"/>
              <a:t/>
            </a:r>
            <a:br>
              <a:rPr lang="fr-FR" sz="1100" i="1" dirty="0" smtClean="0"/>
            </a:br>
            <a:r>
              <a:rPr lang="fr-FR" sz="1100" i="1" dirty="0" smtClean="0"/>
              <a:t/>
            </a:r>
            <a:br>
              <a:rPr lang="fr-FR" sz="1100" i="1" dirty="0" smtClean="0"/>
            </a:br>
            <a:r>
              <a:rPr lang="fr-FR" sz="1100" i="1" dirty="0" smtClean="0"/>
              <a:t>Un bâtiment conventuel bâti au 17</a:t>
            </a:r>
            <a:r>
              <a:rPr lang="fr-FR" sz="1100" i="1" baseline="30000" dirty="0" smtClean="0"/>
              <a:t>ème</a:t>
            </a:r>
            <a:r>
              <a:rPr lang="fr-FR" sz="1100" i="1" dirty="0" smtClean="0"/>
              <a:t> siècle abrite un musée évoquant les légendes et les fantômes liés à l’abbaye.</a:t>
            </a:r>
            <a:br>
              <a:rPr lang="fr-FR" sz="1100" i="1" dirty="0" smtClean="0"/>
            </a:br>
            <a:r>
              <a:rPr lang="fr-FR" sz="1100" i="1" dirty="0" smtClean="0"/>
              <a:t>Un pigeonnier du 15</a:t>
            </a:r>
            <a:r>
              <a:rPr lang="fr-FR" sz="1100" i="1" baseline="30000" dirty="0" smtClean="0"/>
              <a:t>ème</a:t>
            </a:r>
            <a:r>
              <a:rPr lang="fr-FR" sz="1100" i="1" dirty="0" smtClean="0"/>
              <a:t> siècle doté d’une remarquable charpente en bois</a:t>
            </a:r>
            <a:endParaRPr lang="fr-FR" sz="1100" i="1" dirty="0"/>
          </a:p>
        </p:txBody>
      </p:sp>
      <p:sp>
        <p:nvSpPr>
          <p:cNvPr id="5" name="Espace réservé du pied de page 4"/>
          <p:cNvSpPr>
            <a:spLocks noGrp="1"/>
          </p:cNvSpPr>
          <p:nvPr>
            <p:ph type="ftr" sz="quarter" idx="11"/>
          </p:nvPr>
        </p:nvSpPr>
        <p:spPr>
          <a:xfrm>
            <a:off x="1331640" y="6492875"/>
            <a:ext cx="3352800" cy="365125"/>
          </a:xfrm>
        </p:spPr>
        <p:txBody>
          <a:bodyPr/>
          <a:lstStyle/>
          <a:p>
            <a:r>
              <a:rPr lang="fr-FR" sz="1100" dirty="0" smtClean="0"/>
              <a:t>Huile sur toile 65 x 50</a:t>
            </a:r>
            <a:endParaRPr lang="fr-FR" sz="1100" dirty="0"/>
          </a:p>
        </p:txBody>
      </p:sp>
      <p:pic>
        <p:nvPicPr>
          <p:cNvPr id="7" name="Espace réservé du contenu 6" descr="ColombMortemer.JPG"/>
          <p:cNvPicPr>
            <a:picLocks noGrp="1" noChangeAspect="1"/>
          </p:cNvPicPr>
          <p:nvPr>
            <p:ph idx="1"/>
          </p:nvPr>
        </p:nvPicPr>
        <p:blipFill>
          <a:blip r:embed="rId2" cstate="print"/>
          <a:stretch>
            <a:fillRect/>
          </a:stretch>
        </p:blipFill>
        <p:spPr>
          <a:xfrm>
            <a:off x="1243751" y="1628800"/>
            <a:ext cx="6712626" cy="5044341"/>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advClick="0" advTm="2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135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259632" y="692696"/>
            <a:ext cx="6408712" cy="648072"/>
          </a:xfrm>
        </p:spPr>
        <p:txBody>
          <a:bodyPr>
            <a:normAutofit/>
          </a:bodyPr>
          <a:lstStyle/>
          <a:p>
            <a:pPr algn="ctr"/>
            <a:r>
              <a:rPr lang="fr-FR" sz="1400" i="1" dirty="0" smtClean="0"/>
              <a:t>Le moulin ou pressoir de l’Abbaye de Mortemer</a:t>
            </a:r>
            <a:r>
              <a:rPr lang="fr-FR" sz="1100" i="1" dirty="0" smtClean="0"/>
              <a:t>.</a:t>
            </a:r>
            <a:br>
              <a:rPr lang="fr-FR" sz="1100" i="1" dirty="0" smtClean="0"/>
            </a:br>
            <a:r>
              <a:rPr lang="fr-FR" sz="1100" i="1" dirty="0" smtClean="0"/>
              <a:t>C’est un matin givré, le soleil vient de déborder le haut de la colline.</a:t>
            </a:r>
            <a:br>
              <a:rPr lang="fr-FR" sz="1100" i="1" dirty="0" smtClean="0"/>
            </a:br>
            <a:r>
              <a:rPr lang="fr-FR" sz="1100" i="1" dirty="0" smtClean="0"/>
              <a:t>Les rayons viennent frapper la glace au sol et le toit du moulin blanc de givre</a:t>
            </a:r>
            <a:r>
              <a:rPr lang="fr-FR" sz="1100" dirty="0" smtClean="0"/>
              <a:t>.</a:t>
            </a:r>
            <a:endParaRPr lang="fr-FR" sz="1100" dirty="0"/>
          </a:p>
        </p:txBody>
      </p:sp>
      <p:sp>
        <p:nvSpPr>
          <p:cNvPr id="5" name="Espace réservé du pied de page 4"/>
          <p:cNvSpPr>
            <a:spLocks noGrp="1"/>
          </p:cNvSpPr>
          <p:nvPr>
            <p:ph type="ftr" sz="quarter" idx="11"/>
          </p:nvPr>
        </p:nvSpPr>
        <p:spPr>
          <a:xfrm>
            <a:off x="1187624" y="6492875"/>
            <a:ext cx="3352800" cy="365125"/>
          </a:xfrm>
        </p:spPr>
        <p:txBody>
          <a:bodyPr/>
          <a:lstStyle/>
          <a:p>
            <a:r>
              <a:rPr lang="fr-FR" sz="1100" dirty="0" smtClean="0"/>
              <a:t>Huile sur toile 65 x 50</a:t>
            </a:r>
            <a:endParaRPr lang="fr-FR" sz="1100" dirty="0"/>
          </a:p>
        </p:txBody>
      </p:sp>
      <p:pic>
        <p:nvPicPr>
          <p:cNvPr id="7" name="Espace réservé du contenu 6" descr="MoulinGivreMortemer.JPG"/>
          <p:cNvPicPr>
            <a:picLocks noGrp="1" noChangeAspect="1"/>
          </p:cNvPicPr>
          <p:nvPr>
            <p:ph idx="1"/>
          </p:nvPr>
        </p:nvPicPr>
        <p:blipFill>
          <a:blip r:embed="rId2" cstate="print"/>
          <a:stretch>
            <a:fillRect/>
          </a:stretch>
        </p:blipFill>
        <p:spPr>
          <a:xfrm>
            <a:off x="1052105" y="1484784"/>
            <a:ext cx="6904271" cy="518835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Click="0" advTm="20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043608" y="1124744"/>
            <a:ext cx="1800200" cy="360040"/>
          </a:xfrm>
        </p:spPr>
        <p:txBody>
          <a:bodyPr>
            <a:normAutofit/>
          </a:bodyPr>
          <a:lstStyle/>
          <a:p>
            <a:r>
              <a:rPr lang="fr-FR" sz="1400" dirty="0" smtClean="0">
                <a:latin typeface="Comic Sans MS" pitchFamily="66" charset="0"/>
              </a:rPr>
              <a:t>Couleurs d’automne</a:t>
            </a:r>
            <a:endParaRPr lang="fr-FR" sz="1400" dirty="0">
              <a:latin typeface="Comic Sans MS" pitchFamily="66" charset="0"/>
            </a:endParaRPr>
          </a:p>
        </p:txBody>
      </p:sp>
      <p:sp>
        <p:nvSpPr>
          <p:cNvPr id="6" name="Espace réservé du contenu 5"/>
          <p:cNvSpPr>
            <a:spLocks noGrp="1"/>
          </p:cNvSpPr>
          <p:nvPr>
            <p:ph idx="1"/>
          </p:nvPr>
        </p:nvSpPr>
        <p:spPr>
          <a:xfrm>
            <a:off x="457200" y="1935480"/>
            <a:ext cx="3898776" cy="1925568"/>
          </a:xfrm>
        </p:spPr>
        <p:txBody>
          <a:bodyPr>
            <a:normAutofit/>
          </a:bodyPr>
          <a:lstStyle/>
          <a:p>
            <a:r>
              <a:rPr lang="fr-FR" sz="1200" i="1" dirty="0" smtClean="0">
                <a:latin typeface="Comic Sans MS" pitchFamily="66" charset="0"/>
              </a:rPr>
              <a:t>Un chemin de randonnée  sous les grands arbres qui forment comme une cascade de couleurs .</a:t>
            </a:r>
          </a:p>
          <a:p>
            <a:endParaRPr lang="fr-FR" sz="1200" i="1" dirty="0" smtClean="0">
              <a:latin typeface="Comic Sans MS" pitchFamily="66" charset="0"/>
            </a:endParaRPr>
          </a:p>
          <a:p>
            <a:r>
              <a:rPr lang="fr-FR" sz="1200" i="1" dirty="0" smtClean="0">
                <a:latin typeface="Comic Sans MS" pitchFamily="66" charset="0"/>
              </a:rPr>
              <a:t>.Comme le bouquet final d’un feu d’artifice.</a:t>
            </a:r>
          </a:p>
          <a:p>
            <a:endParaRPr lang="fr-FR" sz="1200" i="1" dirty="0" smtClean="0">
              <a:latin typeface="Comic Sans MS" pitchFamily="66" charset="0"/>
            </a:endParaRPr>
          </a:p>
          <a:p>
            <a:r>
              <a:rPr lang="fr-FR" sz="1200" i="1" dirty="0" smtClean="0">
                <a:latin typeface="Comic Sans MS" pitchFamily="66" charset="0"/>
              </a:rPr>
              <a:t>Après quoi les arbres se dénudent et s’engourdissent pour l’hiver</a:t>
            </a:r>
            <a:endParaRPr lang="fr-FR" sz="1200" i="1" dirty="0">
              <a:latin typeface="Comic Sans MS" pitchFamily="66" charset="0"/>
            </a:endParaRPr>
          </a:p>
        </p:txBody>
      </p:sp>
      <p:sp>
        <p:nvSpPr>
          <p:cNvPr id="5" name="Espace réservé du pied de page 4"/>
          <p:cNvSpPr>
            <a:spLocks noGrp="1"/>
          </p:cNvSpPr>
          <p:nvPr>
            <p:ph type="ftr" sz="quarter" idx="11"/>
          </p:nvPr>
        </p:nvSpPr>
        <p:spPr/>
        <p:txBody>
          <a:bodyPr/>
          <a:lstStyle/>
          <a:p>
            <a:r>
              <a:rPr lang="fr-FR" sz="1100" dirty="0" smtClean="0"/>
              <a:t>Huile sur toile 55 x 38</a:t>
            </a:r>
            <a:endParaRPr lang="fr-FR" sz="1100" dirty="0"/>
          </a:p>
        </p:txBody>
      </p:sp>
      <p:pic>
        <p:nvPicPr>
          <p:cNvPr id="8" name="Image 7" descr="Automne forêt de Lyons Chemin randonnée.JPG"/>
          <p:cNvPicPr>
            <a:picLocks noChangeAspect="1"/>
          </p:cNvPicPr>
          <p:nvPr/>
        </p:nvPicPr>
        <p:blipFill>
          <a:blip r:embed="rId2" cstate="print">
            <a:lum bright="10000"/>
          </a:blip>
          <a:stretch>
            <a:fillRect/>
          </a:stretch>
        </p:blipFill>
        <p:spPr>
          <a:xfrm>
            <a:off x="4499992" y="764704"/>
            <a:ext cx="3941229" cy="587727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Click="0" advTm="20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amond(in)">
                                      <p:cBhvr>
                                        <p:cTn id="7" dur="2000"/>
                                        <p:tgtEl>
                                          <p:spTgt spid="6">
                                            <p:txEl>
                                              <p:pRg st="0" end="0"/>
                                            </p:txEl>
                                          </p:spTgt>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diamond(in)">
                                      <p:cBhvr>
                                        <p:cTn id="11" dur="2000"/>
                                        <p:tgtEl>
                                          <p:spTgt spid="6">
                                            <p:txEl>
                                              <p:pRg st="2" end="2"/>
                                            </p:txEl>
                                          </p:spTgt>
                                        </p:tgtEl>
                                      </p:cBhvr>
                                    </p:animEffect>
                                  </p:childTnLst>
                                </p:cTn>
                              </p:par>
                            </p:childTnLst>
                          </p:cTn>
                        </p:par>
                        <p:par>
                          <p:cTn id="12" fill="hold">
                            <p:stCondLst>
                              <p:cond delay="4000"/>
                            </p:stCondLst>
                            <p:childTnLst>
                              <p:par>
                                <p:cTn id="13" presetID="8" presetClass="entr" presetSubtype="16" fill="hold" grpId="0" nodeType="after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animEffect transition="in" filter="diamond(in)">
                                      <p:cBhvr>
                                        <p:cTn id="15"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23000">
              <a:srgbClr val="DDEBCF">
                <a:alpha val="83000"/>
              </a:srgbClr>
            </a:gs>
            <a:gs pos="50000">
              <a:srgbClr val="9CB86E"/>
            </a:gs>
            <a:gs pos="100000">
              <a:srgbClr val="156B13"/>
            </a:gs>
          </a:gsLst>
          <a:lin ang="81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99592" y="332656"/>
            <a:ext cx="7787208" cy="864096"/>
          </a:xfrm>
        </p:spPr>
        <p:txBody>
          <a:bodyPr>
            <a:normAutofit/>
          </a:bodyPr>
          <a:lstStyle/>
          <a:p>
            <a:r>
              <a:rPr lang="fr-FR" sz="1400" i="1" dirty="0" smtClean="0">
                <a:latin typeface="Comic Sans MS" pitchFamily="66" charset="0"/>
              </a:rPr>
              <a:t>Le soleil décline,  allonge les ombres,  fait dorer les feuillages</a:t>
            </a:r>
            <a:r>
              <a:rPr lang="fr-FR" sz="1200" i="1" dirty="0" smtClean="0">
                <a:latin typeface="Comic Sans MS" pitchFamily="66" charset="0"/>
              </a:rPr>
              <a:t/>
            </a:r>
            <a:br>
              <a:rPr lang="fr-FR" sz="1200" i="1" dirty="0" smtClean="0">
                <a:latin typeface="Comic Sans MS" pitchFamily="66" charset="0"/>
              </a:rPr>
            </a:br>
            <a:r>
              <a:rPr lang="fr-FR" sz="1100" i="1" dirty="0" smtClean="0">
                <a:latin typeface="Comic Sans MS" pitchFamily="66" charset="0"/>
              </a:rPr>
              <a:t>C’est aussi à cette heure  qu’on a besoin de  faire une pause. Ce banc, très rustique, nous la propose. </a:t>
            </a:r>
            <a:br>
              <a:rPr lang="fr-FR" sz="1100" i="1" dirty="0" smtClean="0">
                <a:latin typeface="Comic Sans MS" pitchFamily="66" charset="0"/>
              </a:rPr>
            </a:br>
            <a:r>
              <a:rPr lang="fr-FR" sz="1100" i="1" dirty="0" smtClean="0">
                <a:latin typeface="Comic Sans MS" pitchFamily="66" charset="0"/>
              </a:rPr>
              <a:t>On aurait tort de ne pas en profiter serait-ce que pour admirer</a:t>
            </a:r>
            <a:endParaRPr lang="fr-FR" sz="1100" i="1" dirty="0">
              <a:latin typeface="Comic Sans MS" pitchFamily="66" charset="0"/>
            </a:endParaRPr>
          </a:p>
        </p:txBody>
      </p:sp>
      <p:sp>
        <p:nvSpPr>
          <p:cNvPr id="5" name="Espace réservé du pied de page 4"/>
          <p:cNvSpPr>
            <a:spLocks noGrp="1"/>
          </p:cNvSpPr>
          <p:nvPr>
            <p:ph type="ftr" sz="quarter" idx="11"/>
          </p:nvPr>
        </p:nvSpPr>
        <p:spPr>
          <a:xfrm>
            <a:off x="971600" y="6492875"/>
            <a:ext cx="3352800" cy="365125"/>
          </a:xfrm>
        </p:spPr>
        <p:txBody>
          <a:bodyPr/>
          <a:lstStyle/>
          <a:p>
            <a:r>
              <a:rPr lang="fr-FR" sz="1100" dirty="0" smtClean="0">
                <a:solidFill>
                  <a:schemeClr val="bg1"/>
                </a:solidFill>
              </a:rPr>
              <a:t>Huile sur toile 73 x 54</a:t>
            </a:r>
            <a:endParaRPr lang="fr-FR" sz="1100" dirty="0">
              <a:solidFill>
                <a:schemeClr val="bg1"/>
              </a:solidFill>
            </a:endParaRPr>
          </a:p>
        </p:txBody>
      </p:sp>
      <p:pic>
        <p:nvPicPr>
          <p:cNvPr id="7" name="Espace réservé du contenu 6" descr="BancForêt.JPG"/>
          <p:cNvPicPr>
            <a:picLocks noGrp="1" noChangeAspect="1"/>
          </p:cNvPicPr>
          <p:nvPr>
            <p:ph idx="1"/>
          </p:nvPr>
        </p:nvPicPr>
        <p:blipFill>
          <a:blip r:embed="rId2" cstate="print"/>
          <a:stretch>
            <a:fillRect/>
          </a:stretch>
        </p:blipFill>
        <p:spPr>
          <a:xfrm>
            <a:off x="793918" y="1340768"/>
            <a:ext cx="7162458" cy="5287579"/>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advClick="0" advTm="2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dow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63000">
              <a:schemeClr val="accent3">
                <a:lumMod val="75000"/>
              </a:schemeClr>
            </a:gs>
            <a:gs pos="12000">
              <a:srgbClr val="E6D78A"/>
            </a:gs>
            <a:gs pos="30000">
              <a:srgbClr val="C7AC4C"/>
            </a:gs>
            <a:gs pos="45000">
              <a:srgbClr val="E6D78A"/>
            </a:gs>
            <a:gs pos="77000">
              <a:srgbClr val="C7AC4C"/>
            </a:gs>
            <a:gs pos="100000">
              <a:srgbClr val="E6DCAC"/>
            </a:gs>
          </a:gsLst>
          <a:lin ang="135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395536" y="1988840"/>
            <a:ext cx="3888432" cy="2448272"/>
          </a:xfrm>
        </p:spPr>
        <p:txBody>
          <a:bodyPr>
            <a:normAutofit fontScale="90000"/>
          </a:bodyPr>
          <a:lstStyle/>
          <a:p>
            <a:r>
              <a:rPr lang="fr-FR" sz="1600" i="1" dirty="0" smtClean="0">
                <a:latin typeface="Comic Sans MS" pitchFamily="66" charset="0"/>
              </a:rPr>
              <a:t>Nous arrivons au terme de cette promenade.</a:t>
            </a:r>
            <a:r>
              <a:rPr lang="fr-FR" sz="1400" i="1" dirty="0" smtClean="0">
                <a:latin typeface="Comic Sans MS" pitchFamily="66" charset="0"/>
              </a:rPr>
              <a:t/>
            </a:r>
            <a:br>
              <a:rPr lang="fr-FR" sz="1400" i="1" dirty="0" smtClean="0">
                <a:latin typeface="Comic Sans MS" pitchFamily="66" charset="0"/>
              </a:rPr>
            </a:br>
            <a:r>
              <a:rPr lang="fr-FR" sz="1400" i="1" dirty="0" smtClean="0">
                <a:latin typeface="Comic Sans MS" pitchFamily="66" charset="0"/>
              </a:rPr>
              <a:t/>
            </a:r>
            <a:br>
              <a:rPr lang="fr-FR" sz="1400" i="1" dirty="0" smtClean="0">
                <a:latin typeface="Comic Sans MS" pitchFamily="66" charset="0"/>
              </a:rPr>
            </a:br>
            <a:r>
              <a:rPr lang="fr-FR" sz="1400" i="1" dirty="0" smtClean="0">
                <a:latin typeface="Comic Sans MS" pitchFamily="66" charset="0"/>
              </a:rPr>
              <a:t>Le soleil de plus en plus bas, rase le sol de ses rayons, illumine quelques branches basses.</a:t>
            </a:r>
            <a:br>
              <a:rPr lang="fr-FR" sz="1400" i="1" dirty="0" smtClean="0">
                <a:latin typeface="Comic Sans MS" pitchFamily="66" charset="0"/>
              </a:rPr>
            </a:br>
            <a:r>
              <a:rPr lang="fr-FR" sz="1400" i="1" dirty="0" smtClean="0">
                <a:latin typeface="Comic Sans MS" pitchFamily="66" charset="0"/>
              </a:rPr>
              <a:t/>
            </a:r>
            <a:br>
              <a:rPr lang="fr-FR" sz="1400" i="1" dirty="0" smtClean="0">
                <a:latin typeface="Comic Sans MS" pitchFamily="66" charset="0"/>
              </a:rPr>
            </a:br>
            <a:r>
              <a:rPr lang="fr-FR" sz="1400" i="1" dirty="0" smtClean="0">
                <a:latin typeface="Comic Sans MS" pitchFamily="66" charset="0"/>
              </a:rPr>
              <a:t>Dans le calme d’un soleil couchant </a:t>
            </a:r>
            <a:br>
              <a:rPr lang="fr-FR" sz="1400" i="1" dirty="0" smtClean="0">
                <a:latin typeface="Comic Sans MS" pitchFamily="66" charset="0"/>
              </a:rPr>
            </a:br>
            <a:r>
              <a:rPr lang="fr-FR" sz="1400" i="1" dirty="0" smtClean="0">
                <a:latin typeface="Comic Sans MS" pitchFamily="66" charset="0"/>
              </a:rPr>
              <a:t>en cette saison des chasses,</a:t>
            </a:r>
            <a:br>
              <a:rPr lang="fr-FR" sz="1400" i="1" dirty="0" smtClean="0">
                <a:latin typeface="Comic Sans MS" pitchFamily="66" charset="0"/>
              </a:rPr>
            </a:br>
            <a:r>
              <a:rPr lang="fr-FR" sz="1400" i="1" dirty="0" smtClean="0">
                <a:latin typeface="Comic Sans MS" pitchFamily="66" charset="0"/>
              </a:rPr>
              <a:t>on peut surprendre un chevreuil aux abois, </a:t>
            </a:r>
            <a:br>
              <a:rPr lang="fr-FR" sz="1400" i="1" dirty="0" smtClean="0">
                <a:latin typeface="Comic Sans MS" pitchFamily="66" charset="0"/>
              </a:rPr>
            </a:br>
            <a:r>
              <a:rPr lang="fr-FR" sz="1400" i="1" dirty="0" smtClean="0">
                <a:latin typeface="Comic Sans MS" pitchFamily="66" charset="0"/>
              </a:rPr>
              <a:t>ou entendre parfois: </a:t>
            </a:r>
            <a:br>
              <a:rPr lang="fr-FR" sz="1400" i="1" dirty="0" smtClean="0">
                <a:latin typeface="Comic Sans MS" pitchFamily="66" charset="0"/>
              </a:rPr>
            </a:br>
            <a:r>
              <a:rPr lang="fr-FR" sz="1400" i="1" dirty="0" smtClean="0">
                <a:latin typeface="Comic Sans MS" pitchFamily="66" charset="0"/>
              </a:rPr>
              <a:t>Le son du cor le soir au fond des bois</a:t>
            </a:r>
            <a:r>
              <a:rPr lang="fr-FR" sz="1200" i="1" dirty="0" smtClean="0">
                <a:latin typeface="Comic Sans MS" pitchFamily="66" charset="0"/>
              </a:rPr>
              <a:t/>
            </a:r>
            <a:br>
              <a:rPr lang="fr-FR" sz="1200" i="1" dirty="0" smtClean="0">
                <a:latin typeface="Comic Sans MS" pitchFamily="66" charset="0"/>
              </a:rPr>
            </a:br>
            <a:r>
              <a:rPr lang="fr-FR" sz="1200" i="1" dirty="0" smtClean="0">
                <a:latin typeface="Comic Sans MS" pitchFamily="66" charset="0"/>
              </a:rPr>
              <a:t/>
            </a:r>
            <a:br>
              <a:rPr lang="fr-FR" sz="1200" i="1" dirty="0" smtClean="0">
                <a:latin typeface="Comic Sans MS" pitchFamily="66" charset="0"/>
              </a:rPr>
            </a:br>
            <a:endParaRPr lang="fr-FR" sz="1200" i="1" dirty="0">
              <a:latin typeface="Comic Sans MS" pitchFamily="66" charset="0"/>
            </a:endParaRPr>
          </a:p>
        </p:txBody>
      </p:sp>
      <p:sp>
        <p:nvSpPr>
          <p:cNvPr id="5" name="Espace réservé du pied de page 4"/>
          <p:cNvSpPr>
            <a:spLocks noGrp="1"/>
          </p:cNvSpPr>
          <p:nvPr>
            <p:ph type="ftr" sz="quarter" idx="11"/>
          </p:nvPr>
        </p:nvSpPr>
        <p:spPr/>
        <p:txBody>
          <a:bodyPr/>
          <a:lstStyle/>
          <a:p>
            <a:r>
              <a:rPr lang="fr-FR" sz="1100" dirty="0" smtClean="0"/>
              <a:t>Huile sur toile 65 x 50</a:t>
            </a:r>
            <a:endParaRPr lang="fr-FR" sz="1100" dirty="0"/>
          </a:p>
        </p:txBody>
      </p:sp>
      <p:pic>
        <p:nvPicPr>
          <p:cNvPr id="7" name="Espace réservé du contenu 6" descr="ForêtSoleilCouchant.JPG"/>
          <p:cNvPicPr>
            <a:picLocks noGrp="1" noChangeAspect="1"/>
          </p:cNvPicPr>
          <p:nvPr>
            <p:ph idx="1"/>
          </p:nvPr>
        </p:nvPicPr>
        <p:blipFill>
          <a:blip r:embed="rId2" cstate="print"/>
          <a:stretch>
            <a:fillRect/>
          </a:stretch>
        </p:blipFill>
        <p:spPr>
          <a:xfrm>
            <a:off x="4211960" y="886382"/>
            <a:ext cx="4358814" cy="571097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Click="0"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31000">
              <a:schemeClr val="bg2">
                <a:tint val="80000"/>
                <a:satMod val="400000"/>
                <a:alpha val="80000"/>
              </a:schemeClr>
            </a:gs>
            <a:gs pos="0">
              <a:schemeClr val="bg2">
                <a:tint val="80000"/>
                <a:satMod val="400000"/>
              </a:schemeClr>
            </a:gs>
            <a:gs pos="0">
              <a:schemeClr val="bg2">
                <a:tint val="80000"/>
                <a:satMod val="400000"/>
              </a:schemeClr>
            </a:gs>
            <a:gs pos="0">
              <a:schemeClr val="bg2">
                <a:tint val="80000"/>
                <a:satMod val="400000"/>
                <a:alpha val="13000"/>
              </a:schemeClr>
            </a:gs>
            <a:gs pos="25000">
              <a:schemeClr val="bg2">
                <a:tint val="83000"/>
                <a:satMod val="320000"/>
              </a:schemeClr>
            </a:gs>
            <a:gs pos="100000">
              <a:schemeClr val="bg2">
                <a:shade val="15000"/>
                <a:satMod val="32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259632" y="692696"/>
            <a:ext cx="6984776" cy="936104"/>
          </a:xfrm>
          <a:ln>
            <a:noFill/>
          </a:ln>
        </p:spPr>
        <p:txBody>
          <a:bodyPr>
            <a:normAutofit/>
          </a:bodyPr>
          <a:lstStyle/>
          <a:p>
            <a:r>
              <a:rPr lang="fr-FR" sz="1100" i="1" dirty="0" smtClean="0">
                <a:solidFill>
                  <a:srgbClr val="002060"/>
                </a:solidFill>
                <a:latin typeface="Comic Sans MS" pitchFamily="66" charset="0"/>
              </a:rPr>
              <a:t>MERCI:  Pour le plaisir</a:t>
            </a:r>
            <a:br>
              <a:rPr lang="fr-FR" sz="1100" i="1" dirty="0" smtClean="0">
                <a:solidFill>
                  <a:srgbClr val="002060"/>
                </a:solidFill>
                <a:latin typeface="Comic Sans MS" pitchFamily="66" charset="0"/>
              </a:rPr>
            </a:br>
            <a:r>
              <a:rPr lang="fr-FR" sz="1100" i="1" dirty="0" smtClean="0">
                <a:solidFill>
                  <a:srgbClr val="002060"/>
                </a:solidFill>
                <a:latin typeface="Comic Sans MS" pitchFamily="66" charset="0"/>
              </a:rPr>
              <a:t> de vous faire pénétrer la profondeur de la forêt et de mes tableaux.</a:t>
            </a:r>
            <a:br>
              <a:rPr lang="fr-FR" sz="1100" i="1" dirty="0" smtClean="0">
                <a:solidFill>
                  <a:srgbClr val="002060"/>
                </a:solidFill>
                <a:latin typeface="Comic Sans MS" pitchFamily="66" charset="0"/>
              </a:rPr>
            </a:br>
            <a:r>
              <a:rPr lang="fr-FR" sz="1100" i="1" dirty="0" smtClean="0">
                <a:solidFill>
                  <a:srgbClr val="002060"/>
                </a:solidFill>
                <a:latin typeface="Comic Sans MS" pitchFamily="66" charset="0"/>
              </a:rPr>
              <a:t>En regardant ces peintures,  </a:t>
            </a:r>
            <a:br>
              <a:rPr lang="fr-FR" sz="1100" i="1" dirty="0" smtClean="0">
                <a:solidFill>
                  <a:srgbClr val="002060"/>
                </a:solidFill>
                <a:latin typeface="Comic Sans MS" pitchFamily="66" charset="0"/>
              </a:rPr>
            </a:br>
            <a:r>
              <a:rPr lang="fr-FR" sz="1100" i="1" dirty="0" smtClean="0">
                <a:solidFill>
                  <a:srgbClr val="002060"/>
                </a:solidFill>
                <a:latin typeface="Comic Sans MS" pitchFamily="66" charset="0"/>
              </a:rPr>
              <a:t>Vous venez de découvrir un petit coin de Normandie : LA  Forêt de LYONS</a:t>
            </a:r>
            <a:r>
              <a:rPr lang="fr-FR" sz="1400" dirty="0" smtClean="0">
                <a:solidFill>
                  <a:srgbClr val="002060"/>
                </a:solidFill>
                <a:latin typeface="Comic Sans MS" pitchFamily="66" charset="0"/>
              </a:rPr>
              <a:t/>
            </a:r>
            <a:br>
              <a:rPr lang="fr-FR" sz="1400" dirty="0" smtClean="0">
                <a:solidFill>
                  <a:srgbClr val="002060"/>
                </a:solidFill>
                <a:latin typeface="Comic Sans MS" pitchFamily="66" charset="0"/>
              </a:rPr>
            </a:br>
            <a:r>
              <a:rPr lang="fr-FR" sz="1000" dirty="0" smtClean="0">
                <a:solidFill>
                  <a:srgbClr val="C00000"/>
                </a:solidFill>
                <a:latin typeface="Comic Sans MS" pitchFamily="66" charset="0"/>
              </a:rPr>
              <a:t> Faites circuler ce diaporama pour d’autres amateurs de peintures, de sous bois, de Normandie  </a:t>
            </a:r>
            <a:endParaRPr lang="fr-FR" sz="1000" dirty="0">
              <a:solidFill>
                <a:srgbClr val="C00000"/>
              </a:solidFill>
              <a:latin typeface="Comic Sans MS" pitchFamily="66" charset="0"/>
            </a:endParaRPr>
          </a:p>
        </p:txBody>
      </p:sp>
      <p:sp>
        <p:nvSpPr>
          <p:cNvPr id="5" name="Espace réservé du pied de page 4"/>
          <p:cNvSpPr>
            <a:spLocks noGrp="1"/>
          </p:cNvSpPr>
          <p:nvPr>
            <p:ph type="ftr" sz="quarter" idx="11"/>
          </p:nvPr>
        </p:nvSpPr>
        <p:spPr>
          <a:xfrm>
            <a:off x="1691680" y="6165304"/>
            <a:ext cx="2232248" cy="504056"/>
          </a:xfrm>
        </p:spPr>
        <p:txBody>
          <a:bodyPr/>
          <a:lstStyle/>
          <a:p>
            <a:r>
              <a:rPr lang="fr-FR" sz="1400" dirty="0" smtClean="0">
                <a:solidFill>
                  <a:srgbClr val="002060"/>
                </a:solidFill>
              </a:rPr>
              <a:t>                                                    </a:t>
            </a:r>
          </a:p>
          <a:p>
            <a:r>
              <a:rPr lang="fr-FR" sz="1100" dirty="0" smtClean="0">
                <a:solidFill>
                  <a:schemeClr val="accent4">
                    <a:lumMod val="50000"/>
                  </a:schemeClr>
                </a:solidFill>
              </a:rPr>
              <a:t>Pour vos réactions. Merci  =&gt;</a:t>
            </a:r>
            <a:r>
              <a:rPr lang="fr-FR" sz="1400" dirty="0" smtClean="0">
                <a:solidFill>
                  <a:schemeClr val="accent4">
                    <a:lumMod val="50000"/>
                  </a:schemeClr>
                </a:solidFill>
              </a:rPr>
              <a:t>              </a:t>
            </a:r>
            <a:endParaRPr lang="fr-FR" sz="1600" dirty="0">
              <a:solidFill>
                <a:schemeClr val="accent4">
                  <a:lumMod val="50000"/>
                </a:schemeClr>
              </a:solidFill>
            </a:endParaRPr>
          </a:p>
        </p:txBody>
      </p:sp>
      <p:sp>
        <p:nvSpPr>
          <p:cNvPr id="7" name="ZoneTexte 6"/>
          <p:cNvSpPr txBox="1"/>
          <p:nvPr/>
        </p:nvSpPr>
        <p:spPr>
          <a:xfrm>
            <a:off x="7308304" y="6309320"/>
            <a:ext cx="1527982" cy="261610"/>
          </a:xfrm>
          <a:prstGeom prst="rect">
            <a:avLst/>
          </a:prstGeom>
          <a:noFill/>
        </p:spPr>
        <p:txBody>
          <a:bodyPr wrap="none" rtlCol="0">
            <a:spAutoFit/>
          </a:bodyPr>
          <a:lstStyle/>
          <a:p>
            <a:r>
              <a:rPr lang="fr-FR" sz="1100" dirty="0" smtClean="0"/>
              <a:t>Huile sur toile  41 x 27</a:t>
            </a:r>
            <a:endParaRPr lang="fr-FR" sz="1100" dirty="0"/>
          </a:p>
        </p:txBody>
      </p:sp>
      <p:sp>
        <p:nvSpPr>
          <p:cNvPr id="6" name="ZoneTexte 5"/>
          <p:cNvSpPr txBox="1"/>
          <p:nvPr/>
        </p:nvSpPr>
        <p:spPr>
          <a:xfrm>
            <a:off x="3923928" y="6453336"/>
            <a:ext cx="648072" cy="276999"/>
          </a:xfrm>
          <a:prstGeom prst="rect">
            <a:avLst/>
          </a:prstGeom>
          <a:solidFill>
            <a:schemeClr val="bg2">
              <a:lumMod val="90000"/>
            </a:schemeClr>
          </a:solidFill>
        </p:spPr>
        <p:txBody>
          <a:bodyPr wrap="square" rtlCol="0">
            <a:spAutoFit/>
          </a:bodyPr>
          <a:lstStyle/>
          <a:p>
            <a:r>
              <a:rPr lang="fr-FR" sz="1200" dirty="0" smtClean="0">
                <a:hlinkClick r:id="rId2"/>
              </a:rPr>
              <a:t>CLIC</a:t>
            </a:r>
            <a:endParaRPr lang="fr-FR" sz="1200" dirty="0"/>
          </a:p>
        </p:txBody>
      </p:sp>
      <p:sp>
        <p:nvSpPr>
          <p:cNvPr id="8" name="ZoneTexte 7"/>
          <p:cNvSpPr txBox="1"/>
          <p:nvPr/>
        </p:nvSpPr>
        <p:spPr>
          <a:xfrm>
            <a:off x="4860032" y="6453336"/>
            <a:ext cx="1701813" cy="307777"/>
          </a:xfrm>
          <a:prstGeom prst="rect">
            <a:avLst/>
          </a:prstGeom>
          <a:noFill/>
        </p:spPr>
        <p:txBody>
          <a:bodyPr wrap="square" rtlCol="0">
            <a:spAutoFit/>
          </a:bodyPr>
          <a:lstStyle/>
          <a:p>
            <a:r>
              <a:rPr lang="fr-FR" sz="1400" dirty="0" smtClean="0"/>
              <a:t>gp.9227@hotmail.fr</a:t>
            </a:r>
            <a:endParaRPr lang="fr-FR" sz="1400" dirty="0"/>
          </a:p>
        </p:txBody>
      </p:sp>
      <p:pic>
        <p:nvPicPr>
          <p:cNvPr id="10" name="Espace réservé du contenu 9" descr="VachesEnChamp.JPG"/>
          <p:cNvPicPr>
            <a:picLocks noGrp="1" noChangeAspect="1"/>
          </p:cNvPicPr>
          <p:nvPr>
            <p:ph idx="1"/>
          </p:nvPr>
        </p:nvPicPr>
        <p:blipFill>
          <a:blip r:embed="rId3" cstate="print"/>
          <a:stretch>
            <a:fillRect/>
          </a:stretch>
        </p:blipFill>
        <p:spPr>
          <a:xfrm>
            <a:off x="1403648" y="1700808"/>
            <a:ext cx="6480720" cy="4498382"/>
          </a:xfrm>
          <a:prstGeom prst="rect">
            <a:avLst/>
          </a:prstGeom>
          <a:ln>
            <a:noFill/>
          </a:ln>
          <a:effectLst>
            <a:outerShdw blurRad="292100" dist="139700" dir="2700000" algn="tl" rotWithShape="0">
              <a:srgbClr val="333333">
                <a:alpha val="65000"/>
              </a:srgbClr>
            </a:outerShdw>
          </a:effectLst>
        </p:spPr>
      </p:pic>
      <p:sp>
        <p:nvSpPr>
          <p:cNvPr id="9" name="ZoneTexte 8"/>
          <p:cNvSpPr txBox="1"/>
          <p:nvPr/>
        </p:nvSpPr>
        <p:spPr>
          <a:xfrm>
            <a:off x="7236296" y="6550223"/>
            <a:ext cx="1695208" cy="307777"/>
          </a:xfrm>
          <a:prstGeom prst="rect">
            <a:avLst/>
          </a:prstGeom>
          <a:noFill/>
        </p:spPr>
        <p:txBody>
          <a:bodyPr wrap="none" rtlCol="0">
            <a:spAutoFit/>
          </a:bodyPr>
          <a:lstStyle/>
          <a:p>
            <a:r>
              <a:rPr lang="fr-FR" sz="1400" dirty="0" smtClean="0">
                <a:solidFill>
                  <a:srgbClr val="FFFF00"/>
                </a:solidFill>
              </a:rPr>
              <a:t>Pour quitter cliquer</a:t>
            </a:r>
            <a:endParaRPr lang="fr-FR" sz="1400" dirty="0">
              <a:solidFill>
                <a:srgbClr val="FFFF00"/>
              </a:solidFill>
            </a:endParaRPr>
          </a:p>
        </p:txBody>
      </p:sp>
      <p:sp>
        <p:nvSpPr>
          <p:cNvPr id="11" name="ZoneTexte 10"/>
          <p:cNvSpPr txBox="1"/>
          <p:nvPr/>
        </p:nvSpPr>
        <p:spPr>
          <a:xfrm>
            <a:off x="4860032" y="6237312"/>
            <a:ext cx="1225144" cy="276999"/>
          </a:xfrm>
          <a:prstGeom prst="rect">
            <a:avLst/>
          </a:prstGeom>
          <a:noFill/>
        </p:spPr>
        <p:txBody>
          <a:bodyPr wrap="none" rtlCol="0">
            <a:spAutoFit/>
          </a:bodyPr>
          <a:lstStyle/>
          <a:p>
            <a:r>
              <a:rPr lang="fr-FR" sz="1200" dirty="0" smtClean="0"/>
              <a:t>Gérard PICHET</a:t>
            </a:r>
            <a:endParaRPr lang="fr-FR" sz="1200" dirty="0"/>
          </a:p>
        </p:txBody>
      </p:sp>
    </p:spTree>
  </p:cSld>
  <p:clrMapOvr>
    <a:overrideClrMapping bg1="lt1" tx1="dk1" bg2="lt2" tx2="dk2" accent1="accent1" accent2="accent2" accent3="accent3" accent4="accent4" accent5="accent5" accent6="accent6" hlink="hlink" folHlink="folHlink"/>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8"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2.3|3.5|2.1|2.4|2.7|2.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Papi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2079</TotalTime>
  <Words>289</Words>
  <Application>Microsoft Office PowerPoint</Application>
  <PresentationFormat>Affichage à l'écran (4:3)</PresentationFormat>
  <Paragraphs>55</Paragraphs>
  <Slides>17</Slides>
  <Notes>5</Notes>
  <HiddenSlides>0</HiddenSlides>
  <MMClips>1</MMClips>
  <ScaleCrop>false</ScaleCrop>
  <HeadingPairs>
    <vt:vector size="4" baseType="variant">
      <vt:variant>
        <vt:lpstr>Thème</vt:lpstr>
      </vt:variant>
      <vt:variant>
        <vt:i4>1</vt:i4>
      </vt:variant>
      <vt:variant>
        <vt:lpstr>Titres des diapositives</vt:lpstr>
      </vt:variant>
      <vt:variant>
        <vt:i4>17</vt:i4>
      </vt:variant>
    </vt:vector>
  </HeadingPairs>
  <TitlesOfParts>
    <vt:vector size="18" baseType="lpstr">
      <vt:lpstr>Débit</vt:lpstr>
      <vt:lpstr>PROMENADE  EN PEINTURE</vt:lpstr>
      <vt:lpstr> C’est une des plus belles  hêtraie d’Europe. Au petit matin, la promenade y est agréable, silencieuse. Quelques lambeaux de brume percés par le soleil en donnent l’éclat. </vt:lpstr>
      <vt:lpstr>Impressionnants, les grands arbres font un effet de cathédrale,  Le soleil illumine le feuillage,  fait briller les milliers de gouttelettes de rosée  libérées des frimas de l’automne</vt:lpstr>
      <vt:lpstr>Le chemin des bucherons  Chaussons nos bottes…  Il nous conduit vers la lumière, une porte ouverte vers l’inconnu.  Le tracteur a tracé des ornières, la pluie les a rempli pour refléter le ciel, ou comme baignoire pour les nombreux oiseaux.</vt:lpstr>
      <vt:lpstr>Marchons plus au sec sur la route forestière.  La brume s’est levée, dégage un ciel bleu sur lequel ressortent toutes les couleurs de l’automne.  Peu de passage sur cette petite route, il n’y a personne.  Pourtant, on peut rencontrer chemin faisant, un faisan faisant sa cour à sa faisane.</vt:lpstr>
      <vt:lpstr>Un rayon de lumière fait chanter un tapis de fougères qui prend ses couleurs d’automne,   La brume s’attache encore dans les hautes branches, estompe les couleurs , donne un ton bleuté aux grands arbres dans le fond du tableau.  N’oublions pas que nous sommes en peinture</vt:lpstr>
      <vt:lpstr>La forêt est en fête.   Elle s’éveille, se réchauffe aux rayons de soleil qui parviennent à s’infiltrer jusqu’au sol.  Au passage, ils illuminent le feuillage faisant contraster le roux des feuilles tombées au sol avec  les jaunes, les verts, de la ramure vieillissante.</vt:lpstr>
      <vt:lpstr>             LE FOUILLEBROC.  C’est le nom de cette petite rivière  qui prend sa source dans la forêt.  Elle serpente dans une jolie vallée pour rejoindre et grossir sa grande sœur l’Andelle .</vt:lpstr>
      <vt:lpstr>                                             La Fontaine Sainte Catherine Dans cette petite chapelle,  au pieds d’une statue de Ste Catherine, surgit  une deuxième source du Fouillebroc. Si elle n’est pas réputée miraculeuse, elle est fréquentée depuis toujours par les filles en peine d’un mari. On y vient de loin, soit pour demander un mari, si non, pour remplir des bouteilles d’une eau qui coule de source  </vt:lpstr>
      <vt:lpstr> Le  Fouillebroc alimente un étang: L’Etang de l’Abbaye de Mortemer.   Et si vous voyez passer le cygne, c’est signe que vous pouvez signer .</vt:lpstr>
      <vt:lpstr>Le Cygne  Ce matin là, quand le soleil perce la brume, Sur l’onde engourdie réchauffée  par les premiers rayons, Passe, silencieux , ce seigneur de la gent à plumes.   Il glisse doucement, trace un brillant sillon, Signant ainsi de ses plus belles plumes La trêve de l’hiver  Sur l’étang de Mortemer</vt:lpstr>
      <vt:lpstr>Suivant le Fouillebroc, à sa sortie des étangs,  Nous arrivons à l’Abbaye de Mortemer.  C’est une Abbaye cistercienne du 12ème siècle dont  il ne subsiste  que quelques pans   Un bâtiment conventuel bâti au 17ème siècle abrite un musée évoquant les légendes et les fantômes liés à l’abbaye. Un pigeonnier du 15ème siècle doté d’une remarquable charpente en bois</vt:lpstr>
      <vt:lpstr>Le moulin ou pressoir de l’Abbaye de Mortemer. C’est un matin givré, le soleil vient de déborder le haut de la colline. Les rayons viennent frapper la glace au sol et le toit du moulin blanc de givre.</vt:lpstr>
      <vt:lpstr>Couleurs d’automne</vt:lpstr>
      <vt:lpstr>Le soleil décline,  allonge les ombres,  fait dorer les feuillages C’est aussi à cette heure  qu’on a besoin de  faire une pause. Ce banc, très rustique, nous la propose.  On aurait tort de ne pas en profiter serait-ce que pour admirer</vt:lpstr>
      <vt:lpstr>Nous arrivons au terme de cette promenade.  Le soleil de plus en plus bas, rase le sol de ses rayons, illumine quelques branches basses.  Dans le calme d’un soleil couchant  en cette saison des chasses, on peut surprendre un chevreuil aux abois,  ou entendre parfois:  Le son du cor le soir au fond des bois  </vt:lpstr>
      <vt:lpstr>MERCI:  Pour le plaisir  de vous faire pénétrer la profondeur de la forêt et de mes tableaux. En regardant ces peintures,   Vous venez de découvrir un petit coin de Normandie : LA  Forêt de LYONS  Faites circuler ce diaporama pour d’autres amateurs de peintures, de sous bois, de Normandie  </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PICHET</dc:creator>
  <cp:lastModifiedBy>PICHET</cp:lastModifiedBy>
  <cp:revision>247</cp:revision>
  <dcterms:created xsi:type="dcterms:W3CDTF">2011-03-30T13:47:03Z</dcterms:created>
  <dcterms:modified xsi:type="dcterms:W3CDTF">2011-11-02T10:18:57Z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