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0" r:id="rId1"/>
  </p:sldMasterIdLst>
  <p:notesMasterIdLst>
    <p:notesMasterId r:id="rId39"/>
  </p:notesMasterIdLst>
  <p:handoutMasterIdLst>
    <p:handoutMasterId r:id="rId40"/>
  </p:handoutMasterIdLst>
  <p:sldIdLst>
    <p:sldId id="625" r:id="rId2"/>
    <p:sldId id="675" r:id="rId3"/>
    <p:sldId id="626" r:id="rId4"/>
    <p:sldId id="676" r:id="rId5"/>
    <p:sldId id="677" r:id="rId6"/>
    <p:sldId id="681" r:id="rId7"/>
    <p:sldId id="706" r:id="rId8"/>
    <p:sldId id="671" r:id="rId9"/>
    <p:sldId id="673" r:id="rId10"/>
    <p:sldId id="674" r:id="rId11"/>
    <p:sldId id="672" r:id="rId12"/>
    <p:sldId id="670" r:id="rId13"/>
    <p:sldId id="678" r:id="rId14"/>
    <p:sldId id="679" r:id="rId15"/>
    <p:sldId id="683" r:id="rId16"/>
    <p:sldId id="684" r:id="rId17"/>
    <p:sldId id="685" r:id="rId18"/>
    <p:sldId id="686" r:id="rId19"/>
    <p:sldId id="687" r:id="rId20"/>
    <p:sldId id="688" r:id="rId21"/>
    <p:sldId id="689" r:id="rId22"/>
    <p:sldId id="690" r:id="rId23"/>
    <p:sldId id="691" r:id="rId24"/>
    <p:sldId id="693" r:id="rId25"/>
    <p:sldId id="692" r:id="rId26"/>
    <p:sldId id="694" r:id="rId27"/>
    <p:sldId id="695" r:id="rId28"/>
    <p:sldId id="696" r:id="rId29"/>
    <p:sldId id="701" r:id="rId30"/>
    <p:sldId id="697" r:id="rId31"/>
    <p:sldId id="698" r:id="rId32"/>
    <p:sldId id="700" r:id="rId33"/>
    <p:sldId id="702" r:id="rId34"/>
    <p:sldId id="703" r:id="rId35"/>
    <p:sldId id="704" r:id="rId36"/>
    <p:sldId id="705" r:id="rId37"/>
    <p:sldId id="669" r:id="rId38"/>
  </p:sldIdLst>
  <p:sldSz cx="10287000" cy="6858000" type="35mm"/>
  <p:notesSz cx="6811963" cy="9942513"/>
  <p:defaultTextStyle>
    <a:defPPr>
      <a:defRPr lang="fr-FR"/>
    </a:defPPr>
    <a:lvl1pPr algn="ctr" rtl="0" eaLnBrk="0" fontAlgn="base" hangingPunct="0">
      <a:spcBef>
        <a:spcPct val="5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5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5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5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5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CCECFF"/>
    <a:srgbClr val="FF0000"/>
    <a:srgbClr val="FF0066"/>
    <a:srgbClr val="FF6600"/>
    <a:srgbClr val="000066"/>
    <a:srgbClr val="2CFCFC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napVertSplitter="1" vertBarState="minimized" horzBarState="maximized">
    <p:restoredLeft sz="13945" autoAdjust="0"/>
    <p:restoredTop sz="94700" autoAdjust="0"/>
  </p:normalViewPr>
  <p:slideViewPr>
    <p:cSldViewPr snapToGrid="0">
      <p:cViewPr>
        <p:scale>
          <a:sx n="75" d="100"/>
          <a:sy n="75" d="100"/>
        </p:scale>
        <p:origin x="-492" y="198"/>
      </p:cViewPr>
      <p:guideLst>
        <p:guide orient="horz" pos="1410"/>
        <p:guide pos="491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00" d="100"/>
          <a:sy n="100" d="100"/>
        </p:scale>
        <p:origin x="-264" y="605"/>
      </p:cViewPr>
      <p:guideLst>
        <p:guide orient="horz" pos="3132"/>
        <p:guide pos="214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-1588"/>
            <a:ext cx="29527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33" tIns="0" rIns="19033" bIns="0" numCol="1" anchor="t" anchorCtr="0" compatLnSpc="1">
            <a:prstTxWarp prst="textNoShape">
              <a:avLst/>
            </a:prstTxWarp>
          </a:bodyPr>
          <a:lstStyle>
            <a:lvl1pPr algn="l" defTabSz="922338">
              <a:spcBef>
                <a:spcPct val="0"/>
              </a:spcBef>
              <a:defRPr sz="1000" i="1"/>
            </a:lvl1pPr>
          </a:lstStyle>
          <a:p>
            <a:pPr>
              <a:defRPr/>
            </a:pPr>
            <a:r>
              <a:rPr lang="fr-FR"/>
              <a:t>Assurance and Advisory Business Services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9213" y="-1588"/>
            <a:ext cx="29527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33" tIns="0" rIns="19033" bIns="0" numCol="1" anchor="t" anchorCtr="0" compatLnSpc="1">
            <a:prstTxWarp prst="textNoShape">
              <a:avLst/>
            </a:prstTxWarp>
          </a:bodyPr>
          <a:lstStyle>
            <a:lvl1pPr algn="r" defTabSz="922338">
              <a:spcBef>
                <a:spcPct val="0"/>
              </a:spcBef>
              <a:defRPr sz="1000" i="1"/>
            </a:lvl1pPr>
          </a:lstStyle>
          <a:p>
            <a:pPr>
              <a:defRPr/>
            </a:pPr>
            <a:fld id="{047F5004-4B49-43E0-A903-8F3E9F2A8902}" type="datetime4">
              <a:rPr lang="fr-FR"/>
              <a:pPr>
                <a:defRPr/>
              </a:pPr>
              <a:t>17 octobre 2011</a:t>
            </a:fld>
            <a:endParaRPr lang="fr-FR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9213" y="9447213"/>
            <a:ext cx="29527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33" tIns="0" rIns="19033" bIns="0" numCol="1" anchor="b" anchorCtr="0" compatLnSpc="1">
            <a:prstTxWarp prst="textNoShape">
              <a:avLst/>
            </a:prstTxWarp>
          </a:bodyPr>
          <a:lstStyle>
            <a:lvl5pPr marL="1849438" lvl="4" algn="r" defTabSz="922338">
              <a:spcBef>
                <a:spcPct val="0"/>
              </a:spcBef>
              <a:defRPr sz="1000" i="1"/>
            </a:lvl5pPr>
          </a:lstStyle>
          <a:p>
            <a:pPr lvl="4">
              <a:defRPr/>
            </a:pPr>
            <a:fld id="{C8F012F8-706C-40DF-98CF-1A26753AC63A}" type="slidenum">
              <a:rPr lang="fr-FR"/>
              <a:pPr lvl="4">
                <a:defRPr/>
              </a:pPr>
              <a:t>‹N°›</a:t>
            </a:fld>
            <a:endParaRPr lang="fr-FR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4288" y="9461500"/>
            <a:ext cx="2947987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4275" tIns="0" rIns="14275" bIns="0" numCol="1" anchor="b" anchorCtr="0" compatLnSpc="1">
            <a:prstTxWarp prst="textNoShape">
              <a:avLst/>
            </a:prstTxWarp>
          </a:bodyPr>
          <a:lstStyle>
            <a:lvl1pPr algn="l" defTabSz="498475">
              <a:spcBef>
                <a:spcPct val="0"/>
              </a:spcBef>
              <a:defRPr sz="700" i="1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29947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622300" y="754063"/>
            <a:ext cx="5567363" cy="371316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9638" y="4721225"/>
            <a:ext cx="4992687" cy="447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992" tIns="45996" rIns="91992" bIns="4599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Click to edit Master text styles</a:t>
            </a:r>
          </a:p>
          <a:p>
            <a:pPr lvl="1"/>
            <a:r>
              <a:rPr lang="fr-FR" noProof="0" smtClean="0"/>
              <a:t>Second level</a:t>
            </a:r>
          </a:p>
          <a:p>
            <a:pPr lvl="2"/>
            <a:r>
              <a:rPr lang="fr-FR" noProof="0" smtClean="0"/>
              <a:t>Third level</a:t>
            </a:r>
          </a:p>
          <a:p>
            <a:pPr lvl="3"/>
            <a:r>
              <a:rPr lang="fr-FR" noProof="0" smtClean="0"/>
              <a:t>Fourth level</a:t>
            </a:r>
          </a:p>
          <a:p>
            <a:pPr lvl="4"/>
            <a:r>
              <a:rPr lang="fr-FR" noProof="0" smtClean="0"/>
              <a:t>Fifth level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7213"/>
            <a:ext cx="29527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33" tIns="0" rIns="19033" bIns="0" numCol="1" anchor="b" anchorCtr="0" compatLnSpc="1">
            <a:prstTxWarp prst="textNoShape">
              <a:avLst/>
            </a:prstTxWarp>
          </a:bodyPr>
          <a:lstStyle>
            <a:lvl1pPr algn="l" defTabSz="922338">
              <a:spcBef>
                <a:spcPct val="0"/>
              </a:spcBef>
              <a:defRPr sz="1000" i="1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9213" y="9447213"/>
            <a:ext cx="29527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33" tIns="0" rIns="19033" bIns="0" numCol="1" anchor="b" anchorCtr="0" compatLnSpc="1">
            <a:prstTxWarp prst="textNoShape">
              <a:avLst/>
            </a:prstTxWarp>
          </a:bodyPr>
          <a:lstStyle>
            <a:lvl1pPr algn="r" defTabSz="922338">
              <a:spcBef>
                <a:spcPct val="0"/>
              </a:spcBef>
              <a:defRPr sz="1000" i="1"/>
            </a:lvl1pPr>
          </a:lstStyle>
          <a:p>
            <a:pPr>
              <a:defRPr/>
            </a:pPr>
            <a:fld id="{6C9D6E51-57DE-464F-A6B5-1499E2E2CA0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86485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91122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91122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91122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68425" algn="l" defTabSz="91122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91122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22338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22338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22338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22338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922338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922338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922338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922338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83CD8C10-E66C-4689-92E2-1DA3C18FCB22}" type="slidenum">
              <a:rPr lang="fr-FR" sz="1000" smtClean="0"/>
              <a:pPr/>
              <a:t>1</a:t>
            </a:fld>
            <a:endParaRPr lang="fr-FR" sz="1000" smtClean="0"/>
          </a:p>
        </p:txBody>
      </p:sp>
      <p:sp>
        <p:nvSpPr>
          <p:cNvPr id="4198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22338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22338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22338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22338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922338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922338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922338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922338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B832CF5A-24FD-4311-BB33-B73FC2A9B95E}" type="slidenum">
              <a:rPr lang="fr-FR" sz="1000" smtClean="0"/>
              <a:pPr/>
              <a:t>3</a:t>
            </a:fld>
            <a:endParaRPr lang="fr-FR" sz="1000" smtClean="0"/>
          </a:p>
        </p:txBody>
      </p:sp>
      <p:sp>
        <p:nvSpPr>
          <p:cNvPr id="43011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622300" y="854075"/>
            <a:ext cx="5567363" cy="3713163"/>
          </a:xfrm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2338"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22338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22338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22338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22338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922338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922338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922338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922338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8B8B5D5D-0D96-4CFF-A99F-F2B6D676E3B2}" type="slidenum">
              <a:rPr lang="fr-FR" sz="1000" smtClean="0"/>
              <a:pPr/>
              <a:t>4</a:t>
            </a:fld>
            <a:endParaRPr lang="fr-FR" sz="1000" smtClean="0"/>
          </a:p>
        </p:txBody>
      </p:sp>
      <p:sp>
        <p:nvSpPr>
          <p:cNvPr id="44035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622300" y="854075"/>
            <a:ext cx="5567363" cy="3713163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7"/>
          <p:cNvSpPr>
            <a:spLocks noChangeArrowheads="1"/>
          </p:cNvSpPr>
          <p:nvPr userDrawn="1"/>
        </p:nvSpPr>
        <p:spPr bwMode="auto">
          <a:xfrm>
            <a:off x="0" y="6048375"/>
            <a:ext cx="10287000" cy="809625"/>
          </a:xfrm>
          <a:prstGeom prst="rect">
            <a:avLst/>
          </a:prstGeom>
          <a:gradFill rotWithShape="1">
            <a:gsLst>
              <a:gs pos="0">
                <a:srgbClr val="67D6FD"/>
              </a:gs>
              <a:gs pos="100000">
                <a:srgbClr val="67D6FD">
                  <a:gamma/>
                  <a:tint val="25882"/>
                  <a:invGamma/>
                </a:srgb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4075113" y="6437313"/>
            <a:ext cx="2136775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>
              <a:spcBef>
                <a:spcPct val="0"/>
              </a:spcBef>
              <a:defRPr/>
            </a:pPr>
            <a:endParaRPr lang="en-US" sz="1700" b="1">
              <a:solidFill>
                <a:srgbClr val="EFC669"/>
              </a:solidFill>
            </a:endParaRPr>
          </a:p>
        </p:txBody>
      </p:sp>
      <p:sp>
        <p:nvSpPr>
          <p:cNvPr id="6" name="Rectangle 7"/>
          <p:cNvSpPr>
            <a:spLocks noChangeArrowheads="1"/>
          </p:cNvSpPr>
          <p:nvPr userDrawn="1"/>
        </p:nvSpPr>
        <p:spPr bwMode="auto">
          <a:xfrm>
            <a:off x="9652000" y="6307138"/>
            <a:ext cx="514350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algn="l">
              <a:defRPr/>
            </a:pPr>
            <a:fld id="{432CDCE1-8980-4FD9-9330-A2E757B5D6E3}" type="slidenum">
              <a:rPr lang="fr-FR" sz="1700" b="1">
                <a:solidFill>
                  <a:srgbClr val="010649"/>
                </a:solidFill>
              </a:rPr>
              <a:pPr algn="l">
                <a:defRPr/>
              </a:pPr>
              <a:t>‹N°›</a:t>
            </a:fld>
            <a:endParaRPr lang="fr-FR" sz="1700" b="1">
              <a:solidFill>
                <a:srgbClr val="010649"/>
              </a:solidFill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3894138" y="6308725"/>
            <a:ext cx="2397125" cy="3508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fld id="{EA233373-243A-4D22-B74E-787535F1DFA2}" type="datetime2">
              <a:rPr lang="fr-FR" sz="1700" b="1">
                <a:solidFill>
                  <a:srgbClr val="010649"/>
                </a:solidFill>
              </a:rPr>
              <a:pPr>
                <a:defRPr/>
              </a:pPr>
              <a:t>lundi 17 octobre 2011</a:t>
            </a:fld>
            <a:endParaRPr lang="it-IT" sz="1700" b="1">
              <a:solidFill>
                <a:srgbClr val="010649"/>
              </a:solidFill>
            </a:endParaRPr>
          </a:p>
        </p:txBody>
      </p:sp>
      <p:sp>
        <p:nvSpPr>
          <p:cNvPr id="907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43050" y="3886200"/>
            <a:ext cx="72009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fr-FR"/>
              <a:t>Fare clic per modificare lo stile del sottotitolo dello schema</a:t>
            </a:r>
          </a:p>
        </p:txBody>
      </p:sp>
      <p:sp>
        <p:nvSpPr>
          <p:cNvPr id="90726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771525" y="2130425"/>
            <a:ext cx="8743950" cy="1470025"/>
          </a:xfrm>
        </p:spPr>
        <p:txBody>
          <a:bodyPr/>
          <a:lstStyle>
            <a:lvl1pPr algn="ctr">
              <a:lnSpc>
                <a:spcPct val="100000"/>
              </a:lnSpc>
              <a:defRPr/>
            </a:lvl1pPr>
          </a:lstStyle>
          <a:p>
            <a:r>
              <a:rPr lang="fr-FR"/>
              <a:t>Fare clic per modificare lo stile del titolo</a:t>
            </a:r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0"/>
          </p:nvPr>
        </p:nvSpPr>
        <p:spPr>
          <a:xfrm>
            <a:off x="3514725" y="6092825"/>
            <a:ext cx="325755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207172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561419-8F2F-4B01-B130-D68994CB4976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50769580"/>
      </p:ext>
    </p:extLst>
  </p:cSld>
  <p:clrMapOvr>
    <a:masterClrMapping/>
  </p:clrMapOvr>
  <p:transition>
    <p:wipe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800" y="4406900"/>
            <a:ext cx="874395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800" y="2906713"/>
            <a:ext cx="874395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FAFAFF-F2BF-4250-A639-C067A96B8B69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87862009"/>
      </p:ext>
    </p:extLst>
  </p:cSld>
  <p:clrMapOvr>
    <a:masterClrMapping/>
  </p:clrMapOvr>
  <p:transition>
    <p:wipe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2763" y="1025525"/>
            <a:ext cx="4368800" cy="4902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33963" y="1025525"/>
            <a:ext cx="4368800" cy="4902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C67643-2E9B-42FE-9EA7-E7039C8CA175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95163448"/>
      </p:ext>
    </p:extLst>
  </p:cSld>
  <p:clrMapOvr>
    <a:masterClrMapping/>
  </p:clrMapOvr>
  <p:transition>
    <p:wipe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350" y="274638"/>
            <a:ext cx="92583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4350" y="1535113"/>
            <a:ext cx="45450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4350" y="2174875"/>
            <a:ext cx="45450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26050" y="1535113"/>
            <a:ext cx="45466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26050" y="2174875"/>
            <a:ext cx="4546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1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C57031-855F-4678-96AA-251A8586EEC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97236195"/>
      </p:ext>
    </p:extLst>
  </p:cSld>
  <p:clrMapOvr>
    <a:masterClrMapping/>
  </p:clrMapOvr>
  <p:transition>
    <p:wipe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06956A-D0D7-47B6-9582-F4CB296DD02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17971453"/>
      </p:ext>
    </p:extLst>
  </p:cSld>
  <p:clrMapOvr>
    <a:masterClrMapping/>
  </p:clrMapOvr>
  <p:transition>
    <p:wipe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D2F3C3-D060-4CEF-A3C6-F6DC204E3E6D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8870621"/>
      </p:ext>
    </p:extLst>
  </p:cSld>
  <p:clrMapOvr>
    <a:masterClrMapping/>
  </p:clrMapOvr>
  <p:transition>
    <p:wipe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350" y="273050"/>
            <a:ext cx="338455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22725" y="273050"/>
            <a:ext cx="574992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350" y="1435100"/>
            <a:ext cx="338455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6C6919-5E5F-4B4A-901E-99D6B8A1B46A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60004015"/>
      </p:ext>
    </p:extLst>
  </p:cSld>
  <p:clrMapOvr>
    <a:masterClrMapping/>
  </p:clrMapOvr>
  <p:transition>
    <p:wipe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6125" y="4800600"/>
            <a:ext cx="6172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6125" y="612775"/>
            <a:ext cx="6172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6125" y="5367338"/>
            <a:ext cx="6172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6DB411-4ABF-4E2D-A1E2-9A4ACF07C6FB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39283192"/>
      </p:ext>
    </p:extLst>
  </p:cSld>
  <p:clrMapOvr>
    <a:masterClrMapping/>
  </p:clrMapOvr>
  <p:transition>
    <p:wipe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66919F-90C3-4FFB-B24B-99C6B3BA1AA9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5739407"/>
      </p:ext>
    </p:extLst>
  </p:cSld>
  <p:clrMapOvr>
    <a:masterClrMapping/>
  </p:clrMapOvr>
  <p:transition>
    <p:wipe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180263" y="534988"/>
            <a:ext cx="2222500" cy="539273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2763" y="534988"/>
            <a:ext cx="6515100" cy="539273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7BC445-D803-4C97-90E7-B3637563978A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28770292"/>
      </p:ext>
    </p:extLst>
  </p:cSld>
  <p:clrMapOvr>
    <a:masterClrMapping/>
  </p:clrMapOvr>
  <p:transition>
    <p:wipe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F9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6263" name="Rectangle 23"/>
          <p:cNvSpPr>
            <a:spLocks noChangeArrowheads="1"/>
          </p:cNvSpPr>
          <p:nvPr userDrawn="1"/>
        </p:nvSpPr>
        <p:spPr bwMode="auto">
          <a:xfrm>
            <a:off x="0" y="6070600"/>
            <a:ext cx="10287000" cy="809625"/>
          </a:xfrm>
          <a:prstGeom prst="rect">
            <a:avLst/>
          </a:prstGeom>
          <a:gradFill rotWithShape="1">
            <a:gsLst>
              <a:gs pos="0">
                <a:srgbClr val="67D6FD"/>
              </a:gs>
              <a:gs pos="100000">
                <a:srgbClr val="67D6FD">
                  <a:gamma/>
                  <a:tint val="25882"/>
                  <a:invGamma/>
                </a:srgb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fr-FR"/>
          </a:p>
        </p:txBody>
      </p:sp>
      <p:sp>
        <p:nvSpPr>
          <p:cNvPr id="906262" name="Rectangle 22"/>
          <p:cNvSpPr>
            <a:spLocks noChangeArrowheads="1"/>
          </p:cNvSpPr>
          <p:nvPr userDrawn="1"/>
        </p:nvSpPr>
        <p:spPr bwMode="auto">
          <a:xfrm>
            <a:off x="0" y="1035050"/>
            <a:ext cx="10287000" cy="520700"/>
          </a:xfrm>
          <a:prstGeom prst="rect">
            <a:avLst/>
          </a:prstGeom>
          <a:gradFill rotWithShape="1">
            <a:gsLst>
              <a:gs pos="0">
                <a:srgbClr val="67D6FD"/>
              </a:gs>
              <a:gs pos="100000">
                <a:srgbClr val="67D6FD">
                  <a:gamma/>
                  <a:tint val="22745"/>
                  <a:invGamma/>
                </a:srgb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fr-FR"/>
          </a:p>
        </p:txBody>
      </p:sp>
      <p:sp>
        <p:nvSpPr>
          <p:cNvPr id="906243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546100" y="534988"/>
            <a:ext cx="802005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Click to edit Master title style</a:t>
            </a:r>
          </a:p>
        </p:txBody>
      </p:sp>
      <p:sp>
        <p:nvSpPr>
          <p:cNvPr id="906244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2763" y="1025525"/>
            <a:ext cx="8890000" cy="490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</a:p>
        </p:txBody>
      </p:sp>
      <p:sp>
        <p:nvSpPr>
          <p:cNvPr id="906245" name="Rectangle 5"/>
          <p:cNvSpPr>
            <a:spLocks noChangeArrowheads="1"/>
          </p:cNvSpPr>
          <p:nvPr/>
        </p:nvSpPr>
        <p:spPr bwMode="auto">
          <a:xfrm>
            <a:off x="4075113" y="6437313"/>
            <a:ext cx="2136775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>
              <a:spcBef>
                <a:spcPct val="0"/>
              </a:spcBef>
              <a:defRPr/>
            </a:pPr>
            <a:endParaRPr lang="en-US" sz="1700" b="1">
              <a:solidFill>
                <a:srgbClr val="FFFFFF"/>
              </a:solidFill>
            </a:endParaRPr>
          </a:p>
        </p:txBody>
      </p:sp>
      <p:sp>
        <p:nvSpPr>
          <p:cNvPr id="906248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141913" y="6170613"/>
            <a:ext cx="493553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defRPr sz="20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0625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4350" y="6245225"/>
            <a:ext cx="24003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defRPr sz="1200">
                <a:latin typeface="Courier New" pitchFamily="49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06252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372350" y="6245225"/>
            <a:ext cx="24003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fld id="{4421C7A7-7868-4DE4-97E7-F995D7D71D1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  <p:sp>
        <p:nvSpPr>
          <p:cNvPr id="906253" name="Rectangle 13"/>
          <p:cNvSpPr>
            <a:spLocks noChangeArrowheads="1"/>
          </p:cNvSpPr>
          <p:nvPr/>
        </p:nvSpPr>
        <p:spPr bwMode="auto">
          <a:xfrm>
            <a:off x="4156075" y="6213475"/>
            <a:ext cx="2138363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>
              <a:spcBef>
                <a:spcPct val="0"/>
              </a:spcBef>
              <a:defRPr/>
            </a:pPr>
            <a:fld id="{783D7C19-6108-490B-AD33-81433E4010F7}" type="datetime2">
              <a:rPr lang="fr-FR" sz="1700" b="1">
                <a:solidFill>
                  <a:srgbClr val="010649"/>
                </a:solidFill>
              </a:rPr>
              <a:pPr>
                <a:spcBef>
                  <a:spcPct val="0"/>
                </a:spcBef>
                <a:defRPr/>
              </a:pPr>
              <a:t>lundi 17 octobre 2011</a:t>
            </a:fld>
            <a:endParaRPr lang="fr-FR" sz="1700" b="1">
              <a:solidFill>
                <a:srgbClr val="010649"/>
              </a:solidFill>
            </a:endParaRPr>
          </a:p>
        </p:txBody>
      </p:sp>
      <p:sp>
        <p:nvSpPr>
          <p:cNvPr id="906254" name="Rectangle 14"/>
          <p:cNvSpPr>
            <a:spLocks noChangeArrowheads="1"/>
          </p:cNvSpPr>
          <p:nvPr/>
        </p:nvSpPr>
        <p:spPr bwMode="auto">
          <a:xfrm>
            <a:off x="9652000" y="6330950"/>
            <a:ext cx="514350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algn="l">
              <a:defRPr/>
            </a:pPr>
            <a:fld id="{32C79B9B-92D0-4D7E-8F33-39FF3276E81C}" type="slidenum">
              <a:rPr lang="fr-FR" sz="1700" b="1">
                <a:solidFill>
                  <a:srgbClr val="010649"/>
                </a:solidFill>
              </a:rPr>
              <a:pPr algn="l">
                <a:defRPr/>
              </a:pPr>
              <a:t>‹N°›</a:t>
            </a:fld>
            <a:endParaRPr lang="fr-FR" sz="1700" b="1">
              <a:solidFill>
                <a:srgbClr val="010649"/>
              </a:solidFill>
            </a:endParaRPr>
          </a:p>
        </p:txBody>
      </p:sp>
      <p:sp>
        <p:nvSpPr>
          <p:cNvPr id="906258" name="Rectangle 18"/>
          <p:cNvSpPr>
            <a:spLocks noChangeArrowheads="1"/>
          </p:cNvSpPr>
          <p:nvPr userDrawn="1"/>
        </p:nvSpPr>
        <p:spPr bwMode="auto">
          <a:xfrm>
            <a:off x="4075113" y="6437313"/>
            <a:ext cx="2136775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>
              <a:spcBef>
                <a:spcPct val="0"/>
              </a:spcBef>
              <a:defRPr/>
            </a:pPr>
            <a:endParaRPr lang="en-US" sz="1700" b="1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4" r:id="rId2"/>
    <p:sldLayoutId id="2147483683" r:id="rId3"/>
    <p:sldLayoutId id="2147483682" r:id="rId4"/>
    <p:sldLayoutId id="2147483681" r:id="rId5"/>
    <p:sldLayoutId id="2147483680" r:id="rId6"/>
    <p:sldLayoutId id="2147483679" r:id="rId7"/>
    <p:sldLayoutId id="2147483678" r:id="rId8"/>
    <p:sldLayoutId id="2147483677" r:id="rId9"/>
    <p:sldLayoutId id="2147483676" r:id="rId10"/>
    <p:sldLayoutId id="2147483675" r:id="rId11"/>
  </p:sldLayoutIdLst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6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06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6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906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6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906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6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906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6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906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6244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062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06244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2" presetClass="entr" presetSubtype="1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062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Top)">
                      <p:cBhvr>
                        <p:cTn dur="500"/>
                        <p:tgtEl>
                          <p:spTgt spid="906244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2" presetClass="entr" presetSubtype="1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062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Top)">
                      <p:cBhvr>
                        <p:cTn dur="500"/>
                        <p:tgtEl>
                          <p:spTgt spid="906244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2" presetClass="entr" presetSubtype="1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062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Top)">
                      <p:cBhvr>
                        <p:cTn dur="500"/>
                        <p:tgtEl>
                          <p:spTgt spid="906244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2" presetClass="entr" presetSubtype="1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062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lide(fromTop)">
                      <p:cBhvr>
                        <p:cTn dur="500"/>
                        <p:tgtEl>
                          <p:spTgt spid="90624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l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3600" b="1">
          <a:solidFill>
            <a:srgbClr val="010649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3600" b="1">
          <a:solidFill>
            <a:srgbClr val="010649"/>
          </a:solidFill>
          <a:effectLst>
            <a:outerShdw blurRad="38100" dist="38100" dir="2700000" algn="tl">
              <a:srgbClr val="000000"/>
            </a:outerShdw>
          </a:effectLst>
          <a:latin typeface="Eurostar Regular Extended" pitchFamily="34" charset="0"/>
        </a:defRPr>
      </a:lvl2pPr>
      <a:lvl3pPr algn="l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3600" b="1">
          <a:solidFill>
            <a:srgbClr val="010649"/>
          </a:solidFill>
          <a:effectLst>
            <a:outerShdw blurRad="38100" dist="38100" dir="2700000" algn="tl">
              <a:srgbClr val="000000"/>
            </a:outerShdw>
          </a:effectLst>
          <a:latin typeface="Eurostar Regular Extended" pitchFamily="34" charset="0"/>
        </a:defRPr>
      </a:lvl3pPr>
      <a:lvl4pPr algn="l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3600" b="1">
          <a:solidFill>
            <a:srgbClr val="010649"/>
          </a:solidFill>
          <a:effectLst>
            <a:outerShdw blurRad="38100" dist="38100" dir="2700000" algn="tl">
              <a:srgbClr val="000000"/>
            </a:outerShdw>
          </a:effectLst>
          <a:latin typeface="Eurostar Regular Extended" pitchFamily="34" charset="0"/>
        </a:defRPr>
      </a:lvl4pPr>
      <a:lvl5pPr algn="l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3600" b="1">
          <a:solidFill>
            <a:srgbClr val="010649"/>
          </a:solidFill>
          <a:effectLst>
            <a:outerShdw blurRad="38100" dist="38100" dir="2700000" algn="tl">
              <a:srgbClr val="000000"/>
            </a:outerShdw>
          </a:effectLst>
          <a:latin typeface="Eurostar Regular Extended" pitchFamily="34" charset="0"/>
        </a:defRPr>
      </a:lvl5pPr>
      <a:lvl6pPr marL="457200" algn="l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3600" b="1">
          <a:solidFill>
            <a:srgbClr val="010649"/>
          </a:solidFill>
          <a:effectLst>
            <a:outerShdw blurRad="38100" dist="38100" dir="2700000" algn="tl">
              <a:srgbClr val="000000"/>
            </a:outerShdw>
          </a:effectLst>
          <a:latin typeface="Eurostar Regular Extended" pitchFamily="34" charset="0"/>
        </a:defRPr>
      </a:lvl6pPr>
      <a:lvl7pPr marL="914400" algn="l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3600" b="1">
          <a:solidFill>
            <a:srgbClr val="010649"/>
          </a:solidFill>
          <a:effectLst>
            <a:outerShdw blurRad="38100" dist="38100" dir="2700000" algn="tl">
              <a:srgbClr val="000000"/>
            </a:outerShdw>
          </a:effectLst>
          <a:latin typeface="Eurostar Regular Extended" pitchFamily="34" charset="0"/>
        </a:defRPr>
      </a:lvl7pPr>
      <a:lvl8pPr marL="1371600" algn="l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3600" b="1">
          <a:solidFill>
            <a:srgbClr val="010649"/>
          </a:solidFill>
          <a:effectLst>
            <a:outerShdw blurRad="38100" dist="38100" dir="2700000" algn="tl">
              <a:srgbClr val="000000"/>
            </a:outerShdw>
          </a:effectLst>
          <a:latin typeface="Eurostar Regular Extended" pitchFamily="34" charset="0"/>
        </a:defRPr>
      </a:lvl8pPr>
      <a:lvl9pPr marL="1828800" algn="l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3600" b="1">
          <a:solidFill>
            <a:srgbClr val="010649"/>
          </a:solidFill>
          <a:effectLst>
            <a:outerShdw blurRad="38100" dist="38100" dir="2700000" algn="tl">
              <a:srgbClr val="000000"/>
            </a:outerShdw>
          </a:effectLst>
          <a:latin typeface="Eurostar Regular Extended" pitchFamily="34" charset="0"/>
        </a:defRPr>
      </a:lvl9pPr>
    </p:titleStyle>
    <p:bodyStyle>
      <a:lvl1pPr marL="449263" indent="-449263" algn="l" rtl="0" eaLnBrk="0" fontAlgn="base" hangingPunct="0">
        <a:spcBef>
          <a:spcPts val="2000"/>
        </a:spcBef>
        <a:spcAft>
          <a:spcPts val="1200"/>
        </a:spcAft>
        <a:buClr>
          <a:srgbClr val="1D8E8C"/>
        </a:buClr>
        <a:buBlip>
          <a:blip r:embed="rId13"/>
        </a:buBlip>
        <a:defRPr sz="3200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1pPr>
      <a:lvl2pPr marL="987425" indent="-358775" algn="l" rtl="0" eaLnBrk="0" fontAlgn="base" hangingPunct="0">
        <a:spcBef>
          <a:spcPts val="1200"/>
        </a:spcBef>
        <a:spcAft>
          <a:spcPts val="200"/>
        </a:spcAft>
        <a:buClr>
          <a:srgbClr val="1D8E8C"/>
        </a:buClr>
        <a:buBlip>
          <a:blip r:embed="rId14"/>
        </a:buBlip>
        <a:defRPr sz="2400" b="1">
          <a:solidFill>
            <a:srgbClr val="333333"/>
          </a:solidFill>
          <a:latin typeface="Eurostar" pitchFamily="34" charset="0"/>
        </a:defRPr>
      </a:lvl2pPr>
      <a:lvl3pPr marL="1524000" indent="-357188" algn="l" rtl="0" eaLnBrk="0" fontAlgn="base" hangingPunct="0">
        <a:spcBef>
          <a:spcPts val="800"/>
        </a:spcBef>
        <a:spcAft>
          <a:spcPct val="0"/>
        </a:spcAft>
        <a:buClr>
          <a:srgbClr val="1D8E8C"/>
        </a:buClr>
        <a:buBlip>
          <a:blip r:embed="rId15"/>
        </a:buBlip>
        <a:defRPr sz="2000" b="1">
          <a:solidFill>
            <a:srgbClr val="333333"/>
          </a:solidFill>
          <a:latin typeface="Eurostar" pitchFamily="34" charset="0"/>
        </a:defRPr>
      </a:lvl3pPr>
      <a:lvl4pPr marL="2060575" indent="-357188" algn="l" rtl="0" eaLnBrk="0" fontAlgn="base" hangingPunct="0">
        <a:spcBef>
          <a:spcPts val="800"/>
        </a:spcBef>
        <a:spcAft>
          <a:spcPct val="0"/>
        </a:spcAft>
        <a:buClr>
          <a:srgbClr val="1D8E8C"/>
        </a:buClr>
        <a:buBlip>
          <a:blip r:embed="rId16"/>
        </a:buBlip>
        <a:defRPr b="1">
          <a:solidFill>
            <a:srgbClr val="333333"/>
          </a:solidFill>
          <a:latin typeface="Eurostar" pitchFamily="34" charset="0"/>
        </a:defRPr>
      </a:lvl4pPr>
      <a:lvl5pPr marL="2598738" indent="-358775" algn="l" rtl="0" eaLnBrk="0" fontAlgn="base" hangingPunct="0">
        <a:spcBef>
          <a:spcPts val="800"/>
        </a:spcBef>
        <a:spcAft>
          <a:spcPct val="0"/>
        </a:spcAft>
        <a:buClr>
          <a:srgbClr val="1D8E8C"/>
        </a:buClr>
        <a:buBlip>
          <a:blip r:embed="rId17"/>
        </a:buBlip>
        <a:defRPr sz="1600" b="1">
          <a:solidFill>
            <a:srgbClr val="333333"/>
          </a:solidFill>
          <a:latin typeface="Eurostar" pitchFamily="34" charset="0"/>
        </a:defRPr>
      </a:lvl5pPr>
      <a:lvl6pPr marL="3055938" indent="-358775" algn="l" rtl="0" eaLnBrk="0" fontAlgn="base" hangingPunct="0">
        <a:spcBef>
          <a:spcPts val="800"/>
        </a:spcBef>
        <a:spcAft>
          <a:spcPct val="0"/>
        </a:spcAft>
        <a:buClr>
          <a:srgbClr val="1D8E8C"/>
        </a:buClr>
        <a:buBlip>
          <a:blip r:embed="rId17"/>
        </a:buBlip>
        <a:defRPr sz="1600" b="1">
          <a:solidFill>
            <a:srgbClr val="333333"/>
          </a:solidFill>
          <a:latin typeface="Eurostar" pitchFamily="34" charset="0"/>
        </a:defRPr>
      </a:lvl6pPr>
      <a:lvl7pPr marL="3513138" indent="-358775" algn="l" rtl="0" eaLnBrk="0" fontAlgn="base" hangingPunct="0">
        <a:spcBef>
          <a:spcPts val="800"/>
        </a:spcBef>
        <a:spcAft>
          <a:spcPct val="0"/>
        </a:spcAft>
        <a:buClr>
          <a:srgbClr val="1D8E8C"/>
        </a:buClr>
        <a:buBlip>
          <a:blip r:embed="rId17"/>
        </a:buBlip>
        <a:defRPr sz="1600" b="1">
          <a:solidFill>
            <a:srgbClr val="333333"/>
          </a:solidFill>
          <a:latin typeface="Eurostar" pitchFamily="34" charset="0"/>
        </a:defRPr>
      </a:lvl7pPr>
      <a:lvl8pPr marL="3970338" indent="-358775" algn="l" rtl="0" eaLnBrk="0" fontAlgn="base" hangingPunct="0">
        <a:spcBef>
          <a:spcPts val="800"/>
        </a:spcBef>
        <a:spcAft>
          <a:spcPct val="0"/>
        </a:spcAft>
        <a:buClr>
          <a:srgbClr val="1D8E8C"/>
        </a:buClr>
        <a:buBlip>
          <a:blip r:embed="rId17"/>
        </a:buBlip>
        <a:defRPr sz="1600" b="1">
          <a:solidFill>
            <a:srgbClr val="333333"/>
          </a:solidFill>
          <a:latin typeface="Eurostar" pitchFamily="34" charset="0"/>
        </a:defRPr>
      </a:lvl8pPr>
      <a:lvl9pPr marL="4427538" indent="-358775" algn="l" rtl="0" eaLnBrk="0" fontAlgn="base" hangingPunct="0">
        <a:spcBef>
          <a:spcPts val="800"/>
        </a:spcBef>
        <a:spcAft>
          <a:spcPct val="0"/>
        </a:spcAft>
        <a:buClr>
          <a:srgbClr val="1D8E8C"/>
        </a:buClr>
        <a:buBlip>
          <a:blip r:embed="rId17"/>
        </a:buBlip>
        <a:defRPr sz="1600" b="1">
          <a:solidFill>
            <a:srgbClr val="333333"/>
          </a:solidFill>
          <a:latin typeface="Eurostar" pitchFamily="34" charset="0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749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Comment écrire les différents rapports de Master et un article scientifique</a:t>
            </a:r>
          </a:p>
        </p:txBody>
      </p:sp>
      <p:sp>
        <p:nvSpPr>
          <p:cNvPr id="1087493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endParaRPr lang="en-US" smtClean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8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Comment Ecrire</a:t>
            </a:r>
          </a:p>
        </p:txBody>
      </p:sp>
      <p:sp>
        <p:nvSpPr>
          <p:cNvPr id="1158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Les trois types de produits</a:t>
            </a:r>
          </a:p>
          <a:p>
            <a:pPr lvl="1">
              <a:defRPr/>
            </a:pPr>
            <a:r>
              <a:rPr lang="fr-FR" smtClean="0"/>
              <a:t>Projet de Stage</a:t>
            </a:r>
          </a:p>
          <a:p>
            <a:pPr lvl="1">
              <a:defRPr/>
            </a:pPr>
            <a:r>
              <a:rPr lang="fr-FR" smtClean="0"/>
              <a:t>Rapport de Master </a:t>
            </a:r>
          </a:p>
          <a:p>
            <a:pPr lvl="1">
              <a:defRPr/>
            </a:pPr>
            <a:r>
              <a:rPr lang="fr-FR" smtClean="0"/>
              <a:t>Article Scientifique </a:t>
            </a:r>
          </a:p>
          <a:p>
            <a:pPr lvl="1">
              <a:defRPr/>
            </a:pPr>
            <a:endParaRPr lang="fr-FR" smtClean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0562" name="Rectangle 2"/>
          <p:cNvSpPr>
            <a:spLocks noGrp="1" noChangeArrowheads="1"/>
          </p:cNvSpPr>
          <p:nvPr>
            <p:ph type="title"/>
          </p:nvPr>
        </p:nvSpPr>
        <p:spPr>
          <a:xfrm>
            <a:off x="546100" y="534988"/>
            <a:ext cx="8874125" cy="371475"/>
          </a:xfrm>
        </p:spPr>
        <p:txBody>
          <a:bodyPr/>
          <a:lstStyle/>
          <a:p>
            <a:pPr>
              <a:defRPr/>
            </a:pPr>
            <a:r>
              <a:rPr lang="fr-FR" smtClean="0"/>
              <a:t>Rapport de Stage et Article Scientifique</a:t>
            </a:r>
          </a:p>
        </p:txBody>
      </p:sp>
      <p:sp>
        <p:nvSpPr>
          <p:cNvPr id="1090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2763" y="1025525"/>
            <a:ext cx="7458075" cy="4902200"/>
          </a:xfrm>
        </p:spPr>
        <p:txBody>
          <a:bodyPr/>
          <a:lstStyle/>
          <a:p>
            <a:pPr>
              <a:defRPr/>
            </a:pPr>
            <a:r>
              <a:rPr lang="fr-FR" smtClean="0"/>
              <a:t>Quatre parties principales </a:t>
            </a:r>
          </a:p>
          <a:p>
            <a:pPr lvl="1">
              <a:defRPr/>
            </a:pPr>
            <a:r>
              <a:rPr lang="fr-FR" smtClean="0"/>
              <a:t>Introduction</a:t>
            </a:r>
          </a:p>
          <a:p>
            <a:pPr lvl="1">
              <a:defRPr/>
            </a:pPr>
            <a:r>
              <a:rPr lang="fr-FR" smtClean="0"/>
              <a:t>Matériels et Méthodes </a:t>
            </a:r>
          </a:p>
          <a:p>
            <a:pPr lvl="2">
              <a:defRPr/>
            </a:pPr>
            <a:r>
              <a:rPr lang="fr-FR" smtClean="0"/>
              <a:t>Méthodes générales</a:t>
            </a:r>
          </a:p>
          <a:p>
            <a:pPr lvl="2">
              <a:defRPr/>
            </a:pPr>
            <a:r>
              <a:rPr lang="fr-FR" smtClean="0"/>
              <a:t>Procédures</a:t>
            </a:r>
          </a:p>
          <a:p>
            <a:pPr lvl="1">
              <a:defRPr/>
            </a:pPr>
            <a:r>
              <a:rPr lang="fr-FR" smtClean="0"/>
              <a:t>Résultats</a:t>
            </a:r>
          </a:p>
          <a:p>
            <a:pPr lvl="1">
              <a:defRPr/>
            </a:pPr>
            <a:r>
              <a:rPr lang="fr-FR" smtClean="0"/>
              <a:t>Discussion</a:t>
            </a:r>
          </a:p>
          <a:p>
            <a:pPr lvl="2">
              <a:defRPr/>
            </a:pPr>
            <a:r>
              <a:rPr lang="fr-FR" i="1" smtClean="0"/>
              <a:t>Article : convaincre</a:t>
            </a:r>
          </a:p>
          <a:p>
            <a:pPr lvl="2">
              <a:defRPr/>
            </a:pPr>
            <a:r>
              <a:rPr lang="fr-FR" i="1" smtClean="0"/>
              <a:t>Rapport master : montrer que l’on voit les limitations</a:t>
            </a:r>
          </a:p>
          <a:p>
            <a:pPr>
              <a:defRPr/>
            </a:pPr>
            <a:endParaRPr lang="fr-FR" smtClean="0"/>
          </a:p>
        </p:txBody>
      </p:sp>
      <p:sp>
        <p:nvSpPr>
          <p:cNvPr id="1090566" name="AutoShape 6"/>
          <p:cNvSpPr>
            <a:spLocks noChangeArrowheads="1"/>
          </p:cNvSpPr>
          <p:nvPr/>
        </p:nvSpPr>
        <p:spPr bwMode="auto">
          <a:xfrm>
            <a:off x="7389813" y="1935163"/>
            <a:ext cx="1325562" cy="1187450"/>
          </a:xfrm>
          <a:custGeom>
            <a:avLst/>
            <a:gdLst>
              <a:gd name="T0" fmla="*/ 63665999 w 21600"/>
              <a:gd name="T1" fmla="*/ 32639759 h 21600"/>
              <a:gd name="T2" fmla="*/ 40673950 w 21600"/>
              <a:gd name="T3" fmla="*/ 65279518 h 21600"/>
              <a:gd name="T4" fmla="*/ 17681894 w 21600"/>
              <a:gd name="T5" fmla="*/ 32639759 h 21600"/>
              <a:gd name="T6" fmla="*/ 40673950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090567" name="AutoShape 7"/>
          <p:cNvSpPr>
            <a:spLocks noChangeArrowheads="1"/>
          </p:cNvSpPr>
          <p:nvPr/>
        </p:nvSpPr>
        <p:spPr bwMode="auto">
          <a:xfrm flipV="1">
            <a:off x="7391400" y="4273550"/>
            <a:ext cx="1325563" cy="1187450"/>
          </a:xfrm>
          <a:custGeom>
            <a:avLst/>
            <a:gdLst>
              <a:gd name="T0" fmla="*/ 63666108 w 21600"/>
              <a:gd name="T1" fmla="*/ 32639759 h 21600"/>
              <a:gd name="T2" fmla="*/ 40674042 w 21600"/>
              <a:gd name="T3" fmla="*/ 65279518 h 21600"/>
              <a:gd name="T4" fmla="*/ 17681907 w 21600"/>
              <a:gd name="T5" fmla="*/ 32639759 h 21600"/>
              <a:gd name="T6" fmla="*/ 40674042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090568" name="Line 8"/>
          <p:cNvSpPr>
            <a:spLocks noChangeShapeType="1"/>
          </p:cNvSpPr>
          <p:nvPr/>
        </p:nvSpPr>
        <p:spPr bwMode="auto">
          <a:xfrm>
            <a:off x="3322638" y="2027238"/>
            <a:ext cx="39766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090569" name="Line 9"/>
          <p:cNvSpPr>
            <a:spLocks noChangeShapeType="1"/>
          </p:cNvSpPr>
          <p:nvPr/>
        </p:nvSpPr>
        <p:spPr bwMode="auto">
          <a:xfrm>
            <a:off x="4600575" y="3322638"/>
            <a:ext cx="30162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090570" name="Line 10"/>
          <p:cNvSpPr>
            <a:spLocks noChangeShapeType="1"/>
          </p:cNvSpPr>
          <p:nvPr/>
        </p:nvSpPr>
        <p:spPr bwMode="auto">
          <a:xfrm flipV="1">
            <a:off x="2971800" y="3929063"/>
            <a:ext cx="4694238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090571" name="Line 11"/>
          <p:cNvSpPr>
            <a:spLocks noChangeShapeType="1"/>
          </p:cNvSpPr>
          <p:nvPr/>
        </p:nvSpPr>
        <p:spPr bwMode="auto">
          <a:xfrm>
            <a:off x="3276600" y="4460875"/>
            <a:ext cx="43735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090572" name="Rectangle 12"/>
          <p:cNvSpPr>
            <a:spLocks noChangeArrowheads="1"/>
          </p:cNvSpPr>
          <p:nvPr/>
        </p:nvSpPr>
        <p:spPr bwMode="auto">
          <a:xfrm>
            <a:off x="7712075" y="3109913"/>
            <a:ext cx="669925" cy="290512"/>
          </a:xfrm>
          <a:prstGeom prst="rect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090565" name="Oval 5"/>
          <p:cNvSpPr>
            <a:spLocks noChangeArrowheads="1"/>
          </p:cNvSpPr>
          <p:nvPr/>
        </p:nvSpPr>
        <p:spPr bwMode="auto">
          <a:xfrm>
            <a:off x="7740650" y="3676650"/>
            <a:ext cx="641350" cy="671513"/>
          </a:xfrm>
          <a:prstGeom prst="ellipse">
            <a:avLst/>
          </a:prstGeom>
          <a:solidFill>
            <a:srgbClr val="020968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1090573" name="Rectangle 13"/>
          <p:cNvSpPr>
            <a:spLocks noChangeArrowheads="1"/>
          </p:cNvSpPr>
          <p:nvPr/>
        </p:nvSpPr>
        <p:spPr bwMode="auto">
          <a:xfrm>
            <a:off x="7712075" y="3392488"/>
            <a:ext cx="669925" cy="290512"/>
          </a:xfrm>
          <a:prstGeom prst="rect">
            <a:avLst/>
          </a:prstGeom>
          <a:solidFill>
            <a:srgbClr val="2CFCF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90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1090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90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90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4" dur="500"/>
                                        <p:tgtEl>
                                          <p:spTgt spid="1090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9" dur="500"/>
                                        <p:tgtEl>
                                          <p:spTgt spid="1090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90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090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1" dur="500"/>
                                        <p:tgtEl>
                                          <p:spTgt spid="1090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090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9" dur="500"/>
                                        <p:tgtEl>
                                          <p:spTgt spid="1090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090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90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90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90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3" dur="500"/>
                                        <p:tgtEl>
                                          <p:spTgt spid="1090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090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090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5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5" dur="500"/>
                                        <p:tgtEl>
                                          <p:spTgt spid="10905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05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80" dur="500"/>
                                        <p:tgtEl>
                                          <p:spTgt spid="10905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0563" grpId="0" build="p"/>
      <p:bldP spid="1090566" grpId="0" animBg="1"/>
      <p:bldP spid="1090567" grpId="0" animBg="1"/>
      <p:bldP spid="1090568" grpId="0" animBg="1"/>
      <p:bldP spid="1090569" grpId="0" animBg="1"/>
      <p:bldP spid="1090570" grpId="0" animBg="1"/>
      <p:bldP spid="1090571" grpId="0" animBg="1"/>
      <p:bldP spid="1090572" grpId="0" animBg="1"/>
      <p:bldP spid="1090565" grpId="0" animBg="1"/>
      <p:bldP spid="109057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9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46100" y="534988"/>
            <a:ext cx="8874125" cy="371475"/>
          </a:xfrm>
        </p:spPr>
        <p:txBody>
          <a:bodyPr/>
          <a:lstStyle/>
          <a:p>
            <a:pPr>
              <a:defRPr/>
            </a:pPr>
            <a:r>
              <a:rPr lang="fr-FR" smtClean="0"/>
              <a:t>Projet de Master </a:t>
            </a:r>
          </a:p>
        </p:txBody>
      </p:sp>
      <p:sp>
        <p:nvSpPr>
          <p:cNvPr id="1159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Trois parties principales </a:t>
            </a:r>
          </a:p>
          <a:p>
            <a:pPr lvl="1">
              <a:defRPr/>
            </a:pPr>
            <a:r>
              <a:rPr lang="fr-FR" smtClean="0"/>
              <a:t>Introduction</a:t>
            </a:r>
          </a:p>
          <a:p>
            <a:pPr lvl="1">
              <a:defRPr/>
            </a:pPr>
            <a:r>
              <a:rPr lang="fr-FR" smtClean="0"/>
              <a:t>Projet</a:t>
            </a:r>
          </a:p>
          <a:p>
            <a:pPr lvl="2">
              <a:defRPr/>
            </a:pPr>
            <a:r>
              <a:rPr lang="fr-FR" smtClean="0"/>
              <a:t>Approches méthodologiques</a:t>
            </a:r>
          </a:p>
          <a:p>
            <a:pPr lvl="3">
              <a:defRPr/>
            </a:pPr>
            <a:r>
              <a:rPr lang="fr-FR" smtClean="0"/>
              <a:t>Similaires ou Méthodes générales</a:t>
            </a:r>
          </a:p>
          <a:p>
            <a:pPr lvl="2">
              <a:defRPr/>
            </a:pPr>
            <a:r>
              <a:rPr lang="fr-FR" smtClean="0"/>
              <a:t>Protocole expérimental</a:t>
            </a:r>
          </a:p>
          <a:p>
            <a:pPr lvl="3">
              <a:defRPr/>
            </a:pPr>
            <a:r>
              <a:rPr lang="fr-FR" smtClean="0"/>
              <a:t>Similaire au procédure</a:t>
            </a:r>
          </a:p>
          <a:p>
            <a:pPr lvl="1">
              <a:defRPr/>
            </a:pPr>
            <a:r>
              <a:rPr lang="fr-FR" smtClean="0"/>
              <a:t>Discussion :</a:t>
            </a:r>
          </a:p>
          <a:p>
            <a:pPr lvl="2">
              <a:defRPr/>
            </a:pPr>
            <a:r>
              <a:rPr lang="fr-FR" smtClean="0"/>
              <a:t>Résultats attendus</a:t>
            </a:r>
          </a:p>
          <a:p>
            <a:pPr lvl="2">
              <a:defRPr/>
            </a:pPr>
            <a:endParaRPr lang="fr-FR" i="1" smtClean="0"/>
          </a:p>
          <a:p>
            <a:pPr>
              <a:defRPr/>
            </a:pPr>
            <a:endParaRPr lang="fr-FR" smtClean="0"/>
          </a:p>
        </p:txBody>
      </p:sp>
      <p:sp>
        <p:nvSpPr>
          <p:cNvPr id="1159173" name="AutoShape 5"/>
          <p:cNvSpPr>
            <a:spLocks noChangeArrowheads="1"/>
          </p:cNvSpPr>
          <p:nvPr/>
        </p:nvSpPr>
        <p:spPr bwMode="auto">
          <a:xfrm>
            <a:off x="7389813" y="1765300"/>
            <a:ext cx="1325562" cy="1187450"/>
          </a:xfrm>
          <a:custGeom>
            <a:avLst/>
            <a:gdLst>
              <a:gd name="T0" fmla="*/ 63665999 w 21600"/>
              <a:gd name="T1" fmla="*/ 32639759 h 21600"/>
              <a:gd name="T2" fmla="*/ 40673950 w 21600"/>
              <a:gd name="T3" fmla="*/ 65279518 h 21600"/>
              <a:gd name="T4" fmla="*/ 17681894 w 21600"/>
              <a:gd name="T5" fmla="*/ 32639759 h 21600"/>
              <a:gd name="T6" fmla="*/ 40673950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159174" name="AutoShape 6"/>
          <p:cNvSpPr>
            <a:spLocks noChangeArrowheads="1"/>
          </p:cNvSpPr>
          <p:nvPr/>
        </p:nvSpPr>
        <p:spPr bwMode="auto">
          <a:xfrm flipV="1">
            <a:off x="7586663" y="4148138"/>
            <a:ext cx="914400" cy="638175"/>
          </a:xfrm>
          <a:custGeom>
            <a:avLst/>
            <a:gdLst>
              <a:gd name="T0" fmla="*/ 30295638 w 21600"/>
              <a:gd name="T1" fmla="*/ 9427500 h 21600"/>
              <a:gd name="T2" fmla="*/ 19354798 w 21600"/>
              <a:gd name="T3" fmla="*/ 18854970 h 21600"/>
              <a:gd name="T4" fmla="*/ 8413961 w 21600"/>
              <a:gd name="T5" fmla="*/ 9427500 h 21600"/>
              <a:gd name="T6" fmla="*/ 19354798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159175" name="Line 7"/>
          <p:cNvSpPr>
            <a:spLocks noChangeShapeType="1"/>
          </p:cNvSpPr>
          <p:nvPr/>
        </p:nvSpPr>
        <p:spPr bwMode="auto">
          <a:xfrm>
            <a:off x="3527425" y="2043113"/>
            <a:ext cx="38830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59178" name="Line 10"/>
          <p:cNvSpPr>
            <a:spLocks noChangeShapeType="1"/>
          </p:cNvSpPr>
          <p:nvPr/>
        </p:nvSpPr>
        <p:spPr bwMode="auto">
          <a:xfrm>
            <a:off x="5472113" y="3033713"/>
            <a:ext cx="21034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59179" name="Rectangle 11"/>
          <p:cNvSpPr>
            <a:spLocks noChangeArrowheads="1"/>
          </p:cNvSpPr>
          <p:nvPr/>
        </p:nvSpPr>
        <p:spPr bwMode="auto">
          <a:xfrm>
            <a:off x="7635875" y="2952750"/>
            <a:ext cx="882650" cy="595313"/>
          </a:xfrm>
          <a:prstGeom prst="rect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1159180" name="Rectangle 12"/>
          <p:cNvSpPr>
            <a:spLocks noChangeArrowheads="1"/>
          </p:cNvSpPr>
          <p:nvPr/>
        </p:nvSpPr>
        <p:spPr bwMode="auto">
          <a:xfrm>
            <a:off x="7639050" y="3563938"/>
            <a:ext cx="868363" cy="595312"/>
          </a:xfrm>
          <a:prstGeom prst="rect">
            <a:avLst/>
          </a:prstGeom>
          <a:solidFill>
            <a:srgbClr val="2CFCF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159181" name="Line 13"/>
          <p:cNvSpPr>
            <a:spLocks noChangeShapeType="1"/>
          </p:cNvSpPr>
          <p:nvPr/>
        </p:nvSpPr>
        <p:spPr bwMode="auto">
          <a:xfrm>
            <a:off x="5068888" y="3811588"/>
            <a:ext cx="24812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59182" name="Line 14"/>
          <p:cNvSpPr>
            <a:spLocks noChangeShapeType="1"/>
          </p:cNvSpPr>
          <p:nvPr/>
        </p:nvSpPr>
        <p:spPr bwMode="auto">
          <a:xfrm>
            <a:off x="3665538" y="4667250"/>
            <a:ext cx="38830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59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1159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59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159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5" dur="500"/>
                                        <p:tgtEl>
                                          <p:spTgt spid="1159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0" dur="500"/>
                                        <p:tgtEl>
                                          <p:spTgt spid="1159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59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59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3" dur="500"/>
                                        <p:tgtEl>
                                          <p:spTgt spid="1159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8" dur="500"/>
                                        <p:tgtEl>
                                          <p:spTgt spid="1159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159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159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1" dur="500"/>
                                        <p:tgtEl>
                                          <p:spTgt spid="1159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6" dur="500"/>
                                        <p:tgtEl>
                                          <p:spTgt spid="1159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159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1159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9" dur="500"/>
                                        <p:tgtEl>
                                          <p:spTgt spid="1159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9171" grpId="0" build="p"/>
      <p:bldP spid="1159173" grpId="0" animBg="1"/>
      <p:bldP spid="1159174" grpId="0" animBg="1"/>
      <p:bldP spid="1159175" grpId="0" animBg="1"/>
      <p:bldP spid="1159178" grpId="0" animBg="1"/>
      <p:bldP spid="1159179" grpId="0" animBg="1"/>
      <p:bldP spid="1159180" grpId="0" animBg="1"/>
      <p:bldP spid="1159181" grpId="0" animBg="1"/>
      <p:bldP spid="115918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1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Projet, Rapport, Article</a:t>
            </a:r>
          </a:p>
        </p:txBody>
      </p:sp>
      <p:sp>
        <p:nvSpPr>
          <p:cNvPr id="1161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2763" y="1025525"/>
            <a:ext cx="9194800" cy="4902200"/>
          </a:xfrm>
        </p:spPr>
        <p:txBody>
          <a:bodyPr/>
          <a:lstStyle/>
          <a:p>
            <a:pPr>
              <a:defRPr/>
            </a:pPr>
            <a:r>
              <a:rPr lang="fr-FR" smtClean="0"/>
              <a:t>Similitudes et différences</a:t>
            </a:r>
          </a:p>
          <a:p>
            <a:pPr lvl="1">
              <a:defRPr/>
            </a:pPr>
            <a:r>
              <a:rPr lang="fr-FR" smtClean="0"/>
              <a:t>Introduction : presque identique pour les trois</a:t>
            </a:r>
          </a:p>
          <a:p>
            <a:pPr lvl="1">
              <a:defRPr/>
            </a:pPr>
            <a:r>
              <a:rPr lang="fr-FR" smtClean="0"/>
              <a:t>Méthodes et projet : similaires pour les trois</a:t>
            </a:r>
          </a:p>
          <a:p>
            <a:pPr lvl="2">
              <a:defRPr/>
            </a:pPr>
            <a:r>
              <a:rPr lang="fr-FR" smtClean="0"/>
              <a:t>Projet de Master  : on décrit ce que l’on va faire </a:t>
            </a:r>
          </a:p>
          <a:p>
            <a:pPr lvl="2">
              <a:defRPr/>
            </a:pPr>
            <a:r>
              <a:rPr lang="fr-FR" smtClean="0"/>
              <a:t>Rapport de master/article : on décrit ce que l’on a fait</a:t>
            </a:r>
          </a:p>
          <a:p>
            <a:pPr lvl="1">
              <a:defRPr/>
            </a:pPr>
            <a:r>
              <a:rPr lang="fr-FR" smtClean="0"/>
              <a:t>Résultats : seulement pour Article et Rapport</a:t>
            </a:r>
          </a:p>
          <a:p>
            <a:pPr lvl="1">
              <a:defRPr/>
            </a:pPr>
            <a:r>
              <a:rPr lang="fr-FR" smtClean="0"/>
              <a:t>Discussions très différentes :</a:t>
            </a:r>
          </a:p>
          <a:p>
            <a:pPr lvl="2">
              <a:defRPr/>
            </a:pPr>
            <a:r>
              <a:rPr lang="fr-FR" smtClean="0"/>
              <a:t>Projet : courte et visant les résultats attendus</a:t>
            </a:r>
          </a:p>
          <a:p>
            <a:pPr lvl="2">
              <a:defRPr/>
            </a:pPr>
            <a:r>
              <a:rPr lang="fr-FR" smtClean="0"/>
              <a:t>Rapport : met l’accent sur ce que l’on ne sait pas « limitations »</a:t>
            </a:r>
          </a:p>
          <a:p>
            <a:pPr lvl="2">
              <a:defRPr/>
            </a:pPr>
            <a:r>
              <a:rPr lang="fr-FR" smtClean="0"/>
              <a:t>Article : met l’accent sur ce que l’on a découvert</a:t>
            </a: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6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Similitudes et différences</a:t>
            </a:r>
          </a:p>
          <a:p>
            <a:pPr>
              <a:defRPr/>
            </a:pPr>
            <a:endParaRPr lang="fr-FR" smtClean="0"/>
          </a:p>
        </p:txBody>
      </p:sp>
      <p:sp>
        <p:nvSpPr>
          <p:cNvPr id="8195" name="AutoShape 4"/>
          <p:cNvSpPr>
            <a:spLocks noChangeArrowheads="1"/>
          </p:cNvSpPr>
          <p:nvPr/>
        </p:nvSpPr>
        <p:spPr bwMode="auto">
          <a:xfrm>
            <a:off x="5103813" y="2132013"/>
            <a:ext cx="1325562" cy="1187450"/>
          </a:xfrm>
          <a:custGeom>
            <a:avLst/>
            <a:gdLst>
              <a:gd name="T0" fmla="*/ 63665999 w 21600"/>
              <a:gd name="T1" fmla="*/ 32639759 h 21600"/>
              <a:gd name="T2" fmla="*/ 40673950 w 21600"/>
              <a:gd name="T3" fmla="*/ 65279518 h 21600"/>
              <a:gd name="T4" fmla="*/ 17681894 w 21600"/>
              <a:gd name="T5" fmla="*/ 32639759 h 21600"/>
              <a:gd name="T6" fmla="*/ 40673950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8196" name="AutoShape 5"/>
          <p:cNvSpPr>
            <a:spLocks noChangeArrowheads="1"/>
          </p:cNvSpPr>
          <p:nvPr/>
        </p:nvSpPr>
        <p:spPr bwMode="auto">
          <a:xfrm flipV="1">
            <a:off x="5105400" y="4470400"/>
            <a:ext cx="1325563" cy="1187450"/>
          </a:xfrm>
          <a:custGeom>
            <a:avLst/>
            <a:gdLst>
              <a:gd name="T0" fmla="*/ 63666108 w 21600"/>
              <a:gd name="T1" fmla="*/ 32639759 h 21600"/>
              <a:gd name="T2" fmla="*/ 40674042 w 21600"/>
              <a:gd name="T3" fmla="*/ 65279518 h 21600"/>
              <a:gd name="T4" fmla="*/ 17681907 w 21600"/>
              <a:gd name="T5" fmla="*/ 32639759 h 21600"/>
              <a:gd name="T6" fmla="*/ 40674042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8197" name="Rectangle 6"/>
          <p:cNvSpPr>
            <a:spLocks noChangeArrowheads="1"/>
          </p:cNvSpPr>
          <p:nvPr/>
        </p:nvSpPr>
        <p:spPr bwMode="auto">
          <a:xfrm>
            <a:off x="5426075" y="3306763"/>
            <a:ext cx="669925" cy="595312"/>
          </a:xfrm>
          <a:prstGeom prst="rect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8198" name="Oval 7"/>
          <p:cNvSpPr>
            <a:spLocks noChangeArrowheads="1"/>
          </p:cNvSpPr>
          <p:nvPr/>
        </p:nvSpPr>
        <p:spPr bwMode="auto">
          <a:xfrm>
            <a:off x="5454650" y="3873500"/>
            <a:ext cx="641350" cy="671513"/>
          </a:xfrm>
          <a:prstGeom prst="ellipse">
            <a:avLst/>
          </a:prstGeom>
          <a:solidFill>
            <a:srgbClr val="020968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8199" name="AutoShape 8"/>
          <p:cNvSpPr>
            <a:spLocks noChangeArrowheads="1"/>
          </p:cNvSpPr>
          <p:nvPr/>
        </p:nvSpPr>
        <p:spPr bwMode="auto">
          <a:xfrm>
            <a:off x="3244850" y="2112963"/>
            <a:ext cx="1325563" cy="1187450"/>
          </a:xfrm>
          <a:custGeom>
            <a:avLst/>
            <a:gdLst>
              <a:gd name="T0" fmla="*/ 63666108 w 21600"/>
              <a:gd name="T1" fmla="*/ 32639759 h 21600"/>
              <a:gd name="T2" fmla="*/ 40674042 w 21600"/>
              <a:gd name="T3" fmla="*/ 65279518 h 21600"/>
              <a:gd name="T4" fmla="*/ 17681907 w 21600"/>
              <a:gd name="T5" fmla="*/ 32639759 h 21600"/>
              <a:gd name="T6" fmla="*/ 40674042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8200" name="AutoShape 9"/>
          <p:cNvSpPr>
            <a:spLocks noChangeArrowheads="1"/>
          </p:cNvSpPr>
          <p:nvPr/>
        </p:nvSpPr>
        <p:spPr bwMode="auto">
          <a:xfrm flipV="1">
            <a:off x="3441700" y="4495800"/>
            <a:ext cx="914400" cy="638175"/>
          </a:xfrm>
          <a:custGeom>
            <a:avLst/>
            <a:gdLst>
              <a:gd name="T0" fmla="*/ 30295638 w 21600"/>
              <a:gd name="T1" fmla="*/ 9427500 h 21600"/>
              <a:gd name="T2" fmla="*/ 19354798 w 21600"/>
              <a:gd name="T3" fmla="*/ 18854970 h 21600"/>
              <a:gd name="T4" fmla="*/ 8413961 w 21600"/>
              <a:gd name="T5" fmla="*/ 9427500 h 21600"/>
              <a:gd name="T6" fmla="*/ 19354798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8201" name="Rectangle 10"/>
          <p:cNvSpPr>
            <a:spLocks noChangeArrowheads="1"/>
          </p:cNvSpPr>
          <p:nvPr/>
        </p:nvSpPr>
        <p:spPr bwMode="auto">
          <a:xfrm>
            <a:off x="3490913" y="3300413"/>
            <a:ext cx="882650" cy="595312"/>
          </a:xfrm>
          <a:prstGeom prst="rect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8202" name="Rectangle 11"/>
          <p:cNvSpPr>
            <a:spLocks noChangeArrowheads="1"/>
          </p:cNvSpPr>
          <p:nvPr/>
        </p:nvSpPr>
        <p:spPr bwMode="auto">
          <a:xfrm>
            <a:off x="3494088" y="3911600"/>
            <a:ext cx="868362" cy="595313"/>
          </a:xfrm>
          <a:prstGeom prst="rect">
            <a:avLst/>
          </a:prstGeom>
          <a:solidFill>
            <a:srgbClr val="2CFCF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8203" name="Text Box 12"/>
          <p:cNvSpPr txBox="1">
            <a:spLocks noChangeArrowheads="1"/>
          </p:cNvSpPr>
          <p:nvPr/>
        </p:nvSpPr>
        <p:spPr bwMode="auto">
          <a:xfrm>
            <a:off x="6599238" y="2232025"/>
            <a:ext cx="1958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Introduction</a:t>
            </a:r>
          </a:p>
        </p:txBody>
      </p:sp>
      <p:sp>
        <p:nvSpPr>
          <p:cNvPr id="8204" name="Text Box 13"/>
          <p:cNvSpPr txBox="1">
            <a:spLocks noChangeArrowheads="1"/>
          </p:cNvSpPr>
          <p:nvPr/>
        </p:nvSpPr>
        <p:spPr bwMode="auto">
          <a:xfrm>
            <a:off x="1084263" y="2309813"/>
            <a:ext cx="1958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Introduction</a:t>
            </a:r>
          </a:p>
        </p:txBody>
      </p:sp>
      <p:sp>
        <p:nvSpPr>
          <p:cNvPr id="8205" name="Text Box 14"/>
          <p:cNvSpPr txBox="1">
            <a:spLocks noChangeArrowheads="1"/>
          </p:cNvSpPr>
          <p:nvPr/>
        </p:nvSpPr>
        <p:spPr bwMode="auto">
          <a:xfrm>
            <a:off x="7688263" y="3382963"/>
            <a:ext cx="160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Méthodes</a:t>
            </a:r>
          </a:p>
        </p:txBody>
      </p:sp>
      <p:sp>
        <p:nvSpPr>
          <p:cNvPr id="8206" name="Rectangle 15"/>
          <p:cNvSpPr>
            <a:spLocks noChangeArrowheads="1"/>
          </p:cNvSpPr>
          <p:nvPr/>
        </p:nvSpPr>
        <p:spPr bwMode="auto">
          <a:xfrm>
            <a:off x="5426075" y="3625850"/>
            <a:ext cx="669925" cy="274638"/>
          </a:xfrm>
          <a:prstGeom prst="rect">
            <a:avLst/>
          </a:prstGeom>
          <a:solidFill>
            <a:srgbClr val="2CFCF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8207" name="Text Box 16"/>
          <p:cNvSpPr txBox="1">
            <a:spLocks noChangeArrowheads="1"/>
          </p:cNvSpPr>
          <p:nvPr/>
        </p:nvSpPr>
        <p:spPr bwMode="auto">
          <a:xfrm>
            <a:off x="1239838" y="3570288"/>
            <a:ext cx="1047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Projet</a:t>
            </a:r>
          </a:p>
        </p:txBody>
      </p:sp>
      <p:sp>
        <p:nvSpPr>
          <p:cNvPr id="8208" name="Text Box 17"/>
          <p:cNvSpPr txBox="1">
            <a:spLocks noChangeArrowheads="1"/>
          </p:cNvSpPr>
          <p:nvPr/>
        </p:nvSpPr>
        <p:spPr bwMode="auto">
          <a:xfrm>
            <a:off x="6203950" y="3273425"/>
            <a:ext cx="12890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1800" b="1"/>
              <a:t>Générales</a:t>
            </a:r>
          </a:p>
        </p:txBody>
      </p:sp>
      <p:sp>
        <p:nvSpPr>
          <p:cNvPr id="8209" name="Text Box 18"/>
          <p:cNvSpPr txBox="1">
            <a:spLocks noChangeArrowheads="1"/>
          </p:cNvSpPr>
          <p:nvPr/>
        </p:nvSpPr>
        <p:spPr bwMode="auto">
          <a:xfrm>
            <a:off x="6207125" y="3613150"/>
            <a:ext cx="1441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1800" b="1"/>
              <a:t>Procédures</a:t>
            </a:r>
          </a:p>
        </p:txBody>
      </p:sp>
      <p:sp>
        <p:nvSpPr>
          <p:cNvPr id="8210" name="Line 19"/>
          <p:cNvSpPr>
            <a:spLocks noChangeShapeType="1"/>
          </p:cNvSpPr>
          <p:nvPr/>
        </p:nvSpPr>
        <p:spPr bwMode="auto">
          <a:xfrm flipH="1">
            <a:off x="7635875" y="3352800"/>
            <a:ext cx="0" cy="577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8211" name="Text Box 20"/>
          <p:cNvSpPr txBox="1">
            <a:spLocks noChangeArrowheads="1"/>
          </p:cNvSpPr>
          <p:nvPr/>
        </p:nvSpPr>
        <p:spPr bwMode="auto">
          <a:xfrm>
            <a:off x="6970713" y="4025900"/>
            <a:ext cx="15573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Résultats</a:t>
            </a:r>
          </a:p>
        </p:txBody>
      </p:sp>
      <p:sp>
        <p:nvSpPr>
          <p:cNvPr id="8212" name="Text Box 21"/>
          <p:cNvSpPr txBox="1">
            <a:spLocks noChangeArrowheads="1"/>
          </p:cNvSpPr>
          <p:nvPr/>
        </p:nvSpPr>
        <p:spPr bwMode="auto">
          <a:xfrm>
            <a:off x="6899275" y="4927600"/>
            <a:ext cx="1809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Discussion</a:t>
            </a:r>
          </a:p>
        </p:txBody>
      </p:sp>
      <p:sp>
        <p:nvSpPr>
          <p:cNvPr id="8213" name="Text Box 22"/>
          <p:cNvSpPr txBox="1">
            <a:spLocks noChangeArrowheads="1"/>
          </p:cNvSpPr>
          <p:nvPr/>
        </p:nvSpPr>
        <p:spPr bwMode="auto">
          <a:xfrm>
            <a:off x="1228725" y="4556125"/>
            <a:ext cx="1557338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fr-FR" sz="2400" b="1"/>
              <a:t>Résultats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fr-FR" sz="2400" b="1"/>
              <a:t>Attendus</a:t>
            </a:r>
          </a:p>
        </p:txBody>
      </p:sp>
      <p:sp>
        <p:nvSpPr>
          <p:cNvPr id="8214" name="Text Box 23"/>
          <p:cNvSpPr txBox="1">
            <a:spLocks noChangeArrowheads="1"/>
          </p:cNvSpPr>
          <p:nvPr/>
        </p:nvSpPr>
        <p:spPr bwMode="auto">
          <a:xfrm>
            <a:off x="2251075" y="3413125"/>
            <a:ext cx="12509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1800" b="1"/>
              <a:t>Approche</a:t>
            </a:r>
          </a:p>
        </p:txBody>
      </p:sp>
      <p:sp>
        <p:nvSpPr>
          <p:cNvPr id="8215" name="Text Box 24"/>
          <p:cNvSpPr txBox="1">
            <a:spLocks noChangeArrowheads="1"/>
          </p:cNvSpPr>
          <p:nvPr/>
        </p:nvSpPr>
        <p:spPr bwMode="auto">
          <a:xfrm>
            <a:off x="2273300" y="3948113"/>
            <a:ext cx="12382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1800" b="1"/>
              <a:t>Protocole</a:t>
            </a:r>
          </a:p>
        </p:txBody>
      </p:sp>
      <p:sp>
        <p:nvSpPr>
          <p:cNvPr id="8216" name="Line 25"/>
          <p:cNvSpPr>
            <a:spLocks noChangeShapeType="1"/>
          </p:cNvSpPr>
          <p:nvPr/>
        </p:nvSpPr>
        <p:spPr bwMode="auto">
          <a:xfrm flipH="1">
            <a:off x="2289175" y="3567113"/>
            <a:ext cx="0" cy="577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8217" name="Line 26"/>
          <p:cNvSpPr>
            <a:spLocks noChangeShapeType="1"/>
          </p:cNvSpPr>
          <p:nvPr/>
        </p:nvSpPr>
        <p:spPr bwMode="auto">
          <a:xfrm flipV="1">
            <a:off x="4451350" y="3517900"/>
            <a:ext cx="866775" cy="1682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8218" name="Line 27"/>
          <p:cNvSpPr>
            <a:spLocks noChangeShapeType="1"/>
          </p:cNvSpPr>
          <p:nvPr/>
        </p:nvSpPr>
        <p:spPr bwMode="auto">
          <a:xfrm flipV="1">
            <a:off x="4389438" y="3792538"/>
            <a:ext cx="1004887" cy="4429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66364" name="Rectangle 2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Projet, Rapport, Article</a:t>
            </a:r>
          </a:p>
        </p:txBody>
      </p:sp>
      <p:sp>
        <p:nvSpPr>
          <p:cNvPr id="8220" name="Text Box 29"/>
          <p:cNvSpPr txBox="1">
            <a:spLocks noChangeArrowheads="1"/>
          </p:cNvSpPr>
          <p:nvPr/>
        </p:nvSpPr>
        <p:spPr bwMode="auto">
          <a:xfrm>
            <a:off x="3354388" y="1660525"/>
            <a:ext cx="1047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Projet</a:t>
            </a:r>
          </a:p>
        </p:txBody>
      </p:sp>
      <p:sp>
        <p:nvSpPr>
          <p:cNvPr id="8221" name="Text Box 30"/>
          <p:cNvSpPr txBox="1">
            <a:spLocks noChangeArrowheads="1"/>
          </p:cNvSpPr>
          <p:nvPr/>
        </p:nvSpPr>
        <p:spPr bwMode="auto">
          <a:xfrm>
            <a:off x="4621213" y="1666875"/>
            <a:ext cx="2386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Rapport/Article</a:t>
            </a: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2962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Introduction</a:t>
            </a:r>
          </a:p>
          <a:p>
            <a:pPr>
              <a:defRPr/>
            </a:pPr>
            <a:endParaRPr lang="fr-FR" smtClean="0"/>
          </a:p>
        </p:txBody>
      </p:sp>
      <p:sp>
        <p:nvSpPr>
          <p:cNvPr id="9219" name="AutoShape 3"/>
          <p:cNvSpPr>
            <a:spLocks noChangeArrowheads="1"/>
          </p:cNvSpPr>
          <p:nvPr/>
        </p:nvSpPr>
        <p:spPr bwMode="auto">
          <a:xfrm>
            <a:off x="5103813" y="2132013"/>
            <a:ext cx="1325562" cy="1187450"/>
          </a:xfrm>
          <a:custGeom>
            <a:avLst/>
            <a:gdLst>
              <a:gd name="T0" fmla="*/ 63665999 w 21600"/>
              <a:gd name="T1" fmla="*/ 32639759 h 21600"/>
              <a:gd name="T2" fmla="*/ 40673950 w 21600"/>
              <a:gd name="T3" fmla="*/ 65279518 h 21600"/>
              <a:gd name="T4" fmla="*/ 17681894 w 21600"/>
              <a:gd name="T5" fmla="*/ 32639759 h 21600"/>
              <a:gd name="T6" fmla="*/ 40673950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9220" name="AutoShape 4"/>
          <p:cNvSpPr>
            <a:spLocks noChangeArrowheads="1"/>
          </p:cNvSpPr>
          <p:nvPr/>
        </p:nvSpPr>
        <p:spPr bwMode="auto">
          <a:xfrm flipV="1">
            <a:off x="5105400" y="4470400"/>
            <a:ext cx="1325563" cy="1187450"/>
          </a:xfrm>
          <a:custGeom>
            <a:avLst/>
            <a:gdLst>
              <a:gd name="T0" fmla="*/ 63666108 w 21600"/>
              <a:gd name="T1" fmla="*/ 32639759 h 21600"/>
              <a:gd name="T2" fmla="*/ 40674042 w 21600"/>
              <a:gd name="T3" fmla="*/ 65279518 h 21600"/>
              <a:gd name="T4" fmla="*/ 17681907 w 21600"/>
              <a:gd name="T5" fmla="*/ 32639759 h 21600"/>
              <a:gd name="T6" fmla="*/ 40674042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5426075" y="3306763"/>
            <a:ext cx="669925" cy="595312"/>
          </a:xfrm>
          <a:prstGeom prst="rect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9222" name="Oval 6"/>
          <p:cNvSpPr>
            <a:spLocks noChangeArrowheads="1"/>
          </p:cNvSpPr>
          <p:nvPr/>
        </p:nvSpPr>
        <p:spPr bwMode="auto">
          <a:xfrm>
            <a:off x="5454650" y="3873500"/>
            <a:ext cx="641350" cy="671513"/>
          </a:xfrm>
          <a:prstGeom prst="ellipse">
            <a:avLst/>
          </a:prstGeom>
          <a:solidFill>
            <a:srgbClr val="020968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9223" name="AutoShape 7"/>
          <p:cNvSpPr>
            <a:spLocks noChangeArrowheads="1"/>
          </p:cNvSpPr>
          <p:nvPr/>
        </p:nvSpPr>
        <p:spPr bwMode="auto">
          <a:xfrm>
            <a:off x="3244850" y="2112963"/>
            <a:ext cx="1325563" cy="1187450"/>
          </a:xfrm>
          <a:custGeom>
            <a:avLst/>
            <a:gdLst>
              <a:gd name="T0" fmla="*/ 63666108 w 21600"/>
              <a:gd name="T1" fmla="*/ 32639759 h 21600"/>
              <a:gd name="T2" fmla="*/ 40674042 w 21600"/>
              <a:gd name="T3" fmla="*/ 65279518 h 21600"/>
              <a:gd name="T4" fmla="*/ 17681907 w 21600"/>
              <a:gd name="T5" fmla="*/ 32639759 h 21600"/>
              <a:gd name="T6" fmla="*/ 40674042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9224" name="AutoShape 8"/>
          <p:cNvSpPr>
            <a:spLocks noChangeArrowheads="1"/>
          </p:cNvSpPr>
          <p:nvPr/>
        </p:nvSpPr>
        <p:spPr bwMode="auto">
          <a:xfrm flipV="1">
            <a:off x="3441700" y="4495800"/>
            <a:ext cx="914400" cy="638175"/>
          </a:xfrm>
          <a:custGeom>
            <a:avLst/>
            <a:gdLst>
              <a:gd name="T0" fmla="*/ 30295638 w 21600"/>
              <a:gd name="T1" fmla="*/ 9427500 h 21600"/>
              <a:gd name="T2" fmla="*/ 19354798 w 21600"/>
              <a:gd name="T3" fmla="*/ 18854970 h 21600"/>
              <a:gd name="T4" fmla="*/ 8413961 w 21600"/>
              <a:gd name="T5" fmla="*/ 9427500 h 21600"/>
              <a:gd name="T6" fmla="*/ 19354798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9225" name="Rectangle 9"/>
          <p:cNvSpPr>
            <a:spLocks noChangeArrowheads="1"/>
          </p:cNvSpPr>
          <p:nvPr/>
        </p:nvSpPr>
        <p:spPr bwMode="auto">
          <a:xfrm>
            <a:off x="3490913" y="3300413"/>
            <a:ext cx="882650" cy="595312"/>
          </a:xfrm>
          <a:prstGeom prst="rect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9226" name="Rectangle 10"/>
          <p:cNvSpPr>
            <a:spLocks noChangeArrowheads="1"/>
          </p:cNvSpPr>
          <p:nvPr/>
        </p:nvSpPr>
        <p:spPr bwMode="auto">
          <a:xfrm>
            <a:off x="3494088" y="3911600"/>
            <a:ext cx="868362" cy="595313"/>
          </a:xfrm>
          <a:prstGeom prst="rect">
            <a:avLst/>
          </a:prstGeom>
          <a:solidFill>
            <a:srgbClr val="2CFCF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6599238" y="2232025"/>
            <a:ext cx="1958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Introduction</a:t>
            </a:r>
          </a:p>
        </p:txBody>
      </p:sp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1084263" y="2309813"/>
            <a:ext cx="1958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Introduction</a:t>
            </a:r>
          </a:p>
        </p:txBody>
      </p:sp>
      <p:sp>
        <p:nvSpPr>
          <p:cNvPr id="9229" name="Text Box 13"/>
          <p:cNvSpPr txBox="1">
            <a:spLocks noChangeArrowheads="1"/>
          </p:cNvSpPr>
          <p:nvPr/>
        </p:nvSpPr>
        <p:spPr bwMode="auto">
          <a:xfrm>
            <a:off x="7688263" y="3382963"/>
            <a:ext cx="160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Méthodes</a:t>
            </a:r>
          </a:p>
        </p:txBody>
      </p:sp>
      <p:sp>
        <p:nvSpPr>
          <p:cNvPr id="9230" name="Rectangle 14"/>
          <p:cNvSpPr>
            <a:spLocks noChangeArrowheads="1"/>
          </p:cNvSpPr>
          <p:nvPr/>
        </p:nvSpPr>
        <p:spPr bwMode="auto">
          <a:xfrm>
            <a:off x="5426075" y="3625850"/>
            <a:ext cx="669925" cy="274638"/>
          </a:xfrm>
          <a:prstGeom prst="rect">
            <a:avLst/>
          </a:prstGeom>
          <a:solidFill>
            <a:srgbClr val="2CFCF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9231" name="Text Box 15"/>
          <p:cNvSpPr txBox="1">
            <a:spLocks noChangeArrowheads="1"/>
          </p:cNvSpPr>
          <p:nvPr/>
        </p:nvSpPr>
        <p:spPr bwMode="auto">
          <a:xfrm>
            <a:off x="1239838" y="3570288"/>
            <a:ext cx="1047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Projet</a:t>
            </a:r>
          </a:p>
        </p:txBody>
      </p:sp>
      <p:sp>
        <p:nvSpPr>
          <p:cNvPr id="9232" name="Text Box 16"/>
          <p:cNvSpPr txBox="1">
            <a:spLocks noChangeArrowheads="1"/>
          </p:cNvSpPr>
          <p:nvPr/>
        </p:nvSpPr>
        <p:spPr bwMode="auto">
          <a:xfrm>
            <a:off x="6203950" y="3273425"/>
            <a:ext cx="12890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1800" b="1"/>
              <a:t>Générales</a:t>
            </a:r>
          </a:p>
        </p:txBody>
      </p:sp>
      <p:sp>
        <p:nvSpPr>
          <p:cNvPr id="9233" name="Text Box 17"/>
          <p:cNvSpPr txBox="1">
            <a:spLocks noChangeArrowheads="1"/>
          </p:cNvSpPr>
          <p:nvPr/>
        </p:nvSpPr>
        <p:spPr bwMode="auto">
          <a:xfrm>
            <a:off x="6207125" y="3613150"/>
            <a:ext cx="1441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1800" b="1"/>
              <a:t>Procédures</a:t>
            </a:r>
          </a:p>
        </p:txBody>
      </p:sp>
      <p:sp>
        <p:nvSpPr>
          <p:cNvPr id="9234" name="Line 18"/>
          <p:cNvSpPr>
            <a:spLocks noChangeShapeType="1"/>
          </p:cNvSpPr>
          <p:nvPr/>
        </p:nvSpPr>
        <p:spPr bwMode="auto">
          <a:xfrm flipH="1">
            <a:off x="7635875" y="3352800"/>
            <a:ext cx="0" cy="577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9235" name="Text Box 19"/>
          <p:cNvSpPr txBox="1">
            <a:spLocks noChangeArrowheads="1"/>
          </p:cNvSpPr>
          <p:nvPr/>
        </p:nvSpPr>
        <p:spPr bwMode="auto">
          <a:xfrm>
            <a:off x="6970713" y="4025900"/>
            <a:ext cx="15573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Résultats</a:t>
            </a:r>
          </a:p>
        </p:txBody>
      </p:sp>
      <p:sp>
        <p:nvSpPr>
          <p:cNvPr id="9236" name="Text Box 20"/>
          <p:cNvSpPr txBox="1">
            <a:spLocks noChangeArrowheads="1"/>
          </p:cNvSpPr>
          <p:nvPr/>
        </p:nvSpPr>
        <p:spPr bwMode="auto">
          <a:xfrm>
            <a:off x="6899275" y="4927600"/>
            <a:ext cx="1809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Discussion</a:t>
            </a:r>
          </a:p>
        </p:txBody>
      </p:sp>
      <p:sp>
        <p:nvSpPr>
          <p:cNvPr id="9237" name="Text Box 21"/>
          <p:cNvSpPr txBox="1">
            <a:spLocks noChangeArrowheads="1"/>
          </p:cNvSpPr>
          <p:nvPr/>
        </p:nvSpPr>
        <p:spPr bwMode="auto">
          <a:xfrm>
            <a:off x="1228725" y="4556125"/>
            <a:ext cx="1557338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fr-FR" sz="2400" b="1"/>
              <a:t>Résultats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fr-FR" sz="2400" b="1"/>
              <a:t>Attendus</a:t>
            </a:r>
          </a:p>
        </p:txBody>
      </p:sp>
      <p:sp>
        <p:nvSpPr>
          <p:cNvPr id="9238" name="Text Box 22"/>
          <p:cNvSpPr txBox="1">
            <a:spLocks noChangeArrowheads="1"/>
          </p:cNvSpPr>
          <p:nvPr/>
        </p:nvSpPr>
        <p:spPr bwMode="auto">
          <a:xfrm>
            <a:off x="2251075" y="3413125"/>
            <a:ext cx="12509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1800" b="1"/>
              <a:t>Approche</a:t>
            </a:r>
          </a:p>
        </p:txBody>
      </p:sp>
      <p:sp>
        <p:nvSpPr>
          <p:cNvPr id="9239" name="Text Box 23"/>
          <p:cNvSpPr txBox="1">
            <a:spLocks noChangeArrowheads="1"/>
          </p:cNvSpPr>
          <p:nvPr/>
        </p:nvSpPr>
        <p:spPr bwMode="auto">
          <a:xfrm>
            <a:off x="2273300" y="3948113"/>
            <a:ext cx="12382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1800" b="1"/>
              <a:t>Protocole</a:t>
            </a:r>
          </a:p>
        </p:txBody>
      </p:sp>
      <p:sp>
        <p:nvSpPr>
          <p:cNvPr id="9240" name="Line 24"/>
          <p:cNvSpPr>
            <a:spLocks noChangeShapeType="1"/>
          </p:cNvSpPr>
          <p:nvPr/>
        </p:nvSpPr>
        <p:spPr bwMode="auto">
          <a:xfrm flipH="1">
            <a:off x="2289175" y="3567113"/>
            <a:ext cx="0" cy="577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9241" name="Line 25"/>
          <p:cNvSpPr>
            <a:spLocks noChangeShapeType="1"/>
          </p:cNvSpPr>
          <p:nvPr/>
        </p:nvSpPr>
        <p:spPr bwMode="auto">
          <a:xfrm flipV="1">
            <a:off x="4451350" y="3517900"/>
            <a:ext cx="866775" cy="1682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9242" name="Line 26"/>
          <p:cNvSpPr>
            <a:spLocks noChangeShapeType="1"/>
          </p:cNvSpPr>
          <p:nvPr/>
        </p:nvSpPr>
        <p:spPr bwMode="auto">
          <a:xfrm flipV="1">
            <a:off x="4389438" y="3792538"/>
            <a:ext cx="1004887" cy="4429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92987" name="Rectangle 2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Projet, Rapport, Article</a:t>
            </a:r>
          </a:p>
        </p:txBody>
      </p:sp>
      <p:sp>
        <p:nvSpPr>
          <p:cNvPr id="9244" name="Text Box 28"/>
          <p:cNvSpPr txBox="1">
            <a:spLocks noChangeArrowheads="1"/>
          </p:cNvSpPr>
          <p:nvPr/>
        </p:nvSpPr>
        <p:spPr bwMode="auto">
          <a:xfrm>
            <a:off x="3354388" y="1660525"/>
            <a:ext cx="1047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Projet</a:t>
            </a:r>
          </a:p>
        </p:txBody>
      </p:sp>
      <p:sp>
        <p:nvSpPr>
          <p:cNvPr id="9245" name="Text Box 29"/>
          <p:cNvSpPr txBox="1">
            <a:spLocks noChangeArrowheads="1"/>
          </p:cNvSpPr>
          <p:nvPr/>
        </p:nvSpPr>
        <p:spPr bwMode="auto">
          <a:xfrm>
            <a:off x="4621213" y="1666875"/>
            <a:ext cx="2386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Rapport/Article</a:t>
            </a:r>
          </a:p>
        </p:txBody>
      </p:sp>
      <p:sp>
        <p:nvSpPr>
          <p:cNvPr id="1192990" name="Oval 30"/>
          <p:cNvSpPr>
            <a:spLocks noChangeArrowheads="1"/>
          </p:cNvSpPr>
          <p:nvPr/>
        </p:nvSpPr>
        <p:spPr bwMode="auto">
          <a:xfrm>
            <a:off x="2913063" y="2035175"/>
            <a:ext cx="3917950" cy="1401763"/>
          </a:xfrm>
          <a:prstGeom prst="ellipse">
            <a:avLst/>
          </a:prstGeom>
          <a:noFill/>
          <a:ln w="381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/>
          <a:p>
            <a:endParaRPr lang="fr-FR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2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92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92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92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29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11929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2962" grpId="0" build="p"/>
      <p:bldP spid="119299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4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2763" y="1025525"/>
            <a:ext cx="8890000" cy="5208588"/>
          </a:xfrm>
        </p:spPr>
        <p:txBody>
          <a:bodyPr/>
          <a:lstStyle/>
          <a:p>
            <a:pPr>
              <a:defRPr/>
            </a:pPr>
            <a:r>
              <a:rPr lang="fr-FR" smtClean="0"/>
              <a:t>Structure générale</a:t>
            </a:r>
          </a:p>
          <a:p>
            <a:pPr lvl="1">
              <a:defRPr/>
            </a:pPr>
            <a:r>
              <a:rPr lang="fr-FR" smtClean="0"/>
              <a:t>Nous partons du contexte général pour arriver à introduire l’approche expérimentale</a:t>
            </a:r>
          </a:p>
          <a:p>
            <a:pPr lvl="1">
              <a:defRPr/>
            </a:pPr>
            <a:r>
              <a:rPr lang="fr-FR" smtClean="0"/>
              <a:t>Trois paragraphes introductifs:</a:t>
            </a:r>
          </a:p>
          <a:p>
            <a:pPr lvl="2">
              <a:defRPr/>
            </a:pPr>
            <a:r>
              <a:rPr lang="fr-FR" smtClean="0"/>
              <a:t>La problématique générale</a:t>
            </a:r>
          </a:p>
          <a:p>
            <a:pPr lvl="2">
              <a:defRPr/>
            </a:pPr>
            <a:r>
              <a:rPr lang="fr-FR" smtClean="0"/>
              <a:t>Le contexte spécifique de l’étude</a:t>
            </a:r>
          </a:p>
          <a:p>
            <a:pPr lvl="2">
              <a:defRPr/>
            </a:pPr>
            <a:r>
              <a:rPr lang="fr-FR" smtClean="0"/>
              <a:t>La question et comment on lui répond</a:t>
            </a:r>
          </a:p>
          <a:p>
            <a:pPr lvl="1">
              <a:defRPr/>
            </a:pPr>
            <a:r>
              <a:rPr lang="fr-FR" smtClean="0"/>
              <a:t>Un ou deux paragraphes descriptifs</a:t>
            </a:r>
          </a:p>
          <a:p>
            <a:pPr lvl="2">
              <a:defRPr/>
            </a:pPr>
            <a:r>
              <a:rPr lang="fr-FR" smtClean="0"/>
              <a:t>L’approche expérimentale</a:t>
            </a:r>
          </a:p>
          <a:p>
            <a:pPr lvl="2">
              <a:defRPr/>
            </a:pPr>
            <a:r>
              <a:rPr lang="fr-FR" smtClean="0"/>
              <a:t>Les principaux résultats</a:t>
            </a:r>
          </a:p>
          <a:p>
            <a:pPr lvl="3">
              <a:defRPr/>
            </a:pPr>
            <a:r>
              <a:rPr lang="fr-FR" smtClean="0"/>
              <a:t>Pas  dans le Projet et Rapport</a:t>
            </a:r>
          </a:p>
        </p:txBody>
      </p:sp>
      <p:sp>
        <p:nvSpPr>
          <p:cNvPr id="1154052" name="Rectangle 4"/>
          <p:cNvSpPr>
            <a:spLocks noGrp="1" noChangeArrowheads="1"/>
          </p:cNvSpPr>
          <p:nvPr>
            <p:ph type="title"/>
          </p:nvPr>
        </p:nvSpPr>
        <p:spPr>
          <a:xfrm>
            <a:off x="546100" y="534988"/>
            <a:ext cx="8964613" cy="371475"/>
          </a:xfrm>
        </p:spPr>
        <p:txBody>
          <a:bodyPr/>
          <a:lstStyle/>
          <a:p>
            <a:pPr>
              <a:defRPr/>
            </a:pPr>
            <a:r>
              <a:rPr lang="fr-FR" smtClean="0"/>
              <a:t>Introduction</a:t>
            </a:r>
          </a:p>
        </p:txBody>
      </p:sp>
      <p:sp>
        <p:nvSpPr>
          <p:cNvPr id="1154053" name="AutoShape 5"/>
          <p:cNvSpPr>
            <a:spLocks noChangeArrowheads="1"/>
          </p:cNvSpPr>
          <p:nvPr/>
        </p:nvSpPr>
        <p:spPr bwMode="auto">
          <a:xfrm>
            <a:off x="8123238" y="3082925"/>
            <a:ext cx="1693862" cy="455613"/>
          </a:xfrm>
          <a:custGeom>
            <a:avLst/>
            <a:gdLst>
              <a:gd name="T0" fmla="*/ 125114131 w 21600"/>
              <a:gd name="T1" fmla="*/ 4805156 h 21600"/>
              <a:gd name="T2" fmla="*/ 66415933 w 21600"/>
              <a:gd name="T3" fmla="*/ 9610333 h 21600"/>
              <a:gd name="T4" fmla="*/ 7717815 w 21600"/>
              <a:gd name="T5" fmla="*/ 4805156 h 21600"/>
              <a:gd name="T6" fmla="*/ 66415933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055 w 21600"/>
              <a:gd name="T13" fmla="*/ 3055 h 21600"/>
              <a:gd name="T14" fmla="*/ 18545 w 21600"/>
              <a:gd name="T15" fmla="*/ 1854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509" y="21600"/>
                </a:lnTo>
                <a:lnTo>
                  <a:pt x="19091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3366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154054" name="AutoShape 6"/>
          <p:cNvSpPr>
            <a:spLocks noChangeArrowheads="1"/>
          </p:cNvSpPr>
          <p:nvPr/>
        </p:nvSpPr>
        <p:spPr bwMode="auto">
          <a:xfrm>
            <a:off x="8307388" y="3544888"/>
            <a:ext cx="1298575" cy="427037"/>
          </a:xfrm>
          <a:custGeom>
            <a:avLst/>
            <a:gdLst>
              <a:gd name="T0" fmla="*/ 73533316 w 21600"/>
              <a:gd name="T1" fmla="*/ 4221320 h 21600"/>
              <a:gd name="T2" fmla="*/ 39034684 w 21600"/>
              <a:gd name="T3" fmla="*/ 8442620 h 21600"/>
              <a:gd name="T4" fmla="*/ 4535995 w 21600"/>
              <a:gd name="T5" fmla="*/ 4221320 h 21600"/>
              <a:gd name="T6" fmla="*/ 39034684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055 w 21600"/>
              <a:gd name="T13" fmla="*/ 3055 h 21600"/>
              <a:gd name="T14" fmla="*/ 18545 w 21600"/>
              <a:gd name="T15" fmla="*/ 1854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509" y="21600"/>
                </a:lnTo>
                <a:lnTo>
                  <a:pt x="19091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154055" name="AutoShape 7"/>
          <p:cNvSpPr>
            <a:spLocks noChangeArrowheads="1"/>
          </p:cNvSpPr>
          <p:nvPr/>
        </p:nvSpPr>
        <p:spPr bwMode="auto">
          <a:xfrm>
            <a:off x="8464550" y="3975100"/>
            <a:ext cx="993775" cy="379413"/>
          </a:xfrm>
          <a:custGeom>
            <a:avLst/>
            <a:gdLst>
              <a:gd name="T0" fmla="*/ 43065190 w 21600"/>
              <a:gd name="T1" fmla="*/ 3332282 h 21600"/>
              <a:gd name="T2" fmla="*/ 22860871 w 21600"/>
              <a:gd name="T3" fmla="*/ 6664547 h 21600"/>
              <a:gd name="T4" fmla="*/ 2656508 w 21600"/>
              <a:gd name="T5" fmla="*/ 3332282 h 21600"/>
              <a:gd name="T6" fmla="*/ 22860871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055 w 21600"/>
              <a:gd name="T13" fmla="*/ 3055 h 21600"/>
              <a:gd name="T14" fmla="*/ 18545 w 21600"/>
              <a:gd name="T15" fmla="*/ 1854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509" y="21600"/>
                </a:lnTo>
                <a:lnTo>
                  <a:pt x="19091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73FBC7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154056" name="AutoShape 8"/>
          <p:cNvSpPr>
            <a:spLocks noChangeArrowheads="1"/>
          </p:cNvSpPr>
          <p:nvPr/>
        </p:nvSpPr>
        <p:spPr bwMode="auto">
          <a:xfrm>
            <a:off x="8586788" y="4953000"/>
            <a:ext cx="750887" cy="479425"/>
          </a:xfrm>
          <a:custGeom>
            <a:avLst/>
            <a:gdLst>
              <a:gd name="T0" fmla="*/ 24586647 w 21600"/>
              <a:gd name="T1" fmla="*/ 5320574 h 21600"/>
              <a:gd name="T2" fmla="*/ 13051667 w 21600"/>
              <a:gd name="T3" fmla="*/ 10641125 h 21600"/>
              <a:gd name="T4" fmla="*/ 1516653 w 21600"/>
              <a:gd name="T5" fmla="*/ 5320574 h 21600"/>
              <a:gd name="T6" fmla="*/ 1305166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055 w 21600"/>
              <a:gd name="T13" fmla="*/ 3055 h 21600"/>
              <a:gd name="T14" fmla="*/ 18545 w 21600"/>
              <a:gd name="T15" fmla="*/ 1854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509" y="21600"/>
                </a:lnTo>
                <a:lnTo>
                  <a:pt x="19091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99C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154057" name="AutoShape 9"/>
          <p:cNvSpPr>
            <a:spLocks noChangeArrowheads="1"/>
          </p:cNvSpPr>
          <p:nvPr/>
        </p:nvSpPr>
        <p:spPr bwMode="auto">
          <a:xfrm>
            <a:off x="8664575" y="5421313"/>
            <a:ext cx="584200" cy="320675"/>
          </a:xfrm>
          <a:custGeom>
            <a:avLst/>
            <a:gdLst>
              <a:gd name="T0" fmla="*/ 14882415 w 21600"/>
              <a:gd name="T1" fmla="*/ 2380388 h 21600"/>
              <a:gd name="T2" fmla="*/ 7900224 w 21600"/>
              <a:gd name="T3" fmla="*/ 4760762 h 21600"/>
              <a:gd name="T4" fmla="*/ 918033 w 21600"/>
              <a:gd name="T5" fmla="*/ 2380388 h 21600"/>
              <a:gd name="T6" fmla="*/ 7900224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055 w 21600"/>
              <a:gd name="T13" fmla="*/ 3055 h 21600"/>
              <a:gd name="T14" fmla="*/ 18545 w 21600"/>
              <a:gd name="T15" fmla="*/ 1854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509" y="21600"/>
                </a:lnTo>
                <a:lnTo>
                  <a:pt x="19091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CCC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154058" name="Line 10"/>
          <p:cNvSpPr>
            <a:spLocks noChangeShapeType="1"/>
          </p:cNvSpPr>
          <p:nvPr/>
        </p:nvSpPr>
        <p:spPr bwMode="auto">
          <a:xfrm>
            <a:off x="8945563" y="4373563"/>
            <a:ext cx="14287" cy="5492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54059" name="Line 11"/>
          <p:cNvSpPr>
            <a:spLocks noChangeShapeType="1"/>
          </p:cNvSpPr>
          <p:nvPr/>
        </p:nvSpPr>
        <p:spPr bwMode="auto">
          <a:xfrm>
            <a:off x="5932488" y="3382963"/>
            <a:ext cx="21034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54060" name="Line 12"/>
          <p:cNvSpPr>
            <a:spLocks noChangeShapeType="1"/>
          </p:cNvSpPr>
          <p:nvPr/>
        </p:nvSpPr>
        <p:spPr bwMode="auto">
          <a:xfrm>
            <a:off x="6148388" y="3805238"/>
            <a:ext cx="21034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54061" name="Line 13"/>
          <p:cNvSpPr>
            <a:spLocks noChangeShapeType="1"/>
          </p:cNvSpPr>
          <p:nvPr/>
        </p:nvSpPr>
        <p:spPr bwMode="auto">
          <a:xfrm>
            <a:off x="6880225" y="4195763"/>
            <a:ext cx="15398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54062" name="Line 14"/>
          <p:cNvSpPr>
            <a:spLocks noChangeShapeType="1"/>
          </p:cNvSpPr>
          <p:nvPr/>
        </p:nvSpPr>
        <p:spPr bwMode="auto">
          <a:xfrm>
            <a:off x="5387975" y="5173663"/>
            <a:ext cx="28971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54063" name="Line 15"/>
          <p:cNvSpPr>
            <a:spLocks noChangeShapeType="1"/>
          </p:cNvSpPr>
          <p:nvPr/>
        </p:nvSpPr>
        <p:spPr bwMode="auto">
          <a:xfrm>
            <a:off x="5392738" y="5572125"/>
            <a:ext cx="29114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54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1154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1154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1154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154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54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5" dur="500"/>
                                        <p:tgtEl>
                                          <p:spTgt spid="1154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54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154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8" dur="500"/>
                                        <p:tgtEl>
                                          <p:spTgt spid="1154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154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154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1" dur="500"/>
                                        <p:tgtEl>
                                          <p:spTgt spid="1154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154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0" dur="500"/>
                                        <p:tgtEl>
                                          <p:spTgt spid="1154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154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154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83" dur="500"/>
                                        <p:tgtEl>
                                          <p:spTgt spid="1154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154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154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40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6" dur="500"/>
                                        <p:tgtEl>
                                          <p:spTgt spid="11540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4051" grpId="0" build="p"/>
      <p:bldP spid="1154053" grpId="0" animBg="1"/>
      <p:bldP spid="1154054" grpId="0" animBg="1"/>
      <p:bldP spid="1154055" grpId="0" animBg="1"/>
      <p:bldP spid="1154056" grpId="0" animBg="1"/>
      <p:bldP spid="1154057" grpId="0" animBg="1"/>
      <p:bldP spid="1154058" grpId="0" animBg="1"/>
      <p:bldP spid="1154059" grpId="0" animBg="1"/>
      <p:bldP spid="1154060" grpId="0" animBg="1"/>
      <p:bldP spid="1154061" grpId="0" animBg="1"/>
      <p:bldP spid="1154062" grpId="0" animBg="1"/>
      <p:bldP spid="115406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6098" name="Rectangle 2"/>
          <p:cNvSpPr>
            <a:spLocks noGrp="1" noChangeArrowheads="1"/>
          </p:cNvSpPr>
          <p:nvPr>
            <p:ph type="title"/>
          </p:nvPr>
        </p:nvSpPr>
        <p:spPr>
          <a:xfrm>
            <a:off x="546100" y="534988"/>
            <a:ext cx="9102725" cy="371475"/>
          </a:xfrm>
        </p:spPr>
        <p:txBody>
          <a:bodyPr/>
          <a:lstStyle/>
          <a:p>
            <a:pPr>
              <a:defRPr/>
            </a:pPr>
            <a:r>
              <a:rPr lang="fr-FR" smtClean="0"/>
              <a:t>Comment écrire un Article Scientifique</a:t>
            </a:r>
          </a:p>
        </p:txBody>
      </p:sp>
      <p:sp>
        <p:nvSpPr>
          <p:cNvPr id="1156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6888" y="1104900"/>
            <a:ext cx="8890000" cy="49022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fr-FR" sz="2800" smtClean="0"/>
              <a:t>Paragraphes introductifs</a:t>
            </a:r>
          </a:p>
          <a:p>
            <a:pPr lvl="1">
              <a:lnSpc>
                <a:spcPct val="90000"/>
              </a:lnSpc>
              <a:defRPr/>
            </a:pPr>
            <a:r>
              <a:rPr lang="fr-FR" sz="2000" smtClean="0"/>
              <a:t>Premier Paragraphe</a:t>
            </a:r>
          </a:p>
          <a:p>
            <a:pPr lvl="2">
              <a:lnSpc>
                <a:spcPct val="90000"/>
              </a:lnSpc>
              <a:defRPr/>
            </a:pPr>
            <a:r>
              <a:rPr lang="fr-FR" sz="1800" smtClean="0"/>
              <a:t>Position générale du problème </a:t>
            </a:r>
          </a:p>
          <a:p>
            <a:pPr lvl="3">
              <a:lnSpc>
                <a:spcPct val="90000"/>
              </a:lnSpc>
              <a:defRPr/>
            </a:pPr>
            <a:r>
              <a:rPr lang="fr-FR" sz="1600" smtClean="0"/>
              <a:t>Le vieillissement  etc…, La mémoire etc…., le parkinson, la plasticité</a:t>
            </a:r>
          </a:p>
          <a:p>
            <a:pPr lvl="1">
              <a:lnSpc>
                <a:spcPct val="90000"/>
              </a:lnSpc>
              <a:defRPr/>
            </a:pPr>
            <a:r>
              <a:rPr lang="fr-FR" sz="2000" smtClean="0"/>
              <a:t>Deuxième paragraphe</a:t>
            </a:r>
          </a:p>
          <a:p>
            <a:pPr lvl="2">
              <a:lnSpc>
                <a:spcPct val="90000"/>
              </a:lnSpc>
              <a:defRPr/>
            </a:pPr>
            <a:r>
              <a:rPr lang="fr-FR" sz="1800" smtClean="0"/>
              <a:t>Vous focalisez sur le contexte spécifique</a:t>
            </a:r>
          </a:p>
          <a:p>
            <a:pPr lvl="3">
              <a:lnSpc>
                <a:spcPct val="90000"/>
              </a:lnSpc>
              <a:defRPr/>
            </a:pPr>
            <a:r>
              <a:rPr lang="fr-FR" sz="1600" smtClean="0"/>
              <a:t>Parmi les structures qui participent au vieillissement l’hippocampe ….</a:t>
            </a:r>
          </a:p>
          <a:p>
            <a:pPr lvl="3">
              <a:lnSpc>
                <a:spcPct val="90000"/>
              </a:lnSpc>
              <a:defRPr/>
            </a:pPr>
            <a:r>
              <a:rPr lang="fr-FR" sz="1600" smtClean="0"/>
              <a:t>Parmi les structures qui participent à la mémoire l’hippocampe</a:t>
            </a:r>
          </a:p>
          <a:p>
            <a:pPr lvl="1">
              <a:lnSpc>
                <a:spcPct val="90000"/>
              </a:lnSpc>
              <a:defRPr/>
            </a:pPr>
            <a:r>
              <a:rPr lang="fr-FR" sz="2000" smtClean="0"/>
              <a:t>Troisième paragraphe</a:t>
            </a:r>
          </a:p>
          <a:p>
            <a:pPr lvl="2">
              <a:lnSpc>
                <a:spcPct val="90000"/>
              </a:lnSpc>
              <a:defRPr/>
            </a:pPr>
            <a:r>
              <a:rPr lang="fr-FR" sz="1800" smtClean="0"/>
              <a:t>Vous posez la question spécifique</a:t>
            </a:r>
          </a:p>
          <a:p>
            <a:pPr lvl="3">
              <a:lnSpc>
                <a:spcPct val="90000"/>
              </a:lnSpc>
              <a:defRPr/>
            </a:pPr>
            <a:r>
              <a:rPr lang="fr-FR" sz="1600" smtClean="0"/>
              <a:t>Dans cet article nous avons analysé si la XXX participe au contrôle de l’hippocampe dans le vieillissement (ou mémoire)</a:t>
            </a:r>
          </a:p>
          <a:p>
            <a:pPr lvl="3">
              <a:lnSpc>
                <a:spcPct val="90000"/>
              </a:lnSpc>
              <a:defRPr/>
            </a:pPr>
            <a:r>
              <a:rPr lang="fr-FR" sz="1600" smtClean="0"/>
              <a:t>Poser la question ou dire la raison </a:t>
            </a:r>
          </a:p>
          <a:p>
            <a:pPr lvl="1">
              <a:lnSpc>
                <a:spcPct val="90000"/>
              </a:lnSpc>
              <a:defRPr/>
            </a:pPr>
            <a:endParaRPr lang="fr-FR" sz="2000" smtClean="0"/>
          </a:p>
        </p:txBody>
      </p:sp>
      <p:sp>
        <p:nvSpPr>
          <p:cNvPr id="1156100" name="AutoShape 4"/>
          <p:cNvSpPr>
            <a:spLocks noChangeArrowheads="1"/>
          </p:cNvSpPr>
          <p:nvPr/>
        </p:nvSpPr>
        <p:spPr bwMode="auto">
          <a:xfrm>
            <a:off x="7848600" y="1116013"/>
            <a:ext cx="1693863" cy="455612"/>
          </a:xfrm>
          <a:custGeom>
            <a:avLst/>
            <a:gdLst>
              <a:gd name="T0" fmla="*/ 125114205 w 21600"/>
              <a:gd name="T1" fmla="*/ 4805145 h 21600"/>
              <a:gd name="T2" fmla="*/ 66416050 w 21600"/>
              <a:gd name="T3" fmla="*/ 9610291 h 21600"/>
              <a:gd name="T4" fmla="*/ 7717820 w 21600"/>
              <a:gd name="T5" fmla="*/ 4805145 h 21600"/>
              <a:gd name="T6" fmla="*/ 66416050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055 w 21600"/>
              <a:gd name="T13" fmla="*/ 3055 h 21600"/>
              <a:gd name="T14" fmla="*/ 18545 w 21600"/>
              <a:gd name="T15" fmla="*/ 1854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509" y="21600"/>
                </a:lnTo>
                <a:lnTo>
                  <a:pt x="19091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3366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156101" name="AutoShape 5"/>
          <p:cNvSpPr>
            <a:spLocks noChangeArrowheads="1"/>
          </p:cNvSpPr>
          <p:nvPr/>
        </p:nvSpPr>
        <p:spPr bwMode="auto">
          <a:xfrm>
            <a:off x="8032750" y="1577975"/>
            <a:ext cx="1298575" cy="427038"/>
          </a:xfrm>
          <a:custGeom>
            <a:avLst/>
            <a:gdLst>
              <a:gd name="T0" fmla="*/ 73533316 w 21600"/>
              <a:gd name="T1" fmla="*/ 4221330 h 21600"/>
              <a:gd name="T2" fmla="*/ 39034684 w 21600"/>
              <a:gd name="T3" fmla="*/ 8442659 h 21600"/>
              <a:gd name="T4" fmla="*/ 4535995 w 21600"/>
              <a:gd name="T5" fmla="*/ 4221330 h 21600"/>
              <a:gd name="T6" fmla="*/ 39034684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055 w 21600"/>
              <a:gd name="T13" fmla="*/ 3055 h 21600"/>
              <a:gd name="T14" fmla="*/ 18545 w 21600"/>
              <a:gd name="T15" fmla="*/ 1854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509" y="21600"/>
                </a:lnTo>
                <a:lnTo>
                  <a:pt x="19091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156102" name="AutoShape 6"/>
          <p:cNvSpPr>
            <a:spLocks noChangeArrowheads="1"/>
          </p:cNvSpPr>
          <p:nvPr/>
        </p:nvSpPr>
        <p:spPr bwMode="auto">
          <a:xfrm>
            <a:off x="8189913" y="2008188"/>
            <a:ext cx="993775" cy="379412"/>
          </a:xfrm>
          <a:custGeom>
            <a:avLst/>
            <a:gdLst>
              <a:gd name="T0" fmla="*/ 43065190 w 21600"/>
              <a:gd name="T1" fmla="*/ 3332256 h 21600"/>
              <a:gd name="T2" fmla="*/ 22860871 w 21600"/>
              <a:gd name="T3" fmla="*/ 6664512 h 21600"/>
              <a:gd name="T4" fmla="*/ 2656508 w 21600"/>
              <a:gd name="T5" fmla="*/ 3332256 h 21600"/>
              <a:gd name="T6" fmla="*/ 22860871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055 w 21600"/>
              <a:gd name="T13" fmla="*/ 3055 h 21600"/>
              <a:gd name="T14" fmla="*/ 18545 w 21600"/>
              <a:gd name="T15" fmla="*/ 1854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509" y="21600"/>
                </a:lnTo>
                <a:lnTo>
                  <a:pt x="19091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73FBC7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56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1156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156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500"/>
                                        <p:tgtEl>
                                          <p:spTgt spid="1156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500"/>
                                        <p:tgtEl>
                                          <p:spTgt spid="1156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1" dur="500"/>
                                        <p:tgtEl>
                                          <p:spTgt spid="1156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156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0" dur="500"/>
                                        <p:tgtEl>
                                          <p:spTgt spid="1156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5" dur="500"/>
                                        <p:tgtEl>
                                          <p:spTgt spid="1156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0" dur="500"/>
                                        <p:tgtEl>
                                          <p:spTgt spid="1156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5" dur="500"/>
                                        <p:tgtEl>
                                          <p:spTgt spid="1156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156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0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4" dur="500"/>
                                        <p:tgtEl>
                                          <p:spTgt spid="11560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0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9" dur="500"/>
                                        <p:tgtEl>
                                          <p:spTgt spid="11560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60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4" dur="500"/>
                                        <p:tgtEl>
                                          <p:spTgt spid="11560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6099" grpId="0" build="p"/>
      <p:bldP spid="1156100" grpId="0" animBg="1"/>
      <p:bldP spid="1156101" grpId="0" animBg="1"/>
      <p:bldP spid="115610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24" name="Rectangle 4"/>
          <p:cNvSpPr>
            <a:spLocks noChangeArrowheads="1"/>
          </p:cNvSpPr>
          <p:nvPr/>
        </p:nvSpPr>
        <p:spPr bwMode="auto">
          <a:xfrm>
            <a:off x="546100" y="534988"/>
            <a:ext cx="910272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lIns="0" tIns="0" rIns="0" bIns="0"/>
          <a:lstStyle/>
          <a:p>
            <a:pPr algn="l">
              <a:lnSpc>
                <a:spcPts val="3200"/>
              </a:lnSpc>
              <a:spcBef>
                <a:spcPct val="0"/>
              </a:spcBef>
              <a:defRPr/>
            </a:pPr>
            <a:r>
              <a:rPr lang="fr-FR" sz="3600" b="1">
                <a:solidFill>
                  <a:srgbClr val="01064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Eurostar Regular Extended" pitchFamily="34" charset="0"/>
              </a:rPr>
              <a:t>Comment écrire un Article Scientifique</a:t>
            </a:r>
          </a:p>
        </p:txBody>
      </p:sp>
      <p:sp>
        <p:nvSpPr>
          <p:cNvPr id="1157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Paragraphes Descriptifs</a:t>
            </a:r>
          </a:p>
          <a:p>
            <a:pPr lvl="1">
              <a:defRPr/>
            </a:pPr>
            <a:r>
              <a:rPr lang="fr-FR" smtClean="0"/>
              <a:t>Les approches choisies pour répondre à la question</a:t>
            </a:r>
          </a:p>
          <a:p>
            <a:pPr lvl="2">
              <a:defRPr/>
            </a:pPr>
            <a:r>
              <a:rPr lang="fr-FR" smtClean="0"/>
              <a:t>Les modèles: tranches, cultures, animal etc.. </a:t>
            </a:r>
          </a:p>
          <a:p>
            <a:pPr lvl="2">
              <a:defRPr/>
            </a:pPr>
            <a:r>
              <a:rPr lang="fr-FR" smtClean="0"/>
              <a:t>Les techniques: comportement, électrophysiologie etc..</a:t>
            </a:r>
          </a:p>
          <a:p>
            <a:pPr lvl="2">
              <a:defRPr/>
            </a:pPr>
            <a:r>
              <a:rPr lang="fr-FR" smtClean="0"/>
              <a:t>Que ce qu’elles mesurent  </a:t>
            </a:r>
          </a:p>
          <a:p>
            <a:pPr lvl="1">
              <a:defRPr/>
            </a:pPr>
            <a:r>
              <a:rPr lang="fr-FR" smtClean="0"/>
              <a:t>Les principaux résultats</a:t>
            </a:r>
          </a:p>
          <a:p>
            <a:pPr lvl="2">
              <a:defRPr/>
            </a:pPr>
            <a:r>
              <a:rPr lang="fr-FR" smtClean="0"/>
              <a:t>Décrire ce que vous avez trouvé par rapport à la question</a:t>
            </a:r>
          </a:p>
          <a:p>
            <a:pPr lvl="2">
              <a:defRPr/>
            </a:pPr>
            <a:r>
              <a:rPr lang="fr-FR" smtClean="0"/>
              <a:t> Mettre en avant le facteur nouveauté</a:t>
            </a:r>
          </a:p>
          <a:p>
            <a:pPr lvl="2">
              <a:defRPr/>
            </a:pPr>
            <a:endParaRPr lang="fr-FR" smtClean="0"/>
          </a:p>
          <a:p>
            <a:pPr lvl="1">
              <a:defRPr/>
            </a:pPr>
            <a:endParaRPr lang="fr-FR" smtClean="0"/>
          </a:p>
          <a:p>
            <a:pPr lvl="1">
              <a:defRPr/>
            </a:pPr>
            <a:endParaRPr lang="fr-FR" smtClean="0"/>
          </a:p>
        </p:txBody>
      </p:sp>
      <p:sp>
        <p:nvSpPr>
          <p:cNvPr id="1157126" name="AutoShape 6"/>
          <p:cNvSpPr>
            <a:spLocks noChangeArrowheads="1"/>
          </p:cNvSpPr>
          <p:nvPr/>
        </p:nvSpPr>
        <p:spPr bwMode="auto">
          <a:xfrm>
            <a:off x="8997950" y="1066800"/>
            <a:ext cx="750888" cy="479425"/>
          </a:xfrm>
          <a:custGeom>
            <a:avLst/>
            <a:gdLst>
              <a:gd name="T0" fmla="*/ 24586715 w 21600"/>
              <a:gd name="T1" fmla="*/ 5320574 h 21600"/>
              <a:gd name="T2" fmla="*/ 13051685 w 21600"/>
              <a:gd name="T3" fmla="*/ 10641125 h 21600"/>
              <a:gd name="T4" fmla="*/ 1516655 w 21600"/>
              <a:gd name="T5" fmla="*/ 5320574 h 21600"/>
              <a:gd name="T6" fmla="*/ 13051685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055 w 21600"/>
              <a:gd name="T13" fmla="*/ 3055 h 21600"/>
              <a:gd name="T14" fmla="*/ 18545 w 21600"/>
              <a:gd name="T15" fmla="*/ 1854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509" y="21600"/>
                </a:lnTo>
                <a:lnTo>
                  <a:pt x="19091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99C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157127" name="AutoShape 7"/>
          <p:cNvSpPr>
            <a:spLocks noChangeArrowheads="1"/>
          </p:cNvSpPr>
          <p:nvPr/>
        </p:nvSpPr>
        <p:spPr bwMode="auto">
          <a:xfrm>
            <a:off x="9075738" y="1535113"/>
            <a:ext cx="584200" cy="320675"/>
          </a:xfrm>
          <a:custGeom>
            <a:avLst/>
            <a:gdLst>
              <a:gd name="T0" fmla="*/ 14882415 w 21600"/>
              <a:gd name="T1" fmla="*/ 2380388 h 21600"/>
              <a:gd name="T2" fmla="*/ 7900224 w 21600"/>
              <a:gd name="T3" fmla="*/ 4760762 h 21600"/>
              <a:gd name="T4" fmla="*/ 918033 w 21600"/>
              <a:gd name="T5" fmla="*/ 2380388 h 21600"/>
              <a:gd name="T6" fmla="*/ 7900224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055 w 21600"/>
              <a:gd name="T13" fmla="*/ 3055 h 21600"/>
              <a:gd name="T14" fmla="*/ 18545 w 21600"/>
              <a:gd name="T15" fmla="*/ 1854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509" y="21600"/>
                </a:lnTo>
                <a:lnTo>
                  <a:pt x="19091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CCC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57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1157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157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500"/>
                                        <p:tgtEl>
                                          <p:spTgt spid="1157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500"/>
                                        <p:tgtEl>
                                          <p:spTgt spid="1157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1" dur="500"/>
                                        <p:tgtEl>
                                          <p:spTgt spid="1157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6" dur="500"/>
                                        <p:tgtEl>
                                          <p:spTgt spid="1157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157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5" dur="500"/>
                                        <p:tgtEl>
                                          <p:spTgt spid="1157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0" dur="500"/>
                                        <p:tgtEl>
                                          <p:spTgt spid="1157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23" grpId="0" build="p"/>
      <p:bldP spid="1157126" grpId="0" animBg="1"/>
      <p:bldP spid="11571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5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0363" y="1025525"/>
            <a:ext cx="9404350" cy="4902200"/>
          </a:xfrm>
        </p:spPr>
        <p:txBody>
          <a:bodyPr/>
          <a:lstStyle/>
          <a:p>
            <a:pPr>
              <a:defRPr/>
            </a:pPr>
            <a:r>
              <a:rPr lang="fr-FR" smtClean="0"/>
              <a:t>Les difficultés principales </a:t>
            </a:r>
          </a:p>
          <a:p>
            <a:pPr lvl="1">
              <a:defRPr/>
            </a:pPr>
            <a:r>
              <a:rPr lang="fr-FR" smtClean="0"/>
              <a:t>Choisir  </a:t>
            </a:r>
          </a:p>
          <a:p>
            <a:pPr lvl="2">
              <a:defRPr/>
            </a:pPr>
            <a:r>
              <a:rPr lang="fr-FR" smtClean="0"/>
              <a:t>Le départ</a:t>
            </a:r>
          </a:p>
          <a:p>
            <a:pPr lvl="2">
              <a:defRPr/>
            </a:pPr>
            <a:r>
              <a:rPr lang="fr-FR" smtClean="0"/>
              <a:t>La question</a:t>
            </a:r>
          </a:p>
          <a:p>
            <a:pPr lvl="1">
              <a:defRPr/>
            </a:pPr>
            <a:r>
              <a:rPr lang="fr-FR" smtClean="0"/>
              <a:t>C’est sur ce choix que tout l’écrit va être jugé</a:t>
            </a:r>
          </a:p>
          <a:p>
            <a:pPr lvl="1">
              <a:defRPr/>
            </a:pPr>
            <a:r>
              <a:rPr lang="fr-FR" smtClean="0"/>
              <a:t>La meilleure façon de choisir est de le faire par rapport à : </a:t>
            </a:r>
          </a:p>
          <a:p>
            <a:pPr lvl="2">
              <a:defRPr/>
            </a:pPr>
            <a:r>
              <a:rPr lang="fr-FR" smtClean="0"/>
              <a:t>Le projet que nous proposons (projet)</a:t>
            </a:r>
          </a:p>
          <a:p>
            <a:pPr lvl="2">
              <a:defRPr/>
            </a:pPr>
            <a:r>
              <a:rPr lang="fr-FR" smtClean="0"/>
              <a:t>La solidité des résultats (rapport et article)</a:t>
            </a:r>
          </a:p>
          <a:p>
            <a:pPr lvl="1">
              <a:defRPr/>
            </a:pPr>
            <a:endParaRPr lang="fr-FR" smtClean="0"/>
          </a:p>
        </p:txBody>
      </p:sp>
      <p:sp>
        <p:nvSpPr>
          <p:cNvPr id="1155076" name="Rectangle 4"/>
          <p:cNvSpPr>
            <a:spLocks noGrp="1" noChangeArrowheads="1"/>
          </p:cNvSpPr>
          <p:nvPr>
            <p:ph type="title"/>
          </p:nvPr>
        </p:nvSpPr>
        <p:spPr>
          <a:xfrm>
            <a:off x="546100" y="534988"/>
            <a:ext cx="9010650" cy="371475"/>
          </a:xfrm>
        </p:spPr>
        <p:txBody>
          <a:bodyPr/>
          <a:lstStyle/>
          <a:p>
            <a:pPr>
              <a:defRPr/>
            </a:pPr>
            <a:r>
              <a:rPr lang="fr-FR" smtClean="0"/>
              <a:t>Introduction</a:t>
            </a: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3026" name="Rectangle 2"/>
          <p:cNvSpPr>
            <a:spLocks noGrp="1" noChangeArrowheads="1"/>
          </p:cNvSpPr>
          <p:nvPr>
            <p:ph type="title"/>
          </p:nvPr>
        </p:nvSpPr>
        <p:spPr>
          <a:xfrm>
            <a:off x="546100" y="534988"/>
            <a:ext cx="8888413" cy="371475"/>
          </a:xfrm>
        </p:spPr>
        <p:txBody>
          <a:bodyPr/>
          <a:lstStyle/>
          <a:p>
            <a:pPr>
              <a:defRPr/>
            </a:pPr>
            <a:r>
              <a:rPr lang="fr-FR" smtClean="0"/>
              <a:t>Introduction</a:t>
            </a:r>
          </a:p>
        </p:txBody>
      </p:sp>
      <p:sp>
        <p:nvSpPr>
          <p:cNvPr id="1153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2763" y="1041400"/>
            <a:ext cx="9148762" cy="4902200"/>
          </a:xfrm>
        </p:spPr>
        <p:txBody>
          <a:bodyPr/>
          <a:lstStyle/>
          <a:p>
            <a:pPr>
              <a:defRPr/>
            </a:pPr>
            <a:r>
              <a:rPr lang="fr-FR" sz="2800" smtClean="0"/>
              <a:t>Un exemple de choix</a:t>
            </a:r>
          </a:p>
          <a:p>
            <a:pPr lvl="1">
              <a:defRPr/>
            </a:pPr>
            <a:r>
              <a:rPr lang="fr-FR" sz="2000" smtClean="0"/>
              <a:t>Vous avez étudié les effets des stéroïdes sur la neurogénèse de l’hippocampe au cours du vieillissement.</a:t>
            </a:r>
          </a:p>
          <a:p>
            <a:pPr lvl="1">
              <a:defRPr/>
            </a:pPr>
            <a:r>
              <a:rPr lang="fr-FR" sz="2000" smtClean="0"/>
              <a:t>Point de départ possible :</a:t>
            </a:r>
          </a:p>
          <a:p>
            <a:pPr lvl="2">
              <a:defRPr/>
            </a:pPr>
            <a:r>
              <a:rPr lang="fr-FR" sz="1800" smtClean="0"/>
              <a:t>Neurogénèse, Hippocampe, Stéroïdes, </a:t>
            </a:r>
          </a:p>
          <a:p>
            <a:pPr lvl="2">
              <a:defRPr/>
            </a:pPr>
            <a:r>
              <a:rPr lang="fr-FR" sz="1800" smtClean="0"/>
              <a:t>Mémoire, Vieillissement,, </a:t>
            </a:r>
          </a:p>
          <a:p>
            <a:pPr lvl="1">
              <a:defRPr/>
            </a:pPr>
            <a:r>
              <a:rPr lang="fr-FR" sz="2000" smtClean="0"/>
              <a:t>Questions possibles</a:t>
            </a:r>
          </a:p>
          <a:p>
            <a:pPr lvl="2">
              <a:defRPr/>
            </a:pPr>
            <a:r>
              <a:rPr lang="fr-FR" sz="1800" smtClean="0"/>
              <a:t>Rôle de l’hippocampe ou de la neurogénèse ou des stéroïdes dans le vieillissement ou dans la mémoire</a:t>
            </a:r>
          </a:p>
          <a:p>
            <a:pPr lvl="2">
              <a:defRPr/>
            </a:pPr>
            <a:r>
              <a:rPr lang="fr-FR" sz="1800" smtClean="0"/>
              <a:t>Facteurs qui régulent le vieillissement</a:t>
            </a:r>
          </a:p>
          <a:p>
            <a:pPr lvl="2">
              <a:defRPr/>
            </a:pPr>
            <a:r>
              <a:rPr lang="fr-FR" sz="1800" smtClean="0"/>
              <a:t>Facteurs qui régulent la mémoire</a:t>
            </a:r>
          </a:p>
          <a:p>
            <a:pPr lvl="2">
              <a:defRPr/>
            </a:pPr>
            <a:endParaRPr lang="fr-FR" sz="1800" smtClean="0"/>
          </a:p>
          <a:p>
            <a:pPr lvl="3">
              <a:defRPr/>
            </a:pPr>
            <a:endParaRPr lang="fr-FR" sz="1600" smtClean="0"/>
          </a:p>
          <a:p>
            <a:pPr lvl="2">
              <a:defRPr/>
            </a:pPr>
            <a:endParaRPr lang="fr-FR" sz="1800" smtClean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2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Introduction</a:t>
            </a:r>
          </a:p>
        </p:txBody>
      </p:sp>
      <p:sp>
        <p:nvSpPr>
          <p:cNvPr id="1162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Comment guider le choix</a:t>
            </a:r>
          </a:p>
          <a:p>
            <a:pPr lvl="1">
              <a:defRPr/>
            </a:pPr>
            <a:r>
              <a:rPr lang="fr-FR" smtClean="0"/>
              <a:t>Non pas par nos envies mais par ce que nous allons faire ou nous avons fait</a:t>
            </a:r>
          </a:p>
          <a:p>
            <a:pPr lvl="1">
              <a:defRPr/>
            </a:pPr>
            <a:r>
              <a:rPr lang="fr-FR" smtClean="0"/>
              <a:t>Bien ou mal :</a:t>
            </a:r>
          </a:p>
          <a:p>
            <a:pPr lvl="2">
              <a:defRPr/>
            </a:pPr>
            <a:r>
              <a:rPr lang="fr-FR" smtClean="0"/>
              <a:t>Répondons-nous à la question que nous avons posée</a:t>
            </a:r>
          </a:p>
          <a:p>
            <a:pPr lvl="3">
              <a:defRPr/>
            </a:pPr>
            <a:r>
              <a:rPr lang="fr-FR" smtClean="0"/>
              <a:t>Oui = Bien, même pour une question stupide</a:t>
            </a:r>
          </a:p>
          <a:p>
            <a:pPr lvl="3">
              <a:defRPr/>
            </a:pPr>
            <a:r>
              <a:rPr lang="fr-FR" smtClean="0"/>
              <a:t>Non = Mal, même pour une question très intéressante</a:t>
            </a:r>
          </a:p>
          <a:p>
            <a:pPr lvl="1">
              <a:defRPr/>
            </a:pPr>
            <a:r>
              <a:rPr lang="fr-FR" smtClean="0"/>
              <a:t>Pour le master </a:t>
            </a:r>
          </a:p>
          <a:p>
            <a:pPr lvl="2">
              <a:defRPr/>
            </a:pPr>
            <a:r>
              <a:rPr lang="fr-FR" smtClean="0"/>
              <a:t>Vous ne devez pas faire intéressant</a:t>
            </a:r>
          </a:p>
          <a:p>
            <a:pPr lvl="2">
              <a:defRPr/>
            </a:pPr>
            <a:r>
              <a:rPr lang="fr-FR" smtClean="0"/>
              <a:t>Vous devez faire bien </a:t>
            </a: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32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12763" y="1025525"/>
            <a:ext cx="8890000" cy="5208588"/>
          </a:xfrm>
        </p:spPr>
        <p:txBody>
          <a:bodyPr/>
          <a:lstStyle/>
          <a:p>
            <a:pPr>
              <a:defRPr/>
            </a:pPr>
            <a:r>
              <a:rPr lang="fr-FR" smtClean="0"/>
              <a:t>Résumé</a:t>
            </a:r>
          </a:p>
          <a:p>
            <a:pPr lvl="1">
              <a:defRPr/>
            </a:pPr>
            <a:r>
              <a:rPr lang="fr-FR" smtClean="0"/>
              <a:t>Nous partons du contexte général pour arriver à introduire l’approche expérimentale</a:t>
            </a:r>
          </a:p>
          <a:p>
            <a:pPr lvl="1">
              <a:defRPr/>
            </a:pPr>
            <a:r>
              <a:rPr lang="fr-FR" smtClean="0"/>
              <a:t>Trois paragraphes introductifs:</a:t>
            </a:r>
          </a:p>
          <a:p>
            <a:pPr lvl="2">
              <a:defRPr/>
            </a:pPr>
            <a:r>
              <a:rPr lang="fr-FR" smtClean="0"/>
              <a:t>La problématique générale</a:t>
            </a:r>
          </a:p>
          <a:p>
            <a:pPr lvl="2">
              <a:defRPr/>
            </a:pPr>
            <a:r>
              <a:rPr lang="fr-FR" smtClean="0"/>
              <a:t>Le contexte spécifique de l’étude</a:t>
            </a:r>
          </a:p>
          <a:p>
            <a:pPr lvl="2">
              <a:defRPr/>
            </a:pPr>
            <a:r>
              <a:rPr lang="fr-FR" smtClean="0"/>
              <a:t>La question et comment on lui répond</a:t>
            </a:r>
          </a:p>
          <a:p>
            <a:pPr lvl="1">
              <a:defRPr/>
            </a:pPr>
            <a:r>
              <a:rPr lang="fr-FR" smtClean="0"/>
              <a:t>Un ou deux paragraphes descriptifs</a:t>
            </a:r>
          </a:p>
          <a:p>
            <a:pPr lvl="2">
              <a:defRPr/>
            </a:pPr>
            <a:r>
              <a:rPr lang="fr-FR" smtClean="0"/>
              <a:t>L’approche expérimentale</a:t>
            </a:r>
          </a:p>
          <a:p>
            <a:pPr lvl="2">
              <a:defRPr/>
            </a:pPr>
            <a:r>
              <a:rPr lang="fr-FR" smtClean="0"/>
              <a:t>Les principaux résultats</a:t>
            </a:r>
          </a:p>
          <a:p>
            <a:pPr lvl="3">
              <a:defRPr/>
            </a:pPr>
            <a:r>
              <a:rPr lang="fr-FR" smtClean="0"/>
              <a:t>Pas dans le projet et Rapport</a:t>
            </a:r>
          </a:p>
        </p:txBody>
      </p:sp>
      <p:sp>
        <p:nvSpPr>
          <p:cNvPr id="1163267" name="Rectangle 3"/>
          <p:cNvSpPr>
            <a:spLocks noGrp="1" noChangeArrowheads="1"/>
          </p:cNvSpPr>
          <p:nvPr>
            <p:ph type="title"/>
          </p:nvPr>
        </p:nvSpPr>
        <p:spPr>
          <a:xfrm>
            <a:off x="546100" y="534988"/>
            <a:ext cx="8964613" cy="371475"/>
          </a:xfrm>
        </p:spPr>
        <p:txBody>
          <a:bodyPr/>
          <a:lstStyle/>
          <a:p>
            <a:pPr>
              <a:defRPr/>
            </a:pPr>
            <a:r>
              <a:rPr lang="fr-FR" smtClean="0"/>
              <a:t>Introduction</a:t>
            </a:r>
          </a:p>
        </p:txBody>
      </p:sp>
      <p:sp>
        <p:nvSpPr>
          <p:cNvPr id="16388" name="AutoShape 4"/>
          <p:cNvSpPr>
            <a:spLocks noChangeArrowheads="1"/>
          </p:cNvSpPr>
          <p:nvPr/>
        </p:nvSpPr>
        <p:spPr bwMode="auto">
          <a:xfrm>
            <a:off x="8123238" y="3082925"/>
            <a:ext cx="1693862" cy="455613"/>
          </a:xfrm>
          <a:custGeom>
            <a:avLst/>
            <a:gdLst>
              <a:gd name="T0" fmla="*/ 125114131 w 21600"/>
              <a:gd name="T1" fmla="*/ 4805156 h 21600"/>
              <a:gd name="T2" fmla="*/ 66415933 w 21600"/>
              <a:gd name="T3" fmla="*/ 9610333 h 21600"/>
              <a:gd name="T4" fmla="*/ 7717815 w 21600"/>
              <a:gd name="T5" fmla="*/ 4805156 h 21600"/>
              <a:gd name="T6" fmla="*/ 66415933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055 w 21600"/>
              <a:gd name="T13" fmla="*/ 3055 h 21600"/>
              <a:gd name="T14" fmla="*/ 18545 w 21600"/>
              <a:gd name="T15" fmla="*/ 1854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509" y="21600"/>
                </a:lnTo>
                <a:lnTo>
                  <a:pt x="19091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3366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6389" name="AutoShape 5"/>
          <p:cNvSpPr>
            <a:spLocks noChangeArrowheads="1"/>
          </p:cNvSpPr>
          <p:nvPr/>
        </p:nvSpPr>
        <p:spPr bwMode="auto">
          <a:xfrm>
            <a:off x="8307388" y="3544888"/>
            <a:ext cx="1298575" cy="427037"/>
          </a:xfrm>
          <a:custGeom>
            <a:avLst/>
            <a:gdLst>
              <a:gd name="T0" fmla="*/ 73533316 w 21600"/>
              <a:gd name="T1" fmla="*/ 4221320 h 21600"/>
              <a:gd name="T2" fmla="*/ 39034684 w 21600"/>
              <a:gd name="T3" fmla="*/ 8442620 h 21600"/>
              <a:gd name="T4" fmla="*/ 4535995 w 21600"/>
              <a:gd name="T5" fmla="*/ 4221320 h 21600"/>
              <a:gd name="T6" fmla="*/ 39034684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055 w 21600"/>
              <a:gd name="T13" fmla="*/ 3055 h 21600"/>
              <a:gd name="T14" fmla="*/ 18545 w 21600"/>
              <a:gd name="T15" fmla="*/ 1854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509" y="21600"/>
                </a:lnTo>
                <a:lnTo>
                  <a:pt x="19091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6390" name="AutoShape 6"/>
          <p:cNvSpPr>
            <a:spLocks noChangeArrowheads="1"/>
          </p:cNvSpPr>
          <p:nvPr/>
        </p:nvSpPr>
        <p:spPr bwMode="auto">
          <a:xfrm>
            <a:off x="8464550" y="3975100"/>
            <a:ext cx="993775" cy="379413"/>
          </a:xfrm>
          <a:custGeom>
            <a:avLst/>
            <a:gdLst>
              <a:gd name="T0" fmla="*/ 43065190 w 21600"/>
              <a:gd name="T1" fmla="*/ 3332282 h 21600"/>
              <a:gd name="T2" fmla="*/ 22860871 w 21600"/>
              <a:gd name="T3" fmla="*/ 6664547 h 21600"/>
              <a:gd name="T4" fmla="*/ 2656508 w 21600"/>
              <a:gd name="T5" fmla="*/ 3332282 h 21600"/>
              <a:gd name="T6" fmla="*/ 22860871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055 w 21600"/>
              <a:gd name="T13" fmla="*/ 3055 h 21600"/>
              <a:gd name="T14" fmla="*/ 18545 w 21600"/>
              <a:gd name="T15" fmla="*/ 1854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509" y="21600"/>
                </a:lnTo>
                <a:lnTo>
                  <a:pt x="19091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73FBC7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6391" name="AutoShape 7"/>
          <p:cNvSpPr>
            <a:spLocks noChangeArrowheads="1"/>
          </p:cNvSpPr>
          <p:nvPr/>
        </p:nvSpPr>
        <p:spPr bwMode="auto">
          <a:xfrm>
            <a:off x="8586788" y="4953000"/>
            <a:ext cx="750887" cy="479425"/>
          </a:xfrm>
          <a:custGeom>
            <a:avLst/>
            <a:gdLst>
              <a:gd name="T0" fmla="*/ 24586647 w 21600"/>
              <a:gd name="T1" fmla="*/ 5320574 h 21600"/>
              <a:gd name="T2" fmla="*/ 13051667 w 21600"/>
              <a:gd name="T3" fmla="*/ 10641125 h 21600"/>
              <a:gd name="T4" fmla="*/ 1516653 w 21600"/>
              <a:gd name="T5" fmla="*/ 5320574 h 21600"/>
              <a:gd name="T6" fmla="*/ 1305166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055 w 21600"/>
              <a:gd name="T13" fmla="*/ 3055 h 21600"/>
              <a:gd name="T14" fmla="*/ 18545 w 21600"/>
              <a:gd name="T15" fmla="*/ 1854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509" y="21600"/>
                </a:lnTo>
                <a:lnTo>
                  <a:pt x="19091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99C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6392" name="AutoShape 8"/>
          <p:cNvSpPr>
            <a:spLocks noChangeArrowheads="1"/>
          </p:cNvSpPr>
          <p:nvPr/>
        </p:nvSpPr>
        <p:spPr bwMode="auto">
          <a:xfrm>
            <a:off x="8664575" y="5421313"/>
            <a:ext cx="584200" cy="320675"/>
          </a:xfrm>
          <a:custGeom>
            <a:avLst/>
            <a:gdLst>
              <a:gd name="T0" fmla="*/ 14882415 w 21600"/>
              <a:gd name="T1" fmla="*/ 2380388 h 21600"/>
              <a:gd name="T2" fmla="*/ 7900224 w 21600"/>
              <a:gd name="T3" fmla="*/ 4760762 h 21600"/>
              <a:gd name="T4" fmla="*/ 918033 w 21600"/>
              <a:gd name="T5" fmla="*/ 2380388 h 21600"/>
              <a:gd name="T6" fmla="*/ 7900224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055 w 21600"/>
              <a:gd name="T13" fmla="*/ 3055 h 21600"/>
              <a:gd name="T14" fmla="*/ 18545 w 21600"/>
              <a:gd name="T15" fmla="*/ 1854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509" y="21600"/>
                </a:lnTo>
                <a:lnTo>
                  <a:pt x="19091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CCC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6393" name="Line 9"/>
          <p:cNvSpPr>
            <a:spLocks noChangeShapeType="1"/>
          </p:cNvSpPr>
          <p:nvPr/>
        </p:nvSpPr>
        <p:spPr bwMode="auto">
          <a:xfrm>
            <a:off x="8945563" y="4373563"/>
            <a:ext cx="14287" cy="5492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6394" name="Line 10"/>
          <p:cNvSpPr>
            <a:spLocks noChangeShapeType="1"/>
          </p:cNvSpPr>
          <p:nvPr/>
        </p:nvSpPr>
        <p:spPr bwMode="auto">
          <a:xfrm>
            <a:off x="5932488" y="3382963"/>
            <a:ext cx="21034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6395" name="Line 11"/>
          <p:cNvSpPr>
            <a:spLocks noChangeShapeType="1"/>
          </p:cNvSpPr>
          <p:nvPr/>
        </p:nvSpPr>
        <p:spPr bwMode="auto">
          <a:xfrm>
            <a:off x="6148388" y="3805238"/>
            <a:ext cx="21034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6396" name="Line 12"/>
          <p:cNvSpPr>
            <a:spLocks noChangeShapeType="1"/>
          </p:cNvSpPr>
          <p:nvPr/>
        </p:nvSpPr>
        <p:spPr bwMode="auto">
          <a:xfrm>
            <a:off x="6880225" y="4195763"/>
            <a:ext cx="15398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6397" name="Line 13"/>
          <p:cNvSpPr>
            <a:spLocks noChangeShapeType="1"/>
          </p:cNvSpPr>
          <p:nvPr/>
        </p:nvSpPr>
        <p:spPr bwMode="auto">
          <a:xfrm>
            <a:off x="5387975" y="5173663"/>
            <a:ext cx="28971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6398" name="Line 14"/>
          <p:cNvSpPr>
            <a:spLocks noChangeShapeType="1"/>
          </p:cNvSpPr>
          <p:nvPr/>
        </p:nvSpPr>
        <p:spPr bwMode="auto">
          <a:xfrm>
            <a:off x="5392738" y="5572125"/>
            <a:ext cx="29114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8386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Méthodes ou Projet</a:t>
            </a:r>
          </a:p>
          <a:p>
            <a:pPr>
              <a:defRPr/>
            </a:pPr>
            <a:endParaRPr lang="fr-FR" smtClean="0"/>
          </a:p>
        </p:txBody>
      </p:sp>
      <p:sp>
        <p:nvSpPr>
          <p:cNvPr id="17411" name="AutoShape 3"/>
          <p:cNvSpPr>
            <a:spLocks noChangeArrowheads="1"/>
          </p:cNvSpPr>
          <p:nvPr/>
        </p:nvSpPr>
        <p:spPr bwMode="auto">
          <a:xfrm>
            <a:off x="5103813" y="2132013"/>
            <a:ext cx="1325562" cy="1187450"/>
          </a:xfrm>
          <a:custGeom>
            <a:avLst/>
            <a:gdLst>
              <a:gd name="T0" fmla="*/ 63665999 w 21600"/>
              <a:gd name="T1" fmla="*/ 32639759 h 21600"/>
              <a:gd name="T2" fmla="*/ 40673950 w 21600"/>
              <a:gd name="T3" fmla="*/ 65279518 h 21600"/>
              <a:gd name="T4" fmla="*/ 17681894 w 21600"/>
              <a:gd name="T5" fmla="*/ 32639759 h 21600"/>
              <a:gd name="T6" fmla="*/ 40673950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7412" name="AutoShape 4"/>
          <p:cNvSpPr>
            <a:spLocks noChangeArrowheads="1"/>
          </p:cNvSpPr>
          <p:nvPr/>
        </p:nvSpPr>
        <p:spPr bwMode="auto">
          <a:xfrm flipV="1">
            <a:off x="5105400" y="4470400"/>
            <a:ext cx="1325563" cy="1187450"/>
          </a:xfrm>
          <a:custGeom>
            <a:avLst/>
            <a:gdLst>
              <a:gd name="T0" fmla="*/ 63666108 w 21600"/>
              <a:gd name="T1" fmla="*/ 32639759 h 21600"/>
              <a:gd name="T2" fmla="*/ 40674042 w 21600"/>
              <a:gd name="T3" fmla="*/ 65279518 h 21600"/>
              <a:gd name="T4" fmla="*/ 17681907 w 21600"/>
              <a:gd name="T5" fmla="*/ 32639759 h 21600"/>
              <a:gd name="T6" fmla="*/ 40674042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5426075" y="3306763"/>
            <a:ext cx="669925" cy="595312"/>
          </a:xfrm>
          <a:prstGeom prst="rect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17414" name="Oval 6"/>
          <p:cNvSpPr>
            <a:spLocks noChangeArrowheads="1"/>
          </p:cNvSpPr>
          <p:nvPr/>
        </p:nvSpPr>
        <p:spPr bwMode="auto">
          <a:xfrm>
            <a:off x="5454650" y="3873500"/>
            <a:ext cx="641350" cy="671513"/>
          </a:xfrm>
          <a:prstGeom prst="ellipse">
            <a:avLst/>
          </a:prstGeom>
          <a:solidFill>
            <a:srgbClr val="020968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17415" name="AutoShape 7"/>
          <p:cNvSpPr>
            <a:spLocks noChangeArrowheads="1"/>
          </p:cNvSpPr>
          <p:nvPr/>
        </p:nvSpPr>
        <p:spPr bwMode="auto">
          <a:xfrm>
            <a:off x="3244850" y="2112963"/>
            <a:ext cx="1325563" cy="1187450"/>
          </a:xfrm>
          <a:custGeom>
            <a:avLst/>
            <a:gdLst>
              <a:gd name="T0" fmla="*/ 63666108 w 21600"/>
              <a:gd name="T1" fmla="*/ 32639759 h 21600"/>
              <a:gd name="T2" fmla="*/ 40674042 w 21600"/>
              <a:gd name="T3" fmla="*/ 65279518 h 21600"/>
              <a:gd name="T4" fmla="*/ 17681907 w 21600"/>
              <a:gd name="T5" fmla="*/ 32639759 h 21600"/>
              <a:gd name="T6" fmla="*/ 40674042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7416" name="AutoShape 8"/>
          <p:cNvSpPr>
            <a:spLocks noChangeArrowheads="1"/>
          </p:cNvSpPr>
          <p:nvPr/>
        </p:nvSpPr>
        <p:spPr bwMode="auto">
          <a:xfrm flipV="1">
            <a:off x="3441700" y="4495800"/>
            <a:ext cx="914400" cy="638175"/>
          </a:xfrm>
          <a:custGeom>
            <a:avLst/>
            <a:gdLst>
              <a:gd name="T0" fmla="*/ 30295638 w 21600"/>
              <a:gd name="T1" fmla="*/ 9427500 h 21600"/>
              <a:gd name="T2" fmla="*/ 19354798 w 21600"/>
              <a:gd name="T3" fmla="*/ 18854970 h 21600"/>
              <a:gd name="T4" fmla="*/ 8413961 w 21600"/>
              <a:gd name="T5" fmla="*/ 9427500 h 21600"/>
              <a:gd name="T6" fmla="*/ 19354798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7417" name="Rectangle 9"/>
          <p:cNvSpPr>
            <a:spLocks noChangeArrowheads="1"/>
          </p:cNvSpPr>
          <p:nvPr/>
        </p:nvSpPr>
        <p:spPr bwMode="auto">
          <a:xfrm>
            <a:off x="3490913" y="3300413"/>
            <a:ext cx="882650" cy="595312"/>
          </a:xfrm>
          <a:prstGeom prst="rect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17418" name="Rectangle 10"/>
          <p:cNvSpPr>
            <a:spLocks noChangeArrowheads="1"/>
          </p:cNvSpPr>
          <p:nvPr/>
        </p:nvSpPr>
        <p:spPr bwMode="auto">
          <a:xfrm>
            <a:off x="3494088" y="3911600"/>
            <a:ext cx="868362" cy="595313"/>
          </a:xfrm>
          <a:prstGeom prst="rect">
            <a:avLst/>
          </a:prstGeom>
          <a:solidFill>
            <a:srgbClr val="2CFCF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6599238" y="2232025"/>
            <a:ext cx="1958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Introduction</a:t>
            </a:r>
          </a:p>
        </p:txBody>
      </p:sp>
      <p:sp>
        <p:nvSpPr>
          <p:cNvPr id="17420" name="Text Box 12"/>
          <p:cNvSpPr txBox="1">
            <a:spLocks noChangeArrowheads="1"/>
          </p:cNvSpPr>
          <p:nvPr/>
        </p:nvSpPr>
        <p:spPr bwMode="auto">
          <a:xfrm>
            <a:off x="1084263" y="2309813"/>
            <a:ext cx="1958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Introduction</a:t>
            </a:r>
          </a:p>
        </p:txBody>
      </p:sp>
      <p:sp>
        <p:nvSpPr>
          <p:cNvPr id="17421" name="Text Box 13"/>
          <p:cNvSpPr txBox="1">
            <a:spLocks noChangeArrowheads="1"/>
          </p:cNvSpPr>
          <p:nvPr/>
        </p:nvSpPr>
        <p:spPr bwMode="auto">
          <a:xfrm>
            <a:off x="7688263" y="3382963"/>
            <a:ext cx="160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Méthodes</a:t>
            </a:r>
          </a:p>
        </p:txBody>
      </p:sp>
      <p:sp>
        <p:nvSpPr>
          <p:cNvPr id="17422" name="Rectangle 14"/>
          <p:cNvSpPr>
            <a:spLocks noChangeArrowheads="1"/>
          </p:cNvSpPr>
          <p:nvPr/>
        </p:nvSpPr>
        <p:spPr bwMode="auto">
          <a:xfrm>
            <a:off x="5426075" y="3625850"/>
            <a:ext cx="669925" cy="274638"/>
          </a:xfrm>
          <a:prstGeom prst="rect">
            <a:avLst/>
          </a:prstGeom>
          <a:solidFill>
            <a:srgbClr val="2CFCF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7423" name="Text Box 15"/>
          <p:cNvSpPr txBox="1">
            <a:spLocks noChangeArrowheads="1"/>
          </p:cNvSpPr>
          <p:nvPr/>
        </p:nvSpPr>
        <p:spPr bwMode="auto">
          <a:xfrm>
            <a:off x="1239838" y="3570288"/>
            <a:ext cx="1047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Projet</a:t>
            </a:r>
          </a:p>
        </p:txBody>
      </p:sp>
      <p:sp>
        <p:nvSpPr>
          <p:cNvPr id="17424" name="Text Box 16"/>
          <p:cNvSpPr txBox="1">
            <a:spLocks noChangeArrowheads="1"/>
          </p:cNvSpPr>
          <p:nvPr/>
        </p:nvSpPr>
        <p:spPr bwMode="auto">
          <a:xfrm>
            <a:off x="6203950" y="3273425"/>
            <a:ext cx="12890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1800" b="1"/>
              <a:t>Générales</a:t>
            </a:r>
          </a:p>
        </p:txBody>
      </p:sp>
      <p:sp>
        <p:nvSpPr>
          <p:cNvPr id="17425" name="Text Box 17"/>
          <p:cNvSpPr txBox="1">
            <a:spLocks noChangeArrowheads="1"/>
          </p:cNvSpPr>
          <p:nvPr/>
        </p:nvSpPr>
        <p:spPr bwMode="auto">
          <a:xfrm>
            <a:off x="6207125" y="3613150"/>
            <a:ext cx="1441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1800" b="1"/>
              <a:t>Procédures</a:t>
            </a:r>
          </a:p>
        </p:txBody>
      </p:sp>
      <p:sp>
        <p:nvSpPr>
          <p:cNvPr id="17426" name="Line 18"/>
          <p:cNvSpPr>
            <a:spLocks noChangeShapeType="1"/>
          </p:cNvSpPr>
          <p:nvPr/>
        </p:nvSpPr>
        <p:spPr bwMode="auto">
          <a:xfrm flipH="1">
            <a:off x="7635875" y="3352800"/>
            <a:ext cx="0" cy="577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7427" name="Text Box 19"/>
          <p:cNvSpPr txBox="1">
            <a:spLocks noChangeArrowheads="1"/>
          </p:cNvSpPr>
          <p:nvPr/>
        </p:nvSpPr>
        <p:spPr bwMode="auto">
          <a:xfrm>
            <a:off x="6970713" y="4025900"/>
            <a:ext cx="15573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Résultats</a:t>
            </a:r>
          </a:p>
        </p:txBody>
      </p:sp>
      <p:sp>
        <p:nvSpPr>
          <p:cNvPr id="17428" name="Text Box 20"/>
          <p:cNvSpPr txBox="1">
            <a:spLocks noChangeArrowheads="1"/>
          </p:cNvSpPr>
          <p:nvPr/>
        </p:nvSpPr>
        <p:spPr bwMode="auto">
          <a:xfrm>
            <a:off x="6899275" y="4927600"/>
            <a:ext cx="1809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Discussion</a:t>
            </a:r>
          </a:p>
        </p:txBody>
      </p:sp>
      <p:sp>
        <p:nvSpPr>
          <p:cNvPr id="17429" name="Text Box 21"/>
          <p:cNvSpPr txBox="1">
            <a:spLocks noChangeArrowheads="1"/>
          </p:cNvSpPr>
          <p:nvPr/>
        </p:nvSpPr>
        <p:spPr bwMode="auto">
          <a:xfrm>
            <a:off x="1228725" y="4556125"/>
            <a:ext cx="1557338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fr-FR" sz="2400" b="1"/>
              <a:t>Résultats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fr-FR" sz="2400" b="1"/>
              <a:t>Attendus</a:t>
            </a:r>
          </a:p>
        </p:txBody>
      </p:sp>
      <p:sp>
        <p:nvSpPr>
          <p:cNvPr id="17430" name="Text Box 22"/>
          <p:cNvSpPr txBox="1">
            <a:spLocks noChangeArrowheads="1"/>
          </p:cNvSpPr>
          <p:nvPr/>
        </p:nvSpPr>
        <p:spPr bwMode="auto">
          <a:xfrm>
            <a:off x="2251075" y="3413125"/>
            <a:ext cx="12509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1800" b="1"/>
              <a:t>Approche</a:t>
            </a:r>
          </a:p>
        </p:txBody>
      </p:sp>
      <p:sp>
        <p:nvSpPr>
          <p:cNvPr id="17431" name="Text Box 23"/>
          <p:cNvSpPr txBox="1">
            <a:spLocks noChangeArrowheads="1"/>
          </p:cNvSpPr>
          <p:nvPr/>
        </p:nvSpPr>
        <p:spPr bwMode="auto">
          <a:xfrm>
            <a:off x="2273300" y="3948113"/>
            <a:ext cx="12382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1800" b="1"/>
              <a:t>Protocole</a:t>
            </a:r>
          </a:p>
        </p:txBody>
      </p:sp>
      <p:sp>
        <p:nvSpPr>
          <p:cNvPr id="17432" name="Line 24"/>
          <p:cNvSpPr>
            <a:spLocks noChangeShapeType="1"/>
          </p:cNvSpPr>
          <p:nvPr/>
        </p:nvSpPr>
        <p:spPr bwMode="auto">
          <a:xfrm flipH="1">
            <a:off x="2289175" y="3567113"/>
            <a:ext cx="0" cy="577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7433" name="Line 25"/>
          <p:cNvSpPr>
            <a:spLocks noChangeShapeType="1"/>
          </p:cNvSpPr>
          <p:nvPr/>
        </p:nvSpPr>
        <p:spPr bwMode="auto">
          <a:xfrm flipV="1">
            <a:off x="4451350" y="3517900"/>
            <a:ext cx="866775" cy="1682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7434" name="Line 26"/>
          <p:cNvSpPr>
            <a:spLocks noChangeShapeType="1"/>
          </p:cNvSpPr>
          <p:nvPr/>
        </p:nvSpPr>
        <p:spPr bwMode="auto">
          <a:xfrm flipV="1">
            <a:off x="4389438" y="3792538"/>
            <a:ext cx="1004887" cy="4429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68411" name="Rectangle 2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Projet, Rapport, Article</a:t>
            </a:r>
          </a:p>
        </p:txBody>
      </p:sp>
      <p:sp>
        <p:nvSpPr>
          <p:cNvPr id="1168412" name="Oval 28"/>
          <p:cNvSpPr>
            <a:spLocks noChangeArrowheads="1"/>
          </p:cNvSpPr>
          <p:nvPr/>
        </p:nvSpPr>
        <p:spPr bwMode="auto">
          <a:xfrm rot="-621237">
            <a:off x="2711450" y="3144838"/>
            <a:ext cx="3917950" cy="1225550"/>
          </a:xfrm>
          <a:prstGeom prst="ellipse">
            <a:avLst/>
          </a:prstGeom>
          <a:noFill/>
          <a:ln w="381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7437" name="Text Box 29"/>
          <p:cNvSpPr txBox="1">
            <a:spLocks noChangeArrowheads="1"/>
          </p:cNvSpPr>
          <p:nvPr/>
        </p:nvSpPr>
        <p:spPr bwMode="auto">
          <a:xfrm>
            <a:off x="3354388" y="1660525"/>
            <a:ext cx="1047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Projet</a:t>
            </a:r>
          </a:p>
        </p:txBody>
      </p:sp>
      <p:sp>
        <p:nvSpPr>
          <p:cNvPr id="17438" name="Text Box 30"/>
          <p:cNvSpPr txBox="1">
            <a:spLocks noChangeArrowheads="1"/>
          </p:cNvSpPr>
          <p:nvPr/>
        </p:nvSpPr>
        <p:spPr bwMode="auto">
          <a:xfrm>
            <a:off x="4621213" y="1666875"/>
            <a:ext cx="2386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Rapport/Article</a:t>
            </a: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68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68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68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84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9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Projet</a:t>
            </a:r>
          </a:p>
        </p:txBody>
      </p:sp>
      <p:sp>
        <p:nvSpPr>
          <p:cNvPr id="1169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Structure générale</a:t>
            </a:r>
          </a:p>
          <a:p>
            <a:pPr lvl="1">
              <a:defRPr/>
            </a:pPr>
            <a:r>
              <a:rPr lang="fr-FR" smtClean="0"/>
              <a:t>Deux grandes parties :</a:t>
            </a:r>
          </a:p>
          <a:p>
            <a:pPr lvl="2">
              <a:defRPr/>
            </a:pPr>
            <a:r>
              <a:rPr lang="fr-FR" smtClean="0"/>
              <a:t>Approches</a:t>
            </a:r>
          </a:p>
          <a:p>
            <a:pPr lvl="3">
              <a:defRPr/>
            </a:pPr>
            <a:r>
              <a:rPr lang="fr-FR" smtClean="0"/>
              <a:t>Vous décrivez toutes les méthodes que vous allez utiliser de façon générale</a:t>
            </a:r>
          </a:p>
          <a:p>
            <a:pPr lvl="2">
              <a:defRPr/>
            </a:pPr>
            <a:endParaRPr lang="fr-FR" sz="1800" smtClean="0"/>
          </a:p>
          <a:p>
            <a:pPr lvl="2">
              <a:defRPr/>
            </a:pPr>
            <a:r>
              <a:rPr lang="fr-FR" smtClean="0"/>
              <a:t>Protocole ou Expériences programmées</a:t>
            </a:r>
          </a:p>
          <a:p>
            <a:pPr lvl="3">
              <a:defRPr/>
            </a:pPr>
            <a:r>
              <a:rPr lang="fr-FR" smtClean="0"/>
              <a:t>Vous décrivez les expériences  que vous allez effectuer donc l’utilisation des différentes techniques</a:t>
            </a:r>
          </a:p>
          <a:p>
            <a:pPr lvl="3">
              <a:defRPr/>
            </a:pPr>
            <a:endParaRPr lang="fr-FR" smtClean="0"/>
          </a:p>
          <a:p>
            <a:pPr lvl="1">
              <a:defRPr/>
            </a:pPr>
            <a:endParaRPr lang="fr-FR" smtClean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0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Projet</a:t>
            </a:r>
          </a:p>
        </p:txBody>
      </p:sp>
      <p:sp>
        <p:nvSpPr>
          <p:cNvPr id="1170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fr-FR" smtClean="0"/>
              <a:t>Approches</a:t>
            </a:r>
          </a:p>
          <a:p>
            <a:pPr lvl="1">
              <a:lnSpc>
                <a:spcPct val="90000"/>
              </a:lnSpc>
              <a:defRPr/>
            </a:pPr>
            <a:r>
              <a:rPr lang="fr-FR" smtClean="0"/>
              <a:t>Les méthodes que vous allez utiliser: une par chapitre</a:t>
            </a:r>
          </a:p>
          <a:p>
            <a:pPr lvl="2">
              <a:lnSpc>
                <a:spcPct val="90000"/>
              </a:lnSpc>
              <a:defRPr/>
            </a:pPr>
            <a:r>
              <a:rPr lang="fr-FR" smtClean="0"/>
              <a:t>Animaux et conditions d’élevage </a:t>
            </a:r>
          </a:p>
          <a:p>
            <a:pPr lvl="2">
              <a:lnSpc>
                <a:spcPct val="90000"/>
              </a:lnSpc>
              <a:defRPr/>
            </a:pPr>
            <a:r>
              <a:rPr lang="fr-FR" smtClean="0"/>
              <a:t>Substances pharmacologiques</a:t>
            </a:r>
          </a:p>
          <a:p>
            <a:pPr lvl="3">
              <a:lnSpc>
                <a:spcPct val="90000"/>
              </a:lnSpc>
              <a:defRPr/>
            </a:pPr>
            <a:r>
              <a:rPr lang="fr-FR" smtClean="0"/>
              <a:t>Source, solution, doses 	</a:t>
            </a:r>
          </a:p>
          <a:p>
            <a:pPr lvl="2">
              <a:lnSpc>
                <a:spcPct val="90000"/>
              </a:lnSpc>
              <a:defRPr/>
            </a:pPr>
            <a:r>
              <a:rPr lang="fr-FR" smtClean="0"/>
              <a:t>Techniques: décrire comment elles marchent (dans vos conditions)</a:t>
            </a:r>
          </a:p>
          <a:p>
            <a:pPr lvl="3">
              <a:lnSpc>
                <a:spcPct val="90000"/>
              </a:lnSpc>
              <a:defRPr/>
            </a:pPr>
            <a:r>
              <a:rPr lang="fr-FR" smtClean="0"/>
              <a:t>Test comportementaux</a:t>
            </a:r>
          </a:p>
          <a:p>
            <a:pPr lvl="3">
              <a:lnSpc>
                <a:spcPct val="90000"/>
              </a:lnSpc>
              <a:defRPr/>
            </a:pPr>
            <a:r>
              <a:rPr lang="fr-FR" smtClean="0"/>
              <a:t>Patch Clamp</a:t>
            </a:r>
          </a:p>
          <a:p>
            <a:pPr lvl="3">
              <a:lnSpc>
                <a:spcPct val="90000"/>
              </a:lnSpc>
              <a:defRPr/>
            </a:pPr>
            <a:r>
              <a:rPr lang="fr-FR" smtClean="0"/>
              <a:t>PCR</a:t>
            </a:r>
          </a:p>
          <a:p>
            <a:pPr lvl="3">
              <a:lnSpc>
                <a:spcPct val="90000"/>
              </a:lnSpc>
              <a:defRPr/>
            </a:pPr>
            <a:r>
              <a:rPr lang="fr-FR" smtClean="0"/>
              <a:t>etc…</a:t>
            </a:r>
          </a:p>
          <a:p>
            <a:pPr lvl="2">
              <a:lnSpc>
                <a:spcPct val="90000"/>
              </a:lnSpc>
              <a:defRPr/>
            </a:pPr>
            <a:r>
              <a:rPr lang="fr-FR" smtClean="0"/>
              <a:t>Statistiques</a:t>
            </a:r>
          </a:p>
          <a:p>
            <a:pPr lvl="2">
              <a:lnSpc>
                <a:spcPct val="90000"/>
              </a:lnSpc>
              <a:defRPr/>
            </a:pPr>
            <a:endParaRPr lang="fr-FR" smtClean="0"/>
          </a:p>
          <a:p>
            <a:pPr lvl="1">
              <a:lnSpc>
                <a:spcPct val="90000"/>
              </a:lnSpc>
              <a:defRPr/>
            </a:pPr>
            <a:endParaRPr lang="fr-FR" smtClean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1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Projet</a:t>
            </a:r>
          </a:p>
        </p:txBody>
      </p:sp>
      <p:sp>
        <p:nvSpPr>
          <p:cNvPr id="1171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Protocoles ou Expériences Programmées</a:t>
            </a:r>
          </a:p>
          <a:p>
            <a:pPr lvl="1">
              <a:defRPr/>
            </a:pPr>
            <a:r>
              <a:rPr lang="fr-FR" smtClean="0"/>
              <a:t>Vous décrivez les expériences</a:t>
            </a:r>
          </a:p>
          <a:p>
            <a:pPr lvl="2">
              <a:defRPr/>
            </a:pPr>
            <a:r>
              <a:rPr lang="fr-FR" smtClean="0"/>
              <a:t>1ère, 2ème etc.. en lui donnant un titre</a:t>
            </a:r>
          </a:p>
          <a:p>
            <a:pPr lvl="1">
              <a:defRPr/>
            </a:pPr>
            <a:r>
              <a:rPr lang="fr-FR" smtClean="0"/>
              <a:t>Dans chaque chapitre par expérience</a:t>
            </a:r>
          </a:p>
          <a:p>
            <a:pPr lvl="2">
              <a:defRPr/>
            </a:pPr>
            <a:r>
              <a:rPr lang="fr-FR" smtClean="0"/>
              <a:t>Rappeler la question spécifique de l’expérience</a:t>
            </a:r>
          </a:p>
          <a:p>
            <a:pPr lvl="2">
              <a:defRPr/>
            </a:pPr>
            <a:r>
              <a:rPr lang="fr-FR" smtClean="0"/>
              <a:t>Les groupes expérimentaux</a:t>
            </a:r>
          </a:p>
          <a:p>
            <a:pPr lvl="2">
              <a:defRPr/>
            </a:pPr>
            <a:r>
              <a:rPr lang="fr-FR" smtClean="0"/>
              <a:t>Le déroulement des traitements (un chemin peut aider)</a:t>
            </a:r>
          </a:p>
          <a:p>
            <a:pPr lvl="1">
              <a:defRPr/>
            </a:pPr>
            <a:r>
              <a:rPr lang="fr-FR" smtClean="0"/>
              <a:t>A partir de la deuxième expérience </a:t>
            </a:r>
          </a:p>
          <a:p>
            <a:pPr lvl="2">
              <a:defRPr/>
            </a:pPr>
            <a:r>
              <a:rPr lang="fr-FR" smtClean="0"/>
              <a:t>Rappeler ce qu’elle amène en plus par rapport à la précédente  </a:t>
            </a:r>
          </a:p>
          <a:p>
            <a:pPr lvl="2">
              <a:defRPr/>
            </a:pPr>
            <a:endParaRPr lang="fr-FR" smtClean="0"/>
          </a:p>
          <a:p>
            <a:pPr lvl="1">
              <a:defRPr/>
            </a:pPr>
            <a:endParaRPr lang="fr-FR" smtClean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2482" name="Rectangle 2"/>
          <p:cNvSpPr>
            <a:spLocks noGrp="1" noChangeArrowheads="1"/>
          </p:cNvSpPr>
          <p:nvPr>
            <p:ph type="title"/>
          </p:nvPr>
        </p:nvSpPr>
        <p:spPr>
          <a:xfrm>
            <a:off x="546100" y="534988"/>
            <a:ext cx="9437688" cy="371475"/>
          </a:xfrm>
        </p:spPr>
        <p:txBody>
          <a:bodyPr/>
          <a:lstStyle/>
          <a:p>
            <a:pPr>
              <a:defRPr/>
            </a:pPr>
            <a:r>
              <a:rPr lang="fr-FR" smtClean="0"/>
              <a:t>Matériels et Méthodes : Rapport et Article</a:t>
            </a:r>
          </a:p>
        </p:txBody>
      </p:sp>
      <p:sp>
        <p:nvSpPr>
          <p:cNvPr id="1172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fr-FR" smtClean="0"/>
              <a:t>Structure générale</a:t>
            </a:r>
          </a:p>
          <a:p>
            <a:pPr lvl="1">
              <a:lnSpc>
                <a:spcPct val="90000"/>
              </a:lnSpc>
              <a:defRPr/>
            </a:pPr>
            <a:r>
              <a:rPr lang="fr-FR" smtClean="0"/>
              <a:t>Deux grandes parties :</a:t>
            </a:r>
          </a:p>
          <a:p>
            <a:pPr lvl="2">
              <a:lnSpc>
                <a:spcPct val="90000"/>
              </a:lnSpc>
              <a:defRPr/>
            </a:pPr>
            <a:r>
              <a:rPr lang="fr-FR" smtClean="0"/>
              <a:t>Méthodes Générales (Approches du projet)</a:t>
            </a:r>
          </a:p>
          <a:p>
            <a:pPr lvl="3">
              <a:lnSpc>
                <a:spcPct val="90000"/>
              </a:lnSpc>
              <a:defRPr/>
            </a:pPr>
            <a:r>
              <a:rPr lang="fr-FR" smtClean="0"/>
              <a:t>Vous décrivez toutes les méthodes que vous allez utiliser de façon générale</a:t>
            </a:r>
          </a:p>
          <a:p>
            <a:pPr lvl="2">
              <a:lnSpc>
                <a:spcPct val="90000"/>
              </a:lnSpc>
              <a:defRPr/>
            </a:pPr>
            <a:endParaRPr lang="fr-FR" sz="1800" smtClean="0"/>
          </a:p>
          <a:p>
            <a:pPr lvl="2">
              <a:lnSpc>
                <a:spcPct val="90000"/>
              </a:lnSpc>
              <a:defRPr/>
            </a:pPr>
            <a:r>
              <a:rPr lang="fr-FR" smtClean="0"/>
              <a:t>Procédures (Protocole du projet)</a:t>
            </a:r>
          </a:p>
          <a:p>
            <a:pPr lvl="3">
              <a:lnSpc>
                <a:spcPct val="90000"/>
              </a:lnSpc>
              <a:defRPr/>
            </a:pPr>
            <a:r>
              <a:rPr lang="fr-FR" smtClean="0"/>
              <a:t>Vous décrivez les expériences  que vous allez effectuer donc l’utilisation de différentes techniques</a:t>
            </a:r>
          </a:p>
          <a:p>
            <a:pPr lvl="3">
              <a:lnSpc>
                <a:spcPct val="90000"/>
              </a:lnSpc>
              <a:defRPr/>
            </a:pPr>
            <a:endParaRPr lang="fr-FR" smtClean="0"/>
          </a:p>
          <a:p>
            <a:pPr lvl="1">
              <a:lnSpc>
                <a:spcPct val="90000"/>
              </a:lnSpc>
              <a:defRPr/>
            </a:pPr>
            <a:r>
              <a:rPr lang="fr-FR" smtClean="0"/>
              <a:t>Ce qui change par rapport au projet master c’est la conjugaison du verbe (passé versus futur)</a:t>
            </a: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3506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Résultats</a:t>
            </a:r>
          </a:p>
          <a:p>
            <a:pPr>
              <a:defRPr/>
            </a:pPr>
            <a:endParaRPr lang="fr-FR" smtClean="0"/>
          </a:p>
        </p:txBody>
      </p:sp>
      <p:sp>
        <p:nvSpPr>
          <p:cNvPr id="22531" name="AutoShape 3"/>
          <p:cNvSpPr>
            <a:spLocks noChangeArrowheads="1"/>
          </p:cNvSpPr>
          <p:nvPr/>
        </p:nvSpPr>
        <p:spPr bwMode="auto">
          <a:xfrm>
            <a:off x="5103813" y="2122488"/>
            <a:ext cx="1325562" cy="1187450"/>
          </a:xfrm>
          <a:custGeom>
            <a:avLst/>
            <a:gdLst>
              <a:gd name="T0" fmla="*/ 63665999 w 21600"/>
              <a:gd name="T1" fmla="*/ 32639759 h 21600"/>
              <a:gd name="T2" fmla="*/ 40673950 w 21600"/>
              <a:gd name="T3" fmla="*/ 65279518 h 21600"/>
              <a:gd name="T4" fmla="*/ 17681894 w 21600"/>
              <a:gd name="T5" fmla="*/ 32639759 h 21600"/>
              <a:gd name="T6" fmla="*/ 40673950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22532" name="AutoShape 4"/>
          <p:cNvSpPr>
            <a:spLocks noChangeArrowheads="1"/>
          </p:cNvSpPr>
          <p:nvPr/>
        </p:nvSpPr>
        <p:spPr bwMode="auto">
          <a:xfrm flipV="1">
            <a:off x="5105400" y="4460875"/>
            <a:ext cx="1325563" cy="1187450"/>
          </a:xfrm>
          <a:custGeom>
            <a:avLst/>
            <a:gdLst>
              <a:gd name="T0" fmla="*/ 63666108 w 21600"/>
              <a:gd name="T1" fmla="*/ 32639759 h 21600"/>
              <a:gd name="T2" fmla="*/ 40674042 w 21600"/>
              <a:gd name="T3" fmla="*/ 65279518 h 21600"/>
              <a:gd name="T4" fmla="*/ 17681907 w 21600"/>
              <a:gd name="T5" fmla="*/ 32639759 h 21600"/>
              <a:gd name="T6" fmla="*/ 40674042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5426075" y="3297238"/>
            <a:ext cx="669925" cy="595312"/>
          </a:xfrm>
          <a:prstGeom prst="rect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22534" name="Oval 6"/>
          <p:cNvSpPr>
            <a:spLocks noChangeArrowheads="1"/>
          </p:cNvSpPr>
          <p:nvPr/>
        </p:nvSpPr>
        <p:spPr bwMode="auto">
          <a:xfrm>
            <a:off x="5454650" y="3863975"/>
            <a:ext cx="641350" cy="671513"/>
          </a:xfrm>
          <a:prstGeom prst="ellipse">
            <a:avLst/>
          </a:prstGeom>
          <a:solidFill>
            <a:srgbClr val="020968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22535" name="AutoShape 7"/>
          <p:cNvSpPr>
            <a:spLocks noChangeArrowheads="1"/>
          </p:cNvSpPr>
          <p:nvPr/>
        </p:nvSpPr>
        <p:spPr bwMode="auto">
          <a:xfrm>
            <a:off x="3244850" y="2103438"/>
            <a:ext cx="1325563" cy="1187450"/>
          </a:xfrm>
          <a:custGeom>
            <a:avLst/>
            <a:gdLst>
              <a:gd name="T0" fmla="*/ 63666108 w 21600"/>
              <a:gd name="T1" fmla="*/ 32639759 h 21600"/>
              <a:gd name="T2" fmla="*/ 40674042 w 21600"/>
              <a:gd name="T3" fmla="*/ 65279518 h 21600"/>
              <a:gd name="T4" fmla="*/ 17681907 w 21600"/>
              <a:gd name="T5" fmla="*/ 32639759 h 21600"/>
              <a:gd name="T6" fmla="*/ 40674042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22536" name="AutoShape 8"/>
          <p:cNvSpPr>
            <a:spLocks noChangeArrowheads="1"/>
          </p:cNvSpPr>
          <p:nvPr/>
        </p:nvSpPr>
        <p:spPr bwMode="auto">
          <a:xfrm flipV="1">
            <a:off x="3441700" y="4486275"/>
            <a:ext cx="914400" cy="638175"/>
          </a:xfrm>
          <a:custGeom>
            <a:avLst/>
            <a:gdLst>
              <a:gd name="T0" fmla="*/ 30295638 w 21600"/>
              <a:gd name="T1" fmla="*/ 9427500 h 21600"/>
              <a:gd name="T2" fmla="*/ 19354798 w 21600"/>
              <a:gd name="T3" fmla="*/ 18854970 h 21600"/>
              <a:gd name="T4" fmla="*/ 8413961 w 21600"/>
              <a:gd name="T5" fmla="*/ 9427500 h 21600"/>
              <a:gd name="T6" fmla="*/ 19354798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22537" name="Rectangle 9"/>
          <p:cNvSpPr>
            <a:spLocks noChangeArrowheads="1"/>
          </p:cNvSpPr>
          <p:nvPr/>
        </p:nvSpPr>
        <p:spPr bwMode="auto">
          <a:xfrm>
            <a:off x="3490913" y="3290888"/>
            <a:ext cx="882650" cy="595312"/>
          </a:xfrm>
          <a:prstGeom prst="rect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22538" name="Rectangle 10"/>
          <p:cNvSpPr>
            <a:spLocks noChangeArrowheads="1"/>
          </p:cNvSpPr>
          <p:nvPr/>
        </p:nvSpPr>
        <p:spPr bwMode="auto">
          <a:xfrm>
            <a:off x="3494088" y="3902075"/>
            <a:ext cx="868362" cy="595313"/>
          </a:xfrm>
          <a:prstGeom prst="rect">
            <a:avLst/>
          </a:prstGeom>
          <a:solidFill>
            <a:srgbClr val="2CFCF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22539" name="Text Box 11"/>
          <p:cNvSpPr txBox="1">
            <a:spLocks noChangeArrowheads="1"/>
          </p:cNvSpPr>
          <p:nvPr/>
        </p:nvSpPr>
        <p:spPr bwMode="auto">
          <a:xfrm>
            <a:off x="6599238" y="2222500"/>
            <a:ext cx="1958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Introduction</a:t>
            </a:r>
          </a:p>
        </p:txBody>
      </p:sp>
      <p:sp>
        <p:nvSpPr>
          <p:cNvPr id="22540" name="Text Box 12"/>
          <p:cNvSpPr txBox="1">
            <a:spLocks noChangeArrowheads="1"/>
          </p:cNvSpPr>
          <p:nvPr/>
        </p:nvSpPr>
        <p:spPr bwMode="auto">
          <a:xfrm>
            <a:off x="1084263" y="2300288"/>
            <a:ext cx="1958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Introduction</a:t>
            </a:r>
          </a:p>
        </p:txBody>
      </p:sp>
      <p:sp>
        <p:nvSpPr>
          <p:cNvPr id="22541" name="Text Box 13"/>
          <p:cNvSpPr txBox="1">
            <a:spLocks noChangeArrowheads="1"/>
          </p:cNvSpPr>
          <p:nvPr/>
        </p:nvSpPr>
        <p:spPr bwMode="auto">
          <a:xfrm>
            <a:off x="7688263" y="3373438"/>
            <a:ext cx="160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Méthodes</a:t>
            </a:r>
          </a:p>
        </p:txBody>
      </p:sp>
      <p:sp>
        <p:nvSpPr>
          <p:cNvPr id="22542" name="Rectangle 14"/>
          <p:cNvSpPr>
            <a:spLocks noChangeArrowheads="1"/>
          </p:cNvSpPr>
          <p:nvPr/>
        </p:nvSpPr>
        <p:spPr bwMode="auto">
          <a:xfrm>
            <a:off x="5426075" y="3616325"/>
            <a:ext cx="669925" cy="274638"/>
          </a:xfrm>
          <a:prstGeom prst="rect">
            <a:avLst/>
          </a:prstGeom>
          <a:solidFill>
            <a:srgbClr val="2CFCF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22543" name="Text Box 15"/>
          <p:cNvSpPr txBox="1">
            <a:spLocks noChangeArrowheads="1"/>
          </p:cNvSpPr>
          <p:nvPr/>
        </p:nvSpPr>
        <p:spPr bwMode="auto">
          <a:xfrm>
            <a:off x="1239838" y="3560763"/>
            <a:ext cx="1047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Projet</a:t>
            </a:r>
          </a:p>
        </p:txBody>
      </p:sp>
      <p:sp>
        <p:nvSpPr>
          <p:cNvPr id="22544" name="Text Box 16"/>
          <p:cNvSpPr txBox="1">
            <a:spLocks noChangeArrowheads="1"/>
          </p:cNvSpPr>
          <p:nvPr/>
        </p:nvSpPr>
        <p:spPr bwMode="auto">
          <a:xfrm>
            <a:off x="6203950" y="3263900"/>
            <a:ext cx="12890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1800" b="1"/>
              <a:t>Générales</a:t>
            </a:r>
          </a:p>
        </p:txBody>
      </p:sp>
      <p:sp>
        <p:nvSpPr>
          <p:cNvPr id="22545" name="Text Box 17"/>
          <p:cNvSpPr txBox="1">
            <a:spLocks noChangeArrowheads="1"/>
          </p:cNvSpPr>
          <p:nvPr/>
        </p:nvSpPr>
        <p:spPr bwMode="auto">
          <a:xfrm>
            <a:off x="6207125" y="3603625"/>
            <a:ext cx="1441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1800" b="1"/>
              <a:t>Procédures</a:t>
            </a:r>
          </a:p>
        </p:txBody>
      </p:sp>
      <p:sp>
        <p:nvSpPr>
          <p:cNvPr id="22546" name="Line 18"/>
          <p:cNvSpPr>
            <a:spLocks noChangeShapeType="1"/>
          </p:cNvSpPr>
          <p:nvPr/>
        </p:nvSpPr>
        <p:spPr bwMode="auto">
          <a:xfrm flipH="1">
            <a:off x="7635875" y="3343275"/>
            <a:ext cx="0" cy="577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22547" name="Text Box 19"/>
          <p:cNvSpPr txBox="1">
            <a:spLocks noChangeArrowheads="1"/>
          </p:cNvSpPr>
          <p:nvPr/>
        </p:nvSpPr>
        <p:spPr bwMode="auto">
          <a:xfrm>
            <a:off x="6970713" y="4016375"/>
            <a:ext cx="15573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Résultats</a:t>
            </a:r>
          </a:p>
        </p:txBody>
      </p:sp>
      <p:sp>
        <p:nvSpPr>
          <p:cNvPr id="22548" name="Text Box 20"/>
          <p:cNvSpPr txBox="1">
            <a:spLocks noChangeArrowheads="1"/>
          </p:cNvSpPr>
          <p:nvPr/>
        </p:nvSpPr>
        <p:spPr bwMode="auto">
          <a:xfrm>
            <a:off x="6899275" y="4918075"/>
            <a:ext cx="1809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Discussion</a:t>
            </a:r>
          </a:p>
        </p:txBody>
      </p:sp>
      <p:sp>
        <p:nvSpPr>
          <p:cNvPr id="22549" name="Text Box 21"/>
          <p:cNvSpPr txBox="1">
            <a:spLocks noChangeArrowheads="1"/>
          </p:cNvSpPr>
          <p:nvPr/>
        </p:nvSpPr>
        <p:spPr bwMode="auto">
          <a:xfrm>
            <a:off x="1228725" y="4546600"/>
            <a:ext cx="1557338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fr-FR" sz="2400" b="1"/>
              <a:t>Résultats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fr-FR" sz="2400" b="1"/>
              <a:t>Attendus</a:t>
            </a:r>
          </a:p>
        </p:txBody>
      </p:sp>
      <p:sp>
        <p:nvSpPr>
          <p:cNvPr id="22550" name="Text Box 22"/>
          <p:cNvSpPr txBox="1">
            <a:spLocks noChangeArrowheads="1"/>
          </p:cNvSpPr>
          <p:nvPr/>
        </p:nvSpPr>
        <p:spPr bwMode="auto">
          <a:xfrm>
            <a:off x="2251075" y="3403600"/>
            <a:ext cx="12509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1800" b="1"/>
              <a:t>Approche</a:t>
            </a:r>
          </a:p>
        </p:txBody>
      </p:sp>
      <p:sp>
        <p:nvSpPr>
          <p:cNvPr id="22551" name="Text Box 23"/>
          <p:cNvSpPr txBox="1">
            <a:spLocks noChangeArrowheads="1"/>
          </p:cNvSpPr>
          <p:nvPr/>
        </p:nvSpPr>
        <p:spPr bwMode="auto">
          <a:xfrm>
            <a:off x="2273300" y="3938588"/>
            <a:ext cx="12382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1800" b="1"/>
              <a:t>Protocole</a:t>
            </a:r>
          </a:p>
        </p:txBody>
      </p:sp>
      <p:sp>
        <p:nvSpPr>
          <p:cNvPr id="22552" name="Line 24"/>
          <p:cNvSpPr>
            <a:spLocks noChangeShapeType="1"/>
          </p:cNvSpPr>
          <p:nvPr/>
        </p:nvSpPr>
        <p:spPr bwMode="auto">
          <a:xfrm flipH="1">
            <a:off x="2289175" y="3557588"/>
            <a:ext cx="0" cy="577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22553" name="Line 25"/>
          <p:cNvSpPr>
            <a:spLocks noChangeShapeType="1"/>
          </p:cNvSpPr>
          <p:nvPr/>
        </p:nvSpPr>
        <p:spPr bwMode="auto">
          <a:xfrm flipV="1">
            <a:off x="4451350" y="3508375"/>
            <a:ext cx="866775" cy="1682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22554" name="Line 26"/>
          <p:cNvSpPr>
            <a:spLocks noChangeShapeType="1"/>
          </p:cNvSpPr>
          <p:nvPr/>
        </p:nvSpPr>
        <p:spPr bwMode="auto">
          <a:xfrm flipV="1">
            <a:off x="4389438" y="3783013"/>
            <a:ext cx="1004887" cy="4429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73531" name="Rectangle 2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Projet, Rapport, Article</a:t>
            </a:r>
          </a:p>
        </p:txBody>
      </p:sp>
      <p:sp>
        <p:nvSpPr>
          <p:cNvPr id="1173532" name="Oval 28"/>
          <p:cNvSpPr>
            <a:spLocks noChangeArrowheads="1"/>
          </p:cNvSpPr>
          <p:nvPr/>
        </p:nvSpPr>
        <p:spPr bwMode="auto">
          <a:xfrm rot="-621237">
            <a:off x="5314950" y="3781425"/>
            <a:ext cx="952500" cy="893763"/>
          </a:xfrm>
          <a:prstGeom prst="ellipse">
            <a:avLst/>
          </a:prstGeom>
          <a:noFill/>
          <a:ln w="381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22557" name="Text Box 29"/>
          <p:cNvSpPr txBox="1">
            <a:spLocks noChangeArrowheads="1"/>
          </p:cNvSpPr>
          <p:nvPr/>
        </p:nvSpPr>
        <p:spPr bwMode="auto">
          <a:xfrm>
            <a:off x="3354388" y="1660525"/>
            <a:ext cx="1047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Projet</a:t>
            </a:r>
          </a:p>
        </p:txBody>
      </p:sp>
      <p:sp>
        <p:nvSpPr>
          <p:cNvPr id="22558" name="Text Box 30"/>
          <p:cNvSpPr txBox="1">
            <a:spLocks noChangeArrowheads="1"/>
          </p:cNvSpPr>
          <p:nvPr/>
        </p:nvSpPr>
        <p:spPr bwMode="auto">
          <a:xfrm>
            <a:off x="4621213" y="1666875"/>
            <a:ext cx="2386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Rapport/Article</a:t>
            </a: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3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73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73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73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353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4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Résultats</a:t>
            </a:r>
          </a:p>
        </p:txBody>
      </p:sp>
      <p:sp>
        <p:nvSpPr>
          <p:cNvPr id="1174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fr-FR" smtClean="0"/>
              <a:t>Structure générale</a:t>
            </a:r>
          </a:p>
          <a:p>
            <a:pPr lvl="1">
              <a:lnSpc>
                <a:spcPct val="90000"/>
              </a:lnSpc>
              <a:defRPr/>
            </a:pPr>
            <a:r>
              <a:rPr lang="fr-FR" smtClean="0"/>
              <a:t>On reprend les chapitres des procédures</a:t>
            </a:r>
          </a:p>
          <a:p>
            <a:pPr lvl="1">
              <a:lnSpc>
                <a:spcPct val="90000"/>
              </a:lnSpc>
              <a:defRPr/>
            </a:pPr>
            <a:r>
              <a:rPr lang="fr-FR" smtClean="0"/>
              <a:t>Dans chaque chapitre</a:t>
            </a:r>
          </a:p>
          <a:p>
            <a:pPr lvl="2">
              <a:lnSpc>
                <a:spcPct val="90000"/>
              </a:lnSpc>
              <a:defRPr/>
            </a:pPr>
            <a:r>
              <a:rPr lang="fr-FR" smtClean="0"/>
              <a:t>Description du résultat d’abord</a:t>
            </a:r>
          </a:p>
          <a:p>
            <a:pPr lvl="2">
              <a:lnSpc>
                <a:spcPct val="90000"/>
              </a:lnSpc>
              <a:defRPr/>
            </a:pPr>
            <a:r>
              <a:rPr lang="fr-FR" smtClean="0"/>
              <a:t>Statistiques après</a:t>
            </a:r>
          </a:p>
          <a:p>
            <a:pPr lvl="1">
              <a:lnSpc>
                <a:spcPct val="90000"/>
              </a:lnSpc>
              <a:defRPr/>
            </a:pPr>
            <a:r>
              <a:rPr lang="fr-FR" smtClean="0"/>
              <a:t>Lier les chapitres </a:t>
            </a:r>
          </a:p>
          <a:p>
            <a:pPr lvl="2">
              <a:lnSpc>
                <a:spcPct val="90000"/>
              </a:lnSpc>
              <a:defRPr/>
            </a:pPr>
            <a:r>
              <a:rPr lang="fr-FR" smtClean="0"/>
              <a:t>petite conclusion </a:t>
            </a:r>
          </a:p>
          <a:p>
            <a:pPr lvl="2">
              <a:lnSpc>
                <a:spcPct val="90000"/>
              </a:lnSpc>
              <a:defRPr/>
            </a:pPr>
            <a:r>
              <a:rPr lang="fr-FR" smtClean="0"/>
              <a:t>apport du nouveau chapitre</a:t>
            </a:r>
          </a:p>
          <a:p>
            <a:pPr lvl="1">
              <a:lnSpc>
                <a:spcPct val="90000"/>
              </a:lnSpc>
              <a:defRPr/>
            </a:pPr>
            <a:r>
              <a:rPr lang="fr-FR" smtClean="0"/>
              <a:t>Essayer de suivre un fil logique </a:t>
            </a:r>
          </a:p>
          <a:p>
            <a:pPr lvl="1">
              <a:lnSpc>
                <a:spcPct val="90000"/>
              </a:lnSpc>
              <a:defRPr/>
            </a:pPr>
            <a:r>
              <a:rPr lang="fr-FR" smtClean="0"/>
              <a:t>Eviter les redondances</a:t>
            </a:r>
          </a:p>
          <a:p>
            <a:pPr lvl="2">
              <a:lnSpc>
                <a:spcPct val="90000"/>
              </a:lnSpc>
              <a:defRPr/>
            </a:pPr>
            <a:endParaRPr lang="fr-FR" sz="1800" smtClean="0"/>
          </a:p>
          <a:p>
            <a:pPr lvl="3">
              <a:lnSpc>
                <a:spcPct val="90000"/>
              </a:lnSpc>
              <a:defRPr/>
            </a:pPr>
            <a:endParaRPr lang="fr-FR" smtClean="0"/>
          </a:p>
          <a:p>
            <a:pPr lvl="1">
              <a:lnSpc>
                <a:spcPct val="90000"/>
              </a:lnSpc>
              <a:defRPr/>
            </a:pPr>
            <a:endParaRPr lang="fr-FR" smtClean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5554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Discussion</a:t>
            </a:r>
          </a:p>
          <a:p>
            <a:pPr>
              <a:defRPr/>
            </a:pPr>
            <a:endParaRPr lang="fr-FR" smtClean="0"/>
          </a:p>
        </p:txBody>
      </p:sp>
      <p:sp>
        <p:nvSpPr>
          <p:cNvPr id="24579" name="AutoShape 3"/>
          <p:cNvSpPr>
            <a:spLocks noChangeArrowheads="1"/>
          </p:cNvSpPr>
          <p:nvPr/>
        </p:nvSpPr>
        <p:spPr bwMode="auto">
          <a:xfrm>
            <a:off x="5103813" y="2141538"/>
            <a:ext cx="1325562" cy="1187450"/>
          </a:xfrm>
          <a:custGeom>
            <a:avLst/>
            <a:gdLst>
              <a:gd name="T0" fmla="*/ 63665999 w 21600"/>
              <a:gd name="T1" fmla="*/ 32639759 h 21600"/>
              <a:gd name="T2" fmla="*/ 40673950 w 21600"/>
              <a:gd name="T3" fmla="*/ 65279518 h 21600"/>
              <a:gd name="T4" fmla="*/ 17681894 w 21600"/>
              <a:gd name="T5" fmla="*/ 32639759 h 21600"/>
              <a:gd name="T6" fmla="*/ 40673950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24580" name="AutoShape 4"/>
          <p:cNvSpPr>
            <a:spLocks noChangeArrowheads="1"/>
          </p:cNvSpPr>
          <p:nvPr/>
        </p:nvSpPr>
        <p:spPr bwMode="auto">
          <a:xfrm flipV="1">
            <a:off x="5105400" y="4479925"/>
            <a:ext cx="1325563" cy="1187450"/>
          </a:xfrm>
          <a:custGeom>
            <a:avLst/>
            <a:gdLst>
              <a:gd name="T0" fmla="*/ 63666108 w 21600"/>
              <a:gd name="T1" fmla="*/ 32639759 h 21600"/>
              <a:gd name="T2" fmla="*/ 40674042 w 21600"/>
              <a:gd name="T3" fmla="*/ 65279518 h 21600"/>
              <a:gd name="T4" fmla="*/ 17681907 w 21600"/>
              <a:gd name="T5" fmla="*/ 32639759 h 21600"/>
              <a:gd name="T6" fmla="*/ 40674042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5426075" y="3316288"/>
            <a:ext cx="669925" cy="595312"/>
          </a:xfrm>
          <a:prstGeom prst="rect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24582" name="Oval 6"/>
          <p:cNvSpPr>
            <a:spLocks noChangeArrowheads="1"/>
          </p:cNvSpPr>
          <p:nvPr/>
        </p:nvSpPr>
        <p:spPr bwMode="auto">
          <a:xfrm>
            <a:off x="5454650" y="3883025"/>
            <a:ext cx="641350" cy="671513"/>
          </a:xfrm>
          <a:prstGeom prst="ellipse">
            <a:avLst/>
          </a:prstGeom>
          <a:solidFill>
            <a:srgbClr val="020968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24583" name="AutoShape 7"/>
          <p:cNvSpPr>
            <a:spLocks noChangeArrowheads="1"/>
          </p:cNvSpPr>
          <p:nvPr/>
        </p:nvSpPr>
        <p:spPr bwMode="auto">
          <a:xfrm>
            <a:off x="3244850" y="2122488"/>
            <a:ext cx="1325563" cy="1187450"/>
          </a:xfrm>
          <a:custGeom>
            <a:avLst/>
            <a:gdLst>
              <a:gd name="T0" fmla="*/ 63666108 w 21600"/>
              <a:gd name="T1" fmla="*/ 32639759 h 21600"/>
              <a:gd name="T2" fmla="*/ 40674042 w 21600"/>
              <a:gd name="T3" fmla="*/ 65279518 h 21600"/>
              <a:gd name="T4" fmla="*/ 17681907 w 21600"/>
              <a:gd name="T5" fmla="*/ 32639759 h 21600"/>
              <a:gd name="T6" fmla="*/ 40674042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24584" name="AutoShape 8"/>
          <p:cNvSpPr>
            <a:spLocks noChangeArrowheads="1"/>
          </p:cNvSpPr>
          <p:nvPr/>
        </p:nvSpPr>
        <p:spPr bwMode="auto">
          <a:xfrm flipV="1">
            <a:off x="3441700" y="4505325"/>
            <a:ext cx="914400" cy="638175"/>
          </a:xfrm>
          <a:custGeom>
            <a:avLst/>
            <a:gdLst>
              <a:gd name="T0" fmla="*/ 30295638 w 21600"/>
              <a:gd name="T1" fmla="*/ 9427500 h 21600"/>
              <a:gd name="T2" fmla="*/ 19354798 w 21600"/>
              <a:gd name="T3" fmla="*/ 18854970 h 21600"/>
              <a:gd name="T4" fmla="*/ 8413961 w 21600"/>
              <a:gd name="T5" fmla="*/ 9427500 h 21600"/>
              <a:gd name="T6" fmla="*/ 19354798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3490913" y="3309938"/>
            <a:ext cx="882650" cy="595312"/>
          </a:xfrm>
          <a:prstGeom prst="rect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3494088" y="3921125"/>
            <a:ext cx="868362" cy="595313"/>
          </a:xfrm>
          <a:prstGeom prst="rect">
            <a:avLst/>
          </a:prstGeom>
          <a:solidFill>
            <a:srgbClr val="2CFCF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24587" name="Text Box 11"/>
          <p:cNvSpPr txBox="1">
            <a:spLocks noChangeArrowheads="1"/>
          </p:cNvSpPr>
          <p:nvPr/>
        </p:nvSpPr>
        <p:spPr bwMode="auto">
          <a:xfrm>
            <a:off x="6599238" y="2241550"/>
            <a:ext cx="1958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Introduction</a:t>
            </a:r>
          </a:p>
        </p:txBody>
      </p:sp>
      <p:sp>
        <p:nvSpPr>
          <p:cNvPr id="24588" name="Text Box 12"/>
          <p:cNvSpPr txBox="1">
            <a:spLocks noChangeArrowheads="1"/>
          </p:cNvSpPr>
          <p:nvPr/>
        </p:nvSpPr>
        <p:spPr bwMode="auto">
          <a:xfrm>
            <a:off x="1084263" y="2319338"/>
            <a:ext cx="1958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Introduction</a:t>
            </a:r>
          </a:p>
        </p:txBody>
      </p:sp>
      <p:sp>
        <p:nvSpPr>
          <p:cNvPr id="24589" name="Text Box 13"/>
          <p:cNvSpPr txBox="1">
            <a:spLocks noChangeArrowheads="1"/>
          </p:cNvSpPr>
          <p:nvPr/>
        </p:nvSpPr>
        <p:spPr bwMode="auto">
          <a:xfrm>
            <a:off x="7688263" y="3392488"/>
            <a:ext cx="160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Méthodes</a:t>
            </a:r>
          </a:p>
        </p:txBody>
      </p:sp>
      <p:sp>
        <p:nvSpPr>
          <p:cNvPr id="24590" name="Rectangle 14"/>
          <p:cNvSpPr>
            <a:spLocks noChangeArrowheads="1"/>
          </p:cNvSpPr>
          <p:nvPr/>
        </p:nvSpPr>
        <p:spPr bwMode="auto">
          <a:xfrm>
            <a:off x="5426075" y="3635375"/>
            <a:ext cx="669925" cy="274638"/>
          </a:xfrm>
          <a:prstGeom prst="rect">
            <a:avLst/>
          </a:prstGeom>
          <a:solidFill>
            <a:srgbClr val="2CFCF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24591" name="Text Box 15"/>
          <p:cNvSpPr txBox="1">
            <a:spLocks noChangeArrowheads="1"/>
          </p:cNvSpPr>
          <p:nvPr/>
        </p:nvSpPr>
        <p:spPr bwMode="auto">
          <a:xfrm>
            <a:off x="1239838" y="3579813"/>
            <a:ext cx="1047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Projet</a:t>
            </a:r>
          </a:p>
        </p:txBody>
      </p:sp>
      <p:sp>
        <p:nvSpPr>
          <p:cNvPr id="24592" name="Text Box 16"/>
          <p:cNvSpPr txBox="1">
            <a:spLocks noChangeArrowheads="1"/>
          </p:cNvSpPr>
          <p:nvPr/>
        </p:nvSpPr>
        <p:spPr bwMode="auto">
          <a:xfrm>
            <a:off x="6203950" y="3282950"/>
            <a:ext cx="12890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1800" b="1"/>
              <a:t>Générales</a:t>
            </a:r>
          </a:p>
        </p:txBody>
      </p:sp>
      <p:sp>
        <p:nvSpPr>
          <p:cNvPr id="24593" name="Text Box 17"/>
          <p:cNvSpPr txBox="1">
            <a:spLocks noChangeArrowheads="1"/>
          </p:cNvSpPr>
          <p:nvPr/>
        </p:nvSpPr>
        <p:spPr bwMode="auto">
          <a:xfrm>
            <a:off x="6207125" y="3622675"/>
            <a:ext cx="1441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1800" b="1"/>
              <a:t>Procédures</a:t>
            </a:r>
          </a:p>
        </p:txBody>
      </p:sp>
      <p:sp>
        <p:nvSpPr>
          <p:cNvPr id="24594" name="Line 18"/>
          <p:cNvSpPr>
            <a:spLocks noChangeShapeType="1"/>
          </p:cNvSpPr>
          <p:nvPr/>
        </p:nvSpPr>
        <p:spPr bwMode="auto">
          <a:xfrm flipH="1">
            <a:off x="7635875" y="3362325"/>
            <a:ext cx="0" cy="577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24595" name="Text Box 19"/>
          <p:cNvSpPr txBox="1">
            <a:spLocks noChangeArrowheads="1"/>
          </p:cNvSpPr>
          <p:nvPr/>
        </p:nvSpPr>
        <p:spPr bwMode="auto">
          <a:xfrm>
            <a:off x="6970713" y="4035425"/>
            <a:ext cx="15573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Résultats</a:t>
            </a:r>
          </a:p>
        </p:txBody>
      </p:sp>
      <p:sp>
        <p:nvSpPr>
          <p:cNvPr id="24596" name="Text Box 20"/>
          <p:cNvSpPr txBox="1">
            <a:spLocks noChangeArrowheads="1"/>
          </p:cNvSpPr>
          <p:nvPr/>
        </p:nvSpPr>
        <p:spPr bwMode="auto">
          <a:xfrm>
            <a:off x="6899275" y="4937125"/>
            <a:ext cx="1809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Discussion</a:t>
            </a:r>
          </a:p>
        </p:txBody>
      </p:sp>
      <p:sp>
        <p:nvSpPr>
          <p:cNvPr id="24597" name="Text Box 21"/>
          <p:cNvSpPr txBox="1">
            <a:spLocks noChangeArrowheads="1"/>
          </p:cNvSpPr>
          <p:nvPr/>
        </p:nvSpPr>
        <p:spPr bwMode="auto">
          <a:xfrm>
            <a:off x="1228725" y="4565650"/>
            <a:ext cx="1557338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fr-FR" sz="2400" b="1"/>
              <a:t>Résultats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fr-FR" sz="2400" b="1"/>
              <a:t>Attendus</a:t>
            </a:r>
          </a:p>
        </p:txBody>
      </p:sp>
      <p:sp>
        <p:nvSpPr>
          <p:cNvPr id="24598" name="Text Box 22"/>
          <p:cNvSpPr txBox="1">
            <a:spLocks noChangeArrowheads="1"/>
          </p:cNvSpPr>
          <p:nvPr/>
        </p:nvSpPr>
        <p:spPr bwMode="auto">
          <a:xfrm>
            <a:off x="2251075" y="3422650"/>
            <a:ext cx="12509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1800" b="1"/>
              <a:t>Approche</a:t>
            </a:r>
          </a:p>
        </p:txBody>
      </p:sp>
      <p:sp>
        <p:nvSpPr>
          <p:cNvPr id="24599" name="Text Box 23"/>
          <p:cNvSpPr txBox="1">
            <a:spLocks noChangeArrowheads="1"/>
          </p:cNvSpPr>
          <p:nvPr/>
        </p:nvSpPr>
        <p:spPr bwMode="auto">
          <a:xfrm>
            <a:off x="2273300" y="3957638"/>
            <a:ext cx="12382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1800" b="1"/>
              <a:t>Protocole</a:t>
            </a:r>
          </a:p>
        </p:txBody>
      </p:sp>
      <p:sp>
        <p:nvSpPr>
          <p:cNvPr id="24600" name="Line 24"/>
          <p:cNvSpPr>
            <a:spLocks noChangeShapeType="1"/>
          </p:cNvSpPr>
          <p:nvPr/>
        </p:nvSpPr>
        <p:spPr bwMode="auto">
          <a:xfrm flipH="1">
            <a:off x="2289175" y="3576638"/>
            <a:ext cx="0" cy="577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24601" name="Line 25"/>
          <p:cNvSpPr>
            <a:spLocks noChangeShapeType="1"/>
          </p:cNvSpPr>
          <p:nvPr/>
        </p:nvSpPr>
        <p:spPr bwMode="auto">
          <a:xfrm flipV="1">
            <a:off x="4451350" y="3527425"/>
            <a:ext cx="866775" cy="1682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24602" name="Line 26"/>
          <p:cNvSpPr>
            <a:spLocks noChangeShapeType="1"/>
          </p:cNvSpPr>
          <p:nvPr/>
        </p:nvSpPr>
        <p:spPr bwMode="auto">
          <a:xfrm flipV="1">
            <a:off x="4389438" y="3802063"/>
            <a:ext cx="1004887" cy="4429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75579" name="Rectangle 2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Projet, Rapport, Article</a:t>
            </a:r>
          </a:p>
        </p:txBody>
      </p:sp>
      <p:sp>
        <p:nvSpPr>
          <p:cNvPr id="1175580" name="Oval 28"/>
          <p:cNvSpPr>
            <a:spLocks noChangeArrowheads="1"/>
          </p:cNvSpPr>
          <p:nvPr/>
        </p:nvSpPr>
        <p:spPr bwMode="auto">
          <a:xfrm rot="623528">
            <a:off x="3198813" y="4548188"/>
            <a:ext cx="3509962" cy="1004887"/>
          </a:xfrm>
          <a:prstGeom prst="ellipse">
            <a:avLst/>
          </a:prstGeom>
          <a:noFill/>
          <a:ln w="381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24605" name="Text Box 29"/>
          <p:cNvSpPr txBox="1">
            <a:spLocks noChangeArrowheads="1"/>
          </p:cNvSpPr>
          <p:nvPr/>
        </p:nvSpPr>
        <p:spPr bwMode="auto">
          <a:xfrm>
            <a:off x="3354388" y="1660525"/>
            <a:ext cx="1047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Projet</a:t>
            </a:r>
          </a:p>
        </p:txBody>
      </p:sp>
      <p:sp>
        <p:nvSpPr>
          <p:cNvPr id="24606" name="Text Box 30"/>
          <p:cNvSpPr txBox="1">
            <a:spLocks noChangeArrowheads="1"/>
          </p:cNvSpPr>
          <p:nvPr/>
        </p:nvSpPr>
        <p:spPr bwMode="auto">
          <a:xfrm>
            <a:off x="4621213" y="1666875"/>
            <a:ext cx="2386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Rapport/Article</a:t>
            </a: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5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75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75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75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558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6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Discussion: Projet</a:t>
            </a:r>
          </a:p>
        </p:txBody>
      </p:sp>
      <p:sp>
        <p:nvSpPr>
          <p:cNvPr id="1176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fr-FR" sz="2800" smtClean="0"/>
              <a:t>Structure générale</a:t>
            </a:r>
          </a:p>
          <a:p>
            <a:pPr lvl="1">
              <a:defRPr/>
            </a:pPr>
            <a:r>
              <a:rPr lang="fr-FR" sz="2000" smtClean="0"/>
              <a:t>On rappelle la question à laquelle les expériences doivent répondre</a:t>
            </a:r>
          </a:p>
          <a:p>
            <a:pPr lvl="1">
              <a:defRPr/>
            </a:pPr>
            <a:r>
              <a:rPr lang="fr-FR" sz="2000" smtClean="0"/>
              <a:t>On reprend les expériences programmées dans l’ordre</a:t>
            </a:r>
          </a:p>
          <a:p>
            <a:pPr lvl="1">
              <a:defRPr/>
            </a:pPr>
            <a:r>
              <a:rPr lang="fr-FR" sz="2000" smtClean="0"/>
              <a:t>Pour chaque expérience</a:t>
            </a:r>
          </a:p>
          <a:p>
            <a:pPr lvl="2">
              <a:defRPr/>
            </a:pPr>
            <a:r>
              <a:rPr lang="fr-FR" sz="1800" smtClean="0"/>
              <a:t>Décrire les résultats possibles </a:t>
            </a:r>
          </a:p>
          <a:p>
            <a:pPr lvl="2">
              <a:defRPr/>
            </a:pPr>
            <a:r>
              <a:rPr lang="fr-FR" sz="1800" smtClean="0"/>
              <a:t>Analyser leur conséquences par rapport à l’hypothèse de départ</a:t>
            </a:r>
          </a:p>
          <a:p>
            <a:pPr lvl="1">
              <a:defRPr/>
            </a:pPr>
            <a:r>
              <a:rPr lang="fr-FR" sz="2000" smtClean="0"/>
              <a:t>Petite conclusion de perspective</a:t>
            </a:r>
          </a:p>
          <a:p>
            <a:pPr lvl="2">
              <a:defRPr/>
            </a:pPr>
            <a:r>
              <a:rPr lang="fr-FR" sz="1800" smtClean="0"/>
              <a:t>On replace la contribution des expériences par rapport à la question et la question par rapport à la problématique générale</a:t>
            </a:r>
          </a:p>
          <a:p>
            <a:pPr lvl="3">
              <a:defRPr/>
            </a:pPr>
            <a:r>
              <a:rPr lang="fr-FR" sz="1600" smtClean="0"/>
              <a:t>On remonte le chemin de l’introduction</a:t>
            </a: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8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Discussion: Article</a:t>
            </a:r>
          </a:p>
        </p:txBody>
      </p:sp>
      <p:sp>
        <p:nvSpPr>
          <p:cNvPr id="1178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2763" y="1073150"/>
            <a:ext cx="8890000" cy="5313363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fr-FR" sz="2400" smtClean="0"/>
              <a:t>Structure générale</a:t>
            </a:r>
          </a:p>
          <a:p>
            <a:pPr lvl="1">
              <a:lnSpc>
                <a:spcPct val="90000"/>
              </a:lnSpc>
              <a:defRPr/>
            </a:pPr>
            <a:r>
              <a:rPr lang="fr-FR" sz="1800" smtClean="0"/>
              <a:t>Résumé des résultats</a:t>
            </a:r>
          </a:p>
          <a:p>
            <a:pPr lvl="1">
              <a:lnSpc>
                <a:spcPct val="90000"/>
              </a:lnSpc>
              <a:defRPr/>
            </a:pPr>
            <a:r>
              <a:rPr lang="fr-FR" sz="1800" smtClean="0"/>
              <a:t>Nos résultats par rapport à la littérature </a:t>
            </a:r>
          </a:p>
          <a:p>
            <a:pPr lvl="2">
              <a:lnSpc>
                <a:spcPct val="90000"/>
              </a:lnSpc>
              <a:defRPr/>
            </a:pPr>
            <a:r>
              <a:rPr lang="fr-FR" sz="1600" smtClean="0"/>
              <a:t>En accord: alors bien montrer la nouveauté</a:t>
            </a:r>
          </a:p>
          <a:p>
            <a:pPr lvl="2">
              <a:lnSpc>
                <a:spcPct val="90000"/>
              </a:lnSpc>
              <a:defRPr/>
            </a:pPr>
            <a:r>
              <a:rPr lang="fr-FR" sz="1600" smtClean="0"/>
              <a:t>En désaccord: alors essayer d’expliquer pourquoi</a:t>
            </a:r>
          </a:p>
          <a:p>
            <a:pPr lvl="1">
              <a:lnSpc>
                <a:spcPct val="90000"/>
              </a:lnSpc>
              <a:defRPr/>
            </a:pPr>
            <a:r>
              <a:rPr lang="fr-FR" sz="1800" smtClean="0"/>
              <a:t>Discussion des mécanismes possibles à la base des effets observés</a:t>
            </a:r>
          </a:p>
          <a:p>
            <a:pPr lvl="1">
              <a:lnSpc>
                <a:spcPct val="90000"/>
              </a:lnSpc>
              <a:defRPr/>
            </a:pPr>
            <a:r>
              <a:rPr lang="fr-FR" sz="1800" smtClean="0"/>
              <a:t>Limitations </a:t>
            </a:r>
          </a:p>
          <a:p>
            <a:pPr lvl="1">
              <a:lnSpc>
                <a:spcPct val="90000"/>
              </a:lnSpc>
              <a:defRPr/>
            </a:pPr>
            <a:r>
              <a:rPr lang="fr-FR" sz="1800" smtClean="0"/>
              <a:t>Implications physiologiques (selon le niveau d’analyse)</a:t>
            </a:r>
          </a:p>
          <a:p>
            <a:pPr lvl="2">
              <a:lnSpc>
                <a:spcPct val="90000"/>
              </a:lnSpc>
              <a:defRPr/>
            </a:pPr>
            <a:r>
              <a:rPr lang="fr-FR" sz="1600" smtClean="0"/>
              <a:t>Rôle dans : fonction neuronale, système neuronal, comportement</a:t>
            </a:r>
          </a:p>
          <a:p>
            <a:pPr lvl="1">
              <a:lnSpc>
                <a:spcPct val="90000"/>
              </a:lnSpc>
              <a:defRPr/>
            </a:pPr>
            <a:r>
              <a:rPr lang="fr-FR" sz="1800" smtClean="0"/>
              <a:t>Implication dans la pathologie (s’il y a lieu)</a:t>
            </a:r>
          </a:p>
          <a:p>
            <a:pPr lvl="1">
              <a:lnSpc>
                <a:spcPct val="90000"/>
              </a:lnSpc>
              <a:defRPr/>
            </a:pPr>
            <a:r>
              <a:rPr lang="fr-FR" sz="1800" smtClean="0"/>
              <a:t>Conclusion</a:t>
            </a:r>
          </a:p>
          <a:p>
            <a:pPr lvl="2">
              <a:lnSpc>
                <a:spcPct val="90000"/>
              </a:lnSpc>
              <a:defRPr/>
            </a:pPr>
            <a:r>
              <a:rPr lang="fr-FR" sz="1600" smtClean="0"/>
              <a:t>La contribution des expériences par rapport à la question et la question par rapport à la problématique générale en montrant bien la contribution</a:t>
            </a: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Discussion: Rapport de Master</a:t>
            </a:r>
          </a:p>
        </p:txBody>
      </p:sp>
      <p:sp>
        <p:nvSpPr>
          <p:cNvPr id="1177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2763" y="1073150"/>
            <a:ext cx="8890000" cy="5313363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fr-FR" smtClean="0"/>
              <a:t>Structure générale</a:t>
            </a:r>
          </a:p>
          <a:p>
            <a:pPr lvl="1">
              <a:lnSpc>
                <a:spcPct val="90000"/>
              </a:lnSpc>
              <a:defRPr/>
            </a:pPr>
            <a:r>
              <a:rPr lang="fr-FR" smtClean="0"/>
              <a:t>Résumé des résultats</a:t>
            </a:r>
          </a:p>
          <a:p>
            <a:pPr lvl="1">
              <a:lnSpc>
                <a:spcPct val="90000"/>
              </a:lnSpc>
              <a:defRPr/>
            </a:pPr>
            <a:r>
              <a:rPr lang="fr-FR" smtClean="0"/>
              <a:t>Nos résultats par rapport à la littérature</a:t>
            </a:r>
          </a:p>
          <a:p>
            <a:pPr lvl="1">
              <a:lnSpc>
                <a:spcPct val="90000"/>
              </a:lnSpc>
              <a:defRPr/>
            </a:pPr>
            <a:r>
              <a:rPr lang="fr-FR" smtClean="0"/>
              <a:t>Discussion des mécanismes possibles </a:t>
            </a:r>
          </a:p>
          <a:p>
            <a:pPr lvl="1">
              <a:lnSpc>
                <a:spcPct val="90000"/>
              </a:lnSpc>
              <a:defRPr/>
            </a:pPr>
            <a:r>
              <a:rPr lang="fr-FR" smtClean="0">
                <a:solidFill>
                  <a:srgbClr val="FF0000"/>
                </a:solidFill>
              </a:rPr>
              <a:t>Analyse détaillée des limitations</a:t>
            </a:r>
          </a:p>
          <a:p>
            <a:pPr lvl="2">
              <a:lnSpc>
                <a:spcPct val="90000"/>
              </a:lnSpc>
              <a:defRPr/>
            </a:pPr>
            <a:r>
              <a:rPr lang="fr-FR" smtClean="0"/>
              <a:t>Limite des techniques et donc biais possibles</a:t>
            </a:r>
          </a:p>
          <a:p>
            <a:pPr lvl="2">
              <a:lnSpc>
                <a:spcPct val="90000"/>
              </a:lnSpc>
              <a:defRPr/>
            </a:pPr>
            <a:r>
              <a:rPr lang="fr-FR" smtClean="0"/>
              <a:t>Expériences complémentaires à faire</a:t>
            </a:r>
          </a:p>
          <a:p>
            <a:pPr lvl="1">
              <a:lnSpc>
                <a:spcPct val="90000"/>
              </a:lnSpc>
              <a:defRPr/>
            </a:pPr>
            <a:r>
              <a:rPr lang="fr-FR" smtClean="0"/>
              <a:t>Implications physiologiques et pathologiques</a:t>
            </a:r>
          </a:p>
          <a:p>
            <a:pPr lvl="1">
              <a:lnSpc>
                <a:spcPct val="90000"/>
              </a:lnSpc>
              <a:defRPr/>
            </a:pPr>
            <a:r>
              <a:rPr lang="fr-FR" smtClean="0"/>
              <a:t>Conclusion et perspective</a:t>
            </a:r>
          </a:p>
          <a:p>
            <a:pPr lvl="2">
              <a:lnSpc>
                <a:spcPct val="90000"/>
              </a:lnSpc>
              <a:defRPr/>
            </a:pPr>
            <a:r>
              <a:rPr lang="fr-FR" smtClean="0"/>
              <a:t>On replace la contribution des expériences par rapport à la question </a:t>
            </a:r>
            <a:r>
              <a:rPr lang="fr-FR" smtClean="0">
                <a:solidFill>
                  <a:srgbClr val="FF0000"/>
                </a:solidFill>
              </a:rPr>
              <a:t>et on ouvre la voie à ce qu’il reste à faire</a:t>
            </a: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9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Discussion</a:t>
            </a:r>
          </a:p>
        </p:txBody>
      </p:sp>
      <p:sp>
        <p:nvSpPr>
          <p:cNvPr id="1179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Comparaison</a:t>
            </a:r>
          </a:p>
        </p:txBody>
      </p:sp>
      <p:sp>
        <p:nvSpPr>
          <p:cNvPr id="1179652" name="AutoShape 4"/>
          <p:cNvSpPr>
            <a:spLocks noChangeArrowheads="1"/>
          </p:cNvSpPr>
          <p:nvPr/>
        </p:nvSpPr>
        <p:spPr bwMode="auto">
          <a:xfrm flipV="1">
            <a:off x="1989138" y="2266950"/>
            <a:ext cx="411162" cy="458788"/>
          </a:xfrm>
          <a:custGeom>
            <a:avLst/>
            <a:gdLst>
              <a:gd name="T0" fmla="*/ 6848265 w 21600"/>
              <a:gd name="T1" fmla="*/ 4872371 h 21600"/>
              <a:gd name="T2" fmla="*/ 3913291 w 21600"/>
              <a:gd name="T3" fmla="*/ 9744741 h 21600"/>
              <a:gd name="T4" fmla="*/ 978318 w 21600"/>
              <a:gd name="T5" fmla="*/ 4872371 h 21600"/>
              <a:gd name="T6" fmla="*/ 3913291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33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179653" name="AutoShape 5"/>
          <p:cNvSpPr>
            <a:spLocks noChangeArrowheads="1"/>
          </p:cNvSpPr>
          <p:nvPr/>
        </p:nvSpPr>
        <p:spPr bwMode="auto">
          <a:xfrm flipV="1">
            <a:off x="1884363" y="2724150"/>
            <a:ext cx="608012" cy="366713"/>
          </a:xfrm>
          <a:custGeom>
            <a:avLst/>
            <a:gdLst>
              <a:gd name="T0" fmla="*/ 15668724 w 21600"/>
              <a:gd name="T1" fmla="*/ 3112918 h 21600"/>
              <a:gd name="T2" fmla="*/ 8557375 w 21600"/>
              <a:gd name="T3" fmla="*/ 6225853 h 21600"/>
              <a:gd name="T4" fmla="*/ 1446027 w 21600"/>
              <a:gd name="T5" fmla="*/ 3112918 h 21600"/>
              <a:gd name="T6" fmla="*/ 8557375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625 w 21600"/>
              <a:gd name="T13" fmla="*/ 3625 h 21600"/>
              <a:gd name="T14" fmla="*/ 17975 w 21600"/>
              <a:gd name="T15" fmla="*/ 1797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3650" y="21600"/>
                </a:lnTo>
                <a:lnTo>
                  <a:pt x="1795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33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179654" name="Text Box 6"/>
          <p:cNvSpPr txBox="1">
            <a:spLocks noChangeArrowheads="1"/>
          </p:cNvSpPr>
          <p:nvPr/>
        </p:nvSpPr>
        <p:spPr bwMode="auto">
          <a:xfrm>
            <a:off x="3679825" y="1992313"/>
            <a:ext cx="28082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000" b="1"/>
              <a:t>Résumé des résultats</a:t>
            </a:r>
          </a:p>
        </p:txBody>
      </p:sp>
      <p:sp>
        <p:nvSpPr>
          <p:cNvPr id="1179655" name="Text Box 7"/>
          <p:cNvSpPr txBox="1">
            <a:spLocks noChangeArrowheads="1"/>
          </p:cNvSpPr>
          <p:nvPr/>
        </p:nvSpPr>
        <p:spPr bwMode="auto">
          <a:xfrm>
            <a:off x="4144963" y="2497138"/>
            <a:ext cx="187801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fr-FR" sz="2000" b="1"/>
              <a:t>Comparaison 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fr-FR" sz="2000" b="1"/>
              <a:t>Littérature</a:t>
            </a:r>
          </a:p>
        </p:txBody>
      </p:sp>
      <p:sp>
        <p:nvSpPr>
          <p:cNvPr id="1179656" name="AutoShape 8"/>
          <p:cNvSpPr>
            <a:spLocks noChangeArrowheads="1"/>
          </p:cNvSpPr>
          <p:nvPr/>
        </p:nvSpPr>
        <p:spPr bwMode="auto">
          <a:xfrm flipV="1">
            <a:off x="1781175" y="3092450"/>
            <a:ext cx="820738" cy="352425"/>
          </a:xfrm>
          <a:custGeom>
            <a:avLst/>
            <a:gdLst>
              <a:gd name="T0" fmla="*/ 29106636 w 21600"/>
              <a:gd name="T1" fmla="*/ 2875086 h 21600"/>
              <a:gd name="T2" fmla="*/ 15592843 w 21600"/>
              <a:gd name="T3" fmla="*/ 5750156 h 21600"/>
              <a:gd name="T4" fmla="*/ 2079051 w 21600"/>
              <a:gd name="T5" fmla="*/ 2875086 h 21600"/>
              <a:gd name="T6" fmla="*/ 15592843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240 w 21600"/>
              <a:gd name="T13" fmla="*/ 3240 h 21600"/>
              <a:gd name="T14" fmla="*/ 18360 w 21600"/>
              <a:gd name="T15" fmla="*/ 1836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880" y="21600"/>
                </a:lnTo>
                <a:lnTo>
                  <a:pt x="1872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66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179657" name="Text Box 9"/>
          <p:cNvSpPr txBox="1">
            <a:spLocks noChangeArrowheads="1"/>
          </p:cNvSpPr>
          <p:nvPr/>
        </p:nvSpPr>
        <p:spPr bwMode="auto">
          <a:xfrm>
            <a:off x="4237038" y="3186113"/>
            <a:ext cx="16938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fr-FR" sz="2000" b="1"/>
              <a:t>Mécanismes</a:t>
            </a:r>
          </a:p>
        </p:txBody>
      </p:sp>
      <p:sp>
        <p:nvSpPr>
          <p:cNvPr id="1179658" name="Text Box 10"/>
          <p:cNvSpPr txBox="1">
            <a:spLocks noChangeArrowheads="1"/>
          </p:cNvSpPr>
          <p:nvPr/>
        </p:nvSpPr>
        <p:spPr bwMode="auto">
          <a:xfrm>
            <a:off x="4386263" y="3630613"/>
            <a:ext cx="13954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fr-FR" sz="2000" b="1"/>
              <a:t>Limitation</a:t>
            </a:r>
          </a:p>
        </p:txBody>
      </p:sp>
      <p:sp>
        <p:nvSpPr>
          <p:cNvPr id="1179659" name="Text Box 11"/>
          <p:cNvSpPr txBox="1">
            <a:spLocks noChangeArrowheads="1"/>
          </p:cNvSpPr>
          <p:nvPr/>
        </p:nvSpPr>
        <p:spPr bwMode="auto">
          <a:xfrm>
            <a:off x="4187825" y="4076700"/>
            <a:ext cx="179387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fr-FR" sz="2000" b="1"/>
              <a:t>Implications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fr-FR" sz="2000" b="1"/>
              <a:t>Physio/Patho</a:t>
            </a:r>
          </a:p>
        </p:txBody>
      </p:sp>
      <p:sp>
        <p:nvSpPr>
          <p:cNvPr id="1179660" name="Text Box 12"/>
          <p:cNvSpPr txBox="1">
            <a:spLocks noChangeArrowheads="1"/>
          </p:cNvSpPr>
          <p:nvPr/>
        </p:nvSpPr>
        <p:spPr bwMode="auto">
          <a:xfrm>
            <a:off x="4279900" y="4806950"/>
            <a:ext cx="170973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fr-FR" sz="2000" b="1"/>
              <a:t>Conclusions</a:t>
            </a:r>
          </a:p>
        </p:txBody>
      </p:sp>
      <p:sp>
        <p:nvSpPr>
          <p:cNvPr id="1179661" name="AutoShape 13"/>
          <p:cNvSpPr>
            <a:spLocks noChangeArrowheads="1"/>
          </p:cNvSpPr>
          <p:nvPr/>
        </p:nvSpPr>
        <p:spPr bwMode="auto">
          <a:xfrm flipV="1">
            <a:off x="1631950" y="3438525"/>
            <a:ext cx="1125538" cy="839788"/>
          </a:xfrm>
          <a:custGeom>
            <a:avLst/>
            <a:gdLst>
              <a:gd name="T0" fmla="*/ 54739817 w 21600"/>
              <a:gd name="T1" fmla="*/ 16325089 h 21600"/>
              <a:gd name="T2" fmla="*/ 29324905 w 21600"/>
              <a:gd name="T3" fmla="*/ 32650178 h 21600"/>
              <a:gd name="T4" fmla="*/ 3909994 w 21600"/>
              <a:gd name="T5" fmla="*/ 16325089 h 21600"/>
              <a:gd name="T6" fmla="*/ 29324905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240 w 21600"/>
              <a:gd name="T13" fmla="*/ 3240 h 21600"/>
              <a:gd name="T14" fmla="*/ 18360 w 21600"/>
              <a:gd name="T15" fmla="*/ 1836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880" y="21600"/>
                </a:lnTo>
                <a:lnTo>
                  <a:pt x="1872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FF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179662" name="AutoShape 14"/>
          <p:cNvSpPr>
            <a:spLocks noChangeArrowheads="1"/>
          </p:cNvSpPr>
          <p:nvPr/>
        </p:nvSpPr>
        <p:spPr bwMode="auto">
          <a:xfrm flipV="1">
            <a:off x="1528763" y="4284663"/>
            <a:ext cx="1338262" cy="336550"/>
          </a:xfrm>
          <a:custGeom>
            <a:avLst/>
            <a:gdLst>
              <a:gd name="T0" fmla="*/ 80012147 w 21600"/>
              <a:gd name="T1" fmla="*/ 2621896 h 21600"/>
              <a:gd name="T2" fmla="*/ 41457065 w 21600"/>
              <a:gd name="T3" fmla="*/ 5243792 h 21600"/>
              <a:gd name="T4" fmla="*/ 2901984 w 21600"/>
              <a:gd name="T5" fmla="*/ 2621896 h 21600"/>
              <a:gd name="T6" fmla="*/ 41457065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556 w 21600"/>
              <a:gd name="T13" fmla="*/ 2556 h 21600"/>
              <a:gd name="T14" fmla="*/ 19044 w 21600"/>
              <a:gd name="T15" fmla="*/ 1904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511" y="21600"/>
                </a:lnTo>
                <a:lnTo>
                  <a:pt x="20089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99C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179663" name="AutoShape 15"/>
          <p:cNvSpPr>
            <a:spLocks noChangeArrowheads="1"/>
          </p:cNvSpPr>
          <p:nvPr/>
        </p:nvSpPr>
        <p:spPr bwMode="auto">
          <a:xfrm flipV="1">
            <a:off x="1423988" y="4618038"/>
            <a:ext cx="1535112" cy="169862"/>
          </a:xfrm>
          <a:custGeom>
            <a:avLst/>
            <a:gdLst>
              <a:gd name="T0" fmla="*/ 105281887 w 21600"/>
              <a:gd name="T1" fmla="*/ 667896 h 21600"/>
              <a:gd name="T2" fmla="*/ 54550203 w 21600"/>
              <a:gd name="T3" fmla="*/ 1335792 h 21600"/>
              <a:gd name="T4" fmla="*/ 3818520 w 21600"/>
              <a:gd name="T5" fmla="*/ 667896 h 21600"/>
              <a:gd name="T6" fmla="*/ 54550203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556 w 21600"/>
              <a:gd name="T13" fmla="*/ 2556 h 21600"/>
              <a:gd name="T14" fmla="*/ 19044 w 21600"/>
              <a:gd name="T15" fmla="*/ 1904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511" y="21600"/>
                </a:lnTo>
                <a:lnTo>
                  <a:pt x="20089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CCE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179664" name="AutoShape 16"/>
          <p:cNvSpPr>
            <a:spLocks noChangeArrowheads="1"/>
          </p:cNvSpPr>
          <p:nvPr/>
        </p:nvSpPr>
        <p:spPr bwMode="auto">
          <a:xfrm flipV="1">
            <a:off x="7583488" y="2271713"/>
            <a:ext cx="411162" cy="458787"/>
          </a:xfrm>
          <a:custGeom>
            <a:avLst/>
            <a:gdLst>
              <a:gd name="T0" fmla="*/ 6848265 w 21600"/>
              <a:gd name="T1" fmla="*/ 4872360 h 21600"/>
              <a:gd name="T2" fmla="*/ 3913291 w 21600"/>
              <a:gd name="T3" fmla="*/ 9744699 h 21600"/>
              <a:gd name="T4" fmla="*/ 978318 w 21600"/>
              <a:gd name="T5" fmla="*/ 4872360 h 21600"/>
              <a:gd name="T6" fmla="*/ 3913291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33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179665" name="AutoShape 17"/>
          <p:cNvSpPr>
            <a:spLocks noChangeArrowheads="1"/>
          </p:cNvSpPr>
          <p:nvPr/>
        </p:nvSpPr>
        <p:spPr bwMode="auto">
          <a:xfrm flipV="1">
            <a:off x="7478713" y="2728913"/>
            <a:ext cx="608012" cy="366712"/>
          </a:xfrm>
          <a:custGeom>
            <a:avLst/>
            <a:gdLst>
              <a:gd name="T0" fmla="*/ 15668724 w 21600"/>
              <a:gd name="T1" fmla="*/ 3112909 h 21600"/>
              <a:gd name="T2" fmla="*/ 8557375 w 21600"/>
              <a:gd name="T3" fmla="*/ 6225819 h 21600"/>
              <a:gd name="T4" fmla="*/ 1446027 w 21600"/>
              <a:gd name="T5" fmla="*/ 3112909 h 21600"/>
              <a:gd name="T6" fmla="*/ 8557375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625 w 21600"/>
              <a:gd name="T13" fmla="*/ 3625 h 21600"/>
              <a:gd name="T14" fmla="*/ 17975 w 21600"/>
              <a:gd name="T15" fmla="*/ 1797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3650" y="21600"/>
                </a:lnTo>
                <a:lnTo>
                  <a:pt x="1795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33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179666" name="AutoShape 18"/>
          <p:cNvSpPr>
            <a:spLocks noChangeArrowheads="1"/>
          </p:cNvSpPr>
          <p:nvPr/>
        </p:nvSpPr>
        <p:spPr bwMode="auto">
          <a:xfrm flipV="1">
            <a:off x="7375525" y="3097213"/>
            <a:ext cx="820738" cy="352425"/>
          </a:xfrm>
          <a:custGeom>
            <a:avLst/>
            <a:gdLst>
              <a:gd name="T0" fmla="*/ 29106636 w 21600"/>
              <a:gd name="T1" fmla="*/ 2875086 h 21600"/>
              <a:gd name="T2" fmla="*/ 15592843 w 21600"/>
              <a:gd name="T3" fmla="*/ 5750156 h 21600"/>
              <a:gd name="T4" fmla="*/ 2079051 w 21600"/>
              <a:gd name="T5" fmla="*/ 2875086 h 21600"/>
              <a:gd name="T6" fmla="*/ 15592843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240 w 21600"/>
              <a:gd name="T13" fmla="*/ 3240 h 21600"/>
              <a:gd name="T14" fmla="*/ 18360 w 21600"/>
              <a:gd name="T15" fmla="*/ 1836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880" y="21600"/>
                </a:lnTo>
                <a:lnTo>
                  <a:pt x="1872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66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179667" name="AutoShape 19"/>
          <p:cNvSpPr>
            <a:spLocks noChangeArrowheads="1"/>
          </p:cNvSpPr>
          <p:nvPr/>
        </p:nvSpPr>
        <p:spPr bwMode="auto">
          <a:xfrm flipV="1">
            <a:off x="7334250" y="3443288"/>
            <a:ext cx="911225" cy="168275"/>
          </a:xfrm>
          <a:custGeom>
            <a:avLst/>
            <a:gdLst>
              <a:gd name="T0" fmla="*/ 37465983 w 21600"/>
              <a:gd name="T1" fmla="*/ 655478 h 21600"/>
              <a:gd name="T2" fmla="*/ 19220644 w 21600"/>
              <a:gd name="T3" fmla="*/ 1310948 h 21600"/>
              <a:gd name="T4" fmla="*/ 975264 w 21600"/>
              <a:gd name="T5" fmla="*/ 655478 h 21600"/>
              <a:gd name="T6" fmla="*/ 19220644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348 w 21600"/>
              <a:gd name="T13" fmla="*/ 2348 h 21600"/>
              <a:gd name="T14" fmla="*/ 19252 w 21600"/>
              <a:gd name="T15" fmla="*/ 1925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096" y="21600"/>
                </a:lnTo>
                <a:lnTo>
                  <a:pt x="20504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FF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179668" name="AutoShape 20"/>
          <p:cNvSpPr>
            <a:spLocks noChangeArrowheads="1"/>
          </p:cNvSpPr>
          <p:nvPr/>
        </p:nvSpPr>
        <p:spPr bwMode="auto">
          <a:xfrm flipV="1">
            <a:off x="7126288" y="3603625"/>
            <a:ext cx="1320800" cy="1006475"/>
          </a:xfrm>
          <a:custGeom>
            <a:avLst/>
            <a:gdLst>
              <a:gd name="T0" fmla="*/ 74325761 w 21600"/>
              <a:gd name="T1" fmla="*/ 23448861 h 21600"/>
              <a:gd name="T2" fmla="*/ 40382238 w 21600"/>
              <a:gd name="T3" fmla="*/ 46897769 h 21600"/>
              <a:gd name="T4" fmla="*/ 6438716 w 21600"/>
              <a:gd name="T5" fmla="*/ 23448861 h 21600"/>
              <a:gd name="T6" fmla="*/ 40382238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522 w 21600"/>
              <a:gd name="T13" fmla="*/ 3522 h 21600"/>
              <a:gd name="T14" fmla="*/ 18078 w 21600"/>
              <a:gd name="T15" fmla="*/ 1807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3444" y="21600"/>
                </a:lnTo>
                <a:lnTo>
                  <a:pt x="18156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99C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179669" name="AutoShape 21"/>
          <p:cNvSpPr>
            <a:spLocks noChangeArrowheads="1"/>
          </p:cNvSpPr>
          <p:nvPr/>
        </p:nvSpPr>
        <p:spPr bwMode="auto">
          <a:xfrm flipV="1">
            <a:off x="7004050" y="4606925"/>
            <a:ext cx="1565275" cy="185738"/>
          </a:xfrm>
          <a:custGeom>
            <a:avLst/>
            <a:gdLst>
              <a:gd name="T0" fmla="*/ 109459822 w 21600"/>
              <a:gd name="T1" fmla="*/ 798579 h 21600"/>
              <a:gd name="T2" fmla="*/ 56714984 w 21600"/>
              <a:gd name="T3" fmla="*/ 1597158 h 21600"/>
              <a:gd name="T4" fmla="*/ 3970073 w 21600"/>
              <a:gd name="T5" fmla="*/ 798579 h 21600"/>
              <a:gd name="T6" fmla="*/ 56714984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556 w 21600"/>
              <a:gd name="T13" fmla="*/ 2556 h 21600"/>
              <a:gd name="T14" fmla="*/ 19044 w 21600"/>
              <a:gd name="T15" fmla="*/ 1904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511" y="21600"/>
                </a:lnTo>
                <a:lnTo>
                  <a:pt x="20089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CCE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179670" name="Text Box 22"/>
          <p:cNvSpPr txBox="1">
            <a:spLocks noChangeArrowheads="1"/>
          </p:cNvSpPr>
          <p:nvPr/>
        </p:nvSpPr>
        <p:spPr bwMode="auto">
          <a:xfrm>
            <a:off x="1690688" y="1766888"/>
            <a:ext cx="10017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000" b="1"/>
              <a:t>Master</a:t>
            </a:r>
          </a:p>
        </p:txBody>
      </p:sp>
      <p:sp>
        <p:nvSpPr>
          <p:cNvPr id="1179671" name="Text Box 23"/>
          <p:cNvSpPr txBox="1">
            <a:spLocks noChangeArrowheads="1"/>
          </p:cNvSpPr>
          <p:nvPr/>
        </p:nvSpPr>
        <p:spPr bwMode="auto">
          <a:xfrm>
            <a:off x="7315200" y="1677988"/>
            <a:ext cx="9731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000" b="1"/>
              <a:t>Article</a:t>
            </a:r>
          </a:p>
        </p:txBody>
      </p:sp>
      <p:sp>
        <p:nvSpPr>
          <p:cNvPr id="1179672" name="Line 24"/>
          <p:cNvSpPr>
            <a:spLocks noChangeShapeType="1"/>
          </p:cNvSpPr>
          <p:nvPr/>
        </p:nvSpPr>
        <p:spPr bwMode="auto">
          <a:xfrm flipH="1">
            <a:off x="2468563" y="2284413"/>
            <a:ext cx="1173162" cy="2301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79673" name="Line 25"/>
          <p:cNvSpPr>
            <a:spLocks noChangeShapeType="1"/>
          </p:cNvSpPr>
          <p:nvPr/>
        </p:nvSpPr>
        <p:spPr bwMode="auto">
          <a:xfrm flipH="1">
            <a:off x="2498725" y="2727325"/>
            <a:ext cx="1539875" cy="1841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79674" name="Line 26"/>
          <p:cNvSpPr>
            <a:spLocks noChangeShapeType="1"/>
          </p:cNvSpPr>
          <p:nvPr/>
        </p:nvSpPr>
        <p:spPr bwMode="auto">
          <a:xfrm flipH="1" flipV="1">
            <a:off x="2667000" y="3322638"/>
            <a:ext cx="1554163" cy="142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79675" name="Line 27"/>
          <p:cNvSpPr>
            <a:spLocks noChangeShapeType="1"/>
          </p:cNvSpPr>
          <p:nvPr/>
        </p:nvSpPr>
        <p:spPr bwMode="auto">
          <a:xfrm flipH="1">
            <a:off x="2743200" y="3810000"/>
            <a:ext cx="1600200" cy="1365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79676" name="Line 28"/>
          <p:cNvSpPr>
            <a:spLocks noChangeShapeType="1"/>
          </p:cNvSpPr>
          <p:nvPr/>
        </p:nvSpPr>
        <p:spPr bwMode="auto">
          <a:xfrm flipH="1">
            <a:off x="2925763" y="4327525"/>
            <a:ext cx="1173162" cy="920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79677" name="Line 29"/>
          <p:cNvSpPr>
            <a:spLocks noChangeShapeType="1"/>
          </p:cNvSpPr>
          <p:nvPr/>
        </p:nvSpPr>
        <p:spPr bwMode="auto">
          <a:xfrm flipH="1" flipV="1">
            <a:off x="3001963" y="4770438"/>
            <a:ext cx="1235075" cy="212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79678" name="Line 30"/>
          <p:cNvSpPr>
            <a:spLocks noChangeShapeType="1"/>
          </p:cNvSpPr>
          <p:nvPr/>
        </p:nvSpPr>
        <p:spPr bwMode="auto">
          <a:xfrm>
            <a:off x="6446838" y="2284413"/>
            <a:ext cx="1112837" cy="200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79679" name="Line 31"/>
          <p:cNvSpPr>
            <a:spLocks noChangeShapeType="1"/>
          </p:cNvSpPr>
          <p:nvPr/>
        </p:nvSpPr>
        <p:spPr bwMode="auto">
          <a:xfrm>
            <a:off x="5913438" y="2835275"/>
            <a:ext cx="1462087" cy="904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79680" name="Line 32"/>
          <p:cNvSpPr>
            <a:spLocks noChangeShapeType="1"/>
          </p:cNvSpPr>
          <p:nvPr/>
        </p:nvSpPr>
        <p:spPr bwMode="auto">
          <a:xfrm flipV="1">
            <a:off x="5913438" y="3292475"/>
            <a:ext cx="1325562" cy="444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79681" name="Line 33"/>
          <p:cNvSpPr>
            <a:spLocks noChangeShapeType="1"/>
          </p:cNvSpPr>
          <p:nvPr/>
        </p:nvSpPr>
        <p:spPr bwMode="auto">
          <a:xfrm flipV="1">
            <a:off x="5715000" y="3535363"/>
            <a:ext cx="1539875" cy="2905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79682" name="Line 34"/>
          <p:cNvSpPr>
            <a:spLocks noChangeShapeType="1"/>
          </p:cNvSpPr>
          <p:nvPr/>
        </p:nvSpPr>
        <p:spPr bwMode="auto">
          <a:xfrm flipV="1">
            <a:off x="5959475" y="4130675"/>
            <a:ext cx="1173163" cy="228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79683" name="Line 35"/>
          <p:cNvSpPr>
            <a:spLocks noChangeShapeType="1"/>
          </p:cNvSpPr>
          <p:nvPr/>
        </p:nvSpPr>
        <p:spPr bwMode="auto">
          <a:xfrm flipV="1">
            <a:off x="5927725" y="4724400"/>
            <a:ext cx="1006475" cy="2444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79684" name="Text Box 36"/>
          <p:cNvSpPr txBox="1">
            <a:spLocks noChangeArrowheads="1"/>
          </p:cNvSpPr>
          <p:nvPr/>
        </p:nvSpPr>
        <p:spPr bwMode="auto">
          <a:xfrm>
            <a:off x="4267200" y="5067300"/>
            <a:ext cx="17510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fr-FR" sz="2000" b="1"/>
              <a:t>Perspectives</a:t>
            </a:r>
          </a:p>
        </p:txBody>
      </p:sp>
      <p:sp>
        <p:nvSpPr>
          <p:cNvPr id="1179685" name="Line 37"/>
          <p:cNvSpPr>
            <a:spLocks noChangeShapeType="1"/>
          </p:cNvSpPr>
          <p:nvPr/>
        </p:nvSpPr>
        <p:spPr bwMode="auto">
          <a:xfrm flipH="1" flipV="1">
            <a:off x="3017838" y="4892675"/>
            <a:ext cx="1217612" cy="3190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79686" name="Rectangle 38"/>
          <p:cNvSpPr>
            <a:spLocks noChangeArrowheads="1"/>
          </p:cNvSpPr>
          <p:nvPr/>
        </p:nvSpPr>
        <p:spPr bwMode="auto">
          <a:xfrm>
            <a:off x="1417638" y="4800600"/>
            <a:ext cx="1524000" cy="88900"/>
          </a:xfrm>
          <a:prstGeom prst="rect">
            <a:avLst/>
          </a:prstGeom>
          <a:solidFill>
            <a:srgbClr val="CCC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796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796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79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796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796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79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179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179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179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79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179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79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179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179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179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179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179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79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179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1179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179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179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1179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179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179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1179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179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1179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179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1179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500"/>
                                        <p:tgtEl>
                                          <p:spTgt spid="1179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500"/>
                                        <p:tgtEl>
                                          <p:spTgt spid="1179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1179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1179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1179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500"/>
                                        <p:tgtEl>
                                          <p:spTgt spid="1179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1179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7" dur="500"/>
                                        <p:tgtEl>
                                          <p:spTgt spid="1179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9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1" dur="500"/>
                                        <p:tgtEl>
                                          <p:spTgt spid="1179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9652" grpId="0" animBg="1"/>
      <p:bldP spid="1179653" grpId="0" animBg="1"/>
      <p:bldP spid="1179654" grpId="0"/>
      <p:bldP spid="1179655" grpId="0"/>
      <p:bldP spid="1179656" grpId="0" animBg="1"/>
      <p:bldP spid="1179657" grpId="0"/>
      <p:bldP spid="1179658" grpId="0"/>
      <p:bldP spid="1179659" grpId="0"/>
      <p:bldP spid="1179660" grpId="0"/>
      <p:bldP spid="1179661" grpId="0" animBg="1"/>
      <p:bldP spid="1179662" grpId="0" animBg="1"/>
      <p:bldP spid="1179663" grpId="0" animBg="1"/>
      <p:bldP spid="1179664" grpId="0" animBg="1"/>
      <p:bldP spid="1179665" grpId="0" animBg="1"/>
      <p:bldP spid="1179666" grpId="0" animBg="1"/>
      <p:bldP spid="1179667" grpId="0" animBg="1"/>
      <p:bldP spid="1179668" grpId="0" animBg="1"/>
      <p:bldP spid="1179669" grpId="0" animBg="1"/>
      <p:bldP spid="1179670" grpId="0"/>
      <p:bldP spid="1179671" grpId="0"/>
      <p:bldP spid="1179672" grpId="0" animBg="1"/>
      <p:bldP spid="1179673" grpId="0" animBg="1"/>
      <p:bldP spid="1179674" grpId="0" animBg="1"/>
      <p:bldP spid="1179675" grpId="0" animBg="1"/>
      <p:bldP spid="1179676" grpId="0" animBg="1"/>
      <p:bldP spid="1179677" grpId="0" animBg="1"/>
      <p:bldP spid="1179678" grpId="0" animBg="1"/>
      <p:bldP spid="1179679" grpId="0" animBg="1"/>
      <p:bldP spid="1179680" grpId="0" animBg="1"/>
      <p:bldP spid="1179681" grpId="0" animBg="1"/>
      <p:bldP spid="1179682" grpId="0" animBg="1"/>
      <p:bldP spid="1179683" grpId="0" animBg="1"/>
      <p:bldP spid="1179684" grpId="0"/>
      <p:bldP spid="1179685" grpId="0" animBg="1"/>
      <p:bldP spid="117968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0674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Résumé des structures</a:t>
            </a:r>
          </a:p>
          <a:p>
            <a:pPr>
              <a:defRPr/>
            </a:pPr>
            <a:endParaRPr lang="fr-FR" smtClean="0"/>
          </a:p>
        </p:txBody>
      </p:sp>
      <p:sp>
        <p:nvSpPr>
          <p:cNvPr id="29699" name="AutoShape 3"/>
          <p:cNvSpPr>
            <a:spLocks noChangeArrowheads="1"/>
          </p:cNvSpPr>
          <p:nvPr/>
        </p:nvSpPr>
        <p:spPr bwMode="auto">
          <a:xfrm>
            <a:off x="5103813" y="2289175"/>
            <a:ext cx="1325562" cy="1187450"/>
          </a:xfrm>
          <a:custGeom>
            <a:avLst/>
            <a:gdLst>
              <a:gd name="T0" fmla="*/ 63665999 w 21600"/>
              <a:gd name="T1" fmla="*/ 32639759 h 21600"/>
              <a:gd name="T2" fmla="*/ 40673950 w 21600"/>
              <a:gd name="T3" fmla="*/ 65279518 h 21600"/>
              <a:gd name="T4" fmla="*/ 17681894 w 21600"/>
              <a:gd name="T5" fmla="*/ 32639759 h 21600"/>
              <a:gd name="T6" fmla="*/ 40673950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29700" name="AutoShape 4"/>
          <p:cNvSpPr>
            <a:spLocks noChangeArrowheads="1"/>
          </p:cNvSpPr>
          <p:nvPr/>
        </p:nvSpPr>
        <p:spPr bwMode="auto">
          <a:xfrm flipV="1">
            <a:off x="5105400" y="4627563"/>
            <a:ext cx="1325563" cy="1187450"/>
          </a:xfrm>
          <a:custGeom>
            <a:avLst/>
            <a:gdLst>
              <a:gd name="T0" fmla="*/ 63666108 w 21600"/>
              <a:gd name="T1" fmla="*/ 32639759 h 21600"/>
              <a:gd name="T2" fmla="*/ 40674042 w 21600"/>
              <a:gd name="T3" fmla="*/ 65279518 h 21600"/>
              <a:gd name="T4" fmla="*/ 17681907 w 21600"/>
              <a:gd name="T5" fmla="*/ 32639759 h 21600"/>
              <a:gd name="T6" fmla="*/ 40674042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5426075" y="3463925"/>
            <a:ext cx="669925" cy="595313"/>
          </a:xfrm>
          <a:prstGeom prst="rect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29702" name="Oval 6"/>
          <p:cNvSpPr>
            <a:spLocks noChangeArrowheads="1"/>
          </p:cNvSpPr>
          <p:nvPr/>
        </p:nvSpPr>
        <p:spPr bwMode="auto">
          <a:xfrm>
            <a:off x="5454650" y="4030663"/>
            <a:ext cx="641350" cy="671512"/>
          </a:xfrm>
          <a:prstGeom prst="ellipse">
            <a:avLst/>
          </a:prstGeom>
          <a:solidFill>
            <a:srgbClr val="020968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29703" name="AutoShape 7"/>
          <p:cNvSpPr>
            <a:spLocks noChangeArrowheads="1"/>
          </p:cNvSpPr>
          <p:nvPr/>
        </p:nvSpPr>
        <p:spPr bwMode="auto">
          <a:xfrm>
            <a:off x="3244850" y="2270125"/>
            <a:ext cx="1325563" cy="1187450"/>
          </a:xfrm>
          <a:custGeom>
            <a:avLst/>
            <a:gdLst>
              <a:gd name="T0" fmla="*/ 63666108 w 21600"/>
              <a:gd name="T1" fmla="*/ 32639759 h 21600"/>
              <a:gd name="T2" fmla="*/ 40674042 w 21600"/>
              <a:gd name="T3" fmla="*/ 65279518 h 21600"/>
              <a:gd name="T4" fmla="*/ 17681907 w 21600"/>
              <a:gd name="T5" fmla="*/ 32639759 h 21600"/>
              <a:gd name="T6" fmla="*/ 40674042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29704" name="AutoShape 8"/>
          <p:cNvSpPr>
            <a:spLocks noChangeArrowheads="1"/>
          </p:cNvSpPr>
          <p:nvPr/>
        </p:nvSpPr>
        <p:spPr bwMode="auto">
          <a:xfrm flipV="1">
            <a:off x="3441700" y="4652963"/>
            <a:ext cx="914400" cy="638175"/>
          </a:xfrm>
          <a:custGeom>
            <a:avLst/>
            <a:gdLst>
              <a:gd name="T0" fmla="*/ 30295638 w 21600"/>
              <a:gd name="T1" fmla="*/ 9427500 h 21600"/>
              <a:gd name="T2" fmla="*/ 19354798 w 21600"/>
              <a:gd name="T3" fmla="*/ 18854970 h 21600"/>
              <a:gd name="T4" fmla="*/ 8413961 w 21600"/>
              <a:gd name="T5" fmla="*/ 9427500 h 21600"/>
              <a:gd name="T6" fmla="*/ 19354798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6495 w 21600"/>
              <a:gd name="T13" fmla="*/ 6495 h 21600"/>
              <a:gd name="T14" fmla="*/ 15105 w 21600"/>
              <a:gd name="T15" fmla="*/ 1510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9390" y="21600"/>
                </a:lnTo>
                <a:lnTo>
                  <a:pt x="1221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29705" name="Rectangle 9"/>
          <p:cNvSpPr>
            <a:spLocks noChangeArrowheads="1"/>
          </p:cNvSpPr>
          <p:nvPr/>
        </p:nvSpPr>
        <p:spPr bwMode="auto">
          <a:xfrm>
            <a:off x="3490913" y="3457575"/>
            <a:ext cx="882650" cy="595313"/>
          </a:xfrm>
          <a:prstGeom prst="rect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29706" name="Rectangle 10"/>
          <p:cNvSpPr>
            <a:spLocks noChangeArrowheads="1"/>
          </p:cNvSpPr>
          <p:nvPr/>
        </p:nvSpPr>
        <p:spPr bwMode="auto">
          <a:xfrm>
            <a:off x="3494088" y="4068763"/>
            <a:ext cx="868362" cy="595312"/>
          </a:xfrm>
          <a:prstGeom prst="rect">
            <a:avLst/>
          </a:prstGeom>
          <a:solidFill>
            <a:srgbClr val="2CFCF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29707" name="Text Box 11"/>
          <p:cNvSpPr txBox="1">
            <a:spLocks noChangeArrowheads="1"/>
          </p:cNvSpPr>
          <p:nvPr/>
        </p:nvSpPr>
        <p:spPr bwMode="auto">
          <a:xfrm>
            <a:off x="6599238" y="2389188"/>
            <a:ext cx="1958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Introduction</a:t>
            </a:r>
          </a:p>
        </p:txBody>
      </p:sp>
      <p:sp>
        <p:nvSpPr>
          <p:cNvPr id="29708" name="Text Box 12"/>
          <p:cNvSpPr txBox="1">
            <a:spLocks noChangeArrowheads="1"/>
          </p:cNvSpPr>
          <p:nvPr/>
        </p:nvSpPr>
        <p:spPr bwMode="auto">
          <a:xfrm>
            <a:off x="1084263" y="2466975"/>
            <a:ext cx="1958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Introduction</a:t>
            </a:r>
          </a:p>
        </p:txBody>
      </p:sp>
      <p:sp>
        <p:nvSpPr>
          <p:cNvPr id="29709" name="Text Box 13"/>
          <p:cNvSpPr txBox="1">
            <a:spLocks noChangeArrowheads="1"/>
          </p:cNvSpPr>
          <p:nvPr/>
        </p:nvSpPr>
        <p:spPr bwMode="auto">
          <a:xfrm>
            <a:off x="7688263" y="3540125"/>
            <a:ext cx="160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Méthodes</a:t>
            </a:r>
          </a:p>
        </p:txBody>
      </p:sp>
      <p:sp>
        <p:nvSpPr>
          <p:cNvPr id="29710" name="Rectangle 14"/>
          <p:cNvSpPr>
            <a:spLocks noChangeArrowheads="1"/>
          </p:cNvSpPr>
          <p:nvPr/>
        </p:nvSpPr>
        <p:spPr bwMode="auto">
          <a:xfrm>
            <a:off x="5426075" y="3783013"/>
            <a:ext cx="669925" cy="274637"/>
          </a:xfrm>
          <a:prstGeom prst="rect">
            <a:avLst/>
          </a:prstGeom>
          <a:solidFill>
            <a:srgbClr val="2CFCF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29711" name="Text Box 15"/>
          <p:cNvSpPr txBox="1">
            <a:spLocks noChangeArrowheads="1"/>
          </p:cNvSpPr>
          <p:nvPr/>
        </p:nvSpPr>
        <p:spPr bwMode="auto">
          <a:xfrm>
            <a:off x="1239838" y="3727450"/>
            <a:ext cx="1047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Projet</a:t>
            </a:r>
          </a:p>
        </p:txBody>
      </p:sp>
      <p:sp>
        <p:nvSpPr>
          <p:cNvPr id="29712" name="Text Box 16"/>
          <p:cNvSpPr txBox="1">
            <a:spLocks noChangeArrowheads="1"/>
          </p:cNvSpPr>
          <p:nvPr/>
        </p:nvSpPr>
        <p:spPr bwMode="auto">
          <a:xfrm>
            <a:off x="6203950" y="3430588"/>
            <a:ext cx="1289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1800" b="1"/>
              <a:t>Générales</a:t>
            </a:r>
          </a:p>
        </p:txBody>
      </p:sp>
      <p:sp>
        <p:nvSpPr>
          <p:cNvPr id="29713" name="Text Box 17"/>
          <p:cNvSpPr txBox="1">
            <a:spLocks noChangeArrowheads="1"/>
          </p:cNvSpPr>
          <p:nvPr/>
        </p:nvSpPr>
        <p:spPr bwMode="auto">
          <a:xfrm>
            <a:off x="6207125" y="3770313"/>
            <a:ext cx="1441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1800" b="1"/>
              <a:t>Procédures</a:t>
            </a:r>
          </a:p>
        </p:txBody>
      </p:sp>
      <p:sp>
        <p:nvSpPr>
          <p:cNvPr id="29714" name="Line 18"/>
          <p:cNvSpPr>
            <a:spLocks noChangeShapeType="1"/>
          </p:cNvSpPr>
          <p:nvPr/>
        </p:nvSpPr>
        <p:spPr bwMode="auto">
          <a:xfrm flipH="1">
            <a:off x="7635875" y="3509963"/>
            <a:ext cx="0" cy="577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29715" name="Text Box 19"/>
          <p:cNvSpPr txBox="1">
            <a:spLocks noChangeArrowheads="1"/>
          </p:cNvSpPr>
          <p:nvPr/>
        </p:nvSpPr>
        <p:spPr bwMode="auto">
          <a:xfrm>
            <a:off x="6970713" y="4183063"/>
            <a:ext cx="15573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Résultats</a:t>
            </a:r>
          </a:p>
        </p:txBody>
      </p:sp>
      <p:sp>
        <p:nvSpPr>
          <p:cNvPr id="29716" name="Text Box 20"/>
          <p:cNvSpPr txBox="1">
            <a:spLocks noChangeArrowheads="1"/>
          </p:cNvSpPr>
          <p:nvPr/>
        </p:nvSpPr>
        <p:spPr bwMode="auto">
          <a:xfrm>
            <a:off x="6899275" y="5084763"/>
            <a:ext cx="1809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Discussion</a:t>
            </a:r>
          </a:p>
        </p:txBody>
      </p:sp>
      <p:sp>
        <p:nvSpPr>
          <p:cNvPr id="29717" name="Text Box 21"/>
          <p:cNvSpPr txBox="1">
            <a:spLocks noChangeArrowheads="1"/>
          </p:cNvSpPr>
          <p:nvPr/>
        </p:nvSpPr>
        <p:spPr bwMode="auto">
          <a:xfrm>
            <a:off x="1228725" y="4713288"/>
            <a:ext cx="1557338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fr-FR" sz="2400" b="1"/>
              <a:t>Résultats</a:t>
            </a:r>
          </a:p>
          <a:p>
            <a:pPr>
              <a:lnSpc>
                <a:spcPct val="80000"/>
              </a:lnSpc>
              <a:spcBef>
                <a:spcPct val="0"/>
              </a:spcBef>
            </a:pPr>
            <a:r>
              <a:rPr lang="fr-FR" sz="2400" b="1"/>
              <a:t>Attendus</a:t>
            </a:r>
          </a:p>
        </p:txBody>
      </p:sp>
      <p:sp>
        <p:nvSpPr>
          <p:cNvPr id="29718" name="Text Box 22"/>
          <p:cNvSpPr txBox="1">
            <a:spLocks noChangeArrowheads="1"/>
          </p:cNvSpPr>
          <p:nvPr/>
        </p:nvSpPr>
        <p:spPr bwMode="auto">
          <a:xfrm>
            <a:off x="2251075" y="3570288"/>
            <a:ext cx="12509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1800" b="1"/>
              <a:t>Approche</a:t>
            </a:r>
          </a:p>
        </p:txBody>
      </p:sp>
      <p:sp>
        <p:nvSpPr>
          <p:cNvPr id="29719" name="Text Box 23"/>
          <p:cNvSpPr txBox="1">
            <a:spLocks noChangeArrowheads="1"/>
          </p:cNvSpPr>
          <p:nvPr/>
        </p:nvSpPr>
        <p:spPr bwMode="auto">
          <a:xfrm>
            <a:off x="2273300" y="4105275"/>
            <a:ext cx="1238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1800" b="1"/>
              <a:t>Protocole</a:t>
            </a:r>
          </a:p>
        </p:txBody>
      </p:sp>
      <p:sp>
        <p:nvSpPr>
          <p:cNvPr id="29720" name="Line 24"/>
          <p:cNvSpPr>
            <a:spLocks noChangeShapeType="1"/>
          </p:cNvSpPr>
          <p:nvPr/>
        </p:nvSpPr>
        <p:spPr bwMode="auto">
          <a:xfrm flipH="1">
            <a:off x="2289175" y="3724275"/>
            <a:ext cx="0" cy="577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29721" name="Line 25"/>
          <p:cNvSpPr>
            <a:spLocks noChangeShapeType="1"/>
          </p:cNvSpPr>
          <p:nvPr/>
        </p:nvSpPr>
        <p:spPr bwMode="auto">
          <a:xfrm flipV="1">
            <a:off x="4451350" y="3675063"/>
            <a:ext cx="866775" cy="1682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29722" name="Line 26"/>
          <p:cNvSpPr>
            <a:spLocks noChangeShapeType="1"/>
          </p:cNvSpPr>
          <p:nvPr/>
        </p:nvSpPr>
        <p:spPr bwMode="auto">
          <a:xfrm flipV="1">
            <a:off x="4389438" y="3949700"/>
            <a:ext cx="1004887" cy="4429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1180699" name="Rectangle 2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Projet, Rapport, Article</a:t>
            </a:r>
          </a:p>
        </p:txBody>
      </p:sp>
      <p:sp>
        <p:nvSpPr>
          <p:cNvPr id="29724" name="Text Box 29"/>
          <p:cNvSpPr txBox="1">
            <a:spLocks noChangeArrowheads="1"/>
          </p:cNvSpPr>
          <p:nvPr/>
        </p:nvSpPr>
        <p:spPr bwMode="auto">
          <a:xfrm>
            <a:off x="3354388" y="1746250"/>
            <a:ext cx="1047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Projet</a:t>
            </a:r>
          </a:p>
        </p:txBody>
      </p:sp>
      <p:sp>
        <p:nvSpPr>
          <p:cNvPr id="29725" name="Text Box 30"/>
          <p:cNvSpPr txBox="1">
            <a:spLocks noChangeArrowheads="1"/>
          </p:cNvSpPr>
          <p:nvPr/>
        </p:nvSpPr>
        <p:spPr bwMode="auto">
          <a:xfrm>
            <a:off x="4651375" y="1755775"/>
            <a:ext cx="2386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Rapport/Article</a:t>
            </a: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1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Eléments Formels</a:t>
            </a:r>
          </a:p>
        </p:txBody>
      </p:sp>
      <p:sp>
        <p:nvSpPr>
          <p:cNvPr id="1181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Les structures linguistiques</a:t>
            </a:r>
          </a:p>
          <a:p>
            <a:pPr lvl="1">
              <a:defRPr/>
            </a:pPr>
            <a:r>
              <a:rPr lang="fr-FR" smtClean="0"/>
              <a:t>Les Paragraphes</a:t>
            </a:r>
          </a:p>
          <a:p>
            <a:pPr lvl="1">
              <a:defRPr/>
            </a:pPr>
            <a:r>
              <a:rPr lang="fr-FR" smtClean="0"/>
              <a:t>Les Phrases</a:t>
            </a:r>
          </a:p>
          <a:p>
            <a:pPr lvl="1">
              <a:defRPr/>
            </a:pPr>
            <a:r>
              <a:rPr lang="fr-FR" smtClean="0"/>
              <a:t>Les Mots</a:t>
            </a:r>
          </a:p>
          <a:p>
            <a:pPr>
              <a:defRPr/>
            </a:pPr>
            <a:r>
              <a:rPr lang="fr-FR" smtClean="0"/>
              <a:t>Les Langues </a:t>
            </a:r>
          </a:p>
          <a:p>
            <a:pPr lvl="1">
              <a:defRPr/>
            </a:pPr>
            <a:r>
              <a:rPr lang="fr-FR" smtClean="0"/>
              <a:t>Néo-latines</a:t>
            </a:r>
          </a:p>
          <a:p>
            <a:pPr lvl="1">
              <a:defRPr/>
            </a:pPr>
            <a:r>
              <a:rPr lang="fr-FR" smtClean="0"/>
              <a:t>Anglais</a:t>
            </a:r>
          </a:p>
          <a:p>
            <a:pPr lvl="2">
              <a:defRPr/>
            </a:pPr>
            <a:endParaRPr lang="fr-FR" smtClean="0"/>
          </a:p>
          <a:p>
            <a:pPr lvl="2">
              <a:defRPr/>
            </a:pPr>
            <a:endParaRPr lang="fr-FR" smtClean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6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Les structures linguistiques</a:t>
            </a:r>
          </a:p>
        </p:txBody>
      </p:sp>
      <p:sp>
        <p:nvSpPr>
          <p:cNvPr id="1186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Le Paragraphe</a:t>
            </a:r>
          </a:p>
          <a:p>
            <a:pPr lvl="1">
              <a:defRPr/>
            </a:pPr>
            <a:r>
              <a:rPr lang="fr-FR" smtClean="0"/>
              <a:t>Langues néo-latines</a:t>
            </a:r>
          </a:p>
          <a:p>
            <a:pPr lvl="2">
              <a:defRPr/>
            </a:pPr>
            <a:r>
              <a:rPr lang="fr-FR" smtClean="0"/>
              <a:t>Le paragraphe n’est pas une structure linguistique</a:t>
            </a:r>
          </a:p>
          <a:p>
            <a:pPr lvl="2">
              <a:defRPr/>
            </a:pPr>
            <a:r>
              <a:rPr lang="fr-FR" smtClean="0"/>
              <a:t>Longueur libre, des fois deux pages</a:t>
            </a:r>
          </a:p>
          <a:p>
            <a:pPr lvl="2">
              <a:defRPr/>
            </a:pPr>
            <a:r>
              <a:rPr lang="fr-FR" smtClean="0"/>
              <a:t>On décrit les observations d’abord</a:t>
            </a:r>
          </a:p>
          <a:p>
            <a:pPr lvl="2">
              <a:defRPr/>
            </a:pPr>
            <a:r>
              <a:rPr lang="fr-FR" smtClean="0"/>
              <a:t>Très  souvent pensée parallèle </a:t>
            </a:r>
          </a:p>
          <a:p>
            <a:pPr lvl="3">
              <a:defRPr/>
            </a:pPr>
            <a:r>
              <a:rPr lang="fr-FR" smtClean="0"/>
              <a:t>Mais aussi</a:t>
            </a:r>
          </a:p>
          <a:p>
            <a:pPr lvl="3">
              <a:defRPr/>
            </a:pPr>
            <a:r>
              <a:rPr lang="fr-FR" smtClean="0"/>
              <a:t>De Façon intéressante</a:t>
            </a:r>
          </a:p>
          <a:p>
            <a:pPr lvl="2">
              <a:defRPr/>
            </a:pPr>
            <a:r>
              <a:rPr lang="fr-FR" smtClean="0"/>
              <a:t>A la fin on dit ce que l’on pense</a:t>
            </a:r>
          </a:p>
          <a:p>
            <a:pPr lvl="2">
              <a:defRPr/>
            </a:pPr>
            <a:r>
              <a:rPr lang="fr-FR" smtClean="0"/>
              <a:t>Le lecteur est certes fasciné mais perdu</a:t>
            </a:r>
          </a:p>
          <a:p>
            <a:pPr lvl="2">
              <a:defRPr/>
            </a:pPr>
            <a:endParaRPr lang="fr-FR" smtClean="0"/>
          </a:p>
          <a:p>
            <a:pPr lvl="2">
              <a:defRPr/>
            </a:pPr>
            <a:endParaRPr lang="fr-FR" smtClean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2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La structure linguistique</a:t>
            </a:r>
          </a:p>
        </p:txBody>
      </p:sp>
      <p:sp>
        <p:nvSpPr>
          <p:cNvPr id="1182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fr-FR" sz="2800" smtClean="0"/>
              <a:t>Le Paragraphe</a:t>
            </a:r>
          </a:p>
          <a:p>
            <a:pPr lvl="1">
              <a:lnSpc>
                <a:spcPct val="90000"/>
              </a:lnSpc>
              <a:defRPr/>
            </a:pPr>
            <a:r>
              <a:rPr lang="fr-FR" sz="2000" smtClean="0"/>
              <a:t>Anglais</a:t>
            </a:r>
          </a:p>
          <a:p>
            <a:pPr lvl="2">
              <a:lnSpc>
                <a:spcPct val="90000"/>
              </a:lnSpc>
              <a:defRPr/>
            </a:pPr>
            <a:r>
              <a:rPr lang="fr-FR" sz="1800" smtClean="0"/>
              <a:t>Le paragraphe est une structure linguistique</a:t>
            </a:r>
          </a:p>
          <a:p>
            <a:pPr lvl="3">
              <a:lnSpc>
                <a:spcPct val="90000"/>
              </a:lnSpc>
              <a:defRPr/>
            </a:pPr>
            <a:r>
              <a:rPr lang="fr-FR" sz="1600" smtClean="0"/>
              <a:t>Une idée par paragraphe</a:t>
            </a:r>
          </a:p>
          <a:p>
            <a:pPr lvl="3">
              <a:lnSpc>
                <a:spcPct val="90000"/>
              </a:lnSpc>
              <a:defRPr/>
            </a:pPr>
            <a:r>
              <a:rPr lang="fr-FR" sz="1600" smtClean="0"/>
              <a:t>Toutes les phrases dans un paragraphe sont reliées</a:t>
            </a:r>
          </a:p>
          <a:p>
            <a:pPr lvl="2">
              <a:lnSpc>
                <a:spcPct val="90000"/>
              </a:lnSpc>
              <a:defRPr/>
            </a:pPr>
            <a:r>
              <a:rPr lang="fr-FR" sz="1800" smtClean="0"/>
              <a:t>Longueur maximale 2/3 de page</a:t>
            </a:r>
          </a:p>
          <a:p>
            <a:pPr lvl="2">
              <a:lnSpc>
                <a:spcPct val="90000"/>
              </a:lnSpc>
              <a:defRPr/>
            </a:pPr>
            <a:r>
              <a:rPr lang="fr-FR" sz="1800" smtClean="0"/>
              <a:t>On dit d’abord ce que l’on pense </a:t>
            </a:r>
          </a:p>
          <a:p>
            <a:pPr lvl="2">
              <a:lnSpc>
                <a:spcPct val="90000"/>
              </a:lnSpc>
              <a:defRPr/>
            </a:pPr>
            <a:r>
              <a:rPr lang="fr-FR" sz="1800" smtClean="0"/>
              <a:t>On supporte ou démontre notre pensée par une série d’observations</a:t>
            </a:r>
          </a:p>
          <a:p>
            <a:pPr lvl="2">
              <a:lnSpc>
                <a:spcPct val="90000"/>
              </a:lnSpc>
              <a:defRPr/>
            </a:pPr>
            <a:r>
              <a:rPr lang="fr-FR" sz="1800" smtClean="0"/>
              <a:t>Pas de pensée parallèle</a:t>
            </a:r>
          </a:p>
          <a:p>
            <a:pPr lvl="3">
              <a:lnSpc>
                <a:spcPct val="90000"/>
              </a:lnSpc>
              <a:defRPr/>
            </a:pPr>
            <a:r>
              <a:rPr lang="fr-FR" sz="1600" smtClean="0"/>
              <a:t>Si une nouvelle idée est importante elle mérite un paragraphe </a:t>
            </a:r>
          </a:p>
          <a:p>
            <a:pPr lvl="3">
              <a:lnSpc>
                <a:spcPct val="90000"/>
              </a:lnSpc>
              <a:defRPr/>
            </a:pPr>
            <a:r>
              <a:rPr lang="fr-FR" sz="1600" smtClean="0"/>
              <a:t>Si elle ne mérite pas un paragraphe elle n’existe pas</a:t>
            </a:r>
          </a:p>
          <a:p>
            <a:pPr lvl="2">
              <a:lnSpc>
                <a:spcPct val="90000"/>
              </a:lnSpc>
              <a:defRPr/>
            </a:pPr>
            <a:r>
              <a:rPr lang="fr-FR" sz="1800" smtClean="0"/>
              <a:t>Le lecteur n’est peut-être pas fasciné mais pas perdu</a:t>
            </a:r>
          </a:p>
          <a:p>
            <a:pPr lvl="2">
              <a:lnSpc>
                <a:spcPct val="90000"/>
              </a:lnSpc>
              <a:defRPr/>
            </a:pPr>
            <a:endParaRPr lang="fr-FR" sz="1800" smtClean="0"/>
          </a:p>
          <a:p>
            <a:pPr lvl="2">
              <a:lnSpc>
                <a:spcPct val="90000"/>
              </a:lnSpc>
              <a:defRPr/>
            </a:pPr>
            <a:endParaRPr lang="fr-FR" sz="1800" smtClean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3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Structures Linguistiques</a:t>
            </a:r>
          </a:p>
        </p:txBody>
      </p:sp>
      <p:sp>
        <p:nvSpPr>
          <p:cNvPr id="1183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42925" y="1025525"/>
            <a:ext cx="8890000" cy="4902200"/>
          </a:xfrm>
        </p:spPr>
        <p:txBody>
          <a:bodyPr/>
          <a:lstStyle/>
          <a:p>
            <a:pPr>
              <a:defRPr/>
            </a:pPr>
            <a:r>
              <a:rPr lang="fr-FR" smtClean="0"/>
              <a:t>Les Paragraphes</a:t>
            </a:r>
          </a:p>
        </p:txBody>
      </p:sp>
      <p:sp>
        <p:nvSpPr>
          <p:cNvPr id="1183762" name="Rectangle 18" descr="50 %"/>
          <p:cNvSpPr>
            <a:spLocks noChangeArrowheads="1"/>
          </p:cNvSpPr>
          <p:nvPr/>
        </p:nvSpPr>
        <p:spPr bwMode="auto">
          <a:xfrm>
            <a:off x="5580063" y="2284413"/>
            <a:ext cx="2713037" cy="246062"/>
          </a:xfrm>
          <a:prstGeom prst="rect">
            <a:avLst/>
          </a:prstGeom>
          <a:pattFill prst="pct50">
            <a:fgClr>
              <a:srgbClr val="000066"/>
            </a:fgClr>
            <a:bgClr>
              <a:srgbClr val="FFFFFF"/>
            </a:bgClr>
          </a:patt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183763" name="Rectangle 19"/>
          <p:cNvSpPr>
            <a:spLocks noChangeArrowheads="1"/>
          </p:cNvSpPr>
          <p:nvPr/>
        </p:nvSpPr>
        <p:spPr bwMode="auto">
          <a:xfrm>
            <a:off x="5580063" y="3201988"/>
            <a:ext cx="2713037" cy="169862"/>
          </a:xfrm>
          <a:prstGeom prst="rect">
            <a:avLst/>
          </a:prstGeom>
          <a:solidFill>
            <a:srgbClr val="99CC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1183764" name="Rectangle 20"/>
          <p:cNvSpPr>
            <a:spLocks noChangeArrowheads="1"/>
          </p:cNvSpPr>
          <p:nvPr/>
        </p:nvSpPr>
        <p:spPr bwMode="auto">
          <a:xfrm>
            <a:off x="5580063" y="2533650"/>
            <a:ext cx="2713037" cy="169863"/>
          </a:xfrm>
          <a:prstGeom prst="rect">
            <a:avLst/>
          </a:prstGeom>
          <a:solidFill>
            <a:srgbClr val="0033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1183765" name="Rectangle 21"/>
          <p:cNvSpPr>
            <a:spLocks noChangeArrowheads="1"/>
          </p:cNvSpPr>
          <p:nvPr/>
        </p:nvSpPr>
        <p:spPr bwMode="auto">
          <a:xfrm>
            <a:off x="5580063" y="2700338"/>
            <a:ext cx="2713037" cy="169862"/>
          </a:xfrm>
          <a:prstGeom prst="rect">
            <a:avLst/>
          </a:prstGeom>
          <a:solidFill>
            <a:srgbClr val="0000CC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1183767" name="Rectangle 23"/>
          <p:cNvSpPr>
            <a:spLocks noChangeArrowheads="1"/>
          </p:cNvSpPr>
          <p:nvPr/>
        </p:nvSpPr>
        <p:spPr bwMode="auto">
          <a:xfrm>
            <a:off x="5580063" y="2868613"/>
            <a:ext cx="2713037" cy="169862"/>
          </a:xfrm>
          <a:prstGeom prst="rect">
            <a:avLst/>
          </a:prstGeom>
          <a:solidFill>
            <a:srgbClr val="0066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1183768" name="Rectangle 24"/>
          <p:cNvSpPr>
            <a:spLocks noChangeArrowheads="1"/>
          </p:cNvSpPr>
          <p:nvPr/>
        </p:nvSpPr>
        <p:spPr bwMode="auto">
          <a:xfrm>
            <a:off x="5580063" y="3038475"/>
            <a:ext cx="2713037" cy="169863"/>
          </a:xfrm>
          <a:prstGeom prst="rect">
            <a:avLst/>
          </a:prstGeom>
          <a:solidFill>
            <a:srgbClr val="66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1183769" name="Rectangle 25" descr="50 %"/>
          <p:cNvSpPr>
            <a:spLocks noChangeArrowheads="1"/>
          </p:cNvSpPr>
          <p:nvPr/>
        </p:nvSpPr>
        <p:spPr bwMode="auto">
          <a:xfrm>
            <a:off x="5580063" y="3692525"/>
            <a:ext cx="2713037" cy="123825"/>
          </a:xfrm>
          <a:prstGeom prst="rect">
            <a:avLst/>
          </a:prstGeom>
          <a:pattFill prst="pct50">
            <a:fgClr>
              <a:schemeClr val="accent1"/>
            </a:fgClr>
            <a:bgClr>
              <a:srgbClr val="FFFFFF"/>
            </a:bgClr>
          </a:patt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fr-FR"/>
          </a:p>
        </p:txBody>
      </p:sp>
      <p:sp>
        <p:nvSpPr>
          <p:cNvPr id="1183770" name="Rectangle 26"/>
          <p:cNvSpPr>
            <a:spLocks noChangeArrowheads="1"/>
          </p:cNvSpPr>
          <p:nvPr/>
        </p:nvSpPr>
        <p:spPr bwMode="auto">
          <a:xfrm>
            <a:off x="5580063" y="3814763"/>
            <a:ext cx="2713037" cy="169862"/>
          </a:xfrm>
          <a:prstGeom prst="rect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1183771" name="Rectangle 27"/>
          <p:cNvSpPr>
            <a:spLocks noChangeArrowheads="1"/>
          </p:cNvSpPr>
          <p:nvPr/>
        </p:nvSpPr>
        <p:spPr bwMode="auto">
          <a:xfrm>
            <a:off x="5580063" y="3979863"/>
            <a:ext cx="2713037" cy="169862"/>
          </a:xfrm>
          <a:prstGeom prst="rect">
            <a:avLst/>
          </a:prstGeom>
          <a:solidFill>
            <a:srgbClr val="FF0066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1183772" name="Rectangle 28"/>
          <p:cNvSpPr>
            <a:spLocks noChangeArrowheads="1"/>
          </p:cNvSpPr>
          <p:nvPr/>
        </p:nvSpPr>
        <p:spPr bwMode="auto">
          <a:xfrm>
            <a:off x="5580063" y="4149725"/>
            <a:ext cx="2713037" cy="169863"/>
          </a:xfrm>
          <a:prstGeom prst="rect">
            <a:avLst/>
          </a:prstGeom>
          <a:solidFill>
            <a:srgbClr val="FF9999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  <p:grpSp>
        <p:nvGrpSpPr>
          <p:cNvPr id="2" name="Group 49"/>
          <p:cNvGrpSpPr>
            <a:grpSpLocks/>
          </p:cNvGrpSpPr>
          <p:nvPr/>
        </p:nvGrpSpPr>
        <p:grpSpPr bwMode="auto">
          <a:xfrm>
            <a:off x="1219200" y="1827213"/>
            <a:ext cx="2722563" cy="2170112"/>
            <a:chOff x="768" y="1151"/>
            <a:chExt cx="1715" cy="1367"/>
          </a:xfrm>
        </p:grpSpPr>
        <p:sp>
          <p:nvSpPr>
            <p:cNvPr id="33824" name="Rectangle 5"/>
            <p:cNvSpPr>
              <a:spLocks noChangeArrowheads="1"/>
            </p:cNvSpPr>
            <p:nvPr/>
          </p:nvSpPr>
          <p:spPr bwMode="auto">
            <a:xfrm>
              <a:off x="768" y="1439"/>
              <a:ext cx="1709" cy="107"/>
            </a:xfrm>
            <a:prstGeom prst="rect">
              <a:avLst/>
            </a:prstGeom>
            <a:solidFill>
              <a:srgbClr val="99CCFF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fr-FR"/>
            </a:p>
          </p:txBody>
        </p:sp>
        <p:sp>
          <p:nvSpPr>
            <p:cNvPr id="33825" name="Rectangle 6"/>
            <p:cNvSpPr>
              <a:spLocks noChangeArrowheads="1"/>
            </p:cNvSpPr>
            <p:nvPr/>
          </p:nvSpPr>
          <p:spPr bwMode="auto">
            <a:xfrm>
              <a:off x="768" y="1555"/>
              <a:ext cx="1709" cy="107"/>
            </a:xfrm>
            <a:prstGeom prst="rect">
              <a:avLst/>
            </a:prstGeom>
            <a:solidFill>
              <a:srgbClr val="0066FF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fr-FR"/>
            </a:p>
          </p:txBody>
        </p:sp>
        <p:sp>
          <p:nvSpPr>
            <p:cNvPr id="33826" name="Rectangle 7"/>
            <p:cNvSpPr>
              <a:spLocks noChangeArrowheads="1"/>
            </p:cNvSpPr>
            <p:nvPr/>
          </p:nvSpPr>
          <p:spPr bwMode="auto">
            <a:xfrm>
              <a:off x="768" y="1661"/>
              <a:ext cx="1709" cy="107"/>
            </a:xfrm>
            <a:prstGeom prst="rect">
              <a:avLst/>
            </a:prstGeom>
            <a:solidFill>
              <a:srgbClr val="FF0066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fr-FR"/>
            </a:p>
          </p:txBody>
        </p:sp>
        <p:sp>
          <p:nvSpPr>
            <p:cNvPr id="33827" name="Rectangle 8"/>
            <p:cNvSpPr>
              <a:spLocks noChangeArrowheads="1"/>
            </p:cNvSpPr>
            <p:nvPr/>
          </p:nvSpPr>
          <p:spPr bwMode="auto">
            <a:xfrm>
              <a:off x="768" y="1767"/>
              <a:ext cx="1709" cy="107"/>
            </a:xfrm>
            <a:prstGeom prst="rect">
              <a:avLst/>
            </a:prstGeom>
            <a:solidFill>
              <a:srgbClr val="003399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fr-FR"/>
            </a:p>
          </p:txBody>
        </p:sp>
        <p:sp>
          <p:nvSpPr>
            <p:cNvPr id="33828" name="Rectangle 9"/>
            <p:cNvSpPr>
              <a:spLocks noChangeArrowheads="1"/>
            </p:cNvSpPr>
            <p:nvPr/>
          </p:nvSpPr>
          <p:spPr bwMode="auto">
            <a:xfrm>
              <a:off x="768" y="1873"/>
              <a:ext cx="1709" cy="107"/>
            </a:xfrm>
            <a:prstGeom prst="rect">
              <a:avLst/>
            </a:prstGeom>
            <a:solidFill>
              <a:srgbClr val="6699FF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fr-FR"/>
            </a:p>
          </p:txBody>
        </p:sp>
        <p:sp>
          <p:nvSpPr>
            <p:cNvPr id="33829" name="Rectangle 10"/>
            <p:cNvSpPr>
              <a:spLocks noChangeArrowheads="1"/>
            </p:cNvSpPr>
            <p:nvPr/>
          </p:nvSpPr>
          <p:spPr bwMode="auto">
            <a:xfrm>
              <a:off x="768" y="1979"/>
              <a:ext cx="1709" cy="107"/>
            </a:xfrm>
            <a:prstGeom prst="rect">
              <a:avLst/>
            </a:prstGeom>
            <a:solidFill>
              <a:srgbClr val="FF99FF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fr-FR"/>
            </a:p>
          </p:txBody>
        </p:sp>
        <p:sp>
          <p:nvSpPr>
            <p:cNvPr id="33830" name="Rectangle 11"/>
            <p:cNvSpPr>
              <a:spLocks noChangeArrowheads="1"/>
            </p:cNvSpPr>
            <p:nvPr/>
          </p:nvSpPr>
          <p:spPr bwMode="auto">
            <a:xfrm>
              <a:off x="768" y="2085"/>
              <a:ext cx="1709" cy="107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fr-FR"/>
            </a:p>
          </p:txBody>
        </p:sp>
        <p:sp>
          <p:nvSpPr>
            <p:cNvPr id="33831" name="Rectangle 12"/>
            <p:cNvSpPr>
              <a:spLocks noChangeArrowheads="1"/>
            </p:cNvSpPr>
            <p:nvPr/>
          </p:nvSpPr>
          <p:spPr bwMode="auto">
            <a:xfrm>
              <a:off x="768" y="2181"/>
              <a:ext cx="1709" cy="107"/>
            </a:xfrm>
            <a:prstGeom prst="rect">
              <a:avLst/>
            </a:prstGeom>
            <a:solidFill>
              <a:srgbClr val="0000CC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fr-FR"/>
            </a:p>
          </p:txBody>
        </p:sp>
        <p:sp>
          <p:nvSpPr>
            <p:cNvPr id="33832" name="Rectangle 13" descr="50 %"/>
            <p:cNvSpPr>
              <a:spLocks noChangeArrowheads="1"/>
            </p:cNvSpPr>
            <p:nvPr/>
          </p:nvSpPr>
          <p:spPr bwMode="auto">
            <a:xfrm>
              <a:off x="768" y="2287"/>
              <a:ext cx="1709" cy="155"/>
            </a:xfrm>
            <a:prstGeom prst="rect">
              <a:avLst/>
            </a:prstGeom>
            <a:pattFill prst="pct50">
              <a:fgClr>
                <a:srgbClr val="000066"/>
              </a:fgClr>
              <a:bgClr>
                <a:srgbClr val="FFFFFF"/>
              </a:bgClr>
            </a:patt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fr-FR"/>
            </a:p>
          </p:txBody>
        </p:sp>
        <p:sp>
          <p:nvSpPr>
            <p:cNvPr id="33833" name="Rectangle 16" descr="50 %"/>
            <p:cNvSpPr>
              <a:spLocks noChangeArrowheads="1"/>
            </p:cNvSpPr>
            <p:nvPr/>
          </p:nvSpPr>
          <p:spPr bwMode="auto">
            <a:xfrm>
              <a:off x="774" y="2440"/>
              <a:ext cx="1709" cy="78"/>
            </a:xfrm>
            <a:prstGeom prst="rect">
              <a:avLst/>
            </a:prstGeom>
            <a:pattFill prst="pct50">
              <a:fgClr>
                <a:schemeClr val="accent1"/>
              </a:fgClr>
              <a:bgClr>
                <a:srgbClr val="FFFFFF"/>
              </a:bgClr>
            </a:patt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fr-FR"/>
            </a:p>
          </p:txBody>
        </p:sp>
        <p:sp>
          <p:nvSpPr>
            <p:cNvPr id="33834" name="Text Box 17"/>
            <p:cNvSpPr txBox="1">
              <a:spLocks noChangeArrowheads="1"/>
            </p:cNvSpPr>
            <p:nvPr/>
          </p:nvSpPr>
          <p:spPr bwMode="auto">
            <a:xfrm>
              <a:off x="1106" y="1151"/>
              <a:ext cx="90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fr-FR" sz="2400" b="1"/>
                <a:t>Français</a:t>
              </a:r>
            </a:p>
          </p:txBody>
        </p:sp>
        <p:sp>
          <p:nvSpPr>
            <p:cNvPr id="33835" name="Rectangle 29"/>
            <p:cNvSpPr>
              <a:spLocks noChangeArrowheads="1"/>
            </p:cNvSpPr>
            <p:nvPr/>
          </p:nvSpPr>
          <p:spPr bwMode="auto">
            <a:xfrm>
              <a:off x="768" y="1794"/>
              <a:ext cx="106" cy="87"/>
            </a:xfrm>
            <a:prstGeom prst="rect">
              <a:avLst/>
            </a:prstGeom>
            <a:solidFill>
              <a:schemeClr val="tx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fr-FR"/>
            </a:p>
          </p:txBody>
        </p:sp>
        <p:sp>
          <p:nvSpPr>
            <p:cNvPr id="33836" name="Rectangle 30"/>
            <p:cNvSpPr>
              <a:spLocks noChangeArrowheads="1"/>
            </p:cNvSpPr>
            <p:nvPr/>
          </p:nvSpPr>
          <p:spPr bwMode="auto">
            <a:xfrm>
              <a:off x="770" y="1681"/>
              <a:ext cx="106" cy="87"/>
            </a:xfrm>
            <a:prstGeom prst="rect">
              <a:avLst/>
            </a:prstGeom>
            <a:solidFill>
              <a:schemeClr val="tx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fr-FR"/>
            </a:p>
          </p:txBody>
        </p:sp>
        <p:sp>
          <p:nvSpPr>
            <p:cNvPr id="33837" name="Rectangle 31"/>
            <p:cNvSpPr>
              <a:spLocks noChangeArrowheads="1"/>
            </p:cNvSpPr>
            <p:nvPr/>
          </p:nvSpPr>
          <p:spPr bwMode="auto">
            <a:xfrm>
              <a:off x="781" y="1990"/>
              <a:ext cx="106" cy="87"/>
            </a:xfrm>
            <a:prstGeom prst="rect">
              <a:avLst/>
            </a:prstGeom>
            <a:solidFill>
              <a:schemeClr val="tx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fr-FR"/>
            </a:p>
          </p:txBody>
        </p:sp>
        <p:sp>
          <p:nvSpPr>
            <p:cNvPr id="33838" name="Rectangle 32"/>
            <p:cNvSpPr>
              <a:spLocks noChangeArrowheads="1"/>
            </p:cNvSpPr>
            <p:nvPr/>
          </p:nvSpPr>
          <p:spPr bwMode="auto">
            <a:xfrm>
              <a:off x="773" y="2203"/>
              <a:ext cx="106" cy="87"/>
            </a:xfrm>
            <a:prstGeom prst="rect">
              <a:avLst/>
            </a:prstGeom>
            <a:solidFill>
              <a:schemeClr val="tx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fr-FR"/>
            </a:p>
          </p:txBody>
        </p:sp>
      </p:grpSp>
      <p:sp>
        <p:nvSpPr>
          <p:cNvPr id="1183777" name="Text Box 33"/>
          <p:cNvSpPr txBox="1">
            <a:spLocks noChangeArrowheads="1"/>
          </p:cNvSpPr>
          <p:nvPr/>
        </p:nvSpPr>
        <p:spPr bwMode="auto">
          <a:xfrm>
            <a:off x="6443663" y="1827213"/>
            <a:ext cx="12842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fr-FR" sz="2400" b="1"/>
              <a:t>Anglais</a:t>
            </a:r>
          </a:p>
        </p:txBody>
      </p:sp>
      <p:grpSp>
        <p:nvGrpSpPr>
          <p:cNvPr id="3" name="Group 50"/>
          <p:cNvGrpSpPr>
            <a:grpSpLocks/>
          </p:cNvGrpSpPr>
          <p:nvPr/>
        </p:nvGrpSpPr>
        <p:grpSpPr bwMode="auto">
          <a:xfrm>
            <a:off x="1298575" y="4406900"/>
            <a:ext cx="5010150" cy="1643063"/>
            <a:chOff x="818" y="2776"/>
            <a:chExt cx="3156" cy="1035"/>
          </a:xfrm>
        </p:grpSpPr>
        <p:sp>
          <p:nvSpPr>
            <p:cNvPr id="33809" name="Rectangle 34"/>
            <p:cNvSpPr>
              <a:spLocks noChangeArrowheads="1"/>
            </p:cNvSpPr>
            <p:nvPr/>
          </p:nvSpPr>
          <p:spPr bwMode="auto">
            <a:xfrm>
              <a:off x="826" y="3034"/>
              <a:ext cx="134" cy="96"/>
            </a:xfrm>
            <a:prstGeom prst="rect">
              <a:avLst/>
            </a:prstGeom>
            <a:solidFill>
              <a:schemeClr val="tx2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fr-FR"/>
            </a:p>
          </p:txBody>
        </p:sp>
        <p:sp>
          <p:nvSpPr>
            <p:cNvPr id="33810" name="Rectangle 35"/>
            <p:cNvSpPr>
              <a:spLocks noChangeArrowheads="1"/>
            </p:cNvSpPr>
            <p:nvPr/>
          </p:nvSpPr>
          <p:spPr bwMode="auto">
            <a:xfrm>
              <a:off x="962" y="3034"/>
              <a:ext cx="134" cy="96"/>
            </a:xfrm>
            <a:prstGeom prst="rect">
              <a:avLst/>
            </a:prstGeom>
            <a:solidFill>
              <a:srgbClr val="0000CC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fr-FR"/>
            </a:p>
          </p:txBody>
        </p:sp>
        <p:sp>
          <p:nvSpPr>
            <p:cNvPr id="33811" name="Rectangle 36"/>
            <p:cNvSpPr>
              <a:spLocks noChangeArrowheads="1"/>
            </p:cNvSpPr>
            <p:nvPr/>
          </p:nvSpPr>
          <p:spPr bwMode="auto">
            <a:xfrm>
              <a:off x="1107" y="3034"/>
              <a:ext cx="134" cy="96"/>
            </a:xfrm>
            <a:prstGeom prst="rect">
              <a:avLst/>
            </a:prstGeom>
            <a:solidFill>
              <a:srgbClr val="000066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fr-FR"/>
            </a:p>
          </p:txBody>
        </p:sp>
        <p:sp>
          <p:nvSpPr>
            <p:cNvPr id="33812" name="Rectangle 37"/>
            <p:cNvSpPr>
              <a:spLocks noChangeArrowheads="1"/>
            </p:cNvSpPr>
            <p:nvPr/>
          </p:nvSpPr>
          <p:spPr bwMode="auto">
            <a:xfrm>
              <a:off x="1252" y="3034"/>
              <a:ext cx="134" cy="96"/>
            </a:xfrm>
            <a:prstGeom prst="rect">
              <a:avLst/>
            </a:prstGeom>
            <a:solidFill>
              <a:schemeClr val="folHlink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fr-FR"/>
            </a:p>
          </p:txBody>
        </p:sp>
        <p:sp>
          <p:nvSpPr>
            <p:cNvPr id="33813" name="Rectangle 38" descr="50 %"/>
            <p:cNvSpPr>
              <a:spLocks noChangeArrowheads="1"/>
            </p:cNvSpPr>
            <p:nvPr/>
          </p:nvSpPr>
          <p:spPr bwMode="auto">
            <a:xfrm>
              <a:off x="826" y="3273"/>
              <a:ext cx="279" cy="125"/>
            </a:xfrm>
            <a:prstGeom prst="rect">
              <a:avLst/>
            </a:prstGeom>
            <a:pattFill prst="pct50">
              <a:fgClr>
                <a:schemeClr val="accent1"/>
              </a:fgClr>
              <a:bgClr>
                <a:schemeClr val="bg1"/>
              </a:bgClr>
            </a:patt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fr-FR"/>
            </a:p>
          </p:txBody>
        </p:sp>
        <p:sp>
          <p:nvSpPr>
            <p:cNvPr id="33814" name="Rectangle 39" descr="50 %"/>
            <p:cNvSpPr>
              <a:spLocks noChangeArrowheads="1"/>
            </p:cNvSpPr>
            <p:nvPr/>
          </p:nvSpPr>
          <p:spPr bwMode="auto">
            <a:xfrm>
              <a:off x="827" y="2827"/>
              <a:ext cx="279" cy="126"/>
            </a:xfrm>
            <a:prstGeom prst="rect">
              <a:avLst/>
            </a:prstGeom>
            <a:pattFill prst="pct50">
              <a:fgClr>
                <a:srgbClr val="000066"/>
              </a:fgClr>
              <a:bgClr>
                <a:srgbClr val="FFFFFF"/>
              </a:bgClr>
            </a:patt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fr-FR"/>
            </a:p>
          </p:txBody>
        </p:sp>
        <p:sp>
          <p:nvSpPr>
            <p:cNvPr id="33815" name="Rectangle 40"/>
            <p:cNvSpPr>
              <a:spLocks noChangeArrowheads="1"/>
            </p:cNvSpPr>
            <p:nvPr/>
          </p:nvSpPr>
          <p:spPr bwMode="auto">
            <a:xfrm>
              <a:off x="818" y="3448"/>
              <a:ext cx="134" cy="96"/>
            </a:xfrm>
            <a:prstGeom prst="rect">
              <a:avLst/>
            </a:prstGeom>
            <a:solidFill>
              <a:srgbClr val="FF9999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fr-FR"/>
            </a:p>
          </p:txBody>
        </p:sp>
        <p:sp>
          <p:nvSpPr>
            <p:cNvPr id="33816" name="Rectangle 41"/>
            <p:cNvSpPr>
              <a:spLocks noChangeArrowheads="1"/>
            </p:cNvSpPr>
            <p:nvPr/>
          </p:nvSpPr>
          <p:spPr bwMode="auto">
            <a:xfrm>
              <a:off x="954" y="3448"/>
              <a:ext cx="134" cy="96"/>
            </a:xfrm>
            <a:prstGeom prst="rect">
              <a:avLst/>
            </a:prstGeom>
            <a:solidFill>
              <a:srgbClr val="FF0066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fr-FR"/>
            </a:p>
          </p:txBody>
        </p:sp>
        <p:sp>
          <p:nvSpPr>
            <p:cNvPr id="33817" name="Rectangle 42"/>
            <p:cNvSpPr>
              <a:spLocks noChangeArrowheads="1"/>
            </p:cNvSpPr>
            <p:nvPr/>
          </p:nvSpPr>
          <p:spPr bwMode="auto">
            <a:xfrm>
              <a:off x="1089" y="3448"/>
              <a:ext cx="134" cy="96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fr-FR"/>
            </a:p>
          </p:txBody>
        </p:sp>
        <p:sp>
          <p:nvSpPr>
            <p:cNvPr id="33818" name="Text Box 43"/>
            <p:cNvSpPr txBox="1">
              <a:spLocks noChangeArrowheads="1"/>
            </p:cNvSpPr>
            <p:nvPr/>
          </p:nvSpPr>
          <p:spPr bwMode="auto">
            <a:xfrm>
              <a:off x="1129" y="2776"/>
              <a:ext cx="102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fr-FR" sz="1600" b="1"/>
                <a:t>Idée Principale</a:t>
              </a:r>
            </a:p>
          </p:txBody>
        </p:sp>
        <p:sp>
          <p:nvSpPr>
            <p:cNvPr id="33819" name="Text Box 44"/>
            <p:cNvSpPr txBox="1">
              <a:spLocks noChangeArrowheads="1"/>
            </p:cNvSpPr>
            <p:nvPr/>
          </p:nvSpPr>
          <p:spPr bwMode="auto">
            <a:xfrm>
              <a:off x="1388" y="2980"/>
              <a:ext cx="2586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fr-FR" sz="1600" b="1"/>
                <a:t>Phrases se rapportant à l’idée Principale</a:t>
              </a:r>
            </a:p>
          </p:txBody>
        </p:sp>
        <p:sp>
          <p:nvSpPr>
            <p:cNvPr id="33820" name="Text Box 45"/>
            <p:cNvSpPr txBox="1">
              <a:spLocks noChangeArrowheads="1"/>
            </p:cNvSpPr>
            <p:nvPr/>
          </p:nvSpPr>
          <p:spPr bwMode="auto">
            <a:xfrm>
              <a:off x="1098" y="3222"/>
              <a:ext cx="1097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fr-FR" sz="1600" b="1"/>
                <a:t>Idée Secondaire</a:t>
              </a:r>
            </a:p>
          </p:txBody>
        </p:sp>
        <p:sp>
          <p:nvSpPr>
            <p:cNvPr id="33821" name="Text Box 46"/>
            <p:cNvSpPr txBox="1">
              <a:spLocks noChangeArrowheads="1"/>
            </p:cNvSpPr>
            <p:nvPr/>
          </p:nvSpPr>
          <p:spPr bwMode="auto">
            <a:xfrm>
              <a:off x="1227" y="3386"/>
              <a:ext cx="2663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fr-FR" sz="1600" b="1"/>
                <a:t>Phrases se rapportant à l’idée Secondaire</a:t>
              </a:r>
            </a:p>
          </p:txBody>
        </p:sp>
        <p:sp>
          <p:nvSpPr>
            <p:cNvPr id="33822" name="Rectangle 47"/>
            <p:cNvSpPr>
              <a:spLocks noChangeArrowheads="1"/>
            </p:cNvSpPr>
            <p:nvPr/>
          </p:nvSpPr>
          <p:spPr bwMode="auto">
            <a:xfrm>
              <a:off x="835" y="3658"/>
              <a:ext cx="105" cy="105"/>
            </a:xfrm>
            <a:prstGeom prst="rect">
              <a:avLst/>
            </a:prstGeom>
            <a:solidFill>
              <a:schemeClr val="tx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fr-FR"/>
            </a:p>
          </p:txBody>
        </p:sp>
        <p:sp>
          <p:nvSpPr>
            <p:cNvPr id="33823" name="Text Box 48"/>
            <p:cNvSpPr txBox="1">
              <a:spLocks noChangeArrowheads="1"/>
            </p:cNvSpPr>
            <p:nvPr/>
          </p:nvSpPr>
          <p:spPr bwMode="auto">
            <a:xfrm>
              <a:off x="962" y="3599"/>
              <a:ext cx="1501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1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1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1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1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fr-FR" sz="1600" b="1"/>
                <a:t>Connecteurs Logiques</a:t>
              </a:r>
            </a:p>
          </p:txBody>
        </p:sp>
      </p:grp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3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83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83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83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3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183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3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183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3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83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3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183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3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83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3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183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3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183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3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183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3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183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3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183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3762" grpId="0" animBg="1"/>
      <p:bldP spid="1183763" grpId="0" animBg="1"/>
      <p:bldP spid="1183764" grpId="0" animBg="1"/>
      <p:bldP spid="1183765" grpId="0" animBg="1"/>
      <p:bldP spid="1183767" grpId="0" animBg="1"/>
      <p:bldP spid="1183768" grpId="0" animBg="1"/>
      <p:bldP spid="1183769" grpId="0" animBg="1"/>
      <p:bldP spid="1183770" grpId="0" animBg="1"/>
      <p:bldP spid="1183771" grpId="0" animBg="1"/>
      <p:bldP spid="1183772" grpId="0" animBg="1"/>
      <p:bldP spid="118377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5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Les Phrases</a:t>
            </a:r>
          </a:p>
          <a:p>
            <a:pPr lvl="1">
              <a:defRPr/>
            </a:pPr>
            <a:r>
              <a:rPr lang="fr-FR" smtClean="0"/>
              <a:t>Langue néo-latine</a:t>
            </a:r>
          </a:p>
          <a:p>
            <a:pPr lvl="2">
              <a:defRPr/>
            </a:pPr>
            <a:r>
              <a:rPr lang="fr-FR" smtClean="0"/>
              <a:t>Il n y a pas de limite à la longueur des phrases</a:t>
            </a:r>
          </a:p>
          <a:p>
            <a:pPr lvl="2">
              <a:defRPr/>
            </a:pPr>
            <a:r>
              <a:rPr lang="fr-FR" smtClean="0"/>
              <a:t>Il y a très souvent plusieurs idées dans une phrase</a:t>
            </a:r>
          </a:p>
          <a:p>
            <a:pPr lvl="1">
              <a:defRPr/>
            </a:pPr>
            <a:r>
              <a:rPr lang="fr-FR" smtClean="0"/>
              <a:t>Anglais</a:t>
            </a:r>
          </a:p>
          <a:p>
            <a:pPr lvl="2">
              <a:defRPr/>
            </a:pPr>
            <a:r>
              <a:rPr lang="fr-FR" smtClean="0"/>
              <a:t>Maximum deux lignes </a:t>
            </a:r>
          </a:p>
          <a:p>
            <a:pPr lvl="2">
              <a:defRPr/>
            </a:pPr>
            <a:r>
              <a:rPr lang="fr-FR" smtClean="0"/>
              <a:t>Une seule idée par phrase</a:t>
            </a:r>
          </a:p>
          <a:p>
            <a:pPr lvl="2">
              <a:defRPr/>
            </a:pPr>
            <a:endParaRPr lang="fr-FR" smtClean="0"/>
          </a:p>
          <a:p>
            <a:pPr lvl="1">
              <a:defRPr/>
            </a:pPr>
            <a:endParaRPr lang="fr-FR" smtClean="0"/>
          </a:p>
          <a:p>
            <a:pPr lvl="1">
              <a:defRPr/>
            </a:pPr>
            <a:endParaRPr lang="fr-FR" smtClean="0"/>
          </a:p>
        </p:txBody>
      </p:sp>
      <p:sp>
        <p:nvSpPr>
          <p:cNvPr id="118579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Structures Linguistiques</a:t>
            </a: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Structures Linguistiques</a:t>
            </a:r>
          </a:p>
        </p:txBody>
      </p:sp>
      <p:sp>
        <p:nvSpPr>
          <p:cNvPr id="1187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2763" y="1025525"/>
            <a:ext cx="8615362" cy="49022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fr-FR" smtClean="0"/>
              <a:t>Les Mots</a:t>
            </a:r>
          </a:p>
          <a:p>
            <a:pPr lvl="1">
              <a:lnSpc>
                <a:spcPct val="90000"/>
              </a:lnSpc>
              <a:defRPr/>
            </a:pPr>
            <a:r>
              <a:rPr lang="fr-FR" smtClean="0"/>
              <a:t>Langue néo-latine</a:t>
            </a:r>
          </a:p>
          <a:p>
            <a:pPr lvl="2">
              <a:lnSpc>
                <a:spcPct val="90000"/>
              </a:lnSpc>
              <a:defRPr/>
            </a:pPr>
            <a:r>
              <a:rPr lang="fr-FR" smtClean="0"/>
              <a:t>Prolifération des adjectifs </a:t>
            </a:r>
          </a:p>
          <a:p>
            <a:pPr lvl="2">
              <a:lnSpc>
                <a:spcPct val="90000"/>
              </a:lnSpc>
              <a:defRPr/>
            </a:pPr>
            <a:r>
              <a:rPr lang="fr-FR" smtClean="0"/>
              <a:t>Prolifération des connecteurs linguistiques</a:t>
            </a:r>
          </a:p>
          <a:p>
            <a:pPr lvl="1">
              <a:lnSpc>
                <a:spcPct val="90000"/>
              </a:lnSpc>
              <a:defRPr/>
            </a:pPr>
            <a:r>
              <a:rPr lang="fr-FR" smtClean="0"/>
              <a:t>Anglais</a:t>
            </a:r>
          </a:p>
          <a:p>
            <a:pPr lvl="2">
              <a:lnSpc>
                <a:spcPct val="90000"/>
              </a:lnSpc>
              <a:defRPr/>
            </a:pPr>
            <a:r>
              <a:rPr lang="fr-FR" smtClean="0"/>
              <a:t>Si l’adjectif ne change pas le sens de la phrase on ne le met pas </a:t>
            </a:r>
          </a:p>
          <a:p>
            <a:pPr lvl="2">
              <a:lnSpc>
                <a:spcPct val="90000"/>
              </a:lnSpc>
              <a:defRPr/>
            </a:pPr>
            <a:r>
              <a:rPr lang="fr-FR" smtClean="0"/>
              <a:t>A cause du paragraphe la plus grande partie des connecteurs linguistiques ne sont pas nécessaires</a:t>
            </a:r>
          </a:p>
          <a:p>
            <a:pPr lvl="1">
              <a:lnSpc>
                <a:spcPct val="90000"/>
              </a:lnSpc>
              <a:defRPr/>
            </a:pPr>
            <a:r>
              <a:rPr lang="fr-FR" smtClean="0"/>
              <a:t>En général</a:t>
            </a:r>
          </a:p>
          <a:p>
            <a:pPr lvl="2">
              <a:lnSpc>
                <a:spcPct val="90000"/>
              </a:lnSpc>
              <a:defRPr/>
            </a:pPr>
            <a:r>
              <a:rPr lang="fr-FR" smtClean="0"/>
              <a:t>Fuir la connotation et rechercher la dénotation</a:t>
            </a:r>
          </a:p>
          <a:p>
            <a:pPr lvl="3">
              <a:lnSpc>
                <a:spcPct val="90000"/>
              </a:lnSpc>
              <a:defRPr/>
            </a:pPr>
            <a:endParaRPr lang="fr-FR" smtClean="0"/>
          </a:p>
          <a:p>
            <a:pPr lvl="2">
              <a:lnSpc>
                <a:spcPct val="90000"/>
              </a:lnSpc>
              <a:defRPr/>
            </a:pPr>
            <a:endParaRPr lang="fr-FR" smtClean="0"/>
          </a:p>
          <a:p>
            <a:pPr>
              <a:lnSpc>
                <a:spcPct val="90000"/>
              </a:lnSpc>
              <a:defRPr/>
            </a:pPr>
            <a:endParaRPr lang="fr-FR" smtClean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8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Eléments Formels</a:t>
            </a:r>
          </a:p>
        </p:txBody>
      </p:sp>
      <p:sp>
        <p:nvSpPr>
          <p:cNvPr id="1188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Résumé des règles à suivre</a:t>
            </a:r>
          </a:p>
          <a:p>
            <a:pPr lvl="1">
              <a:defRPr/>
            </a:pPr>
            <a:r>
              <a:rPr lang="fr-FR" smtClean="0"/>
              <a:t>Le Paragraphe</a:t>
            </a:r>
          </a:p>
          <a:p>
            <a:pPr lvl="2">
              <a:defRPr/>
            </a:pPr>
            <a:r>
              <a:rPr lang="fr-FR" smtClean="0"/>
              <a:t>Une idée par paragraphe</a:t>
            </a:r>
          </a:p>
          <a:p>
            <a:pPr lvl="2">
              <a:defRPr/>
            </a:pPr>
            <a:r>
              <a:rPr lang="fr-FR" smtClean="0"/>
              <a:t>Toutes les phrases dans un paragraphe sont reliées</a:t>
            </a:r>
          </a:p>
          <a:p>
            <a:pPr lvl="2">
              <a:defRPr/>
            </a:pPr>
            <a:r>
              <a:rPr lang="fr-FR" smtClean="0"/>
              <a:t>On dit d’abord ce que l’on pense </a:t>
            </a:r>
          </a:p>
          <a:p>
            <a:pPr lvl="2">
              <a:defRPr/>
            </a:pPr>
            <a:r>
              <a:rPr lang="fr-FR" smtClean="0"/>
              <a:t>On supporte ou démontre notre pensée par une série d’observations : une par phrase </a:t>
            </a:r>
          </a:p>
          <a:p>
            <a:pPr lvl="2">
              <a:defRPr/>
            </a:pPr>
            <a:r>
              <a:rPr lang="fr-FR" smtClean="0"/>
              <a:t>Pas de pensée parallèle</a:t>
            </a:r>
          </a:p>
          <a:p>
            <a:pPr lvl="3">
              <a:defRPr/>
            </a:pPr>
            <a:r>
              <a:rPr lang="fr-FR" smtClean="0"/>
              <a:t>Si une nouvelle idée est importante elle mérite un paragraphe </a:t>
            </a:r>
          </a:p>
          <a:p>
            <a:pPr lvl="3">
              <a:defRPr/>
            </a:pPr>
            <a:r>
              <a:rPr lang="fr-FR" smtClean="0"/>
              <a:t>Si elle ne mérite pas un paragraphe elle n’existe pas</a:t>
            </a:r>
          </a:p>
          <a:p>
            <a:pPr lvl="2">
              <a:defRPr/>
            </a:pPr>
            <a:r>
              <a:rPr lang="fr-FR" smtClean="0"/>
              <a:t>Longueur maximal 2/3 de page</a:t>
            </a:r>
          </a:p>
          <a:p>
            <a:pPr lvl="1">
              <a:defRPr/>
            </a:pPr>
            <a:endParaRPr lang="fr-FR" smtClean="0"/>
          </a:p>
          <a:p>
            <a:pPr lvl="2">
              <a:defRPr/>
            </a:pPr>
            <a:endParaRPr lang="fr-FR" smtClean="0"/>
          </a:p>
          <a:p>
            <a:pPr lvl="2">
              <a:defRPr/>
            </a:pPr>
            <a:endParaRPr lang="fr-FR" smtClean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9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Eléments Formels</a:t>
            </a:r>
          </a:p>
        </p:txBody>
      </p:sp>
      <p:sp>
        <p:nvSpPr>
          <p:cNvPr id="1189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fr-FR" sz="2800" smtClean="0"/>
              <a:t>Résumé des règles à suivre</a:t>
            </a:r>
          </a:p>
          <a:p>
            <a:pPr lvl="1">
              <a:defRPr/>
            </a:pPr>
            <a:r>
              <a:rPr lang="fr-FR" sz="2000" smtClean="0"/>
              <a:t>Les Phrases</a:t>
            </a:r>
          </a:p>
          <a:p>
            <a:pPr lvl="2">
              <a:defRPr/>
            </a:pPr>
            <a:r>
              <a:rPr lang="fr-FR" sz="1800" smtClean="0"/>
              <a:t>Maximum deux lignes </a:t>
            </a:r>
          </a:p>
          <a:p>
            <a:pPr lvl="2">
              <a:defRPr/>
            </a:pPr>
            <a:r>
              <a:rPr lang="fr-FR" sz="1800" smtClean="0"/>
              <a:t>Une seule idée par phrase</a:t>
            </a:r>
          </a:p>
          <a:p>
            <a:pPr lvl="1">
              <a:defRPr/>
            </a:pPr>
            <a:r>
              <a:rPr lang="fr-FR" sz="2000" smtClean="0"/>
              <a:t>Les Mots</a:t>
            </a:r>
          </a:p>
          <a:p>
            <a:pPr lvl="2">
              <a:defRPr/>
            </a:pPr>
            <a:r>
              <a:rPr lang="fr-FR" sz="1800" smtClean="0"/>
              <a:t>Eviter les connecteurs logiques entre les phrases</a:t>
            </a:r>
          </a:p>
          <a:p>
            <a:pPr lvl="2">
              <a:defRPr/>
            </a:pPr>
            <a:r>
              <a:rPr lang="fr-FR" sz="1800" smtClean="0"/>
              <a:t>Eviter les adjectifs </a:t>
            </a:r>
          </a:p>
          <a:p>
            <a:pPr lvl="2">
              <a:defRPr/>
            </a:pPr>
            <a:r>
              <a:rPr lang="fr-FR" sz="1800" smtClean="0"/>
              <a:t>Eviter les verbes tel que :</a:t>
            </a:r>
          </a:p>
          <a:p>
            <a:pPr lvl="3">
              <a:defRPr/>
            </a:pPr>
            <a:r>
              <a:rPr lang="fr-FR" sz="1600" smtClean="0"/>
              <a:t>Modifier, affecter, changer etc….</a:t>
            </a:r>
          </a:p>
          <a:p>
            <a:pPr lvl="2">
              <a:defRPr/>
            </a:pPr>
            <a:r>
              <a:rPr lang="fr-FR" sz="1800" smtClean="0"/>
              <a:t>Utiliser des verbes tel que</a:t>
            </a:r>
          </a:p>
          <a:p>
            <a:pPr lvl="3">
              <a:defRPr/>
            </a:pPr>
            <a:r>
              <a:rPr lang="fr-FR" sz="1600" smtClean="0"/>
              <a:t>Augmenter, diminuer etc.. </a:t>
            </a:r>
          </a:p>
          <a:p>
            <a:pPr lvl="2">
              <a:defRPr/>
            </a:pPr>
            <a:r>
              <a:rPr lang="fr-FR" sz="1800" smtClean="0"/>
              <a:t>Utiliser des mots dénotatifs </a:t>
            </a:r>
          </a:p>
          <a:p>
            <a:pPr lvl="2">
              <a:defRPr/>
            </a:pPr>
            <a:endParaRPr lang="fr-FR" sz="1800" smtClean="0"/>
          </a:p>
          <a:p>
            <a:pPr lvl="2">
              <a:defRPr/>
            </a:pPr>
            <a:endParaRPr lang="fr-FR" sz="1800" smtClean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091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Faisons quelques exercices ?</a:t>
            </a:r>
          </a:p>
        </p:txBody>
      </p:sp>
      <p:sp>
        <p:nvSpPr>
          <p:cNvPr id="1190917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2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sp>
        <p:nvSpPr>
          <p:cNvPr id="1152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fr-FR" smtClean="0"/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0" y="0"/>
            <a:ext cx="10287000" cy="6858000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fr-FR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xemple_3fluofarma">
  <a:themeElements>
    <a:clrScheme name="exemple_3fluofarma 1">
      <a:dk1>
        <a:srgbClr val="000000"/>
      </a:dk1>
      <a:lt1>
        <a:srgbClr val="FFFFFF"/>
      </a:lt1>
      <a:dk2>
        <a:srgbClr val="4367C5"/>
      </a:dk2>
      <a:lt2>
        <a:srgbClr val="FFFFFF"/>
      </a:lt2>
      <a:accent1>
        <a:srgbClr val="E41F1F"/>
      </a:accent1>
      <a:accent2>
        <a:srgbClr val="00A28A"/>
      </a:accent2>
      <a:accent3>
        <a:srgbClr val="FFFFFF"/>
      </a:accent3>
      <a:accent4>
        <a:srgbClr val="000000"/>
      </a:accent4>
      <a:accent5>
        <a:srgbClr val="EFABAB"/>
      </a:accent5>
      <a:accent6>
        <a:srgbClr val="00927D"/>
      </a:accent6>
      <a:hlink>
        <a:srgbClr val="FFCD00"/>
      </a:hlink>
      <a:folHlink>
        <a:srgbClr val="009FDD"/>
      </a:folHlink>
    </a:clrScheme>
    <a:fontScheme name="exemple_3fluofarma">
      <a:majorFont>
        <a:latin typeface="Eurostar Regular Extended"/>
        <a:ea typeface=""/>
        <a:cs typeface=""/>
      </a:majorFont>
      <a:minorFont>
        <a:latin typeface="Eurostar Regular Extende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fr-FR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fr-FR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exemple_3fluofarma 1">
        <a:dk1>
          <a:srgbClr val="000000"/>
        </a:dk1>
        <a:lt1>
          <a:srgbClr val="FFFFFF"/>
        </a:lt1>
        <a:dk2>
          <a:srgbClr val="4367C5"/>
        </a:dk2>
        <a:lt2>
          <a:srgbClr val="FFFFFF"/>
        </a:lt2>
        <a:accent1>
          <a:srgbClr val="E41F1F"/>
        </a:accent1>
        <a:accent2>
          <a:srgbClr val="00A28A"/>
        </a:accent2>
        <a:accent3>
          <a:srgbClr val="FFFFFF"/>
        </a:accent3>
        <a:accent4>
          <a:srgbClr val="000000"/>
        </a:accent4>
        <a:accent5>
          <a:srgbClr val="EFABAB"/>
        </a:accent5>
        <a:accent6>
          <a:srgbClr val="00927D"/>
        </a:accent6>
        <a:hlink>
          <a:srgbClr val="FFCD00"/>
        </a:hlink>
        <a:folHlink>
          <a:srgbClr val="009F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exemple_3fluofarma</Template>
  <TotalTime>22281</TotalTime>
  <Words>1574</Words>
  <Application>Microsoft Office PowerPoint</Application>
  <PresentationFormat>Diapositives 35 mm</PresentationFormat>
  <Paragraphs>397</Paragraphs>
  <Slides>37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43" baseType="lpstr">
      <vt:lpstr>Arial</vt:lpstr>
      <vt:lpstr>Eurostar Regular Extended</vt:lpstr>
      <vt:lpstr>Eurostar</vt:lpstr>
      <vt:lpstr>Courier New</vt:lpstr>
      <vt:lpstr>Times New Roman</vt:lpstr>
      <vt:lpstr>exemple_3fluofarma</vt:lpstr>
      <vt:lpstr>Comment écrire les différents rapports de Master et un article scientifique</vt:lpstr>
      <vt:lpstr>Comment Ecrire</vt:lpstr>
      <vt:lpstr>Rapport de Stage et Article Scientifique</vt:lpstr>
      <vt:lpstr>Projet de Master </vt:lpstr>
      <vt:lpstr>Projet, Rapport, Article</vt:lpstr>
      <vt:lpstr>Projet, Rapport, Article</vt:lpstr>
      <vt:lpstr>Projet, Rapport, Article</vt:lpstr>
      <vt:lpstr>Introduction</vt:lpstr>
      <vt:lpstr>Comment écrire un Article Scientifique</vt:lpstr>
      <vt:lpstr>Présentation PowerPoint</vt:lpstr>
      <vt:lpstr>Introduction</vt:lpstr>
      <vt:lpstr>Introduction</vt:lpstr>
      <vt:lpstr>Introduction</vt:lpstr>
      <vt:lpstr>Introduction</vt:lpstr>
      <vt:lpstr>Projet, Rapport, Article</vt:lpstr>
      <vt:lpstr>Projet</vt:lpstr>
      <vt:lpstr>Projet</vt:lpstr>
      <vt:lpstr>Projet</vt:lpstr>
      <vt:lpstr>Matériels et Méthodes : Rapport et Article</vt:lpstr>
      <vt:lpstr>Projet, Rapport, Article</vt:lpstr>
      <vt:lpstr>Résultats</vt:lpstr>
      <vt:lpstr>Projet, Rapport, Article</vt:lpstr>
      <vt:lpstr>Discussion: Projet</vt:lpstr>
      <vt:lpstr>Discussion: Article</vt:lpstr>
      <vt:lpstr>Discussion: Rapport de Master</vt:lpstr>
      <vt:lpstr>Discussion</vt:lpstr>
      <vt:lpstr>Projet, Rapport, Article</vt:lpstr>
      <vt:lpstr>Eléments Formels</vt:lpstr>
      <vt:lpstr>Les structures linguistiques</vt:lpstr>
      <vt:lpstr>La structure linguistique</vt:lpstr>
      <vt:lpstr>Structures Linguistiques</vt:lpstr>
      <vt:lpstr>Structures Linguistiques</vt:lpstr>
      <vt:lpstr>Structures Linguistiques</vt:lpstr>
      <vt:lpstr>Eléments Formels</vt:lpstr>
      <vt:lpstr>Eléments Formels</vt:lpstr>
      <vt:lpstr>Faisons quelques exercices ?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BIBI</dc:creator>
  <cp:lastModifiedBy>BIBI</cp:lastModifiedBy>
  <cp:revision>1520</cp:revision>
  <cp:lastPrinted>1999-12-13T18:43:43Z</cp:lastPrinted>
  <dcterms:created xsi:type="dcterms:W3CDTF">2001-09-12T07:11:06Z</dcterms:created>
  <dcterms:modified xsi:type="dcterms:W3CDTF">2011-10-17T05:05:26Z</dcterms:modified>
</cp:coreProperties>
</file>