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9" r:id="rId4"/>
    <p:sldId id="307" r:id="rId5"/>
    <p:sldId id="310" r:id="rId6"/>
    <p:sldId id="308" r:id="rId7"/>
    <p:sldId id="312" r:id="rId8"/>
    <p:sldId id="311" r:id="rId9"/>
    <p:sldId id="314" r:id="rId10"/>
    <p:sldId id="316" r:id="rId11"/>
    <p:sldId id="317" r:id="rId12"/>
    <p:sldId id="333" r:id="rId13"/>
    <p:sldId id="332" r:id="rId14"/>
    <p:sldId id="336" r:id="rId15"/>
    <p:sldId id="337" r:id="rId16"/>
    <p:sldId id="338" r:id="rId17"/>
    <p:sldId id="334" r:id="rId18"/>
    <p:sldId id="335" r:id="rId19"/>
    <p:sldId id="319" r:id="rId20"/>
    <p:sldId id="320" r:id="rId21"/>
    <p:sldId id="318" r:id="rId22"/>
    <p:sldId id="273" r:id="rId23"/>
    <p:sldId id="340" r:id="rId24"/>
    <p:sldId id="341" r:id="rId25"/>
    <p:sldId id="342" r:id="rId26"/>
    <p:sldId id="345" r:id="rId27"/>
    <p:sldId id="276" r:id="rId28"/>
    <p:sldId id="346" r:id="rId29"/>
    <p:sldId id="347" r:id="rId30"/>
    <p:sldId id="375" r:id="rId31"/>
    <p:sldId id="277" r:id="rId32"/>
    <p:sldId id="278" r:id="rId33"/>
    <p:sldId id="349" r:id="rId34"/>
    <p:sldId id="350" r:id="rId35"/>
    <p:sldId id="353" r:id="rId36"/>
    <p:sldId id="357" r:id="rId37"/>
    <p:sldId id="378" r:id="rId38"/>
    <p:sldId id="380" r:id="rId39"/>
    <p:sldId id="379" r:id="rId40"/>
    <p:sldId id="381" r:id="rId41"/>
    <p:sldId id="382" r:id="rId42"/>
    <p:sldId id="376" r:id="rId43"/>
    <p:sldId id="386" r:id="rId44"/>
    <p:sldId id="385" r:id="rId45"/>
    <p:sldId id="387" r:id="rId46"/>
    <p:sldId id="389" r:id="rId47"/>
    <p:sldId id="390" r:id="rId48"/>
    <p:sldId id="391" r:id="rId49"/>
    <p:sldId id="392" r:id="rId50"/>
    <p:sldId id="393" r:id="rId51"/>
    <p:sldId id="395" r:id="rId52"/>
    <p:sldId id="394" r:id="rId53"/>
    <p:sldId id="396" r:id="rId54"/>
    <p:sldId id="279" r:id="rId55"/>
    <p:sldId id="280" r:id="rId56"/>
    <p:sldId id="281" r:id="rId57"/>
    <p:sldId id="282" r:id="rId58"/>
    <p:sldId id="283" r:id="rId59"/>
    <p:sldId id="289" r:id="rId60"/>
    <p:sldId id="284" r:id="rId61"/>
    <p:sldId id="285" r:id="rId62"/>
    <p:sldId id="286" r:id="rId63"/>
    <p:sldId id="287" r:id="rId64"/>
    <p:sldId id="383" r:id="rId65"/>
    <p:sldId id="384" r:id="rId66"/>
    <p:sldId id="322" r:id="rId67"/>
    <p:sldId id="359" r:id="rId68"/>
    <p:sldId id="362" r:id="rId69"/>
    <p:sldId id="363" r:id="rId70"/>
    <p:sldId id="364" r:id="rId71"/>
    <p:sldId id="365" r:id="rId72"/>
    <p:sldId id="366" r:id="rId73"/>
    <p:sldId id="367" r:id="rId74"/>
    <p:sldId id="368" r:id="rId75"/>
    <p:sldId id="369" r:id="rId76"/>
    <p:sldId id="370" r:id="rId77"/>
    <p:sldId id="371" r:id="rId78"/>
    <p:sldId id="372" r:id="rId79"/>
    <p:sldId id="373" r:id="rId80"/>
    <p:sldId id="374" r:id="rId81"/>
    <p:sldId id="358" r:id="rId82"/>
    <p:sldId id="324" r:id="rId83"/>
    <p:sldId id="326" r:id="rId84"/>
    <p:sldId id="327" r:id="rId85"/>
    <p:sldId id="328" r:id="rId86"/>
    <p:sldId id="329" r:id="rId87"/>
    <p:sldId id="330" r:id="rId88"/>
    <p:sldId id="331" r:id="rId89"/>
    <p:sldId id="343" r:id="rId90"/>
    <p:sldId id="344" r:id="rId91"/>
    <p:sldId id="354" r:id="rId92"/>
    <p:sldId id="355" r:id="rId93"/>
    <p:sldId id="356" r:id="rId94"/>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359" autoAdjust="0"/>
  </p:normalViewPr>
  <p:slideViewPr>
    <p:cSldViewPr snapToGrid="0">
      <p:cViewPr varScale="1">
        <p:scale>
          <a:sx n="101" d="100"/>
          <a:sy n="101" d="100"/>
        </p:scale>
        <p:origin x="-1830" y="-84"/>
      </p:cViewPr>
      <p:guideLst>
        <p:guide orient="horz" pos="2160"/>
        <p:guide pos="2887"/>
      </p:guideLst>
    </p:cSldViewPr>
  </p:slideViewPr>
  <p:outlineViewPr>
    <p:cViewPr>
      <p:scale>
        <a:sx n="33" d="100"/>
        <a:sy n="33" d="100"/>
      </p:scale>
      <p:origin x="12" y="0"/>
    </p:cViewPr>
  </p:outlineViewPr>
  <p:notesTextViewPr>
    <p:cViewPr>
      <p:scale>
        <a:sx n="100" d="100"/>
        <a:sy n="100" d="100"/>
      </p:scale>
      <p:origin x="0" y="0"/>
    </p:cViewPr>
  </p:notesTextViewPr>
  <p:sorterViewPr>
    <p:cViewPr>
      <p:scale>
        <a:sx n="66" d="100"/>
        <a:sy n="66" d="100"/>
      </p:scale>
      <p:origin x="0" y="0"/>
    </p:cViewPr>
  </p:sorterViewPr>
  <p:gridSpacing cx="184343675" cy="18434367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B21CAF9C-B622-4F73-ABA2-655DBF5287D0}"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092E1EC6-40DE-4242-B4DE-1B487E040CD3}"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CB8B817-8E78-4688-BA89-1469FCEB0938}"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74E57E5F-51A4-4364-A363-682D1C15E5B0}"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B282187B-DFDC-47D4-9CB4-879D76C91A41}"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38722E52-1519-407D-83F2-F6CFE2F6DA66}"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2077AA12-E8F4-4912-8EB9-6811F330AB5E}"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538EFCE0-5D9A-44A0-AE46-DF2BFC3590A9}"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B18E5DC5-DB76-4B2C-9133-E7865C4EA1C9}"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FA592E95-F68E-47C6-86A7-742B883F5935}"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F77CDBE-A2F4-4DFB-B5CA-1B1D09A10BA0}"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22818EE-C713-4051-86AA-BF211ED52D3F}"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fr-FR" dirty="0" smtClean="0">
                <a:latin typeface="+mj-lt"/>
              </a:rPr>
              <a:t>Hématopoïèse</a:t>
            </a:r>
          </a:p>
        </p:txBody>
      </p:sp>
      <p:sp>
        <p:nvSpPr>
          <p:cNvPr id="2051" name="Rectangle 3"/>
          <p:cNvSpPr>
            <a:spLocks noGrp="1" noChangeArrowheads="1"/>
          </p:cNvSpPr>
          <p:nvPr>
            <p:ph type="subTitle" idx="1"/>
          </p:nvPr>
        </p:nvSpPr>
        <p:spPr>
          <a:xfrm>
            <a:off x="1241425" y="5975350"/>
            <a:ext cx="6400800" cy="642938"/>
          </a:xfrm>
        </p:spPr>
        <p:txBody>
          <a:bodyPr/>
          <a:lstStyle/>
          <a:p>
            <a:pPr eaLnBrk="1" hangingPunct="1"/>
            <a:r>
              <a:rPr lang="fr-FR" sz="1400" dirty="0" smtClean="0">
                <a:latin typeface="+mj-lt"/>
              </a:rPr>
              <a:t>06/10/2011</a:t>
            </a:r>
          </a:p>
          <a:p>
            <a:pPr eaLnBrk="1" hangingPunct="1"/>
            <a:r>
              <a:rPr lang="fr-FR" sz="1400" dirty="0" smtClean="0">
                <a:latin typeface="+mj-lt"/>
              </a:rPr>
              <a:t>Laboratoire d ’hématologie- CBP – CHRU de Lille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8229600" cy="1143000"/>
          </a:xfrm>
        </p:spPr>
        <p:txBody>
          <a:bodyPr/>
          <a:lstStyle/>
          <a:p>
            <a:pPr eaLnBrk="1" hangingPunct="1"/>
            <a:r>
              <a:rPr lang="fr-FR" sz="3200" dirty="0" smtClean="0"/>
              <a:t>Les sinusoïdes</a:t>
            </a:r>
          </a:p>
        </p:txBody>
      </p:sp>
      <p:sp>
        <p:nvSpPr>
          <p:cNvPr id="8195" name="Rectangle 3"/>
          <p:cNvSpPr>
            <a:spLocks noGrp="1" noChangeArrowheads="1"/>
          </p:cNvSpPr>
          <p:nvPr>
            <p:ph type="body" idx="1"/>
          </p:nvPr>
        </p:nvSpPr>
        <p:spPr>
          <a:xfrm>
            <a:off x="457200" y="1600200"/>
            <a:ext cx="3822569" cy="4525963"/>
          </a:xfrm>
        </p:spPr>
        <p:txBody>
          <a:bodyPr/>
          <a:lstStyle/>
          <a:p>
            <a:pPr eaLnBrk="1" hangingPunct="1">
              <a:lnSpc>
                <a:spcPct val="80000"/>
              </a:lnSpc>
            </a:pPr>
            <a:r>
              <a:rPr lang="fr-FR" sz="2000" dirty="0" smtClean="0">
                <a:latin typeface="+mj-lt"/>
              </a:rPr>
              <a:t>Structure de la paroi du sinusoïde</a:t>
            </a:r>
          </a:p>
          <a:p>
            <a:pPr lvl="1" eaLnBrk="1" hangingPunct="1">
              <a:lnSpc>
                <a:spcPct val="80000"/>
              </a:lnSpc>
            </a:pPr>
            <a:r>
              <a:rPr lang="fr-FR" sz="1100" dirty="0" smtClean="0">
                <a:latin typeface="+mj-lt"/>
              </a:rPr>
              <a:t>Couche luminale de cellules endothéliales </a:t>
            </a:r>
          </a:p>
          <a:p>
            <a:pPr lvl="2" eaLnBrk="1" hangingPunct="1">
              <a:lnSpc>
                <a:spcPct val="80000"/>
              </a:lnSpc>
            </a:pPr>
            <a:r>
              <a:rPr lang="fr-FR" sz="800" dirty="0" smtClean="0"/>
              <a:t>Barriere </a:t>
            </a:r>
            <a:r>
              <a:rPr lang="fr-FR" sz="800" dirty="0" err="1" smtClean="0"/>
              <a:t>medullo</a:t>
            </a:r>
            <a:r>
              <a:rPr lang="fr-FR" sz="800" dirty="0" smtClean="0"/>
              <a:t> sanguine étroitement continue et mince</a:t>
            </a:r>
          </a:p>
          <a:p>
            <a:pPr lvl="2" eaLnBrk="1" hangingPunct="1">
              <a:lnSpc>
                <a:spcPct val="80000"/>
              </a:lnSpc>
            </a:pPr>
            <a:r>
              <a:rPr lang="fr-FR" sz="800" dirty="0" smtClean="0"/>
              <a:t>Cellules endothéliales étroitement jointives avec recouvrement partiel à leur extrémité</a:t>
            </a:r>
          </a:p>
          <a:p>
            <a:pPr lvl="1" eaLnBrk="1" hangingPunct="1">
              <a:lnSpc>
                <a:spcPct val="80000"/>
              </a:lnSpc>
            </a:pPr>
            <a:r>
              <a:rPr lang="fr-FR" sz="1100" dirty="0" smtClean="0">
                <a:latin typeface="+mj-lt"/>
              </a:rPr>
              <a:t>Fine lame basale non continue</a:t>
            </a:r>
          </a:p>
          <a:p>
            <a:pPr lvl="1" eaLnBrk="1" hangingPunct="1">
              <a:lnSpc>
                <a:spcPct val="80000"/>
              </a:lnSpc>
            </a:pPr>
            <a:r>
              <a:rPr lang="fr-FR" sz="1100" dirty="0" smtClean="0">
                <a:latin typeface="+mj-lt"/>
              </a:rPr>
              <a:t>Couche de cellules réticulaires fibroblastiques adventitielle  formant un maillage  extérieur</a:t>
            </a:r>
          </a:p>
          <a:p>
            <a:pPr lvl="1" eaLnBrk="1" hangingPunct="1">
              <a:lnSpc>
                <a:spcPct val="80000"/>
              </a:lnSpc>
            </a:pPr>
            <a:endParaRPr lang="fr-FR" sz="1100" dirty="0" smtClean="0">
              <a:latin typeface="+mj-lt"/>
            </a:endParaRPr>
          </a:p>
        </p:txBody>
      </p:sp>
      <p:pic>
        <p:nvPicPr>
          <p:cNvPr id="59394" name="Picture 2" descr="C:\Users\Olivier\Pictures\MP Navigator EX\2011_10_02\IMG_0004_NEW.jpg"/>
          <p:cNvPicPr>
            <a:picLocks noChangeAspect="1" noChangeArrowheads="1"/>
          </p:cNvPicPr>
          <p:nvPr/>
        </p:nvPicPr>
        <p:blipFill>
          <a:blip r:embed="rId2" cstate="print"/>
          <a:srcRect/>
          <a:stretch>
            <a:fillRect/>
          </a:stretch>
        </p:blipFill>
        <p:spPr bwMode="auto">
          <a:xfrm>
            <a:off x="4629134" y="3756205"/>
            <a:ext cx="4364037" cy="2662237"/>
          </a:xfrm>
          <a:prstGeom prst="rect">
            <a:avLst/>
          </a:prstGeom>
          <a:noFill/>
        </p:spPr>
      </p:pic>
      <p:pic>
        <p:nvPicPr>
          <p:cNvPr id="6" name="Picture 2"/>
          <p:cNvPicPr>
            <a:picLocks noChangeAspect="1" noChangeArrowheads="1"/>
          </p:cNvPicPr>
          <p:nvPr/>
        </p:nvPicPr>
        <p:blipFill>
          <a:blip r:embed="rId3" cstate="print"/>
          <a:srcRect/>
          <a:stretch>
            <a:fillRect/>
          </a:stretch>
        </p:blipFill>
        <p:spPr bwMode="auto">
          <a:xfrm>
            <a:off x="5145954" y="1005772"/>
            <a:ext cx="3548063" cy="2547937"/>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8229600" cy="1143000"/>
          </a:xfrm>
        </p:spPr>
        <p:txBody>
          <a:bodyPr/>
          <a:lstStyle/>
          <a:p>
            <a:pPr eaLnBrk="1" hangingPunct="1"/>
            <a:r>
              <a:rPr lang="fr-FR" sz="3200" dirty="0" smtClean="0"/>
              <a:t>Les sinusoïdes</a:t>
            </a:r>
          </a:p>
        </p:txBody>
      </p:sp>
      <p:sp>
        <p:nvSpPr>
          <p:cNvPr id="8195" name="Rectangle 3"/>
          <p:cNvSpPr>
            <a:spLocks noGrp="1" noChangeArrowheads="1"/>
          </p:cNvSpPr>
          <p:nvPr>
            <p:ph type="body" idx="1"/>
          </p:nvPr>
        </p:nvSpPr>
        <p:spPr>
          <a:xfrm>
            <a:off x="457200" y="1600200"/>
            <a:ext cx="3822569" cy="4525963"/>
          </a:xfrm>
        </p:spPr>
        <p:txBody>
          <a:bodyPr/>
          <a:lstStyle/>
          <a:p>
            <a:pPr lvl="1" eaLnBrk="1" hangingPunct="1">
              <a:lnSpc>
                <a:spcPct val="80000"/>
              </a:lnSpc>
            </a:pPr>
            <a:endParaRPr lang="fr-FR" sz="1000" dirty="0" smtClean="0">
              <a:latin typeface="+mj-lt"/>
            </a:endParaRPr>
          </a:p>
          <a:p>
            <a:pPr eaLnBrk="1" hangingPunct="1">
              <a:lnSpc>
                <a:spcPct val="80000"/>
              </a:lnSpc>
            </a:pPr>
            <a:endParaRPr lang="fr-FR" sz="1600" dirty="0" smtClean="0">
              <a:latin typeface="+mj-lt"/>
            </a:endParaRPr>
          </a:p>
          <a:p>
            <a:pPr eaLnBrk="1" hangingPunct="1">
              <a:lnSpc>
                <a:spcPct val="80000"/>
              </a:lnSpc>
            </a:pPr>
            <a:r>
              <a:rPr lang="fr-FR" sz="1600" dirty="0" smtClean="0"/>
              <a:t>Migrations cellulaires </a:t>
            </a:r>
            <a:r>
              <a:rPr lang="fr-FR" sz="1600" dirty="0" err="1" smtClean="0"/>
              <a:t>transendothéliales</a:t>
            </a:r>
            <a:r>
              <a:rPr lang="fr-FR" sz="1600" dirty="0" smtClean="0"/>
              <a:t>. </a:t>
            </a:r>
            <a:endParaRPr lang="fr-FR" sz="1600" dirty="0" smtClean="0">
              <a:latin typeface="+mj-lt"/>
            </a:endParaRPr>
          </a:p>
          <a:p>
            <a:pPr lvl="1" eaLnBrk="1" hangingPunct="1">
              <a:lnSpc>
                <a:spcPct val="80000"/>
              </a:lnSpc>
            </a:pPr>
            <a:r>
              <a:rPr lang="fr-FR" sz="1200" dirty="0" smtClean="0">
                <a:latin typeface="+mj-lt"/>
              </a:rPr>
              <a:t>Indispensable à l’</a:t>
            </a:r>
            <a:r>
              <a:rPr lang="fr-FR" sz="1200" dirty="0" err="1" smtClean="0">
                <a:latin typeface="+mj-lt"/>
              </a:rPr>
              <a:t>hématopoièse</a:t>
            </a:r>
            <a:r>
              <a:rPr lang="fr-FR" sz="1200" dirty="0" smtClean="0">
                <a:latin typeface="+mj-lt"/>
              </a:rPr>
              <a:t> </a:t>
            </a:r>
            <a:r>
              <a:rPr lang="fr-FR" sz="1200" dirty="0" err="1" smtClean="0">
                <a:latin typeface="+mj-lt"/>
              </a:rPr>
              <a:t>medullaire</a:t>
            </a:r>
            <a:endParaRPr lang="fr-FR" sz="1200" dirty="0" smtClean="0">
              <a:latin typeface="+mj-lt"/>
            </a:endParaRPr>
          </a:p>
          <a:p>
            <a:pPr lvl="2" eaLnBrk="1" hangingPunct="1">
              <a:lnSpc>
                <a:spcPct val="80000"/>
              </a:lnSpc>
            </a:pPr>
            <a:r>
              <a:rPr lang="fr-FR" sz="900" dirty="0" smtClean="0">
                <a:latin typeface="+mj-lt"/>
              </a:rPr>
              <a:t>Migration des cellules souches du sang vers les niches hématopoïétiques extravasculaires: homing</a:t>
            </a:r>
          </a:p>
          <a:p>
            <a:pPr lvl="2" eaLnBrk="1" hangingPunct="1">
              <a:lnSpc>
                <a:spcPct val="80000"/>
              </a:lnSpc>
            </a:pPr>
            <a:r>
              <a:rPr lang="fr-FR" sz="900" dirty="0" smtClean="0">
                <a:latin typeface="+mj-lt"/>
              </a:rPr>
              <a:t>Migration des cellules matures de la moelle vers le sang: :Diabase</a:t>
            </a:r>
          </a:p>
          <a:p>
            <a:pPr lvl="1" eaLnBrk="1" hangingPunct="1">
              <a:lnSpc>
                <a:spcPct val="80000"/>
              </a:lnSpc>
            </a:pPr>
            <a:endParaRPr lang="fr-FR" sz="1200" dirty="0" smtClean="0">
              <a:latin typeface="+mj-lt"/>
            </a:endParaRPr>
          </a:p>
          <a:p>
            <a:pPr lvl="1" eaLnBrk="1" hangingPunct="1">
              <a:lnSpc>
                <a:spcPct val="80000"/>
              </a:lnSpc>
            </a:pPr>
            <a:r>
              <a:rPr lang="fr-FR" sz="1200" dirty="0" smtClean="0">
                <a:latin typeface="+mj-lt"/>
              </a:rPr>
              <a:t>formation d’orifice temporaires au niveau des cellules endothéliales lors d’un contact avec les cellules en migration</a:t>
            </a:r>
          </a:p>
          <a:p>
            <a:pPr lvl="2" eaLnBrk="1" hangingPunct="1">
              <a:lnSpc>
                <a:spcPct val="80000"/>
              </a:lnSpc>
            </a:pPr>
            <a:r>
              <a:rPr lang="fr-FR" sz="900" dirty="0" smtClean="0">
                <a:latin typeface="+mj-lt"/>
              </a:rPr>
              <a:t>A distance du noyau des cellules endothéliales</a:t>
            </a:r>
          </a:p>
          <a:p>
            <a:pPr lvl="2" eaLnBrk="1" hangingPunct="1">
              <a:lnSpc>
                <a:spcPct val="80000"/>
              </a:lnSpc>
            </a:pPr>
            <a:r>
              <a:rPr lang="fr-FR" sz="900" dirty="0" smtClean="0">
                <a:latin typeface="+mj-lt"/>
              </a:rPr>
              <a:t>Diamètre de l’orifice inférieur à celui de la cellules en migration</a:t>
            </a:r>
          </a:p>
          <a:p>
            <a:pPr lvl="2" eaLnBrk="1" hangingPunct="1">
              <a:lnSpc>
                <a:spcPct val="80000"/>
              </a:lnSpc>
            </a:pPr>
            <a:endParaRPr lang="fr-FR" sz="900" dirty="0" smtClean="0">
              <a:latin typeface="+mj-lt"/>
            </a:endParaRPr>
          </a:p>
          <a:p>
            <a:pPr lvl="2" eaLnBrk="1" hangingPunct="1">
              <a:lnSpc>
                <a:spcPct val="80000"/>
              </a:lnSpc>
              <a:buNone/>
            </a:pPr>
            <a:r>
              <a:rPr lang="fr-FR" sz="900" dirty="0" smtClean="0">
                <a:sym typeface="Wingdings" pitchFamily="2" charset="2"/>
              </a:rPr>
              <a:t>déformation indispensable de la cellule</a:t>
            </a:r>
          </a:p>
          <a:p>
            <a:pPr lvl="2" eaLnBrk="1" hangingPunct="1">
              <a:lnSpc>
                <a:spcPct val="80000"/>
              </a:lnSpc>
              <a:buNone/>
            </a:pPr>
            <a:r>
              <a:rPr lang="fr-FR" sz="900" dirty="0" smtClean="0">
                <a:sym typeface="Wingdings" pitchFamily="2" charset="2"/>
              </a:rPr>
              <a:t>	déformation suffisante pour les polynucléaires, lymphocytes et monocytes</a:t>
            </a:r>
          </a:p>
          <a:p>
            <a:pPr lvl="2" eaLnBrk="1" hangingPunct="1">
              <a:lnSpc>
                <a:spcPct val="80000"/>
              </a:lnSpc>
              <a:buNone/>
            </a:pPr>
            <a:r>
              <a:rPr lang="fr-FR" sz="900" dirty="0" smtClean="0">
                <a:sym typeface="Wingdings" pitchFamily="2" charset="2"/>
              </a:rPr>
              <a:t>	Expulsion préalable du noyau érythroblastique pour globules rouges</a:t>
            </a:r>
          </a:p>
          <a:p>
            <a:pPr lvl="2" eaLnBrk="1" hangingPunct="1">
              <a:lnSpc>
                <a:spcPct val="80000"/>
              </a:lnSpc>
              <a:buNone/>
            </a:pPr>
            <a:r>
              <a:rPr lang="fr-FR" sz="900" dirty="0" smtClean="0">
                <a:sym typeface="Wingdings" pitchFamily="2" charset="2"/>
              </a:rPr>
              <a:t>	Mégacaryocytes: émission de pseudopodes  et fragmentation dans la lumière sinusoïdale</a:t>
            </a:r>
          </a:p>
          <a:p>
            <a:pPr lvl="2" eaLnBrk="1" hangingPunct="1">
              <a:lnSpc>
                <a:spcPct val="80000"/>
              </a:lnSpc>
              <a:buNone/>
            </a:pPr>
            <a:r>
              <a:rPr lang="fr-FR" sz="900" dirty="0" smtClean="0">
                <a:sym typeface="Wingdings" pitchFamily="2" charset="2"/>
              </a:rPr>
              <a:t>		</a:t>
            </a:r>
            <a:endParaRPr lang="fr-FR" sz="900" dirty="0" smtClean="0"/>
          </a:p>
          <a:p>
            <a:pPr lvl="2" eaLnBrk="1" hangingPunct="1">
              <a:lnSpc>
                <a:spcPct val="80000"/>
              </a:lnSpc>
            </a:pPr>
            <a:endParaRPr lang="fr-FR" sz="900" dirty="0" smtClean="0">
              <a:latin typeface="+mj-lt"/>
            </a:endParaRPr>
          </a:p>
          <a:p>
            <a:pPr lvl="1" eaLnBrk="1" hangingPunct="1">
              <a:lnSpc>
                <a:spcPct val="80000"/>
              </a:lnSpc>
            </a:pPr>
            <a:r>
              <a:rPr lang="fr-FR" sz="1300" dirty="0" smtClean="0">
                <a:latin typeface="+mj-lt"/>
              </a:rPr>
              <a:t>Migration facilité par la dilatation du </a:t>
            </a:r>
            <a:r>
              <a:rPr lang="fr-FR" sz="1300" dirty="0" err="1" smtClean="0">
                <a:latin typeface="+mj-lt"/>
              </a:rPr>
              <a:t>sinusoide</a:t>
            </a:r>
            <a:r>
              <a:rPr lang="fr-FR" sz="1300" dirty="0" smtClean="0">
                <a:latin typeface="+mj-lt"/>
              </a:rPr>
              <a:t> par glissement des cellules </a:t>
            </a:r>
            <a:r>
              <a:rPr lang="fr-FR" sz="1300" dirty="0" err="1" smtClean="0">
                <a:latin typeface="+mj-lt"/>
              </a:rPr>
              <a:t>endotéliales</a:t>
            </a:r>
            <a:r>
              <a:rPr lang="fr-FR" sz="1300" dirty="0" smtClean="0">
                <a:latin typeface="+mj-lt"/>
              </a:rPr>
              <a:t> les unes par rapport aux autres</a:t>
            </a:r>
          </a:p>
          <a:p>
            <a:pPr lvl="2" eaLnBrk="1" hangingPunct="1">
              <a:lnSpc>
                <a:spcPct val="80000"/>
              </a:lnSpc>
            </a:pPr>
            <a:endParaRPr lang="fr-FR" sz="900" dirty="0" smtClean="0">
              <a:latin typeface="+mj-lt"/>
            </a:endParaRPr>
          </a:p>
          <a:p>
            <a:pPr lvl="2" eaLnBrk="1" hangingPunct="1">
              <a:lnSpc>
                <a:spcPct val="80000"/>
              </a:lnSpc>
            </a:pPr>
            <a:endParaRPr lang="fr-FR" sz="900" dirty="0" smtClean="0">
              <a:latin typeface="+mj-lt"/>
            </a:endParaRPr>
          </a:p>
        </p:txBody>
      </p:sp>
      <p:pic>
        <p:nvPicPr>
          <p:cNvPr id="59394" name="Picture 2" descr="C:\Users\Olivier\Pictures\MP Navigator EX\2011_10_02\IMG_0004_NEW.jpg"/>
          <p:cNvPicPr>
            <a:picLocks noChangeAspect="1" noChangeArrowheads="1"/>
          </p:cNvPicPr>
          <p:nvPr/>
        </p:nvPicPr>
        <p:blipFill>
          <a:blip r:embed="rId2" cstate="print"/>
          <a:srcRect/>
          <a:stretch>
            <a:fillRect/>
          </a:stretch>
        </p:blipFill>
        <p:spPr bwMode="auto">
          <a:xfrm>
            <a:off x="4629134" y="3756205"/>
            <a:ext cx="4364037" cy="2662237"/>
          </a:xfrm>
          <a:prstGeom prst="rect">
            <a:avLst/>
          </a:prstGeom>
          <a:noFill/>
        </p:spPr>
      </p:pic>
      <p:pic>
        <p:nvPicPr>
          <p:cNvPr id="6" name="Picture 2"/>
          <p:cNvPicPr>
            <a:picLocks noChangeAspect="1" noChangeArrowheads="1"/>
          </p:cNvPicPr>
          <p:nvPr/>
        </p:nvPicPr>
        <p:blipFill>
          <a:blip r:embed="rId3" cstate="print"/>
          <a:srcRect/>
          <a:stretch>
            <a:fillRect/>
          </a:stretch>
        </p:blipFill>
        <p:spPr bwMode="auto">
          <a:xfrm>
            <a:off x="5145954" y="1005772"/>
            <a:ext cx="3548063" cy="2547937"/>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8229600" cy="1143000"/>
          </a:xfrm>
        </p:spPr>
        <p:txBody>
          <a:bodyPr/>
          <a:lstStyle/>
          <a:p>
            <a:pPr eaLnBrk="1" hangingPunct="1"/>
            <a:r>
              <a:rPr lang="fr-FR" sz="3200" dirty="0" smtClean="0"/>
              <a:t>Structure de la moelle hématopoïétique</a:t>
            </a:r>
            <a:endParaRPr lang="fr-FR" dirty="0" smtClean="0">
              <a:latin typeface="+mj-lt"/>
            </a:endParaRPr>
          </a:p>
        </p:txBody>
      </p:sp>
      <p:sp>
        <p:nvSpPr>
          <p:cNvPr id="8195" name="Rectangle 3"/>
          <p:cNvSpPr>
            <a:spLocks noGrp="1" noChangeArrowheads="1"/>
          </p:cNvSpPr>
          <p:nvPr>
            <p:ph type="body" idx="1"/>
          </p:nvPr>
        </p:nvSpPr>
        <p:spPr>
          <a:xfrm>
            <a:off x="457200" y="1600200"/>
            <a:ext cx="3822569" cy="4525963"/>
          </a:xfrm>
        </p:spPr>
        <p:txBody>
          <a:bodyPr/>
          <a:lstStyle/>
          <a:p>
            <a:pPr lvl="1">
              <a:buNone/>
            </a:pPr>
            <a:endParaRPr lang="fr-FR" sz="1000" dirty="0" smtClean="0">
              <a:sym typeface="Wingdings" pitchFamily="2" charset="2"/>
            </a:endParaRPr>
          </a:p>
          <a:p>
            <a:pPr lvl="1">
              <a:buNone/>
            </a:pPr>
            <a:endParaRPr lang="fr-FR" sz="1000" dirty="0" smtClean="0">
              <a:sym typeface="Wingdings" pitchFamily="2" charset="2"/>
            </a:endParaRPr>
          </a:p>
          <a:p>
            <a:pPr lvl="1">
              <a:buNone/>
            </a:pPr>
            <a:endParaRPr lang="fr-FR" sz="1000" dirty="0" smtClean="0">
              <a:sym typeface="Wingdings" pitchFamily="2" charset="2"/>
            </a:endParaRPr>
          </a:p>
          <a:p>
            <a:pPr lvl="1">
              <a:buNone/>
            </a:pPr>
            <a:endParaRPr lang="fr-FR" sz="1000" dirty="0" smtClean="0">
              <a:sym typeface="Wingdings" pitchFamily="2" charset="2"/>
            </a:endParaRPr>
          </a:p>
          <a:p>
            <a:pPr lvl="1">
              <a:buNone/>
            </a:pPr>
            <a:endParaRPr lang="fr-FR" sz="1000" dirty="0" smtClean="0">
              <a:sym typeface="Wingdings" pitchFamily="2" charset="2"/>
            </a:endParaRPr>
          </a:p>
          <a:p>
            <a:pPr lvl="1">
              <a:buNone/>
            </a:pPr>
            <a:r>
              <a:rPr lang="fr-FR" sz="1000" dirty="0" smtClean="0">
                <a:sym typeface="Wingdings" pitchFamily="2" charset="2"/>
              </a:rPr>
              <a:t></a:t>
            </a:r>
            <a:r>
              <a:rPr lang="fr-FR" sz="1000" dirty="0" smtClean="0"/>
              <a:t>Les lymphatiques sont absents dans la moelle, les sinusoïdes assurant leur fonction. </a:t>
            </a:r>
          </a:p>
          <a:p>
            <a:pPr lvl="1">
              <a:buNone/>
            </a:pPr>
            <a:r>
              <a:rPr lang="fr-FR" sz="1000" dirty="0" smtClean="0">
                <a:sym typeface="Wingdings" pitchFamily="2" charset="2"/>
              </a:rPr>
              <a:t></a:t>
            </a:r>
            <a:r>
              <a:rPr lang="fr-FR" sz="1000" dirty="0" smtClean="0"/>
              <a:t>Le réseau vasculaire médullaire est doublé d’un réseau nerveux </a:t>
            </a:r>
            <a:r>
              <a:rPr lang="fr-FR" sz="1000" dirty="0" err="1" smtClean="0"/>
              <a:t>périvasculaire</a:t>
            </a:r>
            <a:r>
              <a:rPr lang="fr-FR" sz="1000" dirty="0" smtClean="0"/>
              <a:t> avec des fibres myélinisées et non myélinisées vasomotrices, capables de transmettre la sensation de douleur lors de l’aspiration du myélogramme. </a:t>
            </a:r>
          </a:p>
          <a:p>
            <a:pPr lvl="1" eaLnBrk="1" hangingPunct="1">
              <a:lnSpc>
                <a:spcPct val="80000"/>
              </a:lnSpc>
            </a:pPr>
            <a:endParaRPr lang="fr-FR" sz="800" dirty="0" smtClean="0">
              <a:latin typeface="+mj-lt"/>
            </a:endParaRPr>
          </a:p>
        </p:txBody>
      </p:sp>
      <p:pic>
        <p:nvPicPr>
          <p:cNvPr id="1027" name="Picture 3" descr="C:\Users\Olivier\Pictures\MP Navigator EX\2011_10_02\IMG_0002.jpg"/>
          <p:cNvPicPr>
            <a:picLocks noChangeAspect="1" noChangeArrowheads="1"/>
          </p:cNvPicPr>
          <p:nvPr/>
        </p:nvPicPr>
        <p:blipFill>
          <a:blip r:embed="rId2" cstate="print"/>
          <a:srcRect/>
          <a:stretch>
            <a:fillRect/>
          </a:stretch>
        </p:blipFill>
        <p:spPr bwMode="auto">
          <a:xfrm>
            <a:off x="4396934" y="1559071"/>
            <a:ext cx="4473689" cy="3937383"/>
          </a:xfrm>
          <a:prstGeom prst="rect">
            <a:avLst/>
          </a:prstGeom>
          <a:noFill/>
        </p:spPr>
      </p:pic>
      <p:sp>
        <p:nvSpPr>
          <p:cNvPr id="6" name="Rectangle 5"/>
          <p:cNvSpPr/>
          <p:nvPr/>
        </p:nvSpPr>
        <p:spPr>
          <a:xfrm>
            <a:off x="405353" y="188536"/>
            <a:ext cx="8625525" cy="6381946"/>
          </a:xfrm>
          <a:prstGeom prst="rect">
            <a:avLst/>
          </a:prstGeom>
          <a:solidFill>
            <a:srgbClr val="FF00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0"/>
            <a:ext cx="8229600" cy="1143000"/>
          </a:xfrm>
        </p:spPr>
        <p:txBody>
          <a:bodyPr/>
          <a:lstStyle/>
          <a:p>
            <a:pPr eaLnBrk="1" hangingPunct="1"/>
            <a:r>
              <a:rPr lang="fr-FR" sz="3200" dirty="0" smtClean="0"/>
              <a:t>Le microenvironnement hématopoïétique ou stroma</a:t>
            </a:r>
            <a:endParaRPr lang="fr-FR" dirty="0" smtClean="0">
              <a:latin typeface="+mj-lt"/>
            </a:endParaRPr>
          </a:p>
        </p:txBody>
      </p:sp>
      <p:sp>
        <p:nvSpPr>
          <p:cNvPr id="45059" name="Rectangle 3"/>
          <p:cNvSpPr>
            <a:spLocks noGrp="1" noChangeArrowheads="1"/>
          </p:cNvSpPr>
          <p:nvPr>
            <p:ph type="body" idx="4294967295"/>
          </p:nvPr>
        </p:nvSpPr>
        <p:spPr>
          <a:xfrm>
            <a:off x="457201" y="1600200"/>
            <a:ext cx="4557860" cy="4525963"/>
          </a:xfrm>
        </p:spPr>
        <p:txBody>
          <a:bodyPr/>
          <a:lstStyle/>
          <a:p>
            <a:pPr eaLnBrk="1" hangingPunct="1">
              <a:lnSpc>
                <a:spcPct val="80000"/>
              </a:lnSpc>
            </a:pPr>
            <a:r>
              <a:rPr lang="fr-FR" sz="2000" dirty="0" smtClean="0">
                <a:latin typeface="+mj-lt"/>
              </a:rPr>
              <a:t>Ensemble de structures permettant le soutient de l’</a:t>
            </a:r>
            <a:r>
              <a:rPr lang="fr-FR" sz="2000" dirty="0" err="1" smtClean="0">
                <a:latin typeface="+mj-lt"/>
              </a:rPr>
              <a:t>hématopoièse</a:t>
            </a:r>
            <a:endParaRPr lang="fr-FR" sz="2000" dirty="0" smtClean="0">
              <a:latin typeface="+mj-lt"/>
            </a:endParaRPr>
          </a:p>
          <a:p>
            <a:pPr lvl="1" eaLnBrk="1" hangingPunct="1">
              <a:lnSpc>
                <a:spcPct val="80000"/>
              </a:lnSpc>
            </a:pPr>
            <a:r>
              <a:rPr lang="fr-FR" sz="1600" dirty="0" smtClean="0">
                <a:latin typeface="+mj-lt"/>
              </a:rPr>
              <a:t>matrice cellulaire</a:t>
            </a:r>
          </a:p>
          <a:p>
            <a:pPr lvl="2" eaLnBrk="1" hangingPunct="1">
              <a:lnSpc>
                <a:spcPct val="80000"/>
              </a:lnSpc>
            </a:pPr>
            <a:r>
              <a:rPr lang="fr-FR" sz="1200" dirty="0" smtClean="0">
                <a:latin typeface="+mj-lt"/>
              </a:rPr>
              <a:t>cellules réticulaires fibroblastiques</a:t>
            </a:r>
          </a:p>
          <a:p>
            <a:pPr lvl="2" eaLnBrk="1" hangingPunct="1">
              <a:lnSpc>
                <a:spcPct val="80000"/>
              </a:lnSpc>
            </a:pPr>
            <a:r>
              <a:rPr lang="fr-FR" sz="1200" dirty="0" smtClean="0">
                <a:latin typeface="+mj-lt"/>
              </a:rPr>
              <a:t>les cellules endothéliales </a:t>
            </a:r>
          </a:p>
          <a:p>
            <a:pPr lvl="2" eaLnBrk="1" hangingPunct="1">
              <a:lnSpc>
                <a:spcPct val="80000"/>
              </a:lnSpc>
            </a:pPr>
            <a:r>
              <a:rPr lang="fr-FR" sz="1200" dirty="0" smtClean="0">
                <a:latin typeface="+mj-lt"/>
              </a:rPr>
              <a:t>les cellules </a:t>
            </a:r>
            <a:r>
              <a:rPr lang="fr-FR" sz="1200" dirty="0" err="1" smtClean="0">
                <a:latin typeface="+mj-lt"/>
              </a:rPr>
              <a:t>myofibroblastiques</a:t>
            </a:r>
            <a:r>
              <a:rPr lang="fr-FR" sz="1200" dirty="0" smtClean="0">
                <a:latin typeface="+mj-lt"/>
              </a:rPr>
              <a:t> adventitielles, </a:t>
            </a:r>
          </a:p>
          <a:p>
            <a:pPr lvl="2" eaLnBrk="1" hangingPunct="1">
              <a:lnSpc>
                <a:spcPct val="80000"/>
              </a:lnSpc>
            </a:pPr>
            <a:r>
              <a:rPr lang="fr-FR" sz="1200" dirty="0" smtClean="0">
                <a:latin typeface="+mj-lt"/>
              </a:rPr>
              <a:t>les adipocytes, </a:t>
            </a:r>
          </a:p>
          <a:p>
            <a:pPr lvl="2" eaLnBrk="1" hangingPunct="1">
              <a:lnSpc>
                <a:spcPct val="80000"/>
              </a:lnSpc>
            </a:pPr>
            <a:r>
              <a:rPr lang="fr-FR" sz="1200" dirty="0" smtClean="0">
                <a:latin typeface="+mj-lt"/>
              </a:rPr>
              <a:t>les ostéoblastes et ostéoclastes.</a:t>
            </a:r>
          </a:p>
          <a:p>
            <a:pPr lvl="2" eaLnBrk="1" hangingPunct="1">
              <a:lnSpc>
                <a:spcPct val="80000"/>
              </a:lnSpc>
            </a:pPr>
            <a:r>
              <a:rPr lang="fr-FR" sz="1200" dirty="0" smtClean="0">
                <a:latin typeface="+mj-lt"/>
              </a:rPr>
              <a:t>Les macrophages (issus d’une cellule souche hématopoïétiques)</a:t>
            </a:r>
          </a:p>
          <a:p>
            <a:pPr eaLnBrk="1" hangingPunct="1">
              <a:lnSpc>
                <a:spcPct val="80000"/>
              </a:lnSpc>
            </a:pPr>
            <a:endParaRPr lang="fr-FR" sz="2000" dirty="0" smtClean="0">
              <a:latin typeface="+mj-lt"/>
            </a:endParaRPr>
          </a:p>
          <a:p>
            <a:pPr lvl="1" eaLnBrk="1" hangingPunct="1">
              <a:lnSpc>
                <a:spcPct val="80000"/>
              </a:lnSpc>
            </a:pPr>
            <a:r>
              <a:rPr lang="fr-FR" sz="1600" dirty="0" smtClean="0"/>
              <a:t>la matrice extracellulaire :</a:t>
            </a:r>
          </a:p>
          <a:p>
            <a:pPr lvl="2" eaLnBrk="1" hangingPunct="1">
              <a:lnSpc>
                <a:spcPct val="80000"/>
              </a:lnSpc>
            </a:pPr>
            <a:r>
              <a:rPr lang="fr-FR" sz="1200" dirty="0" smtClean="0">
                <a:latin typeface="+mj-lt"/>
              </a:rPr>
              <a:t>réseau complexe de molécules fibreuses et non fibreuses</a:t>
            </a:r>
          </a:p>
          <a:p>
            <a:pPr lvl="2" eaLnBrk="1" hangingPunct="1">
              <a:lnSpc>
                <a:spcPct val="80000"/>
              </a:lnSpc>
            </a:pPr>
            <a:r>
              <a:rPr lang="fr-FR" sz="1200" dirty="0" smtClean="0">
                <a:latin typeface="+mj-lt"/>
              </a:rPr>
              <a:t>Synthétisé par les cellules stromales</a:t>
            </a:r>
          </a:p>
          <a:p>
            <a:pPr lvl="2" eaLnBrk="1" hangingPunct="1">
              <a:lnSpc>
                <a:spcPct val="80000"/>
              </a:lnSpc>
            </a:pPr>
            <a:r>
              <a:rPr lang="fr-FR" sz="1200" dirty="0" smtClean="0">
                <a:latin typeface="+mj-lt"/>
              </a:rPr>
              <a:t>maillage 3D entre les travées osseuses, les sinus capillaires dans lesquelles viennent se loger les cellules hématopoïétiques.</a:t>
            </a:r>
          </a:p>
          <a:p>
            <a:pPr eaLnBrk="1" hangingPunct="1">
              <a:lnSpc>
                <a:spcPct val="80000"/>
              </a:lnSpc>
            </a:pPr>
            <a:endParaRPr lang="fr-FR" sz="2000" dirty="0" smtClean="0">
              <a:latin typeface="+mj-lt"/>
            </a:endParaRPr>
          </a:p>
          <a:p>
            <a:pPr eaLnBrk="1" hangingPunct="1">
              <a:lnSpc>
                <a:spcPct val="80000"/>
              </a:lnSpc>
            </a:pPr>
            <a:endParaRPr lang="fr-FR" sz="2000" dirty="0" smtClean="0">
              <a:latin typeface="+mj-lt"/>
            </a:endParaRPr>
          </a:p>
          <a:p>
            <a:pPr eaLnBrk="1" hangingPunct="1">
              <a:lnSpc>
                <a:spcPct val="80000"/>
              </a:lnSpc>
            </a:pPr>
            <a:endParaRPr lang="fr-FR" sz="2000" dirty="0" smtClean="0">
              <a:latin typeface="+mj-lt"/>
            </a:endParaRPr>
          </a:p>
        </p:txBody>
      </p:sp>
      <p:pic>
        <p:nvPicPr>
          <p:cNvPr id="1026" name="Picture 2" descr="C:\Users\Olivier\Pictures\MP Navigator EX\2011_10_02\IMG_0006_NEW.jpg"/>
          <p:cNvPicPr>
            <a:picLocks noChangeAspect="1" noChangeArrowheads="1"/>
          </p:cNvPicPr>
          <p:nvPr/>
        </p:nvPicPr>
        <p:blipFill>
          <a:blip r:embed="rId2" cstate="print"/>
          <a:srcRect r="19267"/>
          <a:stretch>
            <a:fillRect/>
          </a:stretch>
        </p:blipFill>
        <p:spPr bwMode="auto">
          <a:xfrm>
            <a:off x="5043340" y="2025329"/>
            <a:ext cx="4100660" cy="2757203"/>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0"/>
            <a:ext cx="8229600" cy="1143000"/>
          </a:xfrm>
        </p:spPr>
        <p:txBody>
          <a:bodyPr/>
          <a:lstStyle/>
          <a:p>
            <a:pPr eaLnBrk="1" hangingPunct="1"/>
            <a:r>
              <a:rPr lang="fr-FR" sz="3200" dirty="0" smtClean="0"/>
              <a:t>Matrice cellulaire</a:t>
            </a:r>
            <a:endParaRPr lang="fr-FR" dirty="0" smtClean="0">
              <a:latin typeface="+mj-lt"/>
            </a:endParaRPr>
          </a:p>
        </p:txBody>
      </p:sp>
      <p:sp>
        <p:nvSpPr>
          <p:cNvPr id="45059" name="Rectangle 3"/>
          <p:cNvSpPr>
            <a:spLocks noGrp="1" noChangeArrowheads="1"/>
          </p:cNvSpPr>
          <p:nvPr>
            <p:ph type="body" idx="4294967295"/>
          </p:nvPr>
        </p:nvSpPr>
        <p:spPr>
          <a:xfrm>
            <a:off x="457201" y="1562493"/>
            <a:ext cx="8281446" cy="4525963"/>
          </a:xfrm>
        </p:spPr>
        <p:txBody>
          <a:bodyPr/>
          <a:lstStyle/>
          <a:p>
            <a:pPr eaLnBrk="1" hangingPunct="1">
              <a:lnSpc>
                <a:spcPct val="80000"/>
              </a:lnSpc>
            </a:pPr>
            <a:r>
              <a:rPr lang="fr-FR" sz="2000" dirty="0" smtClean="0">
                <a:latin typeface="+mj-lt"/>
              </a:rPr>
              <a:t>Cellules réticulaires fibroblastiques </a:t>
            </a:r>
          </a:p>
          <a:p>
            <a:pPr lvl="1" eaLnBrk="1" hangingPunct="1">
              <a:lnSpc>
                <a:spcPct val="80000"/>
              </a:lnSpc>
            </a:pPr>
            <a:r>
              <a:rPr lang="fr-FR" sz="1600" dirty="0" smtClean="0">
                <a:latin typeface="+mj-lt"/>
              </a:rPr>
              <a:t>Cellules allongées avec prolongements cytoplasmiques de faible épaisseur</a:t>
            </a:r>
          </a:p>
          <a:p>
            <a:pPr lvl="1" eaLnBrk="1" hangingPunct="1">
              <a:lnSpc>
                <a:spcPct val="80000"/>
              </a:lnSpc>
            </a:pPr>
            <a:r>
              <a:rPr lang="fr-FR" sz="1600" dirty="0" smtClean="0">
                <a:latin typeface="+mj-lt"/>
              </a:rPr>
              <a:t>longs dendrites </a:t>
            </a:r>
          </a:p>
          <a:p>
            <a:pPr lvl="2" eaLnBrk="1" hangingPunct="1">
              <a:lnSpc>
                <a:spcPct val="80000"/>
              </a:lnSpc>
            </a:pPr>
            <a:r>
              <a:rPr lang="fr-FR" sz="1200" dirty="0" smtClean="0">
                <a:latin typeface="+mj-lt"/>
              </a:rPr>
              <a:t>s’</a:t>
            </a:r>
            <a:r>
              <a:rPr lang="fr-FR" sz="1200" dirty="0" err="1" smtClean="0">
                <a:latin typeface="+mj-lt"/>
              </a:rPr>
              <a:t>insinent</a:t>
            </a:r>
            <a:r>
              <a:rPr lang="fr-FR" sz="1200" dirty="0" smtClean="0">
                <a:latin typeface="+mj-lt"/>
              </a:rPr>
              <a:t> entre les cellules hématopoïétiques,</a:t>
            </a:r>
          </a:p>
          <a:p>
            <a:pPr lvl="2" eaLnBrk="1" hangingPunct="1">
              <a:lnSpc>
                <a:spcPct val="80000"/>
              </a:lnSpc>
            </a:pPr>
            <a:r>
              <a:rPr lang="fr-FR" sz="1200" dirty="0" smtClean="0">
                <a:latin typeface="+mj-lt"/>
              </a:rPr>
              <a:t>longent la face non luminale des cellules endothéliales, </a:t>
            </a:r>
          </a:p>
          <a:p>
            <a:pPr lvl="2" eaLnBrk="1" hangingPunct="1">
              <a:lnSpc>
                <a:spcPct val="80000"/>
              </a:lnSpc>
            </a:pPr>
            <a:r>
              <a:rPr lang="fr-FR" sz="1200" dirty="0" err="1" smtClean="0">
                <a:latin typeface="+mj-lt"/>
              </a:rPr>
              <a:t>formentant</a:t>
            </a:r>
            <a:r>
              <a:rPr lang="fr-FR" sz="1200" dirty="0" smtClean="0">
                <a:latin typeface="+mj-lt"/>
              </a:rPr>
              <a:t> la trame sur laquelle adhèrent les cellules hématopoïétiques. </a:t>
            </a:r>
          </a:p>
          <a:p>
            <a:pPr lvl="1" eaLnBrk="1" hangingPunct="1">
              <a:lnSpc>
                <a:spcPct val="80000"/>
              </a:lnSpc>
            </a:pPr>
            <a:endParaRPr lang="fr-FR" sz="1600" dirty="0" smtClean="0">
              <a:latin typeface="+mj-lt"/>
            </a:endParaRPr>
          </a:p>
          <a:p>
            <a:pPr lvl="1" eaLnBrk="1" hangingPunct="1">
              <a:lnSpc>
                <a:spcPct val="80000"/>
              </a:lnSpc>
            </a:pPr>
            <a:r>
              <a:rPr lang="fr-FR" sz="1600" dirty="0" smtClean="0">
                <a:latin typeface="+mj-lt"/>
              </a:rPr>
              <a:t>Expression de laminine, fibronectine, les protéoglycanes. </a:t>
            </a:r>
            <a:r>
              <a:rPr lang="fr-FR" sz="1600" dirty="0" smtClean="0"/>
              <a:t>molécule CD44 (récepteur des </a:t>
            </a:r>
            <a:r>
              <a:rPr lang="fr-FR" sz="1600" dirty="0" err="1" smtClean="0"/>
              <a:t>hyaluronates</a:t>
            </a:r>
            <a:r>
              <a:rPr lang="fr-FR" sz="1600" dirty="0" smtClean="0"/>
              <a:t>), les récepteurs d’adhésion de surface de la membrane cellulaire comme les bêta-1 intégrines VLA-1 et VLA-5. </a:t>
            </a:r>
            <a:endParaRPr lang="fr-FR" sz="1600" dirty="0" smtClean="0">
              <a:latin typeface="+mj-lt"/>
            </a:endParaRPr>
          </a:p>
          <a:p>
            <a:pPr lvl="1" eaLnBrk="1" hangingPunct="1">
              <a:lnSpc>
                <a:spcPct val="80000"/>
              </a:lnSpc>
            </a:pPr>
            <a:endParaRPr lang="fr-FR" sz="1600" dirty="0" smtClean="0">
              <a:latin typeface="+mj-lt"/>
            </a:endParaRPr>
          </a:p>
          <a:p>
            <a:pPr lvl="1" eaLnBrk="1" hangingPunct="1">
              <a:lnSpc>
                <a:spcPct val="80000"/>
              </a:lnSpc>
            </a:pPr>
            <a:r>
              <a:rPr lang="fr-FR" sz="1600" dirty="0" smtClean="0">
                <a:latin typeface="+mj-lt"/>
              </a:rPr>
              <a:t>Absence d’expression</a:t>
            </a:r>
          </a:p>
          <a:p>
            <a:pPr lvl="2" eaLnBrk="1" hangingPunct="1">
              <a:lnSpc>
                <a:spcPct val="80000"/>
              </a:lnSpc>
            </a:pPr>
            <a:r>
              <a:rPr lang="fr-FR" sz="1200" dirty="0" smtClean="0">
                <a:latin typeface="+mj-lt"/>
              </a:rPr>
              <a:t>Pas d’antigènes hématopoïétiques ou </a:t>
            </a:r>
            <a:r>
              <a:rPr lang="fr-FR" sz="1200" dirty="0" err="1" smtClean="0">
                <a:latin typeface="+mj-lt"/>
              </a:rPr>
              <a:t>macrophagiques</a:t>
            </a:r>
            <a:r>
              <a:rPr lang="fr-FR" sz="1200" dirty="0" smtClean="0">
                <a:latin typeface="+mj-lt"/>
              </a:rPr>
              <a:t>. </a:t>
            </a:r>
          </a:p>
          <a:p>
            <a:pPr lvl="2" eaLnBrk="1" hangingPunct="1">
              <a:lnSpc>
                <a:spcPct val="80000"/>
              </a:lnSpc>
            </a:pPr>
            <a:r>
              <a:rPr lang="fr-FR" sz="1200" dirty="0" smtClean="0">
                <a:latin typeface="+mj-lt"/>
              </a:rPr>
              <a:t>Pas de marqueur endothélial (Facteur VIII) </a:t>
            </a:r>
          </a:p>
          <a:p>
            <a:pPr eaLnBrk="1" hangingPunct="1">
              <a:lnSpc>
                <a:spcPct val="80000"/>
              </a:lnSpc>
            </a:pPr>
            <a:endParaRPr lang="fr-FR" sz="2000" dirty="0" smtClean="0">
              <a:latin typeface="+mj-lt"/>
            </a:endParaRPr>
          </a:p>
          <a:p>
            <a:pPr lvl="1" eaLnBrk="1" hangingPunct="1">
              <a:lnSpc>
                <a:spcPct val="80000"/>
              </a:lnSpc>
              <a:buNone/>
            </a:pPr>
            <a:r>
              <a:rPr lang="fr-FR" sz="1600" dirty="0" smtClean="0">
                <a:latin typeface="+mj-lt"/>
                <a:sym typeface="Wingdings" pitchFamily="2" charset="2"/>
              </a:rPr>
              <a:t> </a:t>
            </a:r>
            <a:r>
              <a:rPr lang="fr-FR" sz="1600" dirty="0" smtClean="0">
                <a:latin typeface="+mj-lt"/>
              </a:rPr>
              <a:t>Formation d’un réseau à mailles larges de cellules connectées procurant les cytokines et les protéines de la matrice extracellulaire nécessaires à la production, à la prolifération et à la maturation des cellules hématopoïétiques.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0"/>
            <a:ext cx="8229600" cy="1143000"/>
          </a:xfrm>
        </p:spPr>
        <p:txBody>
          <a:bodyPr/>
          <a:lstStyle/>
          <a:p>
            <a:pPr eaLnBrk="1" hangingPunct="1"/>
            <a:r>
              <a:rPr lang="fr-FR" sz="3200" dirty="0" smtClean="0"/>
              <a:t>Matrice cellulaire</a:t>
            </a:r>
            <a:endParaRPr lang="fr-FR" dirty="0" smtClean="0">
              <a:latin typeface="+mj-lt"/>
            </a:endParaRPr>
          </a:p>
        </p:txBody>
      </p:sp>
      <p:sp>
        <p:nvSpPr>
          <p:cNvPr id="45059" name="Rectangle 3"/>
          <p:cNvSpPr>
            <a:spLocks noGrp="1" noChangeArrowheads="1"/>
          </p:cNvSpPr>
          <p:nvPr>
            <p:ph type="body" idx="4294967295"/>
          </p:nvPr>
        </p:nvSpPr>
        <p:spPr>
          <a:xfrm>
            <a:off x="457201" y="1562493"/>
            <a:ext cx="8281446" cy="4525963"/>
          </a:xfrm>
        </p:spPr>
        <p:txBody>
          <a:bodyPr/>
          <a:lstStyle/>
          <a:p>
            <a:pPr eaLnBrk="1" hangingPunct="1">
              <a:lnSpc>
                <a:spcPct val="80000"/>
              </a:lnSpc>
            </a:pPr>
            <a:r>
              <a:rPr lang="fr-FR" sz="2000" dirty="0" smtClean="0">
                <a:latin typeface="+mj-lt"/>
              </a:rPr>
              <a:t>Les macrophages, </a:t>
            </a:r>
          </a:p>
          <a:p>
            <a:pPr lvl="1" eaLnBrk="1" hangingPunct="1">
              <a:lnSpc>
                <a:spcPct val="80000"/>
              </a:lnSpc>
            </a:pPr>
            <a:r>
              <a:rPr lang="fr-FR" sz="1600" dirty="0" smtClean="0">
                <a:latin typeface="+mj-lt"/>
              </a:rPr>
              <a:t>bien que dérivant de la cellule souche hématopoïétique, font partie des</a:t>
            </a:r>
          </a:p>
          <a:p>
            <a:pPr eaLnBrk="1" hangingPunct="1">
              <a:lnSpc>
                <a:spcPct val="80000"/>
              </a:lnSpc>
            </a:pPr>
            <a:r>
              <a:rPr lang="fr-FR" sz="2000" dirty="0" smtClean="0">
                <a:latin typeface="+mj-lt"/>
              </a:rPr>
              <a:t>cellules du microenvironnement. Ils sont facilement identifiables par leur </a:t>
            </a:r>
            <a:r>
              <a:rPr lang="fr-FR" sz="2000" dirty="0" err="1" smtClean="0">
                <a:latin typeface="+mj-lt"/>
              </a:rPr>
              <a:t>activitéphagocytaire</a:t>
            </a:r>
            <a:r>
              <a:rPr lang="fr-FR" sz="2000" dirty="0" smtClean="0">
                <a:latin typeface="+mj-lt"/>
              </a:rPr>
              <a:t>, disposés à proximité des capillaires sinusoïdes en position adventitielle. Ils</a:t>
            </a:r>
          </a:p>
          <a:p>
            <a:pPr eaLnBrk="1" hangingPunct="1">
              <a:lnSpc>
                <a:spcPct val="80000"/>
              </a:lnSpc>
            </a:pPr>
            <a:r>
              <a:rPr lang="fr-FR" sz="2000" dirty="0" smtClean="0">
                <a:latin typeface="+mj-lt"/>
              </a:rPr>
              <a:t>apparaissent nécessaires à la maturation des cellules hématopoïétiques en particulier les érythroblastes où ils occupent le centre des îlots érythroblastiques permettant notamment</a:t>
            </a:r>
          </a:p>
          <a:p>
            <a:pPr eaLnBrk="1" hangingPunct="1">
              <a:lnSpc>
                <a:spcPct val="80000"/>
              </a:lnSpc>
            </a:pPr>
            <a:r>
              <a:rPr lang="fr-FR" sz="2000" dirty="0" smtClean="0">
                <a:latin typeface="+mj-lt"/>
              </a:rPr>
              <a:t>l'énucléation du noyau, et des lymphocytes.</a:t>
            </a:r>
          </a:p>
          <a:p>
            <a:pPr lvl="3" eaLnBrk="1" hangingPunct="1">
              <a:lnSpc>
                <a:spcPct val="80000"/>
              </a:lnSpc>
            </a:pPr>
            <a:r>
              <a:rPr lang="fr-FR" sz="900" dirty="0" smtClean="0">
                <a:latin typeface="+mj-lt"/>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0"/>
            <a:ext cx="8229600" cy="1143000"/>
          </a:xfrm>
        </p:spPr>
        <p:txBody>
          <a:bodyPr/>
          <a:lstStyle/>
          <a:p>
            <a:pPr eaLnBrk="1" hangingPunct="1"/>
            <a:r>
              <a:rPr lang="fr-FR" sz="3200" dirty="0" smtClean="0"/>
              <a:t>Matrice cellulaire</a:t>
            </a:r>
            <a:endParaRPr lang="fr-FR" dirty="0" smtClean="0">
              <a:latin typeface="+mj-lt"/>
            </a:endParaRPr>
          </a:p>
        </p:txBody>
      </p:sp>
      <p:sp>
        <p:nvSpPr>
          <p:cNvPr id="45059" name="Rectangle 3"/>
          <p:cNvSpPr>
            <a:spLocks noGrp="1" noChangeArrowheads="1"/>
          </p:cNvSpPr>
          <p:nvPr>
            <p:ph type="body" idx="4294967295"/>
          </p:nvPr>
        </p:nvSpPr>
        <p:spPr>
          <a:xfrm>
            <a:off x="457201" y="1562493"/>
            <a:ext cx="8281446" cy="4525963"/>
          </a:xfrm>
        </p:spPr>
        <p:txBody>
          <a:bodyPr/>
          <a:lstStyle/>
          <a:p>
            <a:pPr eaLnBrk="1" hangingPunct="1">
              <a:lnSpc>
                <a:spcPct val="80000"/>
              </a:lnSpc>
            </a:pPr>
            <a:r>
              <a:rPr lang="fr-FR" sz="2000" dirty="0" smtClean="0">
                <a:latin typeface="+mj-lt"/>
              </a:rPr>
              <a:t>Adipocytes :</a:t>
            </a:r>
          </a:p>
          <a:p>
            <a:pPr lvl="1" eaLnBrk="1" hangingPunct="1">
              <a:lnSpc>
                <a:spcPct val="80000"/>
              </a:lnSpc>
            </a:pPr>
            <a:r>
              <a:rPr lang="fr-FR" sz="1600" dirty="0" smtClean="0">
                <a:latin typeface="+mj-lt"/>
              </a:rPr>
              <a:t>Inversement proportionnelles à la </a:t>
            </a:r>
            <a:r>
              <a:rPr lang="fr-FR" sz="1600" dirty="0" err="1" smtClean="0">
                <a:latin typeface="+mj-lt"/>
              </a:rPr>
              <a:t>cellularité</a:t>
            </a:r>
            <a:r>
              <a:rPr lang="fr-FR" sz="1600" dirty="0" smtClean="0">
                <a:latin typeface="+mj-lt"/>
              </a:rPr>
              <a:t> myéloïde</a:t>
            </a:r>
          </a:p>
          <a:p>
            <a:pPr lvl="1" eaLnBrk="1" hangingPunct="1">
              <a:lnSpc>
                <a:spcPct val="80000"/>
              </a:lnSpc>
            </a:pPr>
            <a:r>
              <a:rPr lang="fr-FR" sz="1600" dirty="0" smtClean="0">
                <a:latin typeface="+mj-lt"/>
              </a:rPr>
              <a:t>structures de remplissage </a:t>
            </a:r>
          </a:p>
          <a:p>
            <a:pPr lvl="2" eaLnBrk="1" hangingPunct="1">
              <a:lnSpc>
                <a:spcPct val="80000"/>
              </a:lnSpc>
            </a:pPr>
            <a:r>
              <a:rPr lang="fr-FR" sz="1200" dirty="0" smtClean="0">
                <a:latin typeface="+mj-lt"/>
              </a:rPr>
              <a:t>Apparition rapide en cas de diminution de l’activité hématopoïétique </a:t>
            </a:r>
          </a:p>
          <a:p>
            <a:pPr lvl="2" eaLnBrk="1" hangingPunct="1">
              <a:lnSpc>
                <a:spcPct val="80000"/>
              </a:lnSpc>
            </a:pPr>
            <a:r>
              <a:rPr lang="fr-FR" sz="1200" dirty="0" smtClean="0">
                <a:latin typeface="+mj-lt"/>
              </a:rPr>
              <a:t>résorption est rapide lorsque la </a:t>
            </a:r>
            <a:r>
              <a:rPr lang="fr-FR" sz="1200" dirty="0" err="1" smtClean="0">
                <a:latin typeface="+mj-lt"/>
              </a:rPr>
              <a:t>cellularité</a:t>
            </a:r>
            <a:r>
              <a:rPr lang="fr-FR" sz="1200" dirty="0" smtClean="0">
                <a:latin typeface="+mj-lt"/>
              </a:rPr>
              <a:t> myéloïde augmente. </a:t>
            </a:r>
          </a:p>
          <a:p>
            <a:pPr lvl="1" eaLnBrk="1" hangingPunct="1">
              <a:lnSpc>
                <a:spcPct val="80000"/>
              </a:lnSpc>
            </a:pPr>
            <a:endParaRPr lang="fr-FR" sz="1600" dirty="0" smtClean="0">
              <a:latin typeface="+mj-lt"/>
            </a:endParaRPr>
          </a:p>
          <a:p>
            <a:pPr lvl="1" eaLnBrk="1" hangingPunct="1">
              <a:lnSpc>
                <a:spcPct val="80000"/>
              </a:lnSpc>
            </a:pPr>
            <a:r>
              <a:rPr lang="fr-FR" sz="1600" dirty="0" smtClean="0">
                <a:latin typeface="+mj-lt"/>
              </a:rPr>
              <a:t>plus petits et plus riches en acides gras insaturés que mes adipocytes </a:t>
            </a:r>
            <a:r>
              <a:rPr lang="fr-FR" sz="1600" dirty="0" err="1" smtClean="0">
                <a:latin typeface="+mj-lt"/>
              </a:rPr>
              <a:t>extramedulaires</a:t>
            </a:r>
            <a:endParaRPr lang="fr-FR" sz="1600" dirty="0" smtClean="0">
              <a:latin typeface="+mj-lt"/>
            </a:endParaRPr>
          </a:p>
          <a:p>
            <a:pPr lvl="2" eaLnBrk="1" hangingPunct="1">
              <a:lnSpc>
                <a:spcPct val="80000"/>
              </a:lnSpc>
              <a:buNone/>
            </a:pPr>
            <a:r>
              <a:rPr lang="fr-FR" sz="1200" dirty="0" smtClean="0">
                <a:latin typeface="+mj-lt"/>
                <a:sym typeface="Wingdings" pitchFamily="2" charset="2"/>
              </a:rPr>
              <a:t>	</a:t>
            </a:r>
            <a:r>
              <a:rPr lang="fr-FR" sz="1200" dirty="0" smtClean="0">
                <a:latin typeface="+mj-lt"/>
              </a:rPr>
              <a:t> fonction de réserve lipidique moins </a:t>
            </a:r>
            <a:r>
              <a:rPr lang="fr-FR" sz="1200" dirty="0" err="1" smtClean="0">
                <a:latin typeface="+mj-lt"/>
              </a:rPr>
              <a:t>prépondérente</a:t>
            </a:r>
            <a:endParaRPr lang="fr-FR" sz="1200" dirty="0" smtClean="0">
              <a:latin typeface="+mj-lt"/>
            </a:endParaRPr>
          </a:p>
          <a:p>
            <a:pPr lvl="2" eaLnBrk="1" hangingPunct="1">
              <a:lnSpc>
                <a:spcPct val="80000"/>
              </a:lnSpc>
              <a:buNone/>
            </a:pPr>
            <a:endParaRPr lang="fr-FR" sz="1200" dirty="0" smtClean="0">
              <a:latin typeface="+mj-lt"/>
            </a:endParaRPr>
          </a:p>
          <a:p>
            <a:pPr lvl="1" eaLnBrk="1" hangingPunct="1">
              <a:lnSpc>
                <a:spcPct val="80000"/>
              </a:lnSpc>
            </a:pPr>
            <a:r>
              <a:rPr lang="fr-FR" sz="1600" dirty="0" smtClean="0">
                <a:latin typeface="+mj-lt"/>
              </a:rPr>
              <a:t>Issus de </a:t>
            </a:r>
            <a:r>
              <a:rPr lang="fr-FR" sz="1600" dirty="0" err="1" smtClean="0">
                <a:latin typeface="+mj-lt"/>
              </a:rPr>
              <a:t>préadipocytes</a:t>
            </a:r>
            <a:r>
              <a:rPr lang="fr-FR" sz="1600" dirty="0" smtClean="0">
                <a:latin typeface="+mj-lt"/>
              </a:rPr>
              <a:t> (cellule </a:t>
            </a:r>
            <a:r>
              <a:rPr lang="fr-FR" sz="1600" dirty="0" err="1" smtClean="0">
                <a:latin typeface="+mj-lt"/>
              </a:rPr>
              <a:t>stromale</a:t>
            </a:r>
            <a:r>
              <a:rPr lang="fr-FR" sz="1600" dirty="0" smtClean="0">
                <a:latin typeface="+mj-lt"/>
              </a:rPr>
              <a:t> avec une morphologie de fibroblaste)</a:t>
            </a:r>
          </a:p>
          <a:p>
            <a:pPr lvl="2" eaLnBrk="1" hangingPunct="1">
              <a:lnSpc>
                <a:spcPct val="80000"/>
              </a:lnSpc>
            </a:pPr>
            <a:r>
              <a:rPr lang="fr-FR" sz="1400" dirty="0" err="1" smtClean="0">
                <a:latin typeface="+mj-lt"/>
              </a:rPr>
              <a:t>Lopogénèse</a:t>
            </a:r>
            <a:endParaRPr lang="fr-FR" sz="1400" dirty="0" smtClean="0">
              <a:latin typeface="+mj-lt"/>
            </a:endParaRPr>
          </a:p>
          <a:p>
            <a:pPr lvl="3" eaLnBrk="1" hangingPunct="1">
              <a:lnSpc>
                <a:spcPct val="80000"/>
              </a:lnSpc>
            </a:pPr>
            <a:r>
              <a:rPr lang="fr-FR" sz="900" dirty="0" smtClean="0">
                <a:latin typeface="+mj-lt"/>
              </a:rPr>
              <a:t>accumulation de lipides, de triglycérides et d’esters de cholestérol, ainsi que de l’apparition d’une activité enzymatique de type lipoprotéine lipase. </a:t>
            </a:r>
          </a:p>
          <a:p>
            <a:pPr lvl="3" eaLnBrk="1" hangingPunct="1">
              <a:lnSpc>
                <a:spcPct val="80000"/>
              </a:lnSpc>
            </a:pPr>
            <a:r>
              <a:rPr lang="fr-FR" sz="900" dirty="0" smtClean="0">
                <a:latin typeface="+mj-lt"/>
              </a:rPr>
              <a:t>stimulée par l’hydrocortisone, la </a:t>
            </a:r>
            <a:r>
              <a:rPr lang="fr-FR" sz="900" dirty="0" err="1" smtClean="0">
                <a:latin typeface="+mj-lt"/>
              </a:rPr>
              <a:t>méthylisobutylxanthine</a:t>
            </a:r>
            <a:r>
              <a:rPr lang="fr-FR" sz="900" dirty="0" smtClean="0">
                <a:latin typeface="+mj-lt"/>
              </a:rPr>
              <a:t>, l’indométacine et l’insuline, </a:t>
            </a:r>
          </a:p>
          <a:p>
            <a:pPr lvl="3" eaLnBrk="1" hangingPunct="1">
              <a:lnSpc>
                <a:spcPct val="80000"/>
              </a:lnSpc>
            </a:pPr>
            <a:r>
              <a:rPr lang="fr-FR" sz="900" dirty="0" smtClean="0">
                <a:latin typeface="+mj-lt"/>
              </a:rPr>
              <a:t>s’accompagne d’une diminution de la sécrétion de M-CSF (macrophage-</a:t>
            </a:r>
            <a:r>
              <a:rPr lang="fr-FR" sz="900" dirty="0" err="1" smtClean="0">
                <a:latin typeface="+mj-lt"/>
              </a:rPr>
              <a:t>colony</a:t>
            </a:r>
            <a:r>
              <a:rPr lang="fr-FR" sz="900" dirty="0" smtClean="0">
                <a:latin typeface="+mj-lt"/>
              </a:rPr>
              <a:t> </a:t>
            </a:r>
            <a:r>
              <a:rPr lang="fr-FR" sz="900" dirty="0" err="1" smtClean="0">
                <a:latin typeface="+mj-lt"/>
              </a:rPr>
              <a:t>stimulating</a:t>
            </a:r>
            <a:r>
              <a:rPr lang="fr-FR" sz="900" dirty="0" smtClean="0">
                <a:latin typeface="+mj-lt"/>
              </a:rPr>
              <a:t> factor)</a:t>
            </a:r>
          </a:p>
          <a:p>
            <a:pPr lvl="3" eaLnBrk="1" hangingPunct="1">
              <a:lnSpc>
                <a:spcPct val="80000"/>
              </a:lnSpc>
            </a:pPr>
            <a:r>
              <a:rPr lang="fr-FR" sz="900" dirty="0" smtClean="0">
                <a:latin typeface="+mj-lt"/>
              </a:rPr>
              <a:t>Inhibée par </a:t>
            </a:r>
            <a:r>
              <a:rPr lang="fr-FR" sz="900" dirty="0" err="1" smtClean="0">
                <a:latin typeface="+mj-lt"/>
              </a:rPr>
              <a:t>par</a:t>
            </a:r>
            <a:r>
              <a:rPr lang="fr-FR" sz="900" dirty="0" smtClean="0">
                <a:latin typeface="+mj-lt"/>
              </a:rPr>
              <a:t> l’action de l’interleukine (IL)1-bêta ou de l’IL11, facteur de croissance stimulant l’hématopoïèse. </a:t>
            </a:r>
          </a:p>
          <a:p>
            <a:pPr lvl="3" eaLnBrk="1" hangingPunct="1">
              <a:lnSpc>
                <a:spcPct val="80000"/>
              </a:lnSpc>
            </a:pPr>
            <a:endParaRPr lang="fr-FR" sz="900" dirty="0" smtClean="0">
              <a:latin typeface="+mj-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0"/>
            <a:ext cx="8229600" cy="1143000"/>
          </a:xfrm>
        </p:spPr>
        <p:txBody>
          <a:bodyPr/>
          <a:lstStyle/>
          <a:p>
            <a:pPr eaLnBrk="1" hangingPunct="1"/>
            <a:r>
              <a:rPr lang="fr-FR" sz="3200" dirty="0" smtClean="0"/>
              <a:t>Matrice extracellulaire</a:t>
            </a:r>
            <a:endParaRPr lang="fr-FR" dirty="0" smtClean="0">
              <a:latin typeface="+mj-lt"/>
            </a:endParaRPr>
          </a:p>
        </p:txBody>
      </p:sp>
      <p:sp>
        <p:nvSpPr>
          <p:cNvPr id="45059" name="Rectangle 3"/>
          <p:cNvSpPr>
            <a:spLocks noGrp="1" noChangeArrowheads="1"/>
          </p:cNvSpPr>
          <p:nvPr>
            <p:ph type="body" idx="4294967295"/>
          </p:nvPr>
        </p:nvSpPr>
        <p:spPr>
          <a:xfrm>
            <a:off x="457201" y="1600200"/>
            <a:ext cx="8281446" cy="4525963"/>
          </a:xfrm>
        </p:spPr>
        <p:txBody>
          <a:bodyPr/>
          <a:lstStyle/>
          <a:p>
            <a:pPr eaLnBrk="1" hangingPunct="1">
              <a:lnSpc>
                <a:spcPct val="80000"/>
              </a:lnSpc>
            </a:pPr>
            <a:r>
              <a:rPr lang="fr-FR" sz="2000" dirty="0" smtClean="0">
                <a:latin typeface="+mj-lt"/>
              </a:rPr>
              <a:t>Composants fibrillaires</a:t>
            </a:r>
          </a:p>
          <a:p>
            <a:pPr lvl="1" eaLnBrk="1" hangingPunct="1">
              <a:lnSpc>
                <a:spcPct val="80000"/>
              </a:lnSpc>
            </a:pPr>
            <a:endParaRPr lang="fr-FR" sz="1600" dirty="0" smtClean="0">
              <a:latin typeface="+mj-lt"/>
            </a:endParaRPr>
          </a:p>
          <a:p>
            <a:pPr lvl="1" eaLnBrk="1" hangingPunct="1">
              <a:lnSpc>
                <a:spcPct val="80000"/>
              </a:lnSpc>
            </a:pPr>
            <a:r>
              <a:rPr lang="fr-FR" sz="1600" dirty="0" smtClean="0">
                <a:latin typeface="+mj-lt"/>
              </a:rPr>
              <a:t>Collagène de type I</a:t>
            </a:r>
          </a:p>
          <a:p>
            <a:pPr lvl="2" eaLnBrk="1" hangingPunct="1">
              <a:lnSpc>
                <a:spcPct val="80000"/>
              </a:lnSpc>
            </a:pPr>
            <a:r>
              <a:rPr lang="fr-FR" sz="1200" dirty="0" smtClean="0">
                <a:latin typeface="+mj-lt"/>
              </a:rPr>
              <a:t>striations transversales de 65 nm</a:t>
            </a:r>
          </a:p>
          <a:p>
            <a:pPr lvl="2" eaLnBrk="1" hangingPunct="1">
              <a:lnSpc>
                <a:spcPct val="80000"/>
              </a:lnSpc>
            </a:pPr>
            <a:r>
              <a:rPr lang="fr-FR" sz="1200" dirty="0" smtClean="0">
                <a:latin typeface="+mj-lt"/>
              </a:rPr>
              <a:t>Rares, moins abondantes que dans les autres organes hématopoïétiques</a:t>
            </a:r>
          </a:p>
          <a:p>
            <a:pPr lvl="2" eaLnBrk="1" hangingPunct="1">
              <a:lnSpc>
                <a:spcPct val="80000"/>
              </a:lnSpc>
            </a:pPr>
            <a:r>
              <a:rPr lang="fr-FR" sz="1200" dirty="0" smtClean="0">
                <a:latin typeface="+mj-lt"/>
              </a:rPr>
              <a:t>exclusivement situées dans les zones péri vasculaires des gros vaisseaux. </a:t>
            </a:r>
          </a:p>
          <a:p>
            <a:pPr lvl="2" eaLnBrk="1" hangingPunct="1">
              <a:lnSpc>
                <a:spcPct val="80000"/>
              </a:lnSpc>
            </a:pPr>
            <a:r>
              <a:rPr lang="fr-FR" sz="1200" dirty="0" smtClean="0">
                <a:latin typeface="+mj-lt"/>
              </a:rPr>
              <a:t>Abondantes  dans les myélofibrose. </a:t>
            </a:r>
          </a:p>
          <a:p>
            <a:pPr lvl="2" eaLnBrk="1" hangingPunct="1">
              <a:lnSpc>
                <a:spcPct val="80000"/>
              </a:lnSpc>
            </a:pPr>
            <a:endParaRPr lang="fr-FR" sz="1200" dirty="0" smtClean="0">
              <a:latin typeface="+mj-lt"/>
            </a:endParaRPr>
          </a:p>
          <a:p>
            <a:pPr lvl="1" eaLnBrk="1" hangingPunct="1">
              <a:lnSpc>
                <a:spcPct val="80000"/>
              </a:lnSpc>
            </a:pPr>
            <a:r>
              <a:rPr lang="fr-FR" sz="1600" dirty="0" smtClean="0">
                <a:latin typeface="+mj-lt"/>
              </a:rPr>
              <a:t>Réticuline</a:t>
            </a:r>
          </a:p>
          <a:p>
            <a:pPr lvl="2" eaLnBrk="1" hangingPunct="1">
              <a:lnSpc>
                <a:spcPct val="80000"/>
              </a:lnSpc>
            </a:pPr>
            <a:r>
              <a:rPr lang="fr-FR" sz="1200" dirty="0" smtClean="0">
                <a:latin typeface="+mj-lt"/>
              </a:rPr>
              <a:t>glycoprotéines associées aux fibrilles de collagène III, </a:t>
            </a:r>
          </a:p>
          <a:p>
            <a:pPr lvl="2" eaLnBrk="1" hangingPunct="1">
              <a:lnSpc>
                <a:spcPct val="80000"/>
              </a:lnSpc>
            </a:pPr>
            <a:r>
              <a:rPr lang="fr-FR" sz="1200" dirty="0" smtClean="0">
                <a:latin typeface="+mj-lt"/>
              </a:rPr>
              <a:t>moins abondantes dans la moelle que dans les autres organes hématopoïétiques </a:t>
            </a:r>
          </a:p>
          <a:p>
            <a:pPr lvl="2" eaLnBrk="1" hangingPunct="1">
              <a:lnSpc>
                <a:spcPct val="80000"/>
              </a:lnSpc>
            </a:pPr>
            <a:r>
              <a:rPr lang="fr-FR" sz="1200" dirty="0" smtClean="0">
                <a:latin typeface="+mj-lt"/>
              </a:rPr>
              <a:t>Formation d’un maillage contenant les cellules hématopoïétiques, bordant les sinus et cerclant les adipocytes. </a:t>
            </a:r>
          </a:p>
          <a:p>
            <a:pPr lvl="2" eaLnBrk="1" hangingPunct="1">
              <a:lnSpc>
                <a:spcPct val="80000"/>
              </a:lnSpc>
            </a:pPr>
            <a:endParaRPr lang="fr-FR" sz="1200" dirty="0" smtClean="0">
              <a:latin typeface="+mj-lt"/>
            </a:endParaRPr>
          </a:p>
          <a:p>
            <a:pPr lvl="1" eaLnBrk="1" hangingPunct="1">
              <a:lnSpc>
                <a:spcPct val="80000"/>
              </a:lnSpc>
            </a:pPr>
            <a:r>
              <a:rPr lang="fr-FR" sz="1600" dirty="0" smtClean="0">
                <a:latin typeface="+mj-lt"/>
              </a:rPr>
              <a:t>collagène de type IV, </a:t>
            </a:r>
          </a:p>
          <a:p>
            <a:pPr lvl="2" eaLnBrk="1" hangingPunct="1">
              <a:lnSpc>
                <a:spcPct val="80000"/>
              </a:lnSpc>
            </a:pPr>
            <a:r>
              <a:rPr lang="fr-FR" sz="1200" dirty="0" smtClean="0">
                <a:latin typeface="+mj-lt"/>
              </a:rPr>
              <a:t>synthétisées par les cellules endothéliales, </a:t>
            </a:r>
          </a:p>
          <a:p>
            <a:pPr lvl="2" eaLnBrk="1" hangingPunct="1">
              <a:lnSpc>
                <a:spcPct val="80000"/>
              </a:lnSpc>
            </a:pPr>
            <a:r>
              <a:rPr lang="fr-FR" sz="1200" dirty="0" smtClean="0">
                <a:latin typeface="+mj-lt"/>
              </a:rPr>
              <a:t>composant majeur des membranes basales bordant la face externe de l’endothélium vasculaire</a:t>
            </a:r>
          </a:p>
          <a:p>
            <a:pPr lvl="2" eaLnBrk="1" hangingPunct="1">
              <a:lnSpc>
                <a:spcPct val="80000"/>
              </a:lnSpc>
            </a:pPr>
            <a:endParaRPr lang="fr-FR" sz="1200" dirty="0" smtClean="0">
              <a:latin typeface="+mj-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0"/>
            <a:ext cx="8229600" cy="1143000"/>
          </a:xfrm>
        </p:spPr>
        <p:txBody>
          <a:bodyPr/>
          <a:lstStyle/>
          <a:p>
            <a:pPr eaLnBrk="1" hangingPunct="1"/>
            <a:r>
              <a:rPr lang="fr-FR" sz="3200" dirty="0" smtClean="0"/>
              <a:t>Matrice extracellulaire</a:t>
            </a:r>
            <a:endParaRPr lang="fr-FR" dirty="0" smtClean="0">
              <a:latin typeface="+mj-lt"/>
            </a:endParaRPr>
          </a:p>
        </p:txBody>
      </p:sp>
      <p:sp>
        <p:nvSpPr>
          <p:cNvPr id="45059" name="Rectangle 3"/>
          <p:cNvSpPr>
            <a:spLocks noGrp="1" noChangeArrowheads="1"/>
          </p:cNvSpPr>
          <p:nvPr>
            <p:ph type="body" idx="4294967295"/>
          </p:nvPr>
        </p:nvSpPr>
        <p:spPr>
          <a:xfrm>
            <a:off x="457201" y="1600200"/>
            <a:ext cx="8281446" cy="4525963"/>
          </a:xfrm>
        </p:spPr>
        <p:txBody>
          <a:bodyPr/>
          <a:lstStyle/>
          <a:p>
            <a:pPr eaLnBrk="1" hangingPunct="1">
              <a:lnSpc>
                <a:spcPct val="80000"/>
              </a:lnSpc>
            </a:pPr>
            <a:r>
              <a:rPr lang="fr-FR" sz="2000" dirty="0" smtClean="0">
                <a:latin typeface="+mj-lt"/>
              </a:rPr>
              <a:t>Composants non </a:t>
            </a:r>
            <a:r>
              <a:rPr lang="fr-FR" sz="2000" dirty="0" err="1" smtClean="0">
                <a:latin typeface="+mj-lt"/>
              </a:rPr>
              <a:t>fibrillaires:Macromolécules</a:t>
            </a:r>
            <a:r>
              <a:rPr lang="fr-FR" sz="2000" dirty="0" smtClean="0">
                <a:latin typeface="+mj-lt"/>
              </a:rPr>
              <a:t> </a:t>
            </a:r>
            <a:r>
              <a:rPr lang="fr-FR" sz="2000" dirty="0" err="1" smtClean="0">
                <a:latin typeface="+mj-lt"/>
              </a:rPr>
              <a:t>polyanioniques</a:t>
            </a:r>
            <a:r>
              <a:rPr lang="fr-FR" sz="2000" dirty="0" smtClean="0">
                <a:latin typeface="+mj-lt"/>
              </a:rPr>
              <a:t> formant des agrégats</a:t>
            </a:r>
          </a:p>
          <a:p>
            <a:pPr lvl="3" eaLnBrk="1" hangingPunct="1">
              <a:lnSpc>
                <a:spcPct val="80000"/>
              </a:lnSpc>
            </a:pPr>
            <a:r>
              <a:rPr lang="fr-FR" sz="800" dirty="0" smtClean="0">
                <a:latin typeface="+mj-lt"/>
              </a:rPr>
              <a:t>mouvements de l’eau </a:t>
            </a:r>
          </a:p>
          <a:p>
            <a:pPr lvl="3" eaLnBrk="1" hangingPunct="1">
              <a:lnSpc>
                <a:spcPct val="80000"/>
              </a:lnSpc>
            </a:pPr>
            <a:r>
              <a:rPr lang="fr-FR" sz="800" dirty="0" smtClean="0">
                <a:latin typeface="+mj-lt"/>
              </a:rPr>
              <a:t>Régulation des phénomènes de diffusion interstitielle</a:t>
            </a:r>
          </a:p>
          <a:p>
            <a:pPr lvl="3" eaLnBrk="1" hangingPunct="1">
              <a:lnSpc>
                <a:spcPct val="80000"/>
              </a:lnSpc>
            </a:pPr>
            <a:r>
              <a:rPr lang="fr-FR" sz="800" dirty="0" smtClean="0">
                <a:latin typeface="+mj-lt"/>
              </a:rPr>
              <a:t>stabilisant les fibres de collagène</a:t>
            </a:r>
          </a:p>
          <a:p>
            <a:pPr lvl="3" eaLnBrk="1" hangingPunct="1">
              <a:lnSpc>
                <a:spcPct val="80000"/>
              </a:lnSpc>
            </a:pPr>
            <a:r>
              <a:rPr lang="fr-FR" sz="800" dirty="0" smtClean="0">
                <a:latin typeface="+mj-lt"/>
              </a:rPr>
              <a:t>intervenant dans l’adhérence des précurseurs hématopoïétiques au tissu de soutien</a:t>
            </a:r>
          </a:p>
          <a:p>
            <a:pPr lvl="3" eaLnBrk="1" hangingPunct="1">
              <a:lnSpc>
                <a:spcPct val="80000"/>
              </a:lnSpc>
            </a:pPr>
            <a:r>
              <a:rPr lang="fr-FR" sz="800" dirty="0" smtClean="0">
                <a:latin typeface="+mj-lt"/>
              </a:rPr>
              <a:t>Liaison aux facteurs de croissance pour faciliter leur action in situ. </a:t>
            </a:r>
          </a:p>
          <a:p>
            <a:pPr eaLnBrk="1" hangingPunct="1">
              <a:lnSpc>
                <a:spcPct val="80000"/>
              </a:lnSpc>
            </a:pPr>
            <a:endParaRPr lang="fr-FR" sz="2000" dirty="0" smtClean="0">
              <a:latin typeface="+mj-lt"/>
            </a:endParaRPr>
          </a:p>
          <a:p>
            <a:pPr lvl="1" eaLnBrk="1" hangingPunct="1">
              <a:lnSpc>
                <a:spcPct val="80000"/>
              </a:lnSpc>
            </a:pPr>
            <a:r>
              <a:rPr lang="fr-FR" sz="1600" dirty="0" smtClean="0">
                <a:solidFill>
                  <a:srgbClr val="FF0000"/>
                </a:solidFill>
                <a:latin typeface="+mj-lt"/>
              </a:rPr>
              <a:t>Les </a:t>
            </a:r>
            <a:r>
              <a:rPr lang="fr-FR" sz="1600" dirty="0" err="1" smtClean="0">
                <a:solidFill>
                  <a:srgbClr val="FF0000"/>
                </a:solidFill>
                <a:latin typeface="+mj-lt"/>
              </a:rPr>
              <a:t>glycosaminoglycanes</a:t>
            </a:r>
            <a:r>
              <a:rPr lang="fr-FR" sz="1600" dirty="0" smtClean="0">
                <a:solidFill>
                  <a:srgbClr val="FF0000"/>
                </a:solidFill>
                <a:latin typeface="+mj-lt"/>
              </a:rPr>
              <a:t> </a:t>
            </a:r>
          </a:p>
          <a:p>
            <a:pPr lvl="2" eaLnBrk="1" hangingPunct="1">
              <a:lnSpc>
                <a:spcPct val="80000"/>
              </a:lnSpc>
            </a:pPr>
            <a:r>
              <a:rPr lang="fr-FR" sz="1200" dirty="0" smtClean="0">
                <a:solidFill>
                  <a:srgbClr val="FF0000"/>
                </a:solidFill>
                <a:latin typeface="+mj-lt"/>
              </a:rPr>
              <a:t>fixation aux autres molécules de la matrice extracellulaire, comme la fibronectine</a:t>
            </a:r>
          </a:p>
          <a:p>
            <a:pPr lvl="2" eaLnBrk="1" hangingPunct="1">
              <a:lnSpc>
                <a:spcPct val="80000"/>
              </a:lnSpc>
            </a:pPr>
            <a:r>
              <a:rPr lang="fr-FR" sz="1200" dirty="0" smtClean="0">
                <a:solidFill>
                  <a:srgbClr val="FF0000"/>
                </a:solidFill>
                <a:latin typeface="+mj-lt"/>
              </a:rPr>
              <a:t>Fixation </a:t>
            </a:r>
            <a:r>
              <a:rPr lang="fr-FR" sz="1200" dirty="0" err="1" smtClean="0">
                <a:solidFill>
                  <a:srgbClr val="FF0000"/>
                </a:solidFill>
                <a:latin typeface="+mj-lt"/>
              </a:rPr>
              <a:t>desautres</a:t>
            </a:r>
            <a:r>
              <a:rPr lang="fr-FR" sz="1200" dirty="0" smtClean="0">
                <a:solidFill>
                  <a:srgbClr val="FF0000"/>
                </a:solidFill>
                <a:latin typeface="+mj-lt"/>
              </a:rPr>
              <a:t> facteurs de croissance hématopoïétiques (GM-CSF, l’IL3). </a:t>
            </a:r>
          </a:p>
          <a:p>
            <a:pPr eaLnBrk="1" hangingPunct="1">
              <a:lnSpc>
                <a:spcPct val="80000"/>
              </a:lnSpc>
            </a:pPr>
            <a:endParaRPr lang="fr-FR" sz="2000" dirty="0" smtClean="0">
              <a:solidFill>
                <a:srgbClr val="FF0000"/>
              </a:solidFill>
              <a:latin typeface="+mj-lt"/>
            </a:endParaRPr>
          </a:p>
          <a:p>
            <a:pPr lvl="1" eaLnBrk="1" hangingPunct="1">
              <a:lnSpc>
                <a:spcPct val="80000"/>
              </a:lnSpc>
            </a:pPr>
            <a:r>
              <a:rPr lang="fr-FR" sz="1600" dirty="0" smtClean="0">
                <a:solidFill>
                  <a:srgbClr val="FF0000"/>
                </a:solidFill>
                <a:latin typeface="+mj-lt"/>
              </a:rPr>
              <a:t>Les </a:t>
            </a:r>
            <a:r>
              <a:rPr lang="fr-FR" sz="1600" dirty="0" err="1" smtClean="0">
                <a:solidFill>
                  <a:srgbClr val="FF0000"/>
                </a:solidFill>
                <a:latin typeface="+mj-lt"/>
              </a:rPr>
              <a:t>héparane</a:t>
            </a:r>
            <a:r>
              <a:rPr lang="fr-FR" sz="1600" dirty="0" smtClean="0">
                <a:solidFill>
                  <a:srgbClr val="FF0000"/>
                </a:solidFill>
                <a:latin typeface="+mj-lt"/>
              </a:rPr>
              <a:t> sulfates </a:t>
            </a:r>
          </a:p>
          <a:p>
            <a:pPr lvl="2" eaLnBrk="1" hangingPunct="1">
              <a:lnSpc>
                <a:spcPct val="80000"/>
              </a:lnSpc>
            </a:pPr>
            <a:r>
              <a:rPr lang="fr-FR" sz="1200" dirty="0" smtClean="0">
                <a:solidFill>
                  <a:srgbClr val="FF0000"/>
                </a:solidFill>
                <a:latin typeface="+mj-lt"/>
              </a:rPr>
              <a:t>adhésion entre cellules du tissu de soutien et cellules hématopoïétiques </a:t>
            </a:r>
          </a:p>
          <a:p>
            <a:pPr lvl="2" eaLnBrk="1" hangingPunct="1">
              <a:lnSpc>
                <a:spcPct val="80000"/>
              </a:lnSpc>
            </a:pPr>
            <a:endParaRPr lang="fr-FR" sz="1200" dirty="0" smtClean="0">
              <a:solidFill>
                <a:srgbClr val="FF0000"/>
              </a:solidFill>
              <a:latin typeface="+mj-lt"/>
            </a:endParaRPr>
          </a:p>
          <a:p>
            <a:pPr lvl="1" eaLnBrk="1" hangingPunct="1">
              <a:lnSpc>
                <a:spcPct val="80000"/>
              </a:lnSpc>
            </a:pPr>
            <a:r>
              <a:rPr lang="fr-FR" sz="1600" dirty="0" smtClean="0">
                <a:solidFill>
                  <a:srgbClr val="FF0000"/>
                </a:solidFill>
                <a:latin typeface="+mj-lt"/>
              </a:rPr>
              <a:t>La fibronectine </a:t>
            </a:r>
          </a:p>
          <a:p>
            <a:pPr lvl="2" eaLnBrk="1" hangingPunct="1">
              <a:lnSpc>
                <a:spcPct val="80000"/>
              </a:lnSpc>
            </a:pPr>
            <a:r>
              <a:rPr lang="fr-FR" sz="1200" dirty="0" smtClean="0">
                <a:solidFill>
                  <a:srgbClr val="FF0000"/>
                </a:solidFill>
                <a:latin typeface="+mj-lt"/>
              </a:rPr>
              <a:t>Sites d’adhésion pour les cellules hématopoïétiques. </a:t>
            </a:r>
          </a:p>
          <a:p>
            <a:pPr lvl="2" eaLnBrk="1" hangingPunct="1">
              <a:lnSpc>
                <a:spcPct val="80000"/>
              </a:lnSpc>
            </a:pPr>
            <a:r>
              <a:rPr lang="fr-FR" sz="1200" dirty="0" smtClean="0">
                <a:solidFill>
                  <a:srgbClr val="FF0000"/>
                </a:solidFill>
                <a:latin typeface="+mj-lt"/>
              </a:rPr>
              <a:t>Inhibition de la prolifération des progéniteurs hématopoïétiques après fixation de la fibronectine </a:t>
            </a:r>
          </a:p>
          <a:p>
            <a:pPr lvl="2" eaLnBrk="1" hangingPunct="1">
              <a:lnSpc>
                <a:spcPct val="80000"/>
              </a:lnSpc>
            </a:pPr>
            <a:endParaRPr lang="fr-FR" sz="1200" dirty="0" smtClean="0">
              <a:solidFill>
                <a:srgbClr val="FF0000"/>
              </a:solidFill>
              <a:latin typeface="+mj-lt"/>
            </a:endParaRPr>
          </a:p>
          <a:p>
            <a:pPr lvl="1" eaLnBrk="1" hangingPunct="1">
              <a:lnSpc>
                <a:spcPct val="80000"/>
              </a:lnSpc>
            </a:pPr>
            <a:r>
              <a:rPr lang="fr-FR" sz="1600" dirty="0" smtClean="0">
                <a:solidFill>
                  <a:srgbClr val="FF0000"/>
                </a:solidFill>
                <a:latin typeface="+mj-lt"/>
              </a:rPr>
              <a:t>La laminine </a:t>
            </a:r>
          </a:p>
          <a:p>
            <a:pPr lvl="2" eaLnBrk="1" hangingPunct="1">
              <a:lnSpc>
                <a:spcPct val="80000"/>
              </a:lnSpc>
            </a:pPr>
            <a:r>
              <a:rPr lang="fr-FR" sz="1200" dirty="0" smtClean="0">
                <a:solidFill>
                  <a:srgbClr val="FF0000"/>
                </a:solidFill>
                <a:latin typeface="+mj-lt"/>
              </a:rPr>
              <a:t>Glycoprotéine des membranes basales, jouant un rôle dans le passage des macromolécules. </a:t>
            </a:r>
          </a:p>
          <a:p>
            <a:pPr lvl="1" eaLnBrk="1" hangingPunct="1">
              <a:lnSpc>
                <a:spcPct val="80000"/>
              </a:lnSpc>
            </a:pPr>
            <a:r>
              <a:rPr lang="fr-FR" sz="1600" dirty="0" err="1" smtClean="0">
                <a:solidFill>
                  <a:srgbClr val="FF0000"/>
                </a:solidFill>
                <a:latin typeface="+mj-lt"/>
              </a:rPr>
              <a:t>thrombospondine</a:t>
            </a:r>
            <a:r>
              <a:rPr lang="fr-FR" sz="1600" dirty="0" smtClean="0">
                <a:solidFill>
                  <a:srgbClr val="FF0000"/>
                </a:solidFill>
                <a:latin typeface="+mj-lt"/>
              </a:rPr>
              <a:t> </a:t>
            </a:r>
          </a:p>
          <a:p>
            <a:pPr eaLnBrk="1" hangingPunct="1">
              <a:lnSpc>
                <a:spcPct val="80000"/>
              </a:lnSpc>
            </a:pPr>
            <a:endParaRPr lang="fr-FR" sz="2000" dirty="0" smtClean="0">
              <a:latin typeface="+mj-lt"/>
            </a:endParaRPr>
          </a:p>
          <a:p>
            <a:pPr eaLnBrk="1" hangingPunct="1">
              <a:lnSpc>
                <a:spcPct val="80000"/>
              </a:lnSpc>
            </a:pPr>
            <a:endParaRPr lang="fr-FR" sz="2000" dirty="0" smtClean="0">
              <a:latin typeface="+mj-lt"/>
            </a:endParaRPr>
          </a:p>
          <a:p>
            <a:pPr eaLnBrk="1" hangingPunct="1">
              <a:lnSpc>
                <a:spcPct val="80000"/>
              </a:lnSpc>
            </a:pPr>
            <a:endParaRPr lang="fr-FR" sz="2000" dirty="0" smtClean="0">
              <a:latin typeface="+mj-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8229600" cy="1143000"/>
          </a:xfrm>
        </p:spPr>
        <p:txBody>
          <a:bodyPr/>
          <a:lstStyle/>
          <a:p>
            <a:pPr eaLnBrk="1" hangingPunct="1"/>
            <a:r>
              <a:rPr lang="fr-FR" sz="3200" dirty="0" smtClean="0"/>
              <a:t>Organisation anatomique et fonctionnelle médullaire</a:t>
            </a:r>
            <a:endParaRPr lang="fr-FR" dirty="0" smtClean="0">
              <a:latin typeface="+mj-lt"/>
            </a:endParaRPr>
          </a:p>
        </p:txBody>
      </p:sp>
      <p:sp>
        <p:nvSpPr>
          <p:cNvPr id="8195" name="Rectangle 3"/>
          <p:cNvSpPr>
            <a:spLocks noGrp="1" noChangeArrowheads="1"/>
          </p:cNvSpPr>
          <p:nvPr>
            <p:ph type="body" idx="1"/>
          </p:nvPr>
        </p:nvSpPr>
        <p:spPr>
          <a:xfrm>
            <a:off x="457200" y="1600200"/>
            <a:ext cx="3822569" cy="4525963"/>
          </a:xfrm>
        </p:spPr>
        <p:txBody>
          <a:bodyPr/>
          <a:lstStyle/>
          <a:p>
            <a:pPr eaLnBrk="1" hangingPunct="1">
              <a:lnSpc>
                <a:spcPct val="80000"/>
              </a:lnSpc>
            </a:pPr>
            <a:r>
              <a:rPr lang="fr-FR" sz="1800" dirty="0" smtClean="0">
                <a:latin typeface="+mj-lt"/>
              </a:rPr>
              <a:t>Unité structurale médullaire</a:t>
            </a:r>
          </a:p>
          <a:p>
            <a:pPr lvl="1" eaLnBrk="1" hangingPunct="1">
              <a:lnSpc>
                <a:spcPct val="80000"/>
              </a:lnSpc>
            </a:pPr>
            <a:r>
              <a:rPr lang="fr-FR" sz="1800" dirty="0" smtClean="0">
                <a:latin typeface="+mj-lt"/>
              </a:rPr>
              <a:t>juxtaposition d’unités élémentaires:</a:t>
            </a:r>
          </a:p>
          <a:p>
            <a:pPr lvl="2" eaLnBrk="1" hangingPunct="1">
              <a:lnSpc>
                <a:spcPct val="80000"/>
              </a:lnSpc>
            </a:pPr>
            <a:r>
              <a:rPr lang="fr-FR" sz="1100" dirty="0" smtClean="0">
                <a:latin typeface="+mj-lt"/>
              </a:rPr>
              <a:t>correspond au groupe de cellules descendant d’une ou plusieurs cellules souches totipotentes</a:t>
            </a:r>
          </a:p>
          <a:p>
            <a:pPr lvl="2" eaLnBrk="1" hangingPunct="1">
              <a:lnSpc>
                <a:spcPct val="80000"/>
              </a:lnSpc>
            </a:pPr>
            <a:endParaRPr lang="fr-FR" sz="1100" dirty="0" smtClean="0">
              <a:latin typeface="+mj-lt"/>
            </a:endParaRPr>
          </a:p>
          <a:p>
            <a:pPr lvl="2" eaLnBrk="1" hangingPunct="1">
              <a:lnSpc>
                <a:spcPct val="80000"/>
              </a:lnSpc>
            </a:pPr>
            <a:r>
              <a:rPr lang="fr-FR" sz="1100" dirty="0" smtClean="0">
                <a:latin typeface="+mj-lt"/>
              </a:rPr>
              <a:t>adhésion un même réseau de cellules de soutien organisé autour du même réseau de capillaires sinusoïdes anastomosés</a:t>
            </a:r>
          </a:p>
          <a:p>
            <a:pPr lvl="2" eaLnBrk="1" hangingPunct="1">
              <a:lnSpc>
                <a:spcPct val="80000"/>
              </a:lnSpc>
            </a:pPr>
            <a:endParaRPr lang="fr-FR" sz="1100" dirty="0" smtClean="0">
              <a:latin typeface="+mj-lt"/>
            </a:endParaRPr>
          </a:p>
          <a:p>
            <a:pPr lvl="2" eaLnBrk="1" hangingPunct="1">
              <a:lnSpc>
                <a:spcPct val="80000"/>
              </a:lnSpc>
            </a:pPr>
            <a:r>
              <a:rPr lang="fr-FR" sz="1100" dirty="0" smtClean="0">
                <a:latin typeface="+mj-lt"/>
              </a:rPr>
              <a:t>sous la dépendance de facteurs de croissance diffusés localement et agissant de manière paracrine.</a:t>
            </a:r>
          </a:p>
          <a:p>
            <a:pPr eaLnBrk="1" hangingPunct="1">
              <a:lnSpc>
                <a:spcPct val="80000"/>
              </a:lnSpc>
              <a:buNone/>
            </a:pPr>
            <a:endParaRPr lang="fr-FR" sz="2400" dirty="0" smtClean="0">
              <a:latin typeface="+mj-lt"/>
            </a:endParaRPr>
          </a:p>
        </p:txBody>
      </p:sp>
      <p:pic>
        <p:nvPicPr>
          <p:cNvPr id="60418" name="Picture 2"/>
          <p:cNvPicPr>
            <a:picLocks noChangeAspect="1" noChangeArrowheads="1"/>
          </p:cNvPicPr>
          <p:nvPr/>
        </p:nvPicPr>
        <p:blipFill>
          <a:blip r:embed="rId2" cstate="print"/>
          <a:srcRect/>
          <a:stretch>
            <a:fillRect/>
          </a:stretch>
        </p:blipFill>
        <p:spPr bwMode="auto">
          <a:xfrm>
            <a:off x="4981825" y="2130459"/>
            <a:ext cx="3700803" cy="2784885"/>
          </a:xfrm>
          <a:prstGeom prst="rect">
            <a:avLst/>
          </a:prstGeom>
          <a:noFill/>
          <a:ln w="9525">
            <a:noFill/>
            <a:miter lim="800000"/>
            <a:headEnd/>
            <a:tailEnd/>
          </a:ln>
        </p:spPr>
      </p:pic>
      <p:pic>
        <p:nvPicPr>
          <p:cNvPr id="5" name="Picture 3" descr="C:\Users\Olivier\Pictures\MP Navigator EX\2011_10_02\IMG_0002.jpg"/>
          <p:cNvPicPr>
            <a:picLocks noChangeAspect="1" noChangeArrowheads="1"/>
          </p:cNvPicPr>
          <p:nvPr/>
        </p:nvPicPr>
        <p:blipFill>
          <a:blip r:embed="rId3" cstate="print"/>
          <a:srcRect/>
          <a:stretch>
            <a:fillRect/>
          </a:stretch>
        </p:blipFill>
        <p:spPr bwMode="auto">
          <a:xfrm>
            <a:off x="4396934" y="1559071"/>
            <a:ext cx="4473689" cy="3937383"/>
          </a:xfrm>
          <a:prstGeom prst="rect">
            <a:avLst/>
          </a:prstGeom>
          <a:noFill/>
        </p:spPr>
      </p:pic>
      <p:sp>
        <p:nvSpPr>
          <p:cNvPr id="6" name="Ellipse 5"/>
          <p:cNvSpPr/>
          <p:nvPr/>
        </p:nvSpPr>
        <p:spPr>
          <a:xfrm>
            <a:off x="6683604" y="2215300"/>
            <a:ext cx="1253765" cy="1263192"/>
          </a:xfrm>
          <a:prstGeom prst="ellipse">
            <a:avLst/>
          </a:prstGeom>
          <a:solidFill>
            <a:srgbClr val="FF0000">
              <a:alpha val="1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8229600" cy="1143000"/>
          </a:xfrm>
        </p:spPr>
        <p:txBody>
          <a:bodyPr/>
          <a:lstStyle/>
          <a:p>
            <a:pPr algn="l" eaLnBrk="1" hangingPunct="1"/>
            <a:r>
              <a:rPr lang="fr-FR" sz="2800" dirty="0" smtClean="0">
                <a:latin typeface="+mj-lt"/>
              </a:rPr>
              <a:t>Introduction</a:t>
            </a:r>
          </a:p>
        </p:txBody>
      </p:sp>
      <p:sp>
        <p:nvSpPr>
          <p:cNvPr id="3075" name="Rectangle 3"/>
          <p:cNvSpPr>
            <a:spLocks noGrp="1" noChangeArrowheads="1"/>
          </p:cNvSpPr>
          <p:nvPr>
            <p:ph type="body" idx="1"/>
          </p:nvPr>
        </p:nvSpPr>
        <p:spPr/>
        <p:txBody>
          <a:bodyPr/>
          <a:lstStyle/>
          <a:p>
            <a:pPr eaLnBrk="1" hangingPunct="1">
              <a:lnSpc>
                <a:spcPct val="80000"/>
              </a:lnSpc>
            </a:pPr>
            <a:r>
              <a:rPr lang="fr-FR" sz="1800" dirty="0" smtClean="0">
                <a:latin typeface="+mj-lt"/>
              </a:rPr>
              <a:t>Cellules du sang périphérique: </a:t>
            </a:r>
          </a:p>
          <a:p>
            <a:pPr lvl="1" eaLnBrk="1" hangingPunct="1">
              <a:lnSpc>
                <a:spcPct val="80000"/>
              </a:lnSpc>
            </a:pPr>
            <a:r>
              <a:rPr lang="fr-FR" sz="1600" dirty="0" smtClean="0">
                <a:latin typeface="+mj-lt"/>
              </a:rPr>
              <a:t>Nombreuses</a:t>
            </a:r>
          </a:p>
          <a:p>
            <a:pPr lvl="1" eaLnBrk="1" hangingPunct="1">
              <a:lnSpc>
                <a:spcPct val="80000"/>
              </a:lnSpc>
            </a:pPr>
            <a:r>
              <a:rPr lang="fr-FR" sz="1600" dirty="0" smtClean="0">
                <a:latin typeface="+mj-lt"/>
              </a:rPr>
              <a:t>Morphologie et fonction variées</a:t>
            </a:r>
          </a:p>
          <a:p>
            <a:pPr lvl="1" eaLnBrk="1" hangingPunct="1">
              <a:lnSpc>
                <a:spcPct val="80000"/>
              </a:lnSpc>
            </a:pPr>
            <a:r>
              <a:rPr lang="fr-FR" sz="1600" dirty="0" smtClean="0">
                <a:latin typeface="+mj-lt"/>
              </a:rPr>
              <a:t>Incapables de se diviser (excepté les lymphocytes)</a:t>
            </a:r>
          </a:p>
          <a:p>
            <a:pPr lvl="1" eaLnBrk="1" hangingPunct="1">
              <a:lnSpc>
                <a:spcPct val="80000"/>
              </a:lnSpc>
            </a:pPr>
            <a:endParaRPr lang="fr-FR" sz="1600" dirty="0" smtClean="0">
              <a:latin typeface="+mj-lt"/>
            </a:endParaRPr>
          </a:p>
          <a:p>
            <a:pPr eaLnBrk="1" hangingPunct="1">
              <a:lnSpc>
                <a:spcPct val="80000"/>
              </a:lnSpc>
            </a:pPr>
            <a:r>
              <a:rPr lang="fr-FR" sz="1800" dirty="0" smtClean="0">
                <a:latin typeface="+mj-lt"/>
              </a:rPr>
              <a:t>Durée de vie</a:t>
            </a:r>
          </a:p>
          <a:p>
            <a:pPr lvl="1" eaLnBrk="1" hangingPunct="1">
              <a:lnSpc>
                <a:spcPct val="80000"/>
              </a:lnSpc>
            </a:pPr>
            <a:r>
              <a:rPr lang="fr-FR" sz="1600" dirty="0" smtClean="0">
                <a:latin typeface="+mj-lt"/>
              </a:rPr>
              <a:t>Limitée</a:t>
            </a:r>
          </a:p>
          <a:p>
            <a:pPr lvl="1" eaLnBrk="1" hangingPunct="1">
              <a:lnSpc>
                <a:spcPct val="80000"/>
              </a:lnSpc>
            </a:pPr>
            <a:r>
              <a:rPr lang="fr-FR" sz="1600" dirty="0" smtClean="0">
                <a:latin typeface="+mj-lt"/>
              </a:rPr>
              <a:t>Variable</a:t>
            </a:r>
          </a:p>
          <a:p>
            <a:pPr lvl="2" eaLnBrk="1" hangingPunct="1">
              <a:lnSpc>
                <a:spcPct val="80000"/>
              </a:lnSpc>
            </a:pPr>
            <a:r>
              <a:rPr lang="fr-FR" sz="1400" dirty="0" smtClean="0">
                <a:latin typeface="+mj-lt"/>
              </a:rPr>
              <a:t>Hématies 	= 120 j 	(production = 200 milliards/j)</a:t>
            </a:r>
          </a:p>
          <a:p>
            <a:pPr lvl="2" eaLnBrk="1" hangingPunct="1">
              <a:lnSpc>
                <a:spcPct val="80000"/>
              </a:lnSpc>
            </a:pPr>
            <a:r>
              <a:rPr lang="fr-FR" sz="1400" dirty="0" smtClean="0">
                <a:latin typeface="+mj-lt"/>
              </a:rPr>
              <a:t>Neutrophiles 	= 1 - 3 j 	(production = 50 milliards/j)</a:t>
            </a:r>
          </a:p>
          <a:p>
            <a:pPr lvl="2" eaLnBrk="1" hangingPunct="1">
              <a:lnSpc>
                <a:spcPct val="80000"/>
              </a:lnSpc>
            </a:pPr>
            <a:r>
              <a:rPr lang="fr-FR" sz="1400" dirty="0" smtClean="0">
                <a:latin typeface="+mj-lt"/>
              </a:rPr>
              <a:t>Monocytes 	= </a:t>
            </a:r>
            <a:r>
              <a:rPr lang="fr-FR" sz="1400" dirty="0" err="1" smtClean="0">
                <a:latin typeface="+mj-lt"/>
              </a:rPr>
              <a:t>qq</a:t>
            </a:r>
            <a:r>
              <a:rPr lang="fr-FR" sz="1400" dirty="0" smtClean="0">
                <a:latin typeface="+mj-lt"/>
              </a:rPr>
              <a:t> mois</a:t>
            </a:r>
          </a:p>
          <a:p>
            <a:pPr lvl="2" eaLnBrk="1" hangingPunct="1">
              <a:lnSpc>
                <a:spcPct val="80000"/>
              </a:lnSpc>
            </a:pPr>
            <a:r>
              <a:rPr lang="fr-FR" sz="1400" dirty="0" smtClean="0">
                <a:latin typeface="+mj-lt"/>
              </a:rPr>
              <a:t>Lymphocytes 	= </a:t>
            </a:r>
            <a:r>
              <a:rPr lang="fr-FR" sz="1400" dirty="0" err="1" smtClean="0">
                <a:latin typeface="+mj-lt"/>
              </a:rPr>
              <a:t>qq</a:t>
            </a:r>
            <a:r>
              <a:rPr lang="fr-FR" sz="1400" dirty="0" smtClean="0">
                <a:latin typeface="+mj-lt"/>
              </a:rPr>
              <a:t> mois à plusieurs années</a:t>
            </a:r>
          </a:p>
          <a:p>
            <a:pPr lvl="2" eaLnBrk="1" hangingPunct="1">
              <a:lnSpc>
                <a:spcPct val="80000"/>
              </a:lnSpc>
            </a:pPr>
            <a:r>
              <a:rPr lang="fr-FR" sz="1400" dirty="0" smtClean="0">
                <a:latin typeface="+mj-lt"/>
              </a:rPr>
              <a:t>Plaquettes 	= 7 – 10 j 	(production = 100 milliards/j)</a:t>
            </a:r>
          </a:p>
          <a:p>
            <a:pPr eaLnBrk="1" hangingPunct="1">
              <a:lnSpc>
                <a:spcPct val="80000"/>
              </a:lnSpc>
            </a:pPr>
            <a:endParaRPr lang="fr-FR" sz="1800" dirty="0" smtClean="0">
              <a:latin typeface="+mj-lt"/>
            </a:endParaRPr>
          </a:p>
          <a:p>
            <a:pPr eaLnBrk="1" hangingPunct="1">
              <a:lnSpc>
                <a:spcPct val="80000"/>
              </a:lnSpc>
            </a:pPr>
            <a:r>
              <a:rPr lang="fr-FR" sz="1800" dirty="0" smtClean="0">
                <a:latin typeface="+mj-lt"/>
              </a:rPr>
              <a:t>Nombre stable chez l’adulte</a:t>
            </a:r>
          </a:p>
          <a:p>
            <a:pPr eaLnBrk="1" hangingPunct="1">
              <a:lnSpc>
                <a:spcPct val="80000"/>
              </a:lnSpc>
            </a:pPr>
            <a:endParaRPr lang="fr-FR" sz="1800" dirty="0" smtClean="0">
              <a:latin typeface="+mj-lt"/>
            </a:endParaRPr>
          </a:p>
          <a:p>
            <a:pPr eaLnBrk="1" hangingPunct="1">
              <a:lnSpc>
                <a:spcPct val="80000"/>
              </a:lnSpc>
              <a:buFontTx/>
              <a:buNone/>
            </a:pPr>
            <a:r>
              <a:rPr lang="fr-FR" sz="1800" dirty="0" smtClean="0">
                <a:latin typeface="+mj-lt"/>
                <a:sym typeface="Wingdings" pitchFamily="2" charset="2"/>
              </a:rPr>
              <a:t></a:t>
            </a:r>
            <a:r>
              <a:rPr lang="fr-FR" sz="1800" dirty="0" smtClean="0">
                <a:latin typeface="+mj-lt"/>
              </a:rPr>
              <a:t>L’hématopoïèse est l’ensemble des mécanismes impliqués dans la production régulée en vue d’un remplacement continu des diverses cellules sanguines à partir de la cellule souche hématopoïétique:</a:t>
            </a:r>
          </a:p>
          <a:p>
            <a:pPr eaLnBrk="1" hangingPunct="1">
              <a:lnSpc>
                <a:spcPct val="80000"/>
              </a:lnSpc>
            </a:pPr>
            <a:endParaRPr lang="fr-FR" sz="1800" dirty="0" smtClean="0">
              <a:latin typeface="+mj-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8229600" cy="1143000"/>
          </a:xfrm>
        </p:spPr>
        <p:txBody>
          <a:bodyPr/>
          <a:lstStyle/>
          <a:p>
            <a:pPr eaLnBrk="1" hangingPunct="1"/>
            <a:r>
              <a:rPr lang="fr-FR" sz="3200" dirty="0" smtClean="0"/>
              <a:t>Organisation anatomique et fonctionnelle médullaire</a:t>
            </a:r>
            <a:endParaRPr lang="fr-FR" dirty="0" smtClean="0">
              <a:latin typeface="+mj-lt"/>
            </a:endParaRPr>
          </a:p>
        </p:txBody>
      </p:sp>
      <p:sp>
        <p:nvSpPr>
          <p:cNvPr id="8195" name="Rectangle 3"/>
          <p:cNvSpPr>
            <a:spLocks noGrp="1" noChangeArrowheads="1"/>
          </p:cNvSpPr>
          <p:nvPr>
            <p:ph type="body" idx="1"/>
          </p:nvPr>
        </p:nvSpPr>
        <p:spPr>
          <a:xfrm>
            <a:off x="457200" y="1600200"/>
            <a:ext cx="8055204" cy="4525963"/>
          </a:xfrm>
        </p:spPr>
        <p:txBody>
          <a:bodyPr/>
          <a:lstStyle/>
          <a:p>
            <a:pPr eaLnBrk="1" hangingPunct="1">
              <a:lnSpc>
                <a:spcPct val="80000"/>
              </a:lnSpc>
            </a:pPr>
            <a:endParaRPr lang="fr-FR" sz="1800" dirty="0" smtClean="0">
              <a:latin typeface="+mj-lt"/>
            </a:endParaRPr>
          </a:p>
          <a:p>
            <a:pPr eaLnBrk="1" hangingPunct="1">
              <a:lnSpc>
                <a:spcPct val="80000"/>
              </a:lnSpc>
            </a:pPr>
            <a:r>
              <a:rPr lang="fr-FR" sz="1800" dirty="0" smtClean="0">
                <a:latin typeface="+mj-lt"/>
              </a:rPr>
              <a:t>Compartiments fonctionnels</a:t>
            </a:r>
          </a:p>
          <a:p>
            <a:pPr lvl="1" eaLnBrk="1" hangingPunct="1">
              <a:lnSpc>
                <a:spcPct val="80000"/>
              </a:lnSpc>
            </a:pPr>
            <a:r>
              <a:rPr lang="fr-FR" sz="1600" dirty="0" smtClean="0">
                <a:latin typeface="+mj-lt"/>
              </a:rPr>
              <a:t>Juxtaposition des cellules myéloïdes entre les vaisseaux et l’</a:t>
            </a:r>
            <a:r>
              <a:rPr lang="fr-FR" sz="1600" dirty="0" err="1" smtClean="0">
                <a:latin typeface="+mj-lt"/>
              </a:rPr>
              <a:t>endoste</a:t>
            </a:r>
            <a:r>
              <a:rPr lang="fr-FR" sz="1600" dirty="0" smtClean="0">
                <a:latin typeface="+mj-lt"/>
              </a:rPr>
              <a:t>, au contact des adipocytes et des autres cellules du stroma médullaire. </a:t>
            </a:r>
          </a:p>
          <a:p>
            <a:pPr lvl="1" eaLnBrk="1" hangingPunct="1">
              <a:lnSpc>
                <a:spcPct val="80000"/>
              </a:lnSpc>
            </a:pPr>
            <a:endParaRPr lang="fr-FR" sz="1600" dirty="0" smtClean="0">
              <a:latin typeface="+mj-lt"/>
            </a:endParaRPr>
          </a:p>
          <a:p>
            <a:pPr lvl="1" eaLnBrk="1" hangingPunct="1">
              <a:lnSpc>
                <a:spcPct val="80000"/>
              </a:lnSpc>
            </a:pPr>
            <a:r>
              <a:rPr lang="fr-FR" sz="1600" dirty="0" smtClean="0">
                <a:latin typeface="+mj-lt"/>
              </a:rPr>
              <a:t>Répartition non aléatoire des différentes lignées hématopoïétiques au sein de la moelle </a:t>
            </a:r>
          </a:p>
          <a:p>
            <a:pPr lvl="2" eaLnBrk="1" hangingPunct="1">
              <a:lnSpc>
                <a:spcPct val="80000"/>
              </a:lnSpc>
            </a:pPr>
            <a:endParaRPr lang="fr-FR" sz="1400" dirty="0" smtClean="0">
              <a:latin typeface="+mj-lt"/>
            </a:endParaRPr>
          </a:p>
          <a:p>
            <a:pPr lvl="2" eaLnBrk="1" hangingPunct="1">
              <a:lnSpc>
                <a:spcPct val="80000"/>
              </a:lnSpc>
            </a:pPr>
            <a:r>
              <a:rPr lang="fr-FR" sz="1600" dirty="0" smtClean="0">
                <a:latin typeface="+mj-lt"/>
              </a:rPr>
              <a:t>Compartiment prolifératif myéloïde </a:t>
            </a:r>
            <a:r>
              <a:rPr lang="fr-FR" sz="1600" dirty="0" err="1" smtClean="0">
                <a:latin typeface="+mj-lt"/>
              </a:rPr>
              <a:t>endostal</a:t>
            </a:r>
            <a:r>
              <a:rPr lang="fr-FR" sz="1600" dirty="0" smtClean="0">
                <a:latin typeface="+mj-lt"/>
              </a:rPr>
              <a:t> et péri endothélial :</a:t>
            </a:r>
          </a:p>
          <a:p>
            <a:pPr lvl="3" eaLnBrk="1" hangingPunct="1">
              <a:lnSpc>
                <a:spcPct val="80000"/>
              </a:lnSpc>
            </a:pPr>
            <a:endParaRPr lang="fr-FR" sz="1400" dirty="0" smtClean="0">
              <a:latin typeface="+mj-lt"/>
            </a:endParaRPr>
          </a:p>
          <a:p>
            <a:pPr lvl="3" eaLnBrk="1" hangingPunct="1">
              <a:lnSpc>
                <a:spcPct val="80000"/>
              </a:lnSpc>
            </a:pPr>
            <a:r>
              <a:rPr lang="fr-FR" sz="1050" dirty="0" smtClean="0">
                <a:latin typeface="+mj-lt"/>
              </a:rPr>
              <a:t>Les régions </a:t>
            </a:r>
            <a:r>
              <a:rPr lang="fr-FR" sz="1050" dirty="0" err="1" smtClean="0">
                <a:latin typeface="+mj-lt"/>
              </a:rPr>
              <a:t>endostéales</a:t>
            </a:r>
            <a:r>
              <a:rPr lang="fr-FR" sz="1050" dirty="0" smtClean="0">
                <a:latin typeface="+mj-lt"/>
              </a:rPr>
              <a:t>, </a:t>
            </a:r>
            <a:r>
              <a:rPr lang="fr-FR" sz="1050" dirty="0" err="1" smtClean="0">
                <a:latin typeface="+mj-lt"/>
              </a:rPr>
              <a:t>juxtatrabéculaires</a:t>
            </a:r>
            <a:r>
              <a:rPr lang="fr-FR" sz="1050" dirty="0" smtClean="0">
                <a:latin typeface="+mj-lt"/>
              </a:rPr>
              <a:t>, apparaissent plus riches que la moelle centrale des os en précurseurs hématopoïétiques, en cellules souches et en cellules stromales stimulant l’hématopoïèse. </a:t>
            </a:r>
          </a:p>
          <a:p>
            <a:pPr lvl="3" eaLnBrk="1" hangingPunct="1">
              <a:lnSpc>
                <a:spcPct val="80000"/>
              </a:lnSpc>
            </a:pPr>
            <a:r>
              <a:rPr lang="fr-FR" sz="1050" dirty="0" smtClean="0">
                <a:latin typeface="+mj-lt"/>
              </a:rPr>
              <a:t>Stimulation des progéniteurs hématopoïétiques par les ostéoblastes </a:t>
            </a:r>
            <a:r>
              <a:rPr lang="fr-FR" sz="1050" dirty="0" err="1" smtClean="0">
                <a:latin typeface="+mj-lt"/>
              </a:rPr>
              <a:t>oules</a:t>
            </a:r>
            <a:r>
              <a:rPr lang="fr-FR" sz="1050" dirty="0" smtClean="0">
                <a:latin typeface="+mj-lt"/>
              </a:rPr>
              <a:t> cellules endothéliale ou les cellules réticulaires adventitielles des sinusoïdes </a:t>
            </a:r>
          </a:p>
          <a:p>
            <a:pPr lvl="3" eaLnBrk="1" hangingPunct="1">
              <a:lnSpc>
                <a:spcPct val="80000"/>
              </a:lnSpc>
            </a:pPr>
            <a:r>
              <a:rPr lang="fr-FR" sz="1050" dirty="0" smtClean="0">
                <a:latin typeface="+mj-lt"/>
              </a:rPr>
              <a:t>Les autres zones correspondent à une zone de maturation</a:t>
            </a:r>
          </a:p>
          <a:p>
            <a:pPr lvl="2" eaLnBrk="1" hangingPunct="1">
              <a:lnSpc>
                <a:spcPct val="80000"/>
              </a:lnSpc>
            </a:pPr>
            <a:endParaRPr lang="fr-FR" sz="1600" dirty="0" smtClean="0">
              <a:latin typeface="+mj-lt"/>
            </a:endParaRPr>
          </a:p>
          <a:p>
            <a:pPr lvl="2" eaLnBrk="1" hangingPunct="1">
              <a:lnSpc>
                <a:spcPct val="80000"/>
              </a:lnSpc>
            </a:pPr>
            <a:r>
              <a:rPr lang="fr-FR" sz="1600" dirty="0" smtClean="0">
                <a:latin typeface="+mj-lt"/>
              </a:rPr>
              <a:t>Compartiments lymphoïdes médullaires sous formes de nodules</a:t>
            </a:r>
          </a:p>
          <a:p>
            <a:pPr lvl="2" eaLnBrk="1" hangingPunct="1">
              <a:lnSpc>
                <a:spcPct val="80000"/>
              </a:lnSpc>
              <a:buNone/>
            </a:pPr>
            <a:endParaRPr lang="fr-FR" sz="1600" dirty="0" smtClean="0">
              <a:latin typeface="+mj-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8229600" cy="1143000"/>
          </a:xfrm>
        </p:spPr>
        <p:txBody>
          <a:bodyPr/>
          <a:lstStyle/>
          <a:p>
            <a:pPr eaLnBrk="1" hangingPunct="1"/>
            <a:r>
              <a:rPr lang="fr-FR" sz="3200" dirty="0" smtClean="0"/>
              <a:t>Organisation anatomique et fonctionnelle médullaire</a:t>
            </a:r>
            <a:endParaRPr lang="fr-FR" dirty="0" smtClean="0">
              <a:latin typeface="+mj-lt"/>
            </a:endParaRPr>
          </a:p>
        </p:txBody>
      </p:sp>
      <p:sp>
        <p:nvSpPr>
          <p:cNvPr id="8195" name="Rectangle 3"/>
          <p:cNvSpPr>
            <a:spLocks noGrp="1" noChangeArrowheads="1"/>
          </p:cNvSpPr>
          <p:nvPr>
            <p:ph type="body" idx="1"/>
          </p:nvPr>
        </p:nvSpPr>
        <p:spPr>
          <a:xfrm>
            <a:off x="457200" y="1600200"/>
            <a:ext cx="3822569" cy="4525963"/>
          </a:xfrm>
        </p:spPr>
        <p:txBody>
          <a:bodyPr/>
          <a:lstStyle/>
          <a:p>
            <a:pPr eaLnBrk="1" hangingPunct="1">
              <a:lnSpc>
                <a:spcPct val="80000"/>
              </a:lnSpc>
            </a:pPr>
            <a:endParaRPr lang="fr-FR" sz="1800" dirty="0" smtClean="0">
              <a:latin typeface="+mj-lt"/>
            </a:endParaRPr>
          </a:p>
          <a:p>
            <a:pPr eaLnBrk="1" hangingPunct="1">
              <a:lnSpc>
                <a:spcPct val="80000"/>
              </a:lnSpc>
            </a:pPr>
            <a:endParaRPr lang="fr-FR" sz="1800" dirty="0" smtClean="0">
              <a:latin typeface="+mj-lt"/>
            </a:endParaRPr>
          </a:p>
          <a:p>
            <a:pPr eaLnBrk="1" hangingPunct="1">
              <a:lnSpc>
                <a:spcPct val="80000"/>
              </a:lnSpc>
            </a:pPr>
            <a:endParaRPr lang="fr-FR" sz="1800" dirty="0" smtClean="0">
              <a:latin typeface="+mj-lt"/>
            </a:endParaRPr>
          </a:p>
          <a:p>
            <a:pPr eaLnBrk="1" hangingPunct="1">
              <a:lnSpc>
                <a:spcPct val="80000"/>
              </a:lnSpc>
            </a:pPr>
            <a:r>
              <a:rPr lang="fr-FR" sz="1800" dirty="0" smtClean="0">
                <a:latin typeface="+mj-lt"/>
              </a:rPr>
              <a:t>Ilots érythroblastiques</a:t>
            </a:r>
          </a:p>
          <a:p>
            <a:pPr lvl="1" eaLnBrk="1" hangingPunct="1">
              <a:lnSpc>
                <a:spcPct val="80000"/>
              </a:lnSpc>
            </a:pPr>
            <a:r>
              <a:rPr lang="fr-FR" sz="1400" dirty="0" smtClean="0">
                <a:latin typeface="+mj-lt"/>
              </a:rPr>
              <a:t> érythroblastes à différents stades de maturation </a:t>
            </a:r>
          </a:p>
          <a:p>
            <a:pPr lvl="1" eaLnBrk="1" hangingPunct="1">
              <a:lnSpc>
                <a:spcPct val="80000"/>
              </a:lnSpc>
            </a:pPr>
            <a:endParaRPr lang="fr-FR" sz="1400" dirty="0" smtClean="0">
              <a:latin typeface="+mj-lt"/>
            </a:endParaRPr>
          </a:p>
          <a:p>
            <a:pPr lvl="1" eaLnBrk="1" hangingPunct="1">
              <a:lnSpc>
                <a:spcPct val="80000"/>
              </a:lnSpc>
            </a:pPr>
            <a:r>
              <a:rPr lang="fr-FR" sz="1400" dirty="0" smtClean="0">
                <a:latin typeface="+mj-lt"/>
              </a:rPr>
              <a:t>Adhésion a un macrophage</a:t>
            </a:r>
          </a:p>
          <a:p>
            <a:pPr lvl="1" eaLnBrk="1" hangingPunct="1">
              <a:lnSpc>
                <a:spcPct val="80000"/>
              </a:lnSpc>
            </a:pPr>
            <a:endParaRPr lang="fr-FR" sz="1000" dirty="0" smtClean="0">
              <a:latin typeface="+mj-lt"/>
            </a:endParaRPr>
          </a:p>
          <a:p>
            <a:pPr lvl="1" eaLnBrk="1" hangingPunct="1">
              <a:lnSpc>
                <a:spcPct val="80000"/>
              </a:lnSpc>
            </a:pPr>
            <a:r>
              <a:rPr lang="fr-FR" sz="1400" dirty="0" smtClean="0">
                <a:latin typeface="+mj-lt"/>
                <a:sym typeface="Wingdings" pitchFamily="2" charset="2"/>
              </a:rPr>
              <a:t>indispensable à la maturation et l’</a:t>
            </a:r>
            <a:r>
              <a:rPr lang="fr-FR" sz="1400" dirty="0" err="1" smtClean="0">
                <a:latin typeface="+mj-lt"/>
                <a:sym typeface="Wingdings" pitchFamily="2" charset="2"/>
              </a:rPr>
              <a:t>enucléation</a:t>
            </a:r>
            <a:r>
              <a:rPr lang="fr-FR" sz="1400" dirty="0" smtClean="0">
                <a:latin typeface="+mj-lt"/>
                <a:sym typeface="Wingdings" pitchFamily="2" charset="2"/>
              </a:rPr>
              <a:t> des </a:t>
            </a:r>
            <a:r>
              <a:rPr lang="fr-FR" sz="1400" dirty="0" err="1" smtClean="0">
                <a:latin typeface="+mj-lt"/>
                <a:sym typeface="Wingdings" pitchFamily="2" charset="2"/>
              </a:rPr>
              <a:t>erythroblastes</a:t>
            </a:r>
            <a:endParaRPr lang="fr-FR" sz="1400" dirty="0" smtClean="0">
              <a:latin typeface="+mj-lt"/>
            </a:endParaRPr>
          </a:p>
        </p:txBody>
      </p:sp>
      <p:pic>
        <p:nvPicPr>
          <p:cNvPr id="60418" name="Picture 2"/>
          <p:cNvPicPr>
            <a:picLocks noChangeAspect="1" noChangeArrowheads="1"/>
          </p:cNvPicPr>
          <p:nvPr/>
        </p:nvPicPr>
        <p:blipFill>
          <a:blip r:embed="rId2" cstate="print"/>
          <a:srcRect/>
          <a:stretch>
            <a:fillRect/>
          </a:stretch>
        </p:blipFill>
        <p:spPr bwMode="auto">
          <a:xfrm>
            <a:off x="4981825" y="2130459"/>
            <a:ext cx="3700803" cy="278488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1" y="1600200"/>
            <a:ext cx="4223208" cy="4525963"/>
          </a:xfrm>
        </p:spPr>
        <p:txBody>
          <a:bodyPr/>
          <a:lstStyle/>
          <a:p>
            <a:r>
              <a:rPr lang="fr-FR" sz="1800" dirty="0" smtClean="0">
                <a:latin typeface="+mj-lt"/>
              </a:rPr>
              <a:t>Durée de vie variable et limitée des cellules sanguines</a:t>
            </a:r>
          </a:p>
          <a:p>
            <a:pPr lvl="1"/>
            <a:r>
              <a:rPr lang="fr-FR" sz="1600" dirty="0" smtClean="0">
                <a:latin typeface="+mj-lt"/>
              </a:rPr>
              <a:t>Nécessité de compenser par une production continue et régulée</a:t>
            </a:r>
          </a:p>
          <a:p>
            <a:pPr lvl="2"/>
            <a:endParaRPr lang="fr-FR" sz="1100" dirty="0" smtClean="0">
              <a:latin typeface="+mj-lt"/>
            </a:endParaRPr>
          </a:p>
          <a:p>
            <a:pPr lvl="2"/>
            <a:endParaRPr lang="fr-FR" sz="1100" dirty="0" smtClean="0">
              <a:latin typeface="+mj-lt"/>
            </a:endParaRPr>
          </a:p>
          <a:p>
            <a:r>
              <a:rPr lang="fr-FR" sz="1800" dirty="0" smtClean="0">
                <a:latin typeface="+mj-lt"/>
              </a:rPr>
              <a:t>Trois compartiments dans le système hématopoïétique</a:t>
            </a:r>
          </a:p>
          <a:p>
            <a:pPr lvl="1"/>
            <a:r>
              <a:rPr lang="fr-FR" sz="1600" dirty="0" smtClean="0">
                <a:latin typeface="+mj-lt"/>
              </a:rPr>
              <a:t>Cellules souches </a:t>
            </a:r>
            <a:r>
              <a:rPr lang="fr-FR" sz="1600" dirty="0" err="1" smtClean="0">
                <a:latin typeface="+mj-lt"/>
              </a:rPr>
              <a:t>multipotentes</a:t>
            </a:r>
            <a:endParaRPr lang="fr-FR" sz="1600" dirty="0" smtClean="0">
              <a:latin typeface="+mj-lt"/>
            </a:endParaRPr>
          </a:p>
          <a:p>
            <a:pPr lvl="1"/>
            <a:r>
              <a:rPr lang="fr-FR" sz="1600" dirty="0" smtClean="0">
                <a:latin typeface="+mj-lt"/>
              </a:rPr>
              <a:t>Progéniteurs hématopoïétiques </a:t>
            </a:r>
          </a:p>
          <a:p>
            <a:pPr lvl="1"/>
            <a:r>
              <a:rPr lang="fr-FR" sz="1600" dirty="0" smtClean="0">
                <a:latin typeface="+mj-lt"/>
              </a:rPr>
              <a:t>Précurseurs hématopoïétiques</a:t>
            </a:r>
          </a:p>
        </p:txBody>
      </p:sp>
      <p:sp>
        <p:nvSpPr>
          <p:cNvPr id="12291" name="Titre 4"/>
          <p:cNvSpPr>
            <a:spLocks noGrp="1"/>
          </p:cNvSpPr>
          <p:nvPr>
            <p:ph type="title"/>
          </p:nvPr>
        </p:nvSpPr>
        <p:spPr>
          <a:xfrm>
            <a:off x="0" y="0"/>
            <a:ext cx="8229600" cy="1143000"/>
          </a:xfrm>
        </p:spPr>
        <p:txBody>
          <a:bodyPr/>
          <a:lstStyle/>
          <a:p>
            <a:pPr eaLnBrk="1" hangingPunct="1"/>
            <a:r>
              <a:rPr lang="fr-FR" sz="3200" dirty="0" smtClean="0">
                <a:latin typeface="+mj-lt"/>
              </a:rPr>
              <a:t>Les compartiments cellulaires de l’hématopoïèse</a:t>
            </a:r>
          </a:p>
        </p:txBody>
      </p:sp>
      <p:pic>
        <p:nvPicPr>
          <p:cNvPr id="12292" name="Picture 2"/>
          <p:cNvPicPr>
            <a:picLocks noChangeAspect="1" noChangeArrowheads="1"/>
          </p:cNvPicPr>
          <p:nvPr/>
        </p:nvPicPr>
        <p:blipFill>
          <a:blip r:embed="rId2" cstate="print"/>
          <a:srcRect/>
          <a:stretch>
            <a:fillRect/>
          </a:stretch>
        </p:blipFill>
        <p:spPr bwMode="auto">
          <a:xfrm>
            <a:off x="3933727" y="2457940"/>
            <a:ext cx="5067300" cy="3217863"/>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1" y="1600200"/>
            <a:ext cx="4223208" cy="4525963"/>
          </a:xfrm>
        </p:spPr>
        <p:txBody>
          <a:bodyPr/>
          <a:lstStyle/>
          <a:p>
            <a:r>
              <a:rPr lang="fr-FR" sz="1800" dirty="0" smtClean="0">
                <a:latin typeface="+mj-lt"/>
              </a:rPr>
              <a:t>Durée de vie variable et limitée des cellules sanguines</a:t>
            </a:r>
          </a:p>
          <a:p>
            <a:pPr lvl="1"/>
            <a:r>
              <a:rPr lang="fr-FR" sz="1600" dirty="0" smtClean="0">
                <a:latin typeface="+mj-lt"/>
              </a:rPr>
              <a:t>Nécessité de compenser par une production continue et régulée</a:t>
            </a:r>
          </a:p>
          <a:p>
            <a:pPr lvl="2"/>
            <a:endParaRPr lang="fr-FR" sz="1100" dirty="0" smtClean="0">
              <a:latin typeface="+mj-lt"/>
            </a:endParaRPr>
          </a:p>
          <a:p>
            <a:pPr lvl="2"/>
            <a:endParaRPr lang="fr-FR" sz="1100" dirty="0" smtClean="0">
              <a:latin typeface="+mj-lt"/>
            </a:endParaRPr>
          </a:p>
          <a:p>
            <a:r>
              <a:rPr lang="fr-FR" sz="1800" dirty="0" smtClean="0">
                <a:latin typeface="+mj-lt"/>
              </a:rPr>
              <a:t>Trois compartiments dans le système hématopoïétique</a:t>
            </a:r>
          </a:p>
          <a:p>
            <a:pPr lvl="1"/>
            <a:r>
              <a:rPr lang="fr-FR" sz="1600" dirty="0" smtClean="0">
                <a:latin typeface="+mj-lt"/>
              </a:rPr>
              <a:t>Cellules souches </a:t>
            </a:r>
            <a:r>
              <a:rPr lang="fr-FR" sz="1600" dirty="0" err="1" smtClean="0">
                <a:latin typeface="+mj-lt"/>
              </a:rPr>
              <a:t>multipotentes</a:t>
            </a:r>
            <a:endParaRPr lang="fr-FR" sz="1600" dirty="0" smtClean="0">
              <a:latin typeface="+mj-lt"/>
            </a:endParaRPr>
          </a:p>
          <a:p>
            <a:pPr lvl="1"/>
            <a:r>
              <a:rPr lang="fr-FR" sz="1600" dirty="0" smtClean="0">
                <a:latin typeface="+mj-lt"/>
              </a:rPr>
              <a:t>Progéniteurs hématopoïétiques </a:t>
            </a:r>
          </a:p>
          <a:p>
            <a:pPr lvl="1"/>
            <a:r>
              <a:rPr lang="fr-FR" sz="1600" dirty="0" smtClean="0">
                <a:latin typeface="+mj-lt"/>
              </a:rPr>
              <a:t>Précurseurs hématopoïétiques</a:t>
            </a:r>
          </a:p>
        </p:txBody>
      </p:sp>
      <p:sp>
        <p:nvSpPr>
          <p:cNvPr id="12291" name="Titre 4"/>
          <p:cNvSpPr>
            <a:spLocks noGrp="1"/>
          </p:cNvSpPr>
          <p:nvPr>
            <p:ph type="title"/>
          </p:nvPr>
        </p:nvSpPr>
        <p:spPr>
          <a:xfrm>
            <a:off x="0" y="0"/>
            <a:ext cx="8229600" cy="1143000"/>
          </a:xfrm>
        </p:spPr>
        <p:txBody>
          <a:bodyPr/>
          <a:lstStyle/>
          <a:p>
            <a:pPr eaLnBrk="1" hangingPunct="1"/>
            <a:r>
              <a:rPr lang="fr-FR" sz="3200" dirty="0" smtClean="0">
                <a:latin typeface="+mj-lt"/>
              </a:rPr>
              <a:t>Les compartiments cellulaires de l’hématopoïèse</a:t>
            </a:r>
          </a:p>
        </p:txBody>
      </p:sp>
      <p:pic>
        <p:nvPicPr>
          <p:cNvPr id="6" name="Picture 2" descr="C:\Users\Olivier\Pictures\MP Navigator EX\2011_10_03\IMG_NEW.jpg"/>
          <p:cNvPicPr>
            <a:picLocks noChangeAspect="1" noChangeArrowheads="1"/>
          </p:cNvPicPr>
          <p:nvPr/>
        </p:nvPicPr>
        <p:blipFill>
          <a:blip r:embed="rId2" cstate="print"/>
          <a:srcRect/>
          <a:stretch>
            <a:fillRect/>
          </a:stretch>
        </p:blipFill>
        <p:spPr bwMode="auto">
          <a:xfrm>
            <a:off x="5232812" y="1798458"/>
            <a:ext cx="2867025" cy="3905250"/>
          </a:xfrm>
          <a:prstGeom prst="rect">
            <a:avLst/>
          </a:prstGeom>
          <a:noFill/>
          <a:scene3d>
            <a:camera prst="orthographicFront">
              <a:rot lat="0" lon="0" rev="60000"/>
            </a:camera>
            <a:lightRig rig="threePt" dir="t"/>
          </a:scene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re 4"/>
          <p:cNvSpPr>
            <a:spLocks noGrp="1"/>
          </p:cNvSpPr>
          <p:nvPr>
            <p:ph type="title"/>
          </p:nvPr>
        </p:nvSpPr>
        <p:spPr>
          <a:xfrm>
            <a:off x="0" y="0"/>
            <a:ext cx="8229600" cy="1143000"/>
          </a:xfrm>
        </p:spPr>
        <p:txBody>
          <a:bodyPr/>
          <a:lstStyle/>
          <a:p>
            <a:pPr eaLnBrk="1" hangingPunct="1"/>
            <a:r>
              <a:rPr lang="fr-FR" sz="3200" dirty="0" smtClean="0">
                <a:latin typeface="+mj-lt"/>
              </a:rPr>
              <a:t>Les compartiments cellulaires de l’hématopoïèse: cellules souches</a:t>
            </a:r>
          </a:p>
        </p:txBody>
      </p:sp>
      <p:sp>
        <p:nvSpPr>
          <p:cNvPr id="5" name="Espace réservé du contenu 4"/>
          <p:cNvSpPr>
            <a:spLocks noGrp="1"/>
          </p:cNvSpPr>
          <p:nvPr>
            <p:ph idx="1"/>
          </p:nvPr>
        </p:nvSpPr>
        <p:spPr>
          <a:xfrm>
            <a:off x="457199" y="1600200"/>
            <a:ext cx="7904375" cy="4525963"/>
          </a:xfrm>
        </p:spPr>
        <p:txBody>
          <a:bodyPr/>
          <a:lstStyle/>
          <a:p>
            <a:r>
              <a:rPr lang="fr-FR" sz="1800" dirty="0" smtClean="0"/>
              <a:t>Caractéristiques</a:t>
            </a:r>
          </a:p>
          <a:p>
            <a:endParaRPr lang="fr-FR" sz="1800" dirty="0" smtClean="0"/>
          </a:p>
          <a:p>
            <a:pPr lvl="1"/>
            <a:r>
              <a:rPr lang="fr-FR" sz="1400" dirty="0" smtClean="0"/>
              <a:t>très rares dans la moelle osseuse (1 à 4. 10</a:t>
            </a:r>
            <a:r>
              <a:rPr lang="fr-FR" sz="1400" baseline="30000" dirty="0" smtClean="0"/>
              <a:t>5</a:t>
            </a:r>
            <a:r>
              <a:rPr lang="fr-FR" sz="1400" dirty="0" smtClean="0"/>
              <a:t> cellules mononuclées),</a:t>
            </a:r>
          </a:p>
          <a:p>
            <a:pPr lvl="1"/>
            <a:r>
              <a:rPr lang="fr-FR" sz="1400" dirty="0" smtClean="0"/>
              <a:t>Quiescentes en phase G0 du cycle cellulaire</a:t>
            </a:r>
          </a:p>
          <a:p>
            <a:pPr lvl="1"/>
            <a:r>
              <a:rPr lang="fr-FR" sz="1400" dirty="0" smtClean="0"/>
              <a:t>Phénotype particulier</a:t>
            </a:r>
          </a:p>
          <a:p>
            <a:pPr lvl="2"/>
            <a:r>
              <a:rPr lang="fr-FR" sz="1200" dirty="0" smtClean="0"/>
              <a:t>CD34+ ; HLA DR+ faible ; CD45 </a:t>
            </a:r>
            <a:r>
              <a:rPr lang="fr-FR" sz="1200" dirty="0" err="1" smtClean="0"/>
              <a:t>Ro</a:t>
            </a:r>
            <a:r>
              <a:rPr lang="fr-FR" sz="1200" dirty="0" smtClean="0"/>
              <a:t>+ . CD33- ; CD13- ; CD38- . </a:t>
            </a:r>
            <a:r>
              <a:rPr lang="fr-FR" sz="1200" dirty="0" err="1" smtClean="0"/>
              <a:t>MdR</a:t>
            </a:r>
            <a:r>
              <a:rPr lang="fr-FR" sz="1200" dirty="0" smtClean="0"/>
              <a:t>+  Marqueurs de restriction de lignées négatifs</a:t>
            </a:r>
          </a:p>
          <a:p>
            <a:pPr lvl="1">
              <a:buNone/>
            </a:pPr>
            <a:endParaRPr lang="fr-FR" sz="1400" b="1" dirty="0" smtClean="0"/>
          </a:p>
          <a:p>
            <a:pPr lvl="1"/>
            <a:r>
              <a:rPr lang="fr-FR" sz="1400" b="1" dirty="0" smtClean="0"/>
              <a:t>Capacité d’auto renouvellement: </a:t>
            </a:r>
          </a:p>
          <a:p>
            <a:pPr lvl="2"/>
            <a:r>
              <a:rPr lang="fr-FR" sz="1200" dirty="0" smtClean="0"/>
              <a:t>multiplication sans différenciation : maintient du pool de CSH</a:t>
            </a:r>
            <a:endParaRPr lang="fr-FR" sz="1400" dirty="0" smtClean="0"/>
          </a:p>
          <a:p>
            <a:pPr lvl="1"/>
            <a:r>
              <a:rPr lang="fr-FR" sz="1400" b="1" dirty="0" smtClean="0"/>
              <a:t>Capacité d’engagement</a:t>
            </a:r>
          </a:p>
          <a:p>
            <a:pPr lvl="2"/>
            <a:r>
              <a:rPr lang="fr-FR" sz="1200" dirty="0" smtClean="0"/>
              <a:t>Orientation progressive de la cellule souche ou de sa descendance vers une lignée spécialisé</a:t>
            </a:r>
          </a:p>
          <a:p>
            <a:pPr lvl="1"/>
            <a:r>
              <a:rPr lang="fr-FR" sz="1400" b="1" dirty="0" smtClean="0"/>
              <a:t>Totipotence</a:t>
            </a:r>
          </a:p>
          <a:p>
            <a:pPr lvl="2"/>
            <a:r>
              <a:rPr lang="fr-FR" sz="1000" b="1" dirty="0" smtClean="0"/>
              <a:t>Capacité d’engagement vers toutes les lignées. </a:t>
            </a:r>
          </a:p>
          <a:p>
            <a:pPr lvl="1"/>
            <a:endParaRPr lang="fr-FR" sz="1400" dirty="0" smtClean="0"/>
          </a:p>
          <a:p>
            <a:pPr lvl="1"/>
            <a:endParaRPr lang="fr-FR" sz="1400" b="1" dirty="0" smtClean="0"/>
          </a:p>
          <a:p>
            <a:pPr lvl="2"/>
            <a:r>
              <a:rPr lang="fr-FR" sz="1200" dirty="0" smtClean="0"/>
              <a:t>engagement irréversible vers plusieurs ou une lignée. </a:t>
            </a:r>
          </a:p>
          <a:p>
            <a:pPr lvl="2"/>
            <a:r>
              <a:rPr lang="fr-FR" sz="1200" dirty="0" smtClean="0"/>
              <a:t>Différenciation possible vers toutes les lignées, mais seulement lignées hématopoïétiques</a:t>
            </a:r>
          </a:p>
          <a:p>
            <a:endParaRPr lang="fr-FR" dirty="0"/>
          </a:p>
        </p:txBody>
      </p:sp>
      <p:pic>
        <p:nvPicPr>
          <p:cNvPr id="7" name="Image 6"/>
          <p:cNvPicPr/>
          <p:nvPr/>
        </p:nvPicPr>
        <p:blipFill>
          <a:blip r:embed="rId2" cstate="print"/>
          <a:srcRect/>
          <a:stretch>
            <a:fillRect/>
          </a:stretch>
        </p:blipFill>
        <p:spPr bwMode="auto">
          <a:xfrm>
            <a:off x="1437588" y="5399902"/>
            <a:ext cx="6400800" cy="1458098"/>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re 4"/>
          <p:cNvSpPr>
            <a:spLocks noGrp="1"/>
          </p:cNvSpPr>
          <p:nvPr>
            <p:ph type="title"/>
          </p:nvPr>
        </p:nvSpPr>
        <p:spPr>
          <a:xfrm>
            <a:off x="0" y="0"/>
            <a:ext cx="8229600" cy="1143000"/>
          </a:xfrm>
        </p:spPr>
        <p:txBody>
          <a:bodyPr/>
          <a:lstStyle/>
          <a:p>
            <a:pPr eaLnBrk="1" hangingPunct="1"/>
            <a:r>
              <a:rPr lang="fr-FR" sz="3200" dirty="0" smtClean="0">
                <a:latin typeface="+mj-lt"/>
              </a:rPr>
              <a:t>Les compartiments cellulaires de l’hématopoïèse: cellules souches</a:t>
            </a:r>
          </a:p>
        </p:txBody>
      </p:sp>
      <p:sp>
        <p:nvSpPr>
          <p:cNvPr id="5" name="Espace réservé du contenu 4"/>
          <p:cNvSpPr>
            <a:spLocks noGrp="1"/>
          </p:cNvSpPr>
          <p:nvPr>
            <p:ph idx="1"/>
          </p:nvPr>
        </p:nvSpPr>
        <p:spPr>
          <a:xfrm>
            <a:off x="457199" y="1600200"/>
            <a:ext cx="7904375" cy="4525963"/>
          </a:xfrm>
        </p:spPr>
        <p:txBody>
          <a:bodyPr/>
          <a:lstStyle/>
          <a:p>
            <a:r>
              <a:rPr lang="fr-FR" sz="1800" dirty="0" smtClean="0"/>
              <a:t>Mise en évidence:</a:t>
            </a:r>
          </a:p>
          <a:p>
            <a:endParaRPr lang="fr-FR" sz="1800" dirty="0" smtClean="0"/>
          </a:p>
          <a:p>
            <a:pPr lvl="1"/>
            <a:r>
              <a:rPr lang="fr-FR" sz="1600" dirty="0" smtClean="0"/>
              <a:t>Chez la souris: Till &amp; </a:t>
            </a:r>
            <a:r>
              <a:rPr lang="fr-FR" sz="1600" dirty="0" err="1" smtClean="0"/>
              <a:t>McCulloch</a:t>
            </a:r>
            <a:r>
              <a:rPr lang="fr-FR" sz="1600" dirty="0" smtClean="0"/>
              <a:t> (1961)</a:t>
            </a:r>
          </a:p>
          <a:p>
            <a:pPr lvl="1"/>
            <a:endParaRPr lang="fr-FR" sz="1600" dirty="0" smtClean="0"/>
          </a:p>
          <a:p>
            <a:pPr lvl="2"/>
            <a:r>
              <a:rPr lang="fr-FR" sz="1400" dirty="0" smtClean="0"/>
              <a:t>Les cellules d’une même colonie sont d’origine clonale</a:t>
            </a:r>
          </a:p>
          <a:p>
            <a:pPr lvl="2"/>
            <a:endParaRPr lang="fr-FR" sz="1400" dirty="0" smtClean="0"/>
          </a:p>
          <a:p>
            <a:pPr lvl="2"/>
            <a:r>
              <a:rPr lang="fr-FR" sz="1400" dirty="0" smtClean="0"/>
              <a:t>A j8: obtention de colonie </a:t>
            </a:r>
            <a:r>
              <a:rPr lang="fr-FR" sz="1400" dirty="0" err="1" smtClean="0"/>
              <a:t>unipotentes</a:t>
            </a:r>
            <a:endParaRPr lang="fr-FR" sz="1400" dirty="0" smtClean="0"/>
          </a:p>
          <a:p>
            <a:pPr lvl="2"/>
            <a:endParaRPr lang="fr-FR" sz="1400" dirty="0" smtClean="0"/>
          </a:p>
          <a:p>
            <a:pPr lvl="2"/>
            <a:r>
              <a:rPr lang="fr-FR" sz="1400" dirty="0" smtClean="0"/>
              <a:t>À j12: colonies spléniques mixtes</a:t>
            </a:r>
          </a:p>
          <a:p>
            <a:pPr lvl="3"/>
            <a:r>
              <a:rPr lang="fr-FR" sz="1200" dirty="0" smtClean="0"/>
              <a:t>cellules granuleuses, érythroïdes, monocytaires et mégacaryocytaires</a:t>
            </a:r>
            <a:r>
              <a:rPr lang="fr-FR" sz="1000" dirty="0" smtClean="0"/>
              <a:t>. </a:t>
            </a:r>
          </a:p>
          <a:p>
            <a:pPr lvl="2"/>
            <a:endParaRPr lang="fr-FR" sz="1400" dirty="0" smtClean="0"/>
          </a:p>
          <a:p>
            <a:pPr lvl="2">
              <a:buFontTx/>
              <a:buNone/>
            </a:pPr>
            <a:r>
              <a:rPr lang="fr-FR" sz="1400" dirty="0" smtClean="0">
                <a:sym typeface="Wingdings" pitchFamily="2" charset="2"/>
              </a:rPr>
              <a:t></a:t>
            </a:r>
            <a:r>
              <a:rPr lang="fr-FR" sz="1400" dirty="0" smtClean="0"/>
              <a:t>Reconstitution de l’hématopoïèse complète</a:t>
            </a:r>
          </a:p>
          <a:p>
            <a:pPr lvl="2">
              <a:buFontTx/>
              <a:buNone/>
            </a:pPr>
            <a:r>
              <a:rPr lang="fr-FR" sz="1400" dirty="0" smtClean="0">
                <a:sym typeface="Wingdings" pitchFamily="2" charset="2"/>
              </a:rPr>
              <a:t></a:t>
            </a:r>
            <a:r>
              <a:rPr lang="fr-FR" sz="1400" dirty="0" smtClean="0"/>
              <a:t>Les cellules pluripotentes s’auto-renouvellent au sein d’une colonie.</a:t>
            </a:r>
          </a:p>
          <a:p>
            <a:endParaRPr lang="fr-FR" dirty="0"/>
          </a:p>
        </p:txBody>
      </p:sp>
      <p:pic>
        <p:nvPicPr>
          <p:cNvPr id="4" name="Picture 2"/>
          <p:cNvPicPr>
            <a:picLocks noChangeAspect="1" noChangeArrowheads="1"/>
          </p:cNvPicPr>
          <p:nvPr/>
        </p:nvPicPr>
        <p:blipFill>
          <a:blip r:embed="rId2" cstate="print"/>
          <a:srcRect/>
          <a:stretch>
            <a:fillRect/>
          </a:stretch>
        </p:blipFill>
        <p:spPr bwMode="auto">
          <a:xfrm>
            <a:off x="1951348" y="5239794"/>
            <a:ext cx="5024487" cy="146193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re 4"/>
          <p:cNvSpPr>
            <a:spLocks noGrp="1"/>
          </p:cNvSpPr>
          <p:nvPr>
            <p:ph type="title"/>
          </p:nvPr>
        </p:nvSpPr>
        <p:spPr>
          <a:xfrm>
            <a:off x="0" y="0"/>
            <a:ext cx="8229600" cy="1143000"/>
          </a:xfrm>
        </p:spPr>
        <p:txBody>
          <a:bodyPr/>
          <a:lstStyle/>
          <a:p>
            <a:pPr eaLnBrk="1" hangingPunct="1"/>
            <a:r>
              <a:rPr lang="fr-FR" sz="3200" dirty="0" smtClean="0">
                <a:latin typeface="+mj-lt"/>
              </a:rPr>
              <a:t>Les compartiments cellulaires de l’hématopoïèse: cellules souches</a:t>
            </a:r>
          </a:p>
        </p:txBody>
      </p:sp>
      <p:sp>
        <p:nvSpPr>
          <p:cNvPr id="5" name="Espace réservé du contenu 4"/>
          <p:cNvSpPr>
            <a:spLocks noGrp="1"/>
          </p:cNvSpPr>
          <p:nvPr>
            <p:ph idx="1"/>
          </p:nvPr>
        </p:nvSpPr>
        <p:spPr>
          <a:xfrm>
            <a:off x="457199" y="1600200"/>
            <a:ext cx="7904375" cy="4525963"/>
          </a:xfrm>
        </p:spPr>
        <p:txBody>
          <a:bodyPr/>
          <a:lstStyle/>
          <a:p>
            <a:r>
              <a:rPr lang="fr-FR" sz="1800" dirty="0" smtClean="0"/>
              <a:t>Mise en évidence:</a:t>
            </a:r>
          </a:p>
          <a:p>
            <a:endParaRPr lang="fr-FR" sz="1800" dirty="0" smtClean="0"/>
          </a:p>
          <a:p>
            <a:pPr lvl="1"/>
            <a:r>
              <a:rPr lang="fr-FR" sz="1600" dirty="0" smtClean="0"/>
              <a:t>Chez l’homme: leucémie myéloïde chronique (LMC)</a:t>
            </a:r>
          </a:p>
          <a:p>
            <a:pPr lvl="2"/>
            <a:r>
              <a:rPr lang="fr-FR" sz="1200" dirty="0" smtClean="0"/>
              <a:t>Présence du chromosome de Philadelphie  t(9;22) dans toutes les cellules myéloïdes et les lymphocytes B </a:t>
            </a:r>
          </a:p>
          <a:p>
            <a:pPr lvl="2"/>
            <a:endParaRPr lang="fr-FR" sz="1200" dirty="0" smtClean="0"/>
          </a:p>
          <a:p>
            <a:pPr lvl="2"/>
            <a:r>
              <a:rPr lang="fr-FR" sz="1200" dirty="0" smtClean="0"/>
              <a:t>Absence dans les cellules non hématopoïétiques</a:t>
            </a:r>
          </a:p>
          <a:p>
            <a:pPr lvl="2"/>
            <a:endParaRPr lang="fr-FR" sz="1200" dirty="0" smtClean="0"/>
          </a:p>
          <a:p>
            <a:pPr lvl="2"/>
            <a:r>
              <a:rPr lang="fr-FR" sz="1200" dirty="0" smtClean="0"/>
              <a:t>Chez les femmes atteintes de LMC et hétérozygotes pour le G6PD (gène est localisé sur le chromosome X avec deux allèles) toutes les cellules myéloïdes et lymphoïdes présentent la même isoforme enzymatique</a:t>
            </a:r>
            <a:endParaRPr lang="fr-F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57150" y="1352550"/>
            <a:ext cx="4610100" cy="4886325"/>
          </a:xfrm>
        </p:spPr>
        <p:txBody>
          <a:bodyPr/>
          <a:lstStyle/>
          <a:p>
            <a:pPr>
              <a:defRPr/>
            </a:pPr>
            <a:r>
              <a:rPr lang="fr-FR" sz="1600" dirty="0" smtClean="0">
                <a:latin typeface="+mj-lt"/>
              </a:rPr>
              <a:t>Cellules rares dans la moelle (1 pour 10</a:t>
            </a:r>
            <a:r>
              <a:rPr lang="fr-FR" sz="1600" baseline="30000" dirty="0" smtClean="0">
                <a:latin typeface="+mj-lt"/>
              </a:rPr>
              <a:t>3</a:t>
            </a:r>
            <a:r>
              <a:rPr lang="fr-FR" sz="1600" dirty="0" smtClean="0">
                <a:latin typeface="+mj-lt"/>
              </a:rPr>
              <a:t> cellules)</a:t>
            </a:r>
          </a:p>
          <a:p>
            <a:pPr>
              <a:defRPr/>
            </a:pPr>
            <a:endParaRPr lang="fr-FR" sz="1600" dirty="0" smtClean="0">
              <a:latin typeface="+mj-lt"/>
            </a:endParaRPr>
          </a:p>
          <a:p>
            <a:pPr>
              <a:defRPr/>
            </a:pPr>
            <a:r>
              <a:rPr lang="fr-FR" sz="1600" dirty="0" smtClean="0">
                <a:latin typeface="+mj-lt"/>
              </a:rPr>
              <a:t>Engagement irréversible vers une ou plusieurs lignées </a:t>
            </a:r>
          </a:p>
          <a:p>
            <a:pPr>
              <a:defRPr/>
            </a:pPr>
            <a:endParaRPr lang="fr-FR" sz="1600" dirty="0" smtClean="0">
              <a:latin typeface="+mj-lt"/>
            </a:endParaRPr>
          </a:p>
          <a:p>
            <a:pPr>
              <a:defRPr/>
            </a:pPr>
            <a:r>
              <a:rPr lang="fr-FR" sz="1600" dirty="0" smtClean="0">
                <a:latin typeface="+mj-lt"/>
              </a:rPr>
              <a:t>Perte progressive des capacités d'auto-renouvellement</a:t>
            </a:r>
          </a:p>
          <a:p>
            <a:pPr>
              <a:defRPr/>
            </a:pPr>
            <a:endParaRPr lang="fr-FR" sz="1600" dirty="0" smtClean="0">
              <a:latin typeface="+mj-lt"/>
            </a:endParaRPr>
          </a:p>
          <a:p>
            <a:pPr>
              <a:defRPr/>
            </a:pPr>
            <a:r>
              <a:rPr lang="fr-FR" sz="1600" dirty="0" smtClean="0">
                <a:latin typeface="+mj-lt"/>
              </a:rPr>
              <a:t>Cellules peu nombreuses et non identifiables morphologiquement. </a:t>
            </a:r>
          </a:p>
          <a:p>
            <a:pPr>
              <a:defRPr/>
            </a:pPr>
            <a:endParaRPr lang="fr-FR" sz="1600" dirty="0" smtClean="0">
              <a:latin typeface="+mj-lt"/>
            </a:endParaRPr>
          </a:p>
          <a:p>
            <a:pPr lvl="1">
              <a:defRPr/>
            </a:pPr>
            <a:r>
              <a:rPr lang="en-GB" sz="1200" dirty="0" smtClean="0">
                <a:latin typeface="+mj-lt"/>
                <a:ea typeface="+mn-ea"/>
                <a:cs typeface="+mn-cs"/>
              </a:rPr>
              <a:t>CFU-GEMM:</a:t>
            </a:r>
            <a:r>
              <a:rPr lang="fr-FR" sz="1200" dirty="0" smtClean="0">
                <a:latin typeface="+mj-lt"/>
                <a:ea typeface="+mn-ea"/>
                <a:cs typeface="+mn-cs"/>
              </a:rPr>
              <a:t> Granuleuse, Erythrocytaire, Macrophage et </a:t>
            </a:r>
            <a:r>
              <a:rPr lang="fr-FR" sz="1200" dirty="0" err="1" smtClean="0">
                <a:latin typeface="+mj-lt"/>
                <a:ea typeface="+mn-ea"/>
                <a:cs typeface="+mn-cs"/>
              </a:rPr>
              <a:t>Mégacaryocytaire</a:t>
            </a:r>
            <a:r>
              <a:rPr lang="fr-FR" sz="1200" dirty="0" smtClean="0">
                <a:latin typeface="+mj-lt"/>
                <a:ea typeface="+mn-ea"/>
                <a:cs typeface="+mn-cs"/>
              </a:rPr>
              <a:t>). </a:t>
            </a:r>
          </a:p>
          <a:p>
            <a:pPr lvl="1">
              <a:defRPr/>
            </a:pPr>
            <a:r>
              <a:rPr lang="fr-FR" sz="1200" dirty="0" smtClean="0">
                <a:latin typeface="+mj-lt"/>
                <a:ea typeface="+mn-ea"/>
                <a:cs typeface="+mn-cs"/>
              </a:rPr>
              <a:t>CFU-GM </a:t>
            </a:r>
            <a:r>
              <a:rPr lang="fr-FR" sz="1200" dirty="0" err="1" smtClean="0">
                <a:latin typeface="+mj-lt"/>
                <a:ea typeface="+mn-ea"/>
                <a:cs typeface="+mn-cs"/>
              </a:rPr>
              <a:t>Granulo</a:t>
            </a:r>
            <a:r>
              <a:rPr lang="fr-FR" sz="1200" dirty="0" smtClean="0">
                <a:latin typeface="+mj-lt"/>
                <a:ea typeface="+mn-ea"/>
                <a:cs typeface="+mn-cs"/>
              </a:rPr>
              <a:t>-</a:t>
            </a:r>
            <a:r>
              <a:rPr lang="fr-FR" sz="1200" dirty="0" err="1" smtClean="0">
                <a:latin typeface="+mj-lt"/>
                <a:ea typeface="+mn-ea"/>
                <a:cs typeface="+mn-cs"/>
              </a:rPr>
              <a:t>Macrophagique</a:t>
            </a:r>
            <a:r>
              <a:rPr lang="fr-FR" sz="1200" dirty="0" smtClean="0">
                <a:latin typeface="+mj-lt"/>
                <a:ea typeface="+mn-ea"/>
                <a:cs typeface="+mn-cs"/>
              </a:rPr>
              <a:t> -----&gt;		P. Neutrophiles et Monocytes</a:t>
            </a:r>
          </a:p>
          <a:p>
            <a:pPr lvl="1">
              <a:defRPr/>
            </a:pPr>
            <a:r>
              <a:rPr lang="fr-FR" sz="1200" dirty="0" smtClean="0">
                <a:latin typeface="+mj-lt"/>
                <a:ea typeface="+mn-ea"/>
                <a:cs typeface="+mn-cs"/>
              </a:rPr>
              <a:t>CFU-G Granuleuse -----&gt; Poly. Neutrophiles</a:t>
            </a:r>
          </a:p>
          <a:p>
            <a:pPr lvl="1">
              <a:defRPr/>
            </a:pPr>
            <a:r>
              <a:rPr lang="fr-FR" sz="1200" dirty="0" smtClean="0">
                <a:latin typeface="+mj-lt"/>
                <a:ea typeface="+mn-ea"/>
                <a:cs typeface="+mn-cs"/>
              </a:rPr>
              <a:t>CFU-M </a:t>
            </a:r>
            <a:r>
              <a:rPr lang="fr-FR" sz="1200" dirty="0" err="1" smtClean="0">
                <a:latin typeface="+mj-lt"/>
                <a:ea typeface="+mn-ea"/>
                <a:cs typeface="+mn-cs"/>
              </a:rPr>
              <a:t>Macrophagique</a:t>
            </a:r>
            <a:r>
              <a:rPr lang="fr-FR" sz="1200" dirty="0" smtClean="0">
                <a:latin typeface="+mj-lt"/>
                <a:ea typeface="+mn-ea"/>
                <a:cs typeface="+mn-cs"/>
              </a:rPr>
              <a:t> -----&gt; Monocytes</a:t>
            </a:r>
          </a:p>
          <a:p>
            <a:pPr lvl="1">
              <a:defRPr/>
            </a:pPr>
            <a:r>
              <a:rPr lang="fr-FR" sz="1200" dirty="0" smtClean="0">
                <a:latin typeface="+mj-lt"/>
                <a:ea typeface="+mn-ea"/>
                <a:cs typeface="+mn-cs"/>
              </a:rPr>
              <a:t>CFU-MK </a:t>
            </a:r>
            <a:r>
              <a:rPr lang="fr-FR" sz="1200" dirty="0" err="1" smtClean="0">
                <a:latin typeface="+mj-lt"/>
                <a:ea typeface="+mn-ea"/>
                <a:cs typeface="+mn-cs"/>
              </a:rPr>
              <a:t>Mégacacaryocytaire</a:t>
            </a:r>
            <a:r>
              <a:rPr lang="fr-FR" sz="1200" dirty="0" smtClean="0">
                <a:latin typeface="+mj-lt"/>
                <a:ea typeface="+mn-ea"/>
                <a:cs typeface="+mn-cs"/>
              </a:rPr>
              <a:t> -----&gt; Plaquettes</a:t>
            </a:r>
          </a:p>
          <a:p>
            <a:pPr lvl="1">
              <a:defRPr/>
            </a:pPr>
            <a:r>
              <a:rPr lang="fr-FR" sz="1200" dirty="0" smtClean="0">
                <a:latin typeface="+mj-lt"/>
                <a:ea typeface="+mn-ea"/>
                <a:cs typeface="+mn-cs"/>
              </a:rPr>
              <a:t>CFU-</a:t>
            </a:r>
            <a:r>
              <a:rPr lang="fr-FR" sz="1200" dirty="0" err="1" smtClean="0">
                <a:latin typeface="+mj-lt"/>
                <a:ea typeface="+mn-ea"/>
                <a:cs typeface="+mn-cs"/>
              </a:rPr>
              <a:t>Eo</a:t>
            </a:r>
            <a:r>
              <a:rPr lang="fr-FR" sz="1200" dirty="0" smtClean="0">
                <a:latin typeface="+mj-lt"/>
                <a:ea typeface="+mn-ea"/>
                <a:cs typeface="+mn-cs"/>
              </a:rPr>
              <a:t> Eosinophile -----&gt; Poly. </a:t>
            </a:r>
            <a:r>
              <a:rPr lang="en-GB" sz="1200" dirty="0" err="1" smtClean="0">
                <a:latin typeface="+mj-lt"/>
                <a:ea typeface="+mn-ea"/>
                <a:cs typeface="+mn-cs"/>
              </a:rPr>
              <a:t>Eosinophiles</a:t>
            </a:r>
            <a:endParaRPr lang="fr-FR" sz="1200" dirty="0" smtClean="0">
              <a:latin typeface="+mj-lt"/>
              <a:ea typeface="+mn-ea"/>
              <a:cs typeface="+mn-cs"/>
            </a:endParaRPr>
          </a:p>
          <a:p>
            <a:pPr lvl="1">
              <a:defRPr/>
            </a:pPr>
            <a:r>
              <a:rPr lang="en-GB" sz="1200" dirty="0" smtClean="0">
                <a:latin typeface="+mj-lt"/>
                <a:ea typeface="+mn-ea"/>
                <a:cs typeface="+mn-cs"/>
              </a:rPr>
              <a:t>CFU-B Basophile -----&gt; Poly. Basophiles</a:t>
            </a:r>
            <a:endParaRPr lang="fr-FR" sz="1200" dirty="0" smtClean="0">
              <a:latin typeface="+mj-lt"/>
              <a:ea typeface="+mn-ea"/>
              <a:cs typeface="+mn-cs"/>
            </a:endParaRPr>
          </a:p>
          <a:p>
            <a:pPr lvl="1">
              <a:defRPr/>
            </a:pPr>
            <a:r>
              <a:rPr lang="en-GB" sz="1200" dirty="0" smtClean="0">
                <a:latin typeface="+mj-lt"/>
                <a:ea typeface="+mn-ea"/>
                <a:cs typeface="+mn-cs"/>
              </a:rPr>
              <a:t>BFU-E (Burst Forming Unit) </a:t>
            </a:r>
            <a:r>
              <a:rPr lang="en-GB" sz="1200" dirty="0" err="1" smtClean="0">
                <a:latin typeface="+mj-lt"/>
                <a:ea typeface="+mn-ea"/>
                <a:cs typeface="+mn-cs"/>
              </a:rPr>
              <a:t>rythroïde</a:t>
            </a:r>
            <a:r>
              <a:rPr lang="en-GB" sz="1200" dirty="0" smtClean="0">
                <a:latin typeface="+mj-lt"/>
                <a:ea typeface="+mn-ea"/>
                <a:cs typeface="+mn-cs"/>
              </a:rPr>
              <a:t> -----&gt; </a:t>
            </a:r>
            <a:r>
              <a:rPr lang="en-GB" sz="1200" dirty="0" err="1" smtClean="0">
                <a:latin typeface="+mj-lt"/>
                <a:ea typeface="+mn-ea"/>
                <a:cs typeface="+mn-cs"/>
              </a:rPr>
              <a:t>Hématies</a:t>
            </a:r>
            <a:endParaRPr lang="fr-FR" sz="1200" dirty="0" smtClean="0">
              <a:latin typeface="+mj-lt"/>
              <a:ea typeface="+mn-ea"/>
              <a:cs typeface="+mn-cs"/>
            </a:endParaRPr>
          </a:p>
          <a:p>
            <a:pPr lvl="1">
              <a:defRPr/>
            </a:pPr>
            <a:endParaRPr lang="fr-FR" sz="1200" dirty="0" smtClean="0">
              <a:latin typeface="+mj-lt"/>
            </a:endParaRPr>
          </a:p>
          <a:p>
            <a:pPr lvl="2">
              <a:defRPr/>
            </a:pPr>
            <a:endParaRPr lang="fr-FR" sz="1100" dirty="0" smtClean="0">
              <a:latin typeface="+mj-lt"/>
            </a:endParaRPr>
          </a:p>
          <a:p>
            <a:pPr lvl="2">
              <a:defRPr/>
            </a:pPr>
            <a:endParaRPr lang="fr-FR" sz="1100" dirty="0" smtClean="0">
              <a:latin typeface="+mj-lt"/>
            </a:endParaRPr>
          </a:p>
          <a:p>
            <a:pPr lvl="2">
              <a:buFontTx/>
              <a:buNone/>
              <a:defRPr/>
            </a:pPr>
            <a:endParaRPr lang="fr-FR" sz="1400" dirty="0" smtClean="0">
              <a:latin typeface="+mj-lt"/>
            </a:endParaRPr>
          </a:p>
        </p:txBody>
      </p:sp>
      <p:sp>
        <p:nvSpPr>
          <p:cNvPr id="18435" name="Titre 4"/>
          <p:cNvSpPr>
            <a:spLocks noGrp="1"/>
          </p:cNvSpPr>
          <p:nvPr>
            <p:ph type="title"/>
          </p:nvPr>
        </p:nvSpPr>
        <p:spPr>
          <a:xfrm>
            <a:off x="0" y="0"/>
            <a:ext cx="8229600" cy="1143000"/>
          </a:xfrm>
        </p:spPr>
        <p:txBody>
          <a:bodyPr/>
          <a:lstStyle/>
          <a:p>
            <a:pPr eaLnBrk="1" hangingPunct="1"/>
            <a:r>
              <a:rPr lang="fr-FR" sz="2800" dirty="0" smtClean="0">
                <a:latin typeface="+mj-lt"/>
              </a:rPr>
              <a:t>Les progéniteurs hématopoïétiques</a:t>
            </a:r>
          </a:p>
        </p:txBody>
      </p:sp>
      <p:pic>
        <p:nvPicPr>
          <p:cNvPr id="18436" name="Picture 4"/>
          <p:cNvPicPr>
            <a:picLocks noChangeAspect="1" noChangeArrowheads="1"/>
          </p:cNvPicPr>
          <p:nvPr/>
        </p:nvPicPr>
        <p:blipFill>
          <a:blip r:embed="rId2" cstate="print"/>
          <a:srcRect/>
          <a:stretch>
            <a:fillRect/>
          </a:stretch>
        </p:blipFill>
        <p:spPr bwMode="auto">
          <a:xfrm>
            <a:off x="4748213" y="1323975"/>
            <a:ext cx="4043362" cy="517207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4171950" y="1250950"/>
            <a:ext cx="4972050" cy="3368675"/>
          </a:xfrm>
          <a:prstGeom prst="rect">
            <a:avLst/>
          </a:prstGeom>
          <a:noFill/>
          <a:ln w="9525">
            <a:noFill/>
            <a:miter lim="800000"/>
            <a:headEnd/>
            <a:tailEnd/>
          </a:ln>
        </p:spPr>
      </p:pic>
      <p:sp>
        <p:nvSpPr>
          <p:cNvPr id="16387" name="Rectangle 3"/>
          <p:cNvSpPr>
            <a:spLocks noGrp="1" noChangeArrowheads="1"/>
          </p:cNvSpPr>
          <p:nvPr>
            <p:ph type="body" idx="1"/>
          </p:nvPr>
        </p:nvSpPr>
        <p:spPr>
          <a:xfrm>
            <a:off x="57150" y="1447800"/>
            <a:ext cx="4657725" cy="4886325"/>
          </a:xfrm>
        </p:spPr>
        <p:txBody>
          <a:bodyPr/>
          <a:lstStyle/>
          <a:p>
            <a:r>
              <a:rPr lang="fr-FR" sz="1800" dirty="0" smtClean="0">
                <a:latin typeface="+mj-lt"/>
              </a:rPr>
              <a:t>Mise en évidence</a:t>
            </a:r>
          </a:p>
          <a:p>
            <a:endParaRPr lang="fr-FR" sz="1800" dirty="0" smtClean="0">
              <a:latin typeface="+mj-lt"/>
            </a:endParaRPr>
          </a:p>
          <a:p>
            <a:pPr lvl="1"/>
            <a:r>
              <a:rPr lang="fr-FR" sz="1600" i="1" dirty="0" smtClean="0">
                <a:latin typeface="+mj-lt"/>
              </a:rPr>
              <a:t>In vitro</a:t>
            </a:r>
            <a:r>
              <a:rPr lang="fr-FR" sz="1600" dirty="0" smtClean="0">
                <a:latin typeface="+mj-lt"/>
              </a:rPr>
              <a:t>: </a:t>
            </a:r>
          </a:p>
          <a:p>
            <a:pPr lvl="2">
              <a:buFontTx/>
              <a:buNone/>
            </a:pPr>
            <a:endParaRPr lang="fr-FR" sz="1600" dirty="0" smtClean="0">
              <a:latin typeface="+mj-lt"/>
            </a:endParaRPr>
          </a:p>
          <a:p>
            <a:pPr lvl="2"/>
            <a:r>
              <a:rPr lang="fr-FR" sz="1400" dirty="0" smtClean="0">
                <a:latin typeface="+mj-lt"/>
              </a:rPr>
              <a:t>culture de cellule </a:t>
            </a:r>
            <a:r>
              <a:rPr lang="fr-FR" sz="1400" dirty="0" err="1" smtClean="0">
                <a:latin typeface="+mj-lt"/>
              </a:rPr>
              <a:t>mononucléées</a:t>
            </a:r>
            <a:r>
              <a:rPr lang="fr-FR" sz="1400" dirty="0" smtClean="0">
                <a:latin typeface="+mj-lt"/>
              </a:rPr>
              <a:t> </a:t>
            </a:r>
            <a:r>
              <a:rPr lang="fr-FR" sz="1400" dirty="0" err="1" smtClean="0">
                <a:latin typeface="+mj-lt"/>
              </a:rPr>
              <a:t>medullaires</a:t>
            </a:r>
            <a:r>
              <a:rPr lang="fr-FR" sz="1400" dirty="0" smtClean="0">
                <a:latin typeface="+mj-lt"/>
              </a:rPr>
              <a:t> sur milieu artificiel (agarose, </a:t>
            </a:r>
            <a:r>
              <a:rPr lang="fr-FR" sz="1400" dirty="0" err="1" smtClean="0">
                <a:latin typeface="+mj-lt"/>
              </a:rPr>
              <a:t>méthyl</a:t>
            </a:r>
            <a:r>
              <a:rPr lang="fr-FR" sz="1400" dirty="0" smtClean="0">
                <a:latin typeface="+mj-lt"/>
              </a:rPr>
              <a:t> cellulose, collagène), </a:t>
            </a:r>
          </a:p>
          <a:p>
            <a:pPr lvl="3"/>
            <a:r>
              <a:rPr lang="fr-FR" sz="1200" dirty="0" smtClean="0">
                <a:latin typeface="+mj-lt"/>
              </a:rPr>
              <a:t>disparition des cellules après quelques jours (= mort des cellules différenciées matures) ; </a:t>
            </a:r>
          </a:p>
          <a:p>
            <a:pPr lvl="3"/>
            <a:endParaRPr lang="fr-FR" sz="1200" dirty="0" smtClean="0">
              <a:latin typeface="+mj-lt"/>
            </a:endParaRPr>
          </a:p>
          <a:p>
            <a:pPr lvl="3"/>
            <a:r>
              <a:rPr lang="fr-FR" sz="1200" dirty="0" smtClean="0">
                <a:latin typeface="+mj-lt"/>
              </a:rPr>
              <a:t>après 8-10j apparition de quelques colonies issues de progéniteurs tardifs </a:t>
            </a:r>
          </a:p>
          <a:p>
            <a:pPr lvl="3"/>
            <a:endParaRPr lang="fr-FR" sz="1200" dirty="0" smtClean="0">
              <a:latin typeface="+mj-lt"/>
            </a:endParaRPr>
          </a:p>
          <a:p>
            <a:pPr lvl="3"/>
            <a:r>
              <a:rPr lang="fr-FR" sz="1200" dirty="0" smtClean="0">
                <a:latin typeface="+mj-lt"/>
              </a:rPr>
              <a:t>après 15- 20 j apparaissent des colonies de progéniteurs précoces. </a:t>
            </a:r>
          </a:p>
          <a:p>
            <a:pPr lvl="3"/>
            <a:endParaRPr lang="fr-FR" sz="1200" dirty="0" smtClean="0">
              <a:latin typeface="+mj-lt"/>
            </a:endParaRPr>
          </a:p>
          <a:p>
            <a:pPr lvl="3">
              <a:buFontTx/>
              <a:buNone/>
            </a:pPr>
            <a:r>
              <a:rPr lang="fr-FR" sz="1200" dirty="0" smtClean="0">
                <a:latin typeface="+mj-lt"/>
                <a:sym typeface="Wingdings" pitchFamily="2" charset="2"/>
              </a:rPr>
              <a:t></a:t>
            </a:r>
            <a:r>
              <a:rPr lang="fr-FR" sz="1200" dirty="0" smtClean="0">
                <a:latin typeface="+mj-lt"/>
              </a:rPr>
              <a:t>Plus une colonie met de temps à apparaître, plus elle correspond à un progéniteur précoce.</a:t>
            </a:r>
          </a:p>
        </p:txBody>
      </p:sp>
      <p:sp>
        <p:nvSpPr>
          <p:cNvPr id="16388" name="Titre 4"/>
          <p:cNvSpPr>
            <a:spLocks noGrp="1"/>
          </p:cNvSpPr>
          <p:nvPr>
            <p:ph type="title"/>
          </p:nvPr>
        </p:nvSpPr>
        <p:spPr>
          <a:xfrm>
            <a:off x="0" y="0"/>
            <a:ext cx="8229600" cy="1143000"/>
          </a:xfrm>
        </p:spPr>
        <p:txBody>
          <a:bodyPr/>
          <a:lstStyle/>
          <a:p>
            <a:pPr eaLnBrk="1" hangingPunct="1"/>
            <a:r>
              <a:rPr lang="fr-FR" sz="2800" dirty="0" smtClean="0"/>
              <a:t>Les progéniteurs hématopoïétiques</a:t>
            </a:r>
            <a:endParaRPr lang="fr-FR" sz="2800" dirty="0" smtClean="0">
              <a:latin typeface="+mj-lt"/>
            </a:endParaRPr>
          </a:p>
        </p:txBody>
      </p:sp>
      <p:pic>
        <p:nvPicPr>
          <p:cNvPr id="16389" name="Picture 3"/>
          <p:cNvPicPr>
            <a:picLocks noChangeAspect="1" noChangeArrowheads="1"/>
          </p:cNvPicPr>
          <p:nvPr/>
        </p:nvPicPr>
        <p:blipFill>
          <a:blip r:embed="rId3" cstate="print"/>
          <a:srcRect/>
          <a:stretch>
            <a:fillRect/>
          </a:stretch>
        </p:blipFill>
        <p:spPr bwMode="auto">
          <a:xfrm>
            <a:off x="4781550" y="4922838"/>
            <a:ext cx="4119563" cy="1677987"/>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Olivier\Pictures\MP Navigator EX\2011_10_04\IMG_0001_NEW.jpg"/>
          <p:cNvPicPr>
            <a:picLocks noChangeAspect="1" noChangeArrowheads="1"/>
          </p:cNvPicPr>
          <p:nvPr/>
        </p:nvPicPr>
        <p:blipFill>
          <a:blip r:embed="rId2" cstate="print"/>
          <a:srcRect/>
          <a:stretch>
            <a:fillRect/>
          </a:stretch>
        </p:blipFill>
        <p:spPr bwMode="auto">
          <a:xfrm>
            <a:off x="4700789" y="2130459"/>
            <a:ext cx="4443211" cy="2631780"/>
          </a:xfrm>
          <a:prstGeom prst="rect">
            <a:avLst/>
          </a:prstGeom>
          <a:noFill/>
        </p:spPr>
      </p:pic>
      <p:sp>
        <p:nvSpPr>
          <p:cNvPr id="16387" name="Rectangle 3"/>
          <p:cNvSpPr>
            <a:spLocks noGrp="1" noChangeArrowheads="1"/>
          </p:cNvSpPr>
          <p:nvPr>
            <p:ph type="body" idx="1"/>
          </p:nvPr>
        </p:nvSpPr>
        <p:spPr>
          <a:xfrm>
            <a:off x="0" y="731362"/>
            <a:ext cx="5062194" cy="4886325"/>
          </a:xfrm>
        </p:spPr>
        <p:txBody>
          <a:bodyPr/>
          <a:lstStyle/>
          <a:p>
            <a:endParaRPr lang="fr-FR" sz="1800" dirty="0" smtClean="0">
              <a:latin typeface="+mj-lt"/>
            </a:endParaRPr>
          </a:p>
          <a:p>
            <a:r>
              <a:rPr lang="fr-FR" sz="1400" dirty="0" smtClean="0">
                <a:latin typeface="+mj-lt"/>
              </a:rPr>
              <a:t>LTC-IC: l</a:t>
            </a:r>
            <a:r>
              <a:rPr lang="fr-FR" sz="1400" dirty="0" smtClean="0"/>
              <a:t>ong-</a:t>
            </a:r>
            <a:r>
              <a:rPr lang="fr-FR" sz="1400" dirty="0" err="1" smtClean="0"/>
              <a:t>term</a:t>
            </a:r>
            <a:r>
              <a:rPr lang="fr-FR" sz="1400" dirty="0" smtClean="0"/>
              <a:t> culture-</a:t>
            </a:r>
            <a:r>
              <a:rPr lang="fr-FR" sz="1400" dirty="0" err="1" smtClean="0"/>
              <a:t>initiating</a:t>
            </a:r>
            <a:r>
              <a:rPr lang="fr-FR" sz="1400" dirty="0" smtClean="0"/>
              <a:t> </a:t>
            </a:r>
            <a:r>
              <a:rPr lang="fr-FR" sz="1400" dirty="0" err="1" smtClean="0"/>
              <a:t>cells</a:t>
            </a:r>
            <a:endParaRPr lang="fr-FR" sz="1400" dirty="0" smtClean="0">
              <a:latin typeface="+mj-lt"/>
            </a:endParaRPr>
          </a:p>
          <a:p>
            <a:pPr lvl="1"/>
            <a:r>
              <a:rPr lang="fr-FR" sz="1200" dirty="0" smtClean="0">
                <a:latin typeface="+mj-lt"/>
              </a:rPr>
              <a:t>CD34+ </a:t>
            </a:r>
          </a:p>
          <a:p>
            <a:pPr lvl="1"/>
            <a:r>
              <a:rPr lang="fr-FR" sz="1200" dirty="0" smtClean="0">
                <a:latin typeface="+mj-lt"/>
              </a:rPr>
              <a:t>incapables de former des colonies en culture primaire en système semi-solide.</a:t>
            </a:r>
          </a:p>
          <a:p>
            <a:pPr lvl="1"/>
            <a:r>
              <a:rPr lang="fr-FR" sz="1200" dirty="0" smtClean="0">
                <a:latin typeface="+mj-lt"/>
              </a:rPr>
              <a:t>Génération de progéniteurs primitifs ou tardifs </a:t>
            </a:r>
            <a:r>
              <a:rPr lang="fr-FR" sz="1200" dirty="0" err="1" smtClean="0">
                <a:latin typeface="+mj-lt"/>
              </a:rPr>
              <a:t>repiquables</a:t>
            </a:r>
            <a:r>
              <a:rPr lang="fr-FR" sz="1200" dirty="0" smtClean="0">
                <a:latin typeface="+mj-lt"/>
              </a:rPr>
              <a:t> en milieu liquide en présence de cytokines adaptées, </a:t>
            </a:r>
          </a:p>
          <a:p>
            <a:pPr lvl="1">
              <a:buNone/>
            </a:pPr>
            <a:r>
              <a:rPr lang="fr-FR" sz="1200" dirty="0" smtClean="0">
                <a:latin typeface="+mj-lt"/>
                <a:sym typeface="Wingdings" pitchFamily="2" charset="2"/>
              </a:rPr>
              <a:t></a:t>
            </a:r>
            <a:r>
              <a:rPr lang="fr-FR" sz="1200" dirty="0" smtClean="0">
                <a:latin typeface="+mj-lt"/>
              </a:rPr>
              <a:t> cellules souches, ou intermédiaires entre CSH et progéniteurs.</a:t>
            </a:r>
          </a:p>
          <a:p>
            <a:endParaRPr lang="fr-FR" sz="1400" dirty="0" smtClean="0">
              <a:latin typeface="+mj-lt"/>
            </a:endParaRPr>
          </a:p>
          <a:p>
            <a:r>
              <a:rPr lang="fr-FR" sz="1400" dirty="0" smtClean="0">
                <a:latin typeface="+mj-lt"/>
              </a:rPr>
              <a:t>HPP-CFC : </a:t>
            </a:r>
            <a:r>
              <a:rPr lang="fr-FR" sz="1400" dirty="0" smtClean="0"/>
              <a:t>High </a:t>
            </a:r>
            <a:r>
              <a:rPr lang="fr-FR" sz="1400" dirty="0" err="1" smtClean="0"/>
              <a:t>Proliferative</a:t>
            </a:r>
            <a:r>
              <a:rPr lang="fr-FR" sz="1400" dirty="0" smtClean="0"/>
              <a:t> </a:t>
            </a:r>
            <a:r>
              <a:rPr lang="fr-FR" sz="1400" dirty="0" err="1" smtClean="0"/>
              <a:t>Potential</a:t>
            </a:r>
            <a:endParaRPr lang="fr-FR" sz="1400" dirty="0" smtClean="0">
              <a:latin typeface="+mj-lt"/>
            </a:endParaRPr>
          </a:p>
          <a:p>
            <a:pPr lvl="1"/>
            <a:r>
              <a:rPr lang="fr-FR" sz="1200" dirty="0" smtClean="0">
                <a:latin typeface="+mj-lt"/>
              </a:rPr>
              <a:t>CD34+. </a:t>
            </a:r>
          </a:p>
          <a:p>
            <a:pPr lvl="1"/>
            <a:r>
              <a:rPr lang="fr-FR" sz="1200" dirty="0" smtClean="0"/>
              <a:t>Génération </a:t>
            </a:r>
            <a:r>
              <a:rPr lang="fr-FR" sz="1200" dirty="0" smtClean="0">
                <a:latin typeface="+mj-lt"/>
              </a:rPr>
              <a:t>de culture primaire en milieu semi-solide, de très grosses colonies </a:t>
            </a:r>
            <a:r>
              <a:rPr lang="fr-FR" sz="1200" dirty="0" smtClean="0"/>
              <a:t>au bout de 14 à 21 jours : </a:t>
            </a:r>
          </a:p>
          <a:p>
            <a:pPr lvl="2"/>
            <a:r>
              <a:rPr lang="fr-FR" sz="1200" dirty="0" smtClean="0">
                <a:sym typeface="Wingdings" pitchFamily="2" charset="2"/>
              </a:rPr>
              <a:t></a:t>
            </a:r>
            <a:r>
              <a:rPr lang="fr-FR" sz="1200" dirty="0" smtClean="0">
                <a:latin typeface="+mj-lt"/>
              </a:rPr>
              <a:t>potentiel prolifératif important et qui contiennent</a:t>
            </a:r>
          </a:p>
          <a:p>
            <a:pPr lvl="1"/>
            <a:r>
              <a:rPr lang="fr-FR" sz="1200" dirty="0" smtClean="0">
                <a:latin typeface="+mj-lt"/>
              </a:rPr>
              <a:t>culture second aire: , certaines colonies secondaires </a:t>
            </a:r>
            <a:r>
              <a:rPr lang="fr-FR" sz="1200" dirty="0" err="1" smtClean="0">
                <a:latin typeface="+mj-lt"/>
              </a:rPr>
              <a:t>maturant</a:t>
            </a:r>
            <a:r>
              <a:rPr lang="fr-FR" sz="1200" dirty="0" smtClean="0">
                <a:latin typeface="+mj-lt"/>
              </a:rPr>
              <a:t> plus rapidement </a:t>
            </a:r>
            <a:r>
              <a:rPr lang="fr-FR" sz="1200" dirty="0" smtClean="0">
                <a:latin typeface="+mj-lt"/>
                <a:sym typeface="Wingdings" pitchFamily="2" charset="2"/>
              </a:rPr>
              <a:t>progéniteurs engagés</a:t>
            </a:r>
            <a:endParaRPr lang="fr-FR" sz="1200" dirty="0" smtClean="0">
              <a:latin typeface="+mj-lt"/>
            </a:endParaRPr>
          </a:p>
          <a:p>
            <a:pPr lvl="1">
              <a:buNone/>
            </a:pPr>
            <a:r>
              <a:rPr lang="fr-FR" sz="1200" dirty="0" smtClean="0">
                <a:latin typeface="+mj-lt"/>
                <a:sym typeface="Wingdings" pitchFamily="2" charset="2"/>
              </a:rPr>
              <a:t></a:t>
            </a:r>
            <a:r>
              <a:rPr lang="fr-FR" sz="1200" dirty="0" smtClean="0">
                <a:latin typeface="+mj-lt"/>
              </a:rPr>
              <a:t>étape la plus primitive de la différenciation des progéniteurs et sont un bon reflet du nombre et de la capacité</a:t>
            </a:r>
          </a:p>
          <a:p>
            <a:pPr lvl="1"/>
            <a:r>
              <a:rPr lang="fr-FR" sz="1200" dirty="0" smtClean="0">
                <a:latin typeface="+mj-lt"/>
              </a:rPr>
              <a:t>des cellules souches à s'engager dans la différenciation.</a:t>
            </a:r>
          </a:p>
          <a:p>
            <a:endParaRPr lang="fr-FR" sz="1400" dirty="0" smtClean="0">
              <a:solidFill>
                <a:srgbClr val="FF0000"/>
              </a:solidFill>
            </a:endParaRPr>
          </a:p>
          <a:p>
            <a:r>
              <a:rPr lang="fr-FR" sz="1400" dirty="0" smtClean="0"/>
              <a:t>CFU-GEMM:  </a:t>
            </a:r>
          </a:p>
          <a:p>
            <a:pPr lvl="1"/>
            <a:r>
              <a:rPr lang="fr-FR" sz="1200" dirty="0" smtClean="0">
                <a:latin typeface="+mj-lt"/>
              </a:rPr>
              <a:t>progéniteurs primitifs</a:t>
            </a:r>
          </a:p>
          <a:p>
            <a:pPr lvl="1"/>
            <a:r>
              <a:rPr lang="fr-FR" sz="1200" dirty="0" smtClean="0">
                <a:latin typeface="+mj-lt"/>
              </a:rPr>
              <a:t>Formations de colonies mixtes en 14 à 21 jours de culture. Les</a:t>
            </a:r>
          </a:p>
          <a:p>
            <a:pPr lvl="1"/>
            <a:r>
              <a:rPr lang="fr-FR" sz="1200" dirty="0" smtClean="0">
                <a:latin typeface="+mj-lt"/>
              </a:rPr>
              <a:t>Pas de colonies secondaires.</a:t>
            </a:r>
          </a:p>
          <a:p>
            <a:endParaRPr lang="fr-FR" sz="1600" dirty="0" smtClean="0">
              <a:latin typeface="+mj-lt"/>
            </a:endParaRPr>
          </a:p>
          <a:p>
            <a:endParaRPr lang="fr-FR" sz="1400" dirty="0" smtClean="0">
              <a:solidFill>
                <a:srgbClr val="FF0000"/>
              </a:solidFill>
              <a:latin typeface="+mj-lt"/>
            </a:endParaRPr>
          </a:p>
        </p:txBody>
      </p:sp>
      <p:sp>
        <p:nvSpPr>
          <p:cNvPr id="16388" name="Titre 4"/>
          <p:cNvSpPr>
            <a:spLocks noGrp="1"/>
          </p:cNvSpPr>
          <p:nvPr>
            <p:ph type="title"/>
          </p:nvPr>
        </p:nvSpPr>
        <p:spPr>
          <a:xfrm>
            <a:off x="0" y="0"/>
            <a:ext cx="8229600" cy="1143000"/>
          </a:xfrm>
        </p:spPr>
        <p:txBody>
          <a:bodyPr/>
          <a:lstStyle/>
          <a:p>
            <a:pPr eaLnBrk="1" hangingPunct="1"/>
            <a:r>
              <a:rPr lang="fr-FR" sz="2800" dirty="0" smtClean="0"/>
              <a:t>Les progéniteurs hématopoïétiques</a:t>
            </a:r>
            <a:endParaRPr lang="fr-FR" sz="2800" dirty="0" smtClean="0">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8229600" cy="1143000"/>
          </a:xfrm>
        </p:spPr>
        <p:txBody>
          <a:bodyPr/>
          <a:lstStyle/>
          <a:p>
            <a:pPr algn="l" eaLnBrk="1" hangingPunct="1"/>
            <a:r>
              <a:rPr lang="fr-FR" sz="2800" dirty="0" smtClean="0">
                <a:latin typeface="+mj-lt"/>
              </a:rPr>
              <a:t>Sites de l’hématopoïèse</a:t>
            </a:r>
          </a:p>
        </p:txBody>
      </p:sp>
      <p:sp>
        <p:nvSpPr>
          <p:cNvPr id="4099" name="Rectangle 3"/>
          <p:cNvSpPr>
            <a:spLocks noGrp="1" noChangeArrowheads="1"/>
          </p:cNvSpPr>
          <p:nvPr>
            <p:ph type="body" idx="1"/>
          </p:nvPr>
        </p:nvSpPr>
        <p:spPr>
          <a:xfrm>
            <a:off x="457201" y="1600200"/>
            <a:ext cx="4322189" cy="4525963"/>
          </a:xfrm>
        </p:spPr>
        <p:txBody>
          <a:bodyPr/>
          <a:lstStyle/>
          <a:p>
            <a:pPr eaLnBrk="1" hangingPunct="1">
              <a:lnSpc>
                <a:spcPct val="80000"/>
              </a:lnSpc>
            </a:pPr>
            <a:r>
              <a:rPr lang="fr-FR" sz="1800" dirty="0" smtClean="0">
                <a:latin typeface="+mj-lt"/>
              </a:rPr>
              <a:t>Hématopoïèse embryonnaire et fœtale</a:t>
            </a:r>
          </a:p>
          <a:p>
            <a:pPr lvl="1" eaLnBrk="1" hangingPunct="1">
              <a:lnSpc>
                <a:spcPct val="80000"/>
              </a:lnSpc>
            </a:pPr>
            <a:endParaRPr lang="fr-FR" sz="1400" dirty="0" smtClean="0">
              <a:latin typeface="+mj-lt"/>
            </a:endParaRPr>
          </a:p>
          <a:p>
            <a:pPr lvl="1" eaLnBrk="1" hangingPunct="1">
              <a:lnSpc>
                <a:spcPct val="80000"/>
              </a:lnSpc>
            </a:pPr>
            <a:r>
              <a:rPr lang="fr-FR" sz="1400" dirty="0" smtClean="0">
                <a:latin typeface="+mj-lt"/>
              </a:rPr>
              <a:t>Période mésoblastique: 19</a:t>
            </a:r>
            <a:r>
              <a:rPr lang="fr-FR" sz="1400" baseline="30000" dirty="0" smtClean="0">
                <a:latin typeface="+mj-lt"/>
              </a:rPr>
              <a:t>ème</a:t>
            </a:r>
            <a:r>
              <a:rPr lang="fr-FR" sz="1400" dirty="0" smtClean="0">
                <a:latin typeface="+mj-lt"/>
              </a:rPr>
              <a:t> jour à la fin du  2</a:t>
            </a:r>
            <a:r>
              <a:rPr lang="fr-FR" sz="1400" baseline="30000" dirty="0" smtClean="0">
                <a:latin typeface="+mj-lt"/>
              </a:rPr>
              <a:t>ème</a:t>
            </a:r>
            <a:r>
              <a:rPr lang="fr-FR" sz="1400" dirty="0" smtClean="0">
                <a:latin typeface="+mj-lt"/>
              </a:rPr>
              <a:t> mois</a:t>
            </a:r>
          </a:p>
          <a:p>
            <a:pPr lvl="2" eaLnBrk="1" hangingPunct="1">
              <a:lnSpc>
                <a:spcPct val="80000"/>
              </a:lnSpc>
            </a:pPr>
            <a:endParaRPr lang="fr-FR" sz="1400" dirty="0" smtClean="0">
              <a:latin typeface="+mj-lt"/>
            </a:endParaRPr>
          </a:p>
          <a:p>
            <a:pPr lvl="2" eaLnBrk="1" hangingPunct="1">
              <a:lnSpc>
                <a:spcPct val="80000"/>
              </a:lnSpc>
            </a:pPr>
            <a:r>
              <a:rPr lang="fr-FR" sz="1800" dirty="0" smtClean="0">
                <a:latin typeface="+mj-lt"/>
              </a:rPr>
              <a:t>Présence d’îlots sanguins primitifs (Wolf et </a:t>
            </a:r>
            <a:r>
              <a:rPr lang="fr-FR" sz="1800" dirty="0" err="1" smtClean="0">
                <a:latin typeface="+mj-lt"/>
              </a:rPr>
              <a:t>Pander</a:t>
            </a:r>
            <a:r>
              <a:rPr lang="fr-FR" sz="1800" dirty="0" smtClean="0">
                <a:latin typeface="+mj-lt"/>
              </a:rPr>
              <a:t>)</a:t>
            </a:r>
          </a:p>
          <a:p>
            <a:pPr lvl="3" eaLnBrk="1" hangingPunct="1">
              <a:lnSpc>
                <a:spcPct val="80000"/>
              </a:lnSpc>
            </a:pPr>
            <a:r>
              <a:rPr lang="fr-FR" sz="1400" dirty="0" smtClean="0">
                <a:latin typeface="+mj-lt"/>
              </a:rPr>
              <a:t>Origine: </a:t>
            </a:r>
            <a:r>
              <a:rPr lang="fr-FR" sz="1400" dirty="0" err="1" smtClean="0">
                <a:latin typeface="+mj-lt"/>
              </a:rPr>
              <a:t>splanchnopleure</a:t>
            </a:r>
            <a:r>
              <a:rPr lang="fr-FR" sz="1400" dirty="0" smtClean="0">
                <a:latin typeface="+mj-lt"/>
              </a:rPr>
              <a:t> para-aortique </a:t>
            </a:r>
          </a:p>
          <a:p>
            <a:pPr lvl="3" eaLnBrk="1" hangingPunct="1">
              <a:lnSpc>
                <a:spcPct val="80000"/>
              </a:lnSpc>
            </a:pPr>
            <a:r>
              <a:rPr lang="fr-FR" sz="1400" dirty="0" smtClean="0">
                <a:latin typeface="+mj-lt"/>
              </a:rPr>
              <a:t>Visible dans le sac vitellin dès le 19ème jour</a:t>
            </a:r>
          </a:p>
          <a:p>
            <a:pPr lvl="3" eaLnBrk="1" hangingPunct="1">
              <a:lnSpc>
                <a:spcPct val="80000"/>
              </a:lnSpc>
            </a:pPr>
            <a:r>
              <a:rPr lang="fr-FR" sz="1400" dirty="0" smtClean="0">
                <a:latin typeface="+mj-lt"/>
              </a:rPr>
              <a:t>Composés d’</a:t>
            </a:r>
            <a:r>
              <a:rPr lang="fr-FR" sz="1400" dirty="0" err="1" smtClean="0">
                <a:latin typeface="+mj-lt"/>
              </a:rPr>
              <a:t>hémangioblastes</a:t>
            </a:r>
            <a:r>
              <a:rPr lang="fr-FR" sz="1400" dirty="0" smtClean="0">
                <a:latin typeface="+mj-lt"/>
              </a:rPr>
              <a:t> </a:t>
            </a:r>
          </a:p>
          <a:p>
            <a:pPr lvl="4" eaLnBrk="1" hangingPunct="1">
              <a:lnSpc>
                <a:spcPct val="80000"/>
              </a:lnSpc>
            </a:pPr>
            <a:r>
              <a:rPr lang="fr-FR" sz="1400" dirty="0" smtClean="0">
                <a:latin typeface="+mj-lt"/>
              </a:rPr>
              <a:t>lignée erythroïde transitoire constituée d’érythroblastes primitif de grande taille</a:t>
            </a:r>
          </a:p>
          <a:p>
            <a:pPr lvl="4" eaLnBrk="1" hangingPunct="1">
              <a:lnSpc>
                <a:spcPct val="80000"/>
              </a:lnSpc>
            </a:pPr>
            <a:r>
              <a:rPr lang="fr-FR" sz="1400" dirty="0" smtClean="0">
                <a:latin typeface="+mj-lt"/>
              </a:rPr>
              <a:t>Cellules endothéliales à l’origine de la formation des vaisseaux; </a:t>
            </a:r>
            <a:endParaRPr lang="fr-FR" sz="1600" dirty="0" smtClean="0">
              <a:solidFill>
                <a:srgbClr val="FF0000"/>
              </a:solidFill>
              <a:latin typeface="+mj-lt"/>
            </a:endParaRPr>
          </a:p>
          <a:p>
            <a:pPr eaLnBrk="1" hangingPunct="1">
              <a:lnSpc>
                <a:spcPct val="80000"/>
              </a:lnSpc>
            </a:pPr>
            <a:endParaRPr lang="fr-FR" sz="2000" dirty="0" smtClean="0">
              <a:solidFill>
                <a:srgbClr val="FF0000"/>
              </a:solidFill>
              <a:latin typeface="+mj-lt"/>
            </a:endParaRPr>
          </a:p>
        </p:txBody>
      </p:sp>
      <p:pic>
        <p:nvPicPr>
          <p:cNvPr id="5" name="Picture 2" descr="C:\Users\Olivier\Pictures\MP Navigator EX\2011_10_02\IMG_0003_NEW.jpg"/>
          <p:cNvPicPr>
            <a:picLocks noChangeAspect="1" noChangeArrowheads="1"/>
          </p:cNvPicPr>
          <p:nvPr/>
        </p:nvPicPr>
        <p:blipFill>
          <a:blip r:embed="rId2" cstate="print"/>
          <a:srcRect/>
          <a:stretch>
            <a:fillRect/>
          </a:stretch>
        </p:blipFill>
        <p:spPr bwMode="auto">
          <a:xfrm>
            <a:off x="4990498" y="2168166"/>
            <a:ext cx="3794826" cy="2420626"/>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123137" y="995313"/>
            <a:ext cx="4657725" cy="4886325"/>
          </a:xfrm>
        </p:spPr>
        <p:txBody>
          <a:bodyPr/>
          <a:lstStyle/>
          <a:p>
            <a:endParaRPr lang="fr-FR" sz="1400" dirty="0" smtClean="0">
              <a:solidFill>
                <a:srgbClr val="FF0000"/>
              </a:solidFill>
              <a:latin typeface="+mj-lt"/>
            </a:endParaRPr>
          </a:p>
          <a:p>
            <a:endParaRPr lang="fr-FR" sz="1400" dirty="0" smtClean="0">
              <a:latin typeface="+mj-lt"/>
            </a:endParaRPr>
          </a:p>
          <a:p>
            <a:r>
              <a:rPr lang="fr-FR" sz="1400" dirty="0" smtClean="0">
                <a:latin typeface="+mj-lt"/>
              </a:rPr>
              <a:t>BFU-E</a:t>
            </a:r>
          </a:p>
          <a:p>
            <a:pPr lvl="1"/>
            <a:r>
              <a:rPr lang="fr-FR" sz="1000" dirty="0" smtClean="0">
                <a:latin typeface="+mj-lt"/>
              </a:rPr>
              <a:t>Aspect des colonies éclatées </a:t>
            </a:r>
          </a:p>
          <a:p>
            <a:pPr lvl="1"/>
            <a:r>
              <a:rPr lang="fr-FR" sz="1000" dirty="0" smtClean="0">
                <a:latin typeface="+mj-lt"/>
              </a:rPr>
              <a:t>Age intermédiaire</a:t>
            </a:r>
          </a:p>
          <a:p>
            <a:pPr lvl="1"/>
            <a:r>
              <a:rPr lang="fr-FR" sz="1000" dirty="0" smtClean="0">
                <a:latin typeface="+mj-lt"/>
              </a:rPr>
              <a:t>Colonies érythroblastiques en </a:t>
            </a:r>
            <a:r>
              <a:rPr lang="fr-FR" sz="1000" dirty="0" smtClean="0"/>
              <a:t>en 10 à 14 jours </a:t>
            </a:r>
            <a:endParaRPr lang="fr-FR" sz="1000" dirty="0" smtClean="0">
              <a:latin typeface="+mj-lt"/>
            </a:endParaRPr>
          </a:p>
          <a:p>
            <a:pPr lvl="1"/>
            <a:endParaRPr lang="fr-FR" sz="1000" dirty="0" smtClean="0">
              <a:latin typeface="+mj-lt"/>
            </a:endParaRPr>
          </a:p>
          <a:p>
            <a:r>
              <a:rPr lang="fr-FR" sz="1400" dirty="0" smtClean="0">
                <a:latin typeface="+mj-lt"/>
              </a:rPr>
              <a:t>CFU-GM</a:t>
            </a:r>
          </a:p>
          <a:p>
            <a:pPr lvl="1"/>
            <a:r>
              <a:rPr lang="fr-FR" sz="1000" dirty="0" smtClean="0"/>
              <a:t>Age intermédiaire</a:t>
            </a:r>
          </a:p>
          <a:p>
            <a:pPr lvl="1"/>
            <a:r>
              <a:rPr lang="fr-FR" sz="1000" dirty="0" smtClean="0"/>
              <a:t>Colonies avec deux types cellulaires en en 10 à 14 jours </a:t>
            </a:r>
          </a:p>
          <a:p>
            <a:endParaRPr lang="fr-FR" sz="1400" dirty="0" smtClean="0">
              <a:latin typeface="+mj-lt"/>
            </a:endParaRPr>
          </a:p>
          <a:p>
            <a:r>
              <a:rPr lang="fr-FR" sz="1400" dirty="0" smtClean="0">
                <a:latin typeface="+mj-lt"/>
              </a:rPr>
              <a:t>CFU-E, CFU-G et CFU-M </a:t>
            </a:r>
          </a:p>
          <a:p>
            <a:pPr lvl="1"/>
            <a:r>
              <a:rPr lang="fr-FR" sz="1000" dirty="0" smtClean="0">
                <a:latin typeface="+mj-lt"/>
              </a:rPr>
              <a:t>Progéniteurs tardifs, </a:t>
            </a:r>
          </a:p>
          <a:p>
            <a:pPr lvl="1"/>
            <a:r>
              <a:rPr lang="fr-FR" sz="1000" dirty="0" err="1" smtClean="0">
                <a:latin typeface="+mj-lt"/>
              </a:rPr>
              <a:t>unipotents</a:t>
            </a:r>
            <a:r>
              <a:rPr lang="fr-FR" sz="1000" dirty="0" smtClean="0">
                <a:latin typeface="+mj-lt"/>
              </a:rPr>
              <a:t>, </a:t>
            </a:r>
          </a:p>
          <a:p>
            <a:pPr lvl="1"/>
            <a:r>
              <a:rPr lang="fr-FR" sz="1000" dirty="0" smtClean="0">
                <a:latin typeface="+mj-lt"/>
              </a:rPr>
              <a:t>formant des colonies en 5 à 7 jours.</a:t>
            </a:r>
          </a:p>
          <a:p>
            <a:pPr>
              <a:buNone/>
            </a:pPr>
            <a:endParaRPr lang="fr-FR" sz="1400" dirty="0" smtClean="0">
              <a:solidFill>
                <a:srgbClr val="FF0000"/>
              </a:solidFill>
              <a:latin typeface="+mj-lt"/>
            </a:endParaRPr>
          </a:p>
        </p:txBody>
      </p:sp>
      <p:sp>
        <p:nvSpPr>
          <p:cNvPr id="16388" name="Titre 4"/>
          <p:cNvSpPr>
            <a:spLocks noGrp="1"/>
          </p:cNvSpPr>
          <p:nvPr>
            <p:ph type="title"/>
          </p:nvPr>
        </p:nvSpPr>
        <p:spPr>
          <a:xfrm>
            <a:off x="0" y="0"/>
            <a:ext cx="8229600" cy="1143000"/>
          </a:xfrm>
        </p:spPr>
        <p:txBody>
          <a:bodyPr/>
          <a:lstStyle/>
          <a:p>
            <a:pPr eaLnBrk="1" hangingPunct="1"/>
            <a:r>
              <a:rPr lang="fr-FR" sz="2800" dirty="0" smtClean="0"/>
              <a:t>Les progéniteurs hématopoïétiques</a:t>
            </a:r>
            <a:endParaRPr lang="fr-FR" sz="2800" dirty="0" smtClean="0">
              <a:latin typeface="+mj-lt"/>
            </a:endParaRPr>
          </a:p>
        </p:txBody>
      </p:sp>
      <p:pic>
        <p:nvPicPr>
          <p:cNvPr id="4098" name="Picture 2" descr="C:\Users\Olivier\Pictures\MP Navigator EX\2011_10_04\IMG_0001_NEW.jpg"/>
          <p:cNvPicPr>
            <a:picLocks noChangeAspect="1" noChangeArrowheads="1"/>
          </p:cNvPicPr>
          <p:nvPr/>
        </p:nvPicPr>
        <p:blipFill>
          <a:blip r:embed="rId2" cstate="print"/>
          <a:srcRect/>
          <a:stretch>
            <a:fillRect/>
          </a:stretch>
        </p:blipFill>
        <p:spPr bwMode="auto">
          <a:xfrm>
            <a:off x="4547000" y="2130459"/>
            <a:ext cx="4443211" cy="263178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57150" y="1352550"/>
            <a:ext cx="4610100" cy="4886325"/>
          </a:xfrm>
        </p:spPr>
        <p:txBody>
          <a:bodyPr/>
          <a:lstStyle/>
          <a:p>
            <a:r>
              <a:rPr lang="fr-FR" sz="1600" dirty="0" smtClean="0">
                <a:latin typeface="+mj-lt"/>
              </a:rPr>
              <a:t>Premières cellules morphologiquement identifiables de chaque lignée :</a:t>
            </a:r>
          </a:p>
          <a:p>
            <a:pPr lvl="1"/>
            <a:r>
              <a:rPr lang="fr-FR" sz="1200" dirty="0" smtClean="0">
                <a:latin typeface="+mj-lt"/>
              </a:rPr>
              <a:t> coloration panoptique MGG May-</a:t>
            </a:r>
            <a:r>
              <a:rPr lang="fr-FR" sz="1200" dirty="0" err="1" smtClean="0">
                <a:latin typeface="+mj-lt"/>
              </a:rPr>
              <a:t>grünwald</a:t>
            </a:r>
            <a:r>
              <a:rPr lang="fr-FR" sz="1200" dirty="0" smtClean="0">
                <a:latin typeface="+mj-lt"/>
              </a:rPr>
              <a:t> </a:t>
            </a:r>
            <a:r>
              <a:rPr lang="fr-FR" sz="1200" dirty="0" err="1" smtClean="0">
                <a:latin typeface="+mj-lt"/>
              </a:rPr>
              <a:t>Giemsa</a:t>
            </a:r>
            <a:endParaRPr lang="fr-FR" sz="1200" dirty="0" smtClean="0">
              <a:latin typeface="+mj-lt"/>
            </a:endParaRPr>
          </a:p>
          <a:p>
            <a:pPr>
              <a:buFontTx/>
              <a:buNone/>
            </a:pPr>
            <a:endParaRPr lang="fr-FR" sz="1600" dirty="0" smtClean="0">
              <a:latin typeface="+mj-lt"/>
            </a:endParaRPr>
          </a:p>
          <a:p>
            <a:endParaRPr lang="fr-FR" sz="1600" dirty="0" smtClean="0">
              <a:latin typeface="+mj-lt"/>
            </a:endParaRPr>
          </a:p>
          <a:p>
            <a:r>
              <a:rPr lang="fr-FR" sz="1600" dirty="0" smtClean="0">
                <a:latin typeface="+mj-lt"/>
              </a:rPr>
              <a:t>Pas de la capacité d'auto-renouvellement.</a:t>
            </a:r>
          </a:p>
          <a:p>
            <a:endParaRPr lang="fr-FR" sz="1600" dirty="0" smtClean="0">
              <a:latin typeface="+mj-lt"/>
            </a:endParaRPr>
          </a:p>
          <a:p>
            <a:r>
              <a:rPr lang="fr-FR" sz="1600" dirty="0" smtClean="0">
                <a:latin typeface="+mj-lt"/>
              </a:rPr>
              <a:t>Multiplication et maturation cellulaire. </a:t>
            </a:r>
          </a:p>
          <a:p>
            <a:endParaRPr lang="fr-FR" sz="1600" dirty="0" smtClean="0">
              <a:latin typeface="+mj-lt"/>
            </a:endParaRPr>
          </a:p>
          <a:p>
            <a:r>
              <a:rPr lang="fr-FR" sz="1600" dirty="0" smtClean="0">
                <a:latin typeface="+mj-lt"/>
              </a:rPr>
              <a:t>Les précurseurs les plus immatures sont </a:t>
            </a:r>
          </a:p>
          <a:p>
            <a:pPr lvl="1"/>
            <a:r>
              <a:rPr lang="fr-FR" sz="1200" dirty="0" smtClean="0">
                <a:latin typeface="+mj-lt"/>
              </a:rPr>
              <a:t>les myéloblastes (--&gt; polynucléaires),</a:t>
            </a:r>
          </a:p>
          <a:p>
            <a:pPr lvl="1"/>
            <a:r>
              <a:rPr lang="fr-FR" sz="1200" dirty="0" smtClean="0">
                <a:latin typeface="+mj-lt"/>
              </a:rPr>
              <a:t>les proérythroblastes (--&gt; hématies),</a:t>
            </a:r>
          </a:p>
          <a:p>
            <a:pPr lvl="1"/>
            <a:r>
              <a:rPr lang="fr-FR" sz="1200" dirty="0" smtClean="0">
                <a:latin typeface="+mj-lt"/>
              </a:rPr>
              <a:t>les </a:t>
            </a:r>
            <a:r>
              <a:rPr lang="fr-FR" sz="1200" dirty="0" err="1" smtClean="0">
                <a:latin typeface="+mj-lt"/>
              </a:rPr>
              <a:t>mégacaryoblastes</a:t>
            </a:r>
            <a:r>
              <a:rPr lang="fr-FR" sz="1200" dirty="0" smtClean="0">
                <a:latin typeface="+mj-lt"/>
              </a:rPr>
              <a:t> (--&gt; plaquettes)</a:t>
            </a:r>
          </a:p>
          <a:p>
            <a:pPr lvl="1"/>
            <a:r>
              <a:rPr lang="fr-FR" sz="1200" dirty="0" smtClean="0">
                <a:latin typeface="+mj-lt"/>
              </a:rPr>
              <a:t>les lymphoblastes (--&gt; lymphocytes) </a:t>
            </a:r>
          </a:p>
          <a:p>
            <a:pPr lvl="1"/>
            <a:r>
              <a:rPr lang="fr-FR" sz="1200" dirty="0" smtClean="0">
                <a:latin typeface="+mj-lt"/>
              </a:rPr>
              <a:t>les monoblastes (--&gt; monocytes).</a:t>
            </a:r>
          </a:p>
          <a:p>
            <a:endParaRPr lang="fr-FR" sz="1600" dirty="0" smtClean="0">
              <a:latin typeface="+mj-lt"/>
            </a:endParaRPr>
          </a:p>
          <a:p>
            <a:pPr lvl="2"/>
            <a:endParaRPr lang="fr-FR" sz="1100" dirty="0" smtClean="0">
              <a:latin typeface="+mj-lt"/>
            </a:endParaRPr>
          </a:p>
          <a:p>
            <a:pPr lvl="2"/>
            <a:endParaRPr lang="fr-FR" sz="1100" dirty="0" smtClean="0">
              <a:latin typeface="+mj-lt"/>
            </a:endParaRPr>
          </a:p>
          <a:p>
            <a:pPr lvl="2">
              <a:buFontTx/>
              <a:buNone/>
            </a:pPr>
            <a:endParaRPr lang="fr-FR" sz="1400" dirty="0" smtClean="0">
              <a:latin typeface="+mj-lt"/>
            </a:endParaRPr>
          </a:p>
        </p:txBody>
      </p:sp>
      <p:sp>
        <p:nvSpPr>
          <p:cNvPr id="19459" name="Titre 4"/>
          <p:cNvSpPr>
            <a:spLocks noGrp="1"/>
          </p:cNvSpPr>
          <p:nvPr>
            <p:ph type="title"/>
          </p:nvPr>
        </p:nvSpPr>
        <p:spPr>
          <a:xfrm>
            <a:off x="0" y="0"/>
            <a:ext cx="8229600" cy="1143000"/>
          </a:xfrm>
        </p:spPr>
        <p:txBody>
          <a:bodyPr/>
          <a:lstStyle/>
          <a:p>
            <a:pPr eaLnBrk="1" hangingPunct="1"/>
            <a:r>
              <a:rPr lang="fr-FR" sz="2800" dirty="0" smtClean="0">
                <a:latin typeface="+mj-lt"/>
              </a:rPr>
              <a:t>Les précurseurs hématopoïétiques</a:t>
            </a:r>
          </a:p>
        </p:txBody>
      </p:sp>
      <p:pic>
        <p:nvPicPr>
          <p:cNvPr id="19460" name="Picture 4"/>
          <p:cNvPicPr>
            <a:picLocks noChangeAspect="1" noChangeArrowheads="1"/>
          </p:cNvPicPr>
          <p:nvPr/>
        </p:nvPicPr>
        <p:blipFill>
          <a:blip r:embed="rId2" cstate="print"/>
          <a:srcRect/>
          <a:stretch>
            <a:fillRect/>
          </a:stretch>
        </p:blipFill>
        <p:spPr bwMode="auto">
          <a:xfrm>
            <a:off x="4748213" y="1323975"/>
            <a:ext cx="4043362" cy="5172075"/>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57150" y="1352550"/>
            <a:ext cx="4762500" cy="4886325"/>
          </a:xfrm>
        </p:spPr>
        <p:txBody>
          <a:bodyPr/>
          <a:lstStyle/>
          <a:p>
            <a:r>
              <a:rPr lang="fr-FR" sz="1600" dirty="0" smtClean="0">
                <a:latin typeface="+mj-lt"/>
              </a:rPr>
              <a:t>myélogramme et biopsie (BOM = biopsie </a:t>
            </a:r>
            <a:r>
              <a:rPr lang="fr-FR" sz="1600" dirty="0" err="1" smtClean="0">
                <a:latin typeface="+mj-lt"/>
              </a:rPr>
              <a:t>ostéomédullaire</a:t>
            </a:r>
            <a:r>
              <a:rPr lang="fr-FR" sz="1600" dirty="0" smtClean="0">
                <a:latin typeface="+mj-lt"/>
              </a:rPr>
              <a:t>). </a:t>
            </a:r>
          </a:p>
          <a:p>
            <a:endParaRPr lang="fr-FR" sz="1600" dirty="0" smtClean="0">
              <a:latin typeface="+mj-lt"/>
            </a:endParaRPr>
          </a:p>
          <a:p>
            <a:r>
              <a:rPr lang="fr-FR" sz="1600" dirty="0" smtClean="0">
                <a:latin typeface="+mj-lt"/>
              </a:rPr>
              <a:t>Pour chaque lignée </a:t>
            </a:r>
          </a:p>
          <a:p>
            <a:pPr lvl="1"/>
            <a:r>
              <a:rPr lang="fr-FR" sz="1400" dirty="0" smtClean="0">
                <a:latin typeface="+mj-lt"/>
              </a:rPr>
              <a:t>Amplification du nombre de cellules (= 3 à 5 divisions) </a:t>
            </a:r>
          </a:p>
          <a:p>
            <a:pPr lvl="1"/>
            <a:endParaRPr lang="fr-FR" sz="1400" dirty="0" smtClean="0">
              <a:latin typeface="+mj-lt"/>
            </a:endParaRPr>
          </a:p>
          <a:p>
            <a:pPr lvl="1"/>
            <a:r>
              <a:rPr lang="fr-FR" sz="1400" dirty="0" smtClean="0">
                <a:latin typeface="+mj-lt"/>
              </a:rPr>
              <a:t>Maturation</a:t>
            </a:r>
          </a:p>
          <a:p>
            <a:pPr lvl="1"/>
            <a:endParaRPr lang="fr-FR" sz="1400" dirty="0" smtClean="0">
              <a:latin typeface="+mj-lt"/>
            </a:endParaRPr>
          </a:p>
          <a:p>
            <a:pPr lvl="2"/>
            <a:r>
              <a:rPr lang="fr-FR" sz="1100" dirty="0" smtClean="0">
                <a:latin typeface="+mj-lt"/>
              </a:rPr>
              <a:t>Hématie = hémoglobine pour le transport de l’oxygène</a:t>
            </a:r>
          </a:p>
          <a:p>
            <a:pPr lvl="2"/>
            <a:r>
              <a:rPr lang="fr-FR" sz="1100" dirty="0" smtClean="0">
                <a:latin typeface="+mj-lt"/>
              </a:rPr>
              <a:t>Neutrophile = granulations (phagocytose)</a:t>
            </a:r>
          </a:p>
          <a:p>
            <a:pPr lvl="2"/>
            <a:r>
              <a:rPr lang="fr-FR" sz="1100" dirty="0" smtClean="0">
                <a:latin typeface="+mj-lt"/>
              </a:rPr>
              <a:t>Monocyte = phagocytose et intervention dans l’immunité</a:t>
            </a:r>
          </a:p>
          <a:p>
            <a:pPr lvl="2"/>
            <a:r>
              <a:rPr lang="fr-FR" sz="1100" dirty="0" smtClean="0">
                <a:latin typeface="+mj-lt"/>
              </a:rPr>
              <a:t>Lymphocytes = intervention dans la réponse immune.</a:t>
            </a:r>
          </a:p>
          <a:p>
            <a:pPr lvl="2"/>
            <a:r>
              <a:rPr lang="fr-FR" sz="1100" dirty="0" smtClean="0">
                <a:latin typeface="+mj-lt"/>
              </a:rPr>
              <a:t>Plaquettes = molécules de membrane et granulations pour l’hémostase</a:t>
            </a:r>
          </a:p>
          <a:p>
            <a:pPr lvl="1"/>
            <a:endParaRPr lang="fr-FR" sz="1400" dirty="0" smtClean="0">
              <a:latin typeface="+mj-lt"/>
            </a:endParaRPr>
          </a:p>
          <a:p>
            <a:pPr lvl="1"/>
            <a:r>
              <a:rPr lang="fr-FR" sz="1400" dirty="0" smtClean="0">
                <a:latin typeface="+mj-lt"/>
              </a:rPr>
              <a:t>Différenciation progressive des précurseurs. Il existe des critères communs </a:t>
            </a:r>
          </a:p>
          <a:p>
            <a:pPr lvl="2"/>
            <a:r>
              <a:rPr lang="fr-FR" sz="1100" dirty="0" smtClean="0">
                <a:latin typeface="+mj-lt"/>
              </a:rPr>
              <a:t>Diminution de taille cellulaire </a:t>
            </a:r>
          </a:p>
          <a:p>
            <a:pPr lvl="2"/>
            <a:r>
              <a:rPr lang="fr-FR" sz="1100" dirty="0" smtClean="0">
                <a:latin typeface="+mj-lt"/>
              </a:rPr>
              <a:t>Diminution du rapport N/C, </a:t>
            </a:r>
          </a:p>
          <a:p>
            <a:pPr lvl="2"/>
            <a:r>
              <a:rPr lang="fr-FR" sz="1100" dirty="0" smtClean="0">
                <a:latin typeface="+mj-lt"/>
              </a:rPr>
              <a:t>Condensation chromatinienne </a:t>
            </a:r>
          </a:p>
          <a:p>
            <a:pPr lvl="2"/>
            <a:r>
              <a:rPr lang="fr-FR" sz="1100" dirty="0" smtClean="0">
                <a:latin typeface="+mj-lt"/>
              </a:rPr>
              <a:t>Critères spécifiques à chaque lignée </a:t>
            </a:r>
          </a:p>
          <a:p>
            <a:pPr lvl="2"/>
            <a:endParaRPr lang="fr-FR" sz="1100" dirty="0" smtClean="0">
              <a:latin typeface="+mj-lt"/>
            </a:endParaRPr>
          </a:p>
          <a:p>
            <a:pPr lvl="2"/>
            <a:endParaRPr lang="fr-FR" sz="1100" dirty="0" smtClean="0">
              <a:latin typeface="+mj-lt"/>
            </a:endParaRPr>
          </a:p>
          <a:p>
            <a:pPr lvl="2">
              <a:buFontTx/>
              <a:buNone/>
            </a:pPr>
            <a:endParaRPr lang="fr-FR" sz="1400" dirty="0" smtClean="0">
              <a:latin typeface="+mj-lt"/>
            </a:endParaRPr>
          </a:p>
        </p:txBody>
      </p:sp>
      <p:sp>
        <p:nvSpPr>
          <p:cNvPr id="20483" name="Titre 4"/>
          <p:cNvSpPr>
            <a:spLocks noGrp="1"/>
          </p:cNvSpPr>
          <p:nvPr>
            <p:ph type="title"/>
          </p:nvPr>
        </p:nvSpPr>
        <p:spPr>
          <a:xfrm>
            <a:off x="0" y="0"/>
            <a:ext cx="8229600" cy="1143000"/>
          </a:xfrm>
        </p:spPr>
        <p:txBody>
          <a:bodyPr/>
          <a:lstStyle/>
          <a:p>
            <a:pPr eaLnBrk="1" hangingPunct="1"/>
            <a:r>
              <a:rPr lang="fr-FR" sz="2800" dirty="0" smtClean="0">
                <a:latin typeface="+mj-lt"/>
              </a:rPr>
              <a:t>Les précurseurs hématopoïétiques</a:t>
            </a:r>
          </a:p>
        </p:txBody>
      </p:sp>
      <p:pic>
        <p:nvPicPr>
          <p:cNvPr id="20484" name="Picture 4"/>
          <p:cNvPicPr>
            <a:picLocks noChangeAspect="1" noChangeArrowheads="1"/>
          </p:cNvPicPr>
          <p:nvPr/>
        </p:nvPicPr>
        <p:blipFill>
          <a:blip r:embed="rId2" cstate="print"/>
          <a:srcRect/>
          <a:stretch>
            <a:fillRect/>
          </a:stretch>
        </p:blipFill>
        <p:spPr bwMode="auto">
          <a:xfrm>
            <a:off x="4748213" y="1323975"/>
            <a:ext cx="4043362" cy="517207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4294967295"/>
          </p:nvPr>
        </p:nvSpPr>
        <p:spPr>
          <a:xfrm>
            <a:off x="57150" y="1352550"/>
            <a:ext cx="3854973" cy="4886325"/>
          </a:xfrm>
        </p:spPr>
        <p:txBody>
          <a:bodyPr/>
          <a:lstStyle/>
          <a:p>
            <a:r>
              <a:rPr lang="fr-FR" sz="2000" dirty="0" smtClean="0">
                <a:latin typeface="+mj-lt"/>
              </a:rPr>
              <a:t>Cellules souches </a:t>
            </a:r>
          </a:p>
          <a:p>
            <a:pPr lvl="1"/>
            <a:r>
              <a:rPr lang="fr-FR" sz="1600" dirty="0" smtClean="0">
                <a:latin typeface="+mj-lt"/>
              </a:rPr>
              <a:t>CD34+, CD117+, Lin-</a:t>
            </a:r>
          </a:p>
          <a:p>
            <a:endParaRPr lang="fr-FR" sz="2000" dirty="0" smtClean="0">
              <a:latin typeface="+mj-lt"/>
            </a:endParaRPr>
          </a:p>
          <a:p>
            <a:r>
              <a:rPr lang="fr-FR" sz="2000" dirty="0" smtClean="0">
                <a:latin typeface="+mj-lt"/>
              </a:rPr>
              <a:t>Progéniteurs</a:t>
            </a:r>
          </a:p>
          <a:p>
            <a:pPr lvl="1"/>
            <a:r>
              <a:rPr lang="fr-FR" sz="1600" dirty="0" smtClean="0">
                <a:latin typeface="+mj-lt"/>
              </a:rPr>
              <a:t>Diminution progressive du CD34</a:t>
            </a:r>
          </a:p>
          <a:p>
            <a:pPr lvl="1"/>
            <a:r>
              <a:rPr lang="fr-FR" sz="1600" dirty="0" smtClean="0">
                <a:latin typeface="+mj-lt"/>
              </a:rPr>
              <a:t>Apparition progressive du CD38, HLA-DR</a:t>
            </a:r>
          </a:p>
          <a:p>
            <a:pPr lvl="1"/>
            <a:endParaRPr lang="fr-FR" sz="1600" dirty="0" smtClean="0">
              <a:latin typeface="+mj-lt"/>
            </a:endParaRPr>
          </a:p>
          <a:p>
            <a:r>
              <a:rPr lang="fr-FR" sz="2000" dirty="0" smtClean="0">
                <a:latin typeface="+mj-lt"/>
              </a:rPr>
              <a:t>Précurseurs</a:t>
            </a:r>
          </a:p>
          <a:p>
            <a:pPr lvl="1"/>
            <a:r>
              <a:rPr lang="fr-FR" sz="1600" dirty="0" smtClean="0">
                <a:latin typeface="+mj-lt"/>
              </a:rPr>
              <a:t>Lymphoïde: Tdt</a:t>
            </a:r>
          </a:p>
          <a:p>
            <a:pPr lvl="2"/>
            <a:r>
              <a:rPr lang="fr-FR" sz="1200" dirty="0" smtClean="0">
                <a:latin typeface="+mj-lt"/>
              </a:rPr>
              <a:t>CD19 (lignée B), </a:t>
            </a:r>
          </a:p>
          <a:p>
            <a:pPr lvl="2"/>
            <a:r>
              <a:rPr lang="fr-FR" sz="1200" dirty="0" smtClean="0">
                <a:latin typeface="+mj-lt"/>
              </a:rPr>
              <a:t>CD7 (Lignée T)</a:t>
            </a:r>
          </a:p>
          <a:p>
            <a:pPr lvl="1"/>
            <a:endParaRPr lang="fr-FR" sz="1600" dirty="0" smtClean="0">
              <a:latin typeface="+mj-lt"/>
            </a:endParaRPr>
          </a:p>
          <a:p>
            <a:pPr lvl="1"/>
            <a:r>
              <a:rPr lang="fr-FR" sz="1600" dirty="0" err="1" smtClean="0">
                <a:latin typeface="+mj-lt"/>
              </a:rPr>
              <a:t>Myeloide</a:t>
            </a:r>
            <a:r>
              <a:rPr lang="fr-FR" sz="1600" dirty="0" smtClean="0">
                <a:latin typeface="+mj-lt"/>
              </a:rPr>
              <a:t>: CD33</a:t>
            </a:r>
          </a:p>
          <a:p>
            <a:pPr lvl="2"/>
            <a:r>
              <a:rPr lang="fr-FR" sz="1200" dirty="0" err="1" smtClean="0">
                <a:latin typeface="+mj-lt"/>
              </a:rPr>
              <a:t>Erythroide</a:t>
            </a:r>
            <a:r>
              <a:rPr lang="fr-FR" sz="1200" dirty="0" smtClean="0">
                <a:latin typeface="+mj-lt"/>
              </a:rPr>
              <a:t>: CD71, </a:t>
            </a:r>
            <a:r>
              <a:rPr lang="fr-FR" sz="1200" dirty="0" err="1" smtClean="0">
                <a:latin typeface="+mj-lt"/>
              </a:rPr>
              <a:t>Glycophorine</a:t>
            </a:r>
            <a:r>
              <a:rPr lang="fr-FR" sz="1200" dirty="0" smtClean="0">
                <a:latin typeface="+mj-lt"/>
              </a:rPr>
              <a:t> A</a:t>
            </a:r>
          </a:p>
          <a:p>
            <a:pPr lvl="2"/>
            <a:r>
              <a:rPr lang="fr-FR" sz="1200" dirty="0" err="1" smtClean="0">
                <a:latin typeface="+mj-lt"/>
              </a:rPr>
              <a:t>Granuleus</a:t>
            </a:r>
            <a:r>
              <a:rPr lang="fr-FR" sz="1200" dirty="0" smtClean="0">
                <a:latin typeface="+mj-lt"/>
              </a:rPr>
              <a:t>: CD13 pis CD15</a:t>
            </a:r>
          </a:p>
          <a:p>
            <a:pPr lvl="2"/>
            <a:r>
              <a:rPr lang="fr-FR" sz="1200" dirty="0" smtClean="0">
                <a:latin typeface="+mj-lt"/>
              </a:rPr>
              <a:t>Monocytes: CD14 </a:t>
            </a:r>
          </a:p>
          <a:p>
            <a:pPr>
              <a:buNone/>
            </a:pPr>
            <a:endParaRPr lang="fr-FR" sz="2000" dirty="0" smtClean="0">
              <a:latin typeface="+mj-lt"/>
            </a:endParaRPr>
          </a:p>
        </p:txBody>
      </p:sp>
      <p:sp>
        <p:nvSpPr>
          <p:cNvPr id="47107" name="Titre 4"/>
          <p:cNvSpPr>
            <a:spLocks noGrp="1"/>
          </p:cNvSpPr>
          <p:nvPr>
            <p:ph type="title" idx="4294967295"/>
          </p:nvPr>
        </p:nvSpPr>
        <p:spPr>
          <a:xfrm>
            <a:off x="0" y="0"/>
            <a:ext cx="8229600" cy="1143000"/>
          </a:xfrm>
        </p:spPr>
        <p:txBody>
          <a:bodyPr/>
          <a:lstStyle/>
          <a:p>
            <a:pPr eaLnBrk="1" hangingPunct="1"/>
            <a:r>
              <a:rPr lang="fr-FR" sz="2800" dirty="0" smtClean="0"/>
              <a:t>Caractéristique phénotypique des différents compartiments</a:t>
            </a:r>
            <a:endParaRPr lang="fr-FR" sz="2800" dirty="0" smtClean="0">
              <a:latin typeface="+mj-lt"/>
            </a:endParaRPr>
          </a:p>
        </p:txBody>
      </p:sp>
      <p:pic>
        <p:nvPicPr>
          <p:cNvPr id="4" name="Picture 2" descr="C:\Users\Olivier\Pictures\MP Navigator EX\2011_10_04\IMG_NEW.jpg"/>
          <p:cNvPicPr>
            <a:picLocks noChangeAspect="1" noChangeArrowheads="1"/>
          </p:cNvPicPr>
          <p:nvPr/>
        </p:nvPicPr>
        <p:blipFill>
          <a:blip r:embed="rId2" cstate="print"/>
          <a:srcRect/>
          <a:stretch>
            <a:fillRect/>
          </a:stretch>
        </p:blipFill>
        <p:spPr bwMode="auto">
          <a:xfrm>
            <a:off x="4068209" y="2007910"/>
            <a:ext cx="4802413" cy="347538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4294967295"/>
          </p:nvPr>
        </p:nvSpPr>
        <p:spPr>
          <a:xfrm>
            <a:off x="0" y="739808"/>
            <a:ext cx="7788275" cy="4886325"/>
          </a:xfrm>
        </p:spPr>
        <p:txBody>
          <a:bodyPr/>
          <a:lstStyle/>
          <a:p>
            <a:endParaRPr lang="fr-FR" sz="1600" dirty="0" smtClean="0">
              <a:latin typeface="+mj-lt"/>
            </a:endParaRPr>
          </a:p>
          <a:p>
            <a:r>
              <a:rPr lang="fr-FR" sz="2000" dirty="0" smtClean="0">
                <a:latin typeface="+mj-lt"/>
              </a:rPr>
              <a:t>Facteurs de croissance hématopoïétique</a:t>
            </a:r>
          </a:p>
          <a:p>
            <a:pPr lvl="1"/>
            <a:r>
              <a:rPr lang="fr-FR" sz="1600" dirty="0" smtClean="0">
                <a:latin typeface="+mj-lt"/>
              </a:rPr>
              <a:t>Glycoprotéines de la famille des cytokines </a:t>
            </a:r>
          </a:p>
          <a:p>
            <a:pPr lvl="2"/>
            <a:r>
              <a:rPr lang="fr-FR" sz="1200" dirty="0" smtClean="0">
                <a:latin typeface="+mj-lt"/>
              </a:rPr>
              <a:t>synthétisées par divers types de cellules : Cellules endothéliales, fibroblastes….</a:t>
            </a:r>
          </a:p>
          <a:p>
            <a:endParaRPr lang="fr-FR" sz="2000" dirty="0" smtClean="0">
              <a:latin typeface="+mj-lt"/>
            </a:endParaRPr>
          </a:p>
          <a:p>
            <a:pPr lvl="1"/>
            <a:r>
              <a:rPr lang="fr-FR" sz="1600" dirty="0" smtClean="0">
                <a:latin typeface="+mj-lt"/>
              </a:rPr>
              <a:t>Rôle : </a:t>
            </a:r>
          </a:p>
          <a:p>
            <a:pPr lvl="2"/>
            <a:r>
              <a:rPr lang="fr-FR" sz="1200" dirty="0" smtClean="0">
                <a:latin typeface="+mj-lt"/>
              </a:rPr>
              <a:t>Stimulation de l’hématopoïèse </a:t>
            </a:r>
          </a:p>
          <a:p>
            <a:pPr lvl="2"/>
            <a:r>
              <a:rPr lang="fr-FR" sz="1200" dirty="0" smtClean="0">
                <a:latin typeface="+mj-lt"/>
              </a:rPr>
              <a:t>Régulation de la croissance et des fonctions des cellules sanguines</a:t>
            </a:r>
          </a:p>
          <a:p>
            <a:endParaRPr lang="fr-FR" sz="2000" dirty="0" smtClean="0">
              <a:latin typeface="+mj-lt"/>
            </a:endParaRPr>
          </a:p>
          <a:p>
            <a:pPr lvl="1"/>
            <a:r>
              <a:rPr lang="fr-FR" sz="1600" dirty="0" smtClean="0">
                <a:latin typeface="+mj-lt"/>
              </a:rPr>
              <a:t>Mode d’action :</a:t>
            </a:r>
          </a:p>
          <a:p>
            <a:pPr lvl="2"/>
            <a:r>
              <a:rPr lang="fr-FR" sz="1200" dirty="0" smtClean="0">
                <a:latin typeface="+mj-lt"/>
              </a:rPr>
              <a:t>Principalement paracrine ou autocrine (très faibles doses)</a:t>
            </a:r>
          </a:p>
          <a:p>
            <a:pPr lvl="2"/>
            <a:r>
              <a:rPr lang="fr-FR" sz="1200" dirty="0" smtClean="0">
                <a:latin typeface="+mj-lt"/>
              </a:rPr>
              <a:t>Effets différents selon le type de cellules </a:t>
            </a:r>
          </a:p>
          <a:p>
            <a:pPr lvl="3"/>
            <a:r>
              <a:rPr lang="fr-FR" sz="800" dirty="0" smtClean="0">
                <a:latin typeface="+mj-lt"/>
              </a:rPr>
              <a:t>G-CSF : induction de différenciation des progéniteurs, </a:t>
            </a:r>
          </a:p>
          <a:p>
            <a:pPr lvl="3"/>
            <a:r>
              <a:rPr lang="fr-FR" sz="800" dirty="0" smtClean="0">
                <a:latin typeface="+mj-lt"/>
              </a:rPr>
              <a:t>stimulation de la phagocytose pour les neutrophiles matures.</a:t>
            </a:r>
          </a:p>
          <a:p>
            <a:pPr lvl="2"/>
            <a:r>
              <a:rPr lang="fr-FR" sz="1200" dirty="0" smtClean="0">
                <a:latin typeface="+mj-lt"/>
              </a:rPr>
              <a:t>Action différente selon la concentration : </a:t>
            </a:r>
          </a:p>
          <a:p>
            <a:pPr lvl="3"/>
            <a:r>
              <a:rPr lang="fr-FR" sz="800" dirty="0" smtClean="0">
                <a:latin typeface="+mj-lt"/>
              </a:rPr>
              <a:t>CSF-1 en faible quantité maintient des progéniteurs en survie et à l’état quiescent, alors que de fortes doses induisent l’entrée en cycle et la prolifération.</a:t>
            </a:r>
          </a:p>
          <a:p>
            <a:endParaRPr lang="fr-FR" sz="2000" dirty="0" smtClean="0">
              <a:latin typeface="+mj-lt"/>
            </a:endParaRPr>
          </a:p>
          <a:p>
            <a:endParaRPr lang="fr-FR" sz="2000" dirty="0" smtClean="0">
              <a:latin typeface="+mj-lt"/>
            </a:endParaRPr>
          </a:p>
        </p:txBody>
      </p:sp>
      <p:sp>
        <p:nvSpPr>
          <p:cNvPr id="47107" name="Titre 4"/>
          <p:cNvSpPr>
            <a:spLocks noGrp="1"/>
          </p:cNvSpPr>
          <p:nvPr>
            <p:ph type="title" idx="4294967295"/>
          </p:nvPr>
        </p:nvSpPr>
        <p:spPr>
          <a:xfrm>
            <a:off x="0" y="0"/>
            <a:ext cx="8229600" cy="1143000"/>
          </a:xfrm>
        </p:spPr>
        <p:txBody>
          <a:bodyPr/>
          <a:lstStyle/>
          <a:p>
            <a:pPr eaLnBrk="1" hangingPunct="1"/>
            <a:r>
              <a:rPr lang="fr-FR" sz="2800" dirty="0" smtClean="0">
                <a:latin typeface="+mj-lt"/>
              </a:rPr>
              <a:t>Régulation de l’hématopoïèse</a:t>
            </a:r>
            <a:r>
              <a:rPr lang="fr-FR" sz="2800" dirty="0" smtClean="0"/>
              <a:t>: Cytokines</a:t>
            </a:r>
            <a:r>
              <a:rPr lang="fr-FR" sz="2800" b="1" dirty="0" smtClean="0"/>
              <a:t/>
            </a:r>
            <a:br>
              <a:rPr lang="fr-FR" sz="2800" b="1" dirty="0" smtClean="0"/>
            </a:br>
            <a:endParaRPr lang="fr-FR" sz="2800" dirty="0" smtClean="0">
              <a:latin typeface="+mj-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4294967295"/>
          </p:nvPr>
        </p:nvSpPr>
        <p:spPr>
          <a:xfrm>
            <a:off x="1" y="739808"/>
            <a:ext cx="4260914" cy="4886325"/>
          </a:xfrm>
        </p:spPr>
        <p:txBody>
          <a:bodyPr/>
          <a:lstStyle/>
          <a:p>
            <a:endParaRPr lang="fr-FR" sz="1600" dirty="0" smtClean="0">
              <a:latin typeface="+mj-lt"/>
            </a:endParaRPr>
          </a:p>
          <a:p>
            <a:r>
              <a:rPr lang="fr-FR" sz="2000" dirty="0" smtClean="0">
                <a:latin typeface="+mj-lt"/>
              </a:rPr>
              <a:t>Facteurs de croissance hématopoïétique</a:t>
            </a:r>
          </a:p>
          <a:p>
            <a:pPr lvl="1"/>
            <a:endParaRPr lang="fr-FR" sz="1600" dirty="0" smtClean="0">
              <a:latin typeface="+mj-lt"/>
            </a:endParaRPr>
          </a:p>
          <a:p>
            <a:pPr lvl="1"/>
            <a:r>
              <a:rPr lang="fr-FR" sz="1600" dirty="0" smtClean="0">
                <a:latin typeface="+mj-lt"/>
              </a:rPr>
              <a:t>Facteurs synergiques : SCF, Flt3-L, IL-6, IL-11</a:t>
            </a:r>
          </a:p>
          <a:p>
            <a:pPr lvl="2"/>
            <a:r>
              <a:rPr lang="fr-FR" sz="1200" dirty="0" smtClean="0">
                <a:latin typeface="+mj-lt"/>
              </a:rPr>
              <a:t>action sur les cellules primitives : ↑ nb en cycle, ↑ survie</a:t>
            </a:r>
          </a:p>
          <a:p>
            <a:pPr lvl="2"/>
            <a:r>
              <a:rPr lang="fr-FR" sz="1200" dirty="0" smtClean="0">
                <a:latin typeface="+mj-lt"/>
              </a:rPr>
              <a:t>– peu ou pas d’activité CSF</a:t>
            </a:r>
          </a:p>
          <a:p>
            <a:pPr lvl="2"/>
            <a:r>
              <a:rPr lang="fr-FR" sz="1200" dirty="0" smtClean="0">
                <a:latin typeface="+mj-lt"/>
              </a:rPr>
              <a:t>– </a:t>
            </a:r>
            <a:r>
              <a:rPr lang="fr-FR" sz="1200" dirty="0" err="1" smtClean="0">
                <a:latin typeface="+mj-lt"/>
              </a:rPr>
              <a:t>sensiblisent</a:t>
            </a:r>
            <a:r>
              <a:rPr lang="fr-FR" sz="1200" dirty="0" smtClean="0">
                <a:latin typeface="+mj-lt"/>
              </a:rPr>
              <a:t> les cellules aux autres FCH (↑ expression des récepteurs)</a:t>
            </a:r>
          </a:p>
          <a:p>
            <a:pPr lvl="1"/>
            <a:endParaRPr lang="fr-FR" sz="1600" dirty="0" smtClean="0">
              <a:latin typeface="+mj-lt"/>
            </a:endParaRPr>
          </a:p>
          <a:p>
            <a:pPr lvl="1"/>
            <a:r>
              <a:rPr lang="fr-FR" sz="1600" dirty="0" smtClean="0">
                <a:latin typeface="+mj-lt"/>
              </a:rPr>
              <a:t>Facteurs multipotents : IL-3, GM-CSF, IL-7</a:t>
            </a:r>
          </a:p>
          <a:p>
            <a:pPr lvl="2"/>
            <a:r>
              <a:rPr lang="fr-FR" sz="1200" dirty="0" smtClean="0">
                <a:latin typeface="+mj-lt"/>
              </a:rPr>
              <a:t>action sur les progéniteurs précoces (activité CSF, ↑ survie)</a:t>
            </a:r>
          </a:p>
          <a:p>
            <a:pPr lvl="2"/>
            <a:r>
              <a:rPr lang="fr-FR" sz="1200" dirty="0" smtClean="0">
                <a:latin typeface="+mj-lt"/>
              </a:rPr>
              <a:t>action sur plusieurs lignées</a:t>
            </a:r>
          </a:p>
          <a:p>
            <a:pPr>
              <a:buNone/>
            </a:pPr>
            <a:endParaRPr lang="fr-FR" sz="2000" dirty="0" smtClean="0">
              <a:latin typeface="+mj-lt"/>
            </a:endParaRPr>
          </a:p>
          <a:p>
            <a:pPr lvl="1"/>
            <a:r>
              <a:rPr lang="fr-FR" sz="1600" dirty="0" smtClean="0">
                <a:latin typeface="+mj-lt"/>
              </a:rPr>
              <a:t>Facteurs restreints : G-CSF, M-CSF, EPO, TPO, IL-5</a:t>
            </a:r>
          </a:p>
          <a:p>
            <a:pPr lvl="2"/>
            <a:r>
              <a:rPr lang="fr-FR" sz="1200" dirty="0" smtClean="0">
                <a:latin typeface="+mj-lt"/>
              </a:rPr>
              <a:t>facteurs de différenciation terminale (activité CSF)</a:t>
            </a:r>
          </a:p>
          <a:p>
            <a:pPr lvl="2"/>
            <a:r>
              <a:rPr lang="fr-FR" sz="1200" dirty="0" smtClean="0">
                <a:latin typeface="+mj-lt"/>
              </a:rPr>
              <a:t>facteurs de maturation</a:t>
            </a:r>
          </a:p>
          <a:p>
            <a:pPr lvl="2">
              <a:buFontTx/>
              <a:buNone/>
            </a:pPr>
            <a:endParaRPr lang="fr-FR" sz="1400" dirty="0" smtClean="0">
              <a:latin typeface="+mj-lt"/>
            </a:endParaRPr>
          </a:p>
        </p:txBody>
      </p:sp>
      <p:sp>
        <p:nvSpPr>
          <p:cNvPr id="47107" name="Titre 4"/>
          <p:cNvSpPr>
            <a:spLocks noGrp="1"/>
          </p:cNvSpPr>
          <p:nvPr>
            <p:ph type="title" idx="4294967295"/>
          </p:nvPr>
        </p:nvSpPr>
        <p:spPr>
          <a:xfrm>
            <a:off x="0" y="0"/>
            <a:ext cx="8229600" cy="1143000"/>
          </a:xfrm>
        </p:spPr>
        <p:txBody>
          <a:bodyPr/>
          <a:lstStyle/>
          <a:p>
            <a:pPr eaLnBrk="1" hangingPunct="1"/>
            <a:r>
              <a:rPr lang="fr-FR" sz="2800" dirty="0" smtClean="0">
                <a:latin typeface="+mj-lt"/>
              </a:rPr>
              <a:t>Régulation de l’hématopoïèse</a:t>
            </a:r>
            <a:r>
              <a:rPr lang="fr-FR" sz="2800" dirty="0" smtClean="0"/>
              <a:t>: Cytokines</a:t>
            </a:r>
            <a:r>
              <a:rPr lang="fr-FR" sz="2800" b="1" dirty="0" smtClean="0"/>
              <a:t/>
            </a:r>
            <a:br>
              <a:rPr lang="fr-FR" sz="2800" b="1" dirty="0" smtClean="0"/>
            </a:br>
            <a:endParaRPr lang="fr-FR" sz="2800" dirty="0" smtClean="0">
              <a:latin typeface="+mj-lt"/>
            </a:endParaRPr>
          </a:p>
        </p:txBody>
      </p:sp>
      <p:pic>
        <p:nvPicPr>
          <p:cNvPr id="4" name="Image 3"/>
          <p:cNvPicPr/>
          <p:nvPr/>
        </p:nvPicPr>
        <p:blipFill>
          <a:blip r:embed="rId2" cstate="print"/>
          <a:srcRect/>
          <a:stretch>
            <a:fillRect/>
          </a:stretch>
        </p:blipFill>
        <p:spPr bwMode="auto">
          <a:xfrm>
            <a:off x="4278770" y="1904702"/>
            <a:ext cx="4714401" cy="3501081"/>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4294967295"/>
          </p:nvPr>
        </p:nvSpPr>
        <p:spPr>
          <a:xfrm>
            <a:off x="1" y="739808"/>
            <a:ext cx="8267306" cy="4886325"/>
          </a:xfrm>
        </p:spPr>
        <p:txBody>
          <a:bodyPr/>
          <a:lstStyle/>
          <a:p>
            <a:endParaRPr lang="fr-FR" sz="1600" dirty="0" smtClean="0">
              <a:latin typeface="+mj-lt"/>
            </a:endParaRPr>
          </a:p>
          <a:p>
            <a:r>
              <a:rPr lang="fr-FR" sz="2000" dirty="0" smtClean="0">
                <a:latin typeface="+mj-lt"/>
              </a:rPr>
              <a:t>Inhibiteurs de l’hématopoïèse</a:t>
            </a:r>
          </a:p>
          <a:p>
            <a:pPr lvl="2"/>
            <a:endParaRPr lang="fr-FR" sz="1200" dirty="0" smtClean="0">
              <a:latin typeface="+mj-lt"/>
            </a:endParaRPr>
          </a:p>
          <a:p>
            <a:pPr lvl="1"/>
            <a:endParaRPr lang="fr-FR" sz="1600" dirty="0" smtClean="0">
              <a:latin typeface="+mj-lt"/>
            </a:endParaRPr>
          </a:p>
          <a:p>
            <a:pPr lvl="1"/>
            <a:r>
              <a:rPr lang="fr-FR" sz="1600" dirty="0" smtClean="0">
                <a:solidFill>
                  <a:srgbClr val="FF0000"/>
                </a:solidFill>
                <a:latin typeface="+mj-lt"/>
              </a:rPr>
              <a:t>Sur les cellules primitives : </a:t>
            </a:r>
            <a:r>
              <a:rPr lang="fr-FR" sz="1600" dirty="0" err="1" smtClean="0">
                <a:solidFill>
                  <a:srgbClr val="FF0000"/>
                </a:solidFill>
                <a:latin typeface="+mj-lt"/>
              </a:rPr>
              <a:t>TGFß</a:t>
            </a:r>
            <a:r>
              <a:rPr lang="fr-FR" sz="1600" dirty="0" smtClean="0">
                <a:solidFill>
                  <a:srgbClr val="FF0000"/>
                </a:solidFill>
                <a:latin typeface="+mj-lt"/>
              </a:rPr>
              <a:t>, MIP-1</a:t>
            </a:r>
            <a:r>
              <a:rPr lang="el-GR" sz="1600" baseline="30000" dirty="0" smtClean="0">
                <a:solidFill>
                  <a:srgbClr val="FF0000"/>
                </a:solidFill>
                <a:latin typeface="+mj-lt"/>
              </a:rPr>
              <a:t>α</a:t>
            </a:r>
            <a:endParaRPr lang="el-GR" sz="1600" dirty="0" smtClean="0">
              <a:solidFill>
                <a:srgbClr val="FF0000"/>
              </a:solidFill>
              <a:latin typeface="+mj-lt"/>
            </a:endParaRPr>
          </a:p>
          <a:p>
            <a:pPr lvl="2"/>
            <a:r>
              <a:rPr lang="fr-FR" sz="1200" dirty="0" smtClean="0">
                <a:solidFill>
                  <a:srgbClr val="FF0000"/>
                </a:solidFill>
                <a:latin typeface="+mj-lt"/>
              </a:rPr>
              <a:t>mise hors cycle</a:t>
            </a:r>
          </a:p>
          <a:p>
            <a:pPr lvl="2"/>
            <a:r>
              <a:rPr lang="fr-FR" sz="1200" dirty="0" smtClean="0">
                <a:solidFill>
                  <a:srgbClr val="FF0000"/>
                </a:solidFill>
                <a:latin typeface="+mj-lt"/>
              </a:rPr>
              <a:t>– inhibition de la prolifération</a:t>
            </a:r>
          </a:p>
          <a:p>
            <a:pPr lvl="1"/>
            <a:endParaRPr lang="fr-FR" sz="1600" dirty="0" smtClean="0">
              <a:solidFill>
                <a:srgbClr val="FF0000"/>
              </a:solidFill>
              <a:latin typeface="+mj-lt"/>
            </a:endParaRPr>
          </a:p>
          <a:p>
            <a:pPr lvl="1"/>
            <a:r>
              <a:rPr lang="fr-FR" sz="1600" dirty="0" smtClean="0">
                <a:solidFill>
                  <a:srgbClr val="FF0000"/>
                </a:solidFill>
                <a:latin typeface="+mj-lt"/>
              </a:rPr>
              <a:t>Sur les progéniteurs :</a:t>
            </a:r>
          </a:p>
          <a:p>
            <a:pPr lvl="2"/>
            <a:r>
              <a:rPr lang="fr-FR" sz="1200" dirty="0" smtClean="0">
                <a:solidFill>
                  <a:srgbClr val="FF0000"/>
                </a:solidFill>
                <a:latin typeface="+mj-lt"/>
              </a:rPr>
              <a:t>– TNF</a:t>
            </a:r>
            <a:r>
              <a:rPr lang="el-GR" sz="1200" dirty="0" smtClean="0">
                <a:solidFill>
                  <a:srgbClr val="FF0000"/>
                </a:solidFill>
                <a:latin typeface="+mj-lt"/>
              </a:rPr>
              <a:t>α : ↓ </a:t>
            </a:r>
            <a:r>
              <a:rPr lang="fr-FR" sz="1200" dirty="0" smtClean="0">
                <a:solidFill>
                  <a:srgbClr val="FF0000"/>
                </a:solidFill>
                <a:latin typeface="+mj-lt"/>
              </a:rPr>
              <a:t>R-G-CSF, ↑ R-GM-CSF et R-IL-3</a:t>
            </a:r>
          </a:p>
          <a:p>
            <a:pPr lvl="2"/>
            <a:r>
              <a:rPr lang="fr-FR" sz="1200" dirty="0" smtClean="0">
                <a:solidFill>
                  <a:srgbClr val="FF0000"/>
                </a:solidFill>
                <a:latin typeface="+mj-lt"/>
              </a:rPr>
              <a:t>– IFN </a:t>
            </a:r>
            <a:r>
              <a:rPr lang="el-GR" sz="1200" dirty="0" smtClean="0">
                <a:solidFill>
                  <a:srgbClr val="FF0000"/>
                </a:solidFill>
                <a:latin typeface="+mj-lt"/>
              </a:rPr>
              <a:t>α</a:t>
            </a:r>
            <a:r>
              <a:rPr lang="fr-FR" sz="1200" dirty="0" smtClean="0">
                <a:solidFill>
                  <a:srgbClr val="FF0000"/>
                </a:solidFill>
                <a:latin typeface="+mj-lt"/>
              </a:rPr>
              <a:t>ß</a:t>
            </a:r>
            <a:r>
              <a:rPr lang="el-GR" sz="1200" dirty="0" smtClean="0">
                <a:solidFill>
                  <a:srgbClr val="FF0000"/>
                </a:solidFill>
                <a:latin typeface="+mj-lt"/>
              </a:rPr>
              <a:t>γ : ↑ </a:t>
            </a:r>
            <a:r>
              <a:rPr lang="fr-FR" sz="1200" dirty="0" err="1" smtClean="0">
                <a:solidFill>
                  <a:srgbClr val="FF0000"/>
                </a:solidFill>
                <a:latin typeface="+mj-lt"/>
              </a:rPr>
              <a:t>cytotoxicité</a:t>
            </a:r>
            <a:r>
              <a:rPr lang="fr-FR" sz="1200" dirty="0" smtClean="0">
                <a:solidFill>
                  <a:srgbClr val="FF0000"/>
                </a:solidFill>
                <a:latin typeface="+mj-lt"/>
              </a:rPr>
              <a:t> ( effet direct et indirect)</a:t>
            </a:r>
          </a:p>
          <a:p>
            <a:pPr lvl="2"/>
            <a:r>
              <a:rPr lang="fr-FR" sz="1200" dirty="0" smtClean="0">
                <a:solidFill>
                  <a:srgbClr val="FF0000"/>
                </a:solidFill>
                <a:latin typeface="+mj-lt"/>
              </a:rPr>
              <a:t>– PGE1 : ↓ différenciation M des CFU-GM</a:t>
            </a:r>
          </a:p>
          <a:p>
            <a:pPr lvl="1"/>
            <a:endParaRPr lang="fr-FR" sz="1600" dirty="0" smtClean="0">
              <a:solidFill>
                <a:srgbClr val="FF0000"/>
              </a:solidFill>
              <a:latin typeface="+mj-lt"/>
            </a:endParaRPr>
          </a:p>
          <a:p>
            <a:pPr lvl="1"/>
            <a:r>
              <a:rPr lang="fr-FR" sz="1600" dirty="0" smtClean="0">
                <a:solidFill>
                  <a:srgbClr val="FF0000"/>
                </a:solidFill>
                <a:latin typeface="+mj-lt"/>
              </a:rPr>
              <a:t>Sur la synthèse de cytokines :</a:t>
            </a:r>
          </a:p>
          <a:p>
            <a:pPr lvl="2"/>
            <a:r>
              <a:rPr lang="fr-FR" sz="1200" dirty="0" smtClean="0">
                <a:solidFill>
                  <a:srgbClr val="FF0000"/>
                </a:solidFill>
                <a:latin typeface="+mj-lt"/>
              </a:rPr>
              <a:t>– IL-10 : ↓ production de FCH par monocytes et lymphocytes T</a:t>
            </a:r>
          </a:p>
          <a:p>
            <a:pPr lvl="2"/>
            <a:r>
              <a:rPr lang="fr-FR" sz="1200" dirty="0" smtClean="0">
                <a:solidFill>
                  <a:srgbClr val="FF0000"/>
                </a:solidFill>
                <a:latin typeface="+mj-lt"/>
              </a:rPr>
              <a:t>– </a:t>
            </a:r>
            <a:r>
              <a:rPr lang="fr-FR" sz="1200" dirty="0" err="1" smtClean="0">
                <a:solidFill>
                  <a:srgbClr val="FF0000"/>
                </a:solidFill>
                <a:latin typeface="+mj-lt"/>
              </a:rPr>
              <a:t>Lactoferrine</a:t>
            </a:r>
            <a:r>
              <a:rPr lang="fr-FR" sz="1200" dirty="0" smtClean="0">
                <a:solidFill>
                  <a:srgbClr val="FF0000"/>
                </a:solidFill>
                <a:latin typeface="+mj-lt"/>
              </a:rPr>
              <a:t> : ↓ production de G-CSF et de GM-CSF par monocytes</a:t>
            </a:r>
          </a:p>
          <a:p>
            <a:endParaRPr lang="fr-FR" sz="2000" dirty="0" smtClean="0">
              <a:solidFill>
                <a:srgbClr val="FF0000"/>
              </a:solidFill>
              <a:latin typeface="+mj-lt"/>
            </a:endParaRPr>
          </a:p>
          <a:p>
            <a:endParaRPr lang="fr-FR" sz="2000" dirty="0" smtClean="0">
              <a:latin typeface="+mj-lt"/>
            </a:endParaRPr>
          </a:p>
          <a:p>
            <a:pPr lvl="2">
              <a:buFontTx/>
              <a:buNone/>
            </a:pPr>
            <a:endParaRPr lang="fr-FR" sz="1400" dirty="0" smtClean="0">
              <a:latin typeface="+mj-lt"/>
            </a:endParaRPr>
          </a:p>
        </p:txBody>
      </p:sp>
      <p:sp>
        <p:nvSpPr>
          <p:cNvPr id="47107" name="Titre 4"/>
          <p:cNvSpPr>
            <a:spLocks noGrp="1"/>
          </p:cNvSpPr>
          <p:nvPr>
            <p:ph type="title" idx="4294967295"/>
          </p:nvPr>
        </p:nvSpPr>
        <p:spPr>
          <a:xfrm>
            <a:off x="0" y="0"/>
            <a:ext cx="8229600" cy="1143000"/>
          </a:xfrm>
        </p:spPr>
        <p:txBody>
          <a:bodyPr/>
          <a:lstStyle/>
          <a:p>
            <a:pPr eaLnBrk="1" hangingPunct="1"/>
            <a:r>
              <a:rPr lang="fr-FR" sz="2800" dirty="0" smtClean="0">
                <a:latin typeface="+mj-lt"/>
              </a:rPr>
              <a:t>Régulation de l’hématopoïèse</a:t>
            </a:r>
            <a:r>
              <a:rPr lang="fr-FR" sz="2800" dirty="0" smtClean="0"/>
              <a:t>: Cytokines</a:t>
            </a:r>
            <a:r>
              <a:rPr lang="fr-FR" sz="2800" b="1" dirty="0" smtClean="0"/>
              <a:t/>
            </a:r>
            <a:br>
              <a:rPr lang="fr-FR" sz="2800" b="1" dirty="0" smtClean="0"/>
            </a:br>
            <a:endParaRPr lang="fr-FR" sz="2800" dirty="0" smtClean="0">
              <a:latin typeface="+mj-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4294967295"/>
          </p:nvPr>
        </p:nvSpPr>
        <p:spPr>
          <a:xfrm>
            <a:off x="1" y="739808"/>
            <a:ext cx="7579150" cy="4886325"/>
          </a:xfrm>
        </p:spPr>
        <p:txBody>
          <a:bodyPr/>
          <a:lstStyle/>
          <a:p>
            <a:endParaRPr lang="fr-FR" sz="1600" dirty="0" smtClean="0">
              <a:latin typeface="+mj-lt"/>
            </a:endParaRPr>
          </a:p>
          <a:p>
            <a:r>
              <a:rPr lang="fr-FR" sz="2000" dirty="0" smtClean="0"/>
              <a:t>Mécanisme d’action des cytokine</a:t>
            </a:r>
          </a:p>
          <a:p>
            <a:pPr lvl="1"/>
            <a:endParaRPr lang="fr-FR" sz="1800" dirty="0" smtClean="0"/>
          </a:p>
          <a:p>
            <a:pPr lvl="1"/>
            <a:r>
              <a:rPr lang="fr-FR" sz="1800" dirty="0" smtClean="0"/>
              <a:t>complexe</a:t>
            </a:r>
          </a:p>
          <a:p>
            <a:pPr lvl="2"/>
            <a:r>
              <a:rPr lang="fr-FR" sz="1600" dirty="0" smtClean="0"/>
              <a:t>Action pléiotropique </a:t>
            </a:r>
          </a:p>
          <a:p>
            <a:pPr lvl="2"/>
            <a:r>
              <a:rPr lang="fr-FR" sz="1600" dirty="0" smtClean="0"/>
              <a:t>fonctions potentiellement différentes en fonction du type cellulaire. </a:t>
            </a:r>
          </a:p>
          <a:p>
            <a:pPr lvl="2"/>
            <a:r>
              <a:rPr lang="fr-FR" sz="1600" dirty="0" smtClean="0"/>
              <a:t>Fonctions en partie redondantes entre plusieurs cytokines</a:t>
            </a:r>
            <a:endParaRPr lang="fr-FR" sz="1400" dirty="0" smtClean="0"/>
          </a:p>
          <a:p>
            <a:pPr lvl="1"/>
            <a:endParaRPr lang="fr-FR" sz="1800" dirty="0" smtClean="0">
              <a:latin typeface="+mj-lt"/>
            </a:endParaRPr>
          </a:p>
          <a:p>
            <a:pPr lvl="1"/>
            <a:endParaRPr lang="fr-FR" sz="1800" dirty="0" smtClean="0">
              <a:latin typeface="+mj-lt"/>
            </a:endParaRPr>
          </a:p>
          <a:p>
            <a:pPr lvl="1"/>
            <a:r>
              <a:rPr lang="fr-FR" sz="1800" dirty="0" smtClean="0"/>
              <a:t>Nécessité d’une liaison à un récepteur spécifique</a:t>
            </a:r>
            <a:endParaRPr lang="fr-FR" sz="1800" dirty="0" smtClean="0">
              <a:latin typeface="+mj-lt"/>
            </a:endParaRPr>
          </a:p>
          <a:p>
            <a:pPr lvl="2"/>
            <a:r>
              <a:rPr lang="fr-FR" sz="1600" dirty="0" smtClean="0"/>
              <a:t>récepteurs de grande affinité</a:t>
            </a:r>
          </a:p>
          <a:p>
            <a:pPr lvl="2"/>
            <a:r>
              <a:rPr lang="fr-FR" sz="1600" dirty="0" smtClean="0"/>
              <a:t>Spécifiques d’une cytokine</a:t>
            </a:r>
          </a:p>
          <a:p>
            <a:pPr lvl="2"/>
            <a:r>
              <a:rPr lang="fr-FR" sz="1600" dirty="0" smtClean="0"/>
              <a:t>2 superfamilles</a:t>
            </a:r>
          </a:p>
          <a:p>
            <a:pPr lvl="3"/>
            <a:r>
              <a:rPr lang="fr-FR" sz="1400" dirty="0" smtClean="0"/>
              <a:t>Récepteurs de cytokines hématopoïétiques </a:t>
            </a:r>
          </a:p>
          <a:p>
            <a:pPr lvl="3"/>
            <a:r>
              <a:rPr lang="fr-FR" sz="1400" dirty="0" smtClean="0"/>
              <a:t>Les récepteurs à activité tyrosine-kinase: </a:t>
            </a:r>
          </a:p>
          <a:p>
            <a:pPr lvl="3"/>
            <a:endParaRPr lang="fr-FR" sz="1400" dirty="0" smtClean="0"/>
          </a:p>
          <a:p>
            <a:pPr lvl="3">
              <a:buFontTx/>
              <a:buNone/>
            </a:pPr>
            <a:endParaRPr lang="fr-FR" sz="1000" dirty="0" smtClean="0">
              <a:latin typeface="+mj-lt"/>
            </a:endParaRPr>
          </a:p>
        </p:txBody>
      </p:sp>
      <p:sp>
        <p:nvSpPr>
          <p:cNvPr id="47107" name="Titre 4"/>
          <p:cNvSpPr>
            <a:spLocks noGrp="1"/>
          </p:cNvSpPr>
          <p:nvPr>
            <p:ph type="title" idx="4294967295"/>
          </p:nvPr>
        </p:nvSpPr>
        <p:spPr>
          <a:xfrm>
            <a:off x="0" y="0"/>
            <a:ext cx="8229600" cy="1143000"/>
          </a:xfrm>
        </p:spPr>
        <p:txBody>
          <a:bodyPr/>
          <a:lstStyle/>
          <a:p>
            <a:pPr eaLnBrk="1" hangingPunct="1"/>
            <a:r>
              <a:rPr lang="fr-FR" sz="2800" dirty="0" smtClean="0">
                <a:latin typeface="+mj-lt"/>
              </a:rPr>
              <a:t>Régulation de l’hématopoïèse</a:t>
            </a:r>
            <a:r>
              <a:rPr lang="fr-FR" sz="2800" dirty="0" smtClean="0"/>
              <a:t>: Cytokines</a:t>
            </a:r>
            <a:r>
              <a:rPr lang="fr-FR" sz="2800" b="1" dirty="0" smtClean="0"/>
              <a:t/>
            </a:r>
            <a:br>
              <a:rPr lang="fr-FR" sz="2800" b="1" dirty="0" smtClean="0"/>
            </a:br>
            <a:endParaRPr lang="fr-FR" sz="2800" dirty="0" smtClean="0">
              <a:latin typeface="+mj-l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smtClean="0"/>
              <a:t>Superfamille des Récepteurs de cytokines hématopoïétiques </a:t>
            </a:r>
          </a:p>
        </p:txBody>
      </p:sp>
      <p:sp>
        <p:nvSpPr>
          <p:cNvPr id="3" name="Espace réservé du contenu 2"/>
          <p:cNvSpPr>
            <a:spLocks noGrp="1"/>
          </p:cNvSpPr>
          <p:nvPr>
            <p:ph idx="1"/>
          </p:nvPr>
        </p:nvSpPr>
        <p:spPr/>
        <p:txBody>
          <a:bodyPr/>
          <a:lstStyle/>
          <a:p>
            <a:endParaRPr lang="fr-FR" sz="1400" dirty="0" smtClean="0"/>
          </a:p>
          <a:p>
            <a:endParaRPr lang="fr-FR" sz="1400" dirty="0" smtClean="0"/>
          </a:p>
          <a:p>
            <a:endParaRPr lang="fr-FR" sz="1400" dirty="0" smtClean="0"/>
          </a:p>
          <a:p>
            <a:endParaRPr lang="fr-FR" sz="1400" dirty="0" smtClean="0"/>
          </a:p>
          <a:p>
            <a:endParaRPr lang="fr-FR" sz="1400" dirty="0" smtClean="0"/>
          </a:p>
          <a:p>
            <a:endParaRPr lang="fr-FR" sz="1400" dirty="0" smtClean="0"/>
          </a:p>
          <a:p>
            <a:endParaRPr lang="fr-FR" sz="1400" dirty="0" smtClean="0"/>
          </a:p>
          <a:p>
            <a:endParaRPr lang="fr-FR" sz="1400" dirty="0" smtClean="0"/>
          </a:p>
          <a:p>
            <a:endParaRPr lang="fr-FR" sz="1400" dirty="0" smtClean="0"/>
          </a:p>
          <a:p>
            <a:endParaRPr lang="fr-FR" sz="1400" dirty="0" smtClean="0"/>
          </a:p>
          <a:p>
            <a:endParaRPr lang="fr-FR" sz="1400" dirty="0" smtClean="0"/>
          </a:p>
          <a:p>
            <a:endParaRPr lang="fr-FR" sz="1400" dirty="0" smtClean="0"/>
          </a:p>
          <a:p>
            <a:r>
              <a:rPr lang="fr-FR" sz="1400" dirty="0" smtClean="0"/>
              <a:t>complexe protéique composé de plusieurs sous-unités. </a:t>
            </a:r>
          </a:p>
          <a:p>
            <a:pPr lvl="1"/>
            <a:r>
              <a:rPr lang="fr-FR" sz="1000" dirty="0" smtClean="0"/>
              <a:t>Une sous-unité responsable de la liaison au ligand</a:t>
            </a:r>
          </a:p>
          <a:p>
            <a:pPr lvl="1"/>
            <a:r>
              <a:rPr lang="fr-FR" sz="1000" dirty="0" smtClean="0"/>
              <a:t>une sous-unité responsable de la transduction du signal </a:t>
            </a:r>
          </a:p>
          <a:p>
            <a:pPr lvl="1"/>
            <a:endParaRPr lang="fr-FR" sz="1000" dirty="0" smtClean="0"/>
          </a:p>
          <a:p>
            <a:r>
              <a:rPr lang="fr-FR" sz="1400" dirty="0" smtClean="0"/>
              <a:t>liaison de la cytokine au récepteur </a:t>
            </a:r>
          </a:p>
          <a:p>
            <a:pPr lvl="1"/>
            <a:r>
              <a:rPr lang="fr-FR" sz="1000" dirty="0" smtClean="0"/>
              <a:t>L’unité de transduction propage ce signal aux seconds messagers. </a:t>
            </a:r>
          </a:p>
          <a:p>
            <a:pPr lvl="1"/>
            <a:r>
              <a:rPr lang="fr-FR" sz="1000" dirty="0" smtClean="0"/>
              <a:t>interaction protéine-protéine ou par cascade de phosphorylation. </a:t>
            </a:r>
          </a:p>
          <a:p>
            <a:endParaRPr lang="fr-FR" sz="1400" dirty="0" smtClean="0"/>
          </a:p>
        </p:txBody>
      </p:sp>
      <p:pic>
        <p:nvPicPr>
          <p:cNvPr id="5" name="Image 4"/>
          <p:cNvPicPr/>
          <p:nvPr/>
        </p:nvPicPr>
        <p:blipFill>
          <a:blip r:embed="rId2" cstate="print"/>
          <a:srcRect/>
          <a:stretch>
            <a:fillRect/>
          </a:stretch>
        </p:blipFill>
        <p:spPr bwMode="auto">
          <a:xfrm>
            <a:off x="3785039" y="1577518"/>
            <a:ext cx="5231523" cy="2844198"/>
          </a:xfrm>
          <a:prstGeom prst="rect">
            <a:avLst/>
          </a:prstGeom>
          <a:noFill/>
          <a:ln w="9525">
            <a:solidFill>
              <a:schemeClr val="tx1"/>
            </a:solid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smtClean="0"/>
              <a:t>Superfamille des Récepteurs de cytokines hématopoïétiques </a:t>
            </a:r>
          </a:p>
        </p:txBody>
      </p:sp>
      <p:sp>
        <p:nvSpPr>
          <p:cNvPr id="3" name="Espace réservé du contenu 2"/>
          <p:cNvSpPr>
            <a:spLocks noGrp="1"/>
          </p:cNvSpPr>
          <p:nvPr>
            <p:ph idx="1"/>
          </p:nvPr>
        </p:nvSpPr>
        <p:spPr/>
        <p:txBody>
          <a:bodyPr/>
          <a:lstStyle/>
          <a:p>
            <a:endParaRPr lang="fr-FR" sz="1400" dirty="0" smtClean="0"/>
          </a:p>
          <a:p>
            <a:endParaRPr lang="fr-FR" sz="1400" dirty="0" smtClean="0"/>
          </a:p>
          <a:p>
            <a:r>
              <a:rPr lang="fr-FR" sz="1400" dirty="0" smtClean="0"/>
              <a:t>Récepteurs gp130 :</a:t>
            </a:r>
          </a:p>
          <a:p>
            <a:pPr lvl="1"/>
            <a:r>
              <a:rPr lang="fr-FR" sz="1000" dirty="0" smtClean="0"/>
              <a:t>gp130 commune: transduction du signal</a:t>
            </a:r>
          </a:p>
          <a:p>
            <a:pPr lvl="1"/>
            <a:r>
              <a:rPr lang="fr-FR" sz="1000" dirty="0" smtClean="0"/>
              <a:t>chaînes </a:t>
            </a:r>
            <a:r>
              <a:rPr lang="fr-FR" sz="1000" dirty="0" smtClean="0">
                <a:latin typeface="Symbol" pitchFamily="18" charset="2"/>
              </a:rPr>
              <a:t>a</a:t>
            </a:r>
            <a:r>
              <a:rPr lang="fr-FR" sz="1000" dirty="0" smtClean="0"/>
              <a:t> différentes.</a:t>
            </a:r>
          </a:p>
          <a:p>
            <a:pPr>
              <a:buNone/>
            </a:pPr>
            <a:r>
              <a:rPr lang="fr-FR" sz="1400" dirty="0" smtClean="0"/>
              <a:t>	</a:t>
            </a:r>
          </a:p>
          <a:p>
            <a:pPr marL="342900" lvl="1" indent="-342900">
              <a:buFontTx/>
              <a:buChar char="•"/>
            </a:pPr>
            <a:r>
              <a:rPr lang="fr-FR" sz="1400" dirty="0" smtClean="0"/>
              <a:t>Famille gp140</a:t>
            </a:r>
          </a:p>
          <a:p>
            <a:pPr lvl="1"/>
            <a:r>
              <a:rPr lang="fr-FR" sz="1000" dirty="0" smtClean="0"/>
              <a:t>gp140 commune: transduction du signal</a:t>
            </a:r>
          </a:p>
          <a:p>
            <a:pPr lvl="1"/>
            <a:r>
              <a:rPr lang="fr-FR" sz="1000" dirty="0" smtClean="0"/>
              <a:t>chaînes a différentes.</a:t>
            </a:r>
          </a:p>
          <a:p>
            <a:pPr>
              <a:buNone/>
            </a:pPr>
            <a:endParaRPr lang="fr-FR" sz="1400" dirty="0" smtClean="0"/>
          </a:p>
          <a:p>
            <a:r>
              <a:rPr lang="fr-FR" sz="1400" dirty="0" smtClean="0"/>
              <a:t>Famille des récepteurs à l’IL-2 : </a:t>
            </a:r>
          </a:p>
          <a:p>
            <a:pPr lvl="1"/>
            <a:r>
              <a:rPr lang="fr-FR" sz="1000" dirty="0" smtClean="0"/>
              <a:t>chaînes </a:t>
            </a:r>
            <a:r>
              <a:rPr lang="fr-FR" sz="1000" dirty="0" smtClean="0">
                <a:latin typeface="Symbol" pitchFamily="18" charset="2"/>
              </a:rPr>
              <a:t>a: </a:t>
            </a:r>
            <a:r>
              <a:rPr lang="fr-FR" sz="1000" dirty="0" smtClean="0">
                <a:latin typeface="+mj-lt"/>
              </a:rPr>
              <a:t>liaison au ligand</a:t>
            </a:r>
          </a:p>
          <a:p>
            <a:pPr lvl="1"/>
            <a:r>
              <a:rPr lang="fr-FR" sz="1000" dirty="0" smtClean="0"/>
              <a:t>Chaînes </a:t>
            </a:r>
            <a:r>
              <a:rPr lang="fr-FR" sz="1000" dirty="0" err="1" smtClean="0">
                <a:latin typeface="Symbol" pitchFamily="18" charset="2"/>
              </a:rPr>
              <a:t>b,g</a:t>
            </a:r>
            <a:r>
              <a:rPr lang="fr-FR" sz="1000" dirty="0" smtClean="0"/>
              <a:t> :transduction du signal</a:t>
            </a:r>
          </a:p>
          <a:p>
            <a:endParaRPr lang="fr-FR" sz="1400" dirty="0" smtClean="0"/>
          </a:p>
          <a:p>
            <a:r>
              <a:rPr lang="fr-FR" sz="1400" dirty="0" smtClean="0"/>
              <a:t>Famille du récepteur à l’hormone de croissance </a:t>
            </a:r>
          </a:p>
          <a:p>
            <a:pPr lvl="1"/>
            <a:r>
              <a:rPr lang="fr-FR" sz="1000" dirty="0" smtClean="0"/>
              <a:t>sous unité unique formant des homodimères après liaison avec le ligand. </a:t>
            </a:r>
          </a:p>
          <a:p>
            <a:pPr lvl="1"/>
            <a:endParaRPr lang="fr-FR" sz="1000" dirty="0" smtClean="0"/>
          </a:p>
          <a:p>
            <a:r>
              <a:rPr lang="fr-FR" sz="1400" dirty="0" smtClean="0"/>
              <a:t>Famille des récepteurs à l’interféron : </a:t>
            </a:r>
          </a:p>
          <a:p>
            <a:pPr lvl="1"/>
            <a:r>
              <a:rPr lang="fr-FR" sz="1000" dirty="0" smtClean="0"/>
              <a:t>les deux chaînes participent à la transduction du signal.</a:t>
            </a:r>
          </a:p>
          <a:p>
            <a:pPr>
              <a:buNone/>
            </a:pPr>
            <a:r>
              <a:rPr lang="fr-FR" sz="1400" dirty="0" smtClean="0"/>
              <a:t>	</a:t>
            </a:r>
          </a:p>
          <a:p>
            <a:pPr lvl="1"/>
            <a:endParaRPr lang="fr-FR" sz="1000" dirty="0" smtClean="0"/>
          </a:p>
        </p:txBody>
      </p:sp>
      <p:pic>
        <p:nvPicPr>
          <p:cNvPr id="4" name="Image 3"/>
          <p:cNvPicPr/>
          <p:nvPr/>
        </p:nvPicPr>
        <p:blipFill>
          <a:blip r:embed="rId2" cstate="print"/>
          <a:srcRect/>
          <a:stretch>
            <a:fillRect/>
          </a:stretch>
        </p:blipFill>
        <p:spPr bwMode="auto">
          <a:xfrm>
            <a:off x="3785039" y="1577518"/>
            <a:ext cx="5231523" cy="2844198"/>
          </a:xfrm>
          <a:prstGeom prst="rect">
            <a:avLst/>
          </a:prstGeom>
          <a:noFill/>
          <a:ln w="9525">
            <a:solidFill>
              <a:schemeClr val="tx1"/>
            </a:solid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8229600" cy="1143000"/>
          </a:xfrm>
        </p:spPr>
        <p:txBody>
          <a:bodyPr/>
          <a:lstStyle/>
          <a:p>
            <a:pPr algn="l" eaLnBrk="1" hangingPunct="1"/>
            <a:r>
              <a:rPr lang="fr-FR" sz="2800" dirty="0" smtClean="0">
                <a:latin typeface="+mj-lt"/>
              </a:rPr>
              <a:t>Sites de l’hématopoïèse</a:t>
            </a:r>
          </a:p>
        </p:txBody>
      </p:sp>
      <p:sp>
        <p:nvSpPr>
          <p:cNvPr id="4099" name="Rectangle 3"/>
          <p:cNvSpPr>
            <a:spLocks noGrp="1" noChangeArrowheads="1"/>
          </p:cNvSpPr>
          <p:nvPr>
            <p:ph type="body" idx="1"/>
          </p:nvPr>
        </p:nvSpPr>
        <p:spPr>
          <a:xfrm>
            <a:off x="457201" y="1600200"/>
            <a:ext cx="3907410" cy="4525963"/>
          </a:xfrm>
        </p:spPr>
        <p:txBody>
          <a:bodyPr/>
          <a:lstStyle/>
          <a:p>
            <a:pPr eaLnBrk="1" hangingPunct="1">
              <a:lnSpc>
                <a:spcPct val="80000"/>
              </a:lnSpc>
            </a:pPr>
            <a:r>
              <a:rPr lang="fr-FR" sz="1600" dirty="0" smtClean="0">
                <a:latin typeface="+mj-lt"/>
              </a:rPr>
              <a:t>Hématopoïèse embryonnaire et fœtale</a:t>
            </a:r>
          </a:p>
          <a:p>
            <a:pPr marL="342900" lvl="1" indent="-342900" eaLnBrk="1" hangingPunct="1">
              <a:lnSpc>
                <a:spcPct val="80000"/>
              </a:lnSpc>
              <a:buChar char="•"/>
            </a:pPr>
            <a:endParaRPr lang="fr-FR" sz="1600" dirty="0" smtClean="0">
              <a:latin typeface="+mj-lt"/>
              <a:ea typeface="+mn-ea"/>
              <a:cs typeface="+mn-cs"/>
            </a:endParaRPr>
          </a:p>
          <a:p>
            <a:pPr lvl="1" eaLnBrk="1" hangingPunct="1">
              <a:lnSpc>
                <a:spcPct val="80000"/>
              </a:lnSpc>
            </a:pPr>
            <a:r>
              <a:rPr lang="fr-FR" sz="1800" dirty="0" smtClean="0">
                <a:latin typeface="+mj-lt"/>
                <a:ea typeface="+mn-ea"/>
                <a:cs typeface="+mn-cs"/>
              </a:rPr>
              <a:t>Période hépatosplénique (3ème au 6ème mois de vie intra-utérine)</a:t>
            </a:r>
          </a:p>
          <a:p>
            <a:pPr lvl="2" eaLnBrk="1" hangingPunct="1">
              <a:lnSpc>
                <a:spcPct val="80000"/>
              </a:lnSpc>
            </a:pPr>
            <a:endParaRPr lang="fr-FR" sz="1600" dirty="0" smtClean="0">
              <a:latin typeface="+mj-lt"/>
              <a:ea typeface="+mn-ea"/>
              <a:cs typeface="+mn-cs"/>
            </a:endParaRPr>
          </a:p>
          <a:p>
            <a:pPr lvl="2" eaLnBrk="1" hangingPunct="1">
              <a:lnSpc>
                <a:spcPct val="80000"/>
              </a:lnSpc>
            </a:pPr>
            <a:r>
              <a:rPr lang="fr-FR" sz="1600" dirty="0" smtClean="0">
                <a:latin typeface="+mj-lt"/>
                <a:ea typeface="+mn-ea"/>
                <a:cs typeface="+mn-cs"/>
              </a:rPr>
              <a:t>Migration du tissus hématopoïétique primitif et colonisation de l’ébauche hépatique à partir de la 5ème semaine</a:t>
            </a:r>
          </a:p>
          <a:p>
            <a:pPr lvl="3" eaLnBrk="1" hangingPunct="1">
              <a:lnSpc>
                <a:spcPct val="80000"/>
              </a:lnSpc>
            </a:pPr>
            <a:r>
              <a:rPr lang="fr-FR" sz="1400" dirty="0" smtClean="0">
                <a:latin typeface="+mj-lt"/>
                <a:ea typeface="+mn-ea"/>
                <a:cs typeface="+mn-cs"/>
              </a:rPr>
              <a:t>Hématopoïèse majoritairement érythroblastique </a:t>
            </a:r>
          </a:p>
          <a:p>
            <a:pPr lvl="3" eaLnBrk="1" hangingPunct="1">
              <a:lnSpc>
                <a:spcPct val="80000"/>
              </a:lnSpc>
            </a:pPr>
            <a:r>
              <a:rPr lang="fr-FR" sz="1400" dirty="0" smtClean="0">
                <a:latin typeface="+mj-lt"/>
                <a:ea typeface="+mn-ea"/>
                <a:cs typeface="+mn-cs"/>
              </a:rPr>
              <a:t>Évolution de l’aspect cytologique se rapprochant de l’érythropoïèse de l’adulte </a:t>
            </a:r>
          </a:p>
          <a:p>
            <a:pPr marL="342900" lvl="1" indent="-342900" eaLnBrk="1" hangingPunct="1">
              <a:lnSpc>
                <a:spcPct val="80000"/>
              </a:lnSpc>
              <a:buChar char="•"/>
            </a:pPr>
            <a:endParaRPr lang="fr-FR" sz="1600" dirty="0" smtClean="0">
              <a:latin typeface="+mj-lt"/>
              <a:ea typeface="+mn-ea"/>
              <a:cs typeface="+mn-cs"/>
            </a:endParaRPr>
          </a:p>
          <a:p>
            <a:pPr lvl="2" eaLnBrk="1" hangingPunct="1">
              <a:lnSpc>
                <a:spcPct val="80000"/>
              </a:lnSpc>
            </a:pPr>
            <a:r>
              <a:rPr lang="fr-FR" sz="1600" dirty="0" smtClean="0">
                <a:latin typeface="+mj-lt"/>
                <a:ea typeface="+mn-ea"/>
                <a:cs typeface="+mn-cs"/>
              </a:rPr>
              <a:t>Existence d’une hématopoïèse splénique minoritaire</a:t>
            </a:r>
          </a:p>
        </p:txBody>
      </p:sp>
      <p:pic>
        <p:nvPicPr>
          <p:cNvPr id="7" name="Picture 2" descr="C:\Users\Olivier\Pictures\MP Navigator EX\2011_10_02\IMG_0003_NEW.jpg"/>
          <p:cNvPicPr>
            <a:picLocks noChangeAspect="1" noChangeArrowheads="1"/>
          </p:cNvPicPr>
          <p:nvPr/>
        </p:nvPicPr>
        <p:blipFill>
          <a:blip r:embed="rId2" cstate="print"/>
          <a:srcRect/>
          <a:stretch>
            <a:fillRect/>
          </a:stretch>
        </p:blipFill>
        <p:spPr bwMode="auto">
          <a:xfrm>
            <a:off x="4990498" y="2168166"/>
            <a:ext cx="3794826" cy="2420626"/>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smtClean="0"/>
              <a:t>Superfamille des Récepteurs de cytokines hématopoïétiques </a:t>
            </a:r>
          </a:p>
        </p:txBody>
      </p:sp>
      <p:sp>
        <p:nvSpPr>
          <p:cNvPr id="3" name="Espace réservé du contenu 2"/>
          <p:cNvSpPr>
            <a:spLocks noGrp="1"/>
          </p:cNvSpPr>
          <p:nvPr>
            <p:ph idx="1"/>
          </p:nvPr>
        </p:nvSpPr>
        <p:spPr/>
        <p:txBody>
          <a:bodyPr/>
          <a:lstStyle/>
          <a:p>
            <a:endParaRPr lang="fr-FR" sz="1400" dirty="0" smtClean="0"/>
          </a:p>
          <a:p>
            <a:endParaRPr lang="fr-FR" sz="1400" dirty="0" smtClean="0"/>
          </a:p>
          <a:p>
            <a:r>
              <a:rPr lang="fr-FR" sz="1400" dirty="0" smtClean="0"/>
              <a:t>Récepteurs gp130 :</a:t>
            </a:r>
          </a:p>
          <a:p>
            <a:pPr lvl="1"/>
            <a:r>
              <a:rPr lang="fr-FR" sz="1000" dirty="0" smtClean="0"/>
              <a:t>gp130 commune: transduction du signal</a:t>
            </a:r>
          </a:p>
          <a:p>
            <a:pPr lvl="1"/>
            <a:r>
              <a:rPr lang="fr-FR" sz="1000" dirty="0" smtClean="0"/>
              <a:t>chaînes </a:t>
            </a:r>
            <a:r>
              <a:rPr lang="fr-FR" sz="1000" dirty="0" smtClean="0">
                <a:latin typeface="Symbol" pitchFamily="18" charset="2"/>
              </a:rPr>
              <a:t>a</a:t>
            </a:r>
            <a:r>
              <a:rPr lang="fr-FR" sz="1000" dirty="0" smtClean="0"/>
              <a:t> différentes.</a:t>
            </a:r>
          </a:p>
          <a:p>
            <a:pPr>
              <a:buNone/>
            </a:pPr>
            <a:r>
              <a:rPr lang="fr-FR" sz="1400" dirty="0" smtClean="0"/>
              <a:t>	</a:t>
            </a:r>
          </a:p>
          <a:p>
            <a:pPr marL="342900" lvl="1" indent="-342900">
              <a:buFontTx/>
              <a:buChar char="•"/>
            </a:pPr>
            <a:r>
              <a:rPr lang="fr-FR" sz="1400" dirty="0" smtClean="0"/>
              <a:t>Famille gp140</a:t>
            </a:r>
          </a:p>
          <a:p>
            <a:pPr lvl="1"/>
            <a:r>
              <a:rPr lang="fr-FR" sz="1000" dirty="0" smtClean="0"/>
              <a:t>gp140 commune: transduction du signal</a:t>
            </a:r>
          </a:p>
          <a:p>
            <a:pPr lvl="1"/>
            <a:r>
              <a:rPr lang="fr-FR" sz="1000" dirty="0" smtClean="0"/>
              <a:t>chaînes a différentes.</a:t>
            </a:r>
          </a:p>
          <a:p>
            <a:pPr>
              <a:buNone/>
            </a:pPr>
            <a:endParaRPr lang="fr-FR" sz="1400" dirty="0" smtClean="0"/>
          </a:p>
          <a:p>
            <a:r>
              <a:rPr lang="fr-FR" sz="1400" dirty="0" smtClean="0"/>
              <a:t>Famille des récepteurs à l’IL-2 : </a:t>
            </a:r>
          </a:p>
          <a:p>
            <a:pPr lvl="1"/>
            <a:r>
              <a:rPr lang="fr-FR" sz="1000" dirty="0" smtClean="0"/>
              <a:t>chaînes </a:t>
            </a:r>
            <a:r>
              <a:rPr lang="fr-FR" sz="1000" dirty="0" smtClean="0">
                <a:latin typeface="Symbol" pitchFamily="18" charset="2"/>
              </a:rPr>
              <a:t>a: </a:t>
            </a:r>
            <a:r>
              <a:rPr lang="fr-FR" sz="1000" dirty="0" smtClean="0">
                <a:latin typeface="+mj-lt"/>
              </a:rPr>
              <a:t>liaison au ligand</a:t>
            </a:r>
          </a:p>
          <a:p>
            <a:pPr lvl="1"/>
            <a:r>
              <a:rPr lang="fr-FR" sz="1000" dirty="0" smtClean="0"/>
              <a:t>Chaînes </a:t>
            </a:r>
            <a:r>
              <a:rPr lang="fr-FR" sz="1000" dirty="0" err="1" smtClean="0">
                <a:latin typeface="Symbol" pitchFamily="18" charset="2"/>
              </a:rPr>
              <a:t>b,g</a:t>
            </a:r>
            <a:r>
              <a:rPr lang="fr-FR" sz="1000" dirty="0" smtClean="0"/>
              <a:t> :transduction du signal</a:t>
            </a:r>
          </a:p>
          <a:p>
            <a:endParaRPr lang="fr-FR" sz="1400" dirty="0" smtClean="0"/>
          </a:p>
          <a:p>
            <a:r>
              <a:rPr lang="fr-FR" sz="1400" dirty="0" smtClean="0"/>
              <a:t>Famille du récepteur à l’hormone de croissance </a:t>
            </a:r>
          </a:p>
          <a:p>
            <a:pPr lvl="1"/>
            <a:r>
              <a:rPr lang="fr-FR" sz="1000" dirty="0" smtClean="0"/>
              <a:t>sous unité unique formant des homodimères après liaison avec le ligand. </a:t>
            </a:r>
          </a:p>
          <a:p>
            <a:pPr lvl="1"/>
            <a:endParaRPr lang="fr-FR" sz="1000" dirty="0" smtClean="0"/>
          </a:p>
          <a:p>
            <a:r>
              <a:rPr lang="fr-FR" sz="1400" dirty="0" smtClean="0"/>
              <a:t>Famille des récepteurs à l’interféron : </a:t>
            </a:r>
          </a:p>
          <a:p>
            <a:pPr lvl="1"/>
            <a:r>
              <a:rPr lang="fr-FR" sz="1000" dirty="0" smtClean="0"/>
              <a:t>les deux chaînes participent à la transduction du signal.</a:t>
            </a:r>
          </a:p>
          <a:p>
            <a:pPr>
              <a:buNone/>
            </a:pPr>
            <a:r>
              <a:rPr lang="fr-FR" sz="1400" dirty="0" smtClean="0"/>
              <a:t>	</a:t>
            </a:r>
          </a:p>
          <a:p>
            <a:pPr lvl="1"/>
            <a:endParaRPr lang="fr-FR" sz="1000" dirty="0" smtClean="0"/>
          </a:p>
        </p:txBody>
      </p:sp>
      <p:pic>
        <p:nvPicPr>
          <p:cNvPr id="4" name="Image 3"/>
          <p:cNvPicPr/>
          <p:nvPr/>
        </p:nvPicPr>
        <p:blipFill>
          <a:blip r:embed="rId2" cstate="print"/>
          <a:srcRect/>
          <a:stretch>
            <a:fillRect/>
          </a:stretch>
        </p:blipFill>
        <p:spPr bwMode="auto">
          <a:xfrm>
            <a:off x="3785039" y="1577518"/>
            <a:ext cx="5231523" cy="2844198"/>
          </a:xfrm>
          <a:prstGeom prst="rect">
            <a:avLst/>
          </a:prstGeom>
          <a:noFill/>
          <a:ln w="9525">
            <a:solidFill>
              <a:schemeClr val="tx1"/>
            </a:solid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re 4"/>
          <p:cNvSpPr>
            <a:spLocks noGrp="1"/>
          </p:cNvSpPr>
          <p:nvPr>
            <p:ph type="title"/>
          </p:nvPr>
        </p:nvSpPr>
        <p:spPr>
          <a:xfrm>
            <a:off x="419493" y="0"/>
            <a:ext cx="8229600" cy="1143000"/>
          </a:xfrm>
        </p:spPr>
        <p:txBody>
          <a:bodyPr/>
          <a:lstStyle/>
          <a:p>
            <a:pPr eaLnBrk="1" hangingPunct="1"/>
            <a:r>
              <a:rPr lang="fr-FR" sz="2800" dirty="0" smtClean="0"/>
              <a:t>Superfamille des Récepteurs à tyrosine kinase</a:t>
            </a:r>
            <a:endParaRPr lang="fr-FR" sz="2800" dirty="0" smtClean="0">
              <a:latin typeface="+mj-lt"/>
            </a:endParaRPr>
          </a:p>
        </p:txBody>
      </p:sp>
      <p:sp>
        <p:nvSpPr>
          <p:cNvPr id="10" name="Espace réservé du contenu 9"/>
          <p:cNvSpPr>
            <a:spLocks noGrp="1"/>
          </p:cNvSpPr>
          <p:nvPr>
            <p:ph idx="1"/>
          </p:nvPr>
        </p:nvSpPr>
        <p:spPr>
          <a:xfrm>
            <a:off x="410065" y="987458"/>
            <a:ext cx="8229600" cy="4525963"/>
          </a:xfrm>
        </p:spPr>
        <p:txBody>
          <a:bodyPr/>
          <a:lstStyle/>
          <a:p>
            <a:r>
              <a:rPr lang="fr-FR" sz="1400" dirty="0" smtClean="0"/>
              <a:t>Structure</a:t>
            </a:r>
          </a:p>
          <a:p>
            <a:pPr lvl="1"/>
            <a:r>
              <a:rPr lang="fr-FR" sz="1000" dirty="0" smtClean="0"/>
              <a:t>domaine extra-membranaire contenant 5 domaines immunoglobuline-</a:t>
            </a:r>
            <a:r>
              <a:rPr lang="fr-FR" sz="1000" dirty="0" err="1" smtClean="0"/>
              <a:t>like</a:t>
            </a:r>
            <a:r>
              <a:rPr lang="fr-FR" sz="1000" dirty="0" smtClean="0"/>
              <a:t>, </a:t>
            </a:r>
          </a:p>
          <a:p>
            <a:pPr lvl="1"/>
            <a:r>
              <a:rPr lang="fr-FR" sz="1000" dirty="0" smtClean="0"/>
              <a:t>un domaine transmembranaire (TM), </a:t>
            </a:r>
          </a:p>
          <a:p>
            <a:pPr lvl="1"/>
            <a:r>
              <a:rPr lang="fr-FR" sz="1000" dirty="0" smtClean="0"/>
              <a:t>un domaine juxta-membranaire (JM) et un domaine kinase (KD) </a:t>
            </a:r>
          </a:p>
          <a:p>
            <a:r>
              <a:rPr lang="fr-FR" sz="1400" dirty="0" smtClean="0"/>
              <a:t>La liaison du ligand </a:t>
            </a:r>
          </a:p>
          <a:p>
            <a:pPr lvl="1"/>
            <a:r>
              <a:rPr lang="fr-FR" sz="1000" dirty="0" smtClean="0"/>
              <a:t>homodimérisation du récepteurs</a:t>
            </a:r>
          </a:p>
          <a:p>
            <a:pPr lvl="1"/>
            <a:r>
              <a:rPr lang="fr-FR" sz="1000" dirty="0" smtClean="0"/>
              <a:t>activation de l’activité kinase intrinsèque</a:t>
            </a:r>
          </a:p>
          <a:p>
            <a:pPr lvl="1"/>
            <a:r>
              <a:rPr lang="fr-FR" sz="1000" dirty="0" smtClean="0"/>
              <a:t>l’association avec second messagers et phosphorylation:</a:t>
            </a:r>
          </a:p>
          <a:p>
            <a:endParaRPr lang="fr-FR" sz="1400" dirty="0"/>
          </a:p>
        </p:txBody>
      </p:sp>
      <p:pic>
        <p:nvPicPr>
          <p:cNvPr id="5" name="Picture 2"/>
          <p:cNvPicPr>
            <a:picLocks noChangeAspect="1" noChangeArrowheads="1"/>
          </p:cNvPicPr>
          <p:nvPr/>
        </p:nvPicPr>
        <p:blipFill>
          <a:blip r:embed="rId2" cstate="print"/>
          <a:srcRect/>
          <a:stretch>
            <a:fillRect/>
          </a:stretch>
        </p:blipFill>
        <p:spPr bwMode="auto">
          <a:xfrm>
            <a:off x="452486" y="2978871"/>
            <a:ext cx="8392155" cy="3766008"/>
          </a:xfrm>
          <a:prstGeom prst="rect">
            <a:avLst/>
          </a:prstGeom>
          <a:noFill/>
          <a:ln w="9525">
            <a:solidFill>
              <a:schemeClr val="tx1"/>
            </a:solid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re 4"/>
          <p:cNvSpPr>
            <a:spLocks noGrp="1"/>
          </p:cNvSpPr>
          <p:nvPr>
            <p:ph type="title"/>
          </p:nvPr>
        </p:nvSpPr>
        <p:spPr/>
        <p:txBody>
          <a:bodyPr/>
          <a:lstStyle/>
          <a:p>
            <a:pPr eaLnBrk="1" hangingPunct="1"/>
            <a:r>
              <a:rPr lang="fr-FR" sz="2800" dirty="0" smtClean="0">
                <a:latin typeface="+mj-lt"/>
              </a:rPr>
              <a:t>Transduction du signal</a:t>
            </a:r>
          </a:p>
        </p:txBody>
      </p:sp>
      <p:sp>
        <p:nvSpPr>
          <p:cNvPr id="6" name="Espace réservé du contenu 5"/>
          <p:cNvSpPr>
            <a:spLocks noGrp="1"/>
          </p:cNvSpPr>
          <p:nvPr>
            <p:ph idx="1"/>
          </p:nvPr>
        </p:nvSpPr>
        <p:spPr>
          <a:xfrm>
            <a:off x="0" y="657520"/>
            <a:ext cx="4110087" cy="5828121"/>
          </a:xfrm>
        </p:spPr>
        <p:txBody>
          <a:bodyPr/>
          <a:lstStyle/>
          <a:p>
            <a:endParaRPr lang="fr-FR" sz="1600" dirty="0" smtClean="0"/>
          </a:p>
          <a:p>
            <a:endParaRPr lang="fr-FR" sz="1600" dirty="0" smtClean="0"/>
          </a:p>
          <a:p>
            <a:endParaRPr lang="fr-FR" sz="1600" dirty="0" smtClean="0"/>
          </a:p>
          <a:p>
            <a:r>
              <a:rPr lang="fr-FR" sz="1600" dirty="0" smtClean="0"/>
              <a:t>Activation Récepteurs à tyrosine kinase</a:t>
            </a:r>
          </a:p>
          <a:p>
            <a:pPr lvl="1"/>
            <a:r>
              <a:rPr lang="fr-FR" sz="1600" dirty="0" smtClean="0"/>
              <a:t>Liaison à un adaptateur contenant un site SH2</a:t>
            </a:r>
          </a:p>
          <a:p>
            <a:pPr lvl="1"/>
            <a:r>
              <a:rPr lang="fr-FR" sz="1600" dirty="0" smtClean="0"/>
              <a:t>Transduction du signal</a:t>
            </a:r>
          </a:p>
          <a:p>
            <a:pPr lvl="2"/>
            <a:r>
              <a:rPr lang="fr-FR" sz="1400" dirty="0" smtClean="0"/>
              <a:t>voie ras/raf/MEK/ERK </a:t>
            </a:r>
          </a:p>
          <a:p>
            <a:pPr lvl="2"/>
            <a:r>
              <a:rPr lang="fr-FR" sz="1400" dirty="0" smtClean="0"/>
              <a:t>voie PI3K/</a:t>
            </a:r>
            <a:r>
              <a:rPr lang="fr-FR" sz="1400" dirty="0" err="1" smtClean="0"/>
              <a:t>akt</a:t>
            </a:r>
            <a:endParaRPr lang="fr-FR" sz="1400" dirty="0" smtClean="0"/>
          </a:p>
          <a:p>
            <a:pPr lvl="2"/>
            <a:endParaRPr lang="fr-FR" sz="1000" dirty="0" smtClean="0"/>
          </a:p>
          <a:p>
            <a:r>
              <a:rPr lang="fr-FR" sz="1800" dirty="0" smtClean="0"/>
              <a:t>Activation Récepteurs de cytokines hématopoïétiques </a:t>
            </a:r>
          </a:p>
          <a:p>
            <a:pPr lvl="1"/>
            <a:r>
              <a:rPr lang="fr-FR" sz="1400" dirty="0" smtClean="0"/>
              <a:t>Recrutement d’une tyrosine kinase associée: JAK</a:t>
            </a:r>
          </a:p>
          <a:p>
            <a:pPr lvl="1"/>
            <a:r>
              <a:rPr lang="fr-FR" sz="1400" dirty="0" smtClean="0"/>
              <a:t>Transduction du signal </a:t>
            </a:r>
          </a:p>
          <a:p>
            <a:pPr lvl="2"/>
            <a:r>
              <a:rPr lang="fr-FR" sz="1400" dirty="0" smtClean="0"/>
              <a:t>Voie JAK/STAT</a:t>
            </a:r>
          </a:p>
          <a:p>
            <a:pPr lvl="2"/>
            <a:r>
              <a:rPr lang="fr-FR" sz="1400" dirty="0" smtClean="0"/>
              <a:t>voie ras/raf/MEK/ERK </a:t>
            </a:r>
          </a:p>
          <a:p>
            <a:pPr lvl="2"/>
            <a:r>
              <a:rPr lang="fr-FR" sz="1400" dirty="0" smtClean="0"/>
              <a:t>voie PI3K/</a:t>
            </a:r>
            <a:r>
              <a:rPr lang="fr-FR" sz="1400" dirty="0" err="1" smtClean="0"/>
              <a:t>akt</a:t>
            </a:r>
            <a:endParaRPr lang="fr-FR" sz="1400" dirty="0" smtClean="0"/>
          </a:p>
        </p:txBody>
      </p:sp>
      <p:pic>
        <p:nvPicPr>
          <p:cNvPr id="5" name="Image 4"/>
          <p:cNvPicPr/>
          <p:nvPr/>
        </p:nvPicPr>
        <p:blipFill>
          <a:blip r:embed="rId2" cstate="print"/>
          <a:srcRect/>
          <a:stretch>
            <a:fillRect/>
          </a:stretch>
        </p:blipFill>
        <p:spPr bwMode="auto">
          <a:xfrm>
            <a:off x="4336330" y="1951349"/>
            <a:ext cx="4675693" cy="3846135"/>
          </a:xfrm>
          <a:prstGeom prst="rect">
            <a:avLst/>
          </a:prstGeom>
          <a:noFill/>
          <a:ln w="9525">
            <a:solidFill>
              <a:schemeClr val="tx1"/>
            </a:solid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re 4"/>
          <p:cNvSpPr>
            <a:spLocks noGrp="1"/>
          </p:cNvSpPr>
          <p:nvPr>
            <p:ph type="title"/>
          </p:nvPr>
        </p:nvSpPr>
        <p:spPr/>
        <p:txBody>
          <a:bodyPr/>
          <a:lstStyle/>
          <a:p>
            <a:pPr eaLnBrk="1" hangingPunct="1"/>
            <a:r>
              <a:rPr lang="fr-FR" sz="2800" dirty="0" smtClean="0">
                <a:latin typeface="+mj-lt"/>
              </a:rPr>
              <a:t>Facteurs de transcription</a:t>
            </a:r>
          </a:p>
        </p:txBody>
      </p:sp>
      <p:pic>
        <p:nvPicPr>
          <p:cNvPr id="7" name="Image 6"/>
          <p:cNvPicPr/>
          <p:nvPr/>
        </p:nvPicPr>
        <p:blipFill>
          <a:blip r:embed="rId2" cstate="print"/>
          <a:srcRect/>
          <a:stretch>
            <a:fillRect/>
          </a:stretch>
        </p:blipFill>
        <p:spPr bwMode="auto">
          <a:xfrm>
            <a:off x="4232635" y="2227082"/>
            <a:ext cx="4722829" cy="2743200"/>
          </a:xfrm>
          <a:prstGeom prst="rect">
            <a:avLst/>
          </a:prstGeom>
          <a:noFill/>
          <a:ln w="9525">
            <a:noFill/>
            <a:miter lim="800000"/>
            <a:headEnd/>
            <a:tailEnd/>
          </a:ln>
        </p:spPr>
      </p:pic>
      <p:sp>
        <p:nvSpPr>
          <p:cNvPr id="8" name="Espace réservé du contenu 7"/>
          <p:cNvSpPr>
            <a:spLocks noGrp="1"/>
          </p:cNvSpPr>
          <p:nvPr>
            <p:ph idx="1"/>
          </p:nvPr>
        </p:nvSpPr>
        <p:spPr/>
        <p:txBody>
          <a:bodyPr/>
          <a:lstStyle/>
          <a:p>
            <a:endParaRPr lang="fr-FR" dirty="0"/>
          </a:p>
        </p:txBody>
      </p:sp>
      <p:sp>
        <p:nvSpPr>
          <p:cNvPr id="9" name="Rectangle 8"/>
          <p:cNvSpPr/>
          <p:nvPr/>
        </p:nvSpPr>
        <p:spPr>
          <a:xfrm>
            <a:off x="895546" y="2055043"/>
            <a:ext cx="2394409" cy="3591613"/>
          </a:xfrm>
          <a:prstGeom prst="rect">
            <a:avLst/>
          </a:prstGeom>
          <a:solidFill>
            <a:srgbClr val="FF00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re 4"/>
          <p:cNvSpPr>
            <a:spLocks noGrp="1"/>
          </p:cNvSpPr>
          <p:nvPr>
            <p:ph type="title"/>
          </p:nvPr>
        </p:nvSpPr>
        <p:spPr/>
        <p:txBody>
          <a:bodyPr/>
          <a:lstStyle/>
          <a:p>
            <a:pPr eaLnBrk="1" hangingPunct="1"/>
            <a:r>
              <a:rPr lang="fr-FR" sz="2800" dirty="0" smtClean="0">
                <a:latin typeface="+mj-lt"/>
              </a:rPr>
              <a:t>Micro environnement </a:t>
            </a:r>
          </a:p>
        </p:txBody>
      </p:sp>
      <p:sp>
        <p:nvSpPr>
          <p:cNvPr id="6" name="Espace réservé du contenu 5"/>
          <p:cNvSpPr>
            <a:spLocks noGrp="1"/>
          </p:cNvSpPr>
          <p:nvPr>
            <p:ph idx="1"/>
          </p:nvPr>
        </p:nvSpPr>
        <p:spPr>
          <a:xfrm>
            <a:off x="0" y="657520"/>
            <a:ext cx="4110087" cy="5828121"/>
          </a:xfrm>
        </p:spPr>
        <p:txBody>
          <a:bodyPr/>
          <a:lstStyle/>
          <a:p>
            <a:endParaRPr lang="fr-FR" sz="1600" dirty="0" smtClean="0"/>
          </a:p>
          <a:p>
            <a:endParaRPr lang="fr-FR" sz="1600" dirty="0" smtClean="0"/>
          </a:p>
          <a:p>
            <a:endParaRPr lang="fr-FR" sz="1600" dirty="0" smtClean="0"/>
          </a:p>
          <a:p>
            <a:endParaRPr lang="fr-FR" sz="1600" dirty="0" smtClean="0"/>
          </a:p>
        </p:txBody>
      </p:sp>
      <p:sp>
        <p:nvSpPr>
          <p:cNvPr id="7" name="Rectangle 6"/>
          <p:cNvSpPr/>
          <p:nvPr/>
        </p:nvSpPr>
        <p:spPr>
          <a:xfrm>
            <a:off x="1564849" y="1960775"/>
            <a:ext cx="6127423" cy="3591613"/>
          </a:xfrm>
          <a:prstGeom prst="rect">
            <a:avLst/>
          </a:prstGeom>
          <a:solidFill>
            <a:srgbClr val="FF00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sz="2800" dirty="0" smtClean="0"/>
              <a:t>Erythropoïèse</a:t>
            </a:r>
          </a:p>
        </p:txBody>
      </p:sp>
      <p:sp>
        <p:nvSpPr>
          <p:cNvPr id="3" name="Espace réservé du contenu 2"/>
          <p:cNvSpPr>
            <a:spLocks noGrp="1"/>
          </p:cNvSpPr>
          <p:nvPr>
            <p:ph idx="1"/>
          </p:nvPr>
        </p:nvSpPr>
        <p:spPr/>
        <p:txBody>
          <a:bodyPr/>
          <a:lstStyle/>
          <a:p>
            <a:r>
              <a:rPr lang="fr-FR" sz="2000" dirty="0" smtClean="0"/>
              <a:t>Compartiments cellulaires: Progéniteurs</a:t>
            </a:r>
          </a:p>
          <a:p>
            <a:pPr lvl="1"/>
            <a:r>
              <a:rPr lang="fr-FR" sz="1800" dirty="0" smtClean="0"/>
              <a:t>BFU-E précoces</a:t>
            </a:r>
          </a:p>
          <a:p>
            <a:pPr lvl="2"/>
            <a:r>
              <a:rPr lang="fr-FR" sz="1400" dirty="0" smtClean="0"/>
              <a:t>Proche des CSH</a:t>
            </a:r>
          </a:p>
          <a:p>
            <a:pPr lvl="2"/>
            <a:r>
              <a:rPr lang="fr-FR" sz="1400" dirty="0" smtClean="0"/>
              <a:t>Potentiel prolifératif important</a:t>
            </a:r>
          </a:p>
          <a:p>
            <a:pPr lvl="2"/>
            <a:r>
              <a:rPr lang="fr-FR" sz="1400" dirty="0" smtClean="0"/>
              <a:t>Insensible à l’EPO, sensibles aux facteurs synergiques</a:t>
            </a:r>
          </a:p>
          <a:p>
            <a:pPr lvl="2"/>
            <a:r>
              <a:rPr lang="fr-FR" sz="1400" dirty="0" smtClean="0"/>
              <a:t>En majorité en phase G0</a:t>
            </a:r>
          </a:p>
          <a:p>
            <a:pPr lvl="2"/>
            <a:endParaRPr lang="fr-FR" sz="1400" dirty="0" smtClean="0"/>
          </a:p>
          <a:p>
            <a:pPr lvl="1"/>
            <a:r>
              <a:rPr lang="fr-FR" sz="1800" dirty="0" smtClean="0"/>
              <a:t>BFU-E tardives</a:t>
            </a:r>
          </a:p>
          <a:p>
            <a:pPr lvl="2"/>
            <a:r>
              <a:rPr lang="fr-FR" sz="1400" dirty="0" smtClean="0"/>
              <a:t>Potentiel prolifératif plus faible</a:t>
            </a:r>
          </a:p>
          <a:p>
            <a:pPr lvl="2"/>
            <a:r>
              <a:rPr lang="fr-FR" sz="1400" dirty="0" smtClean="0"/>
              <a:t>Sensible à l’EPO qui devient indispensable</a:t>
            </a:r>
          </a:p>
          <a:p>
            <a:pPr lvl="1"/>
            <a:endParaRPr lang="fr-FR" sz="1800" dirty="0" smtClean="0"/>
          </a:p>
          <a:p>
            <a:pPr lvl="1"/>
            <a:r>
              <a:rPr lang="fr-FR" sz="1800" dirty="0" smtClean="0"/>
              <a:t>CFU-E</a:t>
            </a:r>
          </a:p>
          <a:p>
            <a:pPr lvl="2"/>
            <a:r>
              <a:rPr lang="fr-FR" sz="1400" dirty="0" smtClean="0"/>
              <a:t>Potentiel prolifératif plus faible</a:t>
            </a:r>
          </a:p>
          <a:p>
            <a:pPr lvl="2"/>
            <a:r>
              <a:rPr lang="fr-FR" sz="1400" dirty="0" smtClean="0"/>
              <a:t>Sensible à l’EPO qui devient indispensable</a:t>
            </a:r>
          </a:p>
          <a:p>
            <a:pPr lvl="2"/>
            <a:r>
              <a:rPr lang="fr-FR" sz="1400" dirty="0" smtClean="0"/>
              <a:t>Proche de l’érythroblaste</a:t>
            </a:r>
          </a:p>
          <a:p>
            <a:endParaRPr lang="fr-FR" sz="2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sz="2800" dirty="0" smtClean="0"/>
              <a:t>Erythropoïèse</a:t>
            </a:r>
          </a:p>
        </p:txBody>
      </p:sp>
      <p:sp>
        <p:nvSpPr>
          <p:cNvPr id="3" name="Espace réservé du contenu 2"/>
          <p:cNvSpPr>
            <a:spLocks noGrp="1"/>
          </p:cNvSpPr>
          <p:nvPr>
            <p:ph idx="1"/>
          </p:nvPr>
        </p:nvSpPr>
        <p:spPr>
          <a:xfrm>
            <a:off x="0" y="1468225"/>
            <a:ext cx="4958499" cy="4525963"/>
          </a:xfrm>
        </p:spPr>
        <p:txBody>
          <a:bodyPr/>
          <a:lstStyle/>
          <a:p>
            <a:r>
              <a:rPr lang="fr-FR" sz="2000" dirty="0" smtClean="0"/>
              <a:t>Compartiments cellulaires: Précurseurs</a:t>
            </a:r>
          </a:p>
          <a:p>
            <a:pPr lvl="1"/>
            <a:endParaRPr lang="fr-FR" sz="2000" dirty="0" smtClean="0"/>
          </a:p>
          <a:p>
            <a:pPr lvl="1"/>
            <a:r>
              <a:rPr lang="fr-FR" sz="2000" dirty="0" smtClean="0"/>
              <a:t>Proérythroblaste</a:t>
            </a:r>
          </a:p>
          <a:p>
            <a:pPr lvl="1"/>
            <a:r>
              <a:rPr lang="fr-FR" sz="2000" dirty="0" smtClean="0"/>
              <a:t>Erythroblastes basophiles</a:t>
            </a:r>
          </a:p>
          <a:p>
            <a:pPr lvl="1"/>
            <a:r>
              <a:rPr lang="fr-FR" sz="2000" dirty="0" smtClean="0"/>
              <a:t>Erythroblastes </a:t>
            </a:r>
            <a:r>
              <a:rPr lang="fr-FR" sz="2000" dirty="0" err="1" smtClean="0"/>
              <a:t>polychromatophiles</a:t>
            </a:r>
            <a:endParaRPr lang="fr-FR" sz="2000" dirty="0" smtClean="0"/>
          </a:p>
          <a:p>
            <a:pPr lvl="1"/>
            <a:r>
              <a:rPr lang="fr-FR" sz="2000" dirty="0" smtClean="0"/>
              <a:t>Erythroblastes acidophiles</a:t>
            </a:r>
          </a:p>
          <a:p>
            <a:pPr lvl="1"/>
            <a:r>
              <a:rPr lang="fr-FR" sz="2000" dirty="0" smtClean="0"/>
              <a:t>Réticulocytes  </a:t>
            </a:r>
          </a:p>
          <a:p>
            <a:pPr lvl="1"/>
            <a:endParaRPr lang="fr-FR" sz="2000" dirty="0" smtClean="0"/>
          </a:p>
          <a:p>
            <a:pPr lvl="1"/>
            <a:endParaRPr lang="fr-FR" sz="2000" dirty="0" smtClean="0"/>
          </a:p>
        </p:txBody>
      </p:sp>
      <p:pic>
        <p:nvPicPr>
          <p:cNvPr id="96258" name="Picture 2"/>
          <p:cNvPicPr>
            <a:picLocks noChangeAspect="1" noChangeArrowheads="1"/>
          </p:cNvPicPr>
          <p:nvPr/>
        </p:nvPicPr>
        <p:blipFill>
          <a:blip r:embed="rId2" cstate="print"/>
          <a:srcRect/>
          <a:stretch>
            <a:fillRect/>
          </a:stretch>
        </p:blipFill>
        <p:spPr bwMode="auto">
          <a:xfrm>
            <a:off x="5150864" y="2139884"/>
            <a:ext cx="3748040" cy="2813214"/>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sz="2800" dirty="0" smtClean="0"/>
              <a:t>Erythropoïèse</a:t>
            </a:r>
          </a:p>
        </p:txBody>
      </p:sp>
      <p:sp>
        <p:nvSpPr>
          <p:cNvPr id="3" name="Espace réservé du contenu 2"/>
          <p:cNvSpPr>
            <a:spLocks noGrp="1"/>
          </p:cNvSpPr>
          <p:nvPr>
            <p:ph idx="1"/>
          </p:nvPr>
        </p:nvSpPr>
        <p:spPr>
          <a:xfrm>
            <a:off x="0" y="1468225"/>
            <a:ext cx="5406272" cy="4525963"/>
          </a:xfrm>
        </p:spPr>
        <p:txBody>
          <a:bodyPr/>
          <a:lstStyle/>
          <a:p>
            <a:r>
              <a:rPr lang="fr-FR" sz="2000" dirty="0" smtClean="0"/>
              <a:t>Compartiments cellulaires: Précurseurs</a:t>
            </a:r>
          </a:p>
          <a:p>
            <a:pPr lvl="1"/>
            <a:endParaRPr lang="fr-FR" sz="2000" dirty="0" smtClean="0"/>
          </a:p>
          <a:p>
            <a:pPr lvl="1"/>
            <a:r>
              <a:rPr lang="fr-FR" sz="2000" dirty="0" smtClean="0"/>
              <a:t>Proérythroblaste</a:t>
            </a:r>
          </a:p>
          <a:p>
            <a:pPr lvl="2"/>
            <a:r>
              <a:rPr lang="fr-FR" sz="1600" dirty="0" smtClean="0"/>
              <a:t> Cellule arrondie</a:t>
            </a:r>
          </a:p>
          <a:p>
            <a:pPr lvl="2"/>
            <a:r>
              <a:rPr lang="fr-FR" sz="1600" dirty="0" smtClean="0"/>
              <a:t>Taille = 20-30 µm de diamètre</a:t>
            </a:r>
          </a:p>
          <a:p>
            <a:pPr lvl="2"/>
            <a:r>
              <a:rPr lang="fr-FR" sz="1600" dirty="0" smtClean="0"/>
              <a:t>Rapport nucléo cytoplasmique élevé</a:t>
            </a:r>
          </a:p>
          <a:p>
            <a:pPr lvl="2"/>
            <a:r>
              <a:rPr lang="fr-FR" sz="1600" dirty="0" smtClean="0"/>
              <a:t>Noyau circulaire; chromatine fine et nucléoles nets</a:t>
            </a:r>
          </a:p>
          <a:p>
            <a:pPr lvl="2"/>
            <a:r>
              <a:rPr lang="fr-FR" sz="1600" dirty="0" smtClean="0"/>
              <a:t>Basophilie intense du cytoplasme </a:t>
            </a:r>
          </a:p>
          <a:p>
            <a:pPr lvl="3"/>
            <a:r>
              <a:rPr lang="fr-FR" sz="1200" dirty="0" smtClean="0"/>
              <a:t>(richesse en ARN)</a:t>
            </a:r>
            <a:endParaRPr lang="fr-FR" sz="1200" dirty="0"/>
          </a:p>
        </p:txBody>
      </p:sp>
      <p:pic>
        <p:nvPicPr>
          <p:cNvPr id="4" name="Picture 6"/>
          <p:cNvPicPr>
            <a:picLocks noChangeAspect="1" noChangeArrowheads="1"/>
          </p:cNvPicPr>
          <p:nvPr/>
        </p:nvPicPr>
        <p:blipFill>
          <a:blip r:embed="rId2" cstate="print"/>
          <a:srcRect/>
          <a:stretch>
            <a:fillRect/>
          </a:stretch>
        </p:blipFill>
        <p:spPr bwMode="auto">
          <a:xfrm>
            <a:off x="5099901" y="2207443"/>
            <a:ext cx="3886200" cy="2943225"/>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sz="2800" dirty="0" smtClean="0"/>
              <a:t>Erythropoïèse</a:t>
            </a:r>
          </a:p>
        </p:txBody>
      </p:sp>
      <p:sp>
        <p:nvSpPr>
          <p:cNvPr id="3" name="Espace réservé du contenu 2"/>
          <p:cNvSpPr>
            <a:spLocks noGrp="1"/>
          </p:cNvSpPr>
          <p:nvPr>
            <p:ph idx="1"/>
          </p:nvPr>
        </p:nvSpPr>
        <p:spPr>
          <a:xfrm>
            <a:off x="0" y="1468225"/>
            <a:ext cx="5406272" cy="4525963"/>
          </a:xfrm>
        </p:spPr>
        <p:txBody>
          <a:bodyPr/>
          <a:lstStyle/>
          <a:p>
            <a:r>
              <a:rPr lang="fr-FR" sz="2000" dirty="0" smtClean="0"/>
              <a:t>Compartiments cellulaires: Précurseurs</a:t>
            </a:r>
          </a:p>
          <a:p>
            <a:pPr lvl="1"/>
            <a:endParaRPr lang="fr-FR" sz="2000" dirty="0" smtClean="0"/>
          </a:p>
          <a:p>
            <a:pPr lvl="1"/>
            <a:r>
              <a:rPr lang="fr-FR" sz="2000" dirty="0" smtClean="0"/>
              <a:t>Erythroblastes basophiles</a:t>
            </a:r>
          </a:p>
          <a:p>
            <a:pPr lvl="2"/>
            <a:r>
              <a:rPr lang="fr-FR" sz="1600" dirty="0" smtClean="0"/>
              <a:t>Taille : 15 – 18 µm</a:t>
            </a:r>
          </a:p>
          <a:p>
            <a:pPr lvl="2"/>
            <a:r>
              <a:rPr lang="fr-FR" sz="1600" dirty="0" smtClean="0"/>
              <a:t>Noyau rond</a:t>
            </a:r>
          </a:p>
          <a:p>
            <a:pPr lvl="2"/>
            <a:r>
              <a:rPr lang="fr-FR" sz="1600" dirty="0" smtClean="0"/>
              <a:t>la chromatine se condense</a:t>
            </a:r>
          </a:p>
          <a:p>
            <a:pPr lvl="2"/>
            <a:r>
              <a:rPr lang="fr-FR" sz="1600" dirty="0" smtClean="0"/>
              <a:t>Le cytoplasme reste basophile</a:t>
            </a:r>
          </a:p>
        </p:txBody>
      </p:sp>
      <p:pic>
        <p:nvPicPr>
          <p:cNvPr id="5" name="Picture 7"/>
          <p:cNvPicPr>
            <a:picLocks noChangeAspect="1" noChangeArrowheads="1"/>
          </p:cNvPicPr>
          <p:nvPr/>
        </p:nvPicPr>
        <p:blipFill>
          <a:blip r:embed="rId2" cstate="print"/>
          <a:srcRect r="1668"/>
          <a:stretch>
            <a:fillRect/>
          </a:stretch>
        </p:blipFill>
        <p:spPr bwMode="auto">
          <a:xfrm>
            <a:off x="4976567" y="2339419"/>
            <a:ext cx="3810000" cy="290512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sz="2800" dirty="0" smtClean="0"/>
              <a:t>Erythropoïèse</a:t>
            </a:r>
          </a:p>
        </p:txBody>
      </p:sp>
      <p:sp>
        <p:nvSpPr>
          <p:cNvPr id="3" name="Espace réservé du contenu 2"/>
          <p:cNvSpPr>
            <a:spLocks noGrp="1"/>
          </p:cNvSpPr>
          <p:nvPr>
            <p:ph idx="1"/>
          </p:nvPr>
        </p:nvSpPr>
        <p:spPr>
          <a:xfrm>
            <a:off x="0" y="1468225"/>
            <a:ext cx="5015060" cy="4525963"/>
          </a:xfrm>
        </p:spPr>
        <p:txBody>
          <a:bodyPr/>
          <a:lstStyle/>
          <a:p>
            <a:r>
              <a:rPr lang="fr-FR" sz="2000" dirty="0" smtClean="0"/>
              <a:t>Compartiments cellulaires: Précurseurs</a:t>
            </a:r>
          </a:p>
          <a:p>
            <a:pPr lvl="1"/>
            <a:endParaRPr lang="fr-FR" sz="2000" dirty="0" smtClean="0"/>
          </a:p>
          <a:p>
            <a:pPr lvl="1"/>
            <a:r>
              <a:rPr lang="fr-FR" sz="2000" dirty="0" smtClean="0"/>
              <a:t>Erythroblastes </a:t>
            </a:r>
            <a:r>
              <a:rPr lang="fr-FR" sz="2000" dirty="0" err="1" smtClean="0"/>
              <a:t>polychromatophiles</a:t>
            </a:r>
            <a:endParaRPr lang="fr-FR" sz="2000" dirty="0" smtClean="0"/>
          </a:p>
          <a:p>
            <a:pPr lvl="2"/>
            <a:r>
              <a:rPr lang="fr-FR" sz="1600" dirty="0" smtClean="0"/>
              <a:t>taille : 15 µm</a:t>
            </a:r>
          </a:p>
          <a:p>
            <a:pPr lvl="2"/>
            <a:r>
              <a:rPr lang="fr-FR" sz="1600" dirty="0" smtClean="0"/>
              <a:t>Noyau rond dont la chromatine se condense plus nettement</a:t>
            </a:r>
          </a:p>
          <a:p>
            <a:pPr lvl="2"/>
            <a:r>
              <a:rPr lang="fr-FR" sz="1600" dirty="0" smtClean="0"/>
              <a:t>Le cytoplasme devient gris (superposition du bleu de l’ARN et de l’orangé de l’hémoglobine)</a:t>
            </a:r>
          </a:p>
        </p:txBody>
      </p:sp>
      <p:pic>
        <p:nvPicPr>
          <p:cNvPr id="6" name="Picture 7"/>
          <p:cNvPicPr>
            <a:picLocks noChangeAspect="1" noChangeArrowheads="1"/>
          </p:cNvPicPr>
          <p:nvPr/>
        </p:nvPicPr>
        <p:blipFill>
          <a:blip r:embed="rId2" cstate="print"/>
          <a:srcRect/>
          <a:stretch>
            <a:fillRect/>
          </a:stretch>
        </p:blipFill>
        <p:spPr bwMode="auto">
          <a:xfrm>
            <a:off x="5090474" y="2156971"/>
            <a:ext cx="3581400" cy="268605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8229600" cy="1143000"/>
          </a:xfrm>
        </p:spPr>
        <p:txBody>
          <a:bodyPr/>
          <a:lstStyle/>
          <a:p>
            <a:pPr algn="l" eaLnBrk="1" hangingPunct="1"/>
            <a:r>
              <a:rPr lang="fr-FR" sz="2800" dirty="0" smtClean="0">
                <a:latin typeface="+mj-lt"/>
              </a:rPr>
              <a:t>Sites de l’hématopoïèse</a:t>
            </a:r>
          </a:p>
        </p:txBody>
      </p:sp>
      <p:sp>
        <p:nvSpPr>
          <p:cNvPr id="4099" name="Rectangle 3"/>
          <p:cNvSpPr>
            <a:spLocks noGrp="1" noChangeArrowheads="1"/>
          </p:cNvSpPr>
          <p:nvPr>
            <p:ph type="body" idx="1"/>
          </p:nvPr>
        </p:nvSpPr>
        <p:spPr>
          <a:xfrm>
            <a:off x="457201" y="1600200"/>
            <a:ext cx="3926263" cy="4525963"/>
          </a:xfrm>
        </p:spPr>
        <p:txBody>
          <a:bodyPr/>
          <a:lstStyle/>
          <a:p>
            <a:pPr eaLnBrk="1" hangingPunct="1">
              <a:lnSpc>
                <a:spcPct val="80000"/>
              </a:lnSpc>
            </a:pPr>
            <a:r>
              <a:rPr lang="fr-FR" sz="1800" dirty="0" smtClean="0">
                <a:latin typeface="+mj-lt"/>
              </a:rPr>
              <a:t>Hématopoïèse embryonnaire et fœtale</a:t>
            </a:r>
          </a:p>
          <a:p>
            <a:pPr lvl="1" eaLnBrk="1" hangingPunct="1">
              <a:lnSpc>
                <a:spcPct val="80000"/>
              </a:lnSpc>
            </a:pPr>
            <a:endParaRPr lang="fr-FR" sz="1400" dirty="0" smtClean="0">
              <a:latin typeface="+mj-lt"/>
            </a:endParaRPr>
          </a:p>
          <a:p>
            <a:pPr lvl="1" eaLnBrk="1" hangingPunct="1">
              <a:lnSpc>
                <a:spcPct val="80000"/>
              </a:lnSpc>
            </a:pPr>
            <a:r>
              <a:rPr lang="fr-FR" sz="1800" dirty="0" smtClean="0">
                <a:latin typeface="+mj-lt"/>
              </a:rPr>
              <a:t>Période médullaire</a:t>
            </a:r>
          </a:p>
          <a:p>
            <a:pPr lvl="2" eaLnBrk="1" hangingPunct="1">
              <a:lnSpc>
                <a:spcPct val="80000"/>
              </a:lnSpc>
            </a:pPr>
            <a:r>
              <a:rPr lang="fr-FR" sz="1600" dirty="0" smtClean="0">
                <a:latin typeface="+mj-lt"/>
                <a:ea typeface="+mn-ea"/>
                <a:cs typeface="+mn-cs"/>
              </a:rPr>
              <a:t>Colonisation de la moelle à partir du foie dès le 4ème mois. </a:t>
            </a:r>
          </a:p>
          <a:p>
            <a:pPr lvl="2" eaLnBrk="1" hangingPunct="1">
              <a:lnSpc>
                <a:spcPct val="80000"/>
              </a:lnSpc>
            </a:pPr>
            <a:r>
              <a:rPr lang="fr-FR" sz="1600" dirty="0" smtClean="0">
                <a:latin typeface="+mj-lt"/>
                <a:ea typeface="+mn-ea"/>
                <a:cs typeface="+mn-cs"/>
              </a:rPr>
              <a:t>Hématopoïèse majoritairement granuleuse jusqu’au 6ème mois</a:t>
            </a:r>
          </a:p>
          <a:p>
            <a:pPr lvl="2" eaLnBrk="1" hangingPunct="1">
              <a:lnSpc>
                <a:spcPct val="80000"/>
              </a:lnSpc>
            </a:pPr>
            <a:r>
              <a:rPr lang="fr-FR" sz="1600" dirty="0" smtClean="0">
                <a:latin typeface="+mj-lt"/>
                <a:ea typeface="+mn-ea"/>
                <a:cs typeface="+mn-cs"/>
              </a:rPr>
              <a:t>Augmentation des capacités </a:t>
            </a:r>
            <a:r>
              <a:rPr lang="fr-FR" sz="1600" dirty="0" err="1" smtClean="0">
                <a:latin typeface="+mj-lt"/>
                <a:ea typeface="+mn-ea"/>
                <a:cs typeface="+mn-cs"/>
              </a:rPr>
              <a:t>érythropoïétiques</a:t>
            </a:r>
            <a:r>
              <a:rPr lang="fr-FR" sz="1600" dirty="0" smtClean="0">
                <a:latin typeface="+mj-lt"/>
                <a:ea typeface="+mn-ea"/>
                <a:cs typeface="+mn-cs"/>
              </a:rPr>
              <a:t>  progressive avec la décroissance de l’hématopoïèse hépatique</a:t>
            </a:r>
          </a:p>
          <a:p>
            <a:pPr lvl="2" eaLnBrk="1" hangingPunct="1">
              <a:lnSpc>
                <a:spcPct val="80000"/>
              </a:lnSpc>
            </a:pPr>
            <a:endParaRPr lang="fr-FR" sz="1600" dirty="0" smtClean="0">
              <a:latin typeface="+mj-lt"/>
              <a:ea typeface="+mn-ea"/>
              <a:cs typeface="+mn-cs"/>
            </a:endParaRPr>
          </a:p>
          <a:p>
            <a:pPr lvl="2" eaLnBrk="1" hangingPunct="1">
              <a:lnSpc>
                <a:spcPct val="80000"/>
              </a:lnSpc>
            </a:pPr>
            <a:r>
              <a:rPr lang="fr-FR" sz="1600" dirty="0" smtClean="0">
                <a:latin typeface="+mj-lt"/>
                <a:ea typeface="+mn-ea"/>
                <a:cs typeface="+mn-cs"/>
              </a:rPr>
              <a:t>=&gt;moelle est l’organe majoritaire dès le 6ème mois</a:t>
            </a:r>
          </a:p>
          <a:p>
            <a:pPr lvl="2" eaLnBrk="1" hangingPunct="1">
              <a:lnSpc>
                <a:spcPct val="80000"/>
              </a:lnSpc>
            </a:pPr>
            <a:endParaRPr lang="fr-FR" sz="1100" b="1" dirty="0" smtClean="0">
              <a:latin typeface="+mj-lt"/>
            </a:endParaRPr>
          </a:p>
        </p:txBody>
      </p:sp>
      <p:pic>
        <p:nvPicPr>
          <p:cNvPr id="5" name="Picture 2" descr="C:\Users\Olivier\Pictures\MP Navigator EX\2011_10_02\IMG_0003_NEW.jpg"/>
          <p:cNvPicPr>
            <a:picLocks noChangeAspect="1" noChangeArrowheads="1"/>
          </p:cNvPicPr>
          <p:nvPr/>
        </p:nvPicPr>
        <p:blipFill>
          <a:blip r:embed="rId2" cstate="print"/>
          <a:srcRect/>
          <a:stretch>
            <a:fillRect/>
          </a:stretch>
        </p:blipFill>
        <p:spPr bwMode="auto">
          <a:xfrm>
            <a:off x="4990498" y="2168166"/>
            <a:ext cx="3794826" cy="2420626"/>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sz="2800" dirty="0" smtClean="0"/>
              <a:t>Erythropoïèse</a:t>
            </a:r>
          </a:p>
        </p:txBody>
      </p:sp>
      <p:sp>
        <p:nvSpPr>
          <p:cNvPr id="3" name="Espace réservé du contenu 2"/>
          <p:cNvSpPr>
            <a:spLocks noGrp="1"/>
          </p:cNvSpPr>
          <p:nvPr>
            <p:ph idx="1"/>
          </p:nvPr>
        </p:nvSpPr>
        <p:spPr>
          <a:xfrm>
            <a:off x="0" y="1468225"/>
            <a:ext cx="5015060" cy="4525963"/>
          </a:xfrm>
        </p:spPr>
        <p:txBody>
          <a:bodyPr/>
          <a:lstStyle/>
          <a:p>
            <a:r>
              <a:rPr lang="fr-FR" sz="2000" dirty="0" smtClean="0"/>
              <a:t>Compartiments cellulaires: Précurseurs</a:t>
            </a:r>
          </a:p>
          <a:p>
            <a:pPr lvl="1"/>
            <a:endParaRPr lang="fr-FR" sz="2000" dirty="0" smtClean="0"/>
          </a:p>
          <a:p>
            <a:pPr lvl="1"/>
            <a:r>
              <a:rPr lang="fr-FR" sz="2000" dirty="0" smtClean="0"/>
              <a:t>Erythroblastes acidophiles </a:t>
            </a:r>
          </a:p>
          <a:p>
            <a:pPr lvl="2"/>
            <a:r>
              <a:rPr lang="fr-FR" sz="1600" dirty="0" smtClean="0"/>
              <a:t>Petite cellule (10 µm)</a:t>
            </a:r>
          </a:p>
          <a:p>
            <a:pPr lvl="2"/>
            <a:r>
              <a:rPr lang="fr-FR" sz="1600" dirty="0" smtClean="0"/>
              <a:t>Petit noyau rond et dense</a:t>
            </a:r>
          </a:p>
          <a:p>
            <a:pPr lvl="2"/>
            <a:r>
              <a:rPr lang="fr-FR" sz="1600" dirty="0" smtClean="0"/>
              <a:t>Cytoplasme qui a presque la couleur d’une hématie</a:t>
            </a:r>
          </a:p>
          <a:p>
            <a:pPr lvl="2"/>
            <a:r>
              <a:rPr lang="fr-FR" sz="1600" dirty="0" smtClean="0"/>
              <a:t>Cette cellule perd son noyau et devient un GR</a:t>
            </a:r>
          </a:p>
        </p:txBody>
      </p:sp>
      <p:pic>
        <p:nvPicPr>
          <p:cNvPr id="5" name="Picture 8"/>
          <p:cNvPicPr>
            <a:picLocks noChangeAspect="1" noChangeArrowheads="1"/>
          </p:cNvPicPr>
          <p:nvPr/>
        </p:nvPicPr>
        <p:blipFill>
          <a:blip r:embed="rId2" cstate="print"/>
          <a:srcRect/>
          <a:stretch>
            <a:fillRect/>
          </a:stretch>
        </p:blipFill>
        <p:spPr bwMode="auto">
          <a:xfrm>
            <a:off x="5024487" y="2080968"/>
            <a:ext cx="3657600" cy="27432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cstate="print"/>
          <a:srcRect/>
          <a:stretch>
            <a:fillRect/>
          </a:stretch>
        </p:blipFill>
        <p:spPr bwMode="auto">
          <a:xfrm>
            <a:off x="4969449" y="2085665"/>
            <a:ext cx="3665504" cy="2752694"/>
          </a:xfrm>
          <a:prstGeom prst="rect">
            <a:avLst/>
          </a:prstGeom>
          <a:noFill/>
          <a:ln w="9525">
            <a:noFill/>
            <a:miter lim="800000"/>
            <a:headEnd/>
            <a:tailEnd/>
          </a:ln>
        </p:spPr>
      </p:pic>
      <p:sp>
        <p:nvSpPr>
          <p:cNvPr id="2" name="Titre 1"/>
          <p:cNvSpPr>
            <a:spLocks noGrp="1"/>
          </p:cNvSpPr>
          <p:nvPr>
            <p:ph type="title"/>
          </p:nvPr>
        </p:nvSpPr>
        <p:spPr/>
        <p:txBody>
          <a:bodyPr/>
          <a:lstStyle/>
          <a:p>
            <a:pPr eaLnBrk="1" hangingPunct="1"/>
            <a:r>
              <a:rPr lang="fr-FR" sz="2800" dirty="0" smtClean="0"/>
              <a:t>Erythropoïèse</a:t>
            </a:r>
          </a:p>
        </p:txBody>
      </p:sp>
      <p:sp>
        <p:nvSpPr>
          <p:cNvPr id="3" name="Espace réservé du contenu 2"/>
          <p:cNvSpPr>
            <a:spLocks noGrp="1"/>
          </p:cNvSpPr>
          <p:nvPr>
            <p:ph idx="1"/>
          </p:nvPr>
        </p:nvSpPr>
        <p:spPr>
          <a:xfrm>
            <a:off x="0" y="1468225"/>
            <a:ext cx="5015060" cy="4525963"/>
          </a:xfrm>
        </p:spPr>
        <p:txBody>
          <a:bodyPr/>
          <a:lstStyle/>
          <a:p>
            <a:r>
              <a:rPr lang="fr-FR" sz="2000" dirty="0" smtClean="0"/>
              <a:t>Compartiments cellulaires: Précurseurs</a:t>
            </a:r>
          </a:p>
          <a:p>
            <a:pPr lvl="1"/>
            <a:endParaRPr lang="fr-FR" sz="2000" dirty="0" smtClean="0"/>
          </a:p>
          <a:p>
            <a:pPr lvl="1"/>
            <a:r>
              <a:rPr lang="fr-FR" sz="2000" dirty="0" smtClean="0"/>
              <a:t>Réticulocytes</a:t>
            </a:r>
          </a:p>
          <a:p>
            <a:pPr lvl="2"/>
            <a:r>
              <a:rPr lang="fr-FR" sz="1600" dirty="0" smtClean="0"/>
              <a:t>Présence de ribosomes et mitochondries visibles en coloration spécifique</a:t>
            </a:r>
          </a:p>
          <a:p>
            <a:pPr lvl="2"/>
            <a:endParaRPr lang="fr-FR" sz="1600" dirty="0" smtClean="0"/>
          </a:p>
          <a:p>
            <a:pPr lvl="2"/>
            <a:r>
              <a:rPr lang="fr-FR" sz="1600" dirty="0" smtClean="0"/>
              <a:t>taille et volume supérieurs à ceux du GR (volume moyen = 110 - 125 </a:t>
            </a:r>
            <a:r>
              <a:rPr lang="fr-FR" sz="1600" dirty="0" err="1" smtClean="0"/>
              <a:t>fl</a:t>
            </a:r>
            <a:r>
              <a:rPr lang="fr-FR" sz="1600" dirty="0" smtClean="0"/>
              <a:t>; 8 µm de diamètre)</a:t>
            </a:r>
          </a:p>
          <a:p>
            <a:pPr lvl="2"/>
            <a:endParaRPr lang="fr-FR" sz="1600" dirty="0" smtClean="0"/>
          </a:p>
          <a:p>
            <a:pPr lvl="2"/>
            <a:r>
              <a:rPr lang="fr-FR" sz="1600" dirty="0" smtClean="0"/>
              <a:t>Se rétracte en 3 jours pour atteindre le volume et la taille du GR.</a:t>
            </a:r>
          </a:p>
          <a:p>
            <a:pPr lvl="2"/>
            <a:endParaRPr lang="fr-FR" sz="1400" dirty="0" smtClean="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sz="2800" dirty="0" smtClean="0"/>
              <a:t>Erythropoïèse</a:t>
            </a:r>
          </a:p>
        </p:txBody>
      </p:sp>
      <p:sp>
        <p:nvSpPr>
          <p:cNvPr id="3" name="Espace réservé du contenu 2"/>
          <p:cNvSpPr>
            <a:spLocks noGrp="1"/>
          </p:cNvSpPr>
          <p:nvPr>
            <p:ph idx="1"/>
          </p:nvPr>
        </p:nvSpPr>
        <p:spPr>
          <a:xfrm>
            <a:off x="-1" y="1468225"/>
            <a:ext cx="7494309" cy="4525963"/>
          </a:xfrm>
        </p:spPr>
        <p:txBody>
          <a:bodyPr/>
          <a:lstStyle/>
          <a:p>
            <a:r>
              <a:rPr lang="fr-FR" sz="2000" dirty="0" smtClean="0"/>
              <a:t>Cinétique</a:t>
            </a:r>
          </a:p>
          <a:p>
            <a:pPr lvl="1"/>
            <a:endParaRPr lang="fr-FR" sz="2000" dirty="0" smtClean="0"/>
          </a:p>
          <a:p>
            <a:pPr lvl="1"/>
            <a:r>
              <a:rPr lang="fr-FR" sz="1800" dirty="0" smtClean="0"/>
              <a:t>Synthèse d’ADN</a:t>
            </a:r>
          </a:p>
          <a:p>
            <a:pPr lvl="2"/>
            <a:r>
              <a:rPr lang="fr-FR" sz="1400" dirty="0" smtClean="0"/>
              <a:t>Quatre mitoses séparent le proérythroblaste du réticulocyte</a:t>
            </a:r>
          </a:p>
          <a:p>
            <a:pPr lvl="2"/>
            <a:r>
              <a:rPr lang="fr-FR" sz="1400" dirty="0" smtClean="0"/>
              <a:t>Durée de formation des GR: 5 à 7 jours</a:t>
            </a:r>
          </a:p>
          <a:p>
            <a:pPr lvl="2"/>
            <a:r>
              <a:rPr lang="fr-FR" sz="1400" dirty="0" smtClean="0"/>
              <a:t>Nécessité de vitamine B12 et </a:t>
            </a:r>
            <a:r>
              <a:rPr lang="fr-FR" sz="1400" dirty="0" err="1" smtClean="0"/>
              <a:t>Folates</a:t>
            </a:r>
            <a:endParaRPr lang="fr-FR" sz="1400" dirty="0" smtClean="0"/>
          </a:p>
          <a:p>
            <a:pPr lvl="2"/>
            <a:r>
              <a:rPr lang="fr-FR" sz="1400" dirty="0" smtClean="0"/>
              <a:t>Erythropoïèse inefficace physiologique</a:t>
            </a:r>
          </a:p>
          <a:p>
            <a:pPr lvl="3"/>
            <a:r>
              <a:rPr lang="fr-FR" sz="1000" dirty="0" smtClean="0"/>
              <a:t>10% des Erythroblastes </a:t>
            </a:r>
            <a:r>
              <a:rPr lang="fr-FR" sz="1000" dirty="0" smtClean="0"/>
              <a:t>meurent au stade acidophile</a:t>
            </a:r>
            <a:endParaRPr lang="fr-FR" sz="1000" dirty="0" smtClean="0"/>
          </a:p>
          <a:p>
            <a:pPr lvl="3"/>
            <a:endParaRPr lang="fr-FR" sz="1000" dirty="0" smtClean="0"/>
          </a:p>
          <a:p>
            <a:pPr lvl="2"/>
            <a:endParaRPr lang="fr-FR" sz="1400" dirty="0" smtClean="0"/>
          </a:p>
          <a:p>
            <a:pPr lvl="1"/>
            <a:r>
              <a:rPr lang="fr-FR" sz="1800" dirty="0" smtClean="0"/>
              <a:t>Synthèse protéique</a:t>
            </a:r>
          </a:p>
          <a:p>
            <a:pPr lvl="2"/>
            <a:r>
              <a:rPr lang="fr-FR" sz="1400" dirty="0" smtClean="0"/>
              <a:t>Synthèse d’hémoglobine intense à partir du </a:t>
            </a:r>
            <a:r>
              <a:rPr lang="fr-FR" sz="1400" dirty="0" err="1" smtClean="0"/>
              <a:t>sade</a:t>
            </a:r>
            <a:r>
              <a:rPr lang="fr-FR" sz="1400" dirty="0" smtClean="0"/>
              <a:t> </a:t>
            </a:r>
            <a:r>
              <a:rPr lang="fr-FR" sz="1400" dirty="0" err="1" smtClean="0"/>
              <a:t>polychromatophile</a:t>
            </a:r>
            <a:r>
              <a:rPr lang="fr-FR" sz="1400" dirty="0" smtClean="0"/>
              <a:t>. </a:t>
            </a:r>
          </a:p>
          <a:p>
            <a:pPr lvl="2"/>
            <a:endParaRPr lang="fr-FR" sz="1400" dirty="0" smtClean="0"/>
          </a:p>
          <a:p>
            <a:pPr lvl="1"/>
            <a:r>
              <a:rPr lang="fr-FR" sz="1800" dirty="0" smtClean="0"/>
              <a:t>Synchronisation étroite entre morphologie nucléaire et cytoplasmique</a:t>
            </a:r>
          </a:p>
          <a:p>
            <a:pPr lvl="2"/>
            <a:endParaRPr lang="fr-FR" sz="1400" dirty="0" smtClean="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r>
              <a:rPr lang="fr-FR" sz="2800" dirty="0" smtClean="0"/>
              <a:t>Erythropoïèse</a:t>
            </a:r>
          </a:p>
        </p:txBody>
      </p:sp>
      <p:sp>
        <p:nvSpPr>
          <p:cNvPr id="3" name="Espace réservé du contenu 2"/>
          <p:cNvSpPr>
            <a:spLocks noGrp="1"/>
          </p:cNvSpPr>
          <p:nvPr>
            <p:ph idx="1"/>
          </p:nvPr>
        </p:nvSpPr>
        <p:spPr>
          <a:xfrm>
            <a:off x="-1" y="1468225"/>
            <a:ext cx="7494309" cy="4525963"/>
          </a:xfrm>
        </p:spPr>
        <p:txBody>
          <a:bodyPr/>
          <a:lstStyle/>
          <a:p>
            <a:r>
              <a:rPr lang="fr-FR" sz="2000" dirty="0" smtClean="0"/>
              <a:t>Régulation</a:t>
            </a:r>
            <a:endParaRPr lang="fr-FR" sz="2000" dirty="0" smtClean="0"/>
          </a:p>
          <a:p>
            <a:pPr lvl="1"/>
            <a:endParaRPr lang="fr-FR" sz="2000" dirty="0" smtClean="0"/>
          </a:p>
          <a:p>
            <a:pPr lvl="2"/>
            <a:endParaRPr lang="fr-FR" sz="1400" dirty="0" smtClean="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6">
                <a:lumMod val="50000"/>
              </a:schemeClr>
            </a:gs>
            <a:gs pos="100000">
              <a:srgbClr val="FFEBFA"/>
            </a:gs>
          </a:gsLst>
          <a:lin ang="5400000" scaled="1"/>
          <a:tileRect/>
        </a:gra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0" y="1371600"/>
            <a:ext cx="4572000" cy="3429000"/>
          </a:xfrm>
          <a:prstGeom prst="rect">
            <a:avLst/>
          </a:prstGeom>
          <a:noFill/>
          <a:ln w="9525">
            <a:noFill/>
            <a:miter lim="800000"/>
            <a:headEnd/>
            <a:tailEnd/>
          </a:ln>
        </p:spPr>
      </p:pic>
      <p:pic>
        <p:nvPicPr>
          <p:cNvPr id="21507" name="Picture 3"/>
          <p:cNvPicPr>
            <a:picLocks noChangeAspect="1" noChangeArrowheads="1"/>
          </p:cNvPicPr>
          <p:nvPr/>
        </p:nvPicPr>
        <p:blipFill>
          <a:blip r:embed="rId3" cstate="print"/>
          <a:srcRect/>
          <a:stretch>
            <a:fillRect/>
          </a:stretch>
        </p:blipFill>
        <p:spPr bwMode="auto">
          <a:xfrm>
            <a:off x="4572000" y="1371600"/>
            <a:ext cx="4572000" cy="3429000"/>
          </a:xfrm>
          <a:prstGeom prst="rect">
            <a:avLst/>
          </a:prstGeom>
          <a:noFill/>
          <a:ln w="9525">
            <a:noFill/>
            <a:miter lim="800000"/>
            <a:headEnd/>
            <a:tailEnd/>
          </a:ln>
        </p:spPr>
      </p:pic>
      <p:sp>
        <p:nvSpPr>
          <p:cNvPr id="21508" name="Text Box 4"/>
          <p:cNvSpPr txBox="1">
            <a:spLocks noChangeArrowheads="1"/>
          </p:cNvSpPr>
          <p:nvPr/>
        </p:nvSpPr>
        <p:spPr bwMode="auto">
          <a:xfrm>
            <a:off x="685800" y="304800"/>
            <a:ext cx="7620000" cy="914400"/>
          </a:xfrm>
          <a:prstGeom prst="rect">
            <a:avLst/>
          </a:prstGeom>
          <a:noFill/>
          <a:ln w="9525">
            <a:noFill/>
            <a:miter lim="800000"/>
            <a:headEnd/>
            <a:tailEnd/>
          </a:ln>
        </p:spPr>
        <p:txBody>
          <a:bodyPr>
            <a:spAutoFit/>
          </a:bodyPr>
          <a:lstStyle/>
          <a:p>
            <a:pPr algn="ctr">
              <a:spcBef>
                <a:spcPct val="50000"/>
              </a:spcBef>
            </a:pPr>
            <a:r>
              <a:rPr lang="fr-FR">
                <a:solidFill>
                  <a:srgbClr val="FFFFCC"/>
                </a:solidFill>
              </a:rPr>
              <a:t>CELLULES INDIFFERENCIEES</a:t>
            </a:r>
            <a:endParaRPr lang="fr-FR" sz="2000" u="sng">
              <a:solidFill>
                <a:srgbClr val="99FFCC"/>
              </a:solidFill>
            </a:endParaRPr>
          </a:p>
          <a:p>
            <a:pPr>
              <a:spcBef>
                <a:spcPct val="50000"/>
              </a:spcBef>
            </a:pPr>
            <a:r>
              <a:rPr lang="fr-FR" sz="2000">
                <a:solidFill>
                  <a:schemeClr val="bg1"/>
                </a:solidFill>
              </a:rPr>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6">
                <a:lumMod val="50000"/>
              </a:schemeClr>
            </a:gs>
            <a:gs pos="100000">
              <a:srgbClr val="FFEBFA"/>
            </a:gs>
          </a:gsLst>
          <a:lin ang="5400000" scaled="1"/>
          <a:tileRect/>
        </a:gra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524000" y="381000"/>
            <a:ext cx="6248400" cy="457200"/>
          </a:xfrm>
          <a:prstGeom prst="rect">
            <a:avLst/>
          </a:prstGeom>
          <a:noFill/>
          <a:ln w="9525">
            <a:noFill/>
            <a:miter lim="800000"/>
            <a:headEnd/>
            <a:tailEnd/>
          </a:ln>
        </p:spPr>
        <p:txBody>
          <a:bodyPr>
            <a:spAutoFit/>
          </a:bodyPr>
          <a:lstStyle/>
          <a:p>
            <a:pPr algn="ctr">
              <a:spcBef>
                <a:spcPct val="50000"/>
              </a:spcBef>
            </a:pPr>
            <a:r>
              <a:rPr lang="fr-FR">
                <a:solidFill>
                  <a:srgbClr val="FFFFCC"/>
                </a:solidFill>
              </a:rPr>
              <a:t>LIGNEE ERYTHROCYTAIRE</a:t>
            </a:r>
          </a:p>
        </p:txBody>
      </p:sp>
      <p:pic>
        <p:nvPicPr>
          <p:cNvPr id="22531" name="Picture 6"/>
          <p:cNvPicPr>
            <a:picLocks noChangeAspect="1" noChangeArrowheads="1"/>
          </p:cNvPicPr>
          <p:nvPr/>
        </p:nvPicPr>
        <p:blipFill>
          <a:blip r:embed="rId2" cstate="print"/>
          <a:srcRect/>
          <a:stretch>
            <a:fillRect/>
          </a:stretch>
        </p:blipFill>
        <p:spPr bwMode="auto">
          <a:xfrm>
            <a:off x="0" y="1981200"/>
            <a:ext cx="3886200" cy="2943225"/>
          </a:xfrm>
          <a:prstGeom prst="rect">
            <a:avLst/>
          </a:prstGeom>
          <a:noFill/>
          <a:ln w="9525">
            <a:noFill/>
            <a:miter lim="800000"/>
            <a:headEnd/>
            <a:tailEnd/>
          </a:ln>
        </p:spPr>
      </p:pic>
      <p:pic>
        <p:nvPicPr>
          <p:cNvPr id="22532" name="Picture 7"/>
          <p:cNvPicPr>
            <a:picLocks noChangeAspect="1" noChangeArrowheads="1"/>
          </p:cNvPicPr>
          <p:nvPr/>
        </p:nvPicPr>
        <p:blipFill>
          <a:blip r:embed="rId3" cstate="print"/>
          <a:srcRect r="1668"/>
          <a:stretch>
            <a:fillRect/>
          </a:stretch>
        </p:blipFill>
        <p:spPr bwMode="auto">
          <a:xfrm>
            <a:off x="5410200" y="1981200"/>
            <a:ext cx="3810000" cy="2905125"/>
          </a:xfrm>
          <a:prstGeom prst="rect">
            <a:avLst/>
          </a:prstGeom>
          <a:noFill/>
          <a:ln w="9525">
            <a:noFill/>
            <a:miter lim="800000"/>
            <a:headEnd/>
            <a:tailEnd/>
          </a:ln>
        </p:spPr>
      </p:pic>
      <p:sp>
        <p:nvSpPr>
          <p:cNvPr id="22533" name="Text Box 10"/>
          <p:cNvSpPr txBox="1">
            <a:spLocks noChangeArrowheads="1"/>
          </p:cNvSpPr>
          <p:nvPr/>
        </p:nvSpPr>
        <p:spPr bwMode="auto">
          <a:xfrm>
            <a:off x="609600" y="4953000"/>
            <a:ext cx="10210800" cy="457200"/>
          </a:xfrm>
          <a:prstGeom prst="rect">
            <a:avLst/>
          </a:prstGeom>
          <a:noFill/>
          <a:ln w="9525">
            <a:noFill/>
            <a:miter lim="800000"/>
            <a:headEnd/>
            <a:tailEnd/>
          </a:ln>
        </p:spPr>
        <p:txBody>
          <a:bodyPr>
            <a:spAutoFit/>
          </a:bodyPr>
          <a:lstStyle/>
          <a:p>
            <a:pPr>
              <a:spcBef>
                <a:spcPct val="50000"/>
              </a:spcBef>
            </a:pPr>
            <a:r>
              <a:rPr lang="fr-FR">
                <a:solidFill>
                  <a:schemeClr val="bg1"/>
                </a:solidFill>
              </a:rPr>
              <a:t>Proerythroblastes			       Erythroblastes basophiles</a:t>
            </a:r>
          </a:p>
        </p:txBody>
      </p:sp>
      <p:sp>
        <p:nvSpPr>
          <p:cNvPr id="22534" name="AutoShape 11"/>
          <p:cNvSpPr>
            <a:spLocks noChangeArrowheads="1"/>
          </p:cNvSpPr>
          <p:nvPr/>
        </p:nvSpPr>
        <p:spPr bwMode="auto">
          <a:xfrm>
            <a:off x="4038600" y="3276600"/>
            <a:ext cx="1143000" cy="304800"/>
          </a:xfrm>
          <a:prstGeom prst="notchedRightArrow">
            <a:avLst>
              <a:gd name="adj1" fmla="val 50000"/>
              <a:gd name="adj2" fmla="val 93750"/>
            </a:avLst>
          </a:prstGeom>
          <a:solidFill>
            <a:srgbClr val="CCFFCC"/>
          </a:solidFill>
          <a:ln w="9525">
            <a:solidFill>
              <a:srgbClr val="339966"/>
            </a:solidFill>
            <a:miter lim="800000"/>
            <a:headEnd/>
            <a:tailEnd/>
          </a:ln>
        </p:spPr>
        <p:txBody>
          <a:bodyPr wrap="none" anchor="ctr"/>
          <a:lstStyle/>
          <a:p>
            <a:endParaRPr lang="fr-FR"/>
          </a:p>
        </p:txBody>
      </p:sp>
      <p:sp>
        <p:nvSpPr>
          <p:cNvPr id="22535" name="Text Box 12"/>
          <p:cNvSpPr txBox="1">
            <a:spLocks noChangeArrowheads="1"/>
          </p:cNvSpPr>
          <p:nvPr/>
        </p:nvSpPr>
        <p:spPr bwMode="auto">
          <a:xfrm>
            <a:off x="3657600" y="2819400"/>
            <a:ext cx="1981200" cy="457200"/>
          </a:xfrm>
          <a:prstGeom prst="rect">
            <a:avLst/>
          </a:prstGeom>
          <a:noFill/>
          <a:ln w="9525">
            <a:noFill/>
            <a:miter lim="800000"/>
            <a:headEnd/>
            <a:tailEnd/>
          </a:ln>
        </p:spPr>
        <p:txBody>
          <a:bodyPr>
            <a:spAutoFit/>
          </a:bodyPr>
          <a:lstStyle/>
          <a:p>
            <a:pPr algn="ctr">
              <a:spcBef>
                <a:spcPct val="50000"/>
              </a:spcBef>
            </a:pPr>
            <a:r>
              <a:rPr lang="fr-FR">
                <a:solidFill>
                  <a:srgbClr val="CCFFCC"/>
                </a:solidFill>
              </a:rPr>
              <a:t>Division</a:t>
            </a:r>
          </a:p>
        </p:txBody>
      </p:sp>
      <p:sp>
        <p:nvSpPr>
          <p:cNvPr id="22536" name="Line 13"/>
          <p:cNvSpPr>
            <a:spLocks noChangeShapeType="1"/>
          </p:cNvSpPr>
          <p:nvPr/>
        </p:nvSpPr>
        <p:spPr bwMode="auto">
          <a:xfrm>
            <a:off x="7315200" y="5562600"/>
            <a:ext cx="0" cy="457200"/>
          </a:xfrm>
          <a:prstGeom prst="line">
            <a:avLst/>
          </a:prstGeom>
          <a:noFill/>
          <a:ln w="38100">
            <a:solidFill>
              <a:srgbClr val="CCFFCC"/>
            </a:solidFill>
            <a:prstDash val="dash"/>
            <a:round/>
            <a:headEnd/>
            <a:tailEnd/>
          </a:ln>
        </p:spPr>
        <p:txBody>
          <a:bodyPr wrap="none" anchor="ctr"/>
          <a:lstStyle/>
          <a:p>
            <a:endParaRPr lang="fr-FR"/>
          </a:p>
        </p:txBody>
      </p:sp>
      <p:sp>
        <p:nvSpPr>
          <p:cNvPr id="22537" name="Line 14"/>
          <p:cNvSpPr>
            <a:spLocks noChangeShapeType="1"/>
          </p:cNvSpPr>
          <p:nvPr/>
        </p:nvSpPr>
        <p:spPr bwMode="auto">
          <a:xfrm flipH="1">
            <a:off x="1752600" y="6019800"/>
            <a:ext cx="5562600" cy="0"/>
          </a:xfrm>
          <a:prstGeom prst="line">
            <a:avLst/>
          </a:prstGeom>
          <a:noFill/>
          <a:ln w="38100">
            <a:solidFill>
              <a:srgbClr val="CCFFCC"/>
            </a:solidFill>
            <a:prstDash val="dash"/>
            <a:round/>
            <a:headEnd/>
            <a:tailEnd/>
          </a:ln>
        </p:spPr>
        <p:txBody>
          <a:bodyPr wrap="none" anchor="ctr"/>
          <a:lstStyle/>
          <a:p>
            <a:endParaRPr lang="fr-FR"/>
          </a:p>
        </p:txBody>
      </p:sp>
      <p:sp>
        <p:nvSpPr>
          <p:cNvPr id="22538" name="AutoShape 19"/>
          <p:cNvSpPr>
            <a:spLocks noChangeArrowheads="1"/>
          </p:cNvSpPr>
          <p:nvPr/>
        </p:nvSpPr>
        <p:spPr bwMode="auto">
          <a:xfrm rot="5402371">
            <a:off x="1063625" y="6551613"/>
            <a:ext cx="1373187" cy="306388"/>
          </a:xfrm>
          <a:prstGeom prst="notchedRightArrow">
            <a:avLst>
              <a:gd name="adj1" fmla="val 50000"/>
              <a:gd name="adj2" fmla="val 112046"/>
            </a:avLst>
          </a:prstGeom>
          <a:solidFill>
            <a:srgbClr val="CCFFCC"/>
          </a:solidFill>
          <a:ln w="9525">
            <a:solidFill>
              <a:srgbClr val="339966"/>
            </a:solidFill>
            <a:miter lim="800000"/>
            <a:headEnd/>
            <a:tailEnd/>
          </a:ln>
        </p:spPr>
        <p:txBody>
          <a:bodyPr wrap="none" anchor="ctr"/>
          <a:lstStyle/>
          <a:p>
            <a:endParaRPr lang="fr-FR"/>
          </a:p>
        </p:txBody>
      </p:sp>
      <p:sp>
        <p:nvSpPr>
          <p:cNvPr id="22539" name="Text Box 20"/>
          <p:cNvSpPr txBox="1">
            <a:spLocks noChangeArrowheads="1"/>
          </p:cNvSpPr>
          <p:nvPr/>
        </p:nvSpPr>
        <p:spPr bwMode="auto">
          <a:xfrm>
            <a:off x="1447800" y="6172200"/>
            <a:ext cx="1981200" cy="457200"/>
          </a:xfrm>
          <a:prstGeom prst="rect">
            <a:avLst/>
          </a:prstGeom>
          <a:noFill/>
          <a:ln w="9525">
            <a:noFill/>
            <a:miter lim="800000"/>
            <a:headEnd/>
            <a:tailEnd/>
          </a:ln>
        </p:spPr>
        <p:txBody>
          <a:bodyPr>
            <a:spAutoFit/>
          </a:bodyPr>
          <a:lstStyle/>
          <a:p>
            <a:pPr algn="ctr">
              <a:spcBef>
                <a:spcPct val="50000"/>
              </a:spcBef>
            </a:pPr>
            <a:r>
              <a:rPr lang="fr-FR">
                <a:solidFill>
                  <a:srgbClr val="CCFFCC"/>
                </a:solidFill>
              </a:rPr>
              <a:t>Division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6">
                <a:lumMod val="50000"/>
              </a:schemeClr>
            </a:gs>
            <a:gs pos="100000">
              <a:srgbClr val="FFEBFA"/>
            </a:gs>
          </a:gsLst>
          <a:lin ang="5400000" scaled="1"/>
          <a:tileRect/>
        </a:gradFill>
        <a:effectLst/>
      </p:bgPr>
    </p:bg>
    <p:spTree>
      <p:nvGrpSpPr>
        <p:cNvPr id="1" name=""/>
        <p:cNvGrpSpPr/>
        <p:nvPr/>
      </p:nvGrpSpPr>
      <p:grpSpPr>
        <a:xfrm>
          <a:off x="0" y="0"/>
          <a:ext cx="0" cy="0"/>
          <a:chOff x="0" y="0"/>
          <a:chExt cx="0" cy="0"/>
        </a:xfrm>
      </p:grpSpPr>
      <p:pic>
        <p:nvPicPr>
          <p:cNvPr id="23554" name="Picture 7"/>
          <p:cNvPicPr>
            <a:picLocks noChangeAspect="1" noChangeArrowheads="1"/>
          </p:cNvPicPr>
          <p:nvPr/>
        </p:nvPicPr>
        <p:blipFill>
          <a:blip r:embed="rId2" cstate="print"/>
          <a:srcRect/>
          <a:stretch>
            <a:fillRect/>
          </a:stretch>
        </p:blipFill>
        <p:spPr bwMode="auto">
          <a:xfrm>
            <a:off x="0" y="742950"/>
            <a:ext cx="3581400" cy="2686050"/>
          </a:xfrm>
          <a:prstGeom prst="rect">
            <a:avLst/>
          </a:prstGeom>
          <a:noFill/>
          <a:ln w="9525">
            <a:noFill/>
            <a:miter lim="800000"/>
            <a:headEnd/>
            <a:tailEnd/>
          </a:ln>
        </p:spPr>
      </p:pic>
      <p:pic>
        <p:nvPicPr>
          <p:cNvPr id="23555" name="Picture 8"/>
          <p:cNvPicPr>
            <a:picLocks noChangeAspect="1" noChangeArrowheads="1"/>
          </p:cNvPicPr>
          <p:nvPr/>
        </p:nvPicPr>
        <p:blipFill>
          <a:blip r:embed="rId3" cstate="print"/>
          <a:srcRect/>
          <a:stretch>
            <a:fillRect/>
          </a:stretch>
        </p:blipFill>
        <p:spPr bwMode="auto">
          <a:xfrm>
            <a:off x="5486400" y="685800"/>
            <a:ext cx="3657600" cy="2743200"/>
          </a:xfrm>
          <a:prstGeom prst="rect">
            <a:avLst/>
          </a:prstGeom>
          <a:noFill/>
          <a:ln w="9525">
            <a:noFill/>
            <a:miter lim="800000"/>
            <a:headEnd/>
            <a:tailEnd/>
          </a:ln>
        </p:spPr>
      </p:pic>
      <p:pic>
        <p:nvPicPr>
          <p:cNvPr id="23556" name="Picture 9"/>
          <p:cNvPicPr>
            <a:picLocks noChangeAspect="1" noChangeArrowheads="1"/>
          </p:cNvPicPr>
          <p:nvPr/>
        </p:nvPicPr>
        <p:blipFill>
          <a:blip r:embed="rId4" cstate="print"/>
          <a:srcRect b="22223"/>
          <a:stretch>
            <a:fillRect/>
          </a:stretch>
        </p:blipFill>
        <p:spPr bwMode="auto">
          <a:xfrm>
            <a:off x="3262313" y="4191000"/>
            <a:ext cx="2452687" cy="2667000"/>
          </a:xfrm>
          <a:prstGeom prst="rect">
            <a:avLst/>
          </a:prstGeom>
          <a:noFill/>
          <a:ln w="9525">
            <a:noFill/>
            <a:miter lim="800000"/>
            <a:headEnd/>
            <a:tailEnd/>
          </a:ln>
        </p:spPr>
      </p:pic>
      <p:sp>
        <p:nvSpPr>
          <p:cNvPr id="23557" name="AutoShape 10"/>
          <p:cNvSpPr>
            <a:spLocks noChangeArrowheads="1"/>
          </p:cNvSpPr>
          <p:nvPr/>
        </p:nvSpPr>
        <p:spPr bwMode="auto">
          <a:xfrm rot="5402371">
            <a:off x="914400" y="-153988"/>
            <a:ext cx="1373188" cy="306388"/>
          </a:xfrm>
          <a:prstGeom prst="notchedRightArrow">
            <a:avLst>
              <a:gd name="adj1" fmla="val 50000"/>
              <a:gd name="adj2" fmla="val 112046"/>
            </a:avLst>
          </a:prstGeom>
          <a:solidFill>
            <a:srgbClr val="CCFFCC"/>
          </a:solidFill>
          <a:ln w="9525">
            <a:solidFill>
              <a:srgbClr val="339966"/>
            </a:solidFill>
            <a:miter lim="800000"/>
            <a:headEnd/>
            <a:tailEnd/>
          </a:ln>
        </p:spPr>
        <p:txBody>
          <a:bodyPr wrap="none" anchor="ctr"/>
          <a:lstStyle/>
          <a:p>
            <a:endParaRPr lang="fr-FR"/>
          </a:p>
        </p:txBody>
      </p:sp>
      <p:sp>
        <p:nvSpPr>
          <p:cNvPr id="23558" name="AutoShape 11"/>
          <p:cNvSpPr>
            <a:spLocks noChangeArrowheads="1"/>
          </p:cNvSpPr>
          <p:nvPr/>
        </p:nvSpPr>
        <p:spPr bwMode="auto">
          <a:xfrm>
            <a:off x="3962400" y="1981200"/>
            <a:ext cx="1143000" cy="304800"/>
          </a:xfrm>
          <a:prstGeom prst="notchedRightArrow">
            <a:avLst>
              <a:gd name="adj1" fmla="val 50000"/>
              <a:gd name="adj2" fmla="val 93750"/>
            </a:avLst>
          </a:prstGeom>
          <a:solidFill>
            <a:srgbClr val="CCFFCC"/>
          </a:solidFill>
          <a:ln w="9525">
            <a:solidFill>
              <a:srgbClr val="339966"/>
            </a:solidFill>
            <a:miter lim="800000"/>
            <a:headEnd/>
            <a:tailEnd/>
          </a:ln>
        </p:spPr>
        <p:txBody>
          <a:bodyPr wrap="none" anchor="ctr"/>
          <a:lstStyle/>
          <a:p>
            <a:endParaRPr lang="fr-FR"/>
          </a:p>
        </p:txBody>
      </p:sp>
      <p:sp>
        <p:nvSpPr>
          <p:cNvPr id="23559" name="Text Box 12"/>
          <p:cNvSpPr txBox="1">
            <a:spLocks noChangeArrowheads="1"/>
          </p:cNvSpPr>
          <p:nvPr/>
        </p:nvSpPr>
        <p:spPr bwMode="auto">
          <a:xfrm>
            <a:off x="3505200" y="1524000"/>
            <a:ext cx="1981200" cy="457200"/>
          </a:xfrm>
          <a:prstGeom prst="rect">
            <a:avLst/>
          </a:prstGeom>
          <a:noFill/>
          <a:ln w="9525">
            <a:noFill/>
            <a:miter lim="800000"/>
            <a:headEnd/>
            <a:tailEnd/>
          </a:ln>
        </p:spPr>
        <p:txBody>
          <a:bodyPr>
            <a:spAutoFit/>
          </a:bodyPr>
          <a:lstStyle/>
          <a:p>
            <a:pPr algn="ctr">
              <a:spcBef>
                <a:spcPct val="50000"/>
              </a:spcBef>
            </a:pPr>
            <a:r>
              <a:rPr lang="fr-FR">
                <a:solidFill>
                  <a:srgbClr val="CCFFCC"/>
                </a:solidFill>
              </a:rPr>
              <a:t>Division</a:t>
            </a:r>
          </a:p>
        </p:txBody>
      </p:sp>
      <p:sp>
        <p:nvSpPr>
          <p:cNvPr id="23560" name="AutoShape 13"/>
          <p:cNvSpPr>
            <a:spLocks noChangeArrowheads="1"/>
          </p:cNvSpPr>
          <p:nvPr/>
        </p:nvSpPr>
        <p:spPr bwMode="auto">
          <a:xfrm rot="7399972">
            <a:off x="5435600" y="4521200"/>
            <a:ext cx="1676400" cy="304800"/>
          </a:xfrm>
          <a:prstGeom prst="notchedRightArrow">
            <a:avLst>
              <a:gd name="adj1" fmla="val 50000"/>
              <a:gd name="adj2" fmla="val 137500"/>
            </a:avLst>
          </a:prstGeom>
          <a:noFill/>
          <a:ln w="12700">
            <a:solidFill>
              <a:srgbClr val="CCFFCC"/>
            </a:solidFill>
            <a:miter lim="800000"/>
            <a:headEnd/>
            <a:tailEnd/>
          </a:ln>
        </p:spPr>
        <p:txBody>
          <a:bodyPr wrap="none" anchor="ctr"/>
          <a:lstStyle/>
          <a:p>
            <a:endParaRPr lang="fr-FR"/>
          </a:p>
        </p:txBody>
      </p:sp>
      <p:sp>
        <p:nvSpPr>
          <p:cNvPr id="23561" name="Arc 17"/>
          <p:cNvSpPr>
            <a:spLocks/>
          </p:cNvSpPr>
          <p:nvPr/>
        </p:nvSpPr>
        <p:spPr bwMode="auto">
          <a:xfrm rot="-9537295">
            <a:off x="6318250" y="4654550"/>
            <a:ext cx="609600" cy="533400"/>
          </a:xfrm>
          <a:custGeom>
            <a:avLst/>
            <a:gdLst>
              <a:gd name="T0" fmla="*/ 0 w 21600"/>
              <a:gd name="T1" fmla="*/ 0 h 21600"/>
              <a:gd name="T2" fmla="*/ 609600 w 21600"/>
              <a:gd name="T3" fmla="*/ 533400 h 21600"/>
              <a:gd name="T4" fmla="*/ 0 w 21600"/>
              <a:gd name="T5" fmla="*/ 5334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FFCC"/>
            </a:solidFill>
            <a:round/>
            <a:headEnd type="stealth" w="lg" len="lg"/>
            <a:tailEnd/>
          </a:ln>
        </p:spPr>
        <p:txBody>
          <a:bodyPr rot="10800000" wrap="none" anchor="ctr"/>
          <a:lstStyle/>
          <a:p>
            <a:pPr algn="ctr"/>
            <a:endParaRPr lang="fr-FR"/>
          </a:p>
        </p:txBody>
      </p:sp>
      <p:sp>
        <p:nvSpPr>
          <p:cNvPr id="23562" name="Text Box 18"/>
          <p:cNvSpPr txBox="1">
            <a:spLocks noChangeArrowheads="1"/>
          </p:cNvSpPr>
          <p:nvPr/>
        </p:nvSpPr>
        <p:spPr bwMode="auto">
          <a:xfrm>
            <a:off x="6705600" y="5029200"/>
            <a:ext cx="1981200" cy="822325"/>
          </a:xfrm>
          <a:prstGeom prst="rect">
            <a:avLst/>
          </a:prstGeom>
          <a:noFill/>
          <a:ln w="9525">
            <a:noFill/>
            <a:miter lim="800000"/>
            <a:headEnd/>
            <a:tailEnd/>
          </a:ln>
        </p:spPr>
        <p:txBody>
          <a:bodyPr>
            <a:spAutoFit/>
          </a:bodyPr>
          <a:lstStyle/>
          <a:p>
            <a:pPr algn="ctr">
              <a:spcBef>
                <a:spcPct val="50000"/>
              </a:spcBef>
            </a:pPr>
            <a:r>
              <a:rPr lang="fr-FR">
                <a:solidFill>
                  <a:srgbClr val="CCFFCC"/>
                </a:solidFill>
              </a:rPr>
              <a:t>Expulsion nucléaire</a:t>
            </a:r>
          </a:p>
        </p:txBody>
      </p:sp>
      <p:sp>
        <p:nvSpPr>
          <p:cNvPr id="23563" name="Text Box 19"/>
          <p:cNvSpPr txBox="1">
            <a:spLocks noChangeArrowheads="1"/>
          </p:cNvSpPr>
          <p:nvPr/>
        </p:nvSpPr>
        <p:spPr bwMode="auto">
          <a:xfrm>
            <a:off x="-228600" y="3352800"/>
            <a:ext cx="4267200" cy="822325"/>
          </a:xfrm>
          <a:prstGeom prst="rect">
            <a:avLst/>
          </a:prstGeom>
          <a:noFill/>
          <a:ln w="9525">
            <a:noFill/>
            <a:miter lim="800000"/>
            <a:headEnd/>
            <a:tailEnd/>
          </a:ln>
        </p:spPr>
        <p:txBody>
          <a:bodyPr>
            <a:spAutoFit/>
          </a:bodyPr>
          <a:lstStyle/>
          <a:p>
            <a:pPr algn="ctr">
              <a:spcBef>
                <a:spcPct val="50000"/>
              </a:spcBef>
            </a:pPr>
            <a:r>
              <a:rPr lang="fr-FR">
                <a:solidFill>
                  <a:schemeClr val="bg1"/>
                </a:solidFill>
              </a:rPr>
              <a:t>Erythroblastes polychromatophiles	</a:t>
            </a:r>
          </a:p>
        </p:txBody>
      </p:sp>
      <p:sp>
        <p:nvSpPr>
          <p:cNvPr id="23564" name="Rectangle 20"/>
          <p:cNvSpPr>
            <a:spLocks noChangeArrowheads="1"/>
          </p:cNvSpPr>
          <p:nvPr/>
        </p:nvSpPr>
        <p:spPr bwMode="auto">
          <a:xfrm>
            <a:off x="5638800" y="3429000"/>
            <a:ext cx="3405188" cy="457200"/>
          </a:xfrm>
          <a:prstGeom prst="rect">
            <a:avLst/>
          </a:prstGeom>
          <a:noFill/>
          <a:ln w="9525">
            <a:noFill/>
            <a:miter lim="800000"/>
            <a:headEnd/>
            <a:tailEnd/>
          </a:ln>
        </p:spPr>
        <p:txBody>
          <a:bodyPr wrap="none">
            <a:spAutoFit/>
          </a:bodyPr>
          <a:lstStyle/>
          <a:p>
            <a:r>
              <a:rPr lang="fr-FR">
                <a:solidFill>
                  <a:schemeClr val="bg1"/>
                </a:solidFill>
              </a:rPr>
              <a:t>Erythroblastes acidophiles</a:t>
            </a:r>
          </a:p>
        </p:txBody>
      </p:sp>
      <p:sp>
        <p:nvSpPr>
          <p:cNvPr id="23565" name="Rectangle 21"/>
          <p:cNvSpPr>
            <a:spLocks noChangeArrowheads="1"/>
          </p:cNvSpPr>
          <p:nvPr/>
        </p:nvSpPr>
        <p:spPr bwMode="auto">
          <a:xfrm>
            <a:off x="1905000" y="5334000"/>
            <a:ext cx="1333500" cy="457200"/>
          </a:xfrm>
          <a:prstGeom prst="rect">
            <a:avLst/>
          </a:prstGeom>
          <a:noFill/>
          <a:ln w="9525">
            <a:noFill/>
            <a:miter lim="800000"/>
            <a:headEnd/>
            <a:tailEnd/>
          </a:ln>
        </p:spPr>
        <p:txBody>
          <a:bodyPr wrap="none">
            <a:spAutoFit/>
          </a:bodyPr>
          <a:lstStyle/>
          <a:p>
            <a:r>
              <a:rPr lang="fr-FR">
                <a:solidFill>
                  <a:schemeClr val="bg1"/>
                </a:solidFill>
              </a:rPr>
              <a:t>Hématies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6">
                <a:lumMod val="50000"/>
              </a:schemeClr>
            </a:gs>
            <a:gs pos="100000">
              <a:srgbClr val="FFEBFA"/>
            </a:gs>
          </a:gsLst>
          <a:lin ang="5400000" scaled="1"/>
          <a:tileRect/>
        </a:grad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524000" y="381000"/>
            <a:ext cx="6248400" cy="457200"/>
          </a:xfrm>
          <a:prstGeom prst="rect">
            <a:avLst/>
          </a:prstGeom>
          <a:noFill/>
          <a:ln w="9525">
            <a:noFill/>
            <a:miter lim="800000"/>
            <a:headEnd/>
            <a:tailEnd/>
          </a:ln>
        </p:spPr>
        <p:txBody>
          <a:bodyPr>
            <a:spAutoFit/>
          </a:bodyPr>
          <a:lstStyle/>
          <a:p>
            <a:pPr algn="ctr">
              <a:spcBef>
                <a:spcPct val="50000"/>
              </a:spcBef>
            </a:pPr>
            <a:r>
              <a:rPr lang="fr-FR">
                <a:solidFill>
                  <a:srgbClr val="FFFFCC"/>
                </a:solidFill>
              </a:rPr>
              <a:t>LIGNEE  MEGACARYOCYTAIRE</a:t>
            </a:r>
          </a:p>
        </p:txBody>
      </p:sp>
      <p:pic>
        <p:nvPicPr>
          <p:cNvPr id="24579" name="Picture 3"/>
          <p:cNvPicPr>
            <a:picLocks noChangeAspect="1" noChangeArrowheads="1"/>
          </p:cNvPicPr>
          <p:nvPr/>
        </p:nvPicPr>
        <p:blipFill>
          <a:blip r:embed="rId2" cstate="print"/>
          <a:srcRect r="23810" b="23280"/>
          <a:stretch>
            <a:fillRect/>
          </a:stretch>
        </p:blipFill>
        <p:spPr bwMode="auto">
          <a:xfrm>
            <a:off x="0" y="2133600"/>
            <a:ext cx="3657600" cy="2762250"/>
          </a:xfrm>
          <a:prstGeom prst="rect">
            <a:avLst/>
          </a:prstGeom>
          <a:noFill/>
          <a:ln w="9525">
            <a:noFill/>
            <a:miter lim="800000"/>
            <a:headEnd/>
            <a:tailEnd/>
          </a:ln>
        </p:spPr>
      </p:pic>
      <p:pic>
        <p:nvPicPr>
          <p:cNvPr id="24580" name="Picture 5"/>
          <p:cNvPicPr>
            <a:picLocks noChangeAspect="1" noChangeArrowheads="1"/>
          </p:cNvPicPr>
          <p:nvPr/>
        </p:nvPicPr>
        <p:blipFill>
          <a:blip r:embed="rId3" cstate="print"/>
          <a:srcRect l="3279" t="14754" r="14754" b="3279"/>
          <a:stretch>
            <a:fillRect/>
          </a:stretch>
        </p:blipFill>
        <p:spPr bwMode="auto">
          <a:xfrm>
            <a:off x="5334000" y="2057400"/>
            <a:ext cx="3810000" cy="2857500"/>
          </a:xfrm>
          <a:prstGeom prst="rect">
            <a:avLst/>
          </a:prstGeom>
          <a:noFill/>
          <a:ln w="9525">
            <a:noFill/>
            <a:miter lim="800000"/>
            <a:headEnd/>
            <a:tailEnd/>
          </a:ln>
        </p:spPr>
      </p:pic>
      <p:sp>
        <p:nvSpPr>
          <p:cNvPr id="24581" name="Text Box 6"/>
          <p:cNvSpPr txBox="1">
            <a:spLocks noChangeArrowheads="1"/>
          </p:cNvSpPr>
          <p:nvPr/>
        </p:nvSpPr>
        <p:spPr bwMode="auto">
          <a:xfrm>
            <a:off x="381000" y="4876800"/>
            <a:ext cx="3733800" cy="457200"/>
          </a:xfrm>
          <a:prstGeom prst="rect">
            <a:avLst/>
          </a:prstGeom>
          <a:noFill/>
          <a:ln w="9525">
            <a:noFill/>
            <a:miter lim="800000"/>
            <a:headEnd/>
            <a:tailEnd/>
          </a:ln>
        </p:spPr>
        <p:txBody>
          <a:bodyPr>
            <a:spAutoFit/>
          </a:bodyPr>
          <a:lstStyle/>
          <a:p>
            <a:pPr>
              <a:spcBef>
                <a:spcPct val="50000"/>
              </a:spcBef>
            </a:pPr>
            <a:r>
              <a:rPr lang="fr-FR">
                <a:solidFill>
                  <a:schemeClr val="bg1"/>
                </a:solidFill>
              </a:rPr>
              <a:t>Megacaryoblaste</a:t>
            </a:r>
            <a:endParaRPr lang="fr-FR"/>
          </a:p>
        </p:txBody>
      </p:sp>
      <p:sp>
        <p:nvSpPr>
          <p:cNvPr id="24582" name="Text Box 7"/>
          <p:cNvSpPr txBox="1">
            <a:spLocks noChangeArrowheads="1"/>
          </p:cNvSpPr>
          <p:nvPr/>
        </p:nvSpPr>
        <p:spPr bwMode="auto">
          <a:xfrm>
            <a:off x="5562600" y="4876800"/>
            <a:ext cx="3733800" cy="457200"/>
          </a:xfrm>
          <a:prstGeom prst="rect">
            <a:avLst/>
          </a:prstGeom>
          <a:noFill/>
          <a:ln w="9525">
            <a:noFill/>
            <a:miter lim="800000"/>
            <a:headEnd/>
            <a:tailEnd/>
          </a:ln>
        </p:spPr>
        <p:txBody>
          <a:bodyPr>
            <a:spAutoFit/>
          </a:bodyPr>
          <a:lstStyle/>
          <a:p>
            <a:pPr>
              <a:spcBef>
                <a:spcPct val="50000"/>
              </a:spcBef>
            </a:pPr>
            <a:r>
              <a:rPr lang="fr-FR">
                <a:solidFill>
                  <a:schemeClr val="bg1"/>
                </a:solidFill>
              </a:rPr>
              <a:t>Megacaryocyte basophile</a:t>
            </a:r>
            <a:endParaRPr lang="fr-FR"/>
          </a:p>
        </p:txBody>
      </p:sp>
      <p:sp>
        <p:nvSpPr>
          <p:cNvPr id="24583" name="AutoShape 8"/>
          <p:cNvSpPr>
            <a:spLocks noChangeArrowheads="1"/>
          </p:cNvSpPr>
          <p:nvPr/>
        </p:nvSpPr>
        <p:spPr bwMode="auto">
          <a:xfrm>
            <a:off x="3962400" y="3810000"/>
            <a:ext cx="1143000" cy="304800"/>
          </a:xfrm>
          <a:prstGeom prst="notchedRightArrow">
            <a:avLst>
              <a:gd name="adj1" fmla="val 50000"/>
              <a:gd name="adj2" fmla="val 93750"/>
            </a:avLst>
          </a:prstGeom>
          <a:solidFill>
            <a:srgbClr val="CCFFCC"/>
          </a:solidFill>
          <a:ln w="9525">
            <a:solidFill>
              <a:srgbClr val="339966"/>
            </a:solidFill>
            <a:miter lim="800000"/>
            <a:headEnd/>
            <a:tailEnd/>
          </a:ln>
        </p:spPr>
        <p:txBody>
          <a:bodyPr wrap="none" anchor="ctr"/>
          <a:lstStyle/>
          <a:p>
            <a:endParaRPr lang="fr-FR"/>
          </a:p>
        </p:txBody>
      </p:sp>
      <p:sp>
        <p:nvSpPr>
          <p:cNvPr id="24584" name="Text Box 9"/>
          <p:cNvSpPr txBox="1">
            <a:spLocks noChangeArrowheads="1"/>
          </p:cNvSpPr>
          <p:nvPr/>
        </p:nvSpPr>
        <p:spPr bwMode="auto">
          <a:xfrm>
            <a:off x="3505200" y="3352800"/>
            <a:ext cx="1981200" cy="457200"/>
          </a:xfrm>
          <a:prstGeom prst="rect">
            <a:avLst/>
          </a:prstGeom>
          <a:noFill/>
          <a:ln w="9525">
            <a:noFill/>
            <a:miter lim="800000"/>
            <a:headEnd/>
            <a:tailEnd/>
          </a:ln>
        </p:spPr>
        <p:txBody>
          <a:bodyPr>
            <a:spAutoFit/>
          </a:bodyPr>
          <a:lstStyle/>
          <a:p>
            <a:pPr algn="ctr">
              <a:spcBef>
                <a:spcPct val="50000"/>
              </a:spcBef>
            </a:pPr>
            <a:r>
              <a:rPr lang="fr-FR">
                <a:solidFill>
                  <a:srgbClr val="CCFFCC"/>
                </a:solidFill>
              </a:rPr>
              <a:t>Endomitoses</a:t>
            </a:r>
          </a:p>
        </p:txBody>
      </p:sp>
      <p:sp>
        <p:nvSpPr>
          <p:cNvPr id="24585" name="Line 10"/>
          <p:cNvSpPr>
            <a:spLocks noChangeShapeType="1"/>
          </p:cNvSpPr>
          <p:nvPr/>
        </p:nvSpPr>
        <p:spPr bwMode="auto">
          <a:xfrm>
            <a:off x="7315200" y="5562600"/>
            <a:ext cx="0" cy="457200"/>
          </a:xfrm>
          <a:prstGeom prst="line">
            <a:avLst/>
          </a:prstGeom>
          <a:noFill/>
          <a:ln w="38100">
            <a:solidFill>
              <a:srgbClr val="CCFFCC"/>
            </a:solidFill>
            <a:prstDash val="dash"/>
            <a:round/>
            <a:headEnd/>
            <a:tailEnd/>
          </a:ln>
        </p:spPr>
        <p:txBody>
          <a:bodyPr wrap="none" anchor="ctr"/>
          <a:lstStyle/>
          <a:p>
            <a:endParaRPr lang="fr-FR"/>
          </a:p>
        </p:txBody>
      </p:sp>
      <p:sp>
        <p:nvSpPr>
          <p:cNvPr id="24586" name="Line 11"/>
          <p:cNvSpPr>
            <a:spLocks noChangeShapeType="1"/>
          </p:cNvSpPr>
          <p:nvPr/>
        </p:nvSpPr>
        <p:spPr bwMode="auto">
          <a:xfrm flipH="1">
            <a:off x="1752600" y="6019800"/>
            <a:ext cx="5562600" cy="0"/>
          </a:xfrm>
          <a:prstGeom prst="line">
            <a:avLst/>
          </a:prstGeom>
          <a:noFill/>
          <a:ln w="38100">
            <a:solidFill>
              <a:srgbClr val="CCFFCC"/>
            </a:solidFill>
            <a:prstDash val="dash"/>
            <a:round/>
            <a:headEnd/>
            <a:tailEnd/>
          </a:ln>
        </p:spPr>
        <p:txBody>
          <a:bodyPr wrap="none" anchor="ctr"/>
          <a:lstStyle/>
          <a:p>
            <a:endParaRPr lang="fr-FR"/>
          </a:p>
        </p:txBody>
      </p:sp>
      <p:sp>
        <p:nvSpPr>
          <p:cNvPr id="24587" name="AutoShape 12"/>
          <p:cNvSpPr>
            <a:spLocks noChangeArrowheads="1"/>
          </p:cNvSpPr>
          <p:nvPr/>
        </p:nvSpPr>
        <p:spPr bwMode="auto">
          <a:xfrm rot="5402371">
            <a:off x="1063625" y="6475413"/>
            <a:ext cx="1373187" cy="306388"/>
          </a:xfrm>
          <a:prstGeom prst="notchedRightArrow">
            <a:avLst>
              <a:gd name="adj1" fmla="val 50000"/>
              <a:gd name="adj2" fmla="val 112046"/>
            </a:avLst>
          </a:prstGeom>
          <a:solidFill>
            <a:srgbClr val="CCFFCC"/>
          </a:solidFill>
          <a:ln w="9525">
            <a:solidFill>
              <a:srgbClr val="339966"/>
            </a:solidFill>
            <a:miter lim="800000"/>
            <a:headEnd/>
            <a:tailEnd/>
          </a:ln>
        </p:spPr>
        <p:txBody>
          <a:bodyPr wrap="none" anchor="ctr"/>
          <a:lstStyle/>
          <a:p>
            <a:endParaRPr lang="fr-FR"/>
          </a:p>
        </p:txBody>
      </p:sp>
      <p:sp>
        <p:nvSpPr>
          <p:cNvPr id="24588" name="Text Box 13"/>
          <p:cNvSpPr txBox="1">
            <a:spLocks noChangeArrowheads="1"/>
          </p:cNvSpPr>
          <p:nvPr/>
        </p:nvSpPr>
        <p:spPr bwMode="auto">
          <a:xfrm>
            <a:off x="1752600" y="6248400"/>
            <a:ext cx="1981200" cy="457200"/>
          </a:xfrm>
          <a:prstGeom prst="rect">
            <a:avLst/>
          </a:prstGeom>
          <a:noFill/>
          <a:ln w="9525">
            <a:noFill/>
            <a:miter lim="800000"/>
            <a:headEnd/>
            <a:tailEnd/>
          </a:ln>
        </p:spPr>
        <p:txBody>
          <a:bodyPr>
            <a:spAutoFit/>
          </a:bodyPr>
          <a:lstStyle/>
          <a:p>
            <a:pPr algn="ctr">
              <a:spcBef>
                <a:spcPct val="50000"/>
              </a:spcBef>
            </a:pPr>
            <a:r>
              <a:rPr lang="fr-FR">
                <a:solidFill>
                  <a:srgbClr val="CCFFCC"/>
                </a:solidFill>
              </a:rPr>
              <a:t>Endomitoses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6">
                <a:lumMod val="50000"/>
              </a:schemeClr>
            </a:gs>
            <a:gs pos="100000">
              <a:srgbClr val="FFEBFA"/>
            </a:gs>
          </a:gsLst>
          <a:lin ang="5400000" scaled="1"/>
          <a:tileRect/>
        </a:gradFill>
        <a:effectLst/>
      </p:bgPr>
    </p:bg>
    <p:spTree>
      <p:nvGrpSpPr>
        <p:cNvPr id="1" name=""/>
        <p:cNvGrpSpPr/>
        <p:nvPr/>
      </p:nvGrpSpPr>
      <p:grpSpPr>
        <a:xfrm>
          <a:off x="0" y="0"/>
          <a:ext cx="0" cy="0"/>
          <a:chOff x="0" y="0"/>
          <a:chExt cx="0" cy="0"/>
        </a:xfrm>
      </p:grpSpPr>
      <p:sp>
        <p:nvSpPr>
          <p:cNvPr id="25602" name="AutoShape 5"/>
          <p:cNvSpPr>
            <a:spLocks noChangeArrowheads="1"/>
          </p:cNvSpPr>
          <p:nvPr/>
        </p:nvSpPr>
        <p:spPr bwMode="auto">
          <a:xfrm rot="5402371">
            <a:off x="1063625" y="-304800"/>
            <a:ext cx="1373188" cy="306388"/>
          </a:xfrm>
          <a:prstGeom prst="notchedRightArrow">
            <a:avLst>
              <a:gd name="adj1" fmla="val 50000"/>
              <a:gd name="adj2" fmla="val 112046"/>
            </a:avLst>
          </a:prstGeom>
          <a:solidFill>
            <a:srgbClr val="CCFFCC"/>
          </a:solidFill>
          <a:ln w="9525">
            <a:solidFill>
              <a:srgbClr val="339966"/>
            </a:solidFill>
            <a:miter lim="800000"/>
            <a:headEnd/>
            <a:tailEnd/>
          </a:ln>
        </p:spPr>
        <p:txBody>
          <a:bodyPr wrap="none" anchor="ctr"/>
          <a:lstStyle/>
          <a:p>
            <a:endParaRPr lang="fr-FR"/>
          </a:p>
        </p:txBody>
      </p:sp>
      <p:pic>
        <p:nvPicPr>
          <p:cNvPr id="25603" name="Picture 6"/>
          <p:cNvPicPr>
            <a:picLocks noChangeAspect="1" noChangeArrowheads="1"/>
          </p:cNvPicPr>
          <p:nvPr/>
        </p:nvPicPr>
        <p:blipFill>
          <a:blip r:embed="rId2" cstate="print"/>
          <a:srcRect l="30302" b="30296"/>
          <a:stretch>
            <a:fillRect/>
          </a:stretch>
        </p:blipFill>
        <p:spPr bwMode="auto">
          <a:xfrm>
            <a:off x="228600" y="685800"/>
            <a:ext cx="3505200" cy="2647950"/>
          </a:xfrm>
          <a:prstGeom prst="rect">
            <a:avLst/>
          </a:prstGeom>
          <a:noFill/>
          <a:ln w="9525">
            <a:noFill/>
            <a:miter lim="800000"/>
            <a:headEnd/>
            <a:tailEnd/>
          </a:ln>
        </p:spPr>
      </p:pic>
      <p:pic>
        <p:nvPicPr>
          <p:cNvPr id="25604" name="Picture 7"/>
          <p:cNvPicPr>
            <a:picLocks noChangeAspect="1" noChangeArrowheads="1"/>
          </p:cNvPicPr>
          <p:nvPr/>
        </p:nvPicPr>
        <p:blipFill>
          <a:blip r:embed="rId3" cstate="print"/>
          <a:srcRect l="10001" t="10001" r="10001" b="10001"/>
          <a:stretch>
            <a:fillRect/>
          </a:stretch>
        </p:blipFill>
        <p:spPr bwMode="auto">
          <a:xfrm>
            <a:off x="5486400" y="685800"/>
            <a:ext cx="3657600" cy="2743200"/>
          </a:xfrm>
          <a:prstGeom prst="rect">
            <a:avLst/>
          </a:prstGeom>
          <a:noFill/>
          <a:ln w="9525">
            <a:noFill/>
            <a:miter lim="800000"/>
            <a:headEnd/>
            <a:tailEnd/>
          </a:ln>
        </p:spPr>
      </p:pic>
      <p:sp>
        <p:nvSpPr>
          <p:cNvPr id="25605" name="AutoShape 8"/>
          <p:cNvSpPr>
            <a:spLocks noChangeArrowheads="1"/>
          </p:cNvSpPr>
          <p:nvPr/>
        </p:nvSpPr>
        <p:spPr bwMode="auto">
          <a:xfrm>
            <a:off x="4038600" y="1981200"/>
            <a:ext cx="1143000" cy="304800"/>
          </a:xfrm>
          <a:prstGeom prst="notchedRightArrow">
            <a:avLst>
              <a:gd name="adj1" fmla="val 50000"/>
              <a:gd name="adj2" fmla="val 93750"/>
            </a:avLst>
          </a:prstGeom>
          <a:solidFill>
            <a:srgbClr val="CCFFCC"/>
          </a:solidFill>
          <a:ln w="9525">
            <a:solidFill>
              <a:srgbClr val="339966"/>
            </a:solidFill>
            <a:miter lim="800000"/>
            <a:headEnd/>
            <a:tailEnd/>
          </a:ln>
        </p:spPr>
        <p:txBody>
          <a:bodyPr wrap="none" anchor="ctr"/>
          <a:lstStyle/>
          <a:p>
            <a:endParaRPr lang="fr-FR"/>
          </a:p>
        </p:txBody>
      </p:sp>
      <p:sp>
        <p:nvSpPr>
          <p:cNvPr id="25606" name="Text Box 9"/>
          <p:cNvSpPr txBox="1">
            <a:spLocks noChangeArrowheads="1"/>
          </p:cNvSpPr>
          <p:nvPr/>
        </p:nvSpPr>
        <p:spPr bwMode="auto">
          <a:xfrm>
            <a:off x="3581400" y="1524000"/>
            <a:ext cx="1981200" cy="457200"/>
          </a:xfrm>
          <a:prstGeom prst="rect">
            <a:avLst/>
          </a:prstGeom>
          <a:noFill/>
          <a:ln w="9525">
            <a:noFill/>
            <a:miter lim="800000"/>
            <a:headEnd/>
            <a:tailEnd/>
          </a:ln>
        </p:spPr>
        <p:txBody>
          <a:bodyPr>
            <a:spAutoFit/>
          </a:bodyPr>
          <a:lstStyle/>
          <a:p>
            <a:pPr algn="ctr">
              <a:spcBef>
                <a:spcPct val="50000"/>
              </a:spcBef>
            </a:pPr>
            <a:r>
              <a:rPr lang="fr-FR">
                <a:solidFill>
                  <a:srgbClr val="CCFFCC"/>
                </a:solidFill>
              </a:rPr>
              <a:t>Endomitoses</a:t>
            </a:r>
          </a:p>
        </p:txBody>
      </p:sp>
      <p:pic>
        <p:nvPicPr>
          <p:cNvPr id="25607" name="Picture 10"/>
          <p:cNvPicPr>
            <a:picLocks noChangeAspect="1" noChangeArrowheads="1"/>
          </p:cNvPicPr>
          <p:nvPr/>
        </p:nvPicPr>
        <p:blipFill>
          <a:blip r:embed="rId4" cstate="print"/>
          <a:srcRect l="17857" t="23685" r="28572" b="18420"/>
          <a:stretch>
            <a:fillRect/>
          </a:stretch>
        </p:blipFill>
        <p:spPr bwMode="auto">
          <a:xfrm>
            <a:off x="2438400" y="5105400"/>
            <a:ext cx="2286000" cy="1676400"/>
          </a:xfrm>
          <a:prstGeom prst="rect">
            <a:avLst/>
          </a:prstGeom>
          <a:noFill/>
          <a:ln w="9525">
            <a:noFill/>
            <a:miter lim="800000"/>
            <a:headEnd/>
            <a:tailEnd/>
          </a:ln>
        </p:spPr>
      </p:pic>
      <p:sp>
        <p:nvSpPr>
          <p:cNvPr id="25608" name="AutoShape 11"/>
          <p:cNvSpPr>
            <a:spLocks noChangeArrowheads="1"/>
          </p:cNvSpPr>
          <p:nvPr/>
        </p:nvSpPr>
        <p:spPr bwMode="auto">
          <a:xfrm rot="7399972">
            <a:off x="4419600" y="4191000"/>
            <a:ext cx="1676400" cy="304800"/>
          </a:xfrm>
          <a:prstGeom prst="notchedRightArrow">
            <a:avLst>
              <a:gd name="adj1" fmla="val 50000"/>
              <a:gd name="adj2" fmla="val 137500"/>
            </a:avLst>
          </a:prstGeom>
          <a:noFill/>
          <a:ln w="12700">
            <a:solidFill>
              <a:srgbClr val="CCFFCC"/>
            </a:solidFill>
            <a:miter lim="800000"/>
            <a:headEnd/>
            <a:tailEnd/>
          </a:ln>
        </p:spPr>
        <p:txBody>
          <a:bodyPr wrap="none" anchor="ctr"/>
          <a:lstStyle/>
          <a:p>
            <a:endParaRPr lang="fr-FR"/>
          </a:p>
        </p:txBody>
      </p:sp>
      <p:sp>
        <p:nvSpPr>
          <p:cNvPr id="25609" name="Text Box 13"/>
          <p:cNvSpPr txBox="1">
            <a:spLocks noChangeArrowheads="1"/>
          </p:cNvSpPr>
          <p:nvPr/>
        </p:nvSpPr>
        <p:spPr bwMode="auto">
          <a:xfrm>
            <a:off x="5257800" y="4343400"/>
            <a:ext cx="5638800" cy="457200"/>
          </a:xfrm>
          <a:prstGeom prst="rect">
            <a:avLst/>
          </a:prstGeom>
          <a:noFill/>
          <a:ln w="9525">
            <a:noFill/>
            <a:miter lim="800000"/>
            <a:headEnd/>
            <a:tailEnd/>
          </a:ln>
        </p:spPr>
        <p:txBody>
          <a:bodyPr>
            <a:spAutoFit/>
          </a:bodyPr>
          <a:lstStyle/>
          <a:p>
            <a:pPr>
              <a:spcBef>
                <a:spcPct val="50000"/>
              </a:spcBef>
            </a:pPr>
            <a:r>
              <a:rPr lang="fr-FR">
                <a:solidFill>
                  <a:srgbClr val="CCFFCC"/>
                </a:solidFill>
              </a:rPr>
              <a:t>Fragmentation cytoplasmique</a:t>
            </a:r>
          </a:p>
        </p:txBody>
      </p:sp>
      <p:sp>
        <p:nvSpPr>
          <p:cNvPr id="25610" name="Text Box 14"/>
          <p:cNvSpPr txBox="1">
            <a:spLocks noChangeArrowheads="1"/>
          </p:cNvSpPr>
          <p:nvPr/>
        </p:nvSpPr>
        <p:spPr bwMode="auto">
          <a:xfrm>
            <a:off x="304800" y="3352800"/>
            <a:ext cx="3733800" cy="457200"/>
          </a:xfrm>
          <a:prstGeom prst="rect">
            <a:avLst/>
          </a:prstGeom>
          <a:noFill/>
          <a:ln w="9525">
            <a:noFill/>
            <a:miter lim="800000"/>
            <a:headEnd/>
            <a:tailEnd/>
          </a:ln>
        </p:spPr>
        <p:txBody>
          <a:bodyPr>
            <a:spAutoFit/>
          </a:bodyPr>
          <a:lstStyle/>
          <a:p>
            <a:pPr>
              <a:spcBef>
                <a:spcPct val="50000"/>
              </a:spcBef>
            </a:pPr>
            <a:r>
              <a:rPr lang="fr-FR">
                <a:solidFill>
                  <a:schemeClr val="bg1"/>
                </a:solidFill>
              </a:rPr>
              <a:t>Megacaryocyte granuleux</a:t>
            </a:r>
            <a:endParaRPr lang="fr-FR"/>
          </a:p>
        </p:txBody>
      </p:sp>
      <p:sp>
        <p:nvSpPr>
          <p:cNvPr id="25611" name="Text Box 15"/>
          <p:cNvSpPr txBox="1">
            <a:spLocks noChangeArrowheads="1"/>
          </p:cNvSpPr>
          <p:nvPr/>
        </p:nvSpPr>
        <p:spPr bwMode="auto">
          <a:xfrm>
            <a:off x="5410200" y="3429000"/>
            <a:ext cx="3733800" cy="822325"/>
          </a:xfrm>
          <a:prstGeom prst="rect">
            <a:avLst/>
          </a:prstGeom>
          <a:noFill/>
          <a:ln w="9525">
            <a:noFill/>
            <a:miter lim="800000"/>
            <a:headEnd/>
            <a:tailEnd/>
          </a:ln>
        </p:spPr>
        <p:txBody>
          <a:bodyPr>
            <a:spAutoFit/>
          </a:bodyPr>
          <a:lstStyle/>
          <a:p>
            <a:pPr algn="ctr">
              <a:spcBef>
                <a:spcPct val="50000"/>
              </a:spcBef>
            </a:pPr>
            <a:r>
              <a:rPr lang="fr-FR">
                <a:solidFill>
                  <a:schemeClr val="bg1"/>
                </a:solidFill>
              </a:rPr>
              <a:t>Megacaryocyte thrombocytogène</a:t>
            </a:r>
            <a:endParaRPr lang="fr-FR"/>
          </a:p>
        </p:txBody>
      </p:sp>
      <p:sp>
        <p:nvSpPr>
          <p:cNvPr id="25612" name="Text Box 16"/>
          <p:cNvSpPr txBox="1">
            <a:spLocks noChangeArrowheads="1"/>
          </p:cNvSpPr>
          <p:nvPr/>
        </p:nvSpPr>
        <p:spPr bwMode="auto">
          <a:xfrm>
            <a:off x="914400" y="5791200"/>
            <a:ext cx="3733800" cy="457200"/>
          </a:xfrm>
          <a:prstGeom prst="rect">
            <a:avLst/>
          </a:prstGeom>
          <a:noFill/>
          <a:ln w="9525">
            <a:noFill/>
            <a:miter lim="800000"/>
            <a:headEnd/>
            <a:tailEnd/>
          </a:ln>
        </p:spPr>
        <p:txBody>
          <a:bodyPr>
            <a:spAutoFit/>
          </a:bodyPr>
          <a:lstStyle/>
          <a:p>
            <a:pPr>
              <a:spcBef>
                <a:spcPct val="50000"/>
              </a:spcBef>
            </a:pPr>
            <a:r>
              <a:rPr lang="fr-FR">
                <a:solidFill>
                  <a:schemeClr val="bg1"/>
                </a:solidFill>
              </a:rPr>
              <a:t>Plaquettes</a:t>
            </a:r>
            <a:endParaRPr lang="fr-F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69000">
              <a:schemeClr val="accent6">
                <a:lumMod val="50000"/>
              </a:schemeClr>
            </a:gs>
            <a:gs pos="100000">
              <a:srgbClr val="FFEBFA"/>
            </a:gs>
          </a:gsLst>
          <a:lin ang="5400000" scaled="1"/>
        </a:gra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0" y="1371600"/>
            <a:ext cx="4572000" cy="3429000"/>
          </a:xfrm>
          <a:prstGeom prst="rect">
            <a:avLst/>
          </a:prstGeom>
          <a:noFill/>
          <a:ln w="9525">
            <a:noFill/>
            <a:miter lim="800000"/>
            <a:headEnd/>
            <a:tailEnd/>
          </a:ln>
        </p:spPr>
      </p:pic>
      <p:pic>
        <p:nvPicPr>
          <p:cNvPr id="26627" name="Picture 3"/>
          <p:cNvPicPr>
            <a:picLocks noChangeAspect="1" noChangeArrowheads="1"/>
          </p:cNvPicPr>
          <p:nvPr/>
        </p:nvPicPr>
        <p:blipFill>
          <a:blip r:embed="rId3" cstate="print"/>
          <a:srcRect/>
          <a:stretch>
            <a:fillRect/>
          </a:stretch>
        </p:blipFill>
        <p:spPr bwMode="auto">
          <a:xfrm>
            <a:off x="4572000" y="1371600"/>
            <a:ext cx="4572000" cy="3429000"/>
          </a:xfrm>
          <a:prstGeom prst="rect">
            <a:avLst/>
          </a:prstGeom>
          <a:noFill/>
          <a:ln w="9525">
            <a:noFill/>
            <a:miter lim="800000"/>
            <a:headEnd/>
            <a:tailEnd/>
          </a:ln>
        </p:spPr>
      </p:pic>
      <p:sp>
        <p:nvSpPr>
          <p:cNvPr id="26628" name="Text Box 4"/>
          <p:cNvSpPr txBox="1">
            <a:spLocks noChangeArrowheads="1"/>
          </p:cNvSpPr>
          <p:nvPr/>
        </p:nvSpPr>
        <p:spPr bwMode="auto">
          <a:xfrm>
            <a:off x="685800" y="304800"/>
            <a:ext cx="7620000" cy="914400"/>
          </a:xfrm>
          <a:prstGeom prst="rect">
            <a:avLst/>
          </a:prstGeom>
          <a:noFill/>
          <a:ln w="9525">
            <a:noFill/>
            <a:miter lim="800000"/>
            <a:headEnd/>
            <a:tailEnd/>
          </a:ln>
        </p:spPr>
        <p:txBody>
          <a:bodyPr>
            <a:spAutoFit/>
          </a:bodyPr>
          <a:lstStyle/>
          <a:p>
            <a:pPr algn="ctr">
              <a:spcBef>
                <a:spcPct val="50000"/>
              </a:spcBef>
            </a:pPr>
            <a:r>
              <a:rPr lang="fr-FR">
                <a:solidFill>
                  <a:srgbClr val="FFFFCC"/>
                </a:solidFill>
              </a:rPr>
              <a:t>CELLULES INDIFFERENCIEES</a:t>
            </a:r>
            <a:endParaRPr lang="fr-FR" sz="2000" u="sng">
              <a:solidFill>
                <a:srgbClr val="99FFCC"/>
              </a:solidFill>
            </a:endParaRPr>
          </a:p>
          <a:p>
            <a:pPr>
              <a:spcBef>
                <a:spcPct val="50000"/>
              </a:spcBef>
            </a:pPr>
            <a:r>
              <a:rPr lang="fr-FR" sz="2000">
                <a:solidFill>
                  <a:schemeClr val="bg1"/>
                </a:solidFill>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8229600" cy="1143000"/>
          </a:xfrm>
        </p:spPr>
        <p:txBody>
          <a:bodyPr/>
          <a:lstStyle/>
          <a:p>
            <a:pPr algn="l" eaLnBrk="1" hangingPunct="1"/>
            <a:r>
              <a:rPr lang="fr-FR" sz="2800" dirty="0" smtClean="0">
                <a:latin typeface="+mj-lt"/>
              </a:rPr>
              <a:t>Sites de l’hématopoïèse</a:t>
            </a:r>
          </a:p>
        </p:txBody>
      </p:sp>
      <p:sp>
        <p:nvSpPr>
          <p:cNvPr id="4099" name="Rectangle 3"/>
          <p:cNvSpPr>
            <a:spLocks noGrp="1" noChangeArrowheads="1"/>
          </p:cNvSpPr>
          <p:nvPr>
            <p:ph type="body" idx="1"/>
          </p:nvPr>
        </p:nvSpPr>
        <p:spPr>
          <a:xfrm>
            <a:off x="481476" y="1600200"/>
            <a:ext cx="4721703" cy="4525963"/>
          </a:xfrm>
        </p:spPr>
        <p:txBody>
          <a:bodyPr/>
          <a:lstStyle/>
          <a:p>
            <a:pPr eaLnBrk="1" hangingPunct="1">
              <a:lnSpc>
                <a:spcPct val="80000"/>
              </a:lnSpc>
            </a:pPr>
            <a:r>
              <a:rPr lang="fr-FR" sz="1600" dirty="0" smtClean="0">
                <a:latin typeface="+mj-lt"/>
              </a:rPr>
              <a:t>Après la naissance</a:t>
            </a:r>
          </a:p>
          <a:p>
            <a:pPr lvl="1" eaLnBrk="1" hangingPunct="1">
              <a:lnSpc>
                <a:spcPct val="80000"/>
              </a:lnSpc>
            </a:pPr>
            <a:endParaRPr lang="fr-FR" sz="1200" dirty="0" smtClean="0">
              <a:latin typeface="+mj-lt"/>
            </a:endParaRPr>
          </a:p>
          <a:p>
            <a:pPr lvl="1" eaLnBrk="1" hangingPunct="1">
              <a:lnSpc>
                <a:spcPct val="80000"/>
              </a:lnSpc>
            </a:pPr>
            <a:r>
              <a:rPr lang="fr-FR" sz="1600" b="1" dirty="0" smtClean="0">
                <a:latin typeface="+mj-lt"/>
              </a:rPr>
              <a:t>hématopoïèse exclusivement médullaire: </a:t>
            </a:r>
          </a:p>
          <a:p>
            <a:pPr lvl="2" eaLnBrk="1" hangingPunct="1">
              <a:lnSpc>
                <a:spcPct val="80000"/>
              </a:lnSpc>
            </a:pPr>
            <a:r>
              <a:rPr lang="fr-FR" sz="1200" dirty="0" smtClean="0">
                <a:latin typeface="+mj-lt"/>
              </a:rPr>
              <a:t>zones hématopoïétiques actives: riche en érythroblastes, globules rouges, vaisseaux</a:t>
            </a:r>
            <a:r>
              <a:rPr lang="fr-FR" sz="1200" dirty="0" smtClean="0">
                <a:latin typeface="+mj-lt"/>
                <a:sym typeface="Wingdings" pitchFamily="2" charset="2"/>
              </a:rPr>
              <a:t> moelle rouge</a:t>
            </a:r>
          </a:p>
          <a:p>
            <a:pPr lvl="2" eaLnBrk="1" hangingPunct="1">
              <a:lnSpc>
                <a:spcPct val="80000"/>
              </a:lnSpc>
            </a:pPr>
            <a:r>
              <a:rPr lang="fr-FR" sz="1200" dirty="0" smtClean="0">
                <a:latin typeface="+mj-lt"/>
                <a:sym typeface="Wingdings" pitchFamily="2" charset="2"/>
              </a:rPr>
              <a:t>Zones inactives: zones riches en adipocytes  moelle jaune</a:t>
            </a:r>
          </a:p>
          <a:p>
            <a:pPr lvl="2" eaLnBrk="1" hangingPunct="1">
              <a:lnSpc>
                <a:spcPct val="80000"/>
              </a:lnSpc>
            </a:pPr>
            <a:endParaRPr lang="fr-FR" sz="1200" dirty="0" smtClean="0">
              <a:latin typeface="+mj-lt"/>
              <a:sym typeface="Wingdings" pitchFamily="2" charset="2"/>
            </a:endParaRPr>
          </a:p>
          <a:p>
            <a:pPr lvl="2" eaLnBrk="1" hangingPunct="1">
              <a:lnSpc>
                <a:spcPct val="80000"/>
              </a:lnSpc>
            </a:pPr>
            <a:r>
              <a:rPr lang="fr-FR" sz="1200" dirty="0" smtClean="0">
                <a:latin typeface="+mj-lt"/>
                <a:sym typeface="Wingdings" pitchFamily="2" charset="2"/>
              </a:rPr>
              <a:t>Répartition topographique:</a:t>
            </a:r>
            <a:endParaRPr lang="fr-FR" sz="1200" dirty="0" smtClean="0">
              <a:latin typeface="+mj-lt"/>
            </a:endParaRPr>
          </a:p>
          <a:p>
            <a:pPr lvl="3" eaLnBrk="1" hangingPunct="1">
              <a:lnSpc>
                <a:spcPct val="80000"/>
              </a:lnSpc>
            </a:pPr>
            <a:r>
              <a:rPr lang="fr-FR" sz="800" dirty="0" smtClean="0">
                <a:latin typeface="+mj-lt"/>
              </a:rPr>
              <a:t>Avant 4 ans</a:t>
            </a:r>
          </a:p>
          <a:p>
            <a:pPr lvl="4" eaLnBrk="1" hangingPunct="1">
              <a:lnSpc>
                <a:spcPct val="80000"/>
              </a:lnSpc>
            </a:pPr>
            <a:r>
              <a:rPr lang="fr-FR" sz="800" dirty="0" smtClean="0">
                <a:latin typeface="+mj-lt"/>
              </a:rPr>
              <a:t>Répartitions des zones hématopoïétiques actives dans la quasi-totalité des cavités osseuse </a:t>
            </a:r>
          </a:p>
          <a:p>
            <a:pPr lvl="3" eaLnBrk="1" hangingPunct="1">
              <a:lnSpc>
                <a:spcPct val="80000"/>
              </a:lnSpc>
            </a:pPr>
            <a:r>
              <a:rPr lang="fr-FR" sz="1000" dirty="0" smtClean="0">
                <a:latin typeface="+mj-lt"/>
              </a:rPr>
              <a:t>Après 4 ans: </a:t>
            </a:r>
          </a:p>
          <a:p>
            <a:pPr lvl="4" eaLnBrk="1" hangingPunct="1">
              <a:lnSpc>
                <a:spcPct val="80000"/>
              </a:lnSpc>
            </a:pPr>
            <a:r>
              <a:rPr lang="fr-FR" sz="1000" dirty="0" smtClean="0">
                <a:latin typeface="+mj-lt"/>
              </a:rPr>
              <a:t>Involution graisseuse débutant aux extrémités</a:t>
            </a:r>
          </a:p>
          <a:p>
            <a:pPr lvl="3" eaLnBrk="1" hangingPunct="1">
              <a:lnSpc>
                <a:spcPct val="80000"/>
              </a:lnSpc>
            </a:pPr>
            <a:r>
              <a:rPr lang="fr-FR" sz="1000" dirty="0" smtClean="0">
                <a:latin typeface="+mj-lt"/>
              </a:rPr>
              <a:t>Age adulte: </a:t>
            </a:r>
          </a:p>
          <a:p>
            <a:pPr lvl="4" eaLnBrk="1" hangingPunct="1">
              <a:lnSpc>
                <a:spcPct val="80000"/>
              </a:lnSpc>
            </a:pPr>
            <a:r>
              <a:rPr lang="fr-FR" sz="800" dirty="0" smtClean="0">
                <a:latin typeface="+mj-lt"/>
              </a:rPr>
              <a:t>Localisation des zones hématopoïétiques actives majoritairement au niveau des os plats et courts chez l’adulte:</a:t>
            </a:r>
          </a:p>
          <a:p>
            <a:pPr lvl="4" eaLnBrk="1" hangingPunct="1">
              <a:lnSpc>
                <a:spcPct val="80000"/>
              </a:lnSpc>
            </a:pPr>
            <a:r>
              <a:rPr lang="fr-FR" sz="1000" dirty="0" smtClean="0">
                <a:latin typeface="+mj-lt"/>
              </a:rPr>
              <a:t>sternum, côtes, vertèbres, bassin…</a:t>
            </a:r>
          </a:p>
          <a:p>
            <a:pPr lvl="3" eaLnBrk="1" hangingPunct="1">
              <a:lnSpc>
                <a:spcPct val="80000"/>
              </a:lnSpc>
            </a:pPr>
            <a:endParaRPr lang="fr-FR" sz="1000" dirty="0" smtClean="0">
              <a:latin typeface="+mj-lt"/>
            </a:endParaRPr>
          </a:p>
          <a:p>
            <a:pPr lvl="4" eaLnBrk="1" hangingPunct="1">
              <a:lnSpc>
                <a:spcPct val="80000"/>
              </a:lnSpc>
            </a:pPr>
            <a:r>
              <a:rPr lang="fr-FR" sz="1000" dirty="0" smtClean="0">
                <a:latin typeface="+mj-lt"/>
              </a:rPr>
              <a:t>Progression de la moelle jaune avec le vieillissement</a:t>
            </a:r>
          </a:p>
          <a:p>
            <a:pPr lvl="3" eaLnBrk="1" hangingPunct="1">
              <a:lnSpc>
                <a:spcPct val="80000"/>
              </a:lnSpc>
            </a:pPr>
            <a:endParaRPr lang="fr-FR" sz="800" dirty="0" smtClean="0">
              <a:latin typeface="+mj-lt"/>
            </a:endParaRPr>
          </a:p>
        </p:txBody>
      </p:sp>
      <p:sp>
        <p:nvSpPr>
          <p:cNvPr id="5" name="Text Box 6"/>
          <p:cNvSpPr txBox="1">
            <a:spLocks noChangeArrowheads="1"/>
          </p:cNvSpPr>
          <p:nvPr/>
        </p:nvSpPr>
        <p:spPr bwMode="auto">
          <a:xfrm>
            <a:off x="6456854" y="4342557"/>
            <a:ext cx="1885950" cy="1098550"/>
          </a:xfrm>
          <a:prstGeom prst="rect">
            <a:avLst/>
          </a:prstGeom>
          <a:noFill/>
          <a:ln w="9525">
            <a:noFill/>
            <a:miter lim="800000"/>
            <a:headEnd/>
            <a:tailEnd/>
          </a:ln>
        </p:spPr>
        <p:txBody>
          <a:bodyPr>
            <a:spAutoFit/>
          </a:bodyPr>
          <a:lstStyle/>
          <a:p>
            <a:pPr lvl="1" algn="ctr">
              <a:lnSpc>
                <a:spcPct val="80000"/>
              </a:lnSpc>
              <a:spcBef>
                <a:spcPct val="20000"/>
              </a:spcBef>
            </a:pPr>
            <a:r>
              <a:rPr lang="fr-FR" sz="1200" dirty="0"/>
              <a:t>Répartition de l’hématopoïèse selon l’âge de l’individu.</a:t>
            </a:r>
          </a:p>
          <a:p>
            <a:pPr>
              <a:spcBef>
                <a:spcPct val="50000"/>
              </a:spcBef>
            </a:pPr>
            <a:endParaRPr lang="fr-FR" dirty="0"/>
          </a:p>
        </p:txBody>
      </p:sp>
      <p:pic>
        <p:nvPicPr>
          <p:cNvPr id="6" name="Picture 6"/>
          <p:cNvPicPr>
            <a:picLocks noChangeAspect="1" noChangeArrowheads="1"/>
          </p:cNvPicPr>
          <p:nvPr/>
        </p:nvPicPr>
        <p:blipFill>
          <a:blip r:embed="rId2" cstate="print"/>
          <a:srcRect l="35469" t="37109" r="19922" b="23730"/>
          <a:stretch>
            <a:fillRect/>
          </a:stretch>
        </p:blipFill>
        <p:spPr bwMode="auto">
          <a:xfrm>
            <a:off x="5518767" y="1456482"/>
            <a:ext cx="3517423" cy="2470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6">
                <a:lumMod val="50000"/>
              </a:schemeClr>
            </a:gs>
            <a:gs pos="100000">
              <a:srgbClr val="FFEBFA"/>
            </a:gs>
          </a:gsLst>
          <a:lin ang="5400000" scaled="1"/>
          <a:tileRect/>
        </a:gradFill>
        <a:effectLst/>
      </p:bgPr>
    </p:bg>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990600" y="152400"/>
            <a:ext cx="7315200" cy="457200"/>
          </a:xfrm>
          <a:prstGeom prst="rect">
            <a:avLst/>
          </a:prstGeom>
          <a:noFill/>
          <a:ln w="9525">
            <a:noFill/>
            <a:miter lim="800000"/>
            <a:headEnd/>
            <a:tailEnd/>
          </a:ln>
        </p:spPr>
        <p:txBody>
          <a:bodyPr>
            <a:spAutoFit/>
          </a:bodyPr>
          <a:lstStyle/>
          <a:p>
            <a:pPr algn="ctr">
              <a:spcBef>
                <a:spcPct val="50000"/>
              </a:spcBef>
            </a:pPr>
            <a:r>
              <a:rPr lang="fr-FR">
                <a:solidFill>
                  <a:srgbClr val="FFFFCC"/>
                </a:solidFill>
              </a:rPr>
              <a:t>LIGNEE  DES GRANULEUX NEUTROPHILES</a:t>
            </a:r>
          </a:p>
        </p:txBody>
      </p:sp>
      <p:pic>
        <p:nvPicPr>
          <p:cNvPr id="27651" name="Picture 4"/>
          <p:cNvPicPr>
            <a:picLocks noChangeAspect="1" noChangeArrowheads="1"/>
          </p:cNvPicPr>
          <p:nvPr/>
        </p:nvPicPr>
        <p:blipFill>
          <a:blip r:embed="rId2" cstate="print"/>
          <a:srcRect r="18518"/>
          <a:stretch>
            <a:fillRect/>
          </a:stretch>
        </p:blipFill>
        <p:spPr bwMode="auto">
          <a:xfrm>
            <a:off x="152400" y="1143000"/>
            <a:ext cx="3505200" cy="3225800"/>
          </a:xfrm>
          <a:prstGeom prst="rect">
            <a:avLst/>
          </a:prstGeom>
          <a:noFill/>
          <a:ln w="9525">
            <a:noFill/>
            <a:miter lim="800000"/>
            <a:headEnd/>
            <a:tailEnd/>
          </a:ln>
        </p:spPr>
      </p:pic>
      <p:pic>
        <p:nvPicPr>
          <p:cNvPr id="27652" name="Picture 6"/>
          <p:cNvPicPr>
            <a:picLocks noChangeAspect="1" noChangeArrowheads="1"/>
          </p:cNvPicPr>
          <p:nvPr/>
        </p:nvPicPr>
        <p:blipFill>
          <a:blip r:embed="rId3" cstate="print"/>
          <a:srcRect t="6667" r="6667"/>
          <a:stretch>
            <a:fillRect/>
          </a:stretch>
        </p:blipFill>
        <p:spPr bwMode="auto">
          <a:xfrm>
            <a:off x="5334000" y="1143000"/>
            <a:ext cx="4267200" cy="3200400"/>
          </a:xfrm>
          <a:prstGeom prst="rect">
            <a:avLst/>
          </a:prstGeom>
          <a:noFill/>
          <a:ln w="9525">
            <a:noFill/>
            <a:miter lim="800000"/>
            <a:headEnd/>
            <a:tailEnd/>
          </a:ln>
        </p:spPr>
      </p:pic>
      <p:sp>
        <p:nvSpPr>
          <p:cNvPr id="27653" name="AutoShape 7"/>
          <p:cNvSpPr>
            <a:spLocks noChangeArrowheads="1"/>
          </p:cNvSpPr>
          <p:nvPr/>
        </p:nvSpPr>
        <p:spPr bwMode="auto">
          <a:xfrm>
            <a:off x="3962400" y="2667000"/>
            <a:ext cx="1143000" cy="304800"/>
          </a:xfrm>
          <a:prstGeom prst="notchedRightArrow">
            <a:avLst>
              <a:gd name="adj1" fmla="val 50000"/>
              <a:gd name="adj2" fmla="val 93750"/>
            </a:avLst>
          </a:prstGeom>
          <a:solidFill>
            <a:srgbClr val="CCFFCC"/>
          </a:solidFill>
          <a:ln w="9525">
            <a:solidFill>
              <a:srgbClr val="339966"/>
            </a:solidFill>
            <a:miter lim="800000"/>
            <a:headEnd/>
            <a:tailEnd/>
          </a:ln>
        </p:spPr>
        <p:txBody>
          <a:bodyPr wrap="none" anchor="ctr"/>
          <a:lstStyle/>
          <a:p>
            <a:endParaRPr lang="fr-FR"/>
          </a:p>
        </p:txBody>
      </p:sp>
      <p:sp>
        <p:nvSpPr>
          <p:cNvPr id="27654" name="Text Box 8"/>
          <p:cNvSpPr txBox="1">
            <a:spLocks noChangeArrowheads="1"/>
          </p:cNvSpPr>
          <p:nvPr/>
        </p:nvSpPr>
        <p:spPr bwMode="auto">
          <a:xfrm>
            <a:off x="3505200" y="2209800"/>
            <a:ext cx="1981200" cy="457200"/>
          </a:xfrm>
          <a:prstGeom prst="rect">
            <a:avLst/>
          </a:prstGeom>
          <a:noFill/>
          <a:ln w="9525">
            <a:noFill/>
            <a:miter lim="800000"/>
            <a:headEnd/>
            <a:tailEnd/>
          </a:ln>
        </p:spPr>
        <p:txBody>
          <a:bodyPr>
            <a:spAutoFit/>
          </a:bodyPr>
          <a:lstStyle/>
          <a:p>
            <a:pPr algn="ctr">
              <a:spcBef>
                <a:spcPct val="50000"/>
              </a:spcBef>
            </a:pPr>
            <a:r>
              <a:rPr lang="fr-FR">
                <a:solidFill>
                  <a:srgbClr val="CCFFCC"/>
                </a:solidFill>
              </a:rPr>
              <a:t>Division</a:t>
            </a:r>
          </a:p>
        </p:txBody>
      </p:sp>
      <p:sp>
        <p:nvSpPr>
          <p:cNvPr id="27655" name="Line 9"/>
          <p:cNvSpPr>
            <a:spLocks noChangeShapeType="1"/>
          </p:cNvSpPr>
          <p:nvPr/>
        </p:nvSpPr>
        <p:spPr bwMode="auto">
          <a:xfrm>
            <a:off x="7315200" y="4876800"/>
            <a:ext cx="0" cy="685800"/>
          </a:xfrm>
          <a:prstGeom prst="line">
            <a:avLst/>
          </a:prstGeom>
          <a:noFill/>
          <a:ln w="38100">
            <a:solidFill>
              <a:srgbClr val="CCFFCC"/>
            </a:solidFill>
            <a:prstDash val="dash"/>
            <a:round/>
            <a:headEnd/>
            <a:tailEnd/>
          </a:ln>
        </p:spPr>
        <p:txBody>
          <a:bodyPr wrap="none" anchor="ctr"/>
          <a:lstStyle/>
          <a:p>
            <a:endParaRPr lang="fr-FR"/>
          </a:p>
        </p:txBody>
      </p:sp>
      <p:sp>
        <p:nvSpPr>
          <p:cNvPr id="27656" name="Line 10"/>
          <p:cNvSpPr>
            <a:spLocks noChangeShapeType="1"/>
          </p:cNvSpPr>
          <p:nvPr/>
        </p:nvSpPr>
        <p:spPr bwMode="auto">
          <a:xfrm flipH="1">
            <a:off x="1752600" y="5562600"/>
            <a:ext cx="5562600" cy="0"/>
          </a:xfrm>
          <a:prstGeom prst="line">
            <a:avLst/>
          </a:prstGeom>
          <a:noFill/>
          <a:ln w="38100">
            <a:solidFill>
              <a:srgbClr val="CCFFCC"/>
            </a:solidFill>
            <a:prstDash val="dash"/>
            <a:round/>
            <a:headEnd/>
            <a:tailEnd/>
          </a:ln>
        </p:spPr>
        <p:txBody>
          <a:bodyPr wrap="none" anchor="ctr"/>
          <a:lstStyle/>
          <a:p>
            <a:endParaRPr lang="fr-FR"/>
          </a:p>
        </p:txBody>
      </p:sp>
      <p:sp>
        <p:nvSpPr>
          <p:cNvPr id="27657" name="AutoShape 11"/>
          <p:cNvSpPr>
            <a:spLocks noChangeArrowheads="1"/>
          </p:cNvSpPr>
          <p:nvPr/>
        </p:nvSpPr>
        <p:spPr bwMode="auto">
          <a:xfrm rot="5402371">
            <a:off x="838200" y="6246813"/>
            <a:ext cx="1828800" cy="304800"/>
          </a:xfrm>
          <a:prstGeom prst="notchedRightArrow">
            <a:avLst>
              <a:gd name="adj1" fmla="val 50000"/>
              <a:gd name="adj2" fmla="val 150000"/>
            </a:avLst>
          </a:prstGeom>
          <a:solidFill>
            <a:srgbClr val="CCFFCC"/>
          </a:solidFill>
          <a:ln w="9525">
            <a:solidFill>
              <a:srgbClr val="339966"/>
            </a:solidFill>
            <a:miter lim="800000"/>
            <a:headEnd/>
            <a:tailEnd/>
          </a:ln>
        </p:spPr>
        <p:txBody>
          <a:bodyPr wrap="none" anchor="ctr"/>
          <a:lstStyle/>
          <a:p>
            <a:endParaRPr lang="fr-FR"/>
          </a:p>
        </p:txBody>
      </p:sp>
      <p:sp>
        <p:nvSpPr>
          <p:cNvPr id="27658" name="Text Box 12"/>
          <p:cNvSpPr txBox="1">
            <a:spLocks noChangeArrowheads="1"/>
          </p:cNvSpPr>
          <p:nvPr/>
        </p:nvSpPr>
        <p:spPr bwMode="auto">
          <a:xfrm>
            <a:off x="1447800" y="5791200"/>
            <a:ext cx="1981200" cy="457200"/>
          </a:xfrm>
          <a:prstGeom prst="rect">
            <a:avLst/>
          </a:prstGeom>
          <a:noFill/>
          <a:ln w="9525">
            <a:noFill/>
            <a:miter lim="800000"/>
            <a:headEnd/>
            <a:tailEnd/>
          </a:ln>
        </p:spPr>
        <p:txBody>
          <a:bodyPr>
            <a:spAutoFit/>
          </a:bodyPr>
          <a:lstStyle/>
          <a:p>
            <a:pPr algn="ctr">
              <a:spcBef>
                <a:spcPct val="50000"/>
              </a:spcBef>
            </a:pPr>
            <a:r>
              <a:rPr lang="fr-FR">
                <a:solidFill>
                  <a:srgbClr val="CCFFCC"/>
                </a:solidFill>
              </a:rPr>
              <a:t>Division</a:t>
            </a:r>
          </a:p>
        </p:txBody>
      </p:sp>
      <p:sp>
        <p:nvSpPr>
          <p:cNvPr id="27659" name="Text Box 14"/>
          <p:cNvSpPr txBox="1">
            <a:spLocks noChangeArrowheads="1"/>
          </p:cNvSpPr>
          <p:nvPr/>
        </p:nvSpPr>
        <p:spPr bwMode="auto">
          <a:xfrm>
            <a:off x="-76200" y="4419600"/>
            <a:ext cx="3733800" cy="457200"/>
          </a:xfrm>
          <a:prstGeom prst="rect">
            <a:avLst/>
          </a:prstGeom>
          <a:noFill/>
          <a:ln w="9525">
            <a:noFill/>
            <a:miter lim="800000"/>
            <a:headEnd/>
            <a:tailEnd/>
          </a:ln>
        </p:spPr>
        <p:txBody>
          <a:bodyPr>
            <a:spAutoFit/>
          </a:bodyPr>
          <a:lstStyle/>
          <a:p>
            <a:pPr algn="ctr">
              <a:spcBef>
                <a:spcPct val="50000"/>
              </a:spcBef>
            </a:pPr>
            <a:r>
              <a:rPr lang="fr-FR">
                <a:solidFill>
                  <a:schemeClr val="bg1"/>
                </a:solidFill>
              </a:rPr>
              <a:t>Myéloblaste</a:t>
            </a:r>
            <a:endParaRPr lang="fr-FR"/>
          </a:p>
        </p:txBody>
      </p:sp>
      <p:sp>
        <p:nvSpPr>
          <p:cNvPr id="27660" name="Text Box 15"/>
          <p:cNvSpPr txBox="1">
            <a:spLocks noChangeArrowheads="1"/>
          </p:cNvSpPr>
          <p:nvPr/>
        </p:nvSpPr>
        <p:spPr bwMode="auto">
          <a:xfrm>
            <a:off x="5334000" y="4419600"/>
            <a:ext cx="3733800" cy="457200"/>
          </a:xfrm>
          <a:prstGeom prst="rect">
            <a:avLst/>
          </a:prstGeom>
          <a:noFill/>
          <a:ln w="9525">
            <a:noFill/>
            <a:miter lim="800000"/>
            <a:headEnd/>
            <a:tailEnd/>
          </a:ln>
        </p:spPr>
        <p:txBody>
          <a:bodyPr>
            <a:spAutoFit/>
          </a:bodyPr>
          <a:lstStyle/>
          <a:p>
            <a:pPr algn="ctr">
              <a:spcBef>
                <a:spcPct val="50000"/>
              </a:spcBef>
            </a:pPr>
            <a:r>
              <a:rPr lang="fr-FR">
                <a:solidFill>
                  <a:schemeClr val="bg1"/>
                </a:solidFill>
              </a:rPr>
              <a:t>Promyélocyte neutrophile</a:t>
            </a:r>
            <a:endParaRPr lang="fr-F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6">
                <a:lumMod val="50000"/>
              </a:schemeClr>
            </a:gs>
            <a:gs pos="100000">
              <a:srgbClr val="FFEBFA"/>
            </a:gs>
          </a:gsLst>
          <a:lin ang="5400000" scaled="1"/>
          <a:tileRect/>
        </a:gradFill>
        <a:effectLst/>
      </p:bgPr>
    </p:bg>
    <p:spTree>
      <p:nvGrpSpPr>
        <p:cNvPr id="1" name=""/>
        <p:cNvGrpSpPr/>
        <p:nvPr/>
      </p:nvGrpSpPr>
      <p:grpSpPr>
        <a:xfrm>
          <a:off x="0" y="0"/>
          <a:ext cx="0" cy="0"/>
          <a:chOff x="0" y="0"/>
          <a:chExt cx="0" cy="0"/>
        </a:xfrm>
      </p:grpSpPr>
      <p:sp>
        <p:nvSpPr>
          <p:cNvPr id="28674" name="AutoShape 5"/>
          <p:cNvSpPr>
            <a:spLocks noChangeArrowheads="1"/>
          </p:cNvSpPr>
          <p:nvPr/>
        </p:nvSpPr>
        <p:spPr bwMode="auto">
          <a:xfrm rot="5402371">
            <a:off x="875507" y="-418307"/>
            <a:ext cx="1752600" cy="303213"/>
          </a:xfrm>
          <a:prstGeom prst="notchedRightArrow">
            <a:avLst>
              <a:gd name="adj1" fmla="val 50000"/>
              <a:gd name="adj2" fmla="val 144502"/>
            </a:avLst>
          </a:prstGeom>
          <a:solidFill>
            <a:srgbClr val="CCFFCC"/>
          </a:solidFill>
          <a:ln w="9525">
            <a:solidFill>
              <a:srgbClr val="339966"/>
            </a:solidFill>
            <a:miter lim="800000"/>
            <a:headEnd/>
            <a:tailEnd/>
          </a:ln>
        </p:spPr>
        <p:txBody>
          <a:bodyPr wrap="none" anchor="ctr"/>
          <a:lstStyle/>
          <a:p>
            <a:endParaRPr lang="fr-FR"/>
          </a:p>
        </p:txBody>
      </p:sp>
      <p:pic>
        <p:nvPicPr>
          <p:cNvPr id="28675" name="Picture 6"/>
          <p:cNvPicPr>
            <a:picLocks noChangeAspect="1" noChangeArrowheads="1"/>
          </p:cNvPicPr>
          <p:nvPr/>
        </p:nvPicPr>
        <p:blipFill>
          <a:blip r:embed="rId2" cstate="print"/>
          <a:srcRect l="16667"/>
          <a:stretch>
            <a:fillRect/>
          </a:stretch>
        </p:blipFill>
        <p:spPr bwMode="auto">
          <a:xfrm>
            <a:off x="5562600" y="685800"/>
            <a:ext cx="3276600" cy="2947988"/>
          </a:xfrm>
          <a:prstGeom prst="rect">
            <a:avLst/>
          </a:prstGeom>
          <a:noFill/>
          <a:ln w="9525">
            <a:noFill/>
            <a:miter lim="800000"/>
            <a:headEnd/>
            <a:tailEnd/>
          </a:ln>
        </p:spPr>
      </p:pic>
      <p:pic>
        <p:nvPicPr>
          <p:cNvPr id="28676" name="Picture 7"/>
          <p:cNvPicPr>
            <a:picLocks noChangeAspect="1" noChangeArrowheads="1"/>
          </p:cNvPicPr>
          <p:nvPr/>
        </p:nvPicPr>
        <p:blipFill>
          <a:blip r:embed="rId3" cstate="print"/>
          <a:srcRect l="10001" b="10001"/>
          <a:stretch>
            <a:fillRect/>
          </a:stretch>
        </p:blipFill>
        <p:spPr bwMode="auto">
          <a:xfrm>
            <a:off x="2133600" y="4400550"/>
            <a:ext cx="3276600" cy="2457450"/>
          </a:xfrm>
          <a:prstGeom prst="rect">
            <a:avLst/>
          </a:prstGeom>
          <a:noFill/>
          <a:ln w="9525">
            <a:noFill/>
            <a:miter lim="800000"/>
            <a:headEnd/>
            <a:tailEnd/>
          </a:ln>
        </p:spPr>
      </p:pic>
      <p:sp>
        <p:nvSpPr>
          <p:cNvPr id="28677" name="AutoShape 8"/>
          <p:cNvSpPr>
            <a:spLocks noChangeArrowheads="1"/>
          </p:cNvSpPr>
          <p:nvPr/>
        </p:nvSpPr>
        <p:spPr bwMode="auto">
          <a:xfrm rot="7412998">
            <a:off x="5118100" y="5086350"/>
            <a:ext cx="1828800" cy="304800"/>
          </a:xfrm>
          <a:prstGeom prst="notchedRightArrow">
            <a:avLst>
              <a:gd name="adj1" fmla="val 50000"/>
              <a:gd name="adj2" fmla="val 150000"/>
            </a:avLst>
          </a:prstGeom>
          <a:noFill/>
          <a:ln w="12700">
            <a:solidFill>
              <a:srgbClr val="CCFFCC"/>
            </a:solidFill>
            <a:miter lim="800000"/>
            <a:headEnd/>
            <a:tailEnd/>
          </a:ln>
        </p:spPr>
        <p:txBody>
          <a:bodyPr wrap="none" anchor="ctr"/>
          <a:lstStyle/>
          <a:p>
            <a:endParaRPr lang="fr-FR"/>
          </a:p>
        </p:txBody>
      </p:sp>
      <p:sp>
        <p:nvSpPr>
          <p:cNvPr id="28678" name="Text Box 9"/>
          <p:cNvSpPr txBox="1">
            <a:spLocks noChangeArrowheads="1"/>
          </p:cNvSpPr>
          <p:nvPr/>
        </p:nvSpPr>
        <p:spPr bwMode="auto">
          <a:xfrm>
            <a:off x="6172200" y="5105400"/>
            <a:ext cx="2971800" cy="457200"/>
          </a:xfrm>
          <a:prstGeom prst="rect">
            <a:avLst/>
          </a:prstGeom>
          <a:noFill/>
          <a:ln w="9525">
            <a:noFill/>
            <a:miter lim="800000"/>
            <a:headEnd/>
            <a:tailEnd/>
          </a:ln>
        </p:spPr>
        <p:txBody>
          <a:bodyPr>
            <a:spAutoFit/>
          </a:bodyPr>
          <a:lstStyle/>
          <a:p>
            <a:pPr algn="ctr">
              <a:spcBef>
                <a:spcPct val="50000"/>
              </a:spcBef>
            </a:pPr>
            <a:r>
              <a:rPr lang="fr-FR">
                <a:solidFill>
                  <a:srgbClr val="CCFFCC"/>
                </a:solidFill>
              </a:rPr>
              <a:t>Maturation nucléaire</a:t>
            </a:r>
          </a:p>
        </p:txBody>
      </p:sp>
      <p:sp>
        <p:nvSpPr>
          <p:cNvPr id="28679" name="Text Box 10"/>
          <p:cNvSpPr txBox="1">
            <a:spLocks noChangeArrowheads="1"/>
          </p:cNvSpPr>
          <p:nvPr/>
        </p:nvSpPr>
        <p:spPr bwMode="auto">
          <a:xfrm>
            <a:off x="4572000" y="3657600"/>
            <a:ext cx="5181600" cy="457200"/>
          </a:xfrm>
          <a:prstGeom prst="rect">
            <a:avLst/>
          </a:prstGeom>
          <a:noFill/>
          <a:ln w="9525">
            <a:noFill/>
            <a:miter lim="800000"/>
            <a:headEnd/>
            <a:tailEnd/>
          </a:ln>
        </p:spPr>
        <p:txBody>
          <a:bodyPr>
            <a:spAutoFit/>
          </a:bodyPr>
          <a:lstStyle/>
          <a:p>
            <a:pPr algn="ctr">
              <a:spcBef>
                <a:spcPct val="50000"/>
              </a:spcBef>
            </a:pPr>
            <a:r>
              <a:rPr lang="fr-FR">
                <a:solidFill>
                  <a:schemeClr val="bg1"/>
                </a:solidFill>
              </a:rPr>
              <a:t>Métamyélocytes neutrophiles</a:t>
            </a:r>
            <a:endParaRPr lang="fr-FR"/>
          </a:p>
        </p:txBody>
      </p:sp>
      <p:sp>
        <p:nvSpPr>
          <p:cNvPr id="28680" name="Text Box 11"/>
          <p:cNvSpPr txBox="1">
            <a:spLocks noChangeArrowheads="1"/>
          </p:cNvSpPr>
          <p:nvPr/>
        </p:nvSpPr>
        <p:spPr bwMode="auto">
          <a:xfrm>
            <a:off x="-152400" y="5334000"/>
            <a:ext cx="2438400" cy="822325"/>
          </a:xfrm>
          <a:prstGeom prst="rect">
            <a:avLst/>
          </a:prstGeom>
          <a:noFill/>
          <a:ln w="9525">
            <a:noFill/>
            <a:miter lim="800000"/>
            <a:headEnd/>
            <a:tailEnd/>
          </a:ln>
        </p:spPr>
        <p:txBody>
          <a:bodyPr>
            <a:spAutoFit/>
          </a:bodyPr>
          <a:lstStyle/>
          <a:p>
            <a:pPr algn="ctr">
              <a:spcBef>
                <a:spcPct val="50000"/>
              </a:spcBef>
            </a:pPr>
            <a:r>
              <a:rPr lang="fr-FR">
                <a:solidFill>
                  <a:schemeClr val="bg1"/>
                </a:solidFill>
              </a:rPr>
              <a:t>Polynucléaires neutrophiles</a:t>
            </a:r>
            <a:endParaRPr lang="fr-FR"/>
          </a:p>
        </p:txBody>
      </p:sp>
      <p:pic>
        <p:nvPicPr>
          <p:cNvPr id="28681" name="Picture 12"/>
          <p:cNvPicPr>
            <a:picLocks noChangeAspect="1" noChangeArrowheads="1"/>
          </p:cNvPicPr>
          <p:nvPr/>
        </p:nvPicPr>
        <p:blipFill>
          <a:blip r:embed="rId4" cstate="print"/>
          <a:srcRect l="13559" t="1978" r="8475" b="7863"/>
          <a:stretch>
            <a:fillRect/>
          </a:stretch>
        </p:blipFill>
        <p:spPr bwMode="auto">
          <a:xfrm>
            <a:off x="-76200" y="762000"/>
            <a:ext cx="3124200" cy="2709863"/>
          </a:xfrm>
          <a:prstGeom prst="rect">
            <a:avLst/>
          </a:prstGeom>
          <a:noFill/>
          <a:ln w="9525">
            <a:noFill/>
            <a:miter lim="800000"/>
            <a:headEnd/>
            <a:tailEnd/>
          </a:ln>
        </p:spPr>
      </p:pic>
      <p:sp>
        <p:nvSpPr>
          <p:cNvPr id="28682" name="AutoShape 13"/>
          <p:cNvSpPr>
            <a:spLocks noChangeArrowheads="1"/>
          </p:cNvSpPr>
          <p:nvPr/>
        </p:nvSpPr>
        <p:spPr bwMode="auto">
          <a:xfrm>
            <a:off x="3505200" y="2133600"/>
            <a:ext cx="1447800" cy="304800"/>
          </a:xfrm>
          <a:prstGeom prst="notchedRightArrow">
            <a:avLst>
              <a:gd name="adj1" fmla="val 50000"/>
              <a:gd name="adj2" fmla="val 118750"/>
            </a:avLst>
          </a:prstGeom>
          <a:solidFill>
            <a:srgbClr val="CCFFCC"/>
          </a:solidFill>
          <a:ln w="9525">
            <a:solidFill>
              <a:srgbClr val="339966"/>
            </a:solidFill>
            <a:miter lim="800000"/>
            <a:headEnd/>
            <a:tailEnd/>
          </a:ln>
        </p:spPr>
        <p:txBody>
          <a:bodyPr wrap="none" anchor="ctr"/>
          <a:lstStyle/>
          <a:p>
            <a:endParaRPr lang="fr-FR"/>
          </a:p>
        </p:txBody>
      </p:sp>
      <p:sp>
        <p:nvSpPr>
          <p:cNvPr id="28683" name="Text Box 14"/>
          <p:cNvSpPr txBox="1">
            <a:spLocks noChangeArrowheads="1"/>
          </p:cNvSpPr>
          <p:nvPr/>
        </p:nvSpPr>
        <p:spPr bwMode="auto">
          <a:xfrm>
            <a:off x="3200400" y="1676400"/>
            <a:ext cx="1981200" cy="457200"/>
          </a:xfrm>
          <a:prstGeom prst="rect">
            <a:avLst/>
          </a:prstGeom>
          <a:noFill/>
          <a:ln w="9525">
            <a:noFill/>
            <a:miter lim="800000"/>
            <a:headEnd/>
            <a:tailEnd/>
          </a:ln>
        </p:spPr>
        <p:txBody>
          <a:bodyPr>
            <a:spAutoFit/>
          </a:bodyPr>
          <a:lstStyle/>
          <a:p>
            <a:pPr algn="ctr">
              <a:spcBef>
                <a:spcPct val="50000"/>
              </a:spcBef>
            </a:pPr>
            <a:r>
              <a:rPr lang="fr-FR">
                <a:solidFill>
                  <a:srgbClr val="CCFFCC"/>
                </a:solidFill>
              </a:rPr>
              <a:t>Division</a:t>
            </a:r>
          </a:p>
        </p:txBody>
      </p:sp>
      <p:sp>
        <p:nvSpPr>
          <p:cNvPr id="28684" name="Text Box 15"/>
          <p:cNvSpPr txBox="1">
            <a:spLocks noChangeArrowheads="1"/>
          </p:cNvSpPr>
          <p:nvPr/>
        </p:nvSpPr>
        <p:spPr bwMode="auto">
          <a:xfrm>
            <a:off x="-1066800" y="3581400"/>
            <a:ext cx="5181600" cy="457200"/>
          </a:xfrm>
          <a:prstGeom prst="rect">
            <a:avLst/>
          </a:prstGeom>
          <a:noFill/>
          <a:ln w="9525">
            <a:noFill/>
            <a:miter lim="800000"/>
            <a:headEnd/>
            <a:tailEnd/>
          </a:ln>
        </p:spPr>
        <p:txBody>
          <a:bodyPr>
            <a:spAutoFit/>
          </a:bodyPr>
          <a:lstStyle/>
          <a:p>
            <a:pPr algn="ctr">
              <a:spcBef>
                <a:spcPct val="50000"/>
              </a:spcBef>
            </a:pPr>
            <a:r>
              <a:rPr lang="fr-FR">
                <a:solidFill>
                  <a:schemeClr val="bg1"/>
                </a:solidFill>
              </a:rPr>
              <a:t>Myélocytes neutrophiles</a:t>
            </a:r>
            <a:endParaRPr lang="fr-F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6">
                <a:lumMod val="50000"/>
              </a:schemeClr>
            </a:gs>
            <a:gs pos="100000">
              <a:srgbClr val="FFEBFA"/>
            </a:gs>
          </a:gsLst>
          <a:lin ang="5400000" scaled="1"/>
          <a:tileRect/>
        </a:gradFill>
        <a:effectLst/>
      </p:bgPr>
    </p:bg>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990600" y="152400"/>
            <a:ext cx="7315200" cy="457200"/>
          </a:xfrm>
          <a:prstGeom prst="rect">
            <a:avLst/>
          </a:prstGeom>
          <a:noFill/>
          <a:ln w="9525">
            <a:noFill/>
            <a:miter lim="800000"/>
            <a:headEnd/>
            <a:tailEnd/>
          </a:ln>
        </p:spPr>
        <p:txBody>
          <a:bodyPr>
            <a:spAutoFit/>
          </a:bodyPr>
          <a:lstStyle/>
          <a:p>
            <a:pPr algn="ctr">
              <a:spcBef>
                <a:spcPct val="50000"/>
              </a:spcBef>
            </a:pPr>
            <a:r>
              <a:rPr lang="fr-FR">
                <a:solidFill>
                  <a:srgbClr val="FFFFCC"/>
                </a:solidFill>
              </a:rPr>
              <a:t>LIGNEE  DES GRANULEUX EOSINOPHILES</a:t>
            </a:r>
          </a:p>
        </p:txBody>
      </p:sp>
      <p:pic>
        <p:nvPicPr>
          <p:cNvPr id="29699" name="Picture 3"/>
          <p:cNvPicPr>
            <a:picLocks noChangeAspect="1" noChangeArrowheads="1"/>
          </p:cNvPicPr>
          <p:nvPr/>
        </p:nvPicPr>
        <p:blipFill>
          <a:blip r:embed="rId2" cstate="print"/>
          <a:srcRect r="18518"/>
          <a:stretch>
            <a:fillRect/>
          </a:stretch>
        </p:blipFill>
        <p:spPr bwMode="auto">
          <a:xfrm>
            <a:off x="152400" y="1143000"/>
            <a:ext cx="3505200" cy="3225800"/>
          </a:xfrm>
          <a:prstGeom prst="rect">
            <a:avLst/>
          </a:prstGeom>
          <a:noFill/>
          <a:ln w="9525">
            <a:noFill/>
            <a:miter lim="800000"/>
            <a:headEnd/>
            <a:tailEnd/>
          </a:ln>
        </p:spPr>
      </p:pic>
      <p:sp>
        <p:nvSpPr>
          <p:cNvPr id="29700" name="AutoShape 5"/>
          <p:cNvSpPr>
            <a:spLocks noChangeArrowheads="1"/>
          </p:cNvSpPr>
          <p:nvPr/>
        </p:nvSpPr>
        <p:spPr bwMode="auto">
          <a:xfrm>
            <a:off x="3962400" y="2667000"/>
            <a:ext cx="1143000" cy="304800"/>
          </a:xfrm>
          <a:prstGeom prst="notchedRightArrow">
            <a:avLst>
              <a:gd name="adj1" fmla="val 50000"/>
              <a:gd name="adj2" fmla="val 93750"/>
            </a:avLst>
          </a:prstGeom>
          <a:solidFill>
            <a:srgbClr val="CCFFCC"/>
          </a:solidFill>
          <a:ln w="9525">
            <a:solidFill>
              <a:srgbClr val="339966"/>
            </a:solidFill>
            <a:miter lim="800000"/>
            <a:headEnd/>
            <a:tailEnd/>
          </a:ln>
        </p:spPr>
        <p:txBody>
          <a:bodyPr wrap="none" anchor="ctr"/>
          <a:lstStyle/>
          <a:p>
            <a:endParaRPr lang="fr-FR"/>
          </a:p>
        </p:txBody>
      </p:sp>
      <p:sp>
        <p:nvSpPr>
          <p:cNvPr id="29701" name="Text Box 6"/>
          <p:cNvSpPr txBox="1">
            <a:spLocks noChangeArrowheads="1"/>
          </p:cNvSpPr>
          <p:nvPr/>
        </p:nvSpPr>
        <p:spPr bwMode="auto">
          <a:xfrm>
            <a:off x="3505200" y="2209800"/>
            <a:ext cx="1981200" cy="457200"/>
          </a:xfrm>
          <a:prstGeom prst="rect">
            <a:avLst/>
          </a:prstGeom>
          <a:noFill/>
          <a:ln w="9525">
            <a:noFill/>
            <a:miter lim="800000"/>
            <a:headEnd/>
            <a:tailEnd/>
          </a:ln>
        </p:spPr>
        <p:txBody>
          <a:bodyPr>
            <a:spAutoFit/>
          </a:bodyPr>
          <a:lstStyle/>
          <a:p>
            <a:pPr algn="ctr">
              <a:spcBef>
                <a:spcPct val="50000"/>
              </a:spcBef>
            </a:pPr>
            <a:r>
              <a:rPr lang="fr-FR">
                <a:solidFill>
                  <a:srgbClr val="CCFFCC"/>
                </a:solidFill>
              </a:rPr>
              <a:t>Division</a:t>
            </a:r>
          </a:p>
        </p:txBody>
      </p:sp>
      <p:sp>
        <p:nvSpPr>
          <p:cNvPr id="29702" name="Line 7"/>
          <p:cNvSpPr>
            <a:spLocks noChangeShapeType="1"/>
          </p:cNvSpPr>
          <p:nvPr/>
        </p:nvSpPr>
        <p:spPr bwMode="auto">
          <a:xfrm>
            <a:off x="7315200" y="4876800"/>
            <a:ext cx="0" cy="685800"/>
          </a:xfrm>
          <a:prstGeom prst="line">
            <a:avLst/>
          </a:prstGeom>
          <a:noFill/>
          <a:ln w="38100">
            <a:solidFill>
              <a:srgbClr val="CCFFCC"/>
            </a:solidFill>
            <a:prstDash val="dash"/>
            <a:round/>
            <a:headEnd/>
            <a:tailEnd/>
          </a:ln>
        </p:spPr>
        <p:txBody>
          <a:bodyPr wrap="none" anchor="ctr"/>
          <a:lstStyle/>
          <a:p>
            <a:endParaRPr lang="fr-FR"/>
          </a:p>
        </p:txBody>
      </p:sp>
      <p:sp>
        <p:nvSpPr>
          <p:cNvPr id="29703" name="Line 8"/>
          <p:cNvSpPr>
            <a:spLocks noChangeShapeType="1"/>
          </p:cNvSpPr>
          <p:nvPr/>
        </p:nvSpPr>
        <p:spPr bwMode="auto">
          <a:xfrm flipH="1">
            <a:off x="1752600" y="5562600"/>
            <a:ext cx="5562600" cy="0"/>
          </a:xfrm>
          <a:prstGeom prst="line">
            <a:avLst/>
          </a:prstGeom>
          <a:noFill/>
          <a:ln w="38100">
            <a:solidFill>
              <a:srgbClr val="CCFFCC"/>
            </a:solidFill>
            <a:prstDash val="dash"/>
            <a:round/>
            <a:headEnd/>
            <a:tailEnd/>
          </a:ln>
        </p:spPr>
        <p:txBody>
          <a:bodyPr wrap="none" anchor="ctr"/>
          <a:lstStyle/>
          <a:p>
            <a:endParaRPr lang="fr-FR"/>
          </a:p>
        </p:txBody>
      </p:sp>
      <p:sp>
        <p:nvSpPr>
          <p:cNvPr id="29704" name="AutoShape 9"/>
          <p:cNvSpPr>
            <a:spLocks noChangeArrowheads="1"/>
          </p:cNvSpPr>
          <p:nvPr/>
        </p:nvSpPr>
        <p:spPr bwMode="auto">
          <a:xfrm rot="5402371">
            <a:off x="838200" y="6246813"/>
            <a:ext cx="1828800" cy="304800"/>
          </a:xfrm>
          <a:prstGeom prst="notchedRightArrow">
            <a:avLst>
              <a:gd name="adj1" fmla="val 50000"/>
              <a:gd name="adj2" fmla="val 150000"/>
            </a:avLst>
          </a:prstGeom>
          <a:solidFill>
            <a:srgbClr val="CCFFCC"/>
          </a:solidFill>
          <a:ln w="9525">
            <a:solidFill>
              <a:srgbClr val="339966"/>
            </a:solidFill>
            <a:miter lim="800000"/>
            <a:headEnd/>
            <a:tailEnd/>
          </a:ln>
        </p:spPr>
        <p:txBody>
          <a:bodyPr wrap="none" anchor="ctr"/>
          <a:lstStyle/>
          <a:p>
            <a:endParaRPr lang="fr-FR"/>
          </a:p>
        </p:txBody>
      </p:sp>
      <p:sp>
        <p:nvSpPr>
          <p:cNvPr id="29705" name="Text Box 10"/>
          <p:cNvSpPr txBox="1">
            <a:spLocks noChangeArrowheads="1"/>
          </p:cNvSpPr>
          <p:nvPr/>
        </p:nvSpPr>
        <p:spPr bwMode="auto">
          <a:xfrm>
            <a:off x="1447800" y="5791200"/>
            <a:ext cx="1981200" cy="457200"/>
          </a:xfrm>
          <a:prstGeom prst="rect">
            <a:avLst/>
          </a:prstGeom>
          <a:noFill/>
          <a:ln w="9525">
            <a:noFill/>
            <a:miter lim="800000"/>
            <a:headEnd/>
            <a:tailEnd/>
          </a:ln>
        </p:spPr>
        <p:txBody>
          <a:bodyPr>
            <a:spAutoFit/>
          </a:bodyPr>
          <a:lstStyle/>
          <a:p>
            <a:pPr algn="ctr">
              <a:spcBef>
                <a:spcPct val="50000"/>
              </a:spcBef>
            </a:pPr>
            <a:r>
              <a:rPr lang="fr-FR">
                <a:solidFill>
                  <a:srgbClr val="CCFFCC"/>
                </a:solidFill>
              </a:rPr>
              <a:t>Division</a:t>
            </a:r>
          </a:p>
        </p:txBody>
      </p:sp>
      <p:sp>
        <p:nvSpPr>
          <p:cNvPr id="29706" name="Text Box 11"/>
          <p:cNvSpPr txBox="1">
            <a:spLocks noChangeArrowheads="1"/>
          </p:cNvSpPr>
          <p:nvPr/>
        </p:nvSpPr>
        <p:spPr bwMode="auto">
          <a:xfrm>
            <a:off x="-76200" y="4419600"/>
            <a:ext cx="3733800" cy="457200"/>
          </a:xfrm>
          <a:prstGeom prst="rect">
            <a:avLst/>
          </a:prstGeom>
          <a:noFill/>
          <a:ln w="9525">
            <a:noFill/>
            <a:miter lim="800000"/>
            <a:headEnd/>
            <a:tailEnd/>
          </a:ln>
        </p:spPr>
        <p:txBody>
          <a:bodyPr>
            <a:spAutoFit/>
          </a:bodyPr>
          <a:lstStyle/>
          <a:p>
            <a:pPr algn="ctr">
              <a:spcBef>
                <a:spcPct val="50000"/>
              </a:spcBef>
            </a:pPr>
            <a:r>
              <a:rPr lang="fr-FR">
                <a:solidFill>
                  <a:schemeClr val="bg1"/>
                </a:solidFill>
              </a:rPr>
              <a:t>Myéloblaste</a:t>
            </a:r>
            <a:endParaRPr lang="fr-FR"/>
          </a:p>
        </p:txBody>
      </p:sp>
      <p:sp>
        <p:nvSpPr>
          <p:cNvPr id="29707" name="Text Box 12"/>
          <p:cNvSpPr txBox="1">
            <a:spLocks noChangeArrowheads="1"/>
          </p:cNvSpPr>
          <p:nvPr/>
        </p:nvSpPr>
        <p:spPr bwMode="auto">
          <a:xfrm>
            <a:off x="5334000" y="4419600"/>
            <a:ext cx="3733800" cy="457200"/>
          </a:xfrm>
          <a:prstGeom prst="rect">
            <a:avLst/>
          </a:prstGeom>
          <a:noFill/>
          <a:ln w="9525">
            <a:noFill/>
            <a:miter lim="800000"/>
            <a:headEnd/>
            <a:tailEnd/>
          </a:ln>
        </p:spPr>
        <p:txBody>
          <a:bodyPr>
            <a:spAutoFit/>
          </a:bodyPr>
          <a:lstStyle/>
          <a:p>
            <a:pPr algn="ctr">
              <a:spcBef>
                <a:spcPct val="50000"/>
              </a:spcBef>
            </a:pPr>
            <a:r>
              <a:rPr lang="fr-FR">
                <a:solidFill>
                  <a:schemeClr val="bg1"/>
                </a:solidFill>
              </a:rPr>
              <a:t>Promyélocyte éosinophile</a:t>
            </a:r>
            <a:endParaRPr lang="fr-FR"/>
          </a:p>
        </p:txBody>
      </p:sp>
      <p:pic>
        <p:nvPicPr>
          <p:cNvPr id="29708" name="Picture 13"/>
          <p:cNvPicPr>
            <a:picLocks noChangeAspect="1" noChangeArrowheads="1"/>
          </p:cNvPicPr>
          <p:nvPr/>
        </p:nvPicPr>
        <p:blipFill>
          <a:blip r:embed="rId3" cstate="print"/>
          <a:srcRect l="6667" t="6667"/>
          <a:stretch>
            <a:fillRect/>
          </a:stretch>
        </p:blipFill>
        <p:spPr bwMode="auto">
          <a:xfrm>
            <a:off x="5410200" y="1143000"/>
            <a:ext cx="4038600" cy="32004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69000">
              <a:schemeClr val="accent6">
                <a:lumMod val="50000"/>
              </a:schemeClr>
            </a:gs>
            <a:gs pos="100000">
              <a:srgbClr val="FFEBFA"/>
            </a:gs>
          </a:gsLst>
          <a:lin ang="5400000" scaled="1"/>
          <a:tileRect/>
        </a:gradFill>
        <a:effectLst/>
      </p:bgPr>
    </p:bg>
    <p:spTree>
      <p:nvGrpSpPr>
        <p:cNvPr id="1" name=""/>
        <p:cNvGrpSpPr/>
        <p:nvPr/>
      </p:nvGrpSpPr>
      <p:grpSpPr>
        <a:xfrm>
          <a:off x="0" y="0"/>
          <a:ext cx="0" cy="0"/>
          <a:chOff x="0" y="0"/>
          <a:chExt cx="0" cy="0"/>
        </a:xfrm>
      </p:grpSpPr>
      <p:sp>
        <p:nvSpPr>
          <p:cNvPr id="30722" name="AutoShape 2"/>
          <p:cNvSpPr>
            <a:spLocks noChangeArrowheads="1"/>
          </p:cNvSpPr>
          <p:nvPr/>
        </p:nvSpPr>
        <p:spPr bwMode="auto">
          <a:xfrm rot="5402371">
            <a:off x="875507" y="-418307"/>
            <a:ext cx="1752600" cy="303213"/>
          </a:xfrm>
          <a:prstGeom prst="notchedRightArrow">
            <a:avLst>
              <a:gd name="adj1" fmla="val 50000"/>
              <a:gd name="adj2" fmla="val 144502"/>
            </a:avLst>
          </a:prstGeom>
          <a:solidFill>
            <a:srgbClr val="CCFFCC"/>
          </a:solidFill>
          <a:ln w="9525">
            <a:solidFill>
              <a:srgbClr val="339966"/>
            </a:solidFill>
            <a:miter lim="800000"/>
            <a:headEnd/>
            <a:tailEnd/>
          </a:ln>
        </p:spPr>
        <p:txBody>
          <a:bodyPr wrap="none" anchor="ctr"/>
          <a:lstStyle/>
          <a:p>
            <a:endParaRPr lang="fr-FR"/>
          </a:p>
        </p:txBody>
      </p:sp>
      <p:sp>
        <p:nvSpPr>
          <p:cNvPr id="30723" name="AutoShape 5"/>
          <p:cNvSpPr>
            <a:spLocks noChangeArrowheads="1"/>
          </p:cNvSpPr>
          <p:nvPr/>
        </p:nvSpPr>
        <p:spPr bwMode="auto">
          <a:xfrm rot="7412998">
            <a:off x="5118100" y="4724400"/>
            <a:ext cx="1828800" cy="304800"/>
          </a:xfrm>
          <a:prstGeom prst="notchedRightArrow">
            <a:avLst>
              <a:gd name="adj1" fmla="val 50000"/>
              <a:gd name="adj2" fmla="val 150000"/>
            </a:avLst>
          </a:prstGeom>
          <a:noFill/>
          <a:ln w="12700">
            <a:solidFill>
              <a:srgbClr val="CCFFCC"/>
            </a:solidFill>
            <a:miter lim="800000"/>
            <a:headEnd/>
            <a:tailEnd/>
          </a:ln>
        </p:spPr>
        <p:txBody>
          <a:bodyPr wrap="none" anchor="ctr"/>
          <a:lstStyle/>
          <a:p>
            <a:endParaRPr lang="fr-FR"/>
          </a:p>
        </p:txBody>
      </p:sp>
      <p:sp>
        <p:nvSpPr>
          <p:cNvPr id="30724" name="Text Box 6"/>
          <p:cNvSpPr txBox="1">
            <a:spLocks noChangeArrowheads="1"/>
          </p:cNvSpPr>
          <p:nvPr/>
        </p:nvSpPr>
        <p:spPr bwMode="auto">
          <a:xfrm>
            <a:off x="6019800" y="4876800"/>
            <a:ext cx="2971800" cy="457200"/>
          </a:xfrm>
          <a:prstGeom prst="rect">
            <a:avLst/>
          </a:prstGeom>
          <a:noFill/>
          <a:ln w="9525">
            <a:noFill/>
            <a:miter lim="800000"/>
            <a:headEnd/>
            <a:tailEnd/>
          </a:ln>
        </p:spPr>
        <p:txBody>
          <a:bodyPr>
            <a:spAutoFit/>
          </a:bodyPr>
          <a:lstStyle/>
          <a:p>
            <a:pPr algn="ctr">
              <a:spcBef>
                <a:spcPct val="50000"/>
              </a:spcBef>
            </a:pPr>
            <a:r>
              <a:rPr lang="fr-FR">
                <a:solidFill>
                  <a:srgbClr val="CCFFCC"/>
                </a:solidFill>
              </a:rPr>
              <a:t>Maturation nucléaire</a:t>
            </a:r>
          </a:p>
        </p:txBody>
      </p:sp>
      <p:sp>
        <p:nvSpPr>
          <p:cNvPr id="30725" name="Text Box 7"/>
          <p:cNvSpPr txBox="1">
            <a:spLocks noChangeArrowheads="1"/>
          </p:cNvSpPr>
          <p:nvPr/>
        </p:nvSpPr>
        <p:spPr bwMode="auto">
          <a:xfrm>
            <a:off x="4572000" y="3657600"/>
            <a:ext cx="5181600" cy="457200"/>
          </a:xfrm>
          <a:prstGeom prst="rect">
            <a:avLst/>
          </a:prstGeom>
          <a:noFill/>
          <a:ln w="9525">
            <a:noFill/>
            <a:miter lim="800000"/>
            <a:headEnd/>
            <a:tailEnd/>
          </a:ln>
        </p:spPr>
        <p:txBody>
          <a:bodyPr>
            <a:spAutoFit/>
          </a:bodyPr>
          <a:lstStyle/>
          <a:p>
            <a:pPr algn="ctr">
              <a:spcBef>
                <a:spcPct val="50000"/>
              </a:spcBef>
            </a:pPr>
            <a:r>
              <a:rPr lang="fr-FR">
                <a:solidFill>
                  <a:schemeClr val="bg1"/>
                </a:solidFill>
              </a:rPr>
              <a:t>Métamyélocytes éosinophiles</a:t>
            </a:r>
            <a:endParaRPr lang="fr-FR"/>
          </a:p>
        </p:txBody>
      </p:sp>
      <p:sp>
        <p:nvSpPr>
          <p:cNvPr id="30726" name="Text Box 8"/>
          <p:cNvSpPr txBox="1">
            <a:spLocks noChangeArrowheads="1"/>
          </p:cNvSpPr>
          <p:nvPr/>
        </p:nvSpPr>
        <p:spPr bwMode="auto">
          <a:xfrm>
            <a:off x="-228600" y="5334000"/>
            <a:ext cx="2438400" cy="822325"/>
          </a:xfrm>
          <a:prstGeom prst="rect">
            <a:avLst/>
          </a:prstGeom>
          <a:noFill/>
          <a:ln w="9525">
            <a:noFill/>
            <a:miter lim="800000"/>
            <a:headEnd/>
            <a:tailEnd/>
          </a:ln>
        </p:spPr>
        <p:txBody>
          <a:bodyPr>
            <a:spAutoFit/>
          </a:bodyPr>
          <a:lstStyle/>
          <a:p>
            <a:pPr algn="ctr">
              <a:spcBef>
                <a:spcPct val="50000"/>
              </a:spcBef>
            </a:pPr>
            <a:r>
              <a:rPr lang="fr-FR">
                <a:solidFill>
                  <a:schemeClr val="bg1"/>
                </a:solidFill>
              </a:rPr>
              <a:t>Polynucléaires éosinophiles</a:t>
            </a:r>
          </a:p>
        </p:txBody>
      </p:sp>
      <p:sp>
        <p:nvSpPr>
          <p:cNvPr id="30727" name="AutoShape 10"/>
          <p:cNvSpPr>
            <a:spLocks noChangeArrowheads="1"/>
          </p:cNvSpPr>
          <p:nvPr/>
        </p:nvSpPr>
        <p:spPr bwMode="auto">
          <a:xfrm>
            <a:off x="3733800" y="2133600"/>
            <a:ext cx="1447800" cy="304800"/>
          </a:xfrm>
          <a:prstGeom prst="notchedRightArrow">
            <a:avLst>
              <a:gd name="adj1" fmla="val 50000"/>
              <a:gd name="adj2" fmla="val 118750"/>
            </a:avLst>
          </a:prstGeom>
          <a:solidFill>
            <a:srgbClr val="CCFFCC"/>
          </a:solidFill>
          <a:ln w="9525">
            <a:solidFill>
              <a:srgbClr val="339966"/>
            </a:solidFill>
            <a:miter lim="800000"/>
            <a:headEnd/>
            <a:tailEnd/>
          </a:ln>
        </p:spPr>
        <p:txBody>
          <a:bodyPr wrap="none" anchor="ctr"/>
          <a:lstStyle/>
          <a:p>
            <a:endParaRPr lang="fr-FR"/>
          </a:p>
        </p:txBody>
      </p:sp>
      <p:sp>
        <p:nvSpPr>
          <p:cNvPr id="30728" name="Text Box 11"/>
          <p:cNvSpPr txBox="1">
            <a:spLocks noChangeArrowheads="1"/>
          </p:cNvSpPr>
          <p:nvPr/>
        </p:nvSpPr>
        <p:spPr bwMode="auto">
          <a:xfrm>
            <a:off x="3429000" y="1676400"/>
            <a:ext cx="1981200" cy="457200"/>
          </a:xfrm>
          <a:prstGeom prst="rect">
            <a:avLst/>
          </a:prstGeom>
          <a:noFill/>
          <a:ln w="9525">
            <a:noFill/>
            <a:miter lim="800000"/>
            <a:headEnd/>
            <a:tailEnd/>
          </a:ln>
        </p:spPr>
        <p:txBody>
          <a:bodyPr>
            <a:spAutoFit/>
          </a:bodyPr>
          <a:lstStyle/>
          <a:p>
            <a:pPr algn="ctr">
              <a:spcBef>
                <a:spcPct val="50000"/>
              </a:spcBef>
            </a:pPr>
            <a:r>
              <a:rPr lang="fr-FR">
                <a:solidFill>
                  <a:srgbClr val="CCFFCC"/>
                </a:solidFill>
              </a:rPr>
              <a:t>Division</a:t>
            </a:r>
          </a:p>
        </p:txBody>
      </p:sp>
      <p:sp>
        <p:nvSpPr>
          <p:cNvPr id="30729" name="Text Box 12"/>
          <p:cNvSpPr txBox="1">
            <a:spLocks noChangeArrowheads="1"/>
          </p:cNvSpPr>
          <p:nvPr/>
        </p:nvSpPr>
        <p:spPr bwMode="auto">
          <a:xfrm>
            <a:off x="-1066800" y="3581400"/>
            <a:ext cx="5181600" cy="457200"/>
          </a:xfrm>
          <a:prstGeom prst="rect">
            <a:avLst/>
          </a:prstGeom>
          <a:noFill/>
          <a:ln w="9525">
            <a:noFill/>
            <a:miter lim="800000"/>
            <a:headEnd/>
            <a:tailEnd/>
          </a:ln>
        </p:spPr>
        <p:txBody>
          <a:bodyPr>
            <a:spAutoFit/>
          </a:bodyPr>
          <a:lstStyle/>
          <a:p>
            <a:pPr algn="ctr">
              <a:spcBef>
                <a:spcPct val="50000"/>
              </a:spcBef>
            </a:pPr>
            <a:r>
              <a:rPr lang="fr-FR">
                <a:solidFill>
                  <a:schemeClr val="bg1"/>
                </a:solidFill>
              </a:rPr>
              <a:t>Myélocytes éosinophiles</a:t>
            </a:r>
            <a:endParaRPr lang="fr-FR"/>
          </a:p>
        </p:txBody>
      </p:sp>
      <p:pic>
        <p:nvPicPr>
          <p:cNvPr id="30730" name="Picture 13"/>
          <p:cNvPicPr>
            <a:picLocks noChangeAspect="1" noChangeArrowheads="1"/>
          </p:cNvPicPr>
          <p:nvPr/>
        </p:nvPicPr>
        <p:blipFill>
          <a:blip r:embed="rId2" cstate="print"/>
          <a:srcRect/>
          <a:stretch>
            <a:fillRect/>
          </a:stretch>
        </p:blipFill>
        <p:spPr bwMode="auto">
          <a:xfrm>
            <a:off x="0" y="800100"/>
            <a:ext cx="3505200" cy="2628900"/>
          </a:xfrm>
          <a:prstGeom prst="rect">
            <a:avLst/>
          </a:prstGeom>
          <a:noFill/>
          <a:ln w="9525">
            <a:noFill/>
            <a:miter lim="800000"/>
            <a:headEnd/>
            <a:tailEnd/>
          </a:ln>
        </p:spPr>
      </p:pic>
      <p:pic>
        <p:nvPicPr>
          <p:cNvPr id="30731" name="Picture 14"/>
          <p:cNvPicPr>
            <a:picLocks noChangeAspect="1" noChangeArrowheads="1"/>
          </p:cNvPicPr>
          <p:nvPr/>
        </p:nvPicPr>
        <p:blipFill>
          <a:blip r:embed="rId3" cstate="print"/>
          <a:srcRect r="20000" b="20000"/>
          <a:stretch>
            <a:fillRect/>
          </a:stretch>
        </p:blipFill>
        <p:spPr bwMode="auto">
          <a:xfrm>
            <a:off x="5486400" y="838200"/>
            <a:ext cx="3657600" cy="2743200"/>
          </a:xfrm>
          <a:prstGeom prst="rect">
            <a:avLst/>
          </a:prstGeom>
          <a:noFill/>
          <a:ln w="9525">
            <a:noFill/>
            <a:miter lim="800000"/>
            <a:headEnd/>
            <a:tailEnd/>
          </a:ln>
        </p:spPr>
      </p:pic>
      <p:pic>
        <p:nvPicPr>
          <p:cNvPr id="30732" name="Picture 15"/>
          <p:cNvPicPr>
            <a:picLocks noChangeAspect="1" noChangeArrowheads="1"/>
          </p:cNvPicPr>
          <p:nvPr/>
        </p:nvPicPr>
        <p:blipFill>
          <a:blip r:embed="rId4" cstate="print"/>
          <a:srcRect l="5000" t="18333" r="18333" b="5000"/>
          <a:stretch>
            <a:fillRect/>
          </a:stretch>
        </p:blipFill>
        <p:spPr bwMode="auto">
          <a:xfrm>
            <a:off x="1981200" y="4229100"/>
            <a:ext cx="3505200" cy="26289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re 4"/>
          <p:cNvSpPr>
            <a:spLocks noGrp="1"/>
          </p:cNvSpPr>
          <p:nvPr>
            <p:ph type="title" idx="4294967295"/>
          </p:nvPr>
        </p:nvSpPr>
        <p:spPr>
          <a:xfrm>
            <a:off x="0" y="0"/>
            <a:ext cx="8229600" cy="1143000"/>
          </a:xfrm>
        </p:spPr>
        <p:txBody>
          <a:bodyPr/>
          <a:lstStyle/>
          <a:p>
            <a:pPr eaLnBrk="1" hangingPunct="1"/>
            <a:r>
              <a:rPr lang="fr-FR" sz="2800" dirty="0" smtClean="0">
                <a:latin typeface="+mj-lt"/>
              </a:rPr>
              <a:t>Lymphopoïèse</a:t>
            </a:r>
          </a:p>
        </p:txBody>
      </p:sp>
      <p:sp>
        <p:nvSpPr>
          <p:cNvPr id="57347" name="Rectangle 3"/>
          <p:cNvSpPr>
            <a:spLocks noChangeArrowheads="1"/>
          </p:cNvSpPr>
          <p:nvPr/>
        </p:nvSpPr>
        <p:spPr bwMode="auto">
          <a:xfrm>
            <a:off x="0" y="985838"/>
            <a:ext cx="8570913" cy="4886325"/>
          </a:xfrm>
          <a:prstGeom prst="rect">
            <a:avLst/>
          </a:prstGeom>
          <a:noFill/>
          <a:ln w="9525">
            <a:noFill/>
            <a:miter lim="800000"/>
            <a:headEnd/>
            <a:tailEnd/>
          </a:ln>
        </p:spPr>
        <p:txBody>
          <a:bodyPr/>
          <a:lstStyle/>
          <a:p>
            <a:pPr marL="342900" indent="-342900" eaLnBrk="0" hangingPunct="0">
              <a:spcBef>
                <a:spcPct val="20000"/>
              </a:spcBef>
              <a:buFontTx/>
              <a:buChar char="•"/>
            </a:pPr>
            <a:endParaRPr lang="fr-FR" sz="1600" dirty="0"/>
          </a:p>
          <a:p>
            <a:pPr marL="342900" indent="-342900" eaLnBrk="0" hangingPunct="0">
              <a:spcBef>
                <a:spcPct val="20000"/>
              </a:spcBef>
              <a:buFontTx/>
              <a:buChar char="•"/>
            </a:pPr>
            <a:r>
              <a:rPr lang="fr-FR" dirty="0" smtClean="0"/>
              <a:t>Système lymphoïde:</a:t>
            </a:r>
          </a:p>
          <a:p>
            <a:pPr marL="800100" lvl="1" indent="-342900" eaLnBrk="0" hangingPunct="0">
              <a:spcBef>
                <a:spcPct val="20000"/>
              </a:spcBef>
              <a:buFontTx/>
              <a:buChar char="•"/>
            </a:pPr>
            <a:r>
              <a:rPr lang="fr-FR" sz="1400" dirty="0" smtClean="0"/>
              <a:t>Système </a:t>
            </a:r>
            <a:r>
              <a:rPr lang="fr-FR" sz="1400" dirty="0" err="1" smtClean="0"/>
              <a:t>comlexe</a:t>
            </a:r>
            <a:endParaRPr lang="fr-FR" sz="1400" dirty="0" smtClean="0"/>
          </a:p>
          <a:p>
            <a:pPr marL="1257300" lvl="2" indent="-342900" eaLnBrk="0" hangingPunct="0">
              <a:spcBef>
                <a:spcPct val="20000"/>
              </a:spcBef>
              <a:buFontTx/>
              <a:buChar char="•"/>
            </a:pPr>
            <a:r>
              <a:rPr lang="fr-FR" sz="1400" dirty="0" smtClean="0"/>
              <a:t>Architecture</a:t>
            </a:r>
          </a:p>
          <a:p>
            <a:pPr marL="1714500" lvl="3" indent="-342900" eaLnBrk="0" hangingPunct="0">
              <a:spcBef>
                <a:spcPct val="20000"/>
              </a:spcBef>
              <a:buFontTx/>
              <a:buChar char="•"/>
            </a:pPr>
            <a:r>
              <a:rPr lang="fr-FR" sz="1400" dirty="0" smtClean="0"/>
              <a:t>Dispersée dans le sang</a:t>
            </a:r>
          </a:p>
          <a:p>
            <a:pPr marL="1714500" lvl="3" indent="-342900" eaLnBrk="0" hangingPunct="0">
              <a:spcBef>
                <a:spcPct val="20000"/>
              </a:spcBef>
              <a:buFontTx/>
              <a:buChar char="•"/>
            </a:pPr>
            <a:r>
              <a:rPr lang="fr-FR" sz="1400" dirty="0" smtClean="0"/>
              <a:t>Organisés dans </a:t>
            </a:r>
            <a:r>
              <a:rPr lang="fr-FR" sz="1400" dirty="0" err="1" smtClean="0"/>
              <a:t>ls</a:t>
            </a:r>
            <a:r>
              <a:rPr lang="fr-FR" sz="1400" dirty="0" smtClean="0"/>
              <a:t> organes </a:t>
            </a:r>
            <a:r>
              <a:rPr lang="fr-FR" sz="1400" dirty="0" err="1" smtClean="0"/>
              <a:t>lymphoides</a:t>
            </a:r>
            <a:endParaRPr lang="fr-FR" sz="1400" dirty="0" smtClean="0"/>
          </a:p>
          <a:p>
            <a:pPr marL="342900" indent="-342900" eaLnBrk="0" hangingPunct="0">
              <a:spcBef>
                <a:spcPct val="20000"/>
              </a:spcBef>
              <a:buFontTx/>
              <a:buChar char="•"/>
            </a:pPr>
            <a:endParaRPr lang="fr-FR" sz="1400" dirty="0" smtClean="0"/>
          </a:p>
          <a:p>
            <a:pPr marL="800100" lvl="1" indent="-342900" eaLnBrk="0" hangingPunct="0">
              <a:spcBef>
                <a:spcPct val="20000"/>
              </a:spcBef>
              <a:buFontTx/>
              <a:buChar char="•"/>
            </a:pPr>
            <a:r>
              <a:rPr lang="fr-FR" dirty="0" smtClean="0"/>
              <a:t>Tissus lymphoïde</a:t>
            </a:r>
          </a:p>
          <a:p>
            <a:pPr marL="1257300" lvl="2" indent="-342900" eaLnBrk="0" hangingPunct="0">
              <a:spcBef>
                <a:spcPct val="20000"/>
              </a:spcBef>
              <a:buFontTx/>
              <a:buChar char="•"/>
            </a:pPr>
            <a:r>
              <a:rPr lang="fr-FR" dirty="0" smtClean="0"/>
              <a:t>Organes Centraux</a:t>
            </a:r>
          </a:p>
          <a:p>
            <a:pPr marL="1714500" lvl="3" indent="-342900" eaLnBrk="0" hangingPunct="0">
              <a:spcBef>
                <a:spcPct val="20000"/>
              </a:spcBef>
              <a:buFontTx/>
              <a:buChar char="•"/>
            </a:pPr>
            <a:r>
              <a:rPr lang="fr-FR" dirty="0" smtClean="0"/>
              <a:t>Moelle osseuse</a:t>
            </a:r>
          </a:p>
          <a:p>
            <a:pPr marL="1714500" lvl="3" indent="-342900" eaLnBrk="0" hangingPunct="0">
              <a:spcBef>
                <a:spcPct val="20000"/>
              </a:spcBef>
              <a:buFontTx/>
              <a:buChar char="•"/>
            </a:pPr>
            <a:r>
              <a:rPr lang="fr-FR" dirty="0" smtClean="0"/>
              <a:t>Thymus</a:t>
            </a:r>
          </a:p>
          <a:p>
            <a:pPr marL="1714500" lvl="3" indent="-342900" eaLnBrk="0" hangingPunct="0">
              <a:spcBef>
                <a:spcPct val="20000"/>
              </a:spcBef>
              <a:buFontTx/>
              <a:buChar char="•"/>
            </a:pPr>
            <a:r>
              <a:rPr lang="fr-FR" dirty="0" smtClean="0">
                <a:sym typeface="Wingdings" pitchFamily="2" charset="2"/>
              </a:rPr>
              <a:t> maturation et différentiation de des lymphocytes à partir d’une cellule souche hématopoïétique</a:t>
            </a:r>
          </a:p>
          <a:p>
            <a:pPr marL="1257300" lvl="2" indent="-342900" eaLnBrk="0" hangingPunct="0">
              <a:spcBef>
                <a:spcPct val="20000"/>
              </a:spcBef>
              <a:buFontTx/>
              <a:buChar char="•"/>
            </a:pPr>
            <a:endParaRPr lang="fr-FR" dirty="0" smtClean="0">
              <a:sym typeface="Wingdings" pitchFamily="2" charset="2"/>
            </a:endParaRPr>
          </a:p>
          <a:p>
            <a:pPr marL="1257300" lvl="2" indent="-342900" eaLnBrk="0" hangingPunct="0">
              <a:spcBef>
                <a:spcPct val="20000"/>
              </a:spcBef>
              <a:buFontTx/>
              <a:buChar char="•"/>
            </a:pPr>
            <a:r>
              <a:rPr lang="fr-FR" dirty="0" smtClean="0">
                <a:sym typeface="Wingdings" pitchFamily="2" charset="2"/>
              </a:rPr>
              <a:t>Organes périphériques ou secondaires </a:t>
            </a:r>
          </a:p>
          <a:p>
            <a:pPr marL="1714500" lvl="3" indent="-342900" eaLnBrk="0" hangingPunct="0">
              <a:spcBef>
                <a:spcPct val="20000"/>
              </a:spcBef>
              <a:buFontTx/>
              <a:buChar char="•"/>
            </a:pPr>
            <a:r>
              <a:rPr lang="fr-FR" dirty="0" smtClean="0">
                <a:sym typeface="Wingdings" pitchFamily="2" charset="2"/>
              </a:rPr>
              <a:t>Ganglions, rate et structures lymphoïdes annexées aux muqueuse </a:t>
            </a:r>
          </a:p>
          <a:p>
            <a:pPr marL="1714500" lvl="3" indent="-342900" eaLnBrk="0" hangingPunct="0">
              <a:spcBef>
                <a:spcPct val="20000"/>
              </a:spcBef>
              <a:buFontTx/>
              <a:buChar char="•"/>
            </a:pPr>
            <a:endParaRPr lang="fr-FR" dirty="0" smtClean="0"/>
          </a:p>
          <a:p>
            <a:pPr marL="1257300" lvl="2" indent="-342900" eaLnBrk="0" hangingPunct="0">
              <a:spcBef>
                <a:spcPct val="20000"/>
              </a:spcBef>
              <a:buFontTx/>
              <a:buChar char="•"/>
            </a:pPr>
            <a:endParaRPr lang="fr-FR" dirty="0"/>
          </a:p>
          <a:p>
            <a:pPr marL="342900" indent="-342900" eaLnBrk="0" hangingPunct="0">
              <a:spcBef>
                <a:spcPct val="20000"/>
              </a:spcBef>
              <a:buFontTx/>
              <a:buChar char="•"/>
            </a:pPr>
            <a:endParaRPr lang="fr-FR" dirty="0"/>
          </a:p>
          <a:p>
            <a:pPr marL="342900" indent="-342900" eaLnBrk="0" hangingPunct="0">
              <a:spcBef>
                <a:spcPct val="20000"/>
              </a:spcBef>
              <a:buFontTx/>
              <a:buChar char="•"/>
            </a:pPr>
            <a:endParaRPr lang="fr-F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4294967295"/>
          </p:nvPr>
        </p:nvSpPr>
        <p:spPr>
          <a:xfrm>
            <a:off x="1" y="739808"/>
            <a:ext cx="4996205" cy="4886325"/>
          </a:xfrm>
        </p:spPr>
        <p:txBody>
          <a:bodyPr/>
          <a:lstStyle/>
          <a:p>
            <a:endParaRPr lang="fr-FR" sz="1600" dirty="0" smtClean="0">
              <a:latin typeface="+mj-lt"/>
            </a:endParaRPr>
          </a:p>
          <a:p>
            <a:r>
              <a:rPr lang="fr-FR" sz="2000" dirty="0" smtClean="0">
                <a:latin typeface="+mj-lt"/>
              </a:rPr>
              <a:t>Localisation: </a:t>
            </a:r>
            <a:r>
              <a:rPr lang="fr-FR" sz="2000" dirty="0" smtClean="0"/>
              <a:t>médiastin </a:t>
            </a:r>
            <a:r>
              <a:rPr lang="fr-FR" sz="2000" dirty="0" err="1" smtClean="0"/>
              <a:t>antéro</a:t>
            </a:r>
            <a:r>
              <a:rPr lang="fr-FR" sz="2000" dirty="0" smtClean="0"/>
              <a:t>-supérieur </a:t>
            </a:r>
            <a:endParaRPr lang="fr-FR" sz="2000" dirty="0" smtClean="0">
              <a:latin typeface="+mj-lt"/>
            </a:endParaRPr>
          </a:p>
          <a:p>
            <a:endParaRPr lang="fr-FR" sz="2000" dirty="0" smtClean="0">
              <a:latin typeface="+mj-lt"/>
            </a:endParaRPr>
          </a:p>
          <a:p>
            <a:r>
              <a:rPr lang="fr-FR" sz="2000" dirty="0" smtClean="0">
                <a:latin typeface="+mj-lt"/>
              </a:rPr>
              <a:t>Structure</a:t>
            </a:r>
          </a:p>
          <a:p>
            <a:pPr lvl="1"/>
            <a:r>
              <a:rPr lang="fr-FR" sz="1600" dirty="0" smtClean="0">
                <a:latin typeface="+mj-lt"/>
              </a:rPr>
              <a:t>Deux lobes compartimentés en lobules: Unité structurale</a:t>
            </a:r>
          </a:p>
          <a:p>
            <a:pPr lvl="2"/>
            <a:r>
              <a:rPr lang="fr-FR" sz="1200" dirty="0" smtClean="0">
                <a:latin typeface="+mj-lt"/>
              </a:rPr>
              <a:t>Cortex épais constitué de cellules lymphoïdes densément réparties</a:t>
            </a:r>
          </a:p>
          <a:p>
            <a:pPr lvl="2"/>
            <a:r>
              <a:rPr lang="fr-FR" sz="1200" dirty="0" smtClean="0">
                <a:latin typeface="+mj-lt"/>
              </a:rPr>
              <a:t>Médullaire plus claire moins riche en lymphocytes</a:t>
            </a:r>
          </a:p>
          <a:p>
            <a:endParaRPr lang="fr-FR" sz="2000" dirty="0" smtClean="0">
              <a:latin typeface="+mj-lt"/>
            </a:endParaRPr>
          </a:p>
          <a:p>
            <a:pPr lvl="2"/>
            <a:r>
              <a:rPr lang="fr-FR" sz="1200" dirty="0" smtClean="0">
                <a:latin typeface="+mj-lt"/>
              </a:rPr>
              <a:t>Présence d’une trames de cellules épithéliales plus abondante dans la médullaire et organisées en îlots (</a:t>
            </a:r>
            <a:r>
              <a:rPr lang="fr-FR" sz="1200" dirty="0" err="1" smtClean="0">
                <a:latin typeface="+mj-lt"/>
              </a:rPr>
              <a:t>corpusules</a:t>
            </a:r>
            <a:r>
              <a:rPr lang="fr-FR" sz="1200" dirty="0" smtClean="0">
                <a:latin typeface="+mj-lt"/>
              </a:rPr>
              <a:t> de </a:t>
            </a:r>
            <a:r>
              <a:rPr lang="fr-FR" sz="1200" dirty="0" err="1" smtClean="0">
                <a:latin typeface="+mj-lt"/>
              </a:rPr>
              <a:t>Hassal</a:t>
            </a:r>
            <a:r>
              <a:rPr lang="fr-FR" sz="1200" dirty="0" smtClean="0">
                <a:latin typeface="+mj-lt"/>
              </a:rPr>
              <a:t>)</a:t>
            </a:r>
          </a:p>
          <a:p>
            <a:pPr lvl="2"/>
            <a:endParaRPr lang="fr-FR" sz="1200" dirty="0" smtClean="0">
              <a:latin typeface="+mj-lt"/>
            </a:endParaRPr>
          </a:p>
          <a:p>
            <a:r>
              <a:rPr lang="fr-FR" sz="2000" dirty="0" smtClean="0">
                <a:latin typeface="+mj-lt"/>
              </a:rPr>
              <a:t>Fonction</a:t>
            </a:r>
          </a:p>
          <a:p>
            <a:pPr lvl="1"/>
            <a:r>
              <a:rPr lang="fr-FR" sz="1600" dirty="0" smtClean="0">
                <a:latin typeface="+mj-lt"/>
              </a:rPr>
              <a:t>Migration des pro thymocytes de la moelle vers le thymus</a:t>
            </a:r>
          </a:p>
          <a:p>
            <a:pPr lvl="1"/>
            <a:r>
              <a:rPr lang="fr-FR" sz="1600" dirty="0" smtClean="0">
                <a:latin typeface="+mj-lt"/>
              </a:rPr>
              <a:t>Maturation en lymphocytes T matures</a:t>
            </a:r>
            <a:endParaRPr lang="fr-FR" sz="1200" dirty="0" smtClean="0">
              <a:latin typeface="+mj-lt"/>
            </a:endParaRPr>
          </a:p>
          <a:p>
            <a:pPr lvl="2"/>
            <a:endParaRPr lang="fr-FR" sz="1200" dirty="0" smtClean="0">
              <a:latin typeface="+mj-lt"/>
            </a:endParaRPr>
          </a:p>
          <a:p>
            <a:pPr lvl="2"/>
            <a:endParaRPr lang="fr-FR" sz="1200" dirty="0" smtClean="0">
              <a:latin typeface="+mj-lt"/>
            </a:endParaRPr>
          </a:p>
          <a:p>
            <a:pPr lvl="2"/>
            <a:endParaRPr lang="fr-FR" sz="1200" dirty="0" smtClean="0">
              <a:latin typeface="+mj-lt"/>
            </a:endParaRPr>
          </a:p>
          <a:p>
            <a:endParaRPr lang="fr-FR" sz="2000" dirty="0" smtClean="0">
              <a:latin typeface="+mj-lt"/>
            </a:endParaRPr>
          </a:p>
          <a:p>
            <a:endParaRPr lang="fr-FR" sz="2000" dirty="0" smtClean="0">
              <a:latin typeface="+mj-lt"/>
            </a:endParaRPr>
          </a:p>
          <a:p>
            <a:pPr lvl="2">
              <a:buFontTx/>
              <a:buNone/>
            </a:pPr>
            <a:endParaRPr lang="fr-FR" sz="1400" dirty="0" smtClean="0">
              <a:latin typeface="+mj-lt"/>
            </a:endParaRPr>
          </a:p>
        </p:txBody>
      </p:sp>
      <p:sp>
        <p:nvSpPr>
          <p:cNvPr id="47107" name="Titre 4"/>
          <p:cNvSpPr>
            <a:spLocks noGrp="1"/>
          </p:cNvSpPr>
          <p:nvPr>
            <p:ph type="title" idx="4294967295"/>
          </p:nvPr>
        </p:nvSpPr>
        <p:spPr>
          <a:xfrm>
            <a:off x="0" y="0"/>
            <a:ext cx="8229600" cy="1143000"/>
          </a:xfrm>
        </p:spPr>
        <p:txBody>
          <a:bodyPr/>
          <a:lstStyle/>
          <a:p>
            <a:pPr eaLnBrk="1" hangingPunct="1"/>
            <a:r>
              <a:rPr lang="fr-FR" sz="2800" dirty="0" smtClean="0"/>
              <a:t>Thymus</a:t>
            </a:r>
            <a:r>
              <a:rPr lang="fr-FR" sz="2800" b="1" dirty="0" smtClean="0"/>
              <a:t/>
            </a:r>
            <a:br>
              <a:rPr lang="fr-FR" sz="2800" b="1" dirty="0" smtClean="0"/>
            </a:br>
            <a:endParaRPr lang="fr-FR" sz="2800" dirty="0" smtClean="0">
              <a:latin typeface="+mj-lt"/>
            </a:endParaRPr>
          </a:p>
        </p:txBody>
      </p:sp>
      <p:pic>
        <p:nvPicPr>
          <p:cNvPr id="8" name="Picture 2"/>
          <p:cNvPicPr>
            <a:picLocks noChangeAspect="1" noChangeArrowheads="1"/>
          </p:cNvPicPr>
          <p:nvPr/>
        </p:nvPicPr>
        <p:blipFill>
          <a:blip r:embed="rId2" cstate="print"/>
          <a:srcRect t="6319"/>
          <a:stretch>
            <a:fillRect/>
          </a:stretch>
        </p:blipFill>
        <p:spPr bwMode="auto">
          <a:xfrm>
            <a:off x="5165662" y="1923068"/>
            <a:ext cx="3835234" cy="3148290"/>
          </a:xfrm>
          <a:prstGeom prst="rect">
            <a:avLst/>
          </a:prstGeom>
          <a:noFill/>
          <a:ln w="9525">
            <a:solidFill>
              <a:schemeClr val="tx1"/>
            </a:solid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4294967295"/>
          </p:nvPr>
        </p:nvSpPr>
        <p:spPr>
          <a:xfrm>
            <a:off x="1" y="739808"/>
            <a:ext cx="4996205" cy="4886325"/>
          </a:xfrm>
        </p:spPr>
        <p:txBody>
          <a:bodyPr/>
          <a:lstStyle/>
          <a:p>
            <a:endParaRPr lang="fr-FR" sz="1600" dirty="0" smtClean="0">
              <a:latin typeface="+mj-lt"/>
            </a:endParaRPr>
          </a:p>
          <a:p>
            <a:endParaRPr lang="fr-FR" sz="2000" dirty="0" smtClean="0">
              <a:latin typeface="+mj-lt"/>
            </a:endParaRPr>
          </a:p>
          <a:p>
            <a:endParaRPr lang="fr-FR" sz="2000" dirty="0" smtClean="0">
              <a:latin typeface="+mj-lt"/>
            </a:endParaRPr>
          </a:p>
          <a:p>
            <a:endParaRPr lang="fr-FR" sz="2000" dirty="0" smtClean="0">
              <a:latin typeface="+mj-lt"/>
            </a:endParaRPr>
          </a:p>
          <a:p>
            <a:endParaRPr lang="fr-FR" sz="2000" dirty="0" smtClean="0">
              <a:latin typeface="+mj-lt"/>
            </a:endParaRPr>
          </a:p>
          <a:p>
            <a:r>
              <a:rPr lang="fr-FR" sz="2000" dirty="0" smtClean="0">
                <a:latin typeface="+mj-lt"/>
              </a:rPr>
              <a:t>Formations lymphoïdes de 0.5 cm de diamètre situées le long de vaisseaux lymphatiques</a:t>
            </a:r>
          </a:p>
          <a:p>
            <a:endParaRPr lang="fr-FR" sz="2000" dirty="0" smtClean="0">
              <a:latin typeface="+mj-lt"/>
            </a:endParaRPr>
          </a:p>
          <a:p>
            <a:r>
              <a:rPr lang="fr-FR" sz="2000" dirty="0" smtClean="0">
                <a:latin typeface="+mj-lt"/>
              </a:rPr>
              <a:t>Fonction</a:t>
            </a:r>
          </a:p>
          <a:p>
            <a:pPr lvl="1"/>
            <a:r>
              <a:rPr lang="fr-FR" sz="1600" dirty="0" smtClean="0">
                <a:latin typeface="+mj-lt"/>
              </a:rPr>
              <a:t>Filtration et présentation des antigènes</a:t>
            </a:r>
          </a:p>
          <a:p>
            <a:pPr lvl="1"/>
            <a:r>
              <a:rPr lang="fr-FR" sz="1600" dirty="0" smtClean="0">
                <a:latin typeface="+mj-lt"/>
              </a:rPr>
              <a:t>Développement des réponses immunitaires</a:t>
            </a:r>
            <a:endParaRPr lang="fr-FR" sz="1200" dirty="0" smtClean="0">
              <a:latin typeface="+mj-lt"/>
            </a:endParaRPr>
          </a:p>
          <a:p>
            <a:pPr>
              <a:buNone/>
            </a:pPr>
            <a:endParaRPr lang="fr-FR" sz="2000" dirty="0" smtClean="0">
              <a:latin typeface="+mj-lt"/>
            </a:endParaRPr>
          </a:p>
          <a:p>
            <a:pPr lvl="2"/>
            <a:endParaRPr lang="fr-FR" sz="1200" dirty="0" smtClean="0">
              <a:latin typeface="+mj-lt"/>
            </a:endParaRPr>
          </a:p>
          <a:p>
            <a:endParaRPr lang="fr-FR" sz="2000" dirty="0" smtClean="0">
              <a:latin typeface="+mj-lt"/>
            </a:endParaRPr>
          </a:p>
          <a:p>
            <a:endParaRPr lang="fr-FR" sz="2000" dirty="0" smtClean="0">
              <a:latin typeface="+mj-lt"/>
            </a:endParaRPr>
          </a:p>
          <a:p>
            <a:pPr lvl="2">
              <a:buFontTx/>
              <a:buNone/>
            </a:pPr>
            <a:endParaRPr lang="fr-FR" sz="1400" dirty="0" smtClean="0">
              <a:latin typeface="+mj-lt"/>
            </a:endParaRPr>
          </a:p>
        </p:txBody>
      </p:sp>
      <p:sp>
        <p:nvSpPr>
          <p:cNvPr id="47107" name="Titre 4"/>
          <p:cNvSpPr>
            <a:spLocks noGrp="1"/>
          </p:cNvSpPr>
          <p:nvPr>
            <p:ph type="title" idx="4294967295"/>
          </p:nvPr>
        </p:nvSpPr>
        <p:spPr>
          <a:xfrm>
            <a:off x="0" y="0"/>
            <a:ext cx="8229600" cy="1143000"/>
          </a:xfrm>
        </p:spPr>
        <p:txBody>
          <a:bodyPr/>
          <a:lstStyle/>
          <a:p>
            <a:pPr eaLnBrk="1" hangingPunct="1"/>
            <a:r>
              <a:rPr lang="fr-FR" sz="2800" dirty="0" smtClean="0"/>
              <a:t>Ganglions Lymphatiques</a:t>
            </a:r>
            <a:r>
              <a:rPr lang="fr-FR" sz="2800" b="1" dirty="0" smtClean="0"/>
              <a:t/>
            </a:r>
            <a:br>
              <a:rPr lang="fr-FR" sz="2800" b="1" dirty="0" smtClean="0"/>
            </a:br>
            <a:endParaRPr lang="fr-FR" sz="2800" dirty="0" smtClean="0">
              <a:latin typeface="+mj-lt"/>
            </a:endParaRPr>
          </a:p>
        </p:txBody>
      </p:sp>
      <p:pic>
        <p:nvPicPr>
          <p:cNvPr id="7" name="Picture 3"/>
          <p:cNvPicPr>
            <a:picLocks noChangeAspect="1" noChangeArrowheads="1"/>
          </p:cNvPicPr>
          <p:nvPr/>
        </p:nvPicPr>
        <p:blipFill>
          <a:blip r:embed="rId2" cstate="print"/>
          <a:srcRect l="1384" t="6787" r="1352" b="7005"/>
          <a:stretch>
            <a:fillRect/>
          </a:stretch>
        </p:blipFill>
        <p:spPr bwMode="auto">
          <a:xfrm>
            <a:off x="5042654" y="2469822"/>
            <a:ext cx="3846821" cy="2526384"/>
          </a:xfrm>
          <a:prstGeom prst="rect">
            <a:avLst/>
          </a:prstGeom>
          <a:noFill/>
          <a:ln w="9525">
            <a:solidFill>
              <a:schemeClr val="tx1"/>
            </a:solid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8229600" cy="1143000"/>
          </a:xfrm>
        </p:spPr>
        <p:txBody>
          <a:bodyPr/>
          <a:lstStyle/>
          <a:p>
            <a:pPr eaLnBrk="1" hangingPunct="1"/>
            <a:r>
              <a:rPr lang="fr-FR" sz="3200" dirty="0" smtClean="0"/>
              <a:t>Structure de la moelle hématopoïétique</a:t>
            </a:r>
            <a:endParaRPr lang="fr-FR" dirty="0" smtClean="0">
              <a:latin typeface="+mj-lt"/>
            </a:endParaRPr>
          </a:p>
        </p:txBody>
      </p:sp>
      <p:sp>
        <p:nvSpPr>
          <p:cNvPr id="8195" name="Rectangle 3"/>
          <p:cNvSpPr>
            <a:spLocks noGrp="1" noChangeArrowheads="1"/>
          </p:cNvSpPr>
          <p:nvPr>
            <p:ph type="body" idx="1"/>
          </p:nvPr>
        </p:nvSpPr>
        <p:spPr>
          <a:xfrm>
            <a:off x="457200" y="1600200"/>
            <a:ext cx="4444738" cy="4525963"/>
          </a:xfrm>
        </p:spPr>
        <p:txBody>
          <a:bodyPr/>
          <a:lstStyle/>
          <a:p>
            <a:pPr eaLnBrk="1" hangingPunct="1">
              <a:lnSpc>
                <a:spcPct val="80000"/>
              </a:lnSpc>
            </a:pPr>
            <a:r>
              <a:rPr lang="fr-FR" sz="1600" dirty="0" smtClean="0">
                <a:latin typeface="+mj-lt"/>
              </a:rPr>
              <a:t>La moelle hématopoïétique</a:t>
            </a:r>
          </a:p>
          <a:p>
            <a:pPr eaLnBrk="1" hangingPunct="1">
              <a:lnSpc>
                <a:spcPct val="80000"/>
              </a:lnSpc>
            </a:pPr>
            <a:endParaRPr lang="fr-FR" sz="1600" dirty="0" smtClean="0">
              <a:latin typeface="+mj-lt"/>
            </a:endParaRPr>
          </a:p>
          <a:p>
            <a:pPr lvl="1" eaLnBrk="1" hangingPunct="1">
              <a:lnSpc>
                <a:spcPct val="80000"/>
              </a:lnSpc>
            </a:pPr>
            <a:r>
              <a:rPr lang="fr-FR" sz="1200" dirty="0" smtClean="0">
                <a:latin typeface="+mj-lt"/>
              </a:rPr>
              <a:t>Localisation de l’hématopoïèse dans des logettes médullaires </a:t>
            </a:r>
          </a:p>
          <a:p>
            <a:pPr lvl="2" eaLnBrk="1" hangingPunct="1">
              <a:lnSpc>
                <a:spcPct val="80000"/>
              </a:lnSpc>
            </a:pPr>
            <a:r>
              <a:rPr lang="fr-FR" sz="800" dirty="0" smtClean="0">
                <a:latin typeface="+mj-lt"/>
              </a:rPr>
              <a:t>situées en dehors et à proximité des vaisseaux, </a:t>
            </a:r>
          </a:p>
          <a:p>
            <a:pPr lvl="2" eaLnBrk="1" hangingPunct="1">
              <a:lnSpc>
                <a:spcPct val="80000"/>
              </a:lnSpc>
            </a:pPr>
            <a:r>
              <a:rPr lang="fr-FR" sz="800" dirty="0" smtClean="0">
                <a:latin typeface="+mj-lt"/>
              </a:rPr>
              <a:t>partiellement délimitées par les adipocytes et les travées de l’os spongieux, </a:t>
            </a:r>
          </a:p>
          <a:p>
            <a:pPr lvl="2" eaLnBrk="1" hangingPunct="1">
              <a:lnSpc>
                <a:spcPct val="80000"/>
              </a:lnSpc>
            </a:pPr>
            <a:r>
              <a:rPr lang="fr-FR" sz="800" dirty="0" smtClean="0">
                <a:latin typeface="+mj-lt"/>
              </a:rPr>
              <a:t>structurées par un réseau de cellules fibroblastiques. </a:t>
            </a:r>
          </a:p>
          <a:p>
            <a:pPr lvl="2" eaLnBrk="1" hangingPunct="1">
              <a:lnSpc>
                <a:spcPct val="80000"/>
              </a:lnSpc>
            </a:pPr>
            <a:r>
              <a:rPr lang="fr-FR" sz="800" dirty="0" smtClean="0">
                <a:latin typeface="+mj-lt"/>
              </a:rPr>
              <a:t>irriguées par un réseau anastomotique de capillaires sinusoïdes</a:t>
            </a:r>
          </a:p>
          <a:p>
            <a:pPr lvl="1" eaLnBrk="1" hangingPunct="1">
              <a:lnSpc>
                <a:spcPct val="80000"/>
              </a:lnSpc>
            </a:pPr>
            <a:endParaRPr lang="fr-FR" sz="1200" dirty="0" smtClean="0">
              <a:latin typeface="+mj-lt"/>
            </a:endParaRPr>
          </a:p>
          <a:p>
            <a:pPr lvl="1" algn="just" eaLnBrk="1" hangingPunct="1">
              <a:lnSpc>
                <a:spcPct val="80000"/>
              </a:lnSpc>
              <a:buNone/>
            </a:pPr>
            <a:r>
              <a:rPr lang="fr-FR" sz="1000" dirty="0" smtClean="0">
                <a:latin typeface="+mj-lt"/>
                <a:sym typeface="Wingdings" pitchFamily="2" charset="2"/>
              </a:rPr>
              <a:t></a:t>
            </a:r>
            <a:r>
              <a:rPr lang="fr-FR" sz="1000" dirty="0" smtClean="0">
                <a:latin typeface="+mj-lt"/>
              </a:rPr>
              <a:t>Dans chacune de ces logettes, l’hématopoïèse est un processus dynamique avec des interactions complexes entre les cellules hématopoïétiques et les cellules du stroma. </a:t>
            </a:r>
          </a:p>
          <a:p>
            <a:pPr lvl="1" eaLnBrk="1" hangingPunct="1">
              <a:lnSpc>
                <a:spcPct val="80000"/>
              </a:lnSpc>
              <a:tabLst>
                <a:tab pos="3233738" algn="l"/>
              </a:tabLst>
            </a:pPr>
            <a:endParaRPr lang="fr-FR" sz="600" dirty="0" smtClean="0">
              <a:latin typeface="+mj-lt"/>
            </a:endParaRPr>
          </a:p>
        </p:txBody>
      </p:sp>
      <p:pic>
        <p:nvPicPr>
          <p:cNvPr id="1029" name="Picture 5"/>
          <p:cNvPicPr>
            <a:picLocks noChangeAspect="1" noChangeArrowheads="1"/>
          </p:cNvPicPr>
          <p:nvPr/>
        </p:nvPicPr>
        <p:blipFill>
          <a:blip r:embed="rId2" cstate="print"/>
          <a:srcRect t="929" b="19545"/>
          <a:stretch>
            <a:fillRect/>
          </a:stretch>
        </p:blipFill>
        <p:spPr bwMode="auto">
          <a:xfrm rot="16200000">
            <a:off x="4527888" y="2261429"/>
            <a:ext cx="5124154" cy="3056295"/>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4294967295"/>
          </p:nvPr>
        </p:nvSpPr>
        <p:spPr>
          <a:xfrm>
            <a:off x="1" y="739808"/>
            <a:ext cx="4996205" cy="5340481"/>
          </a:xfrm>
        </p:spPr>
        <p:txBody>
          <a:bodyPr/>
          <a:lstStyle/>
          <a:p>
            <a:endParaRPr lang="fr-FR" sz="1600" dirty="0" smtClean="0">
              <a:latin typeface="+mj-lt"/>
            </a:endParaRPr>
          </a:p>
          <a:p>
            <a:r>
              <a:rPr lang="fr-FR" sz="2000" dirty="0" smtClean="0">
                <a:latin typeface="+mj-lt"/>
              </a:rPr>
              <a:t>Structure</a:t>
            </a:r>
          </a:p>
          <a:p>
            <a:pPr lvl="1"/>
            <a:r>
              <a:rPr lang="fr-FR" sz="1600" dirty="0" smtClean="0">
                <a:latin typeface="+mj-lt"/>
              </a:rPr>
              <a:t>Capsule conjonctive perforées par des lymphatiques afférent</a:t>
            </a:r>
          </a:p>
          <a:p>
            <a:pPr lvl="2"/>
            <a:r>
              <a:rPr lang="fr-FR" sz="1200" dirty="0" smtClean="0">
                <a:latin typeface="+mj-lt"/>
              </a:rPr>
              <a:t>Sinus périphérique </a:t>
            </a:r>
            <a:r>
              <a:rPr lang="fr-FR" sz="1200" dirty="0" err="1" smtClean="0">
                <a:latin typeface="+mj-lt"/>
              </a:rPr>
              <a:t>colectant</a:t>
            </a:r>
            <a:r>
              <a:rPr lang="fr-FR" sz="1200" dirty="0" smtClean="0">
                <a:latin typeface="+mj-lt"/>
              </a:rPr>
              <a:t> la lymphe</a:t>
            </a:r>
          </a:p>
          <a:p>
            <a:pPr lvl="2"/>
            <a:r>
              <a:rPr lang="fr-FR" sz="1200" dirty="0" smtClean="0">
                <a:latin typeface="+mj-lt"/>
              </a:rPr>
              <a:t>Sinus corticaux </a:t>
            </a:r>
          </a:p>
          <a:p>
            <a:pPr lvl="2"/>
            <a:r>
              <a:rPr lang="fr-FR" sz="1200" dirty="0" smtClean="0">
                <a:latin typeface="+mj-lt"/>
              </a:rPr>
              <a:t>Sinus </a:t>
            </a:r>
            <a:r>
              <a:rPr lang="fr-FR" sz="1200" dirty="0" err="1" smtClean="0">
                <a:latin typeface="+mj-lt"/>
              </a:rPr>
              <a:t>medulaires</a:t>
            </a:r>
            <a:r>
              <a:rPr lang="fr-FR" sz="1200" dirty="0" smtClean="0">
                <a:latin typeface="+mj-lt"/>
              </a:rPr>
              <a:t> </a:t>
            </a:r>
          </a:p>
          <a:p>
            <a:pPr lvl="3"/>
            <a:r>
              <a:rPr lang="fr-FR" sz="800" dirty="0" err="1" smtClean="0">
                <a:latin typeface="+mj-lt"/>
              </a:rPr>
              <a:t>Spérarés</a:t>
            </a:r>
            <a:r>
              <a:rPr lang="fr-FR" sz="800" dirty="0" smtClean="0">
                <a:latin typeface="+mj-lt"/>
              </a:rPr>
              <a:t> par des cordons de fibre </a:t>
            </a:r>
            <a:r>
              <a:rPr lang="fr-FR" sz="800" dirty="0" err="1" smtClean="0">
                <a:latin typeface="+mj-lt"/>
              </a:rPr>
              <a:t>réticulinique</a:t>
            </a:r>
            <a:endParaRPr lang="fr-FR" sz="800" dirty="0" smtClean="0">
              <a:latin typeface="+mj-lt"/>
            </a:endParaRPr>
          </a:p>
          <a:p>
            <a:pPr lvl="3"/>
            <a:r>
              <a:rPr lang="fr-FR" sz="800" dirty="0" smtClean="0">
                <a:latin typeface="+mj-lt"/>
              </a:rPr>
              <a:t>Riche en </a:t>
            </a:r>
            <a:r>
              <a:rPr lang="fr-FR" sz="800" dirty="0" err="1" smtClean="0">
                <a:latin typeface="+mj-lt"/>
              </a:rPr>
              <a:t>macrophaes</a:t>
            </a:r>
            <a:r>
              <a:rPr lang="fr-FR" sz="800" dirty="0" smtClean="0">
                <a:latin typeface="+mj-lt"/>
              </a:rPr>
              <a:t> phagocytant les Ag circulants</a:t>
            </a:r>
          </a:p>
          <a:p>
            <a:pPr lvl="1"/>
            <a:endParaRPr lang="fr-FR" sz="1600" dirty="0" smtClean="0">
              <a:latin typeface="+mj-lt"/>
            </a:endParaRPr>
          </a:p>
          <a:p>
            <a:pPr lvl="1"/>
            <a:r>
              <a:rPr lang="fr-FR" sz="1600" dirty="0" smtClean="0">
                <a:latin typeface="+mj-lt"/>
              </a:rPr>
              <a:t>Pulpe </a:t>
            </a:r>
            <a:r>
              <a:rPr lang="fr-FR" sz="1600" dirty="0" err="1" smtClean="0">
                <a:latin typeface="+mj-lt"/>
              </a:rPr>
              <a:t>médulaire</a:t>
            </a:r>
            <a:endParaRPr lang="fr-FR" sz="1600" dirty="0" smtClean="0">
              <a:latin typeface="+mj-lt"/>
            </a:endParaRPr>
          </a:p>
          <a:p>
            <a:pPr lvl="2"/>
            <a:r>
              <a:rPr lang="fr-FR" sz="1200" dirty="0" smtClean="0">
                <a:latin typeface="+mj-lt"/>
              </a:rPr>
              <a:t>Zone corticale superficielle</a:t>
            </a:r>
          </a:p>
          <a:p>
            <a:pPr lvl="3"/>
            <a:r>
              <a:rPr lang="fr-FR" sz="800" dirty="0" smtClean="0">
                <a:latin typeface="+mj-lt"/>
              </a:rPr>
              <a:t>Lymphocytes regroupés en  follicules de morphologie variable selon la stimulation antigénique</a:t>
            </a:r>
          </a:p>
          <a:p>
            <a:pPr lvl="3"/>
            <a:r>
              <a:rPr lang="fr-FR" sz="800" dirty="0" err="1" smtClean="0">
                <a:latin typeface="+mj-lt"/>
              </a:rPr>
              <a:t>Folicules</a:t>
            </a:r>
            <a:r>
              <a:rPr lang="fr-FR" sz="800" dirty="0" smtClean="0">
                <a:latin typeface="+mj-lt"/>
              </a:rPr>
              <a:t> non stimulés disposés sur une trame de cellules dendritiques</a:t>
            </a:r>
          </a:p>
          <a:p>
            <a:pPr lvl="2"/>
            <a:r>
              <a:rPr lang="fr-FR" sz="1200" dirty="0" smtClean="0">
                <a:latin typeface="+mj-lt"/>
              </a:rPr>
              <a:t>Zone corticale profonde ou </a:t>
            </a:r>
            <a:r>
              <a:rPr lang="fr-FR" sz="1200" dirty="0" err="1" smtClean="0">
                <a:latin typeface="+mj-lt"/>
              </a:rPr>
              <a:t>paracorticale</a:t>
            </a:r>
            <a:r>
              <a:rPr lang="fr-FR" sz="1200" dirty="0" smtClean="0">
                <a:latin typeface="+mj-lt"/>
              </a:rPr>
              <a:t> </a:t>
            </a:r>
            <a:r>
              <a:rPr lang="fr-FR" sz="1200" dirty="0" err="1" smtClean="0">
                <a:latin typeface="+mj-lt"/>
              </a:rPr>
              <a:t>lhymodépendante</a:t>
            </a:r>
            <a:endParaRPr lang="fr-FR" sz="1200" dirty="0" smtClean="0">
              <a:latin typeface="+mj-lt"/>
            </a:endParaRPr>
          </a:p>
          <a:p>
            <a:pPr lvl="3"/>
            <a:r>
              <a:rPr lang="fr-FR" sz="800" dirty="0" smtClean="0">
                <a:latin typeface="+mj-lt"/>
              </a:rPr>
              <a:t>Riche en Ly T et </a:t>
            </a:r>
            <a:r>
              <a:rPr lang="fr-FR" sz="800" dirty="0" err="1" smtClean="0">
                <a:latin typeface="+mj-lt"/>
              </a:rPr>
              <a:t>celulles</a:t>
            </a:r>
            <a:r>
              <a:rPr lang="fr-FR" sz="800" dirty="0" smtClean="0">
                <a:latin typeface="+mj-lt"/>
              </a:rPr>
              <a:t> </a:t>
            </a:r>
            <a:r>
              <a:rPr lang="fr-FR" sz="800" dirty="0" err="1" smtClean="0">
                <a:latin typeface="+mj-lt"/>
              </a:rPr>
              <a:t>reticulaires</a:t>
            </a:r>
            <a:r>
              <a:rPr lang="fr-FR" sz="800" dirty="0" smtClean="0">
                <a:latin typeface="+mj-lt"/>
              </a:rPr>
              <a:t>  </a:t>
            </a:r>
            <a:r>
              <a:rPr lang="fr-FR" sz="800" dirty="0" err="1" smtClean="0">
                <a:latin typeface="+mj-lt"/>
              </a:rPr>
              <a:t>présentan</a:t>
            </a:r>
            <a:r>
              <a:rPr lang="fr-FR" sz="800" dirty="0" smtClean="0">
                <a:latin typeface="+mj-lt"/>
              </a:rPr>
              <a:t> t les Ag au lymphocytes T</a:t>
            </a:r>
          </a:p>
          <a:p>
            <a:pPr lvl="3"/>
            <a:r>
              <a:rPr lang="fr-FR" sz="800" dirty="0" smtClean="0">
                <a:latin typeface="+mj-lt"/>
              </a:rPr>
              <a:t>Riche en veinules </a:t>
            </a:r>
            <a:r>
              <a:rPr lang="fr-FR" sz="800" dirty="0" smtClean="0">
                <a:latin typeface="+mj-lt"/>
                <a:sym typeface="Wingdings" pitchFamily="2" charset="2"/>
              </a:rPr>
              <a:t> </a:t>
            </a:r>
            <a:r>
              <a:rPr lang="fr-FR" sz="800" dirty="0" err="1" smtClean="0">
                <a:latin typeface="+mj-lt"/>
                <a:sym typeface="Wingdings" pitchFamily="2" charset="2"/>
              </a:rPr>
              <a:t>echanges</a:t>
            </a:r>
            <a:r>
              <a:rPr lang="fr-FR" sz="800" dirty="0" smtClean="0">
                <a:latin typeface="+mj-lt"/>
                <a:sym typeface="Wingdings" pitchFamily="2" charset="2"/>
              </a:rPr>
              <a:t> de Lymphocytes entre le sang et la lymphe</a:t>
            </a:r>
            <a:endParaRPr lang="fr-FR" sz="800" dirty="0" smtClean="0">
              <a:latin typeface="+mj-lt"/>
            </a:endParaRPr>
          </a:p>
          <a:p>
            <a:pPr lvl="2"/>
            <a:r>
              <a:rPr lang="fr-FR" sz="1200" dirty="0" smtClean="0">
                <a:latin typeface="+mj-lt"/>
              </a:rPr>
              <a:t>Zone </a:t>
            </a:r>
            <a:r>
              <a:rPr lang="fr-FR" sz="1200" dirty="0" err="1" smtClean="0">
                <a:latin typeface="+mj-lt"/>
              </a:rPr>
              <a:t>Médulaire</a:t>
            </a:r>
            <a:r>
              <a:rPr lang="fr-FR" sz="1200" dirty="0" smtClean="0">
                <a:latin typeface="+mj-lt"/>
              </a:rPr>
              <a:t> </a:t>
            </a:r>
          </a:p>
          <a:p>
            <a:pPr lvl="3"/>
            <a:r>
              <a:rPr lang="fr-FR" sz="800" dirty="0" smtClean="0">
                <a:latin typeface="+mj-lt"/>
              </a:rPr>
              <a:t>Zone centrale  formés de </a:t>
            </a:r>
            <a:r>
              <a:rPr lang="fr-FR" sz="800" dirty="0" err="1" smtClean="0">
                <a:latin typeface="+mj-lt"/>
              </a:rPr>
              <a:t>lymhocytes</a:t>
            </a:r>
            <a:r>
              <a:rPr lang="fr-FR" sz="800" dirty="0" smtClean="0">
                <a:latin typeface="+mj-lt"/>
              </a:rPr>
              <a:t> se </a:t>
            </a:r>
            <a:r>
              <a:rPr lang="fr-FR" sz="800" dirty="0" err="1" smtClean="0">
                <a:latin typeface="+mj-lt"/>
              </a:rPr>
              <a:t>déverans</a:t>
            </a:r>
            <a:r>
              <a:rPr lang="fr-FR" sz="800" dirty="0" smtClean="0">
                <a:latin typeface="+mj-lt"/>
              </a:rPr>
              <a:t> dans le canal lymphatique </a:t>
            </a:r>
            <a:r>
              <a:rPr lang="fr-FR" sz="800" dirty="0" err="1" smtClean="0">
                <a:latin typeface="+mj-lt"/>
              </a:rPr>
              <a:t>efferent</a:t>
            </a:r>
            <a:r>
              <a:rPr lang="fr-FR" sz="800" dirty="0" smtClean="0">
                <a:latin typeface="+mj-lt"/>
              </a:rPr>
              <a:t> pour rejoindre la </a:t>
            </a:r>
            <a:r>
              <a:rPr lang="fr-FR" sz="800" dirty="0" err="1" smtClean="0">
                <a:latin typeface="+mj-lt"/>
              </a:rPr>
              <a:t>cirulation</a:t>
            </a:r>
            <a:r>
              <a:rPr lang="fr-FR" sz="800" dirty="0" smtClean="0">
                <a:latin typeface="+mj-lt"/>
              </a:rPr>
              <a:t> générale;</a:t>
            </a:r>
          </a:p>
          <a:p>
            <a:pPr lvl="3"/>
            <a:endParaRPr lang="fr-FR" sz="800" dirty="0" smtClean="0">
              <a:latin typeface="+mj-lt"/>
            </a:endParaRPr>
          </a:p>
          <a:p>
            <a:pPr lvl="2"/>
            <a:endParaRPr lang="fr-FR" sz="1200" dirty="0" smtClean="0">
              <a:latin typeface="+mj-lt"/>
            </a:endParaRPr>
          </a:p>
          <a:p>
            <a:pPr lvl="2"/>
            <a:endParaRPr lang="fr-FR" sz="800" dirty="0" smtClean="0">
              <a:latin typeface="+mj-lt"/>
            </a:endParaRPr>
          </a:p>
          <a:p>
            <a:pPr lvl="2"/>
            <a:endParaRPr lang="fr-FR" sz="1200" dirty="0" smtClean="0">
              <a:latin typeface="+mj-lt"/>
            </a:endParaRPr>
          </a:p>
          <a:p>
            <a:endParaRPr lang="fr-FR" sz="2000" dirty="0" smtClean="0">
              <a:latin typeface="+mj-lt"/>
            </a:endParaRPr>
          </a:p>
          <a:p>
            <a:endParaRPr lang="fr-FR" sz="2000" dirty="0" smtClean="0">
              <a:latin typeface="+mj-lt"/>
            </a:endParaRPr>
          </a:p>
          <a:p>
            <a:pPr lvl="2">
              <a:buFontTx/>
              <a:buNone/>
            </a:pPr>
            <a:endParaRPr lang="fr-FR" sz="1400" dirty="0" smtClean="0">
              <a:latin typeface="+mj-lt"/>
            </a:endParaRPr>
          </a:p>
        </p:txBody>
      </p:sp>
      <p:sp>
        <p:nvSpPr>
          <p:cNvPr id="47107" name="Titre 4"/>
          <p:cNvSpPr>
            <a:spLocks noGrp="1"/>
          </p:cNvSpPr>
          <p:nvPr>
            <p:ph type="title" idx="4294967295"/>
          </p:nvPr>
        </p:nvSpPr>
        <p:spPr>
          <a:xfrm>
            <a:off x="0" y="0"/>
            <a:ext cx="8229600" cy="1143000"/>
          </a:xfrm>
        </p:spPr>
        <p:txBody>
          <a:bodyPr/>
          <a:lstStyle/>
          <a:p>
            <a:pPr eaLnBrk="1" hangingPunct="1"/>
            <a:r>
              <a:rPr lang="fr-FR" sz="2800" dirty="0" smtClean="0"/>
              <a:t>Ganglions Lymphatiques</a:t>
            </a:r>
            <a:r>
              <a:rPr lang="fr-FR" sz="2800" b="1" dirty="0" smtClean="0"/>
              <a:t/>
            </a:r>
            <a:br>
              <a:rPr lang="fr-FR" sz="2800" b="1" dirty="0" smtClean="0"/>
            </a:br>
            <a:endParaRPr lang="fr-FR" sz="2800" dirty="0" smtClean="0">
              <a:latin typeface="+mj-lt"/>
            </a:endParaRPr>
          </a:p>
        </p:txBody>
      </p:sp>
      <p:pic>
        <p:nvPicPr>
          <p:cNvPr id="6" name="Picture 3"/>
          <p:cNvPicPr>
            <a:picLocks noChangeAspect="1" noChangeArrowheads="1"/>
          </p:cNvPicPr>
          <p:nvPr/>
        </p:nvPicPr>
        <p:blipFill>
          <a:blip r:embed="rId2" cstate="print"/>
          <a:srcRect l="1384" t="6787" r="1352" b="7005"/>
          <a:stretch>
            <a:fillRect/>
          </a:stretch>
        </p:blipFill>
        <p:spPr bwMode="auto">
          <a:xfrm>
            <a:off x="5042654" y="2469822"/>
            <a:ext cx="3846821" cy="2526384"/>
          </a:xfrm>
          <a:prstGeom prst="rect">
            <a:avLst/>
          </a:prstGeom>
          <a:noFill/>
          <a:ln w="9525">
            <a:solidFill>
              <a:schemeClr val="tx1"/>
            </a:solid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4294967295"/>
          </p:nvPr>
        </p:nvSpPr>
        <p:spPr>
          <a:xfrm>
            <a:off x="1" y="739808"/>
            <a:ext cx="4996205" cy="5340481"/>
          </a:xfrm>
        </p:spPr>
        <p:txBody>
          <a:bodyPr/>
          <a:lstStyle/>
          <a:p>
            <a:endParaRPr lang="fr-FR" sz="1600" dirty="0" smtClean="0">
              <a:latin typeface="+mj-lt"/>
            </a:endParaRPr>
          </a:p>
          <a:p>
            <a:r>
              <a:rPr lang="fr-FR" sz="2000" dirty="0" smtClean="0">
                <a:latin typeface="+mj-lt"/>
              </a:rPr>
              <a:t>Structure</a:t>
            </a:r>
          </a:p>
          <a:p>
            <a:pPr lvl="1"/>
            <a:r>
              <a:rPr lang="fr-FR" sz="1600" dirty="0" smtClean="0">
                <a:latin typeface="+mj-lt"/>
              </a:rPr>
              <a:t>Capsule conjonctive perforées par des lymphatiques afférent</a:t>
            </a:r>
          </a:p>
          <a:p>
            <a:pPr lvl="2"/>
            <a:r>
              <a:rPr lang="fr-FR" sz="1200" dirty="0" smtClean="0">
                <a:latin typeface="+mj-lt"/>
              </a:rPr>
              <a:t>Sinus périphérique </a:t>
            </a:r>
            <a:r>
              <a:rPr lang="fr-FR" sz="1200" dirty="0" err="1" smtClean="0">
                <a:latin typeface="+mj-lt"/>
              </a:rPr>
              <a:t>colectant</a:t>
            </a:r>
            <a:r>
              <a:rPr lang="fr-FR" sz="1200" dirty="0" smtClean="0">
                <a:latin typeface="+mj-lt"/>
              </a:rPr>
              <a:t> la lymphe</a:t>
            </a:r>
          </a:p>
          <a:p>
            <a:pPr lvl="2"/>
            <a:r>
              <a:rPr lang="fr-FR" sz="1200" dirty="0" smtClean="0">
                <a:latin typeface="+mj-lt"/>
              </a:rPr>
              <a:t>Sinus corticaux </a:t>
            </a:r>
          </a:p>
          <a:p>
            <a:pPr lvl="2"/>
            <a:r>
              <a:rPr lang="fr-FR" sz="1200" dirty="0" smtClean="0">
                <a:latin typeface="+mj-lt"/>
              </a:rPr>
              <a:t>Sinus </a:t>
            </a:r>
            <a:r>
              <a:rPr lang="fr-FR" sz="1200" dirty="0" err="1" smtClean="0">
                <a:latin typeface="+mj-lt"/>
              </a:rPr>
              <a:t>medulaires</a:t>
            </a:r>
            <a:r>
              <a:rPr lang="fr-FR" sz="1200" dirty="0" smtClean="0">
                <a:latin typeface="+mj-lt"/>
              </a:rPr>
              <a:t> </a:t>
            </a:r>
          </a:p>
          <a:p>
            <a:pPr lvl="3"/>
            <a:r>
              <a:rPr lang="fr-FR" sz="800" dirty="0" err="1" smtClean="0">
                <a:latin typeface="+mj-lt"/>
              </a:rPr>
              <a:t>Spérarés</a:t>
            </a:r>
            <a:r>
              <a:rPr lang="fr-FR" sz="800" dirty="0" smtClean="0">
                <a:latin typeface="+mj-lt"/>
              </a:rPr>
              <a:t> par des cordons de fibre </a:t>
            </a:r>
            <a:r>
              <a:rPr lang="fr-FR" sz="800" dirty="0" err="1" smtClean="0">
                <a:latin typeface="+mj-lt"/>
              </a:rPr>
              <a:t>réticulinique</a:t>
            </a:r>
            <a:endParaRPr lang="fr-FR" sz="800" dirty="0" smtClean="0">
              <a:latin typeface="+mj-lt"/>
            </a:endParaRPr>
          </a:p>
          <a:p>
            <a:pPr lvl="3"/>
            <a:r>
              <a:rPr lang="fr-FR" sz="800" dirty="0" smtClean="0">
                <a:latin typeface="+mj-lt"/>
              </a:rPr>
              <a:t>Riche en </a:t>
            </a:r>
            <a:r>
              <a:rPr lang="fr-FR" sz="800" dirty="0" err="1" smtClean="0">
                <a:latin typeface="+mj-lt"/>
              </a:rPr>
              <a:t>macrophaes</a:t>
            </a:r>
            <a:r>
              <a:rPr lang="fr-FR" sz="800" dirty="0" smtClean="0">
                <a:latin typeface="+mj-lt"/>
              </a:rPr>
              <a:t> phagocytant les Ag circulants</a:t>
            </a:r>
          </a:p>
          <a:p>
            <a:pPr lvl="1"/>
            <a:endParaRPr lang="fr-FR" sz="1600" dirty="0" smtClean="0">
              <a:latin typeface="+mj-lt"/>
            </a:endParaRPr>
          </a:p>
          <a:p>
            <a:pPr lvl="1"/>
            <a:r>
              <a:rPr lang="fr-FR" sz="1600" dirty="0" smtClean="0">
                <a:latin typeface="+mj-lt"/>
              </a:rPr>
              <a:t>Pulpe </a:t>
            </a:r>
            <a:r>
              <a:rPr lang="fr-FR" sz="1600" dirty="0" err="1" smtClean="0">
                <a:latin typeface="+mj-lt"/>
              </a:rPr>
              <a:t>médulaire</a:t>
            </a:r>
            <a:endParaRPr lang="fr-FR" sz="1600" dirty="0" smtClean="0">
              <a:latin typeface="+mj-lt"/>
            </a:endParaRPr>
          </a:p>
          <a:p>
            <a:pPr lvl="2"/>
            <a:r>
              <a:rPr lang="fr-FR" sz="1200" dirty="0" smtClean="0">
                <a:latin typeface="+mj-lt"/>
              </a:rPr>
              <a:t>Zone corticale superficielle</a:t>
            </a:r>
          </a:p>
          <a:p>
            <a:pPr lvl="3"/>
            <a:r>
              <a:rPr lang="fr-FR" sz="800" dirty="0" smtClean="0">
                <a:latin typeface="+mj-lt"/>
              </a:rPr>
              <a:t>Lymphocytes regroupés en  follicules primaires</a:t>
            </a:r>
          </a:p>
          <a:p>
            <a:pPr lvl="3"/>
            <a:r>
              <a:rPr lang="fr-FR" sz="800" dirty="0" err="1" smtClean="0">
                <a:latin typeface="+mj-lt"/>
              </a:rPr>
              <a:t>Folicules</a:t>
            </a:r>
            <a:r>
              <a:rPr lang="fr-FR" sz="800" dirty="0" smtClean="0">
                <a:latin typeface="+mj-lt"/>
              </a:rPr>
              <a:t> non stimulés disposés sur une trame de cellules dendritiques</a:t>
            </a:r>
          </a:p>
          <a:p>
            <a:pPr lvl="3"/>
            <a:endParaRPr lang="fr-FR" sz="800" dirty="0" smtClean="0">
              <a:latin typeface="+mj-lt"/>
            </a:endParaRPr>
          </a:p>
          <a:p>
            <a:pPr lvl="2"/>
            <a:r>
              <a:rPr lang="fr-FR" sz="1200" dirty="0" smtClean="0">
                <a:latin typeface="+mj-lt"/>
              </a:rPr>
              <a:t>Zone corticale profonde ou </a:t>
            </a:r>
            <a:r>
              <a:rPr lang="fr-FR" sz="1200" dirty="0" err="1" smtClean="0">
                <a:latin typeface="+mj-lt"/>
              </a:rPr>
              <a:t>paracorticale</a:t>
            </a:r>
            <a:r>
              <a:rPr lang="fr-FR" sz="1200" dirty="0" smtClean="0">
                <a:latin typeface="+mj-lt"/>
              </a:rPr>
              <a:t> </a:t>
            </a:r>
            <a:r>
              <a:rPr lang="fr-FR" sz="1200" dirty="0" err="1" smtClean="0">
                <a:latin typeface="+mj-lt"/>
              </a:rPr>
              <a:t>lhymodépendante</a:t>
            </a:r>
            <a:endParaRPr lang="fr-FR" sz="1200" dirty="0" smtClean="0">
              <a:latin typeface="+mj-lt"/>
            </a:endParaRPr>
          </a:p>
          <a:p>
            <a:pPr lvl="3"/>
            <a:r>
              <a:rPr lang="fr-FR" sz="800" dirty="0" smtClean="0">
                <a:latin typeface="+mj-lt"/>
              </a:rPr>
              <a:t>Riche en Ly T et </a:t>
            </a:r>
            <a:r>
              <a:rPr lang="fr-FR" sz="800" dirty="0" err="1" smtClean="0">
                <a:latin typeface="+mj-lt"/>
              </a:rPr>
              <a:t>celulles</a:t>
            </a:r>
            <a:r>
              <a:rPr lang="fr-FR" sz="800" dirty="0" smtClean="0">
                <a:latin typeface="+mj-lt"/>
              </a:rPr>
              <a:t> </a:t>
            </a:r>
            <a:r>
              <a:rPr lang="fr-FR" sz="800" dirty="0" err="1" smtClean="0">
                <a:latin typeface="+mj-lt"/>
              </a:rPr>
              <a:t>reticulaires</a:t>
            </a:r>
            <a:r>
              <a:rPr lang="fr-FR" sz="800" dirty="0" smtClean="0">
                <a:latin typeface="+mj-lt"/>
              </a:rPr>
              <a:t>  </a:t>
            </a:r>
            <a:r>
              <a:rPr lang="fr-FR" sz="800" dirty="0" err="1" smtClean="0">
                <a:latin typeface="+mj-lt"/>
              </a:rPr>
              <a:t>présentan</a:t>
            </a:r>
            <a:r>
              <a:rPr lang="fr-FR" sz="800" dirty="0" smtClean="0">
                <a:latin typeface="+mj-lt"/>
              </a:rPr>
              <a:t> t les Ag au lymphocytes T</a:t>
            </a:r>
          </a:p>
          <a:p>
            <a:pPr lvl="3"/>
            <a:r>
              <a:rPr lang="fr-FR" sz="800" dirty="0" smtClean="0">
                <a:latin typeface="+mj-lt"/>
              </a:rPr>
              <a:t>Riche en veinules </a:t>
            </a:r>
            <a:r>
              <a:rPr lang="fr-FR" sz="800" dirty="0" smtClean="0">
                <a:latin typeface="+mj-lt"/>
                <a:sym typeface="Wingdings" pitchFamily="2" charset="2"/>
              </a:rPr>
              <a:t> </a:t>
            </a:r>
            <a:r>
              <a:rPr lang="fr-FR" sz="800" dirty="0" err="1" smtClean="0">
                <a:latin typeface="+mj-lt"/>
                <a:sym typeface="Wingdings" pitchFamily="2" charset="2"/>
              </a:rPr>
              <a:t>echanges</a:t>
            </a:r>
            <a:r>
              <a:rPr lang="fr-FR" sz="800" dirty="0" smtClean="0">
                <a:latin typeface="+mj-lt"/>
                <a:sym typeface="Wingdings" pitchFamily="2" charset="2"/>
              </a:rPr>
              <a:t> de Lymphocytes entre le sang et la lymphe</a:t>
            </a:r>
          </a:p>
          <a:p>
            <a:pPr lvl="3"/>
            <a:endParaRPr lang="fr-FR" sz="800" dirty="0" smtClean="0">
              <a:latin typeface="+mj-lt"/>
            </a:endParaRPr>
          </a:p>
          <a:p>
            <a:pPr lvl="2"/>
            <a:r>
              <a:rPr lang="fr-FR" sz="1200" dirty="0" smtClean="0">
                <a:latin typeface="+mj-lt"/>
              </a:rPr>
              <a:t>Zone </a:t>
            </a:r>
            <a:r>
              <a:rPr lang="fr-FR" sz="1200" dirty="0" err="1" smtClean="0">
                <a:latin typeface="+mj-lt"/>
              </a:rPr>
              <a:t>Médulaire</a:t>
            </a:r>
            <a:r>
              <a:rPr lang="fr-FR" sz="1200" dirty="0" smtClean="0">
                <a:latin typeface="+mj-lt"/>
              </a:rPr>
              <a:t> </a:t>
            </a:r>
          </a:p>
          <a:p>
            <a:pPr lvl="3"/>
            <a:r>
              <a:rPr lang="fr-FR" sz="800" dirty="0" smtClean="0">
                <a:latin typeface="+mj-lt"/>
              </a:rPr>
              <a:t>Zone centrale  formés de </a:t>
            </a:r>
            <a:r>
              <a:rPr lang="fr-FR" sz="800" dirty="0" err="1" smtClean="0">
                <a:latin typeface="+mj-lt"/>
              </a:rPr>
              <a:t>lymhocytes</a:t>
            </a:r>
            <a:r>
              <a:rPr lang="fr-FR" sz="800" dirty="0" smtClean="0">
                <a:latin typeface="+mj-lt"/>
              </a:rPr>
              <a:t> se </a:t>
            </a:r>
            <a:r>
              <a:rPr lang="fr-FR" sz="800" dirty="0" err="1" smtClean="0">
                <a:latin typeface="+mj-lt"/>
              </a:rPr>
              <a:t>déverans</a:t>
            </a:r>
            <a:r>
              <a:rPr lang="fr-FR" sz="800" dirty="0" smtClean="0">
                <a:latin typeface="+mj-lt"/>
              </a:rPr>
              <a:t> dans le canal lymphatique </a:t>
            </a:r>
            <a:r>
              <a:rPr lang="fr-FR" sz="800" dirty="0" err="1" smtClean="0">
                <a:latin typeface="+mj-lt"/>
              </a:rPr>
              <a:t>efferent</a:t>
            </a:r>
            <a:r>
              <a:rPr lang="fr-FR" sz="800" dirty="0" smtClean="0">
                <a:latin typeface="+mj-lt"/>
              </a:rPr>
              <a:t> pour rejoindre la </a:t>
            </a:r>
            <a:r>
              <a:rPr lang="fr-FR" sz="800" dirty="0" err="1" smtClean="0">
                <a:latin typeface="+mj-lt"/>
              </a:rPr>
              <a:t>cirulation</a:t>
            </a:r>
            <a:r>
              <a:rPr lang="fr-FR" sz="800" dirty="0" smtClean="0">
                <a:latin typeface="+mj-lt"/>
              </a:rPr>
              <a:t> générale;</a:t>
            </a:r>
          </a:p>
          <a:p>
            <a:pPr lvl="3"/>
            <a:endParaRPr lang="fr-FR" sz="800" dirty="0" smtClean="0">
              <a:latin typeface="+mj-lt"/>
            </a:endParaRPr>
          </a:p>
          <a:p>
            <a:pPr lvl="2"/>
            <a:endParaRPr lang="fr-FR" sz="1200" dirty="0" smtClean="0">
              <a:latin typeface="+mj-lt"/>
            </a:endParaRPr>
          </a:p>
          <a:p>
            <a:pPr lvl="2"/>
            <a:endParaRPr lang="fr-FR" sz="800" dirty="0" smtClean="0">
              <a:latin typeface="+mj-lt"/>
            </a:endParaRPr>
          </a:p>
          <a:p>
            <a:pPr lvl="2"/>
            <a:endParaRPr lang="fr-FR" sz="1200" dirty="0" smtClean="0">
              <a:latin typeface="+mj-lt"/>
            </a:endParaRPr>
          </a:p>
          <a:p>
            <a:endParaRPr lang="fr-FR" sz="2000" dirty="0" smtClean="0">
              <a:latin typeface="+mj-lt"/>
            </a:endParaRPr>
          </a:p>
          <a:p>
            <a:endParaRPr lang="fr-FR" sz="2000" dirty="0" smtClean="0">
              <a:latin typeface="+mj-lt"/>
            </a:endParaRPr>
          </a:p>
          <a:p>
            <a:pPr lvl="2">
              <a:buFontTx/>
              <a:buNone/>
            </a:pPr>
            <a:endParaRPr lang="fr-FR" sz="1400" dirty="0" smtClean="0">
              <a:latin typeface="+mj-lt"/>
            </a:endParaRPr>
          </a:p>
        </p:txBody>
      </p:sp>
      <p:sp>
        <p:nvSpPr>
          <p:cNvPr id="47107" name="Titre 4"/>
          <p:cNvSpPr>
            <a:spLocks noGrp="1"/>
          </p:cNvSpPr>
          <p:nvPr>
            <p:ph type="title" idx="4294967295"/>
          </p:nvPr>
        </p:nvSpPr>
        <p:spPr>
          <a:xfrm>
            <a:off x="0" y="0"/>
            <a:ext cx="8229600" cy="1143000"/>
          </a:xfrm>
        </p:spPr>
        <p:txBody>
          <a:bodyPr/>
          <a:lstStyle/>
          <a:p>
            <a:pPr eaLnBrk="1" hangingPunct="1"/>
            <a:r>
              <a:rPr lang="fr-FR" sz="2800" dirty="0" smtClean="0"/>
              <a:t>Ganglions Lymphatiques</a:t>
            </a:r>
            <a:r>
              <a:rPr lang="fr-FR" sz="2800" b="1" dirty="0" smtClean="0"/>
              <a:t/>
            </a:r>
            <a:br>
              <a:rPr lang="fr-FR" sz="2800" b="1" dirty="0" smtClean="0"/>
            </a:br>
            <a:endParaRPr lang="fr-FR" sz="2800" dirty="0" smtClean="0">
              <a:latin typeface="+mj-lt"/>
            </a:endParaRPr>
          </a:p>
        </p:txBody>
      </p:sp>
      <p:pic>
        <p:nvPicPr>
          <p:cNvPr id="6" name="Picture 3"/>
          <p:cNvPicPr>
            <a:picLocks noChangeAspect="1" noChangeArrowheads="1"/>
          </p:cNvPicPr>
          <p:nvPr/>
        </p:nvPicPr>
        <p:blipFill>
          <a:blip r:embed="rId2" cstate="print"/>
          <a:srcRect l="1384" t="6787" r="1352" b="7005"/>
          <a:stretch>
            <a:fillRect/>
          </a:stretch>
        </p:blipFill>
        <p:spPr bwMode="auto">
          <a:xfrm>
            <a:off x="5042654" y="2469822"/>
            <a:ext cx="3846821" cy="2526384"/>
          </a:xfrm>
          <a:prstGeom prst="rect">
            <a:avLst/>
          </a:prstGeom>
          <a:noFill/>
          <a:ln w="9525">
            <a:solidFill>
              <a:schemeClr val="tx1"/>
            </a:solid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4294967295"/>
          </p:nvPr>
        </p:nvSpPr>
        <p:spPr>
          <a:xfrm>
            <a:off x="1" y="739808"/>
            <a:ext cx="4996205" cy="5340481"/>
          </a:xfrm>
        </p:spPr>
        <p:txBody>
          <a:bodyPr/>
          <a:lstStyle/>
          <a:p>
            <a:endParaRPr lang="fr-FR" sz="1600" dirty="0" smtClean="0">
              <a:latin typeface="+mj-lt"/>
            </a:endParaRPr>
          </a:p>
          <a:p>
            <a:r>
              <a:rPr lang="fr-FR" sz="2000" dirty="0" smtClean="0">
                <a:latin typeface="+mj-lt"/>
              </a:rPr>
              <a:t>Structure</a:t>
            </a:r>
          </a:p>
          <a:p>
            <a:pPr lvl="1"/>
            <a:r>
              <a:rPr lang="fr-FR" sz="1600" dirty="0" smtClean="0">
                <a:latin typeface="+mj-lt"/>
              </a:rPr>
              <a:t>Capsule conjonctive perforées par des lymphatiques afférent</a:t>
            </a:r>
          </a:p>
          <a:p>
            <a:pPr lvl="2"/>
            <a:r>
              <a:rPr lang="fr-FR" sz="1200" dirty="0" smtClean="0">
                <a:latin typeface="+mj-lt"/>
              </a:rPr>
              <a:t>Sinus périphérique </a:t>
            </a:r>
            <a:r>
              <a:rPr lang="fr-FR" sz="1200" dirty="0" err="1" smtClean="0">
                <a:latin typeface="+mj-lt"/>
              </a:rPr>
              <a:t>colectant</a:t>
            </a:r>
            <a:r>
              <a:rPr lang="fr-FR" sz="1200" dirty="0" smtClean="0">
                <a:latin typeface="+mj-lt"/>
              </a:rPr>
              <a:t> la lymphe</a:t>
            </a:r>
          </a:p>
          <a:p>
            <a:pPr lvl="2"/>
            <a:r>
              <a:rPr lang="fr-FR" sz="1200" dirty="0" smtClean="0">
                <a:latin typeface="+mj-lt"/>
              </a:rPr>
              <a:t>Sinus corticaux </a:t>
            </a:r>
          </a:p>
          <a:p>
            <a:pPr lvl="2"/>
            <a:r>
              <a:rPr lang="fr-FR" sz="1200" dirty="0" smtClean="0">
                <a:latin typeface="+mj-lt"/>
              </a:rPr>
              <a:t>Sinus </a:t>
            </a:r>
            <a:r>
              <a:rPr lang="fr-FR" sz="1200" dirty="0" err="1" smtClean="0">
                <a:latin typeface="+mj-lt"/>
              </a:rPr>
              <a:t>medulaires</a:t>
            </a:r>
            <a:r>
              <a:rPr lang="fr-FR" sz="1200" dirty="0" smtClean="0">
                <a:latin typeface="+mj-lt"/>
              </a:rPr>
              <a:t> </a:t>
            </a:r>
          </a:p>
          <a:p>
            <a:pPr lvl="3"/>
            <a:r>
              <a:rPr lang="fr-FR" sz="800" dirty="0" err="1" smtClean="0">
                <a:latin typeface="+mj-lt"/>
              </a:rPr>
              <a:t>Spérarés</a:t>
            </a:r>
            <a:r>
              <a:rPr lang="fr-FR" sz="800" dirty="0" smtClean="0">
                <a:latin typeface="+mj-lt"/>
              </a:rPr>
              <a:t> par des cordons de fibre </a:t>
            </a:r>
            <a:r>
              <a:rPr lang="fr-FR" sz="800" dirty="0" err="1" smtClean="0">
                <a:latin typeface="+mj-lt"/>
              </a:rPr>
              <a:t>réticulinique</a:t>
            </a:r>
            <a:endParaRPr lang="fr-FR" sz="800" dirty="0" smtClean="0">
              <a:latin typeface="+mj-lt"/>
            </a:endParaRPr>
          </a:p>
          <a:p>
            <a:pPr lvl="3"/>
            <a:r>
              <a:rPr lang="fr-FR" sz="800" dirty="0" smtClean="0">
                <a:latin typeface="+mj-lt"/>
              </a:rPr>
              <a:t>Riche en </a:t>
            </a:r>
            <a:r>
              <a:rPr lang="fr-FR" sz="800" dirty="0" err="1" smtClean="0">
                <a:latin typeface="+mj-lt"/>
              </a:rPr>
              <a:t>macrophaes</a:t>
            </a:r>
            <a:r>
              <a:rPr lang="fr-FR" sz="800" dirty="0" smtClean="0">
                <a:latin typeface="+mj-lt"/>
              </a:rPr>
              <a:t> phagocytant les Ag circulants</a:t>
            </a:r>
          </a:p>
          <a:p>
            <a:pPr lvl="1"/>
            <a:endParaRPr lang="fr-FR" sz="1600" dirty="0" smtClean="0">
              <a:latin typeface="+mj-lt"/>
            </a:endParaRPr>
          </a:p>
          <a:p>
            <a:pPr lvl="1"/>
            <a:r>
              <a:rPr lang="fr-FR" sz="1600" dirty="0" smtClean="0">
                <a:latin typeface="+mj-lt"/>
              </a:rPr>
              <a:t>Pulpe </a:t>
            </a:r>
            <a:r>
              <a:rPr lang="fr-FR" sz="1600" dirty="0" err="1" smtClean="0">
                <a:latin typeface="+mj-lt"/>
              </a:rPr>
              <a:t>médulaire</a:t>
            </a:r>
            <a:endParaRPr lang="fr-FR" sz="1600" dirty="0" smtClean="0">
              <a:latin typeface="+mj-lt"/>
            </a:endParaRPr>
          </a:p>
          <a:p>
            <a:pPr lvl="2"/>
            <a:r>
              <a:rPr lang="fr-FR" sz="1200" dirty="0" smtClean="0">
                <a:latin typeface="+mj-lt"/>
              </a:rPr>
              <a:t>Zone corticale superficielle</a:t>
            </a:r>
          </a:p>
          <a:p>
            <a:pPr lvl="3"/>
            <a:r>
              <a:rPr lang="fr-FR" sz="800" dirty="0" smtClean="0">
                <a:latin typeface="+mj-lt"/>
              </a:rPr>
              <a:t>Lymphocytes regroupés en  follicules primaires</a:t>
            </a:r>
          </a:p>
          <a:p>
            <a:pPr lvl="3"/>
            <a:r>
              <a:rPr lang="fr-FR" sz="800" dirty="0" smtClean="0">
                <a:latin typeface="+mj-lt"/>
              </a:rPr>
              <a:t>Follicules non stimulés disposés sur une trame de cellules dendritiques</a:t>
            </a:r>
          </a:p>
          <a:p>
            <a:pPr lvl="3"/>
            <a:endParaRPr lang="fr-FR" sz="800" dirty="0" smtClean="0">
              <a:latin typeface="+mj-lt"/>
            </a:endParaRPr>
          </a:p>
          <a:p>
            <a:pPr lvl="2"/>
            <a:r>
              <a:rPr lang="fr-FR" sz="1200" dirty="0" smtClean="0">
                <a:latin typeface="+mj-lt"/>
              </a:rPr>
              <a:t>Zone corticale profonde ou </a:t>
            </a:r>
            <a:r>
              <a:rPr lang="fr-FR" sz="1200" dirty="0" err="1" smtClean="0">
                <a:latin typeface="+mj-lt"/>
              </a:rPr>
              <a:t>paracorticale</a:t>
            </a:r>
            <a:r>
              <a:rPr lang="fr-FR" sz="1200" dirty="0" smtClean="0">
                <a:latin typeface="+mj-lt"/>
              </a:rPr>
              <a:t> </a:t>
            </a:r>
            <a:r>
              <a:rPr lang="fr-FR" sz="1200" dirty="0" err="1" smtClean="0">
                <a:latin typeface="+mj-lt"/>
              </a:rPr>
              <a:t>lhymodépendante</a:t>
            </a:r>
            <a:endParaRPr lang="fr-FR" sz="1200" dirty="0" smtClean="0">
              <a:latin typeface="+mj-lt"/>
            </a:endParaRPr>
          </a:p>
          <a:p>
            <a:pPr lvl="3"/>
            <a:r>
              <a:rPr lang="fr-FR" sz="800" dirty="0" smtClean="0">
                <a:latin typeface="+mj-lt"/>
              </a:rPr>
              <a:t>Riche en Ly T et cellules  réticulaires  présentant t les Ag au lymphocytes T</a:t>
            </a:r>
          </a:p>
          <a:p>
            <a:pPr lvl="3"/>
            <a:r>
              <a:rPr lang="fr-FR" sz="800" dirty="0" smtClean="0">
                <a:latin typeface="+mj-lt"/>
              </a:rPr>
              <a:t>Riche en veinules </a:t>
            </a:r>
            <a:r>
              <a:rPr lang="fr-FR" sz="800" dirty="0" smtClean="0">
                <a:latin typeface="+mj-lt"/>
                <a:sym typeface="Wingdings" pitchFamily="2" charset="2"/>
              </a:rPr>
              <a:t> échanges de Lymphocytes entre le sang et la lymphe</a:t>
            </a:r>
          </a:p>
          <a:p>
            <a:pPr lvl="3"/>
            <a:endParaRPr lang="fr-FR" sz="800" dirty="0" smtClean="0">
              <a:latin typeface="+mj-lt"/>
            </a:endParaRPr>
          </a:p>
          <a:p>
            <a:pPr lvl="2"/>
            <a:r>
              <a:rPr lang="fr-FR" sz="1200" dirty="0" smtClean="0">
                <a:latin typeface="+mj-lt"/>
              </a:rPr>
              <a:t>Zone </a:t>
            </a:r>
            <a:r>
              <a:rPr lang="fr-FR" sz="1200" dirty="0" err="1" smtClean="0">
                <a:latin typeface="+mj-lt"/>
              </a:rPr>
              <a:t>Médulaire</a:t>
            </a:r>
            <a:r>
              <a:rPr lang="fr-FR" sz="1200" dirty="0" smtClean="0">
                <a:latin typeface="+mj-lt"/>
              </a:rPr>
              <a:t> </a:t>
            </a:r>
          </a:p>
          <a:p>
            <a:pPr lvl="3"/>
            <a:r>
              <a:rPr lang="fr-FR" sz="800" dirty="0" smtClean="0">
                <a:latin typeface="+mj-lt"/>
              </a:rPr>
              <a:t>Zone centrale  formés de </a:t>
            </a:r>
            <a:r>
              <a:rPr lang="fr-FR" sz="800" dirty="0" err="1" smtClean="0">
                <a:latin typeface="+mj-lt"/>
              </a:rPr>
              <a:t>lymhocytes</a:t>
            </a:r>
            <a:r>
              <a:rPr lang="fr-FR" sz="800" dirty="0" smtClean="0">
                <a:latin typeface="+mj-lt"/>
              </a:rPr>
              <a:t> se </a:t>
            </a:r>
            <a:r>
              <a:rPr lang="fr-FR" sz="800" dirty="0" err="1" smtClean="0">
                <a:latin typeface="+mj-lt"/>
              </a:rPr>
              <a:t>déverans</a:t>
            </a:r>
            <a:r>
              <a:rPr lang="fr-FR" sz="800" dirty="0" smtClean="0">
                <a:latin typeface="+mj-lt"/>
              </a:rPr>
              <a:t> dans le canal lymphatique </a:t>
            </a:r>
            <a:r>
              <a:rPr lang="fr-FR" sz="800" dirty="0" err="1" smtClean="0">
                <a:latin typeface="+mj-lt"/>
              </a:rPr>
              <a:t>efferent</a:t>
            </a:r>
            <a:r>
              <a:rPr lang="fr-FR" sz="800" dirty="0" smtClean="0">
                <a:latin typeface="+mj-lt"/>
              </a:rPr>
              <a:t> pour rejoindre la </a:t>
            </a:r>
            <a:r>
              <a:rPr lang="fr-FR" sz="800" dirty="0" err="1" smtClean="0">
                <a:latin typeface="+mj-lt"/>
              </a:rPr>
              <a:t>cirulation</a:t>
            </a:r>
            <a:r>
              <a:rPr lang="fr-FR" sz="800" dirty="0" smtClean="0">
                <a:latin typeface="+mj-lt"/>
              </a:rPr>
              <a:t> générale;</a:t>
            </a:r>
          </a:p>
          <a:p>
            <a:pPr lvl="3"/>
            <a:endParaRPr lang="fr-FR" sz="800" dirty="0" smtClean="0">
              <a:latin typeface="+mj-lt"/>
            </a:endParaRPr>
          </a:p>
          <a:p>
            <a:pPr lvl="2"/>
            <a:endParaRPr lang="fr-FR" sz="1200" dirty="0" smtClean="0">
              <a:latin typeface="+mj-lt"/>
            </a:endParaRPr>
          </a:p>
          <a:p>
            <a:pPr lvl="2"/>
            <a:endParaRPr lang="fr-FR" sz="800" dirty="0" smtClean="0">
              <a:latin typeface="+mj-lt"/>
            </a:endParaRPr>
          </a:p>
          <a:p>
            <a:pPr lvl="2"/>
            <a:endParaRPr lang="fr-FR" sz="1200" dirty="0" smtClean="0">
              <a:latin typeface="+mj-lt"/>
            </a:endParaRPr>
          </a:p>
          <a:p>
            <a:endParaRPr lang="fr-FR" sz="2000" dirty="0" smtClean="0">
              <a:latin typeface="+mj-lt"/>
            </a:endParaRPr>
          </a:p>
          <a:p>
            <a:endParaRPr lang="fr-FR" sz="2000" dirty="0" smtClean="0">
              <a:latin typeface="+mj-lt"/>
            </a:endParaRPr>
          </a:p>
          <a:p>
            <a:pPr lvl="2">
              <a:buFontTx/>
              <a:buNone/>
            </a:pPr>
            <a:endParaRPr lang="fr-FR" sz="1400" dirty="0" smtClean="0">
              <a:latin typeface="+mj-lt"/>
            </a:endParaRPr>
          </a:p>
        </p:txBody>
      </p:sp>
      <p:sp>
        <p:nvSpPr>
          <p:cNvPr id="47107" name="Titre 4"/>
          <p:cNvSpPr>
            <a:spLocks noGrp="1"/>
          </p:cNvSpPr>
          <p:nvPr>
            <p:ph type="title" idx="4294967295"/>
          </p:nvPr>
        </p:nvSpPr>
        <p:spPr>
          <a:xfrm>
            <a:off x="0" y="0"/>
            <a:ext cx="8229600" cy="1143000"/>
          </a:xfrm>
        </p:spPr>
        <p:txBody>
          <a:bodyPr/>
          <a:lstStyle/>
          <a:p>
            <a:pPr eaLnBrk="1" hangingPunct="1"/>
            <a:r>
              <a:rPr lang="fr-FR" sz="2800" dirty="0" smtClean="0"/>
              <a:t>Ganglions Lymphatiques</a:t>
            </a:r>
            <a:r>
              <a:rPr lang="fr-FR" sz="2800" b="1" dirty="0" smtClean="0"/>
              <a:t/>
            </a:r>
            <a:br>
              <a:rPr lang="fr-FR" sz="2800" b="1" dirty="0" smtClean="0"/>
            </a:br>
            <a:endParaRPr lang="fr-FR" sz="2800" dirty="0" smtClean="0">
              <a:latin typeface="+mj-lt"/>
            </a:endParaRPr>
          </a:p>
        </p:txBody>
      </p:sp>
      <p:pic>
        <p:nvPicPr>
          <p:cNvPr id="6" name="Picture 3"/>
          <p:cNvPicPr>
            <a:picLocks noChangeAspect="1" noChangeArrowheads="1"/>
          </p:cNvPicPr>
          <p:nvPr/>
        </p:nvPicPr>
        <p:blipFill>
          <a:blip r:embed="rId2" cstate="print"/>
          <a:srcRect l="1384" t="6787" r="1352" b="7005"/>
          <a:stretch>
            <a:fillRect/>
          </a:stretch>
        </p:blipFill>
        <p:spPr bwMode="auto">
          <a:xfrm>
            <a:off x="5042654" y="2469822"/>
            <a:ext cx="3846821" cy="2526384"/>
          </a:xfrm>
          <a:prstGeom prst="rect">
            <a:avLst/>
          </a:prstGeom>
          <a:noFill/>
          <a:ln w="9525">
            <a:solidFill>
              <a:schemeClr val="tx1"/>
            </a:solid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4294967295"/>
          </p:nvPr>
        </p:nvSpPr>
        <p:spPr>
          <a:xfrm>
            <a:off x="1" y="739808"/>
            <a:ext cx="4996205" cy="5340481"/>
          </a:xfrm>
        </p:spPr>
        <p:txBody>
          <a:bodyPr/>
          <a:lstStyle/>
          <a:p>
            <a:endParaRPr lang="fr-FR" sz="1600" dirty="0" smtClean="0">
              <a:latin typeface="+mj-lt"/>
            </a:endParaRPr>
          </a:p>
          <a:p>
            <a:r>
              <a:rPr lang="fr-FR" sz="2000" dirty="0" smtClean="0">
                <a:latin typeface="+mj-lt"/>
              </a:rPr>
              <a:t>Modification morphologiques et fonctionnelles des follicules</a:t>
            </a:r>
          </a:p>
          <a:p>
            <a:pPr lvl="1"/>
            <a:r>
              <a:rPr lang="fr-FR" sz="1600" dirty="0" smtClean="0">
                <a:latin typeface="+mj-lt"/>
              </a:rPr>
              <a:t>Fixation et concertation d’Ag par les macrophages et les cellules réticulaires dendritiques</a:t>
            </a:r>
          </a:p>
          <a:p>
            <a:pPr lvl="1"/>
            <a:endParaRPr lang="fr-FR" sz="1600" dirty="0" smtClean="0">
              <a:latin typeface="+mj-lt"/>
            </a:endParaRPr>
          </a:p>
          <a:p>
            <a:pPr lvl="1"/>
            <a:r>
              <a:rPr lang="fr-FR" sz="1600" dirty="0" smtClean="0">
                <a:latin typeface="+mj-lt"/>
              </a:rPr>
              <a:t>Formation d’un follicule secondaire avec apparition d’un centre germinatif</a:t>
            </a:r>
          </a:p>
          <a:p>
            <a:pPr lvl="2"/>
            <a:r>
              <a:rPr lang="fr-FR" sz="1200" dirty="0" smtClean="0">
                <a:latin typeface="+mj-lt"/>
              </a:rPr>
              <a:t>Riches en Ly B </a:t>
            </a:r>
          </a:p>
          <a:p>
            <a:pPr lvl="2"/>
            <a:r>
              <a:rPr lang="fr-FR" sz="1200" dirty="0" smtClean="0">
                <a:latin typeface="+mj-lt"/>
              </a:rPr>
              <a:t>Divisée en trois zones</a:t>
            </a:r>
          </a:p>
          <a:p>
            <a:pPr lvl="3"/>
            <a:r>
              <a:rPr lang="fr-FR" sz="800" dirty="0" smtClean="0">
                <a:latin typeface="+mj-lt"/>
              </a:rPr>
              <a:t>Zone sombre: </a:t>
            </a:r>
            <a:r>
              <a:rPr lang="fr-FR" sz="800" dirty="0" err="1" smtClean="0">
                <a:latin typeface="+mj-lt"/>
              </a:rPr>
              <a:t>centroblastes</a:t>
            </a:r>
            <a:r>
              <a:rPr lang="fr-FR" sz="800" dirty="0" smtClean="0">
                <a:latin typeface="+mj-lt"/>
              </a:rPr>
              <a:t> dépourvus d’</a:t>
            </a:r>
            <a:r>
              <a:rPr lang="fr-FR" sz="800" dirty="0" err="1" smtClean="0">
                <a:latin typeface="+mj-lt"/>
              </a:rPr>
              <a:t>Ig</a:t>
            </a:r>
            <a:r>
              <a:rPr lang="fr-FR" sz="800" dirty="0" smtClean="0">
                <a:latin typeface="+mj-lt"/>
              </a:rPr>
              <a:t> de surface</a:t>
            </a:r>
          </a:p>
          <a:p>
            <a:pPr lvl="3"/>
            <a:r>
              <a:rPr lang="fr-FR" sz="800" dirty="0" smtClean="0">
                <a:latin typeface="+mj-lt"/>
              </a:rPr>
              <a:t>Zone claire basale:  </a:t>
            </a:r>
            <a:r>
              <a:rPr lang="fr-FR" sz="800" dirty="0" err="1" smtClean="0">
                <a:latin typeface="+mj-lt"/>
              </a:rPr>
              <a:t>selection</a:t>
            </a:r>
            <a:r>
              <a:rPr lang="fr-FR" sz="800" dirty="0" smtClean="0">
                <a:latin typeface="+mj-lt"/>
              </a:rPr>
              <a:t> des </a:t>
            </a:r>
            <a:r>
              <a:rPr lang="fr-FR" sz="800" dirty="0" err="1" smtClean="0">
                <a:latin typeface="+mj-lt"/>
              </a:rPr>
              <a:t>centrocytes</a:t>
            </a:r>
            <a:r>
              <a:rPr lang="fr-FR" sz="800" dirty="0" smtClean="0">
                <a:latin typeface="+mj-lt"/>
              </a:rPr>
              <a:t> </a:t>
            </a:r>
          </a:p>
          <a:p>
            <a:pPr lvl="3"/>
            <a:r>
              <a:rPr lang="fr-FR" sz="800" dirty="0" smtClean="0">
                <a:latin typeface="+mj-lt"/>
              </a:rPr>
              <a:t>Zone claire apicale: </a:t>
            </a:r>
            <a:r>
              <a:rPr lang="fr-FR" sz="800" dirty="0" err="1" smtClean="0">
                <a:latin typeface="+mj-lt"/>
              </a:rPr>
              <a:t>immunoblastes</a:t>
            </a:r>
            <a:r>
              <a:rPr lang="fr-FR" sz="800" dirty="0" smtClean="0">
                <a:latin typeface="+mj-lt"/>
              </a:rPr>
              <a:t>, plasmocytes et </a:t>
            </a:r>
            <a:r>
              <a:rPr lang="fr-FR" sz="800" dirty="0" err="1" smtClean="0">
                <a:latin typeface="+mj-lt"/>
              </a:rPr>
              <a:t>lymphoplamsocytes</a:t>
            </a:r>
            <a:r>
              <a:rPr lang="fr-FR" sz="800" dirty="0" smtClean="0">
                <a:latin typeface="+mj-lt"/>
              </a:rPr>
              <a:t>, </a:t>
            </a:r>
            <a:r>
              <a:rPr lang="fr-FR" sz="800" dirty="0" err="1" smtClean="0">
                <a:latin typeface="+mj-lt"/>
              </a:rPr>
              <a:t>ceelules</a:t>
            </a:r>
            <a:r>
              <a:rPr lang="fr-FR" sz="800" dirty="0" smtClean="0">
                <a:latin typeface="+mj-lt"/>
              </a:rPr>
              <a:t> dendritiques</a:t>
            </a:r>
          </a:p>
          <a:p>
            <a:pPr lvl="3"/>
            <a:endParaRPr lang="fr-FR" sz="800" dirty="0" smtClean="0">
              <a:latin typeface="+mj-lt"/>
            </a:endParaRPr>
          </a:p>
          <a:p>
            <a:pPr lvl="2"/>
            <a:endParaRPr lang="fr-FR" sz="1200" dirty="0" smtClean="0">
              <a:latin typeface="+mj-lt"/>
            </a:endParaRPr>
          </a:p>
          <a:p>
            <a:pPr lvl="1"/>
            <a:endParaRPr lang="fr-FR" sz="1600" dirty="0" smtClean="0">
              <a:latin typeface="+mj-lt"/>
            </a:endParaRPr>
          </a:p>
          <a:p>
            <a:pPr lvl="1"/>
            <a:r>
              <a:rPr lang="fr-FR" sz="800" dirty="0" smtClean="0">
                <a:latin typeface="+mj-lt"/>
              </a:rPr>
              <a:t>;</a:t>
            </a:r>
          </a:p>
          <a:p>
            <a:pPr lvl="3"/>
            <a:endParaRPr lang="fr-FR" sz="800" dirty="0" smtClean="0">
              <a:latin typeface="+mj-lt"/>
            </a:endParaRPr>
          </a:p>
          <a:p>
            <a:pPr lvl="2"/>
            <a:endParaRPr lang="fr-FR" sz="1200" dirty="0" smtClean="0">
              <a:latin typeface="+mj-lt"/>
            </a:endParaRPr>
          </a:p>
          <a:p>
            <a:pPr lvl="2"/>
            <a:endParaRPr lang="fr-FR" sz="800" dirty="0" smtClean="0">
              <a:latin typeface="+mj-lt"/>
            </a:endParaRPr>
          </a:p>
          <a:p>
            <a:pPr lvl="2"/>
            <a:endParaRPr lang="fr-FR" sz="1200" dirty="0" smtClean="0">
              <a:latin typeface="+mj-lt"/>
            </a:endParaRPr>
          </a:p>
          <a:p>
            <a:endParaRPr lang="fr-FR" sz="2000" dirty="0" smtClean="0">
              <a:latin typeface="+mj-lt"/>
            </a:endParaRPr>
          </a:p>
          <a:p>
            <a:endParaRPr lang="fr-FR" sz="2000" dirty="0" smtClean="0">
              <a:latin typeface="+mj-lt"/>
            </a:endParaRPr>
          </a:p>
          <a:p>
            <a:pPr lvl="2">
              <a:buFontTx/>
              <a:buNone/>
            </a:pPr>
            <a:endParaRPr lang="fr-FR" sz="1400" dirty="0" smtClean="0">
              <a:latin typeface="+mj-lt"/>
            </a:endParaRPr>
          </a:p>
        </p:txBody>
      </p:sp>
      <p:sp>
        <p:nvSpPr>
          <p:cNvPr id="47107" name="Titre 4"/>
          <p:cNvSpPr>
            <a:spLocks noGrp="1"/>
          </p:cNvSpPr>
          <p:nvPr>
            <p:ph type="title" idx="4294967295"/>
          </p:nvPr>
        </p:nvSpPr>
        <p:spPr>
          <a:xfrm>
            <a:off x="0" y="0"/>
            <a:ext cx="8229600" cy="1143000"/>
          </a:xfrm>
        </p:spPr>
        <p:txBody>
          <a:bodyPr/>
          <a:lstStyle/>
          <a:p>
            <a:pPr eaLnBrk="1" hangingPunct="1"/>
            <a:r>
              <a:rPr lang="fr-FR" sz="2800" dirty="0" smtClean="0"/>
              <a:t>Ganglions Lymphatiques</a:t>
            </a:r>
            <a:r>
              <a:rPr lang="fr-FR" sz="2800" b="1" dirty="0" smtClean="0"/>
              <a:t/>
            </a:r>
            <a:br>
              <a:rPr lang="fr-FR" sz="2800" b="1" dirty="0" smtClean="0"/>
            </a:br>
            <a:endParaRPr lang="fr-FR" sz="2800" dirty="0" smtClean="0">
              <a:latin typeface="+mj-lt"/>
            </a:endParaRPr>
          </a:p>
        </p:txBody>
      </p:sp>
      <p:pic>
        <p:nvPicPr>
          <p:cNvPr id="4098" name="Picture 2"/>
          <p:cNvPicPr>
            <a:picLocks noChangeAspect="1" noChangeArrowheads="1"/>
          </p:cNvPicPr>
          <p:nvPr/>
        </p:nvPicPr>
        <p:blipFill>
          <a:blip r:embed="rId2" cstate="print"/>
          <a:srcRect/>
          <a:stretch>
            <a:fillRect/>
          </a:stretch>
        </p:blipFill>
        <p:spPr bwMode="auto">
          <a:xfrm>
            <a:off x="5428738" y="1084081"/>
            <a:ext cx="3116954" cy="2334509"/>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5580668" y="3931020"/>
            <a:ext cx="3170548" cy="2384988"/>
          </a:xfrm>
          <a:prstGeom prst="rect">
            <a:avLst/>
          </a:prstGeom>
          <a:noFill/>
          <a:ln w="9525">
            <a:noFill/>
            <a:miter lim="800000"/>
            <a:headEnd/>
            <a:tailEnd/>
          </a:ln>
        </p:spPr>
      </p:pic>
      <p:sp>
        <p:nvSpPr>
          <p:cNvPr id="7" name="Rectangle 6"/>
          <p:cNvSpPr/>
          <p:nvPr/>
        </p:nvSpPr>
        <p:spPr>
          <a:xfrm>
            <a:off x="5203596" y="914400"/>
            <a:ext cx="3940404" cy="5627802"/>
          </a:xfrm>
          <a:prstGeom prst="rect">
            <a:avLst/>
          </a:prstGeom>
          <a:solidFill>
            <a:srgbClr val="FF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4294967295"/>
          </p:nvPr>
        </p:nvSpPr>
        <p:spPr>
          <a:xfrm>
            <a:off x="1" y="739808"/>
            <a:ext cx="4543719" cy="5340481"/>
          </a:xfrm>
        </p:spPr>
        <p:txBody>
          <a:bodyPr/>
          <a:lstStyle/>
          <a:p>
            <a:r>
              <a:rPr lang="fr-FR" sz="1800" dirty="0" smtClean="0">
                <a:latin typeface="+mj-lt"/>
              </a:rPr>
              <a:t>Structure</a:t>
            </a:r>
          </a:p>
          <a:p>
            <a:pPr lvl="1"/>
            <a:r>
              <a:rPr lang="fr-FR" sz="1400" dirty="0" smtClean="0">
                <a:latin typeface="+mj-lt"/>
              </a:rPr>
              <a:t>Capsule conjonctive </a:t>
            </a:r>
          </a:p>
          <a:p>
            <a:pPr lvl="1"/>
            <a:r>
              <a:rPr lang="fr-FR" sz="1400" dirty="0" smtClean="0">
                <a:latin typeface="+mj-lt"/>
              </a:rPr>
              <a:t>Division en compartiments par des cloisons porte-vaisseaux</a:t>
            </a:r>
          </a:p>
          <a:p>
            <a:pPr lvl="1"/>
            <a:r>
              <a:rPr lang="fr-FR" sz="1400" dirty="0" smtClean="0">
                <a:latin typeface="+mj-lt"/>
              </a:rPr>
              <a:t>vascularisation</a:t>
            </a:r>
          </a:p>
          <a:p>
            <a:pPr lvl="2"/>
            <a:r>
              <a:rPr lang="fr-FR" sz="1000" dirty="0" smtClean="0">
                <a:latin typeface="+mj-lt"/>
              </a:rPr>
              <a:t>Artère splénique au niveau du hile</a:t>
            </a:r>
          </a:p>
          <a:p>
            <a:pPr lvl="2"/>
            <a:r>
              <a:rPr lang="fr-FR" sz="1200" dirty="0" smtClean="0">
                <a:latin typeface="+mj-lt"/>
              </a:rPr>
              <a:t>Artères </a:t>
            </a:r>
            <a:r>
              <a:rPr lang="fr-FR" sz="1200" dirty="0" err="1" smtClean="0">
                <a:latin typeface="+mj-lt"/>
              </a:rPr>
              <a:t>trabéculaires</a:t>
            </a:r>
            <a:r>
              <a:rPr lang="fr-FR" sz="1200" dirty="0" smtClean="0">
                <a:latin typeface="+mj-lt"/>
              </a:rPr>
              <a:t> se ramifiant  en un système artériel entouré de manchons lymphoïde</a:t>
            </a:r>
          </a:p>
          <a:p>
            <a:pPr lvl="2"/>
            <a:r>
              <a:rPr lang="fr-FR" sz="1200" dirty="0" smtClean="0">
                <a:latin typeface="+mj-lt"/>
              </a:rPr>
              <a:t>Artères pénicillées se terminant dans la pulpe rouge</a:t>
            </a:r>
          </a:p>
          <a:p>
            <a:pPr lvl="3"/>
            <a:r>
              <a:rPr lang="fr-FR" sz="800" dirty="0" smtClean="0">
                <a:latin typeface="+mj-lt"/>
              </a:rPr>
              <a:t>Directement dans les sinus (circulation fermée)</a:t>
            </a:r>
          </a:p>
          <a:p>
            <a:pPr lvl="3"/>
            <a:r>
              <a:rPr lang="fr-FR" sz="800" dirty="0" smtClean="0">
                <a:latin typeface="+mj-lt"/>
              </a:rPr>
              <a:t>Dans les cordons (</a:t>
            </a:r>
            <a:r>
              <a:rPr lang="fr-FR" sz="800" dirty="0" err="1" smtClean="0">
                <a:latin typeface="+mj-lt"/>
              </a:rPr>
              <a:t>circulaations</a:t>
            </a:r>
            <a:r>
              <a:rPr lang="fr-FR" sz="800" dirty="0" smtClean="0">
                <a:latin typeface="+mj-lt"/>
              </a:rPr>
              <a:t> ouverte)</a:t>
            </a:r>
          </a:p>
          <a:p>
            <a:pPr lvl="2"/>
            <a:r>
              <a:rPr lang="fr-FR" sz="1200" dirty="0" smtClean="0">
                <a:latin typeface="+mj-lt"/>
              </a:rPr>
              <a:t>Sinus</a:t>
            </a:r>
            <a:r>
              <a:rPr lang="fr-FR" sz="1200" dirty="0" smtClean="0">
                <a:latin typeface="+mj-lt"/>
                <a:sym typeface="Wingdings" pitchFamily="2" charset="2"/>
              </a:rPr>
              <a:t>veines de la pulpe rougeveine </a:t>
            </a:r>
            <a:r>
              <a:rPr lang="fr-FR" sz="1200" dirty="0" err="1" smtClean="0">
                <a:latin typeface="+mj-lt"/>
                <a:sym typeface="Wingdings" pitchFamily="2" charset="2"/>
              </a:rPr>
              <a:t>trabéculaire</a:t>
            </a:r>
            <a:r>
              <a:rPr lang="fr-FR" sz="1200" dirty="0" smtClean="0">
                <a:latin typeface="+mj-lt"/>
                <a:sym typeface="Wingdings" pitchFamily="2" charset="2"/>
              </a:rPr>
              <a:t> puis splénique</a:t>
            </a:r>
          </a:p>
          <a:p>
            <a:pPr lvl="2"/>
            <a:endParaRPr lang="fr-FR" sz="1200" dirty="0" smtClean="0">
              <a:latin typeface="+mj-lt"/>
            </a:endParaRPr>
          </a:p>
          <a:p>
            <a:pPr lvl="2"/>
            <a:r>
              <a:rPr lang="fr-FR" sz="1200" dirty="0" smtClean="0">
                <a:latin typeface="+mj-lt"/>
              </a:rPr>
              <a:t>Existence d’un système lymphatique </a:t>
            </a:r>
            <a:r>
              <a:rPr lang="fr-FR" sz="1200" dirty="0" err="1" smtClean="0">
                <a:latin typeface="+mj-lt"/>
              </a:rPr>
              <a:t>éfferent</a:t>
            </a:r>
            <a:r>
              <a:rPr lang="fr-FR" sz="1200" dirty="0" smtClean="0">
                <a:latin typeface="+mj-lt"/>
              </a:rPr>
              <a:t> partant des </a:t>
            </a:r>
            <a:r>
              <a:rPr lang="fr-FR" sz="1200" dirty="0" smtClean="0"/>
              <a:t>corpuscules de Malpighi et rejoignant les ganglion hilaires</a:t>
            </a:r>
            <a:endParaRPr lang="fr-FR" sz="1200" dirty="0" smtClean="0">
              <a:latin typeface="+mj-lt"/>
            </a:endParaRPr>
          </a:p>
          <a:p>
            <a:endParaRPr lang="fr-FR" sz="800" dirty="0" smtClean="0">
              <a:latin typeface="+mj-lt"/>
            </a:endParaRPr>
          </a:p>
          <a:p>
            <a:pPr lvl="2"/>
            <a:endParaRPr lang="fr-FR" sz="1200" dirty="0" smtClean="0">
              <a:latin typeface="+mj-lt"/>
            </a:endParaRPr>
          </a:p>
          <a:p>
            <a:pPr lvl="1"/>
            <a:endParaRPr lang="fr-FR" sz="1600" dirty="0" smtClean="0">
              <a:latin typeface="+mj-lt"/>
            </a:endParaRPr>
          </a:p>
          <a:p>
            <a:pPr lvl="1"/>
            <a:r>
              <a:rPr lang="fr-FR" sz="800" dirty="0" smtClean="0">
                <a:latin typeface="+mj-lt"/>
              </a:rPr>
              <a:t>;</a:t>
            </a:r>
          </a:p>
          <a:p>
            <a:pPr lvl="3"/>
            <a:endParaRPr lang="fr-FR" sz="800" dirty="0" smtClean="0">
              <a:latin typeface="+mj-lt"/>
            </a:endParaRPr>
          </a:p>
          <a:p>
            <a:pPr lvl="2"/>
            <a:endParaRPr lang="fr-FR" sz="1200" dirty="0" smtClean="0">
              <a:latin typeface="+mj-lt"/>
            </a:endParaRPr>
          </a:p>
          <a:p>
            <a:pPr lvl="2"/>
            <a:endParaRPr lang="fr-FR" sz="800" dirty="0" smtClean="0">
              <a:latin typeface="+mj-lt"/>
            </a:endParaRPr>
          </a:p>
          <a:p>
            <a:pPr lvl="2"/>
            <a:endParaRPr lang="fr-FR" sz="1200" dirty="0" smtClean="0">
              <a:latin typeface="+mj-lt"/>
            </a:endParaRPr>
          </a:p>
          <a:p>
            <a:endParaRPr lang="fr-FR" sz="2000" dirty="0" smtClean="0">
              <a:latin typeface="+mj-lt"/>
            </a:endParaRPr>
          </a:p>
          <a:p>
            <a:endParaRPr lang="fr-FR" sz="2000" dirty="0" smtClean="0">
              <a:latin typeface="+mj-lt"/>
            </a:endParaRPr>
          </a:p>
          <a:p>
            <a:pPr lvl="2">
              <a:buFontTx/>
              <a:buNone/>
            </a:pPr>
            <a:endParaRPr lang="fr-FR" sz="1400" dirty="0" smtClean="0">
              <a:latin typeface="+mj-lt"/>
            </a:endParaRPr>
          </a:p>
        </p:txBody>
      </p:sp>
      <p:sp>
        <p:nvSpPr>
          <p:cNvPr id="47107" name="Titre 4"/>
          <p:cNvSpPr>
            <a:spLocks noGrp="1"/>
          </p:cNvSpPr>
          <p:nvPr>
            <p:ph type="title" idx="4294967295"/>
          </p:nvPr>
        </p:nvSpPr>
        <p:spPr>
          <a:xfrm>
            <a:off x="0" y="0"/>
            <a:ext cx="8229600" cy="1143000"/>
          </a:xfrm>
        </p:spPr>
        <p:txBody>
          <a:bodyPr/>
          <a:lstStyle/>
          <a:p>
            <a:pPr eaLnBrk="1" hangingPunct="1"/>
            <a:r>
              <a:rPr lang="fr-FR" sz="2800" dirty="0" smtClean="0"/>
              <a:t>Rate</a:t>
            </a:r>
            <a:r>
              <a:rPr lang="fr-FR" sz="2800" b="1" dirty="0" smtClean="0"/>
              <a:t/>
            </a:r>
            <a:br>
              <a:rPr lang="fr-FR" sz="2800" b="1" dirty="0" smtClean="0"/>
            </a:br>
            <a:endParaRPr lang="fr-FR" sz="2800" dirty="0" smtClean="0">
              <a:latin typeface="+mj-lt"/>
            </a:endParaRPr>
          </a:p>
        </p:txBody>
      </p:sp>
      <p:pic>
        <p:nvPicPr>
          <p:cNvPr id="5122" name="Picture 2" descr="C:\Users\Olivier\Pictures\MP Navigator EX\2011_10_04\IMG_0007_NEW.jpg"/>
          <p:cNvPicPr>
            <a:picLocks noChangeAspect="1" noChangeArrowheads="1"/>
          </p:cNvPicPr>
          <p:nvPr/>
        </p:nvPicPr>
        <p:blipFill>
          <a:blip r:embed="rId2" cstate="print"/>
          <a:srcRect/>
          <a:stretch>
            <a:fillRect/>
          </a:stretch>
        </p:blipFill>
        <p:spPr bwMode="auto">
          <a:xfrm>
            <a:off x="4666268" y="2066743"/>
            <a:ext cx="4329881" cy="2966794"/>
          </a:xfrm>
          <a:prstGeom prst="rect">
            <a:avLst/>
          </a:prstGeom>
          <a:noFill/>
          <a:ln>
            <a:solidFill>
              <a:schemeClr val="tx1"/>
            </a:solidFill>
          </a:ln>
        </p:spPr>
      </p:pic>
      <p:sp>
        <p:nvSpPr>
          <p:cNvPr id="7" name="Rectangle 6"/>
          <p:cNvSpPr/>
          <p:nvPr/>
        </p:nvSpPr>
        <p:spPr>
          <a:xfrm>
            <a:off x="4656841" y="1282045"/>
            <a:ext cx="4374037" cy="4581427"/>
          </a:xfrm>
          <a:prstGeom prst="rect">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4294967295"/>
          </p:nvPr>
        </p:nvSpPr>
        <p:spPr>
          <a:xfrm>
            <a:off x="1" y="739808"/>
            <a:ext cx="4543719" cy="5340481"/>
          </a:xfrm>
        </p:spPr>
        <p:txBody>
          <a:bodyPr/>
          <a:lstStyle/>
          <a:p>
            <a:r>
              <a:rPr lang="fr-FR" sz="1800" dirty="0" smtClean="0">
                <a:latin typeface="+mj-lt"/>
              </a:rPr>
              <a:t>Structure</a:t>
            </a:r>
          </a:p>
          <a:p>
            <a:pPr lvl="1"/>
            <a:r>
              <a:rPr lang="fr-FR" sz="1400" dirty="0" smtClean="0">
                <a:latin typeface="+mj-lt"/>
              </a:rPr>
              <a:t>Pulpe blanche: tissus lymphoïde (10%  de la rate)</a:t>
            </a:r>
          </a:p>
          <a:p>
            <a:pPr lvl="2"/>
            <a:r>
              <a:rPr lang="fr-FR" sz="1000" dirty="0" smtClean="0">
                <a:latin typeface="+mj-lt"/>
              </a:rPr>
              <a:t>Lymphocytes T disposés le long des artérioles accompagnées d’histiocytes</a:t>
            </a:r>
          </a:p>
          <a:p>
            <a:pPr lvl="2"/>
            <a:r>
              <a:rPr lang="fr-FR" sz="1000" dirty="0" smtClean="0">
                <a:latin typeface="+mj-lt"/>
              </a:rPr>
              <a:t>corpuscules de Malpighi</a:t>
            </a:r>
          </a:p>
          <a:p>
            <a:pPr lvl="3"/>
            <a:r>
              <a:rPr lang="fr-FR" sz="800" dirty="0" smtClean="0"/>
              <a:t>Lymphocytes </a:t>
            </a:r>
            <a:r>
              <a:rPr lang="fr-FR" sz="800" dirty="0" err="1" smtClean="0"/>
              <a:t>bBformant</a:t>
            </a:r>
            <a:r>
              <a:rPr lang="fr-FR" sz="800" dirty="0" smtClean="0"/>
              <a:t> des amas </a:t>
            </a:r>
          </a:p>
          <a:p>
            <a:pPr lvl="3"/>
            <a:r>
              <a:rPr lang="fr-FR" sz="800" dirty="0" smtClean="0"/>
              <a:t>Quelques Ly T </a:t>
            </a:r>
            <a:r>
              <a:rPr lang="fr-FR" sz="800" dirty="0" err="1" smtClean="0"/>
              <a:t>helper</a:t>
            </a:r>
            <a:endParaRPr lang="fr-FR" sz="800" dirty="0" smtClean="0"/>
          </a:p>
          <a:p>
            <a:pPr lvl="3"/>
            <a:r>
              <a:rPr lang="fr-FR" sz="800" dirty="0" smtClean="0"/>
              <a:t>Cellules réticulaires </a:t>
            </a:r>
            <a:r>
              <a:rPr lang="fr-FR" sz="800" dirty="0" err="1" smtClean="0"/>
              <a:t>dendrtiques</a:t>
            </a:r>
            <a:r>
              <a:rPr lang="fr-FR" sz="800" dirty="0" smtClean="0"/>
              <a:t> </a:t>
            </a:r>
          </a:p>
          <a:p>
            <a:pPr lvl="3"/>
            <a:r>
              <a:rPr lang="fr-FR" sz="800" dirty="0" smtClean="0">
                <a:latin typeface="+mj-lt"/>
                <a:sym typeface="Wingdings" pitchFamily="2" charset="2"/>
              </a:rPr>
              <a:t> formation d’un CG après stimulation </a:t>
            </a:r>
          </a:p>
          <a:p>
            <a:pPr lvl="3"/>
            <a:endParaRPr lang="fr-FR" sz="800" dirty="0" smtClean="0">
              <a:latin typeface="+mj-lt"/>
              <a:sym typeface="Wingdings" pitchFamily="2" charset="2"/>
            </a:endParaRPr>
          </a:p>
          <a:p>
            <a:pPr lvl="1"/>
            <a:r>
              <a:rPr lang="fr-FR" sz="1600" dirty="0" smtClean="0">
                <a:latin typeface="+mj-lt"/>
                <a:sym typeface="Wingdings" pitchFamily="2" charset="2"/>
              </a:rPr>
              <a:t>Zone marginale</a:t>
            </a:r>
          </a:p>
          <a:p>
            <a:pPr lvl="2"/>
            <a:r>
              <a:rPr lang="fr-FR" sz="1200" dirty="0" smtClean="0">
                <a:latin typeface="+mj-lt"/>
                <a:sym typeface="Wingdings" pitchFamily="2" charset="2"/>
              </a:rPr>
              <a:t>Délimitation floue</a:t>
            </a:r>
          </a:p>
          <a:p>
            <a:pPr lvl="2"/>
            <a:r>
              <a:rPr lang="fr-FR" sz="1200" dirty="0" smtClean="0">
                <a:latin typeface="+mj-lt"/>
              </a:rPr>
              <a:t>Riche en macrophages</a:t>
            </a:r>
          </a:p>
          <a:p>
            <a:pPr lvl="2"/>
            <a:r>
              <a:rPr lang="fr-FR" sz="1200" dirty="0" smtClean="0">
                <a:latin typeface="+mj-lt"/>
              </a:rPr>
              <a:t>Zone d’échange avec la </a:t>
            </a:r>
            <a:r>
              <a:rPr lang="fr-FR" sz="1200" dirty="0" err="1" smtClean="0">
                <a:latin typeface="+mj-lt"/>
              </a:rPr>
              <a:t>pule</a:t>
            </a:r>
            <a:r>
              <a:rPr lang="fr-FR" sz="1200" dirty="0" smtClean="0">
                <a:latin typeface="+mj-lt"/>
              </a:rPr>
              <a:t> rouge</a:t>
            </a:r>
          </a:p>
          <a:p>
            <a:pPr lvl="2"/>
            <a:endParaRPr lang="fr-FR" sz="1200" dirty="0" smtClean="0">
              <a:latin typeface="+mj-lt"/>
            </a:endParaRPr>
          </a:p>
          <a:p>
            <a:pPr lvl="1"/>
            <a:r>
              <a:rPr lang="fr-FR" sz="1600" dirty="0" smtClean="0">
                <a:latin typeface="+mj-lt"/>
              </a:rPr>
              <a:t>Pulpe rouge</a:t>
            </a:r>
          </a:p>
          <a:p>
            <a:pPr lvl="2"/>
            <a:r>
              <a:rPr lang="fr-FR" sz="1200" dirty="0" smtClean="0">
                <a:latin typeface="+mj-lt"/>
              </a:rPr>
              <a:t>Cordons de </a:t>
            </a:r>
            <a:r>
              <a:rPr lang="fr-FR" sz="1200" dirty="0" err="1" smtClean="0">
                <a:latin typeface="+mj-lt"/>
              </a:rPr>
              <a:t>Billroth</a:t>
            </a:r>
            <a:r>
              <a:rPr lang="fr-FR" sz="1200" dirty="0" smtClean="0">
                <a:latin typeface="+mj-lt"/>
              </a:rPr>
              <a:t> et sinus</a:t>
            </a:r>
          </a:p>
          <a:p>
            <a:pPr lvl="2"/>
            <a:r>
              <a:rPr lang="fr-FR" sz="1200" dirty="0" smtClean="0">
                <a:latin typeface="+mj-lt"/>
              </a:rPr>
              <a:t>Ly B, plasmocytes</a:t>
            </a:r>
          </a:p>
          <a:p>
            <a:pPr lvl="1"/>
            <a:endParaRPr lang="fr-FR" sz="1600" dirty="0" smtClean="0">
              <a:latin typeface="+mj-lt"/>
            </a:endParaRPr>
          </a:p>
          <a:p>
            <a:pPr lvl="1"/>
            <a:r>
              <a:rPr lang="fr-FR" sz="800" dirty="0" smtClean="0">
                <a:latin typeface="+mj-lt"/>
              </a:rPr>
              <a:t>;</a:t>
            </a:r>
          </a:p>
          <a:p>
            <a:pPr lvl="3"/>
            <a:endParaRPr lang="fr-FR" sz="800" dirty="0" smtClean="0">
              <a:latin typeface="+mj-lt"/>
            </a:endParaRPr>
          </a:p>
          <a:p>
            <a:pPr lvl="2"/>
            <a:endParaRPr lang="fr-FR" sz="1200" dirty="0" smtClean="0">
              <a:latin typeface="+mj-lt"/>
            </a:endParaRPr>
          </a:p>
          <a:p>
            <a:pPr lvl="2"/>
            <a:endParaRPr lang="fr-FR" sz="800" dirty="0" smtClean="0">
              <a:latin typeface="+mj-lt"/>
            </a:endParaRPr>
          </a:p>
          <a:p>
            <a:pPr lvl="2"/>
            <a:endParaRPr lang="fr-FR" sz="1200" dirty="0" smtClean="0">
              <a:latin typeface="+mj-lt"/>
            </a:endParaRPr>
          </a:p>
          <a:p>
            <a:endParaRPr lang="fr-FR" sz="2000" dirty="0" smtClean="0">
              <a:latin typeface="+mj-lt"/>
            </a:endParaRPr>
          </a:p>
          <a:p>
            <a:endParaRPr lang="fr-FR" sz="2000" dirty="0" smtClean="0">
              <a:latin typeface="+mj-lt"/>
            </a:endParaRPr>
          </a:p>
          <a:p>
            <a:pPr lvl="2">
              <a:buFontTx/>
              <a:buNone/>
            </a:pPr>
            <a:endParaRPr lang="fr-FR" sz="1400" dirty="0" smtClean="0">
              <a:latin typeface="+mj-lt"/>
            </a:endParaRPr>
          </a:p>
        </p:txBody>
      </p:sp>
      <p:sp>
        <p:nvSpPr>
          <p:cNvPr id="47107" name="Titre 4"/>
          <p:cNvSpPr>
            <a:spLocks noGrp="1"/>
          </p:cNvSpPr>
          <p:nvPr>
            <p:ph type="title" idx="4294967295"/>
          </p:nvPr>
        </p:nvSpPr>
        <p:spPr>
          <a:xfrm>
            <a:off x="0" y="0"/>
            <a:ext cx="8229600" cy="1143000"/>
          </a:xfrm>
        </p:spPr>
        <p:txBody>
          <a:bodyPr/>
          <a:lstStyle/>
          <a:p>
            <a:pPr eaLnBrk="1" hangingPunct="1"/>
            <a:r>
              <a:rPr lang="fr-FR" sz="2800" dirty="0" smtClean="0"/>
              <a:t>Rate</a:t>
            </a:r>
            <a:r>
              <a:rPr lang="fr-FR" sz="2800" b="1" dirty="0" smtClean="0"/>
              <a:t/>
            </a:r>
            <a:br>
              <a:rPr lang="fr-FR" sz="2800" b="1" dirty="0" smtClean="0"/>
            </a:br>
            <a:endParaRPr lang="fr-FR" sz="2800" dirty="0" smtClean="0">
              <a:latin typeface="+mj-lt"/>
            </a:endParaRPr>
          </a:p>
        </p:txBody>
      </p:sp>
      <p:pic>
        <p:nvPicPr>
          <p:cNvPr id="5122" name="Picture 2" descr="C:\Users\Olivier\Pictures\MP Navigator EX\2011_10_04\IMG_0007_NEW.jpg"/>
          <p:cNvPicPr>
            <a:picLocks noChangeAspect="1" noChangeArrowheads="1"/>
          </p:cNvPicPr>
          <p:nvPr/>
        </p:nvPicPr>
        <p:blipFill>
          <a:blip r:embed="rId2" cstate="print"/>
          <a:srcRect/>
          <a:stretch>
            <a:fillRect/>
          </a:stretch>
        </p:blipFill>
        <p:spPr bwMode="auto">
          <a:xfrm>
            <a:off x="4666268" y="2066743"/>
            <a:ext cx="4329881" cy="2966794"/>
          </a:xfrm>
          <a:prstGeom prst="rect">
            <a:avLst/>
          </a:prstGeom>
          <a:noFill/>
          <a:ln>
            <a:solidFill>
              <a:schemeClr val="tx1"/>
            </a:solidFill>
          </a:ln>
        </p:spPr>
      </p:pic>
      <p:sp>
        <p:nvSpPr>
          <p:cNvPr id="7" name="Rectangle 6"/>
          <p:cNvSpPr/>
          <p:nvPr/>
        </p:nvSpPr>
        <p:spPr>
          <a:xfrm>
            <a:off x="4656841" y="1282045"/>
            <a:ext cx="4374037" cy="4581427"/>
          </a:xfrm>
          <a:prstGeom prst="rect">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4294967295"/>
          </p:nvPr>
        </p:nvSpPr>
        <p:spPr>
          <a:xfrm>
            <a:off x="1" y="739808"/>
            <a:ext cx="4543719" cy="5340481"/>
          </a:xfrm>
        </p:spPr>
        <p:txBody>
          <a:bodyPr/>
          <a:lstStyle/>
          <a:p>
            <a:r>
              <a:rPr lang="fr-FR" sz="1800" dirty="0" smtClean="0">
                <a:latin typeface="+mj-lt"/>
              </a:rPr>
              <a:t>Structure</a:t>
            </a:r>
          </a:p>
          <a:p>
            <a:pPr lvl="1"/>
            <a:r>
              <a:rPr lang="fr-FR" sz="1400" dirty="0" smtClean="0">
                <a:latin typeface="+mj-lt"/>
              </a:rPr>
              <a:t>Pulpe blanche: tissus lymphoïde (10%  de la rate)</a:t>
            </a:r>
          </a:p>
          <a:p>
            <a:pPr lvl="2"/>
            <a:r>
              <a:rPr lang="fr-FR" sz="1000" dirty="0" smtClean="0">
                <a:latin typeface="+mj-lt"/>
              </a:rPr>
              <a:t>Lymphocytes T disposés le long des artérioles accompagnées d’histiocytes</a:t>
            </a:r>
          </a:p>
          <a:p>
            <a:pPr lvl="2"/>
            <a:r>
              <a:rPr lang="fr-FR" sz="1000" dirty="0" smtClean="0">
                <a:latin typeface="+mj-lt"/>
              </a:rPr>
              <a:t>corpuscules de Malpighi</a:t>
            </a:r>
          </a:p>
          <a:p>
            <a:pPr lvl="3"/>
            <a:r>
              <a:rPr lang="fr-FR" sz="800" dirty="0" smtClean="0"/>
              <a:t>Lymphocytes </a:t>
            </a:r>
            <a:r>
              <a:rPr lang="fr-FR" sz="800" dirty="0" err="1" smtClean="0"/>
              <a:t>bBformant</a:t>
            </a:r>
            <a:r>
              <a:rPr lang="fr-FR" sz="800" dirty="0" smtClean="0"/>
              <a:t> des amas </a:t>
            </a:r>
          </a:p>
          <a:p>
            <a:pPr lvl="3"/>
            <a:r>
              <a:rPr lang="fr-FR" sz="800" dirty="0" smtClean="0"/>
              <a:t>Quelques Ly T </a:t>
            </a:r>
            <a:r>
              <a:rPr lang="fr-FR" sz="800" dirty="0" err="1" smtClean="0"/>
              <a:t>helper</a:t>
            </a:r>
            <a:endParaRPr lang="fr-FR" sz="800" dirty="0" smtClean="0"/>
          </a:p>
          <a:p>
            <a:pPr lvl="3"/>
            <a:r>
              <a:rPr lang="fr-FR" sz="800" dirty="0" smtClean="0"/>
              <a:t>Cellules réticulaires </a:t>
            </a:r>
            <a:r>
              <a:rPr lang="fr-FR" sz="800" dirty="0" err="1" smtClean="0"/>
              <a:t>dendrtiques</a:t>
            </a:r>
            <a:r>
              <a:rPr lang="fr-FR" sz="800" dirty="0" smtClean="0"/>
              <a:t> </a:t>
            </a:r>
          </a:p>
          <a:p>
            <a:pPr lvl="3"/>
            <a:r>
              <a:rPr lang="fr-FR" sz="800" dirty="0" smtClean="0">
                <a:latin typeface="+mj-lt"/>
                <a:sym typeface="Wingdings" pitchFamily="2" charset="2"/>
              </a:rPr>
              <a:t> formation d’un CG après stimulation </a:t>
            </a:r>
          </a:p>
          <a:p>
            <a:pPr lvl="3"/>
            <a:endParaRPr lang="fr-FR" sz="800" dirty="0" smtClean="0">
              <a:latin typeface="+mj-lt"/>
              <a:sym typeface="Wingdings" pitchFamily="2" charset="2"/>
            </a:endParaRPr>
          </a:p>
          <a:p>
            <a:pPr lvl="1"/>
            <a:r>
              <a:rPr lang="fr-FR" sz="1600" dirty="0" smtClean="0">
                <a:latin typeface="+mj-lt"/>
                <a:sym typeface="Wingdings" pitchFamily="2" charset="2"/>
              </a:rPr>
              <a:t>Zone marginale</a:t>
            </a:r>
          </a:p>
          <a:p>
            <a:pPr lvl="2"/>
            <a:r>
              <a:rPr lang="fr-FR" sz="1200" dirty="0" smtClean="0">
                <a:latin typeface="+mj-lt"/>
                <a:sym typeface="Wingdings" pitchFamily="2" charset="2"/>
              </a:rPr>
              <a:t>Délimitation floue</a:t>
            </a:r>
          </a:p>
          <a:p>
            <a:pPr lvl="2"/>
            <a:r>
              <a:rPr lang="fr-FR" sz="1200" dirty="0" smtClean="0">
                <a:latin typeface="+mj-lt"/>
              </a:rPr>
              <a:t>Riche en macrophages</a:t>
            </a:r>
          </a:p>
          <a:p>
            <a:pPr lvl="2"/>
            <a:r>
              <a:rPr lang="fr-FR" sz="1200" dirty="0" smtClean="0">
                <a:latin typeface="+mj-lt"/>
              </a:rPr>
              <a:t>Zone d’échange avec la </a:t>
            </a:r>
            <a:r>
              <a:rPr lang="fr-FR" sz="1200" dirty="0" err="1" smtClean="0">
                <a:latin typeface="+mj-lt"/>
              </a:rPr>
              <a:t>pule</a:t>
            </a:r>
            <a:r>
              <a:rPr lang="fr-FR" sz="1200" dirty="0" smtClean="0">
                <a:latin typeface="+mj-lt"/>
              </a:rPr>
              <a:t> rouge</a:t>
            </a:r>
          </a:p>
          <a:p>
            <a:pPr lvl="2"/>
            <a:endParaRPr lang="fr-FR" sz="1200" dirty="0" smtClean="0">
              <a:latin typeface="+mj-lt"/>
            </a:endParaRPr>
          </a:p>
          <a:p>
            <a:pPr lvl="1"/>
            <a:r>
              <a:rPr lang="fr-FR" sz="1600" dirty="0" smtClean="0">
                <a:latin typeface="+mj-lt"/>
              </a:rPr>
              <a:t>Pulpe rouge</a:t>
            </a:r>
          </a:p>
          <a:p>
            <a:pPr lvl="2"/>
            <a:r>
              <a:rPr lang="fr-FR" sz="1200" dirty="0" smtClean="0">
                <a:latin typeface="+mj-lt"/>
              </a:rPr>
              <a:t>Cordons de </a:t>
            </a:r>
            <a:r>
              <a:rPr lang="fr-FR" sz="1200" dirty="0" err="1" smtClean="0">
                <a:latin typeface="+mj-lt"/>
              </a:rPr>
              <a:t>Billroth</a:t>
            </a:r>
            <a:r>
              <a:rPr lang="fr-FR" sz="1200" dirty="0" smtClean="0">
                <a:latin typeface="+mj-lt"/>
              </a:rPr>
              <a:t> et sinus</a:t>
            </a:r>
          </a:p>
          <a:p>
            <a:pPr lvl="2"/>
            <a:r>
              <a:rPr lang="fr-FR" sz="1200" dirty="0" smtClean="0">
                <a:latin typeface="+mj-lt"/>
              </a:rPr>
              <a:t>Ly B, plasmocytes</a:t>
            </a:r>
          </a:p>
          <a:p>
            <a:pPr lvl="1"/>
            <a:endParaRPr lang="fr-FR" sz="1600" dirty="0" smtClean="0">
              <a:latin typeface="+mj-lt"/>
            </a:endParaRPr>
          </a:p>
          <a:p>
            <a:pPr lvl="1"/>
            <a:r>
              <a:rPr lang="fr-FR" sz="800" dirty="0" smtClean="0">
                <a:latin typeface="+mj-lt"/>
              </a:rPr>
              <a:t>;</a:t>
            </a:r>
          </a:p>
          <a:p>
            <a:pPr lvl="3"/>
            <a:endParaRPr lang="fr-FR" sz="800" dirty="0" smtClean="0">
              <a:latin typeface="+mj-lt"/>
            </a:endParaRPr>
          </a:p>
          <a:p>
            <a:pPr lvl="2"/>
            <a:endParaRPr lang="fr-FR" sz="1200" dirty="0" smtClean="0">
              <a:latin typeface="+mj-lt"/>
            </a:endParaRPr>
          </a:p>
          <a:p>
            <a:pPr lvl="2"/>
            <a:endParaRPr lang="fr-FR" sz="800" dirty="0" smtClean="0">
              <a:latin typeface="+mj-lt"/>
            </a:endParaRPr>
          </a:p>
          <a:p>
            <a:pPr lvl="2"/>
            <a:endParaRPr lang="fr-FR" sz="1200" dirty="0" smtClean="0">
              <a:latin typeface="+mj-lt"/>
            </a:endParaRPr>
          </a:p>
          <a:p>
            <a:endParaRPr lang="fr-FR" sz="2000" dirty="0" smtClean="0">
              <a:latin typeface="+mj-lt"/>
            </a:endParaRPr>
          </a:p>
          <a:p>
            <a:endParaRPr lang="fr-FR" sz="2000" dirty="0" smtClean="0">
              <a:latin typeface="+mj-lt"/>
            </a:endParaRPr>
          </a:p>
          <a:p>
            <a:pPr lvl="2">
              <a:buFontTx/>
              <a:buNone/>
            </a:pPr>
            <a:endParaRPr lang="fr-FR" sz="1400" dirty="0" smtClean="0">
              <a:latin typeface="+mj-lt"/>
            </a:endParaRPr>
          </a:p>
        </p:txBody>
      </p:sp>
      <p:sp>
        <p:nvSpPr>
          <p:cNvPr id="47107" name="Titre 4"/>
          <p:cNvSpPr>
            <a:spLocks noGrp="1"/>
          </p:cNvSpPr>
          <p:nvPr>
            <p:ph type="title" idx="4294967295"/>
          </p:nvPr>
        </p:nvSpPr>
        <p:spPr>
          <a:xfrm>
            <a:off x="0" y="0"/>
            <a:ext cx="8229600" cy="1143000"/>
          </a:xfrm>
        </p:spPr>
        <p:txBody>
          <a:bodyPr/>
          <a:lstStyle/>
          <a:p>
            <a:pPr eaLnBrk="1" hangingPunct="1"/>
            <a:r>
              <a:rPr lang="fr-FR" sz="2800" dirty="0" smtClean="0"/>
              <a:t>Rate</a:t>
            </a:r>
            <a:r>
              <a:rPr lang="fr-FR" sz="2800" b="1" dirty="0" smtClean="0"/>
              <a:t/>
            </a:r>
            <a:br>
              <a:rPr lang="fr-FR" sz="2800" b="1" dirty="0" smtClean="0"/>
            </a:br>
            <a:endParaRPr lang="fr-FR" sz="2800" dirty="0" smtClean="0">
              <a:latin typeface="+mj-lt"/>
            </a:endParaRPr>
          </a:p>
        </p:txBody>
      </p:sp>
      <p:pic>
        <p:nvPicPr>
          <p:cNvPr id="5122" name="Picture 2" descr="C:\Users\Olivier\Pictures\MP Navigator EX\2011_10_04\IMG_0007_NEW.jpg"/>
          <p:cNvPicPr>
            <a:picLocks noChangeAspect="1" noChangeArrowheads="1"/>
          </p:cNvPicPr>
          <p:nvPr/>
        </p:nvPicPr>
        <p:blipFill>
          <a:blip r:embed="rId2" cstate="print"/>
          <a:srcRect/>
          <a:stretch>
            <a:fillRect/>
          </a:stretch>
        </p:blipFill>
        <p:spPr bwMode="auto">
          <a:xfrm>
            <a:off x="4666268" y="2066743"/>
            <a:ext cx="4329881" cy="2966794"/>
          </a:xfrm>
          <a:prstGeom prst="rect">
            <a:avLst/>
          </a:prstGeom>
          <a:noFill/>
          <a:ln>
            <a:solidFill>
              <a:schemeClr val="tx1"/>
            </a:solidFill>
          </a:ln>
        </p:spPr>
      </p:pic>
      <p:sp>
        <p:nvSpPr>
          <p:cNvPr id="7" name="Rectangle 6"/>
          <p:cNvSpPr/>
          <p:nvPr/>
        </p:nvSpPr>
        <p:spPr>
          <a:xfrm>
            <a:off x="4656841" y="1282045"/>
            <a:ext cx="4374037" cy="4581427"/>
          </a:xfrm>
          <a:prstGeom prst="rect">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4294967295"/>
          </p:nvPr>
        </p:nvSpPr>
        <p:spPr>
          <a:xfrm>
            <a:off x="1" y="739808"/>
            <a:ext cx="4543719" cy="5340481"/>
          </a:xfrm>
        </p:spPr>
        <p:txBody>
          <a:bodyPr/>
          <a:lstStyle/>
          <a:p>
            <a:r>
              <a:rPr lang="fr-FR" sz="1800" dirty="0" smtClean="0">
                <a:latin typeface="+mj-lt"/>
              </a:rPr>
              <a:t>Structure</a:t>
            </a:r>
          </a:p>
          <a:p>
            <a:pPr lvl="1"/>
            <a:r>
              <a:rPr lang="fr-FR" sz="1400" dirty="0" smtClean="0">
                <a:latin typeface="+mj-lt"/>
              </a:rPr>
              <a:t>Pulpe blanche: tissus lymphoïde (10%  de la rate)</a:t>
            </a:r>
          </a:p>
          <a:p>
            <a:pPr lvl="2"/>
            <a:r>
              <a:rPr lang="fr-FR" sz="1000" dirty="0" smtClean="0">
                <a:latin typeface="+mj-lt"/>
              </a:rPr>
              <a:t>Lymphocytes T disposés le long des artérioles accompagnées d’histiocytes</a:t>
            </a:r>
          </a:p>
          <a:p>
            <a:pPr lvl="2"/>
            <a:r>
              <a:rPr lang="fr-FR" sz="1000" dirty="0" smtClean="0">
                <a:latin typeface="+mj-lt"/>
              </a:rPr>
              <a:t>corpuscules de Malpighi</a:t>
            </a:r>
          </a:p>
          <a:p>
            <a:pPr lvl="3"/>
            <a:r>
              <a:rPr lang="fr-FR" sz="800" dirty="0" smtClean="0"/>
              <a:t>Lymphocytes </a:t>
            </a:r>
            <a:r>
              <a:rPr lang="fr-FR" sz="800" dirty="0" err="1" smtClean="0"/>
              <a:t>bBformant</a:t>
            </a:r>
            <a:r>
              <a:rPr lang="fr-FR" sz="800" dirty="0" smtClean="0"/>
              <a:t> des amas </a:t>
            </a:r>
          </a:p>
          <a:p>
            <a:pPr lvl="3"/>
            <a:r>
              <a:rPr lang="fr-FR" sz="800" dirty="0" smtClean="0"/>
              <a:t>Quelques Ly T </a:t>
            </a:r>
            <a:r>
              <a:rPr lang="fr-FR" sz="800" dirty="0" err="1" smtClean="0"/>
              <a:t>helper</a:t>
            </a:r>
            <a:endParaRPr lang="fr-FR" sz="800" dirty="0" smtClean="0"/>
          </a:p>
          <a:p>
            <a:pPr lvl="3"/>
            <a:r>
              <a:rPr lang="fr-FR" sz="800" dirty="0" smtClean="0"/>
              <a:t>Cellules réticulaires </a:t>
            </a:r>
            <a:r>
              <a:rPr lang="fr-FR" sz="800" dirty="0" err="1" smtClean="0"/>
              <a:t>dendrtiques</a:t>
            </a:r>
            <a:r>
              <a:rPr lang="fr-FR" sz="800" dirty="0" smtClean="0"/>
              <a:t> </a:t>
            </a:r>
          </a:p>
          <a:p>
            <a:pPr lvl="3"/>
            <a:r>
              <a:rPr lang="fr-FR" sz="800" dirty="0" smtClean="0">
                <a:latin typeface="+mj-lt"/>
                <a:sym typeface="Wingdings" pitchFamily="2" charset="2"/>
              </a:rPr>
              <a:t> formation d’un CG après stimulation </a:t>
            </a:r>
          </a:p>
          <a:p>
            <a:pPr lvl="3"/>
            <a:endParaRPr lang="fr-FR" sz="800" dirty="0" smtClean="0">
              <a:latin typeface="+mj-lt"/>
              <a:sym typeface="Wingdings" pitchFamily="2" charset="2"/>
            </a:endParaRPr>
          </a:p>
          <a:p>
            <a:pPr lvl="1"/>
            <a:r>
              <a:rPr lang="fr-FR" sz="1600" dirty="0" smtClean="0">
                <a:latin typeface="+mj-lt"/>
                <a:sym typeface="Wingdings" pitchFamily="2" charset="2"/>
              </a:rPr>
              <a:t>Zone marginale</a:t>
            </a:r>
          </a:p>
          <a:p>
            <a:pPr lvl="2"/>
            <a:r>
              <a:rPr lang="fr-FR" sz="1200" dirty="0" smtClean="0">
                <a:latin typeface="+mj-lt"/>
                <a:sym typeface="Wingdings" pitchFamily="2" charset="2"/>
              </a:rPr>
              <a:t>Délimitation floue</a:t>
            </a:r>
          </a:p>
          <a:p>
            <a:pPr lvl="2"/>
            <a:r>
              <a:rPr lang="fr-FR" sz="1200" dirty="0" smtClean="0">
                <a:latin typeface="+mj-lt"/>
              </a:rPr>
              <a:t>Riche en macrophages</a:t>
            </a:r>
          </a:p>
          <a:p>
            <a:pPr lvl="2"/>
            <a:r>
              <a:rPr lang="fr-FR" sz="1200" dirty="0" smtClean="0">
                <a:latin typeface="+mj-lt"/>
              </a:rPr>
              <a:t>Zone d’échange avec la </a:t>
            </a:r>
            <a:r>
              <a:rPr lang="fr-FR" sz="1200" dirty="0" err="1" smtClean="0">
                <a:latin typeface="+mj-lt"/>
              </a:rPr>
              <a:t>pule</a:t>
            </a:r>
            <a:r>
              <a:rPr lang="fr-FR" sz="1200" dirty="0" smtClean="0">
                <a:latin typeface="+mj-lt"/>
              </a:rPr>
              <a:t> rouge</a:t>
            </a:r>
          </a:p>
          <a:p>
            <a:pPr lvl="2"/>
            <a:endParaRPr lang="fr-FR" sz="1200" dirty="0" smtClean="0">
              <a:latin typeface="+mj-lt"/>
            </a:endParaRPr>
          </a:p>
          <a:p>
            <a:pPr lvl="1"/>
            <a:r>
              <a:rPr lang="fr-FR" sz="1600" dirty="0" smtClean="0">
                <a:latin typeface="+mj-lt"/>
              </a:rPr>
              <a:t>Pulpe rouge</a:t>
            </a:r>
          </a:p>
          <a:p>
            <a:pPr lvl="2"/>
            <a:r>
              <a:rPr lang="fr-FR" sz="1200" dirty="0" smtClean="0">
                <a:latin typeface="+mj-lt"/>
              </a:rPr>
              <a:t>Cordons de </a:t>
            </a:r>
            <a:r>
              <a:rPr lang="fr-FR" sz="1200" dirty="0" err="1" smtClean="0">
                <a:latin typeface="+mj-lt"/>
              </a:rPr>
              <a:t>Billroth</a:t>
            </a:r>
            <a:r>
              <a:rPr lang="fr-FR" sz="1200" dirty="0" smtClean="0">
                <a:latin typeface="+mj-lt"/>
              </a:rPr>
              <a:t> et sinus</a:t>
            </a:r>
          </a:p>
          <a:p>
            <a:pPr lvl="2"/>
            <a:r>
              <a:rPr lang="fr-FR" sz="1200" dirty="0" smtClean="0">
                <a:latin typeface="+mj-lt"/>
              </a:rPr>
              <a:t>Ly B, plasmocytes</a:t>
            </a:r>
          </a:p>
          <a:p>
            <a:pPr lvl="1"/>
            <a:endParaRPr lang="fr-FR" sz="1600" dirty="0" smtClean="0">
              <a:latin typeface="+mj-lt"/>
            </a:endParaRPr>
          </a:p>
          <a:p>
            <a:pPr lvl="1"/>
            <a:r>
              <a:rPr lang="fr-FR" sz="800" dirty="0" smtClean="0">
                <a:latin typeface="+mj-lt"/>
              </a:rPr>
              <a:t>;</a:t>
            </a:r>
          </a:p>
          <a:p>
            <a:pPr lvl="3"/>
            <a:endParaRPr lang="fr-FR" sz="800" dirty="0" smtClean="0">
              <a:latin typeface="+mj-lt"/>
            </a:endParaRPr>
          </a:p>
          <a:p>
            <a:pPr lvl="2"/>
            <a:endParaRPr lang="fr-FR" sz="1200" dirty="0" smtClean="0">
              <a:latin typeface="+mj-lt"/>
            </a:endParaRPr>
          </a:p>
          <a:p>
            <a:pPr lvl="2"/>
            <a:endParaRPr lang="fr-FR" sz="800" dirty="0" smtClean="0">
              <a:latin typeface="+mj-lt"/>
            </a:endParaRPr>
          </a:p>
          <a:p>
            <a:pPr lvl="2"/>
            <a:endParaRPr lang="fr-FR" sz="1200" dirty="0" smtClean="0">
              <a:latin typeface="+mj-lt"/>
            </a:endParaRPr>
          </a:p>
          <a:p>
            <a:endParaRPr lang="fr-FR" sz="2000" dirty="0" smtClean="0">
              <a:latin typeface="+mj-lt"/>
            </a:endParaRPr>
          </a:p>
          <a:p>
            <a:endParaRPr lang="fr-FR" sz="2000" dirty="0" smtClean="0">
              <a:latin typeface="+mj-lt"/>
            </a:endParaRPr>
          </a:p>
          <a:p>
            <a:pPr lvl="2">
              <a:buFontTx/>
              <a:buNone/>
            </a:pPr>
            <a:endParaRPr lang="fr-FR" sz="1400" dirty="0" smtClean="0">
              <a:latin typeface="+mj-lt"/>
            </a:endParaRPr>
          </a:p>
        </p:txBody>
      </p:sp>
      <p:sp>
        <p:nvSpPr>
          <p:cNvPr id="47107" name="Titre 4"/>
          <p:cNvSpPr>
            <a:spLocks noGrp="1"/>
          </p:cNvSpPr>
          <p:nvPr>
            <p:ph type="title" idx="4294967295"/>
          </p:nvPr>
        </p:nvSpPr>
        <p:spPr>
          <a:xfrm>
            <a:off x="0" y="0"/>
            <a:ext cx="8229600" cy="1143000"/>
          </a:xfrm>
        </p:spPr>
        <p:txBody>
          <a:bodyPr/>
          <a:lstStyle/>
          <a:p>
            <a:pPr eaLnBrk="1" hangingPunct="1"/>
            <a:r>
              <a:rPr lang="fr-FR" sz="2800" dirty="0" smtClean="0"/>
              <a:t>Rate</a:t>
            </a:r>
            <a:r>
              <a:rPr lang="fr-FR" sz="2800" b="1" dirty="0" smtClean="0"/>
              <a:t/>
            </a:r>
            <a:br>
              <a:rPr lang="fr-FR" sz="2800" b="1" dirty="0" smtClean="0"/>
            </a:br>
            <a:endParaRPr lang="fr-FR" sz="2800" dirty="0" smtClean="0">
              <a:latin typeface="+mj-lt"/>
            </a:endParaRPr>
          </a:p>
        </p:txBody>
      </p:sp>
      <p:pic>
        <p:nvPicPr>
          <p:cNvPr id="5122" name="Picture 2" descr="C:\Users\Olivier\Pictures\MP Navigator EX\2011_10_04\IMG_0007_NEW.jpg"/>
          <p:cNvPicPr>
            <a:picLocks noChangeAspect="1" noChangeArrowheads="1"/>
          </p:cNvPicPr>
          <p:nvPr/>
        </p:nvPicPr>
        <p:blipFill>
          <a:blip r:embed="rId2" cstate="print"/>
          <a:srcRect/>
          <a:stretch>
            <a:fillRect/>
          </a:stretch>
        </p:blipFill>
        <p:spPr bwMode="auto">
          <a:xfrm>
            <a:off x="4666268" y="2066743"/>
            <a:ext cx="4329881" cy="2966794"/>
          </a:xfrm>
          <a:prstGeom prst="rect">
            <a:avLst/>
          </a:prstGeom>
          <a:noFill/>
          <a:ln>
            <a:solidFill>
              <a:schemeClr val="tx1"/>
            </a:solidFill>
          </a:ln>
        </p:spPr>
      </p:pic>
      <p:sp>
        <p:nvSpPr>
          <p:cNvPr id="7" name="Rectangle 6"/>
          <p:cNvSpPr/>
          <p:nvPr/>
        </p:nvSpPr>
        <p:spPr>
          <a:xfrm>
            <a:off x="4656841" y="1282045"/>
            <a:ext cx="4374037" cy="4581427"/>
          </a:xfrm>
          <a:prstGeom prst="rect">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4294967295"/>
          </p:nvPr>
        </p:nvSpPr>
        <p:spPr>
          <a:xfrm>
            <a:off x="1" y="739808"/>
            <a:ext cx="4741681" cy="5340481"/>
          </a:xfrm>
        </p:spPr>
        <p:txBody>
          <a:bodyPr/>
          <a:lstStyle/>
          <a:p>
            <a:r>
              <a:rPr lang="fr-FR" sz="1800" dirty="0" smtClean="0">
                <a:latin typeface="+mj-lt"/>
              </a:rPr>
              <a:t>Fonction: </a:t>
            </a:r>
            <a:r>
              <a:rPr lang="fr-FR" sz="1600" dirty="0" smtClean="0">
                <a:latin typeface="+mj-lt"/>
                <a:sym typeface="Wingdings" pitchFamily="2" charset="2"/>
              </a:rPr>
              <a:t>Hématopoïétique</a:t>
            </a:r>
          </a:p>
          <a:p>
            <a:pPr lvl="2"/>
            <a:r>
              <a:rPr lang="fr-FR" sz="1200" dirty="0" smtClean="0">
                <a:latin typeface="+mj-lt"/>
                <a:sym typeface="Wingdings" pitchFamily="2" charset="2"/>
              </a:rPr>
              <a:t>Hématopoïèse splénique du 4 au 6 mois de la vie fœtale</a:t>
            </a:r>
          </a:p>
          <a:p>
            <a:pPr lvl="2"/>
            <a:r>
              <a:rPr lang="fr-FR" sz="1200" dirty="0" smtClean="0">
                <a:latin typeface="+mj-lt"/>
                <a:sym typeface="Wingdings" pitchFamily="2" charset="2"/>
              </a:rPr>
              <a:t>Hématopoïèse ectopique pathologique (myélofibrose)</a:t>
            </a:r>
          </a:p>
          <a:p>
            <a:pPr lvl="2"/>
            <a:endParaRPr lang="fr-FR" sz="1200" dirty="0" smtClean="0">
              <a:latin typeface="+mj-lt"/>
              <a:sym typeface="Wingdings" pitchFamily="2" charset="2"/>
            </a:endParaRPr>
          </a:p>
          <a:p>
            <a:pPr lvl="1"/>
            <a:r>
              <a:rPr lang="fr-FR" sz="1600" dirty="0" smtClean="0">
                <a:latin typeface="+mj-lt"/>
                <a:sym typeface="Wingdings" pitchFamily="2" charset="2"/>
              </a:rPr>
              <a:t>Hémolytique</a:t>
            </a:r>
          </a:p>
          <a:p>
            <a:pPr lvl="2"/>
            <a:r>
              <a:rPr lang="fr-FR" sz="1200" dirty="0" smtClean="0">
                <a:latin typeface="+mj-lt"/>
                <a:sym typeface="Wingdings" pitchFamily="2" charset="2"/>
              </a:rPr>
              <a:t>Contact étroits entre macrophages et globules rouges, pH acide, concentration faible en glucose</a:t>
            </a:r>
          </a:p>
          <a:p>
            <a:pPr lvl="2"/>
            <a:r>
              <a:rPr lang="fr-FR" sz="1200" dirty="0" smtClean="0">
                <a:latin typeface="+mj-lt"/>
                <a:sym typeface="Wingdings" pitchFamily="2" charset="2"/>
              </a:rPr>
              <a:t>Hémolyse physiologique minoritaire concernant les hématies âgées</a:t>
            </a:r>
          </a:p>
          <a:p>
            <a:pPr lvl="2"/>
            <a:r>
              <a:rPr lang="fr-FR" sz="1200" dirty="0" smtClean="0">
                <a:latin typeface="+mj-lt"/>
                <a:sym typeface="Wingdings" pitchFamily="2" charset="2"/>
              </a:rPr>
              <a:t>Hémolyse prépondérante en cas d’hématies fragilisées</a:t>
            </a:r>
          </a:p>
          <a:p>
            <a:pPr lvl="3"/>
            <a:r>
              <a:rPr lang="fr-FR" sz="800" dirty="0" err="1" smtClean="0">
                <a:latin typeface="+mj-lt"/>
                <a:sym typeface="Wingdings" pitchFamily="2" charset="2"/>
              </a:rPr>
              <a:t>Sphérocytose</a:t>
            </a:r>
            <a:endParaRPr lang="fr-FR" sz="800" dirty="0" smtClean="0">
              <a:latin typeface="+mj-lt"/>
              <a:sym typeface="Wingdings" pitchFamily="2" charset="2"/>
            </a:endParaRPr>
          </a:p>
          <a:p>
            <a:pPr lvl="3"/>
            <a:r>
              <a:rPr lang="fr-FR" sz="800" dirty="0" smtClean="0">
                <a:latin typeface="+mj-lt"/>
                <a:sym typeface="Wingdings" pitchFamily="2" charset="2"/>
              </a:rPr>
              <a:t>Hémoglobinopathie</a:t>
            </a:r>
          </a:p>
          <a:p>
            <a:pPr lvl="3"/>
            <a:r>
              <a:rPr lang="fr-FR" sz="800" dirty="0" smtClean="0">
                <a:latin typeface="+mj-lt"/>
                <a:sym typeface="Wingdings" pitchFamily="2" charset="2"/>
              </a:rPr>
              <a:t>Enzymopathies</a:t>
            </a:r>
          </a:p>
          <a:p>
            <a:pPr lvl="3"/>
            <a:r>
              <a:rPr lang="fr-FR" sz="800" dirty="0" smtClean="0">
                <a:latin typeface="+mj-lt"/>
                <a:sym typeface="Wingdings" pitchFamily="2" charset="2"/>
              </a:rPr>
              <a:t>Anémies hémolytique immunologique</a:t>
            </a:r>
            <a:endParaRPr lang="fr-FR" sz="1600" dirty="0" smtClean="0">
              <a:latin typeface="+mj-lt"/>
              <a:sym typeface="Wingdings" pitchFamily="2" charset="2"/>
            </a:endParaRPr>
          </a:p>
          <a:p>
            <a:pPr lvl="1"/>
            <a:r>
              <a:rPr lang="fr-FR" sz="1600" dirty="0" smtClean="0">
                <a:latin typeface="+mj-lt"/>
                <a:sym typeface="Wingdings" pitchFamily="2" charset="2"/>
              </a:rPr>
              <a:t>Réservoir</a:t>
            </a:r>
          </a:p>
          <a:p>
            <a:pPr lvl="2"/>
            <a:r>
              <a:rPr lang="fr-FR" sz="1200" dirty="0" smtClean="0">
                <a:latin typeface="+mj-lt"/>
                <a:sym typeface="Wingdings" pitchFamily="2" charset="2"/>
              </a:rPr>
              <a:t>1 à 2 % de GR circulants</a:t>
            </a:r>
          </a:p>
          <a:p>
            <a:pPr lvl="2"/>
            <a:r>
              <a:rPr lang="fr-FR" sz="1200" dirty="0" smtClean="0">
                <a:latin typeface="+mj-lt"/>
                <a:sym typeface="Wingdings" pitchFamily="2" charset="2"/>
              </a:rPr>
              <a:t>30% des plaquettes circulantes</a:t>
            </a:r>
          </a:p>
          <a:p>
            <a:pPr lvl="2"/>
            <a:r>
              <a:rPr lang="fr-FR" sz="1200" dirty="0" smtClean="0">
                <a:latin typeface="+mj-lt"/>
                <a:sym typeface="Wingdings" pitchFamily="2" charset="2"/>
              </a:rPr>
              <a:t>Petite fraction des PN marginés</a:t>
            </a:r>
          </a:p>
          <a:p>
            <a:pPr lvl="3"/>
            <a:r>
              <a:rPr lang="fr-FR" sz="800" dirty="0" smtClean="0">
                <a:latin typeface="+mj-lt"/>
                <a:sym typeface="Wingdings" pitchFamily="2" charset="2"/>
              </a:rPr>
              <a:t>Cytopénies en cas d’</a:t>
            </a:r>
            <a:r>
              <a:rPr lang="fr-FR" sz="800" dirty="0" err="1" smtClean="0">
                <a:latin typeface="+mj-lt"/>
                <a:sym typeface="Wingdings" pitchFamily="2" charset="2"/>
              </a:rPr>
              <a:t>hypersplenisme</a:t>
            </a:r>
            <a:r>
              <a:rPr lang="fr-FR" sz="800" dirty="0" smtClean="0">
                <a:latin typeface="+mj-lt"/>
                <a:sym typeface="Wingdings" pitchFamily="2" charset="2"/>
              </a:rPr>
              <a:t>	</a:t>
            </a:r>
          </a:p>
          <a:p>
            <a:pPr lvl="1"/>
            <a:r>
              <a:rPr lang="fr-FR" sz="1600" dirty="0" smtClean="0">
                <a:latin typeface="+mj-lt"/>
                <a:sym typeface="Wingdings" pitchFamily="2" charset="2"/>
              </a:rPr>
              <a:t>Epuration</a:t>
            </a:r>
          </a:p>
          <a:p>
            <a:pPr lvl="2"/>
            <a:r>
              <a:rPr lang="fr-FR" sz="1200" dirty="0" smtClean="0">
                <a:latin typeface="+mj-lt"/>
                <a:sym typeface="Wingdings" pitchFamily="2" charset="2"/>
              </a:rPr>
              <a:t>Elimination des corps rigides des GR </a:t>
            </a:r>
          </a:p>
          <a:p>
            <a:pPr lvl="3"/>
            <a:r>
              <a:rPr lang="fr-FR" sz="800" dirty="0" smtClean="0">
                <a:latin typeface="+mj-lt"/>
                <a:sym typeface="Wingdings" pitchFamily="2" charset="2"/>
              </a:rPr>
              <a:t>Corps d’</a:t>
            </a:r>
            <a:r>
              <a:rPr lang="fr-FR" sz="800" dirty="0" err="1" smtClean="0">
                <a:latin typeface="+mj-lt"/>
                <a:sym typeface="Wingdings" pitchFamily="2" charset="2"/>
              </a:rPr>
              <a:t>howell</a:t>
            </a:r>
            <a:r>
              <a:rPr lang="fr-FR" sz="800" dirty="0" smtClean="0">
                <a:latin typeface="+mj-lt"/>
                <a:sym typeface="Wingdings" pitchFamily="2" charset="2"/>
              </a:rPr>
              <a:t>-Joly,</a:t>
            </a:r>
          </a:p>
          <a:p>
            <a:pPr lvl="2">
              <a:buFontTx/>
              <a:buNone/>
            </a:pPr>
            <a:endParaRPr lang="fr-FR" sz="1400" dirty="0" smtClean="0">
              <a:latin typeface="+mj-lt"/>
            </a:endParaRPr>
          </a:p>
        </p:txBody>
      </p:sp>
      <p:sp>
        <p:nvSpPr>
          <p:cNvPr id="47107" name="Titre 4"/>
          <p:cNvSpPr>
            <a:spLocks noGrp="1"/>
          </p:cNvSpPr>
          <p:nvPr>
            <p:ph type="title" idx="4294967295"/>
          </p:nvPr>
        </p:nvSpPr>
        <p:spPr>
          <a:xfrm>
            <a:off x="0" y="0"/>
            <a:ext cx="8229600" cy="1143000"/>
          </a:xfrm>
        </p:spPr>
        <p:txBody>
          <a:bodyPr/>
          <a:lstStyle/>
          <a:p>
            <a:pPr eaLnBrk="1" hangingPunct="1"/>
            <a:r>
              <a:rPr lang="fr-FR" sz="2800" dirty="0" smtClean="0"/>
              <a:t>Rate</a:t>
            </a:r>
            <a:r>
              <a:rPr lang="fr-FR" sz="2800" b="1" dirty="0" smtClean="0"/>
              <a:t/>
            </a:r>
            <a:br>
              <a:rPr lang="fr-FR" sz="2800" b="1" dirty="0" smtClean="0"/>
            </a:br>
            <a:endParaRPr lang="fr-FR" sz="2800" dirty="0" smtClean="0">
              <a:latin typeface="+mj-lt"/>
            </a:endParaRPr>
          </a:p>
        </p:txBody>
      </p:sp>
      <p:pic>
        <p:nvPicPr>
          <p:cNvPr id="5122" name="Picture 2" descr="C:\Users\Olivier\Pictures\MP Navigator EX\2011_10_04\IMG_0007_NEW.jpg"/>
          <p:cNvPicPr>
            <a:picLocks noChangeAspect="1" noChangeArrowheads="1"/>
          </p:cNvPicPr>
          <p:nvPr/>
        </p:nvPicPr>
        <p:blipFill>
          <a:blip r:embed="rId2" cstate="print"/>
          <a:srcRect/>
          <a:stretch>
            <a:fillRect/>
          </a:stretch>
        </p:blipFill>
        <p:spPr bwMode="auto">
          <a:xfrm>
            <a:off x="4666268" y="2066743"/>
            <a:ext cx="4329881" cy="2966794"/>
          </a:xfrm>
          <a:prstGeom prst="rect">
            <a:avLst/>
          </a:prstGeom>
          <a:noFill/>
          <a:ln>
            <a:solidFill>
              <a:schemeClr val="tx1"/>
            </a:solidFill>
          </a:ln>
        </p:spPr>
      </p:pic>
      <p:sp>
        <p:nvSpPr>
          <p:cNvPr id="7" name="Rectangle 6"/>
          <p:cNvSpPr/>
          <p:nvPr/>
        </p:nvSpPr>
        <p:spPr>
          <a:xfrm>
            <a:off x="4656841" y="1282045"/>
            <a:ext cx="4374037" cy="4581427"/>
          </a:xfrm>
          <a:prstGeom prst="rect">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4294967295"/>
          </p:nvPr>
        </p:nvSpPr>
        <p:spPr>
          <a:xfrm>
            <a:off x="1" y="739808"/>
            <a:ext cx="4741681" cy="5340481"/>
          </a:xfrm>
        </p:spPr>
        <p:txBody>
          <a:bodyPr/>
          <a:lstStyle/>
          <a:p>
            <a:endParaRPr lang="fr-FR" sz="1800" dirty="0" smtClean="0">
              <a:latin typeface="+mj-lt"/>
              <a:sym typeface="Wingdings" pitchFamily="2" charset="2"/>
            </a:endParaRPr>
          </a:p>
          <a:p>
            <a:r>
              <a:rPr lang="fr-FR" sz="2000" dirty="0" smtClean="0">
                <a:latin typeface="+mj-lt"/>
                <a:sym typeface="Wingdings" pitchFamily="2" charset="2"/>
              </a:rPr>
              <a:t>Fonction: induction des réponses immunitaires vis-à-vis des Ag</a:t>
            </a:r>
          </a:p>
          <a:p>
            <a:endParaRPr lang="fr-FR" sz="2000" dirty="0" smtClean="0">
              <a:latin typeface="+mj-lt"/>
              <a:sym typeface="Wingdings" pitchFamily="2" charset="2"/>
            </a:endParaRPr>
          </a:p>
          <a:p>
            <a:r>
              <a:rPr lang="fr-FR" sz="2000" dirty="0" smtClean="0">
                <a:latin typeface="+mj-lt"/>
                <a:sym typeface="Wingdings" pitchFamily="2" charset="2"/>
              </a:rPr>
              <a:t>Localisation:</a:t>
            </a:r>
          </a:p>
          <a:p>
            <a:pPr lvl="1"/>
            <a:endParaRPr lang="fr-FR" sz="1600" dirty="0" smtClean="0">
              <a:latin typeface="+mj-lt"/>
              <a:sym typeface="Wingdings" pitchFamily="2" charset="2"/>
            </a:endParaRPr>
          </a:p>
          <a:p>
            <a:pPr lvl="1"/>
            <a:r>
              <a:rPr lang="fr-FR" sz="1600" dirty="0" smtClean="0">
                <a:latin typeface="+mj-lt"/>
                <a:sym typeface="Wingdings" pitchFamily="2" charset="2"/>
              </a:rPr>
              <a:t>Carrefour </a:t>
            </a:r>
            <a:r>
              <a:rPr lang="fr-FR" sz="1600" dirty="0" err="1" smtClean="0">
                <a:latin typeface="+mj-lt"/>
                <a:sym typeface="Wingdings" pitchFamily="2" charset="2"/>
              </a:rPr>
              <a:t>aéro</a:t>
            </a:r>
            <a:r>
              <a:rPr lang="fr-FR" sz="1600" dirty="0" smtClean="0">
                <a:latin typeface="+mj-lt"/>
                <a:sym typeface="Wingdings" pitchFamily="2" charset="2"/>
              </a:rPr>
              <a:t> digestif </a:t>
            </a:r>
          </a:p>
          <a:p>
            <a:pPr lvl="2"/>
            <a:r>
              <a:rPr lang="fr-FR" sz="1200" dirty="0" smtClean="0">
                <a:latin typeface="+mj-lt"/>
                <a:sym typeface="Wingdings" pitchFamily="2" charset="2"/>
              </a:rPr>
              <a:t>Amygdales linguales, pharyngées palatines</a:t>
            </a:r>
          </a:p>
          <a:p>
            <a:pPr lvl="2"/>
            <a:r>
              <a:rPr lang="fr-FR" sz="1200" dirty="0" smtClean="0">
                <a:latin typeface="+mj-lt"/>
                <a:sym typeface="Wingdings" pitchFamily="2" charset="2"/>
              </a:rPr>
              <a:t>Végétations adénoïdes</a:t>
            </a:r>
          </a:p>
          <a:p>
            <a:pPr lvl="2">
              <a:buNone/>
            </a:pPr>
            <a:endParaRPr lang="fr-FR" sz="1200" dirty="0" smtClean="0">
              <a:latin typeface="+mj-lt"/>
              <a:sym typeface="Wingdings" pitchFamily="2" charset="2"/>
            </a:endParaRPr>
          </a:p>
          <a:p>
            <a:pPr lvl="2">
              <a:buNone/>
            </a:pPr>
            <a:r>
              <a:rPr lang="fr-FR" sz="1200" dirty="0" smtClean="0">
                <a:latin typeface="+mj-lt"/>
                <a:sym typeface="Wingdings" pitchFamily="2" charset="2"/>
              </a:rPr>
              <a:t>captation des Ag dans les cryptes épithéliales</a:t>
            </a:r>
          </a:p>
          <a:p>
            <a:pPr lvl="2">
              <a:buNone/>
            </a:pPr>
            <a:r>
              <a:rPr lang="fr-FR" sz="1200" dirty="0" smtClean="0">
                <a:latin typeface="+mj-lt"/>
                <a:sym typeface="Wingdings" pitchFamily="2" charset="2"/>
              </a:rPr>
              <a:t>transport dans le tissus conjonctif</a:t>
            </a:r>
          </a:p>
          <a:p>
            <a:pPr lvl="2">
              <a:buFont typeface="Wingdings"/>
              <a:buChar char="è"/>
            </a:pPr>
            <a:r>
              <a:rPr lang="fr-FR" sz="1200" dirty="0" smtClean="0">
                <a:latin typeface="+mj-lt"/>
                <a:sym typeface="Wingdings" pitchFamily="2" charset="2"/>
              </a:rPr>
              <a:t>Mise en contact avec le tissus lymphoïde organisé comme un ganglion</a:t>
            </a:r>
          </a:p>
          <a:p>
            <a:pPr lvl="2">
              <a:buFont typeface="Wingdings"/>
              <a:buChar char="è"/>
            </a:pPr>
            <a:endParaRPr lang="fr-FR" sz="1200" dirty="0" smtClean="0">
              <a:latin typeface="+mj-lt"/>
              <a:sym typeface="Wingdings" pitchFamily="2" charset="2"/>
            </a:endParaRPr>
          </a:p>
          <a:p>
            <a:pPr lvl="1"/>
            <a:r>
              <a:rPr lang="fr-FR" sz="1600" dirty="0" smtClean="0">
                <a:latin typeface="+mj-lt"/>
                <a:sym typeface="Wingdings" pitchFamily="2" charset="2"/>
              </a:rPr>
              <a:t>Bronches</a:t>
            </a:r>
          </a:p>
          <a:p>
            <a:pPr lvl="2"/>
            <a:r>
              <a:rPr lang="fr-FR" sz="1200" dirty="0" smtClean="0">
                <a:latin typeface="+mj-lt"/>
                <a:sym typeface="Wingdings" pitchFamily="2" charset="2"/>
              </a:rPr>
              <a:t>Amas non organisés</a:t>
            </a:r>
          </a:p>
          <a:p>
            <a:pPr lvl="2"/>
            <a:endParaRPr lang="fr-FR" sz="1200" dirty="0" smtClean="0">
              <a:latin typeface="+mj-lt"/>
              <a:sym typeface="Wingdings" pitchFamily="2" charset="2"/>
            </a:endParaRPr>
          </a:p>
        </p:txBody>
      </p:sp>
      <p:sp>
        <p:nvSpPr>
          <p:cNvPr id="47107" name="Titre 4"/>
          <p:cNvSpPr>
            <a:spLocks noGrp="1"/>
          </p:cNvSpPr>
          <p:nvPr>
            <p:ph type="title" idx="4294967295"/>
          </p:nvPr>
        </p:nvSpPr>
        <p:spPr>
          <a:xfrm>
            <a:off x="0" y="0"/>
            <a:ext cx="8229600" cy="1143000"/>
          </a:xfrm>
        </p:spPr>
        <p:txBody>
          <a:bodyPr/>
          <a:lstStyle/>
          <a:p>
            <a:pPr eaLnBrk="1" hangingPunct="1"/>
            <a:r>
              <a:rPr lang="fr-FR" sz="2800" dirty="0" smtClean="0"/>
              <a:t>Tissus lymphoïde annexé au cellules: MALT</a:t>
            </a:r>
            <a:r>
              <a:rPr lang="fr-FR" sz="2800" b="1" dirty="0" smtClean="0"/>
              <a:t/>
            </a:r>
            <a:br>
              <a:rPr lang="fr-FR" sz="2800" b="1" dirty="0" smtClean="0"/>
            </a:br>
            <a:endParaRPr lang="fr-FR" sz="2800" dirty="0" smtClean="0">
              <a:latin typeface="+mj-lt"/>
            </a:endParaRPr>
          </a:p>
        </p:txBody>
      </p:sp>
      <p:pic>
        <p:nvPicPr>
          <p:cNvPr id="6147" name="Picture 3"/>
          <p:cNvPicPr>
            <a:picLocks noChangeAspect="1" noChangeArrowheads="1"/>
          </p:cNvPicPr>
          <p:nvPr/>
        </p:nvPicPr>
        <p:blipFill>
          <a:blip r:embed="rId2" cstate="print"/>
          <a:srcRect t="7108"/>
          <a:stretch>
            <a:fillRect/>
          </a:stretch>
        </p:blipFill>
        <p:spPr bwMode="auto">
          <a:xfrm>
            <a:off x="5023701" y="1989056"/>
            <a:ext cx="3810000" cy="295520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8229600" cy="1143000"/>
          </a:xfrm>
        </p:spPr>
        <p:txBody>
          <a:bodyPr/>
          <a:lstStyle/>
          <a:p>
            <a:pPr eaLnBrk="1" hangingPunct="1"/>
            <a:r>
              <a:rPr lang="fr-FR" sz="3200" dirty="0" smtClean="0"/>
              <a:t>Structure de la moelle hématopoïétique</a:t>
            </a:r>
            <a:endParaRPr lang="fr-FR" dirty="0" smtClean="0">
              <a:latin typeface="+mj-lt"/>
            </a:endParaRPr>
          </a:p>
        </p:txBody>
      </p:sp>
      <p:sp>
        <p:nvSpPr>
          <p:cNvPr id="8195" name="Rectangle 3"/>
          <p:cNvSpPr>
            <a:spLocks noGrp="1" noChangeArrowheads="1"/>
          </p:cNvSpPr>
          <p:nvPr>
            <p:ph type="body" idx="1"/>
          </p:nvPr>
        </p:nvSpPr>
        <p:spPr>
          <a:xfrm>
            <a:off x="457200" y="1600200"/>
            <a:ext cx="3822569" cy="4525963"/>
          </a:xfrm>
        </p:spPr>
        <p:txBody>
          <a:bodyPr/>
          <a:lstStyle/>
          <a:p>
            <a:pPr eaLnBrk="1" hangingPunct="1">
              <a:lnSpc>
                <a:spcPct val="80000"/>
              </a:lnSpc>
            </a:pPr>
            <a:r>
              <a:rPr lang="fr-FR" sz="1100" dirty="0" smtClean="0">
                <a:latin typeface="+mj-lt"/>
              </a:rPr>
              <a:t>Vascularisation de la moelle</a:t>
            </a:r>
          </a:p>
          <a:p>
            <a:pPr eaLnBrk="1" hangingPunct="1">
              <a:lnSpc>
                <a:spcPct val="80000"/>
              </a:lnSpc>
            </a:pPr>
            <a:endParaRPr lang="fr-FR" sz="1100" dirty="0" smtClean="0">
              <a:latin typeface="+mj-lt"/>
            </a:endParaRPr>
          </a:p>
          <a:p>
            <a:pPr lvl="1"/>
            <a:r>
              <a:rPr lang="fr-FR" sz="1000" dirty="0" smtClean="0"/>
              <a:t>élément central de la microstructure médullaire, </a:t>
            </a:r>
          </a:p>
          <a:p>
            <a:pPr lvl="2"/>
            <a:r>
              <a:rPr lang="fr-FR" sz="600" dirty="0" smtClean="0"/>
              <a:t>permettant le passage des substances stimulantes et de cellules souches</a:t>
            </a:r>
          </a:p>
          <a:p>
            <a:pPr lvl="2"/>
            <a:r>
              <a:rPr lang="fr-FR" sz="600" dirty="0" smtClean="0"/>
              <a:t>libération des cellules matures. </a:t>
            </a:r>
          </a:p>
          <a:p>
            <a:pPr lvl="1"/>
            <a:endParaRPr lang="fr-FR" sz="1000" dirty="0" smtClean="0"/>
          </a:p>
          <a:p>
            <a:pPr lvl="1"/>
            <a:r>
              <a:rPr lang="fr-FR" sz="1000" dirty="0" smtClean="0"/>
              <a:t>Les artères nourricières</a:t>
            </a:r>
          </a:p>
          <a:p>
            <a:pPr lvl="2"/>
            <a:r>
              <a:rPr lang="fr-FR" sz="600" dirty="0" err="1" smtClean="0"/>
              <a:t>Ramificatin</a:t>
            </a:r>
            <a:r>
              <a:rPr lang="fr-FR" sz="600" dirty="0" smtClean="0"/>
              <a:t> en artères centrales satellites des plus gros sinus, </a:t>
            </a:r>
          </a:p>
          <a:p>
            <a:pPr lvl="2"/>
            <a:r>
              <a:rPr lang="fr-FR" sz="600" dirty="0" smtClean="0"/>
              <a:t>artérioles radiales dirigées vers la périphérie des cavités osseuses,</a:t>
            </a:r>
          </a:p>
          <a:p>
            <a:pPr lvl="2"/>
            <a:r>
              <a:rPr lang="fr-FR" sz="600" dirty="0" smtClean="0"/>
              <a:t>Prolongement par des capillaires </a:t>
            </a:r>
            <a:r>
              <a:rPr lang="fr-FR" sz="600" dirty="0" err="1" smtClean="0"/>
              <a:t>lsités</a:t>
            </a:r>
            <a:r>
              <a:rPr lang="fr-FR" sz="600" dirty="0" smtClean="0"/>
              <a:t> dans la corticale </a:t>
            </a:r>
            <a:r>
              <a:rPr lang="fr-FR" sz="600" dirty="0" err="1" smtClean="0"/>
              <a:t>ossuese</a:t>
            </a:r>
            <a:r>
              <a:rPr lang="fr-FR" sz="600" dirty="0" smtClean="0"/>
              <a:t> </a:t>
            </a:r>
          </a:p>
          <a:p>
            <a:pPr lvl="3"/>
            <a:r>
              <a:rPr lang="fr-FR" sz="800" dirty="0" smtClean="0"/>
              <a:t>sont fréquemment anastomosés dans la région de l’</a:t>
            </a:r>
            <a:r>
              <a:rPr lang="fr-FR" sz="800" dirty="0" err="1" smtClean="0"/>
              <a:t>endoste</a:t>
            </a:r>
            <a:r>
              <a:rPr lang="fr-FR" sz="800" dirty="0" smtClean="0"/>
              <a:t> avec des capillaires issus du réseau </a:t>
            </a:r>
            <a:r>
              <a:rPr lang="fr-FR" sz="800" dirty="0" err="1" smtClean="0"/>
              <a:t>périosté</a:t>
            </a:r>
            <a:r>
              <a:rPr lang="fr-FR" sz="800" dirty="0" smtClean="0"/>
              <a:t> et traversant obliquement la corticale par les canaux de Havers </a:t>
            </a:r>
          </a:p>
          <a:p>
            <a:pPr lvl="2"/>
            <a:r>
              <a:rPr lang="fr-FR" sz="1000" dirty="0" smtClean="0"/>
              <a:t>Pénétration dans la moelle sous forme de </a:t>
            </a:r>
            <a:r>
              <a:rPr lang="fr-FR" sz="1000" dirty="0" err="1" smtClean="0"/>
              <a:t>sinusoide</a:t>
            </a:r>
            <a:r>
              <a:rPr lang="fr-FR" sz="1000" dirty="0" smtClean="0"/>
              <a:t> </a:t>
            </a:r>
          </a:p>
          <a:p>
            <a:pPr lvl="1">
              <a:buNone/>
            </a:pPr>
            <a:r>
              <a:rPr lang="fr-FR" sz="1000" dirty="0" smtClean="0">
                <a:sym typeface="Wingdings" pitchFamily="2" charset="2"/>
              </a:rPr>
              <a:t></a:t>
            </a:r>
            <a:r>
              <a:rPr lang="fr-FR" sz="1000" dirty="0" smtClean="0"/>
              <a:t>Ainsi, une partie du sang artériel irriguant la moelle a préalablement irrigué l’os.</a:t>
            </a:r>
          </a:p>
          <a:p>
            <a:pPr lvl="1">
              <a:buNone/>
            </a:pPr>
            <a:endParaRPr lang="fr-FR" sz="1000" dirty="0" smtClean="0"/>
          </a:p>
        </p:txBody>
      </p:sp>
      <p:pic>
        <p:nvPicPr>
          <p:cNvPr id="1027" name="Picture 3" descr="C:\Users\Olivier\Pictures\MP Navigator EX\2011_10_02\IMG_0002.jpg"/>
          <p:cNvPicPr>
            <a:picLocks noChangeAspect="1" noChangeArrowheads="1"/>
          </p:cNvPicPr>
          <p:nvPr/>
        </p:nvPicPr>
        <p:blipFill>
          <a:blip r:embed="rId2" cstate="print"/>
          <a:srcRect/>
          <a:stretch>
            <a:fillRect/>
          </a:stretch>
        </p:blipFill>
        <p:spPr bwMode="auto">
          <a:xfrm>
            <a:off x="4396934" y="1559071"/>
            <a:ext cx="4473689" cy="3937383"/>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4294967295"/>
          </p:nvPr>
        </p:nvSpPr>
        <p:spPr>
          <a:xfrm>
            <a:off x="1" y="739808"/>
            <a:ext cx="4741681" cy="5340481"/>
          </a:xfrm>
        </p:spPr>
        <p:txBody>
          <a:bodyPr/>
          <a:lstStyle/>
          <a:p>
            <a:endParaRPr lang="fr-FR" sz="1800" dirty="0" smtClean="0">
              <a:latin typeface="+mj-lt"/>
              <a:sym typeface="Wingdings" pitchFamily="2" charset="2"/>
            </a:endParaRPr>
          </a:p>
          <a:p>
            <a:r>
              <a:rPr lang="fr-FR" sz="2000" dirty="0" smtClean="0">
                <a:latin typeface="+mj-lt"/>
                <a:sym typeface="Wingdings" pitchFamily="2" charset="2"/>
              </a:rPr>
              <a:t>Fonction: induction des réponses immunitaires vis-à-vis des Ag</a:t>
            </a:r>
          </a:p>
          <a:p>
            <a:endParaRPr lang="fr-FR" sz="2000" dirty="0" smtClean="0">
              <a:latin typeface="+mj-lt"/>
              <a:sym typeface="Wingdings" pitchFamily="2" charset="2"/>
            </a:endParaRPr>
          </a:p>
          <a:p>
            <a:r>
              <a:rPr lang="fr-FR" sz="2000" dirty="0" smtClean="0">
                <a:latin typeface="+mj-lt"/>
                <a:sym typeface="Wingdings" pitchFamily="2" charset="2"/>
              </a:rPr>
              <a:t>Localisation:</a:t>
            </a:r>
          </a:p>
          <a:p>
            <a:pPr lvl="1"/>
            <a:endParaRPr lang="fr-FR" sz="1600" dirty="0" smtClean="0">
              <a:latin typeface="+mj-lt"/>
              <a:sym typeface="Wingdings" pitchFamily="2" charset="2"/>
            </a:endParaRPr>
          </a:p>
          <a:p>
            <a:pPr lvl="1"/>
            <a:r>
              <a:rPr lang="fr-FR" sz="1600" dirty="0" smtClean="0">
                <a:latin typeface="+mj-lt"/>
                <a:sym typeface="Wingdings" pitchFamily="2" charset="2"/>
              </a:rPr>
              <a:t>Intestin: Plaque de Peyer</a:t>
            </a:r>
          </a:p>
          <a:p>
            <a:pPr lvl="2"/>
            <a:r>
              <a:rPr lang="fr-FR" sz="1200" dirty="0" smtClean="0">
                <a:latin typeface="+mj-lt"/>
                <a:sym typeface="Wingdings" pitchFamily="2" charset="2"/>
              </a:rPr>
              <a:t>Dispersées le long du duodénum, de l’iléon, colon rectum, appendice</a:t>
            </a:r>
          </a:p>
          <a:p>
            <a:pPr lvl="2"/>
            <a:r>
              <a:rPr lang="fr-FR" sz="1200" dirty="0" smtClean="0">
                <a:latin typeface="+mj-lt"/>
                <a:sym typeface="Wingdings" pitchFamily="2" charset="2"/>
              </a:rPr>
              <a:t> Localisées entre la musculaire muqueuse et le revêtement épithélial</a:t>
            </a:r>
          </a:p>
          <a:p>
            <a:pPr lvl="2"/>
            <a:r>
              <a:rPr lang="fr-FR" sz="1200" dirty="0" smtClean="0">
                <a:latin typeface="+mj-lt"/>
                <a:sym typeface="Wingdings" pitchFamily="2" charset="2"/>
              </a:rPr>
              <a:t>Formé de zone B (follicules primaires et secondaire) et séparés par des zones T</a:t>
            </a:r>
          </a:p>
          <a:p>
            <a:pPr lvl="2"/>
            <a:r>
              <a:rPr lang="fr-FR" sz="1200" dirty="0" smtClean="0">
                <a:latin typeface="+mj-lt"/>
                <a:sym typeface="Wingdings" pitchFamily="2" charset="2"/>
              </a:rPr>
              <a:t>Recouvertes par des cellules M</a:t>
            </a:r>
          </a:p>
          <a:p>
            <a:pPr lvl="2"/>
            <a:endParaRPr lang="fr-FR" sz="1200" dirty="0" smtClean="0">
              <a:latin typeface="+mj-lt"/>
              <a:sym typeface="Wingdings" pitchFamily="2" charset="2"/>
            </a:endParaRPr>
          </a:p>
          <a:p>
            <a:pPr lvl="2">
              <a:buNone/>
            </a:pPr>
            <a:r>
              <a:rPr lang="fr-FR" sz="1200" dirty="0" smtClean="0">
                <a:latin typeface="+mj-lt"/>
                <a:sym typeface="Wingdings" pitchFamily="2" charset="2"/>
              </a:rPr>
              <a:t>transport de l’AG vers la plaque de Peyer</a:t>
            </a:r>
          </a:p>
          <a:p>
            <a:pPr lvl="2">
              <a:buNone/>
            </a:pPr>
            <a:r>
              <a:rPr lang="fr-FR" sz="1200" dirty="0" smtClean="0">
                <a:latin typeface="+mj-lt"/>
                <a:sym typeface="Wingdings" pitchFamily="2" charset="2"/>
              </a:rPr>
              <a:t>présentation par les macrophages </a:t>
            </a:r>
          </a:p>
          <a:p>
            <a:pPr lvl="2">
              <a:buNone/>
            </a:pPr>
            <a:r>
              <a:rPr lang="fr-FR" sz="1200" dirty="0" smtClean="0">
                <a:latin typeface="+mj-lt"/>
                <a:sym typeface="Wingdings" pitchFamily="2" charset="2"/>
              </a:rPr>
              <a:t>transformation des lymphocytes en plasmocytes à </a:t>
            </a:r>
            <a:r>
              <a:rPr lang="fr-FR" sz="1200" dirty="0" err="1" smtClean="0">
                <a:latin typeface="+mj-lt"/>
                <a:sym typeface="Wingdings" pitchFamily="2" charset="2"/>
              </a:rPr>
              <a:t>IgA</a:t>
            </a:r>
            <a:endParaRPr lang="fr-FR" sz="1200" dirty="0" smtClean="0">
              <a:latin typeface="+mj-lt"/>
              <a:sym typeface="Wingdings" pitchFamily="2" charset="2"/>
            </a:endParaRPr>
          </a:p>
          <a:p>
            <a:pPr lvl="2">
              <a:buNone/>
            </a:pPr>
            <a:endParaRPr lang="fr-FR" sz="1200" dirty="0" smtClean="0">
              <a:latin typeface="+mj-lt"/>
              <a:sym typeface="Wingdings" pitchFamily="2" charset="2"/>
            </a:endParaRPr>
          </a:p>
          <a:p>
            <a:pPr lvl="2">
              <a:buNone/>
            </a:pPr>
            <a:endParaRPr lang="fr-FR" sz="1200" dirty="0" smtClean="0">
              <a:latin typeface="+mj-lt"/>
              <a:sym typeface="Wingdings" pitchFamily="2" charset="2"/>
            </a:endParaRPr>
          </a:p>
        </p:txBody>
      </p:sp>
      <p:sp>
        <p:nvSpPr>
          <p:cNvPr id="47107" name="Titre 4"/>
          <p:cNvSpPr>
            <a:spLocks noGrp="1"/>
          </p:cNvSpPr>
          <p:nvPr>
            <p:ph type="title" idx="4294967295"/>
          </p:nvPr>
        </p:nvSpPr>
        <p:spPr>
          <a:xfrm>
            <a:off x="0" y="0"/>
            <a:ext cx="8229600" cy="1143000"/>
          </a:xfrm>
        </p:spPr>
        <p:txBody>
          <a:bodyPr/>
          <a:lstStyle/>
          <a:p>
            <a:pPr eaLnBrk="1" hangingPunct="1"/>
            <a:r>
              <a:rPr lang="fr-FR" sz="2800" dirty="0" smtClean="0"/>
              <a:t>Tissus lymphoïde annexé au cellules: MALT</a:t>
            </a:r>
            <a:r>
              <a:rPr lang="fr-FR" sz="2800" b="1" dirty="0" smtClean="0"/>
              <a:t/>
            </a:r>
            <a:br>
              <a:rPr lang="fr-FR" sz="2800" b="1" dirty="0" smtClean="0"/>
            </a:br>
            <a:endParaRPr lang="fr-FR" sz="2800" dirty="0" smtClean="0">
              <a:latin typeface="+mj-lt"/>
            </a:endParaRPr>
          </a:p>
        </p:txBody>
      </p:sp>
      <p:pic>
        <p:nvPicPr>
          <p:cNvPr id="6146" name="Picture 2"/>
          <p:cNvPicPr>
            <a:picLocks noChangeAspect="1" noChangeArrowheads="1"/>
          </p:cNvPicPr>
          <p:nvPr/>
        </p:nvPicPr>
        <p:blipFill>
          <a:blip r:embed="rId2" cstate="print"/>
          <a:srcRect/>
          <a:stretch>
            <a:fillRect/>
          </a:stretch>
        </p:blipFill>
        <p:spPr bwMode="auto">
          <a:xfrm>
            <a:off x="4768124" y="2356701"/>
            <a:ext cx="3929429" cy="2547938"/>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0"/>
            <a:ext cx="8229600" cy="1143000"/>
          </a:xfrm>
        </p:spPr>
        <p:txBody>
          <a:bodyPr/>
          <a:lstStyle/>
          <a:p>
            <a:pPr eaLnBrk="1" hangingPunct="1"/>
            <a:r>
              <a:rPr lang="fr-FR" sz="3200" dirty="0" smtClean="0"/>
              <a:t>Le microenvironnement hématopoïétique ou stroma</a:t>
            </a:r>
            <a:endParaRPr lang="fr-FR" dirty="0" smtClean="0">
              <a:latin typeface="+mj-lt"/>
            </a:endParaRPr>
          </a:p>
        </p:txBody>
      </p:sp>
      <p:sp>
        <p:nvSpPr>
          <p:cNvPr id="45059" name="Rectangle 3"/>
          <p:cNvSpPr>
            <a:spLocks noGrp="1" noChangeArrowheads="1"/>
          </p:cNvSpPr>
          <p:nvPr>
            <p:ph type="body" idx="4294967295"/>
          </p:nvPr>
        </p:nvSpPr>
        <p:spPr>
          <a:xfrm>
            <a:off x="457200" y="1600200"/>
            <a:ext cx="4746625" cy="4525963"/>
          </a:xfrm>
        </p:spPr>
        <p:txBody>
          <a:bodyPr/>
          <a:lstStyle/>
          <a:p>
            <a:pPr eaLnBrk="1" hangingPunct="1">
              <a:lnSpc>
                <a:spcPct val="80000"/>
              </a:lnSpc>
            </a:pPr>
            <a:r>
              <a:rPr lang="fr-FR" sz="2000" dirty="0" smtClean="0">
                <a:latin typeface="+mj-lt"/>
              </a:rPr>
              <a:t>Ensemble de structures permettant le soutient de l’</a:t>
            </a:r>
            <a:r>
              <a:rPr lang="fr-FR" sz="2000" dirty="0" err="1" smtClean="0">
                <a:latin typeface="+mj-lt"/>
              </a:rPr>
              <a:t>hématopoièse</a:t>
            </a:r>
            <a:endParaRPr lang="fr-FR" sz="2000" dirty="0" smtClean="0">
              <a:latin typeface="+mj-lt"/>
            </a:endParaRPr>
          </a:p>
          <a:p>
            <a:pPr lvl="1" eaLnBrk="1" hangingPunct="1">
              <a:lnSpc>
                <a:spcPct val="80000"/>
              </a:lnSpc>
            </a:pPr>
            <a:r>
              <a:rPr lang="fr-FR" sz="1600" dirty="0" smtClean="0">
                <a:latin typeface="+mj-lt"/>
              </a:rPr>
              <a:t>matrice cellulaire</a:t>
            </a:r>
          </a:p>
          <a:p>
            <a:pPr lvl="2" eaLnBrk="1" hangingPunct="1">
              <a:lnSpc>
                <a:spcPct val="80000"/>
              </a:lnSpc>
            </a:pPr>
            <a:r>
              <a:rPr lang="fr-FR" sz="1200" dirty="0" smtClean="0">
                <a:latin typeface="+mj-lt"/>
              </a:rPr>
              <a:t>cellules réticulaires fibroblastiques</a:t>
            </a:r>
          </a:p>
          <a:p>
            <a:pPr lvl="2" eaLnBrk="1" hangingPunct="1">
              <a:lnSpc>
                <a:spcPct val="80000"/>
              </a:lnSpc>
            </a:pPr>
            <a:r>
              <a:rPr lang="fr-FR" sz="1200" dirty="0" smtClean="0">
                <a:latin typeface="+mj-lt"/>
              </a:rPr>
              <a:t>les cellules endothéliales </a:t>
            </a:r>
          </a:p>
          <a:p>
            <a:pPr lvl="2" eaLnBrk="1" hangingPunct="1">
              <a:lnSpc>
                <a:spcPct val="80000"/>
              </a:lnSpc>
            </a:pPr>
            <a:r>
              <a:rPr lang="fr-FR" sz="1200" dirty="0" smtClean="0">
                <a:latin typeface="+mj-lt"/>
              </a:rPr>
              <a:t>les cellules </a:t>
            </a:r>
            <a:r>
              <a:rPr lang="fr-FR" sz="1200" dirty="0" err="1" smtClean="0">
                <a:latin typeface="+mj-lt"/>
              </a:rPr>
              <a:t>myofibroblastiques</a:t>
            </a:r>
            <a:r>
              <a:rPr lang="fr-FR" sz="1200" dirty="0" smtClean="0">
                <a:latin typeface="+mj-lt"/>
              </a:rPr>
              <a:t> adventitielles, </a:t>
            </a:r>
          </a:p>
          <a:p>
            <a:pPr lvl="2" eaLnBrk="1" hangingPunct="1">
              <a:lnSpc>
                <a:spcPct val="80000"/>
              </a:lnSpc>
            </a:pPr>
            <a:r>
              <a:rPr lang="fr-FR" sz="1200" dirty="0" smtClean="0">
                <a:latin typeface="+mj-lt"/>
              </a:rPr>
              <a:t>les adipocytes, </a:t>
            </a:r>
          </a:p>
          <a:p>
            <a:pPr lvl="2" eaLnBrk="1" hangingPunct="1">
              <a:lnSpc>
                <a:spcPct val="80000"/>
              </a:lnSpc>
            </a:pPr>
            <a:r>
              <a:rPr lang="fr-FR" sz="1200" dirty="0" smtClean="0">
                <a:latin typeface="+mj-lt"/>
              </a:rPr>
              <a:t>les ostéoblastes.</a:t>
            </a:r>
          </a:p>
          <a:p>
            <a:pPr lvl="2" eaLnBrk="1" hangingPunct="1">
              <a:lnSpc>
                <a:spcPct val="80000"/>
              </a:lnSpc>
            </a:pPr>
            <a:r>
              <a:rPr lang="fr-FR" sz="1200" dirty="0" smtClean="0">
                <a:latin typeface="+mj-lt"/>
              </a:rPr>
              <a:t>Les macrophages qui sont dérivés de la cellule souche hématopoïétiques sont également</a:t>
            </a:r>
          </a:p>
          <a:p>
            <a:pPr eaLnBrk="1" hangingPunct="1">
              <a:lnSpc>
                <a:spcPct val="80000"/>
              </a:lnSpc>
            </a:pPr>
            <a:endParaRPr lang="fr-FR" sz="2000" dirty="0" smtClean="0">
              <a:latin typeface="+mj-lt"/>
            </a:endParaRPr>
          </a:p>
          <a:p>
            <a:pPr lvl="1" eaLnBrk="1" hangingPunct="1">
              <a:lnSpc>
                <a:spcPct val="80000"/>
              </a:lnSpc>
            </a:pPr>
            <a:r>
              <a:rPr lang="fr-FR" sz="1600" dirty="0" smtClean="0"/>
              <a:t>la matrice extracellulaire :</a:t>
            </a:r>
          </a:p>
          <a:p>
            <a:pPr lvl="2" eaLnBrk="1" hangingPunct="1">
              <a:lnSpc>
                <a:spcPct val="80000"/>
              </a:lnSpc>
            </a:pPr>
            <a:r>
              <a:rPr lang="fr-FR" sz="1200" dirty="0" smtClean="0">
                <a:latin typeface="+mj-lt"/>
              </a:rPr>
              <a:t>réseau de molécules fibreuses et non fibreuses,, </a:t>
            </a:r>
          </a:p>
          <a:p>
            <a:pPr lvl="2" eaLnBrk="1" hangingPunct="1">
              <a:lnSpc>
                <a:spcPct val="80000"/>
              </a:lnSpc>
            </a:pPr>
            <a:r>
              <a:rPr lang="fr-FR" sz="1200" dirty="0" smtClean="0">
                <a:latin typeface="+mj-lt"/>
              </a:rPr>
              <a:t>maillage 3D entre les travées osseuses, les sinus capillaires dans lesquelles viennent se loger les cellules hématopoïétiques.</a:t>
            </a:r>
          </a:p>
          <a:p>
            <a:pPr eaLnBrk="1" hangingPunct="1">
              <a:lnSpc>
                <a:spcPct val="80000"/>
              </a:lnSpc>
            </a:pPr>
            <a:endParaRPr lang="fr-FR" sz="2000" dirty="0" smtClean="0">
              <a:latin typeface="+mj-lt"/>
            </a:endParaRPr>
          </a:p>
          <a:p>
            <a:pPr eaLnBrk="1" hangingPunct="1">
              <a:lnSpc>
                <a:spcPct val="80000"/>
              </a:lnSpc>
            </a:pPr>
            <a:endParaRPr lang="fr-FR" sz="2000" dirty="0" smtClean="0">
              <a:latin typeface="+mj-lt"/>
            </a:endParaRPr>
          </a:p>
          <a:p>
            <a:pPr eaLnBrk="1" hangingPunct="1">
              <a:lnSpc>
                <a:spcPct val="80000"/>
              </a:lnSpc>
            </a:pPr>
            <a:endParaRPr lang="fr-FR" sz="2000" dirty="0" smtClean="0">
              <a:latin typeface="+mj-lt"/>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0" y="0"/>
            <a:ext cx="8229600" cy="1143000"/>
          </a:xfrm>
        </p:spPr>
        <p:txBody>
          <a:bodyPr/>
          <a:lstStyle/>
          <a:p>
            <a:pPr eaLnBrk="1" hangingPunct="1"/>
            <a:r>
              <a:rPr lang="fr-FR" sz="3200" dirty="0" smtClean="0">
                <a:latin typeface="+mj-lt"/>
              </a:rPr>
              <a:t>Le microenvironnement médullaire</a:t>
            </a:r>
            <a:r>
              <a:rPr lang="fr-FR" b="1" dirty="0" smtClean="0">
                <a:latin typeface="+mj-lt"/>
              </a:rPr>
              <a:t> </a:t>
            </a:r>
            <a:endParaRPr lang="fr-FR" dirty="0" smtClean="0">
              <a:latin typeface="+mj-lt"/>
            </a:endParaRPr>
          </a:p>
        </p:txBody>
      </p:sp>
      <p:sp>
        <p:nvSpPr>
          <p:cNvPr id="59395" name="Rectangle 3"/>
          <p:cNvSpPr>
            <a:spLocks noGrp="1" noChangeArrowheads="1"/>
          </p:cNvSpPr>
          <p:nvPr>
            <p:ph type="body" idx="4294967295"/>
          </p:nvPr>
        </p:nvSpPr>
        <p:spPr>
          <a:xfrm>
            <a:off x="457200" y="1600200"/>
            <a:ext cx="8313738" cy="4525963"/>
          </a:xfrm>
        </p:spPr>
        <p:txBody>
          <a:bodyPr/>
          <a:lstStyle/>
          <a:p>
            <a:pPr eaLnBrk="1" hangingPunct="1"/>
            <a:r>
              <a:rPr lang="fr-FR" sz="2000" smtClean="0">
                <a:latin typeface="+mj-lt"/>
              </a:rPr>
              <a:t>Histologie: </a:t>
            </a:r>
          </a:p>
          <a:p>
            <a:pPr eaLnBrk="1" hangingPunct="1"/>
            <a:endParaRPr lang="fr-FR" sz="2000" smtClean="0">
              <a:latin typeface="+mj-lt"/>
            </a:endParaRPr>
          </a:p>
          <a:p>
            <a:pPr lvl="1" eaLnBrk="1" hangingPunct="1"/>
            <a:r>
              <a:rPr lang="fr-FR" sz="1800" smtClean="0">
                <a:latin typeface="+mj-lt"/>
              </a:rPr>
              <a:t>La barrière médullosanguine :</a:t>
            </a:r>
          </a:p>
          <a:p>
            <a:pPr lvl="2" eaLnBrk="1" hangingPunct="1"/>
            <a:r>
              <a:rPr lang="fr-FR" sz="1600" smtClean="0">
                <a:latin typeface="+mj-lt"/>
              </a:rPr>
              <a:t>zone d’échange entre le sang et les 			                territoires hématopoïétiques. </a:t>
            </a:r>
          </a:p>
          <a:p>
            <a:pPr lvl="2" eaLnBrk="1" hangingPunct="1"/>
            <a:endParaRPr lang="fr-FR" sz="1600" smtClean="0">
              <a:latin typeface="+mj-lt"/>
            </a:endParaRPr>
          </a:p>
          <a:p>
            <a:pPr lvl="2" eaLnBrk="1" hangingPunct="1"/>
            <a:r>
              <a:rPr lang="fr-FR" sz="1600" smtClean="0">
                <a:latin typeface="+mj-lt"/>
              </a:rPr>
              <a:t>Structure</a:t>
            </a:r>
          </a:p>
          <a:p>
            <a:pPr lvl="3" eaLnBrk="1" hangingPunct="1"/>
            <a:r>
              <a:rPr lang="fr-FR" sz="1400" smtClean="0">
                <a:latin typeface="+mj-lt"/>
              </a:rPr>
              <a:t>Endothélium: cellules endothéliales</a:t>
            </a:r>
          </a:p>
          <a:p>
            <a:pPr lvl="4" eaLnBrk="1" hangingPunct="1"/>
            <a:r>
              <a:rPr lang="fr-FR" sz="1200" smtClean="0">
                <a:latin typeface="+mj-lt"/>
              </a:rPr>
              <a:t>un revêtement mince et continu de 2-3μm d’épaisseur. </a:t>
            </a:r>
          </a:p>
          <a:p>
            <a:pPr lvl="4" eaLnBrk="1" hangingPunct="1"/>
            <a:r>
              <a:rPr lang="fr-FR" sz="1200" smtClean="0">
                <a:latin typeface="+mj-lt"/>
              </a:rPr>
              <a:t>Ces cellules sont jointives à leur périphérie, </a:t>
            </a:r>
          </a:p>
          <a:p>
            <a:pPr lvl="4" eaLnBrk="1" hangingPunct="1"/>
            <a:r>
              <a:rPr lang="fr-FR" sz="1200" smtClean="0">
                <a:latin typeface="+mj-lt"/>
              </a:rPr>
              <a:t>passage des cellules sanguines vers le sang transendothélial = diabase.</a:t>
            </a:r>
          </a:p>
          <a:p>
            <a:pPr lvl="3" eaLnBrk="1" hangingPunct="1"/>
            <a:endParaRPr lang="fr-FR" sz="1400" smtClean="0">
              <a:latin typeface="+mj-lt"/>
            </a:endParaRPr>
          </a:p>
          <a:p>
            <a:pPr lvl="3" eaLnBrk="1" hangingPunct="1"/>
            <a:r>
              <a:rPr lang="fr-FR" sz="1400" smtClean="0">
                <a:latin typeface="+mj-lt"/>
              </a:rPr>
              <a:t>La basale des sinus: cellules adventitielles: </a:t>
            </a:r>
          </a:p>
          <a:p>
            <a:pPr lvl="4" eaLnBrk="1" hangingPunct="1"/>
            <a:r>
              <a:rPr lang="fr-FR" sz="1200" smtClean="0">
                <a:latin typeface="+mj-lt"/>
              </a:rPr>
              <a:t>couche discontinue ne recouvrent qu’une partie de la surface endothéliale.</a:t>
            </a:r>
          </a:p>
          <a:p>
            <a:pPr lvl="3" eaLnBrk="1" hangingPunct="1"/>
            <a:endParaRPr lang="fr-FR" sz="1400" smtClean="0">
              <a:latin typeface="+mj-lt"/>
            </a:endParaRPr>
          </a:p>
          <a:p>
            <a:pPr lvl="3" eaLnBrk="1" hangingPunct="1"/>
            <a:r>
              <a:rPr lang="fr-FR" sz="1400" smtClean="0">
                <a:latin typeface="+mj-lt"/>
              </a:rPr>
              <a:t>Les histiocytes macrophagiques sont en position adventitielle et phagocytent parfois les noyaux des globules rouges qui traversent la paroi.</a:t>
            </a:r>
          </a:p>
        </p:txBody>
      </p:sp>
      <p:pic>
        <p:nvPicPr>
          <p:cNvPr id="59397" name="Picture 2"/>
          <p:cNvPicPr>
            <a:picLocks noChangeAspect="1" noChangeArrowheads="1"/>
          </p:cNvPicPr>
          <p:nvPr/>
        </p:nvPicPr>
        <p:blipFill>
          <a:blip r:embed="rId2" cstate="print"/>
          <a:srcRect/>
          <a:stretch>
            <a:fillRect/>
          </a:stretch>
        </p:blipFill>
        <p:spPr bwMode="auto">
          <a:xfrm>
            <a:off x="5381625" y="1090613"/>
            <a:ext cx="3548063" cy="2547937"/>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8229600" cy="1143000"/>
          </a:xfrm>
        </p:spPr>
        <p:txBody>
          <a:bodyPr/>
          <a:lstStyle/>
          <a:p>
            <a:pPr eaLnBrk="1" hangingPunct="1"/>
            <a:r>
              <a:rPr lang="fr-FR" sz="3200" dirty="0" smtClean="0">
                <a:latin typeface="+mj-lt"/>
              </a:rPr>
              <a:t>Le microenvironnement médullaire</a:t>
            </a:r>
            <a:r>
              <a:rPr lang="fr-FR" b="1" dirty="0" smtClean="0">
                <a:latin typeface="+mj-lt"/>
              </a:rPr>
              <a:t> </a:t>
            </a:r>
            <a:endParaRPr lang="fr-FR" dirty="0" smtClean="0">
              <a:latin typeface="+mj-lt"/>
            </a:endParaRPr>
          </a:p>
        </p:txBody>
      </p:sp>
      <p:sp>
        <p:nvSpPr>
          <p:cNvPr id="9219" name="Rectangle 3"/>
          <p:cNvSpPr>
            <a:spLocks noGrp="1" noChangeArrowheads="1"/>
          </p:cNvSpPr>
          <p:nvPr>
            <p:ph type="body" idx="1"/>
          </p:nvPr>
        </p:nvSpPr>
        <p:spPr>
          <a:xfrm>
            <a:off x="457200" y="1600200"/>
            <a:ext cx="8313738" cy="4525963"/>
          </a:xfrm>
        </p:spPr>
        <p:txBody>
          <a:bodyPr/>
          <a:lstStyle/>
          <a:p>
            <a:pPr eaLnBrk="1" hangingPunct="1"/>
            <a:r>
              <a:rPr lang="fr-FR" sz="2000" smtClean="0">
                <a:latin typeface="+mj-lt"/>
              </a:rPr>
              <a:t>Histologie: </a:t>
            </a:r>
          </a:p>
          <a:p>
            <a:pPr eaLnBrk="1" hangingPunct="1"/>
            <a:endParaRPr lang="fr-FR" sz="2000" smtClean="0">
              <a:latin typeface="+mj-lt"/>
            </a:endParaRPr>
          </a:p>
          <a:p>
            <a:pPr lvl="1" eaLnBrk="1" hangingPunct="1"/>
            <a:r>
              <a:rPr lang="fr-FR" sz="1800" smtClean="0">
                <a:latin typeface="+mj-lt"/>
              </a:rPr>
              <a:t>La barrière médullosanguine :</a:t>
            </a:r>
          </a:p>
          <a:p>
            <a:pPr lvl="2" eaLnBrk="1" hangingPunct="1"/>
            <a:r>
              <a:rPr lang="fr-FR" sz="1600" smtClean="0">
                <a:latin typeface="+mj-lt"/>
              </a:rPr>
              <a:t>zone d’échange entre le sang et les 			                territoires hématopoïétiques. </a:t>
            </a:r>
          </a:p>
          <a:p>
            <a:pPr lvl="2" eaLnBrk="1" hangingPunct="1"/>
            <a:endParaRPr lang="fr-FR" sz="1600" smtClean="0">
              <a:latin typeface="+mj-lt"/>
            </a:endParaRPr>
          </a:p>
          <a:p>
            <a:pPr lvl="2" eaLnBrk="1" hangingPunct="1"/>
            <a:r>
              <a:rPr lang="fr-FR" sz="1600" smtClean="0">
                <a:latin typeface="+mj-lt"/>
              </a:rPr>
              <a:t>Structure</a:t>
            </a:r>
          </a:p>
          <a:p>
            <a:pPr lvl="3" eaLnBrk="1" hangingPunct="1"/>
            <a:r>
              <a:rPr lang="fr-FR" sz="1400" smtClean="0">
                <a:latin typeface="+mj-lt"/>
              </a:rPr>
              <a:t>Endothélium: cellules endothéliales</a:t>
            </a:r>
          </a:p>
          <a:p>
            <a:pPr lvl="4" eaLnBrk="1" hangingPunct="1"/>
            <a:r>
              <a:rPr lang="fr-FR" sz="1200" smtClean="0">
                <a:latin typeface="+mj-lt"/>
              </a:rPr>
              <a:t>un revêtement mince et continu de 2-3μm d’épaisseur. </a:t>
            </a:r>
          </a:p>
          <a:p>
            <a:pPr lvl="4" eaLnBrk="1" hangingPunct="1"/>
            <a:r>
              <a:rPr lang="fr-FR" sz="1200" smtClean="0">
                <a:latin typeface="+mj-lt"/>
              </a:rPr>
              <a:t>Ces cellules sont jointives à leur périphérie, </a:t>
            </a:r>
          </a:p>
          <a:p>
            <a:pPr lvl="4" eaLnBrk="1" hangingPunct="1"/>
            <a:r>
              <a:rPr lang="fr-FR" sz="1200" smtClean="0">
                <a:latin typeface="+mj-lt"/>
              </a:rPr>
              <a:t>passage des cellules sanguines vers le sang transendothélial = diabase.</a:t>
            </a:r>
          </a:p>
          <a:p>
            <a:pPr lvl="3" eaLnBrk="1" hangingPunct="1"/>
            <a:endParaRPr lang="fr-FR" sz="1400" smtClean="0">
              <a:latin typeface="+mj-lt"/>
            </a:endParaRPr>
          </a:p>
          <a:p>
            <a:pPr lvl="3" eaLnBrk="1" hangingPunct="1"/>
            <a:r>
              <a:rPr lang="fr-FR" sz="1400" smtClean="0">
                <a:latin typeface="+mj-lt"/>
              </a:rPr>
              <a:t>La basale des sinus: cellules adventitielles: </a:t>
            </a:r>
          </a:p>
          <a:p>
            <a:pPr lvl="4" eaLnBrk="1" hangingPunct="1"/>
            <a:r>
              <a:rPr lang="fr-FR" sz="1200" smtClean="0">
                <a:latin typeface="+mj-lt"/>
              </a:rPr>
              <a:t>couche discontinue ne recouvrent qu’une partie de la surface endothéliale.</a:t>
            </a:r>
          </a:p>
          <a:p>
            <a:pPr lvl="3" eaLnBrk="1" hangingPunct="1"/>
            <a:endParaRPr lang="fr-FR" sz="1400" smtClean="0">
              <a:latin typeface="+mj-lt"/>
            </a:endParaRPr>
          </a:p>
          <a:p>
            <a:pPr lvl="3" eaLnBrk="1" hangingPunct="1"/>
            <a:r>
              <a:rPr lang="fr-FR" sz="1400" smtClean="0">
                <a:latin typeface="+mj-lt"/>
              </a:rPr>
              <a:t>Les histiocytes macrophagiques sont en position adventitielle et phagocytent parfois les noyaux des globules rouges qui traversent la paroi.</a:t>
            </a:r>
          </a:p>
        </p:txBody>
      </p:sp>
      <p:pic>
        <p:nvPicPr>
          <p:cNvPr id="9222" name="Picture 6"/>
          <p:cNvPicPr>
            <a:picLocks noChangeAspect="1" noChangeArrowheads="1"/>
          </p:cNvPicPr>
          <p:nvPr/>
        </p:nvPicPr>
        <p:blipFill>
          <a:blip r:embed="rId2" cstate="print"/>
          <a:srcRect l="60300"/>
          <a:stretch>
            <a:fillRect/>
          </a:stretch>
        </p:blipFill>
        <p:spPr bwMode="auto">
          <a:xfrm>
            <a:off x="6313488" y="1209675"/>
            <a:ext cx="2830512" cy="3278188"/>
          </a:xfrm>
          <a:prstGeom prst="rect">
            <a:avLst/>
          </a:prstGeom>
          <a:noFill/>
          <a:ln w="9525">
            <a:noFill/>
            <a:miter lim="800000"/>
            <a:headEnd/>
            <a:tailEnd/>
          </a:ln>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8229600" cy="1143000"/>
          </a:xfrm>
        </p:spPr>
        <p:txBody>
          <a:bodyPr/>
          <a:lstStyle/>
          <a:p>
            <a:pPr eaLnBrk="1" hangingPunct="1"/>
            <a:r>
              <a:rPr lang="fr-FR" sz="3200" dirty="0" smtClean="0">
                <a:latin typeface="+mj-lt"/>
              </a:rPr>
              <a:t>Le microenvironnement médullaire</a:t>
            </a:r>
            <a:r>
              <a:rPr lang="fr-FR" b="1" dirty="0" smtClean="0">
                <a:latin typeface="+mj-lt"/>
              </a:rPr>
              <a:t> </a:t>
            </a:r>
            <a:endParaRPr lang="fr-FR" dirty="0" smtClean="0">
              <a:latin typeface="+mj-lt"/>
            </a:endParaRPr>
          </a:p>
        </p:txBody>
      </p:sp>
      <p:sp>
        <p:nvSpPr>
          <p:cNvPr id="11267" name="Rectangle 3"/>
          <p:cNvSpPr>
            <a:spLocks noGrp="1" noChangeArrowheads="1"/>
          </p:cNvSpPr>
          <p:nvPr>
            <p:ph type="body" idx="1"/>
          </p:nvPr>
        </p:nvSpPr>
        <p:spPr>
          <a:xfrm>
            <a:off x="457200" y="1600200"/>
            <a:ext cx="8313738" cy="4525963"/>
          </a:xfrm>
        </p:spPr>
        <p:txBody>
          <a:bodyPr/>
          <a:lstStyle/>
          <a:p>
            <a:pPr eaLnBrk="1" hangingPunct="1">
              <a:lnSpc>
                <a:spcPct val="80000"/>
              </a:lnSpc>
            </a:pPr>
            <a:r>
              <a:rPr lang="fr-FR" sz="2000" dirty="0" smtClean="0">
                <a:latin typeface="+mj-lt"/>
              </a:rPr>
              <a:t>Histologie: </a:t>
            </a:r>
          </a:p>
          <a:p>
            <a:pPr eaLnBrk="1" hangingPunct="1">
              <a:lnSpc>
                <a:spcPct val="80000"/>
              </a:lnSpc>
            </a:pPr>
            <a:endParaRPr lang="fr-FR" sz="2000" dirty="0" smtClean="0">
              <a:latin typeface="+mj-lt"/>
            </a:endParaRPr>
          </a:p>
          <a:p>
            <a:pPr lvl="1" eaLnBrk="1" hangingPunct="1">
              <a:lnSpc>
                <a:spcPct val="80000"/>
              </a:lnSpc>
            </a:pPr>
            <a:r>
              <a:rPr lang="fr-FR" sz="1800" dirty="0" smtClean="0">
                <a:latin typeface="+mj-lt"/>
              </a:rPr>
              <a:t>La matrice conjonctive: stroma médullaire</a:t>
            </a:r>
          </a:p>
          <a:p>
            <a:pPr lvl="2" eaLnBrk="1" hangingPunct="1">
              <a:lnSpc>
                <a:spcPct val="80000"/>
              </a:lnSpc>
            </a:pPr>
            <a:endParaRPr lang="fr-FR" sz="1600" dirty="0" smtClean="0">
              <a:latin typeface="+mj-lt"/>
            </a:endParaRPr>
          </a:p>
          <a:p>
            <a:pPr lvl="2" eaLnBrk="1" hangingPunct="1">
              <a:lnSpc>
                <a:spcPct val="80000"/>
              </a:lnSpc>
            </a:pPr>
            <a:r>
              <a:rPr lang="fr-FR" sz="1600" dirty="0" smtClean="0">
                <a:latin typeface="+mj-lt"/>
              </a:rPr>
              <a:t>La matrice cellulaire</a:t>
            </a:r>
            <a:endParaRPr lang="fr-FR" sz="1000" dirty="0" smtClean="0">
              <a:latin typeface="+mj-lt"/>
            </a:endParaRPr>
          </a:p>
          <a:p>
            <a:pPr lvl="3" eaLnBrk="1" hangingPunct="1">
              <a:lnSpc>
                <a:spcPct val="80000"/>
              </a:lnSpc>
            </a:pPr>
            <a:endParaRPr lang="fr-FR" sz="1400" dirty="0" smtClean="0">
              <a:latin typeface="+mj-lt"/>
            </a:endParaRPr>
          </a:p>
          <a:p>
            <a:pPr lvl="3" eaLnBrk="1" hangingPunct="1">
              <a:lnSpc>
                <a:spcPct val="80000"/>
              </a:lnSpc>
            </a:pPr>
            <a:r>
              <a:rPr lang="fr-FR" sz="1400" dirty="0" smtClean="0">
                <a:latin typeface="+mj-lt"/>
              </a:rPr>
              <a:t>Les cellules interstitielles non phagocytaires: fibroblastes</a:t>
            </a:r>
          </a:p>
          <a:p>
            <a:pPr lvl="4" eaLnBrk="1" hangingPunct="1">
              <a:lnSpc>
                <a:spcPct val="80000"/>
              </a:lnSpc>
            </a:pPr>
            <a:r>
              <a:rPr lang="fr-FR" sz="1200" dirty="0" smtClean="0">
                <a:latin typeface="+mj-lt"/>
              </a:rPr>
              <a:t>Production de collagène entourant des fibres de réticuline</a:t>
            </a:r>
          </a:p>
          <a:p>
            <a:pPr lvl="4" eaLnBrk="1" hangingPunct="1">
              <a:lnSpc>
                <a:spcPct val="80000"/>
              </a:lnSpc>
            </a:pPr>
            <a:r>
              <a:rPr lang="fr-FR" sz="1200" dirty="0" smtClean="0">
                <a:latin typeface="+mj-lt"/>
              </a:rPr>
              <a:t>Formation d’une trame soutenant les cellules médullaires</a:t>
            </a:r>
          </a:p>
          <a:p>
            <a:pPr lvl="3" eaLnBrk="1" hangingPunct="1">
              <a:lnSpc>
                <a:spcPct val="80000"/>
              </a:lnSpc>
            </a:pPr>
            <a:endParaRPr lang="fr-FR" sz="1400" dirty="0" smtClean="0">
              <a:latin typeface="+mj-lt"/>
            </a:endParaRPr>
          </a:p>
          <a:p>
            <a:pPr lvl="3" eaLnBrk="1" hangingPunct="1">
              <a:lnSpc>
                <a:spcPct val="80000"/>
              </a:lnSpc>
            </a:pPr>
            <a:r>
              <a:rPr lang="fr-FR" sz="1400" dirty="0" smtClean="0">
                <a:latin typeface="+mj-lt"/>
              </a:rPr>
              <a:t>Les histiocytes </a:t>
            </a:r>
          </a:p>
          <a:p>
            <a:pPr lvl="4" eaLnBrk="1" hangingPunct="1">
              <a:lnSpc>
                <a:spcPct val="80000"/>
              </a:lnSpc>
            </a:pPr>
            <a:r>
              <a:rPr lang="fr-FR" sz="1200" dirty="0" smtClean="0">
                <a:latin typeface="+mj-lt"/>
              </a:rPr>
              <a:t>grande taille (30μm)</a:t>
            </a:r>
          </a:p>
          <a:p>
            <a:pPr lvl="4" eaLnBrk="1" hangingPunct="1">
              <a:lnSpc>
                <a:spcPct val="80000"/>
              </a:lnSpc>
            </a:pPr>
            <a:r>
              <a:rPr lang="fr-FR" sz="1200" dirty="0" smtClean="0">
                <a:latin typeface="+mj-lt"/>
              </a:rPr>
              <a:t>Phagocytose: cytoplasme riche en lysosomes et </a:t>
            </a:r>
            <a:r>
              <a:rPr lang="fr-FR" sz="1200" dirty="0" err="1" smtClean="0">
                <a:latin typeface="+mj-lt"/>
              </a:rPr>
              <a:t>phagolysosomes</a:t>
            </a:r>
            <a:r>
              <a:rPr lang="fr-FR" sz="1200" dirty="0" smtClean="0">
                <a:latin typeface="+mj-lt"/>
              </a:rPr>
              <a:t> et dans lequel on peut observer des GR en voie de lyse.</a:t>
            </a:r>
          </a:p>
          <a:p>
            <a:pPr lvl="4" eaLnBrk="1" hangingPunct="1">
              <a:lnSpc>
                <a:spcPct val="80000"/>
              </a:lnSpc>
            </a:pPr>
            <a:r>
              <a:rPr lang="fr-FR" sz="1200" dirty="0" smtClean="0">
                <a:latin typeface="+mj-lt"/>
              </a:rPr>
              <a:t>contact étroit avec les cellules hématopoïétiques: îlots érythroblastiques</a:t>
            </a:r>
          </a:p>
          <a:p>
            <a:pPr lvl="4" eaLnBrk="1" hangingPunct="1">
              <a:lnSpc>
                <a:spcPct val="80000"/>
              </a:lnSpc>
            </a:pPr>
            <a:r>
              <a:rPr lang="fr-FR" sz="1200" dirty="0" smtClean="0">
                <a:latin typeface="+mj-lt"/>
              </a:rPr>
              <a:t>Fonction </a:t>
            </a:r>
            <a:r>
              <a:rPr lang="fr-FR" sz="1200" dirty="0" err="1" smtClean="0">
                <a:latin typeface="+mj-lt"/>
              </a:rPr>
              <a:t>immuno</a:t>
            </a:r>
            <a:r>
              <a:rPr lang="fr-FR" sz="1200" dirty="0" smtClean="0">
                <a:latin typeface="+mj-lt"/>
              </a:rPr>
              <a:t>-régulatrices et synthèse de facteurs de croissance</a:t>
            </a:r>
          </a:p>
          <a:p>
            <a:pPr lvl="4" eaLnBrk="1" hangingPunct="1">
              <a:lnSpc>
                <a:spcPct val="80000"/>
              </a:lnSpc>
            </a:pPr>
            <a:endParaRPr lang="fr-FR" sz="1200" dirty="0" smtClean="0">
              <a:latin typeface="+mj-lt"/>
            </a:endParaRPr>
          </a:p>
          <a:p>
            <a:pPr lvl="3" eaLnBrk="1" hangingPunct="1">
              <a:lnSpc>
                <a:spcPct val="80000"/>
              </a:lnSpc>
            </a:pPr>
            <a:r>
              <a:rPr lang="fr-FR" sz="1200" dirty="0" smtClean="0">
                <a:latin typeface="+mj-lt"/>
              </a:rPr>
              <a:t>Les lymphocyte T</a:t>
            </a:r>
          </a:p>
          <a:p>
            <a:pPr lvl="4" eaLnBrk="1" hangingPunct="1">
              <a:lnSpc>
                <a:spcPct val="80000"/>
              </a:lnSpc>
            </a:pPr>
            <a:r>
              <a:rPr lang="fr-FR" sz="1200" dirty="0" smtClean="0">
                <a:latin typeface="+mj-lt"/>
              </a:rPr>
              <a:t>Fonction </a:t>
            </a:r>
            <a:r>
              <a:rPr lang="fr-FR" sz="1200" dirty="0" err="1" smtClean="0">
                <a:latin typeface="+mj-lt"/>
              </a:rPr>
              <a:t>immuno</a:t>
            </a:r>
            <a:r>
              <a:rPr lang="fr-FR" sz="1200" dirty="0" smtClean="0">
                <a:latin typeface="+mj-lt"/>
              </a:rPr>
              <a:t>-régulatrices et synthèse de facteurs de croissance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0" y="0"/>
            <a:ext cx="8229600" cy="1143000"/>
          </a:xfrm>
        </p:spPr>
        <p:txBody>
          <a:bodyPr/>
          <a:lstStyle/>
          <a:p>
            <a:pPr eaLnBrk="1" hangingPunct="1"/>
            <a:r>
              <a:rPr lang="fr-FR" sz="3200" dirty="0" smtClean="0">
                <a:latin typeface="+mj-lt"/>
              </a:rPr>
              <a:t>Le microenvironnement médullaire</a:t>
            </a:r>
            <a:r>
              <a:rPr lang="fr-FR" b="1" dirty="0" smtClean="0">
                <a:latin typeface="+mj-lt"/>
              </a:rPr>
              <a:t> </a:t>
            </a:r>
            <a:endParaRPr lang="fr-FR" dirty="0" smtClean="0">
              <a:latin typeface="+mj-lt"/>
            </a:endParaRPr>
          </a:p>
        </p:txBody>
      </p:sp>
      <p:sp>
        <p:nvSpPr>
          <p:cNvPr id="11267" name="Rectangle 3"/>
          <p:cNvSpPr>
            <a:spLocks noGrp="1" noChangeArrowheads="1"/>
          </p:cNvSpPr>
          <p:nvPr>
            <p:ph type="body" idx="4294967295"/>
          </p:nvPr>
        </p:nvSpPr>
        <p:spPr>
          <a:xfrm>
            <a:off x="457200" y="1600200"/>
            <a:ext cx="8313738" cy="4525963"/>
          </a:xfrm>
        </p:spPr>
        <p:txBody>
          <a:bodyPr/>
          <a:lstStyle/>
          <a:p>
            <a:pPr eaLnBrk="1" hangingPunct="1">
              <a:lnSpc>
                <a:spcPct val="80000"/>
              </a:lnSpc>
            </a:pPr>
            <a:r>
              <a:rPr lang="fr-FR" sz="2000" smtClean="0">
                <a:latin typeface="+mj-lt"/>
              </a:rPr>
              <a:t>Histologie: </a:t>
            </a:r>
          </a:p>
          <a:p>
            <a:pPr eaLnBrk="1" hangingPunct="1">
              <a:lnSpc>
                <a:spcPct val="80000"/>
              </a:lnSpc>
            </a:pPr>
            <a:endParaRPr lang="fr-FR" sz="2000" smtClean="0">
              <a:latin typeface="+mj-lt"/>
            </a:endParaRPr>
          </a:p>
          <a:p>
            <a:pPr lvl="1" eaLnBrk="1" hangingPunct="1">
              <a:lnSpc>
                <a:spcPct val="80000"/>
              </a:lnSpc>
            </a:pPr>
            <a:r>
              <a:rPr lang="fr-FR" sz="1800" smtClean="0">
                <a:latin typeface="+mj-lt"/>
              </a:rPr>
              <a:t>La matrice conjonctive: stroma médullaire</a:t>
            </a:r>
          </a:p>
          <a:p>
            <a:pPr lvl="2" eaLnBrk="1" hangingPunct="1">
              <a:lnSpc>
                <a:spcPct val="80000"/>
              </a:lnSpc>
            </a:pPr>
            <a:endParaRPr lang="fr-FR" sz="1600" smtClean="0">
              <a:latin typeface="+mj-lt"/>
            </a:endParaRPr>
          </a:p>
          <a:p>
            <a:pPr lvl="2" eaLnBrk="1" hangingPunct="1">
              <a:lnSpc>
                <a:spcPct val="80000"/>
              </a:lnSpc>
            </a:pPr>
            <a:r>
              <a:rPr lang="fr-FR" sz="1600" smtClean="0">
                <a:latin typeface="+mj-lt"/>
              </a:rPr>
              <a:t>La matrice cellulaire</a:t>
            </a:r>
            <a:endParaRPr lang="fr-FR" sz="1000" smtClean="0">
              <a:latin typeface="+mj-lt"/>
            </a:endParaRPr>
          </a:p>
          <a:p>
            <a:pPr lvl="3" eaLnBrk="1" hangingPunct="1">
              <a:lnSpc>
                <a:spcPct val="80000"/>
              </a:lnSpc>
            </a:pPr>
            <a:endParaRPr lang="fr-FR" sz="1400" smtClean="0">
              <a:latin typeface="+mj-lt"/>
            </a:endParaRPr>
          </a:p>
          <a:p>
            <a:pPr lvl="3" eaLnBrk="1" hangingPunct="1">
              <a:lnSpc>
                <a:spcPct val="80000"/>
              </a:lnSpc>
            </a:pPr>
            <a:r>
              <a:rPr lang="fr-FR" sz="1400" smtClean="0">
                <a:latin typeface="+mj-lt"/>
              </a:rPr>
              <a:t>Les adipocytes: quantité inversement proportionnelle à la richesse en cellules myéloïdes. </a:t>
            </a:r>
          </a:p>
          <a:p>
            <a:pPr lvl="4" eaLnBrk="1" hangingPunct="1">
              <a:lnSpc>
                <a:spcPct val="80000"/>
              </a:lnSpc>
            </a:pPr>
            <a:r>
              <a:rPr lang="fr-FR" sz="1400" smtClean="0">
                <a:latin typeface="+mj-lt"/>
              </a:rPr>
              <a:t>Fonctions mécaniques de contrôle du volume médullaire dédié à l'hématopoïèse. </a:t>
            </a:r>
          </a:p>
          <a:p>
            <a:pPr lvl="4" eaLnBrk="1" hangingPunct="1">
              <a:lnSpc>
                <a:spcPct val="80000"/>
              </a:lnSpc>
            </a:pPr>
            <a:r>
              <a:rPr lang="fr-FR" sz="1400" smtClean="0">
                <a:latin typeface="+mj-lt"/>
              </a:rPr>
              <a:t>Fonctions métaboliques : Solubilisation de la testostérone. Aromatisation en oestrogène. Rôle inducteur vis à vis de la granulopoïèse</a:t>
            </a:r>
          </a:p>
          <a:p>
            <a:pPr lvl="4" eaLnBrk="1" hangingPunct="1">
              <a:lnSpc>
                <a:spcPct val="80000"/>
              </a:lnSpc>
              <a:buFontTx/>
              <a:buNone/>
            </a:pPr>
            <a:endParaRPr lang="fr-FR" sz="1400" smtClean="0">
              <a:latin typeface="+mj-lt"/>
            </a:endParaRPr>
          </a:p>
          <a:p>
            <a:pPr lvl="3" eaLnBrk="1" hangingPunct="1">
              <a:lnSpc>
                <a:spcPct val="80000"/>
              </a:lnSpc>
            </a:pPr>
            <a:endParaRPr lang="fr-FR" sz="1400" smtClean="0">
              <a:latin typeface="+mj-lt"/>
            </a:endParaRPr>
          </a:p>
          <a:p>
            <a:pPr lvl="3" eaLnBrk="1" hangingPunct="1">
              <a:lnSpc>
                <a:spcPct val="80000"/>
              </a:lnSpc>
            </a:pPr>
            <a:r>
              <a:rPr lang="fr-FR" sz="1400" smtClean="0">
                <a:latin typeface="+mj-lt"/>
              </a:rPr>
              <a:t>L’endoste: </a:t>
            </a:r>
          </a:p>
          <a:p>
            <a:pPr lvl="4" eaLnBrk="1" hangingPunct="1">
              <a:lnSpc>
                <a:spcPct val="80000"/>
              </a:lnSpc>
            </a:pPr>
            <a:r>
              <a:rPr lang="fr-FR" sz="1400" smtClean="0">
                <a:latin typeface="+mj-lt"/>
              </a:rPr>
              <a:t>sépare la moelle des travées osseuses </a:t>
            </a:r>
          </a:p>
          <a:p>
            <a:pPr lvl="4" eaLnBrk="1" hangingPunct="1">
              <a:lnSpc>
                <a:spcPct val="80000"/>
              </a:lnSpc>
            </a:pPr>
            <a:r>
              <a:rPr lang="fr-FR" sz="1400" smtClean="0">
                <a:latin typeface="+mj-lt"/>
              </a:rPr>
              <a:t>ostéoblastes et les ostéoclastes. </a:t>
            </a:r>
          </a:p>
          <a:p>
            <a:pPr lvl="3" eaLnBrk="1" hangingPunct="1">
              <a:lnSpc>
                <a:spcPct val="80000"/>
              </a:lnSpc>
            </a:pPr>
            <a:endParaRPr lang="fr-FR" sz="1400" smtClean="0">
              <a:latin typeface="+mj-lt"/>
            </a:endParaRPr>
          </a:p>
          <a:p>
            <a:pPr lvl="3" eaLnBrk="1" hangingPunct="1">
              <a:lnSpc>
                <a:spcPct val="80000"/>
              </a:lnSpc>
            </a:pPr>
            <a:r>
              <a:rPr lang="fr-FR" sz="1400" smtClean="0">
                <a:latin typeface="+mj-lt"/>
              </a:rPr>
              <a:t>Les terminaisons nerveuses : fibres myélinisées ou non dotées de propriétés nociceptives et vasomotrices.</a:t>
            </a:r>
          </a:p>
          <a:p>
            <a:pPr lvl="2" eaLnBrk="1" hangingPunct="1">
              <a:lnSpc>
                <a:spcPct val="80000"/>
              </a:lnSpc>
              <a:buFontTx/>
              <a:buNone/>
            </a:pPr>
            <a:endParaRPr lang="fr-FR" smtClean="0">
              <a:latin typeface="+mj-lt"/>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0"/>
            <a:ext cx="8229600" cy="1143000"/>
          </a:xfrm>
        </p:spPr>
        <p:txBody>
          <a:bodyPr/>
          <a:lstStyle/>
          <a:p>
            <a:pPr eaLnBrk="1" hangingPunct="1"/>
            <a:r>
              <a:rPr lang="fr-FR" sz="3200" dirty="0" smtClean="0">
                <a:latin typeface="+mj-lt"/>
              </a:rPr>
              <a:t>Le microenvironnement médullaire</a:t>
            </a:r>
            <a:r>
              <a:rPr lang="fr-FR" b="1" dirty="0" smtClean="0">
                <a:latin typeface="+mj-lt"/>
              </a:rPr>
              <a:t> </a:t>
            </a:r>
            <a:endParaRPr lang="fr-FR" dirty="0" smtClean="0">
              <a:latin typeface="+mj-lt"/>
            </a:endParaRPr>
          </a:p>
        </p:txBody>
      </p:sp>
      <p:sp>
        <p:nvSpPr>
          <p:cNvPr id="11267" name="Rectangle 3"/>
          <p:cNvSpPr>
            <a:spLocks noGrp="1" noChangeArrowheads="1"/>
          </p:cNvSpPr>
          <p:nvPr>
            <p:ph type="body" idx="1"/>
          </p:nvPr>
        </p:nvSpPr>
        <p:spPr>
          <a:xfrm>
            <a:off x="457200" y="1600200"/>
            <a:ext cx="8313738" cy="4525963"/>
          </a:xfrm>
        </p:spPr>
        <p:txBody>
          <a:bodyPr/>
          <a:lstStyle/>
          <a:p>
            <a:pPr eaLnBrk="1" hangingPunct="1">
              <a:lnSpc>
                <a:spcPct val="80000"/>
              </a:lnSpc>
            </a:pPr>
            <a:r>
              <a:rPr lang="fr-FR" sz="2000" dirty="0" smtClean="0">
                <a:latin typeface="+mj-lt"/>
              </a:rPr>
              <a:t>Histologie: </a:t>
            </a:r>
          </a:p>
          <a:p>
            <a:pPr eaLnBrk="1" hangingPunct="1">
              <a:lnSpc>
                <a:spcPct val="80000"/>
              </a:lnSpc>
            </a:pPr>
            <a:endParaRPr lang="fr-FR" sz="2000" dirty="0" smtClean="0">
              <a:latin typeface="+mj-lt"/>
            </a:endParaRPr>
          </a:p>
          <a:p>
            <a:pPr lvl="1" eaLnBrk="1" hangingPunct="1">
              <a:lnSpc>
                <a:spcPct val="80000"/>
              </a:lnSpc>
            </a:pPr>
            <a:r>
              <a:rPr lang="fr-FR" sz="1800" dirty="0" smtClean="0">
                <a:latin typeface="+mj-lt"/>
              </a:rPr>
              <a:t>La matrice conjonctive: stroma médullaire</a:t>
            </a:r>
          </a:p>
          <a:p>
            <a:pPr lvl="2" eaLnBrk="1" hangingPunct="1">
              <a:lnSpc>
                <a:spcPct val="80000"/>
              </a:lnSpc>
            </a:pPr>
            <a:endParaRPr lang="fr-FR" sz="1600" dirty="0" smtClean="0">
              <a:latin typeface="+mj-lt"/>
            </a:endParaRPr>
          </a:p>
          <a:p>
            <a:pPr lvl="2" eaLnBrk="1" hangingPunct="1">
              <a:lnSpc>
                <a:spcPct val="80000"/>
              </a:lnSpc>
            </a:pPr>
            <a:r>
              <a:rPr lang="fr-FR" sz="1600" dirty="0" smtClean="0">
                <a:latin typeface="+mj-lt"/>
              </a:rPr>
              <a:t>La matrice extracellulaire: deux types de constituants </a:t>
            </a:r>
            <a:endParaRPr lang="fr-FR" sz="1000" dirty="0" smtClean="0">
              <a:latin typeface="+mj-lt"/>
            </a:endParaRPr>
          </a:p>
          <a:p>
            <a:pPr lvl="3" eaLnBrk="1" hangingPunct="1">
              <a:lnSpc>
                <a:spcPct val="80000"/>
              </a:lnSpc>
            </a:pPr>
            <a:endParaRPr lang="fr-FR" sz="1400" dirty="0" smtClean="0">
              <a:latin typeface="+mj-lt"/>
            </a:endParaRPr>
          </a:p>
          <a:p>
            <a:pPr lvl="3" eaLnBrk="1" hangingPunct="1">
              <a:lnSpc>
                <a:spcPct val="80000"/>
              </a:lnSpc>
            </a:pPr>
            <a:r>
              <a:rPr lang="fr-FR" sz="1400" dirty="0" smtClean="0">
                <a:latin typeface="+mj-lt"/>
              </a:rPr>
              <a:t>Protéines </a:t>
            </a:r>
            <a:r>
              <a:rPr lang="fr-FR" sz="1400" dirty="0" err="1" smtClean="0">
                <a:latin typeface="+mj-lt"/>
              </a:rPr>
              <a:t>collagéniques</a:t>
            </a:r>
            <a:r>
              <a:rPr lang="fr-FR" sz="1400" dirty="0" smtClean="0">
                <a:latin typeface="+mj-lt"/>
              </a:rPr>
              <a:t>: collagène de type I et III synthétisé par les fibroblastes</a:t>
            </a:r>
          </a:p>
          <a:p>
            <a:pPr lvl="3" eaLnBrk="1" hangingPunct="1">
              <a:lnSpc>
                <a:spcPct val="80000"/>
              </a:lnSpc>
            </a:pPr>
            <a:endParaRPr lang="fr-FR" sz="1400" dirty="0" smtClean="0">
              <a:latin typeface="+mj-lt"/>
            </a:endParaRPr>
          </a:p>
          <a:p>
            <a:pPr lvl="3" eaLnBrk="1" hangingPunct="1">
              <a:lnSpc>
                <a:spcPct val="80000"/>
              </a:lnSpc>
            </a:pPr>
            <a:r>
              <a:rPr lang="fr-FR" sz="1400" dirty="0" smtClean="0">
                <a:latin typeface="+mj-lt"/>
              </a:rPr>
              <a:t>Protéines non </a:t>
            </a:r>
            <a:r>
              <a:rPr lang="fr-FR" sz="1400" dirty="0" err="1" smtClean="0">
                <a:latin typeface="+mj-lt"/>
              </a:rPr>
              <a:t>collagéniques</a:t>
            </a:r>
            <a:r>
              <a:rPr lang="fr-FR" sz="1400" dirty="0" smtClean="0">
                <a:latin typeface="+mj-lt"/>
              </a:rPr>
              <a:t> </a:t>
            </a:r>
          </a:p>
          <a:p>
            <a:pPr lvl="4" eaLnBrk="1" hangingPunct="1">
              <a:lnSpc>
                <a:spcPct val="80000"/>
              </a:lnSpc>
            </a:pPr>
            <a:r>
              <a:rPr lang="fr-FR" sz="1200" dirty="0" smtClean="0">
                <a:latin typeface="+mj-lt"/>
              </a:rPr>
              <a:t>fibronectine,</a:t>
            </a:r>
          </a:p>
          <a:p>
            <a:pPr lvl="4" eaLnBrk="1" hangingPunct="1">
              <a:lnSpc>
                <a:spcPct val="80000"/>
              </a:lnSpc>
            </a:pPr>
            <a:r>
              <a:rPr lang="fr-FR" sz="1200" dirty="0" err="1" smtClean="0">
                <a:latin typeface="+mj-lt"/>
              </a:rPr>
              <a:t>thrombospondine</a:t>
            </a:r>
            <a:r>
              <a:rPr lang="fr-FR" sz="1200" dirty="0" smtClean="0">
                <a:latin typeface="+mj-lt"/>
              </a:rPr>
              <a:t> </a:t>
            </a:r>
          </a:p>
          <a:p>
            <a:pPr lvl="4" eaLnBrk="1" hangingPunct="1">
              <a:lnSpc>
                <a:spcPct val="80000"/>
              </a:lnSpc>
            </a:pPr>
            <a:r>
              <a:rPr lang="fr-FR" sz="1200" dirty="0" err="1" smtClean="0">
                <a:latin typeface="+mj-lt"/>
              </a:rPr>
              <a:t>mucopolysaccharides</a:t>
            </a:r>
            <a:r>
              <a:rPr lang="fr-FR" sz="1200" dirty="0" smtClean="0">
                <a:latin typeface="+mj-lt"/>
              </a:rPr>
              <a:t> du type </a:t>
            </a:r>
            <a:r>
              <a:rPr lang="fr-FR" sz="1200" dirty="0" err="1" smtClean="0">
                <a:latin typeface="+mj-lt"/>
              </a:rPr>
              <a:t>héparane</a:t>
            </a:r>
            <a:r>
              <a:rPr lang="fr-FR" sz="1200" dirty="0" smtClean="0">
                <a:latin typeface="+mj-lt"/>
              </a:rPr>
              <a:t> sulfate</a:t>
            </a:r>
          </a:p>
          <a:p>
            <a:pPr lvl="4" eaLnBrk="1" hangingPunct="1">
              <a:lnSpc>
                <a:spcPct val="80000"/>
              </a:lnSpc>
            </a:pPr>
            <a:endParaRPr lang="fr-FR" sz="1200" dirty="0" smtClean="0">
              <a:latin typeface="+mj-lt"/>
            </a:endParaRPr>
          </a:p>
          <a:p>
            <a:pPr lvl="2" eaLnBrk="1" hangingPunct="1">
              <a:lnSpc>
                <a:spcPct val="80000"/>
              </a:lnSpc>
            </a:pPr>
            <a:r>
              <a:rPr lang="fr-FR" sz="1600" dirty="0" smtClean="0">
                <a:latin typeface="+mj-lt"/>
              </a:rPr>
              <a:t>Interaction entre les cellules hématopoïétiques et la MEC et les cellules stromales par l'intermédiaire de diverses molécules d'adhésion:</a:t>
            </a:r>
          </a:p>
          <a:p>
            <a:pPr lvl="3" eaLnBrk="1" hangingPunct="1">
              <a:lnSpc>
                <a:spcPct val="80000"/>
              </a:lnSpc>
            </a:pPr>
            <a:r>
              <a:rPr lang="fr-FR" sz="1400" dirty="0" smtClean="0">
                <a:latin typeface="+mj-lt"/>
              </a:rPr>
              <a:t>Les intégrines </a:t>
            </a:r>
          </a:p>
          <a:p>
            <a:pPr lvl="4" eaLnBrk="1" hangingPunct="1">
              <a:lnSpc>
                <a:spcPct val="80000"/>
              </a:lnSpc>
            </a:pPr>
            <a:r>
              <a:rPr lang="fr-FR" sz="1200" dirty="0" smtClean="0">
                <a:latin typeface="+mj-lt"/>
              </a:rPr>
              <a:t>VLA-4  exprimée sur les CSH : couplage aux cellules stromales et à la fibronectine</a:t>
            </a:r>
          </a:p>
          <a:p>
            <a:pPr lvl="2" eaLnBrk="1" hangingPunct="1">
              <a:lnSpc>
                <a:spcPct val="80000"/>
              </a:lnSpc>
            </a:pPr>
            <a:endParaRPr lang="fr-FR" sz="1600" dirty="0" smtClean="0">
              <a:latin typeface="+mj-lt"/>
            </a:endParaRPr>
          </a:p>
          <a:p>
            <a:pPr lvl="3" eaLnBrk="1" hangingPunct="1">
              <a:lnSpc>
                <a:spcPct val="80000"/>
              </a:lnSpc>
            </a:pPr>
            <a:r>
              <a:rPr lang="fr-FR" sz="1400" dirty="0" smtClean="0">
                <a:latin typeface="+mj-lt"/>
              </a:rPr>
              <a:t>Les </a:t>
            </a:r>
            <a:r>
              <a:rPr lang="fr-FR" sz="1400" dirty="0" err="1" smtClean="0">
                <a:latin typeface="+mj-lt"/>
              </a:rPr>
              <a:t>sélectines</a:t>
            </a:r>
            <a:r>
              <a:rPr lang="fr-FR" sz="1400" dirty="0" smtClean="0">
                <a:latin typeface="+mj-lt"/>
              </a:rPr>
              <a:t>: homing des lymphocytes, adhésion et roulement des leucocytes sur les cellules endothéliales activées.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57150" y="1447800"/>
            <a:ext cx="4657725" cy="4886325"/>
          </a:xfrm>
        </p:spPr>
        <p:txBody>
          <a:bodyPr/>
          <a:lstStyle/>
          <a:p>
            <a:r>
              <a:rPr lang="fr-FR" sz="1800" smtClean="0">
                <a:latin typeface="+mj-lt"/>
              </a:rPr>
              <a:t>Mise en évidence</a:t>
            </a:r>
          </a:p>
          <a:p>
            <a:endParaRPr lang="fr-FR" sz="1800" smtClean="0">
              <a:latin typeface="+mj-lt"/>
            </a:endParaRPr>
          </a:p>
          <a:p>
            <a:pPr lvl="1"/>
            <a:r>
              <a:rPr lang="fr-FR" sz="1600" i="1" smtClean="0">
                <a:latin typeface="+mj-lt"/>
              </a:rPr>
              <a:t>In vitro</a:t>
            </a:r>
            <a:r>
              <a:rPr lang="fr-FR" sz="1600" smtClean="0">
                <a:latin typeface="+mj-lt"/>
              </a:rPr>
              <a:t>: </a:t>
            </a:r>
          </a:p>
          <a:p>
            <a:pPr lvl="1"/>
            <a:endParaRPr lang="fr-FR" sz="1600" smtClean="0">
              <a:latin typeface="+mj-lt"/>
            </a:endParaRPr>
          </a:p>
          <a:p>
            <a:pPr lvl="2"/>
            <a:r>
              <a:rPr lang="fr-FR" sz="1400" smtClean="0">
                <a:latin typeface="+mj-lt"/>
              </a:rPr>
              <a:t>Culture de cellules mononucléées médullaires sur des monocouches de cellules stromales irradiées,</a:t>
            </a:r>
            <a:r>
              <a:rPr lang="fr-FR" sz="1600" smtClean="0">
                <a:latin typeface="+mj-lt"/>
              </a:rPr>
              <a:t> </a:t>
            </a:r>
          </a:p>
          <a:p>
            <a:pPr lvl="3"/>
            <a:r>
              <a:rPr lang="fr-FR" sz="1200" smtClean="0">
                <a:latin typeface="+mj-lt"/>
              </a:rPr>
              <a:t>J14:  obtention de cellules pouvant ensuite donner naissance à des progéniteurs multilignées: Long Term Colony -Initiating Cells. LTC-IC</a:t>
            </a:r>
          </a:p>
          <a:p>
            <a:pPr lvl="3"/>
            <a:endParaRPr lang="fr-FR" sz="1200" smtClean="0">
              <a:latin typeface="+mj-lt"/>
            </a:endParaRPr>
          </a:p>
          <a:p>
            <a:pPr lvl="3"/>
            <a:r>
              <a:rPr lang="fr-FR" sz="1200" smtClean="0">
                <a:latin typeface="+mj-lt"/>
              </a:rPr>
              <a:t>Capacité de quelques  LTC-IC  de donner des progéniteurs lymphoïdes aussi bien que myéloïdes.</a:t>
            </a:r>
          </a:p>
          <a:p>
            <a:pPr lvl="3"/>
            <a:endParaRPr lang="fr-FR" sz="1200" smtClean="0">
              <a:latin typeface="+mj-lt"/>
            </a:endParaRPr>
          </a:p>
          <a:p>
            <a:pPr lvl="3"/>
            <a:r>
              <a:rPr lang="fr-FR" sz="1200" smtClean="0">
                <a:latin typeface="+mj-lt"/>
              </a:rPr>
              <a:t>1 à 4 LTC-IC pour 100 000 cellules mononucléées de la moelle osseuse.</a:t>
            </a:r>
          </a:p>
          <a:p>
            <a:pPr lvl="3"/>
            <a:endParaRPr lang="fr-FR" sz="1200" smtClean="0">
              <a:latin typeface="+mj-lt"/>
            </a:endParaRPr>
          </a:p>
          <a:p>
            <a:pPr lvl="2"/>
            <a:endParaRPr lang="fr-FR" sz="1600" smtClean="0">
              <a:latin typeface="+mj-lt"/>
            </a:endParaRPr>
          </a:p>
        </p:txBody>
      </p:sp>
      <p:sp>
        <p:nvSpPr>
          <p:cNvPr id="15363" name="Titre 4"/>
          <p:cNvSpPr>
            <a:spLocks noGrp="1"/>
          </p:cNvSpPr>
          <p:nvPr>
            <p:ph type="title"/>
          </p:nvPr>
        </p:nvSpPr>
        <p:spPr>
          <a:xfrm>
            <a:off x="0" y="0"/>
            <a:ext cx="8229600" cy="1143000"/>
          </a:xfrm>
        </p:spPr>
        <p:txBody>
          <a:bodyPr/>
          <a:lstStyle/>
          <a:p>
            <a:pPr eaLnBrk="1" hangingPunct="1"/>
            <a:r>
              <a:rPr lang="fr-FR" sz="2800" dirty="0" smtClean="0">
                <a:latin typeface="+mj-lt"/>
              </a:rPr>
              <a:t>Les cellules souches </a:t>
            </a:r>
            <a:r>
              <a:rPr lang="fr-FR" sz="2800" dirty="0" err="1" smtClean="0">
                <a:latin typeface="+mj-lt"/>
              </a:rPr>
              <a:t>multipotentes</a:t>
            </a:r>
            <a:r>
              <a:rPr lang="fr-FR" sz="2800" dirty="0" smtClean="0">
                <a:latin typeface="+mj-lt"/>
              </a:rPr>
              <a:t> (Stem </a:t>
            </a:r>
            <a:r>
              <a:rPr lang="fr-FR" sz="2800" dirty="0" err="1" smtClean="0">
                <a:latin typeface="+mj-lt"/>
              </a:rPr>
              <a:t>Cells</a:t>
            </a:r>
            <a:r>
              <a:rPr lang="fr-FR" sz="2800" dirty="0" smtClean="0">
                <a:latin typeface="+mj-lt"/>
              </a:rPr>
              <a:t>)</a:t>
            </a:r>
          </a:p>
        </p:txBody>
      </p:sp>
      <p:pic>
        <p:nvPicPr>
          <p:cNvPr id="15364" name="Picture 2"/>
          <p:cNvPicPr>
            <a:picLocks noChangeAspect="1" noChangeArrowheads="1"/>
          </p:cNvPicPr>
          <p:nvPr/>
        </p:nvPicPr>
        <p:blipFill>
          <a:blip r:embed="rId2" cstate="print"/>
          <a:srcRect/>
          <a:stretch>
            <a:fillRect/>
          </a:stretch>
        </p:blipFill>
        <p:spPr bwMode="auto">
          <a:xfrm>
            <a:off x="4856163" y="1847850"/>
            <a:ext cx="4287837" cy="239553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8229600" cy="1143000"/>
          </a:xfrm>
        </p:spPr>
        <p:txBody>
          <a:bodyPr/>
          <a:lstStyle/>
          <a:p>
            <a:pPr eaLnBrk="1" hangingPunct="1"/>
            <a:r>
              <a:rPr lang="fr-FR" sz="3200" dirty="0" smtClean="0"/>
              <a:t>Structure de la moelle hématopoïétique</a:t>
            </a:r>
            <a:endParaRPr lang="fr-FR" dirty="0" smtClean="0">
              <a:latin typeface="+mj-lt"/>
            </a:endParaRPr>
          </a:p>
        </p:txBody>
      </p:sp>
      <p:sp>
        <p:nvSpPr>
          <p:cNvPr id="8195" name="Rectangle 3"/>
          <p:cNvSpPr>
            <a:spLocks noGrp="1" noChangeArrowheads="1"/>
          </p:cNvSpPr>
          <p:nvPr>
            <p:ph type="body" idx="1"/>
          </p:nvPr>
        </p:nvSpPr>
        <p:spPr>
          <a:xfrm>
            <a:off x="457200" y="1600200"/>
            <a:ext cx="3822569" cy="4525963"/>
          </a:xfrm>
        </p:spPr>
        <p:txBody>
          <a:bodyPr/>
          <a:lstStyle/>
          <a:p>
            <a:pPr eaLnBrk="1" hangingPunct="1">
              <a:lnSpc>
                <a:spcPct val="80000"/>
              </a:lnSpc>
            </a:pPr>
            <a:r>
              <a:rPr lang="fr-FR" sz="1100" dirty="0" smtClean="0">
                <a:latin typeface="+mj-lt"/>
              </a:rPr>
              <a:t>Vascularisation de la moelle</a:t>
            </a:r>
          </a:p>
          <a:p>
            <a:pPr lvl="1">
              <a:buNone/>
            </a:pPr>
            <a:endParaRPr lang="fr-FR" sz="1000" dirty="0" smtClean="0"/>
          </a:p>
          <a:p>
            <a:pPr lvl="1"/>
            <a:r>
              <a:rPr lang="fr-FR" sz="1200" dirty="0" smtClean="0"/>
              <a:t>Les sinusoïdes</a:t>
            </a:r>
          </a:p>
          <a:p>
            <a:pPr lvl="2"/>
            <a:r>
              <a:rPr lang="fr-FR" sz="900" dirty="0" smtClean="0"/>
              <a:t> (diamètres de 50-75 </a:t>
            </a:r>
            <a:r>
              <a:rPr lang="fr-FR" sz="900" dirty="0" err="1" smtClean="0"/>
              <a:t>ím</a:t>
            </a:r>
            <a:r>
              <a:rPr lang="fr-FR" sz="900" dirty="0" smtClean="0"/>
              <a:t>) sont d’abord contournés et présentent de multiples divisions et anastomoses. </a:t>
            </a:r>
          </a:p>
          <a:p>
            <a:pPr lvl="2"/>
            <a:endParaRPr lang="fr-FR" sz="900" dirty="0" smtClean="0"/>
          </a:p>
          <a:p>
            <a:pPr lvl="2"/>
            <a:r>
              <a:rPr lang="fr-FR" sz="900" dirty="0" smtClean="0"/>
              <a:t>Collection dans les sinus droits, puis dans les sinus centraux et dans les veines émergeant de l’os. </a:t>
            </a:r>
          </a:p>
          <a:p>
            <a:pPr lvl="1">
              <a:buNone/>
            </a:pPr>
            <a:endParaRPr lang="fr-FR" sz="1000" dirty="0" smtClean="0">
              <a:sym typeface="Wingdings" pitchFamily="2" charset="2"/>
            </a:endParaRPr>
          </a:p>
          <a:p>
            <a:pPr lvl="1">
              <a:buNone/>
            </a:pPr>
            <a:endParaRPr lang="fr-FR" sz="1000" dirty="0" smtClean="0">
              <a:sym typeface="Wingdings" pitchFamily="2" charset="2"/>
            </a:endParaRPr>
          </a:p>
          <a:p>
            <a:pPr lvl="1">
              <a:buNone/>
            </a:pPr>
            <a:r>
              <a:rPr lang="fr-FR" sz="1000" dirty="0" smtClean="0">
                <a:sym typeface="Wingdings" pitchFamily="2" charset="2"/>
              </a:rPr>
              <a:t></a:t>
            </a:r>
            <a:r>
              <a:rPr lang="fr-FR" sz="1000" dirty="0" smtClean="0"/>
              <a:t>Chaque bouquet de sinusoïdes contournés se jetant dans le même segment de sinusoïde droit est le lieu privilégié des migrations cellulaires </a:t>
            </a:r>
            <a:r>
              <a:rPr lang="fr-FR" sz="1000" dirty="0" err="1" smtClean="0"/>
              <a:t>transendothéliales</a:t>
            </a:r>
            <a:r>
              <a:rPr lang="fr-FR" sz="1000" dirty="0" smtClean="0"/>
              <a:t>. </a:t>
            </a:r>
          </a:p>
          <a:p>
            <a:pPr lvl="1">
              <a:buNone/>
            </a:pPr>
            <a:endParaRPr lang="fr-FR" sz="800" dirty="0" smtClean="0">
              <a:latin typeface="+mj-lt"/>
            </a:endParaRPr>
          </a:p>
        </p:txBody>
      </p:sp>
      <p:pic>
        <p:nvPicPr>
          <p:cNvPr id="1027" name="Picture 3" descr="C:\Users\Olivier\Pictures\MP Navigator EX\2011_10_02\IMG_0002.jpg"/>
          <p:cNvPicPr>
            <a:picLocks noChangeAspect="1" noChangeArrowheads="1"/>
          </p:cNvPicPr>
          <p:nvPr/>
        </p:nvPicPr>
        <p:blipFill>
          <a:blip r:embed="rId2" cstate="print"/>
          <a:srcRect/>
          <a:stretch>
            <a:fillRect/>
          </a:stretch>
        </p:blipFill>
        <p:spPr bwMode="auto">
          <a:xfrm>
            <a:off x="4396934" y="1559071"/>
            <a:ext cx="4473689" cy="3937383"/>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4171950" y="1250950"/>
            <a:ext cx="4972050" cy="3368675"/>
          </a:xfrm>
          <a:prstGeom prst="rect">
            <a:avLst/>
          </a:prstGeom>
          <a:noFill/>
          <a:ln w="9525">
            <a:noFill/>
            <a:miter lim="800000"/>
            <a:headEnd/>
            <a:tailEnd/>
          </a:ln>
        </p:spPr>
      </p:pic>
      <p:sp>
        <p:nvSpPr>
          <p:cNvPr id="16387" name="Rectangle 3"/>
          <p:cNvSpPr>
            <a:spLocks noGrp="1" noChangeArrowheads="1"/>
          </p:cNvSpPr>
          <p:nvPr>
            <p:ph type="body" idx="1"/>
          </p:nvPr>
        </p:nvSpPr>
        <p:spPr>
          <a:xfrm>
            <a:off x="57150" y="1447800"/>
            <a:ext cx="4657725" cy="4886325"/>
          </a:xfrm>
        </p:spPr>
        <p:txBody>
          <a:bodyPr/>
          <a:lstStyle/>
          <a:p>
            <a:r>
              <a:rPr lang="fr-FR" sz="1800" smtClean="0">
                <a:latin typeface="+mj-lt"/>
              </a:rPr>
              <a:t>Mise en évidence</a:t>
            </a:r>
          </a:p>
          <a:p>
            <a:endParaRPr lang="fr-FR" sz="1800" smtClean="0">
              <a:latin typeface="+mj-lt"/>
            </a:endParaRPr>
          </a:p>
          <a:p>
            <a:pPr lvl="1"/>
            <a:r>
              <a:rPr lang="fr-FR" sz="1600" i="1" smtClean="0">
                <a:latin typeface="+mj-lt"/>
              </a:rPr>
              <a:t>In vitro</a:t>
            </a:r>
            <a:r>
              <a:rPr lang="fr-FR" sz="1600" smtClean="0">
                <a:latin typeface="+mj-lt"/>
              </a:rPr>
              <a:t>: </a:t>
            </a:r>
          </a:p>
          <a:p>
            <a:pPr lvl="2">
              <a:buFontTx/>
              <a:buNone/>
            </a:pPr>
            <a:endParaRPr lang="fr-FR" sz="1600" smtClean="0">
              <a:latin typeface="+mj-lt"/>
            </a:endParaRPr>
          </a:p>
          <a:p>
            <a:pPr lvl="2"/>
            <a:r>
              <a:rPr lang="fr-FR" sz="1400" smtClean="0">
                <a:latin typeface="+mj-lt"/>
              </a:rPr>
              <a:t>culture de cellule mononucléées medullaires sur milieu artificiel (agarose, méthyl cellulose, collagène), </a:t>
            </a:r>
          </a:p>
          <a:p>
            <a:pPr lvl="3"/>
            <a:r>
              <a:rPr lang="fr-FR" sz="1200" smtClean="0">
                <a:latin typeface="+mj-lt"/>
              </a:rPr>
              <a:t>disparition des cellules après quelques jours (= mort des cellules différenciées matures) ; </a:t>
            </a:r>
          </a:p>
          <a:p>
            <a:pPr lvl="3"/>
            <a:endParaRPr lang="fr-FR" sz="1200" smtClean="0">
              <a:latin typeface="+mj-lt"/>
            </a:endParaRPr>
          </a:p>
          <a:p>
            <a:pPr lvl="3"/>
            <a:r>
              <a:rPr lang="fr-FR" sz="1200" smtClean="0">
                <a:latin typeface="+mj-lt"/>
              </a:rPr>
              <a:t>après 8-10j apparition de quelques colonies issues de progéniteurs tardifs </a:t>
            </a:r>
          </a:p>
          <a:p>
            <a:pPr lvl="3"/>
            <a:endParaRPr lang="fr-FR" sz="1200" smtClean="0">
              <a:latin typeface="+mj-lt"/>
            </a:endParaRPr>
          </a:p>
          <a:p>
            <a:pPr lvl="3"/>
            <a:r>
              <a:rPr lang="fr-FR" sz="1200" smtClean="0">
                <a:latin typeface="+mj-lt"/>
              </a:rPr>
              <a:t>après 15- 20 j apparaissent des colonies de progéniteurs précoces. </a:t>
            </a:r>
          </a:p>
          <a:p>
            <a:pPr lvl="3"/>
            <a:endParaRPr lang="fr-FR" sz="1200" smtClean="0">
              <a:latin typeface="+mj-lt"/>
            </a:endParaRPr>
          </a:p>
          <a:p>
            <a:pPr lvl="3">
              <a:buFontTx/>
              <a:buNone/>
            </a:pPr>
            <a:r>
              <a:rPr lang="fr-FR" sz="1200" smtClean="0">
                <a:latin typeface="+mj-lt"/>
                <a:sym typeface="Wingdings" pitchFamily="2" charset="2"/>
              </a:rPr>
              <a:t></a:t>
            </a:r>
            <a:r>
              <a:rPr lang="fr-FR" sz="1200" smtClean="0">
                <a:latin typeface="+mj-lt"/>
              </a:rPr>
              <a:t>Plus une colonie met de temps à apparaître, plus elle correspond à un progéniteur précoce.</a:t>
            </a:r>
          </a:p>
        </p:txBody>
      </p:sp>
      <p:sp>
        <p:nvSpPr>
          <p:cNvPr id="16388" name="Titre 4"/>
          <p:cNvSpPr>
            <a:spLocks noGrp="1"/>
          </p:cNvSpPr>
          <p:nvPr>
            <p:ph type="title"/>
          </p:nvPr>
        </p:nvSpPr>
        <p:spPr>
          <a:xfrm>
            <a:off x="0" y="0"/>
            <a:ext cx="8229600" cy="1143000"/>
          </a:xfrm>
        </p:spPr>
        <p:txBody>
          <a:bodyPr/>
          <a:lstStyle/>
          <a:p>
            <a:pPr eaLnBrk="1" hangingPunct="1"/>
            <a:r>
              <a:rPr lang="fr-FR" sz="2800" dirty="0" smtClean="0">
                <a:latin typeface="+mj-lt"/>
              </a:rPr>
              <a:t>Les cellules souches </a:t>
            </a:r>
            <a:r>
              <a:rPr lang="fr-FR" sz="2800" dirty="0" err="1" smtClean="0">
                <a:latin typeface="+mj-lt"/>
              </a:rPr>
              <a:t>multipotentes</a:t>
            </a:r>
            <a:r>
              <a:rPr lang="fr-FR" sz="2800" dirty="0" smtClean="0">
                <a:latin typeface="+mj-lt"/>
              </a:rPr>
              <a:t> (Stem </a:t>
            </a:r>
            <a:r>
              <a:rPr lang="fr-FR" sz="2800" dirty="0" err="1" smtClean="0">
                <a:latin typeface="+mj-lt"/>
              </a:rPr>
              <a:t>Cells</a:t>
            </a:r>
            <a:r>
              <a:rPr lang="fr-FR" sz="2800" dirty="0" smtClean="0">
                <a:latin typeface="+mj-lt"/>
              </a:rPr>
              <a:t>)</a:t>
            </a:r>
          </a:p>
        </p:txBody>
      </p:sp>
      <p:pic>
        <p:nvPicPr>
          <p:cNvPr id="16389" name="Picture 3"/>
          <p:cNvPicPr>
            <a:picLocks noChangeAspect="1" noChangeArrowheads="1"/>
          </p:cNvPicPr>
          <p:nvPr/>
        </p:nvPicPr>
        <p:blipFill>
          <a:blip r:embed="rId3" cstate="print"/>
          <a:srcRect/>
          <a:stretch>
            <a:fillRect/>
          </a:stretch>
        </p:blipFill>
        <p:spPr bwMode="auto">
          <a:xfrm>
            <a:off x="4781550" y="4922838"/>
            <a:ext cx="4119563" cy="1677987"/>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4294967295"/>
          </p:nvPr>
        </p:nvSpPr>
        <p:spPr>
          <a:xfrm>
            <a:off x="1" y="739808"/>
            <a:ext cx="5156462" cy="4886325"/>
          </a:xfrm>
        </p:spPr>
        <p:txBody>
          <a:bodyPr/>
          <a:lstStyle/>
          <a:p>
            <a:endParaRPr lang="fr-FR" sz="1600" dirty="0" smtClean="0">
              <a:latin typeface="+mj-lt"/>
            </a:endParaRPr>
          </a:p>
          <a:p>
            <a:r>
              <a:rPr lang="fr-FR" sz="2000" dirty="0" smtClean="0">
                <a:latin typeface="+mj-lt"/>
              </a:rPr>
              <a:t>Facteurs de croissance hématopoïétique</a:t>
            </a:r>
          </a:p>
          <a:p>
            <a:pPr>
              <a:buNone/>
            </a:pPr>
            <a:endParaRPr lang="fr-FR" sz="2000" dirty="0" smtClean="0">
              <a:latin typeface="+mj-lt"/>
            </a:endParaRPr>
          </a:p>
          <a:p>
            <a:pPr lvl="1"/>
            <a:r>
              <a:rPr lang="fr-FR" sz="1600" dirty="0" smtClean="0">
                <a:latin typeface="+mj-lt"/>
              </a:rPr>
              <a:t>Facteur synergique: </a:t>
            </a:r>
          </a:p>
          <a:p>
            <a:pPr lvl="2"/>
            <a:r>
              <a:rPr lang="fr-FR" sz="1200" dirty="0" smtClean="0">
                <a:latin typeface="+mj-lt"/>
              </a:rPr>
              <a:t>Ils agissent en potentialisant l’effet des autres facteurs. Ils agiraient sur les précurseurs multipotents en les faisant entrer dans les phases actives du cycle cellulaire. Bien qu’ils ne soient pas capables de maintenir une prolifération à eux seuls, ils permettraient de préparer les progéniteurs à recevoir un autre signal de prolifération. Les plus importants de ces facteurs sont le SCF, l’IL-1, l’IL4 et l’IL6.</a:t>
            </a:r>
          </a:p>
          <a:p>
            <a:pPr lvl="2"/>
            <a:r>
              <a:rPr lang="fr-FR" sz="1200" dirty="0" smtClean="0">
                <a:latin typeface="+mj-lt"/>
              </a:rPr>
              <a:t>Le SCF (Stem </a:t>
            </a:r>
            <a:r>
              <a:rPr lang="fr-FR" sz="1200" dirty="0" err="1" smtClean="0">
                <a:latin typeface="+mj-lt"/>
              </a:rPr>
              <a:t>cell</a:t>
            </a:r>
            <a:r>
              <a:rPr lang="fr-FR" sz="1200" dirty="0" smtClean="0">
                <a:latin typeface="+mj-lt"/>
              </a:rPr>
              <a:t> Factor) : cette glycoprotéine synthétisée par les cellules stromales de la moelle est le ligand du récepteur c-kit (CD117). Il agit en synergie avec de nombreux autres facteurs tels que l’IL-3 avec une action sur les stades précoces de l’hématopoïèse et l’EPO avec une action aux différentes étapes de la différenciation erythroïde. </a:t>
            </a:r>
          </a:p>
          <a:p>
            <a:pPr lvl="2"/>
            <a:r>
              <a:rPr lang="fr-FR" sz="1200" dirty="0" smtClean="0">
                <a:latin typeface="+mj-lt"/>
              </a:rPr>
              <a:t>Interleukine 6 (IL-6) : cette glycoprotéine de 26 kDa est secrétée par les macrophages, les lymphocytes T et les fibroblastes. Elle agit en synergie avec l’IL-3 et le GM-CSF avec une action sur les stades précoces de l’hématopoïèse. Par ailleurs, l’IL-6 stimule la réponse inflammatoire. </a:t>
            </a:r>
          </a:p>
          <a:p>
            <a:endParaRPr lang="fr-FR" sz="2000" dirty="0" smtClean="0">
              <a:latin typeface="+mj-lt"/>
            </a:endParaRPr>
          </a:p>
          <a:p>
            <a:endParaRPr lang="fr-FR" sz="2000" dirty="0" smtClean="0">
              <a:latin typeface="+mj-lt"/>
            </a:endParaRPr>
          </a:p>
          <a:p>
            <a:r>
              <a:rPr lang="fr-FR" sz="2000" dirty="0" smtClean="0">
                <a:latin typeface="+mj-lt"/>
              </a:rPr>
              <a:t>Inhibiteurs de l’hématopoïèse</a:t>
            </a:r>
          </a:p>
          <a:p>
            <a:endParaRPr lang="fr-FR" sz="2000" dirty="0" smtClean="0">
              <a:latin typeface="+mj-lt"/>
            </a:endParaRPr>
          </a:p>
          <a:p>
            <a:pPr>
              <a:buNone/>
            </a:pPr>
            <a:endParaRPr lang="fr-FR" sz="2000" dirty="0" smtClean="0">
              <a:latin typeface="+mj-lt"/>
            </a:endParaRPr>
          </a:p>
          <a:p>
            <a:endParaRPr lang="fr-FR" sz="1600" dirty="0" smtClean="0">
              <a:latin typeface="+mj-lt"/>
            </a:endParaRPr>
          </a:p>
          <a:p>
            <a:pPr lvl="2"/>
            <a:endParaRPr lang="fr-FR" sz="1100" dirty="0" smtClean="0">
              <a:latin typeface="+mj-lt"/>
            </a:endParaRPr>
          </a:p>
          <a:p>
            <a:pPr lvl="2"/>
            <a:endParaRPr lang="fr-FR" sz="1100" dirty="0" smtClean="0">
              <a:latin typeface="+mj-lt"/>
            </a:endParaRPr>
          </a:p>
          <a:p>
            <a:pPr lvl="2">
              <a:buFontTx/>
              <a:buNone/>
            </a:pPr>
            <a:endParaRPr lang="fr-FR" sz="1400" dirty="0" smtClean="0">
              <a:latin typeface="+mj-lt"/>
            </a:endParaRPr>
          </a:p>
        </p:txBody>
      </p:sp>
      <p:sp>
        <p:nvSpPr>
          <p:cNvPr id="47107" name="Titre 4"/>
          <p:cNvSpPr>
            <a:spLocks noGrp="1"/>
          </p:cNvSpPr>
          <p:nvPr>
            <p:ph type="title" idx="4294967295"/>
          </p:nvPr>
        </p:nvSpPr>
        <p:spPr>
          <a:xfrm>
            <a:off x="0" y="0"/>
            <a:ext cx="8229600" cy="1143000"/>
          </a:xfrm>
        </p:spPr>
        <p:txBody>
          <a:bodyPr/>
          <a:lstStyle/>
          <a:p>
            <a:pPr eaLnBrk="1" hangingPunct="1"/>
            <a:r>
              <a:rPr lang="fr-FR" sz="2800" dirty="0" smtClean="0">
                <a:latin typeface="+mj-lt"/>
              </a:rPr>
              <a:t>Régulation de l’hématopoïèse</a:t>
            </a:r>
            <a:r>
              <a:rPr lang="fr-FR" sz="2800" dirty="0" smtClean="0"/>
              <a:t>: Cytokines</a:t>
            </a:r>
            <a:r>
              <a:rPr lang="fr-FR" sz="2800" b="1" dirty="0" smtClean="0"/>
              <a:t/>
            </a:r>
            <a:br>
              <a:rPr lang="fr-FR" sz="2800" b="1" dirty="0" smtClean="0"/>
            </a:br>
            <a:endParaRPr lang="fr-FR" sz="2800" dirty="0" smtClean="0">
              <a:latin typeface="+mj-lt"/>
            </a:endParaRPr>
          </a:p>
        </p:txBody>
      </p:sp>
      <p:pic>
        <p:nvPicPr>
          <p:cNvPr id="4" name="Image 3"/>
          <p:cNvPicPr/>
          <p:nvPr/>
        </p:nvPicPr>
        <p:blipFill>
          <a:blip r:embed="rId2" cstate="print"/>
          <a:srcRect/>
          <a:stretch>
            <a:fillRect/>
          </a:stretch>
        </p:blipFill>
        <p:spPr bwMode="auto">
          <a:xfrm>
            <a:off x="4259917" y="1819861"/>
            <a:ext cx="4714401" cy="3501081"/>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4294967295"/>
          </p:nvPr>
        </p:nvSpPr>
        <p:spPr>
          <a:xfrm>
            <a:off x="0" y="739808"/>
            <a:ext cx="7788275" cy="4886325"/>
          </a:xfrm>
        </p:spPr>
        <p:txBody>
          <a:bodyPr/>
          <a:lstStyle/>
          <a:p>
            <a:endParaRPr lang="fr-FR" sz="1600" dirty="0" smtClean="0">
              <a:latin typeface="+mj-lt"/>
            </a:endParaRPr>
          </a:p>
          <a:p>
            <a:r>
              <a:rPr lang="fr-FR" sz="2000" dirty="0" smtClean="0">
                <a:latin typeface="+mj-lt"/>
              </a:rPr>
              <a:t>Facteurs de croissance hématopoïétique</a:t>
            </a:r>
          </a:p>
          <a:p>
            <a:endParaRPr lang="fr-FR" sz="2000" dirty="0" smtClean="0">
              <a:latin typeface="+mj-lt"/>
            </a:endParaRPr>
          </a:p>
          <a:p>
            <a:pPr lvl="1"/>
            <a:r>
              <a:rPr lang="fr-FR" sz="1600" dirty="0" smtClean="0">
                <a:latin typeface="+mj-lt"/>
              </a:rPr>
              <a:t>Les facteurs multipotents :</a:t>
            </a:r>
          </a:p>
          <a:p>
            <a:pPr lvl="2"/>
            <a:r>
              <a:rPr lang="fr-FR" sz="1200" dirty="0" smtClean="0">
                <a:latin typeface="+mj-lt"/>
              </a:rPr>
              <a:t> Leur action s’effectue de manière directe sur des progéniteurs précoces. Leur action n’est donc pas limitée à une lignée (cf. Figure 5)</a:t>
            </a:r>
          </a:p>
          <a:p>
            <a:pPr lvl="2"/>
            <a:r>
              <a:rPr lang="fr-FR" sz="1200" dirty="0" smtClean="0">
                <a:latin typeface="+mj-lt"/>
              </a:rPr>
              <a:t>Interleukine 3 (IL-3): l’IL-3 est une glycoprotéine de 25 kDa synthétisée par les lymphocytes T. Elle agirait sur les progéniteurs précoces de presque toutes les lignées exceptée la lignée lymphoïde B. La sensibilité à l’IL-3 diminue au fur et à mesure que les progéniteurs se différencient. Son action doit être supportée par d’autres facteurs de croissance tels que le SCF pour l’ensemble de la lignée </a:t>
            </a:r>
            <a:r>
              <a:rPr lang="fr-FR" sz="1200" dirty="0" err="1" smtClean="0">
                <a:latin typeface="+mj-lt"/>
              </a:rPr>
              <a:t>granulo</a:t>
            </a:r>
            <a:r>
              <a:rPr lang="fr-FR" sz="1200" dirty="0" smtClean="0">
                <a:latin typeface="+mj-lt"/>
              </a:rPr>
              <a:t>/monocytaire et l’érythropoïétine pour la lignée érythroblastique. </a:t>
            </a:r>
          </a:p>
          <a:p>
            <a:pPr lvl="2"/>
            <a:r>
              <a:rPr lang="fr-FR" sz="1200" dirty="0" smtClean="0">
                <a:latin typeface="+mj-lt"/>
              </a:rPr>
              <a:t>Le GM-CSF (Granulocyte Macrophage-</a:t>
            </a:r>
            <a:r>
              <a:rPr lang="fr-FR" sz="1200" dirty="0" err="1" smtClean="0">
                <a:latin typeface="+mj-lt"/>
              </a:rPr>
              <a:t>Colony</a:t>
            </a:r>
            <a:r>
              <a:rPr lang="fr-FR" sz="1200" dirty="0" smtClean="0">
                <a:latin typeface="+mj-lt"/>
              </a:rPr>
              <a:t> </a:t>
            </a:r>
            <a:r>
              <a:rPr lang="fr-FR" sz="1200" dirty="0" err="1" smtClean="0">
                <a:latin typeface="+mj-lt"/>
              </a:rPr>
              <a:t>Stimulating</a:t>
            </a:r>
            <a:r>
              <a:rPr lang="fr-FR" sz="1200" dirty="0" smtClean="0">
                <a:latin typeface="+mj-lt"/>
              </a:rPr>
              <a:t> Factor) : le GM-CSF est une glycoprotéine de 22 </a:t>
            </a:r>
            <a:r>
              <a:rPr lang="fr-FR" sz="1200" dirty="0" err="1" smtClean="0">
                <a:latin typeface="+mj-lt"/>
              </a:rPr>
              <a:t>kDA</a:t>
            </a:r>
            <a:r>
              <a:rPr lang="fr-FR" sz="1200" dirty="0" smtClean="0">
                <a:latin typeface="+mj-lt"/>
              </a:rPr>
              <a:t> produite par les lymphocytes T, les cellules endothéliales et les fibroblastes. Il a une action très proche de celle de l'IL3 avec une activité sur la plupart des progéniteurs. Il agit également sur les cellules matures de la lignée granuleuse, monocytaire et éosinophile dont il augmente les fonctions et la durée de vie.</a:t>
            </a:r>
          </a:p>
          <a:p>
            <a:endParaRPr lang="fr-FR" sz="2000" dirty="0" smtClean="0">
              <a:latin typeface="+mj-lt"/>
            </a:endParaRPr>
          </a:p>
          <a:p>
            <a:pPr lvl="1"/>
            <a:r>
              <a:rPr lang="fr-FR" sz="1600" dirty="0" smtClean="0">
                <a:latin typeface="+mj-lt"/>
              </a:rPr>
              <a:t>Les facteurs restreints</a:t>
            </a:r>
          </a:p>
          <a:p>
            <a:pPr lvl="2"/>
            <a:r>
              <a:rPr lang="fr-FR" sz="1200" dirty="0" smtClean="0">
                <a:latin typeface="+mj-lt"/>
              </a:rPr>
              <a:t>Leur action s’effectue de manière directe mais sur des progéniteurs déjà engagés. Leurs effets sont donc restreints à une lignée et permettent l’acquisition des fonctions des cellules matures</a:t>
            </a:r>
          </a:p>
          <a:p>
            <a:pPr lvl="2"/>
            <a:r>
              <a:rPr lang="fr-FR" sz="1200" dirty="0" smtClean="0">
                <a:latin typeface="+mj-lt"/>
              </a:rPr>
              <a:t>Le G-CSF (Granulocyte -</a:t>
            </a:r>
            <a:r>
              <a:rPr lang="fr-FR" sz="1200" dirty="0" err="1" smtClean="0">
                <a:latin typeface="+mj-lt"/>
              </a:rPr>
              <a:t>Colony</a:t>
            </a:r>
            <a:r>
              <a:rPr lang="fr-FR" sz="1200" dirty="0" smtClean="0">
                <a:latin typeface="+mj-lt"/>
              </a:rPr>
              <a:t> </a:t>
            </a:r>
            <a:r>
              <a:rPr lang="fr-FR" sz="1200" dirty="0" err="1" smtClean="0">
                <a:latin typeface="+mj-lt"/>
              </a:rPr>
              <a:t>Stimulating</a:t>
            </a:r>
            <a:r>
              <a:rPr lang="fr-FR" sz="1200" dirty="0" smtClean="0">
                <a:latin typeface="+mj-lt"/>
              </a:rPr>
              <a:t> Factor) : Protéine de19 kDa synthétisée par les cellules endothéliales, les fibroblastes et les monocytes. Il stimule la prolifération et la différenciation des la lignée granulocytaire. avec une action prédominante sur la lignée granulocytaire neutrophile. </a:t>
            </a:r>
          </a:p>
          <a:p>
            <a:pPr lvl="2"/>
            <a:r>
              <a:rPr lang="fr-FR" sz="1200" dirty="0" smtClean="0">
                <a:latin typeface="+mj-lt"/>
              </a:rPr>
              <a:t>Le M-CSF (Macrophage-</a:t>
            </a:r>
            <a:r>
              <a:rPr lang="fr-FR" sz="1200" dirty="0" err="1" smtClean="0">
                <a:latin typeface="+mj-lt"/>
              </a:rPr>
              <a:t>Colony</a:t>
            </a:r>
            <a:r>
              <a:rPr lang="fr-FR" sz="1200" dirty="0" smtClean="0">
                <a:latin typeface="+mj-lt"/>
              </a:rPr>
              <a:t> </a:t>
            </a:r>
            <a:r>
              <a:rPr lang="fr-FR" sz="1200" dirty="0" err="1" smtClean="0">
                <a:latin typeface="+mj-lt"/>
              </a:rPr>
              <a:t>Stimulating</a:t>
            </a:r>
            <a:r>
              <a:rPr lang="fr-FR" sz="1200" dirty="0" smtClean="0">
                <a:latin typeface="+mj-lt"/>
              </a:rPr>
              <a:t> Factor) : il est synthétisé par les monocytes et les fibroblastes. Il a une action sur les progéniteurs engagés et est responsable de la croissance de la lignée monocytaire. </a:t>
            </a:r>
          </a:p>
          <a:p>
            <a:pPr lvl="2"/>
            <a:r>
              <a:rPr lang="fr-FR" sz="1200" dirty="0" smtClean="0">
                <a:latin typeface="+mj-lt"/>
              </a:rPr>
              <a:t>L’interleukine 5 (IL-5) : cette glycoprotéine est synthétisée par les lymphocytes T Elle agit sur la différenciation des progéniteurs éosinophiles et augmente la durée de vie des éosinophiles matures. Elle exerce également une fonction modulatrice sur la réponse immunitaire</a:t>
            </a:r>
          </a:p>
          <a:p>
            <a:pPr lvl="2"/>
            <a:r>
              <a:rPr lang="fr-FR" sz="1200" dirty="0" smtClean="0">
                <a:latin typeface="+mj-lt"/>
              </a:rPr>
              <a:t>La thrombopoïétine : Elle est le facteur de croissance de la lignée mégacaryocyte-plaquettaire. Elle agit au niveau des progéniteurs mégacaryocytaires. Elle aurait également une action plus large qui s’exercerait sur les progéniteurs plus immatures, notamment érythrocytaires. Elle est synthétisée principalement par le foie mais également par les cellules stromales et le rein. </a:t>
            </a:r>
          </a:p>
          <a:p>
            <a:endParaRPr lang="fr-FR" sz="2000" dirty="0" smtClean="0">
              <a:latin typeface="+mj-lt"/>
            </a:endParaRPr>
          </a:p>
          <a:p>
            <a:pPr lvl="1"/>
            <a:r>
              <a:rPr lang="fr-FR" sz="1600" dirty="0" smtClean="0">
                <a:latin typeface="+mj-lt"/>
              </a:rPr>
              <a:t>Facteur synergique: </a:t>
            </a:r>
          </a:p>
          <a:p>
            <a:pPr lvl="2"/>
            <a:r>
              <a:rPr lang="fr-FR" sz="1200" dirty="0" smtClean="0">
                <a:latin typeface="+mj-lt"/>
              </a:rPr>
              <a:t>Ils agissent en potentialisant l’effet des autres facteurs. Ils agiraient sur les précurseurs multipotents en les faisant entrer dans les phases actives du cycle cellulaire. Bien qu’ils ne soient pas capables de maintenir une prolifération à eux seuls, ils permettraient de préparer les progéniteurs à recevoir un autre signal de prolifération. Les plus importants de ces facteurs sont le SCF, l’IL-1, l’IL4 et l’IL6.</a:t>
            </a:r>
          </a:p>
          <a:p>
            <a:pPr lvl="2"/>
            <a:r>
              <a:rPr lang="fr-FR" sz="1200" dirty="0" smtClean="0">
                <a:latin typeface="+mj-lt"/>
              </a:rPr>
              <a:t>Le SCF (Stem </a:t>
            </a:r>
            <a:r>
              <a:rPr lang="fr-FR" sz="1200" dirty="0" err="1" smtClean="0">
                <a:latin typeface="+mj-lt"/>
              </a:rPr>
              <a:t>cell</a:t>
            </a:r>
            <a:r>
              <a:rPr lang="fr-FR" sz="1200" dirty="0" smtClean="0">
                <a:latin typeface="+mj-lt"/>
              </a:rPr>
              <a:t> Factor) : cette glycoprotéine synthétisée par les cellules stromales de la moelle est le ligand du récepteur c-kit (CD117). Il agit en synergie avec de nombreux autres facteurs tels que l’IL-3 avec une action sur les stades précoces de l’hématopoïèse et l’EPO avec une action aux différentes étapes de la différenciation erythroïde. </a:t>
            </a:r>
          </a:p>
          <a:p>
            <a:pPr lvl="2"/>
            <a:r>
              <a:rPr lang="fr-FR" sz="1200" dirty="0" smtClean="0">
                <a:latin typeface="+mj-lt"/>
              </a:rPr>
              <a:t>Interleukine 6 (IL-6) : cette glycoprotéine de 26 kDa est secrétée par les macrophages, les lymphocytes T et les fibroblastes. Elle agit en synergie avec l’IL-3 et le GM-CSF avec une action sur les stades précoces de l’hématopoïèse. Par ailleurs, l’IL-6 stimule la réponse inflammatoire. </a:t>
            </a:r>
          </a:p>
          <a:p>
            <a:endParaRPr lang="fr-FR" sz="2000" dirty="0" smtClean="0">
              <a:latin typeface="+mj-lt"/>
            </a:endParaRPr>
          </a:p>
          <a:p>
            <a:endParaRPr lang="fr-FR" sz="2000" dirty="0" smtClean="0">
              <a:latin typeface="+mj-lt"/>
            </a:endParaRPr>
          </a:p>
          <a:p>
            <a:r>
              <a:rPr lang="fr-FR" sz="2000" dirty="0" smtClean="0">
                <a:latin typeface="+mj-lt"/>
              </a:rPr>
              <a:t>Inhibiteurs de l’hématopoïèse</a:t>
            </a:r>
          </a:p>
          <a:p>
            <a:endParaRPr lang="fr-FR" sz="2000" dirty="0" smtClean="0">
              <a:latin typeface="+mj-lt"/>
            </a:endParaRPr>
          </a:p>
          <a:p>
            <a:pPr>
              <a:buNone/>
            </a:pPr>
            <a:endParaRPr lang="fr-FR" sz="2000" dirty="0" smtClean="0">
              <a:latin typeface="+mj-lt"/>
            </a:endParaRPr>
          </a:p>
          <a:p>
            <a:endParaRPr lang="fr-FR" sz="1600" dirty="0" smtClean="0">
              <a:latin typeface="+mj-lt"/>
            </a:endParaRPr>
          </a:p>
          <a:p>
            <a:pPr lvl="2"/>
            <a:endParaRPr lang="fr-FR" sz="1100" dirty="0" smtClean="0">
              <a:latin typeface="+mj-lt"/>
            </a:endParaRPr>
          </a:p>
          <a:p>
            <a:pPr lvl="2"/>
            <a:endParaRPr lang="fr-FR" sz="1100" dirty="0" smtClean="0">
              <a:latin typeface="+mj-lt"/>
            </a:endParaRPr>
          </a:p>
          <a:p>
            <a:pPr lvl="2">
              <a:buFontTx/>
              <a:buNone/>
            </a:pPr>
            <a:endParaRPr lang="fr-FR" sz="1400" dirty="0" smtClean="0">
              <a:latin typeface="+mj-lt"/>
            </a:endParaRPr>
          </a:p>
        </p:txBody>
      </p:sp>
      <p:sp>
        <p:nvSpPr>
          <p:cNvPr id="47107" name="Titre 4"/>
          <p:cNvSpPr>
            <a:spLocks noGrp="1"/>
          </p:cNvSpPr>
          <p:nvPr>
            <p:ph type="title" idx="4294967295"/>
          </p:nvPr>
        </p:nvSpPr>
        <p:spPr>
          <a:xfrm>
            <a:off x="0" y="0"/>
            <a:ext cx="8229600" cy="1143000"/>
          </a:xfrm>
        </p:spPr>
        <p:txBody>
          <a:bodyPr/>
          <a:lstStyle/>
          <a:p>
            <a:pPr eaLnBrk="1" hangingPunct="1"/>
            <a:r>
              <a:rPr lang="fr-FR" sz="2800" dirty="0" smtClean="0">
                <a:latin typeface="+mj-lt"/>
              </a:rPr>
              <a:t>Régulation de l’hématopoïèse</a:t>
            </a:r>
            <a:r>
              <a:rPr lang="fr-FR" sz="2800" dirty="0" smtClean="0"/>
              <a:t>: Cytokines</a:t>
            </a:r>
            <a:r>
              <a:rPr lang="fr-FR" sz="2800" b="1" dirty="0" smtClean="0"/>
              <a:t/>
            </a:r>
            <a:br>
              <a:rPr lang="fr-FR" sz="2800" b="1" dirty="0" smtClean="0"/>
            </a:br>
            <a:endParaRPr lang="fr-FR" sz="2800" dirty="0" smtClean="0">
              <a:latin typeface="+mj-lt"/>
            </a:endParaRPr>
          </a:p>
        </p:txBody>
      </p:sp>
      <p:pic>
        <p:nvPicPr>
          <p:cNvPr id="4" name="Image 3"/>
          <p:cNvPicPr/>
          <p:nvPr/>
        </p:nvPicPr>
        <p:blipFill>
          <a:blip r:embed="rId2" cstate="print"/>
          <a:srcRect/>
          <a:stretch>
            <a:fillRect/>
          </a:stretch>
        </p:blipFill>
        <p:spPr bwMode="auto">
          <a:xfrm>
            <a:off x="4259917" y="1819861"/>
            <a:ext cx="4714401" cy="3501081"/>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4294967295"/>
          </p:nvPr>
        </p:nvSpPr>
        <p:spPr>
          <a:xfrm>
            <a:off x="0" y="739808"/>
            <a:ext cx="7788275" cy="4886325"/>
          </a:xfrm>
        </p:spPr>
        <p:txBody>
          <a:bodyPr/>
          <a:lstStyle/>
          <a:p>
            <a:endParaRPr lang="fr-FR" sz="1600" dirty="0" smtClean="0">
              <a:latin typeface="+mj-lt"/>
            </a:endParaRPr>
          </a:p>
          <a:p>
            <a:r>
              <a:rPr lang="fr-FR" sz="2000" dirty="0" smtClean="0">
                <a:latin typeface="+mj-lt"/>
              </a:rPr>
              <a:t>Facteurs de croissance hématopoïétique</a:t>
            </a:r>
          </a:p>
          <a:p>
            <a:endParaRPr lang="fr-FR" sz="2000" dirty="0" smtClean="0">
              <a:latin typeface="+mj-lt"/>
            </a:endParaRPr>
          </a:p>
          <a:p>
            <a:pPr lvl="1"/>
            <a:r>
              <a:rPr lang="fr-FR" sz="1600" dirty="0" smtClean="0">
                <a:latin typeface="+mj-lt"/>
              </a:rPr>
              <a:t>Les facteurs multipotents :</a:t>
            </a:r>
          </a:p>
          <a:p>
            <a:pPr lvl="2"/>
            <a:r>
              <a:rPr lang="fr-FR" sz="1200" dirty="0" smtClean="0">
                <a:latin typeface="+mj-lt"/>
              </a:rPr>
              <a:t> Leur action s’effectue de manière directe sur des progéniteurs précoces. Leur action n’est donc pas limitée à une lignée (cf. Figure 5)</a:t>
            </a:r>
          </a:p>
          <a:p>
            <a:pPr lvl="2"/>
            <a:r>
              <a:rPr lang="fr-FR" sz="1200" dirty="0" smtClean="0">
                <a:latin typeface="+mj-lt"/>
              </a:rPr>
              <a:t>Interleukine 3 (IL-3): l’IL-3 est une glycoprotéine de 25 kDa synthétisée par les lymphocytes T. Elle agirait sur les progéniteurs précoces de presque toutes les lignées exceptée la lignée lymphoïde B. La sensibilité à l’IL-3 diminue au fur et à mesure que les progéniteurs se différencient. Son action doit être supportée par d’autres facteurs de croissance tels que le SCF pour l’ensemble de la lignée </a:t>
            </a:r>
            <a:r>
              <a:rPr lang="fr-FR" sz="1200" dirty="0" err="1" smtClean="0">
                <a:latin typeface="+mj-lt"/>
              </a:rPr>
              <a:t>granulo</a:t>
            </a:r>
            <a:r>
              <a:rPr lang="fr-FR" sz="1200" dirty="0" smtClean="0">
                <a:latin typeface="+mj-lt"/>
              </a:rPr>
              <a:t>/monocytaire et l’érythropoïétine pour la lignée érythroblastique. </a:t>
            </a:r>
          </a:p>
          <a:p>
            <a:pPr lvl="2"/>
            <a:r>
              <a:rPr lang="fr-FR" sz="1200" dirty="0" smtClean="0">
                <a:latin typeface="+mj-lt"/>
              </a:rPr>
              <a:t>Le GM-CSF (Granulocyte Macrophage-</a:t>
            </a:r>
            <a:r>
              <a:rPr lang="fr-FR" sz="1200" dirty="0" err="1" smtClean="0">
                <a:latin typeface="+mj-lt"/>
              </a:rPr>
              <a:t>Colony</a:t>
            </a:r>
            <a:r>
              <a:rPr lang="fr-FR" sz="1200" dirty="0" smtClean="0">
                <a:latin typeface="+mj-lt"/>
              </a:rPr>
              <a:t> </a:t>
            </a:r>
            <a:r>
              <a:rPr lang="fr-FR" sz="1200" dirty="0" err="1" smtClean="0">
                <a:latin typeface="+mj-lt"/>
              </a:rPr>
              <a:t>Stimulating</a:t>
            </a:r>
            <a:r>
              <a:rPr lang="fr-FR" sz="1200" dirty="0" smtClean="0">
                <a:latin typeface="+mj-lt"/>
              </a:rPr>
              <a:t> Factor) : le GM-CSF est une glycoprotéine de 22 </a:t>
            </a:r>
            <a:r>
              <a:rPr lang="fr-FR" sz="1200" dirty="0" err="1" smtClean="0">
                <a:latin typeface="+mj-lt"/>
              </a:rPr>
              <a:t>kDA</a:t>
            </a:r>
            <a:r>
              <a:rPr lang="fr-FR" sz="1200" dirty="0" smtClean="0">
                <a:latin typeface="+mj-lt"/>
              </a:rPr>
              <a:t> produite par les lymphocytes T, les cellules endothéliales et les fibroblastes. Il a une action très proche de celle de l'IL3 avec une activité sur la plupart des progéniteurs. Il agit également sur les cellules matures de la lignée granuleuse, monocytaire et éosinophile dont il augmente les fonctions et la durée de vie.</a:t>
            </a:r>
          </a:p>
          <a:p>
            <a:endParaRPr lang="fr-FR" sz="2000" dirty="0" smtClean="0">
              <a:latin typeface="+mj-lt"/>
            </a:endParaRPr>
          </a:p>
          <a:p>
            <a:pPr lvl="1"/>
            <a:r>
              <a:rPr lang="fr-FR" sz="1600" dirty="0" smtClean="0">
                <a:latin typeface="+mj-lt"/>
              </a:rPr>
              <a:t>Les facteurs restreints</a:t>
            </a:r>
          </a:p>
          <a:p>
            <a:pPr lvl="2"/>
            <a:r>
              <a:rPr lang="fr-FR" sz="1200" dirty="0" smtClean="0">
                <a:latin typeface="+mj-lt"/>
              </a:rPr>
              <a:t>Leur action s’effectue de manière directe mais sur des progéniteurs déjà engagés. Leurs effets sont donc restreints à une lignée et permettent l’acquisition des fonctions des cellules matures</a:t>
            </a:r>
          </a:p>
          <a:p>
            <a:pPr lvl="2"/>
            <a:r>
              <a:rPr lang="fr-FR" sz="1200" dirty="0" smtClean="0">
                <a:latin typeface="+mj-lt"/>
              </a:rPr>
              <a:t>Le G-CSF (Granulocyte -</a:t>
            </a:r>
            <a:r>
              <a:rPr lang="fr-FR" sz="1200" dirty="0" err="1" smtClean="0">
                <a:latin typeface="+mj-lt"/>
              </a:rPr>
              <a:t>Colony</a:t>
            </a:r>
            <a:r>
              <a:rPr lang="fr-FR" sz="1200" dirty="0" smtClean="0">
                <a:latin typeface="+mj-lt"/>
              </a:rPr>
              <a:t> </a:t>
            </a:r>
            <a:r>
              <a:rPr lang="fr-FR" sz="1200" dirty="0" err="1" smtClean="0">
                <a:latin typeface="+mj-lt"/>
              </a:rPr>
              <a:t>Stimulating</a:t>
            </a:r>
            <a:r>
              <a:rPr lang="fr-FR" sz="1200" dirty="0" smtClean="0">
                <a:latin typeface="+mj-lt"/>
              </a:rPr>
              <a:t> Factor) : Protéine de19 kDa synthétisée par les cellules endothéliales, les fibroblastes et les monocytes. Il stimule la prolifération et la différenciation des la lignée granulocytaire. avec une action prédominante sur la lignée granulocytaire neutrophile. </a:t>
            </a:r>
          </a:p>
          <a:p>
            <a:pPr lvl="2"/>
            <a:r>
              <a:rPr lang="fr-FR" sz="1200" dirty="0" smtClean="0">
                <a:latin typeface="+mj-lt"/>
              </a:rPr>
              <a:t>Le M-CSF (Macrophage-</a:t>
            </a:r>
            <a:r>
              <a:rPr lang="fr-FR" sz="1200" dirty="0" err="1" smtClean="0">
                <a:latin typeface="+mj-lt"/>
              </a:rPr>
              <a:t>Colony</a:t>
            </a:r>
            <a:r>
              <a:rPr lang="fr-FR" sz="1200" dirty="0" smtClean="0">
                <a:latin typeface="+mj-lt"/>
              </a:rPr>
              <a:t> </a:t>
            </a:r>
            <a:r>
              <a:rPr lang="fr-FR" sz="1200" dirty="0" err="1" smtClean="0">
                <a:latin typeface="+mj-lt"/>
              </a:rPr>
              <a:t>Stimulating</a:t>
            </a:r>
            <a:r>
              <a:rPr lang="fr-FR" sz="1200" dirty="0" smtClean="0">
                <a:latin typeface="+mj-lt"/>
              </a:rPr>
              <a:t> Factor) : il est synthétisé par les monocytes et les fibroblastes. Il a une action sur les progéniteurs engagés et est responsable de la croissance de la lignée monocytaire. </a:t>
            </a:r>
          </a:p>
          <a:p>
            <a:pPr lvl="2"/>
            <a:r>
              <a:rPr lang="fr-FR" sz="1200" dirty="0" smtClean="0">
                <a:latin typeface="+mj-lt"/>
              </a:rPr>
              <a:t>L’interleukine 5 (IL-5) : cette glycoprotéine est synthétisée par les lymphocytes T Elle agit sur la différenciation des progéniteurs éosinophiles et augmente la durée de vie des éosinophiles matures. Elle exerce également une fonction modulatrice sur la réponse immunitaire</a:t>
            </a:r>
          </a:p>
          <a:p>
            <a:pPr lvl="2"/>
            <a:r>
              <a:rPr lang="fr-FR" sz="1200" dirty="0" smtClean="0">
                <a:latin typeface="+mj-lt"/>
              </a:rPr>
              <a:t>La thrombopoïétine : Elle est le facteur de croissance de la lignée mégacaryocyte-plaquettaire. Elle agit au niveau des progéniteurs mégacaryocytaires. Elle aurait également une action plus large qui s’exercerait sur les progéniteurs plus immatures, notamment érythrocytaires. Elle est synthétisée principalement par le foie mais également par les cellules stromales et le rein. </a:t>
            </a:r>
          </a:p>
          <a:p>
            <a:endParaRPr lang="fr-FR" sz="2000" dirty="0" smtClean="0">
              <a:latin typeface="+mj-lt"/>
            </a:endParaRPr>
          </a:p>
          <a:p>
            <a:pPr lvl="1"/>
            <a:r>
              <a:rPr lang="fr-FR" sz="1600" dirty="0" smtClean="0">
                <a:latin typeface="+mj-lt"/>
              </a:rPr>
              <a:t>Facteur synergique: </a:t>
            </a:r>
          </a:p>
          <a:p>
            <a:pPr lvl="2"/>
            <a:r>
              <a:rPr lang="fr-FR" sz="1200" dirty="0" smtClean="0">
                <a:latin typeface="+mj-lt"/>
              </a:rPr>
              <a:t>Ils agissent en potentialisant l’effet des autres facteurs. Ils agiraient sur les précurseurs multipotents en les faisant entrer dans les phases actives du cycle cellulaire. Bien qu’ils ne soient pas capables de maintenir une prolifération à eux seuls, ils permettraient de préparer les progéniteurs à recevoir un autre signal de prolifération. Les plus importants de ces facteurs sont le SCF, l’IL-1, l’IL4 et l’IL6.</a:t>
            </a:r>
          </a:p>
          <a:p>
            <a:pPr lvl="2"/>
            <a:r>
              <a:rPr lang="fr-FR" sz="1200" dirty="0" smtClean="0">
                <a:latin typeface="+mj-lt"/>
              </a:rPr>
              <a:t>Le SCF (Stem </a:t>
            </a:r>
            <a:r>
              <a:rPr lang="fr-FR" sz="1200" dirty="0" err="1" smtClean="0">
                <a:latin typeface="+mj-lt"/>
              </a:rPr>
              <a:t>cell</a:t>
            </a:r>
            <a:r>
              <a:rPr lang="fr-FR" sz="1200" dirty="0" smtClean="0">
                <a:latin typeface="+mj-lt"/>
              </a:rPr>
              <a:t> Factor) : cette glycoprotéine synthétisée par les cellules stromales de la moelle est le ligand du récepteur c-kit (CD117). Il agit en synergie avec de nombreux autres facteurs tels que l’IL-3 avec une action sur les stades précoces de l’hématopoïèse et l’EPO avec une action aux différentes étapes de la différenciation erythroïde. </a:t>
            </a:r>
          </a:p>
          <a:p>
            <a:pPr lvl="2"/>
            <a:r>
              <a:rPr lang="fr-FR" sz="1200" dirty="0" smtClean="0">
                <a:latin typeface="+mj-lt"/>
              </a:rPr>
              <a:t>Interleukine 6 (IL-6) : cette glycoprotéine de 26 kDa est secrétée par les macrophages, les lymphocytes T et les fibroblastes. Elle agit en synergie avec l’IL-3 et le GM-CSF avec une action sur les stades précoces de l’hématopoïèse. Par ailleurs, l’IL-6 stimule la réponse inflammatoire. </a:t>
            </a:r>
          </a:p>
          <a:p>
            <a:endParaRPr lang="fr-FR" sz="2000" dirty="0" smtClean="0">
              <a:latin typeface="+mj-lt"/>
            </a:endParaRPr>
          </a:p>
          <a:p>
            <a:endParaRPr lang="fr-FR" sz="2000" dirty="0" smtClean="0">
              <a:latin typeface="+mj-lt"/>
            </a:endParaRPr>
          </a:p>
          <a:p>
            <a:r>
              <a:rPr lang="fr-FR" sz="2000" dirty="0" smtClean="0">
                <a:latin typeface="+mj-lt"/>
              </a:rPr>
              <a:t>Inhibiteurs de l’hématopoïèse</a:t>
            </a:r>
          </a:p>
          <a:p>
            <a:endParaRPr lang="fr-FR" sz="2000" dirty="0" smtClean="0">
              <a:latin typeface="+mj-lt"/>
            </a:endParaRPr>
          </a:p>
          <a:p>
            <a:pPr>
              <a:buNone/>
            </a:pPr>
            <a:endParaRPr lang="fr-FR" sz="2000" dirty="0" smtClean="0">
              <a:latin typeface="+mj-lt"/>
            </a:endParaRPr>
          </a:p>
          <a:p>
            <a:endParaRPr lang="fr-FR" sz="1600" dirty="0" smtClean="0">
              <a:latin typeface="+mj-lt"/>
            </a:endParaRPr>
          </a:p>
          <a:p>
            <a:pPr lvl="2"/>
            <a:endParaRPr lang="fr-FR" sz="1100" dirty="0" smtClean="0">
              <a:latin typeface="+mj-lt"/>
            </a:endParaRPr>
          </a:p>
          <a:p>
            <a:pPr lvl="2"/>
            <a:endParaRPr lang="fr-FR" sz="1100" dirty="0" smtClean="0">
              <a:latin typeface="+mj-lt"/>
            </a:endParaRPr>
          </a:p>
          <a:p>
            <a:pPr lvl="2">
              <a:buFontTx/>
              <a:buNone/>
            </a:pPr>
            <a:endParaRPr lang="fr-FR" sz="1400" dirty="0" smtClean="0">
              <a:latin typeface="+mj-lt"/>
            </a:endParaRPr>
          </a:p>
        </p:txBody>
      </p:sp>
      <p:sp>
        <p:nvSpPr>
          <p:cNvPr id="47107" name="Titre 4"/>
          <p:cNvSpPr>
            <a:spLocks noGrp="1"/>
          </p:cNvSpPr>
          <p:nvPr>
            <p:ph type="title" idx="4294967295"/>
          </p:nvPr>
        </p:nvSpPr>
        <p:spPr>
          <a:xfrm>
            <a:off x="0" y="0"/>
            <a:ext cx="8229600" cy="1143000"/>
          </a:xfrm>
        </p:spPr>
        <p:txBody>
          <a:bodyPr/>
          <a:lstStyle/>
          <a:p>
            <a:pPr eaLnBrk="1" hangingPunct="1"/>
            <a:r>
              <a:rPr lang="fr-FR" sz="2800" dirty="0" smtClean="0">
                <a:latin typeface="+mj-lt"/>
              </a:rPr>
              <a:t>Régulation de l’hématopoïèse</a:t>
            </a:r>
            <a:r>
              <a:rPr lang="fr-FR" sz="2800" dirty="0" smtClean="0"/>
              <a:t>: Cytokines</a:t>
            </a:r>
            <a:r>
              <a:rPr lang="fr-FR" sz="2800" b="1" dirty="0" smtClean="0"/>
              <a:t/>
            </a:r>
            <a:br>
              <a:rPr lang="fr-FR" sz="2800" b="1" dirty="0" smtClean="0"/>
            </a:br>
            <a:endParaRPr lang="fr-FR" sz="2800" dirty="0" smtClean="0">
              <a:latin typeface="+mj-lt"/>
            </a:endParaRPr>
          </a:p>
        </p:txBody>
      </p:sp>
      <p:pic>
        <p:nvPicPr>
          <p:cNvPr id="4" name="Image 3"/>
          <p:cNvPicPr/>
          <p:nvPr/>
        </p:nvPicPr>
        <p:blipFill>
          <a:blip r:embed="rId2" cstate="print"/>
          <a:srcRect/>
          <a:stretch>
            <a:fillRect/>
          </a:stretch>
        </p:blipFill>
        <p:spPr bwMode="auto">
          <a:xfrm>
            <a:off x="4259917" y="1819861"/>
            <a:ext cx="4714401" cy="3501081"/>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3425</TotalTime>
  <Words>6216</Words>
  <Application>Microsoft Office PowerPoint</Application>
  <PresentationFormat>Affichage à l'écran (4:3)</PresentationFormat>
  <Paragraphs>1216</Paragraphs>
  <Slides>93</Slides>
  <Notes>0</Notes>
  <HiddenSlides>0</HiddenSlides>
  <MMClips>0</MMClips>
  <ScaleCrop>false</ScaleCrop>
  <HeadingPairs>
    <vt:vector size="4" baseType="variant">
      <vt:variant>
        <vt:lpstr>Thème</vt:lpstr>
      </vt:variant>
      <vt:variant>
        <vt:i4>1</vt:i4>
      </vt:variant>
      <vt:variant>
        <vt:lpstr>Titres des diapositives</vt:lpstr>
      </vt:variant>
      <vt:variant>
        <vt:i4>93</vt:i4>
      </vt:variant>
    </vt:vector>
  </HeadingPairs>
  <TitlesOfParts>
    <vt:vector size="94" baseType="lpstr">
      <vt:lpstr>Modèle par défaut</vt:lpstr>
      <vt:lpstr>Hématopoïèse</vt:lpstr>
      <vt:lpstr>Introduction</vt:lpstr>
      <vt:lpstr>Sites de l’hématopoïèse</vt:lpstr>
      <vt:lpstr>Sites de l’hématopoïèse</vt:lpstr>
      <vt:lpstr>Sites de l’hématopoïèse</vt:lpstr>
      <vt:lpstr>Sites de l’hématopoïèse</vt:lpstr>
      <vt:lpstr>Structure de la moelle hématopoïétique</vt:lpstr>
      <vt:lpstr>Structure de la moelle hématopoïétique</vt:lpstr>
      <vt:lpstr>Structure de la moelle hématopoïétique</vt:lpstr>
      <vt:lpstr>Les sinusoïdes</vt:lpstr>
      <vt:lpstr>Les sinusoïdes</vt:lpstr>
      <vt:lpstr>Structure de la moelle hématopoïétique</vt:lpstr>
      <vt:lpstr>Le microenvironnement hématopoïétique ou stroma</vt:lpstr>
      <vt:lpstr>Matrice cellulaire</vt:lpstr>
      <vt:lpstr>Matrice cellulaire</vt:lpstr>
      <vt:lpstr>Matrice cellulaire</vt:lpstr>
      <vt:lpstr>Matrice extracellulaire</vt:lpstr>
      <vt:lpstr>Matrice extracellulaire</vt:lpstr>
      <vt:lpstr>Organisation anatomique et fonctionnelle médullaire</vt:lpstr>
      <vt:lpstr>Organisation anatomique et fonctionnelle médullaire</vt:lpstr>
      <vt:lpstr>Organisation anatomique et fonctionnelle médullaire</vt:lpstr>
      <vt:lpstr>Les compartiments cellulaires de l’hématopoïèse</vt:lpstr>
      <vt:lpstr>Les compartiments cellulaires de l’hématopoïèse</vt:lpstr>
      <vt:lpstr>Les compartiments cellulaires de l’hématopoïèse: cellules souches</vt:lpstr>
      <vt:lpstr>Les compartiments cellulaires de l’hématopoïèse: cellules souches</vt:lpstr>
      <vt:lpstr>Les compartiments cellulaires de l’hématopoïèse: cellules souches</vt:lpstr>
      <vt:lpstr>Les progéniteurs hématopoïétiques</vt:lpstr>
      <vt:lpstr>Les progéniteurs hématopoïétiques</vt:lpstr>
      <vt:lpstr>Les progéniteurs hématopoïétiques</vt:lpstr>
      <vt:lpstr>Les progéniteurs hématopoïétiques</vt:lpstr>
      <vt:lpstr>Les précurseurs hématopoïétiques</vt:lpstr>
      <vt:lpstr>Les précurseurs hématopoïétiques</vt:lpstr>
      <vt:lpstr>Caractéristique phénotypique des différents compartiments</vt:lpstr>
      <vt:lpstr>Régulation de l’hématopoïèse: Cytokines </vt:lpstr>
      <vt:lpstr>Régulation de l’hématopoïèse: Cytokines </vt:lpstr>
      <vt:lpstr>Régulation de l’hématopoïèse: Cytokines </vt:lpstr>
      <vt:lpstr>Régulation de l’hématopoïèse: Cytokines </vt:lpstr>
      <vt:lpstr>Superfamille des Récepteurs de cytokines hématopoïétiques </vt:lpstr>
      <vt:lpstr>Superfamille des Récepteurs de cytokines hématopoïétiques </vt:lpstr>
      <vt:lpstr>Superfamille des Récepteurs de cytokines hématopoïétiques </vt:lpstr>
      <vt:lpstr>Superfamille des Récepteurs à tyrosine kinase</vt:lpstr>
      <vt:lpstr>Transduction du signal</vt:lpstr>
      <vt:lpstr>Facteurs de transcription</vt:lpstr>
      <vt:lpstr>Micro environnement </vt:lpstr>
      <vt:lpstr>Erythropoïèse</vt:lpstr>
      <vt:lpstr>Erythropoïèse</vt:lpstr>
      <vt:lpstr>Erythropoïèse</vt:lpstr>
      <vt:lpstr>Erythropoïèse</vt:lpstr>
      <vt:lpstr>Erythropoïèse</vt:lpstr>
      <vt:lpstr>Erythropoïèse</vt:lpstr>
      <vt:lpstr>Erythropoïèse</vt:lpstr>
      <vt:lpstr>Erythropoïèse</vt:lpstr>
      <vt:lpstr>Erythropoïèse</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Lymphopoïèse</vt:lpstr>
      <vt:lpstr>Thymus </vt:lpstr>
      <vt:lpstr>Ganglions Lymphatiques </vt:lpstr>
      <vt:lpstr>Ganglions Lymphatiques </vt:lpstr>
      <vt:lpstr>Ganglions Lymphatiques </vt:lpstr>
      <vt:lpstr>Ganglions Lymphatiques </vt:lpstr>
      <vt:lpstr>Ganglions Lymphatiques </vt:lpstr>
      <vt:lpstr>Rate </vt:lpstr>
      <vt:lpstr>Rate </vt:lpstr>
      <vt:lpstr>Rate </vt:lpstr>
      <vt:lpstr>Rate </vt:lpstr>
      <vt:lpstr>Rate </vt:lpstr>
      <vt:lpstr>Tissus lymphoïde annexé au cellules: MALT </vt:lpstr>
      <vt:lpstr>Tissus lymphoïde annexé au cellules: MALT </vt:lpstr>
      <vt:lpstr>Diapositive 81</vt:lpstr>
      <vt:lpstr>Diapositive 82</vt:lpstr>
      <vt:lpstr>Le microenvironnement hématopoïétique ou stroma</vt:lpstr>
      <vt:lpstr>Le microenvironnement médullaire </vt:lpstr>
      <vt:lpstr>Le microenvironnement médullaire </vt:lpstr>
      <vt:lpstr>Le microenvironnement médullaire </vt:lpstr>
      <vt:lpstr>Le microenvironnement médullaire </vt:lpstr>
      <vt:lpstr>Le microenvironnement médullaire </vt:lpstr>
      <vt:lpstr>Les cellules souches multipotentes (Stem Cells)</vt:lpstr>
      <vt:lpstr>Les cellules souches multipotentes (Stem Cells)</vt:lpstr>
      <vt:lpstr>Régulation de l’hématopoïèse: Cytokines </vt:lpstr>
      <vt:lpstr>Régulation de l’hématopoïèse: Cytokines </vt:lpstr>
      <vt:lpstr>Régulation de l’hématopoïèse: Cytokines </vt:lpstr>
    </vt:vector>
  </TitlesOfParts>
  <Company>D.I.T.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Hématopoïèse</dc:title>
  <dc:creator>hemato3</dc:creator>
  <cp:lastModifiedBy>Olivier</cp:lastModifiedBy>
  <cp:revision>66</cp:revision>
  <dcterms:created xsi:type="dcterms:W3CDTF">2010-01-25T13:39:46Z</dcterms:created>
  <dcterms:modified xsi:type="dcterms:W3CDTF">2011-10-05T03:17:31Z</dcterms:modified>
</cp:coreProperties>
</file>