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69" r:id="rId3"/>
    <p:sldId id="427" r:id="rId4"/>
    <p:sldId id="428" r:id="rId5"/>
    <p:sldId id="431" r:id="rId6"/>
    <p:sldId id="432" r:id="rId7"/>
    <p:sldId id="443" r:id="rId8"/>
    <p:sldId id="441" r:id="rId9"/>
    <p:sldId id="446" r:id="rId10"/>
    <p:sldId id="408" r:id="rId11"/>
    <p:sldId id="367" r:id="rId12"/>
    <p:sldId id="368" r:id="rId13"/>
    <p:sldId id="403" r:id="rId14"/>
    <p:sldId id="450" r:id="rId15"/>
    <p:sldId id="271" r:id="rId16"/>
    <p:sldId id="451" r:id="rId17"/>
    <p:sldId id="458" r:id="rId18"/>
    <p:sldId id="490" r:id="rId19"/>
    <p:sldId id="491" r:id="rId20"/>
    <p:sldId id="455" r:id="rId21"/>
    <p:sldId id="329" r:id="rId22"/>
    <p:sldId id="275" r:id="rId23"/>
    <p:sldId id="366" r:id="rId24"/>
    <p:sldId id="392" r:id="rId25"/>
    <p:sldId id="460" r:id="rId26"/>
    <p:sldId id="456" r:id="rId27"/>
    <p:sldId id="461" r:id="rId28"/>
    <p:sldId id="462" r:id="rId29"/>
    <p:sldId id="463" r:id="rId30"/>
    <p:sldId id="497" r:id="rId31"/>
    <p:sldId id="464" r:id="rId32"/>
    <p:sldId id="499" r:id="rId33"/>
    <p:sldId id="498" r:id="rId34"/>
    <p:sldId id="457" r:id="rId35"/>
    <p:sldId id="495" r:id="rId36"/>
    <p:sldId id="493" r:id="rId37"/>
    <p:sldId id="494" r:id="rId38"/>
    <p:sldId id="470" r:id="rId39"/>
    <p:sldId id="465" r:id="rId40"/>
    <p:sldId id="482" r:id="rId41"/>
    <p:sldId id="483" r:id="rId42"/>
    <p:sldId id="471" r:id="rId43"/>
    <p:sldId id="474" r:id="rId44"/>
    <p:sldId id="475" r:id="rId45"/>
    <p:sldId id="472" r:id="rId46"/>
    <p:sldId id="416" r:id="rId47"/>
    <p:sldId id="484" r:id="rId48"/>
    <p:sldId id="417" r:id="rId49"/>
    <p:sldId id="473" r:id="rId50"/>
    <p:sldId id="420" r:id="rId51"/>
    <p:sldId id="492" r:id="rId52"/>
    <p:sldId id="489" r:id="rId53"/>
    <p:sldId id="487" r:id="rId54"/>
    <p:sldId id="496" r:id="rId55"/>
    <p:sldId id="485" r:id="rId56"/>
    <p:sldId id="486" r:id="rId57"/>
    <p:sldId id="488" r:id="rId58"/>
    <p:sldId id="454" r:id="rId59"/>
  </p:sldIdLst>
  <p:sldSz cx="9144000" cy="6858000" type="screen4x3"/>
  <p:notesSz cx="6858000" cy="9144000"/>
  <p:defaultTextStyle>
    <a:defPPr>
      <a:defRPr lang="fr-FR"/>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87868" autoAdjust="0"/>
  </p:normalViewPr>
  <p:slideViewPr>
    <p:cSldViewPr>
      <p:cViewPr varScale="1">
        <p:scale>
          <a:sx n="62" d="100"/>
          <a:sy n="62" d="100"/>
        </p:scale>
        <p:origin x="-6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1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fr-FR"/>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83A7E055-0883-4168-B200-E8EB46ECB21C}"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file:///C:\pubmed\18251820" TargetMode="External"/><Relationship Id="rId3" Type="http://schemas.openxmlformats.org/officeDocument/2006/relationships/hyperlink" Target="javascript:AL_get(this,%20'jour',%20'J%20Am%20Geriatr%20Soc.');" TargetMode="External"/><Relationship Id="rId7" Type="http://schemas.openxmlformats.org/officeDocument/2006/relationships/hyperlink" Target="file:///C:\pubmed%3fterm=%22Kuchel%20GA%22%5bAuthor%5d"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file:///C:\pubmed%3fterm=%22Tinetti%20ME%22%5bAuthor%5d" TargetMode="External"/><Relationship Id="rId5" Type="http://schemas.openxmlformats.org/officeDocument/2006/relationships/hyperlink" Target="file:///C:\pubmed%3fterm=%22Studenski%20S%22%5bAuthor%5d" TargetMode="External"/><Relationship Id="rId10" Type="http://schemas.openxmlformats.org/officeDocument/2006/relationships/hyperlink" Target="file:///C:\pubmed\17493203" TargetMode="External"/><Relationship Id="rId4" Type="http://schemas.openxmlformats.org/officeDocument/2006/relationships/hyperlink" Target="file:///C:\pubmed%3fterm=%22Inouye%20SK%22%5bAuthor%5d" TargetMode="External"/><Relationship Id="rId9" Type="http://schemas.openxmlformats.org/officeDocument/2006/relationships/hyperlink" Target="file:///C:\pubmed\1808168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Espace réservé de l'image des diapositives 1"/>
          <p:cNvSpPr>
            <a:spLocks noGrp="1" noRot="1" noChangeAspect="1"/>
          </p:cNvSpPr>
          <p:nvPr>
            <p:ph type="sldImg"/>
          </p:nvPr>
        </p:nvSpPr>
        <p:spPr>
          <a:ln/>
        </p:spPr>
      </p:sp>
      <p:sp>
        <p:nvSpPr>
          <p:cNvPr id="227330" name="Espace réservé des commentaires 2"/>
          <p:cNvSpPr>
            <a:spLocks noGrp="1"/>
          </p:cNvSpPr>
          <p:nvPr>
            <p:ph type="body" idx="1"/>
          </p:nvPr>
        </p:nvSpPr>
        <p:spPr>
          <a:noFill/>
          <a:ln/>
        </p:spPr>
        <p:txBody>
          <a:bodyPr/>
          <a:lstStyle/>
          <a:p>
            <a:pPr eaLnBrk="1" hangingPunct="1">
              <a:spcBef>
                <a:spcPct val="0"/>
              </a:spcBef>
            </a:pPr>
            <a:endParaRPr lang="fr-FR" smtClean="0">
              <a:latin typeface="Arial" charset="0"/>
            </a:endParaRPr>
          </a:p>
        </p:txBody>
      </p:sp>
      <p:sp>
        <p:nvSpPr>
          <p:cNvPr id="227331" name="Espace réservé du numéro de diapositive 3"/>
          <p:cNvSpPr>
            <a:spLocks noGrp="1"/>
          </p:cNvSpPr>
          <p:nvPr>
            <p:ph type="sldNum" sz="quarter" idx="5"/>
          </p:nvPr>
        </p:nvSpPr>
        <p:spPr>
          <a:noFill/>
        </p:spPr>
        <p:txBody>
          <a:bodyPr/>
          <a:lstStyle/>
          <a:p>
            <a:fld id="{B7909B96-0CBB-4943-837F-B0BC7951B1F0}" type="slidenum">
              <a:rPr lang="fr-FR" smtClean="0">
                <a:latin typeface="Arial" charset="0"/>
              </a:rPr>
              <a:pPr/>
              <a:t>10</a:t>
            </a:fld>
            <a:endParaRPr lang="fr-F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a:xfrm>
            <a:off x="1298575" y="800100"/>
            <a:ext cx="4260850" cy="3195638"/>
          </a:xfrm>
          <a:ln/>
        </p:spPr>
      </p:sp>
      <p:sp>
        <p:nvSpPr>
          <p:cNvPr id="234498" name="Rectangle 3"/>
          <p:cNvSpPr>
            <a:spLocks noGrp="1" noChangeArrowheads="1"/>
          </p:cNvSpPr>
          <p:nvPr>
            <p:ph type="body" idx="1"/>
          </p:nvPr>
        </p:nvSpPr>
        <p:spPr>
          <a:xfrm>
            <a:off x="914400" y="4357688"/>
            <a:ext cx="5029200" cy="4133850"/>
          </a:xfrm>
          <a:noFill/>
          <a:ln/>
        </p:spPr>
        <p:txBody>
          <a:bodyPr/>
          <a:lstStyle/>
          <a:p>
            <a:endParaRPr 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1FFFE74B-10F7-407B-A755-124C3ECB4E78}" type="slidenum">
              <a:rPr lang="fr-FR" smtClean="0">
                <a:latin typeface="Arial" charset="0"/>
              </a:rPr>
              <a:pPr/>
              <a:t>24</a:t>
            </a:fld>
            <a:endParaRPr lang="fr-FR" smtClean="0">
              <a:latin typeface="Arial" charset="0"/>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B2142B-7C56-419F-AEA0-92BC216A7643}" type="slidenum">
              <a:rPr lang="fr-FR" sz="1200"/>
              <a:pPr algn="r"/>
              <a:t>31</a:t>
            </a:fld>
            <a:endParaRPr lang="fr-FR" sz="120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pPr eaLnBrk="1" hangingPunct="1">
              <a:lnSpc>
                <a:spcPct val="80000"/>
              </a:lnSpc>
            </a:pPr>
            <a:r>
              <a:rPr lang="fr-FR" sz="800" smtClean="0">
                <a:latin typeface="Arial" charset="0"/>
              </a:rPr>
              <a:t>Figure: Schematic conceptual representation of clinical conditions defined by the terms “disease”,</a:t>
            </a:r>
          </a:p>
          <a:p>
            <a:pPr eaLnBrk="1" hangingPunct="1">
              <a:lnSpc>
                <a:spcPct val="80000"/>
              </a:lnSpc>
            </a:pPr>
            <a:r>
              <a:rPr lang="fr-FR" sz="800" smtClean="0">
                <a:latin typeface="Arial" charset="0"/>
              </a:rPr>
              <a:t>“syndrome” and “geriatric syndrome”, illustrating differences in numbers and complexity of</a:t>
            </a:r>
          </a:p>
          <a:p>
            <a:pPr eaLnBrk="1" hangingPunct="1">
              <a:lnSpc>
                <a:spcPct val="80000"/>
              </a:lnSpc>
            </a:pPr>
            <a:r>
              <a:rPr lang="fr-FR" sz="800" smtClean="0">
                <a:latin typeface="Arial" charset="0"/>
              </a:rPr>
              <a:t>relevant factors, including etiological risk factors, pathophysiologic mechanisms and</a:t>
            </a:r>
          </a:p>
          <a:p>
            <a:pPr eaLnBrk="1" hangingPunct="1">
              <a:lnSpc>
                <a:spcPct val="80000"/>
              </a:lnSpc>
            </a:pPr>
            <a:r>
              <a:rPr lang="fr-FR" sz="800" smtClean="0">
                <a:latin typeface="Arial" charset="0"/>
              </a:rPr>
              <a:t>presenting symptoms. Adapted with permission from Olde Rikkert MG, Rigaud AS, van Hoeyweghen RJ, et al. Geriatric syndromes: medical misnomer or progress in geriatrics? Neth J Med 2003;61:83–87.</a:t>
            </a:r>
          </a:p>
          <a:p>
            <a:pPr eaLnBrk="1" hangingPunct="1">
              <a:lnSpc>
                <a:spcPct val="80000"/>
              </a:lnSpc>
            </a:pPr>
            <a:endParaRPr lang="fr-FR" sz="800" smtClean="0">
              <a:latin typeface="Arial" charset="0"/>
            </a:endParaRPr>
          </a:p>
          <a:p>
            <a:pPr eaLnBrk="1" hangingPunct="1">
              <a:lnSpc>
                <a:spcPct val="80000"/>
              </a:lnSpc>
              <a:spcBef>
                <a:spcPts val="500"/>
              </a:spcBef>
              <a:spcAft>
                <a:spcPts val="500"/>
              </a:spcAft>
            </a:pPr>
            <a:r>
              <a:rPr lang="fr-FR" sz="800" smtClean="0">
                <a:latin typeface="Arial" charset="0"/>
                <a:hlinkClick r:id="rId3"/>
              </a:rPr>
              <a:t>J Am Geriatr Soc.</a:t>
            </a:r>
            <a:r>
              <a:rPr lang="fr-FR" sz="800" smtClean="0">
                <a:latin typeface="Arial" charset="0"/>
              </a:rPr>
              <a:t> 2007 May;55(5):780-91.</a:t>
            </a:r>
          </a:p>
          <a:p>
            <a:pPr eaLnBrk="1" hangingPunct="1">
              <a:lnSpc>
                <a:spcPct val="80000"/>
              </a:lnSpc>
              <a:spcBef>
                <a:spcPts val="500"/>
              </a:spcBef>
              <a:spcAft>
                <a:spcPts val="500"/>
              </a:spcAft>
            </a:pPr>
            <a:r>
              <a:rPr lang="fr-FR" sz="800" b="1" smtClean="0">
                <a:latin typeface="Arial" charset="0"/>
              </a:rPr>
              <a:t>Geriatric syndromes: clinical, research, and policy implications of a core geriatric concept.</a:t>
            </a:r>
          </a:p>
          <a:p>
            <a:pPr eaLnBrk="1" hangingPunct="1">
              <a:lnSpc>
                <a:spcPct val="80000"/>
              </a:lnSpc>
              <a:spcBef>
                <a:spcPts val="500"/>
              </a:spcBef>
              <a:spcAft>
                <a:spcPts val="500"/>
              </a:spcAft>
            </a:pPr>
            <a:r>
              <a:rPr lang="fr-FR" sz="800" smtClean="0">
                <a:latin typeface="Arial" charset="0"/>
                <a:hlinkClick r:id="rId4" action="ppaction://hlinkfile"/>
              </a:rPr>
              <a:t>Inouye SK</a:t>
            </a:r>
            <a:r>
              <a:rPr lang="fr-FR" sz="800" smtClean="0">
                <a:latin typeface="Arial" charset="0"/>
              </a:rPr>
              <a:t>, </a:t>
            </a:r>
            <a:r>
              <a:rPr lang="fr-FR" sz="800" smtClean="0">
                <a:latin typeface="Arial" charset="0"/>
                <a:hlinkClick r:id="rId5" action="ppaction://hlinkfile"/>
              </a:rPr>
              <a:t>Studenski S</a:t>
            </a:r>
            <a:r>
              <a:rPr lang="fr-FR" sz="800" smtClean="0">
                <a:latin typeface="Arial" charset="0"/>
              </a:rPr>
              <a:t>, </a:t>
            </a:r>
            <a:r>
              <a:rPr lang="fr-FR" sz="800" smtClean="0">
                <a:latin typeface="Arial" charset="0"/>
                <a:hlinkClick r:id="rId6" action="ppaction://hlinkfile"/>
              </a:rPr>
              <a:t>Tinetti ME</a:t>
            </a:r>
            <a:r>
              <a:rPr lang="fr-FR" sz="800" smtClean="0">
                <a:latin typeface="Arial" charset="0"/>
              </a:rPr>
              <a:t>, </a:t>
            </a:r>
            <a:r>
              <a:rPr lang="fr-FR" sz="800" smtClean="0">
                <a:latin typeface="Arial" charset="0"/>
                <a:hlinkClick r:id="rId7" action="ppaction://hlinkfile"/>
              </a:rPr>
              <a:t>Kuchel GA</a:t>
            </a:r>
            <a:r>
              <a:rPr lang="fr-FR" sz="800" smtClean="0">
                <a:latin typeface="Arial" charset="0"/>
              </a:rPr>
              <a:t>.</a:t>
            </a:r>
          </a:p>
          <a:p>
            <a:pPr eaLnBrk="1" hangingPunct="1">
              <a:lnSpc>
                <a:spcPct val="80000"/>
              </a:lnSpc>
              <a:spcBef>
                <a:spcPts val="500"/>
              </a:spcBef>
              <a:spcAft>
                <a:spcPts val="500"/>
              </a:spcAft>
            </a:pPr>
            <a:r>
              <a:rPr lang="fr-FR" sz="800" smtClean="0">
                <a:latin typeface="Arial" charset="0"/>
              </a:rPr>
              <a:t>Department of Medicine, Beth Israel Deaconess Medical Center, Harvard Medical School, Boston, Massachusetts, USA.</a:t>
            </a:r>
          </a:p>
          <a:p>
            <a:pPr eaLnBrk="1" hangingPunct="1">
              <a:lnSpc>
                <a:spcPct val="80000"/>
              </a:lnSpc>
              <a:spcBef>
                <a:spcPts val="500"/>
              </a:spcBef>
              <a:spcAft>
                <a:spcPts val="500"/>
              </a:spcAft>
            </a:pPr>
            <a:r>
              <a:rPr lang="fr-FR" sz="800" smtClean="0">
                <a:latin typeface="Arial" charset="0"/>
              </a:rPr>
              <a:t>Comment in: </a:t>
            </a:r>
          </a:p>
          <a:p>
            <a:pPr eaLnBrk="1" hangingPunct="1">
              <a:lnSpc>
                <a:spcPct val="80000"/>
              </a:lnSpc>
              <a:spcBef>
                <a:spcPts val="500"/>
              </a:spcBef>
              <a:spcAft>
                <a:spcPts val="500"/>
              </a:spcAft>
              <a:buFont typeface="Symbol" pitchFamily="18" charset="2"/>
              <a:buChar char="·"/>
            </a:pPr>
            <a:r>
              <a:rPr lang="fr-FR" sz="800" smtClean="0">
                <a:latin typeface="Arial" charset="0"/>
                <a:hlinkClick r:id="rId8" action="ppaction://hlinkfile"/>
              </a:rPr>
              <a:t>J Am Geriatr Soc. 2008 Feb;56(2):363-4. </a:t>
            </a:r>
            <a:endParaRPr lang="fr-FR" sz="800" smtClean="0">
              <a:latin typeface="Arial" charset="0"/>
            </a:endParaRPr>
          </a:p>
          <a:p>
            <a:pPr eaLnBrk="1" hangingPunct="1">
              <a:lnSpc>
                <a:spcPct val="80000"/>
              </a:lnSpc>
              <a:spcBef>
                <a:spcPts val="500"/>
              </a:spcBef>
              <a:spcAft>
                <a:spcPts val="500"/>
              </a:spcAft>
              <a:buFont typeface="Symbol" pitchFamily="18" charset="2"/>
              <a:buChar char="·"/>
            </a:pPr>
            <a:r>
              <a:rPr lang="fr-FR" sz="800" smtClean="0">
                <a:latin typeface="Arial" charset="0"/>
                <a:hlinkClick r:id="rId9" action="ppaction://hlinkfile"/>
              </a:rPr>
              <a:t>J Am Geriatr Soc. 2007 Dec;55(12):2092; author reply 2092-3. </a:t>
            </a:r>
            <a:endParaRPr lang="fr-FR" sz="800" smtClean="0">
              <a:latin typeface="Arial" charset="0"/>
            </a:endParaRPr>
          </a:p>
          <a:p>
            <a:pPr eaLnBrk="1" hangingPunct="1">
              <a:lnSpc>
                <a:spcPct val="80000"/>
              </a:lnSpc>
              <a:spcBef>
                <a:spcPts val="500"/>
              </a:spcBef>
              <a:spcAft>
                <a:spcPts val="500"/>
              </a:spcAft>
              <a:buFont typeface="Symbol" pitchFamily="18" charset="2"/>
              <a:buChar char="·"/>
            </a:pPr>
            <a:r>
              <a:rPr lang="fr-FR" sz="800" smtClean="0">
                <a:latin typeface="Arial" charset="0"/>
                <a:hlinkClick r:id="rId10" action="ppaction://hlinkfile"/>
              </a:rPr>
              <a:t>J Am Geriatr Soc. 2007 May;55(5):794-6. </a:t>
            </a:r>
            <a:endParaRPr lang="fr-FR" sz="800" smtClean="0">
              <a:latin typeface="Arial" charset="0"/>
            </a:endParaRPr>
          </a:p>
          <a:p>
            <a:pPr lvl="2" eaLnBrk="1" hangingPunct="1">
              <a:lnSpc>
                <a:spcPct val="80000"/>
              </a:lnSpc>
              <a:spcBef>
                <a:spcPts val="500"/>
              </a:spcBef>
              <a:spcAft>
                <a:spcPts val="500"/>
              </a:spcAft>
            </a:pPr>
            <a:r>
              <a:rPr lang="fr-FR" sz="800" b="1" smtClean="0">
                <a:latin typeface="Arial" charset="0"/>
              </a:rPr>
              <a:t>Abstract</a:t>
            </a:r>
          </a:p>
          <a:p>
            <a:pPr eaLnBrk="1" hangingPunct="1">
              <a:lnSpc>
                <a:spcPct val="80000"/>
              </a:lnSpc>
              <a:spcBef>
                <a:spcPts val="500"/>
              </a:spcBef>
              <a:spcAft>
                <a:spcPts val="500"/>
              </a:spcAft>
            </a:pPr>
            <a:r>
              <a:rPr lang="fr-FR" sz="800" smtClean="0">
                <a:latin typeface="Arial" charset="0"/>
              </a:rPr>
              <a:t>Geriatricians have embraced the term "geriatric syndrome," using it extensively to highlight the unique features of common health conditions in older people. Geriatric syndromes, such as delirium, falls, incontinence, and frailty, are highly prevalent, multifactorial, and associated with substantial morbidity and poor outcomes. Nevertheless, this central geriatric concept has remained poorly defined. This article reviews criteria for defining geriatric syndromes and proposes a balanced approach of developing preliminary criteria based on peer-reviewed evidence. Based on a review of the literature, four shared risk factors-older age, baseline cognitive impairment, baseline functional impairment, and impaired mobility-were identified across five common geriatric syndromes (pressure ulcers, incontinence, falls, functional decline, and delirium). Understanding basic mechanisms involved in geriatric syndromes will be critical to advancing research and developing targeted therapeutic options, although given the complexity of these multifactorial conditions, attempts to define relevant mechanisms will need to incorporate more-complex models, including a focus on synergistic interactions between different risk factors. Finally, major barriers have been identified in translating research advances, such as preventive strategies of proven effectiveness for delirium and falls, into clinical practice and policy initiatives. National strategic initiatives are required to overcome barriers and to achieve clinical, research, and policy advances that will improve quality of life for older persons.</a:t>
            </a:r>
          </a:p>
          <a:p>
            <a:pPr eaLnBrk="1" hangingPunct="1">
              <a:lnSpc>
                <a:spcPct val="80000"/>
              </a:lnSpc>
            </a:pPr>
            <a:endParaRPr lang="fr-FR" sz="8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CBE8F8-C544-4476-AD25-1997007F6253}" type="slidenum">
              <a:rPr lang="fr-FR" sz="1200">
                <a:latin typeface="Calibri" pitchFamily="34" charset="0"/>
              </a:rPr>
              <a:pPr algn="r"/>
              <a:t>38</a:t>
            </a:fld>
            <a:endParaRPr lang="fr-FR" sz="1200">
              <a:latin typeface="Calibri" pitchFamily="34" charset="0"/>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pPr eaLnBrk="1" hangingPunct="1">
              <a:spcBef>
                <a:spcPct val="0"/>
              </a:spcBef>
            </a:pPr>
            <a:endParaRPr lang="fr-F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312961-5083-4201-81D6-A867EF3D27B8}" type="slidenum">
              <a:rPr lang="fr-FR" sz="1200"/>
              <a:pPr algn="r"/>
              <a:t>39</a:t>
            </a:fld>
            <a:endParaRPr lang="fr-FR" sz="120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pPr eaLnBrk="1" hangingPunct="1"/>
            <a:r>
              <a:rPr lang="fr-FR" smtClean="0">
                <a:latin typeface="Arial" charset="0"/>
              </a:rPr>
              <a:t>A unifying conceptual model demonstrates that shared risk factors may lead to geriatric</a:t>
            </a:r>
          </a:p>
          <a:p>
            <a:pPr eaLnBrk="1" hangingPunct="1"/>
            <a:r>
              <a:rPr lang="fr-FR" smtClean="0">
                <a:latin typeface="Arial" charset="0"/>
              </a:rPr>
              <a:t>syndromes, which may in turn lead to frailty, with feedback mechanisms enhancing the</a:t>
            </a:r>
          </a:p>
          <a:p>
            <a:pPr eaLnBrk="1" hangingPunct="1"/>
            <a:r>
              <a:rPr lang="fr-FR" smtClean="0">
                <a:latin typeface="Arial" charset="0"/>
              </a:rPr>
              <a:t>presence of shared risk factors and geriatric syndromes. Such self-sustaining pathways may</a:t>
            </a:r>
          </a:p>
          <a:p>
            <a:pPr eaLnBrk="1" hangingPunct="1"/>
            <a:r>
              <a:rPr lang="fr-FR" smtClean="0">
                <a:latin typeface="Arial" charset="0"/>
              </a:rPr>
              <a:t>result in poor outcomes involving disability-dependence, nursing home placement, and</a:t>
            </a:r>
          </a:p>
          <a:p>
            <a:pPr eaLnBrk="1" hangingPunct="1"/>
            <a:r>
              <a:rPr lang="fr-FR" smtClean="0">
                <a:latin typeface="Arial" charset="0"/>
              </a:rPr>
              <a:t>ultimately death, thus holding important implications for elucidating pathophysiologic</a:t>
            </a:r>
          </a:p>
          <a:p>
            <a:pPr eaLnBrk="1" hangingPunct="1"/>
            <a:r>
              <a:rPr lang="fr-FR" smtClean="0">
                <a:latin typeface="Arial" charset="0"/>
              </a:rPr>
              <a:t>mechanisms and designing effective intervention strategies.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ChangeArrowheads="1" noTextEdit="1"/>
          </p:cNvSpPr>
          <p:nvPr>
            <p:ph type="sldImg"/>
          </p:nvPr>
        </p:nvSpPr>
        <p:spPr>
          <a:ln/>
        </p:spPr>
      </p:sp>
      <p:sp>
        <p:nvSpPr>
          <p:cNvPr id="276482" name="Rectangle 3"/>
          <p:cNvSpPr>
            <a:spLocks noGrp="1" noChangeArrowheads="1"/>
          </p:cNvSpPr>
          <p:nvPr>
            <p:ph type="body" idx="1"/>
          </p:nvPr>
        </p:nvSpPr>
        <p:spPr>
          <a:xfrm>
            <a:off x="914400" y="4343400"/>
            <a:ext cx="5029200" cy="4114800"/>
          </a:xfrm>
          <a:noFill/>
          <a:ln/>
        </p:spPr>
        <p:txBody>
          <a:bodyPr/>
          <a:lstStyle/>
          <a:p>
            <a:pPr>
              <a:lnSpc>
                <a:spcPct val="80000"/>
              </a:lnSpc>
            </a:pPr>
            <a:r>
              <a:rPr lang="fr-FR" sz="800" b="1" smtClean="0">
                <a:latin typeface="Arial" charset="0"/>
              </a:rPr>
              <a:t>4.1 Rechercher les facteurs prédisposants de la chute</a:t>
            </a:r>
          </a:p>
          <a:p>
            <a:pPr>
              <a:lnSpc>
                <a:spcPct val="80000"/>
              </a:lnSpc>
            </a:pPr>
            <a:r>
              <a:rPr lang="fr-FR" sz="800" smtClean="0">
                <a:latin typeface="Arial" charset="0"/>
              </a:rPr>
              <a:t>R13. </a:t>
            </a:r>
            <a:r>
              <a:rPr lang="fr-FR" sz="800" b="1" smtClean="0">
                <a:latin typeface="Arial" charset="0"/>
              </a:rPr>
              <a:t>Il est recommandé de rechercher systématiquement des facteurs prédisposants</a:t>
            </a:r>
          </a:p>
          <a:p>
            <a:pPr>
              <a:lnSpc>
                <a:spcPct val="80000"/>
              </a:lnSpc>
            </a:pPr>
            <a:r>
              <a:rPr lang="fr-FR" sz="800" b="1" smtClean="0">
                <a:latin typeface="Arial" charset="0"/>
              </a:rPr>
              <a:t>à la chute (grade C).</a:t>
            </a:r>
          </a:p>
          <a:p>
            <a:pPr>
              <a:lnSpc>
                <a:spcPct val="80000"/>
              </a:lnSpc>
            </a:pPr>
            <a:r>
              <a:rPr lang="fr-FR" sz="800" smtClean="0">
                <a:latin typeface="Arial" charset="0"/>
              </a:rPr>
              <a:t>Les facteurs prédisposants à rechercher sont :</a:t>
            </a:r>
          </a:p>
          <a:p>
            <a:pPr>
              <a:lnSpc>
                <a:spcPct val="80000"/>
              </a:lnSpc>
            </a:pPr>
            <a:r>
              <a:rPr lang="fr-FR" sz="800" smtClean="0">
                <a:latin typeface="Arial" charset="0"/>
              </a:rPr>
              <a:t>· âge ≥ 80 ans ;</a:t>
            </a:r>
          </a:p>
          <a:p>
            <a:pPr>
              <a:lnSpc>
                <a:spcPct val="80000"/>
              </a:lnSpc>
            </a:pPr>
            <a:r>
              <a:rPr lang="fr-FR" sz="800" smtClean="0">
                <a:latin typeface="Arial" charset="0"/>
              </a:rPr>
              <a:t>· sexe féminin ;</a:t>
            </a:r>
          </a:p>
          <a:p>
            <a:pPr>
              <a:lnSpc>
                <a:spcPct val="80000"/>
              </a:lnSpc>
            </a:pPr>
            <a:r>
              <a:rPr lang="fr-FR" sz="800" smtClean="0">
                <a:latin typeface="Arial" charset="0"/>
              </a:rPr>
              <a:t>· antécédents (ATCD) de fractures traumatiques : rechercher à l'interrogatoire des ATCD</a:t>
            </a:r>
          </a:p>
          <a:p>
            <a:pPr>
              <a:lnSpc>
                <a:spcPct val="80000"/>
              </a:lnSpc>
            </a:pPr>
            <a:r>
              <a:rPr lang="fr-FR" sz="800" smtClean="0">
                <a:latin typeface="Arial" charset="0"/>
              </a:rPr>
              <a:t>de fractures traumatiques ;</a:t>
            </a:r>
          </a:p>
          <a:p>
            <a:pPr>
              <a:lnSpc>
                <a:spcPct val="80000"/>
              </a:lnSpc>
            </a:pPr>
            <a:r>
              <a:rPr lang="fr-FR" sz="800" smtClean="0">
                <a:latin typeface="Arial" charset="0"/>
              </a:rPr>
              <a:t>· polymédication (à partir des dernières ordonnances et en automédication) : rechercher</a:t>
            </a:r>
          </a:p>
          <a:p>
            <a:pPr>
              <a:lnSpc>
                <a:spcPct val="80000"/>
              </a:lnSpc>
            </a:pPr>
            <a:r>
              <a:rPr lang="fr-FR" sz="800" smtClean="0">
                <a:latin typeface="Arial" charset="0"/>
              </a:rPr>
              <a:t>plus particulièrement les classes thérapeutiques susceptibles d’induire une chute</a:t>
            </a:r>
          </a:p>
          <a:p>
            <a:pPr>
              <a:lnSpc>
                <a:spcPct val="80000"/>
              </a:lnSpc>
            </a:pPr>
            <a:r>
              <a:rPr lang="fr-FR" sz="800" smtClean="0">
                <a:latin typeface="Arial" charset="0"/>
              </a:rPr>
              <a:t>(psychotropes, hypotenseurs, etc.). Le seuil de plus de 4 médicaments est celui le plus</a:t>
            </a:r>
          </a:p>
          <a:p>
            <a:pPr>
              <a:lnSpc>
                <a:spcPct val="80000"/>
              </a:lnSpc>
            </a:pPr>
            <a:r>
              <a:rPr lang="fr-FR" sz="800" smtClean="0">
                <a:latin typeface="Arial" charset="0"/>
              </a:rPr>
              <a:t>utilisé pour parler de polymédication ;</a:t>
            </a:r>
          </a:p>
          <a:p>
            <a:pPr>
              <a:lnSpc>
                <a:spcPct val="80000"/>
              </a:lnSpc>
            </a:pPr>
            <a:r>
              <a:rPr lang="fr-FR" sz="800" smtClean="0">
                <a:latin typeface="Arial" charset="0"/>
              </a:rPr>
              <a:t>· prise de psychotropes incluant les benzodiazépines, les hypnotiques, les antidépresseurs</a:t>
            </a:r>
          </a:p>
          <a:p>
            <a:pPr>
              <a:lnSpc>
                <a:spcPct val="80000"/>
              </a:lnSpc>
            </a:pPr>
            <a:r>
              <a:rPr lang="fr-FR" sz="800" smtClean="0">
                <a:latin typeface="Arial" charset="0"/>
              </a:rPr>
              <a:t>et les neuroleptiques : comptabiliser le nombre et la nature des psychotropes, à partir de</a:t>
            </a:r>
          </a:p>
          <a:p>
            <a:pPr>
              <a:lnSpc>
                <a:spcPct val="80000"/>
              </a:lnSpc>
            </a:pPr>
            <a:r>
              <a:rPr lang="fr-FR" sz="800" smtClean="0">
                <a:latin typeface="Arial" charset="0"/>
              </a:rPr>
              <a:t>la lecture des dernières ordonnances et en recherchant la prise de psychotropes en</a:t>
            </a:r>
          </a:p>
          <a:p>
            <a:pPr>
              <a:lnSpc>
                <a:spcPct val="80000"/>
              </a:lnSpc>
            </a:pPr>
            <a:r>
              <a:rPr lang="fr-FR" sz="800" smtClean="0">
                <a:latin typeface="Arial" charset="0"/>
              </a:rPr>
              <a:t>automédication ;</a:t>
            </a:r>
          </a:p>
          <a:p>
            <a:pPr>
              <a:lnSpc>
                <a:spcPct val="80000"/>
              </a:lnSpc>
            </a:pPr>
            <a:r>
              <a:rPr lang="fr-FR" sz="800" smtClean="0">
                <a:latin typeface="Arial" charset="0"/>
              </a:rPr>
              <a:t>· prise de médicaments cardio-vasculaires : il faut rechercher la prise de diurétiques, de</a:t>
            </a:r>
          </a:p>
          <a:p>
            <a:pPr>
              <a:lnSpc>
                <a:spcPct val="80000"/>
              </a:lnSpc>
            </a:pPr>
            <a:r>
              <a:rPr lang="fr-FR" sz="800" smtClean="0">
                <a:latin typeface="Arial" charset="0"/>
              </a:rPr>
              <a:t>digoxine ou d’antiarythmique de classe I ;</a:t>
            </a:r>
          </a:p>
          <a:p>
            <a:pPr>
              <a:lnSpc>
                <a:spcPct val="80000"/>
              </a:lnSpc>
            </a:pPr>
            <a:r>
              <a:rPr lang="fr-FR" sz="800" smtClean="0">
                <a:latin typeface="Arial" charset="0"/>
              </a:rPr>
              <a:t>· présence d'un trouble de la marche et/ou de l'équilibre : évaluer ces troubles à l'aide de</a:t>
            </a:r>
          </a:p>
          <a:p>
            <a:pPr>
              <a:lnSpc>
                <a:spcPct val="80000"/>
              </a:lnSpc>
            </a:pPr>
            <a:r>
              <a:rPr lang="fr-FR" sz="800" smtClean="0">
                <a:latin typeface="Arial" charset="0"/>
              </a:rPr>
              <a:t>deux tests cliniques :</a:t>
            </a:r>
          </a:p>
          <a:p>
            <a:pPr>
              <a:lnSpc>
                <a:spcPct val="80000"/>
              </a:lnSpc>
            </a:pPr>
            <a:r>
              <a:rPr lang="fr-FR" sz="800" smtClean="0">
                <a:latin typeface="Arial" charset="0"/>
              </a:rPr>
              <a:t> le </a:t>
            </a:r>
            <a:r>
              <a:rPr lang="fr-FR" sz="800" i="1" smtClean="0">
                <a:latin typeface="Arial" charset="0"/>
              </a:rPr>
              <a:t>timed up &amp; go test </a:t>
            </a:r>
            <a:r>
              <a:rPr lang="fr-FR" sz="800" smtClean="0">
                <a:latin typeface="Arial" charset="0"/>
              </a:rPr>
              <a:t>: une anomalie est retenue si le score au </a:t>
            </a:r>
            <a:r>
              <a:rPr lang="fr-FR" sz="800" i="1" smtClean="0">
                <a:latin typeface="Arial" charset="0"/>
              </a:rPr>
              <a:t>timed up &amp; go</a:t>
            </a:r>
          </a:p>
          <a:p>
            <a:pPr>
              <a:lnSpc>
                <a:spcPct val="80000"/>
              </a:lnSpc>
            </a:pPr>
            <a:r>
              <a:rPr lang="fr-FR" sz="800" smtClean="0">
                <a:latin typeface="Arial" charset="0"/>
              </a:rPr>
              <a:t>test est ≥ 20 secondes,</a:t>
            </a:r>
          </a:p>
          <a:p>
            <a:pPr>
              <a:lnSpc>
                <a:spcPct val="80000"/>
              </a:lnSpc>
            </a:pPr>
            <a:r>
              <a:rPr lang="fr-FR" sz="800" smtClean="0">
                <a:latin typeface="Arial" charset="0"/>
              </a:rPr>
              <a:t> la station unipodale : une anomalie est retenue si la personne ne peut pas se</a:t>
            </a:r>
          </a:p>
          <a:p>
            <a:pPr>
              <a:lnSpc>
                <a:spcPct val="80000"/>
              </a:lnSpc>
            </a:pPr>
            <a:r>
              <a:rPr lang="fr-FR" sz="800" smtClean="0">
                <a:latin typeface="Arial" charset="0"/>
              </a:rPr>
              <a:t>maintenir sur une jambe au-delà de 5 secondes ;</a:t>
            </a:r>
          </a:p>
          <a:p>
            <a:pPr>
              <a:lnSpc>
                <a:spcPct val="80000"/>
              </a:lnSpc>
            </a:pPr>
            <a:r>
              <a:rPr lang="fr-FR" sz="800" smtClean="0">
                <a:latin typeface="Arial" charset="0"/>
              </a:rPr>
              <a:t>· diminution de la force et/ou de la puissance musculaire des membres inférieurs : évaluer</a:t>
            </a:r>
          </a:p>
          <a:p>
            <a:pPr>
              <a:lnSpc>
                <a:spcPct val="80000"/>
              </a:lnSpc>
            </a:pPr>
            <a:r>
              <a:rPr lang="fr-FR" sz="800" smtClean="0">
                <a:latin typeface="Arial" charset="0"/>
              </a:rPr>
              <a:t>ces troubles en :</a:t>
            </a:r>
          </a:p>
          <a:p>
            <a:pPr>
              <a:lnSpc>
                <a:spcPct val="80000"/>
              </a:lnSpc>
            </a:pPr>
            <a:r>
              <a:rPr lang="fr-FR" sz="800" smtClean="0">
                <a:latin typeface="Arial" charset="0"/>
              </a:rPr>
              <a:t> examinant la capacité à se relever d’une chaise sans l’aide des mains,</a:t>
            </a:r>
          </a:p>
          <a:p>
            <a:pPr>
              <a:lnSpc>
                <a:spcPct val="80000"/>
              </a:lnSpc>
            </a:pPr>
            <a:r>
              <a:rPr lang="fr-FR" sz="800" smtClean="0">
                <a:latin typeface="Arial" charset="0"/>
              </a:rPr>
              <a:t> appréciant l’état nutritionnel global en calculant l’index de masse corporelle</a:t>
            </a:r>
          </a:p>
          <a:p>
            <a:pPr>
              <a:lnSpc>
                <a:spcPct val="80000"/>
              </a:lnSpc>
            </a:pPr>
            <a:r>
              <a:rPr lang="fr-FR" sz="800" smtClean="0">
                <a:latin typeface="Arial" charset="0"/>
              </a:rPr>
              <a:t>(poids[kg]/taille[m2], une valeur &lt; 21 étant retenue comme un critère de</a:t>
            </a:r>
          </a:p>
          <a:p>
            <a:pPr>
              <a:lnSpc>
                <a:spcPct val="80000"/>
              </a:lnSpc>
            </a:pPr>
            <a:r>
              <a:rPr lang="fr-FR" sz="800" smtClean="0">
                <a:latin typeface="Arial" charset="0"/>
              </a:rPr>
              <a:t>dénutrition) et en recherchant la notion de perte de poids récente (une perte de</a:t>
            </a:r>
          </a:p>
          <a:p>
            <a:pPr>
              <a:lnSpc>
                <a:spcPct val="80000"/>
              </a:lnSpc>
            </a:pPr>
            <a:r>
              <a:rPr lang="fr-FR" sz="800" smtClean="0">
                <a:latin typeface="Arial" charset="0"/>
              </a:rPr>
              <a:t>poids ≥ 5 % en 1 mois ou ≥ 10 % en 6 mois indiquant une dénutrition) ;</a:t>
            </a:r>
          </a:p>
          <a:p>
            <a:pPr>
              <a:lnSpc>
                <a:spcPct val="80000"/>
              </a:lnSpc>
            </a:pPr>
            <a:r>
              <a:rPr lang="fr-FR" sz="800" smtClean="0">
                <a:latin typeface="Arial" charset="0"/>
              </a:rPr>
              <a:t>· arthrose des membres inférieurs et/ou du rachis : rechercher systématiquement des</a:t>
            </a:r>
          </a:p>
          <a:p>
            <a:pPr>
              <a:lnSpc>
                <a:spcPct val="80000"/>
              </a:lnSpc>
            </a:pPr>
            <a:r>
              <a:rPr lang="fr-FR" sz="800" smtClean="0">
                <a:latin typeface="Arial" charset="0"/>
              </a:rPr>
              <a:t>déformations articulaires et/ou des douleurs de caractère mécanique du rachis et/ou des</a:t>
            </a:r>
          </a:p>
          <a:p>
            <a:pPr>
              <a:lnSpc>
                <a:spcPct val="80000"/>
              </a:lnSpc>
            </a:pPr>
            <a:r>
              <a:rPr lang="fr-FR" sz="800" smtClean="0">
                <a:latin typeface="Arial" charset="0"/>
              </a:rPr>
              <a:t>membres inférieurs, en particulier une raideur des chevilles ;</a:t>
            </a:r>
          </a:p>
          <a:p>
            <a:pPr>
              <a:lnSpc>
                <a:spcPct val="80000"/>
              </a:lnSpc>
            </a:pPr>
            <a:r>
              <a:rPr lang="fr-FR" sz="800" smtClean="0">
                <a:latin typeface="Arial" charset="0"/>
              </a:rPr>
              <a:t>· anomalie des pieds incluant les déformations des orteils et les durillons : examiner</a:t>
            </a:r>
          </a:p>
          <a:p>
            <a:pPr>
              <a:lnSpc>
                <a:spcPct val="80000"/>
              </a:lnSpc>
            </a:pPr>
            <a:r>
              <a:rPr lang="fr-FR" sz="800" smtClean="0">
                <a:latin typeface="Arial" charset="0"/>
              </a:rPr>
              <a:t>systématiquement les pieds et le chaussage ;</a:t>
            </a:r>
          </a:p>
          <a:p>
            <a:pPr>
              <a:lnSpc>
                <a:spcPct val="80000"/>
              </a:lnSpc>
            </a:pPr>
            <a:r>
              <a:rPr lang="fr-FR" sz="800" smtClean="0">
                <a:latin typeface="Arial" charset="0"/>
              </a:rPr>
              <a:t>· troubles de la sensibilité des membres inférieurs : rechercher à l'aide d'un monofilament</a:t>
            </a:r>
          </a:p>
          <a:p>
            <a:pPr>
              <a:lnSpc>
                <a:spcPct val="80000"/>
              </a:lnSpc>
            </a:pPr>
            <a:r>
              <a:rPr lang="fr-FR" sz="800" smtClean="0">
                <a:latin typeface="Arial" charset="0"/>
              </a:rPr>
              <a:t>au niveau de la voûte plantaire et d’un diapason en le plaçant au niveau de la malléole</a:t>
            </a:r>
          </a:p>
          <a:p>
            <a:pPr>
              <a:lnSpc>
                <a:spcPct val="80000"/>
              </a:lnSpc>
            </a:pPr>
            <a:r>
              <a:rPr lang="fr-FR" sz="800" smtClean="0">
                <a:latin typeface="Arial" charset="0"/>
              </a:rPr>
              <a:t>externe de la cheville ;</a:t>
            </a:r>
          </a:p>
          <a:p>
            <a:pPr>
              <a:lnSpc>
                <a:spcPct val="80000"/>
              </a:lnSpc>
            </a:pPr>
            <a:r>
              <a:rPr lang="fr-FR" sz="800" smtClean="0">
                <a:latin typeface="Arial" charset="0"/>
              </a:rPr>
              <a:t>Évaluation et prise en charge des personnes âgées faisant des chutes répétées</a:t>
            </a:r>
          </a:p>
          <a:p>
            <a:pPr>
              <a:lnSpc>
                <a:spcPct val="80000"/>
              </a:lnSpc>
            </a:pPr>
            <a:r>
              <a:rPr lang="fr-FR" sz="800" smtClean="0">
                <a:latin typeface="Arial" charset="0"/>
              </a:rPr>
              <a:t>SFGG – HAS (service des bonnes pratiques professionnelles) / Avril 2009</a:t>
            </a:r>
          </a:p>
          <a:p>
            <a:pPr>
              <a:lnSpc>
                <a:spcPct val="80000"/>
              </a:lnSpc>
            </a:pPr>
            <a:r>
              <a:rPr lang="fr-FR" sz="800" smtClean="0">
                <a:latin typeface="Arial" charset="0"/>
              </a:rPr>
              <a:t>10</a:t>
            </a:r>
          </a:p>
          <a:p>
            <a:pPr>
              <a:lnSpc>
                <a:spcPct val="80000"/>
              </a:lnSpc>
            </a:pPr>
            <a:r>
              <a:rPr lang="fr-FR" sz="800" smtClean="0">
                <a:latin typeface="Arial" charset="0"/>
              </a:rPr>
              <a:t>· baisse de l'acuité visuelle : tester l'acuité visuelle avec les échelles de Monnoyer et/ou de</a:t>
            </a:r>
          </a:p>
          <a:p>
            <a:pPr>
              <a:lnSpc>
                <a:spcPct val="80000"/>
              </a:lnSpc>
            </a:pPr>
            <a:r>
              <a:rPr lang="fr-FR" sz="800" smtClean="0">
                <a:latin typeface="Arial" charset="0"/>
              </a:rPr>
              <a:t>Parinaud ;</a:t>
            </a:r>
          </a:p>
          <a:p>
            <a:pPr>
              <a:lnSpc>
                <a:spcPct val="80000"/>
              </a:lnSpc>
            </a:pPr>
            <a:r>
              <a:rPr lang="fr-FR" sz="800" smtClean="0">
                <a:latin typeface="Arial" charset="0"/>
              </a:rPr>
              <a:t>· syndrome dépressif : dépister un état dépressif avec l'échelle de dépression gériatrique à</a:t>
            </a:r>
          </a:p>
          <a:p>
            <a:pPr>
              <a:lnSpc>
                <a:spcPct val="80000"/>
              </a:lnSpc>
            </a:pPr>
            <a:r>
              <a:rPr lang="fr-FR" sz="800" smtClean="0">
                <a:latin typeface="Arial" charset="0"/>
              </a:rPr>
              <a:t>quatre items (Mini GDS : un résultat négatif permet d’écarter le diagnostic de</a:t>
            </a:r>
          </a:p>
          <a:p>
            <a:pPr>
              <a:lnSpc>
                <a:spcPct val="80000"/>
              </a:lnSpc>
            </a:pPr>
            <a:r>
              <a:rPr lang="fr-FR" sz="800" smtClean="0">
                <a:latin typeface="Arial" charset="0"/>
              </a:rPr>
              <a:t>dépression ; un résultat positif doit conduire à une recherche plus détaillée des</a:t>
            </a:r>
          </a:p>
          <a:p>
            <a:pPr>
              <a:lnSpc>
                <a:spcPct val="80000"/>
              </a:lnSpc>
            </a:pPr>
            <a:r>
              <a:rPr lang="fr-FR" sz="800" smtClean="0">
                <a:latin typeface="Arial" charset="0"/>
              </a:rPr>
              <a:t>symptômes de dépression) ;</a:t>
            </a:r>
          </a:p>
          <a:p>
            <a:pPr>
              <a:lnSpc>
                <a:spcPct val="80000"/>
              </a:lnSpc>
            </a:pPr>
            <a:r>
              <a:rPr lang="fr-FR" sz="800" smtClean="0">
                <a:latin typeface="Arial" charset="0"/>
              </a:rPr>
              <a:t>· déclin cognitif : rechercher un déclin cognitif à l'aide du test MMSE (déclin suspecté par</a:t>
            </a:r>
          </a:p>
          <a:p>
            <a:pPr>
              <a:lnSpc>
                <a:spcPct val="80000"/>
              </a:lnSpc>
            </a:pPr>
            <a:r>
              <a:rPr lang="fr-FR" sz="800" smtClean="0">
                <a:latin typeface="Arial" charset="0"/>
              </a:rPr>
              <a:t>un score &lt; 27/30) ou d’un test plus bref d’évaluation cognitive disponible en langue</a:t>
            </a:r>
          </a:p>
          <a:p>
            <a:pPr>
              <a:lnSpc>
                <a:spcPct val="80000"/>
              </a:lnSpc>
            </a:pPr>
            <a:r>
              <a:rPr lang="fr-FR" sz="800" smtClean="0">
                <a:latin typeface="Arial" charset="0"/>
              </a:rPr>
              <a:t>française : test des cinq mots, test de l’horloge, test Codex.</a:t>
            </a:r>
          </a:p>
          <a:p>
            <a:pPr>
              <a:lnSpc>
                <a:spcPct val="80000"/>
              </a:lnSpc>
            </a:pPr>
            <a:r>
              <a:rPr lang="fr-FR" sz="800" b="1" smtClean="0">
                <a:latin typeface="Arial" charset="0"/>
              </a:rPr>
              <a:t>4.2 Rechercher les facteurs précipitants de la chute</a:t>
            </a:r>
          </a:p>
          <a:p>
            <a:pPr>
              <a:lnSpc>
                <a:spcPct val="80000"/>
              </a:lnSpc>
            </a:pPr>
            <a:r>
              <a:rPr lang="fr-FR" sz="800" smtClean="0">
                <a:latin typeface="Arial" charset="0"/>
              </a:rPr>
              <a:t>R14. </a:t>
            </a:r>
            <a:r>
              <a:rPr lang="fr-FR" sz="800" b="1" smtClean="0">
                <a:latin typeface="Arial" charset="0"/>
              </a:rPr>
              <a:t>Les facteurs précipitants sont des facteurs qui interviennent ponctuellement</a:t>
            </a:r>
          </a:p>
          <a:p>
            <a:pPr>
              <a:lnSpc>
                <a:spcPct val="80000"/>
              </a:lnSpc>
            </a:pPr>
            <a:r>
              <a:rPr lang="fr-FR" sz="800" b="1" smtClean="0">
                <a:latin typeface="Arial" charset="0"/>
              </a:rPr>
              <a:t>dans le mécanisme de la chute. Il est recommandé de rechercher systématiquement</a:t>
            </a:r>
          </a:p>
          <a:p>
            <a:pPr>
              <a:lnSpc>
                <a:spcPct val="80000"/>
              </a:lnSpc>
            </a:pPr>
            <a:r>
              <a:rPr lang="fr-FR" sz="800" b="1" smtClean="0">
                <a:latin typeface="Arial" charset="0"/>
              </a:rPr>
              <a:t>les facteurs suivants (grade C) :</a:t>
            </a:r>
          </a:p>
          <a:p>
            <a:pPr>
              <a:lnSpc>
                <a:spcPct val="80000"/>
              </a:lnSpc>
            </a:pPr>
            <a:r>
              <a:rPr lang="fr-FR" sz="800" smtClean="0">
                <a:latin typeface="Arial" charset="0"/>
              </a:rPr>
              <a:t>· cardio-vasculaires : rechercher les notions de malaise et/ou de perte de connaissance et</a:t>
            </a:r>
          </a:p>
          <a:p>
            <a:pPr>
              <a:lnSpc>
                <a:spcPct val="80000"/>
              </a:lnSpc>
            </a:pPr>
            <a:r>
              <a:rPr lang="fr-FR" sz="800" smtClean="0">
                <a:latin typeface="Arial" charset="0"/>
              </a:rPr>
              <a:t>rechercher une hypotension orthostatique ;</a:t>
            </a:r>
          </a:p>
          <a:p>
            <a:pPr>
              <a:lnSpc>
                <a:spcPct val="80000"/>
              </a:lnSpc>
            </a:pPr>
            <a:r>
              <a:rPr lang="fr-FR" sz="800" smtClean="0">
                <a:latin typeface="Arial" charset="0"/>
              </a:rPr>
              <a:t>· neurologiques : rechercher l’existence d’un déficit neurologique sensitivomoteur de</a:t>
            </a:r>
          </a:p>
          <a:p>
            <a:pPr>
              <a:lnSpc>
                <a:spcPct val="80000"/>
              </a:lnSpc>
            </a:pPr>
            <a:r>
              <a:rPr lang="fr-FR" sz="800" smtClean="0">
                <a:latin typeface="Arial" charset="0"/>
              </a:rPr>
              <a:t>topographie vasculaire constitué ou transitoire, et d'une confusion mentale ;</a:t>
            </a:r>
          </a:p>
          <a:p>
            <a:pPr>
              <a:lnSpc>
                <a:spcPct val="80000"/>
              </a:lnSpc>
            </a:pPr>
            <a:r>
              <a:rPr lang="fr-FR" sz="800" smtClean="0">
                <a:latin typeface="Arial" charset="0"/>
              </a:rPr>
              <a:t>· vestibulaires : rechercher la notion de vertige à l'interrogatoire et une latéro-déviation au</a:t>
            </a:r>
          </a:p>
          <a:p>
            <a:pPr>
              <a:lnSpc>
                <a:spcPct val="80000"/>
              </a:lnSpc>
            </a:pPr>
            <a:r>
              <a:rPr lang="fr-FR" sz="800" smtClean="0">
                <a:latin typeface="Arial" charset="0"/>
              </a:rPr>
              <a:t>test de Romberg ;</a:t>
            </a:r>
          </a:p>
          <a:p>
            <a:pPr>
              <a:lnSpc>
                <a:spcPct val="80000"/>
              </a:lnSpc>
            </a:pPr>
            <a:r>
              <a:rPr lang="fr-FR" sz="800" smtClean="0">
                <a:latin typeface="Arial" charset="0"/>
              </a:rPr>
              <a:t>· métaboliques : rechercher une hyponatrémie, une hypoglycémie et la prise de</a:t>
            </a:r>
          </a:p>
          <a:p>
            <a:pPr>
              <a:lnSpc>
                <a:spcPct val="80000"/>
              </a:lnSpc>
            </a:pPr>
            <a:r>
              <a:rPr lang="fr-FR" sz="800" smtClean="0">
                <a:latin typeface="Arial" charset="0"/>
              </a:rPr>
              <a:t>médicaments hypoglycémiants ;</a:t>
            </a:r>
          </a:p>
          <a:p>
            <a:pPr>
              <a:lnSpc>
                <a:spcPct val="80000"/>
              </a:lnSpc>
            </a:pPr>
            <a:r>
              <a:rPr lang="fr-FR" sz="800" smtClean="0">
                <a:latin typeface="Arial" charset="0"/>
              </a:rPr>
              <a:t>· environnementaux : examiner l'éclairage, l’encombrement et la configuration du lieu de</a:t>
            </a:r>
          </a:p>
          <a:p>
            <a:pPr>
              <a:lnSpc>
                <a:spcPct val="80000"/>
              </a:lnSpc>
            </a:pPr>
            <a:r>
              <a:rPr lang="fr-FR" sz="800" smtClean="0">
                <a:latin typeface="Arial" charset="0"/>
              </a:rPr>
              <a:t>vie, ainsi que le chaussage.</a:t>
            </a:r>
          </a:p>
          <a:p>
            <a:pPr>
              <a:lnSpc>
                <a:spcPct val="80000"/>
              </a:lnSpc>
            </a:pPr>
            <a:endParaRPr lang="fr-FR" sz="8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CE017E61-53E7-45FD-8E82-163CDCC7707B}" type="datetime1">
              <a:rPr lang="fr-FR"/>
              <a:pPr>
                <a:defRPr/>
              </a:pPr>
              <a:t>30/09/2011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1E31E51-2647-48BA-8DC9-EEF9EBB8664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C416CAB6-1BEB-4A21-9B63-F0D8EB30C0A7}" type="datetime1">
              <a:rPr lang="fr-FR"/>
              <a:pPr>
                <a:defRPr/>
              </a:pPr>
              <a:t>30/09/2011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879DDE-C3EA-4EB4-8D38-33D5EDDBFD0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E46F08C1-CF98-4B5C-B217-E7F88857D91D}" type="datetime1">
              <a:rPr lang="fr-FR"/>
              <a:pPr>
                <a:defRPr/>
              </a:pPr>
              <a:t>30/09/2011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9499FE0-642C-4DDC-B18F-FE4B7688DF63}"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fld id="{5D73A6B3-5B18-41EE-8EC6-AEBD89FD23CE}" type="datetime1">
              <a:rPr lang="fr-FR"/>
              <a:pPr>
                <a:defRPr/>
              </a:pPr>
              <a:t>30/09/2011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E672371-A1F5-495D-810E-9E1E5FBA66F1}"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4D21FD50-EA91-47BC-ADA3-1C389D5B6C97}" type="datetime1">
              <a:rPr lang="fr-FR"/>
              <a:pPr>
                <a:defRPr/>
              </a:pPr>
              <a:t>30/09/2011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5D97620-317F-485A-9774-054CBD6748FF}"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re. Diagramme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graphique 2"/>
          <p:cNvSpPr>
            <a:spLocks noGrp="1"/>
          </p:cNvSpPr>
          <p:nvPr>
            <p:ph type="chart" sz="half" idx="1"/>
          </p:nvPr>
        </p:nvSpPr>
        <p:spPr>
          <a:xfrm>
            <a:off x="457200" y="1600200"/>
            <a:ext cx="4038600" cy="4525963"/>
          </a:xfrm>
        </p:spPr>
        <p:txBody>
          <a:bodyPr/>
          <a:lstStyle/>
          <a:p>
            <a:pPr lvl="0"/>
            <a:endParaRPr lang="fr-FR" noProof="0"/>
          </a:p>
        </p:txBody>
      </p:sp>
      <p:sp>
        <p:nvSpPr>
          <p:cNvPr id="4" name="Espace réservé du texte 3"/>
          <p:cNvSpPr>
            <a:spLocks noGrp="1"/>
          </p:cNvSpPr>
          <p:nvPr>
            <p:ph type="body"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7BE201FE-BF2E-496B-9300-B13F8A87161A}" type="datetime1">
              <a:rPr lang="fr-FR"/>
              <a:pPr>
                <a:defRPr/>
              </a:pPr>
              <a:t>30/09/2011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8C3ECD8-9CEA-45BC-803E-CA565C8C105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A1B82268-C227-47A5-BCF2-E1E39CCA56F4}" type="datetime1">
              <a:rPr lang="fr-FR"/>
              <a:pPr>
                <a:defRPr/>
              </a:pPr>
              <a:t>30/09/2011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6AC6993-EAD7-483A-B717-7D74747A231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0E24BC31-A49D-44F5-8058-6AA084D6F3C1}" type="datetime1">
              <a:rPr lang="fr-FR"/>
              <a:pPr>
                <a:defRPr/>
              </a:pPr>
              <a:t>30/09/2011</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DD81982-3041-4CC3-9E51-6732E69833D0}"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D897DF5A-2B68-417E-BB85-ABD7DC8A4426}" type="datetime1">
              <a:rPr lang="fr-FR"/>
              <a:pPr>
                <a:defRPr/>
              </a:pPr>
              <a:t>30/09/2011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91BF857-7AD1-4C51-B426-C0867D41950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DD06958F-D32D-4C5E-B5D1-6B5F22252CDC}" type="datetime1">
              <a:rPr lang="fr-FR"/>
              <a:pPr>
                <a:defRPr/>
              </a:pPr>
              <a:t>30/09/2011</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73073FA-110A-4CA4-AE01-DE053AD9E65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8512E16A-D266-42BA-BF4D-632B83F0C9A5}" type="datetime1">
              <a:rPr lang="fr-FR"/>
              <a:pPr>
                <a:defRPr/>
              </a:pPr>
              <a:t>30/09/2011</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236172B-AA3F-485B-AA20-777E22C0169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4B6B24-7182-4003-BC39-642B3E90723D}" type="datetime1">
              <a:rPr lang="fr-FR"/>
              <a:pPr>
                <a:defRPr/>
              </a:pPr>
              <a:t>30/09/2011</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0555AEE-D3EC-4E23-8661-F48F4AB56BB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63CBE85C-87BE-4A72-B56E-C8F9B5F009A1}" type="datetime1">
              <a:rPr lang="fr-FR"/>
              <a:pPr>
                <a:defRPr/>
              </a:pPr>
              <a:t>30/09/2011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3C549BA-CAD3-4A4A-A678-400270E85274}"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2593C85C-CBC9-422A-840E-BC9A74889E5D}" type="datetime1">
              <a:rPr lang="fr-FR"/>
              <a:pPr>
                <a:defRPr/>
              </a:pPr>
              <a:t>30/09/2011</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AB7EA12-E5B9-4974-9C07-E86F53D7083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BA1B23F-C8FE-40C7-8F4D-560B7CBBF52B}" type="datetime1">
              <a:rPr lang="fr-FR"/>
              <a:pPr>
                <a:defRPr/>
              </a:pPr>
              <a:t>30/09/2011</a:t>
            </a:fld>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F969512-B861-43DC-8585-191102DB5089}"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sldNum" sz="quarter" idx="12"/>
          </p:nvPr>
        </p:nvSpPr>
        <p:spPr>
          <a:noFill/>
        </p:spPr>
        <p:txBody>
          <a:bodyPr/>
          <a:lstStyle/>
          <a:p>
            <a:fld id="{18B2809E-8480-4801-AC87-04E0BC5EAAFC}" type="slidenum">
              <a:rPr lang="fr-FR" smtClean="0">
                <a:latin typeface="Arial" charset="0"/>
              </a:rPr>
              <a:pPr/>
              <a:t>1</a:t>
            </a:fld>
            <a:endParaRPr lang="fr-FR" smtClean="0">
              <a:latin typeface="Arial" charset="0"/>
            </a:endParaRPr>
          </a:p>
        </p:txBody>
      </p:sp>
      <p:sp>
        <p:nvSpPr>
          <p:cNvPr id="17410" name="Rectangle 2"/>
          <p:cNvSpPr>
            <a:spLocks noGrp="1" noChangeArrowheads="1"/>
          </p:cNvSpPr>
          <p:nvPr>
            <p:ph type="ctrTitle"/>
          </p:nvPr>
        </p:nvSpPr>
        <p:spPr>
          <a:xfrm>
            <a:off x="539750" y="1628775"/>
            <a:ext cx="8135938" cy="1470025"/>
          </a:xfrm>
        </p:spPr>
        <p:txBody>
          <a:bodyPr/>
          <a:lstStyle/>
          <a:p>
            <a:pPr eaLnBrk="1" hangingPunct="1"/>
            <a:r>
              <a:rPr lang="fr-FR" sz="4800" smtClean="0">
                <a:solidFill>
                  <a:schemeClr val="folHlink"/>
                </a:solidFill>
              </a:rPr>
              <a:t>Particularités séméiologiques du malade âgé</a:t>
            </a:r>
          </a:p>
        </p:txBody>
      </p:sp>
      <p:sp>
        <p:nvSpPr>
          <p:cNvPr id="17411" name="Rectangle 3"/>
          <p:cNvSpPr>
            <a:spLocks noGrp="1" noChangeArrowheads="1"/>
          </p:cNvSpPr>
          <p:nvPr>
            <p:ph type="subTitle" idx="1"/>
          </p:nvPr>
        </p:nvSpPr>
        <p:spPr/>
        <p:txBody>
          <a:bodyPr/>
          <a:lstStyle/>
          <a:p>
            <a:pPr eaLnBrk="1" hangingPunct="1"/>
            <a:r>
              <a:rPr lang="fr-FR" smtClean="0"/>
              <a:t>Professeur François PUISIEUX</a:t>
            </a:r>
          </a:p>
          <a:p>
            <a:pPr eaLnBrk="1" hangingPunct="1"/>
            <a:r>
              <a:rPr lang="fr-FR" smtClean="0"/>
              <a:t>Gériatre</a:t>
            </a:r>
          </a:p>
        </p:txBody>
      </p:sp>
      <p:sp>
        <p:nvSpPr>
          <p:cNvPr id="17412"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28C4EBE-5CA1-4411-8B53-F773F9A6C859}" type="slidenum">
              <a:rPr lang="fr-FR" sz="1400"/>
              <a:pPr algn="r"/>
              <a:t>1</a:t>
            </a:fld>
            <a:endParaRPr lang="fr-FR" sz="14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6"/>
          <p:cNvSpPr>
            <a:spLocks noGrp="1" noChangeArrowheads="1"/>
          </p:cNvSpPr>
          <p:nvPr>
            <p:ph type="sldNum" sz="quarter" idx="12"/>
          </p:nvPr>
        </p:nvSpPr>
        <p:spPr>
          <a:noFill/>
        </p:spPr>
        <p:txBody>
          <a:bodyPr/>
          <a:lstStyle/>
          <a:p>
            <a:fld id="{24666595-DBBA-4C82-AB15-CC1C7049D616}" type="slidenum">
              <a:rPr lang="fr-FR" smtClean="0">
                <a:latin typeface="Arial" charset="0"/>
              </a:rPr>
              <a:pPr/>
              <a:t>10</a:t>
            </a:fld>
            <a:endParaRPr lang="fr-FR" smtClean="0">
              <a:latin typeface="Arial" charset="0"/>
            </a:endParaRPr>
          </a:p>
        </p:txBody>
      </p:sp>
      <p:pic>
        <p:nvPicPr>
          <p:cNvPr id="226306" name="Picture 1026"/>
          <p:cNvPicPr>
            <a:picLocks noChangeAspect="1" noChangeArrowheads="1"/>
          </p:cNvPicPr>
          <p:nvPr/>
        </p:nvPicPr>
        <p:blipFill>
          <a:blip r:embed="rId3"/>
          <a:srcRect/>
          <a:stretch>
            <a:fillRect/>
          </a:stretch>
        </p:blipFill>
        <p:spPr bwMode="auto">
          <a:xfrm>
            <a:off x="1214438" y="1755775"/>
            <a:ext cx="6829425" cy="4745038"/>
          </a:xfrm>
          <a:prstGeom prst="rect">
            <a:avLst/>
          </a:prstGeom>
          <a:noFill/>
          <a:ln w="9525">
            <a:noFill/>
            <a:miter lim="800000"/>
            <a:headEnd/>
            <a:tailEnd/>
          </a:ln>
        </p:spPr>
      </p:pic>
      <p:sp>
        <p:nvSpPr>
          <p:cNvPr id="104450" name="Titre 1"/>
          <p:cNvSpPr>
            <a:spLocks/>
          </p:cNvSpPr>
          <p:nvPr/>
        </p:nvSpPr>
        <p:spPr bwMode="auto">
          <a:xfrm>
            <a:off x="642938" y="350838"/>
            <a:ext cx="7891462" cy="1077912"/>
          </a:xfrm>
          <a:prstGeom prst="rect">
            <a:avLst/>
          </a:prstGeom>
          <a:noFill/>
          <a:ln w="9525">
            <a:noFill/>
            <a:miter lim="800000"/>
            <a:headEnd/>
            <a:tailEnd/>
          </a:ln>
        </p:spPr>
        <p:txBody>
          <a:bodyPr anchor="ctr"/>
          <a:lstStyle/>
          <a:p>
            <a:pPr algn="ctr">
              <a:defRPr/>
            </a:pPr>
            <a:r>
              <a:rPr lang="fr-FR" sz="3600" dirty="0">
                <a:solidFill>
                  <a:schemeClr val="tx2"/>
                </a:solidFill>
                <a:latin typeface="+mj-lt"/>
              </a:rPr>
              <a:t>Tout malade âgé relève-t-il de la gériatrie ?</a:t>
            </a:r>
          </a:p>
        </p:txBody>
      </p:sp>
      <p:sp>
        <p:nvSpPr>
          <p:cNvPr id="226308"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2D9754D-A349-4939-A979-EAADB304A850}" type="slidenum">
              <a:rPr lang="fr-FR" sz="1400"/>
              <a:pPr algn="r"/>
              <a:t>10</a:t>
            </a:fld>
            <a:endParaRPr lang="fr-FR"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6"/>
          <p:cNvSpPr>
            <a:spLocks noGrp="1" noChangeArrowheads="1"/>
          </p:cNvSpPr>
          <p:nvPr>
            <p:ph type="sldNum" sz="quarter" idx="12"/>
          </p:nvPr>
        </p:nvSpPr>
        <p:spPr>
          <a:noFill/>
        </p:spPr>
        <p:txBody>
          <a:bodyPr/>
          <a:lstStyle/>
          <a:p>
            <a:fld id="{4CE8A837-86BD-4DA5-A078-25F46D6BC960}" type="slidenum">
              <a:rPr lang="fr-FR" smtClean="0">
                <a:latin typeface="Arial" charset="0"/>
              </a:rPr>
              <a:pPr/>
              <a:t>11</a:t>
            </a:fld>
            <a:endParaRPr lang="fr-FR" smtClean="0">
              <a:latin typeface="Arial" charset="0"/>
            </a:endParaRPr>
          </a:p>
        </p:txBody>
      </p:sp>
      <p:sp>
        <p:nvSpPr>
          <p:cNvPr id="228354" name="Rectangle 2"/>
          <p:cNvSpPr>
            <a:spLocks noGrp="1" noChangeArrowheads="1"/>
          </p:cNvSpPr>
          <p:nvPr>
            <p:ph type="title"/>
          </p:nvPr>
        </p:nvSpPr>
        <p:spPr/>
        <p:txBody>
          <a:bodyPr/>
          <a:lstStyle/>
          <a:p>
            <a:pPr eaLnBrk="1" hangingPunct="1"/>
            <a:r>
              <a:rPr lang="fr-FR" sz="4000" smtClean="0"/>
              <a:t>La population âgée est hétérogène</a:t>
            </a:r>
            <a:br>
              <a:rPr lang="fr-FR" sz="4000" smtClean="0"/>
            </a:br>
            <a:r>
              <a:rPr lang="fr-FR" sz="4000" smtClean="0"/>
              <a:t>Les malades âgés le sont aussi</a:t>
            </a:r>
          </a:p>
        </p:txBody>
      </p:sp>
      <p:sp>
        <p:nvSpPr>
          <p:cNvPr id="228355" name="Rectangle 3"/>
          <p:cNvSpPr>
            <a:spLocks noGrp="1" noChangeArrowheads="1"/>
          </p:cNvSpPr>
          <p:nvPr>
            <p:ph type="body" sz="half" idx="1"/>
          </p:nvPr>
        </p:nvSpPr>
        <p:spPr>
          <a:xfrm>
            <a:off x="4572000" y="4076700"/>
            <a:ext cx="3095625" cy="2563813"/>
          </a:xfrm>
        </p:spPr>
        <p:txBody>
          <a:bodyPr/>
          <a:lstStyle/>
          <a:p>
            <a:pPr eaLnBrk="1" hangingPunct="1"/>
            <a:r>
              <a:rPr lang="fr-FR" smtClean="0"/>
              <a:t>VIGOUREUX</a:t>
            </a:r>
          </a:p>
          <a:p>
            <a:pPr lvl="1" eaLnBrk="1" hangingPunct="1">
              <a:buFontTx/>
              <a:buNone/>
            </a:pPr>
            <a:r>
              <a:rPr lang="fr-FR" smtClean="0"/>
              <a:t>	</a:t>
            </a:r>
          </a:p>
          <a:p>
            <a:pPr eaLnBrk="1" hangingPunct="1"/>
            <a:r>
              <a:rPr lang="fr-FR" smtClean="0"/>
              <a:t>FRAGILES</a:t>
            </a:r>
          </a:p>
          <a:p>
            <a:pPr lvl="1" eaLnBrk="1" hangingPunct="1"/>
            <a:endParaRPr lang="fr-FR" smtClean="0"/>
          </a:p>
          <a:p>
            <a:pPr eaLnBrk="1" hangingPunct="1"/>
            <a:r>
              <a:rPr lang="fr-FR" smtClean="0"/>
              <a:t>DEPENDANTS</a:t>
            </a:r>
          </a:p>
          <a:p>
            <a:pPr lvl="1" eaLnBrk="1" hangingPunct="1">
              <a:buFontTx/>
              <a:buNone/>
            </a:pPr>
            <a:endParaRPr lang="fr-FR" smtClean="0"/>
          </a:p>
        </p:txBody>
      </p:sp>
      <p:sp>
        <p:nvSpPr>
          <p:cNvPr id="228356" name="Rectangle 4"/>
          <p:cNvSpPr>
            <a:spLocks noGrp="1" noChangeArrowheads="1"/>
          </p:cNvSpPr>
          <p:nvPr>
            <p:ph type="body" sz="half" idx="2"/>
          </p:nvPr>
        </p:nvSpPr>
        <p:spPr>
          <a:xfrm>
            <a:off x="539750" y="2205038"/>
            <a:ext cx="4038600" cy="4094162"/>
          </a:xfrm>
        </p:spPr>
        <p:txBody>
          <a:bodyPr/>
          <a:lstStyle/>
          <a:p>
            <a:pPr eaLnBrk="1" hangingPunct="1"/>
            <a:r>
              <a:rPr lang="fr-FR" smtClean="0">
                <a:solidFill>
                  <a:schemeClr val="folHlink"/>
                </a:solidFill>
              </a:rPr>
              <a:t>Vieillissement réussi</a:t>
            </a:r>
          </a:p>
          <a:p>
            <a:pPr eaLnBrk="1" hangingPunct="1"/>
            <a:r>
              <a:rPr lang="fr-FR" smtClean="0">
                <a:solidFill>
                  <a:schemeClr val="folHlink"/>
                </a:solidFill>
              </a:rPr>
              <a:t>Vieillissement normal</a:t>
            </a:r>
          </a:p>
          <a:p>
            <a:pPr eaLnBrk="1" hangingPunct="1"/>
            <a:r>
              <a:rPr lang="fr-FR" smtClean="0">
                <a:solidFill>
                  <a:schemeClr val="folHlink"/>
                </a:solidFill>
              </a:rPr>
              <a:t>Vieillissement pathologique</a:t>
            </a:r>
          </a:p>
        </p:txBody>
      </p:sp>
      <p:sp>
        <p:nvSpPr>
          <p:cNvPr id="228357" name="Oval 5"/>
          <p:cNvSpPr>
            <a:spLocks noChangeArrowheads="1"/>
          </p:cNvSpPr>
          <p:nvPr/>
        </p:nvSpPr>
        <p:spPr bwMode="auto">
          <a:xfrm>
            <a:off x="468313" y="1484313"/>
            <a:ext cx="3887787" cy="3240087"/>
          </a:xfrm>
          <a:prstGeom prst="ellipse">
            <a:avLst/>
          </a:prstGeom>
          <a:noFill/>
          <a:ln w="9525">
            <a:solidFill>
              <a:schemeClr val="tx1"/>
            </a:solidFill>
            <a:round/>
            <a:headEnd/>
            <a:tailEnd/>
          </a:ln>
        </p:spPr>
        <p:txBody>
          <a:bodyPr wrap="none" anchor="ctr"/>
          <a:lstStyle/>
          <a:p>
            <a:endParaRPr lang="fr-FR"/>
          </a:p>
        </p:txBody>
      </p:sp>
      <p:sp>
        <p:nvSpPr>
          <p:cNvPr id="228358" name="Oval 6"/>
          <p:cNvSpPr>
            <a:spLocks noChangeArrowheads="1"/>
          </p:cNvSpPr>
          <p:nvPr/>
        </p:nvSpPr>
        <p:spPr bwMode="auto">
          <a:xfrm>
            <a:off x="4140200" y="3400425"/>
            <a:ext cx="3960813" cy="3457575"/>
          </a:xfrm>
          <a:prstGeom prst="ellipse">
            <a:avLst/>
          </a:prstGeom>
          <a:noFill/>
          <a:ln w="9525">
            <a:solidFill>
              <a:schemeClr val="tx1"/>
            </a:solidFill>
            <a:round/>
            <a:headEnd/>
            <a:tailEnd/>
          </a:ln>
        </p:spPr>
        <p:txBody>
          <a:bodyPr wrap="none" anchor="ctr"/>
          <a:lstStyle/>
          <a:p>
            <a:endParaRPr lang="fr-FR"/>
          </a:p>
        </p:txBody>
      </p:sp>
      <p:pic>
        <p:nvPicPr>
          <p:cNvPr id="228359" name="Picture 7" descr="canicule"/>
          <p:cNvPicPr>
            <a:picLocks noChangeAspect="1" noChangeArrowheads="1"/>
          </p:cNvPicPr>
          <p:nvPr/>
        </p:nvPicPr>
        <p:blipFill>
          <a:blip r:embed="rId2"/>
          <a:srcRect/>
          <a:stretch>
            <a:fillRect/>
          </a:stretch>
        </p:blipFill>
        <p:spPr bwMode="auto">
          <a:xfrm rot="10776287" flipV="1">
            <a:off x="0" y="4562475"/>
            <a:ext cx="3059113" cy="2295525"/>
          </a:xfrm>
          <a:prstGeom prst="rect">
            <a:avLst/>
          </a:prstGeom>
          <a:noFill/>
          <a:ln w="9525">
            <a:noFill/>
            <a:miter lim="800000"/>
            <a:headEnd/>
            <a:tailEnd/>
          </a:ln>
        </p:spPr>
      </p:pic>
      <p:pic>
        <p:nvPicPr>
          <p:cNvPr id="228360" name="Picture 8" descr="Aides%20pers%20agees2"/>
          <p:cNvPicPr>
            <a:picLocks noChangeAspect="1" noChangeArrowheads="1"/>
          </p:cNvPicPr>
          <p:nvPr/>
        </p:nvPicPr>
        <p:blipFill>
          <a:blip r:embed="rId3"/>
          <a:srcRect/>
          <a:stretch>
            <a:fillRect/>
          </a:stretch>
        </p:blipFill>
        <p:spPr bwMode="auto">
          <a:xfrm>
            <a:off x="6577013" y="1484313"/>
            <a:ext cx="2566987" cy="2592387"/>
          </a:xfrm>
          <a:prstGeom prst="rect">
            <a:avLst/>
          </a:prstGeom>
          <a:noFill/>
          <a:ln w="9525">
            <a:noFill/>
            <a:miter lim="800000"/>
            <a:headEnd/>
            <a:tailEnd/>
          </a:ln>
        </p:spPr>
      </p:pic>
      <p:sp>
        <p:nvSpPr>
          <p:cNvPr id="228361" name="Espace réservé du numéro de diapositive 8"/>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E158BB0-5093-4BC8-BFAE-1B084DF9D45D}" type="slidenum">
              <a:rPr lang="fr-FR" sz="1400"/>
              <a:pPr algn="r"/>
              <a:t>11</a:t>
            </a:fld>
            <a:endParaRPr lang="fr-FR" sz="14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6"/>
          <p:cNvSpPr>
            <a:spLocks noGrp="1" noChangeArrowheads="1"/>
          </p:cNvSpPr>
          <p:nvPr>
            <p:ph type="sldNum" sz="quarter" idx="12"/>
          </p:nvPr>
        </p:nvSpPr>
        <p:spPr>
          <a:noFill/>
        </p:spPr>
        <p:txBody>
          <a:bodyPr/>
          <a:lstStyle/>
          <a:p>
            <a:fld id="{7CA88CC7-E91C-4D82-908D-E9E92D23C339}" type="slidenum">
              <a:rPr lang="fr-FR" smtClean="0">
                <a:latin typeface="Arial" charset="0"/>
              </a:rPr>
              <a:pPr/>
              <a:t>12</a:t>
            </a:fld>
            <a:endParaRPr lang="fr-FR" smtClean="0">
              <a:latin typeface="Arial" charset="0"/>
            </a:endParaRPr>
          </a:p>
        </p:txBody>
      </p:sp>
      <p:sp>
        <p:nvSpPr>
          <p:cNvPr id="229378" name="Rectangle 2"/>
          <p:cNvSpPr>
            <a:spLocks noGrp="1" noChangeArrowheads="1"/>
          </p:cNvSpPr>
          <p:nvPr>
            <p:ph type="title"/>
          </p:nvPr>
        </p:nvSpPr>
        <p:spPr>
          <a:xfrm>
            <a:off x="468313" y="476250"/>
            <a:ext cx="8229600" cy="1143000"/>
          </a:xfrm>
        </p:spPr>
        <p:txBody>
          <a:bodyPr/>
          <a:lstStyle/>
          <a:p>
            <a:pPr eaLnBrk="1" hangingPunct="1"/>
            <a:r>
              <a:rPr lang="fr-FR" sz="4000" smtClean="0"/>
              <a:t>Fragiles et dépendants = les cibles de la gériatrie</a:t>
            </a:r>
          </a:p>
        </p:txBody>
      </p:sp>
      <p:sp>
        <p:nvSpPr>
          <p:cNvPr id="229379" name="Rectangle 3"/>
          <p:cNvSpPr>
            <a:spLocks noGrp="1" noChangeArrowheads="1"/>
          </p:cNvSpPr>
          <p:nvPr>
            <p:ph type="body" sz="half" idx="1"/>
          </p:nvPr>
        </p:nvSpPr>
        <p:spPr>
          <a:xfrm>
            <a:off x="2987675" y="2492375"/>
            <a:ext cx="3749675" cy="3373438"/>
          </a:xfrm>
        </p:spPr>
        <p:txBody>
          <a:bodyPr/>
          <a:lstStyle/>
          <a:p>
            <a:pPr eaLnBrk="1" hangingPunct="1"/>
            <a:r>
              <a:rPr lang="fr-FR" smtClean="0"/>
              <a:t>VIGOUREUX</a:t>
            </a:r>
          </a:p>
          <a:p>
            <a:pPr lvl="1" eaLnBrk="1" hangingPunct="1">
              <a:buFontTx/>
              <a:buNone/>
            </a:pPr>
            <a:r>
              <a:rPr lang="fr-FR" smtClean="0"/>
              <a:t>	</a:t>
            </a:r>
          </a:p>
          <a:p>
            <a:pPr eaLnBrk="1" hangingPunct="1"/>
            <a:r>
              <a:rPr lang="fr-FR" smtClean="0"/>
              <a:t>FRAGILES</a:t>
            </a:r>
          </a:p>
          <a:p>
            <a:pPr lvl="1" eaLnBrk="1" hangingPunct="1"/>
            <a:endParaRPr lang="fr-FR" smtClean="0"/>
          </a:p>
          <a:p>
            <a:pPr eaLnBrk="1" hangingPunct="1"/>
            <a:r>
              <a:rPr lang="fr-FR" smtClean="0"/>
              <a:t>DEPENDANTS</a:t>
            </a:r>
          </a:p>
          <a:p>
            <a:pPr lvl="1" eaLnBrk="1" hangingPunct="1">
              <a:buFontTx/>
              <a:buNone/>
            </a:pPr>
            <a:endParaRPr lang="fr-FR" smtClean="0"/>
          </a:p>
        </p:txBody>
      </p:sp>
      <p:sp>
        <p:nvSpPr>
          <p:cNvPr id="229380" name="Oval 4"/>
          <p:cNvSpPr>
            <a:spLocks noChangeArrowheads="1"/>
          </p:cNvSpPr>
          <p:nvPr/>
        </p:nvSpPr>
        <p:spPr bwMode="auto">
          <a:xfrm>
            <a:off x="1763713" y="2060575"/>
            <a:ext cx="5040312" cy="3457575"/>
          </a:xfrm>
          <a:prstGeom prst="ellipse">
            <a:avLst/>
          </a:prstGeom>
          <a:noFill/>
          <a:ln w="9525">
            <a:solidFill>
              <a:schemeClr val="tx1"/>
            </a:solidFill>
            <a:round/>
            <a:headEnd/>
            <a:tailEnd/>
          </a:ln>
        </p:spPr>
        <p:txBody>
          <a:bodyPr wrap="none" anchor="ctr"/>
          <a:lstStyle/>
          <a:p>
            <a:endParaRPr lang="fr-FR"/>
          </a:p>
        </p:txBody>
      </p:sp>
      <p:sp>
        <p:nvSpPr>
          <p:cNvPr id="229381" name="Oval 5"/>
          <p:cNvSpPr>
            <a:spLocks noChangeArrowheads="1"/>
          </p:cNvSpPr>
          <p:nvPr/>
        </p:nvSpPr>
        <p:spPr bwMode="auto">
          <a:xfrm>
            <a:off x="2411413" y="3068638"/>
            <a:ext cx="3889375" cy="2160587"/>
          </a:xfrm>
          <a:prstGeom prst="ellipse">
            <a:avLst/>
          </a:prstGeom>
          <a:noFill/>
          <a:ln w="57150">
            <a:solidFill>
              <a:srgbClr val="FF0000"/>
            </a:solidFill>
            <a:round/>
            <a:headEnd/>
            <a:tailEnd/>
          </a:ln>
        </p:spPr>
        <p:txBody>
          <a:bodyPr wrap="none" anchor="ctr"/>
          <a:lstStyle/>
          <a:p>
            <a:endParaRPr lang="fr-FR"/>
          </a:p>
        </p:txBody>
      </p:sp>
      <p:sp>
        <p:nvSpPr>
          <p:cNvPr id="229382" name="AutoShape 6"/>
          <p:cNvSpPr>
            <a:spLocks noChangeArrowheads="1"/>
          </p:cNvSpPr>
          <p:nvPr/>
        </p:nvSpPr>
        <p:spPr bwMode="auto">
          <a:xfrm>
            <a:off x="6156325" y="5084763"/>
            <a:ext cx="2087563" cy="1081087"/>
          </a:xfrm>
          <a:prstGeom prst="wedgeRectCallout">
            <a:avLst>
              <a:gd name="adj1" fmla="val -71824"/>
              <a:gd name="adj2" fmla="val -65861"/>
            </a:avLst>
          </a:prstGeom>
          <a:solidFill>
            <a:srgbClr val="000000"/>
          </a:solidFill>
          <a:ln w="9525">
            <a:solidFill>
              <a:schemeClr val="tx1"/>
            </a:solidFill>
            <a:miter lim="800000"/>
            <a:headEnd/>
            <a:tailEnd/>
          </a:ln>
        </p:spPr>
        <p:txBody>
          <a:bodyPr/>
          <a:lstStyle/>
          <a:p>
            <a:pPr algn="ctr"/>
            <a:r>
              <a:rPr lang="fr-FR" sz="3200"/>
              <a:t>Cibles de la gériatrie</a:t>
            </a:r>
          </a:p>
        </p:txBody>
      </p:sp>
      <p:sp>
        <p:nvSpPr>
          <p:cNvPr id="229383" name="Espace réservé du numéro de diapositive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FD5473C-34E2-4D87-97CE-4D946D377588}" type="slidenum">
              <a:rPr lang="fr-FR" sz="1400"/>
              <a:pPr algn="r"/>
              <a:t>12</a:t>
            </a:fld>
            <a:endParaRPr lang="fr-FR" sz="14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6"/>
          <p:cNvSpPr>
            <a:spLocks noGrp="1" noChangeArrowheads="1"/>
          </p:cNvSpPr>
          <p:nvPr>
            <p:ph type="sldNum" sz="quarter" idx="12"/>
          </p:nvPr>
        </p:nvSpPr>
        <p:spPr>
          <a:noFill/>
        </p:spPr>
        <p:txBody>
          <a:bodyPr/>
          <a:lstStyle/>
          <a:p>
            <a:fld id="{1215D160-E252-45A1-9478-3B61C5045FBA}" type="slidenum">
              <a:rPr lang="fr-FR" smtClean="0">
                <a:latin typeface="Arial" charset="0"/>
              </a:rPr>
              <a:pPr/>
              <a:t>13</a:t>
            </a:fld>
            <a:endParaRPr lang="fr-FR" smtClean="0">
              <a:latin typeface="Arial" charset="0"/>
            </a:endParaRPr>
          </a:p>
        </p:txBody>
      </p:sp>
      <p:sp>
        <p:nvSpPr>
          <p:cNvPr id="230402" name="Rectangle 4"/>
          <p:cNvSpPr>
            <a:spLocks noGrp="1" noChangeArrowheads="1"/>
          </p:cNvSpPr>
          <p:nvPr>
            <p:ph type="ctrTitle"/>
          </p:nvPr>
        </p:nvSpPr>
        <p:spPr/>
        <p:txBody>
          <a:bodyPr/>
          <a:lstStyle/>
          <a:p>
            <a:pPr eaLnBrk="1" hangingPunct="1"/>
            <a:r>
              <a:rPr lang="fr-FR" smtClean="0"/>
              <a:t>Particularités du malade âgé</a:t>
            </a:r>
          </a:p>
        </p:txBody>
      </p:sp>
      <p:sp>
        <p:nvSpPr>
          <p:cNvPr id="230403" name="Rectangle 5"/>
          <p:cNvSpPr>
            <a:spLocks noGrp="1" noChangeArrowheads="1"/>
          </p:cNvSpPr>
          <p:nvPr>
            <p:ph type="subTitle" idx="1"/>
          </p:nvPr>
        </p:nvSpPr>
        <p:spPr/>
        <p:txBody>
          <a:bodyPr/>
          <a:lstStyle/>
          <a:p>
            <a:pPr eaLnBrk="1" hangingPunct="1"/>
            <a:endParaRPr lang="fr-FR" smtClean="0"/>
          </a:p>
        </p:txBody>
      </p:sp>
      <p:sp>
        <p:nvSpPr>
          <p:cNvPr id="230404"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CB337D2-4104-49ED-B0FF-4572A77D9D46}" type="slidenum">
              <a:rPr lang="fr-FR" sz="1400"/>
              <a:pPr algn="r"/>
              <a:t>13</a:t>
            </a:fld>
            <a:endParaRPr lang="fr-FR"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6"/>
          <p:cNvSpPr>
            <a:spLocks noGrp="1" noChangeArrowheads="1"/>
          </p:cNvSpPr>
          <p:nvPr>
            <p:ph type="sldNum" sz="quarter" idx="12"/>
          </p:nvPr>
        </p:nvSpPr>
        <p:spPr>
          <a:noFill/>
        </p:spPr>
        <p:txBody>
          <a:bodyPr/>
          <a:lstStyle/>
          <a:p>
            <a:fld id="{5DFED070-BBE8-4D45-AF6A-D1E00FA8CD70}" type="slidenum">
              <a:rPr lang="fr-FR" smtClean="0">
                <a:latin typeface="Arial" charset="0"/>
              </a:rPr>
              <a:pPr/>
              <a:t>14</a:t>
            </a:fld>
            <a:endParaRPr lang="fr-FR" smtClean="0">
              <a:latin typeface="Arial" charset="0"/>
            </a:endParaRPr>
          </a:p>
        </p:txBody>
      </p:sp>
      <p:sp>
        <p:nvSpPr>
          <p:cNvPr id="231426" name="Rectangle 2"/>
          <p:cNvSpPr>
            <a:spLocks noGrp="1" noChangeArrowheads="1"/>
          </p:cNvSpPr>
          <p:nvPr>
            <p:ph type="title" idx="4294967295"/>
          </p:nvPr>
        </p:nvSpPr>
        <p:spPr>
          <a:xfrm>
            <a:off x="250825" y="188913"/>
            <a:ext cx="8435975" cy="1143000"/>
          </a:xfrm>
        </p:spPr>
        <p:txBody>
          <a:bodyPr/>
          <a:lstStyle/>
          <a:p>
            <a:pPr eaLnBrk="1" hangingPunct="1"/>
            <a:r>
              <a:rPr lang="fr-FR" sz="3600" smtClean="0"/>
              <a:t>Principales particularités du malade âgé</a:t>
            </a:r>
          </a:p>
        </p:txBody>
      </p:sp>
      <p:sp>
        <p:nvSpPr>
          <p:cNvPr id="231427" name="Rectangle 3"/>
          <p:cNvSpPr>
            <a:spLocks noGrp="1" noChangeArrowheads="1"/>
          </p:cNvSpPr>
          <p:nvPr>
            <p:ph type="body" idx="4294967295"/>
          </p:nvPr>
        </p:nvSpPr>
        <p:spPr>
          <a:xfrm>
            <a:off x="468313" y="1341438"/>
            <a:ext cx="8229600" cy="5256212"/>
          </a:xfrm>
        </p:spPr>
        <p:txBody>
          <a:bodyPr/>
          <a:lstStyle/>
          <a:p>
            <a:pPr marL="609600" indent="-609600" eaLnBrk="1" hangingPunct="1">
              <a:buFontTx/>
              <a:buAutoNum type="arabicPeriod"/>
            </a:pPr>
            <a:r>
              <a:rPr lang="fr-FR" sz="2800" smtClean="0"/>
              <a:t>Sommation des effets du vieillissement physiologique et des maladies</a:t>
            </a:r>
          </a:p>
          <a:p>
            <a:pPr marL="609600" indent="-609600" eaLnBrk="1" hangingPunct="1">
              <a:buFontTx/>
              <a:buAutoNum type="arabicPeriod"/>
            </a:pPr>
            <a:r>
              <a:rPr lang="fr-FR" sz="2800" smtClean="0"/>
              <a:t>Fréquence de la polypathologie</a:t>
            </a:r>
          </a:p>
          <a:p>
            <a:pPr marL="609600" indent="-609600" eaLnBrk="1" hangingPunct="1">
              <a:buFontTx/>
              <a:buAutoNum type="arabicPeriod"/>
            </a:pPr>
            <a:r>
              <a:rPr lang="fr-FR" sz="2800" smtClean="0"/>
              <a:t>Risque élevé de décompensation fonctionnelle et syndromes gériatriques</a:t>
            </a:r>
          </a:p>
          <a:p>
            <a:pPr marL="609600" indent="-609600" eaLnBrk="1" hangingPunct="1">
              <a:buFontTx/>
              <a:buAutoNum type="arabicPeriod"/>
            </a:pPr>
            <a:r>
              <a:rPr lang="fr-FR" sz="2800" smtClean="0"/>
              <a:t>Fragilité, pathologies en cascade, risque élevé de dépendance</a:t>
            </a:r>
          </a:p>
          <a:p>
            <a:pPr marL="609600" indent="-609600" eaLnBrk="1" hangingPunct="1">
              <a:buFontTx/>
              <a:buAutoNum type="arabicPeriod"/>
            </a:pPr>
            <a:r>
              <a:rPr lang="fr-FR" sz="2800" smtClean="0"/>
              <a:t>Fréquence de la pathologie iatrogène</a:t>
            </a:r>
          </a:p>
          <a:p>
            <a:pPr marL="609600" indent="-609600" eaLnBrk="1" hangingPunct="1">
              <a:buFontTx/>
              <a:buAutoNum type="arabicPeriod"/>
            </a:pPr>
            <a:r>
              <a:rPr lang="fr-FR" sz="2800" smtClean="0"/>
              <a:t>Modifications de l’expression clinique des maladies</a:t>
            </a:r>
          </a:p>
          <a:p>
            <a:pPr marL="609600" indent="-609600" eaLnBrk="1" hangingPunct="1">
              <a:buFontTx/>
              <a:buAutoNum type="arabicPeriod"/>
            </a:pPr>
            <a:r>
              <a:rPr lang="fr-FR" sz="2800" smtClean="0"/>
              <a:t>Retentissement psychologique de la maladie</a:t>
            </a:r>
          </a:p>
        </p:txBody>
      </p:sp>
      <p:sp>
        <p:nvSpPr>
          <p:cNvPr id="231428"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679B7D8-2B19-4E28-8A5C-08A38CC9FD47}" type="slidenum">
              <a:rPr lang="fr-FR" sz="1400"/>
              <a:pPr algn="r"/>
              <a:t>14</a:t>
            </a:fld>
            <a:endParaRPr lang="fr-FR"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6"/>
          <p:cNvSpPr>
            <a:spLocks noGrp="1" noChangeArrowheads="1"/>
          </p:cNvSpPr>
          <p:nvPr>
            <p:ph type="sldNum" sz="quarter" idx="12"/>
          </p:nvPr>
        </p:nvSpPr>
        <p:spPr>
          <a:noFill/>
        </p:spPr>
        <p:txBody>
          <a:bodyPr/>
          <a:lstStyle/>
          <a:p>
            <a:fld id="{2F7FCF18-1D75-45C8-A50C-B29E6647886E}" type="slidenum">
              <a:rPr lang="fr-FR" smtClean="0">
                <a:latin typeface="Arial" charset="0"/>
              </a:rPr>
              <a:pPr/>
              <a:t>15</a:t>
            </a:fld>
            <a:endParaRPr lang="fr-FR" smtClean="0">
              <a:latin typeface="Arial" charset="0"/>
            </a:endParaRPr>
          </a:p>
        </p:txBody>
      </p:sp>
      <p:sp>
        <p:nvSpPr>
          <p:cNvPr id="232450" name="Rectangle 2"/>
          <p:cNvSpPr>
            <a:spLocks noGrp="1" noChangeArrowheads="1"/>
          </p:cNvSpPr>
          <p:nvPr>
            <p:ph type="title"/>
          </p:nvPr>
        </p:nvSpPr>
        <p:spPr>
          <a:xfrm>
            <a:off x="250825" y="188913"/>
            <a:ext cx="8435975" cy="1143000"/>
          </a:xfrm>
        </p:spPr>
        <p:txBody>
          <a:bodyPr/>
          <a:lstStyle/>
          <a:p>
            <a:pPr eaLnBrk="1" hangingPunct="1"/>
            <a:r>
              <a:rPr lang="fr-FR" sz="3600" smtClean="0"/>
              <a:t>Principales particularités du malade âgé</a:t>
            </a:r>
          </a:p>
        </p:txBody>
      </p:sp>
      <p:sp>
        <p:nvSpPr>
          <p:cNvPr id="232451" name="Rectangle 3"/>
          <p:cNvSpPr>
            <a:spLocks noGrp="1" noChangeArrowheads="1"/>
          </p:cNvSpPr>
          <p:nvPr>
            <p:ph type="body" idx="1"/>
          </p:nvPr>
        </p:nvSpPr>
        <p:spPr>
          <a:xfrm>
            <a:off x="468313" y="1341438"/>
            <a:ext cx="8229600" cy="5256212"/>
          </a:xfrm>
        </p:spPr>
        <p:txBody>
          <a:bodyPr/>
          <a:lstStyle/>
          <a:p>
            <a:pPr marL="609600" indent="-609600" eaLnBrk="1" hangingPunct="1">
              <a:buFontTx/>
              <a:buAutoNum type="arabicPeriod"/>
            </a:pPr>
            <a:r>
              <a:rPr lang="fr-FR" sz="2800" smtClean="0">
                <a:solidFill>
                  <a:srgbClr val="FFFF00"/>
                </a:solidFill>
              </a:rPr>
              <a:t>Sommation des effets du vieillissement physiologique et des maladies</a:t>
            </a:r>
          </a:p>
          <a:p>
            <a:pPr marL="609600" indent="-609600" eaLnBrk="1" hangingPunct="1">
              <a:buFontTx/>
              <a:buAutoNum type="arabicPeriod"/>
            </a:pPr>
            <a:r>
              <a:rPr lang="fr-FR" sz="2800" smtClean="0"/>
              <a:t>Fréquence de la polypathologie</a:t>
            </a:r>
          </a:p>
          <a:p>
            <a:pPr marL="609600" indent="-609600" eaLnBrk="1" hangingPunct="1">
              <a:buFontTx/>
              <a:buAutoNum type="arabicPeriod"/>
            </a:pPr>
            <a:r>
              <a:rPr lang="fr-FR" sz="2800" smtClean="0"/>
              <a:t>Risque élevé de décompensation fonctionnelle et syndromes gériatriques</a:t>
            </a:r>
          </a:p>
          <a:p>
            <a:pPr marL="609600" indent="-609600" eaLnBrk="1" hangingPunct="1">
              <a:buFontTx/>
              <a:buAutoNum type="arabicPeriod"/>
            </a:pPr>
            <a:r>
              <a:rPr lang="fr-FR" sz="2800" smtClean="0"/>
              <a:t>Fragilité, pathologies en cascade, risque élevé de dépendance</a:t>
            </a:r>
          </a:p>
          <a:p>
            <a:pPr marL="609600" indent="-609600" eaLnBrk="1" hangingPunct="1">
              <a:buFontTx/>
              <a:buAutoNum type="arabicPeriod"/>
            </a:pPr>
            <a:r>
              <a:rPr lang="fr-FR" sz="2800" smtClean="0"/>
              <a:t>Fréquence de la pathologie iatrogène</a:t>
            </a:r>
          </a:p>
          <a:p>
            <a:pPr marL="609600" indent="-609600" eaLnBrk="1" hangingPunct="1">
              <a:buFontTx/>
              <a:buAutoNum type="arabicPeriod"/>
            </a:pPr>
            <a:r>
              <a:rPr lang="fr-FR" sz="2800" smtClean="0"/>
              <a:t>Modifications de l’expression clinique des maladies</a:t>
            </a:r>
          </a:p>
          <a:p>
            <a:pPr marL="609600" indent="-609600" eaLnBrk="1" hangingPunct="1">
              <a:buFontTx/>
              <a:buAutoNum type="arabicPeriod"/>
            </a:pPr>
            <a:r>
              <a:rPr lang="fr-FR" sz="2800" smtClean="0"/>
              <a:t>Retentissement psychologique de la maladie</a:t>
            </a:r>
          </a:p>
        </p:txBody>
      </p:sp>
      <p:sp>
        <p:nvSpPr>
          <p:cNvPr id="232452"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5971C4A-C80A-4975-8FEA-3D93A8F6C26D}" type="slidenum">
              <a:rPr lang="fr-FR" sz="1400"/>
              <a:pPr algn="r"/>
              <a:t>15</a:t>
            </a:fld>
            <a:endParaRPr lang="fr-FR"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6"/>
          <p:cNvSpPr>
            <a:spLocks noGrp="1" noChangeArrowheads="1"/>
          </p:cNvSpPr>
          <p:nvPr>
            <p:ph type="sldNum" sz="quarter" idx="12"/>
          </p:nvPr>
        </p:nvSpPr>
        <p:spPr>
          <a:noFill/>
        </p:spPr>
        <p:txBody>
          <a:bodyPr/>
          <a:lstStyle/>
          <a:p>
            <a:fld id="{0B5768F5-EBF4-4543-98C6-05F51DA75F71}" type="slidenum">
              <a:rPr lang="fr-FR" smtClean="0">
                <a:latin typeface="Arial" charset="0"/>
              </a:rPr>
              <a:pPr/>
              <a:t>16</a:t>
            </a:fld>
            <a:endParaRPr lang="fr-FR" smtClean="0">
              <a:latin typeface="Arial" charset="0"/>
            </a:endParaRPr>
          </a:p>
        </p:txBody>
      </p:sp>
      <p:sp>
        <p:nvSpPr>
          <p:cNvPr id="233474" name="Rectangle 2"/>
          <p:cNvSpPr>
            <a:spLocks noGrp="1" noChangeArrowheads="1"/>
          </p:cNvSpPr>
          <p:nvPr>
            <p:ph type="title"/>
          </p:nvPr>
        </p:nvSpPr>
        <p:spPr/>
        <p:txBody>
          <a:bodyPr lIns="90488" tIns="44450" rIns="90488" bIns="44450"/>
          <a:lstStyle/>
          <a:p>
            <a:r>
              <a:rPr lang="fr-FR" smtClean="0"/>
              <a:t>Vieillissement: définition</a:t>
            </a:r>
          </a:p>
        </p:txBody>
      </p:sp>
      <p:sp>
        <p:nvSpPr>
          <p:cNvPr id="233475" name="Rectangle 3"/>
          <p:cNvSpPr>
            <a:spLocks noGrp="1" noChangeArrowheads="1"/>
          </p:cNvSpPr>
          <p:nvPr>
            <p:ph type="body" idx="1"/>
          </p:nvPr>
        </p:nvSpPr>
        <p:spPr>
          <a:xfrm>
            <a:off x="685800" y="1828800"/>
            <a:ext cx="7772400" cy="4114800"/>
          </a:xfrm>
        </p:spPr>
        <p:txBody>
          <a:bodyPr lIns="90488" tIns="44450" rIns="90488" bIns="44450"/>
          <a:lstStyle/>
          <a:p>
            <a:r>
              <a:rPr lang="fr-FR" u="sng" smtClean="0"/>
              <a:t>Vieillissement</a:t>
            </a:r>
            <a:r>
              <a:rPr lang="fr-FR" smtClean="0"/>
              <a:t> = ensemble des phénomènes physiologiques inévitables et irréversibles qui accompagnent l'avancée en âge</a:t>
            </a:r>
          </a:p>
          <a:p>
            <a:endParaRPr lang="fr-FR" smtClean="0"/>
          </a:p>
          <a:p>
            <a:endParaRPr lang="fr-FR" smtClean="0"/>
          </a:p>
          <a:p>
            <a:pPr>
              <a:buFontTx/>
              <a:buNone/>
            </a:pPr>
            <a:endParaRPr lang="fr-FR"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6"/>
          <p:cNvSpPr>
            <a:spLocks noGrp="1" noChangeArrowheads="1"/>
          </p:cNvSpPr>
          <p:nvPr>
            <p:ph type="sldNum" sz="quarter" idx="12"/>
          </p:nvPr>
        </p:nvSpPr>
        <p:spPr>
          <a:noFill/>
        </p:spPr>
        <p:txBody>
          <a:bodyPr/>
          <a:lstStyle/>
          <a:p>
            <a:fld id="{9A64B882-0520-4AB9-B736-9488D0BC9E71}" type="slidenum">
              <a:rPr lang="fr-FR" smtClean="0">
                <a:latin typeface="Arial" charset="0"/>
              </a:rPr>
              <a:pPr/>
              <a:t>17</a:t>
            </a:fld>
            <a:endParaRPr lang="fr-FR" smtClean="0">
              <a:latin typeface="Arial" charset="0"/>
            </a:endParaRPr>
          </a:p>
        </p:txBody>
      </p:sp>
      <p:sp>
        <p:nvSpPr>
          <p:cNvPr id="235522" name="Rectangle 2"/>
          <p:cNvSpPr>
            <a:spLocks noGrp="1" noChangeArrowheads="1"/>
          </p:cNvSpPr>
          <p:nvPr>
            <p:ph type="title"/>
          </p:nvPr>
        </p:nvSpPr>
        <p:spPr/>
        <p:txBody>
          <a:bodyPr/>
          <a:lstStyle/>
          <a:p>
            <a:r>
              <a:rPr lang="fr-FR" smtClean="0"/>
              <a:t>Vieillissement</a:t>
            </a:r>
          </a:p>
        </p:txBody>
      </p:sp>
      <p:sp>
        <p:nvSpPr>
          <p:cNvPr id="235523" name="Rectangle 3"/>
          <p:cNvSpPr>
            <a:spLocks noGrp="1" noChangeArrowheads="1"/>
          </p:cNvSpPr>
          <p:nvPr>
            <p:ph type="body" idx="1"/>
          </p:nvPr>
        </p:nvSpPr>
        <p:spPr/>
        <p:txBody>
          <a:bodyPr/>
          <a:lstStyle/>
          <a:p>
            <a:r>
              <a:rPr lang="fr-FR" smtClean="0"/>
              <a:t>Plus qu’à une diminution des performances, le vieillissement aboutit à une diminution des réserves fonctionnelles de l’organisme c'est-à-dire à une diminution de ses capacités d’adaptation. </a:t>
            </a:r>
          </a:p>
          <a:p>
            <a:r>
              <a:rPr lang="fr-FR" smtClean="0"/>
              <a:t>Vieillissement  	=/= 	maladies</a:t>
            </a:r>
          </a:p>
          <a:p>
            <a:pPr>
              <a:buFontTx/>
              <a:buNone/>
            </a:pPr>
            <a:r>
              <a:rPr lang="fr-FR" smtClean="0"/>
              <a:t>					=/= 	déclin </a:t>
            </a:r>
          </a:p>
          <a:p>
            <a:pPr>
              <a:buFontTx/>
              <a:buNone/>
            </a:pPr>
            <a:r>
              <a:rPr lang="fr-FR" smtClean="0"/>
              <a:t>					=/= dépendance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6"/>
          <p:cNvSpPr>
            <a:spLocks noGrp="1" noChangeArrowheads="1"/>
          </p:cNvSpPr>
          <p:nvPr>
            <p:ph type="sldNum" sz="quarter" idx="12"/>
          </p:nvPr>
        </p:nvSpPr>
        <p:spPr>
          <a:noFill/>
        </p:spPr>
        <p:txBody>
          <a:bodyPr/>
          <a:lstStyle/>
          <a:p>
            <a:fld id="{2F790CFC-AB72-49B0-954A-8A0B2F017063}" type="slidenum">
              <a:rPr lang="fr-FR" smtClean="0">
                <a:latin typeface="Arial" charset="0"/>
              </a:rPr>
              <a:pPr/>
              <a:t>18</a:t>
            </a:fld>
            <a:endParaRPr lang="fr-FR" smtClean="0">
              <a:latin typeface="Arial" charset="0"/>
            </a:endParaRPr>
          </a:p>
        </p:txBody>
      </p:sp>
      <p:sp>
        <p:nvSpPr>
          <p:cNvPr id="236546" name="Rectangle 2"/>
          <p:cNvSpPr>
            <a:spLocks noGrp="1" noChangeArrowheads="1"/>
          </p:cNvSpPr>
          <p:nvPr>
            <p:ph type="title" idx="4294967295"/>
          </p:nvPr>
        </p:nvSpPr>
        <p:spPr>
          <a:xfrm>
            <a:off x="457200" y="476250"/>
            <a:ext cx="8229600" cy="941388"/>
          </a:xfrm>
        </p:spPr>
        <p:txBody>
          <a:bodyPr anchor="b"/>
          <a:lstStyle/>
          <a:p>
            <a:pPr eaLnBrk="1" hangingPunct="1"/>
            <a:r>
              <a:rPr lang="fr-FR" smtClean="0"/>
              <a:t>Vieillissement du sommeil</a:t>
            </a:r>
          </a:p>
        </p:txBody>
      </p:sp>
      <p:sp>
        <p:nvSpPr>
          <p:cNvPr id="236547" name="Rectangle 3"/>
          <p:cNvSpPr>
            <a:spLocks noGrp="1" noChangeArrowheads="1"/>
          </p:cNvSpPr>
          <p:nvPr>
            <p:ph type="body" idx="4294967295"/>
          </p:nvPr>
        </p:nvSpPr>
        <p:spPr/>
        <p:txBody>
          <a:bodyPr/>
          <a:lstStyle/>
          <a:p>
            <a:pPr eaLnBrk="1" hangingPunct="1"/>
            <a:endParaRPr lang="fr-FR" smtClean="0"/>
          </a:p>
          <a:p>
            <a:pPr eaLnBrk="1" hangingPunct="1"/>
            <a:r>
              <a:rPr lang="fr-FR" smtClean="0"/>
              <a:t>Le nombre d’éveils dans la nuit augmente</a:t>
            </a:r>
          </a:p>
          <a:p>
            <a:pPr eaLnBrk="1" hangingPunct="1"/>
            <a:r>
              <a:rPr lang="fr-FR" smtClean="0"/>
              <a:t>Diminution de la quantité de sommeil lent profond et de sommeil paradoxal au profit du sommeil léger</a:t>
            </a:r>
          </a:p>
          <a:p>
            <a:pPr eaLnBrk="1" hangingPunct="1"/>
            <a:r>
              <a:rPr lang="fr-FR" smtClean="0"/>
              <a:t>Heure du coucher survient plus tôt</a:t>
            </a:r>
          </a:p>
          <a:p>
            <a:pPr eaLnBrk="1" hangingPunct="1"/>
            <a:endParaRPr lang="fr-FR" smtClean="0"/>
          </a:p>
          <a:p>
            <a:pPr eaLnBrk="1" hangingPunct="1"/>
            <a:endParaRPr lang="fr-F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6"/>
          <p:cNvSpPr>
            <a:spLocks noGrp="1" noChangeArrowheads="1"/>
          </p:cNvSpPr>
          <p:nvPr>
            <p:ph type="sldNum" sz="quarter" idx="12"/>
          </p:nvPr>
        </p:nvSpPr>
        <p:spPr>
          <a:noFill/>
        </p:spPr>
        <p:txBody>
          <a:bodyPr/>
          <a:lstStyle/>
          <a:p>
            <a:fld id="{D0F58229-9AF0-4599-A20F-43782AD60A0A}" type="slidenum">
              <a:rPr lang="fr-FR" smtClean="0">
                <a:latin typeface="Arial" charset="0"/>
              </a:rPr>
              <a:pPr/>
              <a:t>19</a:t>
            </a:fld>
            <a:endParaRPr lang="fr-FR" smtClean="0">
              <a:latin typeface="Arial" charset="0"/>
            </a:endParaRPr>
          </a:p>
        </p:txBody>
      </p:sp>
      <p:sp>
        <p:nvSpPr>
          <p:cNvPr id="237570" name="Rectangle 2"/>
          <p:cNvSpPr>
            <a:spLocks noGrp="1" noChangeArrowheads="1"/>
          </p:cNvSpPr>
          <p:nvPr>
            <p:ph type="title" idx="4294967295"/>
          </p:nvPr>
        </p:nvSpPr>
        <p:spPr>
          <a:xfrm>
            <a:off x="684213" y="333375"/>
            <a:ext cx="7772400" cy="1143000"/>
          </a:xfrm>
        </p:spPr>
        <p:txBody>
          <a:bodyPr lIns="90488" tIns="44450" rIns="90488" bIns="44450"/>
          <a:lstStyle/>
          <a:p>
            <a:r>
              <a:rPr lang="fr-FR" smtClean="0"/>
              <a:t>Maladie d ’Alzheimer = vieillissement normal</a:t>
            </a:r>
          </a:p>
        </p:txBody>
      </p:sp>
      <p:sp>
        <p:nvSpPr>
          <p:cNvPr id="237571" name="Rectangle 3"/>
          <p:cNvSpPr>
            <a:spLocks noGrp="1" noChangeArrowheads="1"/>
          </p:cNvSpPr>
          <p:nvPr>
            <p:ph type="body" idx="4294967295"/>
          </p:nvPr>
        </p:nvSpPr>
        <p:spPr>
          <a:xfrm>
            <a:off x="611188" y="1835150"/>
            <a:ext cx="7705725" cy="4114800"/>
          </a:xfrm>
        </p:spPr>
        <p:txBody>
          <a:bodyPr lIns="90488" tIns="44450" rIns="90488" bIns="44450"/>
          <a:lstStyle/>
          <a:p>
            <a:r>
              <a:rPr lang="fr-FR" sz="2800" smtClean="0"/>
              <a:t>On peut considérer comme normaux:</a:t>
            </a:r>
          </a:p>
          <a:p>
            <a:pPr lvl="1"/>
            <a:r>
              <a:rPr lang="fr-FR" sz="2400" smtClean="0"/>
              <a:t>Lenteur d ’apprentissage</a:t>
            </a:r>
          </a:p>
          <a:p>
            <a:pPr lvl="1"/>
            <a:r>
              <a:rPr lang="fr-FR" sz="2400" smtClean="0"/>
              <a:t>Difficultés à évoquer les noms propres</a:t>
            </a:r>
          </a:p>
          <a:p>
            <a:pPr lvl="1"/>
            <a:r>
              <a:rPr lang="fr-FR" sz="2400" smtClean="0"/>
              <a:t>Difficultés dans les doubles tâches</a:t>
            </a:r>
          </a:p>
          <a:p>
            <a:pPr lvl="1"/>
            <a:r>
              <a:rPr lang="fr-FR" sz="2400" smtClean="0"/>
              <a:t>Ralentissement du traitement de l ’information</a:t>
            </a:r>
          </a:p>
          <a:p>
            <a:r>
              <a:rPr lang="fr-FR" sz="2800" smtClean="0"/>
              <a:t>Mais tout trouble de mémoire qui retentit sur les activités de la vie quotidienne est anormal.</a:t>
            </a:r>
          </a:p>
          <a:p>
            <a:r>
              <a:rPr lang="fr-FR" sz="2800" smtClean="0"/>
              <a:t>Toute plainte de mémoire doit être prise au sérieux.</a:t>
            </a:r>
          </a:p>
        </p:txBody>
      </p:sp>
      <p:sp>
        <p:nvSpPr>
          <p:cNvPr id="237572" name="Line 4"/>
          <p:cNvSpPr>
            <a:spLocks noChangeShapeType="1"/>
          </p:cNvSpPr>
          <p:nvPr/>
        </p:nvSpPr>
        <p:spPr bwMode="auto">
          <a:xfrm flipH="1">
            <a:off x="7067550" y="357188"/>
            <a:ext cx="76200" cy="457200"/>
          </a:xfrm>
          <a:prstGeom prst="line">
            <a:avLst/>
          </a:prstGeom>
          <a:noFill/>
          <a:ln w="12700">
            <a:solidFill>
              <a:schemeClr val="tx2"/>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6"/>
          <p:cNvSpPr>
            <a:spLocks noGrp="1" noChangeArrowheads="1"/>
          </p:cNvSpPr>
          <p:nvPr>
            <p:ph type="sldNum" sz="quarter" idx="12"/>
          </p:nvPr>
        </p:nvSpPr>
        <p:spPr>
          <a:noFill/>
        </p:spPr>
        <p:txBody>
          <a:bodyPr/>
          <a:lstStyle/>
          <a:p>
            <a:fld id="{84136477-11C4-4437-8001-68F21D1C9415}" type="slidenum">
              <a:rPr lang="fr-FR" smtClean="0">
                <a:latin typeface="Arial" charset="0"/>
              </a:rPr>
              <a:pPr/>
              <a:t>2</a:t>
            </a:fld>
            <a:endParaRPr lang="fr-FR" smtClean="0">
              <a:latin typeface="Arial" charset="0"/>
            </a:endParaRPr>
          </a:p>
        </p:txBody>
      </p:sp>
      <p:sp>
        <p:nvSpPr>
          <p:cNvPr id="139269" name="Rectangle 2"/>
          <p:cNvSpPr>
            <a:spLocks noGrp="1" noChangeArrowheads="1"/>
          </p:cNvSpPr>
          <p:nvPr>
            <p:ph type="title"/>
          </p:nvPr>
        </p:nvSpPr>
        <p:spPr>
          <a:xfrm>
            <a:off x="395288" y="274638"/>
            <a:ext cx="8435975" cy="1425575"/>
          </a:xfrm>
        </p:spPr>
        <p:txBody>
          <a:bodyPr/>
          <a:lstStyle/>
          <a:p>
            <a:pPr eaLnBrk="1" hangingPunct="1"/>
            <a:r>
              <a:rPr lang="fr-FR" sz="3300" smtClean="0"/>
              <a:t>Gériatrie = spécialité médicale qui prend en charge les personnes âgées malades (Nasher, 1909)</a:t>
            </a:r>
          </a:p>
        </p:txBody>
      </p:sp>
      <p:graphicFrame>
        <p:nvGraphicFramePr>
          <p:cNvPr id="139267" name="Object 3"/>
          <p:cNvGraphicFramePr>
            <a:graphicFrameLocks noChangeAspect="1"/>
          </p:cNvGraphicFramePr>
          <p:nvPr>
            <p:ph idx="1"/>
          </p:nvPr>
        </p:nvGraphicFramePr>
        <p:xfrm>
          <a:off x="2790825" y="1557338"/>
          <a:ext cx="3316288" cy="4824412"/>
        </p:xfrm>
        <a:graphic>
          <a:graphicData uri="http://schemas.openxmlformats.org/presentationml/2006/ole">
            <p:oleObj spid="_x0000_s139267" r:id="rId3" imgW="823680" imgH="1199160" progId="">
              <p:embed/>
            </p:oleObj>
          </a:graphicData>
        </a:graphic>
      </p:graphicFrame>
      <p:sp>
        <p:nvSpPr>
          <p:cNvPr id="139270"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B3A2500-E9A9-4B0D-844A-0C1B51BA60E6}" type="slidenum">
              <a:rPr lang="fr-FR" sz="1400"/>
              <a:pPr algn="r"/>
              <a:t>2</a:t>
            </a:fld>
            <a:endParaRPr lang="fr-FR"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6"/>
          <p:cNvSpPr>
            <a:spLocks noGrp="1" noChangeArrowheads="1"/>
          </p:cNvSpPr>
          <p:nvPr>
            <p:ph type="sldNum" sz="quarter" idx="12"/>
          </p:nvPr>
        </p:nvSpPr>
        <p:spPr>
          <a:noFill/>
        </p:spPr>
        <p:txBody>
          <a:bodyPr/>
          <a:lstStyle/>
          <a:p>
            <a:fld id="{6D3DFBEA-58FD-4EB0-AFF8-DC017BCC9D3F}" type="slidenum">
              <a:rPr lang="fr-FR" smtClean="0">
                <a:latin typeface="Arial" charset="0"/>
              </a:rPr>
              <a:pPr/>
              <a:t>20</a:t>
            </a:fld>
            <a:endParaRPr lang="fr-FR" smtClean="0">
              <a:latin typeface="Arial" charset="0"/>
            </a:endParaRPr>
          </a:p>
        </p:txBody>
      </p:sp>
      <p:sp>
        <p:nvSpPr>
          <p:cNvPr id="238594" name="Rectangle 2"/>
          <p:cNvSpPr>
            <a:spLocks noGrp="1" noChangeArrowheads="1"/>
          </p:cNvSpPr>
          <p:nvPr>
            <p:ph type="title" idx="4294967295"/>
          </p:nvPr>
        </p:nvSpPr>
        <p:spPr>
          <a:xfrm>
            <a:off x="250825" y="188913"/>
            <a:ext cx="8435975" cy="1143000"/>
          </a:xfrm>
        </p:spPr>
        <p:txBody>
          <a:bodyPr/>
          <a:lstStyle/>
          <a:p>
            <a:pPr eaLnBrk="1" hangingPunct="1"/>
            <a:r>
              <a:rPr lang="fr-FR" sz="3600" smtClean="0"/>
              <a:t>Principales particularités du malade âgé</a:t>
            </a:r>
          </a:p>
        </p:txBody>
      </p:sp>
      <p:sp>
        <p:nvSpPr>
          <p:cNvPr id="238595" name="Rectangle 3"/>
          <p:cNvSpPr>
            <a:spLocks noGrp="1" noChangeArrowheads="1"/>
          </p:cNvSpPr>
          <p:nvPr>
            <p:ph type="body" idx="4294967295"/>
          </p:nvPr>
        </p:nvSpPr>
        <p:spPr>
          <a:xfrm>
            <a:off x="468313" y="1341438"/>
            <a:ext cx="8229600" cy="5256212"/>
          </a:xfrm>
        </p:spPr>
        <p:txBody>
          <a:bodyPr/>
          <a:lstStyle/>
          <a:p>
            <a:pPr marL="609600" indent="-609600" eaLnBrk="1" hangingPunct="1">
              <a:buFontTx/>
              <a:buAutoNum type="arabicPeriod"/>
            </a:pPr>
            <a:r>
              <a:rPr lang="fr-FR" sz="2800" smtClean="0"/>
              <a:t>Sommation des effets du vieillissement physiologique et des maladies</a:t>
            </a:r>
          </a:p>
          <a:p>
            <a:pPr marL="609600" indent="-609600" eaLnBrk="1" hangingPunct="1">
              <a:buFontTx/>
              <a:buAutoNum type="arabicPeriod"/>
            </a:pPr>
            <a:r>
              <a:rPr lang="fr-FR" sz="2800" smtClean="0">
                <a:solidFill>
                  <a:srgbClr val="FFFF00"/>
                </a:solidFill>
              </a:rPr>
              <a:t>Fréquence de la polypathologie</a:t>
            </a:r>
          </a:p>
          <a:p>
            <a:pPr marL="609600" indent="-609600" eaLnBrk="1" hangingPunct="1">
              <a:buFontTx/>
              <a:buAutoNum type="arabicPeriod"/>
            </a:pPr>
            <a:r>
              <a:rPr lang="fr-FR" sz="2800" smtClean="0"/>
              <a:t>Risque élevé de décompensation fonctionnelle et syndromes gériatriques</a:t>
            </a:r>
          </a:p>
          <a:p>
            <a:pPr marL="609600" indent="-609600" eaLnBrk="1" hangingPunct="1">
              <a:buFontTx/>
              <a:buAutoNum type="arabicPeriod"/>
            </a:pPr>
            <a:r>
              <a:rPr lang="fr-FR" sz="2800" smtClean="0"/>
              <a:t>Fragilité, pathologies en cascade, risque élevé de dépendance</a:t>
            </a:r>
          </a:p>
          <a:p>
            <a:pPr marL="609600" indent="-609600" eaLnBrk="1" hangingPunct="1">
              <a:buFontTx/>
              <a:buAutoNum type="arabicPeriod"/>
            </a:pPr>
            <a:r>
              <a:rPr lang="fr-FR" sz="2800" smtClean="0"/>
              <a:t>Fréquence de la pathologie iatrogène</a:t>
            </a:r>
          </a:p>
          <a:p>
            <a:pPr marL="609600" indent="-609600" eaLnBrk="1" hangingPunct="1">
              <a:buFontTx/>
              <a:buAutoNum type="arabicPeriod"/>
            </a:pPr>
            <a:r>
              <a:rPr lang="fr-FR" sz="2800" smtClean="0"/>
              <a:t>Modifications de l’expression clinique des maladies</a:t>
            </a:r>
          </a:p>
          <a:p>
            <a:pPr marL="609600" indent="-609600" eaLnBrk="1" hangingPunct="1">
              <a:buFontTx/>
              <a:buAutoNum type="arabicPeriod"/>
            </a:pPr>
            <a:r>
              <a:rPr lang="fr-FR" sz="2800" smtClean="0"/>
              <a:t>Retentissement psychologique de la maladie</a:t>
            </a:r>
          </a:p>
        </p:txBody>
      </p:sp>
      <p:sp>
        <p:nvSpPr>
          <p:cNvPr id="238596"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D14D34B-EDE1-4B22-B25E-397140125BA6}" type="slidenum">
              <a:rPr lang="fr-FR" sz="1400"/>
              <a:pPr algn="r"/>
              <a:t>20</a:t>
            </a:fld>
            <a:endParaRPr lang="fr-FR"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6"/>
          <p:cNvSpPr>
            <a:spLocks noGrp="1" noChangeArrowheads="1"/>
          </p:cNvSpPr>
          <p:nvPr>
            <p:ph type="sldNum" sz="quarter" idx="12"/>
          </p:nvPr>
        </p:nvSpPr>
        <p:spPr>
          <a:noFill/>
        </p:spPr>
        <p:txBody>
          <a:bodyPr/>
          <a:lstStyle/>
          <a:p>
            <a:fld id="{40CC017A-E1F4-4BB1-B6A3-66FF2596B078}" type="slidenum">
              <a:rPr lang="fr-FR" smtClean="0">
                <a:latin typeface="Arial" charset="0"/>
              </a:rPr>
              <a:pPr/>
              <a:t>21</a:t>
            </a:fld>
            <a:endParaRPr lang="fr-FR" smtClean="0">
              <a:latin typeface="Arial" charset="0"/>
            </a:endParaRPr>
          </a:p>
        </p:txBody>
      </p:sp>
      <p:sp>
        <p:nvSpPr>
          <p:cNvPr id="87044" name="Rectangle 4"/>
          <p:cNvSpPr>
            <a:spLocks noGrp="1" noChangeArrowheads="1"/>
          </p:cNvSpPr>
          <p:nvPr>
            <p:ph type="title"/>
          </p:nvPr>
        </p:nvSpPr>
        <p:spPr/>
        <p:txBody>
          <a:bodyPr/>
          <a:lstStyle/>
          <a:p>
            <a:pPr eaLnBrk="1" hangingPunct="1">
              <a:defRPr/>
            </a:pPr>
            <a:r>
              <a:rPr lang="fr-FR" dirty="0">
                <a:solidFill>
                  <a:schemeClr val="accent1">
                    <a:lumMod val="20000"/>
                    <a:lumOff val="80000"/>
                  </a:schemeClr>
                </a:solidFill>
              </a:rPr>
              <a:t>Fréquence de la </a:t>
            </a:r>
            <a:r>
              <a:rPr lang="fr-FR" dirty="0" err="1">
                <a:solidFill>
                  <a:schemeClr val="accent1">
                    <a:lumMod val="20000"/>
                    <a:lumOff val="80000"/>
                  </a:schemeClr>
                </a:solidFill>
              </a:rPr>
              <a:t>polypathologie</a:t>
            </a:r>
            <a:endParaRPr lang="fr-FR" dirty="0">
              <a:solidFill>
                <a:schemeClr val="accent1">
                  <a:lumMod val="20000"/>
                  <a:lumOff val="80000"/>
                </a:schemeClr>
              </a:solidFill>
            </a:endParaRPr>
          </a:p>
        </p:txBody>
      </p:sp>
      <p:sp>
        <p:nvSpPr>
          <p:cNvPr id="239619" name="Text Box 59"/>
          <p:cNvSpPr txBox="1">
            <a:spLocks noChangeArrowheads="1"/>
          </p:cNvSpPr>
          <p:nvPr/>
        </p:nvSpPr>
        <p:spPr bwMode="auto">
          <a:xfrm>
            <a:off x="611188" y="1700213"/>
            <a:ext cx="7921625" cy="3509962"/>
          </a:xfrm>
          <a:prstGeom prst="rect">
            <a:avLst/>
          </a:prstGeom>
          <a:noFill/>
          <a:ln w="9525">
            <a:noFill/>
            <a:miter lim="800000"/>
            <a:headEnd/>
            <a:tailEnd/>
          </a:ln>
        </p:spPr>
        <p:txBody>
          <a:bodyPr>
            <a:spAutoFit/>
          </a:bodyPr>
          <a:lstStyle/>
          <a:p>
            <a:pPr>
              <a:spcBef>
                <a:spcPct val="50000"/>
              </a:spcBef>
              <a:buFontTx/>
              <a:buChar char="•"/>
            </a:pPr>
            <a:r>
              <a:rPr lang="fr-FR"/>
              <a:t> En moyenne, les sujets âgés présentent quatre à six maladies chroniques associées. </a:t>
            </a:r>
          </a:p>
          <a:p>
            <a:pPr>
              <a:spcBef>
                <a:spcPct val="50000"/>
              </a:spcBef>
              <a:buFontTx/>
              <a:buChar char="•"/>
            </a:pPr>
            <a:r>
              <a:rPr lang="fr-FR"/>
              <a:t> Ces maladies chroniques (insuffisance cardiaque, diabète, maladie d’Alzheimer, polyarthrose ...) peuvent être à l’origine d'incapacités et de dépendance.</a:t>
            </a:r>
          </a:p>
          <a:p>
            <a:pPr>
              <a:spcBef>
                <a:spcPct val="50000"/>
              </a:spcBef>
            </a:pPr>
            <a:endParaRPr lang="fr-FR"/>
          </a:p>
        </p:txBody>
      </p:sp>
      <p:sp>
        <p:nvSpPr>
          <p:cNvPr id="239620"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B7F988A-B8B6-4762-9EA5-7A66A96BE631}" type="slidenum">
              <a:rPr lang="fr-FR" sz="1400"/>
              <a:pPr algn="r"/>
              <a:t>21</a:t>
            </a:fld>
            <a:endParaRPr lang="fr-FR"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6"/>
          <p:cNvSpPr>
            <a:spLocks noGrp="1" noChangeArrowheads="1"/>
          </p:cNvSpPr>
          <p:nvPr>
            <p:ph type="sldNum" sz="quarter" idx="12"/>
          </p:nvPr>
        </p:nvSpPr>
        <p:spPr>
          <a:noFill/>
        </p:spPr>
        <p:txBody>
          <a:bodyPr/>
          <a:lstStyle/>
          <a:p>
            <a:fld id="{07378D60-DE72-42FD-AC88-D6416C6ACF3B}" type="slidenum">
              <a:rPr lang="fr-FR" smtClean="0">
                <a:latin typeface="Arial" charset="0"/>
              </a:rPr>
              <a:pPr/>
              <a:t>22</a:t>
            </a:fld>
            <a:endParaRPr lang="fr-FR" smtClean="0">
              <a:latin typeface="Arial" charset="0"/>
            </a:endParaRPr>
          </a:p>
        </p:txBody>
      </p:sp>
      <p:sp>
        <p:nvSpPr>
          <p:cNvPr id="240642" name="Rectangle 2"/>
          <p:cNvSpPr>
            <a:spLocks noGrp="1" noChangeArrowheads="1"/>
          </p:cNvSpPr>
          <p:nvPr>
            <p:ph type="title"/>
          </p:nvPr>
        </p:nvSpPr>
        <p:spPr/>
        <p:txBody>
          <a:bodyPr/>
          <a:lstStyle/>
          <a:p>
            <a:pPr eaLnBrk="1" hangingPunct="1"/>
            <a:r>
              <a:rPr lang="fr-FR" smtClean="0"/>
              <a:t>Age et cancer</a:t>
            </a:r>
          </a:p>
        </p:txBody>
      </p:sp>
      <p:sp>
        <p:nvSpPr>
          <p:cNvPr id="240643" name="Rectangle 3"/>
          <p:cNvSpPr>
            <a:spLocks noGrp="1" noChangeArrowheads="1"/>
          </p:cNvSpPr>
          <p:nvPr>
            <p:ph type="body" sz="half" idx="1"/>
          </p:nvPr>
        </p:nvSpPr>
        <p:spPr/>
        <p:txBody>
          <a:bodyPr/>
          <a:lstStyle/>
          <a:p>
            <a:pPr eaLnBrk="1" hangingPunct="1">
              <a:lnSpc>
                <a:spcPct val="90000"/>
              </a:lnSpc>
            </a:pPr>
            <a:r>
              <a:rPr lang="fr-FR" sz="2400" smtClean="0"/>
              <a:t>Les plus de 65 ans:</a:t>
            </a:r>
          </a:p>
          <a:p>
            <a:pPr lvl="1" eaLnBrk="1" hangingPunct="1">
              <a:lnSpc>
                <a:spcPct val="90000"/>
              </a:lnSpc>
            </a:pPr>
            <a:r>
              <a:rPr lang="fr-FR" sz="2000" smtClean="0"/>
              <a:t>60% des cancers</a:t>
            </a:r>
          </a:p>
          <a:p>
            <a:pPr lvl="1" eaLnBrk="1" hangingPunct="1">
              <a:lnSpc>
                <a:spcPct val="90000"/>
              </a:lnSpc>
            </a:pPr>
            <a:r>
              <a:rPr lang="fr-FR" sz="2000" smtClean="0"/>
              <a:t>75% des décès par cancer</a:t>
            </a:r>
          </a:p>
          <a:p>
            <a:pPr eaLnBrk="1" hangingPunct="1">
              <a:lnSpc>
                <a:spcPct val="90000"/>
              </a:lnSpc>
            </a:pPr>
            <a:r>
              <a:rPr lang="fr-FR" sz="2400" smtClean="0"/>
              <a:t>Par rapport aux moins de 65 ans, les plus de 65 ans ont:</a:t>
            </a:r>
          </a:p>
          <a:p>
            <a:pPr lvl="1" eaLnBrk="1" hangingPunct="1">
              <a:lnSpc>
                <a:spcPct val="90000"/>
              </a:lnSpc>
            </a:pPr>
            <a:r>
              <a:rPr lang="fr-FR" sz="2000" smtClean="0"/>
              <a:t>un risque de cancer multiplié par 10</a:t>
            </a:r>
          </a:p>
          <a:p>
            <a:pPr lvl="1" eaLnBrk="1" hangingPunct="1">
              <a:lnSpc>
                <a:spcPct val="90000"/>
              </a:lnSpc>
            </a:pPr>
            <a:r>
              <a:rPr lang="fr-FR" sz="2000" smtClean="0"/>
              <a:t>un risque de décès par cancer multiplié par 16</a:t>
            </a:r>
          </a:p>
          <a:p>
            <a:pPr lvl="1" eaLnBrk="1" hangingPunct="1">
              <a:lnSpc>
                <a:spcPct val="90000"/>
              </a:lnSpc>
              <a:buFontTx/>
              <a:buNone/>
            </a:pPr>
            <a:endParaRPr lang="fr-FR" sz="2000" smtClean="0"/>
          </a:p>
          <a:p>
            <a:pPr lvl="1" eaLnBrk="1" hangingPunct="1">
              <a:lnSpc>
                <a:spcPct val="90000"/>
              </a:lnSpc>
              <a:buFontTx/>
              <a:buNone/>
            </a:pPr>
            <a:r>
              <a:rPr lang="fr-FR" sz="1800" i="1" smtClean="0"/>
              <a:t>Données du National Cancer Institute (USA) pour la période 1994-8. </a:t>
            </a:r>
            <a:endParaRPr lang="fr-FR" sz="1600" i="1" smtClean="0"/>
          </a:p>
        </p:txBody>
      </p:sp>
      <p:pic>
        <p:nvPicPr>
          <p:cNvPr id="240644" name="Picture 4"/>
          <p:cNvPicPr>
            <a:picLocks noGrp="1" noChangeAspect="1" noChangeArrowheads="1"/>
          </p:cNvPicPr>
          <p:nvPr>
            <p:ph sz="half" idx="2"/>
          </p:nvPr>
        </p:nvPicPr>
        <p:blipFill>
          <a:blip r:embed="rId2"/>
          <a:srcRect/>
          <a:stretch>
            <a:fillRect/>
          </a:stretch>
        </p:blipFill>
        <p:spPr/>
      </p:pic>
      <p:sp>
        <p:nvSpPr>
          <p:cNvPr id="240645"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555B131-1487-4436-8F88-8B213347DDE4}" type="slidenum">
              <a:rPr lang="fr-FR" sz="1400"/>
              <a:pPr algn="r"/>
              <a:t>22</a:t>
            </a:fld>
            <a:endParaRPr lang="fr-FR"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6"/>
          <p:cNvSpPr>
            <a:spLocks noGrp="1" noChangeArrowheads="1"/>
          </p:cNvSpPr>
          <p:nvPr>
            <p:ph type="sldNum" sz="quarter" idx="12"/>
          </p:nvPr>
        </p:nvSpPr>
        <p:spPr>
          <a:noFill/>
        </p:spPr>
        <p:txBody>
          <a:bodyPr/>
          <a:lstStyle/>
          <a:p>
            <a:fld id="{30A397E0-2BBE-4B21-BA8F-719B55476B51}" type="slidenum">
              <a:rPr lang="fr-FR" smtClean="0">
                <a:latin typeface="Arial" charset="0"/>
              </a:rPr>
              <a:pPr/>
              <a:t>23</a:t>
            </a:fld>
            <a:endParaRPr lang="fr-FR" smtClean="0">
              <a:latin typeface="Arial" charset="0"/>
            </a:endParaRPr>
          </a:p>
        </p:txBody>
      </p:sp>
      <p:sp>
        <p:nvSpPr>
          <p:cNvPr id="241666" name="Rectangle 2"/>
          <p:cNvSpPr>
            <a:spLocks noGrp="1" noChangeArrowheads="1"/>
          </p:cNvSpPr>
          <p:nvPr>
            <p:ph type="title"/>
          </p:nvPr>
        </p:nvSpPr>
        <p:spPr/>
        <p:txBody>
          <a:bodyPr/>
          <a:lstStyle/>
          <a:p>
            <a:pPr eaLnBrk="1" hangingPunct="1"/>
            <a:r>
              <a:rPr lang="fr-FR" sz="4000" smtClean="0"/>
              <a:t>Prévalence de la maladie d’Alzheimer en France</a:t>
            </a:r>
          </a:p>
        </p:txBody>
      </p:sp>
      <p:sp>
        <p:nvSpPr>
          <p:cNvPr id="241667" name="Rectangle 3"/>
          <p:cNvSpPr>
            <a:spLocks noGrp="1" noChangeArrowheads="1"/>
          </p:cNvSpPr>
          <p:nvPr>
            <p:ph type="body" sz="half" idx="1"/>
          </p:nvPr>
        </p:nvSpPr>
        <p:spPr>
          <a:xfrm>
            <a:off x="323850" y="1700213"/>
            <a:ext cx="2952750" cy="4968875"/>
          </a:xfrm>
        </p:spPr>
        <p:txBody>
          <a:bodyPr/>
          <a:lstStyle/>
          <a:p>
            <a:pPr eaLnBrk="1" hangingPunct="1">
              <a:lnSpc>
                <a:spcPct val="80000"/>
              </a:lnSpc>
            </a:pPr>
            <a:r>
              <a:rPr lang="fr-FR" sz="2100" smtClean="0"/>
              <a:t>Selon les données de Paquid et celles de l’INSEE:</a:t>
            </a:r>
          </a:p>
          <a:p>
            <a:pPr eaLnBrk="1" hangingPunct="1">
              <a:lnSpc>
                <a:spcPct val="80000"/>
              </a:lnSpc>
            </a:pPr>
            <a:r>
              <a:rPr lang="fr-FR" sz="2100" smtClean="0"/>
              <a:t>En 2004, on compte 850 000 personnes atteintes de la maladie d’Alzheimer (MA) et de troubles apparentés en France métropolitaine.</a:t>
            </a:r>
          </a:p>
          <a:p>
            <a:pPr eaLnBrk="1" hangingPunct="1">
              <a:lnSpc>
                <a:spcPct val="80000"/>
              </a:lnSpc>
            </a:pPr>
            <a:r>
              <a:rPr lang="fr-FR" sz="2100" smtClean="0"/>
              <a:t>72% sont des femmes</a:t>
            </a:r>
          </a:p>
          <a:p>
            <a:pPr eaLnBrk="1" hangingPunct="1">
              <a:lnSpc>
                <a:spcPct val="80000"/>
              </a:lnSpc>
            </a:pPr>
            <a:r>
              <a:rPr lang="fr-FR" sz="2100" smtClean="0"/>
              <a:t>73% ont 80 ans ou plus</a:t>
            </a:r>
            <a:endParaRPr lang="fr-FR" sz="2000" smtClean="0"/>
          </a:p>
          <a:p>
            <a:pPr eaLnBrk="1" hangingPunct="1">
              <a:lnSpc>
                <a:spcPct val="80000"/>
              </a:lnSpc>
            </a:pPr>
            <a:r>
              <a:rPr lang="fr-FR" sz="2000" smtClean="0"/>
              <a:t>80% MA</a:t>
            </a:r>
          </a:p>
          <a:p>
            <a:pPr eaLnBrk="1" hangingPunct="1">
              <a:lnSpc>
                <a:spcPct val="80000"/>
              </a:lnSpc>
              <a:buFontTx/>
              <a:buNone/>
            </a:pPr>
            <a:r>
              <a:rPr lang="fr-FR" sz="1200" smtClean="0"/>
              <a:t>        Helmer et al. Medecine/Sciences 2006;22:288-96</a:t>
            </a:r>
          </a:p>
        </p:txBody>
      </p:sp>
      <p:pic>
        <p:nvPicPr>
          <p:cNvPr id="241668" name="Picture 4" descr="DIAPOSITIVE3"/>
          <p:cNvPicPr>
            <a:picLocks noGrp="1" noChangeAspect="1" noChangeArrowheads="1"/>
          </p:cNvPicPr>
          <p:nvPr>
            <p:ph sz="half" idx="2"/>
          </p:nvPr>
        </p:nvPicPr>
        <p:blipFill>
          <a:blip r:embed="rId2"/>
          <a:srcRect/>
          <a:stretch>
            <a:fillRect/>
          </a:stretch>
        </p:blipFill>
        <p:spPr>
          <a:xfrm>
            <a:off x="3348038" y="1557338"/>
            <a:ext cx="5795962" cy="5300662"/>
          </a:xfrm>
        </p:spPr>
      </p:pic>
      <p:sp>
        <p:nvSpPr>
          <p:cNvPr id="241669"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D02C7B9-1D4A-4DF4-90F8-254EA3D57A91}" type="slidenum">
              <a:rPr lang="fr-FR" sz="1400"/>
              <a:pPr algn="r"/>
              <a:t>23</a:t>
            </a:fld>
            <a:endParaRPr lang="fr-FR"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6"/>
          <p:cNvSpPr>
            <a:spLocks noGrp="1" noChangeArrowheads="1"/>
          </p:cNvSpPr>
          <p:nvPr>
            <p:ph type="sldNum" sz="quarter" idx="12"/>
          </p:nvPr>
        </p:nvSpPr>
        <p:spPr>
          <a:noFill/>
        </p:spPr>
        <p:txBody>
          <a:bodyPr/>
          <a:lstStyle/>
          <a:p>
            <a:fld id="{23EAEC21-D992-419F-8828-A2A76400694F}" type="slidenum">
              <a:rPr lang="fr-FR" smtClean="0">
                <a:latin typeface="Arial" charset="0"/>
              </a:rPr>
              <a:pPr/>
              <a:t>24</a:t>
            </a:fld>
            <a:endParaRPr lang="fr-FR" smtClean="0">
              <a:latin typeface="Arial" charset="0"/>
            </a:endParaRPr>
          </a:p>
        </p:txBody>
      </p:sp>
      <p:sp>
        <p:nvSpPr>
          <p:cNvPr id="172034" name="Rectangle 2"/>
          <p:cNvSpPr>
            <a:spLocks noGrp="1" noChangeArrowheads="1"/>
          </p:cNvSpPr>
          <p:nvPr>
            <p:ph type="title"/>
          </p:nvPr>
        </p:nvSpPr>
        <p:spPr/>
        <p:txBody>
          <a:bodyPr/>
          <a:lstStyle/>
          <a:p>
            <a:pPr eaLnBrk="1" hangingPunct="1">
              <a:defRPr/>
            </a:pPr>
            <a:r>
              <a:rPr lang="fr-FR" dirty="0">
                <a:solidFill>
                  <a:schemeClr val="accent1">
                    <a:lumMod val="20000"/>
                    <a:lumOff val="80000"/>
                  </a:schemeClr>
                </a:solidFill>
              </a:rPr>
              <a:t>Incidence du diabète en fonction de l’âge</a:t>
            </a:r>
          </a:p>
        </p:txBody>
      </p:sp>
      <p:graphicFrame>
        <p:nvGraphicFramePr>
          <p:cNvPr id="172035" name="Object 3"/>
          <p:cNvGraphicFramePr>
            <a:graphicFrameLocks noChangeAspect="1"/>
          </p:cNvGraphicFramePr>
          <p:nvPr>
            <p:ph type="body" idx="1"/>
          </p:nvPr>
        </p:nvGraphicFramePr>
        <p:xfrm>
          <a:off x="227013" y="1979613"/>
          <a:ext cx="8653462" cy="4510087"/>
        </p:xfrm>
        <a:graphic>
          <a:graphicData uri="http://schemas.openxmlformats.org/presentationml/2006/ole">
            <p:oleObj spid="_x0000_s172035" name="Graphique" r:id="rId4" imgW="9896551" imgH="5152949" progId="MSGraph.Chart.8">
              <p:embed followColorScheme="full"/>
            </p:oleObj>
          </a:graphicData>
        </a:graphic>
      </p:graphicFrame>
      <p:sp>
        <p:nvSpPr>
          <p:cNvPr id="172038"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2DC2F46-6211-48D5-8AE8-25F76A9B072F}" type="slidenum">
              <a:rPr lang="fr-FR" sz="1400"/>
              <a:pPr algn="r"/>
              <a:t>24</a:t>
            </a:fld>
            <a:endParaRPr lang="fr-FR"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6"/>
          <p:cNvSpPr>
            <a:spLocks noGrp="1" noChangeArrowheads="1"/>
          </p:cNvSpPr>
          <p:nvPr>
            <p:ph type="sldNum" sz="quarter" idx="12"/>
          </p:nvPr>
        </p:nvSpPr>
        <p:spPr>
          <a:noFill/>
        </p:spPr>
        <p:txBody>
          <a:bodyPr/>
          <a:lstStyle/>
          <a:p>
            <a:fld id="{7ECB491B-28D0-4C39-A740-57F26D17ADB1}" type="slidenum">
              <a:rPr lang="fr-FR" smtClean="0">
                <a:latin typeface="Arial" charset="0"/>
              </a:rPr>
              <a:pPr/>
              <a:t>25</a:t>
            </a:fld>
            <a:endParaRPr lang="fr-FR" smtClean="0">
              <a:latin typeface="Arial" charset="0"/>
            </a:endParaRPr>
          </a:p>
        </p:txBody>
      </p:sp>
      <p:sp>
        <p:nvSpPr>
          <p:cNvPr id="244738" name="Rectangle 2"/>
          <p:cNvSpPr>
            <a:spLocks noGrp="1" noChangeArrowheads="1"/>
          </p:cNvSpPr>
          <p:nvPr>
            <p:ph type="title"/>
          </p:nvPr>
        </p:nvSpPr>
        <p:spPr>
          <a:xfrm>
            <a:off x="468313" y="476250"/>
            <a:ext cx="8229600" cy="1143000"/>
          </a:xfrm>
        </p:spPr>
        <p:txBody>
          <a:bodyPr/>
          <a:lstStyle/>
          <a:p>
            <a:r>
              <a:rPr lang="fr-FR" sz="4000" smtClean="0"/>
              <a:t>Facteurs pouvant expliquer l’augmentation de prévalence des maladies chroniques avec l'âge</a:t>
            </a:r>
          </a:p>
        </p:txBody>
      </p:sp>
      <p:sp>
        <p:nvSpPr>
          <p:cNvPr id="244739" name="Rectangle 3"/>
          <p:cNvSpPr>
            <a:spLocks noGrp="1" noChangeArrowheads="1"/>
          </p:cNvSpPr>
          <p:nvPr>
            <p:ph type="body" idx="1"/>
          </p:nvPr>
        </p:nvSpPr>
        <p:spPr>
          <a:xfrm>
            <a:off x="395288" y="2143125"/>
            <a:ext cx="8229600" cy="4525963"/>
          </a:xfrm>
        </p:spPr>
        <p:txBody>
          <a:bodyPr/>
          <a:lstStyle/>
          <a:p>
            <a:pPr>
              <a:lnSpc>
                <a:spcPct val="90000"/>
              </a:lnSpc>
              <a:spcBef>
                <a:spcPct val="45000"/>
              </a:spcBef>
            </a:pPr>
            <a:r>
              <a:rPr lang="fr-FR" sz="2800" smtClean="0"/>
              <a:t>La durée d’exposition plus longue à certains facteurs de risque: tabagisme, HTA, obésité,…</a:t>
            </a:r>
          </a:p>
          <a:p>
            <a:pPr>
              <a:lnSpc>
                <a:spcPct val="90000"/>
              </a:lnSpc>
              <a:spcBef>
                <a:spcPct val="45000"/>
              </a:spcBef>
            </a:pPr>
            <a:r>
              <a:rPr lang="fr-FR" sz="2800" smtClean="0"/>
              <a:t>Le vieillissement peut favoriser l’apparition d’une maladie : vieillissement cardiaque et fibrillation auriculaire, vieillissement vasculaire et HTA,…</a:t>
            </a:r>
          </a:p>
          <a:p>
            <a:pPr>
              <a:lnSpc>
                <a:spcPct val="90000"/>
              </a:lnSpc>
              <a:spcBef>
                <a:spcPct val="45000"/>
              </a:spcBef>
            </a:pPr>
            <a:r>
              <a:rPr lang="fr-FR" sz="2800" smtClean="0"/>
              <a:t>Les progrès thérapeutiques réalisés dans la prise en charge des maladies chroniques qui ont permis d’accroître l’espérance de vie des malades les exposent à développer des complications à plus long terme.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6"/>
          <p:cNvSpPr>
            <a:spLocks noGrp="1" noChangeArrowheads="1"/>
          </p:cNvSpPr>
          <p:nvPr>
            <p:ph type="sldNum" sz="quarter" idx="12"/>
          </p:nvPr>
        </p:nvSpPr>
        <p:spPr>
          <a:noFill/>
        </p:spPr>
        <p:txBody>
          <a:bodyPr/>
          <a:lstStyle/>
          <a:p>
            <a:fld id="{4471B7AE-EBD7-4DFE-9E60-9B830490F0CC}" type="slidenum">
              <a:rPr lang="fr-FR" smtClean="0">
                <a:latin typeface="Arial" charset="0"/>
              </a:rPr>
              <a:pPr/>
              <a:t>26</a:t>
            </a:fld>
            <a:endParaRPr lang="fr-FR" smtClean="0">
              <a:latin typeface="Arial" charset="0"/>
            </a:endParaRPr>
          </a:p>
        </p:txBody>
      </p:sp>
      <p:sp>
        <p:nvSpPr>
          <p:cNvPr id="245762" name="Rectangle 2"/>
          <p:cNvSpPr>
            <a:spLocks noGrp="1" noChangeArrowheads="1"/>
          </p:cNvSpPr>
          <p:nvPr>
            <p:ph type="title" idx="4294967295"/>
          </p:nvPr>
        </p:nvSpPr>
        <p:spPr>
          <a:xfrm>
            <a:off x="250825" y="188913"/>
            <a:ext cx="8435975" cy="1143000"/>
          </a:xfrm>
        </p:spPr>
        <p:txBody>
          <a:bodyPr/>
          <a:lstStyle/>
          <a:p>
            <a:pPr eaLnBrk="1" hangingPunct="1"/>
            <a:r>
              <a:rPr lang="fr-FR" sz="3600" smtClean="0"/>
              <a:t>Principales particularités du malade âgé</a:t>
            </a:r>
          </a:p>
        </p:txBody>
      </p:sp>
      <p:sp>
        <p:nvSpPr>
          <p:cNvPr id="245763" name="Rectangle 3"/>
          <p:cNvSpPr>
            <a:spLocks noGrp="1" noChangeArrowheads="1"/>
          </p:cNvSpPr>
          <p:nvPr>
            <p:ph type="body" idx="4294967295"/>
          </p:nvPr>
        </p:nvSpPr>
        <p:spPr>
          <a:xfrm>
            <a:off x="468313" y="1341438"/>
            <a:ext cx="8229600" cy="5256212"/>
          </a:xfrm>
        </p:spPr>
        <p:txBody>
          <a:bodyPr/>
          <a:lstStyle/>
          <a:p>
            <a:pPr marL="609600" indent="-609600" eaLnBrk="1" hangingPunct="1">
              <a:buFontTx/>
              <a:buAutoNum type="arabicPeriod"/>
            </a:pPr>
            <a:r>
              <a:rPr lang="fr-FR" sz="2800" smtClean="0"/>
              <a:t>Sommation des effets du vieillissement physiologique et des maladies</a:t>
            </a:r>
          </a:p>
          <a:p>
            <a:pPr marL="609600" indent="-609600" eaLnBrk="1" hangingPunct="1">
              <a:buFontTx/>
              <a:buAutoNum type="arabicPeriod"/>
            </a:pPr>
            <a:r>
              <a:rPr lang="fr-FR" sz="2800" smtClean="0"/>
              <a:t>Fréquence de la polypathologie</a:t>
            </a:r>
          </a:p>
          <a:p>
            <a:pPr marL="609600" indent="-609600" eaLnBrk="1" hangingPunct="1">
              <a:buFontTx/>
              <a:buAutoNum type="arabicPeriod"/>
            </a:pPr>
            <a:r>
              <a:rPr lang="fr-FR" sz="2800" smtClean="0">
                <a:solidFill>
                  <a:srgbClr val="FFFF00"/>
                </a:solidFill>
              </a:rPr>
              <a:t>Risque élevé de décompensation fonctionnelle et syndromes gériatriques</a:t>
            </a:r>
          </a:p>
          <a:p>
            <a:pPr marL="609600" indent="-609600" eaLnBrk="1" hangingPunct="1">
              <a:buFontTx/>
              <a:buAutoNum type="arabicPeriod"/>
            </a:pPr>
            <a:r>
              <a:rPr lang="fr-FR" sz="2800" smtClean="0"/>
              <a:t>Fragilité, pathologies en cascade, risque élevé de dépendance</a:t>
            </a:r>
          </a:p>
          <a:p>
            <a:pPr marL="609600" indent="-609600" eaLnBrk="1" hangingPunct="1">
              <a:buFontTx/>
              <a:buAutoNum type="arabicPeriod"/>
            </a:pPr>
            <a:r>
              <a:rPr lang="fr-FR" sz="2800" smtClean="0"/>
              <a:t>Fréquence de la pathologie iatrogène</a:t>
            </a:r>
          </a:p>
          <a:p>
            <a:pPr marL="609600" indent="-609600" eaLnBrk="1" hangingPunct="1">
              <a:buFontTx/>
              <a:buAutoNum type="arabicPeriod"/>
            </a:pPr>
            <a:r>
              <a:rPr lang="fr-FR" sz="2800" smtClean="0"/>
              <a:t>Modifications de l’expression clinique des maladies</a:t>
            </a:r>
          </a:p>
          <a:p>
            <a:pPr marL="609600" indent="-609600" eaLnBrk="1" hangingPunct="1">
              <a:buFontTx/>
              <a:buAutoNum type="arabicPeriod"/>
            </a:pPr>
            <a:r>
              <a:rPr lang="fr-FR" sz="2800" smtClean="0"/>
              <a:t>Retentissement psychologique de la maladie</a:t>
            </a:r>
          </a:p>
        </p:txBody>
      </p:sp>
      <p:sp>
        <p:nvSpPr>
          <p:cNvPr id="245764"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61C4DF9-4ADD-4B00-9D36-4F81E0B44FFC}" type="slidenum">
              <a:rPr lang="fr-FR" sz="1400"/>
              <a:pPr algn="r"/>
              <a:t>26</a:t>
            </a:fld>
            <a:endParaRPr lang="fr-FR"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6"/>
          <p:cNvSpPr>
            <a:spLocks noGrp="1" noChangeArrowheads="1"/>
          </p:cNvSpPr>
          <p:nvPr>
            <p:ph type="sldNum" sz="quarter" idx="12"/>
          </p:nvPr>
        </p:nvSpPr>
        <p:spPr>
          <a:noFill/>
        </p:spPr>
        <p:txBody>
          <a:bodyPr/>
          <a:lstStyle/>
          <a:p>
            <a:fld id="{7A319D60-995A-4EA6-92DA-512644D46489}" type="slidenum">
              <a:rPr lang="fr-FR" smtClean="0">
                <a:latin typeface="Arial" charset="0"/>
              </a:rPr>
              <a:pPr/>
              <a:t>27</a:t>
            </a:fld>
            <a:endParaRPr lang="fr-FR" smtClean="0">
              <a:latin typeface="Arial" charset="0"/>
            </a:endParaRPr>
          </a:p>
        </p:txBody>
      </p:sp>
      <p:sp>
        <p:nvSpPr>
          <p:cNvPr id="246786" name="Rectangle 2"/>
          <p:cNvSpPr>
            <a:spLocks noGrp="1" noChangeArrowheads="1"/>
          </p:cNvSpPr>
          <p:nvPr>
            <p:ph type="title"/>
          </p:nvPr>
        </p:nvSpPr>
        <p:spPr/>
        <p:txBody>
          <a:bodyPr/>
          <a:lstStyle/>
          <a:p>
            <a:r>
              <a:rPr lang="fr-FR" sz="3600" smtClean="0"/>
              <a:t>L'état de crise du sujet âgé se présente habituellement comme une décompensation fonctionnelle.</a:t>
            </a:r>
          </a:p>
        </p:txBody>
      </p:sp>
      <p:sp>
        <p:nvSpPr>
          <p:cNvPr id="246787" name="Rectangle 3"/>
          <p:cNvSpPr>
            <a:spLocks noGrp="1" noChangeArrowheads="1"/>
          </p:cNvSpPr>
          <p:nvPr>
            <p:ph type="body" idx="1"/>
          </p:nvPr>
        </p:nvSpPr>
        <p:spPr>
          <a:xfrm>
            <a:off x="457200" y="1844675"/>
            <a:ext cx="8229600" cy="4608513"/>
          </a:xfrm>
        </p:spPr>
        <p:txBody>
          <a:bodyPr/>
          <a:lstStyle/>
          <a:p>
            <a:pPr>
              <a:lnSpc>
                <a:spcPct val="90000"/>
              </a:lnSpc>
            </a:pPr>
            <a:r>
              <a:rPr lang="fr-FR" sz="2800" smtClean="0"/>
              <a:t>Les principales décompensations sont :</a:t>
            </a:r>
          </a:p>
          <a:p>
            <a:pPr lvl="1">
              <a:lnSpc>
                <a:spcPct val="90000"/>
              </a:lnSpc>
            </a:pPr>
            <a:r>
              <a:rPr lang="fr-FR" sz="2400" smtClean="0"/>
              <a:t>la confusion : décompensation de la fonction cérébrale,</a:t>
            </a:r>
          </a:p>
          <a:p>
            <a:pPr lvl="1">
              <a:lnSpc>
                <a:spcPct val="90000"/>
              </a:lnSpc>
            </a:pPr>
            <a:r>
              <a:rPr lang="fr-FR" sz="2400" smtClean="0"/>
              <a:t>la chute : décompensation de la fonction posturo-locomotrice, </a:t>
            </a:r>
          </a:p>
          <a:p>
            <a:pPr lvl="1">
              <a:lnSpc>
                <a:spcPct val="90000"/>
              </a:lnSpc>
            </a:pPr>
            <a:r>
              <a:rPr lang="fr-FR" sz="2400" smtClean="0"/>
              <a:t>la déshydratation et la  dénutrition : décompensation de la fonction d’alimentation,</a:t>
            </a:r>
          </a:p>
          <a:p>
            <a:pPr lvl="1">
              <a:lnSpc>
                <a:spcPct val="90000"/>
              </a:lnSpc>
            </a:pPr>
            <a:r>
              <a:rPr lang="fr-FR" sz="2400" smtClean="0"/>
              <a:t>la dépression : décompensation thymique, </a:t>
            </a:r>
          </a:p>
          <a:p>
            <a:pPr lvl="1">
              <a:lnSpc>
                <a:spcPct val="90000"/>
              </a:lnSpc>
            </a:pPr>
            <a:r>
              <a:rPr lang="fr-FR" sz="2400" smtClean="0"/>
              <a:t>l’insuffisance cardiaque : décompensation de la fonction cardiaque,</a:t>
            </a:r>
          </a:p>
          <a:p>
            <a:pPr lvl="1">
              <a:lnSpc>
                <a:spcPct val="90000"/>
              </a:lnSpc>
            </a:pPr>
            <a:r>
              <a:rPr lang="fr-FR" sz="2400" smtClean="0"/>
              <a:t>l’insuffisance rénale : décompensation de la fonction rénale.</a:t>
            </a:r>
          </a:p>
          <a:p>
            <a:pPr>
              <a:lnSpc>
                <a:spcPct val="90000"/>
              </a:lnSpc>
            </a:pPr>
            <a:endParaRPr lang="fr-FR"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6"/>
          <p:cNvSpPr>
            <a:spLocks noGrp="1" noChangeArrowheads="1"/>
          </p:cNvSpPr>
          <p:nvPr>
            <p:ph type="sldNum" sz="quarter" idx="12"/>
          </p:nvPr>
        </p:nvSpPr>
        <p:spPr>
          <a:noFill/>
        </p:spPr>
        <p:txBody>
          <a:bodyPr/>
          <a:lstStyle/>
          <a:p>
            <a:fld id="{35605FE3-AEE4-4B18-8A14-7031174FA30E}" type="slidenum">
              <a:rPr lang="fr-FR" smtClean="0">
                <a:latin typeface="Arial" charset="0"/>
              </a:rPr>
              <a:pPr/>
              <a:t>28</a:t>
            </a:fld>
            <a:endParaRPr lang="fr-FR" smtClean="0">
              <a:latin typeface="Arial" charset="0"/>
            </a:endParaRPr>
          </a:p>
        </p:txBody>
      </p:sp>
      <p:sp>
        <p:nvSpPr>
          <p:cNvPr id="247810" name="Rectangle 2"/>
          <p:cNvSpPr>
            <a:spLocks noGrp="1" noChangeArrowheads="1"/>
          </p:cNvSpPr>
          <p:nvPr>
            <p:ph type="title" idx="4294967295"/>
          </p:nvPr>
        </p:nvSpPr>
        <p:spPr/>
        <p:txBody>
          <a:bodyPr lIns="90488" tIns="44450" rIns="90488" bIns="44450"/>
          <a:lstStyle/>
          <a:p>
            <a:pPr defTabSz="762000" eaLnBrk="1" hangingPunct="1"/>
            <a:r>
              <a:rPr lang="fr-FR" sz="4000" smtClean="0">
                <a:solidFill>
                  <a:schemeClr val="tx1"/>
                </a:solidFill>
              </a:rPr>
              <a:t>Décompensation fonctionnelle le Schéma I+II+III de Bouchon</a:t>
            </a:r>
            <a:r>
              <a:rPr lang="fr-FR" sz="4000" smtClean="0"/>
              <a:t> </a:t>
            </a:r>
          </a:p>
        </p:txBody>
      </p:sp>
      <p:sp>
        <p:nvSpPr>
          <p:cNvPr id="247811" name="Line 4"/>
          <p:cNvSpPr>
            <a:spLocks noChangeShapeType="1"/>
          </p:cNvSpPr>
          <p:nvPr/>
        </p:nvSpPr>
        <p:spPr bwMode="auto">
          <a:xfrm>
            <a:off x="1143000" y="1524000"/>
            <a:ext cx="0" cy="3276600"/>
          </a:xfrm>
          <a:prstGeom prst="line">
            <a:avLst/>
          </a:prstGeom>
          <a:noFill/>
          <a:ln w="12700">
            <a:solidFill>
              <a:schemeClr val="accent1"/>
            </a:solidFill>
            <a:round/>
            <a:headEnd type="triangle" w="med" len="med"/>
            <a:tailEnd/>
          </a:ln>
        </p:spPr>
        <p:txBody>
          <a:bodyPr/>
          <a:lstStyle/>
          <a:p>
            <a:endParaRPr lang="fr-FR"/>
          </a:p>
        </p:txBody>
      </p:sp>
      <p:sp>
        <p:nvSpPr>
          <p:cNvPr id="247812" name="Line 5"/>
          <p:cNvSpPr>
            <a:spLocks noChangeShapeType="1"/>
          </p:cNvSpPr>
          <p:nvPr/>
        </p:nvSpPr>
        <p:spPr bwMode="auto">
          <a:xfrm>
            <a:off x="1143000" y="4800600"/>
            <a:ext cx="6553200" cy="0"/>
          </a:xfrm>
          <a:prstGeom prst="line">
            <a:avLst/>
          </a:prstGeom>
          <a:noFill/>
          <a:ln w="12700">
            <a:solidFill>
              <a:schemeClr val="accent1"/>
            </a:solidFill>
            <a:round/>
            <a:headEnd/>
            <a:tailEnd type="triangle" w="med" len="med"/>
          </a:ln>
        </p:spPr>
        <p:txBody>
          <a:bodyPr/>
          <a:lstStyle/>
          <a:p>
            <a:endParaRPr lang="fr-FR"/>
          </a:p>
        </p:txBody>
      </p:sp>
      <p:sp>
        <p:nvSpPr>
          <p:cNvPr id="247813" name="Line 6"/>
          <p:cNvSpPr>
            <a:spLocks noChangeShapeType="1"/>
          </p:cNvSpPr>
          <p:nvPr/>
        </p:nvSpPr>
        <p:spPr bwMode="auto">
          <a:xfrm>
            <a:off x="1143000" y="3733800"/>
            <a:ext cx="6324600" cy="0"/>
          </a:xfrm>
          <a:prstGeom prst="line">
            <a:avLst/>
          </a:prstGeom>
          <a:noFill/>
          <a:ln w="12700">
            <a:solidFill>
              <a:srgbClr val="00FF00"/>
            </a:solidFill>
            <a:prstDash val="dash"/>
            <a:round/>
            <a:headEnd/>
            <a:tailEnd/>
          </a:ln>
        </p:spPr>
        <p:txBody>
          <a:bodyPr/>
          <a:lstStyle/>
          <a:p>
            <a:endParaRPr lang="fr-FR"/>
          </a:p>
        </p:txBody>
      </p:sp>
      <p:sp>
        <p:nvSpPr>
          <p:cNvPr id="247814" name="Rectangle 7"/>
          <p:cNvSpPr>
            <a:spLocks noChangeArrowheads="1"/>
          </p:cNvSpPr>
          <p:nvPr/>
        </p:nvSpPr>
        <p:spPr bwMode="auto">
          <a:xfrm>
            <a:off x="5029200" y="3810000"/>
            <a:ext cx="3287713" cy="454025"/>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solidFill>
                  <a:srgbClr val="00FF00"/>
                </a:solidFill>
                <a:latin typeface="Times New Roman" pitchFamily="18" charset="0"/>
              </a:rPr>
              <a:t>seuil de décompensation</a:t>
            </a:r>
          </a:p>
        </p:txBody>
      </p:sp>
      <p:sp>
        <p:nvSpPr>
          <p:cNvPr id="247815" name="Line 8"/>
          <p:cNvSpPr>
            <a:spLocks noChangeShapeType="1"/>
          </p:cNvSpPr>
          <p:nvPr/>
        </p:nvSpPr>
        <p:spPr bwMode="auto">
          <a:xfrm>
            <a:off x="1143000" y="2057400"/>
            <a:ext cx="5943600" cy="533400"/>
          </a:xfrm>
          <a:prstGeom prst="line">
            <a:avLst/>
          </a:prstGeom>
          <a:noFill/>
          <a:ln w="12700">
            <a:solidFill>
              <a:schemeClr val="tx1"/>
            </a:solidFill>
            <a:round/>
            <a:headEnd/>
            <a:tailEnd type="triangle" w="med" len="med"/>
          </a:ln>
        </p:spPr>
        <p:txBody>
          <a:bodyPr/>
          <a:lstStyle/>
          <a:p>
            <a:endParaRPr lang="fr-FR"/>
          </a:p>
        </p:txBody>
      </p:sp>
      <p:sp>
        <p:nvSpPr>
          <p:cNvPr id="247816" name="Line 9"/>
          <p:cNvSpPr>
            <a:spLocks noChangeShapeType="1"/>
          </p:cNvSpPr>
          <p:nvPr/>
        </p:nvSpPr>
        <p:spPr bwMode="auto">
          <a:xfrm>
            <a:off x="2438400" y="2209800"/>
            <a:ext cx="2590800" cy="1981200"/>
          </a:xfrm>
          <a:prstGeom prst="line">
            <a:avLst/>
          </a:prstGeom>
          <a:noFill/>
          <a:ln w="12700">
            <a:solidFill>
              <a:schemeClr val="tx1"/>
            </a:solidFill>
            <a:round/>
            <a:headEnd/>
            <a:tailEnd type="triangle" w="med" len="med"/>
          </a:ln>
        </p:spPr>
        <p:txBody>
          <a:bodyPr/>
          <a:lstStyle/>
          <a:p>
            <a:endParaRPr lang="fr-FR"/>
          </a:p>
        </p:txBody>
      </p:sp>
      <p:sp>
        <p:nvSpPr>
          <p:cNvPr id="247817" name="Line 10"/>
          <p:cNvSpPr>
            <a:spLocks noChangeShapeType="1"/>
          </p:cNvSpPr>
          <p:nvPr/>
        </p:nvSpPr>
        <p:spPr bwMode="auto">
          <a:xfrm>
            <a:off x="3352800" y="2895600"/>
            <a:ext cx="457200" cy="1295400"/>
          </a:xfrm>
          <a:prstGeom prst="line">
            <a:avLst/>
          </a:prstGeom>
          <a:noFill/>
          <a:ln w="12700">
            <a:solidFill>
              <a:schemeClr val="tx1"/>
            </a:solidFill>
            <a:round/>
            <a:headEnd/>
            <a:tailEnd type="triangle" w="med" len="med"/>
          </a:ln>
        </p:spPr>
        <p:txBody>
          <a:bodyPr/>
          <a:lstStyle/>
          <a:p>
            <a:endParaRPr lang="fr-FR"/>
          </a:p>
        </p:txBody>
      </p:sp>
      <p:sp>
        <p:nvSpPr>
          <p:cNvPr id="247818" name="Line 11"/>
          <p:cNvSpPr>
            <a:spLocks noChangeShapeType="1"/>
          </p:cNvSpPr>
          <p:nvPr/>
        </p:nvSpPr>
        <p:spPr bwMode="auto">
          <a:xfrm>
            <a:off x="4648200" y="2362200"/>
            <a:ext cx="1752600" cy="1752600"/>
          </a:xfrm>
          <a:prstGeom prst="line">
            <a:avLst/>
          </a:prstGeom>
          <a:noFill/>
          <a:ln w="12700">
            <a:solidFill>
              <a:schemeClr val="tx1"/>
            </a:solidFill>
            <a:round/>
            <a:headEnd/>
            <a:tailEnd type="triangle" w="med" len="med"/>
          </a:ln>
        </p:spPr>
        <p:txBody>
          <a:bodyPr/>
          <a:lstStyle/>
          <a:p>
            <a:endParaRPr lang="fr-FR"/>
          </a:p>
        </p:txBody>
      </p:sp>
      <p:sp>
        <p:nvSpPr>
          <p:cNvPr id="247819" name="Rectangle 12"/>
          <p:cNvSpPr>
            <a:spLocks noChangeArrowheads="1"/>
          </p:cNvSpPr>
          <p:nvPr/>
        </p:nvSpPr>
        <p:spPr bwMode="auto">
          <a:xfrm>
            <a:off x="6629400" y="4343400"/>
            <a:ext cx="1076325" cy="45720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solidFill>
                  <a:schemeClr val="accent1"/>
                </a:solidFill>
                <a:latin typeface="Times New Roman" pitchFamily="18" charset="0"/>
              </a:rPr>
              <a:t>Age</a:t>
            </a:r>
          </a:p>
        </p:txBody>
      </p:sp>
      <p:sp>
        <p:nvSpPr>
          <p:cNvPr id="247820" name="Rectangle 13"/>
          <p:cNvSpPr>
            <a:spLocks noChangeArrowheads="1"/>
          </p:cNvSpPr>
          <p:nvPr/>
        </p:nvSpPr>
        <p:spPr bwMode="auto">
          <a:xfrm>
            <a:off x="6019800" y="2057400"/>
            <a:ext cx="390525" cy="45720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latin typeface="Times New Roman" pitchFamily="18" charset="0"/>
              </a:rPr>
              <a:t>I</a:t>
            </a:r>
          </a:p>
        </p:txBody>
      </p:sp>
      <p:sp>
        <p:nvSpPr>
          <p:cNvPr id="247821" name="Rectangle 14"/>
          <p:cNvSpPr>
            <a:spLocks noChangeArrowheads="1"/>
          </p:cNvSpPr>
          <p:nvPr/>
        </p:nvSpPr>
        <p:spPr bwMode="auto">
          <a:xfrm>
            <a:off x="3505200" y="2590800"/>
            <a:ext cx="466725" cy="45720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latin typeface="Times New Roman" pitchFamily="18" charset="0"/>
              </a:rPr>
              <a:t>II</a:t>
            </a:r>
          </a:p>
        </p:txBody>
      </p:sp>
      <p:sp>
        <p:nvSpPr>
          <p:cNvPr id="247822" name="Rectangle 15"/>
          <p:cNvSpPr>
            <a:spLocks noChangeArrowheads="1"/>
          </p:cNvSpPr>
          <p:nvPr/>
        </p:nvSpPr>
        <p:spPr bwMode="auto">
          <a:xfrm>
            <a:off x="5486400" y="2819400"/>
            <a:ext cx="542925" cy="45720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latin typeface="Times New Roman" pitchFamily="18" charset="0"/>
              </a:rPr>
              <a:t>II</a:t>
            </a:r>
          </a:p>
        </p:txBody>
      </p:sp>
      <p:sp>
        <p:nvSpPr>
          <p:cNvPr id="247823" name="Rectangle 16"/>
          <p:cNvSpPr>
            <a:spLocks noChangeArrowheads="1"/>
          </p:cNvSpPr>
          <p:nvPr/>
        </p:nvSpPr>
        <p:spPr bwMode="auto">
          <a:xfrm>
            <a:off x="2895600" y="3200400"/>
            <a:ext cx="542925" cy="45720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latin typeface="Times New Roman" pitchFamily="18" charset="0"/>
              </a:rPr>
              <a:t>III</a:t>
            </a:r>
          </a:p>
        </p:txBody>
      </p:sp>
      <p:sp>
        <p:nvSpPr>
          <p:cNvPr id="247824" name="Line 17"/>
          <p:cNvSpPr>
            <a:spLocks noChangeShapeType="1"/>
          </p:cNvSpPr>
          <p:nvPr/>
        </p:nvSpPr>
        <p:spPr bwMode="auto">
          <a:xfrm flipV="1">
            <a:off x="3733800" y="3581400"/>
            <a:ext cx="228600" cy="304800"/>
          </a:xfrm>
          <a:prstGeom prst="line">
            <a:avLst/>
          </a:prstGeom>
          <a:noFill/>
          <a:ln w="12700">
            <a:solidFill>
              <a:schemeClr val="tx1"/>
            </a:solidFill>
            <a:round/>
            <a:headEnd/>
            <a:tailEnd type="triangle" w="med" len="med"/>
          </a:ln>
        </p:spPr>
        <p:txBody>
          <a:bodyPr/>
          <a:lstStyle/>
          <a:p>
            <a:endParaRPr lang="fr-FR"/>
          </a:p>
        </p:txBody>
      </p:sp>
      <p:sp>
        <p:nvSpPr>
          <p:cNvPr id="247825" name="Line 18"/>
          <p:cNvSpPr>
            <a:spLocks noChangeShapeType="1"/>
          </p:cNvSpPr>
          <p:nvPr/>
        </p:nvSpPr>
        <p:spPr bwMode="auto">
          <a:xfrm flipV="1">
            <a:off x="4648200" y="3505200"/>
            <a:ext cx="228600" cy="381000"/>
          </a:xfrm>
          <a:prstGeom prst="line">
            <a:avLst/>
          </a:prstGeom>
          <a:noFill/>
          <a:ln w="12700">
            <a:solidFill>
              <a:schemeClr val="tx1"/>
            </a:solidFill>
            <a:round/>
            <a:headEnd/>
            <a:tailEnd type="triangle" w="med" len="med"/>
          </a:ln>
        </p:spPr>
        <p:txBody>
          <a:bodyPr/>
          <a:lstStyle/>
          <a:p>
            <a:endParaRPr lang="fr-FR"/>
          </a:p>
        </p:txBody>
      </p:sp>
      <p:sp>
        <p:nvSpPr>
          <p:cNvPr id="247826" name="Line 19"/>
          <p:cNvSpPr>
            <a:spLocks noChangeShapeType="1"/>
          </p:cNvSpPr>
          <p:nvPr/>
        </p:nvSpPr>
        <p:spPr bwMode="auto">
          <a:xfrm flipV="1">
            <a:off x="6172200" y="3429000"/>
            <a:ext cx="228600" cy="381000"/>
          </a:xfrm>
          <a:prstGeom prst="line">
            <a:avLst/>
          </a:prstGeom>
          <a:noFill/>
          <a:ln w="12700">
            <a:solidFill>
              <a:schemeClr val="tx1"/>
            </a:solidFill>
            <a:round/>
            <a:headEnd/>
            <a:tailEnd type="triangle" w="med" len="med"/>
          </a:ln>
        </p:spPr>
        <p:txBody>
          <a:bodyPr/>
          <a:lstStyle/>
          <a:p>
            <a:endParaRPr lang="fr-FR"/>
          </a:p>
        </p:txBody>
      </p:sp>
      <p:sp>
        <p:nvSpPr>
          <p:cNvPr id="247827" name="Espace réservé du numéro de diapositive 1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B200DC4-0679-4F29-8B13-AAB1940A1997}" type="slidenum">
              <a:rPr lang="fr-FR" sz="1400"/>
              <a:pPr algn="r"/>
              <a:t>28</a:t>
            </a:fld>
            <a:endParaRPr lang="fr-FR" sz="1400"/>
          </a:p>
        </p:txBody>
      </p:sp>
      <p:sp>
        <p:nvSpPr>
          <p:cNvPr id="247828" name="Rectangle 3"/>
          <p:cNvSpPr>
            <a:spLocks noChangeArrowheads="1"/>
          </p:cNvSpPr>
          <p:nvPr/>
        </p:nvSpPr>
        <p:spPr bwMode="auto">
          <a:xfrm>
            <a:off x="0" y="5300663"/>
            <a:ext cx="9144000" cy="1089025"/>
          </a:xfrm>
          <a:prstGeom prst="rect">
            <a:avLst/>
          </a:prstGeom>
          <a:noFill/>
          <a:ln w="9525">
            <a:noFill/>
            <a:miter lim="800000"/>
            <a:headEnd/>
            <a:tailEnd/>
          </a:ln>
        </p:spPr>
        <p:txBody>
          <a:bodyPr lIns="90488" tIns="44450" rIns="90488" bIns="44450"/>
          <a:lstStyle/>
          <a:p>
            <a:pPr marL="342900" indent="-342900" defTabSz="762000">
              <a:spcBef>
                <a:spcPct val="20000"/>
              </a:spcBef>
            </a:pPr>
            <a:r>
              <a:rPr lang="fr-FR" sz="2400"/>
              <a:t>	</a:t>
            </a:r>
            <a:r>
              <a:rPr lang="fr-FR" sz="2000"/>
              <a:t>Facteurs prédisposants: vieillissement (I), pathologies chroniques (II) </a:t>
            </a:r>
          </a:p>
          <a:p>
            <a:pPr marL="342900" indent="-342900" defTabSz="762000">
              <a:spcBef>
                <a:spcPct val="20000"/>
              </a:spcBef>
            </a:pPr>
            <a:r>
              <a:rPr lang="fr-FR" sz="2000"/>
              <a:t>	Facteurs précipitants: pathologies intercurrentes, stress psycologique,… (III)</a:t>
            </a:r>
            <a:r>
              <a:rPr lang="fr-FR" sz="2400"/>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6"/>
          <p:cNvSpPr>
            <a:spLocks noGrp="1" noChangeArrowheads="1"/>
          </p:cNvSpPr>
          <p:nvPr>
            <p:ph type="sldNum" sz="quarter" idx="12"/>
          </p:nvPr>
        </p:nvSpPr>
        <p:spPr>
          <a:noFill/>
        </p:spPr>
        <p:txBody>
          <a:bodyPr/>
          <a:lstStyle/>
          <a:p>
            <a:fld id="{39D99635-FC99-49D7-BB63-054A1B8DF6B1}" type="slidenum">
              <a:rPr lang="fr-FR" smtClean="0">
                <a:latin typeface="Arial" charset="0"/>
              </a:rPr>
              <a:pPr/>
              <a:t>29</a:t>
            </a:fld>
            <a:endParaRPr lang="fr-FR" smtClean="0">
              <a:latin typeface="Arial" charset="0"/>
            </a:endParaRPr>
          </a:p>
        </p:txBody>
      </p:sp>
      <p:sp>
        <p:nvSpPr>
          <p:cNvPr id="248834" name="Rectangle 2"/>
          <p:cNvSpPr>
            <a:spLocks noGrp="1" noChangeArrowheads="1"/>
          </p:cNvSpPr>
          <p:nvPr>
            <p:ph type="title" idx="4294967295"/>
          </p:nvPr>
        </p:nvSpPr>
        <p:spPr/>
        <p:txBody>
          <a:bodyPr lIns="90488" tIns="44450" rIns="90488" bIns="44450"/>
          <a:lstStyle/>
          <a:p>
            <a:pPr defTabSz="762000" eaLnBrk="1" hangingPunct="1"/>
            <a:r>
              <a:rPr lang="fr-FR" sz="4000" smtClean="0">
                <a:solidFill>
                  <a:schemeClr val="tx1"/>
                </a:solidFill>
              </a:rPr>
              <a:t>Décompensation fonctionnelle le Schéma I+II+III de Bouchon</a:t>
            </a:r>
          </a:p>
        </p:txBody>
      </p:sp>
      <p:sp>
        <p:nvSpPr>
          <p:cNvPr id="248835" name="Rectangle 3"/>
          <p:cNvSpPr>
            <a:spLocks noGrp="1" noChangeArrowheads="1"/>
          </p:cNvSpPr>
          <p:nvPr>
            <p:ph type="body" idx="4294967295"/>
          </p:nvPr>
        </p:nvSpPr>
        <p:spPr>
          <a:xfrm>
            <a:off x="0" y="5516563"/>
            <a:ext cx="9144000" cy="1089025"/>
          </a:xfrm>
        </p:spPr>
        <p:txBody>
          <a:bodyPr lIns="90488" tIns="44450" rIns="90488" bIns="44450"/>
          <a:lstStyle/>
          <a:p>
            <a:pPr defTabSz="762000" eaLnBrk="1" hangingPunct="1">
              <a:buFontTx/>
              <a:buNone/>
            </a:pPr>
            <a:r>
              <a:rPr lang="fr-FR" sz="2400" smtClean="0"/>
              <a:t>	</a:t>
            </a:r>
            <a:r>
              <a:rPr lang="fr-FR" sz="2000" smtClean="0"/>
              <a:t>Facteurs prédisposants: vieillissement (I), pathologies chroniques (II) </a:t>
            </a:r>
          </a:p>
          <a:p>
            <a:pPr defTabSz="762000" eaLnBrk="1" hangingPunct="1">
              <a:buFontTx/>
              <a:buNone/>
            </a:pPr>
            <a:r>
              <a:rPr lang="fr-FR" sz="2000" smtClean="0"/>
              <a:t>	Facteurs précipitants: pathologies intercurrentes, stress psycologique,… (III)</a:t>
            </a:r>
            <a:r>
              <a:rPr lang="fr-FR" sz="2400" smtClean="0"/>
              <a:t> </a:t>
            </a:r>
          </a:p>
        </p:txBody>
      </p:sp>
      <p:sp>
        <p:nvSpPr>
          <p:cNvPr id="248836" name="Line 4"/>
          <p:cNvSpPr>
            <a:spLocks noChangeShapeType="1"/>
          </p:cNvSpPr>
          <p:nvPr/>
        </p:nvSpPr>
        <p:spPr bwMode="auto">
          <a:xfrm>
            <a:off x="1143000" y="1524000"/>
            <a:ext cx="0" cy="3276600"/>
          </a:xfrm>
          <a:prstGeom prst="line">
            <a:avLst/>
          </a:prstGeom>
          <a:noFill/>
          <a:ln w="12700">
            <a:solidFill>
              <a:schemeClr val="tx1"/>
            </a:solidFill>
            <a:round/>
            <a:headEnd type="triangle" w="med" len="med"/>
            <a:tailEnd/>
          </a:ln>
        </p:spPr>
        <p:txBody>
          <a:bodyPr/>
          <a:lstStyle/>
          <a:p>
            <a:endParaRPr lang="fr-FR"/>
          </a:p>
        </p:txBody>
      </p:sp>
      <p:sp>
        <p:nvSpPr>
          <p:cNvPr id="248837" name="Line 5"/>
          <p:cNvSpPr>
            <a:spLocks noChangeShapeType="1"/>
          </p:cNvSpPr>
          <p:nvPr/>
        </p:nvSpPr>
        <p:spPr bwMode="auto">
          <a:xfrm>
            <a:off x="1143000" y="4800600"/>
            <a:ext cx="6553200" cy="0"/>
          </a:xfrm>
          <a:prstGeom prst="line">
            <a:avLst/>
          </a:prstGeom>
          <a:noFill/>
          <a:ln w="12700">
            <a:solidFill>
              <a:schemeClr val="tx1"/>
            </a:solidFill>
            <a:round/>
            <a:headEnd/>
            <a:tailEnd type="triangle" w="med" len="med"/>
          </a:ln>
        </p:spPr>
        <p:txBody>
          <a:bodyPr/>
          <a:lstStyle/>
          <a:p>
            <a:endParaRPr lang="fr-FR"/>
          </a:p>
        </p:txBody>
      </p:sp>
      <p:sp>
        <p:nvSpPr>
          <p:cNvPr id="248838" name="Line 6"/>
          <p:cNvSpPr>
            <a:spLocks noChangeShapeType="1"/>
          </p:cNvSpPr>
          <p:nvPr/>
        </p:nvSpPr>
        <p:spPr bwMode="auto">
          <a:xfrm>
            <a:off x="1143000" y="3733800"/>
            <a:ext cx="6324600" cy="0"/>
          </a:xfrm>
          <a:prstGeom prst="line">
            <a:avLst/>
          </a:prstGeom>
          <a:noFill/>
          <a:ln w="12700">
            <a:solidFill>
              <a:srgbClr val="00FF00"/>
            </a:solidFill>
            <a:prstDash val="dash"/>
            <a:round/>
            <a:headEnd/>
            <a:tailEnd/>
          </a:ln>
        </p:spPr>
        <p:txBody>
          <a:bodyPr/>
          <a:lstStyle/>
          <a:p>
            <a:endParaRPr lang="fr-FR"/>
          </a:p>
        </p:txBody>
      </p:sp>
      <p:sp>
        <p:nvSpPr>
          <p:cNvPr id="248839" name="Rectangle 7"/>
          <p:cNvSpPr>
            <a:spLocks noChangeArrowheads="1"/>
          </p:cNvSpPr>
          <p:nvPr/>
        </p:nvSpPr>
        <p:spPr bwMode="auto">
          <a:xfrm>
            <a:off x="5029200" y="3810000"/>
            <a:ext cx="3359150" cy="454025"/>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solidFill>
                  <a:srgbClr val="00FF00"/>
                </a:solidFill>
                <a:latin typeface="Times New Roman" pitchFamily="18" charset="0"/>
              </a:rPr>
              <a:t>seuil de décompensation</a:t>
            </a:r>
          </a:p>
        </p:txBody>
      </p:sp>
      <p:sp>
        <p:nvSpPr>
          <p:cNvPr id="248840" name="Line 8"/>
          <p:cNvSpPr>
            <a:spLocks noChangeShapeType="1"/>
          </p:cNvSpPr>
          <p:nvPr/>
        </p:nvSpPr>
        <p:spPr bwMode="auto">
          <a:xfrm>
            <a:off x="1143000" y="2057400"/>
            <a:ext cx="5943600" cy="533400"/>
          </a:xfrm>
          <a:prstGeom prst="line">
            <a:avLst/>
          </a:prstGeom>
          <a:noFill/>
          <a:ln w="19050">
            <a:solidFill>
              <a:schemeClr val="tx1"/>
            </a:solidFill>
            <a:round/>
            <a:headEnd/>
            <a:tailEnd type="triangle" w="med" len="med"/>
          </a:ln>
        </p:spPr>
        <p:txBody>
          <a:bodyPr/>
          <a:lstStyle/>
          <a:p>
            <a:endParaRPr lang="fr-FR"/>
          </a:p>
        </p:txBody>
      </p:sp>
      <p:sp>
        <p:nvSpPr>
          <p:cNvPr id="248841" name="Line 9"/>
          <p:cNvSpPr>
            <a:spLocks noChangeShapeType="1"/>
          </p:cNvSpPr>
          <p:nvPr/>
        </p:nvSpPr>
        <p:spPr bwMode="auto">
          <a:xfrm>
            <a:off x="4648200" y="2362200"/>
            <a:ext cx="1752600" cy="1752600"/>
          </a:xfrm>
          <a:prstGeom prst="line">
            <a:avLst/>
          </a:prstGeom>
          <a:noFill/>
          <a:ln w="19050">
            <a:solidFill>
              <a:schemeClr val="tx1"/>
            </a:solidFill>
            <a:round/>
            <a:headEnd/>
            <a:tailEnd type="triangle" w="med" len="med"/>
          </a:ln>
        </p:spPr>
        <p:txBody>
          <a:bodyPr/>
          <a:lstStyle/>
          <a:p>
            <a:endParaRPr lang="fr-FR"/>
          </a:p>
        </p:txBody>
      </p:sp>
      <p:sp>
        <p:nvSpPr>
          <p:cNvPr id="248842" name="Rectangle 10"/>
          <p:cNvSpPr>
            <a:spLocks noChangeArrowheads="1"/>
          </p:cNvSpPr>
          <p:nvPr/>
        </p:nvSpPr>
        <p:spPr bwMode="auto">
          <a:xfrm>
            <a:off x="5580063" y="4868863"/>
            <a:ext cx="1941512" cy="363537"/>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1800"/>
              <a:t>Avancée en âge</a:t>
            </a:r>
          </a:p>
        </p:txBody>
      </p:sp>
      <p:sp>
        <p:nvSpPr>
          <p:cNvPr id="248843" name="Rectangle 11"/>
          <p:cNvSpPr>
            <a:spLocks noChangeArrowheads="1"/>
          </p:cNvSpPr>
          <p:nvPr/>
        </p:nvSpPr>
        <p:spPr bwMode="auto">
          <a:xfrm>
            <a:off x="6019800" y="2057400"/>
            <a:ext cx="390525" cy="45720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latin typeface="Times New Roman" pitchFamily="18" charset="0"/>
              </a:rPr>
              <a:t>I</a:t>
            </a:r>
          </a:p>
        </p:txBody>
      </p:sp>
      <p:sp>
        <p:nvSpPr>
          <p:cNvPr id="248844" name="Rectangle 12"/>
          <p:cNvSpPr>
            <a:spLocks noChangeArrowheads="1"/>
          </p:cNvSpPr>
          <p:nvPr/>
        </p:nvSpPr>
        <p:spPr bwMode="auto">
          <a:xfrm>
            <a:off x="5486400" y="2819400"/>
            <a:ext cx="542925" cy="457200"/>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fr-FR" sz="2400">
                <a:latin typeface="Times New Roman" pitchFamily="18" charset="0"/>
              </a:rPr>
              <a:t>II</a:t>
            </a:r>
          </a:p>
        </p:txBody>
      </p:sp>
      <p:sp>
        <p:nvSpPr>
          <p:cNvPr id="248845" name="Text Box 13"/>
          <p:cNvSpPr txBox="1">
            <a:spLocks noChangeArrowheads="1"/>
          </p:cNvSpPr>
          <p:nvPr/>
        </p:nvSpPr>
        <p:spPr bwMode="auto">
          <a:xfrm rot="-5400000">
            <a:off x="-357187" y="2957513"/>
            <a:ext cx="2449512" cy="366712"/>
          </a:xfrm>
          <a:prstGeom prst="rect">
            <a:avLst/>
          </a:prstGeom>
          <a:noFill/>
          <a:ln w="9525">
            <a:noFill/>
            <a:miter lim="800000"/>
            <a:headEnd/>
            <a:tailEnd/>
          </a:ln>
        </p:spPr>
        <p:txBody>
          <a:bodyPr>
            <a:spAutoFit/>
          </a:bodyPr>
          <a:lstStyle/>
          <a:p>
            <a:pPr>
              <a:spcBef>
                <a:spcPct val="50000"/>
              </a:spcBef>
            </a:pPr>
            <a:r>
              <a:rPr lang="fr-FR" sz="1800"/>
              <a:t>Performance fonction</a:t>
            </a:r>
          </a:p>
        </p:txBody>
      </p:sp>
      <p:sp>
        <p:nvSpPr>
          <p:cNvPr id="248846" name="Line 14"/>
          <p:cNvSpPr>
            <a:spLocks noChangeShapeType="1"/>
          </p:cNvSpPr>
          <p:nvPr/>
        </p:nvSpPr>
        <p:spPr bwMode="auto">
          <a:xfrm>
            <a:off x="4211638" y="2349500"/>
            <a:ext cx="0" cy="1366838"/>
          </a:xfrm>
          <a:prstGeom prst="line">
            <a:avLst/>
          </a:prstGeom>
          <a:noFill/>
          <a:ln w="9525">
            <a:solidFill>
              <a:srgbClr val="FF0000"/>
            </a:solidFill>
            <a:round/>
            <a:headEnd type="triangle" w="med" len="med"/>
            <a:tailEnd type="triangle" w="med" len="med"/>
          </a:ln>
        </p:spPr>
        <p:txBody>
          <a:bodyPr/>
          <a:lstStyle/>
          <a:p>
            <a:endParaRPr lang="fr-FR"/>
          </a:p>
        </p:txBody>
      </p:sp>
      <p:sp>
        <p:nvSpPr>
          <p:cNvPr id="248847" name="Text Box 15"/>
          <p:cNvSpPr txBox="1">
            <a:spLocks noChangeArrowheads="1"/>
          </p:cNvSpPr>
          <p:nvPr/>
        </p:nvSpPr>
        <p:spPr bwMode="auto">
          <a:xfrm rot="-5400000">
            <a:off x="2660650" y="2676526"/>
            <a:ext cx="2016125" cy="641350"/>
          </a:xfrm>
          <a:prstGeom prst="rect">
            <a:avLst/>
          </a:prstGeom>
          <a:noFill/>
          <a:ln w="9525">
            <a:noFill/>
            <a:miter lim="800000"/>
            <a:headEnd/>
            <a:tailEnd/>
          </a:ln>
        </p:spPr>
        <p:txBody>
          <a:bodyPr>
            <a:spAutoFit/>
          </a:bodyPr>
          <a:lstStyle/>
          <a:p>
            <a:pPr algn="ctr">
              <a:spcBef>
                <a:spcPct val="50000"/>
              </a:spcBef>
            </a:pPr>
            <a:r>
              <a:rPr lang="fr-FR" sz="1800">
                <a:solidFill>
                  <a:srgbClr val="FF0000"/>
                </a:solidFill>
              </a:rPr>
              <a:t>Réserve fonctionnelle</a:t>
            </a:r>
          </a:p>
        </p:txBody>
      </p:sp>
      <p:sp>
        <p:nvSpPr>
          <p:cNvPr id="248848" name="Text Box 16"/>
          <p:cNvSpPr txBox="1">
            <a:spLocks noChangeArrowheads="1"/>
          </p:cNvSpPr>
          <p:nvPr/>
        </p:nvSpPr>
        <p:spPr bwMode="auto">
          <a:xfrm>
            <a:off x="4067175" y="2133600"/>
            <a:ext cx="431800" cy="366713"/>
          </a:xfrm>
          <a:prstGeom prst="rect">
            <a:avLst/>
          </a:prstGeom>
          <a:noFill/>
          <a:ln w="9525">
            <a:noFill/>
            <a:miter lim="800000"/>
            <a:headEnd/>
            <a:tailEnd/>
          </a:ln>
        </p:spPr>
        <p:txBody>
          <a:bodyPr>
            <a:spAutoFit/>
          </a:bodyPr>
          <a:lstStyle/>
          <a:p>
            <a:pPr>
              <a:spcBef>
                <a:spcPct val="50000"/>
              </a:spcBef>
            </a:pPr>
            <a:r>
              <a:rPr lang="fr-FR" sz="1800" b="1">
                <a:solidFill>
                  <a:srgbClr val="FF0000"/>
                </a:solidFill>
              </a:rPr>
              <a:t>X</a:t>
            </a:r>
          </a:p>
        </p:txBody>
      </p:sp>
      <p:sp>
        <p:nvSpPr>
          <p:cNvPr id="248849" name="Text Box 17"/>
          <p:cNvSpPr txBox="1">
            <a:spLocks noChangeArrowheads="1"/>
          </p:cNvSpPr>
          <p:nvPr/>
        </p:nvSpPr>
        <p:spPr bwMode="auto">
          <a:xfrm>
            <a:off x="5148263" y="2852738"/>
            <a:ext cx="287337" cy="366712"/>
          </a:xfrm>
          <a:prstGeom prst="rect">
            <a:avLst/>
          </a:prstGeom>
          <a:noFill/>
          <a:ln w="9525">
            <a:noFill/>
            <a:miter lim="800000"/>
            <a:headEnd/>
            <a:tailEnd/>
          </a:ln>
        </p:spPr>
        <p:txBody>
          <a:bodyPr>
            <a:spAutoFit/>
          </a:bodyPr>
          <a:lstStyle/>
          <a:p>
            <a:pPr>
              <a:spcBef>
                <a:spcPct val="50000"/>
              </a:spcBef>
            </a:pPr>
            <a:r>
              <a:rPr lang="fr-FR" sz="1800" b="1">
                <a:solidFill>
                  <a:srgbClr val="FF0000"/>
                </a:solidFill>
              </a:rPr>
              <a:t>X</a:t>
            </a:r>
          </a:p>
        </p:txBody>
      </p:sp>
      <p:sp>
        <p:nvSpPr>
          <p:cNvPr id="248850" name="Line 18"/>
          <p:cNvSpPr>
            <a:spLocks noChangeShapeType="1"/>
          </p:cNvSpPr>
          <p:nvPr/>
        </p:nvSpPr>
        <p:spPr bwMode="auto">
          <a:xfrm>
            <a:off x="5292725" y="3068638"/>
            <a:ext cx="0" cy="647700"/>
          </a:xfrm>
          <a:prstGeom prst="line">
            <a:avLst/>
          </a:prstGeom>
          <a:noFill/>
          <a:ln w="9525">
            <a:solidFill>
              <a:srgbClr val="FF0000"/>
            </a:solidFill>
            <a:round/>
            <a:headEnd type="triangle" w="med" len="med"/>
            <a:tailEnd type="triangle" w="med" len="med"/>
          </a:ln>
        </p:spPr>
        <p:txBody>
          <a:bodyPr/>
          <a:lstStyle/>
          <a:p>
            <a:endParaRPr lang="fr-FR"/>
          </a:p>
        </p:txBody>
      </p:sp>
      <p:sp>
        <p:nvSpPr>
          <p:cNvPr id="248851" name="AutoShape 19"/>
          <p:cNvSpPr>
            <a:spLocks/>
          </p:cNvSpPr>
          <p:nvPr/>
        </p:nvSpPr>
        <p:spPr bwMode="auto">
          <a:xfrm>
            <a:off x="2068513" y="1730375"/>
            <a:ext cx="1423987" cy="609600"/>
          </a:xfrm>
          <a:prstGeom prst="borderCallout1">
            <a:avLst>
              <a:gd name="adj1" fmla="val 18750"/>
              <a:gd name="adj2" fmla="val 105352"/>
              <a:gd name="adj3" fmla="val 89583"/>
              <a:gd name="adj4" fmla="val 150500"/>
            </a:avLst>
          </a:prstGeom>
          <a:solidFill>
            <a:schemeClr val="accent1"/>
          </a:solidFill>
          <a:ln w="9525">
            <a:solidFill>
              <a:schemeClr val="tx1"/>
            </a:solidFill>
            <a:miter lim="800000"/>
            <a:headEnd/>
            <a:tailEnd/>
          </a:ln>
        </p:spPr>
        <p:txBody>
          <a:bodyPr/>
          <a:lstStyle/>
          <a:p>
            <a:pPr algn="ctr"/>
            <a:r>
              <a:rPr lang="fr-FR" sz="1800"/>
              <a:t>Personne vigoureuse</a:t>
            </a:r>
          </a:p>
        </p:txBody>
      </p:sp>
      <p:sp>
        <p:nvSpPr>
          <p:cNvPr id="248852" name="AutoShape 20"/>
          <p:cNvSpPr>
            <a:spLocks/>
          </p:cNvSpPr>
          <p:nvPr/>
        </p:nvSpPr>
        <p:spPr bwMode="auto">
          <a:xfrm>
            <a:off x="6735763" y="2809875"/>
            <a:ext cx="1220787" cy="609600"/>
          </a:xfrm>
          <a:prstGeom prst="borderCallout1">
            <a:avLst>
              <a:gd name="adj1" fmla="val 18750"/>
              <a:gd name="adj2" fmla="val -6241"/>
              <a:gd name="adj3" fmla="val 30731"/>
              <a:gd name="adj4" fmla="val -106500"/>
            </a:avLst>
          </a:prstGeom>
          <a:solidFill>
            <a:schemeClr val="accent1"/>
          </a:solidFill>
          <a:ln w="9525">
            <a:solidFill>
              <a:schemeClr val="tx1"/>
            </a:solidFill>
            <a:miter lim="800000"/>
            <a:headEnd/>
            <a:tailEnd/>
          </a:ln>
        </p:spPr>
        <p:txBody>
          <a:bodyPr/>
          <a:lstStyle/>
          <a:p>
            <a:pPr algn="ctr"/>
            <a:r>
              <a:rPr lang="fr-FR" sz="1800"/>
              <a:t>Personne fragile</a:t>
            </a:r>
          </a:p>
        </p:txBody>
      </p:sp>
      <p:sp>
        <p:nvSpPr>
          <p:cNvPr id="248853" name="Espace réservé du numéro de diapositive 20"/>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D8C4A4E-F009-4771-893F-6DA442CFB536}" type="slidenum">
              <a:rPr lang="fr-FR" sz="1400"/>
              <a:pPr algn="r"/>
              <a:t>29</a:t>
            </a:fld>
            <a:endParaRPr lang="fr-FR" sz="1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6"/>
          <p:cNvSpPr>
            <a:spLocks noGrp="1" noChangeArrowheads="1"/>
          </p:cNvSpPr>
          <p:nvPr>
            <p:ph type="sldNum" sz="quarter" idx="12"/>
          </p:nvPr>
        </p:nvSpPr>
        <p:spPr>
          <a:noFill/>
        </p:spPr>
        <p:txBody>
          <a:bodyPr/>
          <a:lstStyle/>
          <a:p>
            <a:fld id="{E9ADFCF7-EE83-4FBB-B6A2-8F7911147B98}" type="slidenum">
              <a:rPr lang="fr-FR" smtClean="0">
                <a:latin typeface="Arial" charset="0"/>
              </a:rPr>
              <a:pPr/>
              <a:t>3</a:t>
            </a:fld>
            <a:endParaRPr lang="fr-FR" smtClean="0">
              <a:latin typeface="Arial" charset="0"/>
            </a:endParaRPr>
          </a:p>
        </p:txBody>
      </p:sp>
      <p:sp>
        <p:nvSpPr>
          <p:cNvPr id="140290" name="Rectangle 2"/>
          <p:cNvSpPr>
            <a:spLocks noGrp="1" noChangeArrowheads="1"/>
          </p:cNvSpPr>
          <p:nvPr>
            <p:ph type="title"/>
          </p:nvPr>
        </p:nvSpPr>
        <p:spPr/>
        <p:txBody>
          <a:bodyPr/>
          <a:lstStyle/>
          <a:p>
            <a:r>
              <a:rPr lang="fr-FR" sz="4000" smtClean="0"/>
              <a:t>Qu’est-ce qu’une personne âgée ?</a:t>
            </a:r>
          </a:p>
        </p:txBody>
      </p:sp>
      <p:sp>
        <p:nvSpPr>
          <p:cNvPr id="140291" name="Rectangle 3"/>
          <p:cNvSpPr>
            <a:spLocks noGrp="1" noChangeArrowheads="1"/>
          </p:cNvSpPr>
          <p:nvPr>
            <p:ph type="body" idx="1"/>
          </p:nvPr>
        </p:nvSpPr>
        <p:spPr/>
        <p:txBody>
          <a:bodyPr/>
          <a:lstStyle/>
          <a:p>
            <a:r>
              <a:rPr lang="fr-FR" altLang="ja-JP" smtClean="0">
                <a:ea typeface="ＭＳ Ｐゴシック"/>
                <a:cs typeface="ＭＳ Ｐゴシック"/>
              </a:rPr>
              <a:t>OMS: âge </a:t>
            </a:r>
            <a:r>
              <a:rPr lang="fr-FR" altLang="ja-JP" smtClean="0">
                <a:ea typeface="ＭＳ Ｐゴシック"/>
                <a:cs typeface="Arial" charset="0"/>
              </a:rPr>
              <a:t>≥ 65 ans</a:t>
            </a:r>
            <a:r>
              <a:rPr lang="fr-FR" altLang="ja-JP" smtClean="0">
                <a:ea typeface="ＭＳ Ｐゴシック"/>
                <a:cs typeface="ＭＳ Ｐゴシック"/>
              </a:rPr>
              <a:t>, âge du départ à la retraite dans les pays développés en 1950</a:t>
            </a:r>
            <a:endParaRPr lang="fr-F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6"/>
          <p:cNvSpPr>
            <a:spLocks noGrp="1" noChangeArrowheads="1"/>
          </p:cNvSpPr>
          <p:nvPr>
            <p:ph type="sldNum" sz="quarter" idx="12"/>
          </p:nvPr>
        </p:nvSpPr>
        <p:spPr>
          <a:noFill/>
        </p:spPr>
        <p:txBody>
          <a:bodyPr/>
          <a:lstStyle/>
          <a:p>
            <a:fld id="{6599604F-928C-46A0-A6D5-1511943A2646}" type="slidenum">
              <a:rPr lang="fr-FR" smtClean="0">
                <a:latin typeface="Arial" charset="0"/>
              </a:rPr>
              <a:pPr/>
              <a:t>30</a:t>
            </a:fld>
            <a:endParaRPr lang="fr-FR" smtClean="0">
              <a:latin typeface="Arial" charset="0"/>
            </a:endParaRPr>
          </a:p>
        </p:txBody>
      </p:sp>
      <p:sp>
        <p:nvSpPr>
          <p:cNvPr id="249858" name="Rectangle 2"/>
          <p:cNvSpPr>
            <a:spLocks noGrp="1" noChangeArrowheads="1"/>
          </p:cNvSpPr>
          <p:nvPr>
            <p:ph type="title"/>
          </p:nvPr>
        </p:nvSpPr>
        <p:spPr/>
        <p:txBody>
          <a:bodyPr/>
          <a:lstStyle/>
          <a:p>
            <a:r>
              <a:rPr lang="fr-FR" smtClean="0"/>
              <a:t>Syndrome gériatrique</a:t>
            </a:r>
          </a:p>
        </p:txBody>
      </p:sp>
      <p:sp>
        <p:nvSpPr>
          <p:cNvPr id="249859" name="Rectangle 3"/>
          <p:cNvSpPr>
            <a:spLocks noGrp="1" noChangeArrowheads="1"/>
          </p:cNvSpPr>
          <p:nvPr>
            <p:ph type="body" idx="1"/>
          </p:nvPr>
        </p:nvSpPr>
        <p:spPr>
          <a:xfrm>
            <a:off x="457200" y="1600200"/>
            <a:ext cx="8229600" cy="4852988"/>
          </a:xfrm>
        </p:spPr>
        <p:txBody>
          <a:bodyPr/>
          <a:lstStyle/>
          <a:p>
            <a:pPr>
              <a:lnSpc>
                <a:spcPct val="80000"/>
              </a:lnSpc>
            </a:pPr>
            <a:r>
              <a:rPr lang="fr-FR" sz="2800" smtClean="0"/>
              <a:t>Définition usuelle du syndrome en médecine : association de signes et de symptômes formant une entité clinique et reconnaissant une étiologie particulière.</a:t>
            </a:r>
          </a:p>
          <a:p>
            <a:pPr>
              <a:lnSpc>
                <a:spcPct val="80000"/>
              </a:lnSpc>
            </a:pPr>
            <a:r>
              <a:rPr lang="fr-FR" sz="2800" smtClean="0"/>
              <a:t>Syndromes gériatriques sont des entités résultant d'une diversité de facteurs de risque, notamment de la coexistence de plusieurs maladies chroniques. </a:t>
            </a:r>
          </a:p>
          <a:p>
            <a:pPr>
              <a:lnSpc>
                <a:spcPct val="80000"/>
              </a:lnSpc>
            </a:pPr>
            <a:r>
              <a:rPr lang="fr-FR" sz="2800" smtClean="0"/>
              <a:t>Ils ont comme autres caractéristiques d’être fréquemment observés chez les sujets âgés et plus particulièrement parmi les plus fragiles d'entre eux et d’avoir un impact négatif sur la qualité de vie et le statut fonctionnel.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6"/>
          <p:cNvSpPr>
            <a:spLocks noGrp="1" noChangeArrowheads="1"/>
          </p:cNvSpPr>
          <p:nvPr>
            <p:ph type="sldNum" sz="quarter" idx="12"/>
          </p:nvPr>
        </p:nvSpPr>
        <p:spPr>
          <a:noFill/>
        </p:spPr>
        <p:txBody>
          <a:bodyPr/>
          <a:lstStyle/>
          <a:p>
            <a:fld id="{1CE6AF11-3B35-4543-933A-37847B9534FE}" type="slidenum">
              <a:rPr lang="fr-FR" smtClean="0">
                <a:latin typeface="Arial" charset="0"/>
              </a:rPr>
              <a:pPr/>
              <a:t>31</a:t>
            </a:fld>
            <a:endParaRPr lang="fr-FR" smtClean="0">
              <a:latin typeface="Arial" charset="0"/>
            </a:endParaRPr>
          </a:p>
        </p:txBody>
      </p:sp>
      <p:sp>
        <p:nvSpPr>
          <p:cNvPr id="250882" name="Rectangle 2"/>
          <p:cNvSpPr>
            <a:spLocks noGrp="1" noChangeArrowheads="1"/>
          </p:cNvSpPr>
          <p:nvPr>
            <p:ph type="title" idx="4294967295"/>
          </p:nvPr>
        </p:nvSpPr>
        <p:spPr>
          <a:xfrm>
            <a:off x="457200" y="188913"/>
            <a:ext cx="8229600" cy="850900"/>
          </a:xfrm>
        </p:spPr>
        <p:txBody>
          <a:bodyPr/>
          <a:lstStyle/>
          <a:p>
            <a:pPr eaLnBrk="1" hangingPunct="1"/>
            <a:r>
              <a:rPr lang="fr-FR" smtClean="0"/>
              <a:t>Notion de syndrome gériatrique</a:t>
            </a:r>
          </a:p>
        </p:txBody>
      </p:sp>
      <p:pic>
        <p:nvPicPr>
          <p:cNvPr id="250883" name="Picture 4"/>
          <p:cNvPicPr>
            <a:picLocks noGrp="1" noChangeAspect="1" noChangeArrowheads="1"/>
          </p:cNvPicPr>
          <p:nvPr>
            <p:ph type="body" idx="4294967295"/>
          </p:nvPr>
        </p:nvPicPr>
        <p:blipFill>
          <a:blip r:embed="rId3"/>
          <a:srcRect/>
          <a:stretch>
            <a:fillRect/>
          </a:stretch>
        </p:blipFill>
        <p:spPr>
          <a:xfrm>
            <a:off x="1187450" y="1250950"/>
            <a:ext cx="6840538" cy="5513388"/>
          </a:xfrm>
        </p:spPr>
      </p:pic>
      <p:sp>
        <p:nvSpPr>
          <p:cNvPr id="250884" name="Text Box 5"/>
          <p:cNvSpPr txBox="1">
            <a:spLocks noChangeArrowheads="1"/>
          </p:cNvSpPr>
          <p:nvPr/>
        </p:nvSpPr>
        <p:spPr bwMode="auto">
          <a:xfrm>
            <a:off x="34925" y="6110288"/>
            <a:ext cx="2735263" cy="712787"/>
          </a:xfrm>
          <a:prstGeom prst="rect">
            <a:avLst/>
          </a:prstGeom>
          <a:solidFill>
            <a:schemeClr val="tx1"/>
          </a:solidFill>
          <a:ln w="9525">
            <a:solidFill>
              <a:schemeClr val="bg1"/>
            </a:solidFill>
            <a:miter lim="800000"/>
            <a:headEnd/>
            <a:tailEnd/>
          </a:ln>
        </p:spPr>
        <p:txBody>
          <a:bodyPr>
            <a:spAutoFit/>
          </a:bodyPr>
          <a:lstStyle/>
          <a:p>
            <a:pPr>
              <a:spcBef>
                <a:spcPct val="50000"/>
              </a:spcBef>
            </a:pPr>
            <a:r>
              <a:rPr lang="fr-FR" sz="1600">
                <a:solidFill>
                  <a:schemeClr val="bg1"/>
                </a:solidFill>
              </a:rPr>
              <a:t>Olde Rikkert et al. </a:t>
            </a:r>
          </a:p>
          <a:p>
            <a:pPr>
              <a:spcBef>
                <a:spcPct val="50000"/>
              </a:spcBef>
            </a:pPr>
            <a:r>
              <a:rPr lang="fr-FR" sz="1600">
                <a:solidFill>
                  <a:schemeClr val="bg1"/>
                </a:solidFill>
              </a:rPr>
              <a:t>Neth J Med 2003;61:83–87</a:t>
            </a:r>
          </a:p>
        </p:txBody>
      </p:sp>
      <p:sp>
        <p:nvSpPr>
          <p:cNvPr id="250885"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F9CFC03-A20F-4701-98CF-B0F33B7C91E3}" type="slidenum">
              <a:rPr lang="fr-FR" sz="1400"/>
              <a:pPr algn="r"/>
              <a:t>31</a:t>
            </a:fld>
            <a:endParaRPr lang="fr-FR"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6"/>
          <p:cNvSpPr>
            <a:spLocks noGrp="1" noChangeArrowheads="1"/>
          </p:cNvSpPr>
          <p:nvPr>
            <p:ph type="sldNum" sz="quarter" idx="12"/>
          </p:nvPr>
        </p:nvSpPr>
        <p:spPr>
          <a:noFill/>
        </p:spPr>
        <p:txBody>
          <a:bodyPr/>
          <a:lstStyle/>
          <a:p>
            <a:fld id="{FF17A2A6-6FD6-4AF9-99A7-2E079529A4E2}" type="slidenum">
              <a:rPr lang="fr-FR" smtClean="0">
                <a:latin typeface="Arial" charset="0"/>
              </a:rPr>
              <a:pPr/>
              <a:t>32</a:t>
            </a:fld>
            <a:endParaRPr lang="fr-FR" smtClean="0">
              <a:latin typeface="Arial" charset="0"/>
            </a:endParaRPr>
          </a:p>
        </p:txBody>
      </p:sp>
      <p:sp>
        <p:nvSpPr>
          <p:cNvPr id="252930" name="Rectangle 2"/>
          <p:cNvSpPr>
            <a:spLocks noGrp="1" noChangeArrowheads="1"/>
          </p:cNvSpPr>
          <p:nvPr>
            <p:ph type="title"/>
          </p:nvPr>
        </p:nvSpPr>
        <p:spPr/>
        <p:txBody>
          <a:bodyPr/>
          <a:lstStyle/>
          <a:p>
            <a:r>
              <a:rPr lang="fr-FR" sz="4000" smtClean="0"/>
              <a:t>La règle de l’unicité ne vaut pas chez le malade âgé </a:t>
            </a:r>
          </a:p>
        </p:txBody>
      </p:sp>
      <p:pic>
        <p:nvPicPr>
          <p:cNvPr id="252931" name="Picture 9" descr="dr"/>
          <p:cNvPicPr>
            <a:picLocks noChangeAspect="1" noChangeArrowheads="1"/>
          </p:cNvPicPr>
          <p:nvPr/>
        </p:nvPicPr>
        <p:blipFill>
          <a:blip r:embed="rId2"/>
          <a:srcRect/>
          <a:stretch>
            <a:fillRect/>
          </a:stretch>
        </p:blipFill>
        <p:spPr bwMode="auto">
          <a:xfrm>
            <a:off x="250825" y="1628775"/>
            <a:ext cx="3779838" cy="5040313"/>
          </a:xfrm>
          <a:prstGeom prst="rect">
            <a:avLst/>
          </a:prstGeom>
          <a:noFill/>
          <a:ln w="9525">
            <a:noFill/>
            <a:miter lim="800000"/>
            <a:headEnd/>
            <a:tailEnd/>
          </a:ln>
        </p:spPr>
      </p:pic>
      <p:pic>
        <p:nvPicPr>
          <p:cNvPr id="252932" name="Picture 11" descr="dr_house_23"/>
          <p:cNvPicPr>
            <a:picLocks noChangeAspect="1" noChangeArrowheads="1"/>
          </p:cNvPicPr>
          <p:nvPr/>
        </p:nvPicPr>
        <p:blipFill>
          <a:blip r:embed="rId3"/>
          <a:srcRect/>
          <a:stretch>
            <a:fillRect/>
          </a:stretch>
        </p:blipFill>
        <p:spPr bwMode="auto">
          <a:xfrm>
            <a:off x="4211638" y="2133600"/>
            <a:ext cx="47529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6"/>
          <p:cNvSpPr>
            <a:spLocks noGrp="1" noChangeArrowheads="1"/>
          </p:cNvSpPr>
          <p:nvPr>
            <p:ph type="sldNum" sz="quarter" idx="12"/>
          </p:nvPr>
        </p:nvSpPr>
        <p:spPr>
          <a:noFill/>
        </p:spPr>
        <p:txBody>
          <a:bodyPr/>
          <a:lstStyle/>
          <a:p>
            <a:fld id="{B80CC2AF-0E2E-44EA-8105-CB66CDE78058}" type="slidenum">
              <a:rPr lang="fr-FR" smtClean="0">
                <a:latin typeface="Arial" charset="0"/>
              </a:rPr>
              <a:pPr/>
              <a:t>33</a:t>
            </a:fld>
            <a:endParaRPr lang="fr-FR" smtClean="0">
              <a:latin typeface="Arial" charset="0"/>
            </a:endParaRPr>
          </a:p>
        </p:txBody>
      </p:sp>
      <p:sp>
        <p:nvSpPr>
          <p:cNvPr id="253954" name="Rectangle 4"/>
          <p:cNvSpPr>
            <a:spLocks noGrp="1" noChangeArrowheads="1"/>
          </p:cNvSpPr>
          <p:nvPr>
            <p:ph type="title"/>
          </p:nvPr>
        </p:nvSpPr>
        <p:spPr/>
        <p:txBody>
          <a:bodyPr/>
          <a:lstStyle/>
          <a:p>
            <a:r>
              <a:rPr lang="fr-FR" sz="4000" smtClean="0"/>
              <a:t>Principaux syndromes gériatriques</a:t>
            </a:r>
          </a:p>
        </p:txBody>
      </p:sp>
      <p:sp>
        <p:nvSpPr>
          <p:cNvPr id="253955" name="Rectangle 5"/>
          <p:cNvSpPr>
            <a:spLocks noGrp="1" noChangeArrowheads="1"/>
          </p:cNvSpPr>
          <p:nvPr>
            <p:ph type="body" sz="half" idx="1"/>
          </p:nvPr>
        </p:nvSpPr>
        <p:spPr>
          <a:xfrm>
            <a:off x="457200" y="1600200"/>
            <a:ext cx="4038600" cy="4924425"/>
          </a:xfrm>
        </p:spPr>
        <p:txBody>
          <a:bodyPr/>
          <a:lstStyle/>
          <a:p>
            <a:pPr>
              <a:lnSpc>
                <a:spcPct val="80000"/>
              </a:lnSpc>
            </a:pPr>
            <a:r>
              <a:rPr lang="fr-FR" sz="2400" smtClean="0"/>
              <a:t>Altération de l’état général</a:t>
            </a:r>
          </a:p>
          <a:p>
            <a:pPr>
              <a:lnSpc>
                <a:spcPct val="80000"/>
              </a:lnSpc>
            </a:pPr>
            <a:r>
              <a:rPr lang="fr-FR" sz="2400" smtClean="0"/>
              <a:t>Chutes </a:t>
            </a:r>
          </a:p>
          <a:p>
            <a:pPr>
              <a:lnSpc>
                <a:spcPct val="80000"/>
              </a:lnSpc>
            </a:pPr>
            <a:r>
              <a:rPr lang="fr-FR" sz="2400" smtClean="0"/>
              <a:t>Confusion </a:t>
            </a:r>
          </a:p>
          <a:p>
            <a:pPr>
              <a:lnSpc>
                <a:spcPct val="80000"/>
              </a:lnSpc>
            </a:pPr>
            <a:r>
              <a:rPr lang="fr-FR" sz="2400" smtClean="0"/>
              <a:t>Dénutrition, malnutrition </a:t>
            </a:r>
          </a:p>
          <a:p>
            <a:pPr>
              <a:lnSpc>
                <a:spcPct val="80000"/>
              </a:lnSpc>
            </a:pPr>
            <a:r>
              <a:rPr lang="fr-FR" sz="2400" smtClean="0"/>
              <a:t>Déshydratation et coup de chaleur</a:t>
            </a:r>
          </a:p>
          <a:p>
            <a:pPr>
              <a:lnSpc>
                <a:spcPct val="80000"/>
              </a:lnSpc>
            </a:pPr>
            <a:r>
              <a:rPr lang="fr-FR" sz="2400" smtClean="0"/>
              <a:t>Douleur chronique</a:t>
            </a:r>
          </a:p>
          <a:p>
            <a:pPr>
              <a:lnSpc>
                <a:spcPct val="80000"/>
              </a:lnSpc>
            </a:pPr>
            <a:r>
              <a:rPr lang="fr-FR" sz="2400" smtClean="0"/>
              <a:t>Dysphagie, troubles de déglutition, fausses routes </a:t>
            </a:r>
          </a:p>
          <a:p>
            <a:pPr>
              <a:lnSpc>
                <a:spcPct val="80000"/>
              </a:lnSpc>
            </a:pPr>
            <a:r>
              <a:rPr lang="fr-FR" sz="2400" smtClean="0"/>
              <a:t>Escarre </a:t>
            </a:r>
          </a:p>
          <a:p>
            <a:pPr>
              <a:lnSpc>
                <a:spcPct val="80000"/>
              </a:lnSpc>
            </a:pPr>
            <a:r>
              <a:rPr lang="fr-FR" sz="2400" smtClean="0"/>
              <a:t>Fractures  </a:t>
            </a:r>
          </a:p>
          <a:p>
            <a:pPr>
              <a:lnSpc>
                <a:spcPct val="80000"/>
              </a:lnSpc>
            </a:pPr>
            <a:r>
              <a:rPr lang="fr-FR" sz="2400" smtClean="0"/>
              <a:t>Troubles du sommeil</a:t>
            </a:r>
          </a:p>
          <a:p>
            <a:pPr>
              <a:lnSpc>
                <a:spcPct val="80000"/>
              </a:lnSpc>
            </a:pPr>
            <a:endParaRPr lang="fr-FR" sz="2400" smtClean="0"/>
          </a:p>
        </p:txBody>
      </p:sp>
      <p:sp>
        <p:nvSpPr>
          <p:cNvPr id="253956" name="Rectangle 6"/>
          <p:cNvSpPr>
            <a:spLocks noGrp="1" noChangeArrowheads="1"/>
          </p:cNvSpPr>
          <p:nvPr>
            <p:ph type="body" sz="half" idx="2"/>
          </p:nvPr>
        </p:nvSpPr>
        <p:spPr>
          <a:xfrm>
            <a:off x="4648200" y="1600200"/>
            <a:ext cx="4038600" cy="4924425"/>
          </a:xfrm>
        </p:spPr>
        <p:txBody>
          <a:bodyPr/>
          <a:lstStyle/>
          <a:p>
            <a:pPr>
              <a:lnSpc>
                <a:spcPct val="90000"/>
              </a:lnSpc>
            </a:pPr>
            <a:r>
              <a:rPr lang="fr-FR" sz="2400" smtClean="0"/>
              <a:t>Hypotension orthostatique Incontinence urinaire </a:t>
            </a:r>
          </a:p>
          <a:p>
            <a:pPr>
              <a:lnSpc>
                <a:spcPct val="90000"/>
              </a:lnSpc>
            </a:pPr>
            <a:r>
              <a:rPr lang="fr-FR" sz="2400" smtClean="0"/>
              <a:t>Incontinence fécale </a:t>
            </a:r>
          </a:p>
          <a:p>
            <a:pPr>
              <a:lnSpc>
                <a:spcPct val="90000"/>
              </a:lnSpc>
            </a:pPr>
            <a:r>
              <a:rPr lang="fr-FR" sz="2400" smtClean="0"/>
              <a:t>Maltraitance</a:t>
            </a:r>
          </a:p>
          <a:p>
            <a:pPr>
              <a:lnSpc>
                <a:spcPct val="90000"/>
              </a:lnSpc>
            </a:pPr>
            <a:r>
              <a:rPr lang="fr-FR" sz="2400" smtClean="0"/>
              <a:t>Perte d’autonomie</a:t>
            </a:r>
          </a:p>
          <a:p>
            <a:pPr>
              <a:lnSpc>
                <a:spcPct val="90000"/>
              </a:lnSpc>
            </a:pPr>
            <a:r>
              <a:rPr lang="fr-FR" sz="2400" smtClean="0"/>
              <a:t>Syndrome d’immobilisation</a:t>
            </a:r>
          </a:p>
          <a:p>
            <a:pPr>
              <a:lnSpc>
                <a:spcPct val="90000"/>
              </a:lnSpc>
            </a:pPr>
            <a:r>
              <a:rPr lang="fr-FR" sz="2400" smtClean="0"/>
              <a:t>Syndromes régressifs : glissement et désadaptation psychomotrice</a:t>
            </a:r>
          </a:p>
          <a:p>
            <a:pPr>
              <a:lnSpc>
                <a:spcPct val="90000"/>
              </a:lnSpc>
            </a:pPr>
            <a:r>
              <a:rPr lang="fr-FR" sz="2400" smtClean="0"/>
              <a:t>Troubles du comportement, agitation</a:t>
            </a:r>
          </a:p>
          <a:p>
            <a:pPr>
              <a:lnSpc>
                <a:spcPct val="90000"/>
              </a:lnSpc>
            </a:pPr>
            <a:endParaRPr lang="fr-FR" sz="2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6"/>
          <p:cNvSpPr>
            <a:spLocks noGrp="1" noChangeArrowheads="1"/>
          </p:cNvSpPr>
          <p:nvPr>
            <p:ph type="sldNum" sz="quarter" idx="12"/>
          </p:nvPr>
        </p:nvSpPr>
        <p:spPr>
          <a:noFill/>
        </p:spPr>
        <p:txBody>
          <a:bodyPr/>
          <a:lstStyle/>
          <a:p>
            <a:fld id="{BFB4728E-EA25-4F7B-92D1-AC61FB4C4FDA}" type="slidenum">
              <a:rPr lang="fr-FR" smtClean="0">
                <a:latin typeface="Arial" charset="0"/>
              </a:rPr>
              <a:pPr/>
              <a:t>34</a:t>
            </a:fld>
            <a:endParaRPr lang="fr-FR" smtClean="0">
              <a:latin typeface="Arial" charset="0"/>
            </a:endParaRPr>
          </a:p>
        </p:txBody>
      </p:sp>
      <p:sp>
        <p:nvSpPr>
          <p:cNvPr id="254978" name="Rectangle 2"/>
          <p:cNvSpPr>
            <a:spLocks noGrp="1" noChangeArrowheads="1"/>
          </p:cNvSpPr>
          <p:nvPr>
            <p:ph type="title" idx="4294967295"/>
          </p:nvPr>
        </p:nvSpPr>
        <p:spPr>
          <a:xfrm>
            <a:off x="250825" y="188913"/>
            <a:ext cx="8435975" cy="1143000"/>
          </a:xfrm>
        </p:spPr>
        <p:txBody>
          <a:bodyPr/>
          <a:lstStyle/>
          <a:p>
            <a:pPr eaLnBrk="1" hangingPunct="1"/>
            <a:r>
              <a:rPr lang="fr-FR" sz="3600" smtClean="0"/>
              <a:t>Principales particularités du malade âgé</a:t>
            </a:r>
          </a:p>
        </p:txBody>
      </p:sp>
      <p:sp>
        <p:nvSpPr>
          <p:cNvPr id="254979" name="Rectangle 3"/>
          <p:cNvSpPr>
            <a:spLocks noGrp="1" noChangeArrowheads="1"/>
          </p:cNvSpPr>
          <p:nvPr>
            <p:ph type="body" idx="4294967295"/>
          </p:nvPr>
        </p:nvSpPr>
        <p:spPr>
          <a:xfrm>
            <a:off x="468313" y="1341438"/>
            <a:ext cx="8229600" cy="5256212"/>
          </a:xfrm>
        </p:spPr>
        <p:txBody>
          <a:bodyPr/>
          <a:lstStyle/>
          <a:p>
            <a:pPr marL="609600" indent="-609600" eaLnBrk="1" hangingPunct="1">
              <a:buFontTx/>
              <a:buAutoNum type="arabicPeriod"/>
            </a:pPr>
            <a:r>
              <a:rPr lang="fr-FR" sz="2800" smtClean="0"/>
              <a:t>Sommation des effets du vieillissement physiologique et des maladies</a:t>
            </a:r>
          </a:p>
          <a:p>
            <a:pPr marL="609600" indent="-609600" eaLnBrk="1" hangingPunct="1">
              <a:buFontTx/>
              <a:buAutoNum type="arabicPeriod"/>
            </a:pPr>
            <a:r>
              <a:rPr lang="fr-FR" sz="2800" smtClean="0"/>
              <a:t>Fréquence de la polypathologie</a:t>
            </a:r>
          </a:p>
          <a:p>
            <a:pPr marL="609600" indent="-609600" eaLnBrk="1" hangingPunct="1">
              <a:buFontTx/>
              <a:buAutoNum type="arabicPeriod"/>
            </a:pPr>
            <a:r>
              <a:rPr lang="fr-FR" sz="2800" smtClean="0"/>
              <a:t>Risque élevé de décompensation fonctionnelle et syndromes gériatriques</a:t>
            </a:r>
          </a:p>
          <a:p>
            <a:pPr marL="609600" indent="-609600" eaLnBrk="1" hangingPunct="1">
              <a:buFontTx/>
              <a:buAutoNum type="arabicPeriod"/>
            </a:pPr>
            <a:r>
              <a:rPr lang="fr-FR" sz="2800" smtClean="0">
                <a:solidFill>
                  <a:srgbClr val="FFFF00"/>
                </a:solidFill>
              </a:rPr>
              <a:t>Fragilité, pathologies en cascade, risque élevé de dépendance</a:t>
            </a:r>
          </a:p>
          <a:p>
            <a:pPr marL="609600" indent="-609600" eaLnBrk="1" hangingPunct="1">
              <a:buFontTx/>
              <a:buAutoNum type="arabicPeriod"/>
            </a:pPr>
            <a:r>
              <a:rPr lang="fr-FR" sz="2800" smtClean="0"/>
              <a:t>Fréquence de la pathologie iatrogène</a:t>
            </a:r>
          </a:p>
          <a:p>
            <a:pPr marL="609600" indent="-609600" eaLnBrk="1" hangingPunct="1">
              <a:buFontTx/>
              <a:buAutoNum type="arabicPeriod"/>
            </a:pPr>
            <a:r>
              <a:rPr lang="fr-FR" sz="2800" smtClean="0"/>
              <a:t>Modifications de l’expression clinique des maladies</a:t>
            </a:r>
          </a:p>
          <a:p>
            <a:pPr marL="609600" indent="-609600" eaLnBrk="1" hangingPunct="1">
              <a:buFontTx/>
              <a:buAutoNum type="arabicPeriod"/>
            </a:pPr>
            <a:r>
              <a:rPr lang="fr-FR" sz="2800" smtClean="0"/>
              <a:t>Retentissement psychologique de la maladie</a:t>
            </a:r>
          </a:p>
        </p:txBody>
      </p:sp>
      <p:sp>
        <p:nvSpPr>
          <p:cNvPr id="254980"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F4F2FD6-E479-4DFE-AE93-1565FE54FE23}" type="slidenum">
              <a:rPr lang="fr-FR" sz="1400"/>
              <a:pPr algn="r"/>
              <a:t>34</a:t>
            </a:fld>
            <a:endParaRPr lang="fr-FR"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6"/>
          <p:cNvSpPr>
            <a:spLocks noGrp="1" noChangeArrowheads="1"/>
          </p:cNvSpPr>
          <p:nvPr>
            <p:ph type="sldNum" sz="quarter" idx="12"/>
          </p:nvPr>
        </p:nvSpPr>
        <p:spPr>
          <a:noFill/>
        </p:spPr>
        <p:txBody>
          <a:bodyPr/>
          <a:lstStyle/>
          <a:p>
            <a:fld id="{1DB3113B-F4FA-4AE2-BF4F-56329393DEDF}" type="slidenum">
              <a:rPr lang="fr-FR" smtClean="0">
                <a:latin typeface="Arial" charset="0"/>
              </a:rPr>
              <a:pPr/>
              <a:t>35</a:t>
            </a:fld>
            <a:endParaRPr lang="fr-FR" smtClean="0">
              <a:latin typeface="Arial" charset="0"/>
            </a:endParaRPr>
          </a:p>
        </p:txBody>
      </p:sp>
      <p:sp>
        <p:nvSpPr>
          <p:cNvPr id="256002" name="Rectangle 2"/>
          <p:cNvSpPr>
            <a:spLocks noGrp="1" noChangeArrowheads="1"/>
          </p:cNvSpPr>
          <p:nvPr>
            <p:ph type="title"/>
          </p:nvPr>
        </p:nvSpPr>
        <p:spPr/>
        <p:txBody>
          <a:bodyPr/>
          <a:lstStyle/>
          <a:p>
            <a:r>
              <a:rPr lang="fr-FR" smtClean="0"/>
              <a:t>Définition de la fragilité</a:t>
            </a:r>
          </a:p>
        </p:txBody>
      </p:sp>
      <p:sp>
        <p:nvSpPr>
          <p:cNvPr id="256003" name="Rectangle 3"/>
          <p:cNvSpPr>
            <a:spLocks noGrp="1" noChangeArrowheads="1"/>
          </p:cNvSpPr>
          <p:nvPr>
            <p:ph type="body" idx="1"/>
          </p:nvPr>
        </p:nvSpPr>
        <p:spPr/>
        <p:txBody>
          <a:bodyPr/>
          <a:lstStyle/>
          <a:p>
            <a:r>
              <a:rPr lang="fr-FR" sz="2800" smtClean="0"/>
              <a:t>Diminution des capacités à « faire face »</a:t>
            </a:r>
          </a:p>
          <a:p>
            <a:r>
              <a:rPr lang="fr-FR" sz="2800" smtClean="0"/>
              <a:t>Diminution des capacités d’adaptation et d’anticipation au stress ou au changement d’environnement</a:t>
            </a:r>
          </a:p>
          <a:p>
            <a:r>
              <a:rPr lang="fr-FR" sz="2800" smtClean="0"/>
              <a:t>Diminution des réserves fonctionnelles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6"/>
          <p:cNvSpPr>
            <a:spLocks noGrp="1" noChangeArrowheads="1"/>
          </p:cNvSpPr>
          <p:nvPr>
            <p:ph type="sldNum" sz="quarter" idx="12"/>
          </p:nvPr>
        </p:nvSpPr>
        <p:spPr>
          <a:noFill/>
        </p:spPr>
        <p:txBody>
          <a:bodyPr/>
          <a:lstStyle/>
          <a:p>
            <a:fld id="{12230107-5B06-44B8-8F03-80EC309C5704}" type="slidenum">
              <a:rPr lang="fr-FR" smtClean="0">
                <a:latin typeface="Arial" charset="0"/>
              </a:rPr>
              <a:pPr/>
              <a:t>36</a:t>
            </a:fld>
            <a:endParaRPr lang="fr-FR" smtClean="0">
              <a:latin typeface="Arial" charset="0"/>
            </a:endParaRPr>
          </a:p>
        </p:txBody>
      </p:sp>
      <p:sp>
        <p:nvSpPr>
          <p:cNvPr id="257026" name="Rectangle 2"/>
          <p:cNvSpPr>
            <a:spLocks noChangeArrowheads="1"/>
          </p:cNvSpPr>
          <p:nvPr/>
        </p:nvSpPr>
        <p:spPr bwMode="auto">
          <a:xfrm>
            <a:off x="152400" y="3157538"/>
            <a:ext cx="1971675" cy="728662"/>
          </a:xfrm>
          <a:prstGeom prst="rect">
            <a:avLst/>
          </a:prstGeom>
          <a:noFill/>
          <a:ln w="9525">
            <a:solidFill>
              <a:schemeClr val="tx1"/>
            </a:solidFill>
            <a:miter lim="800000"/>
            <a:headEnd/>
            <a:tailEnd/>
          </a:ln>
        </p:spPr>
        <p:txBody>
          <a:bodyPr/>
          <a:lstStyle/>
          <a:p>
            <a:pPr algn="ctr" eaLnBrk="0" hangingPunct="0"/>
            <a:r>
              <a:rPr lang="fr-FR" sz="3400" b="1"/>
              <a:t>Robuste</a:t>
            </a:r>
          </a:p>
        </p:txBody>
      </p:sp>
      <p:sp>
        <p:nvSpPr>
          <p:cNvPr id="257027" name="Rectangle 3"/>
          <p:cNvSpPr>
            <a:spLocks noChangeArrowheads="1"/>
          </p:cNvSpPr>
          <p:nvPr/>
        </p:nvSpPr>
        <p:spPr bwMode="auto">
          <a:xfrm>
            <a:off x="3284538" y="3157538"/>
            <a:ext cx="2111375" cy="728662"/>
          </a:xfrm>
          <a:prstGeom prst="rect">
            <a:avLst/>
          </a:prstGeom>
          <a:noFill/>
          <a:ln w="9525">
            <a:solidFill>
              <a:schemeClr val="tx1"/>
            </a:solidFill>
            <a:miter lim="800000"/>
            <a:headEnd/>
            <a:tailEnd/>
          </a:ln>
        </p:spPr>
        <p:txBody>
          <a:bodyPr/>
          <a:lstStyle/>
          <a:p>
            <a:pPr algn="ctr" eaLnBrk="0" hangingPunct="0"/>
            <a:r>
              <a:rPr lang="fr-FR" sz="3600" b="1"/>
              <a:t>Fragile</a:t>
            </a:r>
          </a:p>
        </p:txBody>
      </p:sp>
      <p:sp>
        <p:nvSpPr>
          <p:cNvPr id="257028" name="Rectangle 4"/>
          <p:cNvSpPr>
            <a:spLocks noChangeArrowheads="1"/>
          </p:cNvSpPr>
          <p:nvPr/>
        </p:nvSpPr>
        <p:spPr bwMode="auto">
          <a:xfrm>
            <a:off x="6475413" y="3157538"/>
            <a:ext cx="2552700" cy="728662"/>
          </a:xfrm>
          <a:prstGeom prst="rect">
            <a:avLst/>
          </a:prstGeom>
          <a:noFill/>
          <a:ln w="9525">
            <a:solidFill>
              <a:schemeClr val="tx1"/>
            </a:solidFill>
            <a:miter lim="800000"/>
            <a:headEnd/>
            <a:tailEnd/>
          </a:ln>
        </p:spPr>
        <p:txBody>
          <a:bodyPr/>
          <a:lstStyle/>
          <a:p>
            <a:pPr algn="ctr" eaLnBrk="0" hangingPunct="0"/>
            <a:r>
              <a:rPr lang="fr-FR" sz="3400" b="1"/>
              <a:t>Dépendant</a:t>
            </a:r>
          </a:p>
        </p:txBody>
      </p:sp>
      <p:sp>
        <p:nvSpPr>
          <p:cNvPr id="257029" name="Rectangle 5"/>
          <p:cNvSpPr>
            <a:spLocks noChangeArrowheads="1"/>
          </p:cNvSpPr>
          <p:nvPr/>
        </p:nvSpPr>
        <p:spPr bwMode="auto">
          <a:xfrm>
            <a:off x="503238" y="476250"/>
            <a:ext cx="8172450" cy="1008063"/>
          </a:xfrm>
          <a:prstGeom prst="rect">
            <a:avLst/>
          </a:prstGeom>
          <a:noFill/>
          <a:ln w="9525">
            <a:noFill/>
            <a:miter lim="800000"/>
            <a:headEnd/>
            <a:tailEnd/>
          </a:ln>
        </p:spPr>
        <p:txBody>
          <a:bodyPr anchor="ctr"/>
          <a:lstStyle/>
          <a:p>
            <a:pPr algn="ctr" eaLnBrk="0" hangingPunct="0"/>
            <a:r>
              <a:rPr lang="fr-FR" sz="4000">
                <a:solidFill>
                  <a:schemeClr val="tx2"/>
                </a:solidFill>
              </a:rPr>
              <a:t>Fragilité</a:t>
            </a:r>
            <a:endParaRPr lang="fr-FR" sz="4800">
              <a:solidFill>
                <a:schemeClr val="tx2"/>
              </a:solidFill>
            </a:endParaRPr>
          </a:p>
        </p:txBody>
      </p:sp>
      <p:sp>
        <p:nvSpPr>
          <p:cNvPr id="257030" name="Rectangle 6"/>
          <p:cNvSpPr>
            <a:spLocks noChangeArrowheads="1"/>
          </p:cNvSpPr>
          <p:nvPr/>
        </p:nvSpPr>
        <p:spPr bwMode="auto">
          <a:xfrm>
            <a:off x="4643438" y="1773238"/>
            <a:ext cx="2514600" cy="1143000"/>
          </a:xfrm>
          <a:prstGeom prst="rect">
            <a:avLst/>
          </a:prstGeom>
          <a:solidFill>
            <a:srgbClr val="FF0066"/>
          </a:solidFill>
          <a:ln w="9525">
            <a:noFill/>
            <a:miter lim="800000"/>
            <a:headEnd/>
            <a:tailEnd/>
          </a:ln>
        </p:spPr>
        <p:txBody>
          <a:bodyPr anchor="ctr"/>
          <a:lstStyle/>
          <a:p>
            <a:pPr algn="ctr"/>
            <a:r>
              <a:rPr lang="fr-FR" b="1">
                <a:solidFill>
                  <a:schemeClr val="tx2"/>
                </a:solidFill>
              </a:rPr>
              <a:t>Irréversible</a:t>
            </a:r>
          </a:p>
        </p:txBody>
      </p:sp>
      <p:sp>
        <p:nvSpPr>
          <p:cNvPr id="257031" name="AutoShape 7"/>
          <p:cNvSpPr>
            <a:spLocks noChangeArrowheads="1"/>
          </p:cNvSpPr>
          <p:nvPr/>
        </p:nvSpPr>
        <p:spPr bwMode="auto">
          <a:xfrm>
            <a:off x="5554663" y="3200400"/>
            <a:ext cx="844550" cy="609600"/>
          </a:xfrm>
          <a:prstGeom prst="rightArrow">
            <a:avLst>
              <a:gd name="adj1" fmla="val 50000"/>
              <a:gd name="adj2" fmla="val 34635"/>
            </a:avLst>
          </a:prstGeom>
          <a:solidFill>
            <a:srgbClr val="FF0066"/>
          </a:solidFill>
          <a:ln w="9525">
            <a:solidFill>
              <a:srgbClr val="000000"/>
            </a:solidFill>
            <a:miter lim="800000"/>
            <a:headEnd/>
            <a:tailEnd/>
          </a:ln>
        </p:spPr>
        <p:txBody>
          <a:bodyPr/>
          <a:lstStyle/>
          <a:p>
            <a:endParaRPr lang="fr-FR"/>
          </a:p>
        </p:txBody>
      </p:sp>
      <p:sp>
        <p:nvSpPr>
          <p:cNvPr id="257032" name="Text Box 8"/>
          <p:cNvSpPr txBox="1">
            <a:spLocks noChangeArrowheads="1"/>
          </p:cNvSpPr>
          <p:nvPr/>
        </p:nvSpPr>
        <p:spPr bwMode="auto">
          <a:xfrm>
            <a:off x="6443663" y="6092825"/>
            <a:ext cx="2376487" cy="366713"/>
          </a:xfrm>
          <a:prstGeom prst="rect">
            <a:avLst/>
          </a:prstGeom>
          <a:noFill/>
          <a:ln w="38100">
            <a:noFill/>
            <a:miter lim="800000"/>
            <a:headEnd/>
            <a:tailEnd/>
          </a:ln>
        </p:spPr>
        <p:txBody>
          <a:bodyPr>
            <a:spAutoFit/>
          </a:bodyPr>
          <a:lstStyle/>
          <a:p>
            <a:pPr>
              <a:spcBef>
                <a:spcPct val="50000"/>
              </a:spcBef>
            </a:pPr>
            <a:r>
              <a:rPr lang="fr-FR" sz="1800"/>
              <a:t>Selon Rolland Y</a:t>
            </a:r>
          </a:p>
        </p:txBody>
      </p:sp>
      <p:sp>
        <p:nvSpPr>
          <p:cNvPr id="257033" name="Text Box 9"/>
          <p:cNvSpPr txBox="1">
            <a:spLocks noChangeArrowheads="1"/>
          </p:cNvSpPr>
          <p:nvPr/>
        </p:nvSpPr>
        <p:spPr bwMode="auto">
          <a:xfrm>
            <a:off x="1763713" y="4365625"/>
            <a:ext cx="5056187" cy="1833563"/>
          </a:xfrm>
          <a:prstGeom prst="rect">
            <a:avLst/>
          </a:prstGeom>
          <a:noFill/>
          <a:ln w="9525">
            <a:solidFill>
              <a:schemeClr val="tx1"/>
            </a:solidFill>
            <a:miter lim="800000"/>
            <a:headEnd/>
            <a:tailEnd/>
          </a:ln>
        </p:spPr>
        <p:txBody>
          <a:bodyPr>
            <a:spAutoFit/>
          </a:bodyPr>
          <a:lstStyle/>
          <a:p>
            <a:pPr algn="ctr" eaLnBrk="0" hangingPunct="0">
              <a:lnSpc>
                <a:spcPct val="65000"/>
              </a:lnSpc>
              <a:spcBef>
                <a:spcPct val="20000"/>
              </a:spcBef>
            </a:pPr>
            <a:r>
              <a:rPr lang="fr-FR" b="1">
                <a:solidFill>
                  <a:srgbClr val="FF9900"/>
                </a:solidFill>
              </a:rPr>
              <a:t>perte d’autonomie, </a:t>
            </a:r>
          </a:p>
          <a:p>
            <a:pPr algn="ctr" eaLnBrk="0" hangingPunct="0">
              <a:lnSpc>
                <a:spcPct val="65000"/>
              </a:lnSpc>
              <a:spcBef>
                <a:spcPct val="20000"/>
              </a:spcBef>
            </a:pPr>
            <a:r>
              <a:rPr lang="fr-FR" b="1">
                <a:solidFill>
                  <a:srgbClr val="FF9900"/>
                </a:solidFill>
              </a:rPr>
              <a:t>maladies en cascade, </a:t>
            </a:r>
          </a:p>
          <a:p>
            <a:pPr algn="ctr" eaLnBrk="0" hangingPunct="0">
              <a:lnSpc>
                <a:spcPct val="65000"/>
              </a:lnSpc>
              <a:spcBef>
                <a:spcPct val="20000"/>
              </a:spcBef>
            </a:pPr>
            <a:r>
              <a:rPr lang="fr-FR" b="1">
                <a:solidFill>
                  <a:srgbClr val="FF9900"/>
                </a:solidFill>
              </a:rPr>
              <a:t>hospitalisation à répétition</a:t>
            </a:r>
          </a:p>
          <a:p>
            <a:pPr algn="ctr" eaLnBrk="0" hangingPunct="0">
              <a:lnSpc>
                <a:spcPct val="65000"/>
              </a:lnSpc>
              <a:spcBef>
                <a:spcPct val="20000"/>
              </a:spcBef>
            </a:pPr>
            <a:r>
              <a:rPr lang="fr-FR" b="1">
                <a:solidFill>
                  <a:srgbClr val="FF9900"/>
                </a:solidFill>
              </a:rPr>
              <a:t>entrée en institution</a:t>
            </a:r>
          </a:p>
          <a:p>
            <a:pPr algn="ctr" eaLnBrk="0" hangingPunct="0">
              <a:lnSpc>
                <a:spcPct val="65000"/>
              </a:lnSpc>
              <a:spcBef>
                <a:spcPct val="20000"/>
              </a:spcBef>
            </a:pPr>
            <a:r>
              <a:rPr lang="fr-FR" b="1">
                <a:solidFill>
                  <a:srgbClr val="FF9900"/>
                </a:solidFill>
              </a:rPr>
              <a:t>décès</a:t>
            </a:r>
          </a:p>
        </p:txBody>
      </p:sp>
      <p:sp>
        <p:nvSpPr>
          <p:cNvPr id="257034" name="Line 10"/>
          <p:cNvSpPr>
            <a:spLocks noChangeShapeType="1"/>
          </p:cNvSpPr>
          <p:nvPr/>
        </p:nvSpPr>
        <p:spPr bwMode="auto">
          <a:xfrm>
            <a:off x="4284663" y="3933825"/>
            <a:ext cx="0" cy="431800"/>
          </a:xfrm>
          <a:prstGeom prst="line">
            <a:avLst/>
          </a:prstGeom>
          <a:noFill/>
          <a:ln w="95250">
            <a:solidFill>
              <a:srgbClr val="FF0000"/>
            </a:solidFill>
            <a:round/>
            <a:headEnd/>
            <a:tailEnd type="triangle" w="med" len="med"/>
          </a:ln>
        </p:spPr>
        <p:txBody>
          <a:bodyPr/>
          <a:lstStyle/>
          <a:p>
            <a:endParaRPr lang="fr-F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6"/>
          <p:cNvSpPr>
            <a:spLocks noGrp="1" noChangeArrowheads="1"/>
          </p:cNvSpPr>
          <p:nvPr>
            <p:ph type="sldNum" sz="quarter" idx="12"/>
          </p:nvPr>
        </p:nvSpPr>
        <p:spPr>
          <a:noFill/>
        </p:spPr>
        <p:txBody>
          <a:bodyPr/>
          <a:lstStyle/>
          <a:p>
            <a:fld id="{A58790BB-025F-448A-8D6C-523A480A19A1}" type="slidenum">
              <a:rPr lang="fr-FR" smtClean="0">
                <a:latin typeface="Arial" charset="0"/>
              </a:rPr>
              <a:pPr/>
              <a:t>37</a:t>
            </a:fld>
            <a:endParaRPr lang="fr-FR" smtClean="0">
              <a:latin typeface="Arial" charset="0"/>
            </a:endParaRPr>
          </a:p>
        </p:txBody>
      </p:sp>
      <p:sp>
        <p:nvSpPr>
          <p:cNvPr id="258050" name="Rectangle 2"/>
          <p:cNvSpPr>
            <a:spLocks noGrp="1" noChangeArrowheads="1"/>
          </p:cNvSpPr>
          <p:nvPr>
            <p:ph type="title"/>
          </p:nvPr>
        </p:nvSpPr>
        <p:spPr>
          <a:xfrm>
            <a:off x="1676400" y="4191000"/>
            <a:ext cx="2057400" cy="1143000"/>
          </a:xfrm>
          <a:solidFill>
            <a:schemeClr val="accent2"/>
          </a:solidFill>
        </p:spPr>
        <p:txBody>
          <a:bodyPr/>
          <a:lstStyle/>
          <a:p>
            <a:r>
              <a:rPr lang="fr-FR" sz="2800" b="1" smtClean="0"/>
              <a:t>Réversible</a:t>
            </a:r>
          </a:p>
        </p:txBody>
      </p:sp>
      <p:sp>
        <p:nvSpPr>
          <p:cNvPr id="258051" name="Rectangle 3"/>
          <p:cNvSpPr>
            <a:spLocks noChangeArrowheads="1"/>
          </p:cNvSpPr>
          <p:nvPr/>
        </p:nvSpPr>
        <p:spPr bwMode="auto">
          <a:xfrm>
            <a:off x="152400" y="3157538"/>
            <a:ext cx="1971675" cy="728662"/>
          </a:xfrm>
          <a:prstGeom prst="rect">
            <a:avLst/>
          </a:prstGeom>
          <a:noFill/>
          <a:ln w="9525">
            <a:solidFill>
              <a:schemeClr val="tx1"/>
            </a:solidFill>
            <a:miter lim="800000"/>
            <a:headEnd/>
            <a:tailEnd/>
          </a:ln>
        </p:spPr>
        <p:txBody>
          <a:bodyPr/>
          <a:lstStyle/>
          <a:p>
            <a:pPr algn="ctr" eaLnBrk="0" hangingPunct="0"/>
            <a:r>
              <a:rPr lang="fr-FR" sz="3400" b="1"/>
              <a:t>Robuste</a:t>
            </a:r>
          </a:p>
        </p:txBody>
      </p:sp>
      <p:sp>
        <p:nvSpPr>
          <p:cNvPr id="258052" name="Rectangle 4"/>
          <p:cNvSpPr>
            <a:spLocks noChangeArrowheads="1"/>
          </p:cNvSpPr>
          <p:nvPr/>
        </p:nvSpPr>
        <p:spPr bwMode="auto">
          <a:xfrm>
            <a:off x="3284538" y="3157538"/>
            <a:ext cx="2111375" cy="728662"/>
          </a:xfrm>
          <a:prstGeom prst="rect">
            <a:avLst/>
          </a:prstGeom>
          <a:noFill/>
          <a:ln w="9525">
            <a:solidFill>
              <a:schemeClr val="tx1"/>
            </a:solidFill>
            <a:miter lim="800000"/>
            <a:headEnd/>
            <a:tailEnd/>
          </a:ln>
        </p:spPr>
        <p:txBody>
          <a:bodyPr/>
          <a:lstStyle/>
          <a:p>
            <a:pPr algn="ctr" eaLnBrk="0" hangingPunct="0"/>
            <a:r>
              <a:rPr lang="fr-FR" sz="3600" b="1"/>
              <a:t>Fragile</a:t>
            </a:r>
          </a:p>
        </p:txBody>
      </p:sp>
      <p:sp>
        <p:nvSpPr>
          <p:cNvPr id="258053" name="Rectangle 5"/>
          <p:cNvSpPr>
            <a:spLocks noChangeArrowheads="1"/>
          </p:cNvSpPr>
          <p:nvPr/>
        </p:nvSpPr>
        <p:spPr bwMode="auto">
          <a:xfrm>
            <a:off x="6475413" y="3157538"/>
            <a:ext cx="2552700" cy="728662"/>
          </a:xfrm>
          <a:prstGeom prst="rect">
            <a:avLst/>
          </a:prstGeom>
          <a:noFill/>
          <a:ln w="9525">
            <a:solidFill>
              <a:schemeClr val="tx1"/>
            </a:solidFill>
            <a:miter lim="800000"/>
            <a:headEnd/>
            <a:tailEnd/>
          </a:ln>
        </p:spPr>
        <p:txBody>
          <a:bodyPr/>
          <a:lstStyle/>
          <a:p>
            <a:pPr algn="ctr" eaLnBrk="0" hangingPunct="0"/>
            <a:r>
              <a:rPr lang="fr-FR" sz="3400" b="1"/>
              <a:t>Dépendant</a:t>
            </a:r>
          </a:p>
        </p:txBody>
      </p:sp>
      <p:sp>
        <p:nvSpPr>
          <p:cNvPr id="258054" name="AutoShape 6"/>
          <p:cNvSpPr>
            <a:spLocks noChangeArrowheads="1"/>
          </p:cNvSpPr>
          <p:nvPr/>
        </p:nvSpPr>
        <p:spPr bwMode="auto">
          <a:xfrm>
            <a:off x="2355850" y="3581400"/>
            <a:ext cx="844550" cy="242888"/>
          </a:xfrm>
          <a:prstGeom prst="rightArrow">
            <a:avLst>
              <a:gd name="adj1" fmla="val 50000"/>
              <a:gd name="adj2" fmla="val 86928"/>
            </a:avLst>
          </a:prstGeom>
          <a:solidFill>
            <a:srgbClr val="FF0066"/>
          </a:solidFill>
          <a:ln w="9525">
            <a:solidFill>
              <a:srgbClr val="000000"/>
            </a:solidFill>
            <a:miter lim="800000"/>
            <a:headEnd/>
            <a:tailEnd/>
          </a:ln>
        </p:spPr>
        <p:txBody>
          <a:bodyPr/>
          <a:lstStyle/>
          <a:p>
            <a:endParaRPr lang="fr-FR"/>
          </a:p>
        </p:txBody>
      </p:sp>
      <p:sp>
        <p:nvSpPr>
          <p:cNvPr id="258055" name="AutoShape 7"/>
          <p:cNvSpPr>
            <a:spLocks noChangeArrowheads="1"/>
          </p:cNvSpPr>
          <p:nvPr/>
        </p:nvSpPr>
        <p:spPr bwMode="auto">
          <a:xfrm>
            <a:off x="2278063" y="3200400"/>
            <a:ext cx="844550" cy="242888"/>
          </a:xfrm>
          <a:prstGeom prst="leftArrow">
            <a:avLst>
              <a:gd name="adj1" fmla="val 50000"/>
              <a:gd name="adj2" fmla="val 86928"/>
            </a:avLst>
          </a:prstGeom>
          <a:solidFill>
            <a:srgbClr val="FFFF00"/>
          </a:solidFill>
          <a:ln w="9525">
            <a:solidFill>
              <a:schemeClr val="tx1"/>
            </a:solidFill>
            <a:miter lim="800000"/>
            <a:headEnd/>
            <a:tailEnd/>
          </a:ln>
        </p:spPr>
        <p:txBody>
          <a:bodyPr/>
          <a:lstStyle/>
          <a:p>
            <a:endParaRPr lang="fr-FR"/>
          </a:p>
        </p:txBody>
      </p:sp>
      <p:sp>
        <p:nvSpPr>
          <p:cNvPr id="258056" name="Rectangle 8"/>
          <p:cNvSpPr>
            <a:spLocks noChangeArrowheads="1"/>
          </p:cNvSpPr>
          <p:nvPr/>
        </p:nvSpPr>
        <p:spPr bwMode="auto">
          <a:xfrm>
            <a:off x="503238" y="260350"/>
            <a:ext cx="8172450" cy="1008063"/>
          </a:xfrm>
          <a:prstGeom prst="rect">
            <a:avLst/>
          </a:prstGeom>
          <a:noFill/>
          <a:ln w="9525">
            <a:noFill/>
            <a:miter lim="800000"/>
            <a:headEnd/>
            <a:tailEnd/>
          </a:ln>
        </p:spPr>
        <p:txBody>
          <a:bodyPr anchor="ctr"/>
          <a:lstStyle/>
          <a:p>
            <a:pPr algn="ctr" eaLnBrk="0" hangingPunct="0"/>
            <a:r>
              <a:rPr lang="fr-FR" sz="4000">
                <a:solidFill>
                  <a:schemeClr val="tx2"/>
                </a:solidFill>
              </a:rPr>
              <a:t>Fragilité</a:t>
            </a:r>
            <a:endParaRPr lang="fr-FR" sz="4800">
              <a:solidFill>
                <a:schemeClr val="tx2"/>
              </a:solidFill>
            </a:endParaRPr>
          </a:p>
        </p:txBody>
      </p:sp>
      <p:sp>
        <p:nvSpPr>
          <p:cNvPr id="258057" name="Rectangle 9"/>
          <p:cNvSpPr>
            <a:spLocks noChangeArrowheads="1"/>
          </p:cNvSpPr>
          <p:nvPr/>
        </p:nvSpPr>
        <p:spPr bwMode="auto">
          <a:xfrm>
            <a:off x="4953000" y="4191000"/>
            <a:ext cx="2514600" cy="1143000"/>
          </a:xfrm>
          <a:prstGeom prst="rect">
            <a:avLst/>
          </a:prstGeom>
          <a:solidFill>
            <a:srgbClr val="FF0066"/>
          </a:solidFill>
          <a:ln w="9525">
            <a:noFill/>
            <a:miter lim="800000"/>
            <a:headEnd/>
            <a:tailEnd/>
          </a:ln>
        </p:spPr>
        <p:txBody>
          <a:bodyPr anchor="ctr"/>
          <a:lstStyle/>
          <a:p>
            <a:pPr algn="ctr"/>
            <a:r>
              <a:rPr lang="fr-FR" b="1">
                <a:solidFill>
                  <a:schemeClr val="tx2"/>
                </a:solidFill>
              </a:rPr>
              <a:t>Irréversible</a:t>
            </a:r>
          </a:p>
        </p:txBody>
      </p:sp>
      <p:sp>
        <p:nvSpPr>
          <p:cNvPr id="258058" name="AutoShape 10"/>
          <p:cNvSpPr>
            <a:spLocks noChangeArrowheads="1"/>
          </p:cNvSpPr>
          <p:nvPr/>
        </p:nvSpPr>
        <p:spPr bwMode="auto">
          <a:xfrm>
            <a:off x="5554663" y="3200400"/>
            <a:ext cx="844550" cy="609600"/>
          </a:xfrm>
          <a:prstGeom prst="rightArrow">
            <a:avLst>
              <a:gd name="adj1" fmla="val 50000"/>
              <a:gd name="adj2" fmla="val 34635"/>
            </a:avLst>
          </a:prstGeom>
          <a:solidFill>
            <a:srgbClr val="FF0066"/>
          </a:solidFill>
          <a:ln w="9525">
            <a:solidFill>
              <a:srgbClr val="000000"/>
            </a:solidFill>
            <a:miter lim="800000"/>
            <a:headEnd/>
            <a:tailEnd/>
          </a:ln>
        </p:spPr>
        <p:txBody>
          <a:bodyPr/>
          <a:lstStyle/>
          <a:p>
            <a:endParaRPr lang="fr-FR"/>
          </a:p>
        </p:txBody>
      </p:sp>
      <p:sp>
        <p:nvSpPr>
          <p:cNvPr id="258059" name="Rectangle 11"/>
          <p:cNvSpPr>
            <a:spLocks noChangeArrowheads="1"/>
          </p:cNvSpPr>
          <p:nvPr/>
        </p:nvSpPr>
        <p:spPr bwMode="auto">
          <a:xfrm>
            <a:off x="539750" y="1700213"/>
            <a:ext cx="4419600" cy="1008062"/>
          </a:xfrm>
          <a:prstGeom prst="rect">
            <a:avLst/>
          </a:prstGeom>
          <a:noFill/>
          <a:ln w="9525">
            <a:noFill/>
            <a:miter lim="800000"/>
            <a:headEnd/>
            <a:tailEnd/>
          </a:ln>
        </p:spPr>
        <p:txBody>
          <a:bodyPr anchor="ctr"/>
          <a:lstStyle/>
          <a:p>
            <a:pPr algn="ctr" eaLnBrk="0" hangingPunct="0"/>
            <a:r>
              <a:rPr lang="fr-FR" sz="2400"/>
              <a:t>Thérapeutiques (nutrition, activité physique, thymie, sociale…)</a:t>
            </a:r>
            <a:r>
              <a:rPr lang="fr-FR" sz="2000" b="1">
                <a:latin typeface="Palatino Linotype" pitchFamily="18" charset="0"/>
              </a:rPr>
              <a:t> </a:t>
            </a:r>
            <a:endParaRPr lang="fr-FR" sz="3600" b="1">
              <a:solidFill>
                <a:schemeClr val="accent1"/>
              </a:solidFill>
              <a:sym typeface="Wingdings 3" pitchFamily="18" charset="2"/>
            </a:endParaRPr>
          </a:p>
        </p:txBody>
      </p:sp>
      <p:sp>
        <p:nvSpPr>
          <p:cNvPr id="258060" name="Text Box 12"/>
          <p:cNvSpPr txBox="1">
            <a:spLocks noChangeArrowheads="1"/>
          </p:cNvSpPr>
          <p:nvPr/>
        </p:nvSpPr>
        <p:spPr bwMode="auto">
          <a:xfrm>
            <a:off x="5724525" y="6092825"/>
            <a:ext cx="3095625" cy="366713"/>
          </a:xfrm>
          <a:prstGeom prst="rect">
            <a:avLst/>
          </a:prstGeom>
          <a:noFill/>
          <a:ln w="38100">
            <a:noFill/>
            <a:miter lim="800000"/>
            <a:headEnd/>
            <a:tailEnd/>
          </a:ln>
        </p:spPr>
        <p:txBody>
          <a:bodyPr>
            <a:spAutoFit/>
          </a:bodyPr>
          <a:lstStyle/>
          <a:p>
            <a:pPr>
              <a:spcBef>
                <a:spcPct val="50000"/>
              </a:spcBef>
            </a:pPr>
            <a:r>
              <a:rPr lang="fr-FR" sz="1800"/>
              <a:t>Selon Rolland 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6"/>
          <p:cNvSpPr>
            <a:spLocks noGrp="1" noChangeArrowheads="1"/>
          </p:cNvSpPr>
          <p:nvPr>
            <p:ph type="sldNum" sz="quarter" idx="12"/>
          </p:nvPr>
        </p:nvSpPr>
        <p:spPr>
          <a:noFill/>
        </p:spPr>
        <p:txBody>
          <a:bodyPr/>
          <a:lstStyle/>
          <a:p>
            <a:fld id="{5E4776F7-8DD9-4239-B770-E0FC21063A40}" type="slidenum">
              <a:rPr lang="fr-FR" smtClean="0">
                <a:latin typeface="Arial" charset="0"/>
              </a:rPr>
              <a:pPr/>
              <a:t>38</a:t>
            </a:fld>
            <a:endParaRPr lang="fr-FR" smtClean="0">
              <a:latin typeface="Arial" charset="0"/>
            </a:endParaRPr>
          </a:p>
        </p:txBody>
      </p:sp>
      <p:sp>
        <p:nvSpPr>
          <p:cNvPr id="259074" name="Text Box 18"/>
          <p:cNvSpPr>
            <a:spLocks noGrp="1" noChangeArrowheads="1"/>
          </p:cNvSpPr>
          <p:nvPr>
            <p:ph type="body" idx="4294967295"/>
          </p:nvPr>
        </p:nvSpPr>
        <p:spPr>
          <a:xfrm>
            <a:off x="214313" y="685800"/>
            <a:ext cx="8748712" cy="6172200"/>
          </a:xfrm>
          <a:solidFill>
            <a:schemeClr val="bg1"/>
          </a:solidFill>
        </p:spPr>
        <p:txBody>
          <a:bodyPr/>
          <a:lstStyle/>
          <a:p>
            <a:pPr eaLnBrk="1" hangingPunct="1">
              <a:buFont typeface="Wingdings" pitchFamily="2" charset="2"/>
              <a:buNone/>
            </a:pPr>
            <a:endParaRPr lang="fr-FR" sz="1300" b="1" smtClean="0"/>
          </a:p>
          <a:p>
            <a:pPr eaLnBrk="1" hangingPunct="1">
              <a:buFont typeface="Wingdings" pitchFamily="2" charset="2"/>
              <a:buNone/>
            </a:pPr>
            <a:r>
              <a:rPr lang="fr-FR" sz="1300" b="1" smtClean="0"/>
              <a:t>CARENCE D’APPORT</a:t>
            </a:r>
          </a:p>
          <a:p>
            <a:pPr eaLnBrk="1" hangingPunct="1">
              <a:buFont typeface="Wingdings" pitchFamily="2" charset="2"/>
              <a:buNone/>
            </a:pPr>
            <a:r>
              <a:rPr lang="fr-FR" sz="1300" b="1" smtClean="0"/>
              <a:t>STRESS</a:t>
            </a:r>
          </a:p>
          <a:p>
            <a:pPr eaLnBrk="1" hangingPunct="1">
              <a:buFont typeface="Wingdings" pitchFamily="2" charset="2"/>
              <a:buNone/>
            </a:pPr>
            <a:r>
              <a:rPr lang="fr-FR" sz="1300" b="1" smtClean="0"/>
              <a:t>TRAUMATISME</a:t>
            </a:r>
          </a:p>
          <a:p>
            <a:pPr eaLnBrk="1" hangingPunct="1">
              <a:buFont typeface="Wingdings" pitchFamily="2" charset="2"/>
              <a:buNone/>
            </a:pPr>
            <a:r>
              <a:rPr lang="fr-FR" sz="1300" b="1" smtClean="0"/>
              <a:t>PATHOLOGIES</a:t>
            </a:r>
          </a:p>
          <a:p>
            <a:pPr eaLnBrk="1" hangingPunct="1">
              <a:buFont typeface="Wingdings" pitchFamily="2" charset="2"/>
              <a:buNone/>
            </a:pPr>
            <a:r>
              <a:rPr lang="fr-FR" sz="1300" b="1" smtClean="0"/>
              <a:t>ASTHENIE</a:t>
            </a:r>
          </a:p>
          <a:p>
            <a:pPr eaLnBrk="1" hangingPunct="1">
              <a:buFont typeface="Wingdings" pitchFamily="2" charset="2"/>
              <a:buNone/>
            </a:pPr>
            <a:r>
              <a:rPr lang="fr-FR" sz="1300" b="1" smtClean="0"/>
              <a:t>ANOREXIE</a:t>
            </a:r>
          </a:p>
          <a:p>
            <a:pPr eaLnBrk="1" hangingPunct="1">
              <a:buFont typeface="Wingdings" pitchFamily="2" charset="2"/>
              <a:buNone/>
            </a:pPr>
            <a:endParaRPr lang="fr-FR" sz="1300" b="1" smtClean="0"/>
          </a:p>
          <a:p>
            <a:pPr eaLnBrk="1" hangingPunct="1">
              <a:buFont typeface="Wingdings" pitchFamily="2" charset="2"/>
              <a:buNone/>
            </a:pPr>
            <a:endParaRPr lang="fr-FR" sz="1100" b="1" smtClean="0">
              <a:solidFill>
                <a:srgbClr val="000000"/>
              </a:solidFill>
              <a:cs typeface="Arial" charset="0"/>
            </a:endParaRPr>
          </a:p>
          <a:p>
            <a:pPr eaLnBrk="1" hangingPunct="1">
              <a:spcBef>
                <a:spcPct val="50000"/>
              </a:spcBef>
              <a:buFontTx/>
              <a:buNone/>
            </a:pPr>
            <a:endParaRPr lang="fr-FR" sz="1100" b="1" smtClean="0">
              <a:cs typeface="Arial" charset="0"/>
            </a:endParaRPr>
          </a:p>
        </p:txBody>
      </p:sp>
      <p:sp>
        <p:nvSpPr>
          <p:cNvPr id="259075" name="Line 7"/>
          <p:cNvSpPr>
            <a:spLocks noChangeShapeType="1"/>
          </p:cNvSpPr>
          <p:nvPr/>
        </p:nvSpPr>
        <p:spPr bwMode="auto">
          <a:xfrm flipH="1">
            <a:off x="3429000" y="6324600"/>
            <a:ext cx="152400" cy="76200"/>
          </a:xfrm>
          <a:prstGeom prst="line">
            <a:avLst/>
          </a:prstGeom>
          <a:noFill/>
          <a:ln w="9525">
            <a:solidFill>
              <a:schemeClr val="tx1"/>
            </a:solidFill>
            <a:round/>
            <a:headEnd/>
            <a:tailEnd type="triangle" w="med" len="med"/>
          </a:ln>
        </p:spPr>
        <p:txBody>
          <a:bodyPr/>
          <a:lstStyle/>
          <a:p>
            <a:endParaRPr lang="fr-FR"/>
          </a:p>
        </p:txBody>
      </p:sp>
      <p:sp>
        <p:nvSpPr>
          <p:cNvPr id="259076" name="Text Box 8"/>
          <p:cNvSpPr txBox="1">
            <a:spLocks noChangeArrowheads="1"/>
          </p:cNvSpPr>
          <p:nvPr/>
        </p:nvSpPr>
        <p:spPr bwMode="auto">
          <a:xfrm>
            <a:off x="533400" y="2362200"/>
            <a:ext cx="1752600" cy="369888"/>
          </a:xfrm>
          <a:prstGeom prst="rect">
            <a:avLst/>
          </a:prstGeom>
          <a:noFill/>
          <a:ln w="9525">
            <a:noFill/>
            <a:miter lim="800000"/>
            <a:headEnd/>
            <a:tailEnd/>
          </a:ln>
        </p:spPr>
        <p:txBody>
          <a:bodyPr>
            <a:spAutoFit/>
          </a:bodyPr>
          <a:lstStyle/>
          <a:p>
            <a:endParaRPr lang="fr-FR">
              <a:latin typeface="Calibri" pitchFamily="34" charset="0"/>
            </a:endParaRPr>
          </a:p>
        </p:txBody>
      </p:sp>
      <p:sp>
        <p:nvSpPr>
          <p:cNvPr id="259077" name="Text Box 16"/>
          <p:cNvSpPr txBox="1">
            <a:spLocks noChangeArrowheads="1"/>
          </p:cNvSpPr>
          <p:nvPr/>
        </p:nvSpPr>
        <p:spPr bwMode="auto">
          <a:xfrm>
            <a:off x="2590800" y="3048000"/>
            <a:ext cx="990600" cy="369888"/>
          </a:xfrm>
          <a:prstGeom prst="rect">
            <a:avLst/>
          </a:prstGeom>
          <a:noFill/>
          <a:ln w="9525">
            <a:noFill/>
            <a:miter lim="800000"/>
            <a:headEnd/>
            <a:tailEnd/>
          </a:ln>
        </p:spPr>
        <p:txBody>
          <a:bodyPr>
            <a:spAutoFit/>
          </a:bodyPr>
          <a:lstStyle/>
          <a:p>
            <a:endParaRPr lang="fr-FR">
              <a:latin typeface="Calibri" pitchFamily="34" charset="0"/>
            </a:endParaRPr>
          </a:p>
        </p:txBody>
      </p:sp>
      <p:sp>
        <p:nvSpPr>
          <p:cNvPr id="259078" name="Text Box 19"/>
          <p:cNvSpPr txBox="1">
            <a:spLocks noChangeArrowheads="1"/>
          </p:cNvSpPr>
          <p:nvPr/>
        </p:nvSpPr>
        <p:spPr bwMode="auto">
          <a:xfrm>
            <a:off x="5715000" y="1447800"/>
            <a:ext cx="1524000" cy="369888"/>
          </a:xfrm>
          <a:prstGeom prst="rect">
            <a:avLst/>
          </a:prstGeom>
          <a:noFill/>
          <a:ln w="9525">
            <a:noFill/>
            <a:miter lim="800000"/>
            <a:headEnd/>
            <a:tailEnd/>
          </a:ln>
        </p:spPr>
        <p:txBody>
          <a:bodyPr>
            <a:spAutoFit/>
          </a:bodyPr>
          <a:lstStyle/>
          <a:p>
            <a:pPr>
              <a:spcBef>
                <a:spcPct val="50000"/>
              </a:spcBef>
            </a:pPr>
            <a:endParaRPr lang="fr-FR">
              <a:latin typeface="Calibri" pitchFamily="34" charset="0"/>
            </a:endParaRPr>
          </a:p>
        </p:txBody>
      </p:sp>
      <p:sp>
        <p:nvSpPr>
          <p:cNvPr id="259079" name="Text Box 20"/>
          <p:cNvSpPr txBox="1">
            <a:spLocks noChangeArrowheads="1"/>
          </p:cNvSpPr>
          <p:nvPr/>
        </p:nvSpPr>
        <p:spPr bwMode="auto">
          <a:xfrm>
            <a:off x="6096000" y="1524000"/>
            <a:ext cx="1752600" cy="274638"/>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AMAIGRISSEMENT</a:t>
            </a:r>
          </a:p>
        </p:txBody>
      </p:sp>
      <p:sp>
        <p:nvSpPr>
          <p:cNvPr id="259080" name="Text Box 21"/>
          <p:cNvSpPr txBox="1">
            <a:spLocks noChangeArrowheads="1"/>
          </p:cNvSpPr>
          <p:nvPr/>
        </p:nvSpPr>
        <p:spPr bwMode="auto">
          <a:xfrm>
            <a:off x="6732588" y="1989138"/>
            <a:ext cx="2133600" cy="274637"/>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DEFICIT IMMUNITAIRE</a:t>
            </a:r>
          </a:p>
        </p:txBody>
      </p:sp>
      <p:sp>
        <p:nvSpPr>
          <p:cNvPr id="259081" name="AutoShape 22"/>
          <p:cNvSpPr>
            <a:spLocks noChangeArrowheads="1"/>
          </p:cNvSpPr>
          <p:nvPr/>
        </p:nvSpPr>
        <p:spPr bwMode="auto">
          <a:xfrm>
            <a:off x="6227763" y="1989138"/>
            <a:ext cx="457200" cy="304800"/>
          </a:xfrm>
          <a:prstGeom prst="curvedLeftArrow">
            <a:avLst>
              <a:gd name="adj1" fmla="val 20000"/>
              <a:gd name="adj2" fmla="val 40000"/>
              <a:gd name="adj3" fmla="val 50000"/>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59082" name="Text Box 23"/>
          <p:cNvSpPr txBox="1">
            <a:spLocks noChangeArrowheads="1"/>
          </p:cNvSpPr>
          <p:nvPr/>
        </p:nvSpPr>
        <p:spPr bwMode="auto">
          <a:xfrm>
            <a:off x="4419600" y="1143000"/>
            <a:ext cx="1524000" cy="369888"/>
          </a:xfrm>
          <a:prstGeom prst="rect">
            <a:avLst/>
          </a:prstGeom>
          <a:noFill/>
          <a:ln w="9525">
            <a:noFill/>
            <a:miter lim="800000"/>
            <a:headEnd/>
            <a:tailEnd/>
          </a:ln>
        </p:spPr>
        <p:txBody>
          <a:bodyPr>
            <a:spAutoFit/>
          </a:bodyPr>
          <a:lstStyle/>
          <a:p>
            <a:pPr>
              <a:spcBef>
                <a:spcPct val="50000"/>
              </a:spcBef>
            </a:pPr>
            <a:endParaRPr lang="fr-FR">
              <a:latin typeface="Calibri" pitchFamily="34" charset="0"/>
            </a:endParaRPr>
          </a:p>
        </p:txBody>
      </p:sp>
      <p:sp>
        <p:nvSpPr>
          <p:cNvPr id="259083" name="Text Box 24"/>
          <p:cNvSpPr txBox="1">
            <a:spLocks noChangeArrowheads="1"/>
          </p:cNvSpPr>
          <p:nvPr/>
        </p:nvSpPr>
        <p:spPr bwMode="auto">
          <a:xfrm>
            <a:off x="4419600" y="1143000"/>
            <a:ext cx="1600200" cy="369888"/>
          </a:xfrm>
          <a:prstGeom prst="rect">
            <a:avLst/>
          </a:prstGeom>
          <a:noFill/>
          <a:ln w="9525">
            <a:noFill/>
            <a:miter lim="800000"/>
            <a:headEnd/>
            <a:tailEnd/>
          </a:ln>
        </p:spPr>
        <p:txBody>
          <a:bodyPr>
            <a:spAutoFit/>
          </a:bodyPr>
          <a:lstStyle/>
          <a:p>
            <a:pPr>
              <a:spcBef>
                <a:spcPct val="50000"/>
              </a:spcBef>
            </a:pPr>
            <a:endParaRPr lang="fr-FR">
              <a:latin typeface="Calibri" pitchFamily="34" charset="0"/>
            </a:endParaRPr>
          </a:p>
        </p:txBody>
      </p:sp>
      <p:sp>
        <p:nvSpPr>
          <p:cNvPr id="259084" name="Text Box 25"/>
          <p:cNvSpPr txBox="1">
            <a:spLocks noChangeArrowheads="1"/>
          </p:cNvSpPr>
          <p:nvPr/>
        </p:nvSpPr>
        <p:spPr bwMode="auto">
          <a:xfrm>
            <a:off x="4267200" y="1143000"/>
            <a:ext cx="1828800" cy="274638"/>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HYPOALBUMINEMIE</a:t>
            </a:r>
          </a:p>
        </p:txBody>
      </p:sp>
      <p:sp>
        <p:nvSpPr>
          <p:cNvPr id="259085" name="AutoShape 26"/>
          <p:cNvSpPr>
            <a:spLocks noChangeArrowheads="1"/>
          </p:cNvSpPr>
          <p:nvPr/>
        </p:nvSpPr>
        <p:spPr bwMode="auto">
          <a:xfrm>
            <a:off x="5029200" y="1447800"/>
            <a:ext cx="304800" cy="304800"/>
          </a:xfrm>
          <a:prstGeom prst="curvedDown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59086" name="Text Box 27"/>
          <p:cNvSpPr txBox="1">
            <a:spLocks noChangeArrowheads="1"/>
          </p:cNvSpPr>
          <p:nvPr/>
        </p:nvSpPr>
        <p:spPr bwMode="auto">
          <a:xfrm>
            <a:off x="900113" y="2565400"/>
            <a:ext cx="2209800" cy="274638"/>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ETAT CONFUSIONNEL AIGU</a:t>
            </a:r>
          </a:p>
        </p:txBody>
      </p:sp>
      <p:sp>
        <p:nvSpPr>
          <p:cNvPr id="259087" name="AutoShape 28"/>
          <p:cNvSpPr>
            <a:spLocks noChangeArrowheads="1"/>
          </p:cNvSpPr>
          <p:nvPr/>
        </p:nvSpPr>
        <p:spPr bwMode="auto">
          <a:xfrm>
            <a:off x="3059113" y="2420938"/>
            <a:ext cx="152400" cy="381000"/>
          </a:xfrm>
          <a:prstGeom prst="curvedRigh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59088" name="Text Box 29"/>
          <p:cNvSpPr txBox="1">
            <a:spLocks noChangeArrowheads="1"/>
          </p:cNvSpPr>
          <p:nvPr/>
        </p:nvSpPr>
        <p:spPr bwMode="auto">
          <a:xfrm>
            <a:off x="6781800" y="2708275"/>
            <a:ext cx="2362200" cy="274638"/>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INFECTIONS URINAIRES</a:t>
            </a:r>
          </a:p>
        </p:txBody>
      </p:sp>
      <p:sp>
        <p:nvSpPr>
          <p:cNvPr id="259089" name="AutoShape 30"/>
          <p:cNvSpPr>
            <a:spLocks noChangeArrowheads="1"/>
          </p:cNvSpPr>
          <p:nvPr/>
        </p:nvSpPr>
        <p:spPr bwMode="auto">
          <a:xfrm>
            <a:off x="6553200" y="2667000"/>
            <a:ext cx="276225" cy="381000"/>
          </a:xfrm>
          <a:prstGeom prst="curvedLeftArrow">
            <a:avLst>
              <a:gd name="adj1" fmla="val 27586"/>
              <a:gd name="adj2" fmla="val 55172"/>
              <a:gd name="adj3" fmla="val 33333"/>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59090" name="Text Box 31"/>
          <p:cNvSpPr txBox="1">
            <a:spLocks noChangeArrowheads="1"/>
          </p:cNvSpPr>
          <p:nvPr/>
        </p:nvSpPr>
        <p:spPr bwMode="auto">
          <a:xfrm>
            <a:off x="3124200" y="3048000"/>
            <a:ext cx="2667000" cy="369888"/>
          </a:xfrm>
          <a:prstGeom prst="rect">
            <a:avLst/>
          </a:prstGeom>
          <a:noFill/>
          <a:ln w="9525">
            <a:noFill/>
            <a:miter lim="800000"/>
            <a:headEnd/>
            <a:tailEnd/>
          </a:ln>
        </p:spPr>
        <p:txBody>
          <a:bodyPr>
            <a:spAutoFit/>
          </a:bodyPr>
          <a:lstStyle/>
          <a:p>
            <a:pPr>
              <a:spcBef>
                <a:spcPct val="50000"/>
              </a:spcBef>
            </a:pPr>
            <a:endParaRPr lang="fr-FR">
              <a:latin typeface="Calibri" pitchFamily="34" charset="0"/>
            </a:endParaRPr>
          </a:p>
        </p:txBody>
      </p:sp>
      <p:sp>
        <p:nvSpPr>
          <p:cNvPr id="259091" name="Text Box 33"/>
          <p:cNvSpPr txBox="1">
            <a:spLocks noChangeArrowheads="1"/>
          </p:cNvSpPr>
          <p:nvPr/>
        </p:nvSpPr>
        <p:spPr bwMode="auto">
          <a:xfrm>
            <a:off x="3563938" y="3141663"/>
            <a:ext cx="2895600" cy="274637"/>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INFECTIONS RESPIRATOIRES</a:t>
            </a:r>
          </a:p>
        </p:txBody>
      </p:sp>
      <p:sp>
        <p:nvSpPr>
          <p:cNvPr id="259092" name="AutoShape 34"/>
          <p:cNvSpPr>
            <a:spLocks noChangeArrowheads="1"/>
          </p:cNvSpPr>
          <p:nvPr/>
        </p:nvSpPr>
        <p:spPr bwMode="auto">
          <a:xfrm>
            <a:off x="4572000" y="2971800"/>
            <a:ext cx="609600" cy="152400"/>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59093" name="Text Box 35"/>
          <p:cNvSpPr txBox="1">
            <a:spLocks noChangeArrowheads="1"/>
          </p:cNvSpPr>
          <p:nvPr/>
        </p:nvSpPr>
        <p:spPr bwMode="auto">
          <a:xfrm>
            <a:off x="3200400" y="3733800"/>
            <a:ext cx="1295400" cy="369888"/>
          </a:xfrm>
          <a:prstGeom prst="rect">
            <a:avLst/>
          </a:prstGeom>
          <a:noFill/>
          <a:ln w="9525">
            <a:noFill/>
            <a:miter lim="800000"/>
            <a:headEnd/>
            <a:tailEnd/>
          </a:ln>
        </p:spPr>
        <p:txBody>
          <a:bodyPr>
            <a:spAutoFit/>
          </a:bodyPr>
          <a:lstStyle/>
          <a:p>
            <a:pPr>
              <a:spcBef>
                <a:spcPct val="50000"/>
              </a:spcBef>
            </a:pPr>
            <a:endParaRPr lang="fr-FR">
              <a:latin typeface="Calibri" pitchFamily="34" charset="0"/>
            </a:endParaRPr>
          </a:p>
        </p:txBody>
      </p:sp>
      <p:sp>
        <p:nvSpPr>
          <p:cNvPr id="259094" name="Text Box 36"/>
          <p:cNvSpPr txBox="1">
            <a:spLocks noChangeArrowheads="1"/>
          </p:cNvSpPr>
          <p:nvPr/>
        </p:nvSpPr>
        <p:spPr bwMode="auto">
          <a:xfrm>
            <a:off x="3203575" y="3860800"/>
            <a:ext cx="1143000" cy="274638"/>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CHUTES</a:t>
            </a:r>
          </a:p>
        </p:txBody>
      </p:sp>
      <p:sp>
        <p:nvSpPr>
          <p:cNvPr id="259095" name="Text Box 37"/>
          <p:cNvSpPr txBox="1">
            <a:spLocks noChangeArrowheads="1"/>
          </p:cNvSpPr>
          <p:nvPr/>
        </p:nvSpPr>
        <p:spPr bwMode="auto">
          <a:xfrm>
            <a:off x="6300788" y="3357563"/>
            <a:ext cx="2209800" cy="274637"/>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RISQUE IATROGENE</a:t>
            </a:r>
          </a:p>
        </p:txBody>
      </p:sp>
      <p:sp>
        <p:nvSpPr>
          <p:cNvPr id="259096" name="AutoShape 38"/>
          <p:cNvSpPr>
            <a:spLocks noChangeArrowheads="1"/>
          </p:cNvSpPr>
          <p:nvPr/>
        </p:nvSpPr>
        <p:spPr bwMode="auto">
          <a:xfrm>
            <a:off x="6096000" y="3429000"/>
            <a:ext cx="228600" cy="228600"/>
          </a:xfrm>
          <a:prstGeom prst="curvedLeft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59097" name="Text Box 39"/>
          <p:cNvSpPr txBox="1">
            <a:spLocks noChangeArrowheads="1"/>
          </p:cNvSpPr>
          <p:nvPr/>
        </p:nvSpPr>
        <p:spPr bwMode="auto">
          <a:xfrm>
            <a:off x="5791200" y="4953000"/>
            <a:ext cx="1371600" cy="274638"/>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ESCARRES</a:t>
            </a:r>
          </a:p>
        </p:txBody>
      </p:sp>
      <p:sp>
        <p:nvSpPr>
          <p:cNvPr id="259098" name="AutoShape 40"/>
          <p:cNvSpPr>
            <a:spLocks noChangeArrowheads="1"/>
          </p:cNvSpPr>
          <p:nvPr/>
        </p:nvSpPr>
        <p:spPr bwMode="auto">
          <a:xfrm>
            <a:off x="5410200" y="4876800"/>
            <a:ext cx="304800" cy="304800"/>
          </a:xfrm>
          <a:prstGeom prst="curvedLeft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59099" name="Text Box 42"/>
          <p:cNvSpPr txBox="1">
            <a:spLocks noChangeArrowheads="1"/>
          </p:cNvSpPr>
          <p:nvPr/>
        </p:nvSpPr>
        <p:spPr bwMode="auto">
          <a:xfrm>
            <a:off x="2916238" y="5876925"/>
            <a:ext cx="2209800" cy="274638"/>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PERTE D’AUTOMIE DEFINITIVE</a:t>
            </a:r>
          </a:p>
        </p:txBody>
      </p:sp>
      <p:sp>
        <p:nvSpPr>
          <p:cNvPr id="259100" name="Freeform 43"/>
          <p:cNvSpPr>
            <a:spLocks/>
          </p:cNvSpPr>
          <p:nvPr/>
        </p:nvSpPr>
        <p:spPr bwMode="auto">
          <a:xfrm>
            <a:off x="2859088" y="1676400"/>
            <a:ext cx="3732212" cy="3962400"/>
          </a:xfrm>
          <a:custGeom>
            <a:avLst/>
            <a:gdLst>
              <a:gd name="T0" fmla="*/ 2147483647 w 9833"/>
              <a:gd name="T1" fmla="*/ 0 h 10000"/>
              <a:gd name="T2" fmla="*/ 2147483647 w 9833"/>
              <a:gd name="T3" fmla="*/ 2147483647 h 10000"/>
              <a:gd name="T4" fmla="*/ 2147483647 w 9833"/>
              <a:gd name="T5" fmla="*/ 2147483647 h 10000"/>
              <a:gd name="T6" fmla="*/ 2147483647 w 9833"/>
              <a:gd name="T7" fmla="*/ 2147483647 h 10000"/>
              <a:gd name="T8" fmla="*/ 2147483647 w 9833"/>
              <a:gd name="T9" fmla="*/ 2147483647 h 10000"/>
              <a:gd name="T10" fmla="*/ 2147483647 w 9833"/>
              <a:gd name="T11" fmla="*/ 2147483647 h 10000"/>
              <a:gd name="T12" fmla="*/ 2147483647 w 9833"/>
              <a:gd name="T13" fmla="*/ 2147483647 h 10000"/>
              <a:gd name="T14" fmla="*/ 2147483647 w 9833"/>
              <a:gd name="T15" fmla="*/ 2147483647 h 10000"/>
              <a:gd name="T16" fmla="*/ 2147483647 w 9833"/>
              <a:gd name="T17" fmla="*/ 2147483647 h 10000"/>
              <a:gd name="T18" fmla="*/ 2147483647 w 9833"/>
              <a:gd name="T19" fmla="*/ 2147483647 h 10000"/>
              <a:gd name="T20" fmla="*/ 2147483647 w 9833"/>
              <a:gd name="T21" fmla="*/ 214748364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33"/>
              <a:gd name="T34" fmla="*/ 0 h 10000"/>
              <a:gd name="T35" fmla="*/ 9833 w 9833"/>
              <a:gd name="T36" fmla="*/ 10000 h 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33" h="10000">
                <a:moveTo>
                  <a:pt x="3810" y="0"/>
                </a:moveTo>
                <a:cubicBezTo>
                  <a:pt x="4366" y="134"/>
                  <a:pt x="7178" y="476"/>
                  <a:pt x="7927" y="789"/>
                </a:cubicBezTo>
                <a:cubicBezTo>
                  <a:pt x="8678" y="1102"/>
                  <a:pt x="9288" y="1455"/>
                  <a:pt x="8307" y="1879"/>
                </a:cubicBezTo>
                <a:cubicBezTo>
                  <a:pt x="7327" y="2303"/>
                  <a:pt x="3096" y="3422"/>
                  <a:pt x="2046" y="3333"/>
                </a:cubicBezTo>
                <a:cubicBezTo>
                  <a:pt x="995" y="3244"/>
                  <a:pt x="737" y="1453"/>
                  <a:pt x="2003" y="1346"/>
                </a:cubicBezTo>
                <a:cubicBezTo>
                  <a:pt x="3267" y="1239"/>
                  <a:pt x="9432" y="1698"/>
                  <a:pt x="9632" y="2692"/>
                </a:cubicBezTo>
                <a:cubicBezTo>
                  <a:pt x="9833" y="3686"/>
                  <a:pt x="4638" y="6043"/>
                  <a:pt x="3184" y="6786"/>
                </a:cubicBezTo>
                <a:cubicBezTo>
                  <a:pt x="1730" y="7529"/>
                  <a:pt x="1224" y="7452"/>
                  <a:pt x="908" y="7149"/>
                </a:cubicBezTo>
                <a:cubicBezTo>
                  <a:pt x="592" y="6846"/>
                  <a:pt x="0" y="5262"/>
                  <a:pt x="1287" y="4968"/>
                </a:cubicBezTo>
                <a:cubicBezTo>
                  <a:pt x="2574" y="4674"/>
                  <a:pt x="8308" y="4546"/>
                  <a:pt x="8629" y="5385"/>
                </a:cubicBezTo>
                <a:cubicBezTo>
                  <a:pt x="8949" y="6224"/>
                  <a:pt x="4337" y="9039"/>
                  <a:pt x="3207" y="10000"/>
                </a:cubicBezTo>
              </a:path>
            </a:pathLst>
          </a:custGeom>
          <a:noFill/>
          <a:ln w="28575">
            <a:solidFill>
              <a:schemeClr val="tx1"/>
            </a:solidFill>
            <a:round/>
            <a:headEnd/>
            <a:tailEnd type="stealth" w="med" len="med"/>
          </a:ln>
        </p:spPr>
        <p:txBody>
          <a:bodyPr/>
          <a:lstStyle/>
          <a:p>
            <a:endParaRPr lang="fr-FR">
              <a:latin typeface="Georgia" pitchFamily="18" charset="0"/>
            </a:endParaRPr>
          </a:p>
        </p:txBody>
      </p:sp>
      <p:sp>
        <p:nvSpPr>
          <p:cNvPr id="259101" name="Text Box 45"/>
          <p:cNvSpPr txBox="1">
            <a:spLocks noChangeArrowheads="1"/>
          </p:cNvSpPr>
          <p:nvPr/>
        </p:nvSpPr>
        <p:spPr bwMode="auto">
          <a:xfrm>
            <a:off x="3203575" y="1484313"/>
            <a:ext cx="1296988" cy="288925"/>
          </a:xfrm>
          <a:prstGeom prst="rect">
            <a:avLst/>
          </a:prstGeom>
          <a:noFill/>
          <a:ln w="9525">
            <a:noFill/>
            <a:miter lim="800000"/>
            <a:headEnd/>
            <a:tailEnd/>
          </a:ln>
        </p:spPr>
        <p:txBody>
          <a:bodyPr>
            <a:spAutoFit/>
          </a:bodyPr>
          <a:lstStyle/>
          <a:p>
            <a:pPr>
              <a:spcBef>
                <a:spcPct val="50000"/>
              </a:spcBef>
            </a:pPr>
            <a:r>
              <a:rPr lang="fr-FR" sz="1200" b="1">
                <a:latin typeface="Calibri" pitchFamily="34" charset="0"/>
              </a:rPr>
              <a:t>DENUTRITION</a:t>
            </a:r>
          </a:p>
        </p:txBody>
      </p:sp>
      <p:sp>
        <p:nvSpPr>
          <p:cNvPr id="45" name="Rectangle à coins arrondis 44"/>
          <p:cNvSpPr/>
          <p:nvPr/>
        </p:nvSpPr>
        <p:spPr>
          <a:xfrm>
            <a:off x="323850" y="908050"/>
            <a:ext cx="2176463" cy="158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8" name="Connecteur droit avec flèche 47"/>
          <p:cNvCxnSpPr>
            <a:endCxn id="259101" idx="1"/>
          </p:cNvCxnSpPr>
          <p:nvPr/>
        </p:nvCxnSpPr>
        <p:spPr>
          <a:xfrm>
            <a:off x="2195513" y="1628775"/>
            <a:ext cx="10080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9104" name="ZoneTexte 48"/>
          <p:cNvSpPr txBox="1">
            <a:spLocks noChangeArrowheads="1"/>
          </p:cNvSpPr>
          <p:nvPr/>
        </p:nvSpPr>
        <p:spPr bwMode="auto">
          <a:xfrm>
            <a:off x="0" y="214313"/>
            <a:ext cx="9144000" cy="646112"/>
          </a:xfrm>
          <a:prstGeom prst="rect">
            <a:avLst/>
          </a:prstGeom>
          <a:noFill/>
          <a:ln w="9525">
            <a:noFill/>
            <a:miter lim="800000"/>
            <a:headEnd/>
            <a:tailEnd/>
          </a:ln>
        </p:spPr>
        <p:txBody>
          <a:bodyPr>
            <a:spAutoFit/>
          </a:bodyPr>
          <a:lstStyle/>
          <a:p>
            <a:pPr algn="ctr"/>
            <a:r>
              <a:rPr lang="fr-FR" sz="3600">
                <a:cs typeface="Arial" charset="0"/>
              </a:rPr>
              <a:t>La cascade gériatrique</a:t>
            </a:r>
            <a:endParaRPr lang="fr-FR" sz="3600">
              <a:latin typeface="Calibri" pitchFamily="34" charset="0"/>
            </a:endParaRPr>
          </a:p>
        </p:txBody>
      </p:sp>
      <p:sp>
        <p:nvSpPr>
          <p:cNvPr id="259105" name="Espace réservé du numéro de diapositive 3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8C3301A-2663-433B-93EE-EFDD51D3928E}" type="slidenum">
              <a:rPr lang="fr-FR" sz="1400"/>
              <a:pPr algn="r"/>
              <a:t>38</a:t>
            </a:fld>
            <a:endParaRPr lang="fr-FR" sz="1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6"/>
          <p:cNvSpPr>
            <a:spLocks noGrp="1" noChangeArrowheads="1"/>
          </p:cNvSpPr>
          <p:nvPr>
            <p:ph type="sldNum" sz="quarter" idx="12"/>
          </p:nvPr>
        </p:nvSpPr>
        <p:spPr>
          <a:noFill/>
        </p:spPr>
        <p:txBody>
          <a:bodyPr/>
          <a:lstStyle/>
          <a:p>
            <a:fld id="{748D4D4A-F738-40B9-85F8-8B6529CA0612}" type="slidenum">
              <a:rPr lang="fr-FR" smtClean="0">
                <a:latin typeface="Arial" charset="0"/>
              </a:rPr>
              <a:pPr/>
              <a:t>39</a:t>
            </a:fld>
            <a:endParaRPr lang="fr-FR" smtClean="0">
              <a:latin typeface="Arial" charset="0"/>
            </a:endParaRPr>
          </a:p>
        </p:txBody>
      </p:sp>
      <p:sp>
        <p:nvSpPr>
          <p:cNvPr id="261122" name="Rectangle 2"/>
          <p:cNvSpPr>
            <a:spLocks noGrp="1" noChangeArrowheads="1"/>
          </p:cNvSpPr>
          <p:nvPr>
            <p:ph type="title" idx="4294967295"/>
          </p:nvPr>
        </p:nvSpPr>
        <p:spPr/>
        <p:txBody>
          <a:bodyPr/>
          <a:lstStyle/>
          <a:p>
            <a:pPr eaLnBrk="1" hangingPunct="1"/>
            <a:r>
              <a:rPr lang="fr-FR" smtClean="0"/>
              <a:t>Notion de syndrome gériatrique</a:t>
            </a:r>
          </a:p>
        </p:txBody>
      </p:sp>
      <p:pic>
        <p:nvPicPr>
          <p:cNvPr id="261123" name="Picture 4"/>
          <p:cNvPicPr>
            <a:picLocks noGrp="1" noChangeAspect="1" noChangeArrowheads="1"/>
          </p:cNvPicPr>
          <p:nvPr>
            <p:ph type="body" idx="4294967295"/>
          </p:nvPr>
        </p:nvPicPr>
        <p:blipFill>
          <a:blip r:embed="rId3"/>
          <a:srcRect/>
          <a:stretch>
            <a:fillRect/>
          </a:stretch>
        </p:blipFill>
        <p:spPr>
          <a:xfrm>
            <a:off x="457200" y="1773238"/>
            <a:ext cx="8229600" cy="3692525"/>
          </a:xfrm>
        </p:spPr>
      </p:pic>
      <p:sp>
        <p:nvSpPr>
          <p:cNvPr id="261124" name="Text Box 5"/>
          <p:cNvSpPr txBox="1">
            <a:spLocks noChangeArrowheads="1"/>
          </p:cNvSpPr>
          <p:nvPr/>
        </p:nvSpPr>
        <p:spPr bwMode="auto">
          <a:xfrm>
            <a:off x="2627313" y="5876925"/>
            <a:ext cx="6121400" cy="396875"/>
          </a:xfrm>
          <a:prstGeom prst="rect">
            <a:avLst/>
          </a:prstGeom>
          <a:noFill/>
          <a:ln w="9525">
            <a:noFill/>
            <a:miter lim="800000"/>
            <a:headEnd/>
            <a:tailEnd/>
          </a:ln>
        </p:spPr>
        <p:txBody>
          <a:bodyPr>
            <a:spAutoFit/>
          </a:bodyPr>
          <a:lstStyle/>
          <a:p>
            <a:pPr>
              <a:spcBef>
                <a:spcPct val="50000"/>
              </a:spcBef>
            </a:pPr>
            <a:r>
              <a:rPr lang="en-US" sz="2000"/>
              <a:t>Inouye SK, et al. J Am Geriatr Soc. 2007;55:780-91.</a:t>
            </a:r>
          </a:p>
        </p:txBody>
      </p:sp>
      <p:sp>
        <p:nvSpPr>
          <p:cNvPr id="261125"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E7477BB-1417-4B52-A48B-E3A961BF0A2C}" type="slidenum">
              <a:rPr lang="fr-FR" sz="1400"/>
              <a:pPr algn="r"/>
              <a:t>39</a:t>
            </a:fld>
            <a:endParaRPr lang="fr-FR"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6"/>
          <p:cNvSpPr>
            <a:spLocks noGrp="1" noChangeArrowheads="1"/>
          </p:cNvSpPr>
          <p:nvPr>
            <p:ph type="sldNum" sz="quarter" idx="12"/>
          </p:nvPr>
        </p:nvSpPr>
        <p:spPr>
          <a:noFill/>
        </p:spPr>
        <p:txBody>
          <a:bodyPr/>
          <a:lstStyle/>
          <a:p>
            <a:fld id="{EF497A52-BB1D-4AC8-8C6C-AC4063D30E28}" type="slidenum">
              <a:rPr lang="fr-FR" smtClean="0">
                <a:latin typeface="Arial" charset="0"/>
              </a:rPr>
              <a:pPr/>
              <a:t>4</a:t>
            </a:fld>
            <a:endParaRPr lang="fr-FR" smtClean="0">
              <a:latin typeface="Arial" charset="0"/>
            </a:endParaRPr>
          </a:p>
        </p:txBody>
      </p:sp>
      <p:sp>
        <p:nvSpPr>
          <p:cNvPr id="141314" name="Rectangle 4"/>
          <p:cNvSpPr>
            <a:spLocks noGrp="1" noChangeArrowheads="1"/>
          </p:cNvSpPr>
          <p:nvPr>
            <p:ph type="title" idx="4294967295"/>
          </p:nvPr>
        </p:nvSpPr>
        <p:spPr>
          <a:xfrm>
            <a:off x="457200" y="414338"/>
            <a:ext cx="8229600" cy="1143000"/>
          </a:xfrm>
        </p:spPr>
        <p:txBody>
          <a:bodyPr/>
          <a:lstStyle/>
          <a:p>
            <a:pPr eaLnBrk="1" hangingPunct="1"/>
            <a:r>
              <a:rPr lang="fr-FR" sz="4000" smtClean="0"/>
              <a:t>Evolution 2000-2050 par tranches d’âge</a:t>
            </a:r>
          </a:p>
        </p:txBody>
      </p:sp>
      <p:pic>
        <p:nvPicPr>
          <p:cNvPr id="141315" name="Picture 5"/>
          <p:cNvPicPr>
            <a:picLocks noChangeAspect="1" noChangeArrowheads="1"/>
          </p:cNvPicPr>
          <p:nvPr/>
        </p:nvPicPr>
        <p:blipFill>
          <a:blip r:embed="rId2"/>
          <a:srcRect/>
          <a:stretch>
            <a:fillRect/>
          </a:stretch>
        </p:blipFill>
        <p:spPr bwMode="auto">
          <a:xfrm>
            <a:off x="323850" y="1884363"/>
            <a:ext cx="8640763" cy="449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69" name="Rectangle 6"/>
          <p:cNvSpPr>
            <a:spLocks noGrp="1" noChangeArrowheads="1"/>
          </p:cNvSpPr>
          <p:nvPr>
            <p:ph type="sldNum" sz="quarter" idx="12"/>
          </p:nvPr>
        </p:nvSpPr>
        <p:spPr>
          <a:noFill/>
        </p:spPr>
        <p:txBody>
          <a:bodyPr/>
          <a:lstStyle/>
          <a:p>
            <a:fld id="{A3843832-D012-40F8-BB4E-15634CE1C506}" type="slidenum">
              <a:rPr lang="fr-FR" smtClean="0">
                <a:latin typeface="Arial" charset="0"/>
              </a:rPr>
              <a:pPr/>
              <a:t>40</a:t>
            </a:fld>
            <a:endParaRPr lang="fr-FR" smtClean="0">
              <a:latin typeface="Arial" charset="0"/>
            </a:endParaRPr>
          </a:p>
        </p:txBody>
      </p:sp>
      <p:sp>
        <p:nvSpPr>
          <p:cNvPr id="263170" name="Rectangle 2"/>
          <p:cNvSpPr>
            <a:spLocks noGrp="1" noChangeArrowheads="1"/>
          </p:cNvSpPr>
          <p:nvPr>
            <p:ph type="title" idx="4294967295"/>
          </p:nvPr>
        </p:nvSpPr>
        <p:spPr>
          <a:xfrm>
            <a:off x="457200" y="414338"/>
            <a:ext cx="8229600" cy="1143000"/>
          </a:xfrm>
        </p:spPr>
        <p:txBody>
          <a:bodyPr/>
          <a:lstStyle/>
          <a:p>
            <a:pPr eaLnBrk="1" hangingPunct="1"/>
            <a:r>
              <a:rPr lang="fr-FR" sz="4000" smtClean="0"/>
              <a:t>Notions d’autonomie et de dépendance</a:t>
            </a:r>
          </a:p>
        </p:txBody>
      </p:sp>
      <p:sp>
        <p:nvSpPr>
          <p:cNvPr id="263171" name="Rectangle 3"/>
          <p:cNvSpPr>
            <a:spLocks noGrp="1" noChangeArrowheads="1"/>
          </p:cNvSpPr>
          <p:nvPr>
            <p:ph type="body" idx="4294967295"/>
          </p:nvPr>
        </p:nvSpPr>
        <p:spPr>
          <a:xfrm>
            <a:off x="457200" y="1855788"/>
            <a:ext cx="8229600" cy="4525962"/>
          </a:xfrm>
        </p:spPr>
        <p:txBody>
          <a:bodyPr/>
          <a:lstStyle/>
          <a:p>
            <a:pPr eaLnBrk="1" hangingPunct="1"/>
            <a:r>
              <a:rPr lang="fr-FR" sz="2800" smtClean="0"/>
              <a:t>Autonomie = capacité à se gouverner soi-même</a:t>
            </a:r>
          </a:p>
          <a:p>
            <a:pPr lvl="1" eaLnBrk="1" hangingPunct="1">
              <a:buFont typeface="Wingdings" pitchFamily="2" charset="2"/>
              <a:buChar char="Ø"/>
            </a:pPr>
            <a:r>
              <a:rPr lang="fr-FR" sz="2400" smtClean="0"/>
              <a:t>Capacité de jugement, de choisir</a:t>
            </a:r>
          </a:p>
          <a:p>
            <a:pPr lvl="1" eaLnBrk="1" hangingPunct="1">
              <a:buFont typeface="Wingdings" pitchFamily="2" charset="2"/>
              <a:buChar char="Ø"/>
            </a:pPr>
            <a:r>
              <a:rPr lang="fr-FR" sz="2400" smtClean="0"/>
              <a:t>Liberté d’agir, d’accepter ou de refuser</a:t>
            </a:r>
          </a:p>
          <a:p>
            <a:pPr lvl="1" eaLnBrk="1" hangingPunct="1">
              <a:buFont typeface="Wingdings" pitchFamily="2" charset="2"/>
              <a:buChar char="Ø"/>
            </a:pPr>
            <a:endParaRPr lang="fr-FR" sz="2400" smtClean="0"/>
          </a:p>
          <a:p>
            <a:pPr eaLnBrk="1" hangingPunct="1"/>
            <a:r>
              <a:rPr lang="fr-FR" sz="2800" smtClean="0"/>
              <a:t>Dépendance = impossibilité partielle ou totale pour une personne d’effectuer sans aide les activités de la vie qu’elles soient physiques, psychiques ou sociales et de s’adapter à son environnement</a:t>
            </a:r>
          </a:p>
        </p:txBody>
      </p:sp>
      <p:sp>
        <p:nvSpPr>
          <p:cNvPr id="263172"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EC5BCD-E0DA-4F7D-B3DC-FC26C3929EDF}" type="slidenum">
              <a:rPr lang="fr-FR" sz="1400"/>
              <a:pPr algn="r"/>
              <a:t>40</a:t>
            </a:fld>
            <a:endParaRPr lang="fr-FR"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6"/>
          <p:cNvSpPr>
            <a:spLocks noGrp="1" noChangeArrowheads="1"/>
          </p:cNvSpPr>
          <p:nvPr>
            <p:ph type="sldNum" sz="quarter" idx="12"/>
          </p:nvPr>
        </p:nvSpPr>
        <p:spPr>
          <a:noFill/>
        </p:spPr>
        <p:txBody>
          <a:bodyPr/>
          <a:lstStyle/>
          <a:p>
            <a:fld id="{980B4572-7D9C-4C81-AA11-ECCBE956D335}" type="slidenum">
              <a:rPr lang="fr-FR" smtClean="0">
                <a:latin typeface="Arial" charset="0"/>
              </a:rPr>
              <a:pPr/>
              <a:t>41</a:t>
            </a:fld>
            <a:endParaRPr lang="fr-FR" smtClean="0">
              <a:latin typeface="Arial" charset="0"/>
            </a:endParaRPr>
          </a:p>
        </p:txBody>
      </p:sp>
      <p:sp>
        <p:nvSpPr>
          <p:cNvPr id="151554" name="Rectangle 2"/>
          <p:cNvSpPr>
            <a:spLocks noGrp="1" noChangeArrowheads="1"/>
          </p:cNvSpPr>
          <p:nvPr>
            <p:ph type="title" idx="4294967295"/>
          </p:nvPr>
        </p:nvSpPr>
        <p:spPr>
          <a:xfrm>
            <a:off x="457200" y="274638"/>
            <a:ext cx="8229600" cy="922337"/>
          </a:xfrm>
        </p:spPr>
        <p:txBody>
          <a:bodyPr/>
          <a:lstStyle/>
          <a:p>
            <a:pPr eaLnBrk="1" hangingPunct="1">
              <a:defRPr/>
            </a:pPr>
            <a:r>
              <a:rPr lang="fr-FR" dirty="0">
                <a:solidFill>
                  <a:schemeClr val="bg2">
                    <a:lumMod val="20000"/>
                    <a:lumOff val="80000"/>
                  </a:schemeClr>
                </a:solidFill>
              </a:rPr>
              <a:t>Risque élevé de dépendance</a:t>
            </a:r>
          </a:p>
        </p:txBody>
      </p:sp>
      <p:sp>
        <p:nvSpPr>
          <p:cNvPr id="264195" name="Rectangle 3"/>
          <p:cNvSpPr>
            <a:spLocks noGrp="1" noChangeArrowheads="1"/>
          </p:cNvSpPr>
          <p:nvPr>
            <p:ph type="body" sz="half" idx="4294967295"/>
          </p:nvPr>
        </p:nvSpPr>
        <p:spPr>
          <a:xfrm>
            <a:off x="250825" y="1341438"/>
            <a:ext cx="3467100" cy="5184775"/>
          </a:xfrm>
        </p:spPr>
        <p:txBody>
          <a:bodyPr/>
          <a:lstStyle/>
          <a:p>
            <a:pPr eaLnBrk="1" hangingPunct="1">
              <a:lnSpc>
                <a:spcPct val="90000"/>
              </a:lnSpc>
            </a:pPr>
            <a:r>
              <a:rPr lang="fr-FR" sz="2800" smtClean="0"/>
              <a:t> Chez la personne âgée, la dépendance est la conséquence de maladies chroniques et incapacitantes: cardiovasculaires, rhumatismales, respiratoires, diabète, démences…</a:t>
            </a:r>
          </a:p>
          <a:p>
            <a:pPr eaLnBrk="1" hangingPunct="1">
              <a:lnSpc>
                <a:spcPct val="90000"/>
              </a:lnSpc>
            </a:pPr>
            <a:endParaRPr lang="fr-FR" sz="1400" smtClean="0"/>
          </a:p>
        </p:txBody>
      </p:sp>
      <p:pic>
        <p:nvPicPr>
          <p:cNvPr id="264196" name="Picture 4"/>
          <p:cNvPicPr>
            <a:picLocks noGrp="1" noChangeAspect="1" noChangeArrowheads="1"/>
          </p:cNvPicPr>
          <p:nvPr>
            <p:ph sz="half" idx="4294967295"/>
          </p:nvPr>
        </p:nvPicPr>
        <p:blipFill>
          <a:blip r:embed="rId2"/>
          <a:srcRect/>
          <a:stretch>
            <a:fillRect/>
          </a:stretch>
        </p:blipFill>
        <p:spPr>
          <a:xfrm>
            <a:off x="3779838" y="1341438"/>
            <a:ext cx="4895850" cy="4895850"/>
          </a:xfrm>
        </p:spPr>
      </p:pic>
      <p:sp>
        <p:nvSpPr>
          <p:cNvPr id="264197"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9D940EE-E946-4C2D-9A5D-760EC83670C1}" type="slidenum">
              <a:rPr lang="fr-FR" sz="1400"/>
              <a:pPr algn="r"/>
              <a:t>41</a:t>
            </a:fld>
            <a:endParaRPr lang="fr-FR" sz="1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6"/>
          <p:cNvSpPr>
            <a:spLocks noGrp="1" noChangeArrowheads="1"/>
          </p:cNvSpPr>
          <p:nvPr>
            <p:ph type="sldNum" sz="quarter" idx="12"/>
          </p:nvPr>
        </p:nvSpPr>
        <p:spPr>
          <a:noFill/>
        </p:spPr>
        <p:txBody>
          <a:bodyPr/>
          <a:lstStyle/>
          <a:p>
            <a:fld id="{9B67F5C6-9CA4-4302-924F-6AD99103F5DB}" type="slidenum">
              <a:rPr lang="fr-FR" smtClean="0">
                <a:latin typeface="Arial" charset="0"/>
              </a:rPr>
              <a:pPr/>
              <a:t>42</a:t>
            </a:fld>
            <a:endParaRPr lang="fr-FR" smtClean="0">
              <a:latin typeface="Arial" charset="0"/>
            </a:endParaRPr>
          </a:p>
        </p:txBody>
      </p:sp>
      <p:sp>
        <p:nvSpPr>
          <p:cNvPr id="265218" name="Rectangle 2"/>
          <p:cNvSpPr>
            <a:spLocks noGrp="1" noChangeArrowheads="1"/>
          </p:cNvSpPr>
          <p:nvPr>
            <p:ph type="title" idx="4294967295"/>
          </p:nvPr>
        </p:nvSpPr>
        <p:spPr>
          <a:xfrm>
            <a:off x="250825" y="188913"/>
            <a:ext cx="8435975" cy="1143000"/>
          </a:xfrm>
        </p:spPr>
        <p:txBody>
          <a:bodyPr/>
          <a:lstStyle/>
          <a:p>
            <a:pPr eaLnBrk="1" hangingPunct="1"/>
            <a:r>
              <a:rPr lang="fr-FR" sz="3600" smtClean="0"/>
              <a:t>Principales particularités du malade âgé</a:t>
            </a:r>
          </a:p>
        </p:txBody>
      </p:sp>
      <p:sp>
        <p:nvSpPr>
          <p:cNvPr id="265219" name="Rectangle 3"/>
          <p:cNvSpPr>
            <a:spLocks noGrp="1" noChangeArrowheads="1"/>
          </p:cNvSpPr>
          <p:nvPr>
            <p:ph type="body" idx="4294967295"/>
          </p:nvPr>
        </p:nvSpPr>
        <p:spPr>
          <a:xfrm>
            <a:off x="468313" y="1341438"/>
            <a:ext cx="8229600" cy="5256212"/>
          </a:xfrm>
        </p:spPr>
        <p:txBody>
          <a:bodyPr/>
          <a:lstStyle/>
          <a:p>
            <a:pPr marL="609600" indent="-609600" eaLnBrk="1" hangingPunct="1">
              <a:buFontTx/>
              <a:buAutoNum type="arabicPeriod"/>
            </a:pPr>
            <a:r>
              <a:rPr lang="fr-FR" sz="2800" smtClean="0"/>
              <a:t>Sommation des effets du vieillissement physiologique et des maladies</a:t>
            </a:r>
          </a:p>
          <a:p>
            <a:pPr marL="609600" indent="-609600" eaLnBrk="1" hangingPunct="1">
              <a:buFontTx/>
              <a:buAutoNum type="arabicPeriod"/>
            </a:pPr>
            <a:r>
              <a:rPr lang="fr-FR" sz="2800" smtClean="0"/>
              <a:t>Fréquence de la polypathologie</a:t>
            </a:r>
          </a:p>
          <a:p>
            <a:pPr marL="609600" indent="-609600" eaLnBrk="1" hangingPunct="1">
              <a:buFontTx/>
              <a:buAutoNum type="arabicPeriod"/>
            </a:pPr>
            <a:r>
              <a:rPr lang="fr-FR" sz="2800" smtClean="0"/>
              <a:t>Risque élevé de décompensation fonctionnelle et syndromes gériatriques</a:t>
            </a:r>
          </a:p>
          <a:p>
            <a:pPr marL="609600" indent="-609600" eaLnBrk="1" hangingPunct="1">
              <a:buFontTx/>
              <a:buAutoNum type="arabicPeriod"/>
            </a:pPr>
            <a:r>
              <a:rPr lang="fr-FR" sz="2800" smtClean="0"/>
              <a:t>Fragilité, pathologies en cascade, risque élevé de dépendance</a:t>
            </a:r>
          </a:p>
          <a:p>
            <a:pPr marL="609600" indent="-609600" eaLnBrk="1" hangingPunct="1">
              <a:buFontTx/>
              <a:buAutoNum type="arabicPeriod"/>
            </a:pPr>
            <a:r>
              <a:rPr lang="fr-FR" sz="2800" smtClean="0">
                <a:solidFill>
                  <a:srgbClr val="FFFF00"/>
                </a:solidFill>
              </a:rPr>
              <a:t>Fréquence de la pathologie iatrogène</a:t>
            </a:r>
          </a:p>
          <a:p>
            <a:pPr marL="609600" indent="-609600" eaLnBrk="1" hangingPunct="1">
              <a:buFontTx/>
              <a:buAutoNum type="arabicPeriod"/>
            </a:pPr>
            <a:r>
              <a:rPr lang="fr-FR" sz="2800" smtClean="0"/>
              <a:t>Modifications de l’expression clinique des maladies</a:t>
            </a:r>
          </a:p>
          <a:p>
            <a:pPr marL="609600" indent="-609600" eaLnBrk="1" hangingPunct="1">
              <a:buFontTx/>
              <a:buAutoNum type="arabicPeriod"/>
            </a:pPr>
            <a:r>
              <a:rPr lang="fr-FR" sz="2800" smtClean="0"/>
              <a:t>Retentissement psychologique de la maladie</a:t>
            </a:r>
          </a:p>
        </p:txBody>
      </p:sp>
      <p:sp>
        <p:nvSpPr>
          <p:cNvPr id="265220"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B1CDF5C-B2A8-464E-A5FE-083DBD2C2A75}" type="slidenum">
              <a:rPr lang="fr-FR" sz="1400"/>
              <a:pPr algn="r"/>
              <a:t>42</a:t>
            </a:fld>
            <a:endParaRPr lang="fr-FR"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1" name="Rectangle 6"/>
          <p:cNvSpPr>
            <a:spLocks noGrp="1" noChangeArrowheads="1"/>
          </p:cNvSpPr>
          <p:nvPr>
            <p:ph type="sldNum" sz="quarter" idx="12"/>
          </p:nvPr>
        </p:nvSpPr>
        <p:spPr>
          <a:noFill/>
        </p:spPr>
        <p:txBody>
          <a:bodyPr/>
          <a:lstStyle/>
          <a:p>
            <a:fld id="{F28CCFE9-8CC3-4601-9DC4-E659BD5AA5AC}" type="slidenum">
              <a:rPr lang="fr-FR" smtClean="0">
                <a:latin typeface="Arial" charset="0"/>
              </a:rPr>
              <a:pPr/>
              <a:t>43</a:t>
            </a:fld>
            <a:endParaRPr lang="fr-FR" smtClean="0">
              <a:latin typeface="Arial" charset="0"/>
            </a:endParaRPr>
          </a:p>
        </p:txBody>
      </p:sp>
      <p:sp>
        <p:nvSpPr>
          <p:cNvPr id="266242" name="Rectangle 2"/>
          <p:cNvSpPr>
            <a:spLocks noGrp="1" noChangeArrowheads="1"/>
          </p:cNvSpPr>
          <p:nvPr>
            <p:ph type="title" idx="4294967295"/>
          </p:nvPr>
        </p:nvSpPr>
        <p:spPr>
          <a:xfrm>
            <a:off x="323850" y="260350"/>
            <a:ext cx="8445500" cy="1143000"/>
          </a:xfrm>
        </p:spPr>
        <p:txBody>
          <a:bodyPr/>
          <a:lstStyle/>
          <a:p>
            <a:pPr eaLnBrk="1" hangingPunct="1"/>
            <a:r>
              <a:rPr lang="fr-FR" sz="3600" smtClean="0">
                <a:solidFill>
                  <a:schemeClr val="folHlink"/>
                </a:solidFill>
              </a:rPr>
              <a:t>Fréquence de la pathologie iatrogène</a:t>
            </a:r>
            <a:endParaRPr lang="fr-FR" sz="3200" i="1" smtClean="0">
              <a:solidFill>
                <a:schemeClr val="folHlink"/>
              </a:solidFill>
            </a:endParaRPr>
          </a:p>
        </p:txBody>
      </p:sp>
      <p:sp>
        <p:nvSpPr>
          <p:cNvPr id="266243" name="Rectangle 3"/>
          <p:cNvSpPr>
            <a:spLocks noGrp="1" noChangeArrowheads="1"/>
          </p:cNvSpPr>
          <p:nvPr>
            <p:ph type="body" idx="4294967295"/>
          </p:nvPr>
        </p:nvSpPr>
        <p:spPr>
          <a:xfrm>
            <a:off x="323850" y="1412875"/>
            <a:ext cx="8424863" cy="4210050"/>
          </a:xfrm>
        </p:spPr>
        <p:txBody>
          <a:bodyPr/>
          <a:lstStyle/>
          <a:p>
            <a:pPr eaLnBrk="1" hangingPunct="1">
              <a:lnSpc>
                <a:spcPct val="80000"/>
              </a:lnSpc>
            </a:pPr>
            <a:r>
              <a:rPr lang="fr-FR" sz="2800" smtClean="0"/>
              <a:t>Chaque année en France, 130 000 personnes sont hospitalisées en raison d’un accident ou d’un malaise lié à la prise de médicament (1,2 millions de jours d’hospitalisation).</a:t>
            </a:r>
          </a:p>
          <a:p>
            <a:pPr eaLnBrk="1" hangingPunct="1">
              <a:lnSpc>
                <a:spcPct val="80000"/>
              </a:lnSpc>
            </a:pPr>
            <a:r>
              <a:rPr lang="fr-FR" sz="2800" smtClean="0"/>
              <a:t>Les accidents médicamenteux sont en moyenne deux fois </a:t>
            </a:r>
            <a:r>
              <a:rPr lang="fr-FR" sz="2800" smtClean="0">
                <a:solidFill>
                  <a:schemeClr val="folHlink"/>
                </a:solidFill>
              </a:rPr>
              <a:t>plus fréquents</a:t>
            </a:r>
            <a:r>
              <a:rPr lang="fr-FR" sz="2800" smtClean="0"/>
              <a:t> chez les plus de 65 ans que dans le reste de la population.</a:t>
            </a:r>
          </a:p>
          <a:p>
            <a:pPr eaLnBrk="1" hangingPunct="1">
              <a:lnSpc>
                <a:spcPct val="80000"/>
              </a:lnSpc>
            </a:pPr>
            <a:r>
              <a:rPr lang="fr-FR" sz="2800" smtClean="0"/>
              <a:t>Ils sont aussi </a:t>
            </a:r>
            <a:r>
              <a:rPr lang="fr-FR" sz="2800" smtClean="0">
                <a:solidFill>
                  <a:schemeClr val="folHlink"/>
                </a:solidFill>
              </a:rPr>
              <a:t>plus graves</a:t>
            </a:r>
          </a:p>
          <a:p>
            <a:pPr eaLnBrk="1" hangingPunct="1">
              <a:lnSpc>
                <a:spcPct val="80000"/>
              </a:lnSpc>
            </a:pPr>
            <a:r>
              <a:rPr lang="fr-FR" sz="2800" smtClean="0"/>
              <a:t>20 % des hospitalisations des personnes de plus de 80 ans sont dues à un accident</a:t>
            </a:r>
          </a:p>
          <a:p>
            <a:pPr eaLnBrk="1" hangingPunct="1">
              <a:lnSpc>
                <a:spcPct val="80000"/>
              </a:lnSpc>
            </a:pPr>
            <a:r>
              <a:rPr lang="fr-FR" sz="2800" smtClean="0"/>
              <a:t>10 % des patients hospitalisés subissent des effets médicamenteux indésirables</a:t>
            </a:r>
          </a:p>
          <a:p>
            <a:pPr eaLnBrk="1" hangingPunct="1">
              <a:lnSpc>
                <a:spcPct val="80000"/>
              </a:lnSpc>
            </a:pPr>
            <a:r>
              <a:rPr lang="fr-FR" sz="2800" smtClean="0"/>
              <a:t>Ils sont souvent </a:t>
            </a:r>
            <a:r>
              <a:rPr lang="fr-FR" sz="2800" smtClean="0">
                <a:solidFill>
                  <a:schemeClr val="folHlink"/>
                </a:solidFill>
              </a:rPr>
              <a:t>difficiles à diagnostiquer</a:t>
            </a:r>
            <a:r>
              <a:rPr lang="fr-FR" sz="2800" smtClean="0"/>
              <a:t> =&gt; y penser toujours</a:t>
            </a:r>
          </a:p>
        </p:txBody>
      </p:sp>
      <p:sp>
        <p:nvSpPr>
          <p:cNvPr id="266244"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DA500E8-0FCC-48B0-83B1-46335D4BFAA5}" type="slidenum">
              <a:rPr lang="fr-FR" sz="1400"/>
              <a:pPr algn="r"/>
              <a:t>43</a:t>
            </a:fld>
            <a:endParaRPr lang="fr-FR" sz="1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6"/>
          <p:cNvSpPr>
            <a:spLocks noGrp="1" noChangeArrowheads="1"/>
          </p:cNvSpPr>
          <p:nvPr>
            <p:ph type="sldNum" sz="quarter" idx="12"/>
          </p:nvPr>
        </p:nvSpPr>
        <p:spPr>
          <a:noFill/>
        </p:spPr>
        <p:txBody>
          <a:bodyPr/>
          <a:lstStyle/>
          <a:p>
            <a:fld id="{39831135-097F-4706-BB5E-952DC57857FA}" type="slidenum">
              <a:rPr lang="fr-FR" smtClean="0">
                <a:latin typeface="Arial" charset="0"/>
              </a:rPr>
              <a:pPr/>
              <a:t>44</a:t>
            </a:fld>
            <a:endParaRPr lang="fr-FR" smtClean="0">
              <a:latin typeface="Arial" charset="0"/>
            </a:endParaRPr>
          </a:p>
        </p:txBody>
      </p:sp>
      <p:pic>
        <p:nvPicPr>
          <p:cNvPr id="267266" name="Picture 2"/>
          <p:cNvPicPr>
            <a:picLocks noChangeAspect="1" noChangeArrowheads="1"/>
          </p:cNvPicPr>
          <p:nvPr/>
        </p:nvPicPr>
        <p:blipFill>
          <a:blip r:embed="rId2"/>
          <a:srcRect/>
          <a:stretch>
            <a:fillRect/>
          </a:stretch>
        </p:blipFill>
        <p:spPr bwMode="auto">
          <a:xfrm>
            <a:off x="1952625" y="342900"/>
            <a:ext cx="5238750" cy="6172200"/>
          </a:xfrm>
          <a:prstGeom prst="rect">
            <a:avLst/>
          </a:prstGeom>
          <a:noFill/>
          <a:ln w="9525">
            <a:noFill/>
            <a:miter lim="800000"/>
            <a:headEnd/>
            <a:tailEnd/>
          </a:ln>
        </p:spPr>
      </p:pic>
      <p:sp>
        <p:nvSpPr>
          <p:cNvPr id="267267" name="Espace réservé du numéro de diapositive 2"/>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3CB3E3A-A39C-44A2-A450-1D07FE882415}" type="slidenum">
              <a:rPr lang="fr-FR" sz="1400"/>
              <a:pPr algn="r"/>
              <a:t>44</a:t>
            </a:fld>
            <a:endParaRPr lang="fr-FR" sz="14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6"/>
          <p:cNvSpPr>
            <a:spLocks noGrp="1" noChangeArrowheads="1"/>
          </p:cNvSpPr>
          <p:nvPr>
            <p:ph type="sldNum" sz="quarter" idx="12"/>
          </p:nvPr>
        </p:nvSpPr>
        <p:spPr>
          <a:noFill/>
        </p:spPr>
        <p:txBody>
          <a:bodyPr/>
          <a:lstStyle/>
          <a:p>
            <a:fld id="{78DBDFC1-D049-4302-8430-C1A5F8F368D3}" type="slidenum">
              <a:rPr lang="fr-FR" smtClean="0">
                <a:latin typeface="Arial" charset="0"/>
              </a:rPr>
              <a:pPr/>
              <a:t>45</a:t>
            </a:fld>
            <a:endParaRPr lang="fr-FR" smtClean="0">
              <a:latin typeface="Arial" charset="0"/>
            </a:endParaRPr>
          </a:p>
        </p:txBody>
      </p:sp>
      <p:sp>
        <p:nvSpPr>
          <p:cNvPr id="268290" name="Rectangle 2"/>
          <p:cNvSpPr>
            <a:spLocks noGrp="1" noChangeArrowheads="1"/>
          </p:cNvSpPr>
          <p:nvPr>
            <p:ph type="title" idx="4294967295"/>
          </p:nvPr>
        </p:nvSpPr>
        <p:spPr>
          <a:xfrm>
            <a:off x="250825" y="188913"/>
            <a:ext cx="8435975" cy="1143000"/>
          </a:xfrm>
        </p:spPr>
        <p:txBody>
          <a:bodyPr/>
          <a:lstStyle/>
          <a:p>
            <a:pPr eaLnBrk="1" hangingPunct="1"/>
            <a:r>
              <a:rPr lang="fr-FR" sz="3600" smtClean="0"/>
              <a:t>Principales particularités du malade âgé</a:t>
            </a:r>
          </a:p>
        </p:txBody>
      </p:sp>
      <p:sp>
        <p:nvSpPr>
          <p:cNvPr id="268291" name="Rectangle 3"/>
          <p:cNvSpPr>
            <a:spLocks noGrp="1" noChangeArrowheads="1"/>
          </p:cNvSpPr>
          <p:nvPr>
            <p:ph type="body" idx="4294967295"/>
          </p:nvPr>
        </p:nvSpPr>
        <p:spPr>
          <a:xfrm>
            <a:off x="468313" y="1341438"/>
            <a:ext cx="8229600" cy="5256212"/>
          </a:xfrm>
        </p:spPr>
        <p:txBody>
          <a:bodyPr/>
          <a:lstStyle/>
          <a:p>
            <a:pPr marL="609600" indent="-609600" eaLnBrk="1" hangingPunct="1">
              <a:buFontTx/>
              <a:buAutoNum type="arabicPeriod"/>
            </a:pPr>
            <a:r>
              <a:rPr lang="fr-FR" sz="2800" smtClean="0"/>
              <a:t>Sommation des effets du vieillissement physiologique et des maladies</a:t>
            </a:r>
          </a:p>
          <a:p>
            <a:pPr marL="609600" indent="-609600" eaLnBrk="1" hangingPunct="1">
              <a:buFontTx/>
              <a:buAutoNum type="arabicPeriod"/>
            </a:pPr>
            <a:r>
              <a:rPr lang="fr-FR" sz="2800" smtClean="0"/>
              <a:t>Fréquence de la polypathologie</a:t>
            </a:r>
          </a:p>
          <a:p>
            <a:pPr marL="609600" indent="-609600" eaLnBrk="1" hangingPunct="1">
              <a:buFontTx/>
              <a:buAutoNum type="arabicPeriod"/>
            </a:pPr>
            <a:r>
              <a:rPr lang="fr-FR" sz="2800" smtClean="0"/>
              <a:t>Risque élevé de décompensation fonctionnelle et syndromes gériatriques</a:t>
            </a:r>
          </a:p>
          <a:p>
            <a:pPr marL="609600" indent="-609600" eaLnBrk="1" hangingPunct="1">
              <a:buFontTx/>
              <a:buAutoNum type="arabicPeriod"/>
            </a:pPr>
            <a:r>
              <a:rPr lang="fr-FR" sz="2800" smtClean="0"/>
              <a:t>Fragilité, pathologies en cascade, risque élevé de dépendance</a:t>
            </a:r>
          </a:p>
          <a:p>
            <a:pPr marL="609600" indent="-609600" eaLnBrk="1" hangingPunct="1">
              <a:buFontTx/>
              <a:buAutoNum type="arabicPeriod"/>
            </a:pPr>
            <a:r>
              <a:rPr lang="fr-FR" sz="2800" smtClean="0"/>
              <a:t>Fréquence de la pathologie iatrogène</a:t>
            </a:r>
          </a:p>
          <a:p>
            <a:pPr marL="609600" indent="-609600" eaLnBrk="1" hangingPunct="1">
              <a:buFontTx/>
              <a:buAutoNum type="arabicPeriod"/>
            </a:pPr>
            <a:r>
              <a:rPr lang="fr-FR" sz="2800" smtClean="0">
                <a:solidFill>
                  <a:srgbClr val="FFFF00"/>
                </a:solidFill>
              </a:rPr>
              <a:t>Modifications de l’expression clinique des maladies</a:t>
            </a:r>
          </a:p>
          <a:p>
            <a:pPr marL="609600" indent="-609600" eaLnBrk="1" hangingPunct="1">
              <a:buFontTx/>
              <a:buAutoNum type="arabicPeriod"/>
            </a:pPr>
            <a:r>
              <a:rPr lang="fr-FR" sz="2800" smtClean="0"/>
              <a:t>Retentissement psychologique de la maladie</a:t>
            </a:r>
          </a:p>
        </p:txBody>
      </p:sp>
      <p:sp>
        <p:nvSpPr>
          <p:cNvPr id="268292"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E1905BF-7365-41A3-944E-E33FCF90FCF0}" type="slidenum">
              <a:rPr lang="fr-FR" sz="1400"/>
              <a:pPr algn="r"/>
              <a:t>45</a:t>
            </a:fld>
            <a:endParaRPr lang="fr-FR"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6"/>
          <p:cNvSpPr>
            <a:spLocks noGrp="1" noChangeArrowheads="1"/>
          </p:cNvSpPr>
          <p:nvPr>
            <p:ph type="sldNum" sz="quarter" idx="12"/>
          </p:nvPr>
        </p:nvSpPr>
        <p:spPr>
          <a:noFill/>
        </p:spPr>
        <p:txBody>
          <a:bodyPr/>
          <a:lstStyle/>
          <a:p>
            <a:fld id="{38499150-10E6-4038-91C3-4577851BD155}" type="slidenum">
              <a:rPr lang="fr-FR" smtClean="0">
                <a:latin typeface="Arial" charset="0"/>
              </a:rPr>
              <a:pPr/>
              <a:t>46</a:t>
            </a:fld>
            <a:endParaRPr lang="fr-FR" smtClean="0">
              <a:latin typeface="Arial" charset="0"/>
            </a:endParaRPr>
          </a:p>
        </p:txBody>
      </p:sp>
      <p:sp>
        <p:nvSpPr>
          <p:cNvPr id="12290" name="Rectangle 2"/>
          <p:cNvSpPr>
            <a:spLocks noGrp="1" noChangeArrowheads="1"/>
          </p:cNvSpPr>
          <p:nvPr>
            <p:ph type="title"/>
          </p:nvPr>
        </p:nvSpPr>
        <p:spPr>
          <a:xfrm>
            <a:off x="395288" y="549275"/>
            <a:ext cx="8229600" cy="1143000"/>
          </a:xfrm>
        </p:spPr>
        <p:txBody>
          <a:bodyPr/>
          <a:lstStyle/>
          <a:p>
            <a:pPr eaLnBrk="1" hangingPunct="1">
              <a:defRPr/>
            </a:pPr>
            <a:r>
              <a:rPr lang="fr-FR" sz="4000" dirty="0">
                <a:solidFill>
                  <a:schemeClr val="bg2">
                    <a:lumMod val="20000"/>
                    <a:lumOff val="80000"/>
                  </a:schemeClr>
                </a:solidFill>
              </a:rPr>
              <a:t>Modification de l’expression clinique des maladies</a:t>
            </a:r>
          </a:p>
        </p:txBody>
      </p:sp>
      <p:sp>
        <p:nvSpPr>
          <p:cNvPr id="269315" name="Rectangle 3"/>
          <p:cNvSpPr>
            <a:spLocks noGrp="1" noChangeArrowheads="1"/>
          </p:cNvSpPr>
          <p:nvPr>
            <p:ph type="body" idx="1"/>
          </p:nvPr>
        </p:nvSpPr>
        <p:spPr>
          <a:xfrm>
            <a:off x="457200" y="1916113"/>
            <a:ext cx="8229600" cy="4210050"/>
          </a:xfrm>
        </p:spPr>
        <p:txBody>
          <a:bodyPr/>
          <a:lstStyle/>
          <a:p>
            <a:pPr eaLnBrk="1" hangingPunct="1"/>
            <a:r>
              <a:rPr lang="fr-FR" smtClean="0"/>
              <a:t>Les symptômes caractéristiques chez le sujet jeune sont souvent absents</a:t>
            </a:r>
          </a:p>
          <a:p>
            <a:pPr eaLnBrk="1" hangingPunct="1"/>
            <a:r>
              <a:rPr lang="fr-FR" smtClean="0"/>
              <a:t>La polypathologie complique l’interprétation des symptômes</a:t>
            </a:r>
          </a:p>
          <a:p>
            <a:pPr eaLnBrk="1" hangingPunct="1"/>
            <a:r>
              <a:rPr lang="fr-FR" smtClean="0"/>
              <a:t>Les signes cliniques sont souvent des signes généraux aspécifiques: chute, confusion, anorexie,…qui correspondant à des états de décompensation fonctionnelle</a:t>
            </a:r>
          </a:p>
        </p:txBody>
      </p:sp>
      <p:sp>
        <p:nvSpPr>
          <p:cNvPr id="269316"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FB34FA3-C209-4639-9F73-7A1E28AEEA4D}" type="slidenum">
              <a:rPr lang="fr-FR" sz="1400"/>
              <a:pPr algn="r"/>
              <a:t>46</a:t>
            </a:fld>
            <a:endParaRPr lang="fr-FR"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6"/>
          <p:cNvSpPr>
            <a:spLocks noGrp="1" noChangeArrowheads="1"/>
          </p:cNvSpPr>
          <p:nvPr>
            <p:ph type="sldNum" sz="quarter" idx="12"/>
          </p:nvPr>
        </p:nvSpPr>
        <p:spPr>
          <a:noFill/>
        </p:spPr>
        <p:txBody>
          <a:bodyPr/>
          <a:lstStyle/>
          <a:p>
            <a:fld id="{6B47B02A-BD35-4F76-A6C9-2A813E96725A}" type="slidenum">
              <a:rPr lang="fr-FR" smtClean="0">
                <a:latin typeface="Arial" charset="0"/>
              </a:rPr>
              <a:pPr/>
              <a:t>47</a:t>
            </a:fld>
            <a:endParaRPr lang="fr-FR" smtClean="0">
              <a:latin typeface="Arial" charset="0"/>
            </a:endParaRPr>
          </a:p>
        </p:txBody>
      </p:sp>
      <p:sp>
        <p:nvSpPr>
          <p:cNvPr id="270338" name="Rectangle 2"/>
          <p:cNvSpPr>
            <a:spLocks noGrp="1" noChangeArrowheads="1"/>
          </p:cNvSpPr>
          <p:nvPr>
            <p:ph type="title"/>
          </p:nvPr>
        </p:nvSpPr>
        <p:spPr/>
        <p:txBody>
          <a:bodyPr/>
          <a:lstStyle/>
          <a:p>
            <a:r>
              <a:rPr lang="fr-FR" sz="4000" smtClean="0"/>
              <a:t>Symptomatologie trompeuse</a:t>
            </a:r>
            <a:br>
              <a:rPr lang="fr-FR" sz="4000" smtClean="0"/>
            </a:br>
            <a:r>
              <a:rPr lang="fr-FR" sz="4000" smtClean="0"/>
              <a:t>Quelques exemples</a:t>
            </a:r>
          </a:p>
        </p:txBody>
      </p:sp>
      <p:sp>
        <p:nvSpPr>
          <p:cNvPr id="270339" name="Rectangle 3"/>
          <p:cNvSpPr>
            <a:spLocks noGrp="1" noChangeArrowheads="1"/>
          </p:cNvSpPr>
          <p:nvPr>
            <p:ph type="body" idx="1"/>
          </p:nvPr>
        </p:nvSpPr>
        <p:spPr>
          <a:xfrm>
            <a:off x="457200" y="1600200"/>
            <a:ext cx="8229600" cy="4852988"/>
          </a:xfrm>
        </p:spPr>
        <p:txBody>
          <a:bodyPr/>
          <a:lstStyle/>
          <a:p>
            <a:pPr>
              <a:lnSpc>
                <a:spcPct val="90000"/>
              </a:lnSpc>
            </a:pPr>
            <a:r>
              <a:rPr lang="fr-FR" sz="2800" smtClean="0"/>
              <a:t>Dans l’infection respiratoire du sujet âgé, la fièvre et la toux sont inconstantes, </a:t>
            </a:r>
          </a:p>
          <a:p>
            <a:pPr lvl="1">
              <a:lnSpc>
                <a:spcPct val="90000"/>
              </a:lnSpc>
            </a:pPr>
            <a:r>
              <a:rPr lang="fr-FR" sz="2400" smtClean="0"/>
              <a:t>mais </a:t>
            </a:r>
            <a:r>
              <a:rPr lang="fr-FR" sz="2400" smtClean="0">
                <a:sym typeface="Wingdings" pitchFamily="2" charset="2"/>
              </a:rPr>
              <a:t></a:t>
            </a:r>
            <a:r>
              <a:rPr lang="fr-FR" sz="2400" smtClean="0"/>
              <a:t> fréquence respiratoire et foyer de crépitants. </a:t>
            </a:r>
          </a:p>
          <a:p>
            <a:pPr>
              <a:lnSpc>
                <a:spcPct val="90000"/>
              </a:lnSpc>
            </a:pPr>
            <a:r>
              <a:rPr lang="fr-FR" sz="2800" smtClean="0"/>
              <a:t>La confusion peut être la manifestation révélatrice d’une pneumonie, mais aussi d’une rétention urinaire ou d’un fécalome. </a:t>
            </a:r>
          </a:p>
          <a:p>
            <a:pPr>
              <a:lnSpc>
                <a:spcPct val="90000"/>
              </a:lnSpc>
            </a:pPr>
            <a:r>
              <a:rPr lang="fr-FR" sz="2800" smtClean="0"/>
              <a:t>Les douleurs thoraciques sont absentes dans environ un tiers des infarctus du myocarde. </a:t>
            </a:r>
          </a:p>
          <a:p>
            <a:pPr>
              <a:lnSpc>
                <a:spcPct val="90000"/>
              </a:lnSpc>
            </a:pPr>
            <a:r>
              <a:rPr lang="fr-FR" sz="2800" smtClean="0"/>
              <a:t>L’insuffisance cardiaque se traduit moins par une dyspnée d’effort que par une asthénie ou une perte d’autonomie.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6"/>
          <p:cNvSpPr>
            <a:spLocks noGrp="1" noChangeArrowheads="1"/>
          </p:cNvSpPr>
          <p:nvPr>
            <p:ph type="sldNum" sz="quarter" idx="12"/>
          </p:nvPr>
        </p:nvSpPr>
        <p:spPr>
          <a:noFill/>
        </p:spPr>
        <p:txBody>
          <a:bodyPr/>
          <a:lstStyle/>
          <a:p>
            <a:fld id="{5FAAF66F-BC65-4526-AB91-E06118F65826}" type="slidenum">
              <a:rPr lang="fr-FR" smtClean="0">
                <a:latin typeface="Arial" charset="0"/>
              </a:rPr>
              <a:pPr/>
              <a:t>48</a:t>
            </a:fld>
            <a:endParaRPr lang="fr-FR" smtClean="0">
              <a:latin typeface="Arial" charset="0"/>
            </a:endParaRPr>
          </a:p>
        </p:txBody>
      </p:sp>
      <p:sp>
        <p:nvSpPr>
          <p:cNvPr id="90114" name="Rectangle 2"/>
          <p:cNvSpPr>
            <a:spLocks noGrp="1" noChangeArrowheads="1"/>
          </p:cNvSpPr>
          <p:nvPr>
            <p:ph type="title"/>
          </p:nvPr>
        </p:nvSpPr>
        <p:spPr/>
        <p:txBody>
          <a:bodyPr/>
          <a:lstStyle/>
          <a:p>
            <a:pPr eaLnBrk="1" hangingPunct="1">
              <a:defRPr/>
            </a:pPr>
            <a:r>
              <a:rPr lang="fr-FR" sz="4000" dirty="0">
                <a:solidFill>
                  <a:schemeClr val="bg2">
                    <a:lumMod val="20000"/>
                    <a:lumOff val="80000"/>
                  </a:schemeClr>
                </a:solidFill>
              </a:rPr>
              <a:t>Le diagnostic est plus difficile chez le sujet âgé</a:t>
            </a:r>
          </a:p>
        </p:txBody>
      </p:sp>
      <p:sp>
        <p:nvSpPr>
          <p:cNvPr id="271363" name="Rectangle 3"/>
          <p:cNvSpPr>
            <a:spLocks noGrp="1" noChangeArrowheads="1"/>
          </p:cNvSpPr>
          <p:nvPr>
            <p:ph type="body" idx="1"/>
          </p:nvPr>
        </p:nvSpPr>
        <p:spPr/>
        <p:txBody>
          <a:bodyPr/>
          <a:lstStyle/>
          <a:p>
            <a:pPr eaLnBrk="1" hangingPunct="1"/>
            <a:r>
              <a:rPr lang="fr-FR" smtClean="0"/>
              <a:t>Tableau atypique</a:t>
            </a:r>
          </a:p>
          <a:p>
            <a:pPr eaLnBrk="1" hangingPunct="1"/>
            <a:r>
              <a:rPr lang="fr-FR" smtClean="0"/>
              <a:t>Intrication des sémiologies: polypathologie</a:t>
            </a:r>
          </a:p>
          <a:p>
            <a:pPr eaLnBrk="1" hangingPunct="1"/>
            <a:r>
              <a:rPr lang="fr-FR" smtClean="0"/>
              <a:t>Accès plus difficile aux examens paracliniques</a:t>
            </a:r>
          </a:p>
          <a:p>
            <a:pPr eaLnBrk="1" hangingPunct="1"/>
            <a:r>
              <a:rPr lang="fr-FR" smtClean="0"/>
              <a:t>Risque = retard au diagnostic</a:t>
            </a:r>
          </a:p>
          <a:p>
            <a:pPr eaLnBrk="1" hangingPunct="1"/>
            <a:r>
              <a:rPr lang="fr-FR" smtClean="0"/>
              <a:t>Risque associé = retard au traitement</a:t>
            </a:r>
          </a:p>
          <a:p>
            <a:pPr eaLnBrk="1" hangingPunct="1"/>
            <a:r>
              <a:rPr lang="fr-FR" smtClean="0"/>
              <a:t>= mauvais pronostic</a:t>
            </a:r>
          </a:p>
        </p:txBody>
      </p:sp>
      <p:sp>
        <p:nvSpPr>
          <p:cNvPr id="271364"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2CA0998-ED46-4C06-87A6-06D6CDB70AE4}" type="slidenum">
              <a:rPr lang="fr-FR" sz="1400"/>
              <a:pPr algn="r"/>
              <a:t>48</a:t>
            </a:fld>
            <a:endParaRPr lang="fr-FR" sz="1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6"/>
          <p:cNvSpPr>
            <a:spLocks noGrp="1" noChangeArrowheads="1"/>
          </p:cNvSpPr>
          <p:nvPr>
            <p:ph type="sldNum" sz="quarter" idx="12"/>
          </p:nvPr>
        </p:nvSpPr>
        <p:spPr>
          <a:noFill/>
        </p:spPr>
        <p:txBody>
          <a:bodyPr/>
          <a:lstStyle/>
          <a:p>
            <a:fld id="{45981056-0929-4A44-9F6C-735E5A692F5C}" type="slidenum">
              <a:rPr lang="fr-FR" smtClean="0">
                <a:latin typeface="Arial" charset="0"/>
              </a:rPr>
              <a:pPr/>
              <a:t>49</a:t>
            </a:fld>
            <a:endParaRPr lang="fr-FR" smtClean="0">
              <a:latin typeface="Arial" charset="0"/>
            </a:endParaRPr>
          </a:p>
        </p:txBody>
      </p:sp>
      <p:sp>
        <p:nvSpPr>
          <p:cNvPr id="272386" name="Rectangle 2"/>
          <p:cNvSpPr>
            <a:spLocks noGrp="1" noChangeArrowheads="1"/>
          </p:cNvSpPr>
          <p:nvPr>
            <p:ph type="title" idx="4294967295"/>
          </p:nvPr>
        </p:nvSpPr>
        <p:spPr>
          <a:xfrm>
            <a:off x="250825" y="188913"/>
            <a:ext cx="8435975" cy="1143000"/>
          </a:xfrm>
        </p:spPr>
        <p:txBody>
          <a:bodyPr/>
          <a:lstStyle/>
          <a:p>
            <a:pPr eaLnBrk="1" hangingPunct="1"/>
            <a:r>
              <a:rPr lang="fr-FR" sz="3600" smtClean="0"/>
              <a:t>Principales particularités du malade âgé</a:t>
            </a:r>
          </a:p>
        </p:txBody>
      </p:sp>
      <p:sp>
        <p:nvSpPr>
          <p:cNvPr id="272387" name="Rectangle 3"/>
          <p:cNvSpPr>
            <a:spLocks noGrp="1" noChangeArrowheads="1"/>
          </p:cNvSpPr>
          <p:nvPr>
            <p:ph type="body" idx="4294967295"/>
          </p:nvPr>
        </p:nvSpPr>
        <p:spPr>
          <a:xfrm>
            <a:off x="468313" y="1341438"/>
            <a:ext cx="8229600" cy="5256212"/>
          </a:xfrm>
        </p:spPr>
        <p:txBody>
          <a:bodyPr/>
          <a:lstStyle/>
          <a:p>
            <a:pPr marL="609600" indent="-609600" eaLnBrk="1" hangingPunct="1">
              <a:buFontTx/>
              <a:buAutoNum type="arabicPeriod"/>
            </a:pPr>
            <a:r>
              <a:rPr lang="fr-FR" sz="2800" smtClean="0"/>
              <a:t>Sommation des effets du vieillissement physiologique et des maladies</a:t>
            </a:r>
          </a:p>
          <a:p>
            <a:pPr marL="609600" indent="-609600" eaLnBrk="1" hangingPunct="1">
              <a:buFontTx/>
              <a:buAutoNum type="arabicPeriod"/>
            </a:pPr>
            <a:r>
              <a:rPr lang="fr-FR" sz="2800" smtClean="0"/>
              <a:t>Fréquence de la polypathologie</a:t>
            </a:r>
          </a:p>
          <a:p>
            <a:pPr marL="609600" indent="-609600" eaLnBrk="1" hangingPunct="1">
              <a:buFontTx/>
              <a:buAutoNum type="arabicPeriod"/>
            </a:pPr>
            <a:r>
              <a:rPr lang="fr-FR" sz="2800" smtClean="0"/>
              <a:t>Risque élevé de décompensation fonctionnelle et syndromes gériatriques</a:t>
            </a:r>
          </a:p>
          <a:p>
            <a:pPr marL="609600" indent="-609600" eaLnBrk="1" hangingPunct="1">
              <a:buFontTx/>
              <a:buAutoNum type="arabicPeriod"/>
            </a:pPr>
            <a:r>
              <a:rPr lang="fr-FR" sz="2800" smtClean="0"/>
              <a:t>Fragilité, pathologies en cascade, risque élevé de dépendance</a:t>
            </a:r>
          </a:p>
          <a:p>
            <a:pPr marL="609600" indent="-609600" eaLnBrk="1" hangingPunct="1">
              <a:buFontTx/>
              <a:buAutoNum type="arabicPeriod"/>
            </a:pPr>
            <a:r>
              <a:rPr lang="fr-FR" sz="2800" smtClean="0"/>
              <a:t>Fréquence de la pathologie iatrogène</a:t>
            </a:r>
          </a:p>
          <a:p>
            <a:pPr marL="609600" indent="-609600" eaLnBrk="1" hangingPunct="1">
              <a:buFontTx/>
              <a:buAutoNum type="arabicPeriod"/>
            </a:pPr>
            <a:r>
              <a:rPr lang="fr-FR" sz="2800" smtClean="0"/>
              <a:t>Modifications de l’expression clinique des maladies</a:t>
            </a:r>
          </a:p>
          <a:p>
            <a:pPr marL="609600" indent="-609600" eaLnBrk="1" hangingPunct="1">
              <a:buFontTx/>
              <a:buAutoNum type="arabicPeriod"/>
            </a:pPr>
            <a:r>
              <a:rPr lang="fr-FR" sz="2800" smtClean="0">
                <a:solidFill>
                  <a:srgbClr val="FFFF00"/>
                </a:solidFill>
              </a:rPr>
              <a:t>Retentissement psychologique de la maladie</a:t>
            </a:r>
          </a:p>
        </p:txBody>
      </p:sp>
      <p:sp>
        <p:nvSpPr>
          <p:cNvPr id="272388"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C4AF311-AA6E-46D5-B307-21926CA1AED3}" type="slidenum">
              <a:rPr lang="fr-FR" sz="1400"/>
              <a:pPr algn="r"/>
              <a:t>49</a:t>
            </a:fld>
            <a:endParaRPr lang="fr-FR"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6"/>
          <p:cNvSpPr>
            <a:spLocks noGrp="1" noChangeArrowheads="1"/>
          </p:cNvSpPr>
          <p:nvPr>
            <p:ph type="sldNum" sz="quarter" idx="12"/>
          </p:nvPr>
        </p:nvSpPr>
        <p:spPr>
          <a:noFill/>
        </p:spPr>
        <p:txBody>
          <a:bodyPr/>
          <a:lstStyle/>
          <a:p>
            <a:fld id="{96447F05-E612-438F-9610-07EE4016E0FC}" type="slidenum">
              <a:rPr lang="fr-FR" smtClean="0">
                <a:latin typeface="Arial" charset="0"/>
              </a:rPr>
              <a:pPr/>
              <a:t>5</a:t>
            </a:fld>
            <a:endParaRPr lang="fr-FR" smtClean="0">
              <a:latin typeface="Arial" charset="0"/>
            </a:endParaRPr>
          </a:p>
        </p:txBody>
      </p:sp>
      <p:sp>
        <p:nvSpPr>
          <p:cNvPr id="142338" name="Rectangle 2"/>
          <p:cNvSpPr>
            <a:spLocks noGrp="1" noChangeArrowheads="1"/>
          </p:cNvSpPr>
          <p:nvPr>
            <p:ph type="title" idx="4294967295"/>
          </p:nvPr>
        </p:nvSpPr>
        <p:spPr>
          <a:xfrm>
            <a:off x="457200" y="414338"/>
            <a:ext cx="8229600" cy="1143000"/>
          </a:xfrm>
        </p:spPr>
        <p:txBody>
          <a:bodyPr/>
          <a:lstStyle/>
          <a:p>
            <a:pPr eaLnBrk="1" hangingPunct="1"/>
            <a:r>
              <a:rPr lang="fr-FR" sz="3800" smtClean="0"/>
              <a:t>Augmentation de la population des plus de 60 ans et des plus de 75 ans</a:t>
            </a:r>
          </a:p>
        </p:txBody>
      </p:sp>
      <p:sp>
        <p:nvSpPr>
          <p:cNvPr id="142339" name="Rectangle 3"/>
          <p:cNvSpPr>
            <a:spLocks noGrp="1" noChangeArrowheads="1"/>
          </p:cNvSpPr>
          <p:nvPr>
            <p:ph type="body" idx="4294967295"/>
          </p:nvPr>
        </p:nvSpPr>
        <p:spPr>
          <a:xfrm>
            <a:off x="457200" y="2244725"/>
            <a:ext cx="8229600" cy="4137025"/>
          </a:xfrm>
        </p:spPr>
        <p:txBody>
          <a:bodyPr/>
          <a:lstStyle/>
          <a:p>
            <a:pPr algn="ctr" eaLnBrk="1" hangingPunct="1">
              <a:buFontTx/>
              <a:buNone/>
            </a:pPr>
            <a:r>
              <a:rPr lang="fr-FR" smtClean="0">
                <a:sym typeface="Zapf Dingbats"/>
              </a:rPr>
              <a:t>Entre 2000 et 2050:</a:t>
            </a:r>
          </a:p>
          <a:p>
            <a:pPr algn="ctr" eaLnBrk="1" hangingPunct="1">
              <a:buFontTx/>
              <a:buNone/>
            </a:pPr>
            <a:endParaRPr lang="fr-FR" smtClean="0">
              <a:sym typeface="Zapf Dingbats"/>
            </a:endParaRPr>
          </a:p>
          <a:p>
            <a:pPr algn="ctr" eaLnBrk="1" hangingPunct="1">
              <a:buFontTx/>
              <a:buNone/>
            </a:pPr>
            <a:r>
              <a:rPr lang="fr-FR" smtClean="0">
                <a:sym typeface="Zapf Dingbats"/>
              </a:rPr>
              <a:t></a:t>
            </a:r>
            <a:r>
              <a:rPr lang="fr-FR" smtClean="0"/>
              <a:t> Effectif des plus de 60 ans  X 2</a:t>
            </a:r>
          </a:p>
          <a:p>
            <a:pPr algn="ctr" eaLnBrk="1" hangingPunct="1">
              <a:buFontTx/>
              <a:buNone/>
            </a:pPr>
            <a:r>
              <a:rPr lang="fr-FR" smtClean="0">
                <a:sym typeface="Zapf Dingbats"/>
              </a:rPr>
              <a:t></a:t>
            </a:r>
            <a:r>
              <a:rPr lang="fr-FR" smtClean="0"/>
              <a:t> Effectif des plus de 75 ans  X 3</a:t>
            </a:r>
          </a:p>
          <a:p>
            <a:pPr algn="ctr" eaLnBrk="1" hangingPunct="1">
              <a:buFontTx/>
              <a:buNone/>
            </a:pPr>
            <a:r>
              <a:rPr lang="fr-FR" smtClean="0">
                <a:sym typeface="Zapf Dingbats"/>
              </a:rPr>
              <a:t></a:t>
            </a:r>
            <a:r>
              <a:rPr lang="fr-FR" smtClean="0"/>
              <a:t> Effectif des plus de 85 ans  X 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6"/>
          <p:cNvSpPr>
            <a:spLocks noGrp="1" noChangeArrowheads="1"/>
          </p:cNvSpPr>
          <p:nvPr>
            <p:ph type="sldNum" sz="quarter" idx="12"/>
          </p:nvPr>
        </p:nvSpPr>
        <p:spPr>
          <a:noFill/>
        </p:spPr>
        <p:txBody>
          <a:bodyPr/>
          <a:lstStyle/>
          <a:p>
            <a:fld id="{B8E34E94-1E3B-4503-847F-7A6FC6F5A03C}" type="slidenum">
              <a:rPr lang="fr-FR" smtClean="0">
                <a:latin typeface="Arial" charset="0"/>
              </a:rPr>
              <a:pPr/>
              <a:t>50</a:t>
            </a:fld>
            <a:endParaRPr lang="fr-FR" smtClean="0">
              <a:latin typeface="Arial" charset="0"/>
            </a:endParaRPr>
          </a:p>
        </p:txBody>
      </p:sp>
      <p:sp>
        <p:nvSpPr>
          <p:cNvPr id="273410" name="Rectangle 2"/>
          <p:cNvSpPr>
            <a:spLocks noGrp="1" noChangeArrowheads="1"/>
          </p:cNvSpPr>
          <p:nvPr>
            <p:ph type="title"/>
          </p:nvPr>
        </p:nvSpPr>
        <p:spPr>
          <a:xfrm>
            <a:off x="457200" y="274638"/>
            <a:ext cx="8229600" cy="922337"/>
          </a:xfrm>
        </p:spPr>
        <p:txBody>
          <a:bodyPr/>
          <a:lstStyle/>
          <a:p>
            <a:pPr eaLnBrk="1" hangingPunct="1"/>
            <a:r>
              <a:rPr lang="fr-FR" smtClean="0">
                <a:solidFill>
                  <a:schemeClr val="folHlink"/>
                </a:solidFill>
              </a:rPr>
              <a:t>Retentissement psychologique</a:t>
            </a:r>
          </a:p>
        </p:txBody>
      </p:sp>
      <p:sp>
        <p:nvSpPr>
          <p:cNvPr id="273411" name="Text Box 4"/>
          <p:cNvSpPr txBox="1">
            <a:spLocks noChangeArrowheads="1"/>
          </p:cNvSpPr>
          <p:nvPr/>
        </p:nvSpPr>
        <p:spPr bwMode="auto">
          <a:xfrm>
            <a:off x="2051050" y="1484313"/>
            <a:ext cx="2520950" cy="528637"/>
          </a:xfrm>
          <a:prstGeom prst="rect">
            <a:avLst/>
          </a:prstGeom>
          <a:noFill/>
          <a:ln w="9525">
            <a:solidFill>
              <a:schemeClr val="tx1"/>
            </a:solidFill>
            <a:miter lim="800000"/>
            <a:headEnd/>
            <a:tailEnd/>
          </a:ln>
        </p:spPr>
        <p:txBody>
          <a:bodyPr>
            <a:spAutoFit/>
          </a:bodyPr>
          <a:lstStyle/>
          <a:p>
            <a:pPr algn="ctr">
              <a:spcBef>
                <a:spcPct val="50000"/>
              </a:spcBef>
            </a:pPr>
            <a:r>
              <a:rPr lang="fr-FR"/>
              <a:t>MALADIE</a:t>
            </a:r>
          </a:p>
        </p:txBody>
      </p:sp>
      <p:sp>
        <p:nvSpPr>
          <p:cNvPr id="273412" name="Text Box 5"/>
          <p:cNvSpPr txBox="1">
            <a:spLocks noChangeArrowheads="1"/>
          </p:cNvSpPr>
          <p:nvPr/>
        </p:nvSpPr>
        <p:spPr bwMode="auto">
          <a:xfrm>
            <a:off x="5148263" y="2276475"/>
            <a:ext cx="2736850" cy="1169988"/>
          </a:xfrm>
          <a:prstGeom prst="rect">
            <a:avLst/>
          </a:prstGeom>
          <a:noFill/>
          <a:ln w="9525">
            <a:solidFill>
              <a:srgbClr val="008000"/>
            </a:solidFill>
            <a:miter lim="800000"/>
            <a:headEnd/>
            <a:tailEnd/>
          </a:ln>
        </p:spPr>
        <p:txBody>
          <a:bodyPr>
            <a:spAutoFit/>
          </a:bodyPr>
          <a:lstStyle/>
          <a:p>
            <a:pPr algn="ctr">
              <a:spcBef>
                <a:spcPct val="50000"/>
              </a:spcBef>
            </a:pPr>
            <a:r>
              <a:rPr lang="fr-FR"/>
              <a:t>Angoisse</a:t>
            </a:r>
          </a:p>
          <a:p>
            <a:pPr algn="ctr">
              <a:spcBef>
                <a:spcPct val="50000"/>
              </a:spcBef>
            </a:pPr>
            <a:r>
              <a:rPr lang="fr-FR"/>
              <a:t>Peur de mourir</a:t>
            </a:r>
          </a:p>
        </p:txBody>
      </p:sp>
      <p:sp>
        <p:nvSpPr>
          <p:cNvPr id="273413" name="Text Box 6"/>
          <p:cNvSpPr txBox="1">
            <a:spLocks noChangeArrowheads="1"/>
          </p:cNvSpPr>
          <p:nvPr/>
        </p:nvSpPr>
        <p:spPr bwMode="auto">
          <a:xfrm>
            <a:off x="1835150" y="4508500"/>
            <a:ext cx="2879725" cy="1169988"/>
          </a:xfrm>
          <a:prstGeom prst="rect">
            <a:avLst/>
          </a:prstGeom>
          <a:noFill/>
          <a:ln w="9525">
            <a:solidFill>
              <a:srgbClr val="008000"/>
            </a:solidFill>
            <a:miter lim="800000"/>
            <a:headEnd/>
            <a:tailEnd/>
          </a:ln>
        </p:spPr>
        <p:txBody>
          <a:bodyPr>
            <a:spAutoFit/>
          </a:bodyPr>
          <a:lstStyle/>
          <a:p>
            <a:pPr algn="ctr">
              <a:spcBef>
                <a:spcPct val="50000"/>
              </a:spcBef>
            </a:pPr>
            <a:r>
              <a:rPr lang="fr-FR"/>
              <a:t>Dépression</a:t>
            </a:r>
          </a:p>
          <a:p>
            <a:pPr algn="ctr">
              <a:spcBef>
                <a:spcPct val="50000"/>
              </a:spcBef>
            </a:pPr>
            <a:r>
              <a:rPr lang="fr-FR"/>
              <a:t>Démission</a:t>
            </a:r>
          </a:p>
        </p:txBody>
      </p:sp>
      <p:sp>
        <p:nvSpPr>
          <p:cNvPr id="273414" name="Text Box 7"/>
          <p:cNvSpPr txBox="1">
            <a:spLocks noChangeArrowheads="1"/>
          </p:cNvSpPr>
          <p:nvPr/>
        </p:nvSpPr>
        <p:spPr bwMode="auto">
          <a:xfrm>
            <a:off x="827088" y="2565400"/>
            <a:ext cx="2879725" cy="1382713"/>
          </a:xfrm>
          <a:prstGeom prst="rect">
            <a:avLst/>
          </a:prstGeom>
          <a:noFill/>
          <a:ln w="9525">
            <a:solidFill>
              <a:srgbClr val="008000"/>
            </a:solidFill>
            <a:miter lim="800000"/>
            <a:headEnd/>
            <a:tailEnd/>
          </a:ln>
        </p:spPr>
        <p:txBody>
          <a:bodyPr>
            <a:spAutoFit/>
          </a:bodyPr>
          <a:lstStyle/>
          <a:p>
            <a:pPr algn="ctr">
              <a:spcBef>
                <a:spcPct val="50000"/>
              </a:spcBef>
            </a:pPr>
            <a:r>
              <a:rPr lang="fr-FR"/>
              <a:t>Prise de conscience du vieillissement</a:t>
            </a:r>
          </a:p>
        </p:txBody>
      </p:sp>
      <p:sp>
        <p:nvSpPr>
          <p:cNvPr id="273415" name="Text Box 8"/>
          <p:cNvSpPr txBox="1">
            <a:spLocks noChangeArrowheads="1"/>
          </p:cNvSpPr>
          <p:nvPr/>
        </p:nvSpPr>
        <p:spPr bwMode="auto">
          <a:xfrm>
            <a:off x="5724525" y="4221163"/>
            <a:ext cx="2592388" cy="1809750"/>
          </a:xfrm>
          <a:prstGeom prst="rect">
            <a:avLst/>
          </a:prstGeom>
          <a:noFill/>
          <a:ln w="9525">
            <a:solidFill>
              <a:schemeClr val="accent2"/>
            </a:solidFill>
            <a:miter lim="800000"/>
            <a:headEnd/>
            <a:tailEnd/>
          </a:ln>
        </p:spPr>
        <p:txBody>
          <a:bodyPr>
            <a:spAutoFit/>
          </a:bodyPr>
          <a:lstStyle/>
          <a:p>
            <a:pPr algn="ctr">
              <a:spcBef>
                <a:spcPct val="50000"/>
              </a:spcBef>
            </a:pPr>
            <a:r>
              <a:rPr lang="fr-FR"/>
              <a:t>Conduites de fuite: régression, maternage</a:t>
            </a:r>
          </a:p>
        </p:txBody>
      </p:sp>
      <p:sp>
        <p:nvSpPr>
          <p:cNvPr id="273416" name="Line 9"/>
          <p:cNvSpPr>
            <a:spLocks noChangeShapeType="1"/>
          </p:cNvSpPr>
          <p:nvPr/>
        </p:nvSpPr>
        <p:spPr bwMode="auto">
          <a:xfrm flipH="1">
            <a:off x="2339975" y="1989138"/>
            <a:ext cx="863600" cy="576262"/>
          </a:xfrm>
          <a:prstGeom prst="line">
            <a:avLst/>
          </a:prstGeom>
          <a:noFill/>
          <a:ln w="9525">
            <a:solidFill>
              <a:schemeClr val="tx1"/>
            </a:solidFill>
            <a:round/>
            <a:headEnd/>
            <a:tailEnd type="triangle" w="med" len="med"/>
          </a:ln>
        </p:spPr>
        <p:txBody>
          <a:bodyPr/>
          <a:lstStyle/>
          <a:p>
            <a:endParaRPr lang="fr-FR"/>
          </a:p>
        </p:txBody>
      </p:sp>
      <p:sp>
        <p:nvSpPr>
          <p:cNvPr id="273417" name="Line 10"/>
          <p:cNvSpPr>
            <a:spLocks noChangeShapeType="1"/>
          </p:cNvSpPr>
          <p:nvPr/>
        </p:nvSpPr>
        <p:spPr bwMode="auto">
          <a:xfrm>
            <a:off x="3203575" y="1989138"/>
            <a:ext cx="1944688" cy="863600"/>
          </a:xfrm>
          <a:prstGeom prst="line">
            <a:avLst/>
          </a:prstGeom>
          <a:noFill/>
          <a:ln w="9525">
            <a:solidFill>
              <a:schemeClr val="tx1"/>
            </a:solidFill>
            <a:round/>
            <a:headEnd/>
            <a:tailEnd type="triangle" w="med" len="med"/>
          </a:ln>
        </p:spPr>
        <p:txBody>
          <a:bodyPr/>
          <a:lstStyle/>
          <a:p>
            <a:endParaRPr lang="fr-FR"/>
          </a:p>
        </p:txBody>
      </p:sp>
      <p:sp>
        <p:nvSpPr>
          <p:cNvPr id="273418" name="Line 11"/>
          <p:cNvSpPr>
            <a:spLocks noChangeShapeType="1"/>
          </p:cNvSpPr>
          <p:nvPr/>
        </p:nvSpPr>
        <p:spPr bwMode="auto">
          <a:xfrm>
            <a:off x="3203575" y="1989138"/>
            <a:ext cx="1081088" cy="2519362"/>
          </a:xfrm>
          <a:prstGeom prst="line">
            <a:avLst/>
          </a:prstGeom>
          <a:noFill/>
          <a:ln w="9525">
            <a:solidFill>
              <a:schemeClr val="tx1"/>
            </a:solidFill>
            <a:round/>
            <a:headEnd/>
            <a:tailEnd type="triangle" w="med" len="med"/>
          </a:ln>
        </p:spPr>
        <p:txBody>
          <a:bodyPr/>
          <a:lstStyle/>
          <a:p>
            <a:endParaRPr lang="fr-FR"/>
          </a:p>
        </p:txBody>
      </p:sp>
      <p:sp>
        <p:nvSpPr>
          <p:cNvPr id="273419" name="Line 12"/>
          <p:cNvSpPr>
            <a:spLocks noChangeShapeType="1"/>
          </p:cNvSpPr>
          <p:nvPr/>
        </p:nvSpPr>
        <p:spPr bwMode="auto">
          <a:xfrm>
            <a:off x="3203575" y="1989138"/>
            <a:ext cx="2520950" cy="2879725"/>
          </a:xfrm>
          <a:prstGeom prst="line">
            <a:avLst/>
          </a:prstGeom>
          <a:noFill/>
          <a:ln w="9525">
            <a:solidFill>
              <a:schemeClr val="tx1"/>
            </a:solidFill>
            <a:round/>
            <a:headEnd/>
            <a:tailEnd type="triangle" w="med" len="med"/>
          </a:ln>
        </p:spPr>
        <p:txBody>
          <a:bodyPr/>
          <a:lstStyle/>
          <a:p>
            <a:endParaRPr lang="fr-FR"/>
          </a:p>
        </p:txBody>
      </p:sp>
      <p:sp>
        <p:nvSpPr>
          <p:cNvPr id="273420" name="Espace réservé du numéro de diapositive 1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50B2D01-F18A-48A6-B8A6-20AECB5C62B2}" type="slidenum">
              <a:rPr lang="fr-FR" sz="1400"/>
              <a:pPr algn="r"/>
              <a:t>50</a:t>
            </a:fld>
            <a:endParaRPr lang="fr-FR"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6"/>
          <p:cNvSpPr>
            <a:spLocks noGrp="1" noChangeArrowheads="1"/>
          </p:cNvSpPr>
          <p:nvPr>
            <p:ph type="sldNum" sz="quarter" idx="12"/>
          </p:nvPr>
        </p:nvSpPr>
        <p:spPr>
          <a:noFill/>
        </p:spPr>
        <p:txBody>
          <a:bodyPr/>
          <a:lstStyle/>
          <a:p>
            <a:fld id="{F4A33E1F-8B39-44BE-86E5-67673E99DF64}" type="slidenum">
              <a:rPr lang="fr-FR" smtClean="0">
                <a:latin typeface="Arial" charset="0"/>
              </a:rPr>
              <a:pPr/>
              <a:t>51</a:t>
            </a:fld>
            <a:endParaRPr lang="fr-FR" smtClean="0">
              <a:latin typeface="Arial" charset="0"/>
            </a:endParaRPr>
          </a:p>
        </p:txBody>
      </p:sp>
      <p:sp>
        <p:nvSpPr>
          <p:cNvPr id="274434" name="Rectangle 4"/>
          <p:cNvSpPr>
            <a:spLocks noGrp="1" noChangeArrowheads="1"/>
          </p:cNvSpPr>
          <p:nvPr>
            <p:ph type="ctrTitle"/>
          </p:nvPr>
        </p:nvSpPr>
        <p:spPr/>
        <p:txBody>
          <a:bodyPr/>
          <a:lstStyle/>
          <a:p>
            <a:r>
              <a:rPr lang="fr-FR" smtClean="0"/>
              <a:t>Examen clinique du sujet âgé</a:t>
            </a:r>
          </a:p>
        </p:txBody>
      </p:sp>
      <p:sp>
        <p:nvSpPr>
          <p:cNvPr id="274435" name="Rectangle 5"/>
          <p:cNvSpPr>
            <a:spLocks noGrp="1" noChangeArrowheads="1"/>
          </p:cNvSpPr>
          <p:nvPr>
            <p:ph type="subTitle" idx="1"/>
          </p:nvPr>
        </p:nvSpPr>
        <p:spPr/>
        <p:txBody>
          <a:bodyPr/>
          <a:lstStyle/>
          <a:p>
            <a:endParaRPr lang="fr-FR"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6"/>
          <p:cNvSpPr>
            <a:spLocks noGrp="1" noChangeArrowheads="1"/>
          </p:cNvSpPr>
          <p:nvPr>
            <p:ph type="sldNum" sz="quarter" idx="12"/>
          </p:nvPr>
        </p:nvSpPr>
        <p:spPr>
          <a:noFill/>
        </p:spPr>
        <p:txBody>
          <a:bodyPr/>
          <a:lstStyle/>
          <a:p>
            <a:fld id="{52313124-3BA6-4C2D-BBD6-29A70FED31C0}" type="slidenum">
              <a:rPr lang="fr-FR" smtClean="0">
                <a:latin typeface="Arial" charset="0"/>
              </a:rPr>
              <a:pPr/>
              <a:t>52</a:t>
            </a:fld>
            <a:endParaRPr lang="fr-FR" smtClean="0">
              <a:latin typeface="Arial" charset="0"/>
            </a:endParaRPr>
          </a:p>
        </p:txBody>
      </p:sp>
      <p:sp>
        <p:nvSpPr>
          <p:cNvPr id="275458" name="Rectangle 2"/>
          <p:cNvSpPr>
            <a:spLocks noGrp="1" noChangeArrowheads="1"/>
          </p:cNvSpPr>
          <p:nvPr>
            <p:ph type="title"/>
          </p:nvPr>
        </p:nvSpPr>
        <p:spPr/>
        <p:txBody>
          <a:bodyPr/>
          <a:lstStyle/>
          <a:p>
            <a:r>
              <a:rPr lang="fr-FR" sz="4000" smtClean="0"/>
              <a:t>Examen clinique</a:t>
            </a:r>
          </a:p>
        </p:txBody>
      </p:sp>
      <p:sp>
        <p:nvSpPr>
          <p:cNvPr id="275459" name="Rectangle 3"/>
          <p:cNvSpPr>
            <a:spLocks noGrp="1" noChangeArrowheads="1"/>
          </p:cNvSpPr>
          <p:nvPr>
            <p:ph type="body" idx="1"/>
          </p:nvPr>
        </p:nvSpPr>
        <p:spPr>
          <a:xfrm>
            <a:off x="755650" y="1700213"/>
            <a:ext cx="7588250" cy="4537075"/>
          </a:xfrm>
        </p:spPr>
        <p:txBody>
          <a:bodyPr/>
          <a:lstStyle/>
          <a:p>
            <a:r>
              <a:rPr lang="fr-FR" sz="2800" smtClean="0"/>
              <a:t>Interrogatoire</a:t>
            </a:r>
          </a:p>
          <a:p>
            <a:r>
              <a:rPr lang="fr-FR" sz="2800" smtClean="0"/>
              <a:t>Examen physique analytique et fonctionnel</a:t>
            </a:r>
          </a:p>
          <a:p>
            <a:r>
              <a:rPr lang="fr-FR" sz="2800" smtClean="0"/>
              <a:t>Evaluation environnementale</a:t>
            </a:r>
          </a:p>
          <a:p>
            <a:r>
              <a:rPr lang="fr-FR" sz="2800" smtClean="0"/>
              <a:t>Evaluation des fonctions cognitives, de l'état nutritionnel et de l'humeur</a:t>
            </a:r>
          </a:p>
          <a:p>
            <a:r>
              <a:rPr lang="fr-FR" sz="2800" smtClean="0"/>
              <a:t>Evaluation de la dépendance</a:t>
            </a:r>
          </a:p>
          <a:p>
            <a:r>
              <a:rPr lang="fr-FR" sz="2800" smtClean="0"/>
              <a:t>Evaluation des besoins et des ressources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91" name="Rectangle 6"/>
          <p:cNvSpPr>
            <a:spLocks noGrp="1" noChangeArrowheads="1"/>
          </p:cNvSpPr>
          <p:nvPr>
            <p:ph type="sldNum" sz="quarter" idx="12"/>
          </p:nvPr>
        </p:nvSpPr>
        <p:spPr>
          <a:noFill/>
        </p:spPr>
        <p:txBody>
          <a:bodyPr/>
          <a:lstStyle/>
          <a:p>
            <a:fld id="{19C3F42F-3ADF-4EB8-A26A-8E6B2918244A}" type="slidenum">
              <a:rPr lang="fr-FR" smtClean="0">
                <a:latin typeface="Arial" charset="0"/>
              </a:rPr>
              <a:pPr/>
              <a:t>53</a:t>
            </a:fld>
            <a:endParaRPr lang="fr-FR" smtClean="0">
              <a:latin typeface="Arial" charset="0"/>
            </a:endParaRPr>
          </a:p>
        </p:txBody>
      </p:sp>
      <p:sp>
        <p:nvSpPr>
          <p:cNvPr id="335892" name="Rectangle 2"/>
          <p:cNvSpPr>
            <a:spLocks noGrp="1" noChangeArrowheads="1"/>
          </p:cNvSpPr>
          <p:nvPr>
            <p:ph type="title"/>
          </p:nvPr>
        </p:nvSpPr>
        <p:spPr>
          <a:xfrm>
            <a:off x="322263" y="274638"/>
            <a:ext cx="8642350" cy="1138237"/>
          </a:xfrm>
        </p:spPr>
        <p:txBody>
          <a:bodyPr/>
          <a:lstStyle/>
          <a:p>
            <a:r>
              <a:rPr lang="fr-FR" sz="4000" smtClean="0"/>
              <a:t>Evaluation globale</a:t>
            </a:r>
            <a:br>
              <a:rPr lang="fr-FR" sz="4000" smtClean="0"/>
            </a:br>
            <a:r>
              <a:rPr lang="fr-FR" sz="4000" smtClean="0"/>
              <a:t>Evaluation gériatrique standardisée</a:t>
            </a:r>
          </a:p>
        </p:txBody>
      </p:sp>
      <p:sp>
        <p:nvSpPr>
          <p:cNvPr id="335893" name="Rectangle 3"/>
          <p:cNvSpPr>
            <a:spLocks noGrp="1" noChangeArrowheads="1"/>
          </p:cNvSpPr>
          <p:nvPr>
            <p:ph type="body" sz="half" idx="1"/>
          </p:nvPr>
        </p:nvSpPr>
        <p:spPr>
          <a:xfrm>
            <a:off x="468313" y="2060575"/>
            <a:ext cx="4319587" cy="3816350"/>
          </a:xfrm>
        </p:spPr>
        <p:txBody>
          <a:bodyPr/>
          <a:lstStyle/>
          <a:p>
            <a:pPr marL="609600" indent="-609600">
              <a:lnSpc>
                <a:spcPct val="90000"/>
              </a:lnSpc>
            </a:pPr>
            <a:r>
              <a:rPr lang="fr-FR" sz="2800" smtClean="0"/>
              <a:t>Médicale</a:t>
            </a:r>
          </a:p>
          <a:p>
            <a:pPr marL="609600" indent="-609600">
              <a:lnSpc>
                <a:spcPct val="90000"/>
              </a:lnSpc>
            </a:pPr>
            <a:r>
              <a:rPr lang="fr-FR" sz="2800" smtClean="0"/>
              <a:t>Fonctionnelle</a:t>
            </a:r>
          </a:p>
          <a:p>
            <a:pPr marL="609600" indent="-609600">
              <a:lnSpc>
                <a:spcPct val="90000"/>
              </a:lnSpc>
            </a:pPr>
            <a:r>
              <a:rPr lang="fr-FR" sz="2800" smtClean="0"/>
              <a:t>Psychologique</a:t>
            </a:r>
          </a:p>
          <a:p>
            <a:pPr marL="609600" indent="-609600">
              <a:lnSpc>
                <a:spcPct val="90000"/>
              </a:lnSpc>
            </a:pPr>
            <a:r>
              <a:rPr lang="fr-FR" sz="2800" smtClean="0"/>
              <a:t>Sociale</a:t>
            </a:r>
          </a:p>
          <a:p>
            <a:pPr marL="609600" indent="-609600">
              <a:lnSpc>
                <a:spcPct val="90000"/>
              </a:lnSpc>
            </a:pPr>
            <a:endParaRPr lang="fr-FR" sz="2800" smtClean="0"/>
          </a:p>
          <a:p>
            <a:pPr marL="609600" indent="-609600">
              <a:lnSpc>
                <a:spcPct val="90000"/>
              </a:lnSpc>
              <a:buFont typeface="Wingdings" pitchFamily="2" charset="2"/>
              <a:buChar char="Ø"/>
            </a:pPr>
            <a:r>
              <a:rPr lang="fr-CA" sz="2800" smtClean="0"/>
              <a:t>Travail en équipe multiprofessionnelle</a:t>
            </a:r>
          </a:p>
        </p:txBody>
      </p:sp>
      <p:sp>
        <p:nvSpPr>
          <p:cNvPr id="335894" name="Text Box 4"/>
          <p:cNvSpPr txBox="1">
            <a:spLocks noChangeArrowheads="1"/>
          </p:cNvSpPr>
          <p:nvPr/>
        </p:nvSpPr>
        <p:spPr bwMode="auto">
          <a:xfrm>
            <a:off x="6011863" y="1844675"/>
            <a:ext cx="1296987" cy="366713"/>
          </a:xfrm>
          <a:prstGeom prst="rect">
            <a:avLst/>
          </a:prstGeom>
          <a:noFill/>
          <a:ln w="9525">
            <a:noFill/>
            <a:miter lim="800000"/>
            <a:headEnd/>
            <a:tailEnd/>
          </a:ln>
        </p:spPr>
        <p:txBody>
          <a:bodyPr>
            <a:spAutoFit/>
          </a:bodyPr>
          <a:lstStyle/>
          <a:p>
            <a:pPr algn="ctr">
              <a:spcBef>
                <a:spcPct val="50000"/>
              </a:spcBef>
            </a:pPr>
            <a:r>
              <a:rPr lang="fr-FR" sz="1800"/>
              <a:t>Médicale</a:t>
            </a:r>
          </a:p>
        </p:txBody>
      </p:sp>
      <p:sp>
        <p:nvSpPr>
          <p:cNvPr id="335895" name="Text Box 5"/>
          <p:cNvSpPr txBox="1">
            <a:spLocks noChangeArrowheads="1"/>
          </p:cNvSpPr>
          <p:nvPr/>
        </p:nvSpPr>
        <p:spPr bwMode="auto">
          <a:xfrm>
            <a:off x="4211638" y="3141663"/>
            <a:ext cx="1728787" cy="366712"/>
          </a:xfrm>
          <a:prstGeom prst="rect">
            <a:avLst/>
          </a:prstGeom>
          <a:noFill/>
          <a:ln w="9525">
            <a:noFill/>
            <a:miter lim="800000"/>
            <a:headEnd/>
            <a:tailEnd/>
          </a:ln>
        </p:spPr>
        <p:txBody>
          <a:bodyPr>
            <a:spAutoFit/>
          </a:bodyPr>
          <a:lstStyle/>
          <a:p>
            <a:pPr>
              <a:spcBef>
                <a:spcPct val="50000"/>
              </a:spcBef>
            </a:pPr>
            <a:r>
              <a:rPr lang="fr-FR" sz="1800"/>
              <a:t>Psychologique</a:t>
            </a:r>
          </a:p>
        </p:txBody>
      </p:sp>
      <p:sp>
        <p:nvSpPr>
          <p:cNvPr id="335896" name="Text Box 6"/>
          <p:cNvSpPr txBox="1">
            <a:spLocks noChangeArrowheads="1"/>
          </p:cNvSpPr>
          <p:nvPr/>
        </p:nvSpPr>
        <p:spPr bwMode="auto">
          <a:xfrm>
            <a:off x="6011863" y="4508500"/>
            <a:ext cx="1296987" cy="366713"/>
          </a:xfrm>
          <a:prstGeom prst="rect">
            <a:avLst/>
          </a:prstGeom>
          <a:noFill/>
          <a:ln w="9525">
            <a:noFill/>
            <a:miter lim="800000"/>
            <a:headEnd/>
            <a:tailEnd/>
          </a:ln>
        </p:spPr>
        <p:txBody>
          <a:bodyPr>
            <a:spAutoFit/>
          </a:bodyPr>
          <a:lstStyle/>
          <a:p>
            <a:pPr algn="ctr">
              <a:spcBef>
                <a:spcPct val="50000"/>
              </a:spcBef>
            </a:pPr>
            <a:r>
              <a:rPr lang="fr-FR" sz="1800"/>
              <a:t>Sociale</a:t>
            </a:r>
          </a:p>
        </p:txBody>
      </p:sp>
      <p:sp>
        <p:nvSpPr>
          <p:cNvPr id="335897" name="Rectangle 7"/>
          <p:cNvSpPr>
            <a:spLocks noChangeArrowheads="1"/>
          </p:cNvSpPr>
          <p:nvPr/>
        </p:nvSpPr>
        <p:spPr bwMode="auto">
          <a:xfrm>
            <a:off x="827088" y="5157788"/>
            <a:ext cx="7772400" cy="1470025"/>
          </a:xfrm>
          <a:prstGeom prst="rect">
            <a:avLst/>
          </a:prstGeom>
          <a:noFill/>
          <a:ln w="9525">
            <a:noFill/>
            <a:miter lim="800000"/>
            <a:headEnd/>
            <a:tailEnd/>
          </a:ln>
        </p:spPr>
        <p:txBody>
          <a:bodyPr anchor="ctr"/>
          <a:lstStyle/>
          <a:p>
            <a:pPr algn="ctr" eaLnBrk="0" hangingPunct="0"/>
            <a:r>
              <a:rPr lang="fr-FR">
                <a:solidFill>
                  <a:schemeClr val="folHlink"/>
                </a:solidFill>
              </a:rPr>
              <a:t>« La gériatrie n’est pas faite pour le solitaire »</a:t>
            </a:r>
            <a:br>
              <a:rPr lang="fr-FR">
                <a:solidFill>
                  <a:schemeClr val="folHlink"/>
                </a:solidFill>
              </a:rPr>
            </a:br>
            <a:r>
              <a:rPr lang="fr-FR" sz="1800">
                <a:solidFill>
                  <a:schemeClr val="folHlink"/>
                </a:solidFill>
              </a:rPr>
              <a:t>Pr. Roger DUFRESNE</a:t>
            </a:r>
            <a:br>
              <a:rPr lang="fr-FR" sz="1800">
                <a:solidFill>
                  <a:schemeClr val="folHlink"/>
                </a:solidFill>
              </a:rPr>
            </a:br>
            <a:r>
              <a:rPr lang="fr-FR" sz="1800">
                <a:solidFill>
                  <a:schemeClr val="folHlink"/>
                </a:solidFill>
              </a:rPr>
              <a:t>Faculté de Médecine de Sherbrooke</a:t>
            </a:r>
          </a:p>
        </p:txBody>
      </p:sp>
      <p:sp>
        <p:nvSpPr>
          <p:cNvPr id="335898" name="Text Box 8"/>
          <p:cNvSpPr txBox="1">
            <a:spLocks noChangeArrowheads="1"/>
          </p:cNvSpPr>
          <p:nvPr/>
        </p:nvSpPr>
        <p:spPr bwMode="auto">
          <a:xfrm>
            <a:off x="7235825" y="3141663"/>
            <a:ext cx="1584325" cy="366712"/>
          </a:xfrm>
          <a:prstGeom prst="rect">
            <a:avLst/>
          </a:prstGeom>
          <a:noFill/>
          <a:ln w="9525">
            <a:noFill/>
            <a:miter lim="800000"/>
            <a:headEnd/>
            <a:tailEnd/>
          </a:ln>
        </p:spPr>
        <p:txBody>
          <a:bodyPr>
            <a:spAutoFit/>
          </a:bodyPr>
          <a:lstStyle/>
          <a:p>
            <a:pPr>
              <a:spcBef>
                <a:spcPct val="50000"/>
              </a:spcBef>
            </a:pPr>
            <a:r>
              <a:rPr lang="fr-FR" sz="1800"/>
              <a:t>Fonctionnelle</a:t>
            </a:r>
          </a:p>
        </p:txBody>
      </p:sp>
      <p:graphicFrame>
        <p:nvGraphicFramePr>
          <p:cNvPr id="335881" name="Diagram 9"/>
          <p:cNvGraphicFramePr>
            <a:graphicFrameLocks/>
          </p:cNvGraphicFramePr>
          <p:nvPr>
            <p:ph sz="half" idx="2"/>
          </p:nvPr>
        </p:nvGraphicFramePr>
        <p:xfrm>
          <a:off x="4545013" y="1485900"/>
          <a:ext cx="4175125" cy="3743325"/>
        </p:xfrm>
        <a:graphic>
          <a:graphicData uri="http://schemas.openxmlformats.org/drawingml/2006/compatibility">
            <com:legacyDrawing xmlns:com="http://schemas.openxmlformats.org/drawingml/2006/compatibility" spid="_x0000_s335881"/>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6"/>
          <p:cNvSpPr>
            <a:spLocks noGrp="1" noChangeArrowheads="1"/>
          </p:cNvSpPr>
          <p:nvPr>
            <p:ph type="sldNum" sz="quarter" idx="12"/>
          </p:nvPr>
        </p:nvSpPr>
        <p:spPr>
          <a:noFill/>
        </p:spPr>
        <p:txBody>
          <a:bodyPr/>
          <a:lstStyle/>
          <a:p>
            <a:fld id="{A09E39C7-CF57-4019-9237-C937B6A72761}" type="slidenum">
              <a:rPr lang="fr-FR" smtClean="0">
                <a:latin typeface="Arial" charset="0"/>
              </a:rPr>
              <a:pPr/>
              <a:t>54</a:t>
            </a:fld>
            <a:endParaRPr lang="fr-FR" smtClean="0">
              <a:latin typeface="Arial" charset="0"/>
            </a:endParaRPr>
          </a:p>
        </p:txBody>
      </p:sp>
      <p:sp>
        <p:nvSpPr>
          <p:cNvPr id="340994" name="Rectangle 2"/>
          <p:cNvSpPr>
            <a:spLocks noGrp="1" noChangeArrowheads="1"/>
          </p:cNvSpPr>
          <p:nvPr>
            <p:ph type="title" idx="4294967295"/>
          </p:nvPr>
        </p:nvSpPr>
        <p:spPr>
          <a:xfrm>
            <a:off x="457200" y="274638"/>
            <a:ext cx="8229600" cy="922337"/>
          </a:xfrm>
        </p:spPr>
        <p:txBody>
          <a:bodyPr/>
          <a:lstStyle/>
          <a:p>
            <a:pPr eaLnBrk="1" hangingPunct="1"/>
            <a:r>
              <a:rPr lang="fr-FR" sz="4000" smtClean="0"/>
              <a:t>Evaluation gériatrique standardisée</a:t>
            </a:r>
          </a:p>
        </p:txBody>
      </p:sp>
      <p:graphicFrame>
        <p:nvGraphicFramePr>
          <p:cNvPr id="128003" name="Group 3"/>
          <p:cNvGraphicFramePr>
            <a:graphicFrameLocks noGrp="1"/>
          </p:cNvGraphicFramePr>
          <p:nvPr>
            <p:ph type="tbl" idx="4294967295"/>
          </p:nvPr>
        </p:nvGraphicFramePr>
        <p:xfrm>
          <a:off x="468313" y="1196975"/>
          <a:ext cx="8229600" cy="5354638"/>
        </p:xfrm>
        <a:graphic>
          <a:graphicData uri="http://schemas.openxmlformats.org/drawingml/2006/table">
            <a:tbl>
              <a:tblPr/>
              <a:tblGrid>
                <a:gridCol w="2743200"/>
                <a:gridCol w="2743200"/>
                <a:gridCol w="2743200"/>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rPr>
                        <a:t>Dimension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rPr>
                        <a:t>Outil d’évaluation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rPr>
                        <a:t>Corrélation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Etat fonctionnel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Autonomie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ADL et IADL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Espérance de vie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Tolérance au 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Comorbidité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Indices de comorbidité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Espérance de vie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Tolérance au 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Cognition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MMS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Espérance de vie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Tolérance au stress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Dépendance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Thymie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GDS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Espérance de vie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Motivation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Etat nutritionnel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MNA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Espérance de vie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Tolérance au 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Polymédication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Nombre de médicaments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Risque d’interactions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Syndromes gériatriques: confusion, chute, incontinence…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Espérance de vie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Dépendance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1033" name="Espace réservé du numéro de diapositive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79BC75B-CA8B-487E-9B44-466A46E7B4E7}" type="slidenum">
              <a:rPr lang="fr-FR" sz="1400">
                <a:cs typeface="Arial" charset="0"/>
              </a:rPr>
              <a:pPr algn="r"/>
              <a:t>54</a:t>
            </a:fld>
            <a:endParaRPr lang="fr-FR" sz="1400">
              <a:cs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6"/>
          <p:cNvSpPr>
            <a:spLocks noGrp="1" noChangeArrowheads="1"/>
          </p:cNvSpPr>
          <p:nvPr>
            <p:ph type="sldNum" sz="quarter" idx="12"/>
          </p:nvPr>
        </p:nvSpPr>
        <p:spPr>
          <a:noFill/>
        </p:spPr>
        <p:txBody>
          <a:bodyPr/>
          <a:lstStyle/>
          <a:p>
            <a:fld id="{352B85A7-F698-4D40-9064-5A449FF1D99F}" type="slidenum">
              <a:rPr lang="fr-FR" smtClean="0">
                <a:latin typeface="Arial" charset="0"/>
              </a:rPr>
              <a:pPr/>
              <a:t>55</a:t>
            </a:fld>
            <a:endParaRPr lang="fr-FR" smtClean="0">
              <a:latin typeface="Arial" charset="0"/>
            </a:endParaRPr>
          </a:p>
        </p:txBody>
      </p:sp>
      <p:sp>
        <p:nvSpPr>
          <p:cNvPr id="337922" name="Rectangle 2"/>
          <p:cNvSpPr>
            <a:spLocks noGrp="1" noChangeArrowheads="1"/>
          </p:cNvSpPr>
          <p:nvPr>
            <p:ph type="title"/>
          </p:nvPr>
        </p:nvSpPr>
        <p:spPr/>
        <p:txBody>
          <a:bodyPr/>
          <a:lstStyle/>
          <a:p>
            <a:r>
              <a:rPr lang="fr-FR" smtClean="0"/>
              <a:t>Examen du malade âgé</a:t>
            </a:r>
          </a:p>
        </p:txBody>
      </p:sp>
      <p:sp>
        <p:nvSpPr>
          <p:cNvPr id="337923" name="Rectangle 3"/>
          <p:cNvSpPr>
            <a:spLocks noGrp="1" noChangeArrowheads="1"/>
          </p:cNvSpPr>
          <p:nvPr>
            <p:ph type="body" idx="1"/>
          </p:nvPr>
        </p:nvSpPr>
        <p:spPr/>
        <p:txBody>
          <a:bodyPr/>
          <a:lstStyle/>
          <a:p>
            <a:pPr>
              <a:lnSpc>
                <a:spcPct val="90000"/>
              </a:lnSpc>
            </a:pPr>
            <a:r>
              <a:rPr lang="fr-FR" smtClean="0"/>
              <a:t>L'examen du malade âgé est rendu difficile du fait des déficiences habituelles : hypoacousie, diminution de l'acuité visuelle, troubles mnésiques, détérioration des fonctions cognitives, enraidissements articulaires, etc…. </a:t>
            </a:r>
          </a:p>
          <a:p>
            <a:pPr>
              <a:lnSpc>
                <a:spcPct val="90000"/>
              </a:lnSpc>
            </a:pPr>
            <a:r>
              <a:rPr lang="fr-FR" smtClean="0"/>
              <a:t>Le médecin doit tenir compte de ces difficultés et adapter sa technique d'examen aux possibilités du malade.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6"/>
          <p:cNvSpPr>
            <a:spLocks noGrp="1" noChangeArrowheads="1"/>
          </p:cNvSpPr>
          <p:nvPr>
            <p:ph type="sldNum" sz="quarter" idx="12"/>
          </p:nvPr>
        </p:nvSpPr>
        <p:spPr>
          <a:noFill/>
        </p:spPr>
        <p:txBody>
          <a:bodyPr/>
          <a:lstStyle/>
          <a:p>
            <a:fld id="{663D871D-EF53-4DAE-B2A8-C9E2B500329A}" type="slidenum">
              <a:rPr lang="fr-FR" smtClean="0">
                <a:latin typeface="Arial" charset="0"/>
              </a:rPr>
              <a:pPr/>
              <a:t>56</a:t>
            </a:fld>
            <a:endParaRPr lang="fr-FR" smtClean="0">
              <a:latin typeface="Arial" charset="0"/>
            </a:endParaRPr>
          </a:p>
        </p:txBody>
      </p:sp>
      <p:graphicFrame>
        <p:nvGraphicFramePr>
          <p:cNvPr id="334886" name="Group 38"/>
          <p:cNvGraphicFramePr>
            <a:graphicFrameLocks noGrp="1"/>
          </p:cNvGraphicFramePr>
          <p:nvPr/>
        </p:nvGraphicFramePr>
        <p:xfrm>
          <a:off x="1042988" y="39688"/>
          <a:ext cx="7200900" cy="6858000"/>
        </p:xfrm>
        <a:graphic>
          <a:graphicData uri="http://schemas.openxmlformats.org/drawingml/2006/table">
            <a:tbl>
              <a:tblPr/>
              <a:tblGrid>
                <a:gridCol w="3600450"/>
                <a:gridCol w="3600450"/>
              </a:tblGrid>
              <a:tr h="5027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latin typeface="Arial" charset="0"/>
                          <a:cs typeface="Times New Roman" pitchFamily="18" charset="0"/>
                        </a:rPr>
                        <a:t>Déficit auditif :</a:t>
                      </a:r>
                      <a:endParaRPr kumimoji="0" lang="fr-FR" sz="1000" b="0" i="0" u="none" strike="noStrike" cap="none" normalizeH="0" baseline="0" smtClean="0">
                        <a:ln>
                          <a:noFill/>
                        </a:ln>
                        <a:solidFill>
                          <a:srgbClr val="FFFF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Parler lentement et distinctement, dans une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pièce silencieuse et sans résonnance.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Quand la malade est déjà appareillé pour</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une hypoacousie, s'assurer que le dispositif</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fonctionne (pile, mise en fonction, réglage,…).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Une seule personne doit parler à la fois.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Se placer face au malade qui a pu apprendre à compenser son déficit en lisant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-au moins partiellement- sur les lèvres de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son interlocuteur.</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Choisir la "bonne oreille"! (la presbyacousie du sujet âgé est souvent bilatérale, mais asymétrique).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Ne pas grimacer pour articuler : dans ce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cas, le malade qui a appris à lire sur les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lèvres ne reconnait plus l'expression que les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mots donnent au visage.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Elever le timbre de la voix plus que son</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intensité. Certaines hypoacousies sont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caractérisées par un effet de seuil qui, une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fois franchi, donne au malade la même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impression de cri que celle que nous percevons.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C'est désagréable pour tout le monde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et le malade se vexe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Un stéthoscope peut rendre de grands services... en le mettant sur les oreilles du</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malade et en parlant dans le pavillon.</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latin typeface="Arial" charset="0"/>
                          <a:cs typeface="Times New Roman" pitchFamily="18" charset="0"/>
                        </a:rPr>
                        <a:t>Déficit visuel :</a:t>
                      </a:r>
                      <a:endParaRPr kumimoji="0" lang="fr-FR" sz="1000" b="0" i="0" u="none" strike="noStrike" cap="none" normalizeH="0" baseline="0" smtClean="0">
                        <a:ln>
                          <a:noFill/>
                        </a:ln>
                        <a:solidFill>
                          <a:srgbClr val="FFFF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Rechercher les lunettes si elles existent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Tenir la main du sujet âgé qu'on interroge.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Pendant l'entretien, se placer sous un bon</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éclairage pour que le malade puisse distinguer le visage du médecin.</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Eviter de se placer à contre-jour car les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sujets porteurs d'une cataracte sont invariablement éblouis.</a:t>
                      </a: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latin typeface="Arial" charset="0"/>
                          <a:cs typeface="Times New Roman" pitchFamily="18" charset="0"/>
                        </a:rPr>
                        <a:t>Troubles mnésiques et troubles cognitifs :</a:t>
                      </a:r>
                      <a:endParaRPr kumimoji="0" lang="fr-FR" sz="1000" b="0" i="0" u="none" strike="noStrike" cap="none" normalizeH="0" baseline="0" smtClean="0">
                        <a:ln>
                          <a:noFill/>
                        </a:ln>
                        <a:solidFill>
                          <a:srgbClr val="FFFF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Ils ne justifient pas l'abandon de l'interrogatoire, car certains éléments du récit peuvent être bien conservés.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Calmer l'angoisse du malade et l'aider dans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ses recherches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Si le malade s'impatiente ou s'irrite, ou si</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les renseignements obtenus ne sont pas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fiables, il est préférable de renoncer provisoirement à l'interrogatoire, et de questionner l'entourage. Ces notions serviront ensuite à aider le malade dans son propre récit.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latin typeface="Arial" charset="0"/>
                          <a:cs typeface="Times New Roman" pitchFamily="18" charset="0"/>
                        </a:rPr>
                        <a:t>Troubles du langage :</a:t>
                      </a:r>
                      <a:endParaRPr kumimoji="0" lang="fr-FR" sz="1000" b="0" i="0" u="none" strike="noStrike" cap="none" normalizeH="0" baseline="0" smtClean="0">
                        <a:ln>
                          <a:noFill/>
                        </a:ln>
                        <a:solidFill>
                          <a:srgbClr val="FFFF0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Ne pas parler fort ou en langage "petit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nègre"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Employer un langage simple, et répéter la</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question sous différentes formes grammaticales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Ne pas insister pour ne pas décourager le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malade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Poser un maximum de questions dont la</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réponse peut être donnée par oui ou par</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non</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Faire lire les questions et faire écrire les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réponses quand la lecture et l'écriture sont</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(relativement) conservées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La possibilité de montrer du doigt est théoriquement conservée.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latin typeface="Arial" charset="0"/>
                          <a:cs typeface="Times New Roman" pitchFamily="18" charset="0"/>
                        </a:rPr>
                        <a:t>Déshabillage et habillage</a:t>
                      </a:r>
                      <a:r>
                        <a:rPr kumimoji="0" lang="fr-FR" sz="1200" b="1" i="0" u="none" strike="noStrike" cap="none" normalizeH="0" baseline="0" smtClean="0">
                          <a:ln>
                            <a:noFill/>
                          </a:ln>
                          <a:solidFill>
                            <a:schemeClr val="tx1"/>
                          </a:solidFill>
                          <a:effectLst/>
                          <a:latin typeface="Arial" charset="0"/>
                          <a:cs typeface="Times New Roman" pitchFamily="18" charset="0"/>
                        </a:rPr>
                        <a:t> :</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Ils peuvent être gênés par les déficits physiques (enraidissements articulaires en particulier)</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Déshabillage et habillage font néanmoins</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partie de l'examen clinique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La pudeur existe à tout âge…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Ne pas "faire à la place" trop tôt : observer</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d'abord</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 Aider dans un second temps : c'est un acte</a:t>
                      </a:r>
                      <a:endParaRPr kumimoji="0" lang="fr-FR" sz="10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Times New Roman" pitchFamily="18" charset="0"/>
                        </a:rPr>
                        <a:t>relationnel qui facilite la suite de l'entretien.</a:t>
                      </a: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6" name="Rectangle 6"/>
          <p:cNvSpPr>
            <a:spLocks noGrp="1" noChangeArrowheads="1"/>
          </p:cNvSpPr>
          <p:nvPr>
            <p:ph type="sldNum" sz="quarter" idx="12"/>
          </p:nvPr>
        </p:nvSpPr>
        <p:spPr>
          <a:noFill/>
        </p:spPr>
        <p:txBody>
          <a:bodyPr/>
          <a:lstStyle/>
          <a:p>
            <a:fld id="{20768504-7854-4BFB-8156-539A10CE8AEC}" type="slidenum">
              <a:rPr lang="fr-FR" smtClean="0">
                <a:latin typeface="Arial" charset="0"/>
              </a:rPr>
              <a:pPr/>
              <a:t>57</a:t>
            </a:fld>
            <a:endParaRPr lang="fr-FR" smtClean="0">
              <a:latin typeface="Arial" charset="0"/>
            </a:endParaRPr>
          </a:p>
        </p:txBody>
      </p:sp>
      <p:sp>
        <p:nvSpPr>
          <p:cNvPr id="336907" name="Rectangle 2"/>
          <p:cNvSpPr>
            <a:spLocks noGrp="1" noChangeArrowheads="1"/>
          </p:cNvSpPr>
          <p:nvPr>
            <p:ph type="title"/>
          </p:nvPr>
        </p:nvSpPr>
        <p:spPr/>
        <p:txBody>
          <a:bodyPr/>
          <a:lstStyle/>
          <a:p>
            <a:r>
              <a:rPr lang="fr-FR" smtClean="0"/>
              <a:t>Approche gériatrique</a:t>
            </a:r>
          </a:p>
        </p:txBody>
      </p:sp>
      <p:graphicFrame>
        <p:nvGraphicFramePr>
          <p:cNvPr id="336899" name="Organization Chart 3"/>
          <p:cNvGraphicFramePr>
            <a:graphicFrameLocks/>
          </p:cNvGraphicFramePr>
          <p:nvPr>
            <p:ph idx="1"/>
          </p:nvPr>
        </p:nvGraphicFramePr>
        <p:xfrm>
          <a:off x="431800" y="1585913"/>
          <a:ext cx="8208963" cy="4464050"/>
        </p:xfrm>
        <a:graphic>
          <a:graphicData uri="http://schemas.openxmlformats.org/drawingml/2006/compatibility">
            <com:legacyDrawing xmlns:com="http://schemas.openxmlformats.org/drawingml/2006/compatibility" spid="_x0000_s336899"/>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6"/>
          <p:cNvSpPr>
            <a:spLocks noGrp="1" noChangeArrowheads="1"/>
          </p:cNvSpPr>
          <p:nvPr>
            <p:ph type="sldNum" sz="quarter" idx="12"/>
          </p:nvPr>
        </p:nvSpPr>
        <p:spPr>
          <a:noFill/>
        </p:spPr>
        <p:txBody>
          <a:bodyPr/>
          <a:lstStyle/>
          <a:p>
            <a:fld id="{94971B5F-E234-43F2-9041-DC2D6A4C7134}" type="slidenum">
              <a:rPr lang="fr-FR" smtClean="0">
                <a:latin typeface="Arial" charset="0"/>
              </a:rPr>
              <a:pPr/>
              <a:t>58</a:t>
            </a:fld>
            <a:endParaRPr lang="fr-FR" smtClean="0">
              <a:latin typeface="Arial" charset="0"/>
            </a:endParaRPr>
          </a:p>
        </p:txBody>
      </p:sp>
      <p:sp>
        <p:nvSpPr>
          <p:cNvPr id="342018" name="Rectangle 2"/>
          <p:cNvSpPr>
            <a:spLocks noGrp="1" noChangeArrowheads="1"/>
          </p:cNvSpPr>
          <p:nvPr>
            <p:ph type="title"/>
          </p:nvPr>
        </p:nvSpPr>
        <p:spPr/>
        <p:txBody>
          <a:bodyPr/>
          <a:lstStyle/>
          <a:p>
            <a:r>
              <a:rPr lang="fr-FR" sz="3600" smtClean="0"/>
              <a:t>Deux erreurs doivent être évitées dans la prise en soins d’un malade âgé</a:t>
            </a:r>
            <a:r>
              <a:rPr lang="fr-FR" sz="4000" smtClean="0"/>
              <a:t> </a:t>
            </a:r>
          </a:p>
        </p:txBody>
      </p:sp>
      <p:sp>
        <p:nvSpPr>
          <p:cNvPr id="342019" name="Rectangle 3"/>
          <p:cNvSpPr>
            <a:spLocks noGrp="1" noChangeArrowheads="1"/>
          </p:cNvSpPr>
          <p:nvPr>
            <p:ph type="body" idx="1"/>
          </p:nvPr>
        </p:nvSpPr>
        <p:spPr>
          <a:xfrm>
            <a:off x="457200" y="1600200"/>
            <a:ext cx="8229600" cy="4852988"/>
          </a:xfrm>
        </p:spPr>
        <p:txBody>
          <a:bodyPr/>
          <a:lstStyle/>
          <a:p>
            <a:pPr>
              <a:lnSpc>
                <a:spcPct val="90000"/>
              </a:lnSpc>
            </a:pPr>
            <a:r>
              <a:rPr lang="fr-FR" sz="2800" smtClean="0"/>
              <a:t>La première consiste à « réinventer » la médecine parce que le malade est différent et ne correspond pas à la description typique que l’on nous a apprise. </a:t>
            </a:r>
          </a:p>
          <a:p>
            <a:pPr lvl="1">
              <a:lnSpc>
                <a:spcPct val="90000"/>
              </a:lnSpc>
            </a:pPr>
            <a:endParaRPr lang="fr-FR" sz="2400" smtClean="0"/>
          </a:p>
          <a:p>
            <a:pPr>
              <a:lnSpc>
                <a:spcPct val="90000"/>
              </a:lnSpc>
            </a:pPr>
            <a:r>
              <a:rPr lang="fr-FR" sz="2800" smtClean="0"/>
              <a:t>La seconde erreur consiste à traiter le malade âgé comme tout autre malade. </a:t>
            </a:r>
          </a:p>
          <a:p>
            <a:pPr lvl="1">
              <a:lnSpc>
                <a:spcPct val="90000"/>
              </a:lnSpc>
            </a:pPr>
            <a:r>
              <a:rPr lang="fr-FR" sz="2400" smtClean="0"/>
              <a:t>C’est ignorer la fragilité qui lui est propre et l’exposer à des complications sévères qui peuvent conduire à la perte d’autonomie, à des hospitalisations prolongées et répétées, à l’institutionnalisation ou au décès.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6"/>
          <p:cNvSpPr>
            <a:spLocks noGrp="1" noChangeArrowheads="1"/>
          </p:cNvSpPr>
          <p:nvPr>
            <p:ph type="sldNum" sz="quarter" idx="12"/>
          </p:nvPr>
        </p:nvSpPr>
        <p:spPr>
          <a:noFill/>
        </p:spPr>
        <p:txBody>
          <a:bodyPr/>
          <a:lstStyle/>
          <a:p>
            <a:fld id="{F52835A5-831E-41EB-876C-C35DE0B61B62}" type="slidenum">
              <a:rPr lang="fr-FR" smtClean="0">
                <a:latin typeface="Arial" charset="0"/>
              </a:rPr>
              <a:pPr/>
              <a:t>6</a:t>
            </a:fld>
            <a:endParaRPr lang="fr-FR" smtClean="0">
              <a:latin typeface="Arial" charset="0"/>
            </a:endParaRPr>
          </a:p>
        </p:txBody>
      </p:sp>
      <p:sp>
        <p:nvSpPr>
          <p:cNvPr id="2140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sz="1800"/>
          </a:p>
        </p:txBody>
      </p:sp>
      <p:graphicFrame>
        <p:nvGraphicFramePr>
          <p:cNvPr id="214019" name="Object 3"/>
          <p:cNvGraphicFramePr>
            <a:graphicFrameLocks noChangeAspect="1"/>
          </p:cNvGraphicFramePr>
          <p:nvPr>
            <p:ph idx="4294967295"/>
          </p:nvPr>
        </p:nvGraphicFramePr>
        <p:xfrm>
          <a:off x="0" y="0"/>
          <a:ext cx="9183688" cy="6858000"/>
        </p:xfrm>
        <a:graphic>
          <a:graphicData uri="http://schemas.openxmlformats.org/presentationml/2006/ole">
            <p:oleObj spid="_x0000_s214019" name="Graphique" r:id="rId3" imgW="6467551" imgH="3819449" progId="Excel.Chart.8">
              <p:embed/>
            </p:oleObj>
          </a:graphicData>
        </a:graphic>
      </p:graphicFrame>
      <p:sp>
        <p:nvSpPr>
          <p:cNvPr id="214022" name="Line 4"/>
          <p:cNvSpPr>
            <a:spLocks noChangeShapeType="1"/>
          </p:cNvSpPr>
          <p:nvPr/>
        </p:nvSpPr>
        <p:spPr bwMode="auto">
          <a:xfrm>
            <a:off x="323850" y="2708275"/>
            <a:ext cx="8569325" cy="792163"/>
          </a:xfrm>
          <a:prstGeom prst="line">
            <a:avLst/>
          </a:prstGeom>
          <a:noFill/>
          <a:ln w="31750">
            <a:solidFill>
              <a:srgbClr val="FF0000"/>
            </a:solidFill>
            <a:round/>
            <a:headEnd/>
            <a:tailEnd/>
          </a:ln>
        </p:spPr>
        <p:txBody>
          <a:bodyPr/>
          <a:lstStyle/>
          <a:p>
            <a:endParaRPr lang="fr-FR"/>
          </a:p>
        </p:txBody>
      </p:sp>
      <p:sp>
        <p:nvSpPr>
          <p:cNvPr id="214023" name="Line 5"/>
          <p:cNvSpPr>
            <a:spLocks noChangeShapeType="1"/>
          </p:cNvSpPr>
          <p:nvPr/>
        </p:nvSpPr>
        <p:spPr bwMode="auto">
          <a:xfrm>
            <a:off x="468313" y="2349500"/>
            <a:ext cx="8351837" cy="503238"/>
          </a:xfrm>
          <a:prstGeom prst="line">
            <a:avLst/>
          </a:prstGeom>
          <a:noFill/>
          <a:ln w="28575">
            <a:solidFill>
              <a:srgbClr val="00FF00"/>
            </a:solidFill>
            <a:round/>
            <a:headEnd/>
            <a:tailEnd/>
          </a:ln>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6"/>
          <p:cNvSpPr>
            <a:spLocks noGrp="1" noChangeArrowheads="1"/>
          </p:cNvSpPr>
          <p:nvPr>
            <p:ph type="sldNum" sz="quarter" idx="12"/>
          </p:nvPr>
        </p:nvSpPr>
        <p:spPr>
          <a:noFill/>
        </p:spPr>
        <p:txBody>
          <a:bodyPr/>
          <a:lstStyle/>
          <a:p>
            <a:fld id="{85E3A4B5-FB0A-4356-93B7-38C66375C6F0}" type="slidenum">
              <a:rPr lang="fr-FR" smtClean="0">
                <a:latin typeface="Arial" charset="0"/>
              </a:rPr>
              <a:pPr/>
              <a:t>7</a:t>
            </a:fld>
            <a:endParaRPr lang="fr-FR" smtClean="0">
              <a:latin typeface="Arial" charset="0"/>
            </a:endParaRPr>
          </a:p>
        </p:txBody>
      </p:sp>
      <p:sp>
        <p:nvSpPr>
          <p:cNvPr id="215042" name="Rectangle 2"/>
          <p:cNvSpPr>
            <a:spLocks noGrp="1" noChangeArrowheads="1"/>
          </p:cNvSpPr>
          <p:nvPr>
            <p:ph type="title"/>
          </p:nvPr>
        </p:nvSpPr>
        <p:spPr/>
        <p:txBody>
          <a:bodyPr/>
          <a:lstStyle/>
          <a:p>
            <a:r>
              <a:rPr lang="fr-FR" sz="4000" smtClean="0"/>
              <a:t>Espérance de vie à la naissance</a:t>
            </a:r>
          </a:p>
        </p:txBody>
      </p:sp>
      <p:sp>
        <p:nvSpPr>
          <p:cNvPr id="215043" name="Rectangle 3"/>
          <p:cNvSpPr>
            <a:spLocks noGrp="1" noChangeArrowheads="1"/>
          </p:cNvSpPr>
          <p:nvPr>
            <p:ph type="body" idx="1"/>
          </p:nvPr>
        </p:nvSpPr>
        <p:spPr>
          <a:xfrm>
            <a:off x="457200" y="1782763"/>
            <a:ext cx="8229600" cy="4525962"/>
          </a:xfrm>
        </p:spPr>
        <p:txBody>
          <a:bodyPr/>
          <a:lstStyle/>
          <a:p>
            <a:pPr algn="ctr">
              <a:buFontTx/>
              <a:buNone/>
            </a:pPr>
            <a:r>
              <a:rPr lang="fr-FR" smtClean="0"/>
              <a:t>Femmes: 85 ans </a:t>
            </a:r>
          </a:p>
          <a:p>
            <a:pPr algn="ctr">
              <a:buFontTx/>
              <a:buNone/>
            </a:pPr>
            <a:r>
              <a:rPr lang="fr-FR" smtClean="0"/>
              <a:t>Hommes: 78 ans</a:t>
            </a:r>
          </a:p>
          <a:p>
            <a:pPr algn="ctr"/>
            <a:endParaRPr lang="fr-FR" smtClean="0"/>
          </a:p>
          <a:p>
            <a:pPr algn="ctr">
              <a:buFontTx/>
              <a:buNone/>
            </a:pPr>
            <a:r>
              <a:rPr lang="fr-FR" smtClean="0"/>
              <a:t>30 ans de gagnés en 100 ans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6"/>
          <p:cNvSpPr>
            <a:spLocks noGrp="1" noChangeArrowheads="1"/>
          </p:cNvSpPr>
          <p:nvPr>
            <p:ph type="sldNum" sz="quarter" idx="12"/>
          </p:nvPr>
        </p:nvSpPr>
        <p:spPr>
          <a:noFill/>
        </p:spPr>
        <p:txBody>
          <a:bodyPr/>
          <a:lstStyle/>
          <a:p>
            <a:fld id="{11E23B29-5B51-4CD5-8F82-110BFC013255}" type="slidenum">
              <a:rPr lang="fr-FR" smtClean="0">
                <a:latin typeface="Arial" charset="0"/>
              </a:rPr>
              <a:pPr/>
              <a:t>8</a:t>
            </a:fld>
            <a:endParaRPr lang="fr-FR" smtClean="0">
              <a:latin typeface="Arial" charset="0"/>
            </a:endParaRPr>
          </a:p>
        </p:txBody>
      </p:sp>
      <p:sp>
        <p:nvSpPr>
          <p:cNvPr id="224261" name="Text Box 4"/>
          <p:cNvSpPr txBox="1">
            <a:spLocks noChangeArrowheads="1"/>
          </p:cNvSpPr>
          <p:nvPr/>
        </p:nvSpPr>
        <p:spPr bwMode="auto">
          <a:xfrm>
            <a:off x="323850" y="260350"/>
            <a:ext cx="8496300" cy="701675"/>
          </a:xfrm>
          <a:prstGeom prst="rect">
            <a:avLst/>
          </a:prstGeom>
          <a:noFill/>
          <a:ln w="12700">
            <a:noFill/>
            <a:miter lim="800000"/>
            <a:headEnd/>
            <a:tailEnd/>
          </a:ln>
        </p:spPr>
        <p:txBody>
          <a:bodyPr>
            <a:spAutoFit/>
          </a:bodyPr>
          <a:lstStyle/>
          <a:p>
            <a:pPr algn="ctr">
              <a:spcBef>
                <a:spcPct val="50000"/>
              </a:spcBef>
            </a:pPr>
            <a:r>
              <a:rPr lang="fr-FR" sz="4000">
                <a:solidFill>
                  <a:schemeClr val="tx2"/>
                </a:solidFill>
              </a:rPr>
              <a:t>Espérance de vie à un âge donné</a:t>
            </a:r>
            <a:endParaRPr lang="fr-FR" sz="4000"/>
          </a:p>
        </p:txBody>
      </p:sp>
      <p:graphicFrame>
        <p:nvGraphicFramePr>
          <p:cNvPr id="224259" name="Object 2"/>
          <p:cNvGraphicFramePr>
            <a:graphicFrameLocks noChangeAspect="1"/>
          </p:cNvGraphicFramePr>
          <p:nvPr/>
        </p:nvGraphicFramePr>
        <p:xfrm>
          <a:off x="850900" y="1203325"/>
          <a:ext cx="7651750" cy="5630863"/>
        </p:xfrm>
        <a:graphic>
          <a:graphicData uri="http://schemas.openxmlformats.org/presentationml/2006/ole">
            <p:oleObj spid="_x0000_s224259" name="Document" r:id="rId3" imgW="4902304" imgH="3609081" progId="Word.Document.8">
              <p:embed/>
            </p:oleObj>
          </a:graphicData>
        </a:graphic>
      </p:graphicFrame>
      <p:sp>
        <p:nvSpPr>
          <p:cNvPr id="150534" name="Text Box 6"/>
          <p:cNvSpPr txBox="1">
            <a:spLocks noChangeArrowheads="1"/>
          </p:cNvSpPr>
          <p:nvPr/>
        </p:nvSpPr>
        <p:spPr bwMode="auto">
          <a:xfrm>
            <a:off x="457200" y="6257925"/>
            <a:ext cx="8229600" cy="457200"/>
          </a:xfrm>
          <a:prstGeom prst="rect">
            <a:avLst/>
          </a:prstGeom>
          <a:noFill/>
          <a:ln w="12700">
            <a:noFill/>
            <a:miter lim="800000"/>
            <a:headEnd/>
            <a:tailEnd/>
          </a:ln>
          <a:effectLst/>
        </p:spPr>
        <p:txBody>
          <a:bodyPr>
            <a:spAutoFit/>
          </a:bodyPr>
          <a:lstStyle/>
          <a:p>
            <a:pPr>
              <a:spcBef>
                <a:spcPct val="50000"/>
              </a:spcBef>
              <a:defRPr/>
            </a:pPr>
            <a:r>
              <a:rPr lang="fr-FR" sz="2400" dirty="0">
                <a:latin typeface="+mn-lt"/>
              </a:rPr>
              <a:t>Espérance de vie sans incapacité (EVSI) : - 20 à 30%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6"/>
          <p:cNvSpPr>
            <a:spLocks noGrp="1" noChangeArrowheads="1"/>
          </p:cNvSpPr>
          <p:nvPr>
            <p:ph type="sldNum" sz="quarter" idx="12"/>
          </p:nvPr>
        </p:nvSpPr>
        <p:spPr>
          <a:noFill/>
        </p:spPr>
        <p:txBody>
          <a:bodyPr/>
          <a:lstStyle/>
          <a:p>
            <a:fld id="{1C6546B8-E9B1-40A6-A02E-781E1139E10E}" type="slidenum">
              <a:rPr lang="fr-FR" smtClean="0">
                <a:latin typeface="Arial" charset="0"/>
              </a:rPr>
              <a:pPr/>
              <a:t>9</a:t>
            </a:fld>
            <a:endParaRPr lang="fr-FR" smtClean="0">
              <a:latin typeface="Arial" charset="0"/>
            </a:endParaRPr>
          </a:p>
        </p:txBody>
      </p:sp>
      <p:sp>
        <p:nvSpPr>
          <p:cNvPr id="225282" name="Rectangle 2"/>
          <p:cNvSpPr>
            <a:spLocks noGrp="1" noChangeArrowheads="1"/>
          </p:cNvSpPr>
          <p:nvPr>
            <p:ph type="title"/>
          </p:nvPr>
        </p:nvSpPr>
        <p:spPr>
          <a:xfrm>
            <a:off x="457200" y="485775"/>
            <a:ext cx="8229600" cy="1143000"/>
          </a:xfrm>
        </p:spPr>
        <p:txBody>
          <a:bodyPr/>
          <a:lstStyle/>
          <a:p>
            <a:r>
              <a:rPr lang="fr-FR" sz="3600" smtClean="0"/>
              <a:t>Les personnes âgées = une part importante de l’activité de la médecine de ville et de la médecine hospitalière</a:t>
            </a:r>
          </a:p>
        </p:txBody>
      </p:sp>
      <p:sp>
        <p:nvSpPr>
          <p:cNvPr id="225283" name="Rectangle 3"/>
          <p:cNvSpPr>
            <a:spLocks noGrp="1" noChangeArrowheads="1"/>
          </p:cNvSpPr>
          <p:nvPr>
            <p:ph type="body" idx="1"/>
          </p:nvPr>
        </p:nvSpPr>
        <p:spPr>
          <a:xfrm>
            <a:off x="323850" y="2332038"/>
            <a:ext cx="8229600" cy="4525962"/>
          </a:xfrm>
        </p:spPr>
        <p:txBody>
          <a:bodyPr/>
          <a:lstStyle/>
          <a:p>
            <a:r>
              <a:rPr lang="fr-FR" smtClean="0"/>
              <a:t>En médecine générale: 40 à 50% des actes concernent la personne âgée.</a:t>
            </a:r>
          </a:p>
          <a:p>
            <a:endParaRPr lang="fr-FR" smtClean="0"/>
          </a:p>
          <a:p>
            <a:r>
              <a:rPr lang="fr-FR" smtClean="0"/>
              <a:t>A l’hôpital, un jour donnée 40 à 50% des lits sont occupés par des plus de 75 ans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3461</Words>
  <Application>Microsoft PowerPoint</Application>
  <PresentationFormat>Affichage à l'écran (4:3)</PresentationFormat>
  <Paragraphs>598</Paragraphs>
  <Slides>58</Slides>
  <Notes>8</Notes>
  <HiddenSlides>0</HiddenSlides>
  <MMClips>0</MMClips>
  <ScaleCrop>false</ScaleCrop>
  <HeadingPairs>
    <vt:vector size="8" baseType="variant">
      <vt:variant>
        <vt:lpstr>Polices utilisées</vt:lpstr>
      </vt:variant>
      <vt:variant>
        <vt:i4>10</vt:i4>
      </vt:variant>
      <vt:variant>
        <vt:lpstr>Modèle de conception</vt:lpstr>
      </vt:variant>
      <vt:variant>
        <vt:i4>1</vt:i4>
      </vt:variant>
      <vt:variant>
        <vt:lpstr>Serveurs OLE incorporés</vt:lpstr>
      </vt:variant>
      <vt:variant>
        <vt:i4>2</vt:i4>
      </vt:variant>
      <vt:variant>
        <vt:lpstr>Titres des diapositives</vt:lpstr>
      </vt:variant>
      <vt:variant>
        <vt:i4>58</vt:i4>
      </vt:variant>
    </vt:vector>
  </HeadingPairs>
  <TitlesOfParts>
    <vt:vector size="71" baseType="lpstr">
      <vt:lpstr>Arial</vt:lpstr>
      <vt:lpstr>ＭＳ Ｐゴシック</vt:lpstr>
      <vt:lpstr>Zapf Dingbats</vt:lpstr>
      <vt:lpstr>Times New Roman</vt:lpstr>
      <vt:lpstr>Palatino Linotype</vt:lpstr>
      <vt:lpstr>Wingdings 3</vt:lpstr>
      <vt:lpstr>Wingdings</vt:lpstr>
      <vt:lpstr>Calibri</vt:lpstr>
      <vt:lpstr>Georgia</vt:lpstr>
      <vt:lpstr>Symbol</vt:lpstr>
      <vt:lpstr>Modèle par défaut</vt:lpstr>
      <vt:lpstr>Graphique</vt:lpstr>
      <vt:lpstr>Document</vt:lpstr>
      <vt:lpstr>Particularités séméiologiques du malade âgé</vt:lpstr>
      <vt:lpstr>Gériatrie = spécialité médicale qui prend en charge les personnes âgées malades (Nasher, 1909)</vt:lpstr>
      <vt:lpstr>Qu’est-ce qu’une personne âgée ?</vt:lpstr>
      <vt:lpstr>Evolution 2000-2050 par tranches d’âge</vt:lpstr>
      <vt:lpstr>Augmentation de la population des plus de 60 ans et des plus de 75 ans</vt:lpstr>
      <vt:lpstr>Diapositive 6</vt:lpstr>
      <vt:lpstr>Espérance de vie à la naissance</vt:lpstr>
      <vt:lpstr>Diapositive 8</vt:lpstr>
      <vt:lpstr>Les personnes âgées = une part importante de l’activité de la médecine de ville et de la médecine hospitalière</vt:lpstr>
      <vt:lpstr>Diapositive 10</vt:lpstr>
      <vt:lpstr>La population âgée est hétérogène Les malades âgés le sont aussi</vt:lpstr>
      <vt:lpstr>Fragiles et dépendants = les cibles de la gériatrie</vt:lpstr>
      <vt:lpstr>Particularités du malade âgé</vt:lpstr>
      <vt:lpstr>Principales particularités du malade âgé</vt:lpstr>
      <vt:lpstr>Principales particularités du malade âgé</vt:lpstr>
      <vt:lpstr>Vieillissement: définition</vt:lpstr>
      <vt:lpstr>Vieillissement</vt:lpstr>
      <vt:lpstr>Vieillissement du sommeil</vt:lpstr>
      <vt:lpstr>Maladie d ’Alzheimer = vieillissement normal</vt:lpstr>
      <vt:lpstr>Principales particularités du malade âgé</vt:lpstr>
      <vt:lpstr>Fréquence de la polypathologie</vt:lpstr>
      <vt:lpstr>Age et cancer</vt:lpstr>
      <vt:lpstr>Prévalence de la maladie d’Alzheimer en France</vt:lpstr>
      <vt:lpstr>Incidence du diabète en fonction de l’âge</vt:lpstr>
      <vt:lpstr>Facteurs pouvant expliquer l’augmentation de prévalence des maladies chroniques avec l'âge</vt:lpstr>
      <vt:lpstr>Principales particularités du malade âgé</vt:lpstr>
      <vt:lpstr>L'état de crise du sujet âgé se présente habituellement comme une décompensation fonctionnelle.</vt:lpstr>
      <vt:lpstr>Décompensation fonctionnelle le Schéma I+II+III de Bouchon </vt:lpstr>
      <vt:lpstr>Décompensation fonctionnelle le Schéma I+II+III de Bouchon</vt:lpstr>
      <vt:lpstr>Syndrome gériatrique</vt:lpstr>
      <vt:lpstr>Notion de syndrome gériatrique</vt:lpstr>
      <vt:lpstr>La règle de l’unicité ne vaut pas chez le malade âgé </vt:lpstr>
      <vt:lpstr>Principaux syndromes gériatriques</vt:lpstr>
      <vt:lpstr>Principales particularités du malade âgé</vt:lpstr>
      <vt:lpstr>Définition de la fragilité</vt:lpstr>
      <vt:lpstr>Diapositive 36</vt:lpstr>
      <vt:lpstr>Réversible</vt:lpstr>
      <vt:lpstr>Diapositive 38</vt:lpstr>
      <vt:lpstr>Notion de syndrome gériatrique</vt:lpstr>
      <vt:lpstr>Notions d’autonomie et de dépendance</vt:lpstr>
      <vt:lpstr>Risque élevé de dépendance</vt:lpstr>
      <vt:lpstr>Principales particularités du malade âgé</vt:lpstr>
      <vt:lpstr>Fréquence de la pathologie iatrogène</vt:lpstr>
      <vt:lpstr>Diapositive 44</vt:lpstr>
      <vt:lpstr>Principales particularités du malade âgé</vt:lpstr>
      <vt:lpstr>Modification de l’expression clinique des maladies</vt:lpstr>
      <vt:lpstr>Symptomatologie trompeuse Quelques exemples</vt:lpstr>
      <vt:lpstr>Le diagnostic est plus difficile chez le sujet âgé</vt:lpstr>
      <vt:lpstr>Principales particularités du malade âgé</vt:lpstr>
      <vt:lpstr>Retentissement psychologique</vt:lpstr>
      <vt:lpstr>Examen clinique du sujet âgé</vt:lpstr>
      <vt:lpstr>Examen clinique</vt:lpstr>
      <vt:lpstr>Evaluation globale Evaluation gériatrique standardisée</vt:lpstr>
      <vt:lpstr>Evaluation gériatrique standardisée</vt:lpstr>
      <vt:lpstr>Examen du malade âgé</vt:lpstr>
      <vt:lpstr>Diapositive 56</vt:lpstr>
      <vt:lpstr>Approche gériatrique</vt:lpstr>
      <vt:lpstr>Deux erreurs doivent être évitées dans la prise en soins d’un malade âgé </vt:lpstr>
    </vt:vector>
  </TitlesOfParts>
  <Company>CHRU de LILLE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Particularités du malade âgé</dc:title>
  <dc:creator>PUISIEUX François</dc:creator>
  <cp:lastModifiedBy>BATMED6</cp:lastModifiedBy>
  <cp:revision>51</cp:revision>
  <dcterms:created xsi:type="dcterms:W3CDTF">2003-12-06T07:55:22Z</dcterms:created>
  <dcterms:modified xsi:type="dcterms:W3CDTF">2011-09-30T06:53:29Z</dcterms:modified>
</cp:coreProperties>
</file>