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handoutMasterIdLst>
    <p:handoutMasterId r:id="rId35"/>
  </p:handoutMasterIdLst>
  <p:sldIdLst>
    <p:sldId id="274" r:id="rId2"/>
    <p:sldId id="303" r:id="rId3"/>
    <p:sldId id="304" r:id="rId4"/>
    <p:sldId id="305" r:id="rId5"/>
    <p:sldId id="306" r:id="rId6"/>
    <p:sldId id="277" r:id="rId7"/>
    <p:sldId id="262" r:id="rId8"/>
    <p:sldId id="258" r:id="rId9"/>
    <p:sldId id="298" r:id="rId10"/>
    <p:sldId id="291" r:id="rId11"/>
    <p:sldId id="275" r:id="rId12"/>
    <p:sldId id="295" r:id="rId13"/>
    <p:sldId id="289" r:id="rId14"/>
    <p:sldId id="293" r:id="rId15"/>
    <p:sldId id="299" r:id="rId16"/>
    <p:sldId id="300" r:id="rId17"/>
    <p:sldId id="260" r:id="rId18"/>
    <p:sldId id="282" r:id="rId19"/>
    <p:sldId id="267" r:id="rId20"/>
    <p:sldId id="276" r:id="rId21"/>
    <p:sldId id="290" r:id="rId22"/>
    <p:sldId id="283" r:id="rId23"/>
    <p:sldId id="284" r:id="rId24"/>
    <p:sldId id="301" r:id="rId25"/>
    <p:sldId id="302" r:id="rId26"/>
    <p:sldId id="259" r:id="rId27"/>
    <p:sldId id="278" r:id="rId28"/>
    <p:sldId id="279" r:id="rId29"/>
    <p:sldId id="268" r:id="rId30"/>
    <p:sldId id="287" r:id="rId31"/>
    <p:sldId id="280" r:id="rId32"/>
    <p:sldId id="296" r:id="rId33"/>
  </p:sldIdLst>
  <p:sldSz cx="9144000" cy="6858000" type="screen4x3"/>
  <p:notesSz cx="6789738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5A"/>
    <a:srgbClr val="73BB81"/>
    <a:srgbClr val="0095BE"/>
    <a:srgbClr val="3A9BD2"/>
    <a:srgbClr val="EB6A28"/>
    <a:srgbClr val="10A3C6"/>
    <a:srgbClr val="931A65"/>
    <a:srgbClr val="049E60"/>
    <a:srgbClr val="048E56"/>
    <a:srgbClr val="00C7E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1" autoAdjust="0"/>
    <p:restoredTop sz="94289" autoAdjust="0"/>
  </p:normalViewPr>
  <p:slideViewPr>
    <p:cSldViewPr>
      <p:cViewPr varScale="1">
        <p:scale>
          <a:sx n="84" d="100"/>
          <a:sy n="84" d="100"/>
        </p:scale>
        <p:origin x="-72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14" y="-96"/>
      </p:cViewPr>
      <p:guideLst>
        <p:guide orient="horz" pos="3127"/>
        <p:guide pos="21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91D8D-D344-432D-886B-E40749E7A45A}" type="datetimeFigureOut">
              <a:rPr lang="fr-FR" smtClean="0"/>
              <a:pPr/>
              <a:t>29/09/2011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145E-58FA-4B86-8D99-99091373B38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62DD02-3C38-41C6-9C0A-4A78C056D5F5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61B723-2EC3-4F33-9BBB-42750C82A4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D0BC42-F4C2-44D2-9388-BE1D42A5618A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748A4-B5BA-4BC4-B7D4-1C8BCE8276D7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Séparer les 2 (gestion de boutique et opération hors catalogue)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535CC9-EDA5-45D1-B824-97EDB797B81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2F536-3D26-401A-AE8C-CCA66D1B79B3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Atelier</a:t>
            </a:r>
            <a:r>
              <a:rPr lang="fr-FR" baseline="0" dirty="0" smtClean="0"/>
              <a:t> de marquer seul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535CC9-EDA5-45D1-B824-97EDB797B816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Faire apparaitre les services au fur et a mesure et les décomposer</a:t>
            </a:r>
            <a:r>
              <a:rPr lang="fr-FR" baseline="0" dirty="0" smtClean="0"/>
              <a:t> (voir notes)</a:t>
            </a:r>
          </a:p>
          <a:p>
            <a:r>
              <a:rPr lang="fr-FR" baseline="0" dirty="0" smtClean="0"/>
              <a:t>SAP au milieu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535CC9-EDA5-45D1-B824-97EDB797B816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8E867-2078-4747-BC69-EB7D550FB09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8812A-44D4-48DB-A7AF-D42DA095CED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1B723-2EC3-4F33-9BBB-42750C82A45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349A7-29AE-4432-A494-D66C54001391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2864B-4B89-4844-AC43-3C9CC2C082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2A42C-99E1-428C-8008-20E08040ACC3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77B1E-3D9E-421C-B6B6-D1A1C46CBB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EE4C-490F-4BFD-B4C1-8BC0BC5C8151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28E96-27DC-4E22-9D40-761958E93B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BAE35-F8BD-4F13-9B9B-DF1F9D8CBFD8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605A-0558-4505-B627-D68F72A907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DC70-3436-4AD6-B018-E863BA224B02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9F61-E531-4265-9628-F91A23F79A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1EC46-D618-47A4-A6E6-28CF74FF9763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86CE2-5B53-4791-946D-96AD4FA2D6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76F0-C50E-4B4D-8178-DE89DD5D4C90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BC1AA-A4C8-4979-B5F2-A0F4A907DF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000F-2265-4ABC-AF9D-437D91DB9F65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DB06A-B395-4380-828D-5CDE787822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BE11-A53F-45B9-806C-6F9231E5273D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B997-3BDB-4AF7-B12A-AEF32FBEE3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D1F1B-6D90-4611-B852-F40167334512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1CB3-0D2A-4093-93A1-0EEDCC9988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FE3B-9AF6-4A46-9E42-361A35F3CE1E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C594-1AA4-49DB-891B-E45C60AC9D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0407012-B159-4F9E-BC74-B1A4AA4A57A1}" type="datetimeFigureOut">
              <a:rPr lang="fr-FR"/>
              <a:pPr>
                <a:defRPr/>
              </a:pPr>
              <a:t>29/09/2011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28061D3-254A-42D2-8CDC-7890C8F9A1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1033" name="Grou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5" r:id="rId2"/>
    <p:sldLayoutId id="2147483834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5" r:id="rId9"/>
    <p:sldLayoutId id="2147483831" r:id="rId10"/>
    <p:sldLayoutId id="21474838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694164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694164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A5C3E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jpeg"/><Relationship Id="rId4" Type="http://schemas.openxmlformats.org/officeDocument/2006/relationships/image" Target="../media/image98.jpeg"/><Relationship Id="rId9" Type="http://schemas.openxmlformats.org/officeDocument/2006/relationships/hyperlink" Target="http://demo.exxan.fr/bv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://www.google.fr/imgres?imgurl=http://www.lesroutemans.com/gfx/logo%20man.jpg&amp;imgrefurl=http://www.lesroutemans.com/Page004.html&amp;usg=__hTew8AszgntNR5FRaaD1TbljiIQ=&amp;h=110&amp;w=106&amp;sz=5&amp;hl=fr&amp;start=11&amp;um=1&amp;itbs=1&amp;tbnid=NQz-GWOlgnoryM:&amp;tbnh=85&amp;tbnw=82&amp;prev=/images?q=logo+man&amp;um=1&amp;hl=fr&amp;rlz=1W1HPNW_fr&amp;tbs=isch:1" TargetMode="External"/><Relationship Id="rId18" Type="http://schemas.openxmlformats.org/officeDocument/2006/relationships/image" Target="../media/image19.jpeg"/><Relationship Id="rId3" Type="http://schemas.openxmlformats.org/officeDocument/2006/relationships/image" Target="../media/image6.jpeg"/><Relationship Id="rId21" Type="http://schemas.openxmlformats.org/officeDocument/2006/relationships/image" Target="../media/image22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google.fr/imgres?imgurl=http://img.turbo.fr/01466986-photo-logo-lancia.jpg&amp;imgrefurl=http://www.turbo.fr/photos-images/photo-logo-lancia-1466986.html&amp;usg=__F1w0OjFzKPGbw3SHT9-pz6Wa_9Q=&amp;h=300&amp;w=400&amp;sz=25&amp;hl=fr&amp;start=1&amp;um=1&amp;itbs=1&amp;tbnid=Zm0A89gKGammPM:&amp;tbnh=93&amp;tbnw=124&amp;prev=/images?q=logo+lancia&amp;um=1&amp;hl=fr&amp;rlz=1W1HPNW_fr&amp;tbs=isch:1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19" Type="http://schemas.openxmlformats.org/officeDocument/2006/relationships/image" Target="../media/image20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6.jpeg"/><Relationship Id="rId22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97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98.jpeg"/><Relationship Id="rId9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26" Type="http://schemas.microsoft.com/office/2007/relationships/hdphoto" Target="NULL"/><Relationship Id="rId3" Type="http://schemas.openxmlformats.org/officeDocument/2006/relationships/image" Target="../media/image24.jpeg"/><Relationship Id="rId12" Type="http://schemas.microsoft.com/office/2007/relationships/hdphoto" Target="NULL"/><Relationship Id="rId2" Type="http://schemas.openxmlformats.org/officeDocument/2006/relationships/notesSlide" Target="../notesSlides/notesSlide3.xml"/><Relationship Id="rId20" Type="http://schemas.microsoft.com/office/2007/relationships/hdphoto" Target="NULL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4" Type="http://schemas.microsoft.com/office/2007/relationships/hdphoto" Target="NULL"/><Relationship Id="rId28" Type="http://schemas.openxmlformats.org/officeDocument/2006/relationships/image" Target="../media/image28.jpeg"/><Relationship Id="rId10" Type="http://schemas.microsoft.com/office/2007/relationships/hdphoto" Target="NULL"/><Relationship Id="rId14" Type="http://schemas.openxmlformats.org/officeDocument/2006/relationships/image" Target="../media/image26.jpeg"/><Relationship Id="rId27" Type="http://schemas.openxmlformats.org/officeDocument/2006/relationships/image" Target="../media/image27.jpeg"/><Relationship Id="rId22" Type="http://schemas.microsoft.com/office/2007/relationships/hdphot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56.jpeg"/><Relationship Id="rId18" Type="http://schemas.openxmlformats.org/officeDocument/2006/relationships/image" Target="../media/image60.jpeg"/><Relationship Id="rId3" Type="http://schemas.openxmlformats.org/officeDocument/2006/relationships/image" Target="../media/image53.jpeg"/><Relationship Id="rId21" Type="http://schemas.openxmlformats.org/officeDocument/2006/relationships/image" Target="../media/image10.jpeg"/><Relationship Id="rId7" Type="http://schemas.openxmlformats.org/officeDocument/2006/relationships/hyperlink" Target="http://www.google.fr/imgres?imgurl=http://img.turbo.fr/01466986-photo-logo-lancia.jpg&amp;imgrefurl=http://www.turbo.fr/photos-images/photo-logo-lancia-1466986.html&amp;usg=__F1w0OjFzKPGbw3SHT9-pz6Wa_9Q=&amp;h=300&amp;w=400&amp;sz=25&amp;hl=fr&amp;start=1&amp;um=1&amp;itbs=1&amp;tbnid=Zm0A89gKGammPM:&amp;tbnh=93&amp;tbnw=124&amp;prev=/images?q=logo+lancia&amp;um=1&amp;hl=fr&amp;rlz=1W1HPNW_fr&amp;tbs=isch:1" TargetMode="External"/><Relationship Id="rId12" Type="http://schemas.openxmlformats.org/officeDocument/2006/relationships/image" Target="../media/image55.gif"/><Relationship Id="rId17" Type="http://schemas.openxmlformats.org/officeDocument/2006/relationships/image" Target="../media/image59.jpeg"/><Relationship Id="rId2" Type="http://schemas.openxmlformats.org/officeDocument/2006/relationships/image" Target="../media/image32.jpeg"/><Relationship Id="rId16" Type="http://schemas.openxmlformats.org/officeDocument/2006/relationships/image" Target="../media/image58.jpe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54.jpeg"/><Relationship Id="rId5" Type="http://schemas.openxmlformats.org/officeDocument/2006/relationships/image" Target="../media/image16.jpeg"/><Relationship Id="rId15" Type="http://schemas.openxmlformats.org/officeDocument/2006/relationships/image" Target="../media/image6.jpeg"/><Relationship Id="rId23" Type="http://schemas.openxmlformats.org/officeDocument/2006/relationships/image" Target="../media/image12.jpeg"/><Relationship Id="rId10" Type="http://schemas.openxmlformats.org/officeDocument/2006/relationships/image" Target="../media/image20.jpeg"/><Relationship Id="rId19" Type="http://schemas.openxmlformats.org/officeDocument/2006/relationships/image" Target="../media/image8.png"/><Relationship Id="rId4" Type="http://schemas.openxmlformats.org/officeDocument/2006/relationships/hyperlink" Target="http://www.google.fr/imgres?imgurl=http://www.lesroutemans.com/gfx/logo%20man.jpg&amp;imgrefurl=http://www.lesroutemans.com/Page004.html&amp;usg=__hTew8AszgntNR5FRaaD1TbljiIQ=&amp;h=110&amp;w=106&amp;sz=5&amp;hl=fr&amp;start=11&amp;um=1&amp;itbs=1&amp;tbnid=NQz-GWOlgnoryM:&amp;tbnh=85&amp;tbnw=82&amp;prev=/images?q=logo+man&amp;um=1&amp;hl=fr&amp;rlz=1W1HPNW_fr&amp;tbs=isch:1" TargetMode="External"/><Relationship Id="rId9" Type="http://schemas.openxmlformats.org/officeDocument/2006/relationships/image" Target="../media/image19.jpeg"/><Relationship Id="rId14" Type="http://schemas.openxmlformats.org/officeDocument/2006/relationships/image" Target="../media/image57.png"/><Relationship Id="rId2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X:\MARKETING\Logos\Geoffrey\logo bv haute d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445224"/>
            <a:ext cx="874712" cy="1166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à coins arrondis 6"/>
          <p:cNvSpPr/>
          <p:nvPr/>
        </p:nvSpPr>
        <p:spPr>
          <a:xfrm>
            <a:off x="395536" y="2780928"/>
            <a:ext cx="8352928" cy="2016224"/>
          </a:xfrm>
          <a:prstGeom prst="roundRect">
            <a:avLst/>
          </a:prstGeom>
          <a:gradFill flip="none" rotWithShape="1">
            <a:gsLst>
              <a:gs pos="0">
                <a:srgbClr val="00975A">
                  <a:shade val="30000"/>
                  <a:satMod val="115000"/>
                </a:srgbClr>
              </a:gs>
              <a:gs pos="50000">
                <a:srgbClr val="00975A">
                  <a:shade val="67500"/>
                  <a:satMod val="115000"/>
                </a:srgbClr>
              </a:gs>
              <a:gs pos="100000">
                <a:srgbClr val="00975A">
                  <a:shade val="100000"/>
                  <a:satMod val="115000"/>
                </a:srgbClr>
              </a:gs>
            </a:gsLst>
            <a:lin ang="5400000" scaled="1"/>
            <a:tileRect/>
          </a:gradFill>
          <a:ln/>
          <a:effectLst>
            <a:outerShdw blurRad="38100" dist="25400" dir="5400000" algn="t" rotWithShape="0">
              <a:srgbClr val="00000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Présentation BV PROMO</a:t>
            </a:r>
            <a:endParaRPr lang="fr-F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940152" y="4149080"/>
            <a:ext cx="2592288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91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itchFamily="34" charset="0"/>
              </a:rPr>
              <a:t>Laurent BOURASSEAU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1341438"/>
            <a:ext cx="51974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683568" y="2708920"/>
            <a:ext cx="8064896" cy="1872208"/>
          </a:xfrm>
          <a:prstGeom prst="roundRect">
            <a:avLst/>
          </a:prstGeom>
          <a:gradFill flip="none" rotWithShape="1">
            <a:gsLst>
              <a:gs pos="0">
                <a:srgbClr val="049E60">
                  <a:shade val="30000"/>
                  <a:satMod val="115000"/>
                </a:srgbClr>
              </a:gs>
              <a:gs pos="50000">
                <a:srgbClr val="049E60">
                  <a:shade val="67500"/>
                  <a:satMod val="115000"/>
                </a:srgbClr>
              </a:gs>
              <a:gs pos="100000">
                <a:srgbClr val="049E6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latin typeface="AvantGarde Bk BT" pitchFamily="34" charset="0"/>
              </a:rPr>
              <a:t>Développement Durable, RSE</a:t>
            </a:r>
            <a:endParaRPr lang="fr-FR" sz="4000" dirty="0"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699792" y="0"/>
            <a:ext cx="41044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vantGarde Bk BT" pitchFamily="34" charset="0"/>
              </a:rPr>
              <a:t>Fabrication – Approvisionnement Produits</a:t>
            </a:r>
            <a:endParaRPr lang="fr-FR" sz="1600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1957401" y="4171393"/>
            <a:ext cx="5301206" cy="72007"/>
          </a:xfrm>
          <a:prstGeom prst="rect">
            <a:avLst/>
          </a:prstGeom>
          <a:solidFill>
            <a:srgbClr val="73BB81"/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987824" y="548680"/>
            <a:ext cx="3600400" cy="360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 Bk BT" pitchFamily="34" charset="0"/>
              </a:rPr>
              <a:t>STOCK IMPORTATEUR</a:t>
            </a:r>
            <a:endParaRPr lang="fr-FR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vantGarde Bk BT" pitchFamily="34" charset="0"/>
            </a:endParaRPr>
          </a:p>
        </p:txBody>
      </p:sp>
      <p:grpSp>
        <p:nvGrpSpPr>
          <p:cNvPr id="92" name="Groupe 91"/>
          <p:cNvGrpSpPr/>
          <p:nvPr/>
        </p:nvGrpSpPr>
        <p:grpSpPr>
          <a:xfrm>
            <a:off x="755576" y="1833394"/>
            <a:ext cx="2880320" cy="407474"/>
            <a:chOff x="755576" y="1833394"/>
            <a:chExt cx="2880320" cy="407474"/>
          </a:xfrm>
        </p:grpSpPr>
        <p:sp>
          <p:nvSpPr>
            <p:cNvPr id="6" name="Rectangle 5"/>
            <p:cNvSpPr/>
            <p:nvPr/>
          </p:nvSpPr>
          <p:spPr>
            <a:xfrm>
              <a:off x="899592" y="2024844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Certification 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12" name="Connecteur en angle 11"/>
            <p:cNvCxnSpPr>
              <a:stCxn id="81" idx="1"/>
              <a:endCxn id="6" idx="1"/>
            </p:cNvCxnSpPr>
            <p:nvPr/>
          </p:nvCxnSpPr>
          <p:spPr>
            <a:xfrm rot="10800000" flipH="1" flipV="1">
              <a:off x="755576" y="1833394"/>
              <a:ext cx="144016" cy="299462"/>
            </a:xfrm>
            <a:prstGeom prst="bentConnector3">
              <a:avLst>
                <a:gd name="adj1" fmla="val -158732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/>
          <p:cNvGrpSpPr/>
          <p:nvPr/>
        </p:nvGrpSpPr>
        <p:grpSpPr>
          <a:xfrm>
            <a:off x="755576" y="1833394"/>
            <a:ext cx="2880320" cy="686270"/>
            <a:chOff x="755576" y="1509358"/>
            <a:chExt cx="2880320" cy="686270"/>
          </a:xfrm>
        </p:grpSpPr>
        <p:sp>
          <p:nvSpPr>
            <p:cNvPr id="7" name="Rectangle 6"/>
            <p:cNvSpPr/>
            <p:nvPr/>
          </p:nvSpPr>
          <p:spPr>
            <a:xfrm>
              <a:off x="899592" y="1951896"/>
              <a:ext cx="2736304" cy="243732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Charte sociale et environnementale 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14" name="Connecteur en angle 13"/>
            <p:cNvCxnSpPr>
              <a:stCxn id="81" idx="1"/>
              <a:endCxn id="7" idx="1"/>
            </p:cNvCxnSpPr>
            <p:nvPr/>
          </p:nvCxnSpPr>
          <p:spPr>
            <a:xfrm rot="10800000" flipH="1" flipV="1">
              <a:off x="755576" y="1509358"/>
              <a:ext cx="144016" cy="564404"/>
            </a:xfrm>
            <a:prstGeom prst="bentConnector3">
              <a:avLst>
                <a:gd name="adj1" fmla="val -158732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755576" y="1833394"/>
            <a:ext cx="2881132" cy="938278"/>
            <a:chOff x="750464" y="1509358"/>
            <a:chExt cx="2881132" cy="938278"/>
          </a:xfrm>
        </p:grpSpPr>
        <p:sp>
          <p:nvSpPr>
            <p:cNvPr id="8" name="Rectangle 7"/>
            <p:cNvSpPr/>
            <p:nvPr/>
          </p:nvSpPr>
          <p:spPr>
            <a:xfrm>
              <a:off x="899592" y="2221456"/>
              <a:ext cx="2732004" cy="226180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Respects des normes produits 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16" name="Connecteur en angle 15"/>
            <p:cNvCxnSpPr>
              <a:stCxn id="81" idx="1"/>
              <a:endCxn id="8" idx="1"/>
            </p:cNvCxnSpPr>
            <p:nvPr/>
          </p:nvCxnSpPr>
          <p:spPr>
            <a:xfrm rot="10800000" flipH="1" flipV="1">
              <a:off x="750464" y="1509358"/>
              <a:ext cx="149128" cy="825188"/>
            </a:xfrm>
            <a:prstGeom prst="bentConnector3">
              <a:avLst>
                <a:gd name="adj1" fmla="val -153291"/>
              </a:avLst>
            </a:prstGeom>
            <a:ln>
              <a:solidFill>
                <a:srgbClr val="5F5F5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 63"/>
          <p:cNvGrpSpPr/>
          <p:nvPr/>
        </p:nvGrpSpPr>
        <p:grpSpPr>
          <a:xfrm>
            <a:off x="606449" y="3466190"/>
            <a:ext cx="3600400" cy="657506"/>
            <a:chOff x="606449" y="3115406"/>
            <a:chExt cx="3600400" cy="657506"/>
          </a:xfr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606449" y="3412872"/>
              <a:ext cx="3600400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Contrôle Conformité et qualité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rot="5400000">
              <a:off x="2262633" y="3258628"/>
              <a:ext cx="288032" cy="158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e 62"/>
          <p:cNvGrpSpPr/>
          <p:nvPr/>
        </p:nvGrpSpPr>
        <p:grpSpPr>
          <a:xfrm>
            <a:off x="606449" y="2794170"/>
            <a:ext cx="3600400" cy="644179"/>
            <a:chOff x="606449" y="2443386"/>
            <a:chExt cx="3600400" cy="644179"/>
          </a:xfr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/>
            <p:cNvSpPr/>
            <p:nvPr/>
          </p:nvSpPr>
          <p:spPr>
            <a:xfrm>
              <a:off x="606449" y="2727525"/>
              <a:ext cx="3600400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Livraison atelier de marquage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rot="5400000">
              <a:off x="2262633" y="2586608"/>
              <a:ext cx="288032" cy="158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e 73"/>
          <p:cNvGrpSpPr/>
          <p:nvPr/>
        </p:nvGrpSpPr>
        <p:grpSpPr>
          <a:xfrm>
            <a:off x="606449" y="4127722"/>
            <a:ext cx="3600400" cy="1225155"/>
            <a:chOff x="606449" y="3776938"/>
            <a:chExt cx="3600400" cy="1225155"/>
          </a:xfr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5" name="Connecteur droit avec flèche 24"/>
            <p:cNvCxnSpPr/>
            <p:nvPr/>
          </p:nvCxnSpPr>
          <p:spPr>
            <a:xfrm rot="5400000">
              <a:off x="2262633" y="3920160"/>
              <a:ext cx="288032" cy="1588"/>
            </a:xfrm>
            <a:prstGeom prst="straightConnector1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9" name="Groupe 68"/>
            <p:cNvGrpSpPr/>
            <p:nvPr/>
          </p:nvGrpSpPr>
          <p:grpSpPr>
            <a:xfrm>
              <a:off x="606449" y="4072425"/>
              <a:ext cx="3600400" cy="929668"/>
              <a:chOff x="606449" y="4072425"/>
              <a:chExt cx="3600400" cy="929668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606449" y="4072425"/>
                <a:ext cx="3600400" cy="360040"/>
              </a:xfrm>
              <a:prstGeom prst="rect">
                <a:avLst/>
              </a:prstGeom>
              <a:solidFill>
                <a:srgbClr val="73BB81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>
                    <a:solidFill>
                      <a:schemeClr val="tx1"/>
                    </a:solidFill>
                    <a:latin typeface="AvantGarde Bk BT" pitchFamily="34" charset="0"/>
                  </a:rPr>
                  <a:t>Opération marquage du produit</a:t>
                </a:r>
                <a:endParaRPr lang="fr-FR" sz="1200" dirty="0">
                  <a:solidFill>
                    <a:schemeClr val="tx1"/>
                  </a:solidFill>
                  <a:latin typeface="AvantGarde Bk BT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53087" y="4509915"/>
                <a:ext cx="2732004" cy="226180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>
                    <a:latin typeface="AvantGarde Bk BT" pitchFamily="34" charset="0"/>
                  </a:rPr>
                  <a:t>Création de fiche marquage</a:t>
                </a:r>
                <a:endParaRPr lang="fr-FR" sz="1200" dirty="0">
                  <a:latin typeface="AvantGarde Bk BT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60583" y="4775913"/>
                <a:ext cx="2732004" cy="226180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>
                    <a:latin typeface="AvantGarde Bk BT" pitchFamily="34" charset="0"/>
                  </a:rPr>
                  <a:t>Réalisation BAT</a:t>
                </a:r>
                <a:endParaRPr lang="fr-FR" sz="1200" dirty="0">
                  <a:latin typeface="AvantGarde Bk BT" pitchFamily="34" charset="0"/>
                </a:endParaRPr>
              </a:p>
            </p:txBody>
          </p:sp>
          <p:cxnSp>
            <p:nvCxnSpPr>
              <p:cNvPr id="36" name="Connecteur en angle 35"/>
              <p:cNvCxnSpPr>
                <a:stCxn id="24" idx="1"/>
                <a:endCxn id="27" idx="1"/>
              </p:cNvCxnSpPr>
              <p:nvPr/>
            </p:nvCxnSpPr>
            <p:spPr>
              <a:xfrm rot="10800000" flipH="1" flipV="1">
                <a:off x="606449" y="4252445"/>
                <a:ext cx="346638" cy="370560"/>
              </a:xfrm>
              <a:prstGeom prst="bentConnector3">
                <a:avLst>
                  <a:gd name="adj1" fmla="val -65948"/>
                </a:avLst>
              </a:prstGeom>
              <a:solidFill>
                <a:srgbClr val="5F5F5F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Connecteur en angle 38"/>
              <p:cNvCxnSpPr>
                <a:stCxn id="24" idx="1"/>
                <a:endCxn id="28" idx="1"/>
              </p:cNvCxnSpPr>
              <p:nvPr/>
            </p:nvCxnSpPr>
            <p:spPr>
              <a:xfrm rot="10800000" flipH="1" flipV="1">
                <a:off x="606449" y="4252445"/>
                <a:ext cx="354134" cy="636558"/>
              </a:xfrm>
              <a:prstGeom prst="bentConnector3">
                <a:avLst>
                  <a:gd name="adj1" fmla="val -64552"/>
                </a:avLst>
              </a:prstGeom>
              <a:solidFill>
                <a:srgbClr val="5F5F5F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3" name="Groupe 72"/>
          <p:cNvGrpSpPr/>
          <p:nvPr/>
        </p:nvGrpSpPr>
        <p:grpSpPr>
          <a:xfrm>
            <a:off x="516692" y="6149176"/>
            <a:ext cx="3695268" cy="653739"/>
            <a:chOff x="2771800" y="6149176"/>
            <a:chExt cx="3600400" cy="653739"/>
          </a:xfr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45"/>
            <p:cNvSpPr/>
            <p:nvPr/>
          </p:nvSpPr>
          <p:spPr>
            <a:xfrm>
              <a:off x="2771800" y="6442875"/>
              <a:ext cx="3600400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Mise en stock physique et informatique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rot="5400000">
              <a:off x="4427984" y="6292398"/>
              <a:ext cx="288032" cy="158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e 69"/>
          <p:cNvGrpSpPr/>
          <p:nvPr/>
        </p:nvGrpSpPr>
        <p:grpSpPr>
          <a:xfrm>
            <a:off x="521856" y="5352876"/>
            <a:ext cx="3690103" cy="768360"/>
            <a:chOff x="2668930" y="5352876"/>
            <a:chExt cx="3600400" cy="768360"/>
          </a:xfr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tangle 44"/>
            <p:cNvSpPr/>
            <p:nvPr/>
          </p:nvSpPr>
          <p:spPr>
            <a:xfrm>
              <a:off x="2668930" y="5761196"/>
              <a:ext cx="3600400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Contrôle Conformité et Qualité entrepôts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83" name="Connecteur droit avec flèche 82"/>
            <p:cNvCxnSpPr>
              <a:stCxn id="28" idx="2"/>
              <a:endCxn id="45" idx="0"/>
            </p:cNvCxnSpPr>
            <p:nvPr/>
          </p:nvCxnSpPr>
          <p:spPr>
            <a:xfrm rot="5400000">
              <a:off x="4267235" y="5554772"/>
              <a:ext cx="408319" cy="452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175" t="15504" r="16723" b="13622"/>
          <a:stretch>
            <a:fillRect/>
          </a:stretch>
        </p:blipFill>
        <p:spPr bwMode="auto">
          <a:xfrm>
            <a:off x="4788024" y="1570134"/>
            <a:ext cx="4355976" cy="357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 l="17719" t="18457" r="14360" b="22762"/>
          <a:stretch>
            <a:fillRect/>
          </a:stretch>
        </p:blipFill>
        <p:spPr bwMode="auto">
          <a:xfrm>
            <a:off x="4679504" y="1844824"/>
            <a:ext cx="4464496" cy="309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 l="8499" t="11074" r="4911" b="6978"/>
          <a:stretch>
            <a:fillRect/>
          </a:stretch>
        </p:blipFill>
        <p:spPr bwMode="auto">
          <a:xfrm>
            <a:off x="4656403" y="1772816"/>
            <a:ext cx="4487597" cy="339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80"/>
          <p:cNvSpPr/>
          <p:nvPr/>
        </p:nvSpPr>
        <p:spPr>
          <a:xfrm>
            <a:off x="755576" y="1689378"/>
            <a:ext cx="3456384" cy="288032"/>
          </a:xfrm>
          <a:prstGeom prst="rect">
            <a:avLst/>
          </a:prstGeom>
          <a:solidFill>
            <a:srgbClr val="73BB8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vantGarde Bk BT" pitchFamily="34" charset="0"/>
              </a:rPr>
              <a:t>Méthodologie référencement fournisseur</a:t>
            </a:r>
            <a:endParaRPr lang="fr-FR" sz="1200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48064" y="1052736"/>
            <a:ext cx="3600400" cy="360040"/>
          </a:xfrm>
          <a:prstGeom prst="rect">
            <a:avLst/>
          </a:prstGeo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Documents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3568" y="1052736"/>
            <a:ext cx="3600400" cy="360040"/>
          </a:xfrm>
          <a:prstGeom prst="rect">
            <a:avLst/>
          </a:prstGeo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Démarche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700808"/>
            <a:ext cx="3838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556792"/>
            <a:ext cx="3639153" cy="51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5004048" y="1916832"/>
            <a:ext cx="3600400" cy="360040"/>
          </a:xfrm>
          <a:prstGeom prst="rect">
            <a:avLst/>
          </a:prstGeo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vantGarde Bk BT" pitchFamily="34" charset="0"/>
              </a:rPr>
              <a:t>Méthodologie référencement usine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1840" y="476672"/>
            <a:ext cx="3600400" cy="360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 Bk BT" pitchFamily="34" charset="0"/>
              </a:rPr>
              <a:t>IMPORTATION DIRECTE</a:t>
            </a:r>
            <a:endParaRPr lang="fr-FR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vantGarde Bk BT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5004048" y="3372379"/>
            <a:ext cx="3024336" cy="468052"/>
            <a:chOff x="5004048" y="3372379"/>
            <a:chExt cx="3024336" cy="468052"/>
          </a:xfrm>
        </p:grpSpPr>
        <p:cxnSp>
          <p:nvCxnSpPr>
            <p:cNvPr id="17" name="Connecteur en angle 16"/>
            <p:cNvCxnSpPr>
              <a:stCxn id="14" idx="1"/>
              <a:endCxn id="16" idx="1"/>
            </p:cNvCxnSpPr>
            <p:nvPr/>
          </p:nvCxnSpPr>
          <p:spPr>
            <a:xfrm rot="10800000" flipH="1" flipV="1">
              <a:off x="5004048" y="3372379"/>
              <a:ext cx="288032" cy="360040"/>
            </a:xfrm>
            <a:prstGeom prst="bentConnector3">
              <a:avLst>
                <a:gd name="adj1" fmla="val -79368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292080" y="3624407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DGCCRF</a:t>
              </a:r>
              <a:endParaRPr lang="fr-FR" sz="1200" dirty="0">
                <a:latin typeface="AvantGarde Bk BT" pitchFamily="34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4993382" y="3372377"/>
            <a:ext cx="3024336" cy="723035"/>
            <a:chOff x="4993382" y="3372377"/>
            <a:chExt cx="3024336" cy="723035"/>
          </a:xfrm>
        </p:grpSpPr>
        <p:sp>
          <p:nvSpPr>
            <p:cNvPr id="19" name="Rectangle 18"/>
            <p:cNvSpPr/>
            <p:nvPr/>
          </p:nvSpPr>
          <p:spPr>
            <a:xfrm>
              <a:off x="5281414" y="3879388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Test labo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22" name="Connecteur en angle 21"/>
            <p:cNvCxnSpPr/>
            <p:nvPr/>
          </p:nvCxnSpPr>
          <p:spPr>
            <a:xfrm rot="10800000" flipH="1" flipV="1">
              <a:off x="4993382" y="3372377"/>
              <a:ext cx="288032" cy="615021"/>
            </a:xfrm>
            <a:prstGeom prst="bentConnector3">
              <a:avLst>
                <a:gd name="adj1" fmla="val -76059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5004048" y="3372378"/>
            <a:ext cx="3013670" cy="989032"/>
            <a:chOff x="5004048" y="3372378"/>
            <a:chExt cx="3013670" cy="989032"/>
          </a:xfrm>
        </p:grpSpPr>
        <p:sp>
          <p:nvSpPr>
            <p:cNvPr id="20" name="Rectangle 19"/>
            <p:cNvSpPr/>
            <p:nvPr/>
          </p:nvSpPr>
          <p:spPr>
            <a:xfrm>
              <a:off x="5281414" y="4145386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BAT 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23" name="Connecteur en angle 22"/>
            <p:cNvCxnSpPr>
              <a:stCxn id="14" idx="1"/>
              <a:endCxn id="20" idx="1"/>
            </p:cNvCxnSpPr>
            <p:nvPr/>
          </p:nvCxnSpPr>
          <p:spPr>
            <a:xfrm rot="10800000" flipH="1" flipV="1">
              <a:off x="5004048" y="3372378"/>
              <a:ext cx="277366" cy="881019"/>
            </a:xfrm>
            <a:prstGeom prst="bentConnector3">
              <a:avLst>
                <a:gd name="adj1" fmla="val -82419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5004048" y="3372379"/>
            <a:ext cx="3013670" cy="1260140"/>
            <a:chOff x="5004048" y="3372379"/>
            <a:chExt cx="3013670" cy="1260140"/>
          </a:xfrm>
        </p:grpSpPr>
        <p:sp>
          <p:nvSpPr>
            <p:cNvPr id="21" name="Rectangle 20"/>
            <p:cNvSpPr/>
            <p:nvPr/>
          </p:nvSpPr>
          <p:spPr>
            <a:xfrm>
              <a:off x="5281414" y="4416495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Contrôle Qualité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24" name="Connecteur en angle 23"/>
            <p:cNvCxnSpPr>
              <a:stCxn id="14" idx="1"/>
              <a:endCxn id="21" idx="1"/>
            </p:cNvCxnSpPr>
            <p:nvPr/>
          </p:nvCxnSpPr>
          <p:spPr>
            <a:xfrm rot="10800000" flipH="1" flipV="1">
              <a:off x="5004048" y="3372379"/>
              <a:ext cx="277366" cy="1152128"/>
            </a:xfrm>
            <a:prstGeom prst="bentConnector3">
              <a:avLst>
                <a:gd name="adj1" fmla="val -82419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 l="26578" t="8938" r="26173" b="7638"/>
          <a:stretch>
            <a:fillRect/>
          </a:stretch>
        </p:blipFill>
        <p:spPr bwMode="auto">
          <a:xfrm>
            <a:off x="683568" y="1556792"/>
            <a:ext cx="3403493" cy="480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l="8269" t="9598" r="6682" b="15837"/>
          <a:stretch>
            <a:fillRect/>
          </a:stretch>
        </p:blipFill>
        <p:spPr bwMode="auto">
          <a:xfrm>
            <a:off x="0" y="2276872"/>
            <a:ext cx="4450799" cy="312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e 33"/>
          <p:cNvGrpSpPr/>
          <p:nvPr/>
        </p:nvGrpSpPr>
        <p:grpSpPr>
          <a:xfrm>
            <a:off x="611560" y="1412776"/>
            <a:ext cx="3744416" cy="5301208"/>
            <a:chOff x="4283968" y="476672"/>
            <a:chExt cx="5832648" cy="8208912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6578" t="8859" r="25582" b="6978"/>
            <a:stretch>
              <a:fillRect/>
            </a:stretch>
          </p:blipFill>
          <p:spPr bwMode="auto">
            <a:xfrm>
              <a:off x="4283968" y="476672"/>
              <a:ext cx="5832648" cy="82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38390" t="17797" r="41137" b="78512"/>
            <a:stretch>
              <a:fillRect/>
            </a:stretch>
          </p:blipFill>
          <p:spPr bwMode="auto">
            <a:xfrm>
              <a:off x="5724128" y="980728"/>
              <a:ext cx="249610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5" name="Groupe 114"/>
          <p:cNvGrpSpPr/>
          <p:nvPr/>
        </p:nvGrpSpPr>
        <p:grpSpPr>
          <a:xfrm>
            <a:off x="5004048" y="5403990"/>
            <a:ext cx="3600400" cy="689306"/>
            <a:chOff x="5004048" y="5403990"/>
            <a:chExt cx="3600400" cy="689306"/>
          </a:xfrm>
          <a:solidFill>
            <a:srgbClr val="73BB81"/>
          </a:solidFill>
        </p:grpSpPr>
        <p:sp>
          <p:nvSpPr>
            <p:cNvPr id="41" name="Rectangle 40"/>
            <p:cNvSpPr/>
            <p:nvPr/>
          </p:nvSpPr>
          <p:spPr>
            <a:xfrm>
              <a:off x="5004048" y="5733256"/>
              <a:ext cx="3600400" cy="360040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Contrôle Conformité et Qualité entrepôts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28" name="Connecteur droit avec flèche 27"/>
            <p:cNvCxnSpPr>
              <a:stCxn id="56" idx="2"/>
              <a:endCxn id="41" idx="0"/>
            </p:cNvCxnSpPr>
            <p:nvPr/>
          </p:nvCxnSpPr>
          <p:spPr>
            <a:xfrm>
              <a:off x="6804248" y="5403990"/>
              <a:ext cx="0" cy="329266"/>
            </a:xfrm>
            <a:prstGeom prst="straightConnector1">
              <a:avLst/>
            </a:prstGeom>
            <a:grpFill/>
            <a:ln>
              <a:solidFill>
                <a:srgbClr val="5F5F5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e 113"/>
          <p:cNvGrpSpPr/>
          <p:nvPr/>
        </p:nvGrpSpPr>
        <p:grpSpPr>
          <a:xfrm>
            <a:off x="4997951" y="6093296"/>
            <a:ext cx="3600400" cy="709619"/>
            <a:chOff x="4997951" y="6093296"/>
            <a:chExt cx="3600400" cy="709619"/>
          </a:xfrm>
          <a:solidFill>
            <a:srgbClr val="73BB81"/>
          </a:solidFill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6804248" y="6093296"/>
              <a:ext cx="794" cy="333755"/>
            </a:xfrm>
            <a:prstGeom prst="straightConnector1">
              <a:avLst/>
            </a:prstGeom>
            <a:grpFill/>
            <a:ln>
              <a:solidFill>
                <a:srgbClr val="5F5F5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4997951" y="6442875"/>
              <a:ext cx="3600400" cy="360040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Mise en stock physique et informatique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sp>
        <p:nvSpPr>
          <p:cNvPr id="45" name="Rectangle à coins arrondis 44"/>
          <p:cNvSpPr/>
          <p:nvPr/>
        </p:nvSpPr>
        <p:spPr>
          <a:xfrm>
            <a:off x="2699792" y="0"/>
            <a:ext cx="41044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vantGarde Bk BT" pitchFamily="34" charset="0"/>
              </a:rPr>
              <a:t>Fabrication – Approvisionnement Produits</a:t>
            </a:r>
            <a:endParaRPr lang="fr-FR" sz="1600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3568" y="980728"/>
            <a:ext cx="3600400" cy="360040"/>
          </a:xfrm>
          <a:prstGeom prst="rect">
            <a:avLst/>
          </a:prstGeo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Documents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04048" y="1052736"/>
            <a:ext cx="3600400" cy="360040"/>
          </a:xfrm>
          <a:prstGeom prst="rect">
            <a:avLst/>
          </a:prstGeom>
          <a:solidFill>
            <a:srgbClr val="73BB8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Démarche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 rot="5400000">
            <a:off x="1964258" y="4119910"/>
            <a:ext cx="5301207" cy="85725"/>
          </a:xfrm>
          <a:prstGeom prst="rect">
            <a:avLst/>
          </a:prstGeom>
          <a:solidFill>
            <a:srgbClr val="73BB8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6" name="Groupe 115"/>
          <p:cNvGrpSpPr/>
          <p:nvPr/>
        </p:nvGrpSpPr>
        <p:grpSpPr>
          <a:xfrm>
            <a:off x="5004048" y="4581128"/>
            <a:ext cx="3600400" cy="822862"/>
            <a:chOff x="5004048" y="4581128"/>
            <a:chExt cx="3600400" cy="822862"/>
          </a:xfrm>
          <a:solidFill>
            <a:srgbClr val="73BB81"/>
          </a:solidFill>
        </p:grpSpPr>
        <p:cxnSp>
          <p:nvCxnSpPr>
            <p:cNvPr id="27" name="Connecteur droit avec flèche 26"/>
            <p:cNvCxnSpPr>
              <a:endCxn id="56" idx="0"/>
            </p:cNvCxnSpPr>
            <p:nvPr/>
          </p:nvCxnSpPr>
          <p:spPr>
            <a:xfrm>
              <a:off x="6804248" y="4581128"/>
              <a:ext cx="0" cy="390814"/>
            </a:xfrm>
            <a:prstGeom prst="straightConnector1">
              <a:avLst/>
            </a:prstGeom>
            <a:grpFill/>
            <a:ln>
              <a:solidFill>
                <a:srgbClr val="5F5F5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4048" y="4971942"/>
              <a:ext cx="3600400" cy="432048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Acheminement des produits via un transitaire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004048" y="2096852"/>
            <a:ext cx="3240360" cy="756084"/>
            <a:chOff x="5004048" y="1808820"/>
            <a:chExt cx="3240360" cy="756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e 101"/>
            <p:cNvGrpSpPr/>
            <p:nvPr/>
          </p:nvGrpSpPr>
          <p:grpSpPr>
            <a:xfrm>
              <a:off x="5004048" y="1808820"/>
              <a:ext cx="3240360" cy="468052"/>
              <a:chOff x="5004048" y="1808820"/>
              <a:chExt cx="3240360" cy="46805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508104" y="2060848"/>
                <a:ext cx="2736304" cy="216024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>
                    <a:latin typeface="AvantGarde Bk BT" pitchFamily="34" charset="0"/>
                  </a:rPr>
                  <a:t>Certification</a:t>
                </a:r>
              </a:p>
            </p:txBody>
          </p:sp>
          <p:cxnSp>
            <p:nvCxnSpPr>
              <p:cNvPr id="9" name="Connecteur en angle 8"/>
              <p:cNvCxnSpPr>
                <a:stCxn id="66" idx="1"/>
                <a:endCxn id="8" idx="1"/>
              </p:cNvCxnSpPr>
              <p:nvPr/>
            </p:nvCxnSpPr>
            <p:spPr>
              <a:xfrm rot="10800000" flipH="1" flipV="1">
                <a:off x="5004048" y="1808820"/>
                <a:ext cx="504056" cy="360040"/>
              </a:xfrm>
              <a:prstGeom prst="bentConnector3">
                <a:avLst>
                  <a:gd name="adj1" fmla="val -45352"/>
                </a:avLst>
              </a:prstGeom>
              <a:ln>
                <a:solidFill>
                  <a:srgbClr val="5F5F5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5508104" y="2348880"/>
              <a:ext cx="2736304" cy="216024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atin typeface="AvantGarde Bk BT" pitchFamily="34" charset="0"/>
                </a:rPr>
                <a:t>Charte environnementale et sociale</a:t>
              </a:r>
              <a:endParaRPr lang="fr-FR" sz="1200" dirty="0">
                <a:latin typeface="AvantGarde Bk BT" pitchFamily="34" charset="0"/>
              </a:endParaRPr>
            </a:p>
          </p:txBody>
        </p:sp>
        <p:cxnSp>
          <p:nvCxnSpPr>
            <p:cNvPr id="7" name="Connecteur en angle 6"/>
            <p:cNvCxnSpPr>
              <a:stCxn id="66" idx="1"/>
              <a:endCxn id="6" idx="1"/>
            </p:cNvCxnSpPr>
            <p:nvPr/>
          </p:nvCxnSpPr>
          <p:spPr>
            <a:xfrm rot="10800000" flipH="1" flipV="1">
              <a:off x="5004048" y="1808820"/>
              <a:ext cx="504056" cy="648072"/>
            </a:xfrm>
            <a:prstGeom prst="bentConnector3">
              <a:avLst>
                <a:gd name="adj1" fmla="val -45352"/>
              </a:avLst>
            </a:prstGeom>
            <a:ln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e 118"/>
          <p:cNvGrpSpPr/>
          <p:nvPr/>
        </p:nvGrpSpPr>
        <p:grpSpPr>
          <a:xfrm>
            <a:off x="5004048" y="2852936"/>
            <a:ext cx="3600400" cy="699463"/>
            <a:chOff x="5004048" y="2852936"/>
            <a:chExt cx="3600400" cy="699463"/>
          </a:xfrm>
          <a:solidFill>
            <a:srgbClr val="73BB81"/>
          </a:solidFill>
        </p:grpSpPr>
        <p:sp>
          <p:nvSpPr>
            <p:cNvPr id="14" name="Rectangle 13"/>
            <p:cNvSpPr/>
            <p:nvPr/>
          </p:nvSpPr>
          <p:spPr>
            <a:xfrm>
              <a:off x="5004048" y="3192359"/>
              <a:ext cx="3600400" cy="360040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Test et contrôle Qualité Produit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cxnSp>
          <p:nvCxnSpPr>
            <p:cNvPr id="15" name="Connecteur droit avec flèche 14"/>
            <p:cNvCxnSpPr>
              <a:endCxn id="14" idx="0"/>
            </p:cNvCxnSpPr>
            <p:nvPr/>
          </p:nvCxnSpPr>
          <p:spPr>
            <a:xfrm>
              <a:off x="6804248" y="2852936"/>
              <a:ext cx="0" cy="339423"/>
            </a:xfrm>
            <a:prstGeom prst="straightConnector1">
              <a:avLst/>
            </a:prstGeom>
            <a:grpFill/>
            <a:ln>
              <a:solidFill>
                <a:srgbClr val="5F5F5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844824"/>
            <a:ext cx="3838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484784"/>
            <a:ext cx="3711085" cy="524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1484784"/>
            <a:ext cx="3685569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X:\MARKETING\Maquette BAT\Maquett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1484784"/>
            <a:ext cx="3634177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980728"/>
            <a:ext cx="8792978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Engagement social auprès du personnel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2123728" y="1628800"/>
            <a:ext cx="6782224" cy="2232248"/>
            <a:chOff x="2113624" y="4255378"/>
            <a:chExt cx="6782224" cy="2232248"/>
          </a:xfrm>
          <a:solidFill>
            <a:schemeClr val="bg1">
              <a:lumMod val="8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23728" y="4255378"/>
              <a:ext cx="6772120" cy="360040"/>
            </a:xfrm>
            <a:prstGeom prst="rect">
              <a:avLst/>
            </a:prstGeom>
            <a:grpFill/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Equité au niveau des salaires par service 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0360" y="4723430"/>
              <a:ext cx="6772120" cy="360040"/>
            </a:xfrm>
            <a:prstGeom prst="rect">
              <a:avLst/>
            </a:prstGeom>
            <a:grpFill/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Egalité des chances au niveau ethnique…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16992" y="5191482"/>
              <a:ext cx="6772120" cy="360040"/>
            </a:xfrm>
            <a:prstGeom prst="rect">
              <a:avLst/>
            </a:prstGeom>
            <a:grpFill/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kern="1000" spc="-70" dirty="0" smtClean="0">
                  <a:solidFill>
                    <a:schemeClr val="tx1"/>
                  </a:solidFill>
                  <a:latin typeface="AvantGarde Bk BT" pitchFamily="34" charset="0"/>
                </a:rPr>
                <a:t>Respect des quotas pour l’intégration des personnes handicapées</a:t>
              </a:r>
              <a:endParaRPr lang="fr-FR" kern="1000" spc="-7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13624" y="5659534"/>
              <a:ext cx="6772120" cy="360040"/>
            </a:xfrm>
            <a:prstGeom prst="rect">
              <a:avLst/>
            </a:prstGeom>
            <a:grpFill/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Possibilité de télé travail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23728" y="6127586"/>
              <a:ext cx="6772120" cy="360040"/>
            </a:xfrm>
            <a:prstGeom prst="rect">
              <a:avLst/>
            </a:prstGeom>
            <a:grpFill/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Faible turnover au sein du personnel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79512" y="4149080"/>
            <a:ext cx="8792978" cy="432048"/>
          </a:xfrm>
          <a:prstGeom prst="rect">
            <a:avLst/>
          </a:prstGeom>
          <a:gradFill flip="none" rotWithShape="1">
            <a:gsLst>
              <a:gs pos="0">
                <a:srgbClr val="73BB81">
                  <a:shade val="30000"/>
                  <a:satMod val="115000"/>
                </a:srgbClr>
              </a:gs>
              <a:gs pos="50000">
                <a:srgbClr val="73BB81">
                  <a:shade val="67500"/>
                  <a:satMod val="115000"/>
                </a:srgbClr>
              </a:gs>
              <a:gs pos="100000">
                <a:srgbClr val="73BB81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Engagement environnemental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79512" y="4797152"/>
            <a:ext cx="6282982" cy="1826488"/>
            <a:chOff x="179512" y="4797152"/>
            <a:chExt cx="6282982" cy="1826488"/>
          </a:xfrm>
          <a:solidFill>
            <a:srgbClr val="73BB81"/>
          </a:solidFill>
        </p:grpSpPr>
        <p:sp>
          <p:nvSpPr>
            <p:cNvPr id="16" name="Rectangle 15"/>
            <p:cNvSpPr/>
            <p:nvPr/>
          </p:nvSpPr>
          <p:spPr>
            <a:xfrm>
              <a:off x="179512" y="6263600"/>
              <a:ext cx="6264696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Déménagement local </a:t>
              </a:r>
              <a:r>
                <a:rPr lang="fr-FR" dirty="0" err="1" smtClean="0">
                  <a:solidFill>
                    <a:schemeClr val="tx1"/>
                  </a:solidFill>
                  <a:latin typeface="AvantGarde Bk BT" pitchFamily="34" charset="0"/>
                </a:rPr>
                <a:t>Passivhauss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7798" y="5301208"/>
              <a:ext cx="6264696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Flotte de voiture à faible émission CO2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7798" y="4797152"/>
              <a:ext cx="6264696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Gestes quotidiens éco-citoyens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9512" y="5783547"/>
              <a:ext cx="6264696" cy="360040"/>
            </a:xfrm>
            <a:prstGeom prst="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vantGarde Bk BT" pitchFamily="34" charset="0"/>
                </a:rPr>
                <a:t>Cotisation aux organismes récoltant la DEEE</a:t>
              </a:r>
              <a:endParaRPr lang="fr-FR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pic>
        <p:nvPicPr>
          <p:cNvPr id="50178" name="Picture 2" descr="http://planet-forme.fr/wp-content/uploads/2009/05/coach-entrepri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700808"/>
            <a:ext cx="1907704" cy="1780524"/>
          </a:xfrm>
          <a:prstGeom prst="rect">
            <a:avLst/>
          </a:prstGeom>
          <a:noFill/>
        </p:spPr>
      </p:pic>
      <p:pic>
        <p:nvPicPr>
          <p:cNvPr id="50179" name="Picture 3" descr="C:\Documents and Settings\stagiaire\Bureau\Emailing\QUALISERV (Corporate)\Engagé\Sans titr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653136"/>
            <a:ext cx="1066054" cy="2034729"/>
          </a:xfrm>
          <a:prstGeom prst="rect">
            <a:avLst/>
          </a:prstGeom>
          <a:noFill/>
        </p:spPr>
      </p:pic>
      <p:sp>
        <p:nvSpPr>
          <p:cNvPr id="20" name="Rectangle à coins arrondis 19"/>
          <p:cNvSpPr/>
          <p:nvPr/>
        </p:nvSpPr>
        <p:spPr>
          <a:xfrm>
            <a:off x="3419872" y="0"/>
            <a:ext cx="2196752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Nos Engagements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1835696" y="200990"/>
            <a:ext cx="5605161" cy="6756402"/>
            <a:chOff x="741624" y="58056"/>
            <a:chExt cx="5605161" cy="6756402"/>
          </a:xfrm>
        </p:grpSpPr>
        <p:pic>
          <p:nvPicPr>
            <p:cNvPr id="2050" name="Picture 2" descr="X:\MARKETING\Déménagement 2012 BV\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5923" y="58056"/>
              <a:ext cx="5434930" cy="33238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1" name="Picture 3" descr="X:\MARKETING\Déménagement 2012 BV\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1624" y="3397912"/>
              <a:ext cx="5605161" cy="34165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39552" y="2348880"/>
            <a:ext cx="8352928" cy="2016224"/>
          </a:xfrm>
          <a:prstGeom prst="roundRect">
            <a:avLst/>
          </a:prstGeom>
          <a:gradFill flip="none" rotWithShape="1">
            <a:gsLst>
              <a:gs pos="0">
                <a:srgbClr val="049E60">
                  <a:shade val="30000"/>
                  <a:satMod val="115000"/>
                </a:srgbClr>
              </a:gs>
              <a:gs pos="50000">
                <a:srgbClr val="049E60">
                  <a:shade val="67500"/>
                  <a:satMod val="115000"/>
                </a:srgbClr>
              </a:gs>
              <a:gs pos="100000">
                <a:srgbClr val="049E6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latin typeface="AvantGarde Bk BT" pitchFamily="34" charset="0"/>
              </a:rPr>
              <a:t>Catalogue</a:t>
            </a:r>
            <a:endParaRPr lang="fr-FR" sz="4000" dirty="0">
              <a:latin typeface="AvantGarde Bk BT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372200" y="3789040"/>
            <a:ext cx="2376264" cy="504056"/>
          </a:xfrm>
          <a:prstGeom prst="roundRect">
            <a:avLst/>
          </a:prstGeom>
          <a:solidFill>
            <a:srgbClr val="5F5F5F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Mathieu TOURRETTE</a:t>
            </a:r>
            <a:endParaRPr lang="fr-FR" dirty="0"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3563888" y="692696"/>
            <a:ext cx="1600021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Méthodologie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3" name="Picture 2" descr="X:\MARKETING\Logos\Geoffrey\logo bv haute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" cy="576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9552" y="1412776"/>
            <a:ext cx="2304256" cy="1296144"/>
          </a:xfrm>
          <a:prstGeom prst="rect">
            <a:avLst/>
          </a:prstGeom>
          <a:solidFill>
            <a:srgbClr val="009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Définir le cahier des charges du catalogue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1880" y="1340768"/>
            <a:ext cx="2304256" cy="1368152"/>
          </a:xfrm>
          <a:prstGeom prst="rect">
            <a:avLst/>
          </a:prstGeom>
          <a:solidFill>
            <a:srgbClr val="009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Définir la gamme de produit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8224" y="1340768"/>
            <a:ext cx="2304256" cy="1368152"/>
          </a:xfrm>
          <a:prstGeom prst="rect">
            <a:avLst/>
          </a:prstGeom>
          <a:solidFill>
            <a:srgbClr val="009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Définir la charte graphique du site internet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251520" y="3356992"/>
            <a:ext cx="8640960" cy="408623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918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Ressources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3768" y="4581128"/>
            <a:ext cx="1944216" cy="79208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Intégrateur Web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4005064"/>
            <a:ext cx="1944216" cy="79208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Web Designer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6016" y="5157192"/>
            <a:ext cx="1944216" cy="79208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Photographe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8264" y="5733256"/>
            <a:ext cx="1944216" cy="79208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Service marketing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3491880" y="692696"/>
            <a:ext cx="1652310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Retroplanning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3" name="Picture 2" descr="X:\MARKETING\Logos\Geoffrey\logo bv haute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" cy="5763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373216"/>
            <a:ext cx="9144000" cy="432048"/>
          </a:xfrm>
          <a:prstGeom prst="rect">
            <a:avLst/>
          </a:prstGeom>
          <a:solidFill>
            <a:srgbClr val="0091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Total : 60 Jours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4" name="Groupe 23"/>
          <p:cNvGrpSpPr/>
          <p:nvPr/>
        </p:nvGrpSpPr>
        <p:grpSpPr>
          <a:xfrm>
            <a:off x="0" y="2204864"/>
            <a:ext cx="4159379" cy="770602"/>
            <a:chOff x="1187624" y="2132856"/>
            <a:chExt cx="4159379" cy="770602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1187624" y="2492896"/>
              <a:ext cx="4104456" cy="0"/>
            </a:xfrm>
            <a:prstGeom prst="line">
              <a:avLst/>
            </a:prstGeom>
            <a:ln>
              <a:solidFill>
                <a:srgbClr val="0091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419872" y="2132856"/>
              <a:ext cx="19271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 smtClean="0">
                  <a:latin typeface="AvantGarde Bk BT" pitchFamily="34" charset="0"/>
                </a:rPr>
                <a:t>Création graphique</a:t>
              </a:r>
              <a:endParaRPr lang="fr-FR" sz="1600" dirty="0">
                <a:latin typeface="AvantGarde Bk B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14354" y="2564904"/>
              <a:ext cx="13708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i="1" dirty="0" smtClean="0">
                  <a:latin typeface="AvantGarde Bk BT" pitchFamily="34" charset="0"/>
                </a:rPr>
                <a:t>15 à 20 jours</a:t>
              </a:r>
              <a:endParaRPr lang="fr-FR" sz="1600" i="1" dirty="0">
                <a:latin typeface="AvantGarde Bk BT" pitchFamily="34" charset="0"/>
              </a:endParaRPr>
            </a:p>
          </p:txBody>
        </p:sp>
      </p:grpSp>
      <p:grpSp>
        <p:nvGrpSpPr>
          <p:cNvPr id="6" name="Groupe 19"/>
          <p:cNvGrpSpPr/>
          <p:nvPr/>
        </p:nvGrpSpPr>
        <p:grpSpPr>
          <a:xfrm>
            <a:off x="-19050" y="1268760"/>
            <a:ext cx="2452916" cy="698594"/>
            <a:chOff x="-19050" y="1268760"/>
            <a:chExt cx="2452916" cy="698594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0" y="1628800"/>
              <a:ext cx="2339752" cy="0"/>
            </a:xfrm>
            <a:prstGeom prst="line">
              <a:avLst/>
            </a:prstGeom>
            <a:ln>
              <a:solidFill>
                <a:srgbClr val="0091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-19050" y="1268760"/>
              <a:ext cx="24529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 smtClean="0">
                  <a:latin typeface="AvantGarde Bk BT" pitchFamily="34" charset="0"/>
                </a:rPr>
                <a:t>Sélection gamme produit</a:t>
              </a:r>
              <a:endParaRPr lang="fr-FR" sz="1600" dirty="0">
                <a:latin typeface="AvantGarde Bk BT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1456" y="1628800"/>
              <a:ext cx="8002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i="1" dirty="0" smtClean="0">
                  <a:latin typeface="AvantGarde Bk BT" pitchFamily="34" charset="0"/>
                </a:rPr>
                <a:t>7 jours</a:t>
              </a:r>
              <a:endParaRPr lang="fr-FR" sz="1600" i="1" dirty="0">
                <a:latin typeface="AvantGarde Bk BT" pitchFamily="34" charset="0"/>
              </a:endParaRPr>
            </a:p>
          </p:txBody>
        </p:sp>
      </p:grpSp>
      <p:grpSp>
        <p:nvGrpSpPr>
          <p:cNvPr id="7" name="Groupe 28"/>
          <p:cNvGrpSpPr/>
          <p:nvPr/>
        </p:nvGrpSpPr>
        <p:grpSpPr>
          <a:xfrm>
            <a:off x="7790372" y="4437112"/>
            <a:ext cx="1391728" cy="698594"/>
            <a:chOff x="7790372" y="4869160"/>
            <a:chExt cx="1391728" cy="698594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8172400" y="5229200"/>
              <a:ext cx="971600" cy="0"/>
            </a:xfrm>
            <a:prstGeom prst="line">
              <a:avLst/>
            </a:prstGeom>
            <a:ln>
              <a:solidFill>
                <a:srgbClr val="0091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7790372" y="4869160"/>
              <a:ext cx="13917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 smtClean="0">
                  <a:latin typeface="AvantGarde Bk BT" pitchFamily="34" charset="0"/>
                </a:rPr>
                <a:t>Mise en ligne</a:t>
              </a:r>
              <a:endParaRPr lang="fr-FR" sz="1600" dirty="0">
                <a:latin typeface="AvantGarde Bk BT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343781" y="5229200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i="1" dirty="0" smtClean="0">
                  <a:latin typeface="AvantGarde Bk BT" pitchFamily="34" charset="0"/>
                </a:rPr>
                <a:t>2 jours</a:t>
              </a:r>
              <a:endParaRPr lang="fr-FR" sz="1600" i="1" dirty="0">
                <a:latin typeface="AvantGarde Bk BT" pitchFamily="34" charset="0"/>
              </a:endParaRPr>
            </a:p>
          </p:txBody>
        </p:sp>
      </p:grpSp>
      <p:grpSp>
        <p:nvGrpSpPr>
          <p:cNvPr id="8" name="Groupe 26"/>
          <p:cNvGrpSpPr/>
          <p:nvPr/>
        </p:nvGrpSpPr>
        <p:grpSpPr>
          <a:xfrm>
            <a:off x="1907704" y="3356992"/>
            <a:ext cx="6120680" cy="698594"/>
            <a:chOff x="1907704" y="3140968"/>
            <a:chExt cx="6120680" cy="698594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1907704" y="3501008"/>
              <a:ext cx="6120680" cy="0"/>
            </a:xfrm>
            <a:prstGeom prst="line">
              <a:avLst/>
            </a:prstGeom>
            <a:ln>
              <a:solidFill>
                <a:srgbClr val="0091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918511" y="3140968"/>
              <a:ext cx="21098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 smtClean="0">
                  <a:latin typeface="AvantGarde Bk BT" pitchFamily="34" charset="0"/>
                </a:rPr>
                <a:t>Intégration graphique</a:t>
              </a:r>
              <a:endParaRPr lang="fr-FR" sz="1600" dirty="0">
                <a:latin typeface="AvantGarde Bk B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22665" y="3501008"/>
              <a:ext cx="13708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i="1" dirty="0" smtClean="0">
                  <a:latin typeface="AvantGarde Bk BT" pitchFamily="34" charset="0"/>
                </a:rPr>
                <a:t>20 à 30 jours</a:t>
              </a:r>
              <a:endParaRPr lang="fr-FR" sz="1600" i="1" dirty="0">
                <a:latin typeface="AvantGarde Bk BT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oneTexte 3"/>
          <p:cNvSpPr txBox="1">
            <a:spLocks noChangeArrowheads="1"/>
          </p:cNvSpPr>
          <p:nvPr/>
        </p:nvSpPr>
        <p:spPr bwMode="auto">
          <a:xfrm>
            <a:off x="3491880" y="0"/>
            <a:ext cx="2033034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Moyen Animation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3995936" y="2420888"/>
            <a:ext cx="4918358" cy="738664"/>
            <a:chOff x="3995936" y="2420888"/>
            <a:chExt cx="4918358" cy="738664"/>
          </a:xfrm>
        </p:grpSpPr>
        <p:sp>
          <p:nvSpPr>
            <p:cNvPr id="7175" name="ZoneTexte 6"/>
            <p:cNvSpPr txBox="1">
              <a:spLocks noChangeArrowheads="1"/>
            </p:cNvSpPr>
            <p:nvPr/>
          </p:nvSpPr>
          <p:spPr bwMode="auto">
            <a:xfrm>
              <a:off x="5580112" y="2420888"/>
              <a:ext cx="333418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Conseils</a:t>
              </a:r>
              <a:endParaRPr lang="fr-FR" sz="1400" dirty="0">
                <a:latin typeface="AvantGarde Bk BT" pitchFamily="34" charset="0"/>
              </a:endParaRP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Recherche </a:t>
              </a:r>
              <a:r>
                <a:rPr lang="fr-FR" sz="1400" dirty="0">
                  <a:latin typeface="AvantGarde Bk BT" pitchFamily="34" charset="0"/>
                </a:rPr>
                <a:t>&amp; </a:t>
              </a:r>
              <a:r>
                <a:rPr lang="fr-FR" sz="1400" dirty="0" smtClean="0">
                  <a:latin typeface="AvantGarde Bk BT" pitchFamily="34" charset="0"/>
                </a:rPr>
                <a:t>propositions </a:t>
              </a:r>
              <a:r>
                <a:rPr lang="fr-FR" sz="1400" dirty="0">
                  <a:latin typeface="AvantGarde Bk BT" pitchFamily="34" charset="0"/>
                </a:rPr>
                <a:t>de produits</a:t>
              </a: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Etablissements </a:t>
              </a:r>
              <a:r>
                <a:rPr lang="fr-FR" sz="1400" dirty="0">
                  <a:latin typeface="AvantGarde Bk BT" pitchFamily="34" charset="0"/>
                </a:rPr>
                <a:t>de devis</a:t>
              </a:r>
            </a:p>
          </p:txBody>
        </p:sp>
        <p:sp>
          <p:nvSpPr>
            <p:cNvPr id="19" name="Flèche droite 18"/>
            <p:cNvSpPr/>
            <p:nvPr/>
          </p:nvSpPr>
          <p:spPr>
            <a:xfrm>
              <a:off x="3995936" y="2564904"/>
              <a:ext cx="648072" cy="216024"/>
            </a:xfrm>
            <a:prstGeom prst="rightArrow">
              <a:avLst/>
            </a:prstGeom>
            <a:solidFill>
              <a:srgbClr val="0095BE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>
                <a:latin typeface="AvantGarde Bk BT" pitchFamily="34" charset="0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3995936" y="4581128"/>
            <a:ext cx="4669893" cy="1169551"/>
            <a:chOff x="3995936" y="4581128"/>
            <a:chExt cx="4669893" cy="1169551"/>
          </a:xfrm>
        </p:grpSpPr>
        <p:sp>
          <p:nvSpPr>
            <p:cNvPr id="7189" name="ZoneTexte 6"/>
            <p:cNvSpPr txBox="1">
              <a:spLocks noChangeArrowheads="1"/>
            </p:cNvSpPr>
            <p:nvPr/>
          </p:nvSpPr>
          <p:spPr bwMode="auto">
            <a:xfrm>
              <a:off x="5580112" y="4581128"/>
              <a:ext cx="3085717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Saisie commande</a:t>
              </a:r>
            </a:p>
            <a:p>
              <a:pPr>
                <a:buBlip>
                  <a:blip r:embed="rId3"/>
                </a:buBlip>
              </a:pPr>
              <a:r>
                <a:rPr lang="fr-FR" sz="1400" dirty="0">
                  <a:latin typeface="AvantGarde Bk BT" pitchFamily="34" charset="0"/>
                </a:rPr>
                <a:t> </a:t>
              </a:r>
              <a:r>
                <a:rPr lang="fr-FR" sz="1400" dirty="0" smtClean="0">
                  <a:latin typeface="AvantGarde Bk BT" pitchFamily="34" charset="0"/>
                </a:rPr>
                <a:t>Statistiques </a:t>
              </a:r>
              <a:r>
                <a:rPr lang="fr-FR" sz="1400" dirty="0">
                  <a:latin typeface="AvantGarde Bk BT" pitchFamily="34" charset="0"/>
                </a:rPr>
                <a:t>et reporting</a:t>
              </a: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SAV</a:t>
              </a: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Suivi de production </a:t>
              </a:r>
              <a:endParaRPr lang="fr-FR" sz="1400" dirty="0">
                <a:latin typeface="AvantGarde Bk BT" pitchFamily="34" charset="0"/>
              </a:endParaRP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Gestion des stocks et expéditions</a:t>
              </a:r>
              <a:endParaRPr lang="fr-FR" sz="1400" dirty="0">
                <a:latin typeface="AvantGarde Bk BT" pitchFamily="34" charset="0"/>
              </a:endParaRPr>
            </a:p>
          </p:txBody>
        </p:sp>
        <p:sp>
          <p:nvSpPr>
            <p:cNvPr id="20" name="Flèche droite 19"/>
            <p:cNvSpPr/>
            <p:nvPr/>
          </p:nvSpPr>
          <p:spPr>
            <a:xfrm>
              <a:off x="3995936" y="4869160"/>
              <a:ext cx="648072" cy="216024"/>
            </a:xfrm>
            <a:prstGeom prst="rightArrow">
              <a:avLst/>
            </a:prstGeom>
            <a:solidFill>
              <a:srgbClr val="0095BE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>
                <a:latin typeface="AvantGarde Bk BT" pitchFamily="34" charset="0"/>
              </a:endParaRPr>
            </a:p>
          </p:txBody>
        </p:sp>
      </p:grpSp>
      <p:sp>
        <p:nvSpPr>
          <p:cNvPr id="21" name="Rectangle à coins arrondis 20"/>
          <p:cNvSpPr/>
          <p:nvPr/>
        </p:nvSpPr>
        <p:spPr>
          <a:xfrm>
            <a:off x="395536" y="2420888"/>
            <a:ext cx="2555776" cy="576064"/>
          </a:xfrm>
          <a:prstGeom prst="roundRect">
            <a:avLst/>
          </a:prstGeom>
          <a:solidFill>
            <a:srgbClr val="00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2 commerciaux &amp; </a:t>
            </a:r>
            <a:br>
              <a:rPr lang="fr-FR" dirty="0" smtClean="0">
                <a:latin typeface="AvantGarde Bk BT" pitchFamily="34" charset="0"/>
              </a:rPr>
            </a:br>
            <a:r>
              <a:rPr lang="fr-FR" dirty="0" smtClean="0">
                <a:latin typeface="AvantGarde Bk BT" pitchFamily="34" charset="0"/>
              </a:rPr>
              <a:t>2 assistantes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95536" y="1340768"/>
            <a:ext cx="2520280" cy="288032"/>
          </a:xfrm>
          <a:prstGeom prst="roundRect">
            <a:avLst/>
          </a:prstGeom>
          <a:solidFill>
            <a:srgbClr val="0095BE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Qui ? 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5580112" y="1349906"/>
            <a:ext cx="2520280" cy="288032"/>
          </a:xfrm>
          <a:prstGeom prst="roundRect">
            <a:avLst/>
          </a:prstGeom>
          <a:solidFill>
            <a:srgbClr val="0095BE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Quoi? 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395536" y="3549014"/>
            <a:ext cx="2555776" cy="576064"/>
          </a:xfrm>
          <a:prstGeom prst="roundRect">
            <a:avLst/>
          </a:prstGeom>
          <a:solidFill>
            <a:srgbClr val="00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Marketing / Infographie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3995936" y="3501008"/>
            <a:ext cx="4483944" cy="523220"/>
            <a:chOff x="3995936" y="3501008"/>
            <a:chExt cx="4483944" cy="523220"/>
          </a:xfrm>
        </p:grpSpPr>
        <p:sp>
          <p:nvSpPr>
            <p:cNvPr id="7183" name="ZoneTexte 6"/>
            <p:cNvSpPr txBox="1">
              <a:spLocks noChangeArrowheads="1"/>
            </p:cNvSpPr>
            <p:nvPr/>
          </p:nvSpPr>
          <p:spPr bwMode="auto">
            <a:xfrm>
              <a:off x="5580112" y="3501008"/>
              <a:ext cx="28997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Réalisation des maquettes</a:t>
              </a:r>
              <a:endParaRPr lang="fr-FR" sz="1400" dirty="0">
                <a:latin typeface="AvantGarde Bk BT" pitchFamily="34" charset="0"/>
              </a:endParaRPr>
            </a:p>
            <a:p>
              <a:pPr>
                <a:buBlip>
                  <a:blip r:embed="rId3"/>
                </a:buBlip>
              </a:pPr>
              <a:r>
                <a:rPr lang="fr-FR" sz="1400" dirty="0" smtClean="0">
                  <a:latin typeface="AvantGarde Bk BT" pitchFamily="34" charset="0"/>
                </a:rPr>
                <a:t> Animation </a:t>
              </a:r>
              <a:r>
                <a:rPr lang="fr-FR" sz="1400" dirty="0">
                  <a:latin typeface="AvantGarde Bk BT" pitchFamily="34" charset="0"/>
                </a:rPr>
                <a:t>« on-line</a:t>
              </a:r>
              <a:r>
                <a:rPr lang="fr-FR" sz="1200" dirty="0">
                  <a:latin typeface="AvantGarde Bk BT" pitchFamily="34" charset="0"/>
                </a:rPr>
                <a:t> </a:t>
              </a:r>
              <a:r>
                <a:rPr lang="fr-FR" sz="1200" dirty="0" smtClean="0">
                  <a:latin typeface="AvantGarde Bk BT" pitchFamily="34" charset="0"/>
                </a:rPr>
                <a:t>» </a:t>
              </a:r>
              <a:r>
                <a:rPr lang="fr-FR" sz="1400" dirty="0" smtClean="0">
                  <a:latin typeface="AvantGarde Bk BT" pitchFamily="34" charset="0"/>
                </a:rPr>
                <a:t>pour le site</a:t>
              </a:r>
              <a:endParaRPr lang="fr-FR" sz="1400" dirty="0">
                <a:latin typeface="AvantGarde Bk BT" pitchFamily="34" charset="0"/>
              </a:endParaRPr>
            </a:p>
          </p:txBody>
        </p:sp>
        <p:sp>
          <p:nvSpPr>
            <p:cNvPr id="25" name="Flèche droite 24"/>
            <p:cNvSpPr/>
            <p:nvPr/>
          </p:nvSpPr>
          <p:spPr>
            <a:xfrm>
              <a:off x="3995936" y="3717032"/>
              <a:ext cx="648072" cy="216024"/>
            </a:xfrm>
            <a:prstGeom prst="rightArrow">
              <a:avLst/>
            </a:prstGeom>
            <a:solidFill>
              <a:srgbClr val="0095BE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>
                <a:latin typeface="AvantGarde Bk BT" pitchFamily="34" charset="0"/>
              </a:endParaRPr>
            </a:p>
          </p:txBody>
        </p:sp>
      </p:grpSp>
      <p:sp>
        <p:nvSpPr>
          <p:cNvPr id="26" name="Rectangle à coins arrondis 25"/>
          <p:cNvSpPr/>
          <p:nvPr/>
        </p:nvSpPr>
        <p:spPr>
          <a:xfrm>
            <a:off x="395536" y="4653136"/>
            <a:ext cx="2555776" cy="576064"/>
          </a:xfrm>
          <a:prstGeom prst="roundRect">
            <a:avLst/>
          </a:prstGeom>
          <a:solidFill>
            <a:srgbClr val="00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ADV &amp; Logistique</a:t>
            </a:r>
            <a:endParaRPr lang="fr-FR" dirty="0"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3851920" y="0"/>
            <a:ext cx="1112101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Gamme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492896"/>
            <a:ext cx="165598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25144"/>
            <a:ext cx="157623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e 28"/>
          <p:cNvGrpSpPr/>
          <p:nvPr/>
        </p:nvGrpSpPr>
        <p:grpSpPr>
          <a:xfrm>
            <a:off x="144016" y="1124744"/>
            <a:ext cx="8892480" cy="5263194"/>
            <a:chOff x="144016" y="1124744"/>
            <a:chExt cx="8892480" cy="5263194"/>
          </a:xfrm>
        </p:grpSpPr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016" y="1124744"/>
              <a:ext cx="8892480" cy="136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6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0640" y="2420888"/>
              <a:ext cx="5509792" cy="39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à coins arrondis 9"/>
          <p:cNvSpPr/>
          <p:nvPr/>
        </p:nvSpPr>
        <p:spPr>
          <a:xfrm>
            <a:off x="821461" y="2780928"/>
            <a:ext cx="1771439" cy="576064"/>
          </a:xfrm>
          <a:prstGeom prst="roundRect">
            <a:avLst/>
          </a:prstGeom>
          <a:solidFill>
            <a:srgbClr val="009187"/>
          </a:solidFill>
          <a:ln>
            <a:solidFill>
              <a:srgbClr val="694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Gamme large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821461" y="4221088"/>
            <a:ext cx="1728192" cy="648072"/>
          </a:xfrm>
          <a:prstGeom prst="roundRect">
            <a:avLst/>
          </a:prstGeom>
          <a:solidFill>
            <a:srgbClr val="009187"/>
          </a:solidFill>
          <a:ln>
            <a:solidFill>
              <a:srgbClr val="694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Gamme peu profonde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855135" y="3068960"/>
            <a:ext cx="1814335" cy="806621"/>
            <a:chOff x="1187624" y="3501007"/>
            <a:chExt cx="1863050" cy="806621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1187624" y="3933057"/>
              <a:ext cx="1444250" cy="374571"/>
            </a:xfrm>
            <a:prstGeom prst="roundRect">
              <a:avLst/>
            </a:prstGeom>
            <a:solidFill>
              <a:srgbClr val="009187"/>
            </a:solidFill>
          </p:spPr>
          <p:txBody>
            <a:bodyPr wrap="square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vantGarde Bk BT" pitchFamily="34" charset="0"/>
                </a:rPr>
                <a:t>100 produits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Connecteur en angle 13"/>
            <p:cNvCxnSpPr>
              <a:stCxn id="10" idx="3"/>
              <a:endCxn id="13" idx="3"/>
            </p:cNvCxnSpPr>
            <p:nvPr/>
          </p:nvCxnSpPr>
          <p:spPr>
            <a:xfrm flipH="1">
              <a:off x="2631874" y="3501007"/>
              <a:ext cx="418800" cy="619336"/>
            </a:xfrm>
            <a:prstGeom prst="bentConnector3">
              <a:avLst>
                <a:gd name="adj1" fmla="val -56050"/>
              </a:avLst>
            </a:prstGeom>
            <a:ln>
              <a:solidFill>
                <a:srgbClr val="0091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2"/>
          <p:cNvSpPr txBox="1">
            <a:spLocks noChangeArrowheads="1"/>
          </p:cNvSpPr>
          <p:nvPr/>
        </p:nvSpPr>
        <p:spPr bwMode="auto">
          <a:xfrm>
            <a:off x="3275856" y="0"/>
            <a:ext cx="2858606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Gestion des commandes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2699792" y="3429000"/>
            <a:ext cx="2846066" cy="2784506"/>
            <a:chOff x="2699792" y="3429000"/>
            <a:chExt cx="2846066" cy="2784506"/>
          </a:xfrm>
          <a:solidFill>
            <a:srgbClr val="0095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ZoneTexte 17"/>
            <p:cNvSpPr txBox="1">
              <a:spLocks noChangeArrowheads="1"/>
            </p:cNvSpPr>
            <p:nvPr/>
          </p:nvSpPr>
          <p:spPr bwMode="auto">
            <a:xfrm>
              <a:off x="2699792" y="5013177"/>
              <a:ext cx="2016224" cy="12003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AvantGarde Bk BT" pitchFamily="34" charset="0"/>
                </a:rPr>
                <a:t>Palette </a:t>
              </a:r>
              <a:r>
                <a:rPr lang="fr-FR" dirty="0">
                  <a:solidFill>
                    <a:schemeClr val="bg1"/>
                  </a:solidFill>
                  <a:latin typeface="AvantGarde Bk BT" pitchFamily="34" charset="0"/>
                </a:rPr>
                <a:t>de </a:t>
              </a:r>
              <a:r>
                <a:rPr lang="fr-FR" dirty="0" smtClean="0">
                  <a:solidFill>
                    <a:schemeClr val="bg1"/>
                  </a:solidFill>
                  <a:latin typeface="AvantGarde Bk BT" pitchFamily="34" charset="0"/>
                </a:rPr>
                <a:t>statistiques précises</a:t>
              </a:r>
            </a:p>
            <a:p>
              <a:pPr algn="ctr"/>
              <a:endParaRPr lang="fr-FR" dirty="0" smtClean="0">
                <a:solidFill>
                  <a:schemeClr val="bg1"/>
                </a:solidFill>
                <a:latin typeface="AvantGarde Bk BT" pitchFamily="34" charset="0"/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H="1">
              <a:off x="3995936" y="3429000"/>
              <a:ext cx="1549922" cy="151217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ZoneTexte 5"/>
          <p:cNvSpPr txBox="1">
            <a:spLocks noChangeArrowheads="1"/>
          </p:cNvSpPr>
          <p:nvPr/>
        </p:nvSpPr>
        <p:spPr bwMode="auto">
          <a:xfrm>
            <a:off x="179512" y="2128582"/>
            <a:ext cx="3927427" cy="369332"/>
          </a:xfrm>
          <a:prstGeom prst="rect">
            <a:avLst/>
          </a:prstGeom>
          <a:solidFill>
            <a:srgbClr val="0095BE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Envoi commande via le Site Internet</a:t>
            </a:r>
            <a:endParaRPr lang="fr-FR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sp>
        <p:nvSpPr>
          <p:cNvPr id="15" name="ZoneTexte 22"/>
          <p:cNvSpPr txBox="1">
            <a:spLocks noChangeArrowheads="1"/>
          </p:cNvSpPr>
          <p:nvPr/>
        </p:nvSpPr>
        <p:spPr bwMode="auto">
          <a:xfrm>
            <a:off x="7141680" y="2924944"/>
            <a:ext cx="1697901" cy="923330"/>
          </a:xfrm>
          <a:prstGeom prst="rect">
            <a:avLst/>
          </a:prstGeom>
          <a:solidFill>
            <a:srgbClr val="0095BE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Préparation et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expédition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commande</a:t>
            </a:r>
            <a:endParaRPr lang="fr-FR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6368701" y="2132856"/>
            <a:ext cx="2523779" cy="369332"/>
            <a:chOff x="6368701" y="2132856"/>
            <a:chExt cx="2523779" cy="369332"/>
          </a:xfrm>
          <a:solidFill>
            <a:srgbClr val="0095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ZoneTexte 21"/>
            <p:cNvSpPr txBox="1">
              <a:spLocks noChangeArrowheads="1"/>
            </p:cNvSpPr>
            <p:nvPr/>
          </p:nvSpPr>
          <p:spPr bwMode="auto">
            <a:xfrm>
              <a:off x="7092280" y="2132856"/>
              <a:ext cx="1800200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  <a:latin typeface="AvantGarde Bk BT" pitchFamily="34" charset="0"/>
                </a:rPr>
                <a:t>Logistique</a:t>
              </a:r>
            </a:p>
          </p:txBody>
        </p:sp>
        <p:cxnSp>
          <p:nvCxnSpPr>
            <p:cNvPr id="77" name="Connecteur droit avec flèche 76"/>
            <p:cNvCxnSpPr>
              <a:stCxn id="13" idx="3"/>
              <a:endCxn id="14" idx="1"/>
            </p:cNvCxnSpPr>
            <p:nvPr/>
          </p:nvCxnSpPr>
          <p:spPr>
            <a:xfrm>
              <a:off x="6368701" y="2312876"/>
              <a:ext cx="723579" cy="4646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4106939" y="2060848"/>
            <a:ext cx="2261762" cy="1355955"/>
            <a:chOff x="4106939" y="2060848"/>
            <a:chExt cx="2261762" cy="1355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/>
            <p:cNvSpPr/>
            <p:nvPr/>
          </p:nvSpPr>
          <p:spPr>
            <a:xfrm>
              <a:off x="4712517" y="2060848"/>
              <a:ext cx="1656184" cy="504056"/>
            </a:xfrm>
            <a:prstGeom prst="rect">
              <a:avLst/>
            </a:prstGeom>
            <a:solidFill>
              <a:srgbClr val="009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  <a:latin typeface="AvantGarde Bk BT" pitchFamily="34" charset="0"/>
                </a:rPr>
                <a:t>ADV</a:t>
              </a:r>
              <a:r>
                <a:rPr lang="fr-FR" dirty="0" smtClean="0">
                  <a:solidFill>
                    <a:schemeClr val="bg1"/>
                  </a:solidFill>
                  <a:latin typeface="AvantGarde Bk BT" pitchFamily="34" charset="0"/>
                </a:rPr>
                <a:t> 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AvantGarde Bk BT" pitchFamily="34" charset="0"/>
                </a:rPr>
                <a:t>commandes</a:t>
              </a:r>
              <a:endParaRPr lang="fr-FR" dirty="0">
                <a:solidFill>
                  <a:schemeClr val="bg1"/>
                </a:solidFill>
                <a:latin typeface="AvantGarde Bk BT" pitchFamily="34" charset="0"/>
              </a:endParaRPr>
            </a:p>
          </p:txBody>
        </p:sp>
        <p:pic>
          <p:nvPicPr>
            <p:cNvPr id="17410" name="Picture 2" descr="http://www.baisserlesbarrieres.org/uploaded/image/SAP-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2852936"/>
              <a:ext cx="1083619" cy="563867"/>
            </a:xfrm>
            <a:prstGeom prst="rect">
              <a:avLst/>
            </a:prstGeom>
            <a:noFill/>
          </p:spPr>
        </p:pic>
        <p:cxnSp>
          <p:nvCxnSpPr>
            <p:cNvPr id="30" name="Connecteur droit avec flèche 29"/>
            <p:cNvCxnSpPr>
              <a:stCxn id="2" idx="3"/>
              <a:endCxn id="13" idx="1"/>
            </p:cNvCxnSpPr>
            <p:nvPr/>
          </p:nvCxnSpPr>
          <p:spPr>
            <a:xfrm flipV="1">
              <a:off x="4106939" y="2312876"/>
              <a:ext cx="605578" cy="3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:\MARKETING\Logos\Geoffrey\logo bv haute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9179" y="476672"/>
            <a:ext cx="102564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5790055"/>
              </p:ext>
            </p:extLst>
          </p:nvPr>
        </p:nvGraphicFramePr>
        <p:xfrm>
          <a:off x="2375757" y="4293096"/>
          <a:ext cx="4392487" cy="19442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46849"/>
                <a:gridCol w="848546"/>
                <a:gridCol w="848546"/>
                <a:gridCol w="848546"/>
              </a:tblGrid>
              <a:tr h="483735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Année</a:t>
                      </a:r>
                      <a:endParaRPr lang="fr-FR" sz="1400" b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2009</a:t>
                      </a:r>
                      <a:endParaRPr lang="fr-FR" sz="14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2010</a:t>
                      </a:r>
                      <a:endParaRPr lang="fr-FR" sz="14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2011</a:t>
                      </a:r>
                      <a:endParaRPr lang="fr-FR" sz="14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483735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CA en k€</a:t>
                      </a:r>
                      <a:endParaRPr lang="fr-FR" sz="1400" b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7060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7020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8700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483735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Bénéfice en K€</a:t>
                      </a:r>
                      <a:endParaRPr lang="fr-FR" sz="1400" b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20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185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375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493012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Effectifs</a:t>
                      </a:r>
                      <a:endParaRPr lang="fr-FR" sz="1400" b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22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21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21</a:t>
                      </a:r>
                      <a:endParaRPr lang="fr-FR" sz="1400" i="1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e 8"/>
          <p:cNvGrpSpPr/>
          <p:nvPr/>
        </p:nvGrpSpPr>
        <p:grpSpPr>
          <a:xfrm>
            <a:off x="1691680" y="1988840"/>
            <a:ext cx="5760640" cy="1906488"/>
            <a:chOff x="1691680" y="2098576"/>
            <a:chExt cx="5760640" cy="1906488"/>
          </a:xfrm>
          <a:solidFill>
            <a:schemeClr val="bg1">
              <a:lumMod val="85000"/>
            </a:schemeClr>
          </a:solidFill>
        </p:grpSpPr>
        <p:sp>
          <p:nvSpPr>
            <p:cNvPr id="6" name="Rectangle à coins arrondis 5"/>
            <p:cNvSpPr/>
            <p:nvPr/>
          </p:nvSpPr>
          <p:spPr>
            <a:xfrm>
              <a:off x="1691680" y="2098576"/>
              <a:ext cx="5760640" cy="1258416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Création en 1989 </a:t>
              </a:r>
            </a:p>
            <a:p>
              <a:pPr algn="ctr">
                <a:defRPr/>
              </a:pPr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Laurent BOURASSEAU – Jacques VIEULOUP 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sp>
          <p:nvSpPr>
            <p:cNvPr id="8" name="Arrondir un rectangle avec un coin du même côté 7"/>
            <p:cNvSpPr/>
            <p:nvPr/>
          </p:nvSpPr>
          <p:spPr>
            <a:xfrm rot="10800000" flipV="1">
              <a:off x="2303749" y="3356992"/>
              <a:ext cx="4536504" cy="648072"/>
            </a:xfrm>
            <a:prstGeom prst="round2Same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Spécialiste de l’objet publicitaire</a:t>
              </a:r>
            </a:p>
          </p:txBody>
        </p:sp>
      </p:grp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043608" y="3933056"/>
          <a:ext cx="7056784" cy="25603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528392"/>
                <a:gridCol w="3528392"/>
              </a:tblGrid>
              <a:tr h="347616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Equipe dédiée</a:t>
                      </a:r>
                      <a:r>
                        <a:rPr lang="fr-FR" baseline="0" dirty="0" smtClean="0"/>
                        <a:t> au projet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4761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Directeur Commercial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Laurent</a:t>
                      </a:r>
                      <a:r>
                        <a:rPr lang="fr-FR" baseline="0" dirty="0" smtClean="0"/>
                        <a:t> BOURASSEAU</a:t>
                      </a:r>
                      <a:endParaRPr lang="fr-FR" dirty="0" smtClean="0"/>
                    </a:p>
                  </a:txBody>
                  <a:tcPr anchor="ctr"/>
                </a:tc>
              </a:tr>
              <a:tr h="112975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Equipe</a:t>
                      </a:r>
                      <a:r>
                        <a:rPr lang="fr-FR" baseline="0" dirty="0" smtClean="0"/>
                        <a:t> commerciale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Mathieu TOURRETTE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smtClean="0"/>
                        <a:t>(chef</a:t>
                      </a:r>
                      <a:r>
                        <a:rPr lang="fr-FR" i="1" baseline="0" dirty="0" smtClean="0"/>
                        <a:t> de projet)</a:t>
                      </a:r>
                      <a:endParaRPr lang="fr-FR" i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Stéphane</a:t>
                      </a:r>
                      <a:r>
                        <a:rPr lang="fr-FR" baseline="0" dirty="0" smtClean="0"/>
                        <a:t> </a:t>
                      </a:r>
                      <a:r>
                        <a:rPr kumimoji="0" lang="fr-FR" kern="1200" dirty="0" smtClean="0"/>
                        <a:t>AUDUREAU-CAZAS</a:t>
                      </a:r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Noémie DOGUET </a:t>
                      </a:r>
                    </a:p>
                  </a:txBody>
                  <a:tcPr anchor="ctr"/>
                </a:tc>
              </a:tr>
              <a:tr h="6083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Marketing</a:t>
                      </a:r>
                    </a:p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Charles</a:t>
                      </a:r>
                      <a:r>
                        <a:rPr lang="fr-FR" baseline="0" dirty="0" smtClean="0"/>
                        <a:t> ANGAUD</a:t>
                      </a:r>
                      <a:endParaRPr lang="fr-FR" dirty="0" smtClean="0"/>
                    </a:p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275856" y="0"/>
            <a:ext cx="2987824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vantGarde Bk BT" pitchFamily="34" charset="0"/>
              </a:rPr>
              <a:t>Approvisionnement Produits</a:t>
            </a:r>
            <a:endParaRPr lang="fr-FR" sz="1600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79512" y="2607239"/>
            <a:ext cx="5400600" cy="1817126"/>
            <a:chOff x="3203848" y="2908020"/>
            <a:chExt cx="5400600" cy="1817126"/>
          </a:xfrm>
        </p:grpSpPr>
        <p:grpSp>
          <p:nvGrpSpPr>
            <p:cNvPr id="12" name="Groupe 11"/>
            <p:cNvGrpSpPr/>
            <p:nvPr/>
          </p:nvGrpSpPr>
          <p:grpSpPr>
            <a:xfrm>
              <a:off x="3203848" y="2908020"/>
              <a:ext cx="3062054" cy="1817126"/>
              <a:chOff x="3203848" y="2908020"/>
              <a:chExt cx="3062054" cy="1817126"/>
            </a:xfrm>
          </p:grpSpPr>
          <p:pic>
            <p:nvPicPr>
              <p:cNvPr id="30722" name="Picture 2" descr="http://leblogdesaintex.free.fr/wp-content/uploads/2009/02/camion-expres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500" t="19318" r="4167" b="17209"/>
              <a:stretch>
                <a:fillRect/>
              </a:stretch>
            </p:blipFill>
            <p:spPr bwMode="auto">
              <a:xfrm>
                <a:off x="3347864" y="2996952"/>
                <a:ext cx="2880320" cy="1656184"/>
              </a:xfrm>
              <a:prstGeom prst="rect">
                <a:avLst/>
              </a:prstGeom>
              <a:noFill/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761846" y="2924944"/>
                <a:ext cx="50405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707903" y="2908020"/>
                <a:ext cx="2016225" cy="160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915118">
                <a:off x="3218763" y="2914395"/>
                <a:ext cx="371555" cy="9503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/>
              <p:cNvSpPr/>
              <p:nvPr/>
            </p:nvSpPr>
            <p:spPr>
              <a:xfrm rot="5400000">
                <a:off x="4681381" y="4183715"/>
                <a:ext cx="279709" cy="786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5400000">
                <a:off x="4587339" y="4189621"/>
                <a:ext cx="279709" cy="786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5400000">
                <a:off x="3364550" y="4387377"/>
                <a:ext cx="177067" cy="49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5236759" y="4348418"/>
                <a:ext cx="177067" cy="49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779912" y="3113028"/>
                <a:ext cx="1152128" cy="160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0724" name="Picture 4" descr="http://www.coudreetbroder.com/site/medias/t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57878" y="3212976"/>
              <a:ext cx="1683657" cy="647415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3779912" y="3933056"/>
              <a:ext cx="144016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275856" y="4648438"/>
              <a:ext cx="5328592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9552" y="2564904"/>
            <a:ext cx="3744416" cy="93610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France métropolitaine + Belgique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AvantGarde Bk BT" pitchFamily="34" charset="0"/>
              </a:rPr>
              <a:t>TNT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Livraison 24h à 72h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9584" y="5445224"/>
            <a:ext cx="3744416" cy="93610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Région Parisienne Urgence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AvantGarde Bk BT" pitchFamily="34" charset="0"/>
              </a:rPr>
              <a:t>Coursier</a:t>
            </a:r>
            <a:endParaRPr lang="fr-FR" b="1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043608" y="908720"/>
            <a:ext cx="6984776" cy="504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vantGarde Bk BT" pitchFamily="34" charset="0"/>
              </a:rPr>
              <a:t>Acheminement jusqu’au réseau Crédit Agricole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  <a:latin typeface="AvantGarde Bk BT" pitchFamily="34" charset="0"/>
              </a:rPr>
              <a:t>Selon Adresse et urgence de la commande</a:t>
            </a:r>
            <a:endParaRPr lang="fr-FR" sz="1200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3851920" y="4869160"/>
            <a:ext cx="4993629" cy="1817126"/>
            <a:chOff x="2987824" y="2636912"/>
            <a:chExt cx="4993629" cy="1817126"/>
          </a:xfrm>
        </p:grpSpPr>
        <p:grpSp>
          <p:nvGrpSpPr>
            <p:cNvPr id="21" name="Groupe 20"/>
            <p:cNvGrpSpPr/>
            <p:nvPr/>
          </p:nvGrpSpPr>
          <p:grpSpPr>
            <a:xfrm flipH="1">
              <a:off x="5139287" y="2636912"/>
              <a:ext cx="2842166" cy="1817126"/>
              <a:chOff x="3176591" y="2908020"/>
              <a:chExt cx="3089311" cy="1817126"/>
            </a:xfrm>
          </p:grpSpPr>
          <p:pic>
            <p:nvPicPr>
              <p:cNvPr id="25" name="Picture 2" descr="http://leblogdesaintex.free.fr/wp-content/uploads/2009/02/camion-expres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500" t="19318" r="4167" b="17209"/>
              <a:stretch>
                <a:fillRect/>
              </a:stretch>
            </p:blipFill>
            <p:spPr bwMode="auto">
              <a:xfrm>
                <a:off x="3347864" y="2996952"/>
                <a:ext cx="2880320" cy="1656184"/>
              </a:xfrm>
              <a:prstGeom prst="rect">
                <a:avLst/>
              </a:prstGeom>
              <a:noFill/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5761846" y="2924944"/>
                <a:ext cx="50405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707903" y="2908020"/>
                <a:ext cx="2016225" cy="160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915118">
                <a:off x="3176591" y="2911530"/>
                <a:ext cx="414147" cy="9480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4681381" y="4183715"/>
                <a:ext cx="279709" cy="786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5400000">
                <a:off x="4587339" y="4189621"/>
                <a:ext cx="279709" cy="786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5400000">
                <a:off x="3364550" y="4387377"/>
                <a:ext cx="177067" cy="49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5400000">
                <a:off x="5236759" y="4348418"/>
                <a:ext cx="177067" cy="49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779912" y="3113028"/>
                <a:ext cx="1152128" cy="160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 flipH="1">
              <a:off x="6101450" y="3661948"/>
              <a:ext cx="1324947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flipH="1">
              <a:off x="2987824" y="4377330"/>
              <a:ext cx="4902305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85872" y="2996952"/>
              <a:ext cx="1440160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/>
          <a:srcRect l="23034" t="23625" r="17314" b="21005"/>
          <a:stretch>
            <a:fillRect/>
          </a:stretch>
        </p:blipFill>
        <p:spPr bwMode="auto">
          <a:xfrm>
            <a:off x="4716016" y="1700808"/>
            <a:ext cx="4427984" cy="328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539552" y="3645024"/>
            <a:ext cx="3744416" cy="93610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DOM TOM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AvantGarde Bk BT" pitchFamily="34" charset="0"/>
              </a:rPr>
              <a:t>TNT  / Colissimo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Livraison 2 à 12 jours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1 0.00417 L 0.49219 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1 0.00417 L -0.42917 0.004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2348880"/>
            <a:ext cx="8640960" cy="2016224"/>
          </a:xfrm>
          <a:prstGeom prst="roundRect">
            <a:avLst/>
          </a:prstGeom>
          <a:gradFill flip="none" rotWithShape="1">
            <a:gsLst>
              <a:gs pos="0">
                <a:srgbClr val="049E60">
                  <a:shade val="30000"/>
                  <a:satMod val="115000"/>
                </a:srgbClr>
              </a:gs>
              <a:gs pos="50000">
                <a:srgbClr val="049E60">
                  <a:shade val="67500"/>
                  <a:satMod val="115000"/>
                </a:srgbClr>
              </a:gs>
              <a:gs pos="100000">
                <a:srgbClr val="049E6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Optimisation  Rapport Coûts / Délais</a:t>
            </a:r>
            <a:endParaRPr lang="fr-FR" sz="4000" b="1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6444208" y="3789040"/>
            <a:ext cx="2304256" cy="504056"/>
          </a:xfrm>
          <a:prstGeom prst="roundRect">
            <a:avLst/>
          </a:prstGeom>
          <a:solidFill>
            <a:srgbClr val="5F5F5F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Mathieu TOURETTE</a:t>
            </a:r>
            <a:endParaRPr lang="fr-FR" dirty="0"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ZoneTexte 2"/>
          <p:cNvSpPr txBox="1">
            <a:spLocks noChangeArrowheads="1"/>
          </p:cNvSpPr>
          <p:nvPr/>
        </p:nvSpPr>
        <p:spPr bwMode="auto">
          <a:xfrm>
            <a:off x="2857550" y="0"/>
            <a:ext cx="2776062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Organisation Flux tendus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5365" name="ZoneTexte 3"/>
          <p:cNvSpPr txBox="1">
            <a:spLocks noChangeArrowheads="1"/>
          </p:cNvSpPr>
          <p:nvPr/>
        </p:nvSpPr>
        <p:spPr bwMode="auto">
          <a:xfrm>
            <a:off x="539552" y="1412776"/>
            <a:ext cx="1872208" cy="369332"/>
          </a:xfrm>
          <a:prstGeom prst="rect">
            <a:avLst/>
          </a:prstGeom>
          <a:solidFill>
            <a:srgbClr val="3A9BD2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Dôme </a:t>
            </a:r>
            <a:r>
              <a:rPr lang="fr-FR" dirty="0">
                <a:solidFill>
                  <a:schemeClr val="bg1"/>
                </a:solidFill>
                <a:latin typeface="AvantGarde Bk BT" pitchFamily="34" charset="0"/>
              </a:rPr>
              <a:t>en résine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6588225" y="3140968"/>
            <a:ext cx="2376263" cy="667817"/>
            <a:chOff x="6588225" y="2924944"/>
            <a:chExt cx="2376263" cy="667817"/>
          </a:xfrm>
        </p:grpSpPr>
        <p:sp>
          <p:nvSpPr>
            <p:cNvPr id="15370" name="ZoneTexte 3"/>
            <p:cNvSpPr txBox="1">
              <a:spLocks noChangeArrowheads="1"/>
            </p:cNvSpPr>
            <p:nvPr/>
          </p:nvSpPr>
          <p:spPr bwMode="auto">
            <a:xfrm>
              <a:off x="7387910" y="2924944"/>
              <a:ext cx="805028" cy="369332"/>
            </a:xfrm>
            <a:prstGeom prst="rect">
              <a:avLst/>
            </a:prstGeom>
            <a:solidFill>
              <a:srgbClr val="3A9BD2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AvantGarde Bk BT" pitchFamily="34" charset="0"/>
                </a:rPr>
                <a:t>Atelier</a:t>
              </a:r>
              <a:endParaRPr lang="fr-FR" dirty="0">
                <a:solidFill>
                  <a:schemeClr val="bg1"/>
                </a:solidFill>
                <a:latin typeface="AvantGarde Bk BT" pitchFamily="34" charset="0"/>
              </a:endParaRPr>
            </a:p>
          </p:txBody>
        </p:sp>
        <p:sp>
          <p:nvSpPr>
            <p:cNvPr id="15371" name="ZoneTexte 13"/>
            <p:cNvSpPr txBox="1">
              <a:spLocks noChangeArrowheads="1"/>
            </p:cNvSpPr>
            <p:nvPr/>
          </p:nvSpPr>
          <p:spPr bwMode="auto">
            <a:xfrm>
              <a:off x="6588225" y="3284984"/>
              <a:ext cx="23762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latin typeface="AvantGarde Bk BT" pitchFamily="34" charset="0"/>
                </a:rPr>
                <a:t>Livraison 7 / 10 jours</a:t>
              </a:r>
              <a:endParaRPr lang="fr-FR" sz="1400" dirty="0">
                <a:latin typeface="AvantGarde Bk BT" pitchFamily="34" charset="0"/>
              </a:endParaRPr>
            </a:p>
          </p:txBody>
        </p:sp>
      </p:grpSp>
      <p:sp>
        <p:nvSpPr>
          <p:cNvPr id="15372" name="ZoneTexte 3"/>
          <p:cNvSpPr txBox="1">
            <a:spLocks noChangeArrowheads="1"/>
          </p:cNvSpPr>
          <p:nvPr/>
        </p:nvSpPr>
        <p:spPr bwMode="auto">
          <a:xfrm>
            <a:off x="539552" y="5085184"/>
            <a:ext cx="1872208" cy="369332"/>
          </a:xfrm>
          <a:prstGeom prst="rect">
            <a:avLst/>
          </a:prstGeom>
          <a:solidFill>
            <a:srgbClr val="3A9BD2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Transfert</a:t>
            </a:r>
            <a:endParaRPr lang="fr-FR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sp>
        <p:nvSpPr>
          <p:cNvPr id="15377" name="ZoneTexte 33"/>
          <p:cNvSpPr txBox="1">
            <a:spLocks noChangeArrowheads="1"/>
          </p:cNvSpPr>
          <p:nvPr/>
        </p:nvSpPr>
        <p:spPr bwMode="auto">
          <a:xfrm>
            <a:off x="467544" y="3501008"/>
            <a:ext cx="2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vantGarde Bk BT" pitchFamily="34" charset="0"/>
              </a:rPr>
              <a:t>Livraison </a:t>
            </a:r>
            <a:r>
              <a:rPr lang="fr-FR" sz="1400" dirty="0">
                <a:latin typeface="AvantGarde Bk BT" pitchFamily="34" charset="0"/>
              </a:rPr>
              <a:t>sous 2 à 5 </a:t>
            </a:r>
            <a:r>
              <a:rPr lang="fr-FR" sz="1400" dirty="0" smtClean="0">
                <a:latin typeface="AvantGarde Bk BT" pitchFamily="34" charset="0"/>
              </a:rPr>
              <a:t>jours</a:t>
            </a:r>
            <a:endParaRPr lang="fr-FR" sz="1400" dirty="0">
              <a:latin typeface="AvantGarde Bk BT" pitchFamily="34" charset="0"/>
            </a:endParaRPr>
          </a:p>
        </p:txBody>
      </p:sp>
      <p:sp>
        <p:nvSpPr>
          <p:cNvPr id="15368" name="ZoneTexte 8"/>
          <p:cNvSpPr txBox="1">
            <a:spLocks noChangeArrowheads="1"/>
          </p:cNvSpPr>
          <p:nvPr/>
        </p:nvSpPr>
        <p:spPr bwMode="auto">
          <a:xfrm>
            <a:off x="3108999" y="1412776"/>
            <a:ext cx="3335273" cy="369332"/>
          </a:xfrm>
          <a:prstGeom prst="rect">
            <a:avLst/>
          </a:prstGeom>
          <a:solidFill>
            <a:srgbClr val="3A9BD2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vantGarde Bk BT" pitchFamily="34" charset="0"/>
              </a:rPr>
              <a:t>Stock </a:t>
            </a:r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tampon </a:t>
            </a:r>
            <a:r>
              <a:rPr lang="fr-FR" dirty="0">
                <a:solidFill>
                  <a:schemeClr val="bg1"/>
                </a:solidFill>
                <a:latin typeface="AvantGarde Bk BT" pitchFamily="34" charset="0"/>
              </a:rPr>
              <a:t>produits </a:t>
            </a:r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vierges</a:t>
            </a:r>
            <a:endParaRPr lang="fr-FR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9552" y="3068960"/>
            <a:ext cx="1872208" cy="369332"/>
          </a:xfrm>
          <a:prstGeom prst="rect">
            <a:avLst/>
          </a:prstGeom>
          <a:solidFill>
            <a:srgbClr val="3A9BD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Mise en stock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060848"/>
            <a:ext cx="4310924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8"/>
          <p:cNvSpPr txBox="1">
            <a:spLocks noChangeArrowheads="1"/>
          </p:cNvSpPr>
          <p:nvPr/>
        </p:nvSpPr>
        <p:spPr bwMode="auto">
          <a:xfrm>
            <a:off x="2843808" y="2276872"/>
            <a:ext cx="3384376" cy="340519"/>
          </a:xfrm>
          <a:prstGeom prst="round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vantGarde Bk BT" pitchFamily="34" charset="0"/>
              </a:rPr>
              <a:t>Stock Tampon de produits marqués</a:t>
            </a:r>
            <a:endParaRPr lang="fr-FR" sz="1400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995936" y="1772816"/>
            <a:ext cx="1071119" cy="360040"/>
          </a:xfrm>
          <a:prstGeom prst="roundRect">
            <a:avLst/>
          </a:prstGeom>
          <a:solidFill>
            <a:srgbClr val="EB6A28"/>
          </a:solidFill>
          <a:ln>
            <a:solidFill>
              <a:srgbClr val="F5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latin typeface="AvantGarde Bk BT" pitchFamily="34" charset="0"/>
                <a:cs typeface="Arial" pitchFamily="34" charset="0"/>
              </a:rPr>
              <a:t>Sucrerie</a:t>
            </a:r>
            <a:endParaRPr lang="fr-FR" sz="1400" b="1" dirty="0">
              <a:latin typeface="AvantGarde Bk BT" pitchFamily="34" charset="0"/>
              <a:cs typeface="Arial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148064" y="1772816"/>
            <a:ext cx="1080120" cy="360040"/>
          </a:xfrm>
          <a:prstGeom prst="roundRect">
            <a:avLst/>
          </a:prstGeom>
          <a:solidFill>
            <a:srgbClr val="3A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latin typeface="AvantGarde Bk BT" pitchFamily="34" charset="0"/>
                <a:cs typeface="Arial" pitchFamily="34" charset="0"/>
              </a:rPr>
              <a:t>Papeterie</a:t>
            </a:r>
            <a:endParaRPr lang="fr-FR" sz="1400" b="1" dirty="0">
              <a:latin typeface="AvantGarde Bk BT" pitchFamily="34" charset="0"/>
              <a:cs typeface="Arial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2843808" y="1772816"/>
            <a:ext cx="1080120" cy="360040"/>
          </a:xfrm>
          <a:prstGeom prst="roundRect">
            <a:avLst/>
          </a:prstGeom>
          <a:solidFill>
            <a:srgbClr val="3A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latin typeface="AvantGarde Bk BT" pitchFamily="34" charset="0"/>
                <a:cs typeface="Arial" pitchFamily="34" charset="0"/>
              </a:rPr>
              <a:t>Ecriture</a:t>
            </a:r>
            <a:endParaRPr lang="fr-FR" sz="1400" b="1" dirty="0">
              <a:latin typeface="AvantGarde Bk BT" pitchFamily="34" charset="0"/>
              <a:cs typeface="Arial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843808" y="2658626"/>
            <a:ext cx="3384376" cy="340519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vantGarde Bk BT" pitchFamily="34" charset="0"/>
              </a:rPr>
              <a:t>24H/48H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0" y="4005064"/>
            <a:ext cx="8903963" cy="2344510"/>
            <a:chOff x="0" y="4005064"/>
            <a:chExt cx="8903963" cy="2344510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3851920" y="4005064"/>
              <a:ext cx="1071119" cy="360040"/>
            </a:xfrm>
            <a:prstGeom prst="roundRect">
              <a:avLst/>
            </a:prstGeom>
            <a:solidFill>
              <a:srgbClr val="3A9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latin typeface="AvantGarde Bk BT" pitchFamily="34" charset="0"/>
                  <a:cs typeface="Arial" pitchFamily="34" charset="0"/>
                </a:rPr>
                <a:t>Clés USB</a:t>
              </a:r>
              <a:endParaRPr lang="fr-FR" sz="1400" b="1" dirty="0">
                <a:latin typeface="AvantGarde Bk BT" pitchFamily="34" charset="0"/>
                <a:cs typeface="Arial" pitchFamily="34" charset="0"/>
              </a:endParaRPr>
            </a:p>
          </p:txBody>
        </p:sp>
        <p:pic>
          <p:nvPicPr>
            <p:cNvPr id="27" name="Picture 2" descr="C:\Documents and Settings\stagiaire\Bureau\Clé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372200" y="4215346"/>
              <a:ext cx="2531763" cy="1949958"/>
            </a:xfrm>
            <a:prstGeom prst="rect">
              <a:avLst/>
            </a:prstGeom>
            <a:noFill/>
          </p:spPr>
        </p:pic>
        <p:pic>
          <p:nvPicPr>
            <p:cNvPr id="2050" name="Picture 2" descr="C:\Documents and Settings\stagiaire\Bureau\Clé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0" y="5157192"/>
              <a:ext cx="2457557" cy="1192382"/>
            </a:xfrm>
            <a:prstGeom prst="rect">
              <a:avLst/>
            </a:prstGeom>
            <a:noFill/>
          </p:spPr>
        </p:pic>
        <p:sp>
          <p:nvSpPr>
            <p:cNvPr id="33" name="Rectangle à coins arrondis 32"/>
            <p:cNvSpPr/>
            <p:nvPr/>
          </p:nvSpPr>
          <p:spPr>
            <a:xfrm>
              <a:off x="2483768" y="4941168"/>
              <a:ext cx="3888432" cy="340519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vantGarde Bk BT" pitchFamily="34" charset="0"/>
                </a:rPr>
                <a:t>Commande minimum 100 pièces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à coins arrondis 33"/>
            <p:cNvSpPr/>
            <p:nvPr/>
          </p:nvSpPr>
          <p:spPr>
            <a:xfrm>
              <a:off x="2483768" y="4509120"/>
              <a:ext cx="3888432" cy="340519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vantGarde Bk BT" pitchFamily="34" charset="0"/>
                </a:rPr>
                <a:t>5 -7 Jours / 3-4 semaines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391" name="ZoneTexte 2"/>
          <p:cNvSpPr txBox="1">
            <a:spLocks noChangeArrowheads="1"/>
          </p:cNvSpPr>
          <p:nvPr/>
        </p:nvSpPr>
        <p:spPr bwMode="auto">
          <a:xfrm>
            <a:off x="2771800" y="0"/>
            <a:ext cx="3995936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Organisation produits en fabrication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412776"/>
            <a:ext cx="2502022" cy="23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254181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971600" y="501317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fr-FR" b="1" cap="all" dirty="0" smtClean="0">
              <a:ln w="0"/>
              <a:solidFill>
                <a:srgbClr val="00975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915816" y="716121"/>
            <a:ext cx="3096344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Stock de sécurité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3" name="Picture 2" descr="X:\MARKETING\Logos\Geoffrey\logo bv haute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" cy="576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3528" y="1268760"/>
            <a:ext cx="856895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Pourquoi  constituer un stock de produits marqués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844824"/>
            <a:ext cx="144016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r>
              <a:rPr lang="fr-FR" dirty="0" smtClean="0">
                <a:latin typeface="AvantGarde Bk BT" pitchFamily="34" charset="0"/>
              </a:rPr>
              <a:t>Rapidité de la livraison</a:t>
            </a:r>
          </a:p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endParaRPr lang="fr-FR" dirty="0" smtClean="0">
              <a:latin typeface="AvantGarde Bk B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1940" y="1844824"/>
            <a:ext cx="1296144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r>
              <a:rPr lang="fr-FR" dirty="0" smtClean="0">
                <a:latin typeface="AvantGarde Bk BT" pitchFamily="34" charset="0"/>
              </a:rPr>
              <a:t>Economie d’échelle</a:t>
            </a:r>
          </a:p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endParaRPr lang="fr-FR" dirty="0" smtClean="0">
              <a:latin typeface="AvantGarde Bk B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0312" y="1844824"/>
            <a:ext cx="1512168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r>
              <a:rPr lang="fr-FR" dirty="0" smtClean="0">
                <a:latin typeface="AvantGarde Bk BT" pitchFamily="34" charset="0"/>
              </a:rPr>
              <a:t>Facteurs écologiques</a:t>
            </a:r>
          </a:p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endParaRPr lang="fr-FR" dirty="0" smtClean="0">
              <a:latin typeface="AvantGarde Bk B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710" y="1844824"/>
            <a:ext cx="1962218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Parer au minimum de production selon les  gammes de produits</a:t>
            </a:r>
          </a:p>
        </p:txBody>
      </p:sp>
      <p:grpSp>
        <p:nvGrpSpPr>
          <p:cNvPr id="12" name="Groupe 12"/>
          <p:cNvGrpSpPr/>
          <p:nvPr/>
        </p:nvGrpSpPr>
        <p:grpSpPr>
          <a:xfrm>
            <a:off x="1979712" y="3501008"/>
            <a:ext cx="1872208" cy="1224136"/>
            <a:chOff x="2555776" y="3861048"/>
            <a:chExt cx="1872208" cy="1224136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2555776" y="4293096"/>
              <a:ext cx="1872208" cy="360040"/>
            </a:xfrm>
            <a:prstGeom prst="roundRect">
              <a:avLst/>
            </a:prstGeom>
            <a:solidFill>
              <a:srgbClr val="009187"/>
            </a:solidFill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vantGarde Bk BT" pitchFamily="34" charset="0"/>
                  <a:cs typeface="Arial" pitchFamily="34" charset="0"/>
                </a:rPr>
                <a:t>Sucrerie</a:t>
              </a:r>
              <a:endParaRPr lang="fr-FR" sz="1400" dirty="0">
                <a:solidFill>
                  <a:schemeClr val="bg1"/>
                </a:solidFill>
                <a:latin typeface="AvantGarde Bk BT" pitchFamily="34" charset="0"/>
                <a:cs typeface="Arial" pitchFamily="34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2555776" y="4725144"/>
              <a:ext cx="1872208" cy="360040"/>
            </a:xfrm>
            <a:prstGeom prst="roundRect">
              <a:avLst/>
            </a:prstGeom>
            <a:solidFill>
              <a:srgbClr val="009187"/>
            </a:solidFill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vantGarde Bk BT" pitchFamily="34" charset="0"/>
                  <a:cs typeface="Arial" pitchFamily="34" charset="0"/>
                </a:rPr>
                <a:t>Papeterie</a:t>
              </a:r>
              <a:endParaRPr lang="fr-FR" sz="1400" dirty="0">
                <a:solidFill>
                  <a:schemeClr val="bg1"/>
                </a:solidFill>
                <a:latin typeface="AvantGarde Bk BT" pitchFamily="34" charset="0"/>
                <a:cs typeface="Arial" pitchFamily="34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2555776" y="3861048"/>
              <a:ext cx="1872208" cy="360040"/>
            </a:xfrm>
            <a:prstGeom prst="roundRect">
              <a:avLst/>
            </a:prstGeom>
            <a:solidFill>
              <a:srgbClr val="009187"/>
            </a:solidFill>
            <a:ln>
              <a:solidFill>
                <a:srgbClr val="009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vantGarde Bk BT" pitchFamily="34" charset="0"/>
                  <a:cs typeface="Arial" pitchFamily="34" charset="0"/>
                </a:rPr>
                <a:t>Ecriture</a:t>
              </a:r>
              <a:endParaRPr lang="fr-FR" sz="1400" dirty="0">
                <a:solidFill>
                  <a:schemeClr val="bg1"/>
                </a:solidFill>
                <a:latin typeface="AvantGarde Bk BT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526106" y="1844824"/>
            <a:ext cx="16561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AvantGarde Bk BT" pitchFamily="34" charset="0"/>
            </a:endParaRPr>
          </a:p>
          <a:p>
            <a:pPr algn="ctr"/>
            <a:r>
              <a:rPr lang="fr-FR" dirty="0" smtClean="0">
                <a:latin typeface="AvantGarde Bk BT" pitchFamily="34" charset="0"/>
              </a:rPr>
              <a:t>Pas de rupture de stock</a:t>
            </a:r>
          </a:p>
          <a:p>
            <a:pPr algn="ctr"/>
            <a:endParaRPr lang="fr-FR" dirty="0" smtClean="0">
              <a:latin typeface="AvantGarde Bk B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8" y="3861048"/>
            <a:ext cx="856895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Sous quelles conditions ?</a:t>
            </a:r>
          </a:p>
        </p:txBody>
      </p:sp>
      <p:grpSp>
        <p:nvGrpSpPr>
          <p:cNvPr id="13" name="Groupe 22"/>
          <p:cNvGrpSpPr/>
          <p:nvPr/>
        </p:nvGrpSpPr>
        <p:grpSpPr>
          <a:xfrm>
            <a:off x="323528" y="4437112"/>
            <a:ext cx="4392488" cy="2160240"/>
            <a:chOff x="323528" y="4437112"/>
            <a:chExt cx="4392488" cy="2160240"/>
          </a:xfrm>
        </p:grpSpPr>
        <p:sp>
          <p:nvSpPr>
            <p:cNvPr id="17" name="Rectangle 16"/>
            <p:cNvSpPr/>
            <p:nvPr/>
          </p:nvSpPr>
          <p:spPr>
            <a:xfrm>
              <a:off x="323528" y="4437112"/>
              <a:ext cx="4392488" cy="2160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AvantGarde Bk BT" pitchFamily="34" charset="0"/>
                </a:rPr>
                <a:t>Financières</a:t>
              </a:r>
            </a:p>
            <a:p>
              <a:pPr algn="ctr"/>
              <a:r>
                <a:rPr lang="fr-FR" dirty="0" smtClean="0">
                  <a:latin typeface="AvantGarde Bk BT" pitchFamily="34" charset="0"/>
                </a:rPr>
                <a:t/>
              </a:r>
              <a:br>
                <a:rPr lang="fr-FR" dirty="0" smtClean="0">
                  <a:latin typeface="AvantGarde Bk BT" pitchFamily="34" charset="0"/>
                </a:rPr>
              </a:br>
              <a:r>
                <a:rPr lang="fr-FR" dirty="0" smtClean="0">
                  <a:latin typeface="AvantGarde Bk BT" pitchFamily="34" charset="0"/>
                </a:rPr>
                <a:t>Frais stockage</a:t>
              </a: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r>
                <a:rPr lang="fr-FR" dirty="0" smtClean="0">
                  <a:latin typeface="AvantGarde Bk BT" pitchFamily="34" charset="0"/>
                </a:rPr>
                <a:t>Frais logistique</a:t>
              </a: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r>
                <a:rPr lang="fr-FR" dirty="0" smtClean="0">
                  <a:latin typeface="AvantGarde Bk BT" pitchFamily="34" charset="0"/>
                </a:rPr>
                <a:t>Frais financier</a:t>
              </a:r>
            </a:p>
            <a:p>
              <a:pPr algn="ctr"/>
              <a:r>
                <a:rPr lang="fr-FR" dirty="0" smtClean="0">
                  <a:latin typeface="AvantGarde Bk BT" pitchFamily="34" charset="0"/>
                </a:rPr>
                <a:t> (financement du stock par BV PROMO)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323528" y="4869160"/>
              <a:ext cx="43924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23"/>
          <p:cNvGrpSpPr/>
          <p:nvPr/>
        </p:nvGrpSpPr>
        <p:grpSpPr>
          <a:xfrm>
            <a:off x="5148064" y="4437112"/>
            <a:ext cx="3672408" cy="2160240"/>
            <a:chOff x="5148064" y="4437112"/>
            <a:chExt cx="3672408" cy="2160240"/>
          </a:xfrm>
        </p:grpSpPr>
        <p:sp>
          <p:nvSpPr>
            <p:cNvPr id="18" name="Rectangle 17"/>
            <p:cNvSpPr/>
            <p:nvPr/>
          </p:nvSpPr>
          <p:spPr>
            <a:xfrm>
              <a:off x="5148064" y="4437112"/>
              <a:ext cx="3672408" cy="2160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AvantGarde Bk BT" pitchFamily="34" charset="0"/>
                </a:rPr>
                <a:t>Engagement </a:t>
              </a: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r>
                <a:rPr lang="fr-FR" dirty="0" smtClean="0">
                  <a:latin typeface="AvantGarde Bk BT" pitchFamily="34" charset="0"/>
                </a:rPr>
                <a:t>Reprise de stock en fin de contrat</a:t>
              </a: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  <a:p>
              <a:pPr algn="ctr"/>
              <a:endParaRPr lang="fr-FR" dirty="0" smtClean="0">
                <a:latin typeface="AvantGarde Bk BT" pitchFamily="34" charset="0"/>
              </a:endParaRPr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5148064" y="4869160"/>
              <a:ext cx="367240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6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503040" y="980728"/>
          <a:ext cx="8640960" cy="568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Critères  de décision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Stock produits marqués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Stock produits vierges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Flux tendu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Délai livraison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24 -48h 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5 jours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15 jours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AvantGarde Bk BT" pitchFamily="34" charset="0"/>
                        </a:rPr>
                        <a:t>Caisse régionale ou</a:t>
                      </a:r>
                      <a:r>
                        <a:rPr lang="fr-FR" baseline="0" dirty="0" smtClean="0">
                          <a:latin typeface="AvantGarde Bk BT" pitchFamily="34" charset="0"/>
                        </a:rPr>
                        <a:t> </a:t>
                      </a:r>
                      <a:r>
                        <a:rPr lang="fr-FR" baseline="0" dirty="0" smtClean="0">
                          <a:latin typeface="AvantGarde Bk BT" pitchFamily="34" charset="0"/>
                        </a:rPr>
                        <a:t>filiale</a:t>
                      </a:r>
                      <a:endParaRPr lang="fr-FR" dirty="0" smtClean="0">
                        <a:latin typeface="AvantGarde Bk BT" pitchFamily="34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volume de consommation important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vantGarde Bk BT" pitchFamily="34" charset="0"/>
                        </a:rPr>
                        <a:t>RECOMMANDÉ</a:t>
                      </a:r>
                      <a:endParaRPr lang="fr-FR" b="1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AvantGarde Bk BT" pitchFamily="34" charset="0"/>
                        </a:rPr>
                        <a:t>Possible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Possible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Caisse</a:t>
                      </a:r>
                      <a:r>
                        <a:rPr lang="fr-FR" baseline="0" dirty="0" smtClean="0">
                          <a:latin typeface="AvantGarde Bk BT" pitchFamily="34" charset="0"/>
                        </a:rPr>
                        <a:t> régionale</a:t>
                      </a:r>
                      <a:endParaRPr lang="fr-FR" dirty="0" smtClean="0">
                        <a:latin typeface="AvantGarde Bk BT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AvantGarde Bk BT" pitchFamily="34" charset="0"/>
                        </a:rPr>
                        <a:t>volume de consommation 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AvantGarde Bk BT" pitchFamily="34" charset="0"/>
                        </a:rPr>
                        <a:t>Possible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AvantGarde Bk BT" pitchFamily="34" charset="0"/>
                        </a:rPr>
                        <a:t>RECOMMANDÉ</a:t>
                      </a:r>
                      <a:endParaRPr lang="fr-FR" b="1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Possible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latin typeface="AvantGarde Bk BT" pitchFamily="34" charset="0"/>
                        </a:rPr>
                        <a:t>Minimum commande (Quantité)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Aucun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Aucun sauf </a:t>
                      </a:r>
                      <a:endParaRPr lang="fr-FR" baseline="0" dirty="0" smtClean="0">
                        <a:latin typeface="AvantGarde Bk BT" pitchFamily="34" charset="0"/>
                      </a:endParaRPr>
                    </a:p>
                    <a:p>
                      <a:pPr algn="ctr"/>
                      <a:r>
                        <a:rPr lang="fr-FR" baseline="0" dirty="0" smtClean="0">
                          <a:latin typeface="AvantGarde Bk BT" pitchFamily="34" charset="0"/>
                        </a:rPr>
                        <a:t>écriture, sucrerie, papeterie</a:t>
                      </a:r>
                      <a:r>
                        <a:rPr lang="fr-FR" dirty="0" smtClean="0">
                          <a:latin typeface="AvantGarde Bk BT" pitchFamily="34" charset="0"/>
                        </a:rPr>
                        <a:t> 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Aucun sauf </a:t>
                      </a:r>
                      <a:endParaRPr lang="fr-FR" baseline="0" dirty="0" smtClean="0">
                        <a:latin typeface="AvantGarde Bk BT" pitchFamily="34" charset="0"/>
                      </a:endParaRPr>
                    </a:p>
                    <a:p>
                      <a:pPr algn="ctr"/>
                      <a:r>
                        <a:rPr lang="fr-FR" baseline="0" dirty="0" smtClean="0">
                          <a:latin typeface="AvantGarde Bk BT" pitchFamily="34" charset="0"/>
                        </a:rPr>
                        <a:t>écriture, sucrerie, papeterie</a:t>
                      </a:r>
                      <a:r>
                        <a:rPr lang="fr-FR" dirty="0" smtClean="0">
                          <a:latin typeface="AvantGarde Bk BT" pitchFamily="34" charset="0"/>
                        </a:rPr>
                        <a:t> 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latin typeface="AvantGarde Bk BT" pitchFamily="34" charset="0"/>
                        </a:rPr>
                        <a:t>Rupture de stock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Pas de rupture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Pas de rupture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Risque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Bilan carbone 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Bon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Moyen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Mauvais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Reprise de stock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Oui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Non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vantGarde Bk BT" pitchFamily="34" charset="0"/>
                        </a:rPr>
                        <a:t>Non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988840"/>
            <a:ext cx="46754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0"/>
          <a:lstStyle/>
          <a:p>
            <a:pPr algn="ctr"/>
            <a:r>
              <a:rPr lang="fr-FR" sz="2400" dirty="0" smtClean="0"/>
              <a:t>CRITERE PRIX</a:t>
            </a:r>
            <a:endParaRPr lang="fr-FR" sz="2400" dirty="0"/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2915816" y="0"/>
            <a:ext cx="3096344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vantGarde Bk BT" pitchFamily="34" charset="0"/>
              </a:rPr>
              <a:t>Synthèse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5" name="Picture 2" descr="X:\MARKETING\Logos\Geoffrey\logo bv haute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" cy="5763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/>
          <p:cNvGrpSpPr/>
          <p:nvPr/>
        </p:nvGrpSpPr>
        <p:grpSpPr>
          <a:xfrm>
            <a:off x="3461967" y="2492896"/>
            <a:ext cx="2262161" cy="2808312"/>
            <a:chOff x="6788802" y="2348880"/>
            <a:chExt cx="2262161" cy="2808312"/>
          </a:xfrm>
        </p:grpSpPr>
        <p:sp>
          <p:nvSpPr>
            <p:cNvPr id="11275" name="ZoneTexte 10"/>
            <p:cNvSpPr txBox="1">
              <a:spLocks noChangeArrowheads="1"/>
            </p:cNvSpPr>
            <p:nvPr/>
          </p:nvSpPr>
          <p:spPr bwMode="auto">
            <a:xfrm>
              <a:off x="7452320" y="3573016"/>
              <a:ext cx="15986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AvantGarde Bk BT" pitchFamily="34" charset="0"/>
                </a:rPr>
                <a:t>Frais de stockage</a:t>
              </a:r>
            </a:p>
          </p:txBody>
        </p:sp>
        <p:sp>
          <p:nvSpPr>
            <p:cNvPr id="13" name="Accolade fermante 12"/>
            <p:cNvSpPr/>
            <p:nvPr/>
          </p:nvSpPr>
          <p:spPr>
            <a:xfrm>
              <a:off x="6788802" y="2348880"/>
              <a:ext cx="648072" cy="2808312"/>
            </a:xfrm>
            <a:prstGeom prst="rightBrace">
              <a:avLst>
                <a:gd name="adj1" fmla="val 27032"/>
                <a:gd name="adj2" fmla="val 50000"/>
              </a:avLst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296144" y="2564904"/>
            <a:ext cx="2380780" cy="2684041"/>
            <a:chOff x="1296144" y="2348880"/>
            <a:chExt cx="2380780" cy="2684041"/>
          </a:xfrm>
        </p:grpSpPr>
        <p:sp>
          <p:nvSpPr>
            <p:cNvPr id="11269" name="ZoneTexte 5"/>
            <p:cNvSpPr txBox="1">
              <a:spLocks noChangeArrowheads="1"/>
            </p:cNvSpPr>
            <p:nvPr/>
          </p:nvSpPr>
          <p:spPr bwMode="auto">
            <a:xfrm>
              <a:off x="1296144" y="2348880"/>
              <a:ext cx="21740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AvantGarde Bk BT" pitchFamily="34" charset="0"/>
                </a:rPr>
                <a:t>Envoi de la Fiche </a:t>
              </a:r>
              <a:r>
                <a:rPr lang="fr-FR" sz="1400" dirty="0">
                  <a:latin typeface="AvantGarde Bk BT" pitchFamily="34" charset="0"/>
                </a:rPr>
                <a:t>produit</a:t>
              </a:r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1296144" y="2780929"/>
              <a:ext cx="2380780" cy="1063860"/>
              <a:chOff x="4716016" y="2852937"/>
              <a:chExt cx="2380780" cy="1063860"/>
            </a:xfrm>
          </p:grpSpPr>
          <p:sp>
            <p:nvSpPr>
              <p:cNvPr id="11271" name="ZoneTexte 10"/>
              <p:cNvSpPr txBox="1">
                <a:spLocks noChangeArrowheads="1"/>
              </p:cNvSpPr>
              <p:nvPr/>
            </p:nvSpPr>
            <p:spPr bwMode="auto">
              <a:xfrm>
                <a:off x="4716016" y="3609020"/>
                <a:ext cx="23807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dirty="0" smtClean="0">
                    <a:latin typeface="AvantGarde Bk BT" pitchFamily="34" charset="0"/>
                  </a:rPr>
                  <a:t>Réception </a:t>
                </a:r>
                <a:r>
                  <a:rPr lang="fr-FR" sz="1400" dirty="0">
                    <a:latin typeface="AvantGarde Bk BT" pitchFamily="34" charset="0"/>
                  </a:rPr>
                  <a:t>et mise en stock</a:t>
                </a: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rot="5400000">
                <a:off x="5472102" y="3176970"/>
                <a:ext cx="648068" cy="1"/>
              </a:xfrm>
              <a:prstGeom prst="straightConnector1">
                <a:avLst/>
              </a:prstGeom>
              <a:ln>
                <a:solidFill>
                  <a:srgbClr val="5F5F5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/>
            <p:cNvGrpSpPr/>
            <p:nvPr/>
          </p:nvGrpSpPr>
          <p:grpSpPr>
            <a:xfrm>
              <a:off x="1728192" y="3933056"/>
              <a:ext cx="1244251" cy="1099865"/>
              <a:chOff x="5148064" y="4005064"/>
              <a:chExt cx="1244251" cy="1099865"/>
            </a:xfrm>
          </p:grpSpPr>
          <p:sp>
            <p:nvSpPr>
              <p:cNvPr id="11273" name="ZoneTexte 10"/>
              <p:cNvSpPr txBox="1">
                <a:spLocks noChangeArrowheads="1"/>
              </p:cNvSpPr>
              <p:nvPr/>
            </p:nvSpPr>
            <p:spPr bwMode="auto">
              <a:xfrm>
                <a:off x="5148064" y="4797152"/>
                <a:ext cx="124425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latin typeface="AvantGarde Bk BT" pitchFamily="34" charset="0"/>
                  </a:rPr>
                  <a:t>Mise en ligne</a:t>
                </a:r>
              </a:p>
            </p:txBody>
          </p:sp>
          <p:cxnSp>
            <p:nvCxnSpPr>
              <p:cNvPr id="17" name="Connecteur droit avec flèche 16"/>
              <p:cNvCxnSpPr/>
              <p:nvPr/>
            </p:nvCxnSpPr>
            <p:spPr>
              <a:xfrm rot="16200000" flipH="1">
                <a:off x="5443862" y="4357338"/>
                <a:ext cx="710788" cy="6240"/>
              </a:xfrm>
              <a:prstGeom prst="straightConnector1">
                <a:avLst/>
              </a:prstGeom>
              <a:ln>
                <a:solidFill>
                  <a:srgbClr val="5F5F5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/>
          <p:cNvSpPr/>
          <p:nvPr/>
        </p:nvSpPr>
        <p:spPr>
          <a:xfrm>
            <a:off x="323528" y="1340768"/>
            <a:ext cx="4104456" cy="360040"/>
          </a:xfrm>
          <a:prstGeom prst="rect">
            <a:avLst/>
          </a:prstGeom>
          <a:solidFill>
            <a:srgbClr val="73BB81"/>
          </a:solidFill>
          <a:ln>
            <a:solidFill>
              <a:srgbClr val="009187"/>
            </a:solidFill>
          </a:ln>
          <a:effectLst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Produits tiers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203848" y="0"/>
            <a:ext cx="302433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Produits hors catalogue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pic>
        <p:nvPicPr>
          <p:cNvPr id="19458" name="Picture 2" descr="fb_278017.jpg (200×14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1951">
            <a:off x="6620868" y="1155418"/>
            <a:ext cx="1610986" cy="1127691"/>
          </a:xfrm>
          <a:prstGeom prst="rect">
            <a:avLst/>
          </a:prstGeom>
          <a:solidFill>
            <a:srgbClr val="FFFFFF">
              <a:shade val="85000"/>
            </a:srgbClr>
          </a:solidFill>
          <a:ln w="317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2" name="Picture 6" descr="2d5rk-logo_nike.gif (1473×694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1879">
            <a:off x="4862373" y="1255869"/>
            <a:ext cx="1728192" cy="814233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65000" dist="635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/>
          <p:cNvSpPr txBox="1">
            <a:spLocks noChangeArrowheads="1"/>
          </p:cNvSpPr>
          <p:nvPr/>
        </p:nvSpPr>
        <p:spPr bwMode="auto">
          <a:xfrm>
            <a:off x="3275856" y="0"/>
            <a:ext cx="2426464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Modèle économique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39552" y="1124744"/>
            <a:ext cx="8352928" cy="432048"/>
          </a:xfrm>
          <a:prstGeom prst="roundRect">
            <a:avLst/>
          </a:prstGeom>
          <a:solidFill>
            <a:srgbClr val="049E60"/>
          </a:solidFill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Prix des produits - La grille inclut :</a:t>
            </a:r>
            <a:endParaRPr lang="fr-F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539552" y="2475371"/>
            <a:ext cx="5931423" cy="953629"/>
            <a:chOff x="539552" y="2475371"/>
            <a:chExt cx="5931423" cy="953629"/>
          </a:xfrm>
          <a:solidFill>
            <a:srgbClr val="00918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à coins arrondis 5"/>
            <p:cNvSpPr/>
            <p:nvPr/>
          </p:nvSpPr>
          <p:spPr>
            <a:xfrm>
              <a:off x="539552" y="2475371"/>
              <a:ext cx="3024336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Le marquage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39552" y="2996952"/>
              <a:ext cx="3024336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Les frais techniques 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pic>
          <p:nvPicPr>
            <p:cNvPr id="16" name="Picture 4" descr="http://www.equipclub.com/assets/images/photos/ateli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2492896"/>
              <a:ext cx="1466927" cy="9361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Groupe 35"/>
          <p:cNvGrpSpPr/>
          <p:nvPr/>
        </p:nvGrpSpPr>
        <p:grpSpPr>
          <a:xfrm>
            <a:off x="539552" y="1628800"/>
            <a:ext cx="4176464" cy="792088"/>
            <a:chOff x="539552" y="1628800"/>
            <a:chExt cx="4176464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à coins arrondis 4"/>
            <p:cNvSpPr/>
            <p:nvPr/>
          </p:nvSpPr>
          <p:spPr>
            <a:xfrm>
              <a:off x="539552" y="1916832"/>
              <a:ext cx="3024336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Le prix du produit vierge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3923928" y="1628800"/>
              <a:ext cx="792088" cy="792088"/>
              <a:chOff x="3131840" y="1772815"/>
              <a:chExt cx="3600400" cy="3637308"/>
            </a:xfrm>
          </p:grpSpPr>
          <p:grpSp>
            <p:nvGrpSpPr>
              <p:cNvPr id="18" name="Groupe 27"/>
              <p:cNvGrpSpPr/>
              <p:nvPr/>
            </p:nvGrpSpPr>
            <p:grpSpPr>
              <a:xfrm>
                <a:off x="3131840" y="1772815"/>
                <a:ext cx="3600400" cy="3637308"/>
                <a:chOff x="4932040" y="1961667"/>
                <a:chExt cx="2160240" cy="2264739"/>
              </a:xfrm>
            </p:grpSpPr>
            <p:pic>
              <p:nvPicPr>
                <p:cNvPr id="20" name="Picture 1" descr="C:\Documents and Settings\stagiaire\Bureau\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61217" t="15051" r="3466" b="58651"/>
                <a:stretch>
                  <a:fillRect/>
                </a:stretch>
              </p:blipFill>
              <p:spPr bwMode="auto">
                <a:xfrm>
                  <a:off x="4932040" y="1961667"/>
                  <a:ext cx="2160240" cy="2264739"/>
                </a:xfrm>
                <a:prstGeom prst="rect">
                  <a:avLst/>
                </a:prstGeom>
                <a:noFill/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4932040" y="3356992"/>
                  <a:ext cx="504056" cy="7200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 spc="5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accent1">
                        <a:tint val="3000"/>
                        <a:alpha val="95000"/>
                      </a:scheme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AvantGarde Bk BT" pitchFamily="34" charset="0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5022334" y="2867794"/>
                <a:ext cx="576064" cy="288032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spc="5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endParaRPr>
              </a:p>
            </p:txBody>
          </p:sp>
        </p:grpSp>
      </p:grpSp>
      <p:sp>
        <p:nvSpPr>
          <p:cNvPr id="39" name="Rectangle à coins arrondis 38"/>
          <p:cNvSpPr/>
          <p:nvPr/>
        </p:nvSpPr>
        <p:spPr>
          <a:xfrm>
            <a:off x="539552" y="4005064"/>
            <a:ext cx="8352928" cy="432048"/>
          </a:xfrm>
          <a:prstGeom prst="roundRect">
            <a:avLst/>
          </a:prstGeom>
          <a:solidFill>
            <a:srgbClr val="049E60"/>
          </a:solidFill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Frais supplémentaires</a:t>
            </a:r>
            <a:endParaRPr lang="fr-F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539552" y="4707142"/>
            <a:ext cx="7488832" cy="576064"/>
            <a:chOff x="539552" y="4707142"/>
            <a:chExt cx="7488832" cy="576064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ectangle à coins arrondis 39"/>
            <p:cNvSpPr/>
            <p:nvPr/>
          </p:nvSpPr>
          <p:spPr>
            <a:xfrm>
              <a:off x="539552" y="4707142"/>
              <a:ext cx="3024336" cy="576064"/>
            </a:xfrm>
            <a:prstGeom prst="roundRect">
              <a:avLst/>
            </a:prstGeom>
            <a:grpFill/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Frais de port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sp>
          <p:nvSpPr>
            <p:cNvPr id="42" name="Rectangle à coins arrondis 41"/>
            <p:cNvSpPr/>
            <p:nvPr/>
          </p:nvSpPr>
          <p:spPr>
            <a:xfrm>
              <a:off x="5004048" y="4707142"/>
              <a:ext cx="3024336" cy="576064"/>
            </a:xfrm>
            <a:prstGeom prst="roundRect">
              <a:avLst/>
            </a:prstGeom>
            <a:grpFill/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>
                  <a:solidFill>
                    <a:schemeClr val="tx2"/>
                  </a:solidFill>
                  <a:latin typeface="AvantGarde Bk BT" pitchFamily="34" charset="0"/>
                </a:rPr>
                <a:t>Au poids ou au forfait</a:t>
              </a:r>
              <a:endParaRPr lang="fr-FR" sz="1400" i="1" dirty="0">
                <a:solidFill>
                  <a:schemeClr val="tx2"/>
                </a:solidFill>
                <a:latin typeface="AvantGarde Bk BT" pitchFamily="34" charset="0"/>
              </a:endParaRPr>
            </a:p>
          </p:txBody>
        </p:sp>
        <p:cxnSp>
          <p:nvCxnSpPr>
            <p:cNvPr id="45" name="Connecteur droit avec flèche 44"/>
            <p:cNvCxnSpPr>
              <a:stCxn id="40" idx="3"/>
              <a:endCxn id="42" idx="1"/>
            </p:cNvCxnSpPr>
            <p:nvPr/>
          </p:nvCxnSpPr>
          <p:spPr>
            <a:xfrm>
              <a:off x="3563888" y="4995174"/>
              <a:ext cx="1440160" cy="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539552" y="5517232"/>
            <a:ext cx="7488832" cy="576064"/>
            <a:chOff x="539552" y="5517232"/>
            <a:chExt cx="7488832" cy="576064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Rectangle à coins arrondis 40"/>
            <p:cNvSpPr/>
            <p:nvPr/>
          </p:nvSpPr>
          <p:spPr>
            <a:xfrm>
              <a:off x="539552" y="5517232"/>
              <a:ext cx="3024336" cy="576064"/>
            </a:xfrm>
            <a:prstGeom prst="roundRect">
              <a:avLst/>
            </a:prstGeom>
            <a:grpFill/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vantGarde Bk BT" pitchFamily="34" charset="0"/>
                </a:rPr>
                <a:t>Frais de dossier</a:t>
              </a:r>
              <a:endParaRPr lang="fr-F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endParaRPr>
            </a:p>
          </p:txBody>
        </p:sp>
        <p:sp>
          <p:nvSpPr>
            <p:cNvPr id="43" name="Rectangle à coins arrondis 42"/>
            <p:cNvSpPr/>
            <p:nvPr/>
          </p:nvSpPr>
          <p:spPr>
            <a:xfrm>
              <a:off x="5004048" y="5517232"/>
              <a:ext cx="3024336" cy="576064"/>
            </a:xfrm>
            <a:prstGeom prst="roundRect">
              <a:avLst/>
            </a:prstGeom>
            <a:grpFill/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>
                  <a:solidFill>
                    <a:schemeClr val="tx2"/>
                  </a:solidFill>
                  <a:latin typeface="AvantGarde Bk BT" pitchFamily="34" charset="0"/>
                </a:rPr>
                <a:t>Commande &lt;60€, frais de 12€</a:t>
              </a:r>
              <a:endParaRPr lang="fr-FR" sz="1400" i="1" dirty="0">
                <a:solidFill>
                  <a:schemeClr val="tx2"/>
                </a:solidFill>
                <a:latin typeface="AvantGarde Bk BT" pitchFamily="34" charset="0"/>
              </a:endParaRPr>
            </a:p>
          </p:txBody>
        </p:sp>
        <p:cxnSp>
          <p:nvCxnSpPr>
            <p:cNvPr id="46" name="Connecteur droit avec flèche 45"/>
            <p:cNvCxnSpPr>
              <a:stCxn id="41" idx="3"/>
              <a:endCxn id="43" idx="1"/>
            </p:cNvCxnSpPr>
            <p:nvPr/>
          </p:nvCxnSpPr>
          <p:spPr>
            <a:xfrm>
              <a:off x="3563888" y="5805264"/>
              <a:ext cx="1440160" cy="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755576" y="836712"/>
            <a:ext cx="7560840" cy="432048"/>
          </a:xfrm>
          <a:prstGeom prst="roundRect">
            <a:avLst/>
          </a:prstGeom>
          <a:solidFill>
            <a:srgbClr val="049E60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vantGarde Bk BT" pitchFamily="34" charset="0"/>
              </a:rPr>
              <a:t>Structure des Prix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27584" y="3212976"/>
            <a:ext cx="7560840" cy="432048"/>
          </a:xfrm>
          <a:prstGeom prst="roundRect">
            <a:avLst/>
          </a:prstGeom>
          <a:solidFill>
            <a:srgbClr val="049E60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vantGarde Bk BT" pitchFamily="34" charset="0"/>
              </a:rPr>
              <a:t>Structure frais de Transport</a:t>
            </a:r>
            <a:endParaRPr lang="fr-FR" b="1" dirty="0">
              <a:latin typeface="AvantGarde Bk BT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755576" y="1412776"/>
            <a:ext cx="1872208" cy="15841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Prix incluent les frais de stockage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699792" y="1412776"/>
            <a:ext cx="1872208" cy="15841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Produits provenant d’un tiers, coût 15% prix de vente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572000" y="1412776"/>
            <a:ext cx="3672408" cy="1584176"/>
            <a:chOff x="3779912" y="1628800"/>
            <a:chExt cx="3672408" cy="1584176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à coins arrondis 5"/>
            <p:cNvSpPr/>
            <p:nvPr/>
          </p:nvSpPr>
          <p:spPr>
            <a:xfrm>
              <a:off x="5148064" y="1628800"/>
              <a:ext cx="2304256" cy="432048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/>
                  </a:solidFill>
                  <a:latin typeface="AvantGarde Bk BT" pitchFamily="34" charset="0"/>
                </a:rPr>
                <a:t>Frais administratifs</a:t>
              </a:r>
              <a:endParaRPr lang="fr-FR" dirty="0">
                <a:solidFill>
                  <a:schemeClr val="tx2"/>
                </a:solidFill>
                <a:latin typeface="AvantGarde Bk BT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148064" y="2780928"/>
              <a:ext cx="2304256" cy="432048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/>
                  </a:solidFill>
                  <a:latin typeface="AvantGarde Bk BT" pitchFamily="34" charset="0"/>
                </a:rPr>
                <a:t>Logistique</a:t>
              </a:r>
              <a:endParaRPr lang="fr-FR" dirty="0">
                <a:solidFill>
                  <a:schemeClr val="tx2"/>
                </a:solidFill>
                <a:latin typeface="AvantGarde Bk BT" pitchFamily="34" charset="0"/>
              </a:endParaRPr>
            </a:p>
          </p:txBody>
        </p:sp>
        <p:cxnSp>
          <p:nvCxnSpPr>
            <p:cNvPr id="10" name="Connecteur droit avec flèche 9"/>
            <p:cNvCxnSpPr>
              <a:stCxn id="5" idx="3"/>
              <a:endCxn id="6" idx="1"/>
            </p:cNvCxnSpPr>
            <p:nvPr/>
          </p:nvCxnSpPr>
          <p:spPr>
            <a:xfrm flipV="1">
              <a:off x="3779912" y="1844824"/>
              <a:ext cx="1368152" cy="50405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>
              <a:stCxn id="5" idx="3"/>
              <a:endCxn id="7" idx="1"/>
            </p:cNvCxnSpPr>
            <p:nvPr/>
          </p:nvCxnSpPr>
          <p:spPr>
            <a:xfrm>
              <a:off x="3779912" y="2348880"/>
              <a:ext cx="1368152" cy="648072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à coins arrondis 21"/>
          <p:cNvSpPr/>
          <p:nvPr/>
        </p:nvSpPr>
        <p:spPr>
          <a:xfrm>
            <a:off x="3382154" y="3789040"/>
            <a:ext cx="2448272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Commandes urgentes : Forfait 100€ par coursier en Ile-de-France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827584" y="3789040"/>
            <a:ext cx="2448272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Coût du transport au poids ou au forfait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5940152" y="3789040"/>
            <a:ext cx="2448272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pc="-100" dirty="0" smtClean="0">
                <a:solidFill>
                  <a:schemeClr val="tx2"/>
                </a:solidFill>
                <a:latin typeface="AvantGarde Bk BT" pitchFamily="34" charset="0"/>
              </a:rPr>
              <a:t>DOM TOM et international </a:t>
            </a:r>
          </a:p>
          <a:p>
            <a:pPr algn="ctr"/>
            <a:r>
              <a:rPr lang="fr-FR" spc="-100" dirty="0" smtClean="0">
                <a:solidFill>
                  <a:schemeClr val="tx2"/>
                </a:solidFill>
                <a:latin typeface="AvantGarde Bk BT" pitchFamily="34" charset="0"/>
              </a:rPr>
              <a:t>Module de frais transport sur site</a:t>
            </a:r>
            <a:endParaRPr lang="fr-FR" spc="-100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25" name="ZoneTexte 9"/>
          <p:cNvSpPr txBox="1">
            <a:spLocks noChangeArrowheads="1"/>
          </p:cNvSpPr>
          <p:nvPr/>
        </p:nvSpPr>
        <p:spPr bwMode="auto">
          <a:xfrm>
            <a:off x="3203848" y="0"/>
            <a:ext cx="2426464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Modèle économique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827584" y="5301208"/>
            <a:ext cx="3744416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Proposition commerciale : RFA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5148064" y="5003800"/>
          <a:ext cx="2111896" cy="1854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31776"/>
                <a:gridCol w="1080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CA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Remise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500 K€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1%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1M€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1,5%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2M€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2%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&gt;2M€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2,5%</a:t>
                      </a:r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 animBg="1"/>
      <p:bldP spid="23" grpId="0" animBg="1"/>
      <p:bldP spid="2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2483768" y="548680"/>
            <a:ext cx="6408713" cy="5832648"/>
            <a:chOff x="2483768" y="548680"/>
            <a:chExt cx="6408713" cy="5832648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39198" t="16699" r="14768" b="32360"/>
            <a:stretch>
              <a:fillRect/>
            </a:stretch>
          </p:blipFill>
          <p:spPr bwMode="auto">
            <a:xfrm>
              <a:off x="2483768" y="548680"/>
              <a:ext cx="6408713" cy="583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0" name="Picture 4" descr="http://lh3.ggpht.com/_fFZBG_u27t0/SjV2ZPJx3_I/AAAAAAAAERY/MJcf8out544/snowleoparddefaultdeskt.jpg"/>
            <p:cNvPicPr>
              <a:picLocks noChangeAspect="1" noChangeArrowheads="1"/>
            </p:cNvPicPr>
            <p:nvPr/>
          </p:nvPicPr>
          <p:blipFill>
            <a:blip r:embed="rId4" cstate="print"/>
            <a:srcRect b="4390"/>
            <a:stretch>
              <a:fillRect/>
            </a:stretch>
          </p:blipFill>
          <p:spPr bwMode="auto">
            <a:xfrm>
              <a:off x="2771800" y="764704"/>
              <a:ext cx="5904656" cy="3528392"/>
            </a:xfrm>
            <a:prstGeom prst="rect">
              <a:avLst/>
            </a:prstGeom>
            <a:noFill/>
          </p:spPr>
        </p:pic>
      </p:grpSp>
      <p:sp>
        <p:nvSpPr>
          <p:cNvPr id="8" name="Rectangle à coins arrondis 7"/>
          <p:cNvSpPr/>
          <p:nvPr/>
        </p:nvSpPr>
        <p:spPr>
          <a:xfrm>
            <a:off x="179512" y="764704"/>
            <a:ext cx="2337306" cy="504056"/>
          </a:xfrm>
          <a:prstGeom prst="roundRect">
            <a:avLst/>
          </a:prstGeom>
          <a:gradFill flip="none" rotWithShape="1">
            <a:gsLst>
              <a:gs pos="0">
                <a:srgbClr val="009187">
                  <a:shade val="30000"/>
                  <a:satMod val="115000"/>
                </a:srgbClr>
              </a:gs>
              <a:gs pos="50000">
                <a:srgbClr val="009187">
                  <a:shade val="67500"/>
                  <a:satMod val="115000"/>
                </a:srgbClr>
              </a:gs>
              <a:gs pos="100000">
                <a:srgbClr val="00918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Site Web</a:t>
            </a:r>
            <a:endParaRPr lang="fr-FR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  <p:sp>
        <p:nvSpPr>
          <p:cNvPr id="23" name="ZoneTexte 3"/>
          <p:cNvSpPr txBox="1">
            <a:spLocks noChangeArrowheads="1"/>
          </p:cNvSpPr>
          <p:nvPr/>
        </p:nvSpPr>
        <p:spPr bwMode="auto">
          <a:xfrm>
            <a:off x="3707904" y="0"/>
            <a:ext cx="1871267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Outils Animation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251520" y="1556792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Accès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267648" y="3155369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Détail Article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251520" y="2622510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Rubrique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764704"/>
            <a:ext cx="5977782" cy="35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764704"/>
            <a:ext cx="5904656" cy="361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43808" y="748485"/>
            <a:ext cx="5760640" cy="355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771800" y="764704"/>
            <a:ext cx="57723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lèche vers le haut 20"/>
          <p:cNvSpPr/>
          <p:nvPr/>
        </p:nvSpPr>
        <p:spPr>
          <a:xfrm rot="18444512">
            <a:off x="9219643" y="3515140"/>
            <a:ext cx="171594" cy="275249"/>
          </a:xfrm>
          <a:prstGeom prst="upArrow">
            <a:avLst>
              <a:gd name="adj1" fmla="val 30158"/>
              <a:gd name="adj2" fmla="val 579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740352" y="2924944"/>
            <a:ext cx="288032" cy="28803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251520" y="3688228"/>
            <a:ext cx="2232248" cy="576064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Marquage spécifique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251520" y="4365104"/>
            <a:ext cx="2232248" cy="576064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Demande spécifique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7706444" y="3750940"/>
            <a:ext cx="288032" cy="28803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 descr="C:\Documents and Settings\stagiaire\Bureau\site CA NEW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771800" y="665844"/>
            <a:ext cx="5672275" cy="3758228"/>
          </a:xfrm>
          <a:prstGeom prst="rect">
            <a:avLst/>
          </a:prstGeom>
          <a:noFill/>
        </p:spPr>
      </p:pic>
      <p:sp>
        <p:nvSpPr>
          <p:cNvPr id="19" name="Flèche vers le haut 18"/>
          <p:cNvSpPr/>
          <p:nvPr/>
        </p:nvSpPr>
        <p:spPr>
          <a:xfrm rot="18444512">
            <a:off x="9184147" y="4307229"/>
            <a:ext cx="171594" cy="275249"/>
          </a:xfrm>
          <a:prstGeom prst="upArrow">
            <a:avLst>
              <a:gd name="adj1" fmla="val 30158"/>
              <a:gd name="adj2" fmla="val 579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692696"/>
            <a:ext cx="3181880" cy="371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à coins arrondis 29"/>
          <p:cNvSpPr/>
          <p:nvPr/>
        </p:nvSpPr>
        <p:spPr>
          <a:xfrm>
            <a:off x="251520" y="2089651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Page d’accueil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699792" y="692696"/>
            <a:ext cx="5962490" cy="367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3976 -0.0766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3976 -0.07662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22" grpId="0" animBg="1"/>
      <p:bldP spid="24" grpId="0" animBg="1"/>
      <p:bldP spid="27" grpId="0" animBg="1"/>
      <p:bldP spid="28" grpId="0" animBg="1"/>
      <p:bldP spid="28" grpId="1" animBg="1"/>
      <p:bldP spid="19" grpId="0" animBg="1"/>
      <p:bldP spid="19" grpId="1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732240" y="6309320"/>
            <a:ext cx="2087562" cy="360362"/>
          </a:xfrm>
          <a:prstGeom prst="rect">
            <a:avLst/>
          </a:prstGeom>
          <a:solidFill>
            <a:schemeClr val="bg1"/>
          </a:solidFill>
          <a:ln>
            <a:solidFill>
              <a:srgbClr val="00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AvantGarde Bk BT" pitchFamily="34" charset="0"/>
              </a:rPr>
              <a:t>Et bien d’autres….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27584" y="383112"/>
            <a:ext cx="2374900" cy="360363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latin typeface="AvantGarde Bk BT" pitchFamily="34" charset="0"/>
              </a:rPr>
              <a:t>Références clients</a:t>
            </a:r>
          </a:p>
        </p:txBody>
      </p:sp>
      <p:grpSp>
        <p:nvGrpSpPr>
          <p:cNvPr id="2" name="Groupe 44"/>
          <p:cNvGrpSpPr/>
          <p:nvPr/>
        </p:nvGrpSpPr>
        <p:grpSpPr>
          <a:xfrm>
            <a:off x="251520" y="764704"/>
            <a:ext cx="6393036" cy="3052829"/>
            <a:chOff x="-3032678" y="3486761"/>
            <a:chExt cx="6393036" cy="3052829"/>
          </a:xfrm>
        </p:grpSpPr>
        <p:sp>
          <p:nvSpPr>
            <p:cNvPr id="44" name="Flèche droite 43"/>
            <p:cNvSpPr/>
            <p:nvPr/>
          </p:nvSpPr>
          <p:spPr>
            <a:xfrm flipH="1">
              <a:off x="-3032678" y="3486761"/>
              <a:ext cx="6393036" cy="3052829"/>
            </a:xfrm>
            <a:prstGeom prst="rightArrow">
              <a:avLst>
                <a:gd name="adj1" fmla="val 50000"/>
                <a:gd name="adj2" fmla="val 49000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16" descr="http://pizzas-pizzeria.prontopizza.fr/images/desserts/jok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9534" y="5029248"/>
              <a:ext cx="954906" cy="504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8" descr="http://www.surfrescue.com.au/pics/dh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88858" y="4661434"/>
              <a:ext cx="1377715" cy="29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4" descr="http://www.artykult.com/wp-content/uploads/2008/10/artykult-disneyland-resort-paris-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86366" y="4365220"/>
              <a:ext cx="1084703" cy="67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6" descr="http://olivgraphic.files.wordpress.com/2008/07/nouveau_logo_pmu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275792" y="4373420"/>
              <a:ext cx="1090109" cy="504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8" descr="http://www.logotheque.fr/58866-2/logo+Carglass.jpg"/>
            <p:cNvPicPr>
              <a:picLocks noChangeAspect="1" noChangeArrowheads="1"/>
            </p:cNvPicPr>
            <p:nvPr/>
          </p:nvPicPr>
          <p:blipFill>
            <a:blip r:embed="rId7" cstate="print"/>
            <a:srcRect t="27202" b="33937"/>
            <a:stretch>
              <a:fillRect/>
            </a:stretch>
          </p:blipFill>
          <p:spPr bwMode="auto">
            <a:xfrm>
              <a:off x="2108515" y="5214083"/>
              <a:ext cx="968760" cy="366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2" descr="http://eilatenergy.org/site/Images/Logos/SiemensLogo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2628800" y="4905171"/>
              <a:ext cx="1586934" cy="360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 descr="http://www.mlg-consulting.com/manager_cc/contacts/img_uploaded/090518164844_logopx_cofely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1980728" y="5298313"/>
              <a:ext cx="1080111" cy="45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2" descr="http://www.anuman.fr/data/fiches/Image/2319/Logo%20Nuls(1)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39534" y="4445423"/>
              <a:ext cx="1075500" cy="432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http://upload.wikimedia.org/wikipedia/fr/3/3e/Safran_-_logo_2010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725666" y="5265188"/>
              <a:ext cx="1403300" cy="335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e 24"/>
          <p:cNvGrpSpPr>
            <a:grpSpLocks/>
          </p:cNvGrpSpPr>
          <p:nvPr/>
        </p:nvGrpSpPr>
        <p:grpSpPr bwMode="auto">
          <a:xfrm>
            <a:off x="202129" y="3845520"/>
            <a:ext cx="2519363" cy="2463800"/>
            <a:chOff x="323528" y="4068906"/>
            <a:chExt cx="2520280" cy="2463583"/>
          </a:xfrm>
        </p:grpSpPr>
        <p:sp>
          <p:nvSpPr>
            <p:cNvPr id="28" name="Rectangle 27"/>
            <p:cNvSpPr/>
            <p:nvPr/>
          </p:nvSpPr>
          <p:spPr>
            <a:xfrm>
              <a:off x="323528" y="4068906"/>
              <a:ext cx="2520280" cy="1584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tx1"/>
                  </a:solidFill>
                  <a:latin typeface="AvantGarde Bk BT" pitchFamily="34" charset="0"/>
                </a:rPr>
                <a:t>Logistique intégrée : Gestion catalogues Grands comptes</a:t>
              </a: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 l="4994" t="36979" r="83625" b="51504"/>
            <a:stretch>
              <a:fillRect/>
            </a:stretch>
          </p:blipFill>
          <p:spPr bwMode="auto">
            <a:xfrm rot="393237">
              <a:off x="957172" y="5446735"/>
              <a:ext cx="1341925" cy="1085754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e 32"/>
          <p:cNvGrpSpPr/>
          <p:nvPr/>
        </p:nvGrpSpPr>
        <p:grpSpPr>
          <a:xfrm>
            <a:off x="2754046" y="3501008"/>
            <a:ext cx="6389954" cy="2751458"/>
            <a:chOff x="2637158" y="1213164"/>
            <a:chExt cx="6389954" cy="2735045"/>
          </a:xfrm>
        </p:grpSpPr>
        <p:pic>
          <p:nvPicPr>
            <p:cNvPr id="9" name="Picture 2" descr="http://t2.gstatic.com/images?q=tbn:NQz-GWOlgnoryM:http://www.lesroutemans.com/gfx/logo%2520man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67408" y="1838206"/>
              <a:ext cx="839592" cy="847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http://www.bvpromo.com/catalogue-corporate/images/LOGO-PONTICELLI1.jpg"/>
            <p:cNvPicPr>
              <a:picLocks noChangeAspect="1" noChangeArrowheads="1"/>
            </p:cNvPicPr>
            <p:nvPr/>
          </p:nvPicPr>
          <p:blipFill>
            <a:blip r:embed="rId15" cstate="print"/>
            <a:srcRect t="33089" b="33823"/>
            <a:stretch>
              <a:fillRect/>
            </a:stretch>
          </p:blipFill>
          <p:spPr bwMode="auto">
            <a:xfrm>
              <a:off x="4482633" y="2904866"/>
              <a:ext cx="1618893" cy="377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http://t0.gstatic.com/images?q=tbn:Zm0A89gKGammPM:http://img.turbo.fr/01466986-photo-logo-lancia.jp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 l="12097" r="9274"/>
            <a:stretch>
              <a:fillRect/>
            </a:stretch>
          </p:blipFill>
          <p:spPr bwMode="auto">
            <a:xfrm>
              <a:off x="6226984" y="1863054"/>
              <a:ext cx="839592" cy="779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http://www.logotheque.fr/110481-2/logo+Facom_20_.jpg"/>
            <p:cNvPicPr>
              <a:picLocks noChangeAspect="1" noChangeArrowheads="1"/>
            </p:cNvPicPr>
            <p:nvPr/>
          </p:nvPicPr>
          <p:blipFill>
            <a:blip r:embed="rId18" cstate="print"/>
            <a:srcRect t="38860" b="41710"/>
            <a:stretch>
              <a:fillRect/>
            </a:stretch>
          </p:blipFill>
          <p:spPr bwMode="auto">
            <a:xfrm>
              <a:off x="6344453" y="2904867"/>
              <a:ext cx="1994338" cy="377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http://afr.fagnieres.free.fr/blog/public/photos/association/.famille_rurales_s.jpg"/>
            <p:cNvPicPr>
              <a:picLocks noChangeAspect="1" noChangeArrowheads="1"/>
            </p:cNvPicPr>
            <p:nvPr/>
          </p:nvPicPr>
          <p:blipFill>
            <a:blip r:embed="rId19" cstate="print"/>
            <a:srcRect l="6897" t="8295" r="6897" b="5965"/>
            <a:stretch>
              <a:fillRect/>
            </a:stretch>
          </p:blipFill>
          <p:spPr bwMode="auto">
            <a:xfrm>
              <a:off x="3800066" y="1775038"/>
              <a:ext cx="968760" cy="86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http://fond-d-ecran-gratuit.org/photos/alfa-romeo.jpg"/>
            <p:cNvPicPr>
              <a:picLocks noChangeAspect="1" noChangeArrowheads="1"/>
            </p:cNvPicPr>
            <p:nvPr/>
          </p:nvPicPr>
          <p:blipFill>
            <a:blip r:embed="rId20" cstate="print"/>
            <a:srcRect l="23911" t="13306" r="28268" b="19370"/>
            <a:stretch>
              <a:fillRect/>
            </a:stretch>
          </p:blipFill>
          <p:spPr bwMode="auto">
            <a:xfrm>
              <a:off x="7379980" y="1854863"/>
              <a:ext cx="792081" cy="81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http://www.aidecreationentreprise.fr/media/BG%20ANJOU/Macif_logo.gif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077913" y="1801162"/>
              <a:ext cx="904175" cy="84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 descr="http://acd.campus.ecp.fr/images/visites/2011/gare-spie/img01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108893" y="2850039"/>
              <a:ext cx="949377" cy="432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Flèche droite 2"/>
            <p:cNvSpPr/>
            <p:nvPr/>
          </p:nvSpPr>
          <p:spPr>
            <a:xfrm>
              <a:off x="2637158" y="1213164"/>
              <a:ext cx="6389954" cy="2735045"/>
            </a:xfrm>
            <a:prstGeom prst="rightArrow">
              <a:avLst>
                <a:gd name="adj1" fmla="val 68446"/>
                <a:gd name="adj2" fmla="val 48807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fr-FR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77361" y="3933197"/>
            <a:ext cx="2176685" cy="1890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2000" spc="300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Gestion de Boutique</a:t>
            </a:r>
            <a:endParaRPr lang="fr-FR" sz="2000" spc="3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45943" y="1528214"/>
            <a:ext cx="2176685" cy="1526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2000" spc="300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Opération hors catalogue</a:t>
            </a:r>
            <a:endParaRPr lang="fr-FR" sz="2000" spc="3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7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2" grpId="1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9"/>
          <p:cNvGrpSpPr/>
          <p:nvPr/>
        </p:nvGrpSpPr>
        <p:grpSpPr>
          <a:xfrm>
            <a:off x="2483768" y="548680"/>
            <a:ext cx="6408713" cy="5832648"/>
            <a:chOff x="2483768" y="548680"/>
            <a:chExt cx="6408713" cy="5832648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39198" t="16699" r="14768" b="32360"/>
            <a:stretch>
              <a:fillRect/>
            </a:stretch>
          </p:blipFill>
          <p:spPr bwMode="auto">
            <a:xfrm>
              <a:off x="2483768" y="548680"/>
              <a:ext cx="6408713" cy="583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0" name="Picture 4" descr="http://lh3.ggpht.com/_fFZBG_u27t0/SjV2ZPJx3_I/AAAAAAAAERY/MJcf8out544/snowleoparddefaultdeskt.jpg"/>
            <p:cNvPicPr>
              <a:picLocks noChangeAspect="1" noChangeArrowheads="1"/>
            </p:cNvPicPr>
            <p:nvPr/>
          </p:nvPicPr>
          <p:blipFill>
            <a:blip r:embed="rId4" cstate="print"/>
            <a:srcRect b="4390"/>
            <a:stretch>
              <a:fillRect/>
            </a:stretch>
          </p:blipFill>
          <p:spPr bwMode="auto">
            <a:xfrm>
              <a:off x="2771800" y="764704"/>
              <a:ext cx="5904656" cy="3528392"/>
            </a:xfrm>
            <a:prstGeom prst="rect">
              <a:avLst/>
            </a:prstGeom>
            <a:noFill/>
          </p:spPr>
        </p:pic>
      </p:grpSp>
      <p:sp>
        <p:nvSpPr>
          <p:cNvPr id="14" name="ZoneTexte 3"/>
          <p:cNvSpPr txBox="1">
            <a:spLocks noChangeArrowheads="1"/>
          </p:cNvSpPr>
          <p:nvPr/>
        </p:nvSpPr>
        <p:spPr bwMode="auto">
          <a:xfrm>
            <a:off x="3491880" y="0"/>
            <a:ext cx="1871267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Outils Animation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51520" y="1916832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Panier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797200" y="694014"/>
            <a:ext cx="5832648" cy="367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à coins arrondis 16"/>
          <p:cNvSpPr/>
          <p:nvPr/>
        </p:nvSpPr>
        <p:spPr>
          <a:xfrm>
            <a:off x="251520" y="2492896"/>
            <a:ext cx="2232248" cy="576064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Validation de commande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99792" y="692696"/>
            <a:ext cx="5952402" cy="371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stagiaire\Bureau\site CA NEW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71800" y="692696"/>
            <a:ext cx="5759805" cy="3682579"/>
          </a:xfrm>
          <a:prstGeom prst="rect">
            <a:avLst/>
          </a:prstGeom>
          <a:noFill/>
        </p:spPr>
      </p:pic>
      <p:sp>
        <p:nvSpPr>
          <p:cNvPr id="19" name="Rectangle à coins arrondis 18"/>
          <p:cNvSpPr/>
          <p:nvPr/>
        </p:nvSpPr>
        <p:spPr>
          <a:xfrm>
            <a:off x="251520" y="3212976"/>
            <a:ext cx="2232248" cy="576064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Recherche avancée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2053" name="Picture 5" descr="C:\Documents and Settings\stagiaire\Bureau\site CA NEW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27784" y="692696"/>
            <a:ext cx="6079564" cy="3672815"/>
          </a:xfrm>
          <a:prstGeom prst="rect">
            <a:avLst/>
          </a:prstGeom>
          <a:noFill/>
        </p:spPr>
      </p:pic>
      <p:sp>
        <p:nvSpPr>
          <p:cNvPr id="22" name="Rectangle à coins arrondis 21"/>
          <p:cNvSpPr/>
          <p:nvPr/>
        </p:nvSpPr>
        <p:spPr>
          <a:xfrm>
            <a:off x="251520" y="3933056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Dépôt de </a:t>
            </a:r>
            <a:r>
              <a:rPr lang="fr-FR" dirty="0" err="1" smtClean="0">
                <a:latin typeface="AvantGarde Bk BT" pitchFamily="34" charset="0"/>
              </a:rPr>
              <a:t>brief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251520" y="4509120"/>
            <a:ext cx="2232248" cy="432048"/>
          </a:xfrm>
          <a:prstGeom prst="roundRect">
            <a:avLst/>
          </a:prstGeom>
          <a:solidFill>
            <a:schemeClr val="accent2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Mon compte</a:t>
            </a:r>
            <a:endParaRPr lang="fr-FR" dirty="0">
              <a:latin typeface="AvantGarde Bk BT" pitchFamily="34" charset="0"/>
            </a:endParaRPr>
          </a:p>
        </p:txBody>
      </p:sp>
      <p:pic>
        <p:nvPicPr>
          <p:cNvPr id="2054" name="Picture 6" descr="C:\Documents and Settings\stagiaire\Bureau\site CA NEW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627784" y="692696"/>
            <a:ext cx="6095280" cy="3725364"/>
          </a:xfrm>
          <a:prstGeom prst="rect">
            <a:avLst/>
          </a:prstGeom>
          <a:noFill/>
        </p:spPr>
      </p:pic>
      <p:sp>
        <p:nvSpPr>
          <p:cNvPr id="20" name="Rectangle à coins arrondis 19"/>
          <p:cNvSpPr/>
          <p:nvPr/>
        </p:nvSpPr>
        <p:spPr>
          <a:xfrm>
            <a:off x="179512" y="764704"/>
            <a:ext cx="2337306" cy="504056"/>
          </a:xfrm>
          <a:prstGeom prst="roundRect">
            <a:avLst/>
          </a:prstGeom>
          <a:gradFill flip="none" rotWithShape="1">
            <a:gsLst>
              <a:gs pos="0">
                <a:srgbClr val="009187">
                  <a:shade val="30000"/>
                  <a:satMod val="115000"/>
                </a:srgbClr>
              </a:gs>
              <a:gs pos="50000">
                <a:srgbClr val="009187">
                  <a:shade val="67500"/>
                  <a:satMod val="115000"/>
                </a:srgbClr>
              </a:gs>
              <a:gs pos="100000">
                <a:srgbClr val="00918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Site Web</a:t>
            </a:r>
            <a:endParaRPr lang="fr-FR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83568" y="1124744"/>
            <a:ext cx="7632848" cy="432048"/>
          </a:xfrm>
          <a:prstGeom prst="roundRect">
            <a:avLst/>
          </a:prstGeom>
          <a:solidFill>
            <a:srgbClr val="049E60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vantGarde Bk BT" pitchFamily="34" charset="0"/>
              </a:rPr>
              <a:t>Préconisations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436096" y="4653136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Enquête de satisfaction</a:t>
            </a: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Qualité-Délai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059832" y="5805264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Statistiques SAP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436096" y="2276872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Seuil d’alerte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83568" y="2276872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Communication interne indispensable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436096" y="3465004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Respect du conditionnement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83568" y="3380995"/>
            <a:ext cx="2880320" cy="7920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Présentation état des consommations du catalogue existant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83568" y="4701142"/>
            <a:ext cx="2880320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Livraison hebdomadaire</a:t>
            </a:r>
            <a:endParaRPr lang="fr-FR" dirty="0">
              <a:solidFill>
                <a:schemeClr val="tx2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539552" y="2204864"/>
            <a:ext cx="8352928" cy="2016224"/>
          </a:xfrm>
          <a:prstGeom prst="roundRect">
            <a:avLst/>
          </a:prstGeom>
          <a:gradFill flip="none" rotWithShape="1">
            <a:gsLst>
              <a:gs pos="0">
                <a:srgbClr val="049E60">
                  <a:shade val="30000"/>
                  <a:satMod val="115000"/>
                </a:srgbClr>
              </a:gs>
              <a:gs pos="50000">
                <a:srgbClr val="049E60">
                  <a:shade val="67500"/>
                  <a:satMod val="115000"/>
                </a:srgbClr>
              </a:gs>
              <a:gs pos="100000">
                <a:srgbClr val="049E6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5F5F5F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vantGarde Bk BT" pitchFamily="34" charset="0"/>
              </a:rPr>
              <a:t>Merci de votre attention</a:t>
            </a:r>
            <a:endParaRPr lang="fr-FR" sz="4000" b="1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2"/>
          <p:cNvGrpSpPr/>
          <p:nvPr/>
        </p:nvGrpSpPr>
        <p:grpSpPr>
          <a:xfrm>
            <a:off x="-180528" y="1600173"/>
            <a:ext cx="1944216" cy="4589014"/>
            <a:chOff x="0" y="1336459"/>
            <a:chExt cx="1944216" cy="4589014"/>
          </a:xfrm>
        </p:grpSpPr>
        <p:pic>
          <p:nvPicPr>
            <p:cNvPr id="24" name="Image 23" descr="D:\Users\S-CroW\Documents\BV Promo\atelier-serigraphie-petites-mains.jpg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80" y="1336459"/>
              <a:ext cx="1565920" cy="12188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5" name="ZoneTexte 24"/>
            <p:cNvSpPr txBox="1"/>
            <p:nvPr/>
          </p:nvSpPr>
          <p:spPr>
            <a:xfrm>
              <a:off x="0" y="266120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Sérigraphie </a:t>
              </a:r>
              <a:endParaRPr lang="fr-FR" dirty="0"/>
            </a:p>
          </p:txBody>
        </p:sp>
        <p:sp>
          <p:nvSpPr>
            <p:cNvPr id="27" name="Flèche droite 26"/>
            <p:cNvSpPr/>
            <p:nvPr/>
          </p:nvSpPr>
          <p:spPr>
            <a:xfrm rot="5400000">
              <a:off x="252028" y="3733827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34280" y="4725144"/>
              <a:ext cx="1475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Textile, bagagerie, objets souples</a:t>
              </a:r>
              <a:endParaRPr lang="fr-FR" dirty="0"/>
            </a:p>
          </p:txBody>
        </p:sp>
      </p:grpSp>
      <p:grpSp>
        <p:nvGrpSpPr>
          <p:cNvPr id="3" name="Groupe 51"/>
          <p:cNvGrpSpPr/>
          <p:nvPr/>
        </p:nvGrpSpPr>
        <p:grpSpPr>
          <a:xfrm>
            <a:off x="1439652" y="1599529"/>
            <a:ext cx="1944216" cy="4085602"/>
            <a:chOff x="1484743" y="1429889"/>
            <a:chExt cx="1944216" cy="4085602"/>
          </a:xfrm>
        </p:grpSpPr>
        <p:pic>
          <p:nvPicPr>
            <p:cNvPr id="29" name="Image 28" descr="D:\Users\S-CroW\Documents\BV Promo\Presse tampographie.jpg"/>
            <p:cNvPicPr/>
            <p:nvPr/>
          </p:nvPicPr>
          <p:blipFill>
            <a:blip r:embed="rId13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 rot="822749">
              <a:off x="1677557" y="1429889"/>
              <a:ext cx="1558588" cy="11165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1" name="ZoneTexte 30"/>
            <p:cNvSpPr txBox="1"/>
            <p:nvPr/>
          </p:nvSpPr>
          <p:spPr>
            <a:xfrm>
              <a:off x="1484743" y="2717511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Tampographie</a:t>
              </a:r>
              <a:endParaRPr lang="fr-FR" dirty="0"/>
            </a:p>
          </p:txBody>
        </p:sp>
        <p:sp>
          <p:nvSpPr>
            <p:cNvPr id="32" name="Flèche droite 31"/>
            <p:cNvSpPr/>
            <p:nvPr/>
          </p:nvSpPr>
          <p:spPr>
            <a:xfrm rot="5400000">
              <a:off x="1736771" y="3833985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700767" y="4869160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Objets rigides</a:t>
              </a:r>
              <a:endParaRPr lang="fr-FR" dirty="0"/>
            </a:p>
          </p:txBody>
        </p:sp>
      </p:grpSp>
      <p:grpSp>
        <p:nvGrpSpPr>
          <p:cNvPr id="4" name="Groupe 50"/>
          <p:cNvGrpSpPr/>
          <p:nvPr/>
        </p:nvGrpSpPr>
        <p:grpSpPr>
          <a:xfrm>
            <a:off x="3059832" y="1519812"/>
            <a:ext cx="1512168" cy="4344389"/>
            <a:chOff x="3013078" y="1448101"/>
            <a:chExt cx="1512168" cy="4344389"/>
          </a:xfrm>
        </p:grpSpPr>
        <p:pic>
          <p:nvPicPr>
            <p:cNvPr id="34" name="Image 33" descr="D:\Users\S-CroW\Documents\BV Promo\gravure-laser.jpg"/>
            <p:cNvPicPr/>
            <p:nvPr/>
          </p:nvPicPr>
          <p:blipFill>
            <a:blip r:embed="rId14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2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078" y="1448101"/>
              <a:ext cx="1512168" cy="1080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5" name="ZoneTexte 34"/>
            <p:cNvSpPr txBox="1"/>
            <p:nvPr/>
          </p:nvSpPr>
          <p:spPr>
            <a:xfrm>
              <a:off x="3049082" y="2690037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Gravure Laser</a:t>
              </a:r>
              <a:endParaRPr lang="fr-FR" dirty="0"/>
            </a:p>
          </p:txBody>
        </p:sp>
        <p:sp>
          <p:nvSpPr>
            <p:cNvPr id="36" name="Flèche droite 35"/>
            <p:cNvSpPr/>
            <p:nvPr/>
          </p:nvSpPr>
          <p:spPr>
            <a:xfrm rot="5400000">
              <a:off x="3049082" y="3920248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049082" y="4869160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Objet en métal, bois, verre</a:t>
              </a:r>
              <a:endParaRPr lang="fr-FR" dirty="0"/>
            </a:p>
          </p:txBody>
        </p:sp>
      </p:grpSp>
      <p:grpSp>
        <p:nvGrpSpPr>
          <p:cNvPr id="5" name="Groupe 49"/>
          <p:cNvGrpSpPr/>
          <p:nvPr/>
        </p:nvGrpSpPr>
        <p:grpSpPr>
          <a:xfrm>
            <a:off x="4247964" y="1663065"/>
            <a:ext cx="1944216" cy="4502239"/>
            <a:chOff x="4401089" y="1423234"/>
            <a:chExt cx="1944216" cy="4502239"/>
          </a:xfrm>
        </p:grpSpPr>
        <p:pic>
          <p:nvPicPr>
            <p:cNvPr id="38" name="Image 37" descr="D:\Users\S-CroW\Documents\BV Promo\P1010655.JPG"/>
            <p:cNvPicPr/>
            <p:nvPr/>
          </p:nvPicPr>
          <p:blipFill>
            <a:blip r:embed="rId27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2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 rot="728159">
              <a:off x="4647657" y="1423234"/>
              <a:ext cx="1451081" cy="11298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9" name="ZoneTexte 38"/>
            <p:cNvSpPr txBox="1"/>
            <p:nvPr/>
          </p:nvSpPr>
          <p:spPr>
            <a:xfrm>
              <a:off x="4401089" y="2673943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Broderie</a:t>
              </a:r>
              <a:endParaRPr lang="fr-FR" dirty="0"/>
            </a:p>
          </p:txBody>
        </p:sp>
        <p:sp>
          <p:nvSpPr>
            <p:cNvPr id="40" name="Flèche droite 39"/>
            <p:cNvSpPr/>
            <p:nvPr/>
          </p:nvSpPr>
          <p:spPr>
            <a:xfrm rot="5400000">
              <a:off x="4653117" y="3740193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725125" y="4725144"/>
              <a:ext cx="1296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Textile, bagagerie, éponge, polaire</a:t>
              </a:r>
              <a:endParaRPr lang="fr-FR" dirty="0"/>
            </a:p>
          </p:txBody>
        </p:sp>
      </p:grpSp>
      <p:grpSp>
        <p:nvGrpSpPr>
          <p:cNvPr id="6" name="Groupe 53"/>
          <p:cNvGrpSpPr/>
          <p:nvPr/>
        </p:nvGrpSpPr>
        <p:grpSpPr>
          <a:xfrm>
            <a:off x="5868144" y="1639212"/>
            <a:ext cx="1944216" cy="4247685"/>
            <a:chOff x="5885910" y="1400789"/>
            <a:chExt cx="1944216" cy="4247685"/>
          </a:xfrm>
        </p:grpSpPr>
        <p:pic>
          <p:nvPicPr>
            <p:cNvPr id="42" name="Image 41" descr="D:\Users\S-CroW\Documents\BV Promo\gsp-options-07.jpg"/>
            <p:cNvPicPr/>
            <p:nvPr/>
          </p:nvPicPr>
          <p:blipFill>
            <a:blip r:embed="rId28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2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20318">
              <a:off x="6072549" y="1400789"/>
              <a:ext cx="1570938" cy="11747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3" name="ZoneTexte 42"/>
            <p:cNvSpPr txBox="1"/>
            <p:nvPr/>
          </p:nvSpPr>
          <p:spPr>
            <a:xfrm>
              <a:off x="5885910" y="2688907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Transfert</a:t>
              </a:r>
              <a:endParaRPr lang="fr-FR" dirty="0"/>
            </a:p>
          </p:txBody>
        </p:sp>
        <p:sp>
          <p:nvSpPr>
            <p:cNvPr id="44" name="Flèche droite 43"/>
            <p:cNvSpPr/>
            <p:nvPr/>
          </p:nvSpPr>
          <p:spPr>
            <a:xfrm rot="5400000">
              <a:off x="6137938" y="3747676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209946" y="4725144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Textile, bagagerie, casquette</a:t>
              </a:r>
              <a:endParaRPr lang="fr-FR" dirty="0"/>
            </a:p>
          </p:txBody>
        </p:sp>
      </p:grpSp>
      <p:grpSp>
        <p:nvGrpSpPr>
          <p:cNvPr id="7" name="Groupe 54"/>
          <p:cNvGrpSpPr/>
          <p:nvPr/>
        </p:nvGrpSpPr>
        <p:grpSpPr>
          <a:xfrm>
            <a:off x="7488324" y="1513659"/>
            <a:ext cx="1619672" cy="4038405"/>
            <a:chOff x="7488324" y="1405078"/>
            <a:chExt cx="1619672" cy="4038405"/>
          </a:xfrm>
        </p:grpSpPr>
        <p:pic>
          <p:nvPicPr>
            <p:cNvPr id="46" name="Image 45" descr="D:\Users\S-CroW\Documents\BV Promo\machine-de-marquage-a-chaud-387336.jpg"/>
            <p:cNvPicPr/>
            <p:nvPr/>
          </p:nvPicPr>
          <p:blipFill>
            <a:blip r:embed="rId29" cstate="print">
              <a:extLst>
                <a:ext uri="{BEBA8EAE-BF5A-486C-A8C5-ECC9F3942E4B}">
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  <a14:imgLayer r:embed="rId2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237" y="1405078"/>
              <a:ext cx="1559847" cy="11661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7" name="ZoneTexte 46"/>
            <p:cNvSpPr txBox="1"/>
            <p:nvPr/>
          </p:nvSpPr>
          <p:spPr>
            <a:xfrm>
              <a:off x="7542076" y="2675466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Marquage à chaud</a:t>
              </a:r>
              <a:endParaRPr lang="fr-FR" dirty="0"/>
            </a:p>
          </p:txBody>
        </p:sp>
        <p:sp>
          <p:nvSpPr>
            <p:cNvPr id="48" name="Flèche droite 47"/>
            <p:cNvSpPr/>
            <p:nvPr/>
          </p:nvSpPr>
          <p:spPr>
            <a:xfrm rot="5400000">
              <a:off x="7578080" y="3886583"/>
              <a:ext cx="1440160" cy="288032"/>
            </a:xfrm>
            <a:prstGeom prst="rightArrow">
              <a:avLst/>
            </a:prstGeom>
            <a:solidFill>
              <a:srgbClr val="00975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7488324" y="4797152"/>
              <a:ext cx="1619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Cuir, maroquinerie</a:t>
              </a:r>
              <a:endParaRPr lang="fr-FR" dirty="0"/>
            </a:p>
          </p:txBody>
        </p:sp>
      </p:grpSp>
      <p:sp>
        <p:nvSpPr>
          <p:cNvPr id="56" name="Rectangle à coins arrondis 55"/>
          <p:cNvSpPr/>
          <p:nvPr/>
        </p:nvSpPr>
        <p:spPr>
          <a:xfrm>
            <a:off x="3131840" y="548680"/>
            <a:ext cx="2808312" cy="72008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Atelier de marquage : Service et Réactivité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2123728" y="934365"/>
            <a:ext cx="2614278" cy="2614278"/>
          </a:xfrm>
          <a:custGeom>
            <a:avLst/>
            <a:gdLst>
              <a:gd name="connsiteX0" fmla="*/ 0 w 2614278"/>
              <a:gd name="connsiteY0" fmla="*/ 2614278 h 2614278"/>
              <a:gd name="connsiteX1" fmla="*/ 2614278 w 2614278"/>
              <a:gd name="connsiteY1" fmla="*/ 0 h 2614278"/>
              <a:gd name="connsiteX2" fmla="*/ 2614278 w 2614278"/>
              <a:gd name="connsiteY2" fmla="*/ 2614278 h 2614278"/>
              <a:gd name="connsiteX3" fmla="*/ 0 w 2614278"/>
              <a:gd name="connsiteY3" fmla="*/ 2614278 h 26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278" h="2614278">
                <a:moveTo>
                  <a:pt x="0" y="2614278"/>
                </a:moveTo>
                <a:cubicBezTo>
                  <a:pt x="0" y="1170452"/>
                  <a:pt x="1170452" y="0"/>
                  <a:pt x="2614278" y="0"/>
                </a:cubicBezTo>
                <a:lnTo>
                  <a:pt x="2614278" y="2614278"/>
                </a:lnTo>
                <a:lnTo>
                  <a:pt x="0" y="2614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5704" tIns="765704" rIns="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kern="1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SERVICE CONSEIL COMMERCIAL</a:t>
            </a:r>
            <a:endParaRPr lang="fr-FR" sz="2000" b="1" kern="1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4844745" y="934365"/>
            <a:ext cx="2642304" cy="2614279"/>
          </a:xfrm>
          <a:custGeom>
            <a:avLst/>
            <a:gdLst>
              <a:gd name="connsiteX0" fmla="*/ 0 w 2614278"/>
              <a:gd name="connsiteY0" fmla="*/ 2642303 h 2642303"/>
              <a:gd name="connsiteX1" fmla="*/ 2614278 w 2614278"/>
              <a:gd name="connsiteY1" fmla="*/ 0 h 2642303"/>
              <a:gd name="connsiteX2" fmla="*/ 2614278 w 2614278"/>
              <a:gd name="connsiteY2" fmla="*/ 2642303 h 2642303"/>
              <a:gd name="connsiteX3" fmla="*/ 0 w 2614278"/>
              <a:gd name="connsiteY3" fmla="*/ 2642303 h 264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278" h="2642303">
                <a:moveTo>
                  <a:pt x="0" y="1"/>
                </a:moveTo>
                <a:cubicBezTo>
                  <a:pt x="1443826" y="1"/>
                  <a:pt x="2614278" y="1182999"/>
                  <a:pt x="2614278" y="2642302"/>
                </a:cubicBezTo>
                <a:lnTo>
                  <a:pt x="0" y="2642302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1" tIns="907945" rIns="916153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kern="1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SERVICE ACHATS / ADV</a:t>
            </a:r>
            <a:endParaRPr lang="fr-FR" sz="2000" b="1" kern="1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858758" y="3669394"/>
            <a:ext cx="2614279" cy="2614279"/>
          </a:xfrm>
          <a:custGeom>
            <a:avLst/>
            <a:gdLst>
              <a:gd name="connsiteX0" fmla="*/ 0 w 2614278"/>
              <a:gd name="connsiteY0" fmla="*/ 2614278 h 2614278"/>
              <a:gd name="connsiteX1" fmla="*/ 2614278 w 2614278"/>
              <a:gd name="connsiteY1" fmla="*/ 0 h 2614278"/>
              <a:gd name="connsiteX2" fmla="*/ 2614278 w 2614278"/>
              <a:gd name="connsiteY2" fmla="*/ 2614278 h 2614278"/>
              <a:gd name="connsiteX3" fmla="*/ 0 w 2614278"/>
              <a:gd name="connsiteY3" fmla="*/ 2614278 h 26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278" h="2614278">
                <a:moveTo>
                  <a:pt x="2614278" y="0"/>
                </a:moveTo>
                <a:cubicBezTo>
                  <a:pt x="2614278" y="1443826"/>
                  <a:pt x="1443826" y="2614278"/>
                  <a:pt x="0" y="2614278"/>
                </a:cubicBezTo>
                <a:lnTo>
                  <a:pt x="0" y="0"/>
                </a:lnTo>
                <a:lnTo>
                  <a:pt x="261427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1" rIns="907945" bIns="90794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kern="1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SERVICE FINANCIER</a:t>
            </a:r>
            <a:endParaRPr lang="fr-FR" sz="2000" b="1" kern="1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123728" y="3669395"/>
            <a:ext cx="2614278" cy="2614278"/>
          </a:xfrm>
          <a:custGeom>
            <a:avLst/>
            <a:gdLst>
              <a:gd name="connsiteX0" fmla="*/ 0 w 2614278"/>
              <a:gd name="connsiteY0" fmla="*/ 2614278 h 2614278"/>
              <a:gd name="connsiteX1" fmla="*/ 2614278 w 2614278"/>
              <a:gd name="connsiteY1" fmla="*/ 0 h 2614278"/>
              <a:gd name="connsiteX2" fmla="*/ 2614278 w 2614278"/>
              <a:gd name="connsiteY2" fmla="*/ 2614278 h 2614278"/>
              <a:gd name="connsiteX3" fmla="*/ 0 w 2614278"/>
              <a:gd name="connsiteY3" fmla="*/ 2614278 h 26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278" h="2614278">
                <a:moveTo>
                  <a:pt x="2614278" y="2614278"/>
                </a:moveTo>
                <a:cubicBezTo>
                  <a:pt x="1170452" y="2614278"/>
                  <a:pt x="0" y="1443826"/>
                  <a:pt x="0" y="0"/>
                </a:cubicBezTo>
                <a:lnTo>
                  <a:pt x="2614278" y="0"/>
                </a:lnTo>
                <a:lnTo>
                  <a:pt x="2614278" y="2614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7944" tIns="142240" rIns="142240" bIns="90794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kern="1200" cap="none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SERVICE LOGISTIQUE</a:t>
            </a:r>
            <a:endParaRPr lang="fr-FR" sz="2000" b="1" kern="1200" cap="none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347072" y="3065636"/>
            <a:ext cx="902620" cy="1086767"/>
            <a:chOff x="4516733" y="3065636"/>
            <a:chExt cx="902620" cy="1086767"/>
          </a:xfrm>
        </p:grpSpPr>
        <p:sp>
          <p:nvSpPr>
            <p:cNvPr id="8" name="Flèche en arc 7"/>
            <p:cNvSpPr/>
            <p:nvPr/>
          </p:nvSpPr>
          <p:spPr>
            <a:xfrm>
              <a:off x="4516733" y="3065636"/>
              <a:ext cx="902620" cy="784887"/>
            </a:xfrm>
            <a:prstGeom prst="circularArrow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lèche en arc 8"/>
            <p:cNvSpPr/>
            <p:nvPr/>
          </p:nvSpPr>
          <p:spPr>
            <a:xfrm rot="10800000">
              <a:off x="4516733" y="3367516"/>
              <a:ext cx="902620" cy="784887"/>
            </a:xfrm>
            <a:prstGeom prst="circularArrow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7" name="Picture 2" descr="http://www.baisserlesbarrieres.org/uploaded/image/SAP-logo.jpg"/>
          <p:cNvPicPr>
            <a:picLocks noChangeAspect="1" noChangeArrowheads="1"/>
          </p:cNvPicPr>
          <p:nvPr/>
        </p:nvPicPr>
        <p:blipFill rotWithShape="1">
          <a:blip r:embed="rId3" cstate="print"/>
          <a:srcRect l="-83" t="4614" r="-83"/>
          <a:stretch/>
        </p:blipFill>
        <p:spPr bwMode="auto">
          <a:xfrm>
            <a:off x="3707904" y="3068960"/>
            <a:ext cx="2176751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sp>
        <p:nvSpPr>
          <p:cNvPr id="20" name="Légende à une bordure 2 19"/>
          <p:cNvSpPr/>
          <p:nvPr/>
        </p:nvSpPr>
        <p:spPr>
          <a:xfrm flipH="1">
            <a:off x="0" y="908720"/>
            <a:ext cx="1979712" cy="2160240"/>
          </a:xfrm>
          <a:prstGeom prst="accentCallout2">
            <a:avLst>
              <a:gd name="adj1" fmla="val 18750"/>
              <a:gd name="adj2" fmla="val -4351"/>
              <a:gd name="adj3" fmla="val 18750"/>
              <a:gd name="adj4" fmla="val -26432"/>
              <a:gd name="adj5" fmla="val 69441"/>
              <a:gd name="adj6" fmla="val -60693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10 conseillers</a:t>
            </a:r>
          </a:p>
          <a:p>
            <a:pPr algn="ctr"/>
            <a:endParaRPr lang="fr-FR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10 ans d’expérience moyenne</a:t>
            </a:r>
          </a:p>
          <a:p>
            <a:pPr algn="ctr"/>
            <a:endParaRPr lang="fr-FR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3 assistantes commerciales</a:t>
            </a:r>
            <a:endParaRPr lang="fr-FR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1" name="Légende à une bordure 2 20"/>
          <p:cNvSpPr/>
          <p:nvPr/>
        </p:nvSpPr>
        <p:spPr>
          <a:xfrm>
            <a:off x="7164288" y="692696"/>
            <a:ext cx="1944216" cy="1440160"/>
          </a:xfrm>
          <a:prstGeom prst="accentCallout2">
            <a:avLst>
              <a:gd name="adj1" fmla="val 18750"/>
              <a:gd name="adj2" fmla="val 2209"/>
              <a:gd name="adj3" fmla="val 18750"/>
              <a:gd name="adj4" fmla="val -15046"/>
              <a:gd name="adj5" fmla="val 119616"/>
              <a:gd name="adj6" fmla="val -40180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Pôle suivi de production</a:t>
            </a:r>
          </a:p>
          <a:p>
            <a:pPr algn="ctr"/>
            <a:endParaRPr lang="fr-FR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Pôle gestion des catalogues corporate</a:t>
            </a:r>
            <a:endParaRPr lang="fr-FR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2" name="Légende à une bordure 2 21"/>
          <p:cNvSpPr/>
          <p:nvPr/>
        </p:nvSpPr>
        <p:spPr>
          <a:xfrm flipH="1">
            <a:off x="35496" y="4509120"/>
            <a:ext cx="2016224" cy="1944216"/>
          </a:xfrm>
          <a:prstGeom prst="accentCallout2">
            <a:avLst>
              <a:gd name="adj1" fmla="val 73975"/>
              <a:gd name="adj2" fmla="val -3951"/>
              <a:gd name="adj3" fmla="val 73769"/>
              <a:gd name="adj4" fmla="val -21359"/>
              <a:gd name="adj5" fmla="val 24923"/>
              <a:gd name="adj6" fmla="val -6465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Pole contrôle, stockage, expédition</a:t>
            </a:r>
            <a:endParaRPr lang="fr-FR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4" name="Légende à une bordure 2 23"/>
          <p:cNvSpPr/>
          <p:nvPr/>
        </p:nvSpPr>
        <p:spPr>
          <a:xfrm>
            <a:off x="7199784" y="4725144"/>
            <a:ext cx="1944216" cy="1584176"/>
          </a:xfrm>
          <a:prstGeom prst="accentCallout2">
            <a:avLst>
              <a:gd name="adj1" fmla="val 80594"/>
              <a:gd name="adj2" fmla="val 2820"/>
              <a:gd name="adj3" fmla="val 80594"/>
              <a:gd name="adj4" fmla="val -11992"/>
              <a:gd name="adj5" fmla="val 14894"/>
              <a:gd name="adj6" fmla="val -53618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3">
                    <a:lumMod val="10000"/>
                  </a:schemeClr>
                </a:solidFill>
              </a:rPr>
              <a:t>Pole comptabilité / gestion</a:t>
            </a:r>
            <a:endParaRPr lang="fr-FR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92696"/>
            <a:ext cx="8792978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rPr>
              <a:t>1</a:t>
            </a:r>
            <a:r>
              <a:rPr lang="fr-FR" sz="1600" b="1" baseline="30000" dirty="0" smtClean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rPr>
              <a:t>ère</a:t>
            </a: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rPr>
              <a:t> entreprise du secteur à être certifiée QUALISERV</a:t>
            </a:r>
            <a:endParaRPr lang="fr-FR" sz="16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pic>
        <p:nvPicPr>
          <p:cNvPr id="29697" name="Picture 1" descr="C:\Documents and Settings\stagiaire\Bureau\Qualiserv\Documents Officiel\QUALISERV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258" y="1340768"/>
            <a:ext cx="3199742" cy="22048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X:\MARKETING\Logos\Geoffrey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6544" y="5949280"/>
            <a:ext cx="1087456" cy="9087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268760"/>
            <a:ext cx="5544616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rPr>
              <a:t>Audit structurel et organisationnel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115616" y="1844824"/>
            <a:ext cx="4320480" cy="1584176"/>
            <a:chOff x="1331640" y="1844824"/>
            <a:chExt cx="4320480" cy="1440160"/>
          </a:xfrm>
          <a:solidFill>
            <a:schemeClr val="bg1">
              <a:lumMod val="8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1331640" y="1844824"/>
              <a:ext cx="4320480" cy="523694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Processus de référencement fournisseurs 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1640" y="2538719"/>
              <a:ext cx="4320480" cy="28803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Processus de contrôle qualité produit 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1640" y="2996952"/>
              <a:ext cx="4320480" cy="28803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Processus de stockage et logistique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97798" y="3918198"/>
            <a:ext cx="8792978" cy="2477988"/>
            <a:chOff x="251520" y="3645024"/>
            <a:chExt cx="8792978" cy="2477988"/>
          </a:xfrm>
          <a:solidFill>
            <a:srgbClr val="73BB81"/>
          </a:solidFill>
        </p:grpSpPr>
        <p:sp>
          <p:nvSpPr>
            <p:cNvPr id="10" name="Rectangle 9"/>
            <p:cNvSpPr/>
            <p:nvPr/>
          </p:nvSpPr>
          <p:spPr>
            <a:xfrm>
              <a:off x="251520" y="3645024"/>
              <a:ext cx="8792978" cy="432048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Engagement via QUALISERV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5616" y="4293096"/>
              <a:ext cx="6916136" cy="36004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Amélioration continue de nos services et de l’organisation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5616" y="4941168"/>
              <a:ext cx="6916136" cy="36004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Notation de nos sous-traitants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69338" y="5604098"/>
              <a:ext cx="6916136" cy="518914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Questionnaire de satisfaction – Formulaire de notation</a:t>
              </a:r>
            </a:p>
            <a:p>
              <a:pPr algn="ctr"/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  <a:latin typeface="AvantGarde Bk BT" pitchFamily="34" charset="0"/>
                </a:rPr>
                <a:t>auprès de nos clients</a:t>
              </a:r>
              <a:endParaRPr lang="fr-FR" dirty="0">
                <a:solidFill>
                  <a:schemeClr val="tx2">
                    <a:lumMod val="75000"/>
                  </a:schemeClr>
                </a:solidFill>
                <a:latin typeface="AvantGarde Bk BT" pitchFamily="34" charset="0"/>
              </a:endParaRPr>
            </a:p>
          </p:txBody>
        </p:sp>
      </p:grpSp>
      <p:sp>
        <p:nvSpPr>
          <p:cNvPr id="15" name="Rectangle à coins arrondis 14"/>
          <p:cNvSpPr/>
          <p:nvPr/>
        </p:nvSpPr>
        <p:spPr>
          <a:xfrm>
            <a:off x="3347864" y="0"/>
            <a:ext cx="2267744" cy="404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Notre Certification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3"/>
          <p:cNvSpPr txBox="1">
            <a:spLocks noChangeArrowheads="1"/>
          </p:cNvSpPr>
          <p:nvPr/>
        </p:nvSpPr>
        <p:spPr bwMode="auto">
          <a:xfrm>
            <a:off x="3275856" y="0"/>
            <a:ext cx="2808312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Innovation BV PROMO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79512" y="1268760"/>
            <a:ext cx="8568952" cy="1710190"/>
            <a:chOff x="179512" y="980728"/>
            <a:chExt cx="8568952" cy="1710190"/>
          </a:xfrm>
        </p:grpSpPr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79512" y="980728"/>
              <a:ext cx="22749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AvantGarde Bk BT" pitchFamily="34" charset="0"/>
                </a:rPr>
                <a:t>Visite de différents salons</a:t>
              </a:r>
              <a:endParaRPr lang="fr-FR" sz="1400" b="1" dirty="0">
                <a:latin typeface="AvantGarde Bk BT" pitchFamily="34" charset="0"/>
              </a:endParaRPr>
            </a:p>
          </p:txBody>
        </p:sp>
        <p:pic>
          <p:nvPicPr>
            <p:cNvPr id="17410" name="Picture 2" descr="http://www.messeninfo.de/logos/psi_logo_292.jpg"/>
            <p:cNvPicPr>
              <a:picLocks noChangeAspect="1" noChangeArrowheads="1"/>
            </p:cNvPicPr>
            <p:nvPr/>
          </p:nvPicPr>
          <p:blipFill>
            <a:blip r:embed="rId3" cstate="print"/>
            <a:srcRect l="3780" t="15120" b="16841"/>
            <a:stretch>
              <a:fillRect/>
            </a:stretch>
          </p:blipFill>
          <p:spPr bwMode="auto">
            <a:xfrm>
              <a:off x="179512" y="1367771"/>
              <a:ext cx="1832992" cy="1296144"/>
            </a:xfrm>
            <a:prstGeom prst="rect">
              <a:avLst/>
            </a:prstGeom>
            <a:noFill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631" t="8859" r="69782" b="79329"/>
            <a:stretch>
              <a:fillRect/>
            </a:stretch>
          </p:blipFill>
          <p:spPr bwMode="auto">
            <a:xfrm>
              <a:off x="3491880" y="1484784"/>
              <a:ext cx="2244080" cy="108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Picture 5" descr="http://www.ppiblog.com/images/other-products/hk-fai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8264" y="1340768"/>
              <a:ext cx="1800200" cy="1350150"/>
            </a:xfrm>
            <a:prstGeom prst="rect">
              <a:avLst/>
            </a:prstGeom>
            <a:noFill/>
          </p:spPr>
        </p:pic>
      </p:grpSp>
      <p:pic>
        <p:nvPicPr>
          <p:cNvPr id="17421" name="Picture 13" descr="http://www.greenovate-europe.eu/files/u25/Innov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3551" y="22860"/>
            <a:ext cx="360040" cy="348394"/>
          </a:xfrm>
          <a:prstGeom prst="rect">
            <a:avLst/>
          </a:prstGeom>
          <a:noFill/>
        </p:spPr>
      </p:pic>
      <p:grpSp>
        <p:nvGrpSpPr>
          <p:cNvPr id="37" name="Groupe 36"/>
          <p:cNvGrpSpPr/>
          <p:nvPr/>
        </p:nvGrpSpPr>
        <p:grpSpPr>
          <a:xfrm>
            <a:off x="5796136" y="5157192"/>
            <a:ext cx="3193503" cy="1584176"/>
            <a:chOff x="6156176" y="2852936"/>
            <a:chExt cx="3193503" cy="1584176"/>
          </a:xfrm>
        </p:grpSpPr>
        <p:sp>
          <p:nvSpPr>
            <p:cNvPr id="9237" name="ZoneTexte 14"/>
            <p:cNvSpPr txBox="1">
              <a:spLocks noChangeArrowheads="1"/>
            </p:cNvSpPr>
            <p:nvPr/>
          </p:nvSpPr>
          <p:spPr bwMode="auto">
            <a:xfrm>
              <a:off x="6156176" y="2852936"/>
              <a:ext cx="31935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AvantGarde Bk BT" pitchFamily="34" charset="0"/>
                </a:rPr>
                <a:t>Dépôt Brevet et marques BV PROMO</a:t>
              </a:r>
              <a:endParaRPr lang="fr-FR" sz="1400" b="1" dirty="0">
                <a:latin typeface="AvantGarde Bk BT" pitchFamily="34" charset="0"/>
              </a:endParaRPr>
            </a:p>
          </p:txBody>
        </p:sp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47856" y="3284984"/>
              <a:ext cx="1001712" cy="71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7703840" y="4077072"/>
              <a:ext cx="1440160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accent5"/>
                  </a:solidFill>
                  <a:latin typeface="AvantGarde Md BT" pitchFamily="34" charset="0"/>
                </a:rPr>
                <a:t>MUSIC GIFT</a:t>
              </a:r>
              <a:endParaRPr lang="fr-FR" dirty="0">
                <a:solidFill>
                  <a:schemeClr val="accent5"/>
                </a:solidFill>
                <a:latin typeface="AvantGarde Md BT" pitchFamily="34" charset="0"/>
              </a:endParaRPr>
            </a:p>
          </p:txBody>
        </p:sp>
        <p:pic>
          <p:nvPicPr>
            <p:cNvPr id="2050" name="Picture 2" descr="X:\DSC02885.JPG"/>
            <p:cNvPicPr>
              <a:picLocks noChangeAspect="1" noChangeArrowheads="1"/>
            </p:cNvPicPr>
            <p:nvPr/>
          </p:nvPicPr>
          <p:blipFill>
            <a:blip r:embed="rId8" cstate="print"/>
            <a:srcRect l="23034" t="25987" r="10522" b="32670"/>
            <a:stretch>
              <a:fillRect/>
            </a:stretch>
          </p:blipFill>
          <p:spPr bwMode="auto">
            <a:xfrm rot="18966830">
              <a:off x="6327793" y="3636286"/>
              <a:ext cx="1248192" cy="582489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6228184" y="3212976"/>
              <a:ext cx="1080120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PCOBV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sp>
        <p:nvSpPr>
          <p:cNvPr id="36" name="Rectangle à coins arrondis 35"/>
          <p:cNvSpPr/>
          <p:nvPr/>
        </p:nvSpPr>
        <p:spPr>
          <a:xfrm>
            <a:off x="2483768" y="764704"/>
            <a:ext cx="4536504" cy="432048"/>
          </a:xfrm>
          <a:prstGeom prst="roundRect">
            <a:avLst/>
          </a:prstGeom>
          <a:solidFill>
            <a:srgbClr val="73BB81"/>
          </a:solidFill>
          <a:ln>
            <a:solidFill>
              <a:srgbClr val="6941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Pour une communication percutante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107504" y="2810644"/>
            <a:ext cx="8784976" cy="906388"/>
            <a:chOff x="107504" y="2810644"/>
            <a:chExt cx="8784976" cy="906388"/>
          </a:xfrm>
        </p:grpSpPr>
        <p:sp>
          <p:nvSpPr>
            <p:cNvPr id="38" name="Accolade fermante 37"/>
            <p:cNvSpPr/>
            <p:nvPr/>
          </p:nvSpPr>
          <p:spPr>
            <a:xfrm rot="5400000">
              <a:off x="4283968" y="-1365820"/>
              <a:ext cx="432048" cy="8784976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0091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à coins arrondis 38"/>
            <p:cNvSpPr/>
            <p:nvPr/>
          </p:nvSpPr>
          <p:spPr>
            <a:xfrm>
              <a:off x="2987824" y="3284984"/>
              <a:ext cx="3096344" cy="432048"/>
            </a:xfrm>
            <a:prstGeom prst="roundRect">
              <a:avLst/>
            </a:prstGeom>
            <a:solidFill>
              <a:srgbClr val="73BB81"/>
            </a:solidFill>
            <a:ln>
              <a:solidFill>
                <a:srgbClr val="694164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AvantGarde Bk BT" pitchFamily="34" charset="0"/>
                </a:rPr>
                <a:t>Présentation tendances</a:t>
              </a:r>
              <a:endParaRPr lang="fr-FR" dirty="0">
                <a:latin typeface="AvantGarde Bk BT" pitchFamily="34" charset="0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07504" y="3501008"/>
            <a:ext cx="7734200" cy="2304480"/>
            <a:chOff x="107504" y="3501008"/>
            <a:chExt cx="7734200" cy="2304480"/>
          </a:xfrm>
        </p:grpSpPr>
        <p:grpSp>
          <p:nvGrpSpPr>
            <p:cNvPr id="42" name="Groupe 35"/>
            <p:cNvGrpSpPr/>
            <p:nvPr/>
          </p:nvGrpSpPr>
          <p:grpSpPr>
            <a:xfrm>
              <a:off x="107504" y="3596766"/>
              <a:ext cx="7453039" cy="2208722"/>
              <a:chOff x="107504" y="3596766"/>
              <a:chExt cx="7453039" cy="2208722"/>
            </a:xfrm>
          </p:grpSpPr>
          <p:grpSp>
            <p:nvGrpSpPr>
              <p:cNvPr id="44" name="Groupe 30"/>
              <p:cNvGrpSpPr>
                <a:grpSpLocks/>
              </p:cNvGrpSpPr>
              <p:nvPr/>
            </p:nvGrpSpPr>
            <p:grpSpPr bwMode="auto">
              <a:xfrm>
                <a:off x="107504" y="3932801"/>
                <a:ext cx="7344320" cy="1872687"/>
                <a:chOff x="107620" y="2924944"/>
                <a:chExt cx="7345122" cy="1872874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755837" y="4437419"/>
                  <a:ext cx="935140" cy="360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400" dirty="0">
                      <a:solidFill>
                        <a:schemeClr val="tx1"/>
                      </a:solidFill>
                      <a:latin typeface="AvantGarde Bk BT" pitchFamily="34" charset="0"/>
                    </a:rPr>
                    <a:t>POKEN</a:t>
                  </a:r>
                </a:p>
              </p:txBody>
            </p:sp>
            <p:pic>
              <p:nvPicPr>
                <p:cNvPr id="48" name="Picture 4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348443" y="2924944"/>
                  <a:ext cx="1008112" cy="13929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reflection blurRad="6350" stA="52000" endA="300" endPos="35000" dir="5400000" sy="-100000" algn="bl" rotWithShape="0"/>
                </a:effectLst>
              </p:spPr>
            </p:pic>
            <p:pic>
              <p:nvPicPr>
                <p:cNvPr id="49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967619" y="3501008"/>
                  <a:ext cx="757238" cy="785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reflection blurRad="6350" stA="52000" endA="300" endPos="35000" dir="5400000" sy="-100000" algn="bl" rotWithShape="0"/>
                </a:effectLst>
              </p:spPr>
            </p:pic>
            <p:pic>
              <p:nvPicPr>
                <p:cNvPr id="50" name="Picture 6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535571" y="3140968"/>
                  <a:ext cx="571500" cy="395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reflection blurRad="6350" stA="52000" endA="300" endPos="35000" dir="5400000" sy="-100000" algn="bl" rotWithShape="0"/>
                </a:effectLst>
              </p:spPr>
            </p:pic>
            <p:sp>
              <p:nvSpPr>
                <p:cNvPr id="51" name="Rectangle 50"/>
                <p:cNvSpPr/>
                <p:nvPr/>
              </p:nvSpPr>
              <p:spPr>
                <a:xfrm>
                  <a:off x="3780354" y="4148465"/>
                  <a:ext cx="792248" cy="360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dirty="0">
                      <a:solidFill>
                        <a:schemeClr val="tx1"/>
                      </a:solidFill>
                      <a:latin typeface="AvantGarde Bk BT" pitchFamily="34" charset="0"/>
                    </a:rPr>
                    <a:t>Chaise quadri</a:t>
                  </a: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5221242" y="3068858"/>
                  <a:ext cx="863694" cy="360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dirty="0">
                      <a:solidFill>
                        <a:schemeClr val="tx1"/>
                      </a:solidFill>
                      <a:latin typeface="AvantGarde Bk BT" pitchFamily="34" charset="0"/>
                    </a:rPr>
                    <a:t>Cube magique</a:t>
                  </a:r>
                </a:p>
              </p:txBody>
            </p:sp>
            <p:pic>
              <p:nvPicPr>
                <p:cNvPr id="53" name="Picture 16" descr="C:\Documents and Settings\stagiaire\Bureau\poken cofely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t="11154" b="16345"/>
                <a:stretch>
                  <a:fillRect/>
                </a:stretch>
              </p:blipFill>
              <p:spPr bwMode="auto">
                <a:xfrm>
                  <a:off x="107620" y="3356992"/>
                  <a:ext cx="1872208" cy="936104"/>
                </a:xfrm>
                <a:prstGeom prst="rect">
                  <a:avLst/>
                </a:prstGeom>
                <a:noFill/>
                <a:effectLst>
                  <a:reflection blurRad="6350" stA="52000" endA="300" endPos="35000" dir="5400000" sy="-100000" algn="bl" rotWithShape="0"/>
                </a:effectLst>
              </p:spPr>
            </p:pic>
            <p:sp>
              <p:nvSpPr>
                <p:cNvPr id="54" name="Rectangle 53"/>
                <p:cNvSpPr/>
                <p:nvPr/>
              </p:nvSpPr>
              <p:spPr>
                <a:xfrm>
                  <a:off x="2196080" y="3069229"/>
                  <a:ext cx="792248" cy="360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dirty="0" smtClean="0">
                      <a:solidFill>
                        <a:schemeClr val="tx1"/>
                      </a:solidFill>
                      <a:latin typeface="AvantGarde Bk BT" pitchFamily="34" charset="0"/>
                    </a:rPr>
                    <a:t>USB Mailing</a:t>
                  </a:r>
                  <a:endParaRPr lang="fr-FR" sz="1200" dirty="0">
                    <a:solidFill>
                      <a:schemeClr val="tx1"/>
                    </a:solidFill>
                    <a:latin typeface="AvantGarde Bk BT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373000" y="3861397"/>
                  <a:ext cx="1079742" cy="360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dirty="0" smtClean="0">
                      <a:solidFill>
                        <a:schemeClr val="tx1"/>
                      </a:solidFill>
                      <a:latin typeface="AvantGarde Bk BT" pitchFamily="34" charset="0"/>
                    </a:rPr>
                    <a:t>Cire &amp; </a:t>
                  </a:r>
                  <a:r>
                    <a:rPr lang="fr-FR" sz="1200" dirty="0" err="1" smtClean="0">
                      <a:solidFill>
                        <a:schemeClr val="tx1"/>
                      </a:solidFill>
                      <a:latin typeface="AvantGarde Bk BT" pitchFamily="34" charset="0"/>
                    </a:rPr>
                    <a:t>Shine</a:t>
                  </a:r>
                  <a:endParaRPr lang="fr-FR" sz="1200" dirty="0">
                    <a:solidFill>
                      <a:schemeClr val="tx1"/>
                    </a:solidFill>
                    <a:latin typeface="AvantGarde Bk BT" pitchFamily="34" charset="0"/>
                  </a:endParaRPr>
                </a:p>
              </p:txBody>
            </p:sp>
          </p:grpSp>
          <p:pic>
            <p:nvPicPr>
              <p:cNvPr id="45" name="Image 44" descr="X:\Geoffrey\Prospection Mailing - Etiquettes + Plaquette\Sans titre.bmp"/>
              <p:cNvPicPr/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51720" y="4581128"/>
                <a:ext cx="1224835" cy="115212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084168" y="3596766"/>
                <a:ext cx="1476375" cy="1352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308304" y="3501008"/>
              <a:ext cx="533400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 l="2953" t="9598" r="3729" b="7716"/>
          <a:stretch>
            <a:fillRect/>
          </a:stretch>
        </p:blipFill>
        <p:spPr bwMode="auto">
          <a:xfrm>
            <a:off x="5652120" y="2132856"/>
            <a:ext cx="3276872" cy="23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ZoneTexte 2"/>
          <p:cNvSpPr txBox="1">
            <a:spLocks noChangeArrowheads="1"/>
          </p:cNvSpPr>
          <p:nvPr/>
        </p:nvSpPr>
        <p:spPr bwMode="auto">
          <a:xfrm>
            <a:off x="4139952" y="0"/>
            <a:ext cx="720079" cy="40862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AvantGarde Bk BT" pitchFamily="34" charset="0"/>
              </a:rPr>
              <a:t>PAO</a:t>
            </a:r>
          </a:p>
        </p:txBody>
      </p:sp>
      <p:sp>
        <p:nvSpPr>
          <p:cNvPr id="10244" name="ZoneTexte 8"/>
          <p:cNvSpPr txBox="1">
            <a:spLocks noChangeArrowheads="1"/>
          </p:cNvSpPr>
          <p:nvPr/>
        </p:nvSpPr>
        <p:spPr bwMode="auto">
          <a:xfrm>
            <a:off x="251520" y="134076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INFOGRAPHISTE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0245" name="ZoneTexte 12"/>
          <p:cNvSpPr txBox="1">
            <a:spLocks noChangeArrowheads="1"/>
          </p:cNvSpPr>
          <p:nvPr/>
        </p:nvSpPr>
        <p:spPr bwMode="auto">
          <a:xfrm>
            <a:off x="251520" y="1822790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STYLISTE</a:t>
            </a:r>
            <a:endParaRPr lang="fr-FR" dirty="0">
              <a:latin typeface="AvantGarde Bk BT" pitchFamily="34" charset="0"/>
            </a:endParaRPr>
          </a:p>
        </p:txBody>
      </p:sp>
      <p:sp>
        <p:nvSpPr>
          <p:cNvPr id="10246" name="ZoneTexte 20"/>
          <p:cNvSpPr txBox="1">
            <a:spLocks noChangeArrowheads="1"/>
          </p:cNvSpPr>
          <p:nvPr/>
        </p:nvSpPr>
        <p:spPr bwMode="auto">
          <a:xfrm>
            <a:off x="251520" y="4370215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AvantGarde Bk BT" pitchFamily="34" charset="0"/>
              </a:rPr>
              <a:t>DESIGN PRODUIT</a:t>
            </a:r>
            <a:endParaRPr lang="fr-FR" dirty="0">
              <a:latin typeface="AvantGarde Bk BT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467544" y="4653136"/>
            <a:ext cx="8309520" cy="2204864"/>
            <a:chOff x="467544" y="4653136"/>
            <a:chExt cx="8309520" cy="2204864"/>
          </a:xfrm>
        </p:grpSpPr>
        <p:pic>
          <p:nvPicPr>
            <p:cNvPr id="15361" name="Picture 1" descr="X:\AMathieu\Propo\Prospection\GDFSUEZ\2eme Phase\P9564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4941168"/>
              <a:ext cx="1684784" cy="1684784"/>
            </a:xfrm>
            <a:prstGeom prst="rect">
              <a:avLst/>
            </a:prstGeom>
            <a:noFill/>
          </p:spPr>
        </p:pic>
        <p:pic>
          <p:nvPicPr>
            <p:cNvPr id="15362" name="Picture 2" descr="X:\AMathieu\Propo\Prospection\GDFSUEZ\2eme Phase\Plaque 30-40 195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4797152"/>
              <a:ext cx="1458484" cy="1944216"/>
            </a:xfrm>
            <a:prstGeom prst="rect">
              <a:avLst/>
            </a:prstGeom>
            <a:noFill/>
          </p:spPr>
        </p:pic>
        <p:pic>
          <p:nvPicPr>
            <p:cNvPr id="15363" name="Picture 3" descr="X:\AMathieu\Propo\Prospection\GDFSUEZ\2eme Phase\Magnet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23928" y="4653136"/>
              <a:ext cx="1558956" cy="2204864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907704" y="4762852"/>
              <a:ext cx="172819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Publicité FACOM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5368" y="4725144"/>
              <a:ext cx="158417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Maquette Produit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20272" y="4653136"/>
              <a:ext cx="172819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AvantGarde Bk BT" pitchFamily="34" charset="0"/>
                </a:rPr>
                <a:t>Produit Fini</a:t>
              </a:r>
              <a:endParaRPr lang="fr-FR" sz="14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cxnSp>
        <p:nvCxnSpPr>
          <p:cNvPr id="24" name="Connecteur droit 23"/>
          <p:cNvCxnSpPr/>
          <p:nvPr/>
        </p:nvCxnSpPr>
        <p:spPr>
          <a:xfrm flipV="1">
            <a:off x="323528" y="4647230"/>
            <a:ext cx="8568952" cy="72008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423476" y="2099805"/>
            <a:ext cx="8385979" cy="38957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/>
          <a:srcRect l="2953" t="8859" r="2548" b="7259"/>
          <a:stretch>
            <a:fillRect/>
          </a:stretch>
        </p:blipFill>
        <p:spPr bwMode="auto">
          <a:xfrm>
            <a:off x="179512" y="2276872"/>
            <a:ext cx="2909714" cy="20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8" cstate="print"/>
          <a:srcRect l="45336" t="19160" r="24054" b="46993"/>
          <a:stretch>
            <a:fillRect/>
          </a:stretch>
        </p:blipFill>
        <p:spPr bwMode="auto">
          <a:xfrm>
            <a:off x="2771800" y="1700808"/>
            <a:ext cx="3393768" cy="300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619672" y="2564904"/>
            <a:ext cx="432048" cy="720080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1547664" y="2204864"/>
            <a:ext cx="864096" cy="216024"/>
          </a:xfrm>
          <a:prstGeom prst="wedgeRoundRectCallout">
            <a:avLst>
              <a:gd name="adj1" fmla="val -20833"/>
              <a:gd name="adj2" fmla="val 98199"/>
              <a:gd name="adj3" fmla="val 16667"/>
            </a:avLst>
          </a:prstGeom>
          <a:solidFill>
            <a:srgbClr val="5F5F5F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ZOOM</a:t>
            </a:r>
            <a:endParaRPr lang="fr-FR" sz="1200" dirty="0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9" cstate="print"/>
          <a:srcRect l="33302" t="64948" r="47415" b="17197"/>
          <a:stretch>
            <a:fillRect/>
          </a:stretch>
        </p:blipFill>
        <p:spPr bwMode="auto">
          <a:xfrm>
            <a:off x="3059832" y="1988840"/>
            <a:ext cx="28191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6804248" y="3645024"/>
            <a:ext cx="576064" cy="5760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7020272" y="4365104"/>
            <a:ext cx="864096" cy="216024"/>
          </a:xfrm>
          <a:prstGeom prst="wedgeRoundRectCallout">
            <a:avLst>
              <a:gd name="adj1" fmla="val -19558"/>
              <a:gd name="adj2" fmla="val -177192"/>
              <a:gd name="adj3" fmla="val 16667"/>
            </a:avLst>
          </a:prstGeom>
          <a:solidFill>
            <a:srgbClr val="5F5F5F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ZOOM</a:t>
            </a:r>
            <a:endParaRPr lang="fr-FR" sz="1200" dirty="0"/>
          </a:p>
        </p:txBody>
      </p:sp>
      <p:sp>
        <p:nvSpPr>
          <p:cNvPr id="36" name="Rectangle à coins arrondis 35"/>
          <p:cNvSpPr/>
          <p:nvPr/>
        </p:nvSpPr>
        <p:spPr>
          <a:xfrm>
            <a:off x="2555776" y="1340768"/>
            <a:ext cx="3384376" cy="360040"/>
          </a:xfrm>
          <a:prstGeom prst="roundRect">
            <a:avLst/>
          </a:prstGeom>
          <a:solidFill>
            <a:srgbClr val="73BB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vantGarde Bk BT" pitchFamily="34" charset="0"/>
              </a:rPr>
              <a:t>Travail Quotidien</a:t>
            </a:r>
            <a:endParaRPr lang="fr-FR" dirty="0">
              <a:solidFill>
                <a:schemeClr val="bg1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30" grpId="0" animBg="1"/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1"/>
          <p:cNvGrpSpPr/>
          <p:nvPr/>
        </p:nvGrpSpPr>
        <p:grpSpPr>
          <a:xfrm>
            <a:off x="4909180" y="1208182"/>
            <a:ext cx="352445" cy="2906464"/>
            <a:chOff x="4909180" y="1208182"/>
            <a:chExt cx="352445" cy="2906464"/>
          </a:xfrm>
        </p:grpSpPr>
        <p:sp>
          <p:nvSpPr>
            <p:cNvPr id="83" name="Rectangle 82"/>
            <p:cNvSpPr/>
            <p:nvPr/>
          </p:nvSpPr>
          <p:spPr>
            <a:xfrm>
              <a:off x="4909180" y="1700952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V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909180" y="220486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E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909180" y="1208182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A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909180" y="3167256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I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909180" y="3659882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R</a:t>
              </a:r>
              <a:endParaRPr lang="fr-FR" sz="2000" dirty="0">
                <a:latin typeface="AvantGarde Bk BT" pitchFamily="34" charset="0"/>
              </a:endParaRPr>
            </a:p>
          </p:txBody>
        </p:sp>
      </p:grpSp>
      <p:grpSp>
        <p:nvGrpSpPr>
          <p:cNvPr id="3" name="Groupe 87"/>
          <p:cNvGrpSpPr/>
          <p:nvPr/>
        </p:nvGrpSpPr>
        <p:grpSpPr>
          <a:xfrm>
            <a:off x="3376416" y="2690448"/>
            <a:ext cx="357316" cy="3811277"/>
            <a:chOff x="3426491" y="1412776"/>
            <a:chExt cx="434551" cy="4190946"/>
          </a:xfrm>
        </p:grpSpPr>
        <p:grpSp>
          <p:nvGrpSpPr>
            <p:cNvPr id="4" name="Groupe 4"/>
            <p:cNvGrpSpPr/>
            <p:nvPr/>
          </p:nvGrpSpPr>
          <p:grpSpPr>
            <a:xfrm>
              <a:off x="3426491" y="1412776"/>
              <a:ext cx="431245" cy="3654489"/>
              <a:chOff x="4089704" y="1136365"/>
              <a:chExt cx="431245" cy="3654489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4089704" y="2179014"/>
                <a:ext cx="428628" cy="50006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solidFill>
                      <a:schemeClr val="tx1"/>
                    </a:solidFill>
                    <a:latin typeface="AvantGarde Bk BT" pitchFamily="34" charset="0"/>
                  </a:rPr>
                  <a:t>I</a:t>
                </a:r>
                <a:endParaRPr lang="fr-FR" sz="2000" dirty="0">
                  <a:solidFill>
                    <a:schemeClr val="tx1"/>
                  </a:solidFill>
                  <a:latin typeface="AvantGarde Bk BT" pitchFamily="34" charset="0"/>
                </a:endParaRPr>
              </a:p>
            </p:txBody>
          </p:sp>
          <p:grpSp>
            <p:nvGrpSpPr>
              <p:cNvPr id="5" name="Groupe 73"/>
              <p:cNvGrpSpPr/>
              <p:nvPr/>
            </p:nvGrpSpPr>
            <p:grpSpPr>
              <a:xfrm>
                <a:off x="4089704" y="1136365"/>
                <a:ext cx="431245" cy="3654489"/>
                <a:chOff x="4089704" y="1136365"/>
                <a:chExt cx="431245" cy="3654489"/>
              </a:xfrm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4089704" y="1136365"/>
                  <a:ext cx="428628" cy="50006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dirty="0" smtClean="0">
                      <a:solidFill>
                        <a:schemeClr val="tx1"/>
                      </a:solidFill>
                      <a:latin typeface="AvantGarde Bk BT" pitchFamily="34" charset="0"/>
                    </a:rPr>
                    <a:t>C</a:t>
                  </a:r>
                  <a:endParaRPr lang="fr-FR" sz="2000" dirty="0">
                    <a:solidFill>
                      <a:schemeClr val="tx1"/>
                    </a:solidFill>
                    <a:latin typeface="AvantGarde Bk BT" pitchFamily="34" charset="0"/>
                  </a:endParaRPr>
                </a:p>
              </p:txBody>
            </p:sp>
            <p:grpSp>
              <p:nvGrpSpPr>
                <p:cNvPr id="6" name="Groupe 68"/>
                <p:cNvGrpSpPr/>
                <p:nvPr/>
              </p:nvGrpSpPr>
              <p:grpSpPr>
                <a:xfrm>
                  <a:off x="4089704" y="1652114"/>
                  <a:ext cx="431245" cy="3138740"/>
                  <a:chOff x="4089704" y="1652114"/>
                  <a:chExt cx="431245" cy="3138740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4089704" y="1652114"/>
                    <a:ext cx="428628" cy="500066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dirty="0" smtClean="0">
                        <a:solidFill>
                          <a:schemeClr val="tx1"/>
                        </a:solidFill>
                        <a:latin typeface="AvantGarde Bk BT" pitchFamily="34" charset="0"/>
                      </a:rPr>
                      <a:t>H</a:t>
                    </a:r>
                    <a:endParaRPr lang="fr-FR" sz="2000" dirty="0">
                      <a:solidFill>
                        <a:schemeClr val="tx1"/>
                      </a:solidFill>
                      <a:latin typeface="AvantGarde Bk BT" pitchFamily="34" charset="0"/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4089704" y="2708001"/>
                    <a:ext cx="428628" cy="500066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dirty="0" smtClean="0">
                        <a:solidFill>
                          <a:schemeClr val="tx1"/>
                        </a:solidFill>
                        <a:latin typeface="AvantGarde Bk BT" pitchFamily="34" charset="0"/>
                      </a:rPr>
                      <a:t>F</a:t>
                    </a:r>
                    <a:endParaRPr lang="fr-FR" sz="2000" dirty="0">
                      <a:solidFill>
                        <a:schemeClr val="tx1"/>
                      </a:solidFill>
                      <a:latin typeface="AvantGarde Bk BT" pitchFamily="34" charset="0"/>
                    </a:endParaRPr>
                  </a:p>
                </p:txBody>
              </p:sp>
              <p:sp>
                <p:nvSpPr>
                  <p:cNvPr id="97" name="Rectangle 11"/>
                  <p:cNvSpPr/>
                  <p:nvPr/>
                </p:nvSpPr>
                <p:spPr>
                  <a:xfrm>
                    <a:off x="4089704" y="3230369"/>
                    <a:ext cx="428628" cy="500066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dirty="0" smtClean="0">
                        <a:solidFill>
                          <a:schemeClr val="tx1"/>
                        </a:solidFill>
                        <a:latin typeface="AvantGarde Bk BT" pitchFamily="34" charset="0"/>
                      </a:rPr>
                      <a:t>F</a:t>
                    </a:r>
                    <a:endParaRPr lang="fr-FR" sz="2000" dirty="0">
                      <a:solidFill>
                        <a:schemeClr val="tx1"/>
                      </a:solidFill>
                      <a:latin typeface="AvantGarde Bk BT" pitchFamily="34" charset="0"/>
                    </a:endParaRP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4092321" y="4290788"/>
                    <a:ext cx="428628" cy="500066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dirty="0" smtClean="0">
                        <a:solidFill>
                          <a:schemeClr val="tx1"/>
                        </a:solidFill>
                        <a:latin typeface="AvantGarde Bk BT" pitchFamily="34" charset="0"/>
                      </a:rPr>
                      <a:t>E</a:t>
                    </a:r>
                    <a:endParaRPr lang="fr-FR" sz="2000" dirty="0">
                      <a:solidFill>
                        <a:schemeClr val="tx1"/>
                      </a:solidFill>
                      <a:latin typeface="AvantGarde Bk BT" pitchFamily="34" charset="0"/>
                    </a:endParaRPr>
                  </a:p>
                </p:txBody>
              </p:sp>
            </p:grpSp>
          </p:grpSp>
        </p:grpSp>
        <p:sp>
          <p:nvSpPr>
            <p:cNvPr id="90" name="Rectangle 89"/>
            <p:cNvSpPr/>
            <p:nvPr/>
          </p:nvSpPr>
          <p:spPr>
            <a:xfrm>
              <a:off x="3432414" y="5103656"/>
              <a:ext cx="428628" cy="5000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S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pic>
        <p:nvPicPr>
          <p:cNvPr id="99" name="Picture 2" descr="X:\MARKETING\Logos\Geoffrey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836712"/>
            <a:ext cx="1080120" cy="902590"/>
          </a:xfrm>
          <a:prstGeom prst="rect">
            <a:avLst/>
          </a:prstGeom>
          <a:noFill/>
        </p:spPr>
      </p:pic>
      <p:sp>
        <p:nvSpPr>
          <p:cNvPr id="100" name="Rectangle à coins arrondis 99"/>
          <p:cNvSpPr/>
          <p:nvPr/>
        </p:nvSpPr>
        <p:spPr>
          <a:xfrm>
            <a:off x="3673564" y="0"/>
            <a:ext cx="1835696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vantGarde Bk BT" pitchFamily="34" charset="0"/>
              </a:rPr>
              <a:t>Introduction</a:t>
            </a:r>
            <a:endParaRPr lang="fr-FR" dirty="0">
              <a:solidFill>
                <a:schemeClr val="tx1"/>
              </a:solidFill>
              <a:latin typeface="AvantGarde Bk BT" pitchFamily="34" charset="0"/>
            </a:endParaRPr>
          </a:p>
        </p:txBody>
      </p:sp>
      <p:grpSp>
        <p:nvGrpSpPr>
          <p:cNvPr id="7" name="Groupe 13"/>
          <p:cNvGrpSpPr/>
          <p:nvPr/>
        </p:nvGrpSpPr>
        <p:grpSpPr>
          <a:xfrm>
            <a:off x="2251687" y="5085184"/>
            <a:ext cx="2634173" cy="454764"/>
            <a:chOff x="2716699" y="3752737"/>
            <a:chExt cx="3203559" cy="500066"/>
          </a:xfrm>
        </p:grpSpPr>
        <p:sp>
          <p:nvSpPr>
            <p:cNvPr id="102" name="Rectangle 101"/>
            <p:cNvSpPr/>
            <p:nvPr/>
          </p:nvSpPr>
          <p:spPr>
            <a:xfrm>
              <a:off x="4089704" y="3752737"/>
              <a:ext cx="428628" cy="5000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R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grpSp>
          <p:nvGrpSpPr>
            <p:cNvPr id="8" name="Groupe 62"/>
            <p:cNvGrpSpPr/>
            <p:nvPr/>
          </p:nvGrpSpPr>
          <p:grpSpPr>
            <a:xfrm>
              <a:off x="2716699" y="3752737"/>
              <a:ext cx="2734859" cy="500066"/>
              <a:chOff x="2716699" y="3752737"/>
              <a:chExt cx="2734859" cy="500066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716699" y="3752737"/>
                <a:ext cx="428628" cy="5000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latin typeface="AvantGarde Bk BT" pitchFamily="34" charset="0"/>
                  </a:rPr>
                  <a:t>B</a:t>
                </a:r>
                <a:endParaRPr lang="fr-FR" sz="2000" dirty="0">
                  <a:latin typeface="AvantGarde Bk BT" pitchFamily="34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022930" y="3752737"/>
                <a:ext cx="428628" cy="5000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latin typeface="AvantGarde Bk BT" pitchFamily="34" charset="0"/>
                  </a:rPr>
                  <a:t>M</a:t>
                </a:r>
                <a:endParaRPr lang="fr-FR" sz="2000" dirty="0">
                  <a:latin typeface="AvantGarde Bk BT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178780" y="3752737"/>
                <a:ext cx="428628" cy="5000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latin typeface="AvantGarde Bk BT" pitchFamily="34" charset="0"/>
                  </a:rPr>
                  <a:t>V</a:t>
                </a:r>
                <a:endParaRPr lang="fr-FR" sz="2000" dirty="0">
                  <a:latin typeface="AvantGarde Bk BT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634242" y="3752737"/>
                <a:ext cx="428628" cy="5000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latin typeface="AvantGarde Bk BT" pitchFamily="34" charset="0"/>
                  </a:rPr>
                  <a:t>P</a:t>
                </a:r>
                <a:endParaRPr lang="fr-FR" sz="2000" dirty="0">
                  <a:latin typeface="AvantGarde Bk BT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556317" y="3752737"/>
                <a:ext cx="428628" cy="5000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 smtClean="0">
                    <a:latin typeface="AvantGarde Bk BT" pitchFamily="34" charset="0"/>
                  </a:rPr>
                  <a:t>O</a:t>
                </a:r>
                <a:endParaRPr lang="fr-FR" sz="2000" dirty="0">
                  <a:latin typeface="AvantGarde Bk BT" pitchFamily="34" charset="0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5491630" y="3752737"/>
              <a:ext cx="428628" cy="50006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O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grpSp>
        <p:nvGrpSpPr>
          <p:cNvPr id="9" name="Groupe 109"/>
          <p:cNvGrpSpPr/>
          <p:nvPr/>
        </p:nvGrpSpPr>
        <p:grpSpPr>
          <a:xfrm>
            <a:off x="3779912" y="2682268"/>
            <a:ext cx="2239608" cy="456506"/>
            <a:chOff x="4545166" y="1142984"/>
            <a:chExt cx="2723708" cy="501981"/>
          </a:xfrm>
        </p:grpSpPr>
        <p:sp>
          <p:nvSpPr>
            <p:cNvPr id="111" name="Rectangle 110"/>
            <p:cNvSpPr/>
            <p:nvPr/>
          </p:nvSpPr>
          <p:spPr>
            <a:xfrm>
              <a:off x="4545166" y="1142984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L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000628" y="1142984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I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456090" y="1144899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E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911552" y="1144899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N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378165" y="1144899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T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840246" y="1144899"/>
              <a:ext cx="428628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S</a:t>
              </a:r>
              <a:endParaRPr lang="fr-FR" sz="2000" dirty="0">
                <a:latin typeface="AvantGarde Bk BT" pitchFamily="34" charset="0"/>
              </a:endParaRPr>
            </a:p>
          </p:txBody>
        </p:sp>
      </p:grpSp>
      <p:graphicFrame>
        <p:nvGraphicFramePr>
          <p:cNvPr id="117" name="Tableau 116"/>
          <p:cNvGraphicFramePr>
            <a:graphicFrameLocks noGrp="1"/>
          </p:cNvGraphicFramePr>
          <p:nvPr/>
        </p:nvGraphicFramePr>
        <p:xfrm>
          <a:off x="2699792" y="980728"/>
          <a:ext cx="3714776" cy="15121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9682"/>
                <a:gridCol w="649771"/>
                <a:gridCol w="699823"/>
                <a:gridCol w="845500"/>
              </a:tblGrid>
              <a:tr h="376238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Année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2008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2009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2010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6238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CA en k€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7900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7060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7020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76238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Bénéfice en K€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90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20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185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  <a:tr h="383454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Effectifs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25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22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latin typeface="AvantGarde Bk BT" pitchFamily="34" charset="0"/>
                        </a:rPr>
                        <a:t>21</a:t>
                      </a:r>
                      <a:endParaRPr lang="fr-FR" sz="1400" baseline="0" dirty="0"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8" name="Picture 1" descr="X:\MARKETING\Logos\Geoffrey\2FP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793352" cy="1323704"/>
          </a:xfrm>
          <a:prstGeom prst="rect">
            <a:avLst/>
          </a:prstGeom>
          <a:noFill/>
        </p:spPr>
      </p:pic>
      <p:grpSp>
        <p:nvGrpSpPr>
          <p:cNvPr id="10" name="Groupe 118"/>
          <p:cNvGrpSpPr/>
          <p:nvPr/>
        </p:nvGrpSpPr>
        <p:grpSpPr>
          <a:xfrm>
            <a:off x="2214761" y="3645024"/>
            <a:ext cx="2303924" cy="454764"/>
            <a:chOff x="2214761" y="3645024"/>
            <a:chExt cx="2303924" cy="454764"/>
          </a:xfrm>
        </p:grpSpPr>
        <p:sp>
          <p:nvSpPr>
            <p:cNvPr id="120" name="Rectangle 119"/>
            <p:cNvSpPr/>
            <p:nvPr/>
          </p:nvSpPr>
          <p:spPr>
            <a:xfrm>
              <a:off x="3779912" y="364502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P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987824" y="364502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U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166240" y="364502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E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601089" y="364502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Q</a:t>
              </a:r>
              <a:endParaRPr lang="fr-FR" sz="2000" dirty="0">
                <a:latin typeface="AvantGarde Bk BT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214761" y="3645024"/>
              <a:ext cx="352445" cy="4547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latin typeface="AvantGarde Bk BT" pitchFamily="34" charset="0"/>
                </a:rPr>
                <a:t>E</a:t>
              </a:r>
              <a:endParaRPr lang="fr-FR" sz="2000" dirty="0">
                <a:latin typeface="AvantGarde Bk BT" pitchFamily="34" charset="0"/>
              </a:endParaRPr>
            </a:p>
          </p:txBody>
        </p:sp>
      </p:grpSp>
      <p:grpSp>
        <p:nvGrpSpPr>
          <p:cNvPr id="12" name="Groupe 128"/>
          <p:cNvGrpSpPr/>
          <p:nvPr/>
        </p:nvGrpSpPr>
        <p:grpSpPr>
          <a:xfrm>
            <a:off x="2195736" y="1628800"/>
            <a:ext cx="367304" cy="2975044"/>
            <a:chOff x="2195736" y="1628800"/>
            <a:chExt cx="367304" cy="2975044"/>
          </a:xfrm>
        </p:grpSpPr>
        <p:sp>
          <p:nvSpPr>
            <p:cNvPr id="130" name="Rectangle 129"/>
            <p:cNvSpPr/>
            <p:nvPr/>
          </p:nvSpPr>
          <p:spPr>
            <a:xfrm>
              <a:off x="2210594" y="1628800"/>
              <a:ext cx="352446" cy="4547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F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210594" y="2636912"/>
              <a:ext cx="352446" cy="4547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R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210594" y="2132856"/>
              <a:ext cx="352446" cy="4547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O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210594" y="3140968"/>
              <a:ext cx="352446" cy="4547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C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195736" y="4149080"/>
              <a:ext cx="352446" cy="4547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chemeClr val="tx1"/>
                  </a:solidFill>
                  <a:latin typeface="AvantGarde Bk BT" pitchFamily="34" charset="0"/>
                </a:rPr>
                <a:t>S</a:t>
              </a:r>
              <a:endParaRPr lang="fr-FR" sz="2000" dirty="0">
                <a:solidFill>
                  <a:schemeClr val="tx1"/>
                </a:solidFill>
                <a:latin typeface="AvantGarde Bk BT" pitchFamily="34" charset="0"/>
              </a:endParaRPr>
            </a:p>
          </p:txBody>
        </p:sp>
      </p:grpSp>
      <p:grpSp>
        <p:nvGrpSpPr>
          <p:cNvPr id="13" name="Groupe 134"/>
          <p:cNvGrpSpPr/>
          <p:nvPr/>
        </p:nvGrpSpPr>
        <p:grpSpPr>
          <a:xfrm>
            <a:off x="1691680" y="4211257"/>
            <a:ext cx="6264696" cy="2646743"/>
            <a:chOff x="1187624" y="4077072"/>
            <a:chExt cx="6264696" cy="2646743"/>
          </a:xfrm>
        </p:grpSpPr>
        <p:grpSp>
          <p:nvGrpSpPr>
            <p:cNvPr id="14" name="Groupe 59"/>
            <p:cNvGrpSpPr/>
            <p:nvPr/>
          </p:nvGrpSpPr>
          <p:grpSpPr>
            <a:xfrm>
              <a:off x="1187624" y="4077072"/>
              <a:ext cx="6264696" cy="2641707"/>
              <a:chOff x="1142976" y="2000240"/>
              <a:chExt cx="6929486" cy="3001747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1142976" y="2000240"/>
                <a:ext cx="6929486" cy="3000396"/>
              </a:xfrm>
              <a:prstGeom prst="rect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0" name="Picture 2" descr="http://t2.gstatic.com/images?q=tbn:NQz-GWOlgnoryM:http://www.lesroutemans.com/gfx/logo%2520man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85984" y="2285992"/>
                <a:ext cx="928694" cy="962672"/>
              </a:xfrm>
              <a:prstGeom prst="rect">
                <a:avLst/>
              </a:prstGeom>
              <a:noFill/>
            </p:spPr>
          </p:pic>
          <p:pic>
            <p:nvPicPr>
              <p:cNvPr id="141" name="Picture 4" descr="http://www.bvpromo.com/catalogue-corporate/images/LOGO-PONTICELLI1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33088" b="33823"/>
              <a:stretch>
                <a:fillRect/>
              </a:stretch>
            </p:blipFill>
            <p:spPr bwMode="auto">
              <a:xfrm>
                <a:off x="2214546" y="3286124"/>
                <a:ext cx="1790700" cy="428628"/>
              </a:xfrm>
              <a:prstGeom prst="rect">
                <a:avLst/>
              </a:prstGeom>
              <a:noFill/>
            </p:spPr>
          </p:pic>
          <p:pic>
            <p:nvPicPr>
              <p:cNvPr id="142" name="Picture 6" descr="http://t0.gstatic.com/images?q=tbn:Zm0A89gKGammPM:http://img.turbo.fr/01466986-photo-logo-lancia.jpg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2097" r="9274"/>
              <a:stretch>
                <a:fillRect/>
              </a:stretch>
            </p:blipFill>
            <p:spPr bwMode="auto">
              <a:xfrm>
                <a:off x="3214678" y="2143116"/>
                <a:ext cx="928694" cy="885825"/>
              </a:xfrm>
              <a:prstGeom prst="rect">
                <a:avLst/>
              </a:prstGeom>
              <a:noFill/>
            </p:spPr>
          </p:pic>
          <p:pic>
            <p:nvPicPr>
              <p:cNvPr id="143" name="Picture 8" descr="http://www.logotheque.fr/110481-2/logo+Facom_20_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38860" b="41710"/>
              <a:stretch>
                <a:fillRect/>
              </a:stretch>
            </p:blipFill>
            <p:spPr bwMode="auto">
              <a:xfrm>
                <a:off x="5704533" y="2214554"/>
                <a:ext cx="2205989" cy="428628"/>
              </a:xfrm>
              <a:prstGeom prst="rect">
                <a:avLst/>
              </a:prstGeom>
              <a:noFill/>
            </p:spPr>
          </p:pic>
          <p:pic>
            <p:nvPicPr>
              <p:cNvPr id="144" name="Picture 10" descr="http://afr.fagnieres.free.fr/blog/public/photos/association/.famille_rurales_s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6897" t="8295" r="6897" b="5964"/>
              <a:stretch>
                <a:fillRect/>
              </a:stretch>
            </p:blipFill>
            <p:spPr bwMode="auto">
              <a:xfrm>
                <a:off x="4214810" y="3000372"/>
                <a:ext cx="1071570" cy="985844"/>
              </a:xfrm>
              <a:prstGeom prst="rect">
                <a:avLst/>
              </a:prstGeom>
              <a:noFill/>
            </p:spPr>
          </p:pic>
          <p:pic>
            <p:nvPicPr>
              <p:cNvPr id="145" name="Picture 12" descr="http://fond-d-ecran-gratuit.org/photos/alfa-romeo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23911" t="13305" r="28268" b="19369"/>
              <a:stretch>
                <a:fillRect/>
              </a:stretch>
            </p:blipFill>
            <p:spPr bwMode="auto">
              <a:xfrm>
                <a:off x="5500694" y="2857496"/>
                <a:ext cx="947493" cy="1000132"/>
              </a:xfrm>
              <a:prstGeom prst="rect">
                <a:avLst/>
              </a:prstGeom>
              <a:noFill/>
            </p:spPr>
          </p:pic>
          <p:pic>
            <p:nvPicPr>
              <p:cNvPr id="146" name="Picture 14" descr="http://www.aidecreationentreprise.fr/media/BG%20ANJOU/Macif_logo.gif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429124" y="2071678"/>
                <a:ext cx="1000132" cy="956156"/>
              </a:xfrm>
              <a:prstGeom prst="rect">
                <a:avLst/>
              </a:prstGeom>
              <a:noFill/>
            </p:spPr>
          </p:pic>
          <p:pic>
            <p:nvPicPr>
              <p:cNvPr id="147" name="Picture 2" descr="http://web.lerelaisinternet.com/DTE/site_dte/images/stories/cluster/veolia%20eau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214414" y="3143248"/>
                <a:ext cx="995930" cy="846540"/>
              </a:xfrm>
              <a:prstGeom prst="rect">
                <a:avLst/>
              </a:prstGeom>
              <a:noFill/>
            </p:spPr>
          </p:pic>
          <p:pic>
            <p:nvPicPr>
              <p:cNvPr id="148" name="Picture 3" descr="X:\Geoffrey\Campagne I Love Lyon\Photo Ville LYON\Logo I LOVE LYON.bmp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10702" r="10819"/>
              <a:stretch>
                <a:fillRect/>
              </a:stretch>
            </p:blipFill>
            <p:spPr bwMode="auto">
              <a:xfrm>
                <a:off x="1285852" y="2214554"/>
                <a:ext cx="889541" cy="698210"/>
              </a:xfrm>
              <a:prstGeom prst="rect">
                <a:avLst/>
              </a:prstGeom>
              <a:noFill/>
            </p:spPr>
          </p:pic>
          <p:pic>
            <p:nvPicPr>
              <p:cNvPr id="149" name="Picture 16" descr="http://pizzas-pizzeria.prontopizza.fr/images/desserts/joker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000760" y="4576540"/>
                <a:ext cx="714348" cy="387358"/>
              </a:xfrm>
              <a:prstGeom prst="rect">
                <a:avLst/>
              </a:prstGeom>
              <a:noFill/>
            </p:spPr>
          </p:pic>
          <p:pic>
            <p:nvPicPr>
              <p:cNvPr id="150" name="Picture 18" descr="http://www.surfrescue.com.au/pics/dhl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786050" y="4214818"/>
                <a:ext cx="1523928" cy="336739"/>
              </a:xfrm>
              <a:prstGeom prst="rect">
                <a:avLst/>
              </a:prstGeom>
              <a:noFill/>
            </p:spPr>
          </p:pic>
          <p:pic>
            <p:nvPicPr>
              <p:cNvPr id="151" name="Picture 20" descr="http://www.ag-habitat.fr/Documents%20et%20Illustrations/Logo%20Partenaires/Partenaires%20Peinture%20et%20Decoration/Logo%20TOUPRET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572000" y="4681431"/>
                <a:ext cx="1071602" cy="286853"/>
              </a:xfrm>
              <a:prstGeom prst="rect">
                <a:avLst/>
              </a:prstGeom>
              <a:noFill/>
            </p:spPr>
          </p:pic>
          <p:pic>
            <p:nvPicPr>
              <p:cNvPr id="152" name="Picture 22" descr="http://www.anuman.fr/data/fiches/Image/2319/Logo%20Nuls(1)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786446" y="4159063"/>
                <a:ext cx="986524" cy="407112"/>
              </a:xfrm>
              <a:prstGeom prst="rect">
                <a:avLst/>
              </a:prstGeom>
              <a:noFill/>
            </p:spPr>
          </p:pic>
          <p:pic>
            <p:nvPicPr>
              <p:cNvPr id="153" name="Picture 24" descr="http://www.artykult.com/wp-content/uploads/2008/10/artykult-disneyland-resort-paris-logo.pn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6858016" y="4214818"/>
                <a:ext cx="1071570" cy="683661"/>
              </a:xfrm>
              <a:prstGeom prst="rect">
                <a:avLst/>
              </a:prstGeom>
              <a:noFill/>
            </p:spPr>
          </p:pic>
          <p:pic>
            <p:nvPicPr>
              <p:cNvPr id="154" name="Picture 26" descr="http://olivgraphic.files.wordpress.com/2008/07/nouveau_logo_pmu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428728" y="4560857"/>
                <a:ext cx="928694" cy="441130"/>
              </a:xfrm>
              <a:prstGeom prst="rect">
                <a:avLst/>
              </a:prstGeom>
              <a:noFill/>
            </p:spPr>
          </p:pic>
          <p:pic>
            <p:nvPicPr>
              <p:cNvPr id="155" name="Picture 28" descr="http://www.logotheque.fr/58866-2/logo+Carglass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t="27202" b="33937"/>
              <a:stretch>
                <a:fillRect/>
              </a:stretch>
            </p:blipFill>
            <p:spPr bwMode="auto">
              <a:xfrm>
                <a:off x="4500562" y="4214818"/>
                <a:ext cx="1071570" cy="416417"/>
              </a:xfrm>
              <a:prstGeom prst="rect">
                <a:avLst/>
              </a:prstGeom>
              <a:noFill/>
            </p:spPr>
          </p:pic>
          <p:sp>
            <p:nvSpPr>
              <p:cNvPr id="156" name="ZoneTexte 155"/>
              <p:cNvSpPr txBox="1"/>
              <p:nvPr/>
            </p:nvSpPr>
            <p:spPr>
              <a:xfrm>
                <a:off x="6858016" y="3429000"/>
                <a:ext cx="1214446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latin typeface="Century Schoolbook" pitchFamily="18" charset="0"/>
                  </a:rPr>
                  <a:t>GESTION </a:t>
                </a:r>
                <a:endParaRPr lang="fr-FR" sz="1200" dirty="0" smtClean="0">
                  <a:latin typeface="Century Schoolbook" pitchFamily="18" charset="0"/>
                </a:endParaRPr>
              </a:p>
              <a:p>
                <a:pPr algn="ctr">
                  <a:defRPr/>
                </a:pPr>
                <a:r>
                  <a:rPr lang="fr-FR" sz="1200" dirty="0" smtClean="0">
                    <a:latin typeface="Century Schoolbook" pitchFamily="18" charset="0"/>
                  </a:rPr>
                  <a:t>DE </a:t>
                </a:r>
              </a:p>
              <a:p>
                <a:pPr algn="ctr">
                  <a:defRPr/>
                </a:pPr>
                <a:r>
                  <a:rPr lang="fr-FR" sz="1200" dirty="0" smtClean="0">
                    <a:latin typeface="Century Schoolbook" pitchFamily="18" charset="0"/>
                  </a:rPr>
                  <a:t>BOUTIQUE</a:t>
                </a:r>
              </a:p>
            </p:txBody>
          </p:sp>
          <p:sp>
            <p:nvSpPr>
              <p:cNvPr id="157" name="ZoneTexte 156"/>
              <p:cNvSpPr txBox="1"/>
              <p:nvPr/>
            </p:nvSpPr>
            <p:spPr>
              <a:xfrm>
                <a:off x="1142976" y="4094244"/>
                <a:ext cx="1571636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latin typeface="Century Schoolbook" pitchFamily="18" charset="0"/>
                  </a:rPr>
                  <a:t>OPERATION </a:t>
                </a:r>
                <a:r>
                  <a:rPr lang="fr-FR" sz="1200" dirty="0" smtClean="0">
                    <a:latin typeface="Century Schoolbook" pitchFamily="18" charset="0"/>
                  </a:rPr>
                  <a:t>SPOT</a:t>
                </a:r>
                <a:endParaRPr lang="fr-FR" sz="1200" dirty="0">
                  <a:latin typeface="Century Schoolbook" pitchFamily="18" charset="0"/>
                </a:endParaRPr>
              </a:p>
            </p:txBody>
          </p:sp>
          <p:pic>
            <p:nvPicPr>
              <p:cNvPr id="158" name="Picture 32" descr="http://eilatenergy.org/site/Images/Logos/SiemensLogo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857488" y="4643446"/>
                <a:ext cx="1285884" cy="299694"/>
              </a:xfrm>
              <a:prstGeom prst="rect">
                <a:avLst/>
              </a:prstGeom>
              <a:noFill/>
            </p:spPr>
          </p:pic>
          <p:cxnSp>
            <p:nvCxnSpPr>
              <p:cNvPr id="159" name="Connecteur droit 158"/>
              <p:cNvCxnSpPr/>
              <p:nvPr/>
            </p:nvCxnSpPr>
            <p:spPr>
              <a:xfrm>
                <a:off x="2714612" y="4087625"/>
                <a:ext cx="53578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Rectangle 136"/>
            <p:cNvSpPr/>
            <p:nvPr/>
          </p:nvSpPr>
          <p:spPr>
            <a:xfrm>
              <a:off x="4211960" y="641561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8" name="Picture 2" descr="http://www.mlg-consulting.com/manager_cc/contacts/img_uploaded/090518164844_logopx_cofely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325114" y="6404188"/>
              <a:ext cx="763987" cy="319627"/>
            </a:xfrm>
            <a:prstGeom prst="rect">
              <a:avLst/>
            </a:prstGeom>
            <a:noFill/>
          </p:spPr>
        </p:pic>
      </p:grpSp>
      <p:sp>
        <p:nvSpPr>
          <p:cNvPr id="160" name="Rectangle 159"/>
          <p:cNvSpPr/>
          <p:nvPr/>
        </p:nvSpPr>
        <p:spPr>
          <a:xfrm>
            <a:off x="2339752" y="3356992"/>
            <a:ext cx="4968552" cy="864096"/>
          </a:xfrm>
          <a:prstGeom prst="rect">
            <a:avLst/>
          </a:prstGeom>
          <a:solidFill>
            <a:srgbClr val="048E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vantGarde Bk BT" pitchFamily="34" charset="0"/>
              </a:rPr>
              <a:t>Groupe BV</a:t>
            </a:r>
          </a:p>
          <a:p>
            <a:pPr algn="ctr"/>
            <a:r>
              <a:rPr lang="fr-FR" dirty="0" smtClean="0">
                <a:latin typeface="AvantGarde Bk BT" pitchFamily="34" charset="0"/>
              </a:rPr>
              <a:t>Jacques VIEULOUP –Laurent BOURASSEAU</a:t>
            </a:r>
          </a:p>
          <a:p>
            <a:pPr algn="ctr"/>
            <a:r>
              <a:rPr lang="fr-FR" dirty="0" smtClean="0">
                <a:latin typeface="AvantGarde Bk BT" pitchFamily="34" charset="0"/>
              </a:rPr>
              <a:t>Année : 1989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699792" y="1196752"/>
            <a:ext cx="6192688" cy="4392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694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2FPCO Fédération des professionnels de la communication par l’objet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SAP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QUALISERV label pour démarche qualité métier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Importation directe : Produits sur mesure 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Innovation : Communication percutante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Atelier de marquage : Service et réactivité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AvantGarde Bk BT" pitchFamily="34" charset="0"/>
              </a:rPr>
              <a:t>Logistique intégrée : Gestion catalogues Grands comptes</a:t>
            </a: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  <a:p>
            <a:pPr algn="ctr"/>
            <a:endParaRPr lang="fr-FR" dirty="0" smtClean="0">
              <a:solidFill>
                <a:schemeClr val="tx2"/>
              </a:solidFill>
              <a:latin typeface="AvantGarde Bk BT" pitchFamily="34" charset="0"/>
            </a:endParaRPr>
          </a:p>
        </p:txBody>
      </p:sp>
      <p:graphicFrame>
        <p:nvGraphicFramePr>
          <p:cNvPr id="161" name="Tableau 160"/>
          <p:cNvGraphicFramePr>
            <a:graphicFrameLocks noGrp="1"/>
          </p:cNvGraphicFramePr>
          <p:nvPr/>
        </p:nvGraphicFramePr>
        <p:xfrm>
          <a:off x="1619672" y="916176"/>
          <a:ext cx="6696744" cy="29413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48372"/>
                <a:gridCol w="334837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Equipe dédiée</a:t>
                      </a:r>
                      <a:r>
                        <a:rPr lang="fr-FR" baseline="0" dirty="0" smtClean="0"/>
                        <a:t> au projet</a:t>
                      </a:r>
                      <a:endParaRPr lang="fr-FR" dirty="0">
                        <a:latin typeface="AvantGarde Bk B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Directeur Commercial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Laurent</a:t>
                      </a:r>
                      <a:r>
                        <a:rPr lang="fr-FR" baseline="0" dirty="0" smtClean="0"/>
                        <a:t> BOURASSEAU</a:t>
                      </a:r>
                      <a:endParaRPr lang="fr-FR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Chef de Projet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Mathieu TOURRETTE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Equipe</a:t>
                      </a:r>
                      <a:r>
                        <a:rPr lang="fr-FR" baseline="0" dirty="0" smtClean="0"/>
                        <a:t> commerciale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Stéphane</a:t>
                      </a:r>
                      <a:r>
                        <a:rPr lang="fr-FR" baseline="0" dirty="0" smtClean="0"/>
                        <a:t> </a:t>
                      </a:r>
                      <a:r>
                        <a:rPr kumimoji="0" lang="fr-FR" kern="1200" dirty="0" smtClean="0"/>
                        <a:t>AUDUREAU-CAZAS</a:t>
                      </a:r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Noémie DOGUET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Marketing</a:t>
                      </a:r>
                    </a:p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Charles</a:t>
                      </a:r>
                      <a:r>
                        <a:rPr lang="fr-FR" baseline="0" dirty="0" smtClean="0"/>
                        <a:t> ANGAUD</a:t>
                      </a:r>
                      <a:endParaRPr lang="fr-FR" dirty="0" smtClean="0"/>
                    </a:p>
                    <a:p>
                      <a:pPr algn="ctr"/>
                      <a:endParaRPr lang="fr-FR" dirty="0">
                        <a:solidFill>
                          <a:schemeClr val="bg1"/>
                        </a:solidFill>
                        <a:latin typeface="AvantGarde Bk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12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Personnalisé 7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73BB81"/>
      </a:accent1>
      <a:accent2>
        <a:srgbClr val="00975A"/>
      </a:accent2>
      <a:accent3>
        <a:srgbClr val="0CA446"/>
      </a:accent3>
      <a:accent4>
        <a:srgbClr val="7AB51D"/>
      </a:accent4>
      <a:accent5>
        <a:srgbClr val="498F24"/>
      </a:accent5>
      <a:accent6>
        <a:srgbClr val="73BB81"/>
      </a:accent6>
      <a:hlink>
        <a:srgbClr val="D2611C"/>
      </a:hlink>
      <a:folHlink>
        <a:srgbClr val="FF000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/>
            <a:solidFill>
              <a:srgbClr val="00975A"/>
            </a:soli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4351</TotalTime>
  <Words>1191</Words>
  <Application>Microsoft Office PowerPoint</Application>
  <PresentationFormat>Affichage à l'écran (4:3)</PresentationFormat>
  <Paragraphs>466</Paragraphs>
  <Slides>32</Slides>
  <Notes>26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Mathieu</dc:creator>
  <cp:lastModifiedBy>stagiaire</cp:lastModifiedBy>
  <cp:revision>502</cp:revision>
  <dcterms:created xsi:type="dcterms:W3CDTF">2010-11-10T22:47:42Z</dcterms:created>
  <dcterms:modified xsi:type="dcterms:W3CDTF">2011-09-29T14:48:53Z</dcterms:modified>
</cp:coreProperties>
</file>