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48"/>
  </p:notesMasterIdLst>
  <p:handoutMasterIdLst>
    <p:handoutMasterId r:id="rId49"/>
  </p:handoutMasterIdLst>
  <p:sldIdLst>
    <p:sldId id="283" r:id="rId3"/>
    <p:sldId id="268" r:id="rId4"/>
    <p:sldId id="291" r:id="rId5"/>
    <p:sldId id="292" r:id="rId6"/>
    <p:sldId id="293" r:id="rId7"/>
    <p:sldId id="316" r:id="rId8"/>
    <p:sldId id="261" r:id="rId9"/>
    <p:sldId id="257" r:id="rId10"/>
    <p:sldId id="302" r:id="rId11"/>
    <p:sldId id="294" r:id="rId12"/>
    <p:sldId id="269" r:id="rId13"/>
    <p:sldId id="262" r:id="rId14"/>
    <p:sldId id="272" r:id="rId15"/>
    <p:sldId id="317" r:id="rId16"/>
    <p:sldId id="270" r:id="rId17"/>
    <p:sldId id="318" r:id="rId18"/>
    <p:sldId id="273" r:id="rId19"/>
    <p:sldId id="274" r:id="rId20"/>
    <p:sldId id="275" r:id="rId21"/>
    <p:sldId id="264" r:id="rId22"/>
    <p:sldId id="289" r:id="rId23"/>
    <p:sldId id="288" r:id="rId24"/>
    <p:sldId id="298" r:id="rId25"/>
    <p:sldId id="300" r:id="rId26"/>
    <p:sldId id="265" r:id="rId27"/>
    <p:sldId id="301" r:id="rId28"/>
    <p:sldId id="303" r:id="rId29"/>
    <p:sldId id="305" r:id="rId30"/>
    <p:sldId id="319" r:id="rId31"/>
    <p:sldId id="276" r:id="rId32"/>
    <p:sldId id="320" r:id="rId33"/>
    <p:sldId id="321" r:id="rId34"/>
    <p:sldId id="277" r:id="rId35"/>
    <p:sldId id="309" r:id="rId36"/>
    <p:sldId id="308" r:id="rId37"/>
    <p:sldId id="307" r:id="rId38"/>
    <p:sldId id="278" r:id="rId39"/>
    <p:sldId id="279" r:id="rId40"/>
    <p:sldId id="311" r:id="rId41"/>
    <p:sldId id="322" r:id="rId42"/>
    <p:sldId id="312" r:id="rId43"/>
    <p:sldId id="314" r:id="rId44"/>
    <p:sldId id="287" r:id="rId45"/>
    <p:sldId id="315" r:id="rId46"/>
    <p:sldId id="313" r:id="rId4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871E162F-B761-43FD-BFD8-4210BD179547}" type="datetimeFigureOut">
              <a:rPr lang="fr-FR"/>
              <a:pPr/>
              <a:t>27/09/2011</a:t>
            </a:fld>
            <a:endParaRPr lang="fr-FR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57006B84-EB4B-480B-AB72-3D5C5A7E6F1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D7D8D2-03E1-4ADD-9F4A-D7922B660703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29C8D4A-03ED-4729-A200-DEE92CF1E2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76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B468B33-E3E6-4BE6-91E6-86B1B94030B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60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E5BF0-1179-4726-A7A8-715340214266}" type="slidenum">
              <a:rPr lang="fr-FR"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fr-F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81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AF50B2-8EC5-488E-A52E-C5A70D03F43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01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C45E377-CC92-436A-AC44-FB33987BCDF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22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C6566A-0418-4D31-B21F-04EFBA909E2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42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89468E-9ED7-4537-8432-C629416821B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63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086FC5-B494-4126-ADE3-4C0D12749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583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3C240F-5207-4B0F-8E77-5D10CD62A69A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04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9DECAF-BC32-4B6E-907C-318D71ACB2D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24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8D8E0B-A386-4C27-B544-30BE72E8C16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45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160928-C7B7-4F2C-9F3A-7D8E21FDB65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296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3C2E38-52C1-49E2-801B-186A99D98C1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65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45B55B-ED61-4CF4-9FA7-14EA4BA8B65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6861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EE9BBD-238A-49C8-A921-25AFD268C6D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065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F220E0-0D0A-4939-8FE2-1A988FFEC78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270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8F6B53-2971-47F8-A572-4912A437FB0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475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D1ABC4-FA66-42F6-8257-1DFCEBB7655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680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8B1444-68B3-4CB4-B2DB-69B338092EE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7885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8F5FB-5525-499A-A580-4CCBF8DCE96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089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C06674-7E82-4EC2-BCA2-80B8FE73E08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29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2A33ED-3F63-43B9-8FCF-DD6AF4FC5C7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49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46B1C-3217-4081-B009-71A3A6CAACE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17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19DEA5-98AE-4E7D-9F4C-DFB7DE7976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70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7FB404-F88D-41BA-8222-BB88A457F30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890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4E1A37-C3D5-4F8B-8AE3-270444AEA9D6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11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F47FBB-CA94-4493-8E0F-3B20A0D178F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31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2E0236-4EE7-4915-B23F-D029BE480431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52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1F07B29-AFE4-44E0-BFFF-8DD18AE4563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72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4CABB9-DB86-439A-9FC2-22A6710D6E58}" type="slidenum">
              <a:rPr lang="fr-F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9933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ADBCEC-313A-40D2-97D8-3B8C01895C3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137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D44F39-FD77-4A8B-9FEB-7F3DDBC0F10C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342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64ACCEF-D7D0-48BD-8BD6-BE2678793B7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547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5AD83B4-DBCD-481B-B86F-C6A3D724914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379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6ADD76-2EF2-4914-9018-8BB4435E0F05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752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45BF56-7299-49CF-A84F-55626C6EE36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957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CE9DA60-34F5-414E-B30B-B6953415EF12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161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7EDA30-D131-4165-B9E0-511E05F540B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366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3D960B-AC2F-47A0-A5B8-863C385546F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571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BB4F52-D94A-4946-8794-B0BCFE32F41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1776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96BA3F-E1CD-4E79-8B6A-B654D9BE7B8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584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AE0287-AF21-4401-868D-BE7FA2E31E88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7891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19606CA-A3DB-417A-8020-69F795D7F39E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39939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989594-1147-4B00-AA0F-456E5B8E6F14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198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E4419F-55E7-4504-B670-4A6980F31B50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C737B-2C96-4213-B05E-BFD1621C34E9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BD5BD45-70DE-4FAA-96CC-382BFE6D0D9A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C6D9A0-D8DD-49F6-9FF9-F75ADD551A7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F082-B1B0-475D-92FD-7892FD45E45A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A65B5-17BD-44C5-9DA7-B84E65AC907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189DF-E142-4BB1-9803-998116B92363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8E5DE-4D1C-48D5-8174-5524DE3CD5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isocè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75134F6B-8843-49CE-8AD2-488C3A1AEA42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D7679A28-06F0-404F-865B-01FF6FEDB90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87BD7-17CA-48AB-A847-189F9C46CBEF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B115A-7A9F-45E5-A4EA-EDCF1D038BD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isocè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8F6D5-F22C-46F6-BE66-E0D9C4DA1ABA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A27B7-4D33-4DDB-84CA-906A1C46D9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B39B8-1EDC-4F7C-9F84-8C13F0062695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4F8E-E58D-4A6D-A15C-01BDB6FDBF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738157-A806-4393-9868-425F6C27A5E6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A83C1901-2464-4D82-AAA4-128296502B8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B71F-3F9F-44E2-A7C2-E29515BA58B9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028A-E5A0-44F7-8797-478DE73AB28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EE9F1-A0CE-4D16-80E6-0DCD0F5C3FDE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F13AE-FC1D-4526-8AEE-6E7961B9F07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D7C4F8D-EF4F-46BA-A74B-491AC7131B2E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0EABCE1-590E-4E51-A388-C49D108E88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A48C4-C781-48EF-A653-8C5F69668B23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273F0-7E16-42E7-8E51-2385673947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F437944-4332-4154-AC69-0277803182D8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81AF51FE-7188-489E-A19B-7E7AC6473B9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E6AB-DBA8-4401-B369-61035A76D6C9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8D8E-0176-4B24-A639-A41B0A6896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9052C-EF2C-47BD-A09A-DC099ABD3452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8EED4-035C-4F1B-B77F-F1598234DF2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le rectangle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le isocè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cteur droit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DE6D2-B258-4B70-8FD9-FBD6BAA95276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62BE-2521-49A9-9DB8-1CCF7C73DD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BB1F-3C17-4FFF-B13F-5E96C428CCC7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AABBF-D877-4CE6-853C-3482CD9459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F7933-1D35-4B5F-8A66-C5742730DABC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BB4CEFC1-A888-4155-8FCA-4C81889C0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F56B-4317-4BEE-8BB3-845B6A4331FE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8390F-B61F-432C-AB85-7184EBC7040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AD62-4DFE-4714-BAA3-DB3258625694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3A2FF-F960-438A-BE10-BE00F058B9F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E256E19-914C-4F85-A6FC-19925E988E57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899E855-092F-4332-B952-71C31C0485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788FF14B-F5D7-4091-88F4-2E8C66E205A1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23089062-66CB-432B-945B-839D64EA02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0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EFED210-AFFF-403E-BC8C-FD08091FDE35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9BCBC24-EB98-436C-BED8-D6F096E49E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6" r:id="rId6"/>
    <p:sldLayoutId id="2147483725" r:id="rId7"/>
    <p:sldLayoutId id="2147483736" r:id="rId8"/>
    <p:sldLayoutId id="2147483737" r:id="rId9"/>
    <p:sldLayoutId id="2147483724" r:id="rId10"/>
    <p:sldLayoutId id="2147483723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3318" name="Espace réservé du texte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BF1E1E4-3E44-4D84-941B-8CB2D314B139}" type="datetimeFigureOut">
              <a:rPr lang="fr-FR"/>
              <a:pPr>
                <a:defRPr/>
              </a:pPr>
              <a:t>27/09/2011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7CEC5A-7997-4F2A-A71E-13ECA67FEF1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30" r:id="rId6"/>
    <p:sldLayoutId id="2147483729" r:id="rId7"/>
    <p:sldLayoutId id="2147483743" r:id="rId8"/>
    <p:sldLayoutId id="2147483744" r:id="rId9"/>
    <p:sldLayoutId id="2147483728" r:id="rId10"/>
    <p:sldLayoutId id="2147483727" r:id="rId11"/>
  </p:sldLayoutIdLst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5888"/>
            <a:ext cx="7772400" cy="1470025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Sémiologie normale de l’appareil digestif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5517233"/>
            <a:ext cx="8496944" cy="1177256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200" b="1" dirty="0" smtClean="0">
                <a:solidFill>
                  <a:schemeClr val="tx1"/>
                </a:solidFill>
              </a:rPr>
              <a:t>PCEM2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800" b="1" dirty="0" smtClean="0">
                <a:solidFill>
                  <a:schemeClr val="tx1"/>
                </a:solidFill>
              </a:rPr>
              <a:t>Pr Christophe Mariette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1900" b="1" dirty="0" smtClean="0">
                <a:solidFill>
                  <a:schemeClr val="tx1"/>
                </a:solidFill>
              </a:rPr>
              <a:t>Service de chirurgie digestive et cancérologique - Hôpital Claude Huriez</a:t>
            </a:r>
          </a:p>
        </p:txBody>
      </p:sp>
      <p:pic>
        <p:nvPicPr>
          <p:cNvPr id="26627" name="Picture 4" descr="C:\Users\christophe\Pictures\oesophage\situation o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1557338"/>
            <a:ext cx="2865437" cy="39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Exemple: Les douleurs épigastriques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471613"/>
          <a:ext cx="9144000" cy="539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794"/>
                <a:gridCol w="2643206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alibri" pitchFamily="34" charset="0"/>
                        </a:rPr>
                        <a:t>TYPE</a:t>
                      </a:r>
                      <a:endParaRPr lang="fr-FR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alibri" pitchFamily="34" charset="0"/>
                        </a:rPr>
                        <a:t>Facteurs</a:t>
                      </a:r>
                      <a:r>
                        <a:rPr lang="fr-FR" sz="2400" b="1" baseline="0" dirty="0" smtClean="0">
                          <a:latin typeface="Calibri" pitchFamily="34" charset="0"/>
                        </a:rPr>
                        <a:t> aggravants</a:t>
                      </a:r>
                      <a:endParaRPr lang="fr-FR" sz="24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>
                          <a:latin typeface="Calibri" pitchFamily="34" charset="0"/>
                        </a:rPr>
                        <a:t>Facteurs </a:t>
                      </a:r>
                      <a:r>
                        <a:rPr lang="fr-FR" sz="2400" b="1" dirty="0" err="1" smtClean="0">
                          <a:latin typeface="Calibri" pitchFamily="34" charset="0"/>
                        </a:rPr>
                        <a:t>soulageants</a:t>
                      </a:r>
                      <a:endParaRPr lang="fr-FR" sz="2400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ULCERE</a:t>
                      </a:r>
                    </a:p>
                    <a:p>
                      <a:pPr algn="ctr"/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Crampe</a:t>
                      </a:r>
                    </a:p>
                    <a:p>
                      <a:r>
                        <a:rPr lang="fr-FR" b="1" dirty="0" err="1" smtClean="0">
                          <a:latin typeface="Calibri" pitchFamily="34" charset="0"/>
                        </a:rPr>
                        <a:t>post-prandiale</a:t>
                      </a:r>
                      <a:r>
                        <a:rPr lang="fr-FR" b="1" dirty="0" smtClean="0">
                          <a:latin typeface="Calibri" pitchFamily="34" charset="0"/>
                        </a:rPr>
                        <a:t> décalée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Vacuité</a:t>
                      </a:r>
                      <a:r>
                        <a:rPr lang="fr-FR" b="1" baseline="0" dirty="0" smtClean="0">
                          <a:latin typeface="Calibri" pitchFamily="34" charset="0"/>
                        </a:rPr>
                        <a:t> gastrique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</a:rPr>
                        <a:t>alimentation,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latin typeface="Calibri" pitchFamily="34" charset="0"/>
                        </a:rPr>
                        <a:t>anti-acides</a:t>
                      </a:r>
                      <a:endParaRPr lang="fr-FR" b="1" dirty="0" smtClean="0">
                        <a:latin typeface="Calibri" pitchFamily="34" charset="0"/>
                      </a:endParaRPr>
                    </a:p>
                    <a:p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REFLUX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Brûlure ascendante</a:t>
                      </a: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Régurgitations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err="1" smtClean="0">
                          <a:latin typeface="Calibri" pitchFamily="34" charset="0"/>
                        </a:rPr>
                        <a:t>Post-prandiale</a:t>
                      </a:r>
                      <a:endParaRPr lang="fr-FR" b="1" dirty="0" smtClean="0">
                        <a:latin typeface="Calibri" pitchFamily="34" charset="0"/>
                      </a:endParaRP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Décubitus</a:t>
                      </a: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Penchée</a:t>
                      </a:r>
                      <a:r>
                        <a:rPr lang="fr-FR" b="1" baseline="0" dirty="0" smtClean="0">
                          <a:latin typeface="Calibri" pitchFamily="34" charset="0"/>
                        </a:rPr>
                        <a:t> en avant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</a:rPr>
                        <a:t>alimentation,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latin typeface="Calibri" pitchFamily="34" charset="0"/>
                        </a:rPr>
                        <a:t>anti-acides</a:t>
                      </a:r>
                      <a:endParaRPr lang="fr-FR" b="1" dirty="0" smtClean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GASTRITE</a:t>
                      </a:r>
                    </a:p>
                    <a:p>
                      <a:pPr algn="ctr"/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Brûlure</a:t>
                      </a:r>
                    </a:p>
                    <a:p>
                      <a:r>
                        <a:rPr lang="fr-FR" b="1" dirty="0" err="1" smtClean="0">
                          <a:latin typeface="Calibri" pitchFamily="34" charset="0"/>
                        </a:rPr>
                        <a:t>post-prandiale</a:t>
                      </a:r>
                      <a:r>
                        <a:rPr lang="fr-FR" b="1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fr-FR" b="1" dirty="0" smtClean="0">
                          <a:latin typeface="Calibri" pitchFamily="34" charset="0"/>
                        </a:rPr>
                        <a:t>précoce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PANCREATITE</a:t>
                      </a:r>
                    </a:p>
                    <a:p>
                      <a:pPr algn="ctr"/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Broiement profond</a:t>
                      </a: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Plusieurs heures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</a:rPr>
                        <a:t>Irradiation postérieure</a:t>
                      </a:r>
                    </a:p>
                    <a:p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Alimentation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Position en chien de fusil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DOULEUR</a:t>
                      </a:r>
                    </a:p>
                    <a:p>
                      <a:pPr algn="ctr"/>
                      <a:r>
                        <a:rPr lang="fr-FR" b="1" dirty="0" smtClean="0">
                          <a:latin typeface="Calibri" pitchFamily="34" charset="0"/>
                        </a:rPr>
                        <a:t>BILIAIRE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Torsion</a:t>
                      </a: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Post</a:t>
                      </a:r>
                      <a:r>
                        <a:rPr lang="fr-FR" b="1" baseline="0" dirty="0" smtClean="0">
                          <a:latin typeface="Calibri" pitchFamily="34" charset="0"/>
                        </a:rPr>
                        <a:t> prandiale</a:t>
                      </a:r>
                    </a:p>
                    <a:p>
                      <a:r>
                        <a:rPr lang="fr-FR" b="1" baseline="0" dirty="0" smtClean="0">
                          <a:latin typeface="Calibri" pitchFamily="34" charset="0"/>
                        </a:rPr>
                        <a:t>Souvent nocturne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Inhibition respiratoire</a:t>
                      </a:r>
                    </a:p>
                    <a:p>
                      <a:r>
                        <a:rPr lang="fr-FR" b="1" dirty="0" smtClean="0">
                          <a:latin typeface="Calibri" pitchFamily="34" charset="0"/>
                        </a:rPr>
                        <a:t>Irradiation</a:t>
                      </a:r>
                    </a:p>
                    <a:p>
                      <a:r>
                        <a:rPr lang="fr-FR" b="1" smtClean="0">
                          <a:latin typeface="Calibri" pitchFamily="34" charset="0"/>
                        </a:rPr>
                        <a:t>scapulaire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Calibri" pitchFamily="34" charset="0"/>
                        </a:rPr>
                        <a:t>Alimentation</a:t>
                      </a:r>
                      <a:endParaRPr lang="fr-FR" b="1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 Les perturbations du transit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lphaUcPeriod"/>
              <a:defRPr/>
            </a:pPr>
            <a:r>
              <a:rPr lang="fr-FR" b="1" i="1" dirty="0" smtClean="0"/>
              <a:t>Le pyrosis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200" dirty="0" smtClean="0"/>
              <a:t>Douleur à type de brûlure débutant dans la région épigastrique ou rétro-</a:t>
            </a:r>
            <a:r>
              <a:rPr lang="fr-FR" sz="2200" dirty="0" err="1" smtClean="0"/>
              <a:t>xyphoïdienne</a:t>
            </a:r>
            <a:r>
              <a:rPr lang="fr-FR" sz="2200" dirty="0" smtClean="0"/>
              <a:t> et irradiant vers le haut. Parfois associée à une régurgitation de liquide amer ou acide.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sz="22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2200" dirty="0" smtClean="0"/>
              <a:t>L'interrogatoire doit préciser 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dirty="0" smtClean="0"/>
              <a:t>l'ancienneté et la fréquence,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dirty="0" smtClean="0"/>
              <a:t>les signes associés,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000" dirty="0" smtClean="0"/>
              <a:t>la consommation de toxiques, café, boissons gazeuses et sucrées, chocolat, menthe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491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z="2200" b="1" i="1" smtClean="0">
                <a:solidFill>
                  <a:schemeClr val="accent1"/>
                </a:solidFill>
              </a:rPr>
              <a:t>B.</a:t>
            </a:r>
            <a:r>
              <a:rPr lang="fr-FR" sz="2200" b="1" i="1" smtClean="0"/>
              <a:t>	</a:t>
            </a:r>
            <a:r>
              <a:rPr lang="fr-FR" b="1" i="1" smtClean="0"/>
              <a:t>La dysphagie</a:t>
            </a:r>
            <a:endParaRPr lang="fr-FR" smtClean="0"/>
          </a:p>
          <a:p>
            <a:r>
              <a:rPr lang="fr-FR" sz="2200" smtClean="0"/>
              <a:t>Sensation d'arrêt des aliments solides ou liquides sur le trajet oesophagien</a:t>
            </a:r>
          </a:p>
          <a:p>
            <a:r>
              <a:rPr lang="fr-FR" sz="2200" smtClean="0"/>
              <a:t>+/- odynophagie = sensation de douleur au passage des aliments.</a:t>
            </a:r>
          </a:p>
          <a:p>
            <a:r>
              <a:rPr lang="fr-FR" sz="2200" smtClean="0"/>
              <a:t>L'interrogatoire  doit  préciser : </a:t>
            </a:r>
          </a:p>
          <a:p>
            <a:pPr lvl="1"/>
            <a:r>
              <a:rPr lang="fr-FR" sz="2000" smtClean="0"/>
              <a:t>le mode de début, </a:t>
            </a:r>
          </a:p>
          <a:p>
            <a:pPr lvl="1"/>
            <a:r>
              <a:rPr lang="fr-FR" sz="2000" smtClean="0"/>
              <a:t>l'ancienneté du trouble, </a:t>
            </a:r>
          </a:p>
          <a:p>
            <a:pPr lvl="1"/>
            <a:r>
              <a:rPr lang="fr-FR" sz="2000" smtClean="0"/>
              <a:t>le caractère électif pour les aliments solides ou paradoxalement pour les aliments liquides, </a:t>
            </a:r>
          </a:p>
          <a:p>
            <a:pPr lvl="1"/>
            <a:r>
              <a:rPr lang="fr-FR" sz="2000" smtClean="0"/>
              <a:t>le siège, </a:t>
            </a:r>
          </a:p>
          <a:p>
            <a:pPr lvl="1"/>
            <a:r>
              <a:rPr lang="fr-FR" sz="2000" smtClean="0"/>
              <a:t>les signes associés , en particulier les signes évocateurs d'une stase (régurgitations, toux, hypersalivation,...) </a:t>
            </a:r>
          </a:p>
          <a:p>
            <a:endParaRPr lang="fr-FR" sz="2200" smtClean="0"/>
          </a:p>
          <a:p>
            <a:endParaRPr lang="fr-F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1288"/>
            <a:ext cx="8229600" cy="5186362"/>
          </a:xfrm>
        </p:spPr>
        <p:txBody>
          <a:bodyPr>
            <a:normAutofit fontScale="550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lphaUcPeriod" startAt="3"/>
              <a:defRPr/>
            </a:pPr>
            <a:r>
              <a:rPr lang="fr-FR" sz="5500" b="1" i="1" dirty="0" smtClean="0"/>
              <a:t>Les vomissements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3"/>
              <a:defRPr/>
            </a:pPr>
            <a:endParaRPr lang="fr-FR" dirty="0" smtClean="0"/>
          </a:p>
          <a:p>
            <a:pPr marL="20638" indent="-2063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tabLst>
                <a:tab pos="1614488" algn="l"/>
              </a:tabLst>
              <a:defRPr/>
            </a:pPr>
            <a:r>
              <a:rPr lang="fr-FR" sz="4000" dirty="0"/>
              <a:t>Mécanisme </a:t>
            </a:r>
            <a:r>
              <a:rPr lang="fr-FR" sz="4000" dirty="0" smtClean="0"/>
              <a:t>actif, contractions </a:t>
            </a:r>
            <a:r>
              <a:rPr lang="fr-FR" sz="4000" dirty="0"/>
              <a:t>cycliques, violentes de la musculature abdominale, du diaphragme et des muscles </a:t>
            </a:r>
            <a:r>
              <a:rPr lang="fr-FR" sz="4000" dirty="0" smtClean="0"/>
              <a:t>respiratoires</a:t>
            </a:r>
          </a:p>
          <a:p>
            <a:pPr marL="20638" indent="-20638" fontAlgn="auto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tabLst>
                <a:tab pos="1614488" algn="l"/>
              </a:tabLst>
              <a:defRPr/>
            </a:pPr>
            <a:r>
              <a:rPr lang="fr-FR" sz="4000" dirty="0" smtClean="0"/>
              <a:t> </a:t>
            </a:r>
            <a:r>
              <a:rPr lang="fr-FR" sz="4000" dirty="0"/>
              <a:t>Aboutit au rejet brutal par la bouche du contenu gastrique</a:t>
            </a:r>
            <a:r>
              <a:rPr lang="fr-FR" sz="4000" dirty="0" smtClean="0"/>
              <a:t>.</a:t>
            </a:r>
            <a:endParaRPr lang="fr-FR" sz="4000" dirty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4000" dirty="0" smtClean="0"/>
              <a:t>L'interrogatoire doit préciser 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600" dirty="0" smtClean="0"/>
              <a:t>leur aspect (alimentaire, bilieux, sanglant),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600" dirty="0" smtClean="0"/>
              <a:t>leur fréquence,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600" dirty="0" smtClean="0"/>
              <a:t>leur horaire dans le nycthémère et en fonction des repas,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600" dirty="0" smtClean="0"/>
              <a:t>leur mode de survenue,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600" dirty="0" smtClean="0"/>
              <a:t>les signes d'accompagnement, en particulier, les douleurs abdominales, les troubles du transit et les signes extra-digestifs, neurologiques ou infectieux</a:t>
            </a:r>
            <a:r>
              <a:rPr lang="fr-FR" dirty="0" smtClean="0"/>
              <a:t>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 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1288"/>
            <a:ext cx="8229600" cy="5186362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i="1" dirty="0" smtClean="0"/>
              <a:t>Les régurgitations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200" dirty="0" smtClean="0"/>
              <a:t>Remontée dans la bouche de liquide ou d'aliments, sans effort de vomissement ni nausée. Elles sont d'origine gastrique ou oesophagienne.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32765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Wingdings 2" pitchFamily="18" charset="2"/>
              <a:buAutoNum type="alphaUcPeriod" startAt="5"/>
            </a:pPr>
            <a:r>
              <a:rPr lang="fr-FR" b="1" i="1" smtClean="0"/>
              <a:t>La diarrhée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AutoNum type="alphaUcPeriod" startAt="5"/>
            </a:pPr>
            <a:endParaRPr lang="fr-FR" sz="1300" smtClean="0"/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Emission de selles trop fréquentes et/ou trop liquides et/ou trop abondantes et de poids supérieur à 300 g/j. Selon l’OMS : au minimum 3 selles très molles à liquides par jour.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Diarrhée chronique : pendant 2 semaines ou plus</a:t>
            </a:r>
          </a:p>
          <a:p>
            <a:pPr marL="514350" indent="-514350">
              <a:lnSpc>
                <a:spcPct val="80000"/>
              </a:lnSpc>
            </a:pPr>
            <a:endParaRPr lang="fr-FR" sz="2200" smtClean="0"/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200" smtClean="0"/>
              <a:t>Diagnostic différentiel: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la fausse diarrhée des constipés : les selles liquides alternant avec constipation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incontinence anale: suintement permanent en dehors des épisodes de défécations ;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évacuation anormale, afécale  (glaires, sang et pus) et traduit une atteinte organique colique ou rectale. 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endParaRPr lang="fr-FR" sz="2200" smtClean="0"/>
          </a:p>
          <a:p>
            <a:pPr marL="514350" indent="-514350">
              <a:lnSpc>
                <a:spcPct val="80000"/>
              </a:lnSpc>
            </a:pPr>
            <a:endParaRPr lang="fr-FR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7346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327650"/>
          </a:xfrm>
        </p:spPr>
        <p:txBody>
          <a:bodyPr/>
          <a:lstStyle/>
          <a:p>
            <a:r>
              <a:rPr lang="fr-FR" smtClean="0"/>
              <a:t>L'interrogatoire doit préciser :</a:t>
            </a:r>
          </a:p>
          <a:p>
            <a:endParaRPr lang="fr-FR" smtClean="0"/>
          </a:p>
          <a:p>
            <a:pPr lvl="1"/>
            <a:r>
              <a:rPr lang="fr-FR" sz="2200" smtClean="0"/>
              <a:t>le mode et la date de début, </a:t>
            </a:r>
          </a:p>
          <a:p>
            <a:pPr lvl="1"/>
            <a:r>
              <a:rPr lang="fr-FR" sz="2200" smtClean="0"/>
              <a:t>le mode évolutif, </a:t>
            </a:r>
          </a:p>
          <a:p>
            <a:pPr lvl="1"/>
            <a:r>
              <a:rPr lang="fr-FR" sz="2200" smtClean="0"/>
              <a:t>les caractères des selles, leur aspect </a:t>
            </a:r>
          </a:p>
          <a:p>
            <a:pPr lvl="1"/>
            <a:r>
              <a:rPr lang="fr-FR" sz="2200" smtClean="0"/>
              <a:t>leur fréquence, </a:t>
            </a:r>
          </a:p>
          <a:p>
            <a:pPr lvl="1"/>
            <a:r>
              <a:rPr lang="fr-FR" sz="2200" smtClean="0"/>
              <a:t>leur horaire dans le nycthémère, </a:t>
            </a:r>
          </a:p>
          <a:p>
            <a:pPr lvl="1"/>
            <a:r>
              <a:rPr lang="fr-FR" sz="2200" smtClean="0"/>
              <a:t>les facteurs favorisants ou diminuants, </a:t>
            </a:r>
          </a:p>
          <a:p>
            <a:pPr lvl="1"/>
            <a:r>
              <a:rPr lang="fr-FR" sz="2200" smtClean="0"/>
              <a:t>les signes fonctionnels associés, </a:t>
            </a:r>
          </a:p>
          <a:p>
            <a:pPr lvl="1"/>
            <a:r>
              <a:rPr lang="fr-FR" sz="2200" smtClean="0"/>
              <a:t>les antécédents personnels et familiaux. </a:t>
            </a:r>
          </a:p>
          <a:p>
            <a:pPr>
              <a:buFont typeface="Wingdings 2" pitchFamily="18" charset="2"/>
              <a:buNone/>
            </a:pPr>
            <a:endParaRPr lang="fr-FR" sz="5500" smtClean="0"/>
          </a:p>
          <a:p>
            <a:endParaRPr lang="fr-FR" sz="5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(2)Les perturbations du transit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AutoNum type="alphaUcPeriod" startAt="6"/>
              <a:defRPr/>
            </a:pPr>
            <a:r>
              <a:rPr lang="fr-FR" sz="4800" b="1" i="1" dirty="0" smtClean="0"/>
              <a:t>La constipation </a:t>
            </a: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3500" dirty="0" smtClean="0"/>
              <a:t>Diminution de la fréquence des selles et/ou comme une difficulté à leur exonération.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3500" dirty="0" smtClean="0"/>
              <a:t>Les selles sont peu fréquentes (moins de 3 par semaine), dures et déshydratées, de faible poids.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3500" dirty="0" smtClean="0"/>
              <a:t>L'interrogatoire doit préciser </a:t>
            </a:r>
            <a:r>
              <a:rPr lang="fr-FR" dirty="0" smtClean="0"/>
              <a:t>: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200" dirty="0" smtClean="0"/>
              <a:t>l'ancienneté et le mode évolutif,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200" dirty="0" smtClean="0"/>
              <a:t>la fréquence et l'aspect des selles,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200" dirty="0" smtClean="0"/>
              <a:t>l'existence de signes digestifs associés,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200" dirty="0" smtClean="0"/>
              <a:t>le retentissement sur l'état général,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3200" dirty="0" smtClean="0"/>
              <a:t>le profil psychologique du patient, le contexte de survenue du symptôme.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 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i="1" dirty="0" smtClean="0">
                <a:solidFill>
                  <a:schemeClr val="accent1"/>
                </a:solidFill>
              </a:rPr>
              <a:t>G</a:t>
            </a:r>
            <a:r>
              <a:rPr lang="fr-FR" b="1" i="1" dirty="0" smtClean="0"/>
              <a:t>.	</a:t>
            </a:r>
            <a:r>
              <a:rPr lang="fr-FR" sz="4800" b="1" i="1" dirty="0" smtClean="0"/>
              <a:t>L'arrêt du transit</a:t>
            </a:r>
            <a:endParaRPr lang="fr-FR" sz="48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dirty="0" smtClean="0"/>
              <a:t>Il définit l'occlusion intestinale et porte à la fois sur les gaz et les matières.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(3)Les hémorragies digestives</a:t>
            </a: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1700" smtClean="0"/>
              <a:t>pathologie organique et  mise en jeu du pronostic vital à court terme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fr-FR" sz="1700" smtClean="0"/>
              <a:t> 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lphaUcPeriod"/>
            </a:pPr>
            <a:r>
              <a:rPr lang="fr-FR" sz="2400" b="1" i="1" smtClean="0"/>
              <a:t>Hémorragies extériorisées par voie haute ou hématémèse</a:t>
            </a:r>
          </a:p>
          <a:p>
            <a:pPr>
              <a:lnSpc>
                <a:spcPct val="80000"/>
              </a:lnSpc>
              <a:buFont typeface="Wingdings 2" pitchFamily="18" charset="2"/>
              <a:buAutoNum type="alphaUcPeriod"/>
            </a:pPr>
            <a:endParaRPr lang="fr-FR" sz="1700" smtClean="0"/>
          </a:p>
          <a:p>
            <a:pPr>
              <a:lnSpc>
                <a:spcPct val="80000"/>
              </a:lnSpc>
            </a:pPr>
            <a:r>
              <a:rPr lang="fr-FR" sz="1900" smtClean="0"/>
              <a:t>Vomissement de sang rouge ou noirâtre, non aéré, pouvant être mélangé à des aliments. Il peut être précédé de prodromes : pâleur, tachycardie, lipothymie, nausées, sueurs, sensation de plénitude gastrique. Il s'associe ou précède l'émission d'un méléna.</a:t>
            </a:r>
          </a:p>
          <a:p>
            <a:pPr>
              <a:lnSpc>
                <a:spcPct val="80000"/>
              </a:lnSpc>
            </a:pPr>
            <a:endParaRPr lang="fr-FR" sz="1900" smtClean="0"/>
          </a:p>
          <a:p>
            <a:pPr>
              <a:lnSpc>
                <a:spcPct val="80000"/>
              </a:lnSpc>
            </a:pPr>
            <a:r>
              <a:rPr lang="fr-FR" sz="1900" smtClean="0"/>
              <a:t>Diagnostic différentiel 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vomissements noirâtres non sanglants (vin, café,médicaments, liquide de stase intestinale)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épistaxis qui a été déglutie,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hémorragie bucco-pharyngée,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hémoptysie où le sang est rouge aéré et spumeux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fr-FR" sz="2000" smtClean="0"/>
              <a:t> </a:t>
            </a:r>
          </a:p>
          <a:p>
            <a:pPr>
              <a:lnSpc>
                <a:spcPct val="80000"/>
              </a:lnSpc>
            </a:pPr>
            <a:endParaRPr lang="fr-FR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47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(3)Les hémorragies digestives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Wingdings 2" pitchFamily="18" charset="2"/>
              <a:buAutoNum type="alphaUcPeriod" startAt="2"/>
            </a:pPr>
            <a:r>
              <a:rPr lang="fr-FR" sz="2300" b="1" i="1" smtClean="0"/>
              <a:t>Hémorragies extériorisées par l'anus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AutoNum type="alphaUcPeriod" startAt="2"/>
            </a:pPr>
            <a:endParaRPr lang="fr-FR" sz="2300" smtClean="0"/>
          </a:p>
          <a:p>
            <a:pPr marL="514350" indent="-514350">
              <a:lnSpc>
                <a:spcPct val="80000"/>
              </a:lnSpc>
            </a:pPr>
            <a:r>
              <a:rPr lang="fr-FR" sz="2300" smtClean="0"/>
              <a:t>On en distingue deux types :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méléna : émission de sang noir, pur ou mélangé à des selles, poisseux et fétide. Traduit une lésion située entre l'estomac et le côlon droit. </a:t>
            </a:r>
          </a:p>
          <a:p>
            <a:pPr lvl="1">
              <a:lnSpc>
                <a:spcPct val="80000"/>
              </a:lnSpc>
            </a:pPr>
            <a:r>
              <a:rPr lang="fr-FR" sz="2000" smtClean="0"/>
              <a:t>rectorragie : Emission de sang rouge par l'anus. Elle traduit habituellement une lésion colique, rectale ou anale mais aussi digestive haute en cas de grande abondance ou de transit intestinal accéléré. 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300" smtClean="0"/>
              <a:t> </a:t>
            </a:r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300" b="1" i="1" smtClean="0">
                <a:solidFill>
                  <a:schemeClr val="accent1"/>
                </a:solidFill>
              </a:rPr>
              <a:t>C.</a:t>
            </a:r>
            <a:r>
              <a:rPr lang="fr-FR" sz="2300" b="1" i="1" smtClean="0"/>
              <a:t>	Hémorragies non extériorisées</a:t>
            </a:r>
            <a:endParaRPr lang="fr-FR" sz="2300" smtClean="0"/>
          </a:p>
          <a:p>
            <a:pPr marL="514350" indent="-514350">
              <a:lnSpc>
                <a:spcPct val="80000"/>
              </a:lnSpc>
              <a:buFont typeface="Wingdings 2" pitchFamily="18" charset="2"/>
              <a:buNone/>
            </a:pPr>
            <a:r>
              <a:rPr lang="fr-FR" sz="2300" smtClean="0"/>
              <a:t>	Elles doivent être systématiquement évoquées devant une anémie aiguë et/ou un collapsus cardio-vasculaire inexpliqué</a:t>
            </a:r>
          </a:p>
          <a:p>
            <a:pPr marL="514350" indent="-514350">
              <a:lnSpc>
                <a:spcPct val="80000"/>
              </a:lnSpc>
            </a:pPr>
            <a:endParaRPr lang="fr-FR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Interrogatoire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40338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- </a:t>
            </a:r>
            <a:r>
              <a:rPr lang="fr-FR" sz="2400" smtClean="0"/>
              <a:t>Nom, prénom, âge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- Profession (exposition à des toxiques)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- Signes fonctionnels digestifs  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- Signes fonctionnels extra-digestifs associés 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- Contexte dans lequel évolue la symptomatologie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sz="4700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(4)Signes fonctionnels digestifs mineurs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>
            <a:normAutofit fontScale="7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	Considérés isolément, ces signes n'ont pas de valeur pathologique. Ils en acquièrent une lorsqu'ils sont associés à d'autres signes digestifs plus importants.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/>
              <a:defRPr/>
            </a:pPr>
            <a:r>
              <a:rPr lang="fr-FR" b="1" dirty="0" smtClean="0"/>
              <a:t>Eructation : </a:t>
            </a:r>
            <a:r>
              <a:rPr lang="fr-FR" dirty="0" smtClean="0"/>
              <a:t>expulsion physiologique de gaz gastriques par la bouche.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/>
              <a:defRPr/>
            </a:pPr>
            <a:endParaRPr lang="fr-FR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2"/>
              <a:defRPr/>
            </a:pPr>
            <a:r>
              <a:rPr lang="fr-FR" b="1" dirty="0" smtClean="0"/>
              <a:t>Aérophagie : </a:t>
            </a:r>
            <a:r>
              <a:rPr lang="fr-FR" dirty="0" smtClean="0"/>
              <a:t>souvent décrit comme une sensation </a:t>
            </a:r>
            <a:r>
              <a:rPr lang="fr-FR" dirty="0" err="1" smtClean="0"/>
              <a:t>post-prandiale</a:t>
            </a:r>
            <a:r>
              <a:rPr lang="fr-FR" dirty="0" smtClean="0"/>
              <a:t> de gonflement ou de plénitude gastrique cédant après éructation. Peut parfois être associée à des palpitations, une dyspnée, des lipothymies.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2"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C.	Flatulence : </a:t>
            </a:r>
            <a:r>
              <a:rPr lang="fr-FR" dirty="0" smtClean="0"/>
              <a:t>sensation de distension gazeuse abdominale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(4)Signes fonctionnels digestifs mineurs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endParaRPr lang="fr-FR" b="1" dirty="0" smtClean="0"/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smtClean="0"/>
              <a:t>Nausées:</a:t>
            </a:r>
            <a:r>
              <a:rPr lang="fr-FR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3100" dirty="0"/>
              <a:t>Sensation subjective désagréable, non douloureuse, associée au besoin de vomir ou à la sensation que les vomissements sont imminents. 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smtClean="0"/>
              <a:t>Dyspepsie : </a:t>
            </a:r>
            <a:r>
              <a:rPr lang="fr-FR" dirty="0" smtClean="0"/>
              <a:t>inclut divers symptômes tels que : pesanteur épigastrique, lenteur à la digestion, impossibilité de terminer un repas normal.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smtClean="0"/>
              <a:t>Mérycisme : </a:t>
            </a:r>
            <a:r>
              <a:rPr lang="fr-FR" dirty="0" smtClean="0"/>
              <a:t>régurgitation gastrique volontaire, suivie de mastication et puis de déglutition. Est physiologique chez le nourrisson.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smtClean="0"/>
              <a:t>Mauvaise haleine (</a:t>
            </a:r>
            <a:r>
              <a:rPr lang="fr-FR" dirty="0" smtClean="0"/>
              <a:t>ou </a:t>
            </a:r>
            <a:r>
              <a:rPr lang="fr-FR" dirty="0" err="1" smtClean="0"/>
              <a:t>halitose</a:t>
            </a:r>
            <a:r>
              <a:rPr lang="fr-FR" b="1" dirty="0" smtClean="0"/>
              <a:t>) : </a:t>
            </a:r>
            <a:r>
              <a:rPr lang="fr-FR" dirty="0" smtClean="0"/>
              <a:t>rarement d'origine digestive, elle doit d'abord faire rechercher une étiologie </a:t>
            </a:r>
            <a:r>
              <a:rPr lang="fr-FR" dirty="0" err="1" smtClean="0"/>
              <a:t>stomatologique</a:t>
            </a:r>
            <a:r>
              <a:rPr lang="fr-FR" dirty="0" smtClean="0"/>
              <a:t> ou ORL.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err="1" smtClean="0"/>
              <a:t>Hypersalivation</a:t>
            </a:r>
            <a:r>
              <a:rPr lang="fr-FR" b="1" dirty="0" smtClean="0"/>
              <a:t> </a:t>
            </a:r>
            <a:r>
              <a:rPr lang="fr-FR" dirty="0" smtClean="0"/>
              <a:t>(ou ptyalisme)</a:t>
            </a:r>
          </a:p>
          <a:p>
            <a:pPr marL="514350" indent="-514350" fontAlgn="auto">
              <a:spcAft>
                <a:spcPts val="0"/>
              </a:spcAft>
              <a:buFont typeface="Wingdings 2"/>
              <a:buAutoNum type="alphaUcPeriod" startAt="4"/>
              <a:defRPr/>
            </a:pPr>
            <a:r>
              <a:rPr lang="fr-FR" b="1" dirty="0" smtClean="0"/>
              <a:t>Hoquet </a:t>
            </a: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Examen physique de l’appareil digestif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9634" name="Espace réservé du contenu 2"/>
          <p:cNvSpPr>
            <a:spLocks noGrp="1"/>
          </p:cNvSpPr>
          <p:nvPr>
            <p:ph idx="1"/>
          </p:nvPr>
        </p:nvSpPr>
        <p:spPr>
          <a:xfrm>
            <a:off x="395288" y="2636838"/>
            <a:ext cx="8229600" cy="4572000"/>
          </a:xfrm>
        </p:spPr>
        <p:txBody>
          <a:bodyPr/>
          <a:lstStyle/>
          <a:p>
            <a:r>
              <a:rPr lang="fr-FR" sz="2400" smtClean="0"/>
              <a:t>Sujet dévêtu, en décubitus dorsal, tête à plat,  bras le long du corps, jambes légèrement fléchies. </a:t>
            </a:r>
          </a:p>
          <a:p>
            <a:r>
              <a:rPr lang="fr-FR" sz="2400" smtClean="0"/>
              <a:t>Examinateur à sa droite, main réchauffées, ongles courts</a:t>
            </a:r>
          </a:p>
          <a:p>
            <a:r>
              <a:rPr lang="fr-FR" sz="2400" smtClean="0"/>
              <a:t>De haut en bas</a:t>
            </a:r>
          </a:p>
          <a:p>
            <a:r>
              <a:rPr lang="fr-FR" sz="2400" smtClean="0"/>
              <a:t>Toujours avec la même rigueur et le même rite</a:t>
            </a:r>
          </a:p>
          <a:p>
            <a:endParaRPr lang="fr-F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Etat général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71682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fr-FR" smtClean="0"/>
              <a:t>Poids taille: IMC= poids(kg) *(taille)</a:t>
            </a:r>
            <a:r>
              <a:rPr lang="fr-FR" baseline="30000" smtClean="0"/>
              <a:t>2</a:t>
            </a:r>
          </a:p>
          <a:p>
            <a:endParaRPr lang="fr-FR" baseline="30000" smtClean="0"/>
          </a:p>
          <a:p>
            <a:r>
              <a:rPr lang="fr-FR" smtClean="0"/>
              <a:t>Cheveux: fins, cassants, alopécie</a:t>
            </a:r>
          </a:p>
          <a:p>
            <a:r>
              <a:rPr lang="fr-FR" smtClean="0"/>
              <a:t>Yeux: conjonctives:</a:t>
            </a:r>
          </a:p>
          <a:p>
            <a:pPr lvl="1"/>
            <a:r>
              <a:rPr lang="fr-FR" smtClean="0"/>
              <a:t>Pâles, anémiques</a:t>
            </a:r>
          </a:p>
          <a:p>
            <a:pPr lvl="1"/>
            <a:r>
              <a:rPr lang="fr-FR" smtClean="0"/>
              <a:t>ictériques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2850" y="3994150"/>
            <a:ext cx="37973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Visage:</a:t>
            </a:r>
            <a:b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b="1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4638" y="1916113"/>
            <a:ext cx="4951412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Espace réservé du contenu 2"/>
          <p:cNvSpPr txBox="1">
            <a:spLocks/>
          </p:cNvSpPr>
          <p:nvPr/>
        </p:nvSpPr>
        <p:spPr bwMode="auto">
          <a:xfrm>
            <a:off x="457200" y="1600200"/>
            <a:ext cx="4546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entury Gothic" pitchFamily="34" charset="0"/>
              </a:rPr>
              <a:t>Erythrose faciale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entury Gothic" pitchFamily="34" charset="0"/>
              </a:rPr>
              <a:t>Varicosité de pommettes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entury Gothic" pitchFamily="34" charset="0"/>
              </a:rPr>
              <a:t>Acné rosacée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entury Gothic" pitchFamily="34" charset="0"/>
              </a:rPr>
              <a:t>Rhinophyma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fr-FR" sz="2800">
                <a:latin typeface="Century Gothic" pitchFamily="34" charset="0"/>
              </a:rPr>
              <a:t>Parotidose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Examen de la cavité buccale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fr-FR" sz="2100" smtClean="0"/>
              <a:t>Doit se faire à l'aide d'une lampe et d'un abaisse-langue. </a:t>
            </a:r>
          </a:p>
          <a:p>
            <a:pPr>
              <a:lnSpc>
                <a:spcPct val="80000"/>
              </a:lnSpc>
            </a:pPr>
            <a:r>
              <a:rPr lang="fr-FR" sz="2100" smtClean="0"/>
              <a:t>Enlever le dentier</a:t>
            </a:r>
          </a:p>
          <a:p>
            <a:pPr>
              <a:lnSpc>
                <a:spcPct val="80000"/>
              </a:lnSpc>
            </a:pPr>
            <a:r>
              <a:rPr lang="fr-FR" sz="2100" smtClean="0"/>
              <a:t>On regardera particulièrement l'état :</a:t>
            </a:r>
          </a:p>
          <a:p>
            <a:pPr lvl="1">
              <a:lnSpc>
                <a:spcPct val="80000"/>
              </a:lnSpc>
            </a:pPr>
            <a:r>
              <a:rPr lang="fr-FR" sz="1900" smtClean="0"/>
              <a:t>de la langue, pouvant être caractérisée de :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normale : humide et rosée,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saburrhale ou blanche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sèche ou rôtie,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lisse, vernissée, dépapillée,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lisse, luisante et rouge, </a:t>
            </a:r>
          </a:p>
          <a:p>
            <a:pPr marL="1143000" lvl="2">
              <a:lnSpc>
                <a:spcPct val="80000"/>
              </a:lnSpc>
            </a:pPr>
            <a:r>
              <a:rPr lang="fr-FR" sz="1700" smtClean="0"/>
              <a:t>tremblante. </a:t>
            </a:r>
          </a:p>
          <a:p>
            <a:pPr lvl="1">
              <a:lnSpc>
                <a:spcPct val="80000"/>
              </a:lnSpc>
            </a:pPr>
            <a:r>
              <a:rPr lang="fr-FR" sz="1900" smtClean="0"/>
              <a:t>de la denture, </a:t>
            </a:r>
          </a:p>
          <a:p>
            <a:pPr lvl="1">
              <a:lnSpc>
                <a:spcPct val="80000"/>
              </a:lnSpc>
            </a:pPr>
            <a:r>
              <a:rPr lang="fr-FR" sz="1900" smtClean="0"/>
              <a:t>des gencives, </a:t>
            </a:r>
          </a:p>
          <a:p>
            <a:pPr lvl="1">
              <a:lnSpc>
                <a:spcPct val="80000"/>
              </a:lnSpc>
            </a:pPr>
            <a:r>
              <a:rPr lang="fr-FR" sz="1900" smtClean="0"/>
              <a:t>de la face interne des joues, </a:t>
            </a:r>
          </a:p>
          <a:p>
            <a:pPr lvl="1">
              <a:lnSpc>
                <a:spcPct val="80000"/>
              </a:lnSpc>
            </a:pPr>
            <a:r>
              <a:rPr lang="fr-FR" sz="1900" smtClean="0"/>
              <a:t>du pharynx.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038" y="260350"/>
            <a:ext cx="5749925" cy="2447925"/>
          </a:xfrm>
        </p:spPr>
      </p:pic>
      <p:pic>
        <p:nvPicPr>
          <p:cNvPr id="7782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260350"/>
            <a:ext cx="3762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838" y="4652963"/>
            <a:ext cx="5267325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5588" y="3825875"/>
            <a:ext cx="3629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Inspection de l’abdomen: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70462"/>
          </a:xfrm>
        </p:spPr>
        <p:txBody>
          <a:bodyPr rtlCol="0"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000" b="1" dirty="0" smtClean="0"/>
              <a:t>Etat des téguments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⇒ coloration cutanée : pâleur, ictère</a:t>
            </a:r>
            <a:br>
              <a:rPr lang="fr-FR" dirty="0" smtClean="0"/>
            </a:br>
            <a:r>
              <a:rPr lang="fr-FR" dirty="0" smtClean="0"/>
              <a:t>⇒ cicatrices: 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chirurgicales (motif de l'intervention)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traumatiques 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⇒ érythème, éruption, hématomes, pétéchies, purpura</a:t>
            </a:r>
            <a:endParaRPr lang="fr-FR" dirty="0"/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⇒ système veineux superficiel :</a:t>
            </a:r>
            <a:br>
              <a:rPr lang="fr-FR" dirty="0" smtClean="0"/>
            </a:br>
            <a:r>
              <a:rPr lang="fr-FR" dirty="0" smtClean="0"/>
              <a:t>– habituellement à peine visibles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	</a:t>
            </a:r>
            <a:r>
              <a:rPr lang="fr-FR" dirty="0" smtClean="0"/>
              <a:t>– drainage 2/3 </a:t>
            </a:r>
            <a:r>
              <a:rPr lang="fr-FR" dirty="0" err="1" smtClean="0"/>
              <a:t>inf</a:t>
            </a:r>
            <a:r>
              <a:rPr lang="fr-FR" dirty="0" smtClean="0"/>
              <a:t> abdomen vers le bas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Dans l'hypertension portale :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– veines dilatées sus ombilicales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– se dirigeant vers le thorax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– veines dilatées péri-ombilicale en tête de méduse.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sz="4300" b="1" dirty="0" smtClean="0"/>
              <a:t>L'ombilic : </a:t>
            </a:r>
            <a:r>
              <a:rPr lang="fr-FR" b="1" dirty="0" smtClean="0"/>
              <a:t>saillant si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ascite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hernie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Inspection de l’abdomen</a:t>
            </a:r>
          </a:p>
        </p:txBody>
      </p:sp>
      <p:sp>
        <p:nvSpPr>
          <p:cNvPr id="819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r-FR" sz="2800" b="1" smtClean="0"/>
              <a:t>Forme de l’abdomen :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 • Rétracté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dénutrition grave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contracture des muscles abdominaux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• Distendu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hypertrophie du pannicule adipeux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ascite avec ombilic déplissé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météorisme abdominal ou distension gazeuse des anses intestinales et du colon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• Distendu de manière localisé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tumeur visible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distension gazeuse localisée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– en regard d'un orifice herniaire ou d'une éventration</a:t>
            </a:r>
          </a:p>
          <a:p>
            <a:pPr>
              <a:buFont typeface="Wingdings 2" pitchFamily="18" charset="2"/>
              <a:buNone/>
            </a:pPr>
            <a:endParaRPr lang="fr-FR" sz="1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Inspection de l’abdomen</a:t>
            </a:r>
          </a:p>
        </p:txBody>
      </p:sp>
      <p:sp>
        <p:nvSpPr>
          <p:cNvPr id="83970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50419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fr-FR" sz="1400" smtClean="0"/>
          </a:p>
          <a:p>
            <a:pPr>
              <a:buFont typeface="Arial" charset="0"/>
              <a:buChar char="•"/>
            </a:pPr>
            <a:r>
              <a:rPr lang="fr-FR" sz="2800" b="1" smtClean="0"/>
              <a:t>Mobilité de l’abdomen :</a:t>
            </a:r>
          </a:p>
          <a:p>
            <a:pPr>
              <a:buFont typeface="Arial" charset="0"/>
              <a:buChar char="•"/>
            </a:pPr>
            <a:endParaRPr lang="fr-FR" sz="1400" smtClean="0"/>
          </a:p>
          <a:p>
            <a:pPr>
              <a:buFont typeface="Wingdings 2" pitchFamily="18" charset="2"/>
              <a:buNone/>
            </a:pPr>
            <a:r>
              <a:rPr lang="fr-FR" sz="1400" smtClean="0"/>
              <a:t>⇒ </a:t>
            </a:r>
            <a:r>
              <a:rPr lang="fr-FR" sz="2200" smtClean="0"/>
              <a:t>mobilité abdominale normale lors de la respiration (+++)</a:t>
            </a:r>
          </a:p>
          <a:p>
            <a:pPr>
              <a:buFont typeface="Wingdings 2" pitchFamily="18" charset="2"/>
              <a:buNone/>
            </a:pPr>
            <a:r>
              <a:rPr lang="fr-FR" sz="2200" smtClean="0"/>
              <a:t>⇒ pulsations aortiques peuvent être visibles chez le sujet maigre, amplifiées dans</a:t>
            </a:r>
            <a:br>
              <a:rPr lang="fr-FR" sz="2200" smtClean="0"/>
            </a:br>
            <a:r>
              <a:rPr lang="fr-FR" sz="2200" smtClean="0"/>
              <a:t>l’anévrysme de l’aorte</a:t>
            </a:r>
          </a:p>
          <a:p>
            <a:pPr>
              <a:buFont typeface="Wingdings 2" pitchFamily="18" charset="2"/>
              <a:buNone/>
            </a:pPr>
            <a:r>
              <a:rPr lang="fr-FR" sz="2200" smtClean="0"/>
              <a:t>⇒ péristaltisme intestinal peut être visible chez le sujet maigre, augmenté dans l’occlusion</a:t>
            </a:r>
            <a:br>
              <a:rPr lang="fr-FR" sz="2200" smtClean="0"/>
            </a:br>
            <a:r>
              <a:rPr lang="fr-FR" sz="2200" smtClean="0"/>
              <a:t>intestinale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Antécédents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78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b="1" smtClean="0"/>
              <a:t>Médicaux, chirurgicaux, obstétricaux</a:t>
            </a:r>
          </a:p>
          <a:p>
            <a:pPr lvl="1"/>
            <a:r>
              <a:rPr lang="fr-FR" sz="2200" smtClean="0"/>
              <a:t>Ordre chronologique</a:t>
            </a:r>
          </a:p>
          <a:p>
            <a:pPr lvl="1"/>
            <a:r>
              <a:rPr lang="fr-FR" sz="2200" smtClean="0"/>
              <a:t>Âge du patient lors de ces maladies</a:t>
            </a:r>
          </a:p>
          <a:p>
            <a:pPr lvl="1"/>
            <a:r>
              <a:rPr lang="fr-FR" sz="2200" smtClean="0"/>
              <a:t>Transfusions</a:t>
            </a:r>
          </a:p>
          <a:p>
            <a:pPr lvl="1"/>
            <a:r>
              <a:rPr lang="fr-FR" sz="2200" smtClean="0"/>
              <a:t>Traitements</a:t>
            </a:r>
          </a:p>
          <a:p>
            <a:pPr lvl="1"/>
            <a:endParaRPr lang="fr-FR" sz="2200" smtClean="0"/>
          </a:p>
          <a:p>
            <a:pPr>
              <a:buFont typeface="Wingdings 2" pitchFamily="18" charset="2"/>
              <a:buNone/>
            </a:pPr>
            <a:r>
              <a:rPr lang="fr-FR" b="1" smtClean="0"/>
              <a:t>Familiaux</a:t>
            </a:r>
          </a:p>
          <a:p>
            <a:pPr lvl="1"/>
            <a:r>
              <a:rPr lang="fr-FR" sz="2200" smtClean="0"/>
              <a:t>Ictère, polykystose, diabète</a:t>
            </a:r>
          </a:p>
          <a:p>
            <a:pPr lvl="1"/>
            <a:r>
              <a:rPr lang="fr-FR" sz="2200" smtClean="0"/>
              <a:t>Polypes coliques, cancers</a:t>
            </a:r>
          </a:p>
          <a:p>
            <a:pPr lvl="1"/>
            <a:endParaRPr lang="fr-FR" sz="2200" smtClean="0"/>
          </a:p>
          <a:p>
            <a:pPr>
              <a:buFont typeface="Wingdings 2" pitchFamily="18" charset="2"/>
              <a:buNone/>
            </a:pPr>
            <a:r>
              <a:rPr lang="fr-FR" b="1" smtClean="0"/>
              <a:t>Voyages en pays tropicaux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Auscultation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268413"/>
            <a:ext cx="8642350" cy="51450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1800" smtClean="0"/>
              <a:t>- </a:t>
            </a:r>
            <a:r>
              <a:rPr lang="fr-FR" sz="2800" b="1" smtClean="0"/>
              <a:t>Réalisée avant la palpation et la percussion </a:t>
            </a:r>
            <a:r>
              <a:rPr lang="fr-FR" sz="2200" smtClean="0"/>
              <a:t>qui peuvent modifier la fréquence des bruits abdominaux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fr-FR" sz="180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fr-FR" sz="2800" b="1" smtClean="0"/>
              <a:t>Bruits hydro-aériques intestinaux </a:t>
            </a:r>
            <a:r>
              <a:rPr lang="fr-FR" sz="1800" b="1" smtClean="0"/>
              <a:t>: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1800" smtClean="0"/>
              <a:t>⇒ </a:t>
            </a:r>
            <a:r>
              <a:rPr lang="fr-FR" sz="2200" smtClean="0"/>
              <a:t>auscultation prolongée pendant 2 à 3 minutes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2200" smtClean="0"/>
              <a:t>⇒ les bruits normaux = cliquetis et gargouillements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2200" smtClean="0"/>
              <a:t>⇒ borborygmes : gargouillis intenses et prolongés d’un péristaltisme exagéré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2200" smtClean="0"/>
              <a:t>⇒ les bruits sont augmentés en cas de diarrhée ou de début d’occlusion intestinale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fr-FR" sz="2200" smtClean="0"/>
              <a:t>⇒ les bruits sont diminués puis ils disparaissent en cas d’iléus paralytique ou de péritonite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fr-FR" sz="18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fr-FR" sz="1800" smtClean="0"/>
          </a:p>
          <a:p>
            <a:pPr>
              <a:lnSpc>
                <a:spcPct val="90000"/>
              </a:lnSpc>
            </a:pPr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Auscultation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557338"/>
            <a:ext cx="502285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7" name="ZoneTexte 4"/>
          <p:cNvSpPr txBox="1">
            <a:spLocks noChangeArrowheads="1"/>
          </p:cNvSpPr>
          <p:nvPr/>
        </p:nvSpPr>
        <p:spPr bwMode="auto">
          <a:xfrm>
            <a:off x="395288" y="1844675"/>
            <a:ext cx="345598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>
                <a:latin typeface="Century Gothic" pitchFamily="34" charset="0"/>
              </a:rPr>
              <a:t>Souffles vasculaires </a:t>
            </a:r>
            <a:r>
              <a:rPr lang="fr-FR">
                <a:latin typeface="Century Gothic" pitchFamily="34" charset="0"/>
              </a:rPr>
              <a:t>en </a:t>
            </a:r>
            <a:r>
              <a:rPr lang="fr-FR" sz="2000">
                <a:latin typeface="Century Gothic" pitchFamily="34" charset="0"/>
              </a:rPr>
              <a:t>regard de l’aorte, des artères rénales, des artères iliaques</a:t>
            </a:r>
          </a:p>
          <a:p>
            <a:endParaRPr lang="fr-FR" sz="2000">
              <a:latin typeface="Century Gothic" pitchFamily="34" charset="0"/>
            </a:endParaRPr>
          </a:p>
          <a:p>
            <a:r>
              <a:rPr lang="fr-FR" sz="2000">
                <a:latin typeface="Century Gothic" pitchFamily="34" charset="0"/>
              </a:rPr>
              <a:t>Ne pas appuyer trop fort pour ne pas créer un souffle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Palpation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 fontScale="925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fr-FR" sz="3200" b="1" dirty="0"/>
              <a:t>Palpation superficielle de la paroi abdominale : </a:t>
            </a:r>
            <a:r>
              <a:rPr lang="fr-FR" dirty="0"/>
              <a:t/>
            </a:r>
            <a:br>
              <a:rPr lang="fr-FR" dirty="0"/>
            </a:br>
            <a:r>
              <a:rPr lang="fr-FR" sz="2600" dirty="0"/>
              <a:t>⇒ plans cutanés : Normalement le tégument se laisse pincer entre le pouce et l'index sans garder de plis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600" dirty="0"/>
              <a:t>	</a:t>
            </a:r>
            <a:r>
              <a:rPr lang="fr-FR" sz="2600" dirty="0" smtClean="0"/>
              <a:t>Présence </a:t>
            </a:r>
            <a:r>
              <a:rPr lang="fr-FR" sz="2600" dirty="0"/>
              <a:t>de plis 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600" dirty="0"/>
              <a:t>			- œdème sous-cutané (godet mou, blanc)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2600" dirty="0"/>
              <a:t>			- peau flasque : déshydratation </a:t>
            </a:r>
            <a:br>
              <a:rPr lang="fr-FR" sz="2600" dirty="0"/>
            </a:br>
            <a:r>
              <a:rPr lang="fr-FR" sz="2600" dirty="0"/>
              <a:t>⇒ paroi musculaire :</a:t>
            </a:r>
            <a:br>
              <a:rPr lang="fr-FR" sz="2600" dirty="0"/>
            </a:br>
            <a:r>
              <a:rPr lang="fr-FR" sz="2600" dirty="0"/>
              <a:t>* normalement élastique</a:t>
            </a:r>
            <a:br>
              <a:rPr lang="fr-FR" sz="2600" dirty="0"/>
            </a:br>
            <a:r>
              <a:rPr lang="fr-FR" sz="2600" dirty="0"/>
              <a:t>* tendue et résistante de façon localisée ou diffuse </a:t>
            </a:r>
            <a:endParaRPr lang="fr-FR" sz="26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fr-FR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Palpation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fr-FR" sz="2800" smtClean="0"/>
          </a:p>
          <a:p>
            <a:pPr>
              <a:lnSpc>
                <a:spcPct val="90000"/>
              </a:lnSpc>
            </a:pPr>
            <a:r>
              <a:rPr lang="fr-FR" sz="2900" b="1" smtClean="0"/>
              <a:t>Au </a:t>
            </a:r>
            <a:r>
              <a:rPr lang="fr-FR" sz="2800" b="1" smtClean="0"/>
              <a:t>niveau musculaire, on recherchera l'existence </a:t>
            </a:r>
          </a:p>
          <a:p>
            <a:pPr>
              <a:lnSpc>
                <a:spcPct val="90000"/>
              </a:lnSpc>
            </a:pPr>
            <a:endParaRPr lang="fr-FR" sz="2800" b="1" smtClean="0"/>
          </a:p>
          <a:p>
            <a:pPr lvl="1">
              <a:lnSpc>
                <a:spcPct val="90000"/>
              </a:lnSpc>
            </a:pPr>
            <a:r>
              <a:rPr lang="fr-FR" sz="2400" smtClean="0"/>
              <a:t>d'une </a:t>
            </a:r>
            <a:r>
              <a:rPr lang="fr-FR" sz="2400" u="sng" smtClean="0"/>
              <a:t>contracture</a:t>
            </a:r>
            <a:r>
              <a:rPr lang="fr-FR" sz="2400" smtClean="0"/>
              <a:t> = rigidité pariétale réflexe due à une contraction involontaire, douloureuse, permanente et invincible de la paroi ; </a:t>
            </a:r>
          </a:p>
          <a:p>
            <a:pPr lvl="1">
              <a:lnSpc>
                <a:spcPct val="90000"/>
              </a:lnSpc>
            </a:pPr>
            <a:endParaRPr lang="fr-FR" sz="2400" smtClean="0"/>
          </a:p>
          <a:p>
            <a:pPr lvl="1">
              <a:lnSpc>
                <a:spcPct val="90000"/>
              </a:lnSpc>
            </a:pPr>
            <a:r>
              <a:rPr lang="fr-FR" sz="2400" smtClean="0"/>
              <a:t>d'une </a:t>
            </a:r>
            <a:r>
              <a:rPr lang="fr-FR" sz="2400" u="sng" smtClean="0"/>
              <a:t>défense</a:t>
            </a:r>
            <a:r>
              <a:rPr lang="fr-FR" sz="2400" smtClean="0"/>
              <a:t> : la contraction musculaire peut ici être vaincue par le tact ou la persuasion, ou, au contraire, être aggravée par une palpation brusque. </a:t>
            </a:r>
          </a:p>
          <a:p>
            <a:pPr>
              <a:lnSpc>
                <a:spcPct val="90000"/>
              </a:lnSpc>
            </a:pPr>
            <a:endParaRPr lang="fr-FR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Palpation profonde du contenu abdominal :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 rtlCol="0"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préciser l'état des organes abdominaux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trouver une masse abdominale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⇒ normalement, peuvent être perçus : 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 colon gauche dans le flanc gauche qui roule sous la main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 caecum dans la fosse iliaque droite, 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 bord inférieur du foie dans l’hypochondre droit, </a:t>
            </a:r>
          </a:p>
          <a:p>
            <a:pPr marL="822960"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fr-FR" dirty="0" smtClean="0"/>
              <a:t>le rein droit </a:t>
            </a:r>
            <a:r>
              <a:rPr lang="fr-FR" dirty="0" err="1" smtClean="0"/>
              <a:t>ptosé</a:t>
            </a:r>
            <a:r>
              <a:rPr lang="fr-FR" dirty="0" smtClean="0"/>
              <a:t> chez le sujet maigre dans la fosse lombaire droite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Sensibilité abdominale :</a:t>
            </a:r>
          </a:p>
        </p:txBody>
      </p:sp>
      <p:sp>
        <p:nvSpPr>
          <p:cNvPr id="9625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z="2200" smtClean="0"/>
              <a:t>⇒ </a:t>
            </a:r>
            <a:r>
              <a:rPr lang="fr-FR" sz="2100" b="1" smtClean="0"/>
              <a:t>hyperesthésie cutanée </a:t>
            </a:r>
            <a:r>
              <a:rPr lang="fr-FR" sz="2100" smtClean="0"/>
              <a:t>au cours des péritonites aiguës</a:t>
            </a:r>
          </a:p>
          <a:p>
            <a:pPr>
              <a:buFont typeface="Wingdings 2" pitchFamily="18" charset="2"/>
              <a:buNone/>
            </a:pPr>
            <a:endParaRPr lang="fr-FR" sz="2100" smtClean="0"/>
          </a:p>
          <a:p>
            <a:pPr>
              <a:buFont typeface="Wingdings 2" pitchFamily="18" charset="2"/>
              <a:buNone/>
            </a:pPr>
            <a:r>
              <a:rPr lang="fr-FR" sz="2100" smtClean="0"/>
              <a:t>⇒ </a:t>
            </a:r>
            <a:r>
              <a:rPr lang="fr-FR" sz="2100" b="1" smtClean="0"/>
              <a:t>douleur provoquée par la palpation </a:t>
            </a:r>
            <a:r>
              <a:rPr lang="fr-FR" sz="2100" smtClean="0"/>
              <a:t>:</a:t>
            </a:r>
            <a:br>
              <a:rPr lang="fr-FR" sz="2100" smtClean="0"/>
            </a:br>
            <a:r>
              <a:rPr lang="fr-FR" sz="2100" smtClean="0"/>
              <a:t>* douleur de l’hypochondre droit : point vésiculaire ; signe de Murphy : douleur à la palpation de la région vésiculaire sous costale droite, accompagnée d’une inhibition respiratoire</a:t>
            </a:r>
            <a:br>
              <a:rPr lang="fr-FR" sz="2100" smtClean="0"/>
            </a:br>
            <a:r>
              <a:rPr lang="fr-FR" sz="2100" smtClean="0"/>
              <a:t>* douleur de la fosse iliaque droite : point de Mac Burney au milieu de la ligne joignant l’épine iliaque antéro-supérieure à l’ombilic</a:t>
            </a:r>
            <a:br>
              <a:rPr lang="fr-FR" sz="2100" smtClean="0"/>
            </a:br>
            <a:r>
              <a:rPr lang="fr-FR" sz="2100" smtClean="0"/>
              <a:t>* douleur de la fosse iliaque gauche : en regard du sigmoïde</a:t>
            </a:r>
          </a:p>
          <a:p>
            <a:pPr>
              <a:buFont typeface="Wingdings 2" pitchFamily="18" charset="2"/>
              <a:buNone/>
            </a:pPr>
            <a:endParaRPr lang="fr-FR" sz="2100" smtClean="0"/>
          </a:p>
          <a:p>
            <a:pPr>
              <a:buFont typeface="Wingdings 2" pitchFamily="18" charset="2"/>
              <a:buNone/>
            </a:pPr>
            <a:r>
              <a:rPr lang="fr-FR" sz="2100" smtClean="0"/>
              <a:t>⇒</a:t>
            </a:r>
            <a:r>
              <a:rPr lang="fr-FR" sz="2100" b="1" smtClean="0"/>
              <a:t> douleur de rebond </a:t>
            </a:r>
            <a:r>
              <a:rPr lang="fr-FR" sz="2100" smtClean="0"/>
              <a:t>: provoquée par la décompression, traduit une souffrance péritonéale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fr-FR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98306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r-FR" smtClean="0"/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8" y="188913"/>
            <a:ext cx="872172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Palpation du foie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0354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6825"/>
            <a:ext cx="8507413" cy="5257800"/>
          </a:xfrm>
        </p:spPr>
        <p:txBody>
          <a:bodyPr/>
          <a:lstStyle/>
          <a:p>
            <a:r>
              <a:rPr lang="fr-FR" sz="1800" smtClean="0"/>
              <a:t>Main droite de l'examinateur placée sur le côté droit de l'abdomen, parallèle au muscle grand droit, l'extrémité des doigts au-dessous de la limite inférieure de la matité hépatique ; </a:t>
            </a:r>
          </a:p>
          <a:p>
            <a:r>
              <a:rPr lang="fr-FR" sz="1800" smtClean="0"/>
              <a:t>Main gauche derrière le dos du malade, parallèlement aux 11ème et 12ème côtes et doit tirer vers l'avant pour favoriser la palpation du foie.</a:t>
            </a:r>
          </a:p>
          <a:p>
            <a:r>
              <a:rPr lang="fr-FR" sz="1800" smtClean="0"/>
              <a:t>On demande au sujet de respirer profondément. Le bord inférieur du foie peut alors être palpé, à l'état normal, il se présente comme une crête ferme, nette, régulière, lisse</a:t>
            </a:r>
          </a:p>
        </p:txBody>
      </p:sp>
      <p:pic>
        <p:nvPicPr>
          <p:cNvPr id="100355" name="Picture 1" descr="http://ifr48.timone.univ-mrs.fr/Dictionnaire_semiologie/photos/abdo/pa_fo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4076700"/>
            <a:ext cx="3935413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Rate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2402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7463" cy="4525963"/>
          </a:xfrm>
        </p:spPr>
        <p:txBody>
          <a:bodyPr/>
          <a:lstStyle/>
          <a:p>
            <a:r>
              <a:rPr lang="fr-FR" sz="2000" smtClean="0"/>
              <a:t>normalement pas palpable chez le sujet adulte</a:t>
            </a:r>
          </a:p>
          <a:p>
            <a:endParaRPr lang="fr-FR" sz="2000" smtClean="0"/>
          </a:p>
          <a:p>
            <a:r>
              <a:rPr lang="fr-FR" sz="2000" smtClean="0"/>
              <a:t>main gauche derrière la partie gauche de la paroi thoracique du sujet afin de pouvoir tirer en avant</a:t>
            </a:r>
          </a:p>
          <a:p>
            <a:endParaRPr lang="fr-FR" sz="2000" smtClean="0"/>
          </a:p>
          <a:p>
            <a:r>
              <a:rPr lang="fr-FR" sz="2000" smtClean="0"/>
              <a:t>main droite se positionne sous le rebord costal gauche et appuie en direction de l'organe.</a:t>
            </a:r>
          </a:p>
        </p:txBody>
      </p:sp>
      <p:pic>
        <p:nvPicPr>
          <p:cNvPr id="102403" name="Picture 1" descr="http://ifr48.timone.univ-mrs.fr/Dictionnaire_semiologie/images/abdo/r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404813"/>
            <a:ext cx="3529013" cy="605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Percussion de l’abdomen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2122488"/>
          </a:xfrm>
        </p:spPr>
        <p:txBody>
          <a:bodyPr rtlCol="0">
            <a:normAutofit fontScale="70000" lnSpcReduction="20000"/>
          </a:bodyPr>
          <a:lstStyle/>
          <a:p>
            <a:pPr marL="448056" indent="-384048" fontAlgn="auto">
              <a:spcAft>
                <a:spcPts val="0"/>
              </a:spcAft>
              <a:buFontTx/>
              <a:buChar char="-"/>
              <a:defRPr/>
            </a:pPr>
            <a:r>
              <a:rPr lang="fr-FR" b="1" u="sng" dirty="0" smtClean="0"/>
              <a:t>Méthode :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⇒ le médius gauche appliqué sur la paroi abdominale est percuté par les quatre derniers</a:t>
            </a:r>
            <a:br>
              <a:rPr lang="fr-FR" dirty="0" smtClean="0"/>
            </a:br>
            <a:r>
              <a:rPr lang="fr-FR" dirty="0" smtClean="0"/>
              <a:t>doigts de la main droite</a:t>
            </a:r>
            <a:br>
              <a:rPr lang="fr-FR" dirty="0" smtClean="0"/>
            </a:br>
            <a:r>
              <a:rPr lang="fr-FR" dirty="0" smtClean="0"/>
              <a:t>⇒ rechercher : matité, sonorité, tympanisme</a:t>
            </a:r>
            <a:br>
              <a:rPr lang="fr-FR" dirty="0" smtClean="0"/>
            </a:br>
            <a:r>
              <a:rPr lang="fr-FR" dirty="0" smtClean="0"/>
              <a:t>⇒ abdomen normalement sonore</a:t>
            </a:r>
          </a:p>
          <a:p>
            <a:pPr marL="448056" indent="-384048" fontAlgn="auto">
              <a:spcAft>
                <a:spcPts val="0"/>
              </a:spcAft>
              <a:buFontTx/>
              <a:buChar char="-"/>
              <a:defRPr/>
            </a:pPr>
            <a:r>
              <a:rPr lang="fr-FR" dirty="0" smtClean="0"/>
              <a:t> </a:t>
            </a:r>
          </a:p>
        </p:txBody>
      </p:sp>
      <p:pic>
        <p:nvPicPr>
          <p:cNvPr id="104451" name="Picture 2" descr="http://ifr48.timone.univ-mrs.fr/Dictionnaire_semiologie/photos/abdo/pe_foi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74900" y="3627438"/>
            <a:ext cx="4357688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736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Consommation d’alcool par jour:</a:t>
            </a:r>
          </a:p>
          <a:p>
            <a:endParaRPr lang="fr-FR" smtClean="0"/>
          </a:p>
          <a:p>
            <a:pPr lvl="1"/>
            <a:r>
              <a:rPr lang="fr-FR" sz="2200" smtClean="0"/>
              <a:t>Un verre= 10g d’alcool pur (qq soit le type d’alcool)</a:t>
            </a:r>
          </a:p>
          <a:p>
            <a:pPr lvl="1"/>
            <a:endParaRPr lang="fr-FR" smtClean="0"/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3779838"/>
            <a:ext cx="8709025" cy="281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ATCD toxiques</a:t>
            </a:r>
            <a: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Percussion de l’abdomen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-"/>
            </a:pPr>
            <a:r>
              <a:rPr lang="fr-FR" sz="2800" b="1" u="sng" smtClean="0"/>
              <a:t>Percussion du foie </a:t>
            </a:r>
            <a:r>
              <a:rPr lang="fr-FR" sz="2800" smtClean="0"/>
              <a:t>:</a:t>
            </a:r>
            <a:br>
              <a:rPr lang="fr-FR" sz="2800" smtClean="0"/>
            </a:br>
            <a:r>
              <a:rPr lang="fr-FR" sz="2800" smtClean="0"/>
              <a:t>⇒ </a:t>
            </a:r>
            <a:r>
              <a:rPr lang="fr-FR" sz="2400" smtClean="0">
                <a:latin typeface="Calibri" pitchFamily="34" charset="0"/>
              </a:rPr>
              <a:t>sur la ligne médio-claviculaire droite, en débutant sous l’ombilic et en remontant.</a:t>
            </a:r>
            <a:br>
              <a:rPr lang="fr-FR" sz="2400" smtClean="0">
                <a:latin typeface="Calibri" pitchFamily="34" charset="0"/>
              </a:rPr>
            </a:br>
            <a:r>
              <a:rPr lang="fr-FR" sz="2400" smtClean="0">
                <a:latin typeface="Calibri" pitchFamily="34" charset="0"/>
              </a:rPr>
              <a:t>Repérer</a:t>
            </a:r>
            <a:br>
              <a:rPr lang="fr-FR" sz="2400" smtClean="0">
                <a:latin typeface="Calibri" pitchFamily="34" charset="0"/>
              </a:rPr>
            </a:br>
            <a:r>
              <a:rPr lang="fr-FR" sz="2400" smtClean="0">
                <a:latin typeface="Calibri" pitchFamily="34" charset="0"/>
              </a:rPr>
              <a:t>le bord inférieur et le bord supérieur du foie</a:t>
            </a:r>
            <a:br>
              <a:rPr lang="fr-FR" sz="2400" smtClean="0">
                <a:latin typeface="Calibri" pitchFamily="34" charset="0"/>
              </a:rPr>
            </a:br>
            <a:r>
              <a:rPr lang="fr-FR" sz="2400" smtClean="0">
                <a:latin typeface="Calibri" pitchFamily="34" charset="0"/>
              </a:rPr>
              <a:t>⇒ hauteur hépatique normale : 6 à 12 centimètres sur la ligne médio-claviculaire droite (</a:t>
            </a:r>
            <a:r>
              <a:rPr lang="fr-FR" sz="2400" smtClean="0">
                <a:solidFill>
                  <a:srgbClr val="E4E4E4"/>
                </a:solidFill>
                <a:latin typeface="Calibri" pitchFamily="34" charset="0"/>
              </a:rPr>
              <a:t>mesure de la flèche hépatique</a:t>
            </a:r>
            <a:r>
              <a:rPr lang="fr-FR" sz="2400" smtClean="0">
                <a:latin typeface="Calibri" pitchFamily="34" charset="0"/>
              </a:rPr>
              <a:t>)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fr-FR" sz="2800" smtClean="0"/>
              <a:t> </a:t>
            </a:r>
            <a:r>
              <a:rPr lang="fr-FR" sz="2800" b="1" u="sng" smtClean="0"/>
              <a:t>Percussion de la rate </a:t>
            </a:r>
            <a:r>
              <a:rPr lang="fr-FR" sz="2800" smtClean="0"/>
              <a:t>: </a:t>
            </a:r>
            <a:r>
              <a:rPr lang="fr-FR" sz="2400" smtClean="0">
                <a:latin typeface="Calibri" pitchFamily="34" charset="0"/>
              </a:rPr>
              <a:t>une matité remplace le tympanisme de l’estomac et du colon en cas de</a:t>
            </a:r>
            <a:br>
              <a:rPr lang="fr-FR" sz="2400" smtClean="0">
                <a:latin typeface="Calibri" pitchFamily="34" charset="0"/>
              </a:rPr>
            </a:br>
            <a:r>
              <a:rPr lang="fr-FR" sz="2400" smtClean="0">
                <a:latin typeface="Calibri" pitchFamily="34" charset="0"/>
              </a:rPr>
              <a:t>splénomégalie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Anomalies percussion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 rtlCol="0">
            <a:normAutofit fontScale="9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b="1" dirty="0" smtClean="0"/>
              <a:t>Matité hypogastrique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vessie pleine, globe vésical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utérus hypertrophié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fr-FR" dirty="0" smtClean="0"/>
              <a:t> </a:t>
            </a:r>
            <a:r>
              <a:rPr lang="fr-FR" b="1" dirty="0" smtClean="0"/>
              <a:t>Matité déclive : ascite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concave en haut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mobile avec les mouvements du malade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• </a:t>
            </a:r>
            <a:r>
              <a:rPr lang="fr-FR" b="1" dirty="0" smtClean="0"/>
              <a:t>Matité localisée : masse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• </a:t>
            </a:r>
            <a:r>
              <a:rPr lang="fr-FR" b="1" dirty="0" smtClean="0"/>
              <a:t>Tympanisme pré hépatique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interposition d’une anse digestive</a:t>
            </a:r>
          </a:p>
          <a:p>
            <a:pPr marL="448056" indent="-38404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/>
              <a:t>	– pneumopéritoine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Recherche d’une ascite: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825" y="1600200"/>
            <a:ext cx="5616575" cy="4997450"/>
          </a:xfrm>
        </p:spPr>
        <p:txBody>
          <a:bodyPr rtlCol="0">
            <a:normAutofit fontScale="47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	</a:t>
            </a:r>
            <a:r>
              <a:rPr lang="fr-FR" sz="3800" dirty="0" smtClean="0"/>
              <a:t>Epanchement </a:t>
            </a:r>
            <a:r>
              <a:rPr lang="fr-FR" sz="3800" dirty="0"/>
              <a:t>dans la cavité péritonéale d’un </a:t>
            </a:r>
            <a:r>
              <a:rPr lang="fr-FR" sz="3800" dirty="0" smtClean="0"/>
              <a:t>liquide généralement </a:t>
            </a:r>
            <a:r>
              <a:rPr lang="fr-FR" sz="3800" dirty="0"/>
              <a:t>citrin </a:t>
            </a:r>
            <a:endParaRPr lang="fr-FR" sz="3800" dirty="0" smtClean="0"/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sz="3800" dirty="0" smtClean="0"/>
              <a:t>-	</a:t>
            </a:r>
            <a:r>
              <a:rPr lang="fr-FR" sz="3800" b="1" dirty="0" smtClean="0"/>
              <a:t>Inspection </a:t>
            </a:r>
            <a:r>
              <a:rPr lang="fr-FR" sz="3800" dirty="0" smtClean="0"/>
              <a:t>: distension globale de l’abdomen avec ombilic déplissé</a:t>
            </a:r>
          </a:p>
          <a:p>
            <a:pPr marL="448056" indent="-384048" fontAlgn="auto">
              <a:spcAft>
                <a:spcPts val="0"/>
              </a:spcAft>
              <a:buFontTx/>
              <a:buChar char="-"/>
              <a:defRPr/>
            </a:pPr>
            <a:r>
              <a:rPr lang="fr-FR" sz="3800" b="1" dirty="0" smtClean="0"/>
              <a:t>Percussion :</a:t>
            </a:r>
            <a:r>
              <a:rPr lang="fr-FR" sz="3800" dirty="0" smtClean="0"/>
              <a:t/>
            </a:r>
            <a:br>
              <a:rPr lang="fr-FR" sz="3800" dirty="0" smtClean="0"/>
            </a:br>
            <a:r>
              <a:rPr lang="fr-FR" sz="3800" dirty="0" smtClean="0"/>
              <a:t>⇒ matité des zones déclives de l’abdomen</a:t>
            </a:r>
            <a:br>
              <a:rPr lang="fr-FR" sz="3800" dirty="0" smtClean="0"/>
            </a:br>
            <a:r>
              <a:rPr lang="fr-FR" sz="3800" dirty="0" smtClean="0"/>
              <a:t>⇒ tympanisme au sommet de l’abdomen</a:t>
            </a:r>
            <a:br>
              <a:rPr lang="fr-FR" sz="3800" dirty="0" smtClean="0"/>
            </a:br>
            <a:r>
              <a:rPr lang="fr-FR" sz="3800" dirty="0" smtClean="0"/>
              <a:t>⇒ matité à limite supérieure concave en haut</a:t>
            </a:r>
            <a:br>
              <a:rPr lang="fr-FR" sz="3800" dirty="0" smtClean="0"/>
            </a:br>
            <a:r>
              <a:rPr lang="fr-FR" sz="3800" dirty="0" smtClean="0"/>
              <a:t>⇒ matité mobile avec les mouvements du malade</a:t>
            </a:r>
          </a:p>
          <a:p>
            <a:pPr marL="448056" indent="-384048" fontAlgn="auto">
              <a:spcAft>
                <a:spcPts val="0"/>
              </a:spcAft>
              <a:buFontTx/>
              <a:buChar char="-"/>
              <a:defRPr/>
            </a:pPr>
            <a:r>
              <a:rPr lang="fr-FR" sz="3800" dirty="0" smtClean="0"/>
              <a:t> </a:t>
            </a:r>
            <a:r>
              <a:rPr lang="fr-FR" sz="3800" b="1" dirty="0" smtClean="0"/>
              <a:t>Signe du flot </a:t>
            </a:r>
            <a:r>
              <a:rPr lang="fr-FR" sz="3800" dirty="0" smtClean="0"/>
              <a:t>: vibration perçue par la main posée sur un flanc à partir d’une percussion de l’</a:t>
            </a:r>
            <a:r>
              <a:rPr lang="fr-FR" sz="3800" dirty="0" err="1" smtClean="0"/>
              <a:t>autreflanc</a:t>
            </a:r>
            <a:r>
              <a:rPr lang="fr-FR" sz="3800" dirty="0" smtClean="0"/>
              <a:t> ; le bord cubital de la main d’une aide est appliqué sur la ligne médiane afin d’éviter la simple</a:t>
            </a:r>
            <a:br>
              <a:rPr lang="fr-FR" sz="3800" dirty="0" smtClean="0"/>
            </a:br>
            <a:r>
              <a:rPr lang="fr-FR" sz="3800" dirty="0" smtClean="0"/>
              <a:t>transmission par la paroi</a:t>
            </a:r>
          </a:p>
          <a:p>
            <a:pPr marL="448056" indent="-384048" fontAlgn="auto">
              <a:spcAft>
                <a:spcPts val="0"/>
              </a:spcAft>
              <a:buFontTx/>
              <a:buChar char="-"/>
              <a:defRPr/>
            </a:pPr>
            <a:r>
              <a:rPr lang="fr-FR" sz="3800" dirty="0" smtClean="0"/>
              <a:t> </a:t>
            </a:r>
            <a:r>
              <a:rPr lang="fr-FR" sz="3800" b="1" dirty="0" smtClean="0"/>
              <a:t>Signe du glaçon </a:t>
            </a:r>
            <a:r>
              <a:rPr lang="fr-FR" sz="3800" dirty="0" smtClean="0"/>
              <a:t>: choc en retour après la percussion du foie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341438"/>
            <a:ext cx="2409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436562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Examen de la marge anale </a:t>
            </a: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12642" name="Espace réservé du contenu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5003800"/>
          </a:xfrm>
        </p:spPr>
        <p:txBody>
          <a:bodyPr/>
          <a:lstStyle/>
          <a:p>
            <a:r>
              <a:rPr lang="fr-FR" sz="2400" smtClean="0"/>
              <a:t>se fait sur un sujet en position genu-pectorale ou, à défaut, sur un sujet en décubitus latéral. </a:t>
            </a:r>
          </a:p>
          <a:p>
            <a:r>
              <a:rPr lang="fr-FR" sz="2400" smtClean="0"/>
              <a:t>Rechercher des lésions cutanées, un orifice fistuleux, une tuméfaction, une fissure (déplisser la marge), une procidence ou un prolapsus.</a:t>
            </a:r>
          </a:p>
          <a:p>
            <a:endParaRPr lang="fr-FR" sz="1800" smtClean="0"/>
          </a:p>
          <a:p>
            <a:endParaRPr lang="fr-FR" smtClean="0"/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359092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16338"/>
            <a:ext cx="3609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Toucher rectal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25" y="1341438"/>
            <a:ext cx="8229600" cy="5113337"/>
          </a:xfrm>
        </p:spPr>
        <p:txBody>
          <a:bodyPr rtlCol="0">
            <a:normAutofit fontScale="62500" lnSpcReduction="2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Tonicité et sensibilité du canal anal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Etat de la paroi rectale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Contenu intra rectal </a:t>
            </a:r>
            <a:r>
              <a:rPr lang="fr-FR" dirty="0" smtClean="0"/>
              <a:t>: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 Tumeur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 Sténose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 Matières fécales voire fécalome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Cul de sac de Douglas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 Douleur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 Comblement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Prostate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-lobes réguliers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-sillon médian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/>
              <a:t>Examen du doigtier après examen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Présence de selles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Glaires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fr-FR" dirty="0" smtClean="0"/>
              <a:t>– Sang</a:t>
            </a:r>
          </a:p>
        </p:txBody>
      </p:sp>
      <p:pic>
        <p:nvPicPr>
          <p:cNvPr id="114691" name="Picture 2" descr="http://www.proktos.com/espaces-publiques/espace-patient/vous-allez-avoir/V-A-V-Images/genu-pector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0250" y="1484313"/>
            <a:ext cx="4495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2" name="Picture 4" descr="http://www.proktos.com/espaces-publiques/espace-patient/vous-allez-avoir/V-A-V-Images/decubitus-later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4263" y="4106863"/>
            <a:ext cx="38544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Conclusion</a:t>
            </a:r>
          </a:p>
        </p:txBody>
      </p:sp>
      <p:sp>
        <p:nvSpPr>
          <p:cNvPr id="116738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fr-FR" sz="2400" smtClean="0"/>
              <a:t>Corrélation physiopathologie</a:t>
            </a:r>
          </a:p>
          <a:p>
            <a:r>
              <a:rPr lang="fr-FR" sz="2400" smtClean="0"/>
              <a:t>+++ vocabulaire</a:t>
            </a:r>
          </a:p>
          <a:p>
            <a:r>
              <a:rPr lang="fr-FR" sz="2400" smtClean="0"/>
              <a:t>Description précise des signes</a:t>
            </a:r>
          </a:p>
          <a:p>
            <a:r>
              <a:rPr lang="fr-FR" sz="2400" smtClean="0"/>
              <a:t>Interrogatoire policier</a:t>
            </a:r>
          </a:p>
          <a:p>
            <a:r>
              <a:rPr lang="fr-FR" sz="2400" smtClean="0"/>
              <a:t>Ne pas négliger l’inspection +++</a:t>
            </a:r>
          </a:p>
          <a:p>
            <a:r>
              <a:rPr lang="fr-FR" sz="2400" smtClean="0"/>
              <a:t>Palpation percussion: s’entraîner +++</a:t>
            </a:r>
          </a:p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63708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fr-FR" b="1" smtClean="0"/>
              <a:t>	Tabac:</a:t>
            </a:r>
          </a:p>
          <a:p>
            <a:pPr lvl="1"/>
            <a:r>
              <a:rPr lang="fr-FR" sz="2200" smtClean="0"/>
              <a:t>Nb de cigarettes/jour, durée d’exposition, </a:t>
            </a:r>
          </a:p>
          <a:p>
            <a:pPr lvl="1"/>
            <a:r>
              <a:rPr lang="fr-FR" sz="2200" smtClean="0"/>
              <a:t>Consommation en paquet années:</a:t>
            </a:r>
          </a:p>
          <a:p>
            <a:pPr lvl="1">
              <a:buFont typeface="Verdana" pitchFamily="34" charset="0"/>
              <a:buNone/>
            </a:pPr>
            <a:r>
              <a:rPr lang="fr-FR" sz="2200" smtClean="0"/>
              <a:t>Ex: 20 cigarettes par jour (1paquet) pendant 10 ans</a:t>
            </a:r>
          </a:p>
          <a:p>
            <a:pPr lvl="1">
              <a:buFont typeface="Verdana" pitchFamily="34" charset="0"/>
              <a:buNone/>
            </a:pPr>
            <a:r>
              <a:rPr lang="fr-FR" sz="2200" smtClean="0"/>
              <a:t>= 10 paquets années</a:t>
            </a:r>
          </a:p>
          <a:p>
            <a:pPr lvl="1"/>
            <a:endParaRPr lang="fr-FR" smtClean="0"/>
          </a:p>
          <a:p>
            <a:pPr lvl="1">
              <a:buFont typeface="Verdana" pitchFamily="34" charset="0"/>
              <a:buNone/>
            </a:pPr>
            <a:r>
              <a:rPr lang="fr-FR" sz="3000" b="1" smtClean="0"/>
              <a:t>Toxicomanie: </a:t>
            </a:r>
            <a:r>
              <a:rPr lang="fr-FR" sz="2400" smtClean="0"/>
              <a:t>produit, voie d’administration</a:t>
            </a:r>
          </a:p>
          <a:p>
            <a:pPr lvl="1">
              <a:buFont typeface="Arial" charset="0"/>
              <a:buChar char="•"/>
            </a:pPr>
            <a:endParaRPr lang="fr-FR" sz="3200" smtClean="0"/>
          </a:p>
          <a:p>
            <a:pPr lvl="1">
              <a:buFont typeface="Verdana" pitchFamily="34" charset="0"/>
              <a:buNone/>
            </a:pPr>
            <a:r>
              <a:rPr lang="fr-FR" sz="3000" b="1" smtClean="0"/>
              <a:t>Toxiques</a:t>
            </a:r>
            <a:r>
              <a:rPr lang="fr-FR" sz="3200" smtClean="0"/>
              <a:t>: </a:t>
            </a:r>
            <a:r>
              <a:rPr lang="fr-FR" sz="2400" smtClean="0"/>
              <a:t>professionnels, loisirs</a:t>
            </a:r>
          </a:p>
          <a:p>
            <a:pPr lvl="1"/>
            <a:endParaRPr lang="fr-FR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09600" y="419894"/>
            <a:ext cx="8229600" cy="13990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484632" fontAlgn="auto">
              <a:spcAft>
                <a:spcPts val="0"/>
              </a:spcAft>
              <a:defRPr/>
            </a:pPr>
            <a:r>
              <a:rPr lang="fr-FR" sz="4200" b="1" i="1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ATCD toxiques</a:t>
            </a:r>
            <a:r>
              <a:rPr lang="fr-FR" sz="4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fr-FR" sz="4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r-FR" sz="420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(1)Les douleurs abdominales</a:t>
            </a: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805487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fr-FR" sz="5500" smtClean="0"/>
              <a:t> </a:t>
            </a:r>
            <a:r>
              <a:rPr lang="fr-FR" sz="3200" b="1" smtClean="0"/>
              <a:t>1.Type et intensité : </a:t>
            </a:r>
          </a:p>
          <a:p>
            <a:pPr lvl="1"/>
            <a:r>
              <a:rPr lang="fr-FR" sz="2200" smtClean="0"/>
              <a:t>à type de </a:t>
            </a:r>
            <a:r>
              <a:rPr lang="fr-FR" sz="2200" u="sng" smtClean="0"/>
              <a:t>crampes</a:t>
            </a:r>
            <a:r>
              <a:rPr lang="fr-FR" sz="2200" smtClean="0"/>
              <a:t>, se traduisant par une sensation de contraction et de torsion ; </a:t>
            </a:r>
          </a:p>
          <a:p>
            <a:pPr lvl="1"/>
            <a:r>
              <a:rPr lang="fr-FR" sz="2200" smtClean="0"/>
              <a:t>à type de </a:t>
            </a:r>
            <a:r>
              <a:rPr lang="fr-FR" sz="2200" u="sng" smtClean="0"/>
              <a:t>brûlures</a:t>
            </a:r>
            <a:r>
              <a:rPr lang="fr-FR" sz="2200" smtClean="0"/>
              <a:t>, habituellement de siège épigastrique, localisées ou irradiant vers le haut ; </a:t>
            </a:r>
          </a:p>
          <a:p>
            <a:pPr lvl="1"/>
            <a:r>
              <a:rPr lang="fr-FR" sz="2200" smtClean="0"/>
              <a:t>à type de </a:t>
            </a:r>
            <a:r>
              <a:rPr lang="fr-FR" sz="2200" u="sng" smtClean="0"/>
              <a:t>crise solaire</a:t>
            </a:r>
            <a:r>
              <a:rPr lang="fr-FR" sz="2200" smtClean="0"/>
              <a:t>: violente douleur épigastrique, d'apparition brutale, pouvant être syncopale et souvent associée à des sueurs, nausées, vomissements. Souvent  témoin d'une pathologie pancréatique. </a:t>
            </a:r>
          </a:p>
          <a:p>
            <a:pPr lvl="1"/>
            <a:r>
              <a:rPr lang="fr-FR" sz="2200" smtClean="0"/>
              <a:t>à type de </a:t>
            </a:r>
            <a:r>
              <a:rPr lang="fr-FR" sz="2200" u="sng" smtClean="0"/>
              <a:t>pesanteur</a:t>
            </a:r>
            <a:r>
              <a:rPr lang="fr-FR" sz="2200" smtClean="0"/>
              <a:t>  </a:t>
            </a:r>
          </a:p>
          <a:p>
            <a:pPr lvl="1">
              <a:buFont typeface="Verdana" pitchFamily="34" charset="0"/>
              <a:buNone/>
            </a:pPr>
            <a:r>
              <a:rPr lang="fr-FR" sz="3200" b="1" smtClean="0"/>
              <a:t>2. Siège</a:t>
            </a:r>
          </a:p>
          <a:p>
            <a:pPr lvl="1">
              <a:buFont typeface="Verdana" pitchFamily="34" charset="0"/>
              <a:buNone/>
            </a:pPr>
            <a:r>
              <a:rPr lang="fr-FR" sz="3200" b="1" smtClean="0"/>
              <a:t>3. Irradiation</a:t>
            </a:r>
            <a:endParaRPr lang="fr-FR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fr-FR" b="1" i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(1)Les douleurs abdominales</a:t>
            </a:r>
            <a: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fr-FR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fr-FR" b="1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805488"/>
          </a:xfrm>
        </p:spPr>
        <p:txBody>
          <a:bodyPr>
            <a:normAutofit/>
          </a:bodyPr>
          <a:lstStyle/>
          <a:p>
            <a:pPr marL="342900" lvl="1" indent="-342900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b="1" dirty="0" smtClean="0"/>
              <a:t>4. Evolution, en précisant le mode de début et le profil évolutif : 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200" dirty="0" smtClean="0"/>
              <a:t>douleur permanente,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200" dirty="0" smtClean="0"/>
              <a:t>douleur intermittente,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200" dirty="0" smtClean="0"/>
              <a:t>existence d'un rythme journalier fonction des repas,</a:t>
            </a:r>
          </a:p>
          <a:p>
            <a:pPr marL="822960" lvl="1" fontAlgn="auto">
              <a:spcAft>
                <a:spcPts val="0"/>
              </a:spcAft>
              <a:buFont typeface="Verdana"/>
              <a:buChar char="›"/>
              <a:defRPr/>
            </a:pPr>
            <a:r>
              <a:rPr lang="fr-FR" sz="2200" dirty="0" smtClean="0"/>
              <a:t>existence d'un rythme annuel </a:t>
            </a:r>
            <a:endParaRPr lang="fr-FR" sz="3000" dirty="0" smtClean="0"/>
          </a:p>
          <a:p>
            <a:pPr marL="342900" lvl="1" indent="-342900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b="1" dirty="0" smtClean="0"/>
              <a:t>5.Existence ou non de facteurs modifiant la douleur </a:t>
            </a:r>
          </a:p>
          <a:p>
            <a:pPr marL="342900" lvl="1" indent="-342900" fontAlgn="auto">
              <a:spcAft>
                <a:spcPts val="0"/>
              </a:spcAft>
              <a:buFont typeface="Verdana"/>
              <a:buNone/>
              <a:defRPr/>
            </a:pPr>
            <a:r>
              <a:rPr lang="fr-FR" sz="3000" b="1" dirty="0" smtClean="0"/>
              <a:t>6. Signes associés : digestifs, extra-digestifs et généraux. </a:t>
            </a:r>
          </a:p>
          <a:p>
            <a:pPr marL="448056" indent="-384048" fontAlgn="auto">
              <a:spcAft>
                <a:spcPts val="0"/>
              </a:spcAft>
              <a:buFont typeface="Wingdings 2"/>
              <a:buChar char=""/>
              <a:defRPr/>
            </a:pPr>
            <a:endParaRPr lang="fr-FR" sz="5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endParaRPr lang="fr-FR" smtClean="0"/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pic>
        <p:nvPicPr>
          <p:cNvPr id="40962" name="Picture 2" descr="http://www.anat-jg.com/Parois.abdo/Parois.Schema/06%20bis-Quadra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88913"/>
            <a:ext cx="7065962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endParaRPr lang="fr-FR" smtClean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0"/>
            <a:ext cx="6700837" cy="6780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876</TotalTime>
  <Words>1997</Words>
  <Application>Microsoft Office PowerPoint</Application>
  <PresentationFormat>Affichage à l'écran (4:3)</PresentationFormat>
  <Paragraphs>364</Paragraphs>
  <Slides>45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Modèle de conception</vt:lpstr>
      </vt:variant>
      <vt:variant>
        <vt:i4>16</vt:i4>
      </vt:variant>
      <vt:variant>
        <vt:lpstr>Titres des diapositives</vt:lpstr>
      </vt:variant>
      <vt:variant>
        <vt:i4>45</vt:i4>
      </vt:variant>
    </vt:vector>
  </HeadingPairs>
  <TitlesOfParts>
    <vt:vector size="68" baseType="lpstr">
      <vt:lpstr>Century Gothic</vt:lpstr>
      <vt:lpstr>Arial</vt:lpstr>
      <vt:lpstr>Wingdings 2</vt:lpstr>
      <vt:lpstr>Verdana</vt:lpstr>
      <vt:lpstr>Calibri</vt:lpstr>
      <vt:lpstr>Tahoma</vt:lpstr>
      <vt:lpstr>Times New Roman</vt:lpstr>
      <vt:lpstr>Verve</vt:lpstr>
      <vt:lpstr>1_Verve</vt:lpstr>
      <vt:lpstr>Verve</vt:lpstr>
      <vt:lpstr>Verve</vt:lpstr>
      <vt:lpstr>Verve</vt:lpstr>
      <vt:lpstr>Verve</vt:lpstr>
      <vt:lpstr>Verve</vt:lpstr>
      <vt:lpstr>Verve</vt:lpstr>
      <vt:lpstr>Verve</vt:lpstr>
      <vt:lpstr>1_Verve</vt:lpstr>
      <vt:lpstr>1_Verve</vt:lpstr>
      <vt:lpstr>1_Verve</vt:lpstr>
      <vt:lpstr>1_Verve</vt:lpstr>
      <vt:lpstr>1_Verve</vt:lpstr>
      <vt:lpstr>1_Verve</vt:lpstr>
      <vt:lpstr>1_Verve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Sémiologie de l’appareil digestif</dc:title>
  <dc:creator>Caro</dc:creator>
  <cp:lastModifiedBy>christophe.mariette</cp:lastModifiedBy>
  <cp:revision>38</cp:revision>
  <dcterms:created xsi:type="dcterms:W3CDTF">2011-09-25T20:15:39Z</dcterms:created>
  <dcterms:modified xsi:type="dcterms:W3CDTF">2011-09-27T11:47:10Z</dcterms:modified>
</cp:coreProperties>
</file>