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0"/>
  </p:notesMasterIdLst>
  <p:sldIdLst>
    <p:sldId id="257" r:id="rId2"/>
    <p:sldId id="258" r:id="rId3"/>
    <p:sldId id="259" r:id="rId4"/>
    <p:sldId id="260" r:id="rId5"/>
    <p:sldId id="261" r:id="rId6"/>
    <p:sldId id="262" r:id="rId7"/>
    <p:sldId id="263" r:id="rId8"/>
    <p:sldId id="264" r:id="rId9"/>
  </p:sldIdLst>
  <p:sldSz cx="9144000" cy="6858000" type="screen4x3"/>
  <p:notesSz cx="6858000" cy="9144000"/>
  <p:embeddedFontLst>
    <p:embeddedFont>
      <p:font typeface="Garamond" pitchFamily="18" charset="0"/>
      <p:regular r:id="rId11"/>
      <p:bold r:id="rId12"/>
      <p:italic r:id="rId13"/>
    </p:embeddedFont>
    <p:embeddedFont>
      <p:font typeface="Calibri" pitchFamily="34" charset="0"/>
      <p:regular r:id="rId14"/>
      <p:bold r:id="rId15"/>
      <p:italic r:id="rId16"/>
      <p:boldItalic r:id="rId17"/>
    </p:embeddedFont>
    <p:embeddedFont>
      <p:font typeface="Arial Unicode MS" pitchFamily="34" charset="-128"/>
      <p:regular r:id="rId18"/>
    </p:embeddedFont>
    <p:embeddedFont>
      <p:font typeface="Century Gothic" pitchFamily="34" charset="0"/>
      <p:regular r:id="rId19"/>
      <p:bold r:id="rId20"/>
      <p:italic r:id="rId21"/>
      <p:boldItalic r:id="rId22"/>
    </p:embeddedFont>
    <p:embeddedFont>
      <p:font typeface="Trebuchet MS" pitchFamily="34" charset="0"/>
      <p:regular r:id="rId23"/>
      <p:bold r:id="rId24"/>
      <p:italic r:id="rId25"/>
      <p:boldItalic r:id="rId26"/>
    </p:embeddedFont>
  </p:embeddedFontLst>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11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28"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cs typeface="+mn-cs"/>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F6E7370-A711-481D-8430-86E104E50058}" type="datetimeFigureOut">
              <a:rPr lang="fr-FR"/>
              <a:pPr>
                <a:defRPr/>
              </a:pPr>
              <a:t>08/01/2011</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dirty="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cs typeface="+mn-cs"/>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AD3F85C-EDD5-4ABB-86DB-E7FDDC428B68}" type="slidenum">
              <a:rPr lang="fr-FR"/>
              <a:pPr>
                <a:defRPr/>
              </a:pPr>
              <a:t>‹N°›</a:t>
            </a:fld>
            <a:endParaRPr lang="fr-FR"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7171"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smtClean="0"/>
          </a:p>
        </p:txBody>
      </p:sp>
      <p:sp>
        <p:nvSpPr>
          <p:cNvPr id="4100"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21D9F7E-DB8F-42CF-BE74-6591D0490392}" type="slidenum">
              <a:rPr lang="fr-FR" smtClean="0">
                <a:solidFill>
                  <a:srgbClr val="FFFFFF"/>
                </a:solidFill>
                <a:cs typeface="Arial Unicode MS" charset="0"/>
              </a:rPr>
              <a:pPr fontAlgn="base">
                <a:spcBef>
                  <a:spcPct val="0"/>
                </a:spcBef>
                <a:spcAft>
                  <a:spcPct val="0"/>
                </a:spcAft>
                <a:defRPr/>
              </a:pPr>
              <a:t>1</a:t>
            </a:fld>
            <a:endParaRPr lang="fr-FR" dirty="0" smtClean="0">
              <a:solidFill>
                <a:srgbClr val="FFFFFF"/>
              </a:solidFill>
              <a:cs typeface="Arial Unicode MS"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827"/>
            <a:ext cx="7772400" cy="1470628"/>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7118"/>
            <a:ext cx="6400800" cy="175205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7657"/>
            <a:ext cx="7772400" cy="1360596"/>
          </a:xfrm>
        </p:spPr>
        <p:txBody>
          <a:bodyPr/>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7402"/>
            <a:ext cx="7772400" cy="150025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2" y="1113023"/>
            <a:ext cx="4029075" cy="315286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38677" y="1113023"/>
            <a:ext cx="4029075" cy="315286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5082"/>
            <a:ext cx="8229600" cy="1142647"/>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4111"/>
            <a:ext cx="4040188" cy="6411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5262"/>
            <a:ext cx="4040188" cy="39505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534111"/>
            <a:ext cx="4041775" cy="6411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2175262"/>
            <a:ext cx="4041775" cy="39505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72967"/>
            <a:ext cx="3008313" cy="1161691"/>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2967"/>
            <a:ext cx="5111750" cy="585289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434657"/>
            <a:ext cx="3008313" cy="469120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1236"/>
            <a:ext cx="5486400" cy="567092"/>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3644"/>
            <a:ext cx="5486400" cy="411352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dirty="0" smtClean="0"/>
          </a:p>
        </p:txBody>
      </p:sp>
      <p:sp>
        <p:nvSpPr>
          <p:cNvPr id="4" name="Espace réservé du texte 3"/>
          <p:cNvSpPr>
            <a:spLocks noGrp="1"/>
          </p:cNvSpPr>
          <p:nvPr>
            <p:ph type="body" sz="half" idx="2"/>
          </p:nvPr>
        </p:nvSpPr>
        <p:spPr>
          <a:xfrm>
            <a:off x="1792288" y="5368327"/>
            <a:ext cx="5486400" cy="80408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5115" y="29625"/>
            <a:ext cx="2052637" cy="4236259"/>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1" y="29625"/>
            <a:ext cx="6005513" cy="4236259"/>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457200" y="30163"/>
            <a:ext cx="8210550" cy="692150"/>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Cliquez pour éditer le format du texte-titre</a:t>
            </a:r>
          </a:p>
        </p:txBody>
      </p:sp>
      <p:sp>
        <p:nvSpPr>
          <p:cNvPr id="1027" name="Rectangle 2"/>
          <p:cNvSpPr>
            <a:spLocks noGrp="1" noChangeArrowheads="1"/>
          </p:cNvSpPr>
          <p:nvPr>
            <p:ph type="body" idx="1"/>
          </p:nvPr>
        </p:nvSpPr>
        <p:spPr bwMode="auto">
          <a:xfrm>
            <a:off x="457200" y="1112838"/>
            <a:ext cx="8210550" cy="3152775"/>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Cliquez pour éditer le format du plan de texte</a:t>
            </a:r>
          </a:p>
          <a:p>
            <a:pPr lvl="1"/>
            <a:r>
              <a:rPr lang="en-GB" smtClean="0"/>
              <a:t>Second niveau de plan</a:t>
            </a:r>
          </a:p>
          <a:p>
            <a:pPr lvl="2"/>
            <a:r>
              <a:rPr lang="en-GB" smtClean="0"/>
              <a:t>Troisième niveau de plan</a:t>
            </a:r>
          </a:p>
          <a:p>
            <a:pPr lvl="3"/>
            <a:r>
              <a:rPr lang="en-GB" smtClean="0"/>
              <a:t>Quatrième niveau de plan</a:t>
            </a:r>
          </a:p>
          <a:p>
            <a:pPr lvl="4"/>
            <a:r>
              <a:rPr lang="en-GB" smtClean="0"/>
              <a:t>Cinquième niveau de plan</a:t>
            </a:r>
          </a:p>
          <a:p>
            <a:pPr lvl="4"/>
            <a:r>
              <a:rPr lang="en-GB" smtClean="0"/>
              <a:t>Sixième niveau de plan</a:t>
            </a:r>
          </a:p>
          <a:p>
            <a:pPr lvl="4"/>
            <a:r>
              <a:rPr lang="en-GB" smtClean="0"/>
              <a:t>Septième niveau de plan</a:t>
            </a:r>
          </a:p>
          <a:p>
            <a:pPr lvl="4"/>
            <a:r>
              <a:rPr lang="en-GB" smtClean="0"/>
              <a:t>Huitième niveau de plan</a:t>
            </a:r>
          </a:p>
          <a:p>
            <a:pPr lvl="4"/>
            <a:r>
              <a:rPr lang="en-GB" smtClean="0"/>
              <a:t>Neuvième niveau de plan</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eaLnBrk="0" fontAlgn="base" hangingPunct="0">
        <a:spcBef>
          <a:spcPct val="0"/>
        </a:spcBef>
        <a:spcAft>
          <a:spcPct val="0"/>
        </a:spcAft>
        <a:buClr>
          <a:srgbClr val="000000"/>
        </a:buClr>
        <a:buSzPct val="100000"/>
        <a:buFont typeface="Times New Roman" pitchFamily="18" charset="0"/>
        <a:defRPr sz="2800" b="1">
          <a:solidFill>
            <a:srgbClr val="FFFFFF"/>
          </a:solidFill>
          <a:latin typeface="+mj-lt"/>
          <a:ea typeface="Arial Unicode MS" pitchFamily="34" charset="-128"/>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2800" b="1">
          <a:solidFill>
            <a:srgbClr val="FFFFFF"/>
          </a:solidFill>
          <a:latin typeface="Century Gothic" pitchFamily="32" charset="0"/>
          <a:ea typeface="Arial Unicode MS" pitchFamily="34" charset="-128"/>
          <a:cs typeface="Arial Unicode MS" charset="0"/>
        </a:defRPr>
      </a:lvl2pPr>
      <a:lvl3pPr algn="ctr" defTabSz="449263" rtl="0" eaLnBrk="0" fontAlgn="base" hangingPunct="0">
        <a:spcBef>
          <a:spcPct val="0"/>
        </a:spcBef>
        <a:spcAft>
          <a:spcPct val="0"/>
        </a:spcAft>
        <a:buClr>
          <a:srgbClr val="000000"/>
        </a:buClr>
        <a:buSzPct val="100000"/>
        <a:buFont typeface="Times New Roman" pitchFamily="18" charset="0"/>
        <a:defRPr sz="2800" b="1">
          <a:solidFill>
            <a:srgbClr val="FFFFFF"/>
          </a:solidFill>
          <a:latin typeface="Century Gothic" pitchFamily="32" charset="0"/>
          <a:ea typeface="Arial Unicode MS" pitchFamily="34" charset="-128"/>
          <a:cs typeface="Arial Unicode MS" charset="0"/>
        </a:defRPr>
      </a:lvl3pPr>
      <a:lvl4pPr algn="ctr" defTabSz="449263" rtl="0" eaLnBrk="0" fontAlgn="base" hangingPunct="0">
        <a:spcBef>
          <a:spcPct val="0"/>
        </a:spcBef>
        <a:spcAft>
          <a:spcPct val="0"/>
        </a:spcAft>
        <a:buClr>
          <a:srgbClr val="000000"/>
        </a:buClr>
        <a:buSzPct val="100000"/>
        <a:buFont typeface="Times New Roman" pitchFamily="18" charset="0"/>
        <a:defRPr sz="2800" b="1">
          <a:solidFill>
            <a:srgbClr val="FFFFFF"/>
          </a:solidFill>
          <a:latin typeface="Century Gothic" pitchFamily="32" charset="0"/>
          <a:ea typeface="Arial Unicode MS" pitchFamily="34" charset="-128"/>
          <a:cs typeface="Arial Unicode MS" charset="0"/>
        </a:defRPr>
      </a:lvl4pPr>
      <a:lvl5pPr algn="ctr" defTabSz="449263" rtl="0" eaLnBrk="0" fontAlgn="base" hangingPunct="0">
        <a:spcBef>
          <a:spcPct val="0"/>
        </a:spcBef>
        <a:spcAft>
          <a:spcPct val="0"/>
        </a:spcAft>
        <a:buClr>
          <a:srgbClr val="000000"/>
        </a:buClr>
        <a:buSzPct val="100000"/>
        <a:buFont typeface="Times New Roman" pitchFamily="18" charset="0"/>
        <a:defRPr sz="2800" b="1">
          <a:solidFill>
            <a:srgbClr val="FFFFFF"/>
          </a:solidFill>
          <a:latin typeface="Century Gothic" pitchFamily="32" charset="0"/>
          <a:ea typeface="Arial Unicode MS" pitchFamily="34" charset="-128"/>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Century Gothic" pitchFamily="32"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Century Gothic" pitchFamily="32"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Century Gothic" pitchFamily="32"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2800" b="1">
          <a:solidFill>
            <a:srgbClr val="FFFFFF"/>
          </a:solidFill>
          <a:latin typeface="Century Gothic" pitchFamily="32" charset="0"/>
          <a:cs typeface="Arial Unicode MS" charset="0"/>
        </a:defRPr>
      </a:lvl9pPr>
    </p:titleStyle>
    <p:bodyStyle>
      <a:lvl1pPr marL="342900" indent="-342900" algn="l" defTabSz="449263" rtl="0" eaLnBrk="0" fontAlgn="base" hangingPunct="0">
        <a:spcBef>
          <a:spcPts val="350"/>
        </a:spcBef>
        <a:spcAft>
          <a:spcPct val="0"/>
        </a:spcAft>
        <a:buClr>
          <a:srgbClr val="000000"/>
        </a:buClr>
        <a:buSzPct val="100000"/>
        <a:buFont typeface="Times New Roman" pitchFamily="18" charset="0"/>
        <a:defRPr sz="1400">
          <a:solidFill>
            <a:srgbClr val="FFFFFF"/>
          </a:solidFill>
          <a:latin typeface="+mn-lt"/>
          <a:ea typeface="Arial Unicode MS" pitchFamily="34" charset="-128"/>
          <a:cs typeface="+mn-cs"/>
        </a:defRPr>
      </a:lvl1pPr>
      <a:lvl2pPr marL="742950" indent="-285750" algn="l" defTabSz="449263" rtl="0" eaLnBrk="0" fontAlgn="base" hangingPunct="0">
        <a:spcBef>
          <a:spcPts val="350"/>
        </a:spcBef>
        <a:spcAft>
          <a:spcPct val="0"/>
        </a:spcAft>
        <a:buClr>
          <a:srgbClr val="000000"/>
        </a:buClr>
        <a:buSzPct val="100000"/>
        <a:buFont typeface="Times New Roman" pitchFamily="18" charset="0"/>
        <a:defRPr sz="1400">
          <a:solidFill>
            <a:srgbClr val="FFFFFF"/>
          </a:solidFill>
          <a:latin typeface="+mn-lt"/>
          <a:ea typeface="Arial Unicode MS" pitchFamily="34" charset="-128"/>
          <a:cs typeface="+mn-cs"/>
        </a:defRPr>
      </a:lvl2pPr>
      <a:lvl3pPr marL="1143000" indent="-228600" algn="l" defTabSz="449263" rtl="0" eaLnBrk="0" fontAlgn="base" hangingPunct="0">
        <a:spcBef>
          <a:spcPts val="350"/>
        </a:spcBef>
        <a:spcAft>
          <a:spcPct val="0"/>
        </a:spcAft>
        <a:buClr>
          <a:srgbClr val="000000"/>
        </a:buClr>
        <a:buSzPct val="100000"/>
        <a:buFont typeface="Times New Roman" pitchFamily="18" charset="0"/>
        <a:defRPr sz="1400">
          <a:solidFill>
            <a:srgbClr val="FFFFFF"/>
          </a:solidFill>
          <a:latin typeface="+mn-lt"/>
          <a:ea typeface="Arial Unicode MS" pitchFamily="34" charset="-128"/>
          <a:cs typeface="+mn-cs"/>
        </a:defRPr>
      </a:lvl3pPr>
      <a:lvl4pPr marL="1600200" indent="-228600" algn="l" defTabSz="449263" rtl="0" eaLnBrk="0" fontAlgn="base" hangingPunct="0">
        <a:spcBef>
          <a:spcPts val="350"/>
        </a:spcBef>
        <a:spcAft>
          <a:spcPct val="0"/>
        </a:spcAft>
        <a:buClr>
          <a:srgbClr val="000000"/>
        </a:buClr>
        <a:buSzPct val="100000"/>
        <a:buFont typeface="Times New Roman" pitchFamily="18" charset="0"/>
        <a:defRPr sz="1400">
          <a:solidFill>
            <a:srgbClr val="FFFFFF"/>
          </a:solidFill>
          <a:latin typeface="+mn-lt"/>
          <a:ea typeface="Arial Unicode MS" pitchFamily="34" charset="-128"/>
          <a:cs typeface="+mn-cs"/>
        </a:defRPr>
      </a:lvl4pPr>
      <a:lvl5pPr marL="2057400" indent="-228600" algn="l" defTabSz="449263" rtl="0" eaLnBrk="0" fontAlgn="base" hangingPunct="0">
        <a:spcBef>
          <a:spcPts val="350"/>
        </a:spcBef>
        <a:spcAft>
          <a:spcPct val="0"/>
        </a:spcAft>
        <a:buClr>
          <a:srgbClr val="000000"/>
        </a:buClr>
        <a:buSzPct val="100000"/>
        <a:buFont typeface="Times New Roman" pitchFamily="18" charset="0"/>
        <a:defRPr sz="1400">
          <a:solidFill>
            <a:srgbClr val="FFFFFF"/>
          </a:solidFill>
          <a:latin typeface="+mn-lt"/>
          <a:ea typeface="Arial Unicode MS" pitchFamily="34" charset="-128"/>
          <a:cs typeface="+mn-cs"/>
        </a:defRPr>
      </a:lvl5pPr>
      <a:lvl6pPr marL="2514600" indent="-228600" algn="l" defTabSz="449263" rtl="0" eaLnBrk="0" fontAlgn="base" hangingPunct="0">
        <a:spcBef>
          <a:spcPts val="350"/>
        </a:spcBef>
        <a:spcAft>
          <a:spcPct val="0"/>
        </a:spcAft>
        <a:buClr>
          <a:srgbClr val="000000"/>
        </a:buClr>
        <a:buSzPct val="100000"/>
        <a:buFont typeface="Times New Roman" pitchFamily="16" charset="0"/>
        <a:defRPr sz="1400">
          <a:solidFill>
            <a:srgbClr val="FFFFFF"/>
          </a:solidFill>
          <a:latin typeface="+mn-lt"/>
          <a:cs typeface="+mn-cs"/>
        </a:defRPr>
      </a:lvl6pPr>
      <a:lvl7pPr marL="2971800" indent="-228600" algn="l" defTabSz="449263" rtl="0" eaLnBrk="0" fontAlgn="base" hangingPunct="0">
        <a:spcBef>
          <a:spcPts val="350"/>
        </a:spcBef>
        <a:spcAft>
          <a:spcPct val="0"/>
        </a:spcAft>
        <a:buClr>
          <a:srgbClr val="000000"/>
        </a:buClr>
        <a:buSzPct val="100000"/>
        <a:buFont typeface="Times New Roman" pitchFamily="16" charset="0"/>
        <a:defRPr sz="1400">
          <a:solidFill>
            <a:srgbClr val="FFFFFF"/>
          </a:solidFill>
          <a:latin typeface="+mn-lt"/>
          <a:cs typeface="+mn-cs"/>
        </a:defRPr>
      </a:lvl7pPr>
      <a:lvl8pPr marL="3429000" indent="-228600" algn="l" defTabSz="449263" rtl="0" eaLnBrk="0" fontAlgn="base" hangingPunct="0">
        <a:spcBef>
          <a:spcPts val="350"/>
        </a:spcBef>
        <a:spcAft>
          <a:spcPct val="0"/>
        </a:spcAft>
        <a:buClr>
          <a:srgbClr val="000000"/>
        </a:buClr>
        <a:buSzPct val="100000"/>
        <a:buFont typeface="Times New Roman" pitchFamily="16" charset="0"/>
        <a:defRPr sz="1400">
          <a:solidFill>
            <a:srgbClr val="FFFFFF"/>
          </a:solidFill>
          <a:latin typeface="+mn-lt"/>
          <a:cs typeface="+mn-cs"/>
        </a:defRPr>
      </a:lvl8pPr>
      <a:lvl9pPr marL="3886200" indent="-228600" algn="l" defTabSz="449263" rtl="0" eaLnBrk="0" fontAlgn="base" hangingPunct="0">
        <a:spcBef>
          <a:spcPts val="350"/>
        </a:spcBef>
        <a:spcAft>
          <a:spcPct val="0"/>
        </a:spcAft>
        <a:buClr>
          <a:srgbClr val="000000"/>
        </a:buClr>
        <a:buSzPct val="100000"/>
        <a:buFont typeface="Times New Roman" pitchFamily="16" charset="0"/>
        <a:defRPr sz="1400">
          <a:solidFill>
            <a:srgbClr val="FFFFFF"/>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hotel-pau-centre.com/" TargetMode="External"/><Relationship Id="rId3" Type="http://schemas.openxmlformats.org/officeDocument/2006/relationships/slide" Target="slide2.xml"/><Relationship Id="rId7" Type="http://schemas.openxmlformats.org/officeDocument/2006/relationships/hyperlink" Target="mailto:quality.pau-centre@orange.f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11" Type="http://schemas.openxmlformats.org/officeDocument/2006/relationships/image" Target="../media/image4.jpeg"/><Relationship Id="rId5" Type="http://schemas.openxmlformats.org/officeDocument/2006/relationships/slide" Target="slide4.xml"/><Relationship Id="rId10" Type="http://schemas.openxmlformats.org/officeDocument/2006/relationships/slide" Target="slide5.xml"/><Relationship Id="rId4" Type="http://schemas.openxmlformats.org/officeDocument/2006/relationships/slide" Target="slide3.xml"/><Relationship Id="rId9"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hyperlink" Target="mailto:quality.pau-centre@orange.fr" TargetMode="External"/><Relationship Id="rId5" Type="http://schemas.openxmlformats.org/officeDocument/2006/relationships/slide" Target="slide1.xml"/><Relationship Id="rId4" Type="http://schemas.openxmlformats.org/officeDocument/2006/relationships/hyperlink" Target="http://www.choicehotels.fr/fr/aid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 Target="slide1.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mailto:quality.pau-centre@orange.fr" TargetMode="External"/></Relationships>
</file>

<file path=ppt/slides/_rels/slide4.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hyperlink" Target="mailto:quality.pau-centre@orange.fr" TargetMode="External"/><Relationship Id="rId1" Type="http://schemas.openxmlformats.org/officeDocument/2006/relationships/slideLayout" Target="../slideLayouts/slideLayout2.xml"/><Relationship Id="rId6" Type="http://schemas.openxmlformats.org/officeDocument/2006/relationships/hyperlink" Target="http://www.spa-terranostra.com/" TargetMode="Externa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 Target="slide7.xml"/><Relationship Id="rId7" Type="http://schemas.openxmlformats.org/officeDocument/2006/relationships/hyperlink" Target="http://www.hotel-pau-centre.com/" TargetMode="External"/><Relationship Id="rId2" Type="http://schemas.openxmlformats.org/officeDocument/2006/relationships/slide" Target="slide6.xml"/><Relationship Id="rId1" Type="http://schemas.openxmlformats.org/officeDocument/2006/relationships/slideLayout" Target="../slideLayouts/slideLayout2.xml"/><Relationship Id="rId6" Type="http://schemas.openxmlformats.org/officeDocument/2006/relationships/hyperlink" Target="mailto:quality.pau-centre@orange.fr" TargetMode="External"/><Relationship Id="rId5" Type="http://schemas.openxmlformats.org/officeDocument/2006/relationships/image" Target="../media/image2.jpeg"/><Relationship Id="rId10" Type="http://schemas.openxmlformats.org/officeDocument/2006/relationships/image" Target="../media/image13.jpeg"/><Relationship Id="rId4" Type="http://schemas.openxmlformats.org/officeDocument/2006/relationships/slide" Target="slide8.xml"/><Relationship Id="rId9"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hyperlink" Target="mailto:quality.pau-centre@orange.fr" TargetMode="External"/><Relationship Id="rId5" Type="http://schemas.openxmlformats.org/officeDocument/2006/relationships/slide" Target="slide5.xml"/><Relationship Id="rId4" Type="http://schemas.openxmlformats.org/officeDocument/2006/relationships/hyperlink" Target="http://www.choicehotels.fr/fr/aid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hyperlink" Target="mailto:quality.pau-centre@orange.fr" TargetMode="External"/><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hyperlink" Target="mailto:quality.pau-centre@orange.fr" TargetMode="External"/><Relationship Id="rId1" Type="http://schemas.openxmlformats.org/officeDocument/2006/relationships/slideLayout" Target="../slideLayouts/slideLayout2.xml"/><Relationship Id="rId6" Type="http://schemas.openxmlformats.org/officeDocument/2006/relationships/hyperlink" Target="http://www.spa-terranostra.com/" TargetMode="External"/><Relationship Id="rId5" Type="http://schemas.openxmlformats.org/officeDocument/2006/relationships/image" Target="../media/image11.jpe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dirty="0">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dirty="0">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dirty="0">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dirty="0">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dirty="0">
              <a:solidFill>
                <a:srgbClr val="FFFFFF"/>
              </a:solidFill>
              <a:latin typeface="Garamond" pitchFamily="18" charset="0"/>
            </a:endParaRPr>
          </a:p>
        </p:txBody>
      </p:sp>
      <p:sp>
        <p:nvSpPr>
          <p:cNvPr id="2051" name="ZoneTexte 7"/>
          <p:cNvSpPr txBox="1">
            <a:spLocks noChangeArrowheads="1"/>
          </p:cNvSpPr>
          <p:nvPr/>
        </p:nvSpPr>
        <p:spPr bwMode="auto">
          <a:xfrm>
            <a:off x="250825" y="1700213"/>
            <a:ext cx="4465638" cy="5140325"/>
          </a:xfrm>
          <a:prstGeom prst="rect">
            <a:avLst/>
          </a:prstGeom>
          <a:noFill/>
          <a:ln w="9525">
            <a:noFill/>
            <a:miter lim="800000"/>
            <a:headEnd/>
            <a:tailEnd/>
          </a:ln>
        </p:spPr>
        <p:txBody>
          <a:bodyPr>
            <a:spAutoFit/>
          </a:bodyPr>
          <a:lstStyle/>
          <a:p>
            <a:pPr algn="just" defTabSz="449263">
              <a:buClr>
                <a:srgbClr val="000000"/>
              </a:buClr>
              <a:buSzPct val="100000"/>
              <a:buFont typeface="Times New Roman" pitchFamily="18" charset="0"/>
              <a:buNone/>
            </a:pPr>
            <a:r>
              <a:rPr lang="fr-FR" dirty="0">
                <a:solidFill>
                  <a:srgbClr val="000000"/>
                </a:solidFill>
                <a:latin typeface="SonGothic-Book" pitchFamily="18" charset="0"/>
              </a:rPr>
              <a:t>Situé à 300 m du Palais des Congrès, à 900 m du Château de Pau et de la Gare, à 7 minutes de l’Autoroute, le </a:t>
            </a:r>
            <a:r>
              <a:rPr lang="fr-FR" b="1" dirty="0">
                <a:solidFill>
                  <a:srgbClr val="000000"/>
                </a:solidFill>
                <a:latin typeface="SonGothic-Book" pitchFamily="18" charset="0"/>
              </a:rPr>
              <a:t>Quality Hotel Pau Centre Bosquet</a:t>
            </a:r>
            <a:r>
              <a:rPr lang="fr-FR" dirty="0">
                <a:solidFill>
                  <a:srgbClr val="000000"/>
                </a:solidFill>
                <a:latin typeface="SonGothic-Book" pitchFamily="18" charset="0"/>
              </a:rPr>
              <a:t> est heureux de vous accueillir.</a:t>
            </a:r>
          </a:p>
          <a:p>
            <a:pPr algn="just" defTabSz="449263">
              <a:buClr>
                <a:srgbClr val="000000"/>
              </a:buClr>
              <a:buSzPct val="100000"/>
              <a:buFont typeface="Times New Roman" pitchFamily="18" charset="0"/>
              <a:buNone/>
            </a:pPr>
            <a:endParaRPr lang="fr-FR" sz="1600" b="1" u="sng" dirty="0">
              <a:solidFill>
                <a:srgbClr val="000000"/>
              </a:solidFill>
              <a:latin typeface="SonGothic-Book" pitchFamily="18" charset="0"/>
            </a:endParaRPr>
          </a:p>
          <a:p>
            <a:pPr algn="just" defTabSz="449263">
              <a:buClr>
                <a:srgbClr val="000000"/>
              </a:buClr>
              <a:buSzPct val="100000"/>
              <a:buFont typeface="Times New Roman" pitchFamily="18" charset="0"/>
              <a:buNone/>
            </a:pPr>
            <a:r>
              <a:rPr lang="fr-FR" sz="1600" b="1" u="sng" dirty="0">
                <a:solidFill>
                  <a:srgbClr val="000000"/>
                </a:solidFill>
                <a:latin typeface="SonGothic-Book" pitchFamily="18" charset="0"/>
                <a:hlinkClick r:id="rId3" action="ppaction://hlinksldjump" tooltip="Par ici ...."/>
              </a:rPr>
              <a:t>70 chambres entièrement équipées :</a:t>
            </a:r>
            <a:endParaRPr lang="fr-FR" sz="1600" b="1" u="sng" dirty="0">
              <a:solidFill>
                <a:srgbClr val="000000"/>
              </a:solidFill>
              <a:latin typeface="SonGothic-Book" pitchFamily="18" charset="0"/>
            </a:endParaRPr>
          </a:p>
          <a:p>
            <a:pPr algn="just" defTabSz="449263">
              <a:buClr>
                <a:srgbClr val="000000"/>
              </a:buClr>
              <a:buSzPct val="100000"/>
              <a:buFontTx/>
              <a:buChar char="-"/>
            </a:pPr>
            <a:r>
              <a:rPr lang="fr-FR" sz="1600" dirty="0">
                <a:solidFill>
                  <a:srgbClr val="000000"/>
                </a:solidFill>
                <a:latin typeface="SonGothic-Book" pitchFamily="18" charset="0"/>
              </a:rPr>
              <a:t> Climatisation</a:t>
            </a:r>
          </a:p>
          <a:p>
            <a:pPr algn="just" defTabSz="449263">
              <a:buClr>
                <a:srgbClr val="000000"/>
              </a:buClr>
              <a:buSzPct val="100000"/>
              <a:buFontTx/>
              <a:buChar char="-"/>
            </a:pPr>
            <a:r>
              <a:rPr lang="fr-FR" sz="1600" dirty="0">
                <a:solidFill>
                  <a:srgbClr val="000000"/>
                </a:solidFill>
                <a:latin typeface="SonGothic-Book" pitchFamily="18" charset="0"/>
              </a:rPr>
              <a:t> Mini Bar</a:t>
            </a:r>
          </a:p>
          <a:p>
            <a:pPr algn="just" defTabSz="449263">
              <a:buClr>
                <a:srgbClr val="000000"/>
              </a:buClr>
              <a:buSzPct val="100000"/>
              <a:buFontTx/>
              <a:buChar char="-"/>
            </a:pPr>
            <a:r>
              <a:rPr lang="fr-FR" sz="1600" dirty="0">
                <a:solidFill>
                  <a:srgbClr val="000000"/>
                </a:solidFill>
                <a:latin typeface="SonGothic-Book" pitchFamily="18" charset="0"/>
              </a:rPr>
              <a:t> Coffre individuel</a:t>
            </a:r>
          </a:p>
          <a:p>
            <a:pPr algn="just" defTabSz="449263">
              <a:buClr>
                <a:srgbClr val="000000"/>
              </a:buClr>
              <a:buSzPct val="100000"/>
              <a:buFontTx/>
              <a:buChar char="-"/>
            </a:pPr>
            <a:r>
              <a:rPr lang="fr-FR" sz="1600" dirty="0">
                <a:solidFill>
                  <a:srgbClr val="000000"/>
                </a:solidFill>
                <a:latin typeface="SonGothic-Book" pitchFamily="18" charset="0"/>
              </a:rPr>
              <a:t> Wifi gratuit illimité</a:t>
            </a:r>
          </a:p>
          <a:p>
            <a:pPr algn="just" defTabSz="449263">
              <a:buClr>
                <a:srgbClr val="000000"/>
              </a:buClr>
              <a:buSzPct val="100000"/>
              <a:buFontTx/>
              <a:buChar char="-"/>
            </a:pPr>
            <a:endParaRPr lang="fr-FR" sz="1600" dirty="0">
              <a:solidFill>
                <a:srgbClr val="000000"/>
              </a:solidFill>
              <a:latin typeface="SonGothic-Book" pitchFamily="18" charset="0"/>
            </a:endParaRPr>
          </a:p>
          <a:p>
            <a:pPr algn="just" defTabSz="449263">
              <a:buClr>
                <a:srgbClr val="000000"/>
              </a:buClr>
              <a:buSzPct val="100000"/>
            </a:pPr>
            <a:r>
              <a:rPr lang="fr-FR" sz="1600" b="1" u="sng" dirty="0">
                <a:solidFill>
                  <a:srgbClr val="000000"/>
                </a:solidFill>
                <a:latin typeface="SonGothic-Book" pitchFamily="18" charset="0"/>
                <a:hlinkClick r:id="rId4" action="ppaction://hlinksldjump" tooltip="Par ici ...."/>
              </a:rPr>
              <a:t>5 salles de Séminaires modulables jusqu’à 80 personnes.</a:t>
            </a:r>
            <a:endParaRPr lang="fr-FR" sz="1600" b="1" u="sng" dirty="0">
              <a:solidFill>
                <a:srgbClr val="000000"/>
              </a:solidFill>
              <a:latin typeface="SonGothic-Book" pitchFamily="18" charset="0"/>
            </a:endParaRPr>
          </a:p>
          <a:p>
            <a:pPr algn="just" defTabSz="449263">
              <a:buClr>
                <a:srgbClr val="000000"/>
              </a:buClr>
              <a:buSzPct val="100000"/>
            </a:pPr>
            <a:endParaRPr lang="fr-FR" sz="1600" dirty="0">
              <a:solidFill>
                <a:srgbClr val="000000"/>
              </a:solidFill>
              <a:latin typeface="SonGothic-Book" pitchFamily="18" charset="0"/>
            </a:endParaRPr>
          </a:p>
          <a:p>
            <a:pPr algn="just" defTabSz="449263">
              <a:buClr>
                <a:srgbClr val="000000"/>
              </a:buClr>
              <a:buSzPct val="100000"/>
            </a:pPr>
            <a:r>
              <a:rPr lang="fr-FR" sz="1600" b="1" u="sng" dirty="0">
                <a:solidFill>
                  <a:srgbClr val="000000"/>
                </a:solidFill>
                <a:latin typeface="SonGothic-Book" pitchFamily="18" charset="0"/>
                <a:hlinkClick r:id="rId5" action="ppaction://hlinksldjump"/>
              </a:rPr>
              <a:t>Service 3 étoiles (Bar, Room Service, Salle de remise en Forme, Sauna,  ...).</a:t>
            </a:r>
            <a:endParaRPr lang="fr-FR" sz="1600" b="1" u="sng" dirty="0">
              <a:solidFill>
                <a:srgbClr val="000000"/>
              </a:solidFill>
              <a:latin typeface="SonGothic-Book" pitchFamily="18" charset="0"/>
            </a:endParaRPr>
          </a:p>
          <a:p>
            <a:pPr algn="just" defTabSz="449263">
              <a:buClr>
                <a:srgbClr val="000000"/>
              </a:buClr>
              <a:buSzPct val="100000"/>
            </a:pPr>
            <a:endParaRPr lang="fr-FR" sz="1600" b="1" u="sng" dirty="0">
              <a:solidFill>
                <a:srgbClr val="000000"/>
              </a:solidFill>
              <a:latin typeface="SonGothic-Book" pitchFamily="18" charset="0"/>
            </a:endParaRPr>
          </a:p>
          <a:p>
            <a:pPr algn="just" defTabSz="449263">
              <a:buClr>
                <a:srgbClr val="000000"/>
              </a:buClr>
              <a:buSzPct val="100000"/>
            </a:pPr>
            <a:r>
              <a:rPr lang="fr-FR" sz="1600" b="1" u="sng" dirty="0">
                <a:solidFill>
                  <a:srgbClr val="000000"/>
                </a:solidFill>
                <a:latin typeface="SonGothic-Book" pitchFamily="18" charset="0"/>
              </a:rPr>
              <a:t>Parking fermé et gratuit (75 places).</a:t>
            </a:r>
          </a:p>
          <a:p>
            <a:pPr algn="just" defTabSz="449263">
              <a:buClr>
                <a:srgbClr val="000000"/>
              </a:buClr>
              <a:buSzPct val="100000"/>
            </a:pPr>
            <a:endParaRPr lang="fr-FR" sz="1600" b="1" u="sng" dirty="0">
              <a:solidFill>
                <a:srgbClr val="000000"/>
              </a:solidFill>
              <a:latin typeface="SonGothic-Book" pitchFamily="18" charset="0"/>
            </a:endParaRPr>
          </a:p>
          <a:p>
            <a:pPr algn="just" defTabSz="449263">
              <a:buClr>
                <a:srgbClr val="000000"/>
              </a:buClr>
              <a:buSzPct val="100000"/>
            </a:pPr>
            <a:r>
              <a:rPr lang="fr-FR" sz="1600" b="1" u="sng" dirty="0">
                <a:solidFill>
                  <a:srgbClr val="000000"/>
                </a:solidFill>
                <a:latin typeface="SonGothic-Book" pitchFamily="18" charset="0"/>
              </a:rPr>
              <a:t>Stationnement Autocar devant l’Hôtel.</a:t>
            </a:r>
          </a:p>
          <a:p>
            <a:pPr defTabSz="449263">
              <a:buClr>
                <a:srgbClr val="000000"/>
              </a:buClr>
              <a:buSzPct val="100000"/>
              <a:buFontTx/>
              <a:buChar char="-"/>
            </a:pPr>
            <a:endParaRPr lang="fr-FR" sz="1600" dirty="0">
              <a:solidFill>
                <a:srgbClr val="000000"/>
              </a:solidFill>
              <a:latin typeface="Garamond" pitchFamily="18" charset="0"/>
            </a:endParaRPr>
          </a:p>
        </p:txBody>
      </p:sp>
      <p:pic>
        <p:nvPicPr>
          <p:cNvPr id="2052" name="Image 7" descr="Chambre lit double et lit simple.jpg"/>
          <p:cNvPicPr>
            <a:picLocks noChangeAspect="1"/>
          </p:cNvPicPr>
          <p:nvPr/>
        </p:nvPicPr>
        <p:blipFill>
          <a:blip r:embed="rId6" cstate="print"/>
          <a:srcRect/>
          <a:stretch>
            <a:fillRect/>
          </a:stretch>
        </p:blipFill>
        <p:spPr bwMode="auto">
          <a:xfrm>
            <a:off x="4787900" y="1628775"/>
            <a:ext cx="4005263" cy="26701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053" name="ZoneTexte 9"/>
          <p:cNvSpPr txBox="1">
            <a:spLocks noChangeArrowheads="1"/>
          </p:cNvSpPr>
          <p:nvPr/>
        </p:nvSpPr>
        <p:spPr bwMode="auto">
          <a:xfrm>
            <a:off x="4787900" y="4508500"/>
            <a:ext cx="4032250" cy="1169988"/>
          </a:xfrm>
          <a:prstGeom prst="rect">
            <a:avLst/>
          </a:prstGeom>
          <a:noFill/>
          <a:ln w="9525">
            <a:noFill/>
            <a:miter lim="800000"/>
            <a:headEnd/>
            <a:tailEnd/>
          </a:ln>
        </p:spPr>
        <p:txBody>
          <a:bodyPr>
            <a:spAutoFit/>
          </a:bodyPr>
          <a:lstStyle/>
          <a:p>
            <a:pPr algn="ctr"/>
            <a:r>
              <a:rPr lang="fr-FR" sz="1400" dirty="0">
                <a:solidFill>
                  <a:schemeClr val="bg1"/>
                </a:solidFill>
                <a:latin typeface="Sabon LT Std" pitchFamily="18" charset="0"/>
              </a:rPr>
              <a:t>Centre Bosquet</a:t>
            </a:r>
          </a:p>
          <a:p>
            <a:pPr algn="ctr"/>
            <a:r>
              <a:rPr lang="fr-FR" sz="1400" dirty="0">
                <a:solidFill>
                  <a:schemeClr val="bg1"/>
                </a:solidFill>
                <a:latin typeface="Sabon LT Std" pitchFamily="18" charset="0"/>
              </a:rPr>
              <a:t>80, rue Emile Garet – 64000 Pau</a:t>
            </a:r>
          </a:p>
          <a:p>
            <a:pPr algn="ctr"/>
            <a:r>
              <a:rPr lang="fr-FR" sz="1400" dirty="0">
                <a:solidFill>
                  <a:schemeClr val="bg1"/>
                </a:solidFill>
                <a:latin typeface="Sabon LT Std" pitchFamily="18" charset="0"/>
              </a:rPr>
              <a:t>Tel : 05.59.82.58.00 – Fax : 05.59.27.30.20</a:t>
            </a:r>
          </a:p>
          <a:p>
            <a:pPr algn="ctr"/>
            <a:r>
              <a:rPr lang="fr-FR" sz="1400" dirty="0">
                <a:solidFill>
                  <a:schemeClr val="bg1"/>
                </a:solidFill>
                <a:latin typeface="Sabon LT Std" pitchFamily="18" charset="0"/>
                <a:hlinkClick r:id="rId7"/>
              </a:rPr>
              <a:t>quality.pau-centre@orange.fr</a:t>
            </a:r>
            <a:endParaRPr lang="fr-FR" sz="1400" dirty="0">
              <a:solidFill>
                <a:schemeClr val="bg1"/>
              </a:solidFill>
              <a:latin typeface="Sabon LT Std" pitchFamily="18" charset="0"/>
            </a:endParaRPr>
          </a:p>
          <a:p>
            <a:pPr algn="ctr"/>
            <a:r>
              <a:rPr lang="fr-FR" sz="1400" dirty="0">
                <a:solidFill>
                  <a:schemeClr val="bg1"/>
                </a:solidFill>
                <a:latin typeface="Sabon LT Std" pitchFamily="18" charset="0"/>
                <a:hlinkClick r:id="rId8"/>
              </a:rPr>
              <a:t>www.hotel-pau-centre.com</a:t>
            </a:r>
            <a:endParaRPr lang="fr-FR" sz="1400" dirty="0">
              <a:solidFill>
                <a:schemeClr val="bg1"/>
              </a:solidFill>
              <a:latin typeface="Sabon LT Std" pitchFamily="18" charset="0"/>
            </a:endParaRPr>
          </a:p>
        </p:txBody>
      </p:sp>
      <p:pic>
        <p:nvPicPr>
          <p:cNvPr id="2054" name="Image 6" descr="L_che.jpg"/>
          <p:cNvPicPr>
            <a:picLocks noChangeAspect="1"/>
          </p:cNvPicPr>
          <p:nvPr/>
        </p:nvPicPr>
        <p:blipFill>
          <a:blip r:embed="rId9" cstate="print"/>
          <a:srcRect/>
          <a:stretch>
            <a:fillRect/>
          </a:stretch>
        </p:blipFill>
        <p:spPr bwMode="auto">
          <a:xfrm>
            <a:off x="6156325" y="5876925"/>
            <a:ext cx="1576388" cy="585788"/>
          </a:xfrm>
          <a:prstGeom prst="rect">
            <a:avLst/>
          </a:prstGeom>
          <a:noFill/>
          <a:ln w="9525">
            <a:noFill/>
            <a:miter lim="800000"/>
            <a:headEnd/>
            <a:tailEnd/>
          </a:ln>
        </p:spPr>
      </p:pic>
      <p:pic>
        <p:nvPicPr>
          <p:cNvPr id="7" name="Image 6" descr="uk.jpg">
            <a:hlinkClick r:id="rId10" action="ppaction://hlinksldjump" tooltip="English"/>
          </p:cNvPr>
          <p:cNvPicPr>
            <a:picLocks noChangeAspect="1"/>
          </p:cNvPicPr>
          <p:nvPr/>
        </p:nvPicPr>
        <p:blipFill>
          <a:blip r:embed="rId11" cstate="print"/>
          <a:stretch>
            <a:fillRect/>
          </a:stretch>
        </p:blipFill>
        <p:spPr>
          <a:xfrm>
            <a:off x="8388424" y="188640"/>
            <a:ext cx="238125" cy="16192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descr="Chambre lit double..jpg"/>
          <p:cNvPicPr>
            <a:picLocks noGrp="1" noChangeAspect="1"/>
          </p:cNvPicPr>
          <p:nvPr>
            <p:ph idx="1"/>
          </p:nvPr>
        </p:nvPicPr>
        <p:blipFill>
          <a:blip r:embed="rId2" cstate="print"/>
          <a:stretch>
            <a:fillRect/>
          </a:stretch>
        </p:blipFill>
        <p:spPr>
          <a:xfrm>
            <a:off x="5796136" y="4653136"/>
            <a:ext cx="2700000" cy="18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075"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p:txBody>
      </p:sp>
      <p:sp>
        <p:nvSpPr>
          <p:cNvPr id="3076" name="ZoneTexte 4"/>
          <p:cNvSpPr txBox="1">
            <a:spLocks noChangeArrowheads="1"/>
          </p:cNvSpPr>
          <p:nvPr/>
        </p:nvSpPr>
        <p:spPr bwMode="auto">
          <a:xfrm>
            <a:off x="2843213" y="1412875"/>
            <a:ext cx="3457575" cy="369888"/>
          </a:xfrm>
          <a:prstGeom prst="rect">
            <a:avLst/>
          </a:prstGeom>
          <a:noFill/>
          <a:ln w="9525">
            <a:noFill/>
            <a:miter lim="800000"/>
            <a:headEnd/>
            <a:tailEnd/>
          </a:ln>
        </p:spPr>
        <p:txBody>
          <a:bodyPr>
            <a:spAutoFit/>
          </a:bodyPr>
          <a:lstStyle/>
          <a:p>
            <a:pPr algn="ctr"/>
            <a:r>
              <a:rPr lang="fr-FR" b="1" i="1">
                <a:latin typeface="Sabon LT Std" pitchFamily="18" charset="0"/>
              </a:rPr>
              <a:t>Nos Chambres</a:t>
            </a:r>
          </a:p>
        </p:txBody>
      </p:sp>
      <p:sp>
        <p:nvSpPr>
          <p:cNvPr id="3077" name="ZoneTexte 6"/>
          <p:cNvSpPr txBox="1">
            <a:spLocks noChangeArrowheads="1"/>
          </p:cNvSpPr>
          <p:nvPr/>
        </p:nvSpPr>
        <p:spPr bwMode="auto">
          <a:xfrm>
            <a:off x="2700338" y="1916113"/>
            <a:ext cx="6119812" cy="2309812"/>
          </a:xfrm>
          <a:prstGeom prst="rect">
            <a:avLst/>
          </a:prstGeom>
          <a:noFill/>
          <a:ln w="9525">
            <a:noFill/>
            <a:miter lim="800000"/>
            <a:headEnd/>
            <a:tailEnd/>
          </a:ln>
        </p:spPr>
        <p:txBody>
          <a:bodyPr>
            <a:spAutoFit/>
          </a:bodyPr>
          <a:lstStyle/>
          <a:p>
            <a:pPr algn="just"/>
            <a:r>
              <a:rPr lang="fr-FR">
                <a:latin typeface="SonGothic-Book" pitchFamily="18" charset="0"/>
              </a:rPr>
              <a:t>Pouvant accueillir de 1 à 4 personnes, nos chambres vous proposent  toutes les prestations d’un Hôtel 3*.</a:t>
            </a:r>
          </a:p>
          <a:p>
            <a:pPr algn="just"/>
            <a:r>
              <a:rPr lang="fr-FR">
                <a:latin typeface="SonGothic-Book" pitchFamily="18" charset="0"/>
              </a:rPr>
              <a:t>Que vous décidiez de restez en contact avec vos collaborateurs ou votre famille grâce à notre réseau Wifi ou de vous détendre dans un bain chaud devant un bon film, profitez du confort d’une chambre climatisée et insonorisée.</a:t>
            </a:r>
          </a:p>
          <a:p>
            <a:pPr algn="just"/>
            <a:r>
              <a:rPr lang="fr-FR">
                <a:latin typeface="SonGothic-Book" pitchFamily="18" charset="0"/>
              </a:rPr>
              <a:t>Le matin, notre Petit Déjeuner Buffet très complet sera le parfait point de départ de votre journée.</a:t>
            </a:r>
          </a:p>
        </p:txBody>
      </p:sp>
      <p:pic>
        <p:nvPicPr>
          <p:cNvPr id="8" name="Image 7" descr="Ky-Pau Centre-Chambre lit double 06.jpg"/>
          <p:cNvPicPr>
            <a:picLocks noChangeAspect="1"/>
          </p:cNvPicPr>
          <p:nvPr/>
        </p:nvPicPr>
        <p:blipFill>
          <a:blip r:embed="rId3" cstate="print"/>
          <a:stretch>
            <a:fillRect/>
          </a:stretch>
        </p:blipFill>
        <p:spPr>
          <a:xfrm>
            <a:off x="683568" y="1844824"/>
            <a:ext cx="1800000" cy="27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079" name="ZoneTexte 8"/>
          <p:cNvSpPr txBox="1">
            <a:spLocks noChangeArrowheads="1"/>
          </p:cNvSpPr>
          <p:nvPr/>
        </p:nvSpPr>
        <p:spPr bwMode="auto">
          <a:xfrm>
            <a:off x="250825" y="4652963"/>
            <a:ext cx="5257800" cy="1385887"/>
          </a:xfrm>
          <a:prstGeom prst="rect">
            <a:avLst/>
          </a:prstGeom>
          <a:noFill/>
          <a:ln w="9525">
            <a:noFill/>
            <a:miter lim="800000"/>
            <a:headEnd/>
            <a:tailEnd/>
          </a:ln>
        </p:spPr>
        <p:txBody>
          <a:bodyPr>
            <a:spAutoFit/>
          </a:bodyPr>
          <a:lstStyle/>
          <a:p>
            <a:pPr algn="just"/>
            <a:r>
              <a:rPr lang="fr-FR">
                <a:latin typeface="SonGothic-Book" pitchFamily="18" charset="0"/>
              </a:rPr>
              <a:t>En groupe, en famille ou pour un déplacement professionnel, notre Equipe saura vous accueillir et vous guider pour que votre séjour  à Pau soit une réussite.</a:t>
            </a:r>
          </a:p>
          <a:p>
            <a:pPr algn="just"/>
            <a:endParaRPr lang="fr-FR" sz="1200"/>
          </a:p>
          <a:p>
            <a:pPr algn="ctr"/>
            <a:r>
              <a:rPr lang="fr-FR">
                <a:latin typeface="Sabon LT Std" pitchFamily="18" charset="0"/>
                <a:hlinkClick r:id="rId4"/>
              </a:rPr>
              <a:t>Notre Engagement : votre Satisfaction ……</a:t>
            </a:r>
            <a:endParaRPr lang="fr-FR">
              <a:latin typeface="Sabon LT Std" pitchFamily="18" charset="0"/>
            </a:endParaRPr>
          </a:p>
        </p:txBody>
      </p:sp>
      <p:sp>
        <p:nvSpPr>
          <p:cNvPr id="3080" name="ZoneTexte 9"/>
          <p:cNvSpPr txBox="1">
            <a:spLocks noChangeArrowheads="1"/>
          </p:cNvSpPr>
          <p:nvPr/>
        </p:nvSpPr>
        <p:spPr bwMode="auto">
          <a:xfrm>
            <a:off x="0" y="6453188"/>
            <a:ext cx="1800225" cy="307975"/>
          </a:xfrm>
          <a:prstGeom prst="rect">
            <a:avLst/>
          </a:prstGeom>
          <a:noFill/>
          <a:ln w="9525">
            <a:noFill/>
            <a:miter lim="800000"/>
            <a:headEnd/>
            <a:tailEnd/>
          </a:ln>
        </p:spPr>
        <p:txBody>
          <a:bodyPr>
            <a:spAutoFit/>
          </a:bodyPr>
          <a:lstStyle/>
          <a:p>
            <a:pPr algn="ctr"/>
            <a:r>
              <a:rPr lang="fr-FR" sz="1400">
                <a:hlinkClick r:id="rId5" action="ppaction://hlinksldjump"/>
              </a:rPr>
              <a:t>Retour</a:t>
            </a:r>
            <a:endParaRPr lang="fr-FR" sz="1400"/>
          </a:p>
        </p:txBody>
      </p:sp>
      <p:sp>
        <p:nvSpPr>
          <p:cNvPr id="3081" name="ZoneTexte 10"/>
          <p:cNvSpPr txBox="1">
            <a:spLocks noChangeArrowheads="1"/>
          </p:cNvSpPr>
          <p:nvPr/>
        </p:nvSpPr>
        <p:spPr bwMode="auto">
          <a:xfrm>
            <a:off x="7343775" y="6453188"/>
            <a:ext cx="1800225" cy="307975"/>
          </a:xfrm>
          <a:prstGeom prst="rect">
            <a:avLst/>
          </a:prstGeom>
          <a:noFill/>
          <a:ln w="9525">
            <a:noFill/>
            <a:miter lim="800000"/>
            <a:headEnd/>
            <a:tailEnd/>
          </a:ln>
        </p:spPr>
        <p:txBody>
          <a:bodyPr>
            <a:spAutoFit/>
          </a:bodyPr>
          <a:lstStyle/>
          <a:p>
            <a:pPr algn="ctr"/>
            <a:r>
              <a:rPr lang="fr-FR" sz="1400">
                <a:hlinkClick r:id="rId6"/>
              </a:rPr>
              <a:t>Contactez nous …</a:t>
            </a:r>
            <a:endParaRPr lang="fr-FR" sz="1400"/>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p:txBody>
      </p:sp>
      <p:sp>
        <p:nvSpPr>
          <p:cNvPr id="4099" name="ZoneTexte 4"/>
          <p:cNvSpPr txBox="1">
            <a:spLocks noChangeArrowheads="1"/>
          </p:cNvSpPr>
          <p:nvPr/>
        </p:nvSpPr>
        <p:spPr bwMode="auto">
          <a:xfrm>
            <a:off x="2843213" y="1412875"/>
            <a:ext cx="3457575" cy="369888"/>
          </a:xfrm>
          <a:prstGeom prst="rect">
            <a:avLst/>
          </a:prstGeom>
          <a:noFill/>
          <a:ln w="9525">
            <a:noFill/>
            <a:miter lim="800000"/>
            <a:headEnd/>
            <a:tailEnd/>
          </a:ln>
        </p:spPr>
        <p:txBody>
          <a:bodyPr>
            <a:spAutoFit/>
          </a:bodyPr>
          <a:lstStyle/>
          <a:p>
            <a:pPr algn="ctr"/>
            <a:r>
              <a:rPr lang="fr-FR" b="1" i="1">
                <a:latin typeface="Sabon LT Std" pitchFamily="18" charset="0"/>
              </a:rPr>
              <a:t>Notre Espace Séminaire</a:t>
            </a:r>
          </a:p>
        </p:txBody>
      </p:sp>
      <p:sp>
        <p:nvSpPr>
          <p:cNvPr id="4100" name="ZoneTexte 5"/>
          <p:cNvSpPr txBox="1">
            <a:spLocks noChangeArrowheads="1"/>
          </p:cNvSpPr>
          <p:nvPr/>
        </p:nvSpPr>
        <p:spPr bwMode="auto">
          <a:xfrm>
            <a:off x="0" y="6453188"/>
            <a:ext cx="1800225" cy="307975"/>
          </a:xfrm>
          <a:prstGeom prst="rect">
            <a:avLst/>
          </a:prstGeom>
          <a:noFill/>
          <a:ln w="9525">
            <a:noFill/>
            <a:miter lim="800000"/>
            <a:headEnd/>
            <a:tailEnd/>
          </a:ln>
        </p:spPr>
        <p:txBody>
          <a:bodyPr>
            <a:spAutoFit/>
          </a:bodyPr>
          <a:lstStyle/>
          <a:p>
            <a:pPr algn="ctr"/>
            <a:r>
              <a:rPr lang="fr-FR" sz="1400">
                <a:hlinkClick r:id="rId2" action="ppaction://hlinksldjump"/>
              </a:rPr>
              <a:t>Retour</a:t>
            </a:r>
            <a:endParaRPr lang="fr-FR" sz="1400"/>
          </a:p>
        </p:txBody>
      </p:sp>
      <p:sp>
        <p:nvSpPr>
          <p:cNvPr id="4101" name="ZoneTexte 9"/>
          <p:cNvSpPr txBox="1">
            <a:spLocks noChangeArrowheads="1"/>
          </p:cNvSpPr>
          <p:nvPr/>
        </p:nvSpPr>
        <p:spPr bwMode="auto">
          <a:xfrm>
            <a:off x="395288" y="2349500"/>
            <a:ext cx="4392612" cy="3692525"/>
          </a:xfrm>
          <a:prstGeom prst="rect">
            <a:avLst/>
          </a:prstGeom>
          <a:noFill/>
          <a:ln w="9525">
            <a:noFill/>
            <a:miter lim="800000"/>
            <a:headEnd/>
            <a:tailEnd/>
          </a:ln>
        </p:spPr>
        <p:txBody>
          <a:bodyPr>
            <a:spAutoFit/>
          </a:bodyPr>
          <a:lstStyle/>
          <a:p>
            <a:pPr algn="just"/>
            <a:r>
              <a:rPr lang="fr-FR">
                <a:latin typeface="SonGothic-Book" pitchFamily="18" charset="0"/>
              </a:rPr>
              <a:t>Nous vous proposons 5 Salles de 20 à 66 m² ainsi que notre Matériel (tables, chaises, écrans, paper boards, vidéo projecteur …).</a:t>
            </a:r>
          </a:p>
          <a:p>
            <a:pPr algn="just"/>
            <a:endParaRPr lang="fr-FR">
              <a:latin typeface="SonGothic-Book" pitchFamily="18" charset="0"/>
            </a:endParaRPr>
          </a:p>
          <a:p>
            <a:pPr algn="just"/>
            <a:r>
              <a:rPr lang="fr-FR">
                <a:latin typeface="SonGothic-Book" pitchFamily="18" charset="0"/>
              </a:rPr>
              <a:t>Les restaurants à proximité (200 m) vous proposent leur Menu pour le repas de Midi (possibilité de repas sur place sur devis).</a:t>
            </a:r>
          </a:p>
          <a:p>
            <a:pPr algn="just"/>
            <a:endParaRPr lang="fr-FR">
              <a:latin typeface="SonGothic-Book" pitchFamily="18" charset="0"/>
            </a:endParaRPr>
          </a:p>
          <a:p>
            <a:pPr algn="just"/>
            <a:r>
              <a:rPr lang="fr-FR">
                <a:latin typeface="SonGothic-Book" pitchFamily="18" charset="0"/>
              </a:rPr>
              <a:t>Pour un Show Room, un Petit Déjeuner d’Affaire, une Conférence de Presse, une Formation ou une Réunion Professionnelle, profitez de notre situation centrale et de notre Parking pour accueillir vos collaborateurs et clients.</a:t>
            </a:r>
          </a:p>
        </p:txBody>
      </p:sp>
      <p:pic>
        <p:nvPicPr>
          <p:cNvPr id="12" name="Image 11" descr="Ky-Pau Centre-Séminaire 02.jpg"/>
          <p:cNvPicPr>
            <a:picLocks noChangeAspect="1"/>
          </p:cNvPicPr>
          <p:nvPr/>
        </p:nvPicPr>
        <p:blipFill>
          <a:blip r:embed="rId3" cstate="print"/>
          <a:stretch>
            <a:fillRect/>
          </a:stretch>
        </p:blipFill>
        <p:spPr>
          <a:xfrm>
            <a:off x="5436096" y="2132856"/>
            <a:ext cx="2700000" cy="1744521"/>
          </a:xfrm>
          <a:prstGeom prst="snip2DiagRect">
            <a:avLst/>
          </a:prstGeom>
          <a:ln>
            <a:solidFill>
              <a:schemeClr val="tx1"/>
            </a:solidFill>
          </a:ln>
        </p:spPr>
      </p:pic>
      <p:sp>
        <p:nvSpPr>
          <p:cNvPr id="4103" name="ZoneTexte 12"/>
          <p:cNvSpPr txBox="1">
            <a:spLocks noChangeArrowheads="1"/>
          </p:cNvSpPr>
          <p:nvPr/>
        </p:nvSpPr>
        <p:spPr bwMode="auto">
          <a:xfrm>
            <a:off x="7343775" y="6453188"/>
            <a:ext cx="1800225" cy="307975"/>
          </a:xfrm>
          <a:prstGeom prst="rect">
            <a:avLst/>
          </a:prstGeom>
          <a:noFill/>
          <a:ln w="9525">
            <a:noFill/>
            <a:miter lim="800000"/>
            <a:headEnd/>
            <a:tailEnd/>
          </a:ln>
        </p:spPr>
        <p:txBody>
          <a:bodyPr>
            <a:spAutoFit/>
          </a:bodyPr>
          <a:lstStyle/>
          <a:p>
            <a:pPr algn="ctr"/>
            <a:r>
              <a:rPr lang="fr-FR" sz="1400">
                <a:hlinkClick r:id="rId4"/>
              </a:rPr>
              <a:t>Contactez nous …</a:t>
            </a:r>
            <a:endParaRPr lang="fr-FR" sz="1400"/>
          </a:p>
        </p:txBody>
      </p:sp>
      <p:pic>
        <p:nvPicPr>
          <p:cNvPr id="14" name="Image 13" descr="Salle Séminaire.jpg"/>
          <p:cNvPicPr>
            <a:picLocks noChangeAspect="1"/>
          </p:cNvPicPr>
          <p:nvPr/>
        </p:nvPicPr>
        <p:blipFill>
          <a:blip r:embed="rId5" cstate="print"/>
          <a:stretch>
            <a:fillRect/>
          </a:stretch>
        </p:blipFill>
        <p:spPr>
          <a:xfrm>
            <a:off x="5436096" y="4293095"/>
            <a:ext cx="2700000" cy="1836000"/>
          </a:xfrm>
          <a:prstGeom prst="round2DiagRect">
            <a:avLst>
              <a:gd name="adj1" fmla="val 16667"/>
              <a:gd name="adj2" fmla="val 0"/>
            </a:avLst>
          </a:prstGeom>
          <a:ln w="6350" cap="sq">
            <a:solidFill>
              <a:schemeClr val="tx1"/>
            </a:solidFill>
            <a:miter lim="800000"/>
          </a:ln>
          <a:effectLst>
            <a:outerShdw blurRad="254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ZoneTexte 4"/>
          <p:cNvSpPr txBox="1">
            <a:spLocks noChangeArrowheads="1"/>
          </p:cNvSpPr>
          <p:nvPr/>
        </p:nvSpPr>
        <p:spPr bwMode="auto">
          <a:xfrm>
            <a:off x="7343775" y="6453188"/>
            <a:ext cx="1800225" cy="307975"/>
          </a:xfrm>
          <a:prstGeom prst="rect">
            <a:avLst/>
          </a:prstGeom>
          <a:noFill/>
          <a:ln w="9525">
            <a:noFill/>
            <a:miter lim="800000"/>
            <a:headEnd/>
            <a:tailEnd/>
          </a:ln>
        </p:spPr>
        <p:txBody>
          <a:bodyPr>
            <a:spAutoFit/>
          </a:bodyPr>
          <a:lstStyle/>
          <a:p>
            <a:pPr algn="ctr"/>
            <a:r>
              <a:rPr lang="fr-FR" sz="1400">
                <a:hlinkClick r:id="rId2"/>
              </a:rPr>
              <a:t>Contactez nous …</a:t>
            </a:r>
            <a:endParaRPr lang="fr-FR" sz="1400"/>
          </a:p>
        </p:txBody>
      </p:sp>
      <p:sp>
        <p:nvSpPr>
          <p:cNvPr id="5123"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p:txBody>
      </p:sp>
      <p:sp>
        <p:nvSpPr>
          <p:cNvPr id="5124" name="ZoneTexte 6"/>
          <p:cNvSpPr txBox="1">
            <a:spLocks noChangeArrowheads="1"/>
          </p:cNvSpPr>
          <p:nvPr/>
        </p:nvSpPr>
        <p:spPr bwMode="auto">
          <a:xfrm>
            <a:off x="1908175" y="1628775"/>
            <a:ext cx="5256213" cy="369888"/>
          </a:xfrm>
          <a:prstGeom prst="rect">
            <a:avLst/>
          </a:prstGeom>
          <a:noFill/>
          <a:ln w="9525">
            <a:noFill/>
            <a:miter lim="800000"/>
            <a:headEnd/>
            <a:tailEnd/>
          </a:ln>
        </p:spPr>
        <p:txBody>
          <a:bodyPr>
            <a:spAutoFit/>
          </a:bodyPr>
          <a:lstStyle/>
          <a:p>
            <a:pPr algn="ctr"/>
            <a:r>
              <a:rPr lang="fr-FR" b="1" i="1">
                <a:latin typeface="Sabon LT Std" pitchFamily="18" charset="0"/>
              </a:rPr>
              <a:t>Les Services que nous vous réservons …</a:t>
            </a:r>
          </a:p>
        </p:txBody>
      </p:sp>
      <p:pic>
        <p:nvPicPr>
          <p:cNvPr id="8" name="Image 7" descr="Ky-Pau Centre-Salon 04.jpg"/>
          <p:cNvPicPr>
            <a:picLocks noChangeAspect="1"/>
          </p:cNvPicPr>
          <p:nvPr/>
        </p:nvPicPr>
        <p:blipFill>
          <a:blip r:embed="rId3" cstate="print"/>
          <a:stretch>
            <a:fillRect/>
          </a:stretch>
        </p:blipFill>
        <p:spPr>
          <a:xfrm>
            <a:off x="611560" y="2492896"/>
            <a:ext cx="1890000"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388" name="Picture 4" descr="http://www.choicemarketing.eu/upls/galerie_small/n_b4.jpg"/>
          <p:cNvPicPr>
            <a:picLocks noChangeAspect="1" noChangeArrowheads="1"/>
          </p:cNvPicPr>
          <p:nvPr/>
        </p:nvPicPr>
        <p:blipFill>
          <a:blip r:embed="rId4" cstate="print"/>
          <a:srcRect/>
          <a:stretch>
            <a:fillRect/>
          </a:stretch>
        </p:blipFill>
        <p:spPr bwMode="auto">
          <a:xfrm>
            <a:off x="4572000" y="2492896"/>
            <a:ext cx="1889999"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390" name="Picture 6" descr="http://www.choicemarketing.eu/upls/galerie_small/qua_b7.jpg"/>
          <p:cNvPicPr>
            <a:picLocks noChangeAspect="1" noChangeArrowheads="1"/>
          </p:cNvPicPr>
          <p:nvPr/>
        </p:nvPicPr>
        <p:blipFill>
          <a:blip r:embed="rId5" cstate="print"/>
          <a:srcRect/>
          <a:stretch>
            <a:fillRect/>
          </a:stretch>
        </p:blipFill>
        <p:spPr bwMode="auto">
          <a:xfrm>
            <a:off x="611560" y="4437112"/>
            <a:ext cx="1889999"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392" name="Picture 8" descr="http://www.choicemarketing.eu/upls/galerie_small/qua_b6.jpg">
            <a:hlinkClick r:id="rId6" tooltip="Visite du Spa ...."/>
          </p:cNvPr>
          <p:cNvPicPr>
            <a:picLocks noChangeAspect="1" noChangeArrowheads="1"/>
          </p:cNvPicPr>
          <p:nvPr/>
        </p:nvPicPr>
        <p:blipFill>
          <a:blip r:embed="rId7" cstate="print"/>
          <a:srcRect/>
          <a:stretch>
            <a:fillRect/>
          </a:stretch>
        </p:blipFill>
        <p:spPr bwMode="auto">
          <a:xfrm>
            <a:off x="4572000" y="4437112"/>
            <a:ext cx="1889999"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129" name="ZoneTexte 15"/>
          <p:cNvSpPr txBox="1">
            <a:spLocks noChangeArrowheads="1"/>
          </p:cNvSpPr>
          <p:nvPr/>
        </p:nvSpPr>
        <p:spPr bwMode="auto">
          <a:xfrm>
            <a:off x="2555875" y="2492375"/>
            <a:ext cx="1944688" cy="1385888"/>
          </a:xfrm>
          <a:prstGeom prst="rect">
            <a:avLst/>
          </a:prstGeom>
          <a:noFill/>
          <a:ln w="9525">
            <a:noFill/>
            <a:miter lim="800000"/>
            <a:headEnd/>
            <a:tailEnd/>
          </a:ln>
        </p:spPr>
        <p:txBody>
          <a:bodyPr>
            <a:spAutoFit/>
          </a:bodyPr>
          <a:lstStyle/>
          <a:p>
            <a:pPr algn="just"/>
            <a:r>
              <a:rPr lang="fr-FR" sz="1400">
                <a:latin typeface="SonGothic-Book" pitchFamily="18" charset="0"/>
              </a:rPr>
              <a:t>Notre Bar ouvert 7 jours / 7 est réservé à nos clients. L’endroit idéal pour finaliser un dossier entres  collaborateurs ou partager les  émotions sportives.</a:t>
            </a:r>
          </a:p>
        </p:txBody>
      </p:sp>
      <p:sp>
        <p:nvSpPr>
          <p:cNvPr id="5130" name="ZoneTexte 16"/>
          <p:cNvSpPr txBox="1">
            <a:spLocks noChangeArrowheads="1"/>
          </p:cNvSpPr>
          <p:nvPr/>
        </p:nvSpPr>
        <p:spPr bwMode="auto">
          <a:xfrm>
            <a:off x="6659563" y="2492375"/>
            <a:ext cx="1944687" cy="1385888"/>
          </a:xfrm>
          <a:prstGeom prst="rect">
            <a:avLst/>
          </a:prstGeom>
          <a:noFill/>
          <a:ln w="9525">
            <a:noFill/>
            <a:miter lim="800000"/>
            <a:headEnd/>
            <a:tailEnd/>
          </a:ln>
        </p:spPr>
        <p:txBody>
          <a:bodyPr>
            <a:spAutoFit/>
          </a:bodyPr>
          <a:lstStyle/>
          <a:p>
            <a:pPr algn="just"/>
            <a:r>
              <a:rPr lang="fr-FR" sz="1400">
                <a:latin typeface="SonGothic-Book" pitchFamily="18" charset="0"/>
              </a:rPr>
              <a:t>Si vous ne souhaitez pas sortir diner, nous vous proposons la carte de nos partenaires Restaurateurs qui vous livreront de quoi satisfaire  votre appétit.</a:t>
            </a:r>
          </a:p>
        </p:txBody>
      </p:sp>
      <p:sp>
        <p:nvSpPr>
          <p:cNvPr id="5131" name="ZoneTexte 17"/>
          <p:cNvSpPr txBox="1">
            <a:spLocks noChangeArrowheads="1"/>
          </p:cNvSpPr>
          <p:nvPr/>
        </p:nvSpPr>
        <p:spPr bwMode="auto">
          <a:xfrm>
            <a:off x="2555875" y="4365625"/>
            <a:ext cx="1944688" cy="1600200"/>
          </a:xfrm>
          <a:prstGeom prst="rect">
            <a:avLst/>
          </a:prstGeom>
          <a:noFill/>
          <a:ln w="9525">
            <a:noFill/>
            <a:miter lim="800000"/>
            <a:headEnd/>
            <a:tailEnd/>
          </a:ln>
        </p:spPr>
        <p:txBody>
          <a:bodyPr>
            <a:spAutoFit/>
          </a:bodyPr>
          <a:lstStyle/>
          <a:p>
            <a:pPr algn="just"/>
            <a:r>
              <a:rPr lang="fr-FR" sz="1400">
                <a:latin typeface="SonGothic-Book" pitchFamily="18" charset="0"/>
              </a:rPr>
              <a:t>Notre salle de Remise en Forme et notre Sauna accessibles de Midi à 22h00 vous permettront de  vous relaxer et de vous détendre après une journée sur la route ou en réunion.</a:t>
            </a:r>
          </a:p>
        </p:txBody>
      </p:sp>
      <p:sp>
        <p:nvSpPr>
          <p:cNvPr id="5132" name="ZoneTexte 18"/>
          <p:cNvSpPr txBox="1">
            <a:spLocks noChangeArrowheads="1"/>
          </p:cNvSpPr>
          <p:nvPr/>
        </p:nvSpPr>
        <p:spPr bwMode="auto">
          <a:xfrm>
            <a:off x="6732588" y="4292600"/>
            <a:ext cx="1943100" cy="1600200"/>
          </a:xfrm>
          <a:prstGeom prst="rect">
            <a:avLst/>
          </a:prstGeom>
          <a:noFill/>
          <a:ln w="9525">
            <a:noFill/>
            <a:miter lim="800000"/>
            <a:headEnd/>
            <a:tailEnd/>
          </a:ln>
        </p:spPr>
        <p:txBody>
          <a:bodyPr>
            <a:spAutoFit/>
          </a:bodyPr>
          <a:lstStyle/>
          <a:p>
            <a:pPr algn="just"/>
            <a:r>
              <a:rPr lang="fr-FR" sz="1400">
                <a:latin typeface="SonGothic-Book" pitchFamily="18" charset="0"/>
              </a:rPr>
              <a:t>Situé à 300 m de l’Hôtel, le </a:t>
            </a:r>
            <a:r>
              <a:rPr lang="fr-FR" sz="1400" b="1">
                <a:latin typeface="SonGothic-Book" pitchFamily="18" charset="0"/>
              </a:rPr>
              <a:t>Spa Terra Nostra</a:t>
            </a:r>
            <a:r>
              <a:rPr lang="fr-FR" sz="1400">
                <a:latin typeface="SonGothic-Book" pitchFamily="18" charset="0"/>
              </a:rPr>
              <a:t> propose à nos clients des tarifs privilégiés ainsi que très prochainement un service un service de soins  dans votre Chambre.</a:t>
            </a:r>
          </a:p>
        </p:txBody>
      </p:sp>
      <p:sp>
        <p:nvSpPr>
          <p:cNvPr id="5133" name="ZoneTexte 19"/>
          <p:cNvSpPr txBox="1">
            <a:spLocks noChangeArrowheads="1"/>
          </p:cNvSpPr>
          <p:nvPr/>
        </p:nvSpPr>
        <p:spPr bwMode="auto">
          <a:xfrm>
            <a:off x="827088" y="6021388"/>
            <a:ext cx="7489825" cy="369887"/>
          </a:xfrm>
          <a:prstGeom prst="rect">
            <a:avLst/>
          </a:prstGeom>
          <a:noFill/>
          <a:ln w="9525">
            <a:noFill/>
            <a:miter lim="800000"/>
            <a:headEnd/>
            <a:tailEnd/>
          </a:ln>
        </p:spPr>
        <p:txBody>
          <a:bodyPr>
            <a:spAutoFit/>
          </a:bodyPr>
          <a:lstStyle/>
          <a:p>
            <a:pPr algn="ctr"/>
            <a:r>
              <a:rPr lang="fr-FR" b="1" i="1">
                <a:latin typeface="Sabon LT Std" pitchFamily="18" charset="0"/>
              </a:rPr>
              <a:t>… plus l’engagement de chercher une réponse à vos besoins.</a:t>
            </a:r>
          </a:p>
        </p:txBody>
      </p:sp>
      <p:sp>
        <p:nvSpPr>
          <p:cNvPr id="5134" name="Rectangle 20"/>
          <p:cNvSpPr>
            <a:spLocks noChangeArrowheads="1"/>
          </p:cNvSpPr>
          <p:nvPr/>
        </p:nvSpPr>
        <p:spPr bwMode="auto">
          <a:xfrm>
            <a:off x="544513" y="6488113"/>
            <a:ext cx="722312" cy="307975"/>
          </a:xfrm>
          <a:prstGeom prst="rect">
            <a:avLst/>
          </a:prstGeom>
          <a:noFill/>
          <a:ln w="9525">
            <a:noFill/>
            <a:miter lim="800000"/>
            <a:headEnd/>
            <a:tailEnd/>
          </a:ln>
        </p:spPr>
        <p:txBody>
          <a:bodyPr wrap="none">
            <a:spAutoFit/>
          </a:bodyPr>
          <a:lstStyle/>
          <a:p>
            <a:pPr algn="ctr"/>
            <a:r>
              <a:rPr lang="fr-FR" sz="1400" dirty="0">
                <a:hlinkClick r:id="rId8" action="ppaction://hlinksldjump"/>
              </a:rPr>
              <a:t>Retour</a:t>
            </a:r>
            <a:endParaRPr lang="fr-FR" sz="1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dirty="0">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dirty="0">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dirty="0">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dirty="0">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dirty="0">
              <a:solidFill>
                <a:srgbClr val="FFFFFF"/>
              </a:solidFill>
              <a:latin typeface="Garamond" pitchFamily="18" charset="0"/>
            </a:endParaRPr>
          </a:p>
        </p:txBody>
      </p:sp>
      <p:sp>
        <p:nvSpPr>
          <p:cNvPr id="6" name="ZoneTexte 7"/>
          <p:cNvSpPr txBox="1">
            <a:spLocks noChangeArrowheads="1"/>
          </p:cNvSpPr>
          <p:nvPr/>
        </p:nvSpPr>
        <p:spPr bwMode="auto">
          <a:xfrm>
            <a:off x="250824" y="1700213"/>
            <a:ext cx="4681215" cy="4862870"/>
          </a:xfrm>
          <a:prstGeom prst="rect">
            <a:avLst/>
          </a:prstGeom>
          <a:noFill/>
          <a:ln w="9525">
            <a:noFill/>
            <a:miter lim="800000"/>
            <a:headEnd/>
            <a:tailEnd/>
          </a:ln>
        </p:spPr>
        <p:txBody>
          <a:bodyPr wrap="square">
            <a:spAutoFit/>
          </a:bodyPr>
          <a:lstStyle/>
          <a:p>
            <a:pPr algn="just" defTabSz="449263">
              <a:buClr>
                <a:srgbClr val="000000"/>
              </a:buClr>
              <a:buSzPct val="100000"/>
              <a:buFont typeface="Times New Roman" pitchFamily="18" charset="0"/>
              <a:buNone/>
            </a:pPr>
            <a:r>
              <a:rPr lang="en-US" dirty="0" smtClean="0">
                <a:solidFill>
                  <a:srgbClr val="000000"/>
                </a:solidFill>
                <a:latin typeface="SonGothic-Book" pitchFamily="18" charset="0"/>
              </a:rPr>
              <a:t>Located at 900 m from the Castle of Pau and the train station, at 300m  from the Congress Centre, the Quality Hotel Pau Centre </a:t>
            </a:r>
            <a:r>
              <a:rPr lang="en-US" dirty="0" err="1" smtClean="0">
                <a:solidFill>
                  <a:srgbClr val="000000"/>
                </a:solidFill>
                <a:latin typeface="SonGothic-Book" pitchFamily="18" charset="0"/>
              </a:rPr>
              <a:t>Bosquet</a:t>
            </a:r>
            <a:r>
              <a:rPr lang="en-US" dirty="0" smtClean="0">
                <a:solidFill>
                  <a:srgbClr val="000000"/>
                </a:solidFill>
                <a:latin typeface="SonGothic-Book" pitchFamily="18" charset="0"/>
              </a:rPr>
              <a:t> </a:t>
            </a:r>
            <a:r>
              <a:rPr lang="en-US" dirty="0" smtClean="0">
                <a:solidFill>
                  <a:srgbClr val="000000"/>
                </a:solidFill>
                <a:latin typeface="SonGothic-Book" pitchFamily="18" charset="0"/>
              </a:rPr>
              <a:t>is pleased to welcome you.</a:t>
            </a:r>
          </a:p>
          <a:p>
            <a:pPr algn="just" defTabSz="449263">
              <a:buClr>
                <a:srgbClr val="000000"/>
              </a:buClr>
              <a:buSzPct val="100000"/>
              <a:buFont typeface="Times New Roman" pitchFamily="18" charset="0"/>
              <a:buNone/>
            </a:pPr>
            <a:endParaRPr lang="fr-FR" sz="1600" b="1" u="sng" dirty="0">
              <a:solidFill>
                <a:srgbClr val="000000"/>
              </a:solidFill>
              <a:latin typeface="SonGothic-Book" pitchFamily="18" charset="0"/>
            </a:endParaRPr>
          </a:p>
          <a:p>
            <a:pPr algn="just" defTabSz="449263">
              <a:buClr>
                <a:srgbClr val="000000"/>
              </a:buClr>
              <a:buSzPct val="100000"/>
              <a:buFont typeface="Times New Roman" pitchFamily="18" charset="0"/>
              <a:buNone/>
            </a:pPr>
            <a:r>
              <a:rPr lang="fr-FR" sz="1600" b="1" u="sng" dirty="0">
                <a:solidFill>
                  <a:srgbClr val="000000"/>
                </a:solidFill>
                <a:latin typeface="SonGothic-Book" pitchFamily="18" charset="0"/>
                <a:hlinkClick r:id="rId2" action="ppaction://hlinksldjump" tooltip="Par ici ...."/>
              </a:rPr>
              <a:t>70 </a:t>
            </a:r>
            <a:r>
              <a:rPr lang="fr-FR" sz="1600" b="1" u="sng" dirty="0" smtClean="0">
                <a:solidFill>
                  <a:srgbClr val="000000"/>
                </a:solidFill>
                <a:latin typeface="SonGothic-Book" pitchFamily="18" charset="0"/>
                <a:hlinkClick r:id="rId2" action="ppaction://hlinksldjump" tooltip="Par ici ...."/>
              </a:rPr>
              <a:t>full </a:t>
            </a:r>
            <a:r>
              <a:rPr lang="fr-FR" sz="1600" b="1" u="sng" dirty="0" err="1" smtClean="0">
                <a:solidFill>
                  <a:srgbClr val="000000"/>
                </a:solidFill>
                <a:latin typeface="SonGothic-Book" pitchFamily="18" charset="0"/>
                <a:hlinkClick r:id="rId2" action="ppaction://hlinksldjump" tooltip="Par ici ...."/>
              </a:rPr>
              <a:t>staffed</a:t>
            </a:r>
            <a:r>
              <a:rPr lang="fr-FR" sz="1600" b="1" u="sng" dirty="0" smtClean="0">
                <a:solidFill>
                  <a:srgbClr val="000000"/>
                </a:solidFill>
                <a:latin typeface="SonGothic-Book" pitchFamily="18" charset="0"/>
                <a:hlinkClick r:id="rId2" action="ppaction://hlinksldjump" tooltip="Par ici ...."/>
              </a:rPr>
              <a:t> </a:t>
            </a:r>
            <a:r>
              <a:rPr lang="fr-FR" sz="1600" b="1" u="sng" dirty="0" err="1" smtClean="0">
                <a:solidFill>
                  <a:srgbClr val="000000"/>
                </a:solidFill>
                <a:latin typeface="SonGothic-Book" pitchFamily="18" charset="0"/>
                <a:hlinkClick r:id="rId2" action="ppaction://hlinksldjump" tooltip="Par ici ...."/>
              </a:rPr>
              <a:t>rooms</a:t>
            </a:r>
            <a:r>
              <a:rPr lang="fr-FR" sz="1600" b="1" u="sng" dirty="0" smtClean="0">
                <a:solidFill>
                  <a:srgbClr val="000000"/>
                </a:solidFill>
                <a:latin typeface="SonGothic-Book" pitchFamily="18" charset="0"/>
                <a:hlinkClick r:id="rId2" action="ppaction://hlinksldjump" tooltip="Par ici ...."/>
              </a:rPr>
              <a:t> </a:t>
            </a:r>
            <a:r>
              <a:rPr lang="fr-FR" sz="1600" b="1" u="sng" dirty="0">
                <a:solidFill>
                  <a:srgbClr val="000000"/>
                </a:solidFill>
                <a:latin typeface="SonGothic-Book" pitchFamily="18" charset="0"/>
                <a:hlinkClick r:id="rId2" action="ppaction://hlinksldjump" tooltip="Par ici ...."/>
              </a:rPr>
              <a:t>:</a:t>
            </a:r>
            <a:endParaRPr lang="fr-FR" sz="1600" b="1" u="sng" dirty="0">
              <a:solidFill>
                <a:srgbClr val="000000"/>
              </a:solidFill>
              <a:latin typeface="SonGothic-Book" pitchFamily="18" charset="0"/>
            </a:endParaRPr>
          </a:p>
          <a:p>
            <a:pPr algn="just" defTabSz="449263">
              <a:buClr>
                <a:srgbClr val="000000"/>
              </a:buClr>
              <a:buSzPct val="100000"/>
              <a:buFontTx/>
              <a:buChar char="-"/>
            </a:pPr>
            <a:r>
              <a:rPr lang="fr-FR" sz="1600" dirty="0">
                <a:solidFill>
                  <a:srgbClr val="000000"/>
                </a:solidFill>
                <a:latin typeface="SonGothic-Book" pitchFamily="18" charset="0"/>
              </a:rPr>
              <a:t> </a:t>
            </a:r>
            <a:r>
              <a:rPr lang="fr-FR" sz="1600" dirty="0" smtClean="0">
                <a:solidFill>
                  <a:srgbClr val="000000"/>
                </a:solidFill>
                <a:latin typeface="SonGothic-Book" pitchFamily="18" charset="0"/>
              </a:rPr>
              <a:t>Air </a:t>
            </a:r>
            <a:r>
              <a:rPr lang="fr-FR" sz="1600" dirty="0" err="1" smtClean="0">
                <a:solidFill>
                  <a:srgbClr val="000000"/>
                </a:solidFill>
                <a:latin typeface="SonGothic-Book" pitchFamily="18" charset="0"/>
              </a:rPr>
              <a:t>conditioned</a:t>
            </a:r>
            <a:endParaRPr lang="fr-FR" sz="1600" dirty="0">
              <a:solidFill>
                <a:srgbClr val="000000"/>
              </a:solidFill>
              <a:latin typeface="SonGothic-Book" pitchFamily="18" charset="0"/>
            </a:endParaRPr>
          </a:p>
          <a:p>
            <a:pPr algn="just" defTabSz="449263">
              <a:buClr>
                <a:srgbClr val="000000"/>
              </a:buClr>
              <a:buSzPct val="100000"/>
              <a:buFontTx/>
              <a:buChar char="-"/>
            </a:pPr>
            <a:r>
              <a:rPr lang="fr-FR" sz="1600" dirty="0">
                <a:solidFill>
                  <a:srgbClr val="000000"/>
                </a:solidFill>
                <a:latin typeface="SonGothic-Book" pitchFamily="18" charset="0"/>
              </a:rPr>
              <a:t> Mini Bar</a:t>
            </a:r>
          </a:p>
          <a:p>
            <a:pPr algn="just" defTabSz="449263">
              <a:buClr>
                <a:srgbClr val="000000"/>
              </a:buClr>
              <a:buSzPct val="100000"/>
              <a:buFontTx/>
              <a:buChar char="-"/>
            </a:pPr>
            <a:r>
              <a:rPr lang="fr-FR" sz="1600" dirty="0">
                <a:solidFill>
                  <a:srgbClr val="000000"/>
                </a:solidFill>
                <a:latin typeface="SonGothic-Book" pitchFamily="18" charset="0"/>
              </a:rPr>
              <a:t> </a:t>
            </a:r>
            <a:r>
              <a:rPr lang="fr-FR" sz="1600" dirty="0" err="1" smtClean="0">
                <a:solidFill>
                  <a:srgbClr val="000000"/>
                </a:solidFill>
                <a:latin typeface="SonGothic-Book" pitchFamily="18" charset="0"/>
              </a:rPr>
              <a:t>Individual</a:t>
            </a:r>
            <a:r>
              <a:rPr lang="fr-FR" sz="1600" dirty="0" smtClean="0">
                <a:solidFill>
                  <a:srgbClr val="000000"/>
                </a:solidFill>
                <a:latin typeface="SonGothic-Book" pitchFamily="18" charset="0"/>
              </a:rPr>
              <a:t> </a:t>
            </a:r>
            <a:r>
              <a:rPr lang="fr-FR" sz="1600" dirty="0" err="1" smtClean="0">
                <a:solidFill>
                  <a:srgbClr val="000000"/>
                </a:solidFill>
                <a:latin typeface="SonGothic-Book" pitchFamily="18" charset="0"/>
              </a:rPr>
              <a:t>Safe</a:t>
            </a:r>
            <a:r>
              <a:rPr lang="fr-FR" sz="1600" dirty="0" smtClean="0">
                <a:solidFill>
                  <a:srgbClr val="000000"/>
                </a:solidFill>
                <a:latin typeface="SonGothic-Book" pitchFamily="18" charset="0"/>
              </a:rPr>
              <a:t> Box</a:t>
            </a:r>
            <a:endParaRPr lang="fr-FR" sz="1600" dirty="0">
              <a:solidFill>
                <a:srgbClr val="000000"/>
              </a:solidFill>
              <a:latin typeface="SonGothic-Book" pitchFamily="18" charset="0"/>
            </a:endParaRPr>
          </a:p>
          <a:p>
            <a:pPr algn="just" defTabSz="449263">
              <a:buClr>
                <a:srgbClr val="000000"/>
              </a:buClr>
              <a:buSzPct val="100000"/>
              <a:buFontTx/>
              <a:buChar char="-"/>
            </a:pPr>
            <a:r>
              <a:rPr lang="fr-FR" sz="1600" dirty="0">
                <a:solidFill>
                  <a:srgbClr val="000000"/>
                </a:solidFill>
                <a:latin typeface="SonGothic-Book" pitchFamily="18" charset="0"/>
              </a:rPr>
              <a:t> </a:t>
            </a:r>
            <a:r>
              <a:rPr lang="fr-FR" sz="1600" dirty="0" smtClean="0">
                <a:solidFill>
                  <a:srgbClr val="000000"/>
                </a:solidFill>
                <a:latin typeface="SonGothic-Book" pitchFamily="18" charset="0"/>
              </a:rPr>
              <a:t>Free and </a:t>
            </a:r>
            <a:r>
              <a:rPr lang="fr-FR" sz="1600" dirty="0" err="1" smtClean="0">
                <a:solidFill>
                  <a:srgbClr val="000000"/>
                </a:solidFill>
                <a:latin typeface="SonGothic-Book" pitchFamily="18" charset="0"/>
              </a:rPr>
              <a:t>illimited</a:t>
            </a:r>
            <a:r>
              <a:rPr lang="fr-FR" sz="1600" dirty="0" smtClean="0">
                <a:solidFill>
                  <a:srgbClr val="000000"/>
                </a:solidFill>
                <a:latin typeface="SonGothic-Book" pitchFamily="18" charset="0"/>
              </a:rPr>
              <a:t> Wifi Access</a:t>
            </a:r>
            <a:endParaRPr lang="fr-FR" sz="1600" dirty="0">
              <a:solidFill>
                <a:srgbClr val="000000"/>
              </a:solidFill>
              <a:latin typeface="SonGothic-Book" pitchFamily="18" charset="0"/>
            </a:endParaRPr>
          </a:p>
          <a:p>
            <a:pPr algn="just" defTabSz="449263">
              <a:buClr>
                <a:srgbClr val="000000"/>
              </a:buClr>
              <a:buSzPct val="100000"/>
              <a:buFontTx/>
              <a:buChar char="-"/>
            </a:pPr>
            <a:endParaRPr lang="fr-FR" sz="1600" dirty="0">
              <a:solidFill>
                <a:srgbClr val="000000"/>
              </a:solidFill>
              <a:latin typeface="SonGothic-Book" pitchFamily="18" charset="0"/>
            </a:endParaRPr>
          </a:p>
          <a:p>
            <a:pPr algn="just" defTabSz="449263">
              <a:buClr>
                <a:srgbClr val="000000"/>
              </a:buClr>
              <a:buSzPct val="100000"/>
            </a:pPr>
            <a:r>
              <a:rPr lang="fr-FR" sz="1600" b="1" u="sng" dirty="0">
                <a:solidFill>
                  <a:srgbClr val="000000"/>
                </a:solidFill>
                <a:latin typeface="SonGothic-Book" pitchFamily="18" charset="0"/>
                <a:hlinkClick r:id="rId3" action="ppaction://hlinksldjump" tooltip="Par ici ...."/>
              </a:rPr>
              <a:t>5 </a:t>
            </a:r>
            <a:r>
              <a:rPr lang="fr-FR" sz="1600" b="1" u="sng" dirty="0" err="1" smtClean="0">
                <a:solidFill>
                  <a:srgbClr val="000000"/>
                </a:solidFill>
                <a:latin typeface="SonGothic-Book" pitchFamily="18" charset="0"/>
                <a:hlinkClick r:id="rId3" action="ppaction://hlinksldjump" tooltip="Par ici ...."/>
              </a:rPr>
              <a:t>conferences</a:t>
            </a:r>
            <a:r>
              <a:rPr lang="fr-FR" sz="1600" b="1" u="sng" dirty="0" smtClean="0">
                <a:solidFill>
                  <a:srgbClr val="000000"/>
                </a:solidFill>
                <a:latin typeface="SonGothic-Book" pitchFamily="18" charset="0"/>
                <a:hlinkClick r:id="rId3" action="ppaction://hlinksldjump" tooltip="Par ici ...."/>
              </a:rPr>
              <a:t> </a:t>
            </a:r>
            <a:r>
              <a:rPr lang="fr-FR" sz="1600" b="1" u="sng" dirty="0" err="1" smtClean="0">
                <a:solidFill>
                  <a:srgbClr val="000000"/>
                </a:solidFill>
                <a:latin typeface="SonGothic-Book" pitchFamily="18" charset="0"/>
                <a:hlinkClick r:id="rId3" action="ppaction://hlinksldjump" tooltip="Par ici ...."/>
              </a:rPr>
              <a:t>rooms</a:t>
            </a:r>
            <a:r>
              <a:rPr lang="fr-FR" sz="1600" b="1" u="sng" dirty="0" smtClean="0">
                <a:solidFill>
                  <a:srgbClr val="000000"/>
                </a:solidFill>
                <a:latin typeface="SonGothic-Book" pitchFamily="18" charset="0"/>
                <a:hlinkClick r:id="rId3" action="ppaction://hlinksldjump" tooltip="Par ici ...."/>
              </a:rPr>
              <a:t> up to 80 </a:t>
            </a:r>
            <a:r>
              <a:rPr lang="fr-FR" sz="1600" b="1" u="sng" dirty="0" err="1" smtClean="0">
                <a:solidFill>
                  <a:srgbClr val="000000"/>
                </a:solidFill>
                <a:latin typeface="SonGothic-Book" pitchFamily="18" charset="0"/>
                <a:hlinkClick r:id="rId3" action="ppaction://hlinksldjump" tooltip="Par ici ...."/>
              </a:rPr>
              <a:t>persons</a:t>
            </a:r>
            <a:r>
              <a:rPr lang="fr-FR" sz="1600" b="1" u="sng" dirty="0" smtClean="0">
                <a:solidFill>
                  <a:srgbClr val="000000"/>
                </a:solidFill>
                <a:latin typeface="SonGothic-Book" pitchFamily="18" charset="0"/>
                <a:hlinkClick r:id="rId3" action="ppaction://hlinksldjump" tooltip="Par ici ...."/>
              </a:rPr>
              <a:t>.</a:t>
            </a:r>
            <a:endParaRPr lang="fr-FR" sz="1600" b="1" u="sng" dirty="0">
              <a:solidFill>
                <a:srgbClr val="000000"/>
              </a:solidFill>
              <a:latin typeface="SonGothic-Book" pitchFamily="18" charset="0"/>
            </a:endParaRPr>
          </a:p>
          <a:p>
            <a:pPr algn="just" defTabSz="449263">
              <a:buClr>
                <a:srgbClr val="000000"/>
              </a:buClr>
              <a:buSzPct val="100000"/>
            </a:pPr>
            <a:endParaRPr lang="fr-FR" sz="1600" dirty="0">
              <a:solidFill>
                <a:srgbClr val="000000"/>
              </a:solidFill>
              <a:latin typeface="SonGothic-Book" pitchFamily="18" charset="0"/>
            </a:endParaRPr>
          </a:p>
          <a:p>
            <a:pPr algn="just" defTabSz="449263">
              <a:buClr>
                <a:srgbClr val="000000"/>
              </a:buClr>
              <a:buSzPct val="100000"/>
            </a:pPr>
            <a:r>
              <a:rPr lang="fr-FR" sz="1600" b="1" u="sng" dirty="0" smtClean="0">
                <a:solidFill>
                  <a:srgbClr val="000000"/>
                </a:solidFill>
                <a:latin typeface="SonGothic-Book" pitchFamily="18" charset="0"/>
                <a:hlinkClick r:id="rId4" action="ppaction://hlinksldjump"/>
              </a:rPr>
              <a:t>3 stars service </a:t>
            </a:r>
            <a:r>
              <a:rPr lang="fr-FR" sz="1600" b="1" u="sng" dirty="0">
                <a:solidFill>
                  <a:srgbClr val="000000"/>
                </a:solidFill>
                <a:latin typeface="SonGothic-Book" pitchFamily="18" charset="0"/>
                <a:hlinkClick r:id="rId4" action="ppaction://hlinksldjump"/>
              </a:rPr>
              <a:t>(Bar, Room Service, </a:t>
            </a:r>
            <a:r>
              <a:rPr lang="fr-FR" sz="1600" b="1" u="sng" dirty="0" smtClean="0">
                <a:solidFill>
                  <a:srgbClr val="000000"/>
                </a:solidFill>
                <a:latin typeface="SonGothic-Book" pitchFamily="18" charset="0"/>
                <a:hlinkClick r:id="rId4" action="ppaction://hlinksldjump"/>
              </a:rPr>
              <a:t>Fitness room, Sauna   </a:t>
            </a:r>
            <a:r>
              <a:rPr lang="fr-FR" sz="1600" b="1" u="sng" dirty="0">
                <a:solidFill>
                  <a:srgbClr val="000000"/>
                </a:solidFill>
                <a:latin typeface="SonGothic-Book" pitchFamily="18" charset="0"/>
                <a:hlinkClick r:id="rId4" action="ppaction://hlinksldjump"/>
              </a:rPr>
              <a:t>...).</a:t>
            </a:r>
            <a:endParaRPr lang="fr-FR" sz="1600" b="1" u="sng" dirty="0">
              <a:solidFill>
                <a:srgbClr val="000000"/>
              </a:solidFill>
              <a:latin typeface="SonGothic-Book" pitchFamily="18" charset="0"/>
            </a:endParaRPr>
          </a:p>
          <a:p>
            <a:pPr algn="just" defTabSz="449263">
              <a:buClr>
                <a:srgbClr val="000000"/>
              </a:buClr>
              <a:buSzPct val="100000"/>
            </a:pPr>
            <a:endParaRPr lang="fr-FR" sz="1600" b="1" u="sng" dirty="0">
              <a:solidFill>
                <a:srgbClr val="000000"/>
              </a:solidFill>
              <a:latin typeface="SonGothic-Book" pitchFamily="18" charset="0"/>
            </a:endParaRPr>
          </a:p>
          <a:p>
            <a:pPr algn="just" defTabSz="449263">
              <a:buClr>
                <a:srgbClr val="000000"/>
              </a:buClr>
              <a:buSzPct val="100000"/>
            </a:pPr>
            <a:r>
              <a:rPr lang="fr-FR" sz="1600" b="1" u="sng" dirty="0" err="1" smtClean="0">
                <a:solidFill>
                  <a:srgbClr val="000000"/>
                </a:solidFill>
                <a:latin typeface="SonGothic-Book" pitchFamily="18" charset="0"/>
              </a:rPr>
              <a:t>Closed</a:t>
            </a:r>
            <a:r>
              <a:rPr lang="fr-FR" sz="1600" b="1" u="sng" dirty="0" smtClean="0">
                <a:solidFill>
                  <a:srgbClr val="000000"/>
                </a:solidFill>
                <a:latin typeface="SonGothic-Book" pitchFamily="18" charset="0"/>
              </a:rPr>
              <a:t> and free </a:t>
            </a:r>
            <a:r>
              <a:rPr lang="fr-FR" sz="1600" b="1" u="sng" dirty="0" err="1" smtClean="0">
                <a:solidFill>
                  <a:srgbClr val="000000"/>
                </a:solidFill>
                <a:latin typeface="SonGothic-Book" pitchFamily="18" charset="0"/>
              </a:rPr>
              <a:t>private</a:t>
            </a:r>
            <a:r>
              <a:rPr lang="fr-FR" sz="1600" b="1" u="sng" dirty="0" smtClean="0">
                <a:solidFill>
                  <a:srgbClr val="000000"/>
                </a:solidFill>
                <a:latin typeface="SonGothic-Book" pitchFamily="18" charset="0"/>
              </a:rPr>
              <a:t> Parking (75 </a:t>
            </a:r>
            <a:r>
              <a:rPr lang="fr-FR" sz="1600" b="1" u="sng" dirty="0">
                <a:solidFill>
                  <a:srgbClr val="000000"/>
                </a:solidFill>
                <a:latin typeface="SonGothic-Book" pitchFamily="18" charset="0"/>
              </a:rPr>
              <a:t>places).</a:t>
            </a:r>
          </a:p>
          <a:p>
            <a:pPr algn="just" defTabSz="449263">
              <a:buClr>
                <a:srgbClr val="000000"/>
              </a:buClr>
              <a:buSzPct val="100000"/>
            </a:pPr>
            <a:endParaRPr lang="fr-FR" sz="1600" b="1" u="sng" dirty="0">
              <a:solidFill>
                <a:srgbClr val="000000"/>
              </a:solidFill>
              <a:latin typeface="SonGothic-Book" pitchFamily="18" charset="0"/>
            </a:endParaRPr>
          </a:p>
          <a:p>
            <a:pPr algn="just" defTabSz="449263">
              <a:buClr>
                <a:srgbClr val="000000"/>
              </a:buClr>
              <a:buSzPct val="100000"/>
            </a:pPr>
            <a:r>
              <a:rPr lang="fr-FR" sz="1600" b="1" u="sng" dirty="0" smtClean="0">
                <a:solidFill>
                  <a:srgbClr val="000000"/>
                </a:solidFill>
                <a:latin typeface="SonGothic-Book" pitchFamily="18" charset="0"/>
              </a:rPr>
              <a:t>Bus parking </a:t>
            </a:r>
            <a:r>
              <a:rPr lang="fr-FR" sz="1600" b="1" u="sng" dirty="0" err="1" smtClean="0">
                <a:solidFill>
                  <a:srgbClr val="000000"/>
                </a:solidFill>
                <a:latin typeface="SonGothic-Book" pitchFamily="18" charset="0"/>
              </a:rPr>
              <a:t>available</a:t>
            </a:r>
            <a:r>
              <a:rPr lang="fr-FR" sz="1600" b="1" u="sng" dirty="0" smtClean="0">
                <a:solidFill>
                  <a:srgbClr val="000000"/>
                </a:solidFill>
                <a:latin typeface="SonGothic-Book" pitchFamily="18" charset="0"/>
              </a:rPr>
              <a:t> in front of the Hotel</a:t>
            </a:r>
            <a:r>
              <a:rPr lang="fr-FR" sz="1600" b="1" u="sng" dirty="0" smtClean="0">
                <a:solidFill>
                  <a:srgbClr val="000000"/>
                </a:solidFill>
                <a:latin typeface="SonGothic-Book" pitchFamily="18" charset="0"/>
              </a:rPr>
              <a:t>.</a:t>
            </a:r>
            <a:endParaRPr lang="fr-FR" sz="1600" b="1" u="sng" dirty="0">
              <a:solidFill>
                <a:srgbClr val="000000"/>
              </a:solidFill>
              <a:latin typeface="SonGothic-Book" pitchFamily="18" charset="0"/>
            </a:endParaRPr>
          </a:p>
          <a:p>
            <a:pPr defTabSz="449263">
              <a:buClr>
                <a:srgbClr val="000000"/>
              </a:buClr>
              <a:buSzPct val="100000"/>
              <a:buFontTx/>
              <a:buChar char="-"/>
            </a:pPr>
            <a:endParaRPr lang="fr-FR" sz="1600" dirty="0">
              <a:solidFill>
                <a:srgbClr val="000000"/>
              </a:solidFill>
              <a:latin typeface="Garamond" pitchFamily="18" charset="0"/>
            </a:endParaRPr>
          </a:p>
        </p:txBody>
      </p:sp>
      <p:pic>
        <p:nvPicPr>
          <p:cNvPr id="7" name="Image 7" descr="Chambre lit double et lit simple.jpg"/>
          <p:cNvPicPr>
            <a:picLocks noChangeAspect="1"/>
          </p:cNvPicPr>
          <p:nvPr/>
        </p:nvPicPr>
        <p:blipFill>
          <a:blip r:embed="rId5" cstate="print"/>
          <a:srcRect/>
          <a:stretch>
            <a:fillRect/>
          </a:stretch>
        </p:blipFill>
        <p:spPr bwMode="auto">
          <a:xfrm>
            <a:off x="4787900" y="1628775"/>
            <a:ext cx="4005263" cy="26701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ZoneTexte 9"/>
          <p:cNvSpPr txBox="1">
            <a:spLocks noChangeArrowheads="1"/>
          </p:cNvSpPr>
          <p:nvPr/>
        </p:nvSpPr>
        <p:spPr bwMode="auto">
          <a:xfrm>
            <a:off x="4787900" y="4508500"/>
            <a:ext cx="4032250" cy="1169988"/>
          </a:xfrm>
          <a:prstGeom prst="rect">
            <a:avLst/>
          </a:prstGeom>
          <a:noFill/>
          <a:ln w="9525">
            <a:noFill/>
            <a:miter lim="800000"/>
            <a:headEnd/>
            <a:tailEnd/>
          </a:ln>
        </p:spPr>
        <p:txBody>
          <a:bodyPr>
            <a:spAutoFit/>
          </a:bodyPr>
          <a:lstStyle/>
          <a:p>
            <a:pPr algn="ctr"/>
            <a:r>
              <a:rPr lang="fr-FR" sz="1400" dirty="0">
                <a:solidFill>
                  <a:schemeClr val="bg1"/>
                </a:solidFill>
                <a:latin typeface="Sabon LT Std" pitchFamily="18" charset="0"/>
              </a:rPr>
              <a:t>Centre Bosquet</a:t>
            </a:r>
          </a:p>
          <a:p>
            <a:pPr algn="ctr"/>
            <a:r>
              <a:rPr lang="fr-FR" sz="1400" dirty="0">
                <a:solidFill>
                  <a:schemeClr val="bg1"/>
                </a:solidFill>
                <a:latin typeface="Sabon LT Std" pitchFamily="18" charset="0"/>
              </a:rPr>
              <a:t>80, rue Emile Garet – 64000 Pau</a:t>
            </a:r>
          </a:p>
          <a:p>
            <a:pPr algn="ctr"/>
            <a:r>
              <a:rPr lang="fr-FR" sz="1400" dirty="0">
                <a:solidFill>
                  <a:schemeClr val="bg1"/>
                </a:solidFill>
                <a:latin typeface="Sabon LT Std" pitchFamily="18" charset="0"/>
              </a:rPr>
              <a:t>Tel : 05.59.82.58.00 – Fax : 05.59.27.30.20</a:t>
            </a:r>
          </a:p>
          <a:p>
            <a:pPr algn="ctr"/>
            <a:r>
              <a:rPr lang="fr-FR" sz="1400" dirty="0">
                <a:solidFill>
                  <a:schemeClr val="bg1"/>
                </a:solidFill>
                <a:latin typeface="Sabon LT Std" pitchFamily="18" charset="0"/>
                <a:hlinkClick r:id="rId6"/>
              </a:rPr>
              <a:t>quality.pau-centre@orange.fr</a:t>
            </a:r>
            <a:endParaRPr lang="fr-FR" sz="1400" dirty="0">
              <a:solidFill>
                <a:schemeClr val="bg1"/>
              </a:solidFill>
              <a:latin typeface="Sabon LT Std" pitchFamily="18" charset="0"/>
            </a:endParaRPr>
          </a:p>
          <a:p>
            <a:pPr algn="ctr"/>
            <a:r>
              <a:rPr lang="fr-FR" sz="1400" dirty="0">
                <a:solidFill>
                  <a:schemeClr val="bg1"/>
                </a:solidFill>
                <a:latin typeface="Sabon LT Std" pitchFamily="18" charset="0"/>
                <a:hlinkClick r:id="rId7"/>
              </a:rPr>
              <a:t>www.hotel-pau-centre.com</a:t>
            </a:r>
            <a:endParaRPr lang="fr-FR" sz="1400" dirty="0">
              <a:solidFill>
                <a:schemeClr val="bg1"/>
              </a:solidFill>
              <a:latin typeface="Sabon LT Std" pitchFamily="18" charset="0"/>
            </a:endParaRPr>
          </a:p>
        </p:txBody>
      </p:sp>
      <p:pic>
        <p:nvPicPr>
          <p:cNvPr id="9" name="Image 6" descr="L_che.jpg"/>
          <p:cNvPicPr>
            <a:picLocks noChangeAspect="1"/>
          </p:cNvPicPr>
          <p:nvPr/>
        </p:nvPicPr>
        <p:blipFill>
          <a:blip r:embed="rId8" cstate="print"/>
          <a:srcRect/>
          <a:stretch>
            <a:fillRect/>
          </a:stretch>
        </p:blipFill>
        <p:spPr bwMode="auto">
          <a:xfrm>
            <a:off x="6156325" y="5876925"/>
            <a:ext cx="1576388" cy="585788"/>
          </a:xfrm>
          <a:prstGeom prst="rect">
            <a:avLst/>
          </a:prstGeom>
          <a:noFill/>
          <a:ln w="9525">
            <a:noFill/>
            <a:miter lim="800000"/>
            <a:headEnd/>
            <a:tailEnd/>
          </a:ln>
        </p:spPr>
      </p:pic>
      <p:pic>
        <p:nvPicPr>
          <p:cNvPr id="11" name="Image 10" descr="fr.jpg">
            <a:hlinkClick r:id="rId9" action="ppaction://hlinksldjump" tooltip="Français"/>
          </p:cNvPr>
          <p:cNvPicPr>
            <a:picLocks noChangeAspect="1"/>
          </p:cNvPicPr>
          <p:nvPr/>
        </p:nvPicPr>
        <p:blipFill>
          <a:blip r:embed="rId10" cstate="print"/>
          <a:stretch>
            <a:fillRect/>
          </a:stretch>
        </p:blipFill>
        <p:spPr>
          <a:xfrm>
            <a:off x="8460432" y="260648"/>
            <a:ext cx="238125" cy="161925"/>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descr="Chambre lit double..jpg"/>
          <p:cNvPicPr>
            <a:picLocks noGrp="1" noChangeAspect="1"/>
          </p:cNvPicPr>
          <p:nvPr>
            <p:ph idx="1"/>
          </p:nvPr>
        </p:nvPicPr>
        <p:blipFill>
          <a:blip r:embed="rId2" cstate="print"/>
          <a:stretch>
            <a:fillRect/>
          </a:stretch>
        </p:blipFill>
        <p:spPr>
          <a:xfrm>
            <a:off x="5796136" y="4653136"/>
            <a:ext cx="2700000" cy="18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075"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p:txBody>
      </p:sp>
      <p:sp>
        <p:nvSpPr>
          <p:cNvPr id="3076" name="ZoneTexte 4"/>
          <p:cNvSpPr txBox="1">
            <a:spLocks noChangeArrowheads="1"/>
          </p:cNvSpPr>
          <p:nvPr/>
        </p:nvSpPr>
        <p:spPr bwMode="auto">
          <a:xfrm>
            <a:off x="2843213" y="1412875"/>
            <a:ext cx="3457575" cy="369888"/>
          </a:xfrm>
          <a:prstGeom prst="rect">
            <a:avLst/>
          </a:prstGeom>
          <a:noFill/>
          <a:ln w="9525">
            <a:noFill/>
            <a:miter lim="800000"/>
            <a:headEnd/>
            <a:tailEnd/>
          </a:ln>
        </p:spPr>
        <p:txBody>
          <a:bodyPr>
            <a:spAutoFit/>
          </a:bodyPr>
          <a:lstStyle/>
          <a:p>
            <a:pPr algn="ctr"/>
            <a:r>
              <a:rPr lang="fr-FR" b="1" i="1" dirty="0" smtClean="0">
                <a:latin typeface="Sabon LT Std" pitchFamily="18" charset="0"/>
              </a:rPr>
              <a:t>Our </a:t>
            </a:r>
            <a:r>
              <a:rPr lang="fr-FR" b="1" i="1" dirty="0" err="1" smtClean="0">
                <a:latin typeface="Sabon LT Std" pitchFamily="18" charset="0"/>
              </a:rPr>
              <a:t>Bedrooms</a:t>
            </a:r>
            <a:endParaRPr lang="fr-FR" b="1" i="1" dirty="0">
              <a:latin typeface="Sabon LT Std" pitchFamily="18" charset="0"/>
            </a:endParaRPr>
          </a:p>
        </p:txBody>
      </p:sp>
      <p:sp>
        <p:nvSpPr>
          <p:cNvPr id="3077" name="ZoneTexte 6"/>
          <p:cNvSpPr txBox="1">
            <a:spLocks noChangeArrowheads="1"/>
          </p:cNvSpPr>
          <p:nvPr/>
        </p:nvSpPr>
        <p:spPr bwMode="auto">
          <a:xfrm>
            <a:off x="2700338" y="1916113"/>
            <a:ext cx="6119812" cy="2031325"/>
          </a:xfrm>
          <a:prstGeom prst="rect">
            <a:avLst/>
          </a:prstGeom>
          <a:noFill/>
          <a:ln w="9525">
            <a:noFill/>
            <a:miter lim="800000"/>
            <a:headEnd/>
            <a:tailEnd/>
          </a:ln>
        </p:spPr>
        <p:txBody>
          <a:bodyPr>
            <a:spAutoFit/>
          </a:bodyPr>
          <a:lstStyle/>
          <a:p>
            <a:pPr algn="just"/>
            <a:r>
              <a:rPr lang="fr-FR" dirty="0" smtClean="0">
                <a:latin typeface="SonGothic-Book" pitchFamily="18" charset="0"/>
              </a:rPr>
              <a:t>Our </a:t>
            </a:r>
            <a:r>
              <a:rPr lang="fr-FR" dirty="0" err="1" smtClean="0">
                <a:latin typeface="SonGothic-Book" pitchFamily="18" charset="0"/>
              </a:rPr>
              <a:t>rooms</a:t>
            </a:r>
            <a:r>
              <a:rPr lang="fr-FR" dirty="0" smtClean="0">
                <a:latin typeface="SonGothic-Book" pitchFamily="18" charset="0"/>
              </a:rPr>
              <a:t> are </a:t>
            </a:r>
            <a:r>
              <a:rPr lang="fr-FR" dirty="0" err="1" smtClean="0">
                <a:latin typeface="SonGothic-Book" pitchFamily="18" charset="0"/>
              </a:rPr>
              <a:t>available</a:t>
            </a:r>
            <a:r>
              <a:rPr lang="fr-FR" dirty="0" smtClean="0">
                <a:latin typeface="SonGothic-Book" pitchFamily="18" charset="0"/>
              </a:rPr>
              <a:t> </a:t>
            </a:r>
            <a:r>
              <a:rPr lang="fr-FR" dirty="0" smtClean="0">
                <a:latin typeface="SonGothic-Book" pitchFamily="18" charset="0"/>
              </a:rPr>
              <a:t>up to 4 </a:t>
            </a:r>
            <a:r>
              <a:rPr lang="fr-FR" dirty="0" err="1" smtClean="0">
                <a:latin typeface="SonGothic-Book" pitchFamily="18" charset="0"/>
              </a:rPr>
              <a:t>persons</a:t>
            </a:r>
            <a:r>
              <a:rPr lang="fr-FR" dirty="0" smtClean="0">
                <a:latin typeface="SonGothic-Book" pitchFamily="18" charset="0"/>
              </a:rPr>
              <a:t> and </a:t>
            </a:r>
            <a:r>
              <a:rPr lang="fr-FR" dirty="0" err="1" smtClean="0">
                <a:latin typeface="SonGothic-Book" pitchFamily="18" charset="0"/>
              </a:rPr>
              <a:t>offer</a:t>
            </a:r>
            <a:r>
              <a:rPr lang="fr-FR" dirty="0" smtClean="0">
                <a:latin typeface="SonGothic-Book" pitchFamily="18" charset="0"/>
              </a:rPr>
              <a:t> all the </a:t>
            </a:r>
            <a:r>
              <a:rPr lang="fr-FR" dirty="0" err="1" smtClean="0">
                <a:latin typeface="SonGothic-Book" pitchFamily="18" charset="0"/>
              </a:rPr>
              <a:t>facilities</a:t>
            </a:r>
            <a:r>
              <a:rPr lang="fr-FR" dirty="0" smtClean="0">
                <a:latin typeface="SonGothic-Book" pitchFamily="18" charset="0"/>
              </a:rPr>
              <a:t> of a  3 stars Hotel</a:t>
            </a:r>
            <a:r>
              <a:rPr lang="fr-FR" dirty="0" smtClean="0">
                <a:latin typeface="SonGothic-Book" pitchFamily="18" charset="0"/>
              </a:rPr>
              <a:t>.</a:t>
            </a:r>
            <a:endParaRPr lang="fr-FR" dirty="0">
              <a:latin typeface="SonGothic-Book" pitchFamily="18" charset="0"/>
            </a:endParaRPr>
          </a:p>
          <a:p>
            <a:pPr algn="just"/>
            <a:r>
              <a:rPr lang="en-US" dirty="0" smtClean="0">
                <a:latin typeface="SonGothic-Book" pitchFamily="18" charset="0"/>
              </a:rPr>
              <a:t>Whether </a:t>
            </a:r>
            <a:r>
              <a:rPr lang="en-US" dirty="0" smtClean="0">
                <a:latin typeface="SonGothic-Book" pitchFamily="18" charset="0"/>
              </a:rPr>
              <a:t>you decide to stay in touch with your colleagues or your family </a:t>
            </a:r>
            <a:r>
              <a:rPr lang="en-US" dirty="0" smtClean="0">
                <a:latin typeface="SonGothic-Book" pitchFamily="18" charset="0"/>
              </a:rPr>
              <a:t>through our</a:t>
            </a:r>
            <a:r>
              <a:rPr lang="en-US" dirty="0" smtClean="0">
                <a:latin typeface="SonGothic-Book" pitchFamily="18" charset="0"/>
              </a:rPr>
              <a:t> </a:t>
            </a:r>
            <a:r>
              <a:rPr lang="en-US" dirty="0" smtClean="0">
                <a:latin typeface="SonGothic-Book" pitchFamily="18" charset="0"/>
              </a:rPr>
              <a:t>Wi-Fi </a:t>
            </a:r>
            <a:r>
              <a:rPr lang="en-US" dirty="0" smtClean="0">
                <a:latin typeface="SonGothic-Book" pitchFamily="18" charset="0"/>
              </a:rPr>
              <a:t>network or relax in a hot bath with a good film, enjoy the comfort of </a:t>
            </a:r>
            <a:r>
              <a:rPr lang="en-US" dirty="0" smtClean="0">
                <a:latin typeface="SonGothic-Book" pitchFamily="18" charset="0"/>
              </a:rPr>
              <a:t>a Sound-proofed and</a:t>
            </a:r>
            <a:r>
              <a:rPr lang="en-US" dirty="0" smtClean="0">
                <a:latin typeface="SonGothic-Book" pitchFamily="18" charset="0"/>
              </a:rPr>
              <a:t> </a:t>
            </a:r>
            <a:r>
              <a:rPr lang="en-US" dirty="0" smtClean="0">
                <a:latin typeface="SonGothic-Book" pitchFamily="18" charset="0"/>
              </a:rPr>
              <a:t>Air-conditioned </a:t>
            </a:r>
            <a:r>
              <a:rPr lang="en-US" dirty="0" smtClean="0">
                <a:latin typeface="SonGothic-Book" pitchFamily="18" charset="0"/>
              </a:rPr>
              <a:t>room.</a:t>
            </a:r>
            <a:endParaRPr lang="fr-FR" dirty="0">
              <a:latin typeface="SonGothic-Book" pitchFamily="18" charset="0"/>
            </a:endParaRPr>
          </a:p>
          <a:p>
            <a:pPr algn="just"/>
            <a:r>
              <a:rPr lang="en-US" dirty="0" smtClean="0">
                <a:latin typeface="SonGothic-Book" pitchFamily="18" charset="0"/>
              </a:rPr>
              <a:t>In the morning, our breakfast buffet comprehensive will be the perfect starting point </a:t>
            </a:r>
            <a:r>
              <a:rPr lang="en-US" dirty="0" smtClean="0">
                <a:latin typeface="SonGothic-Book" pitchFamily="18" charset="0"/>
              </a:rPr>
              <a:t>of your day</a:t>
            </a:r>
            <a:r>
              <a:rPr lang="en-US" dirty="0" smtClean="0">
                <a:latin typeface="SonGothic-Book" pitchFamily="18" charset="0"/>
              </a:rPr>
              <a:t>.</a:t>
            </a:r>
            <a:endParaRPr lang="fr-FR" dirty="0">
              <a:latin typeface="SonGothic-Book" pitchFamily="18" charset="0"/>
            </a:endParaRPr>
          </a:p>
        </p:txBody>
      </p:sp>
      <p:pic>
        <p:nvPicPr>
          <p:cNvPr id="8" name="Image 7" descr="Ky-Pau Centre-Chambre lit double 06.jpg"/>
          <p:cNvPicPr>
            <a:picLocks noChangeAspect="1"/>
          </p:cNvPicPr>
          <p:nvPr/>
        </p:nvPicPr>
        <p:blipFill>
          <a:blip r:embed="rId3" cstate="print"/>
          <a:stretch>
            <a:fillRect/>
          </a:stretch>
        </p:blipFill>
        <p:spPr>
          <a:xfrm>
            <a:off x="683568" y="1844824"/>
            <a:ext cx="1800000" cy="27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079" name="ZoneTexte 8"/>
          <p:cNvSpPr txBox="1">
            <a:spLocks noChangeArrowheads="1"/>
          </p:cNvSpPr>
          <p:nvPr/>
        </p:nvSpPr>
        <p:spPr bwMode="auto">
          <a:xfrm>
            <a:off x="250825" y="4652963"/>
            <a:ext cx="5257800" cy="1107996"/>
          </a:xfrm>
          <a:prstGeom prst="rect">
            <a:avLst/>
          </a:prstGeom>
          <a:noFill/>
          <a:ln w="9525">
            <a:noFill/>
            <a:miter lim="800000"/>
            <a:headEnd/>
            <a:tailEnd/>
          </a:ln>
        </p:spPr>
        <p:txBody>
          <a:bodyPr>
            <a:spAutoFit/>
          </a:bodyPr>
          <a:lstStyle/>
          <a:p>
            <a:pPr algn="just"/>
            <a:r>
              <a:rPr lang="en-US" dirty="0" smtClean="0">
                <a:latin typeface="SonGothic-Book" pitchFamily="18" charset="0"/>
              </a:rPr>
              <a:t>As a group, family or a business trip, the team will welcome </a:t>
            </a:r>
            <a:r>
              <a:rPr lang="en-US" dirty="0" smtClean="0">
                <a:latin typeface="SonGothic-Book" pitchFamily="18" charset="0"/>
              </a:rPr>
              <a:t>you and guide </a:t>
            </a:r>
            <a:r>
              <a:rPr lang="en-US" dirty="0" smtClean="0">
                <a:latin typeface="SonGothic-Book" pitchFamily="18" charset="0"/>
              </a:rPr>
              <a:t>you to make your stay in </a:t>
            </a:r>
            <a:r>
              <a:rPr lang="en-US" dirty="0" smtClean="0">
                <a:latin typeface="SonGothic-Book" pitchFamily="18" charset="0"/>
              </a:rPr>
              <a:t>Pau </a:t>
            </a:r>
            <a:r>
              <a:rPr lang="en-US" dirty="0" smtClean="0">
                <a:latin typeface="SonGothic-Book" pitchFamily="18" charset="0"/>
              </a:rPr>
              <a:t>a success</a:t>
            </a:r>
            <a:r>
              <a:rPr lang="en-US" dirty="0" smtClean="0">
                <a:latin typeface="SonGothic-Book" pitchFamily="18" charset="0"/>
              </a:rPr>
              <a:t>.</a:t>
            </a:r>
          </a:p>
          <a:p>
            <a:pPr algn="just"/>
            <a:endParaRPr lang="fr-FR" sz="1200" dirty="0">
              <a:latin typeface="SonGothic-Book" pitchFamily="18" charset="0"/>
            </a:endParaRPr>
          </a:p>
          <a:p>
            <a:pPr algn="ctr"/>
            <a:r>
              <a:rPr lang="fr-FR" dirty="0" smtClean="0">
                <a:latin typeface="Sabon LT Std" pitchFamily="18" charset="0"/>
                <a:hlinkClick r:id="rId4"/>
              </a:rPr>
              <a:t>Our </a:t>
            </a:r>
            <a:r>
              <a:rPr lang="fr-FR" dirty="0" err="1" smtClean="0">
                <a:latin typeface="Sabon LT Std" pitchFamily="18" charset="0"/>
                <a:hlinkClick r:id="rId4"/>
              </a:rPr>
              <a:t>Commitment</a:t>
            </a:r>
            <a:r>
              <a:rPr lang="fr-FR" dirty="0" smtClean="0">
                <a:latin typeface="Sabon LT Std" pitchFamily="18" charset="0"/>
                <a:hlinkClick r:id="rId4"/>
              </a:rPr>
              <a:t> : </a:t>
            </a:r>
            <a:r>
              <a:rPr lang="fr-FR" dirty="0" err="1" smtClean="0">
                <a:latin typeface="Sabon LT Std" pitchFamily="18" charset="0"/>
                <a:hlinkClick r:id="rId4"/>
              </a:rPr>
              <a:t>your</a:t>
            </a:r>
            <a:r>
              <a:rPr lang="fr-FR" dirty="0" smtClean="0">
                <a:latin typeface="Sabon LT Std" pitchFamily="18" charset="0"/>
                <a:hlinkClick r:id="rId4"/>
              </a:rPr>
              <a:t> Satisfaction ……</a:t>
            </a:r>
            <a:endParaRPr lang="fr-FR" dirty="0">
              <a:latin typeface="Sabon LT Std" pitchFamily="18" charset="0"/>
            </a:endParaRPr>
          </a:p>
        </p:txBody>
      </p:sp>
      <p:sp>
        <p:nvSpPr>
          <p:cNvPr id="3080" name="ZoneTexte 9"/>
          <p:cNvSpPr txBox="1">
            <a:spLocks noChangeArrowheads="1"/>
          </p:cNvSpPr>
          <p:nvPr/>
        </p:nvSpPr>
        <p:spPr bwMode="auto">
          <a:xfrm>
            <a:off x="0" y="6453188"/>
            <a:ext cx="1800225" cy="307975"/>
          </a:xfrm>
          <a:prstGeom prst="rect">
            <a:avLst/>
          </a:prstGeom>
          <a:noFill/>
          <a:ln w="9525">
            <a:noFill/>
            <a:miter lim="800000"/>
            <a:headEnd/>
            <a:tailEnd/>
          </a:ln>
        </p:spPr>
        <p:txBody>
          <a:bodyPr>
            <a:spAutoFit/>
          </a:bodyPr>
          <a:lstStyle/>
          <a:p>
            <a:pPr algn="ctr"/>
            <a:r>
              <a:rPr lang="fr-FR" sz="1400" dirty="0" smtClean="0">
                <a:hlinkClick r:id="rId5" action="ppaction://hlinksldjump"/>
              </a:rPr>
              <a:t>Back</a:t>
            </a:r>
            <a:endParaRPr lang="fr-FR" sz="1400" dirty="0"/>
          </a:p>
        </p:txBody>
      </p:sp>
      <p:sp>
        <p:nvSpPr>
          <p:cNvPr id="3081" name="ZoneTexte 10"/>
          <p:cNvSpPr txBox="1">
            <a:spLocks noChangeArrowheads="1"/>
          </p:cNvSpPr>
          <p:nvPr/>
        </p:nvSpPr>
        <p:spPr bwMode="auto">
          <a:xfrm>
            <a:off x="7343775" y="6453188"/>
            <a:ext cx="1800225" cy="307975"/>
          </a:xfrm>
          <a:prstGeom prst="rect">
            <a:avLst/>
          </a:prstGeom>
          <a:noFill/>
          <a:ln w="9525">
            <a:noFill/>
            <a:miter lim="800000"/>
            <a:headEnd/>
            <a:tailEnd/>
          </a:ln>
        </p:spPr>
        <p:txBody>
          <a:bodyPr>
            <a:spAutoFit/>
          </a:bodyPr>
          <a:lstStyle/>
          <a:p>
            <a:pPr algn="ctr"/>
            <a:r>
              <a:rPr lang="fr-FR" sz="1400" dirty="0" smtClean="0">
                <a:hlinkClick r:id="rId6"/>
              </a:rPr>
              <a:t>Contact us </a:t>
            </a:r>
            <a:r>
              <a:rPr lang="fr-FR" sz="1400" dirty="0">
                <a:hlinkClick r:id="rId6"/>
              </a:rPr>
              <a:t>…</a:t>
            </a:r>
            <a:endParaRPr lang="fr-FR" sz="1400" dirty="0"/>
          </a:p>
        </p:txBody>
      </p:sp>
    </p:spTree>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p:txBody>
      </p:sp>
      <p:sp>
        <p:nvSpPr>
          <p:cNvPr id="4099" name="ZoneTexte 4"/>
          <p:cNvSpPr txBox="1">
            <a:spLocks noChangeArrowheads="1"/>
          </p:cNvSpPr>
          <p:nvPr/>
        </p:nvSpPr>
        <p:spPr bwMode="auto">
          <a:xfrm>
            <a:off x="2843213" y="1412875"/>
            <a:ext cx="3457575" cy="369888"/>
          </a:xfrm>
          <a:prstGeom prst="rect">
            <a:avLst/>
          </a:prstGeom>
          <a:noFill/>
          <a:ln w="9525">
            <a:noFill/>
            <a:miter lim="800000"/>
            <a:headEnd/>
            <a:tailEnd/>
          </a:ln>
        </p:spPr>
        <p:txBody>
          <a:bodyPr>
            <a:spAutoFit/>
          </a:bodyPr>
          <a:lstStyle/>
          <a:p>
            <a:pPr algn="ctr"/>
            <a:r>
              <a:rPr lang="fr-FR" b="1" i="1" dirty="0" smtClean="0">
                <a:latin typeface="Sabon LT Std" pitchFamily="18" charset="0"/>
              </a:rPr>
              <a:t>Our </a:t>
            </a:r>
            <a:r>
              <a:rPr lang="fr-FR" b="1" i="1" dirty="0" err="1" smtClean="0">
                <a:latin typeface="Sabon LT Std" pitchFamily="18" charset="0"/>
              </a:rPr>
              <a:t>Conference</a:t>
            </a:r>
            <a:r>
              <a:rPr lang="fr-FR" b="1" i="1" dirty="0" smtClean="0">
                <a:latin typeface="Sabon LT Std" pitchFamily="18" charset="0"/>
              </a:rPr>
              <a:t> </a:t>
            </a:r>
            <a:r>
              <a:rPr lang="fr-FR" b="1" i="1" dirty="0" err="1" smtClean="0">
                <a:latin typeface="Sabon LT Std" pitchFamily="18" charset="0"/>
              </a:rPr>
              <a:t>Rooms</a:t>
            </a:r>
            <a:endParaRPr lang="fr-FR" b="1" i="1" dirty="0">
              <a:latin typeface="Sabon LT Std" pitchFamily="18" charset="0"/>
            </a:endParaRPr>
          </a:p>
        </p:txBody>
      </p:sp>
      <p:sp>
        <p:nvSpPr>
          <p:cNvPr id="4101" name="ZoneTexte 9"/>
          <p:cNvSpPr txBox="1">
            <a:spLocks noChangeArrowheads="1"/>
          </p:cNvSpPr>
          <p:nvPr/>
        </p:nvSpPr>
        <p:spPr bwMode="auto">
          <a:xfrm>
            <a:off x="395288" y="2349500"/>
            <a:ext cx="4392612" cy="3139321"/>
          </a:xfrm>
          <a:prstGeom prst="rect">
            <a:avLst/>
          </a:prstGeom>
          <a:noFill/>
          <a:ln w="9525">
            <a:noFill/>
            <a:miter lim="800000"/>
            <a:headEnd/>
            <a:tailEnd/>
          </a:ln>
        </p:spPr>
        <p:txBody>
          <a:bodyPr>
            <a:spAutoFit/>
          </a:bodyPr>
          <a:lstStyle/>
          <a:p>
            <a:pPr algn="just"/>
            <a:r>
              <a:rPr lang="en-US" dirty="0" smtClean="0">
                <a:latin typeface="SonGothic-Book" pitchFamily="18" charset="0"/>
              </a:rPr>
              <a:t>We offer 5 rooms from 20 to 66 </a:t>
            </a:r>
            <a:r>
              <a:rPr lang="en-US" dirty="0" err="1" smtClean="0">
                <a:latin typeface="SonGothic-Book" pitchFamily="18" charset="0"/>
              </a:rPr>
              <a:t>sqm</a:t>
            </a:r>
            <a:r>
              <a:rPr lang="en-US" dirty="0" smtClean="0">
                <a:latin typeface="SonGothic-Book" pitchFamily="18" charset="0"/>
              </a:rPr>
              <a:t> and our equipment (tables, chairs, screens, paper </a:t>
            </a:r>
            <a:br>
              <a:rPr lang="en-US" dirty="0" smtClean="0">
                <a:latin typeface="SonGothic-Book" pitchFamily="18" charset="0"/>
              </a:rPr>
            </a:br>
            <a:r>
              <a:rPr lang="en-US" dirty="0" smtClean="0">
                <a:latin typeface="SonGothic-Book" pitchFamily="18" charset="0"/>
              </a:rPr>
              <a:t>boards, video projector </a:t>
            </a:r>
            <a:r>
              <a:rPr lang="en-US" dirty="0" smtClean="0">
                <a:latin typeface="SonGothic-Book" pitchFamily="18" charset="0"/>
              </a:rPr>
              <a:t>...).</a:t>
            </a:r>
          </a:p>
          <a:p>
            <a:pPr algn="just"/>
            <a:endParaRPr lang="fr-FR" dirty="0">
              <a:latin typeface="SonGothic-Book" pitchFamily="18" charset="0"/>
            </a:endParaRPr>
          </a:p>
          <a:p>
            <a:pPr algn="just"/>
            <a:r>
              <a:rPr lang="en-US" dirty="0" smtClean="0">
                <a:latin typeface="SonGothic-Book" pitchFamily="18" charset="0"/>
              </a:rPr>
              <a:t>Nearby restaurants (200 m) offer their menu for lunch (possible </a:t>
            </a:r>
            <a:r>
              <a:rPr lang="en-US" dirty="0" smtClean="0">
                <a:latin typeface="SonGothic-Book" pitchFamily="18" charset="0"/>
              </a:rPr>
              <a:t>meals </a:t>
            </a:r>
            <a:r>
              <a:rPr lang="en-US" dirty="0" smtClean="0">
                <a:latin typeface="SonGothic-Book" pitchFamily="18" charset="0"/>
              </a:rPr>
              <a:t>on-site quote</a:t>
            </a:r>
            <a:r>
              <a:rPr lang="en-US" dirty="0" smtClean="0">
                <a:latin typeface="SonGothic-Book" pitchFamily="18" charset="0"/>
              </a:rPr>
              <a:t>).</a:t>
            </a:r>
          </a:p>
          <a:p>
            <a:pPr algn="just"/>
            <a:endParaRPr lang="fr-FR" dirty="0" smtClean="0">
              <a:latin typeface="SonGothic-Book" pitchFamily="18" charset="0"/>
            </a:endParaRPr>
          </a:p>
          <a:p>
            <a:pPr algn="just"/>
            <a:r>
              <a:rPr lang="en-US" dirty="0" smtClean="0">
                <a:latin typeface="SonGothic-Book" pitchFamily="18" charset="0"/>
              </a:rPr>
              <a:t>For Show Room, a Breakfast Meeting, a press </a:t>
            </a:r>
            <a:r>
              <a:rPr lang="en-US" dirty="0" smtClean="0">
                <a:latin typeface="SonGothic-Book" pitchFamily="18" charset="0"/>
              </a:rPr>
              <a:t>conference, a Training course or a Professional </a:t>
            </a:r>
            <a:r>
              <a:rPr lang="en-US" dirty="0" smtClean="0">
                <a:latin typeface="SonGothic-Book" pitchFamily="18" charset="0"/>
              </a:rPr>
              <a:t>meeting, enjoy our central location and </a:t>
            </a:r>
            <a:r>
              <a:rPr lang="en-US" dirty="0" smtClean="0">
                <a:latin typeface="SonGothic-Book" pitchFamily="18" charset="0"/>
              </a:rPr>
              <a:t>free parking </a:t>
            </a:r>
            <a:r>
              <a:rPr lang="en-US" dirty="0" smtClean="0">
                <a:latin typeface="SonGothic-Book" pitchFamily="18" charset="0"/>
              </a:rPr>
              <a:t>to </a:t>
            </a:r>
            <a:r>
              <a:rPr lang="en-US" dirty="0" smtClean="0">
                <a:latin typeface="SonGothic-Book" pitchFamily="18" charset="0"/>
              </a:rPr>
              <a:t>accommodate your </a:t>
            </a:r>
            <a:r>
              <a:rPr lang="en-US" dirty="0" smtClean="0">
                <a:latin typeface="SonGothic-Book" pitchFamily="18" charset="0"/>
              </a:rPr>
              <a:t>employees and customers.</a:t>
            </a:r>
            <a:endParaRPr lang="fr-FR" dirty="0">
              <a:latin typeface="SonGothic-Book" pitchFamily="18" charset="0"/>
            </a:endParaRPr>
          </a:p>
        </p:txBody>
      </p:sp>
      <p:pic>
        <p:nvPicPr>
          <p:cNvPr id="12" name="Image 11" descr="Ky-Pau Centre-Séminaire 02.jpg"/>
          <p:cNvPicPr>
            <a:picLocks noChangeAspect="1"/>
          </p:cNvPicPr>
          <p:nvPr/>
        </p:nvPicPr>
        <p:blipFill>
          <a:blip r:embed="rId2" cstate="print"/>
          <a:stretch>
            <a:fillRect/>
          </a:stretch>
        </p:blipFill>
        <p:spPr>
          <a:xfrm>
            <a:off x="5436096" y="2132856"/>
            <a:ext cx="2700000" cy="1744521"/>
          </a:xfrm>
          <a:prstGeom prst="snip2DiagRect">
            <a:avLst/>
          </a:prstGeom>
          <a:ln>
            <a:solidFill>
              <a:schemeClr val="tx1"/>
            </a:solidFill>
          </a:ln>
        </p:spPr>
      </p:pic>
      <p:pic>
        <p:nvPicPr>
          <p:cNvPr id="14" name="Image 13" descr="Salle Séminaire.jpg"/>
          <p:cNvPicPr>
            <a:picLocks noChangeAspect="1"/>
          </p:cNvPicPr>
          <p:nvPr/>
        </p:nvPicPr>
        <p:blipFill>
          <a:blip r:embed="rId3" cstate="print"/>
          <a:stretch>
            <a:fillRect/>
          </a:stretch>
        </p:blipFill>
        <p:spPr>
          <a:xfrm>
            <a:off x="5436096" y="4293095"/>
            <a:ext cx="2700000" cy="1836000"/>
          </a:xfrm>
          <a:prstGeom prst="round2DiagRect">
            <a:avLst>
              <a:gd name="adj1" fmla="val 16667"/>
              <a:gd name="adj2" fmla="val 0"/>
            </a:avLst>
          </a:prstGeom>
          <a:ln w="6350" cap="sq">
            <a:solidFill>
              <a:schemeClr val="tx1"/>
            </a:solidFill>
            <a:miter lim="800000"/>
          </a:ln>
          <a:effectLst>
            <a:outerShdw blurRad="254000" algn="tl" rotWithShape="0">
              <a:srgbClr val="000000">
                <a:alpha val="43000"/>
              </a:srgbClr>
            </a:outerShdw>
          </a:effectLst>
        </p:spPr>
      </p:pic>
      <p:sp>
        <p:nvSpPr>
          <p:cNvPr id="10" name="ZoneTexte 9"/>
          <p:cNvSpPr txBox="1">
            <a:spLocks noChangeArrowheads="1"/>
          </p:cNvSpPr>
          <p:nvPr/>
        </p:nvSpPr>
        <p:spPr bwMode="auto">
          <a:xfrm>
            <a:off x="0" y="6453188"/>
            <a:ext cx="1800225" cy="307975"/>
          </a:xfrm>
          <a:prstGeom prst="rect">
            <a:avLst/>
          </a:prstGeom>
          <a:noFill/>
          <a:ln w="9525">
            <a:noFill/>
            <a:miter lim="800000"/>
            <a:headEnd/>
            <a:tailEnd/>
          </a:ln>
        </p:spPr>
        <p:txBody>
          <a:bodyPr>
            <a:spAutoFit/>
          </a:bodyPr>
          <a:lstStyle/>
          <a:p>
            <a:pPr algn="ctr"/>
            <a:r>
              <a:rPr lang="fr-FR" sz="1400" dirty="0" smtClean="0">
                <a:hlinkClick r:id="rId4" action="ppaction://hlinksldjump"/>
              </a:rPr>
              <a:t>Back</a:t>
            </a:r>
            <a:endParaRPr lang="fr-FR" sz="1400" dirty="0"/>
          </a:p>
        </p:txBody>
      </p:sp>
      <p:sp>
        <p:nvSpPr>
          <p:cNvPr id="11" name="ZoneTexte 10"/>
          <p:cNvSpPr txBox="1">
            <a:spLocks noChangeArrowheads="1"/>
          </p:cNvSpPr>
          <p:nvPr/>
        </p:nvSpPr>
        <p:spPr bwMode="auto">
          <a:xfrm>
            <a:off x="7343775" y="6453188"/>
            <a:ext cx="1800225" cy="307975"/>
          </a:xfrm>
          <a:prstGeom prst="rect">
            <a:avLst/>
          </a:prstGeom>
          <a:noFill/>
          <a:ln w="9525">
            <a:noFill/>
            <a:miter lim="800000"/>
            <a:headEnd/>
            <a:tailEnd/>
          </a:ln>
        </p:spPr>
        <p:txBody>
          <a:bodyPr>
            <a:spAutoFit/>
          </a:bodyPr>
          <a:lstStyle/>
          <a:p>
            <a:pPr algn="ctr"/>
            <a:r>
              <a:rPr lang="fr-FR" sz="1400" dirty="0" smtClean="0">
                <a:hlinkClick r:id="rId5"/>
              </a:rPr>
              <a:t>Contact us </a:t>
            </a:r>
            <a:r>
              <a:rPr lang="fr-FR" sz="1400" dirty="0">
                <a:hlinkClick r:id="rId5"/>
              </a:rPr>
              <a:t>…</a:t>
            </a:r>
            <a:endParaRPr lang="fr-FR"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ZoneTexte 4"/>
          <p:cNvSpPr txBox="1">
            <a:spLocks noChangeArrowheads="1"/>
          </p:cNvSpPr>
          <p:nvPr/>
        </p:nvSpPr>
        <p:spPr bwMode="auto">
          <a:xfrm>
            <a:off x="7343775" y="6453188"/>
            <a:ext cx="1800225" cy="307975"/>
          </a:xfrm>
          <a:prstGeom prst="rect">
            <a:avLst/>
          </a:prstGeom>
          <a:noFill/>
          <a:ln w="9525">
            <a:noFill/>
            <a:miter lim="800000"/>
            <a:headEnd/>
            <a:tailEnd/>
          </a:ln>
        </p:spPr>
        <p:txBody>
          <a:bodyPr>
            <a:spAutoFit/>
          </a:bodyPr>
          <a:lstStyle/>
          <a:p>
            <a:pPr algn="ctr"/>
            <a:r>
              <a:rPr lang="fr-FR" sz="1400" dirty="0" smtClean="0">
                <a:hlinkClick r:id="rId2"/>
              </a:rPr>
              <a:t>Contact us </a:t>
            </a:r>
            <a:r>
              <a:rPr lang="fr-FR" sz="1400" dirty="0">
                <a:hlinkClick r:id="rId2"/>
              </a:rPr>
              <a:t>…</a:t>
            </a:r>
            <a:endParaRPr lang="fr-FR" sz="1400" dirty="0"/>
          </a:p>
        </p:txBody>
      </p:sp>
      <p:sp>
        <p:nvSpPr>
          <p:cNvPr id="5123" name="ZoneTexte 6"/>
          <p:cNvSpPr txBox="1">
            <a:spLocks noChangeArrowheads="1"/>
          </p:cNvSpPr>
          <p:nvPr/>
        </p:nvSpPr>
        <p:spPr bwMode="auto">
          <a:xfrm>
            <a:off x="250825" y="0"/>
            <a:ext cx="9144000" cy="1341438"/>
          </a:xfrm>
          <a:prstGeom prst="rect">
            <a:avLst/>
          </a:prstGeom>
          <a:noFill/>
          <a:ln w="9525">
            <a:noFill/>
            <a:miter lim="800000"/>
            <a:headEnd/>
            <a:tailEnd/>
          </a:ln>
        </p:spPr>
        <p:txBody>
          <a:bodyPr/>
          <a:lstStyle/>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Quality Hotel Pau Centre – Bosquet</a:t>
            </a:r>
          </a:p>
          <a:p>
            <a:pPr algn="ctr" defTabSz="449263">
              <a:buClr>
                <a:srgbClr val="000000"/>
              </a:buClr>
              <a:buSzPct val="100000"/>
              <a:buFont typeface="Times New Roman" pitchFamily="18" charset="0"/>
              <a:buNone/>
            </a:pPr>
            <a:r>
              <a:rPr lang="fr-FR" sz="2800" b="1">
                <a:solidFill>
                  <a:srgbClr val="FFFFFF"/>
                </a:solidFill>
                <a:latin typeface="Sabon LT Std" pitchFamily="18" charset="0"/>
              </a:rPr>
              <a:t>***</a:t>
            </a: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a:p>
            <a:pPr algn="ctr" defTabSz="449263">
              <a:buClr>
                <a:srgbClr val="000000"/>
              </a:buClr>
              <a:buSzPct val="100000"/>
              <a:buFont typeface="Times New Roman" pitchFamily="18" charset="0"/>
              <a:buNone/>
            </a:pPr>
            <a:endParaRPr lang="fr-FR" sz="2400" b="1">
              <a:solidFill>
                <a:srgbClr val="FFFFFF"/>
              </a:solidFill>
              <a:latin typeface="Garamond" pitchFamily="18" charset="0"/>
            </a:endParaRPr>
          </a:p>
        </p:txBody>
      </p:sp>
      <p:sp>
        <p:nvSpPr>
          <p:cNvPr id="5124" name="ZoneTexte 6"/>
          <p:cNvSpPr txBox="1">
            <a:spLocks noChangeArrowheads="1"/>
          </p:cNvSpPr>
          <p:nvPr/>
        </p:nvSpPr>
        <p:spPr bwMode="auto">
          <a:xfrm>
            <a:off x="1908175" y="1628775"/>
            <a:ext cx="5256213" cy="369888"/>
          </a:xfrm>
          <a:prstGeom prst="rect">
            <a:avLst/>
          </a:prstGeom>
          <a:noFill/>
          <a:ln w="9525">
            <a:noFill/>
            <a:miter lim="800000"/>
            <a:headEnd/>
            <a:tailEnd/>
          </a:ln>
        </p:spPr>
        <p:txBody>
          <a:bodyPr>
            <a:spAutoFit/>
          </a:bodyPr>
          <a:lstStyle/>
          <a:p>
            <a:pPr algn="ctr"/>
            <a:r>
              <a:rPr lang="fr-FR" b="1" i="1" dirty="0" smtClean="0">
                <a:latin typeface="Sabon LT Std" pitchFamily="18" charset="0"/>
              </a:rPr>
              <a:t>Our </a:t>
            </a:r>
            <a:r>
              <a:rPr lang="fr-FR" b="1" i="1" dirty="0" err="1" smtClean="0">
                <a:latin typeface="Sabon LT Std" pitchFamily="18" charset="0"/>
              </a:rPr>
              <a:t>special</a:t>
            </a:r>
            <a:r>
              <a:rPr lang="fr-FR" b="1" i="1" dirty="0" smtClean="0">
                <a:latin typeface="Sabon LT Std" pitchFamily="18" charset="0"/>
              </a:rPr>
              <a:t> touches …..</a:t>
            </a:r>
            <a:endParaRPr lang="fr-FR" b="1" i="1" dirty="0">
              <a:latin typeface="Sabon LT Std" pitchFamily="18" charset="0"/>
            </a:endParaRPr>
          </a:p>
        </p:txBody>
      </p:sp>
      <p:pic>
        <p:nvPicPr>
          <p:cNvPr id="8" name="Image 7" descr="Ky-Pau Centre-Salon 04.jpg"/>
          <p:cNvPicPr>
            <a:picLocks noChangeAspect="1"/>
          </p:cNvPicPr>
          <p:nvPr/>
        </p:nvPicPr>
        <p:blipFill>
          <a:blip r:embed="rId3" cstate="print"/>
          <a:stretch>
            <a:fillRect/>
          </a:stretch>
        </p:blipFill>
        <p:spPr>
          <a:xfrm>
            <a:off x="611560" y="2492896"/>
            <a:ext cx="1890000"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388" name="Picture 4" descr="http://www.choicemarketing.eu/upls/galerie_small/n_b4.jpg"/>
          <p:cNvPicPr>
            <a:picLocks noChangeAspect="1" noChangeArrowheads="1"/>
          </p:cNvPicPr>
          <p:nvPr/>
        </p:nvPicPr>
        <p:blipFill>
          <a:blip r:embed="rId4" cstate="print"/>
          <a:srcRect/>
          <a:stretch>
            <a:fillRect/>
          </a:stretch>
        </p:blipFill>
        <p:spPr bwMode="auto">
          <a:xfrm>
            <a:off x="4572000" y="2492896"/>
            <a:ext cx="1889999"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390" name="Picture 6" descr="http://www.choicemarketing.eu/upls/galerie_small/qua_b7.jpg"/>
          <p:cNvPicPr>
            <a:picLocks noChangeAspect="1" noChangeArrowheads="1"/>
          </p:cNvPicPr>
          <p:nvPr/>
        </p:nvPicPr>
        <p:blipFill>
          <a:blip r:embed="rId5" cstate="print"/>
          <a:srcRect/>
          <a:stretch>
            <a:fillRect/>
          </a:stretch>
        </p:blipFill>
        <p:spPr bwMode="auto">
          <a:xfrm>
            <a:off x="611560" y="4437112"/>
            <a:ext cx="1889999"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392" name="Picture 8" descr="http://www.choicemarketing.eu/upls/galerie_small/qua_b6.jpg">
            <a:hlinkClick r:id="rId6" tooltip="Visite du Spa ...."/>
          </p:cNvPr>
          <p:cNvPicPr>
            <a:picLocks noChangeAspect="1" noChangeArrowheads="1"/>
          </p:cNvPicPr>
          <p:nvPr/>
        </p:nvPicPr>
        <p:blipFill>
          <a:blip r:embed="rId7" cstate="print"/>
          <a:srcRect/>
          <a:stretch>
            <a:fillRect/>
          </a:stretch>
        </p:blipFill>
        <p:spPr bwMode="auto">
          <a:xfrm>
            <a:off x="4572000" y="4437112"/>
            <a:ext cx="1889999" cy="12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129" name="ZoneTexte 15"/>
          <p:cNvSpPr txBox="1">
            <a:spLocks noChangeArrowheads="1"/>
          </p:cNvSpPr>
          <p:nvPr/>
        </p:nvSpPr>
        <p:spPr bwMode="auto">
          <a:xfrm>
            <a:off x="2555875" y="2492375"/>
            <a:ext cx="1944688" cy="1384995"/>
          </a:xfrm>
          <a:prstGeom prst="rect">
            <a:avLst/>
          </a:prstGeom>
          <a:noFill/>
          <a:ln w="9525">
            <a:noFill/>
            <a:miter lim="800000"/>
            <a:headEnd/>
            <a:tailEnd/>
          </a:ln>
        </p:spPr>
        <p:txBody>
          <a:bodyPr>
            <a:spAutoFit/>
          </a:bodyPr>
          <a:lstStyle/>
          <a:p>
            <a:pPr algn="just"/>
            <a:r>
              <a:rPr lang="en-US" sz="1400" dirty="0" smtClean="0">
                <a:latin typeface="SonGothic-Book" pitchFamily="18" charset="0"/>
              </a:rPr>
              <a:t>Our Bar </a:t>
            </a:r>
            <a:r>
              <a:rPr lang="en-US" sz="1400" dirty="0" smtClean="0">
                <a:latin typeface="SonGothic-Book" pitchFamily="18" charset="0"/>
              </a:rPr>
              <a:t>opened </a:t>
            </a:r>
            <a:r>
              <a:rPr lang="en-US" sz="1400" dirty="0" smtClean="0">
                <a:latin typeface="SonGothic-Book" pitchFamily="18" charset="0"/>
              </a:rPr>
              <a:t>7 days / 7 is </a:t>
            </a:r>
            <a:r>
              <a:rPr lang="en-US" sz="1400" dirty="0" smtClean="0">
                <a:latin typeface="SonGothic-Book" pitchFamily="18" charset="0"/>
              </a:rPr>
              <a:t>reserved to customers</a:t>
            </a:r>
            <a:r>
              <a:rPr lang="en-US" sz="1400" dirty="0" smtClean="0">
                <a:latin typeface="SonGothic-Book" pitchFamily="18" charset="0"/>
              </a:rPr>
              <a:t>. The perfect place to finalize </a:t>
            </a:r>
            <a:r>
              <a:rPr lang="en-US" sz="1400" dirty="0" smtClean="0">
                <a:latin typeface="SonGothic-Book" pitchFamily="18" charset="0"/>
              </a:rPr>
              <a:t>a record among </a:t>
            </a:r>
            <a:r>
              <a:rPr lang="en-US" sz="1400" dirty="0" smtClean="0">
                <a:latin typeface="SonGothic-Book" pitchFamily="18" charset="0"/>
              </a:rPr>
              <a:t>employees or share the emotions </a:t>
            </a:r>
            <a:r>
              <a:rPr lang="en-US" sz="1400" dirty="0" smtClean="0">
                <a:latin typeface="SonGothic-Book" pitchFamily="18" charset="0"/>
              </a:rPr>
              <a:t>of a sporting event.</a:t>
            </a:r>
            <a:endParaRPr lang="fr-FR" sz="1400" dirty="0">
              <a:latin typeface="SonGothic-Book" pitchFamily="18" charset="0"/>
            </a:endParaRPr>
          </a:p>
        </p:txBody>
      </p:sp>
      <p:sp>
        <p:nvSpPr>
          <p:cNvPr id="5130" name="ZoneTexte 16"/>
          <p:cNvSpPr txBox="1">
            <a:spLocks noChangeArrowheads="1"/>
          </p:cNvSpPr>
          <p:nvPr/>
        </p:nvSpPr>
        <p:spPr bwMode="auto">
          <a:xfrm>
            <a:off x="6659563" y="2492375"/>
            <a:ext cx="1944687" cy="1169551"/>
          </a:xfrm>
          <a:prstGeom prst="rect">
            <a:avLst/>
          </a:prstGeom>
          <a:noFill/>
          <a:ln w="9525">
            <a:noFill/>
            <a:miter lim="800000"/>
            <a:headEnd/>
            <a:tailEnd/>
          </a:ln>
        </p:spPr>
        <p:txBody>
          <a:bodyPr>
            <a:spAutoFit/>
          </a:bodyPr>
          <a:lstStyle/>
          <a:p>
            <a:pPr algn="just"/>
            <a:r>
              <a:rPr lang="en-US" sz="1400" dirty="0" smtClean="0">
                <a:latin typeface="SonGothic-Book" pitchFamily="18" charset="0"/>
              </a:rPr>
              <a:t>If you do not want to dine out, we offer our </a:t>
            </a:r>
            <a:r>
              <a:rPr lang="en-US" sz="1400" dirty="0" smtClean="0">
                <a:latin typeface="SonGothic-Book" pitchFamily="18" charset="0"/>
              </a:rPr>
              <a:t>Restaurant partners “Menu” </a:t>
            </a:r>
            <a:r>
              <a:rPr lang="en-US" sz="1400" dirty="0" smtClean="0">
                <a:latin typeface="SonGothic-Book" pitchFamily="18" charset="0"/>
              </a:rPr>
              <a:t>who will deliver you to satisfy your appetite.</a:t>
            </a:r>
            <a:endParaRPr lang="fr-FR" sz="1400" dirty="0">
              <a:latin typeface="SonGothic-Book" pitchFamily="18" charset="0"/>
            </a:endParaRPr>
          </a:p>
        </p:txBody>
      </p:sp>
      <p:sp>
        <p:nvSpPr>
          <p:cNvPr id="5131" name="ZoneTexte 17"/>
          <p:cNvSpPr txBox="1">
            <a:spLocks noChangeArrowheads="1"/>
          </p:cNvSpPr>
          <p:nvPr/>
        </p:nvSpPr>
        <p:spPr bwMode="auto">
          <a:xfrm>
            <a:off x="2555875" y="4365625"/>
            <a:ext cx="1944688" cy="1169551"/>
          </a:xfrm>
          <a:prstGeom prst="rect">
            <a:avLst/>
          </a:prstGeom>
          <a:noFill/>
          <a:ln w="9525">
            <a:noFill/>
            <a:miter lim="800000"/>
            <a:headEnd/>
            <a:tailEnd/>
          </a:ln>
        </p:spPr>
        <p:txBody>
          <a:bodyPr>
            <a:spAutoFit/>
          </a:bodyPr>
          <a:lstStyle/>
          <a:p>
            <a:pPr algn="just"/>
            <a:r>
              <a:rPr lang="en-US" sz="1400" dirty="0" smtClean="0">
                <a:latin typeface="SonGothic-Book" pitchFamily="18" charset="0"/>
              </a:rPr>
              <a:t>Our Fitness room and Sauna, </a:t>
            </a:r>
            <a:r>
              <a:rPr lang="en-US" sz="1400" dirty="0" smtClean="0">
                <a:latin typeface="SonGothic-Book" pitchFamily="18" charset="0"/>
              </a:rPr>
              <a:t>accessible </a:t>
            </a:r>
            <a:r>
              <a:rPr lang="en-US" sz="1400" dirty="0" smtClean="0">
                <a:latin typeface="SonGothic-Book" pitchFamily="18" charset="0"/>
              </a:rPr>
              <a:t>until 10.00 PM, </a:t>
            </a:r>
            <a:r>
              <a:rPr lang="en-US" sz="1400" dirty="0" smtClean="0">
                <a:latin typeface="SonGothic-Book" pitchFamily="18" charset="0"/>
              </a:rPr>
              <a:t>will help you </a:t>
            </a:r>
            <a:r>
              <a:rPr lang="en-US" sz="1400" dirty="0" smtClean="0">
                <a:latin typeface="SonGothic-Book" pitchFamily="18" charset="0"/>
              </a:rPr>
              <a:t>to relax </a:t>
            </a:r>
            <a:r>
              <a:rPr lang="en-US" sz="1400" dirty="0" smtClean="0">
                <a:latin typeface="SonGothic-Book" pitchFamily="18" charset="0"/>
              </a:rPr>
              <a:t>and unwind after a day on the road or in meetings.</a:t>
            </a:r>
            <a:endParaRPr lang="fr-FR" sz="1400" dirty="0">
              <a:latin typeface="SonGothic-Book" pitchFamily="18" charset="0"/>
            </a:endParaRPr>
          </a:p>
        </p:txBody>
      </p:sp>
      <p:sp>
        <p:nvSpPr>
          <p:cNvPr id="5132" name="ZoneTexte 18"/>
          <p:cNvSpPr txBox="1">
            <a:spLocks noChangeArrowheads="1"/>
          </p:cNvSpPr>
          <p:nvPr/>
        </p:nvSpPr>
        <p:spPr bwMode="auto">
          <a:xfrm>
            <a:off x="6732588" y="4292600"/>
            <a:ext cx="1943100" cy="1384995"/>
          </a:xfrm>
          <a:prstGeom prst="rect">
            <a:avLst/>
          </a:prstGeom>
          <a:noFill/>
          <a:ln w="9525">
            <a:noFill/>
            <a:miter lim="800000"/>
            <a:headEnd/>
            <a:tailEnd/>
          </a:ln>
        </p:spPr>
        <p:txBody>
          <a:bodyPr>
            <a:spAutoFit/>
          </a:bodyPr>
          <a:lstStyle/>
          <a:p>
            <a:pPr algn="just"/>
            <a:r>
              <a:rPr lang="en-US" sz="1400" dirty="0" smtClean="0">
                <a:latin typeface="SonGothic-Book" pitchFamily="18" charset="0"/>
              </a:rPr>
              <a:t>Located 300 meters from the Hotel, </a:t>
            </a:r>
            <a:r>
              <a:rPr lang="en-US" sz="1400" dirty="0" smtClean="0">
                <a:latin typeface="SonGothic-Book" pitchFamily="18" charset="0"/>
              </a:rPr>
              <a:t>the Spa </a:t>
            </a:r>
            <a:r>
              <a:rPr lang="en-US" sz="1400" dirty="0" smtClean="0">
                <a:latin typeface="SonGothic-Book" pitchFamily="18" charset="0"/>
              </a:rPr>
              <a:t>Terra Nostra offers our customers special rates </a:t>
            </a:r>
            <a:r>
              <a:rPr lang="en-US" sz="1400" dirty="0" smtClean="0">
                <a:latin typeface="SonGothic-Book" pitchFamily="18" charset="0"/>
              </a:rPr>
              <a:t>and very </a:t>
            </a:r>
            <a:r>
              <a:rPr lang="en-US" sz="1400" dirty="0" smtClean="0">
                <a:latin typeface="SonGothic-Book" pitchFamily="18" charset="0"/>
              </a:rPr>
              <a:t>soon a </a:t>
            </a:r>
            <a:r>
              <a:rPr lang="en-US" sz="1400" dirty="0" smtClean="0">
                <a:latin typeface="SonGothic-Book" pitchFamily="18" charset="0"/>
              </a:rPr>
              <a:t>Massage </a:t>
            </a:r>
            <a:r>
              <a:rPr lang="en-US" sz="1400" dirty="0" smtClean="0">
                <a:latin typeface="SonGothic-Book" pitchFamily="18" charset="0"/>
              </a:rPr>
              <a:t>service in your room.</a:t>
            </a:r>
            <a:endParaRPr lang="fr-FR" sz="1400" dirty="0">
              <a:latin typeface="SonGothic-Book" pitchFamily="18" charset="0"/>
            </a:endParaRPr>
          </a:p>
        </p:txBody>
      </p:sp>
      <p:sp>
        <p:nvSpPr>
          <p:cNvPr id="5133" name="ZoneTexte 19"/>
          <p:cNvSpPr txBox="1">
            <a:spLocks noChangeArrowheads="1"/>
          </p:cNvSpPr>
          <p:nvPr/>
        </p:nvSpPr>
        <p:spPr bwMode="auto">
          <a:xfrm>
            <a:off x="827088" y="6021388"/>
            <a:ext cx="7489825" cy="369332"/>
          </a:xfrm>
          <a:prstGeom prst="rect">
            <a:avLst/>
          </a:prstGeom>
          <a:noFill/>
          <a:ln w="9525">
            <a:noFill/>
            <a:miter lim="800000"/>
            <a:headEnd/>
            <a:tailEnd/>
          </a:ln>
        </p:spPr>
        <p:txBody>
          <a:bodyPr>
            <a:spAutoFit/>
          </a:bodyPr>
          <a:lstStyle/>
          <a:p>
            <a:pPr algn="ctr" fontAlgn="t"/>
            <a:r>
              <a:rPr lang="en-US" b="1" i="1" dirty="0" smtClean="0">
                <a:latin typeface="Sabon LT Std" pitchFamily="18" charset="0"/>
              </a:rPr>
              <a:t>... </a:t>
            </a:r>
            <a:r>
              <a:rPr lang="en-US" b="1" i="1" dirty="0" smtClean="0">
                <a:latin typeface="Sabon LT Std" pitchFamily="18" charset="0"/>
              </a:rPr>
              <a:t>And our </a:t>
            </a:r>
            <a:r>
              <a:rPr lang="en-US" b="1" i="1" dirty="0" smtClean="0">
                <a:latin typeface="Sabon LT Std" pitchFamily="18" charset="0"/>
              </a:rPr>
              <a:t>commitment to </a:t>
            </a:r>
            <a:r>
              <a:rPr lang="en-US" b="1" i="1" dirty="0" smtClean="0">
                <a:latin typeface="Sabon LT Std" pitchFamily="18" charset="0"/>
              </a:rPr>
              <a:t>find </a:t>
            </a:r>
            <a:r>
              <a:rPr lang="en-US" b="1" i="1" dirty="0" smtClean="0">
                <a:latin typeface="Sabon LT Std" pitchFamily="18" charset="0"/>
              </a:rPr>
              <a:t>an answer to your needs</a:t>
            </a:r>
            <a:r>
              <a:rPr lang="en-US" b="1" i="1" dirty="0" smtClean="0">
                <a:latin typeface="Sabon LT Std" pitchFamily="18" charset="0"/>
              </a:rPr>
              <a:t>.</a:t>
            </a:r>
            <a:endParaRPr lang="fr-FR" b="1" i="1" dirty="0">
              <a:latin typeface="Sabon LT Std" pitchFamily="18" charset="0"/>
            </a:endParaRPr>
          </a:p>
        </p:txBody>
      </p:sp>
      <p:sp>
        <p:nvSpPr>
          <p:cNvPr id="15" name="ZoneTexte 14"/>
          <p:cNvSpPr txBox="1">
            <a:spLocks noChangeArrowheads="1"/>
          </p:cNvSpPr>
          <p:nvPr/>
        </p:nvSpPr>
        <p:spPr bwMode="auto">
          <a:xfrm>
            <a:off x="0" y="6453188"/>
            <a:ext cx="1800225" cy="307975"/>
          </a:xfrm>
          <a:prstGeom prst="rect">
            <a:avLst/>
          </a:prstGeom>
          <a:noFill/>
          <a:ln w="9525">
            <a:noFill/>
            <a:miter lim="800000"/>
            <a:headEnd/>
            <a:tailEnd/>
          </a:ln>
        </p:spPr>
        <p:txBody>
          <a:bodyPr>
            <a:spAutoFit/>
          </a:bodyPr>
          <a:lstStyle/>
          <a:p>
            <a:pPr algn="ctr"/>
            <a:r>
              <a:rPr lang="fr-FR" sz="1400" dirty="0" smtClean="0">
                <a:hlinkClick r:id="rId8" action="ppaction://hlinksldjump"/>
              </a:rPr>
              <a:t>Back</a:t>
            </a:r>
            <a:endParaRPr lang="fr-FR"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Thème Offic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Thème Office">
      <a:majorFont>
        <a:latin typeface="Century Gothic"/>
        <a:ea typeface=""/>
        <a:cs typeface="Arial Unicode MS"/>
      </a:majorFont>
      <a:minorFont>
        <a:latin typeface="Trebuchet MS"/>
        <a:ea typeface=""/>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cs typeface="Arial" charset="0"/>
          </a:defRPr>
        </a:defPPr>
      </a:lstStyle>
    </a:lnDef>
  </a:objectDefaults>
  <a:extraClrSchemeLst>
    <a:extraClrScheme>
      <a:clrScheme name="Thèm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hèm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hèm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hèm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422</TotalTime>
  <Words>840</Words>
  <Application>Microsoft Office PowerPoint</Application>
  <PresentationFormat>Affichage à l'écran (4:3)</PresentationFormat>
  <Paragraphs>115</Paragraphs>
  <Slides>8</Slides>
  <Notes>1</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8</vt:i4>
      </vt:variant>
    </vt:vector>
  </HeadingPairs>
  <TitlesOfParts>
    <vt:vector size="18" baseType="lpstr">
      <vt:lpstr>Arial</vt:lpstr>
      <vt:lpstr>Garamond</vt:lpstr>
      <vt:lpstr>Sabon LT Std</vt:lpstr>
      <vt:lpstr>Times New Roman</vt:lpstr>
      <vt:lpstr>SonGothic-Book</vt:lpstr>
      <vt:lpstr>Calibri</vt:lpstr>
      <vt:lpstr>Arial Unicode MS</vt:lpstr>
      <vt:lpstr>Century Gothic</vt:lpstr>
      <vt:lpstr>Trebuchet MS</vt:lpstr>
      <vt:lpstr>1_Thème Office</vt:lpstr>
      <vt:lpstr>Diapositive 1</vt:lpstr>
      <vt:lpstr>Diapositive 2</vt:lpstr>
      <vt:lpstr>Diapositive 3</vt:lpstr>
      <vt:lpstr>Diapositive 4</vt:lpstr>
      <vt:lpstr>Diapositive 5</vt:lpstr>
      <vt:lpstr>Diapositive 6</vt:lpstr>
      <vt:lpstr>Diapositive 7</vt:lpstr>
      <vt:lpstr>Diapositive 8</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Anaïs</dc:creator>
  <cp:lastModifiedBy>Alexandre</cp:lastModifiedBy>
  <cp:revision>37</cp:revision>
  <dcterms:created xsi:type="dcterms:W3CDTF">2010-10-12T09:10:44Z</dcterms:created>
  <dcterms:modified xsi:type="dcterms:W3CDTF">2011-01-08T09:09:22Z</dcterms:modified>
</cp:coreProperties>
</file>