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3" r:id="rId2"/>
    <p:sldId id="287" r:id="rId3"/>
    <p:sldId id="288" r:id="rId4"/>
    <p:sldId id="290" r:id="rId5"/>
    <p:sldId id="289" r:id="rId6"/>
    <p:sldId id="260" r:id="rId7"/>
    <p:sldId id="261" r:id="rId8"/>
    <p:sldId id="291" r:id="rId9"/>
    <p:sldId id="265" r:id="rId10"/>
    <p:sldId id="293" r:id="rId11"/>
    <p:sldId id="292" r:id="rId12"/>
    <p:sldId id="266" r:id="rId13"/>
    <p:sldId id="294" r:id="rId14"/>
    <p:sldId id="267" r:id="rId15"/>
    <p:sldId id="269" r:id="rId16"/>
    <p:sldId id="270" r:id="rId17"/>
    <p:sldId id="271" r:id="rId18"/>
    <p:sldId id="272" r:id="rId19"/>
    <p:sldId id="274" r:id="rId20"/>
    <p:sldId id="276" r:id="rId21"/>
    <p:sldId id="277" r:id="rId22"/>
    <p:sldId id="278" r:id="rId23"/>
    <p:sldId id="280" r:id="rId24"/>
    <p:sldId id="281" r:id="rId25"/>
    <p:sldId id="279" r:id="rId26"/>
    <p:sldId id="284"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9853" autoAdjust="0"/>
  </p:normalViewPr>
  <p:slideViewPr>
    <p:cSldViewPr>
      <p:cViewPr>
        <p:scale>
          <a:sx n="125" d="100"/>
          <a:sy n="125" d="100"/>
        </p:scale>
        <p:origin x="54" y="1506"/>
      </p:cViewPr>
      <p:guideLst>
        <p:guide orient="horz" pos="2160"/>
        <p:guide pos="2880"/>
      </p:guideLst>
    </p:cSldViewPr>
  </p:slid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1E00-AB27-4FC7-AF02-32A95F47CD4C}" type="datetimeFigureOut">
              <a:rPr lang="fr-FR" smtClean="0"/>
              <a:pPr/>
              <a:t>31/08/2011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6F8F9-A2A9-47D5-B9E5-C9D37F0164C9}"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98A24-E261-45B9-BC4F-2FB854F00158}" type="datetimeFigureOut">
              <a:rPr lang="fr-FR" smtClean="0"/>
              <a:pPr/>
              <a:t>31/08/2011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DE65C-4263-4C76-8273-AAD69A27C0D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i="1"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a:t>
            </a:r>
            <a:r>
              <a:rPr lang="fr-FR" i="1" baseline="0" dirty="0" smtClean="0"/>
              <a:t> </a:t>
            </a:r>
            <a:endParaRPr lang="fr-FR" i="1"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22</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Bernard</a:t>
            </a:r>
            <a:r>
              <a:rPr lang="fr-FR" baseline="0" dirty="0" smtClean="0"/>
              <a:t> pense  que  ce luxe est un moyen malhonnête   pour s’enrichir.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Nous nous proposons (les moines clunisiens) point d’en tirer  un avantage spirituel mais de faire  venir les dons chez nous par ce moyen .Il y a une façon de répandre  l’argent qui le multiplie . On le dépense pour le faire venir  et on le répand pour l’augmenter . En effet , à la vue de ses vanités somptueuses  et admirables, on se sent plus porté à offrir des choses semblables qu’à prier. Voilà comment on attire  les richesses par les richesses  et comment on prend l’argent avec l’argent car je ne sais  pas quel charme secret les hommes se sentent toujours portés à donner  là  où il y a davantage.  »</a:t>
            </a:r>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23</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Bernard pense que le</a:t>
            </a:r>
            <a:r>
              <a:rPr lang="fr-FR" baseline="0" dirty="0" smtClean="0"/>
              <a:t> luxe  est acceptable dans  les églises  recevant les illettrés des  campagnes .Ce peuple  sur lequel les choses spirituelles ont peu de prise a besoin de descriptions concrètes pour être conduits vers Dieu; mais tout cela est inutile pour les moines.</a:t>
            </a:r>
          </a:p>
          <a:p>
            <a:r>
              <a:rPr lang="fr-FR" baseline="0" dirty="0" smtClean="0"/>
              <a:t>  </a:t>
            </a:r>
            <a:r>
              <a:rPr lang="fr-FR" i="1" baseline="0" dirty="0" smtClean="0"/>
              <a:t>Nous , qui sommes séparés du peuple,  qui avons renoncé , pour JC,  à tout ce qui est brillant et  précieux , qui regardons comme du fumier , afin de gagner JC, tout ce qui charme  par son éclat , séduit par son harmonie, flatte par son goût exquis, plaît par sa douceur, enfin tout ce qui fait plaisir aux sens ,de qui voulons –nous susciter la piété par tous ces moyens ,je vous le demande ; quel fruit  prétendons-nous en tirer ? »</a:t>
            </a:r>
            <a:endParaRPr lang="fr-FR" i="1" dirty="0" smtClean="0"/>
          </a:p>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24</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Enfin Bernard  s’écrit : </a:t>
            </a:r>
          </a:p>
          <a:p>
            <a:r>
              <a:rPr lang="fr-FR" dirty="0" smtClean="0"/>
              <a:t>« </a:t>
            </a:r>
            <a:r>
              <a:rPr lang="fr-FR" i="1" dirty="0" smtClean="0"/>
              <a:t>  Les</a:t>
            </a:r>
            <a:r>
              <a:rPr lang="fr-FR" i="1" baseline="0" dirty="0" smtClean="0"/>
              <a:t> murs de l’église  sont étincelants de richesse et les pauvres sont dans le dénuement ; ses pierres sont couvertes de dorures et ses enfants sont privés de vêtements ;  on fait servir le bien des pauvres à des embellissements qui  charment le regard des riches, et les pauvres n’y trouvent point de quoi sustenter leur misère.</a:t>
            </a:r>
            <a:r>
              <a:rPr lang="fr-FR" i="1" dirty="0" smtClean="0"/>
              <a:t>  O vanité des vanités : l’église resplendit sur ses murailles et elle manque de tout pour ses pauvres »</a:t>
            </a:r>
            <a:endParaRPr lang="fr-FR" i="1"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25</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Dès la fin du XIIème siècle, l’opposition  apparemment irréductible  entre l’esthétique clunisienne</a:t>
            </a:r>
            <a:r>
              <a:rPr lang="fr-FR" baseline="0" dirty="0" smtClean="0"/>
              <a:t>  et l’esthétique  cistercienne  tend progressivement à s’abolir.</a:t>
            </a:r>
          </a:p>
          <a:p>
            <a:r>
              <a:rPr lang="fr-FR" baseline="0" dirty="0" smtClean="0"/>
              <a:t>En conclusion ,  l’art cistercien se caractérise par  une beauté pure, par une esthétique de sobriété et de dépouillement indissociable d’une spiritualité  et d’une éthique.</a:t>
            </a:r>
          </a:p>
          <a:p>
            <a:r>
              <a:rPr lang="fr-FR" baseline="0" dirty="0" smtClean="0"/>
              <a:t>St Bernard n’a parlé ni  en critique  d’art, ni  en esthète mais  en ascète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26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cisterciens ont dépouillé leurs abbayes  des sculptures et des peintures qui ornaient  les églises</a:t>
            </a:r>
            <a:r>
              <a:rPr lang="fr-FR" baseline="0" dirty="0" smtClean="0"/>
              <a:t> romanes, pour laisser place à la pierre lisse nue , de la couleur du désert .  Ils ont préféré la ligne droite, les  chevets plats aux formes incurvées des absides, une architecture  sans fioriture , des lignes pures .</a:t>
            </a:r>
          </a:p>
          <a:p>
            <a:endParaRPr lang="fr-FR" baseline="0" dirty="0" smtClean="0"/>
          </a:p>
          <a:p>
            <a:r>
              <a:rPr lang="fr-FR" baseline="0" dirty="0" err="1" smtClean="0"/>
              <a:t>Molesmes</a:t>
            </a:r>
            <a:r>
              <a:rPr lang="fr-FR" baseline="0" dirty="0" smtClean="0"/>
              <a:t> et Fontenay sont  dans la Côte d’or près de Montbard  . Aiguebelle  ,dans la Savoie .</a:t>
            </a:r>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AF5DE65C-4263-4C76-8273-AAD69A27C0D7}"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741E3E-9153-4308-B745-CE3BCF916BBB}" type="datetimeFigureOut">
              <a:rPr lang="fr-FR" smtClean="0"/>
              <a:pPr/>
              <a:t>31/08/2011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8C62F-45DE-4B45-A7C9-38CD8AA343B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41E3E-9153-4308-B745-CE3BCF916BBB}" type="datetimeFigureOut">
              <a:rPr lang="fr-FR" smtClean="0"/>
              <a:pPr/>
              <a:t>31/08/2011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8C62F-45DE-4B45-A7C9-38CD8AA343B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francis\Pictures\volume%20fontenay.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file:///C:\Users\francis\Pictures\savin4.jpg"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francis\Pictures\st%20denis%202.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francis\Pictures\pauvre%203.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francis\Pictures\pauvre%201.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luny 11.jpg"/>
          <p:cNvPicPr>
            <a:picLocks noChangeAspect="1"/>
          </p:cNvPicPr>
          <p:nvPr/>
        </p:nvPicPr>
        <p:blipFill>
          <a:blip r:embed="rId3" cstate="print"/>
          <a:stretch>
            <a:fillRect/>
          </a:stretch>
        </p:blipFill>
        <p:spPr>
          <a:xfrm>
            <a:off x="251520" y="1484784"/>
            <a:ext cx="4890092" cy="2707973"/>
          </a:xfrm>
          <a:prstGeom prst="rect">
            <a:avLst/>
          </a:prstGeom>
        </p:spPr>
      </p:pic>
      <p:pic>
        <p:nvPicPr>
          <p:cNvPr id="3" name="Image 2" descr="bernard de Clairvaux  10.jpg"/>
          <p:cNvPicPr>
            <a:picLocks noChangeAspect="1"/>
          </p:cNvPicPr>
          <p:nvPr/>
        </p:nvPicPr>
        <p:blipFill>
          <a:blip r:embed="rId4" cstate="print"/>
          <a:stretch>
            <a:fillRect/>
          </a:stretch>
        </p:blipFill>
        <p:spPr>
          <a:xfrm>
            <a:off x="5566161" y="332657"/>
            <a:ext cx="3186610" cy="3528392"/>
          </a:xfrm>
          <a:prstGeom prst="rect">
            <a:avLst/>
          </a:prstGeom>
        </p:spPr>
      </p:pic>
      <p:sp>
        <p:nvSpPr>
          <p:cNvPr id="4" name="ZoneTexte 3"/>
          <p:cNvSpPr txBox="1"/>
          <p:nvPr/>
        </p:nvSpPr>
        <p:spPr>
          <a:xfrm>
            <a:off x="611560" y="4581128"/>
            <a:ext cx="8064896" cy="830997"/>
          </a:xfrm>
          <a:prstGeom prst="rect">
            <a:avLst/>
          </a:prstGeom>
          <a:noFill/>
        </p:spPr>
        <p:txBody>
          <a:bodyPr wrap="square" rtlCol="0">
            <a:spAutoFit/>
          </a:bodyPr>
          <a:lstStyle/>
          <a:p>
            <a:pPr algn="ctr"/>
            <a:r>
              <a:rPr lang="fr-FR" sz="4800" dirty="0" smtClean="0"/>
              <a:t>Cluny  et Saint Bernard</a:t>
            </a:r>
            <a:endParaRPr lang="fr-FR" sz="4800" dirty="0"/>
          </a:p>
        </p:txBody>
      </p:sp>
      <p:sp>
        <p:nvSpPr>
          <p:cNvPr id="5" name="ZoneTexte 4"/>
          <p:cNvSpPr txBox="1"/>
          <p:nvPr/>
        </p:nvSpPr>
        <p:spPr>
          <a:xfrm>
            <a:off x="5004048" y="5949280"/>
            <a:ext cx="3600400" cy="307777"/>
          </a:xfrm>
          <a:prstGeom prst="rect">
            <a:avLst/>
          </a:prstGeom>
          <a:noFill/>
        </p:spPr>
        <p:txBody>
          <a:bodyPr wrap="square" rtlCol="0">
            <a:spAutoFit/>
          </a:bodyPr>
          <a:lstStyle/>
          <a:p>
            <a:r>
              <a:rPr lang="fr-FR" sz="1400" dirty="0" smtClean="0"/>
              <a:t>                                               </a:t>
            </a:r>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27783" y="582100"/>
            <a:ext cx="3466589" cy="457509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692696"/>
            <a:ext cx="8784976" cy="5909310"/>
          </a:xfrm>
          <a:prstGeom prst="rect">
            <a:avLst/>
          </a:prstGeom>
          <a:noFill/>
        </p:spPr>
        <p:txBody>
          <a:bodyPr wrap="square" rtlCol="0">
            <a:spAutoFit/>
          </a:bodyPr>
          <a:lstStyle/>
          <a:p>
            <a:pPr fontAlgn="base"/>
            <a:r>
              <a:rPr lang="fr-FR" dirty="0" smtClean="0"/>
              <a:t>C’est  un vitrail  de l’abbatiale de Conques, en Aveyron . Il a été réalisé par le peintre  Pierre Soulage en 1994.  . J’ai introduit  cette image  anachronique dans mon diaporama car Soulage semble  avoir des idées  voisines de celles  de Bernard .</a:t>
            </a:r>
          </a:p>
          <a:p>
            <a:pPr fontAlgn="base"/>
            <a:r>
              <a:rPr lang="fr-FR" dirty="0" smtClean="0"/>
              <a:t> Tous les deux ont  voulu que les vitraux  de l’abbatiale  respectent la lumière naturelle  Pour cela  , il ne fallait pas que les vitraux soient colorés car leurs couleurs absorbent certaines  radiations  et la lumière se transforme  et devient rouge , ou bleue , ou jaune. Elle n’est plus naturelle. Mais la lumière solaire   a des couleurs propres  qui varient avec les heures du jour et avec les saisons. Pour que cette lumière  reste naturelle , comme Bernard, Soulage choisit  un verre  translucide  monochrome   qu’il  découpait obliquement .</a:t>
            </a:r>
          </a:p>
          <a:p>
            <a:r>
              <a:rPr lang="fr-FR" dirty="0" smtClean="0"/>
              <a:t>Mais leurs préoccupations sont différentes.  Bernard   voulait simplement  que les  vitraux ne distraient pas  les moines  à la recherche de Dieu . Soulage  a  une autre motivation :le respect de l’architecture : il voulait  que le vitrail  soit au service  des pierres des  embrasures et du mur; le vitrail  ne devait pas créer  un espace indépendant  qui aurait rompu  l’unité visuelle. Le vitrail devait respecter la pureté des lignes, les demi-cercles, les verticales  et les proportions . Alors , les vitraux furent conçus sans bordure afin que le vitrail ne trouât pas le mur qui conservait ainsi  sa continuité entre les pleins et les vides de la construction. Les motivations de Bernard sont religieuses , celles  de Soulage ,  sont architecturales .</a:t>
            </a:r>
          </a:p>
          <a:p>
            <a:pPr fontAlgn="base"/>
            <a:endParaRPr lang="fr-FR" dirty="0" smtClean="0"/>
          </a:p>
          <a:p>
            <a:pPr fontAlgn="base"/>
            <a:endParaRPr lang="fr-FR" dirty="0" smtClean="0"/>
          </a:p>
          <a:p>
            <a:pPr fontAlgn="base"/>
            <a:endParaRPr lang="fr-FR" dirty="0" smtClean="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17.jpg"/>
          <p:cNvPicPr>
            <a:picLocks noChangeAspect="1"/>
          </p:cNvPicPr>
          <p:nvPr/>
        </p:nvPicPr>
        <p:blipFill>
          <a:blip r:embed="rId3" cstate="print"/>
          <a:stretch>
            <a:fillRect/>
          </a:stretch>
        </p:blipFill>
        <p:spPr>
          <a:xfrm>
            <a:off x="323528" y="260648"/>
            <a:ext cx="2591130" cy="3789039"/>
          </a:xfrm>
          <a:prstGeom prst="rect">
            <a:avLst/>
          </a:prstGeom>
        </p:spPr>
      </p:pic>
      <p:sp>
        <p:nvSpPr>
          <p:cNvPr id="5" name="ZoneTexte 4"/>
          <p:cNvSpPr txBox="1"/>
          <p:nvPr/>
        </p:nvSpPr>
        <p:spPr>
          <a:xfrm>
            <a:off x="251520" y="4149080"/>
            <a:ext cx="2808312" cy="369332"/>
          </a:xfrm>
          <a:prstGeom prst="rect">
            <a:avLst/>
          </a:prstGeom>
          <a:noFill/>
        </p:spPr>
        <p:txBody>
          <a:bodyPr wrap="square" rtlCol="0">
            <a:spAutoFit/>
          </a:bodyPr>
          <a:lstStyle/>
          <a:p>
            <a:pPr algn="ctr"/>
            <a:r>
              <a:rPr lang="fr-FR" dirty="0" err="1" smtClean="0"/>
              <a:t>Bellaigues</a:t>
            </a:r>
            <a:endParaRPr lang="fr-FR" dirty="0"/>
          </a:p>
        </p:txBody>
      </p:sp>
      <p:sp>
        <p:nvSpPr>
          <p:cNvPr id="6" name="ZoneTexte 5"/>
          <p:cNvSpPr txBox="1"/>
          <p:nvPr/>
        </p:nvSpPr>
        <p:spPr>
          <a:xfrm>
            <a:off x="251520" y="4725144"/>
            <a:ext cx="8568952" cy="1200329"/>
          </a:xfrm>
          <a:prstGeom prst="rect">
            <a:avLst/>
          </a:prstGeom>
          <a:noFill/>
        </p:spPr>
        <p:txBody>
          <a:bodyPr wrap="square" rtlCol="0">
            <a:spAutoFit/>
          </a:bodyPr>
          <a:lstStyle/>
          <a:p>
            <a:r>
              <a:rPr lang="fr-FR" dirty="0" err="1" smtClean="0"/>
              <a:t>Bellaigue</a:t>
            </a:r>
            <a:r>
              <a:rPr lang="fr-FR" dirty="0" smtClean="0"/>
              <a:t> est  une localité près de St Eloi les Mines.</a:t>
            </a:r>
          </a:p>
          <a:p>
            <a:r>
              <a:rPr lang="fr-FR" dirty="0" smtClean="0"/>
              <a:t>Les chapiteaux cisterciens sont  soit  à peine épannelés  , soit ornés de feuilles  d’eau  stylisées comme à </a:t>
            </a:r>
            <a:r>
              <a:rPr lang="fr-FR" dirty="0" err="1" smtClean="0"/>
              <a:t>Bellaigues</a:t>
            </a:r>
            <a:r>
              <a:rPr lang="fr-FR" dirty="0" smtClean="0"/>
              <a:t>  ,soit lisses  Mais jamais  de représentations figuratives.</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avin  2.jpg"/>
          <p:cNvPicPr>
            <a:picLocks noChangeAspect="1"/>
          </p:cNvPicPr>
          <p:nvPr/>
        </p:nvPicPr>
        <p:blipFill>
          <a:blip r:embed="rId2" cstate="print"/>
          <a:stretch>
            <a:fillRect/>
          </a:stretch>
        </p:blipFill>
        <p:spPr>
          <a:xfrm>
            <a:off x="251520" y="1268760"/>
            <a:ext cx="2400300" cy="1905000"/>
          </a:xfrm>
          <a:prstGeom prst="rect">
            <a:avLst/>
          </a:prstGeom>
        </p:spPr>
      </p:pic>
      <p:pic>
        <p:nvPicPr>
          <p:cNvPr id="3" name="Image 2" descr="Ein.jpg"/>
          <p:cNvPicPr>
            <a:picLocks noChangeAspect="1"/>
          </p:cNvPicPr>
          <p:nvPr/>
        </p:nvPicPr>
        <p:blipFill>
          <a:blip r:embed="rId3" cstate="print"/>
          <a:stretch>
            <a:fillRect/>
          </a:stretch>
        </p:blipFill>
        <p:spPr>
          <a:xfrm>
            <a:off x="5580112" y="1268760"/>
            <a:ext cx="2915543" cy="1957883"/>
          </a:xfrm>
          <a:prstGeom prst="rect">
            <a:avLst/>
          </a:prstGeom>
        </p:spPr>
      </p:pic>
      <p:sp>
        <p:nvSpPr>
          <p:cNvPr id="4" name="ZoneTexte 3"/>
          <p:cNvSpPr txBox="1"/>
          <p:nvPr/>
        </p:nvSpPr>
        <p:spPr>
          <a:xfrm>
            <a:off x="2771800" y="980728"/>
            <a:ext cx="1368152" cy="307777"/>
          </a:xfrm>
          <a:prstGeom prst="rect">
            <a:avLst/>
          </a:prstGeom>
          <a:noFill/>
        </p:spPr>
        <p:txBody>
          <a:bodyPr wrap="square" rtlCol="0">
            <a:spAutoFit/>
          </a:bodyPr>
          <a:lstStyle/>
          <a:p>
            <a:r>
              <a:rPr lang="fr-FR" sz="1400" dirty="0" smtClean="0"/>
              <a:t>Saint </a:t>
            </a:r>
            <a:r>
              <a:rPr lang="fr-FR" sz="1400" dirty="0" err="1" smtClean="0"/>
              <a:t>Savin</a:t>
            </a:r>
            <a:endParaRPr lang="fr-FR" sz="1400" dirty="0"/>
          </a:p>
        </p:txBody>
      </p:sp>
      <p:sp>
        <p:nvSpPr>
          <p:cNvPr id="5" name="ZoneTexte 4"/>
          <p:cNvSpPr txBox="1"/>
          <p:nvPr/>
        </p:nvSpPr>
        <p:spPr>
          <a:xfrm>
            <a:off x="4139952" y="2132856"/>
            <a:ext cx="1368152" cy="646331"/>
          </a:xfrm>
          <a:prstGeom prst="rect">
            <a:avLst/>
          </a:prstGeom>
          <a:noFill/>
        </p:spPr>
        <p:txBody>
          <a:bodyPr wrap="square" rtlCol="0">
            <a:spAutoFit/>
          </a:bodyPr>
          <a:lstStyle/>
          <a:p>
            <a:r>
              <a:rPr lang="fr-FR" dirty="0" smtClean="0"/>
              <a:t>     Einsiedeln</a:t>
            </a:r>
            <a:endParaRPr lang="fr-FR" dirty="0"/>
          </a:p>
        </p:txBody>
      </p:sp>
      <p:sp>
        <p:nvSpPr>
          <p:cNvPr id="6" name="ZoneTexte 5"/>
          <p:cNvSpPr txBox="1"/>
          <p:nvPr/>
        </p:nvSpPr>
        <p:spPr>
          <a:xfrm>
            <a:off x="251520" y="3573016"/>
            <a:ext cx="8712968" cy="1477328"/>
          </a:xfrm>
          <a:prstGeom prst="rect">
            <a:avLst/>
          </a:prstGeom>
          <a:noFill/>
        </p:spPr>
        <p:txBody>
          <a:bodyPr wrap="square" rtlCol="0">
            <a:spAutoFit/>
          </a:bodyPr>
          <a:lstStyle/>
          <a:p>
            <a:r>
              <a:rPr lang="fr-FR" dirty="0" smtClean="0"/>
              <a:t>Voici des exemples  à ne pas imiter : trop de couleurs.</a:t>
            </a:r>
          </a:p>
          <a:p>
            <a:pPr fontAlgn="base"/>
            <a:endParaRPr lang="fr-FR" dirty="0" smtClean="0"/>
          </a:p>
          <a:p>
            <a:r>
              <a:rPr lang="fr-FR" dirty="0" smtClean="0"/>
              <a:t>St </a:t>
            </a:r>
            <a:r>
              <a:rPr lang="fr-FR" dirty="0" err="1" smtClean="0"/>
              <a:t>Savin</a:t>
            </a:r>
            <a:r>
              <a:rPr lang="fr-FR" dirty="0" smtClean="0"/>
              <a:t>  se trouve dans la Vienne. </a:t>
            </a:r>
          </a:p>
          <a:p>
            <a:r>
              <a:rPr lang="fr-FR" dirty="0" smtClean="0"/>
              <a:t>Einsiedeln  est sensiblement  au centre de l’Allemagne</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numérisation0019.jpg"/>
          <p:cNvPicPr>
            <a:picLocks noChangeAspect="1"/>
          </p:cNvPicPr>
          <p:nvPr/>
        </p:nvPicPr>
        <p:blipFill>
          <a:blip r:embed="rId3" cstate="print"/>
          <a:stretch>
            <a:fillRect/>
          </a:stretch>
        </p:blipFill>
        <p:spPr>
          <a:xfrm>
            <a:off x="2627784" y="260648"/>
            <a:ext cx="3083637" cy="2496277"/>
          </a:xfrm>
          <a:prstGeom prst="rect">
            <a:avLst/>
          </a:prstGeom>
        </p:spPr>
      </p:pic>
      <p:sp>
        <p:nvSpPr>
          <p:cNvPr id="11" name="ZoneTexte 10"/>
          <p:cNvSpPr txBox="1"/>
          <p:nvPr/>
        </p:nvSpPr>
        <p:spPr>
          <a:xfrm>
            <a:off x="539552" y="2852936"/>
            <a:ext cx="8352928" cy="369332"/>
          </a:xfrm>
          <a:prstGeom prst="rect">
            <a:avLst/>
          </a:prstGeom>
          <a:noFill/>
        </p:spPr>
        <p:txBody>
          <a:bodyPr wrap="square" rtlCol="0">
            <a:spAutoFit/>
          </a:bodyPr>
          <a:lstStyle/>
          <a:p>
            <a:r>
              <a:rPr lang="fr-FR" smtClean="0"/>
              <a:t>                                   </a:t>
            </a:r>
            <a:r>
              <a:rPr lang="fr-FR" dirty="0" smtClean="0"/>
              <a:t>Carreaux de céramique à Fontenay</a:t>
            </a:r>
            <a:endParaRPr lang="fr-FR" dirty="0"/>
          </a:p>
        </p:txBody>
      </p:sp>
      <p:sp>
        <p:nvSpPr>
          <p:cNvPr id="18" name="ZoneTexte 17"/>
          <p:cNvSpPr txBox="1"/>
          <p:nvPr/>
        </p:nvSpPr>
        <p:spPr>
          <a:xfrm>
            <a:off x="251520" y="3356992"/>
            <a:ext cx="8568952" cy="3693319"/>
          </a:xfrm>
          <a:prstGeom prst="rect">
            <a:avLst/>
          </a:prstGeom>
          <a:noFill/>
        </p:spPr>
        <p:txBody>
          <a:bodyPr wrap="square" rtlCol="0">
            <a:spAutoFit/>
          </a:bodyPr>
          <a:lstStyle/>
          <a:p>
            <a:endParaRPr lang="fr-FR" dirty="0" smtClean="0"/>
          </a:p>
          <a:p>
            <a:r>
              <a:rPr lang="fr-FR" dirty="0" smtClean="0"/>
              <a:t>Les premiers pavements  cisterciens sont constitués de  carreaux de terre cuite, rouges , noirs ou blancs  assemblés de façon à réaliser des figures géométriques diverses . A partir du  XIII </a:t>
            </a:r>
            <a:r>
              <a:rPr lang="fr-FR" dirty="0" err="1" smtClean="0"/>
              <a:t>ème</a:t>
            </a:r>
            <a:r>
              <a:rPr lang="fr-FR" dirty="0" smtClean="0"/>
              <a:t> siècle, les religieux fabriquent des  carreaux vernissés ornés de motifs semblables à ceux des vitraux , le plus souvent en blanc sur fond rouge.</a:t>
            </a:r>
          </a:p>
          <a:p>
            <a:r>
              <a:rPr lang="fr-FR" dirty="0" smtClean="0"/>
              <a:t>Bernard se refusait à ce que les carreaux représentent  des images de saints. Et il s’en justifiait ainsi .</a:t>
            </a:r>
          </a:p>
          <a:p>
            <a:r>
              <a:rPr lang="fr-FR" dirty="0" smtClean="0"/>
              <a:t> </a:t>
            </a:r>
            <a:r>
              <a:rPr lang="fr-FR" b="1" i="1" dirty="0" smtClean="0"/>
              <a:t>« Pourquoi ne pas respecter les images des saints  et pourquoi les prodiguer jusque dans les pavés que nous foulons aux pieds  ?  Pourquoi faire si beau tel objet qu’on va bientôt salir? Pourquoi ces peintures là  où l’on va poser le pied ? A quoi bon ces beaux dessins là  où les attend une poussière continuelle ? Enfin quel rapport peut –il y avoir entre toutes ces choses  et des pauvres  , des moines , des hommes spirituels ?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umérisation0009.jpg"/>
          <p:cNvPicPr>
            <a:picLocks noChangeAspect="1"/>
          </p:cNvPicPr>
          <p:nvPr/>
        </p:nvPicPr>
        <p:blipFill>
          <a:blip r:embed="rId3" cstate="print"/>
          <a:stretch>
            <a:fillRect/>
          </a:stretch>
        </p:blipFill>
        <p:spPr>
          <a:xfrm>
            <a:off x="6542138" y="188640"/>
            <a:ext cx="2140684" cy="2376264"/>
          </a:xfrm>
          <a:prstGeom prst="rect">
            <a:avLst/>
          </a:prstGeom>
        </p:spPr>
      </p:pic>
      <p:sp>
        <p:nvSpPr>
          <p:cNvPr id="8" name="ZoneTexte 7"/>
          <p:cNvSpPr txBox="1"/>
          <p:nvPr/>
        </p:nvSpPr>
        <p:spPr>
          <a:xfrm>
            <a:off x="4644008" y="2420888"/>
            <a:ext cx="4248472" cy="1077218"/>
          </a:xfrm>
          <a:prstGeom prst="rect">
            <a:avLst/>
          </a:prstGeom>
          <a:noFill/>
        </p:spPr>
        <p:txBody>
          <a:bodyPr wrap="square" rtlCol="0">
            <a:spAutoFit/>
          </a:bodyPr>
          <a:lstStyle/>
          <a:p>
            <a:pPr algn="r"/>
            <a:r>
              <a:rPr lang="fr-FR" sz="3200" dirty="0" smtClean="0"/>
              <a:t>                 St Michel  de               </a:t>
            </a:r>
            <a:r>
              <a:rPr lang="fr-FR" sz="3200" dirty="0" err="1" smtClean="0"/>
              <a:t>Cuxa</a:t>
            </a:r>
            <a:endParaRPr lang="fr-FR" sz="3200" dirty="0"/>
          </a:p>
        </p:txBody>
      </p:sp>
      <p:sp>
        <p:nvSpPr>
          <p:cNvPr id="10" name="ZoneTexte 9"/>
          <p:cNvSpPr txBox="1"/>
          <p:nvPr/>
        </p:nvSpPr>
        <p:spPr>
          <a:xfrm>
            <a:off x="6948264" y="4005064"/>
            <a:ext cx="2016224" cy="584775"/>
          </a:xfrm>
          <a:prstGeom prst="rect">
            <a:avLst/>
          </a:prstGeom>
          <a:noFill/>
        </p:spPr>
        <p:txBody>
          <a:bodyPr wrap="square" rtlCol="0">
            <a:spAutoFit/>
          </a:bodyPr>
          <a:lstStyle/>
          <a:p>
            <a:pPr algn="ctr"/>
            <a:r>
              <a:rPr lang="fr-FR" sz="3200" dirty="0" smtClean="0"/>
              <a:t> </a:t>
            </a:r>
            <a:endParaRPr lang="fr-FR" sz="3200" dirty="0"/>
          </a:p>
        </p:txBody>
      </p:sp>
      <p:sp>
        <p:nvSpPr>
          <p:cNvPr id="11" name="ZoneTexte 10"/>
          <p:cNvSpPr txBox="1"/>
          <p:nvPr/>
        </p:nvSpPr>
        <p:spPr>
          <a:xfrm>
            <a:off x="395536" y="1340768"/>
            <a:ext cx="6048672" cy="4247317"/>
          </a:xfrm>
          <a:prstGeom prst="rect">
            <a:avLst/>
          </a:prstGeom>
          <a:noFill/>
        </p:spPr>
        <p:txBody>
          <a:bodyPr wrap="square" rtlCol="0">
            <a:spAutoFit/>
          </a:bodyPr>
          <a:lstStyle/>
          <a:p>
            <a:r>
              <a:rPr lang="fr-FR" dirty="0" smtClean="0"/>
              <a:t>Dans son Apologie  à  Guillaume de St Thierry  , Bernard  écrit :</a:t>
            </a:r>
          </a:p>
          <a:p>
            <a:r>
              <a:rPr lang="fr-FR" dirty="0" smtClean="0"/>
              <a:t>«</a:t>
            </a:r>
            <a:r>
              <a:rPr lang="fr-FR" b="1" i="1" dirty="0" smtClean="0"/>
              <a:t> Mais  que signifient dans vos cloîtres, là  où les religieux font leur lecture, ces monstres ridicules, ces horribles beautés, et ces belles horreurs ?  A quoi  bon dans ces endroits,  ces  singes immondes  ces  lions féroces , ces tigres bariolés ? </a:t>
            </a:r>
          </a:p>
          <a:p>
            <a:r>
              <a:rPr lang="fr-FR" b="1" i="1" dirty="0" smtClean="0"/>
              <a:t>Enfin le nombre de représentations est si grand  et la diversité si charmante et si variée qu’on préfère regarder ces marbres que lire dans les manuscrits , et passer le jour   à les admirer qu’à méditer la loi de Dieu ! Si on n’a pas  honte de pareilles frivolités , on devrait au moins  regretter ce qu’elles coûtent. »</a:t>
            </a:r>
          </a:p>
          <a:p>
            <a:endParaRPr lang="fr-FR" dirty="0" smtClean="0"/>
          </a:p>
          <a:p>
            <a:r>
              <a:rPr lang="fr-FR" dirty="0" smtClean="0"/>
              <a:t>St Michel de </a:t>
            </a:r>
            <a:r>
              <a:rPr lang="fr-FR" dirty="0" err="1" smtClean="0"/>
              <a:t>Cuxa</a:t>
            </a:r>
            <a:r>
              <a:rPr lang="fr-FR" dirty="0" smtClean="0"/>
              <a:t>  est en France , près de la frontière espagnole.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427984" y="1052736"/>
            <a:ext cx="2232248" cy="584775"/>
          </a:xfrm>
          <a:prstGeom prst="rect">
            <a:avLst/>
          </a:prstGeom>
          <a:noFill/>
        </p:spPr>
        <p:txBody>
          <a:bodyPr wrap="square" rtlCol="0">
            <a:spAutoFit/>
          </a:bodyPr>
          <a:lstStyle/>
          <a:p>
            <a:pPr algn="ctr"/>
            <a:r>
              <a:rPr lang="fr-FR" sz="3200" dirty="0" smtClean="0"/>
              <a:t>FF</a:t>
            </a:r>
            <a:endParaRPr lang="fr-FR" sz="3200" dirty="0"/>
          </a:p>
        </p:txBody>
      </p:sp>
      <p:pic>
        <p:nvPicPr>
          <p:cNvPr id="8" name="volume fontenay.jpg" descr="C:\Users\francis\Pictures\volume fontenay.jpg"/>
          <p:cNvPicPr>
            <a:picLocks noChangeAspect="1"/>
          </p:cNvPicPr>
          <p:nvPr/>
        </p:nvPicPr>
        <p:blipFill>
          <a:blip r:embed="rId3" r:link="rId4" cstate="print"/>
          <a:stretch>
            <a:fillRect/>
          </a:stretch>
        </p:blipFill>
        <p:spPr>
          <a:xfrm>
            <a:off x="0" y="-171400"/>
            <a:ext cx="6624736" cy="3548936"/>
          </a:xfrm>
          <a:prstGeom prst="rect">
            <a:avLst/>
          </a:prstGeom>
        </p:spPr>
      </p:pic>
      <p:sp>
        <p:nvSpPr>
          <p:cNvPr id="10" name="ZoneTexte 9"/>
          <p:cNvSpPr txBox="1"/>
          <p:nvPr/>
        </p:nvSpPr>
        <p:spPr>
          <a:xfrm>
            <a:off x="4211960" y="1340768"/>
            <a:ext cx="3384376" cy="584775"/>
          </a:xfrm>
          <a:prstGeom prst="rect">
            <a:avLst/>
          </a:prstGeom>
          <a:noFill/>
        </p:spPr>
        <p:txBody>
          <a:bodyPr wrap="square" rtlCol="0">
            <a:spAutoFit/>
          </a:bodyPr>
          <a:lstStyle/>
          <a:p>
            <a:pPr algn="ctr"/>
            <a:r>
              <a:rPr lang="fr-FR" sz="3200" dirty="0" smtClean="0"/>
              <a:t>…Fontenay…</a:t>
            </a:r>
            <a:endParaRPr lang="fr-FR" sz="3200" dirty="0"/>
          </a:p>
        </p:txBody>
      </p:sp>
      <p:sp>
        <p:nvSpPr>
          <p:cNvPr id="14" name="ZoneTexte 13"/>
          <p:cNvSpPr txBox="1"/>
          <p:nvPr/>
        </p:nvSpPr>
        <p:spPr>
          <a:xfrm>
            <a:off x="395536" y="3789040"/>
            <a:ext cx="8352928" cy="2031325"/>
          </a:xfrm>
          <a:prstGeom prst="rect">
            <a:avLst/>
          </a:prstGeom>
          <a:noFill/>
        </p:spPr>
        <p:txBody>
          <a:bodyPr wrap="square" rtlCol="0">
            <a:spAutoFit/>
          </a:bodyPr>
          <a:lstStyle/>
          <a:p>
            <a:r>
              <a:rPr lang="fr-FR" dirty="0" smtClean="0"/>
              <a:t>Les cisterciens ont dépouillé leurs abbayes  des sculptures et des peintures qui ornaient  les églises romanes, pour laisser place à la pierre lisse nue , de la couleur du désert .  Ils ont préféré la ligne droite, les  chevets plats aux formes incurvées des absides, une architecture  sans fioriture , des lignes pures .</a:t>
            </a:r>
          </a:p>
          <a:p>
            <a:endParaRPr lang="fr-FR" dirty="0" smtClean="0"/>
          </a:p>
          <a:p>
            <a:r>
              <a:rPr lang="fr-FR" dirty="0" smtClean="0"/>
              <a:t>Fontenay est  dans la Côte d’or près de Montbard  . </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t denis.jpg"/>
          <p:cNvPicPr>
            <a:picLocks noChangeAspect="1"/>
          </p:cNvPicPr>
          <p:nvPr/>
        </p:nvPicPr>
        <p:blipFill>
          <a:blip r:embed="rId3" cstate="print"/>
          <a:stretch>
            <a:fillRect/>
          </a:stretch>
        </p:blipFill>
        <p:spPr>
          <a:xfrm>
            <a:off x="-1260648" y="476672"/>
            <a:ext cx="7848872" cy="4608512"/>
          </a:xfrm>
          <a:prstGeom prst="rect">
            <a:avLst/>
          </a:prstGeom>
        </p:spPr>
      </p:pic>
      <p:sp>
        <p:nvSpPr>
          <p:cNvPr id="3" name="ZoneTexte 2"/>
          <p:cNvSpPr txBox="1"/>
          <p:nvPr/>
        </p:nvSpPr>
        <p:spPr>
          <a:xfrm rot="10800000" flipV="1">
            <a:off x="0" y="4586699"/>
            <a:ext cx="4427984" cy="461665"/>
          </a:xfrm>
          <a:prstGeom prst="rect">
            <a:avLst/>
          </a:prstGeom>
          <a:noFill/>
        </p:spPr>
        <p:txBody>
          <a:bodyPr wrap="square" rtlCol="0">
            <a:spAutoFit/>
          </a:bodyPr>
          <a:lstStyle/>
          <a:p>
            <a:pPr algn="ctr"/>
            <a:r>
              <a:rPr lang="fr-FR" sz="2400" dirty="0" smtClean="0"/>
              <a:t>Rosace de St Denis</a:t>
            </a:r>
            <a:endParaRPr lang="fr-FR" sz="2400" dirty="0"/>
          </a:p>
        </p:txBody>
      </p:sp>
      <p:pic>
        <p:nvPicPr>
          <p:cNvPr id="4" name="Image 3" descr="numérisation0034.jpg"/>
          <p:cNvPicPr>
            <a:picLocks noChangeAspect="1"/>
          </p:cNvPicPr>
          <p:nvPr/>
        </p:nvPicPr>
        <p:blipFill>
          <a:blip r:embed="rId4" cstate="print"/>
          <a:stretch>
            <a:fillRect/>
          </a:stretch>
        </p:blipFill>
        <p:spPr>
          <a:xfrm>
            <a:off x="5004048" y="1124744"/>
            <a:ext cx="3687041" cy="3312368"/>
          </a:xfrm>
          <a:prstGeom prst="rect">
            <a:avLst/>
          </a:prstGeom>
        </p:spPr>
      </p:pic>
      <p:sp>
        <p:nvSpPr>
          <p:cNvPr id="5" name="ZoneTexte 4"/>
          <p:cNvSpPr txBox="1"/>
          <p:nvPr/>
        </p:nvSpPr>
        <p:spPr>
          <a:xfrm>
            <a:off x="4355976" y="4581128"/>
            <a:ext cx="4788024" cy="523220"/>
          </a:xfrm>
          <a:prstGeom prst="rect">
            <a:avLst/>
          </a:prstGeom>
          <a:noFill/>
        </p:spPr>
        <p:txBody>
          <a:bodyPr wrap="square" rtlCol="0">
            <a:spAutoFit/>
          </a:bodyPr>
          <a:lstStyle/>
          <a:p>
            <a:r>
              <a:rPr lang="fr-FR" sz="2800" dirty="0" smtClean="0"/>
              <a:t>   Salle capitulaire de Fontenay  </a:t>
            </a:r>
            <a:endParaRPr lang="fr-FR" sz="2800" dirty="0"/>
          </a:p>
        </p:txBody>
      </p:sp>
      <p:sp>
        <p:nvSpPr>
          <p:cNvPr id="7" name="ZoneTexte 6"/>
          <p:cNvSpPr txBox="1"/>
          <p:nvPr/>
        </p:nvSpPr>
        <p:spPr>
          <a:xfrm>
            <a:off x="323528" y="5157192"/>
            <a:ext cx="8568952" cy="1477328"/>
          </a:xfrm>
          <a:prstGeom prst="rect">
            <a:avLst/>
          </a:prstGeom>
          <a:noFill/>
        </p:spPr>
        <p:txBody>
          <a:bodyPr wrap="square" rtlCol="0">
            <a:spAutoFit/>
          </a:bodyPr>
          <a:lstStyle/>
          <a:p>
            <a:r>
              <a:rPr lang="fr-FR" dirty="0" smtClean="0"/>
              <a:t>L’art cistercien traduit bien  l’esprit  de pauvreté et  la spiritualité de </a:t>
            </a:r>
            <a:r>
              <a:rPr lang="fr-FR" dirty="0" err="1" smtClean="0"/>
              <a:t>Citeaux</a:t>
            </a:r>
            <a:r>
              <a:rPr lang="fr-FR" dirty="0" smtClean="0"/>
              <a:t>.  C’est un retour  aux sources du monachisme.</a:t>
            </a:r>
          </a:p>
          <a:p>
            <a:r>
              <a:rPr lang="fr-FR" dirty="0" smtClean="0"/>
              <a:t>Un  retour  motivé par  le raffinement  excessif de l’ornementation  clunisienne comme cette rosace de St Denis </a:t>
            </a:r>
            <a:r>
              <a:rPr lang="fr-FR" dirty="0" smtClean="0"/>
              <a:t>.</a:t>
            </a:r>
            <a:r>
              <a:rPr lang="fr-FR" dirty="0" smtClean="0"/>
              <a:t>Saint Bernard rejette    </a:t>
            </a:r>
            <a:r>
              <a:rPr lang="fr-FR" dirty="0" smtClean="0"/>
              <a:t>tout  luxe, </a:t>
            </a:r>
            <a:r>
              <a:rPr lang="fr-FR" dirty="0" smtClean="0"/>
              <a:t>  </a:t>
            </a:r>
            <a:r>
              <a:rPr lang="fr-FR" dirty="0" smtClean="0"/>
              <a:t>tout faste </a:t>
            </a:r>
            <a:r>
              <a:rPr lang="fr-FR" dirty="0" smtClean="0"/>
              <a:t>qu’il jugeait </a:t>
            </a:r>
            <a:r>
              <a:rPr lang="fr-FR" dirty="0" smtClean="0"/>
              <a:t>inutile </a:t>
            </a:r>
            <a:r>
              <a:rPr lang="fr-FR" dirty="0" smtClean="0"/>
              <a:t>à la vie quotidienne </a:t>
            </a:r>
            <a:r>
              <a:rPr lang="fr-FR" dirty="0" smtClean="0"/>
              <a:t>et </a:t>
            </a:r>
            <a:r>
              <a:rPr lang="fr-FR" dirty="0" smtClean="0"/>
              <a:t> qui aurait </a:t>
            </a:r>
            <a:r>
              <a:rPr lang="fr-FR" dirty="0" smtClean="0"/>
              <a:t>pu exprimer </a:t>
            </a:r>
            <a:r>
              <a:rPr lang="fr-FR" dirty="0" smtClean="0"/>
              <a:t>une </a:t>
            </a:r>
            <a:r>
              <a:rPr lang="fr-FR" dirty="0" smtClean="0"/>
              <a:t> </a:t>
            </a:r>
            <a:r>
              <a:rPr lang="fr-FR" dirty="0" smtClean="0"/>
              <a:t>puissance dominatrice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26.jpg"/>
          <p:cNvPicPr>
            <a:picLocks noChangeAspect="1"/>
          </p:cNvPicPr>
          <p:nvPr/>
        </p:nvPicPr>
        <p:blipFill>
          <a:blip r:embed="rId3" cstate="print"/>
          <a:stretch>
            <a:fillRect/>
          </a:stretch>
        </p:blipFill>
        <p:spPr>
          <a:xfrm>
            <a:off x="755576" y="1340768"/>
            <a:ext cx="2376528" cy="3526044"/>
          </a:xfrm>
          <a:prstGeom prst="rect">
            <a:avLst/>
          </a:prstGeom>
        </p:spPr>
      </p:pic>
      <p:pic>
        <p:nvPicPr>
          <p:cNvPr id="3" name="Image 2" descr="numérisation0029.jpg"/>
          <p:cNvPicPr>
            <a:picLocks noChangeAspect="1"/>
          </p:cNvPicPr>
          <p:nvPr/>
        </p:nvPicPr>
        <p:blipFill>
          <a:blip r:embed="rId4" cstate="print"/>
          <a:stretch>
            <a:fillRect/>
          </a:stretch>
        </p:blipFill>
        <p:spPr>
          <a:xfrm>
            <a:off x="4283968" y="1556792"/>
            <a:ext cx="4447144" cy="3240360"/>
          </a:xfrm>
          <a:prstGeom prst="rect">
            <a:avLst/>
          </a:prstGeom>
        </p:spPr>
      </p:pic>
      <p:sp>
        <p:nvSpPr>
          <p:cNvPr id="4" name="ZoneTexte 3"/>
          <p:cNvSpPr txBox="1"/>
          <p:nvPr/>
        </p:nvSpPr>
        <p:spPr>
          <a:xfrm>
            <a:off x="683568" y="4797152"/>
            <a:ext cx="2520280" cy="584775"/>
          </a:xfrm>
          <a:prstGeom prst="rect">
            <a:avLst/>
          </a:prstGeom>
          <a:noFill/>
        </p:spPr>
        <p:txBody>
          <a:bodyPr wrap="square" rtlCol="0">
            <a:spAutoFit/>
          </a:bodyPr>
          <a:lstStyle/>
          <a:p>
            <a:pPr algn="ctr"/>
            <a:r>
              <a:rPr lang="fr-FR" sz="3200" dirty="0" err="1" smtClean="0"/>
              <a:t>Noirlac</a:t>
            </a:r>
            <a:endParaRPr lang="fr-FR" sz="3200" dirty="0"/>
          </a:p>
        </p:txBody>
      </p:sp>
      <p:sp>
        <p:nvSpPr>
          <p:cNvPr id="5" name="ZoneTexte 4"/>
          <p:cNvSpPr txBox="1"/>
          <p:nvPr/>
        </p:nvSpPr>
        <p:spPr>
          <a:xfrm>
            <a:off x="3707904" y="4797152"/>
            <a:ext cx="5436096" cy="1077218"/>
          </a:xfrm>
          <a:prstGeom prst="rect">
            <a:avLst/>
          </a:prstGeom>
          <a:noFill/>
        </p:spPr>
        <p:txBody>
          <a:bodyPr wrap="square" rtlCol="0">
            <a:spAutoFit/>
          </a:bodyPr>
          <a:lstStyle/>
          <a:p>
            <a:r>
              <a:rPr lang="fr-FR" sz="3200" dirty="0" smtClean="0"/>
              <a:t>    Salle capitulaire  d’</a:t>
            </a:r>
            <a:r>
              <a:rPr lang="fr-FR" sz="3200" dirty="0" err="1" smtClean="0"/>
              <a:t>Arnsburg</a:t>
            </a:r>
            <a:r>
              <a:rPr lang="fr-FR" sz="3200" dirty="0" smtClean="0"/>
              <a:t> </a:t>
            </a:r>
          </a:p>
          <a:p>
            <a:endParaRPr lang="fr-FR" sz="3200" dirty="0"/>
          </a:p>
        </p:txBody>
      </p:sp>
      <p:sp>
        <p:nvSpPr>
          <p:cNvPr id="6" name="ZoneTexte 5"/>
          <p:cNvSpPr txBox="1"/>
          <p:nvPr/>
        </p:nvSpPr>
        <p:spPr>
          <a:xfrm>
            <a:off x="251520" y="5373216"/>
            <a:ext cx="8784976" cy="1477328"/>
          </a:xfrm>
          <a:prstGeom prst="rect">
            <a:avLst/>
          </a:prstGeom>
          <a:noFill/>
        </p:spPr>
        <p:txBody>
          <a:bodyPr wrap="square" rtlCol="0">
            <a:spAutoFit/>
          </a:bodyPr>
          <a:lstStyle/>
          <a:p>
            <a:r>
              <a:rPr lang="fr-FR" dirty="0" smtClean="0"/>
              <a:t>L’architecture   cistercienne  est dépouillée  .Elle est belle  par ses volumes purs  par  la simplicité de son  plan et de son élévation.</a:t>
            </a:r>
          </a:p>
          <a:p>
            <a:r>
              <a:rPr lang="fr-FR" dirty="0" err="1" smtClean="0"/>
              <a:t>Noirlac</a:t>
            </a:r>
            <a:r>
              <a:rPr lang="fr-FR" dirty="0" smtClean="0"/>
              <a:t> est dans le Cher , près de St Amant-</a:t>
            </a:r>
            <a:r>
              <a:rPr lang="fr-FR" dirty="0" err="1" smtClean="0"/>
              <a:t>Montrond</a:t>
            </a:r>
            <a:r>
              <a:rPr lang="fr-FR" dirty="0" smtClean="0"/>
              <a:t>.</a:t>
            </a:r>
          </a:p>
          <a:p>
            <a:r>
              <a:rPr lang="fr-FR" dirty="0" err="1" smtClean="0"/>
              <a:t>Arnsburg</a:t>
            </a:r>
            <a:r>
              <a:rPr lang="fr-FR" dirty="0" smtClean="0"/>
              <a:t>  est dans l’Allemagne centrale.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37.jpg"/>
          <p:cNvPicPr>
            <a:picLocks noChangeAspect="1"/>
          </p:cNvPicPr>
          <p:nvPr/>
        </p:nvPicPr>
        <p:blipFill>
          <a:blip r:embed="rId3" cstate="print"/>
          <a:stretch>
            <a:fillRect/>
          </a:stretch>
        </p:blipFill>
        <p:spPr>
          <a:xfrm>
            <a:off x="323528" y="620688"/>
            <a:ext cx="4511301" cy="3386500"/>
          </a:xfrm>
          <a:prstGeom prst="rect">
            <a:avLst/>
          </a:prstGeom>
        </p:spPr>
      </p:pic>
      <p:pic>
        <p:nvPicPr>
          <p:cNvPr id="3" name="savin4.jpg" descr="C:\Users\francis\Pictures\savin4.jpg"/>
          <p:cNvPicPr>
            <a:picLocks noChangeAspect="1"/>
          </p:cNvPicPr>
          <p:nvPr/>
        </p:nvPicPr>
        <p:blipFill>
          <a:blip r:embed="rId4" r:link="rId5" cstate="print"/>
          <a:stretch>
            <a:fillRect/>
          </a:stretch>
        </p:blipFill>
        <p:spPr>
          <a:xfrm>
            <a:off x="5401011" y="620688"/>
            <a:ext cx="7485978" cy="4145491"/>
          </a:xfrm>
          <a:prstGeom prst="rect">
            <a:avLst/>
          </a:prstGeom>
        </p:spPr>
      </p:pic>
      <p:sp>
        <p:nvSpPr>
          <p:cNvPr id="4" name="ZoneTexte 3"/>
          <p:cNvSpPr txBox="1"/>
          <p:nvPr/>
        </p:nvSpPr>
        <p:spPr>
          <a:xfrm>
            <a:off x="0" y="3717032"/>
            <a:ext cx="5652120" cy="954107"/>
          </a:xfrm>
          <a:prstGeom prst="rect">
            <a:avLst/>
          </a:prstGeom>
          <a:noFill/>
        </p:spPr>
        <p:txBody>
          <a:bodyPr wrap="square" rtlCol="0">
            <a:spAutoFit/>
          </a:bodyPr>
          <a:lstStyle/>
          <a:p>
            <a:r>
              <a:rPr lang="fr-FR" sz="2800" dirty="0" smtClean="0"/>
              <a:t>Le rêve de Charles VII (</a:t>
            </a:r>
            <a:r>
              <a:rPr lang="fr-FR" sz="2800" dirty="0" err="1" smtClean="0"/>
              <a:t>Cantorbury</a:t>
            </a:r>
            <a:r>
              <a:rPr lang="fr-FR" sz="2800" dirty="0" smtClean="0"/>
              <a:t>)</a:t>
            </a:r>
          </a:p>
          <a:p>
            <a:endParaRPr lang="fr-FR" sz="2800" dirty="0" smtClean="0"/>
          </a:p>
        </p:txBody>
      </p:sp>
      <p:sp>
        <p:nvSpPr>
          <p:cNvPr id="5" name="ZoneTexte 4"/>
          <p:cNvSpPr txBox="1"/>
          <p:nvPr/>
        </p:nvSpPr>
        <p:spPr>
          <a:xfrm>
            <a:off x="5220072" y="3645024"/>
            <a:ext cx="3384376" cy="584775"/>
          </a:xfrm>
          <a:prstGeom prst="rect">
            <a:avLst/>
          </a:prstGeom>
          <a:noFill/>
        </p:spPr>
        <p:txBody>
          <a:bodyPr wrap="square" rtlCol="0">
            <a:spAutoFit/>
          </a:bodyPr>
          <a:lstStyle/>
          <a:p>
            <a:pPr algn="ctr"/>
            <a:r>
              <a:rPr lang="fr-FR" sz="3200" dirty="0" smtClean="0"/>
              <a:t>Saint </a:t>
            </a:r>
            <a:r>
              <a:rPr lang="fr-FR" sz="3200" dirty="0" err="1" smtClean="0"/>
              <a:t>Savin</a:t>
            </a:r>
            <a:endParaRPr lang="fr-FR" sz="3200" dirty="0"/>
          </a:p>
        </p:txBody>
      </p:sp>
      <p:sp>
        <p:nvSpPr>
          <p:cNvPr id="7" name="ZoneTexte 6"/>
          <p:cNvSpPr txBox="1"/>
          <p:nvPr/>
        </p:nvSpPr>
        <p:spPr>
          <a:xfrm>
            <a:off x="251520" y="4437112"/>
            <a:ext cx="8424936" cy="2031325"/>
          </a:xfrm>
          <a:prstGeom prst="rect">
            <a:avLst/>
          </a:prstGeom>
          <a:noFill/>
        </p:spPr>
        <p:txBody>
          <a:bodyPr wrap="square" rtlCol="0">
            <a:spAutoFit/>
          </a:bodyPr>
          <a:lstStyle/>
          <a:p>
            <a:r>
              <a:rPr lang="fr-FR" dirty="0" smtClean="0"/>
              <a:t>Bernard bannit les vitraux colorés , comme ceux de </a:t>
            </a:r>
            <a:r>
              <a:rPr lang="fr-FR" dirty="0" err="1" smtClean="0"/>
              <a:t>Cantorbory</a:t>
            </a:r>
            <a:r>
              <a:rPr lang="fr-FR" dirty="0" smtClean="0"/>
              <a:t> mais aussi  les peintures et sculptures  dans les églises et dans les lieux réservés au travail. </a:t>
            </a:r>
          </a:p>
          <a:p>
            <a:r>
              <a:rPr lang="fr-FR" b="1" i="1" dirty="0" smtClean="0"/>
              <a:t>« Car  pendant que les moines y font attention, le bienfait  d’une bonne  méditation  et la gravité de la  discipline religieuse  est négligée. »</a:t>
            </a:r>
            <a:endParaRPr lang="fr-FR" b="1" dirty="0" smtClean="0"/>
          </a:p>
          <a:p>
            <a:r>
              <a:rPr lang="fr-FR" dirty="0" smtClean="0"/>
              <a:t>Bernard s’inscrit donc dans un mouvement iconoclaste .</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1772816"/>
            <a:ext cx="8208912" cy="2677656"/>
          </a:xfrm>
          <a:prstGeom prst="rect">
            <a:avLst/>
          </a:prstGeom>
          <a:noFill/>
        </p:spPr>
        <p:txBody>
          <a:bodyPr wrap="square" rtlCol="0">
            <a:spAutoFit/>
          </a:bodyPr>
          <a:lstStyle/>
          <a:p>
            <a:r>
              <a:rPr lang="fr-FR" sz="2800" dirty="0" smtClean="0"/>
              <a:t>Saint Bernard  a été moine de  Cîteaux. Cluny et Cîteaux étaient  des abbayes bénédictines mais elles différaient par leur vie monastique . On distinguait ainsi l’ordre clunisien et l’ordre cistercien</a:t>
            </a:r>
          </a:p>
          <a:p>
            <a:endParaRPr lang="fr-FR" sz="2800" dirty="0" smtClean="0"/>
          </a:p>
          <a:p>
            <a:endParaRPr lang="fr-FR"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20.jpg"/>
          <p:cNvPicPr>
            <a:picLocks noChangeAspect="1"/>
          </p:cNvPicPr>
          <p:nvPr/>
        </p:nvPicPr>
        <p:blipFill>
          <a:blip r:embed="rId3" cstate="print"/>
          <a:stretch>
            <a:fillRect/>
          </a:stretch>
        </p:blipFill>
        <p:spPr>
          <a:xfrm>
            <a:off x="5004048" y="836712"/>
            <a:ext cx="2896300" cy="2808312"/>
          </a:xfrm>
          <a:prstGeom prst="rect">
            <a:avLst/>
          </a:prstGeom>
        </p:spPr>
      </p:pic>
      <p:pic>
        <p:nvPicPr>
          <p:cNvPr id="3" name="Image 2" descr="Souvigny 5.jpg"/>
          <p:cNvPicPr>
            <a:picLocks noChangeAspect="1"/>
          </p:cNvPicPr>
          <p:nvPr/>
        </p:nvPicPr>
        <p:blipFill>
          <a:blip r:embed="rId4" cstate="print"/>
          <a:stretch>
            <a:fillRect/>
          </a:stretch>
        </p:blipFill>
        <p:spPr>
          <a:xfrm>
            <a:off x="1331640" y="692696"/>
            <a:ext cx="2304256" cy="5757670"/>
          </a:xfrm>
          <a:prstGeom prst="rect">
            <a:avLst/>
          </a:prstGeom>
        </p:spPr>
      </p:pic>
      <p:sp>
        <p:nvSpPr>
          <p:cNvPr id="4" name="ZoneTexte 3"/>
          <p:cNvSpPr txBox="1"/>
          <p:nvPr/>
        </p:nvSpPr>
        <p:spPr>
          <a:xfrm>
            <a:off x="107504" y="3717032"/>
            <a:ext cx="4032448" cy="584775"/>
          </a:xfrm>
          <a:prstGeom prst="rect">
            <a:avLst/>
          </a:prstGeom>
          <a:noFill/>
        </p:spPr>
        <p:txBody>
          <a:bodyPr wrap="square" rtlCol="0">
            <a:spAutoFit/>
          </a:bodyPr>
          <a:lstStyle/>
          <a:p>
            <a:pPr algn="ctr"/>
            <a:r>
              <a:rPr lang="fr-FR" sz="3200" dirty="0" smtClean="0"/>
              <a:t>Lettrine de Souvigny</a:t>
            </a:r>
            <a:endParaRPr lang="fr-FR" sz="3200" dirty="0"/>
          </a:p>
        </p:txBody>
      </p:sp>
      <p:sp>
        <p:nvSpPr>
          <p:cNvPr id="5" name="ZoneTexte 4"/>
          <p:cNvSpPr txBox="1"/>
          <p:nvPr/>
        </p:nvSpPr>
        <p:spPr>
          <a:xfrm>
            <a:off x="4283968" y="3717032"/>
            <a:ext cx="4752528" cy="584775"/>
          </a:xfrm>
          <a:prstGeom prst="rect">
            <a:avLst/>
          </a:prstGeom>
          <a:noFill/>
        </p:spPr>
        <p:txBody>
          <a:bodyPr wrap="square" rtlCol="0">
            <a:spAutoFit/>
          </a:bodyPr>
          <a:lstStyle/>
          <a:p>
            <a:pPr algn="ctr"/>
            <a:r>
              <a:rPr lang="fr-FR" sz="3200" dirty="0" smtClean="0"/>
              <a:t>Lettre monochrome </a:t>
            </a:r>
            <a:endParaRPr lang="fr-FR" sz="3200" dirty="0"/>
          </a:p>
        </p:txBody>
      </p:sp>
      <p:sp>
        <p:nvSpPr>
          <p:cNvPr id="6" name="ZoneTexte 5"/>
          <p:cNvSpPr txBox="1"/>
          <p:nvPr/>
        </p:nvSpPr>
        <p:spPr>
          <a:xfrm>
            <a:off x="179512" y="4509120"/>
            <a:ext cx="8640960" cy="1200329"/>
          </a:xfrm>
          <a:prstGeom prst="rect">
            <a:avLst/>
          </a:prstGeom>
          <a:noFill/>
        </p:spPr>
        <p:txBody>
          <a:bodyPr wrap="square" rtlCol="0">
            <a:spAutoFit/>
          </a:bodyPr>
          <a:lstStyle/>
          <a:p>
            <a:r>
              <a:rPr lang="fr-FR" dirty="0" smtClean="0"/>
              <a:t> Bernard  impose une grande simplicité dans  la décoration des manuscrits .</a:t>
            </a:r>
          </a:p>
          <a:p>
            <a:r>
              <a:rPr lang="fr-FR" dirty="0" smtClean="0"/>
              <a:t> Le Chapitre général de 1152  décrète que les initiales  devront être d’une seule </a:t>
            </a:r>
          </a:p>
          <a:p>
            <a:r>
              <a:rPr lang="fr-FR" dirty="0" smtClean="0"/>
              <a:t>couleur, et non décorées. Cette prescription ne fut pas totalement respectée.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44.jpg"/>
          <p:cNvPicPr>
            <a:picLocks noChangeAspect="1"/>
          </p:cNvPicPr>
          <p:nvPr/>
        </p:nvPicPr>
        <p:blipFill>
          <a:blip r:embed="rId3" cstate="print"/>
          <a:stretch>
            <a:fillRect/>
          </a:stretch>
        </p:blipFill>
        <p:spPr>
          <a:xfrm>
            <a:off x="467544" y="548680"/>
            <a:ext cx="2446736" cy="3440098"/>
          </a:xfrm>
          <a:prstGeom prst="rect">
            <a:avLst/>
          </a:prstGeom>
        </p:spPr>
      </p:pic>
      <p:pic>
        <p:nvPicPr>
          <p:cNvPr id="3" name="Image 2" descr="suxillanges 2.jpg"/>
          <p:cNvPicPr>
            <a:picLocks noChangeAspect="1"/>
          </p:cNvPicPr>
          <p:nvPr/>
        </p:nvPicPr>
        <p:blipFill>
          <a:blip r:embed="rId4" cstate="print"/>
          <a:stretch>
            <a:fillRect/>
          </a:stretch>
        </p:blipFill>
        <p:spPr>
          <a:xfrm>
            <a:off x="3059832" y="548680"/>
            <a:ext cx="8820472" cy="5063649"/>
          </a:xfrm>
          <a:prstGeom prst="rect">
            <a:avLst/>
          </a:prstGeom>
        </p:spPr>
      </p:pic>
      <p:sp>
        <p:nvSpPr>
          <p:cNvPr id="4" name="ZoneTexte 3"/>
          <p:cNvSpPr txBox="1"/>
          <p:nvPr/>
        </p:nvSpPr>
        <p:spPr>
          <a:xfrm>
            <a:off x="3635896" y="4293096"/>
            <a:ext cx="5508104" cy="707886"/>
          </a:xfrm>
          <a:prstGeom prst="rect">
            <a:avLst/>
          </a:prstGeom>
          <a:noFill/>
        </p:spPr>
        <p:txBody>
          <a:bodyPr wrap="square" rtlCol="0">
            <a:spAutoFit/>
          </a:bodyPr>
          <a:lstStyle/>
          <a:p>
            <a:pPr algn="ctr"/>
            <a:r>
              <a:rPr lang="fr-FR" sz="2000" dirty="0" smtClean="0"/>
              <a:t>Sauxillanges.   </a:t>
            </a:r>
          </a:p>
          <a:p>
            <a:pPr algn="ctr"/>
            <a:r>
              <a:rPr lang="fr-FR" sz="2000" dirty="0" smtClean="0"/>
              <a:t>(12 travées ;3 clochers; 2 tours)</a:t>
            </a:r>
            <a:endParaRPr lang="fr-FR" sz="2000" dirty="0"/>
          </a:p>
        </p:txBody>
      </p:sp>
      <p:sp>
        <p:nvSpPr>
          <p:cNvPr id="5" name="ZoneTexte 4"/>
          <p:cNvSpPr txBox="1"/>
          <p:nvPr/>
        </p:nvSpPr>
        <p:spPr>
          <a:xfrm>
            <a:off x="0" y="4005064"/>
            <a:ext cx="3635896" cy="1015663"/>
          </a:xfrm>
          <a:prstGeom prst="rect">
            <a:avLst/>
          </a:prstGeom>
          <a:noFill/>
        </p:spPr>
        <p:txBody>
          <a:bodyPr wrap="square" rtlCol="0">
            <a:spAutoFit/>
          </a:bodyPr>
          <a:lstStyle/>
          <a:p>
            <a:pPr algn="ctr"/>
            <a:r>
              <a:rPr lang="fr-FR" sz="2000" dirty="0" smtClean="0"/>
              <a:t>Détail du reliquaire</a:t>
            </a:r>
          </a:p>
          <a:p>
            <a:pPr algn="ctr"/>
            <a:r>
              <a:rPr lang="fr-FR" sz="2000" dirty="0" smtClean="0"/>
              <a:t>d’ivoire  de Notre Dame de Leyre (Espagne)</a:t>
            </a:r>
            <a:endParaRPr lang="fr-FR" sz="2000" dirty="0"/>
          </a:p>
        </p:txBody>
      </p:sp>
      <p:sp>
        <p:nvSpPr>
          <p:cNvPr id="6" name="ZoneTexte 5"/>
          <p:cNvSpPr txBox="1"/>
          <p:nvPr/>
        </p:nvSpPr>
        <p:spPr>
          <a:xfrm>
            <a:off x="251520" y="5085184"/>
            <a:ext cx="7560840" cy="1200329"/>
          </a:xfrm>
          <a:prstGeom prst="rect">
            <a:avLst/>
          </a:prstGeom>
          <a:noFill/>
        </p:spPr>
        <p:txBody>
          <a:bodyPr wrap="square" rtlCol="0">
            <a:spAutoFit/>
          </a:bodyPr>
          <a:lstStyle/>
          <a:p>
            <a:r>
              <a:rPr lang="fr-FR" b="1" i="1" dirty="0" smtClean="0"/>
              <a:t>« </a:t>
            </a:r>
            <a:r>
              <a:rPr lang="fr-FR" b="1" i="1" dirty="0" smtClean="0"/>
              <a:t> L’immense élévation de vos oratoires , leur longueur démesurée , leur largeur excessive ,leur somptueuse  décoration , leurs curieuses  peintures détournent l’attention des fidèles  et diminuent  leur recueillement .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t denis 2.jpg" descr="C:\Users\francis\Pictures\st denis 2.jpg"/>
          <p:cNvPicPr>
            <a:picLocks noChangeAspect="1"/>
          </p:cNvPicPr>
          <p:nvPr/>
        </p:nvPicPr>
        <p:blipFill>
          <a:blip r:embed="rId3" r:link="rId4" cstate="print"/>
          <a:stretch>
            <a:fillRect/>
          </a:stretch>
        </p:blipFill>
        <p:spPr>
          <a:xfrm>
            <a:off x="-540568" y="-315415"/>
            <a:ext cx="11582062" cy="5904656"/>
          </a:xfrm>
          <a:prstGeom prst="rect">
            <a:avLst/>
          </a:prstGeom>
        </p:spPr>
      </p:pic>
      <p:sp>
        <p:nvSpPr>
          <p:cNvPr id="4" name="ZoneTexte 3"/>
          <p:cNvSpPr txBox="1"/>
          <p:nvPr/>
        </p:nvSpPr>
        <p:spPr>
          <a:xfrm>
            <a:off x="1043608" y="4725144"/>
            <a:ext cx="7056784" cy="584775"/>
          </a:xfrm>
          <a:prstGeom prst="rect">
            <a:avLst/>
          </a:prstGeom>
          <a:noFill/>
        </p:spPr>
        <p:txBody>
          <a:bodyPr wrap="square" rtlCol="0">
            <a:spAutoFit/>
          </a:bodyPr>
          <a:lstStyle/>
          <a:p>
            <a:pPr algn="ctr"/>
            <a:r>
              <a:rPr lang="fr-FR" sz="3200" dirty="0" smtClean="0"/>
              <a:t>Le chœur de la basilique  ST Denis</a:t>
            </a:r>
            <a:endParaRPr lang="fr-FR" sz="3200" dirty="0"/>
          </a:p>
        </p:txBody>
      </p:sp>
      <p:sp>
        <p:nvSpPr>
          <p:cNvPr id="5" name="ZoneTexte 4"/>
          <p:cNvSpPr txBox="1"/>
          <p:nvPr/>
        </p:nvSpPr>
        <p:spPr>
          <a:xfrm>
            <a:off x="1115616" y="5373216"/>
            <a:ext cx="7200800" cy="1477328"/>
          </a:xfrm>
          <a:prstGeom prst="rect">
            <a:avLst/>
          </a:prstGeom>
          <a:noFill/>
        </p:spPr>
        <p:txBody>
          <a:bodyPr wrap="square" rtlCol="0">
            <a:spAutoFit/>
          </a:bodyPr>
          <a:lstStyle/>
          <a:p>
            <a:r>
              <a:rPr lang="fr-FR" dirty="0" smtClean="0"/>
              <a:t>L’or et les gemmes  de  Suger  n’ont pas  leur place  dans les sanctuaires cisterciens . Nul besoin de la médiation de l’image pour arriver  au sacré .</a:t>
            </a:r>
          </a:p>
          <a:p>
            <a:r>
              <a:rPr lang="fr-FR" dirty="0" smtClean="0"/>
              <a:t>Pour le moine ,  l’image ,trop concrète , risque  de distraire son esprit occupé à méditer la parole divine.</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âsse.jpg"/>
          <p:cNvPicPr>
            <a:picLocks noChangeAspect="1"/>
          </p:cNvPicPr>
          <p:nvPr/>
        </p:nvPicPr>
        <p:blipFill>
          <a:blip r:embed="rId3" cstate="print"/>
          <a:stretch>
            <a:fillRect/>
          </a:stretch>
        </p:blipFill>
        <p:spPr>
          <a:xfrm>
            <a:off x="1952670" y="692696"/>
            <a:ext cx="3267402" cy="2986967"/>
          </a:xfrm>
          <a:prstGeom prst="rect">
            <a:avLst/>
          </a:prstGeom>
        </p:spPr>
      </p:pic>
      <p:sp>
        <p:nvSpPr>
          <p:cNvPr id="4" name="ZoneTexte 3"/>
          <p:cNvSpPr txBox="1"/>
          <p:nvPr/>
        </p:nvSpPr>
        <p:spPr>
          <a:xfrm>
            <a:off x="611560" y="3573016"/>
            <a:ext cx="7920880" cy="461665"/>
          </a:xfrm>
          <a:prstGeom prst="rect">
            <a:avLst/>
          </a:prstGeom>
          <a:noFill/>
        </p:spPr>
        <p:txBody>
          <a:bodyPr wrap="square" rtlCol="0">
            <a:spAutoFit/>
          </a:bodyPr>
          <a:lstStyle/>
          <a:p>
            <a:pPr algn="ctr"/>
            <a:r>
              <a:rPr lang="fr-FR" sz="2400" dirty="0" smtClean="0"/>
              <a:t>Châsse de </a:t>
            </a:r>
            <a:r>
              <a:rPr lang="fr-FR" sz="2400" dirty="0" err="1" smtClean="0"/>
              <a:t>Pentecote</a:t>
            </a:r>
            <a:r>
              <a:rPr lang="fr-FR" sz="2400" dirty="0" smtClean="0"/>
              <a:t> et de St  </a:t>
            </a:r>
            <a:r>
              <a:rPr lang="fr-FR" sz="2400" dirty="0" err="1" smtClean="0"/>
              <a:t>Rolende</a:t>
            </a:r>
            <a:r>
              <a:rPr lang="fr-FR" sz="2400" dirty="0" smtClean="0"/>
              <a:t> à Liège  </a:t>
            </a:r>
            <a:endParaRPr lang="fr-FR" sz="2400" dirty="0"/>
          </a:p>
        </p:txBody>
      </p:sp>
      <p:sp>
        <p:nvSpPr>
          <p:cNvPr id="5" name="ZoneTexte 4"/>
          <p:cNvSpPr txBox="1"/>
          <p:nvPr/>
        </p:nvSpPr>
        <p:spPr>
          <a:xfrm>
            <a:off x="683568" y="4005064"/>
            <a:ext cx="7560840" cy="2585323"/>
          </a:xfrm>
          <a:prstGeom prst="rect">
            <a:avLst/>
          </a:prstGeom>
          <a:noFill/>
        </p:spPr>
        <p:txBody>
          <a:bodyPr wrap="square" rtlCol="0">
            <a:spAutoFit/>
          </a:bodyPr>
          <a:lstStyle/>
          <a:p>
            <a:r>
              <a:rPr lang="fr-FR" dirty="0" smtClean="0"/>
              <a:t>Bernard pense  que  ce luxe est un moyen malhonnête   pour s’enrichir. </a:t>
            </a:r>
          </a:p>
          <a:p>
            <a:pPr>
              <a:defRPr/>
            </a:pPr>
            <a:r>
              <a:rPr lang="fr-FR" b="1" dirty="0" smtClean="0"/>
              <a:t> </a:t>
            </a:r>
            <a:r>
              <a:rPr lang="fr-FR" b="1" dirty="0" smtClean="0"/>
              <a:t>« </a:t>
            </a:r>
            <a:r>
              <a:rPr lang="fr-FR" b="1" dirty="0" smtClean="0"/>
              <a:t>Il </a:t>
            </a:r>
            <a:r>
              <a:rPr lang="fr-FR" b="1" dirty="0" smtClean="0"/>
              <a:t>y a une façon de répandre  l’argent qui le multiplie . On le dépense pour le faire venir  et on le répand pour l’augmenter . En effet , à la vue de ses vanités somptueuses  et admirables, on se sent plus porté à offrir des choses semblables qu’à prier. Voilà comment on attire  les richesses par les richesses  et comment on prend l’argent avec l’argent car je ne sais  pas quel charme secret les hommes se sentent toujours portés à donner  là  où il y a davantage.  »</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uvre 3.jpg" descr="C:\Users\francis\Pictures\pauvre 3.jpg"/>
          <p:cNvPicPr>
            <a:picLocks noChangeAspect="1"/>
          </p:cNvPicPr>
          <p:nvPr/>
        </p:nvPicPr>
        <p:blipFill>
          <a:blip r:embed="rId3" r:link="rId4" cstate="print"/>
          <a:stretch>
            <a:fillRect/>
          </a:stretch>
        </p:blipFill>
        <p:spPr>
          <a:xfrm>
            <a:off x="2339752" y="1556792"/>
            <a:ext cx="3888432" cy="2153287"/>
          </a:xfrm>
          <a:prstGeom prst="rect">
            <a:avLst/>
          </a:prstGeom>
        </p:spPr>
      </p:pic>
      <p:sp>
        <p:nvSpPr>
          <p:cNvPr id="3" name="ZoneTexte 2"/>
          <p:cNvSpPr txBox="1"/>
          <p:nvPr/>
        </p:nvSpPr>
        <p:spPr>
          <a:xfrm>
            <a:off x="611560" y="3717032"/>
            <a:ext cx="7272808" cy="400110"/>
          </a:xfrm>
          <a:prstGeom prst="rect">
            <a:avLst/>
          </a:prstGeom>
          <a:noFill/>
        </p:spPr>
        <p:txBody>
          <a:bodyPr wrap="square" rtlCol="0">
            <a:spAutoFit/>
          </a:bodyPr>
          <a:lstStyle/>
          <a:p>
            <a:pPr algn="ctr"/>
            <a:r>
              <a:rPr lang="fr-FR" sz="2000" dirty="0" smtClean="0"/>
              <a:t>Les pauvres de  Van  Gogh</a:t>
            </a:r>
            <a:endParaRPr lang="fr-FR" sz="2000" dirty="0"/>
          </a:p>
        </p:txBody>
      </p:sp>
      <p:sp>
        <p:nvSpPr>
          <p:cNvPr id="4" name="ZoneTexte 3"/>
          <p:cNvSpPr txBox="1"/>
          <p:nvPr/>
        </p:nvSpPr>
        <p:spPr>
          <a:xfrm>
            <a:off x="611560" y="4077072"/>
            <a:ext cx="7776864" cy="3416320"/>
          </a:xfrm>
          <a:prstGeom prst="rect">
            <a:avLst/>
          </a:prstGeom>
          <a:noFill/>
        </p:spPr>
        <p:txBody>
          <a:bodyPr wrap="square" rtlCol="0">
            <a:spAutoFit/>
          </a:bodyPr>
          <a:lstStyle/>
          <a:p>
            <a:r>
              <a:rPr lang="fr-FR" dirty="0" smtClean="0"/>
              <a:t>Bernard pense que le luxe  est acceptable dans  les églises  recevant les illettrés des  campagnes ;ce peuple  éloigné des choses spirituelles a besoin de descriptions concrètes pour aller vers Dieu; mais tout cela est inutile pour les moines.</a:t>
            </a:r>
          </a:p>
          <a:p>
            <a:r>
              <a:rPr lang="fr-FR" b="1" dirty="0" smtClean="0"/>
              <a:t>  </a:t>
            </a:r>
            <a:r>
              <a:rPr lang="fr-FR" b="1" i="1" dirty="0" smtClean="0"/>
              <a:t>Nous , qui sommes séparés du peuple,  qui avons renoncé , pour JC,  à tout ce qui est brillant et  précieux , qui regardons comme du fumier , afin de gagner JC, tout ce qui charme  par son éclat , séduit par son harmonie, flatte par son goût exquis, plaît par sa douceur, enfin tout ce qui fait plaisir aux sens ,de qui voulons –nous susciter la piété par tous ces moyens ,je vous le demande ; quel fruit  prétendons-nous en tirer ? »</a:t>
            </a:r>
          </a:p>
          <a:p>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uvre 1.jpg" descr="C:\Users\francis\Pictures\pauvre 1.jpg"/>
          <p:cNvPicPr>
            <a:picLocks noChangeAspect="1"/>
          </p:cNvPicPr>
          <p:nvPr/>
        </p:nvPicPr>
        <p:blipFill>
          <a:blip r:embed="rId3" r:link="rId4" cstate="print"/>
          <a:stretch>
            <a:fillRect/>
          </a:stretch>
        </p:blipFill>
        <p:spPr>
          <a:xfrm>
            <a:off x="1259632" y="188640"/>
            <a:ext cx="6241582" cy="3456384"/>
          </a:xfrm>
          <a:prstGeom prst="rect">
            <a:avLst/>
          </a:prstGeom>
        </p:spPr>
      </p:pic>
      <p:sp>
        <p:nvSpPr>
          <p:cNvPr id="3" name="ZoneTexte 2"/>
          <p:cNvSpPr txBox="1"/>
          <p:nvPr/>
        </p:nvSpPr>
        <p:spPr>
          <a:xfrm>
            <a:off x="755576" y="4077072"/>
            <a:ext cx="7416824" cy="2308324"/>
          </a:xfrm>
          <a:prstGeom prst="rect">
            <a:avLst/>
          </a:prstGeom>
          <a:noFill/>
        </p:spPr>
        <p:txBody>
          <a:bodyPr wrap="square" rtlCol="0">
            <a:spAutoFit/>
          </a:bodyPr>
          <a:lstStyle/>
          <a:p>
            <a:r>
              <a:rPr lang="fr-FR" dirty="0" smtClean="0"/>
              <a:t>Enfin Bernard  s’écrit : </a:t>
            </a:r>
          </a:p>
          <a:p>
            <a:r>
              <a:rPr lang="fr-FR" b="1" dirty="0" smtClean="0"/>
              <a:t>« </a:t>
            </a:r>
            <a:r>
              <a:rPr lang="fr-FR" b="1" i="1" dirty="0" smtClean="0"/>
              <a:t>  Les murs de l’église  sont étincelants de richesse et les pauvres sont dans le dénuement ; ses pierres sont couvertes de dorures et ses enfants sont privés de vêtements ;  on fait servir le bien des pauvres à des embellissements qui  charment le regard des riches, et les pauvres n’y trouvent point de quoi sustenter leur misère.  O vanité des vanités : l’église resplendit sur ses murailles et elle manque de tout pour ses pauvres »</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ernard de Clairvaux  10.jpg"/>
          <p:cNvPicPr>
            <a:picLocks noChangeAspect="1"/>
          </p:cNvPicPr>
          <p:nvPr/>
        </p:nvPicPr>
        <p:blipFill>
          <a:blip r:embed="rId3" cstate="print"/>
          <a:stretch>
            <a:fillRect/>
          </a:stretch>
        </p:blipFill>
        <p:spPr>
          <a:xfrm>
            <a:off x="2214405" y="476672"/>
            <a:ext cx="4552300" cy="50405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764704"/>
            <a:ext cx="8352928" cy="4401205"/>
          </a:xfrm>
          <a:prstGeom prst="rect">
            <a:avLst/>
          </a:prstGeom>
          <a:noFill/>
        </p:spPr>
        <p:txBody>
          <a:bodyPr wrap="square" rtlCol="0">
            <a:spAutoFit/>
          </a:bodyPr>
          <a:lstStyle/>
          <a:p>
            <a:r>
              <a:rPr lang="fr-FR" sz="2000" dirty="0" smtClean="0"/>
              <a:t> Parmi les abbés  de Cluny ,nous parlerons surtout de Pierre le Vénérable Il a été à son époque  aussi puissant que certains papes  . Il vécut de 1092 à 1156 . Il était donc contemporain de  Bernard de Clairvaux . Et ces deux abbés s’opposèrent dans leur conception de l’architecture  religieuse et de la règle  bénédictine . </a:t>
            </a:r>
          </a:p>
          <a:p>
            <a:r>
              <a:rPr lang="fr-FR" sz="2000" dirty="0" smtClean="0"/>
              <a:t>Cluny , comme la plupart des monastères bénédictins du  11</a:t>
            </a:r>
            <a:r>
              <a:rPr lang="fr-FR" sz="2000" baseline="30000" dirty="0" smtClean="0"/>
              <a:t>ème</a:t>
            </a:r>
            <a:r>
              <a:rPr lang="fr-FR" sz="2000" dirty="0" smtClean="0"/>
              <a:t> et de la première moitié du 12</a:t>
            </a:r>
            <a:r>
              <a:rPr lang="fr-FR" sz="2000" baseline="30000" dirty="0" smtClean="0"/>
              <a:t>ème</a:t>
            </a:r>
            <a:r>
              <a:rPr lang="fr-FR" sz="2000" dirty="0" smtClean="0"/>
              <a:t> siècle , comme la plupart des églises cathédrales  et collégiales se signalait  par son très riche  décor et  ses vitraux descriptifs .</a:t>
            </a:r>
          </a:p>
          <a:p>
            <a:r>
              <a:rPr lang="fr-FR" sz="2000" dirty="0" smtClean="0"/>
              <a:t>Parmi ces cloîtres historiés on peut citer  Conque, Moissac, </a:t>
            </a:r>
            <a:r>
              <a:rPr lang="fr-FR" sz="2000" dirty="0" err="1" smtClean="0"/>
              <a:t>Mozac</a:t>
            </a:r>
            <a:r>
              <a:rPr lang="fr-FR" sz="2000" dirty="0" smtClean="0"/>
              <a:t>  et bien d’autres. Mais parmi  tous ces cloîtres Cluny se distinguait  par ses énormes dimensions . La nef de l’église avait  plus de 180 m de long  et 24 m de large . C’était ,  la plus grande église  de France  .Cluny se distinguait aussi par son rayonnement :à la fin du 11</a:t>
            </a:r>
            <a:r>
              <a:rPr lang="fr-FR" sz="2000" baseline="30000" dirty="0" smtClean="0"/>
              <a:t>ème</a:t>
            </a:r>
            <a:r>
              <a:rPr lang="fr-FR" sz="2000" dirty="0" smtClean="0"/>
              <a:t> siècle, cette abbaye possédait   1200 maisons  ,en France , en Angleterre, en Italie du Nord et en Espagne.</a:t>
            </a:r>
            <a:endParaRPr lang="fr-F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nis 2.jpg"/>
          <p:cNvPicPr>
            <a:picLocks noChangeAspect="1"/>
          </p:cNvPicPr>
          <p:nvPr/>
        </p:nvPicPr>
        <p:blipFill>
          <a:blip r:embed="rId2" cstate="print"/>
          <a:stretch>
            <a:fillRect/>
          </a:stretch>
        </p:blipFill>
        <p:spPr>
          <a:xfrm>
            <a:off x="337001" y="332657"/>
            <a:ext cx="8411463" cy="61498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332656"/>
            <a:ext cx="8640960" cy="5324535"/>
          </a:xfrm>
          <a:prstGeom prst="rect">
            <a:avLst/>
          </a:prstGeom>
          <a:noFill/>
        </p:spPr>
        <p:txBody>
          <a:bodyPr wrap="square" rtlCol="0">
            <a:spAutoFit/>
          </a:bodyPr>
          <a:lstStyle/>
          <a:p>
            <a:r>
              <a:rPr lang="fr-FR" sz="2000" dirty="0" smtClean="0"/>
              <a:t>Il s’agit ici de vitraux de l’abbaye de St Denis.  </a:t>
            </a:r>
          </a:p>
          <a:p>
            <a:r>
              <a:rPr lang="fr-FR" sz="2000" dirty="0" smtClean="0"/>
              <a:t>Bien que le  titre de mon exposé se limite à Cluny et à Bernard , il convient de faire intervenir un troisième personnage ,l’abbé </a:t>
            </a:r>
            <a:r>
              <a:rPr lang="fr-FR" sz="2000" dirty="0" err="1" smtClean="0"/>
              <a:t>Sugère</a:t>
            </a:r>
            <a:r>
              <a:rPr lang="fr-FR" sz="2000" dirty="0" smtClean="0"/>
              <a:t> qui vécut de 1081 à 1151. </a:t>
            </a:r>
          </a:p>
          <a:p>
            <a:r>
              <a:rPr lang="fr-FR" sz="2000" dirty="0" smtClean="0"/>
              <a:t>Bernard  de Clairvaux lui adressa  une correspondance  pour critiquer ses conceptions architecturales  luxueuses  .  Suger avait été élu abbé de St  Denis  en 1122. St Denis est une basilique    où  furent enterrés les rois de France. Suger fit reconstruire  presque totalement  cette église . Et depuis , elle est considérée comme  un des chefs d’œuvre  du gothique primitif. Suger inaugura l’art du grand vitrail  . Il l’utilisait  pour l’enseignement théologique. Le vitrail servait  à la catéchèse des  gens </a:t>
            </a:r>
            <a:r>
              <a:rPr lang="fr-FR" sz="2000" dirty="0" err="1" smtClean="0"/>
              <a:t>illétrés</a:t>
            </a:r>
            <a:r>
              <a:rPr lang="fr-FR" sz="2000" dirty="0" smtClean="0"/>
              <a:t>. Le luxe s’étalait dans cette église. Pour Suger, rien n’était  trop beau pour conduire  à Dieu. </a:t>
            </a:r>
          </a:p>
          <a:p>
            <a:r>
              <a:rPr lang="fr-FR" sz="2000" dirty="0" smtClean="0"/>
              <a:t>  Remarquons  que l’adoption de grandes dimensions  et d’une riche décoration pour les cloîtres de cette époque coïncident avec la découverte des formes architecturales de l’Islam au cours de la </a:t>
            </a:r>
            <a:r>
              <a:rPr lang="fr-FR" sz="2000" dirty="0" err="1" smtClean="0"/>
              <a:t>Reconquista</a:t>
            </a:r>
            <a:r>
              <a:rPr lang="fr-FR" sz="2000" dirty="0" smtClean="0"/>
              <a:t> et au cours de la première croisade (1098-1099) . Les splendeurs des mosquées et des palais musulmans auraient pourrait avoir   inspiré  l’art  chrétien . </a:t>
            </a:r>
          </a:p>
          <a:p>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01 (5).jpg"/>
          <p:cNvPicPr>
            <a:picLocks noChangeAspect="1"/>
          </p:cNvPicPr>
          <p:nvPr/>
        </p:nvPicPr>
        <p:blipFill>
          <a:blip r:embed="rId3" cstate="print"/>
          <a:stretch>
            <a:fillRect/>
          </a:stretch>
        </p:blipFill>
        <p:spPr>
          <a:xfrm>
            <a:off x="251521" y="332656"/>
            <a:ext cx="2812792" cy="4392488"/>
          </a:xfrm>
          <a:prstGeom prst="rect">
            <a:avLst/>
          </a:prstGeom>
        </p:spPr>
      </p:pic>
      <p:sp>
        <p:nvSpPr>
          <p:cNvPr id="5" name="ZoneTexte 4"/>
          <p:cNvSpPr txBox="1"/>
          <p:nvPr/>
        </p:nvSpPr>
        <p:spPr>
          <a:xfrm>
            <a:off x="3131840" y="548680"/>
            <a:ext cx="5688632" cy="5632311"/>
          </a:xfrm>
          <a:prstGeom prst="rect">
            <a:avLst/>
          </a:prstGeom>
          <a:noFill/>
        </p:spPr>
        <p:txBody>
          <a:bodyPr wrap="square" rtlCol="0">
            <a:spAutoFit/>
          </a:bodyPr>
          <a:lstStyle/>
          <a:p>
            <a:r>
              <a:rPr lang="fr-FR" dirty="0" smtClean="0"/>
              <a:t>En 1098 existait une nouvelle abbaye , au sud de Dijon , près de Tonnerre, dans un lieu boisé et marécageux ,  où  poussaient abondamment des joncs  .Or le mot jonc se disait en vieux français  « </a:t>
            </a:r>
            <a:r>
              <a:rPr lang="fr-FR" dirty="0" err="1" smtClean="0"/>
              <a:t>cistels</a:t>
            </a:r>
            <a:r>
              <a:rPr lang="fr-FR" dirty="0" smtClean="0"/>
              <a:t> » , c’est pourquoi la  nouvelle abbaye prit  rapidement le nom de </a:t>
            </a:r>
            <a:r>
              <a:rPr lang="fr-FR" dirty="0" err="1" smtClean="0"/>
              <a:t>Citeaux</a:t>
            </a:r>
            <a:r>
              <a:rPr lang="fr-FR" dirty="0" smtClean="0"/>
              <a:t>. Les  membres étaient des cisterciens, appartenant  à l’Ordre des moines blancs  placés sous la règle de St Benoît. En 1112  arrive à </a:t>
            </a:r>
            <a:r>
              <a:rPr lang="fr-FR" dirty="0" err="1" smtClean="0"/>
              <a:t>Citeaux</a:t>
            </a:r>
            <a:r>
              <a:rPr lang="fr-FR" dirty="0" smtClean="0"/>
              <a:t> , un chevalier, le fils du seigneur  de Fontaines. Ce fils c’est Bernard . Il a 20 ans.  Bernard a subi  l’influence de sa mère , personne  très pieuse.. Bernard arrive avec  30 compagnons , dont 4 de ses frères , des cousins et des amis. Il restera 3 ans  à </a:t>
            </a:r>
            <a:r>
              <a:rPr lang="fr-FR" dirty="0" err="1" smtClean="0"/>
              <a:t>Citeaux</a:t>
            </a:r>
            <a:r>
              <a:rPr lang="fr-FR" dirty="0" smtClean="0"/>
              <a:t>.</a:t>
            </a:r>
          </a:p>
          <a:p>
            <a:r>
              <a:rPr lang="fr-FR" dirty="0" smtClean="0"/>
              <a:t>Il existe toujours  aujourd’hui , à </a:t>
            </a:r>
            <a:r>
              <a:rPr lang="fr-FR" dirty="0" err="1" smtClean="0"/>
              <a:t>Citeaux</a:t>
            </a:r>
            <a:r>
              <a:rPr lang="fr-FR" dirty="0" smtClean="0"/>
              <a:t> une communauté monastique régie par la règle de St Benoît . Avec le lait de leur troupeau de vaches  , les moines fabriquent un fromage  du genre </a:t>
            </a:r>
            <a:r>
              <a:rPr lang="fr-FR" dirty="0" err="1" smtClean="0"/>
              <a:t>roblochon</a:t>
            </a:r>
            <a:r>
              <a:rPr lang="fr-FR" dirty="0" smtClean="0"/>
              <a:t>. Mais ils s’adonnent aussi au travail intellectuel ,à la formation des novices , à l’organisation de retraites , et aux  visites de l’abbaye.</a:t>
            </a:r>
          </a:p>
          <a:p>
            <a:endParaRPr lang="fr-FR" dirty="0" smtClean="0"/>
          </a:p>
          <a:p>
            <a:r>
              <a:rPr lang="fr-FR" dirty="0" smtClean="0"/>
              <a:t> </a:t>
            </a:r>
            <a:endParaRPr lang="fr-FR" dirty="0"/>
          </a:p>
        </p:txBody>
      </p:sp>
      <p:sp>
        <p:nvSpPr>
          <p:cNvPr id="9" name="ZoneTexte 8"/>
          <p:cNvSpPr txBox="1"/>
          <p:nvPr/>
        </p:nvSpPr>
        <p:spPr>
          <a:xfrm>
            <a:off x="611560" y="5229200"/>
            <a:ext cx="2664296" cy="646331"/>
          </a:xfrm>
          <a:prstGeom prst="rect">
            <a:avLst/>
          </a:prstGeom>
          <a:noFill/>
        </p:spPr>
        <p:txBody>
          <a:bodyPr wrap="square" rtlCol="0">
            <a:spAutoFit/>
          </a:bodyPr>
          <a:lstStyle/>
          <a:p>
            <a:pPr algn="ctr"/>
            <a:r>
              <a:rPr lang="fr-FR" sz="3600" dirty="0" err="1" smtClean="0"/>
              <a:t>Citeaux</a:t>
            </a:r>
            <a:endParaRPr lang="fr-FR" sz="3600" dirty="0" smtClean="0"/>
          </a:p>
        </p:txBody>
      </p:sp>
      <p:sp>
        <p:nvSpPr>
          <p:cNvPr id="16" name="ZoneTexte 15"/>
          <p:cNvSpPr txBox="1"/>
          <p:nvPr/>
        </p:nvSpPr>
        <p:spPr>
          <a:xfrm>
            <a:off x="3851920" y="7461448"/>
            <a:ext cx="1872208" cy="369332"/>
          </a:xfrm>
          <a:prstGeom prst="rect">
            <a:avLst/>
          </a:prstGeom>
          <a:noFill/>
        </p:spPr>
        <p:txBody>
          <a:bodyPr wrap="square" rtlCol="0">
            <a:spAutoFit/>
          </a:bodyPr>
          <a:lstStyle/>
          <a:p>
            <a:endParaRPr lang="fr-FR" dirty="0"/>
          </a:p>
        </p:txBody>
      </p:sp>
      <p:sp>
        <p:nvSpPr>
          <p:cNvPr id="18" name="ZoneTexte 17"/>
          <p:cNvSpPr txBox="1"/>
          <p:nvPr/>
        </p:nvSpPr>
        <p:spPr>
          <a:xfrm>
            <a:off x="6444208" y="7173416"/>
            <a:ext cx="1872208" cy="369332"/>
          </a:xfrm>
          <a:prstGeom prst="rect">
            <a:avLst/>
          </a:prstGeom>
          <a:no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lervaux II.jpg"/>
          <p:cNvPicPr>
            <a:picLocks noChangeAspect="1"/>
          </p:cNvPicPr>
          <p:nvPr/>
        </p:nvPicPr>
        <p:blipFill>
          <a:blip r:embed="rId3" cstate="print"/>
          <a:stretch>
            <a:fillRect/>
          </a:stretch>
        </p:blipFill>
        <p:spPr>
          <a:xfrm>
            <a:off x="1691680" y="0"/>
            <a:ext cx="5558041" cy="2492896"/>
          </a:xfrm>
          <a:prstGeom prst="rect">
            <a:avLst/>
          </a:prstGeom>
        </p:spPr>
      </p:pic>
      <p:sp>
        <p:nvSpPr>
          <p:cNvPr id="4" name="ZoneTexte 3"/>
          <p:cNvSpPr txBox="1"/>
          <p:nvPr/>
        </p:nvSpPr>
        <p:spPr>
          <a:xfrm>
            <a:off x="5724128" y="1124744"/>
            <a:ext cx="3168352" cy="584775"/>
          </a:xfrm>
          <a:prstGeom prst="rect">
            <a:avLst/>
          </a:prstGeom>
          <a:noFill/>
        </p:spPr>
        <p:txBody>
          <a:bodyPr wrap="square" rtlCol="0">
            <a:spAutoFit/>
          </a:bodyPr>
          <a:lstStyle/>
          <a:p>
            <a:pPr algn="ctr"/>
            <a:r>
              <a:rPr lang="fr-FR" sz="3200" dirty="0" err="1" smtClean="0"/>
              <a:t>Clairveaux</a:t>
            </a:r>
            <a:endParaRPr lang="fr-FR" sz="3200" dirty="0"/>
          </a:p>
        </p:txBody>
      </p:sp>
      <p:sp>
        <p:nvSpPr>
          <p:cNvPr id="6" name="ZoneTexte 5"/>
          <p:cNvSpPr txBox="1"/>
          <p:nvPr/>
        </p:nvSpPr>
        <p:spPr>
          <a:xfrm>
            <a:off x="179512" y="2132856"/>
            <a:ext cx="8856984" cy="5078313"/>
          </a:xfrm>
          <a:prstGeom prst="rect">
            <a:avLst/>
          </a:prstGeom>
          <a:noFill/>
        </p:spPr>
        <p:txBody>
          <a:bodyPr wrap="square" rtlCol="0">
            <a:spAutoFit/>
          </a:bodyPr>
          <a:lstStyle/>
          <a:p>
            <a:r>
              <a:rPr lang="fr-FR" dirty="0" smtClean="0"/>
              <a:t> Bernard fonde  un nouveau monastère , en 1115   avec quelques moines sur des terres familiales, près de Troyes . Il appelle ce lieu  </a:t>
            </a:r>
            <a:r>
              <a:rPr lang="fr-FR" dirty="0" err="1" smtClean="0"/>
              <a:t>Claivaux</a:t>
            </a:r>
            <a:r>
              <a:rPr lang="fr-FR" dirty="0" smtClean="0"/>
              <a:t> ,ce qui signifie  « vallée  claire » .Il devient abbé de Clairvaux  .   Le prestige  de Bernard attirait les dons  des souverains et des seigneurs, Clairvaux devint rapidement puissant sur les plans économique  spirituel et intellectuel  . Et  à la fin du </a:t>
            </a:r>
            <a:r>
              <a:rPr lang="fr-FR" dirty="0" err="1" smtClean="0"/>
              <a:t>Moyen-Age</a:t>
            </a:r>
            <a:r>
              <a:rPr lang="fr-FR" dirty="0" smtClean="0"/>
              <a:t> , il y eut  environ 360 abbayes filiales ,réparties sur toutes l’Europe</a:t>
            </a:r>
          </a:p>
          <a:p>
            <a:r>
              <a:rPr lang="fr-FR" dirty="0" smtClean="0"/>
              <a:t>A la mort de  Bernard , en 1153,  700 moines et convers vivaient  à Clairvaux .</a:t>
            </a:r>
          </a:p>
          <a:p>
            <a:r>
              <a:rPr lang="fr-FR" dirty="0" smtClean="0"/>
              <a:t>Pour achever le portrait de Bernard , il faut dire qu’il exigeait   une ascèse très rude.  C’était un très bon orateur  et un  grand écrivain , un moine célèbre ,un personnage très  important de  l’église médiévale .</a:t>
            </a:r>
          </a:p>
          <a:p>
            <a:r>
              <a:rPr lang="fr-FR" dirty="0" smtClean="0"/>
              <a:t>Clairvaux fut  racheté par l’Etat  en 1808  pour devenir une maison  d’arrêt  ;l’abbatiale disparut. Ce n’est plus une maison d’arrêt mais le centre  des  services administratifs du  pénitencier  . Ce centre pénitencier  a d’ailleurs  été construit  à l’écart des bâtiments monastiques , en  1971 .</a:t>
            </a:r>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acerdotaux.jpg"/>
          <p:cNvPicPr>
            <a:picLocks noChangeAspect="1"/>
          </p:cNvPicPr>
          <p:nvPr/>
        </p:nvPicPr>
        <p:blipFill>
          <a:blip r:embed="rId2" cstate="print"/>
          <a:stretch>
            <a:fillRect/>
          </a:stretch>
        </p:blipFill>
        <p:spPr>
          <a:xfrm>
            <a:off x="467544" y="548680"/>
            <a:ext cx="5219700" cy="35052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932040" y="548680"/>
            <a:ext cx="3456384" cy="2308636"/>
          </a:xfrm>
          <a:prstGeom prst="rect">
            <a:avLst/>
          </a:prstGeom>
          <a:noFill/>
          <a:ln w="9525">
            <a:noFill/>
            <a:miter lim="800000"/>
            <a:headEnd/>
            <a:tailEnd/>
          </a:ln>
          <a:effectLst/>
        </p:spPr>
      </p:pic>
      <p:sp>
        <p:nvSpPr>
          <p:cNvPr id="4" name="ZoneTexte 3"/>
          <p:cNvSpPr txBox="1"/>
          <p:nvPr/>
        </p:nvSpPr>
        <p:spPr>
          <a:xfrm>
            <a:off x="395536" y="2996952"/>
            <a:ext cx="8640960" cy="2308324"/>
          </a:xfrm>
          <a:prstGeom prst="rect">
            <a:avLst/>
          </a:prstGeom>
          <a:noFill/>
        </p:spPr>
        <p:txBody>
          <a:bodyPr wrap="square" rtlCol="0">
            <a:spAutoFit/>
          </a:bodyPr>
          <a:lstStyle/>
          <a:p>
            <a:r>
              <a:rPr lang="fr-FR" dirty="0" smtClean="0"/>
              <a:t>En 1125 , Bernard envoie un long courrier à Guillaume  de Saint Thierry  , abbé de Cluny  pour lui faire connaître l’esprit cistercien.</a:t>
            </a:r>
          </a:p>
          <a:p>
            <a:r>
              <a:rPr lang="fr-FR" dirty="0" smtClean="0"/>
              <a:t>Bernard s’adresse aussi à Pierre le Vénérable et  à tous les  moines clunisiens pour leur rappeler leur devoir d’austérité . Il leur reproche le faste  de leur table , le luxe de leurs tenues, et  s’indigne de la splendeur de leurs églises   . Bernard  exhorte à la sobriété et à la pauvreté. Il appelle à une véritable  réforme qui s’étendit à  l’architecture, au chant liturgique,  à la peinture  et à la sculpture . Nous allons  illustrer cela en images</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umérisation0037.jpg"/>
          <p:cNvPicPr>
            <a:picLocks noChangeAspect="1"/>
          </p:cNvPicPr>
          <p:nvPr/>
        </p:nvPicPr>
        <p:blipFill>
          <a:blip r:embed="rId3" cstate="print"/>
          <a:stretch>
            <a:fillRect/>
          </a:stretch>
        </p:blipFill>
        <p:spPr>
          <a:xfrm>
            <a:off x="155852" y="404664"/>
            <a:ext cx="4848196" cy="3304376"/>
          </a:xfrm>
          <a:prstGeom prst="rect">
            <a:avLst/>
          </a:prstGeom>
        </p:spPr>
      </p:pic>
      <p:pic>
        <p:nvPicPr>
          <p:cNvPr id="3" name="Image 2" descr="numérisation0016 - Copie.jpg"/>
          <p:cNvPicPr>
            <a:picLocks noChangeAspect="1"/>
          </p:cNvPicPr>
          <p:nvPr/>
        </p:nvPicPr>
        <p:blipFill>
          <a:blip r:embed="rId4" cstate="print"/>
          <a:stretch>
            <a:fillRect/>
          </a:stretch>
        </p:blipFill>
        <p:spPr>
          <a:xfrm>
            <a:off x="5868144" y="424027"/>
            <a:ext cx="2160240" cy="3220997"/>
          </a:xfrm>
          <a:prstGeom prst="rect">
            <a:avLst/>
          </a:prstGeom>
        </p:spPr>
      </p:pic>
      <p:sp>
        <p:nvSpPr>
          <p:cNvPr id="6" name="ZoneTexte 5"/>
          <p:cNvSpPr txBox="1"/>
          <p:nvPr/>
        </p:nvSpPr>
        <p:spPr>
          <a:xfrm>
            <a:off x="251520" y="3645024"/>
            <a:ext cx="4536504" cy="338554"/>
          </a:xfrm>
          <a:prstGeom prst="rect">
            <a:avLst/>
          </a:prstGeom>
          <a:noFill/>
        </p:spPr>
        <p:txBody>
          <a:bodyPr wrap="square" rtlCol="0">
            <a:spAutoFit/>
          </a:bodyPr>
          <a:lstStyle/>
          <a:p>
            <a:pPr algn="ctr"/>
            <a:r>
              <a:rPr lang="fr-FR" sz="1600" dirty="0" smtClean="0"/>
              <a:t>Miracle de St Thomas (Canterbury )</a:t>
            </a:r>
            <a:endParaRPr lang="fr-FR" sz="1600" dirty="0"/>
          </a:p>
        </p:txBody>
      </p:sp>
      <p:sp>
        <p:nvSpPr>
          <p:cNvPr id="7" name="ZoneTexte 6"/>
          <p:cNvSpPr txBox="1"/>
          <p:nvPr/>
        </p:nvSpPr>
        <p:spPr>
          <a:xfrm>
            <a:off x="5868144" y="3645024"/>
            <a:ext cx="2160240" cy="338554"/>
          </a:xfrm>
          <a:prstGeom prst="rect">
            <a:avLst/>
          </a:prstGeom>
          <a:noFill/>
        </p:spPr>
        <p:txBody>
          <a:bodyPr wrap="square" rtlCol="0">
            <a:spAutoFit/>
          </a:bodyPr>
          <a:lstStyle/>
          <a:p>
            <a:pPr algn="ctr"/>
            <a:r>
              <a:rPr lang="fr-FR" sz="1600" dirty="0" smtClean="0"/>
              <a:t>Vitrail d’ </a:t>
            </a:r>
            <a:r>
              <a:rPr lang="fr-FR" sz="1600" dirty="0" err="1" smtClean="0"/>
              <a:t>Obazine</a:t>
            </a:r>
            <a:endParaRPr lang="fr-FR" sz="1600" dirty="0"/>
          </a:p>
        </p:txBody>
      </p:sp>
      <p:sp>
        <p:nvSpPr>
          <p:cNvPr id="8" name="ZoneTexte 7"/>
          <p:cNvSpPr txBox="1"/>
          <p:nvPr/>
        </p:nvSpPr>
        <p:spPr>
          <a:xfrm>
            <a:off x="323528" y="4077072"/>
            <a:ext cx="8352928" cy="1908215"/>
          </a:xfrm>
          <a:prstGeom prst="rect">
            <a:avLst/>
          </a:prstGeom>
          <a:noFill/>
        </p:spPr>
        <p:txBody>
          <a:bodyPr wrap="square" rtlCol="0">
            <a:spAutoFit/>
          </a:bodyPr>
          <a:lstStyle/>
          <a:p>
            <a:r>
              <a:rPr lang="fr-FR" dirty="0" smtClean="0"/>
              <a:t>Les vitraux devaient être simples  . Ceux de Canterbury  sont des vitraux classiques. Mais ceux d’</a:t>
            </a:r>
            <a:r>
              <a:rPr lang="fr-FR" dirty="0" err="1" smtClean="0"/>
              <a:t>Obazine</a:t>
            </a:r>
            <a:r>
              <a:rPr lang="fr-FR" dirty="0" smtClean="0"/>
              <a:t>  sont cisterciens . Les vitraux devaient être blancs et sans images , découpés en motifs géométriques , en entrelacs  , en arabesques ou en fleurs stylisées .</a:t>
            </a:r>
          </a:p>
          <a:p>
            <a:endParaRPr lang="fr-FR" sz="1400" i="1" dirty="0" smtClean="0"/>
          </a:p>
          <a:p>
            <a:r>
              <a:rPr lang="fr-FR" sz="1400" i="1" dirty="0" err="1" smtClean="0"/>
              <a:t>Obazine</a:t>
            </a:r>
            <a:r>
              <a:rPr lang="fr-FR" sz="1400" i="1" dirty="0" smtClean="0"/>
              <a:t> est sur la rive gauche de la Corrèze  , entre Brive et Tulle.</a:t>
            </a:r>
          </a:p>
          <a:p>
            <a:r>
              <a:rPr lang="fr-FR" sz="1400" i="1" dirty="0" smtClean="0"/>
              <a:t>Canterbury  est une ville anglaise, presque en face de Calais</a:t>
            </a:r>
            <a:r>
              <a:rPr lang="fr-FR" dirty="0" smtClean="0"/>
              <a:t>.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1965</Words>
  <Application>Microsoft Office PowerPoint</Application>
  <PresentationFormat>Affichage à l'écran (4:3)</PresentationFormat>
  <Paragraphs>132</Paragraphs>
  <Slides>26</Slides>
  <Notes>18</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francis  gonthier</dc:creator>
  <cp:lastModifiedBy>francis  gonthier</cp:lastModifiedBy>
  <cp:revision>80</cp:revision>
  <dcterms:created xsi:type="dcterms:W3CDTF">2010-07-07T15:04:35Z</dcterms:created>
  <dcterms:modified xsi:type="dcterms:W3CDTF">2011-08-31T14:03:28Z</dcterms:modified>
</cp:coreProperties>
</file>