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59" autoAdjust="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BA5CF-EE40-4D69-8C76-A4D369A24AB8}" type="datetimeFigureOut">
              <a:rPr lang="fr-FR" smtClean="0"/>
              <a:t>29/11/2009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BB529-BD27-4D3D-B9B2-2CE5C60CA19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24" y="285728"/>
            <a:ext cx="6915176" cy="6286544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428596" y="3"/>
          <a:ext cx="6143668" cy="6960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5917"/>
                <a:gridCol w="1535917"/>
                <a:gridCol w="1535917"/>
                <a:gridCol w="1535917"/>
              </a:tblGrid>
              <a:tr h="600077">
                <a:tc>
                  <a:txBody>
                    <a:bodyPr/>
                    <a:lstStyle/>
                    <a:p>
                      <a:r>
                        <a:rPr lang="fr-FR" dirty="0" smtClean="0"/>
                        <a:t>Classe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Centre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Effectif part.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Fréquences %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r>
                        <a:rPr lang="fr-FR" dirty="0" smtClean="0"/>
                        <a:t>[12;15[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13.5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6.22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[15;17[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517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10.34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[17;19[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13.6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[19;22[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20.5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750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[22;25[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23.5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721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14.42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[25;30[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27.5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671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13.42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[30;40[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510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10.2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[40;55[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47.5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504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10.08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[55;70 [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62.5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336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fr-FR" dirty="0" smtClean="0"/>
                        <a:t>6.72</a:t>
                      </a:r>
                      <a:endParaRPr lang="fr-FR" dirty="0"/>
                    </a:p>
                  </a:txBody>
                  <a:tcPr/>
                </a:tc>
              </a:tr>
              <a:tr h="600077"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fr-FR" dirty="0" smtClean="0"/>
                        <a:t>100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214290"/>
            <a:ext cx="8186766" cy="591187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fr-FR" dirty="0" smtClean="0"/>
              <a:t>2)a)m=</a:t>
            </a:r>
            <a:r>
              <a:rPr lang="fr-FR" dirty="0" smtClean="0">
                <a:solidFill>
                  <a:srgbClr val="FF0000"/>
                </a:solidFill>
              </a:rPr>
              <a:t>(</a:t>
            </a:r>
            <a:r>
              <a:rPr lang="fr-FR" dirty="0" smtClean="0"/>
              <a:t>13.5*311+16*517+18*680+20.5*750+23.5*721+27.5*671+35*510+47.5*504+62.5*336</a:t>
            </a:r>
            <a:r>
              <a:rPr lang="fr-FR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 smtClean="0">
                <a:solidFill>
                  <a:srgbClr val="FF0000"/>
                </a:solidFill>
              </a:rPr>
              <a:t>      </a:t>
            </a:r>
            <a:r>
              <a:rPr lang="fr-FR" dirty="0" smtClean="0"/>
              <a:t>/5 000</a:t>
            </a:r>
          </a:p>
          <a:p>
            <a:pPr>
              <a:buNone/>
            </a:pPr>
            <a:r>
              <a:rPr lang="fr-FR" dirty="0" smtClean="0"/>
              <a:t>m=138 271.5/5 000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m=27.6543</a:t>
            </a:r>
          </a:p>
          <a:p>
            <a:pPr>
              <a:buNone/>
            </a:pPr>
            <a:r>
              <a:rPr lang="fr-FR" dirty="0" smtClean="0"/>
              <a:t>b)</a:t>
            </a:r>
            <a:r>
              <a:rPr lang="el-GR" dirty="0" smtClean="0"/>
              <a:t>σ</a:t>
            </a:r>
            <a:r>
              <a:rPr lang="fr-FR" dirty="0" smtClean="0"/>
              <a:t>=√(V) je veux dire racine </a:t>
            </a:r>
            <a:r>
              <a:rPr lang="fr-FR" dirty="0" err="1" smtClean="0"/>
              <a:t>carree</a:t>
            </a:r>
            <a:r>
              <a:rPr lang="fr-FR" dirty="0" smtClean="0"/>
              <a:t> de la variance V</a:t>
            </a:r>
          </a:p>
          <a:p>
            <a:pPr>
              <a:buNone/>
            </a:pPr>
            <a:r>
              <a:rPr lang="fr-FR" dirty="0" smtClean="0"/>
              <a:t>V=(13.5²*311+16²*517+18²*680+20.5²*750+23.5²*721+27.5²*671²+35²*510+47.5²*504+62.5²*336</a:t>
            </a:r>
            <a:r>
              <a:rPr lang="fr-FR" dirty="0" smtClean="0">
                <a:solidFill>
                  <a:srgbClr val="FF0000"/>
                </a:solidFill>
              </a:rPr>
              <a:t>)</a:t>
            </a:r>
            <a:r>
              <a:rPr lang="fr-FR" dirty="0" smtClean="0"/>
              <a:t>/5000 –m²</a:t>
            </a:r>
          </a:p>
          <a:p>
            <a:pPr>
              <a:buNone/>
            </a:pPr>
            <a:r>
              <a:rPr lang="fr-FR" dirty="0" smtClean="0"/>
              <a:t>V=(4 704 555/5 000)-(27.6543)²=940.9111-(764.76030849)=176.15079151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σ</a:t>
            </a:r>
            <a:r>
              <a:rPr lang="fr-FR" dirty="0" smtClean="0"/>
              <a:t>=√(176.15079151)=</a:t>
            </a:r>
            <a:r>
              <a:rPr lang="fr-FR" dirty="0" smtClean="0">
                <a:solidFill>
                  <a:srgbClr val="FF0000"/>
                </a:solidFill>
              </a:rPr>
              <a:t>13.27</a:t>
            </a:r>
            <a:endParaRPr lang="fr-F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42852"/>
            <a:ext cx="8472518" cy="5983311"/>
          </a:xfrm>
        </p:spPr>
        <p:txBody>
          <a:bodyPr>
            <a:normAutofit/>
          </a:bodyPr>
          <a:lstStyle/>
          <a:p>
            <a:r>
              <a:rPr lang="fr-FR" dirty="0" smtClean="0"/>
              <a:t>3) On calcule m-</a:t>
            </a:r>
            <a:r>
              <a:rPr lang="el-GR" dirty="0" smtClean="0"/>
              <a:t>σ</a:t>
            </a:r>
            <a:r>
              <a:rPr lang="fr-FR" dirty="0" smtClean="0"/>
              <a:t>=27.65-13.27 =14.38</a:t>
            </a:r>
          </a:p>
          <a:p>
            <a:r>
              <a:rPr lang="fr-FR" dirty="0" smtClean="0"/>
              <a:t>m+</a:t>
            </a:r>
            <a:r>
              <a:rPr lang="el-GR" dirty="0" smtClean="0"/>
              <a:t>σ</a:t>
            </a:r>
            <a:r>
              <a:rPr lang="fr-FR" dirty="0" smtClean="0"/>
              <a:t>=27.65+13.27=40.92</a:t>
            </a:r>
          </a:p>
          <a:p>
            <a:r>
              <a:rPr lang="fr-FR" dirty="0" smtClean="0"/>
              <a:t>L’intervalle [14.38;40.92] contient [15;40] , comptons les individus dont l’</a:t>
            </a:r>
            <a:r>
              <a:rPr lang="fr-FR" dirty="0" err="1" smtClean="0"/>
              <a:t>age</a:t>
            </a:r>
            <a:r>
              <a:rPr lang="fr-FR" dirty="0" smtClean="0"/>
              <a:t> est dans cet intervalle : c’est </a:t>
            </a:r>
          </a:p>
          <a:p>
            <a:pPr>
              <a:buNone/>
            </a:pPr>
            <a:r>
              <a:rPr lang="fr-FR" dirty="0" smtClean="0"/>
              <a:t>		517+680+750+721+671+510=3849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/>
              <a:t>il y a (3849/5000)*100% d’individus dont l’</a:t>
            </a:r>
            <a:r>
              <a:rPr lang="fr-FR" dirty="0" err="1" smtClean="0"/>
              <a:t>age</a:t>
            </a:r>
            <a:r>
              <a:rPr lang="fr-FR" dirty="0" smtClean="0"/>
              <a:t> est entre 15 et 40 ans donc</a:t>
            </a:r>
          </a:p>
          <a:p>
            <a:r>
              <a:rPr lang="fr-FR" dirty="0" smtClean="0"/>
              <a:t>il y a (76.98)% d’individus dont l’âge est entre 15 et 40 ans donc </a:t>
            </a:r>
            <a:r>
              <a:rPr lang="fr-FR" dirty="0" smtClean="0">
                <a:solidFill>
                  <a:srgbClr val="FF0000"/>
                </a:solidFill>
              </a:rPr>
              <a:t>il y a plus de 75% d’individus dont l’</a:t>
            </a:r>
            <a:r>
              <a:rPr lang="fr-FR" dirty="0" err="1" smtClean="0">
                <a:solidFill>
                  <a:srgbClr val="FF0000"/>
                </a:solidFill>
              </a:rPr>
              <a:t>age</a:t>
            </a:r>
            <a:r>
              <a:rPr lang="fr-FR" dirty="0" smtClean="0">
                <a:solidFill>
                  <a:srgbClr val="FF0000"/>
                </a:solidFill>
              </a:rPr>
              <a:t> est dans [ m-</a:t>
            </a:r>
            <a:r>
              <a:rPr lang="el-GR" dirty="0" smtClean="0">
                <a:solidFill>
                  <a:srgbClr val="FF0000"/>
                </a:solidFill>
              </a:rPr>
              <a:t>σ</a:t>
            </a:r>
            <a:r>
              <a:rPr lang="fr-FR" dirty="0" smtClean="0">
                <a:solidFill>
                  <a:srgbClr val="FF0000"/>
                </a:solidFill>
              </a:rPr>
              <a:t>;m+</a:t>
            </a:r>
            <a:r>
              <a:rPr lang="el-GR" dirty="0" smtClean="0">
                <a:solidFill>
                  <a:srgbClr val="FF0000"/>
                </a:solidFill>
              </a:rPr>
              <a:t>σ</a:t>
            </a:r>
            <a:r>
              <a:rPr lang="fr-FR" dirty="0" smtClean="0">
                <a:solidFill>
                  <a:srgbClr val="FF0000"/>
                </a:solidFill>
              </a:rPr>
              <a:t>]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285728"/>
            <a:ext cx="8258204" cy="5840435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Partie B : </a:t>
            </a:r>
            <a:r>
              <a:rPr lang="fr-FR" dirty="0" err="1" smtClean="0"/>
              <a:t>duree</a:t>
            </a:r>
            <a:r>
              <a:rPr lang="fr-FR" dirty="0" smtClean="0"/>
              <a:t> des connections</a:t>
            </a:r>
          </a:p>
          <a:p>
            <a:r>
              <a:rPr lang="fr-FR" dirty="0" smtClean="0"/>
              <a:t>1a)</a:t>
            </a:r>
            <a:r>
              <a:rPr lang="fr-FR" dirty="0" smtClean="0"/>
              <a:t> </a:t>
            </a:r>
          </a:p>
          <a:p>
            <a:r>
              <a:rPr lang="fr-FR" dirty="0" smtClean="0"/>
              <a:t>[μ-2*</a:t>
            </a:r>
            <a:r>
              <a:rPr lang="el-GR" dirty="0" smtClean="0"/>
              <a:t>σ</a:t>
            </a:r>
            <a:r>
              <a:rPr lang="fr-FR" dirty="0" smtClean="0"/>
              <a:t>; μ+2*</a:t>
            </a:r>
            <a:r>
              <a:rPr lang="el-GR" dirty="0" smtClean="0"/>
              <a:t>σ</a:t>
            </a:r>
            <a:r>
              <a:rPr lang="fr-FR" dirty="0" smtClean="0"/>
              <a:t> ]=[83.5-2*26.6;83.5+2*26.6]=</a:t>
            </a:r>
          </a:p>
          <a:p>
            <a:pPr>
              <a:buNone/>
            </a:pPr>
            <a:r>
              <a:rPr lang="fr-FR" dirty="0" smtClean="0"/>
              <a:t>=[30.3;136.7];  il y 95% des connectés qui se connectent par semaine entre 30.3 minutes et 136.7 minutes ( donc entre une demi heure ( 30 minutes)</a:t>
            </a:r>
          </a:p>
          <a:p>
            <a:pPr>
              <a:buNone/>
            </a:pPr>
            <a:r>
              <a:rPr lang="fr-FR" dirty="0" smtClean="0"/>
              <a:t> et 2heures et quart(120+15=135)). </a:t>
            </a:r>
          </a:p>
          <a:p>
            <a:pPr>
              <a:buNone/>
            </a:pPr>
            <a:r>
              <a:rPr lang="fr-FR" dirty="0" smtClean="0"/>
              <a:t>b) En dehors de </a:t>
            </a:r>
            <a:r>
              <a:rPr lang="fr-FR" dirty="0" err="1" smtClean="0"/>
              <a:t>cett</a:t>
            </a:r>
            <a:r>
              <a:rPr lang="fr-FR" dirty="0" smtClean="0"/>
              <a:t> plage il y aurait 5% des 5000 clients donc (5/100)*5000=250</a:t>
            </a:r>
          </a:p>
          <a:p>
            <a:pPr>
              <a:buNone/>
            </a:pPr>
            <a:r>
              <a:rPr lang="fr-FR" dirty="0" smtClean="0"/>
              <a:t>Il y a 250 clients qui se connectent moins de 30.3 mn ou plus de 136.7 mn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214290"/>
            <a:ext cx="8329642" cy="5911873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2) a) 65=Q1 donc il y a au moins 25% des connectés qui se connectent moins de 65 minutes, or (25/100)*5000=1250.</a:t>
            </a:r>
          </a:p>
          <a:p>
            <a:pPr>
              <a:buNone/>
            </a:pPr>
            <a:r>
              <a:rPr lang="fr-FR" dirty="0"/>
              <a:t> </a:t>
            </a:r>
            <a:r>
              <a:rPr lang="fr-FR" dirty="0" smtClean="0">
                <a:solidFill>
                  <a:srgbClr val="FF0000"/>
                </a:solidFill>
              </a:rPr>
              <a:t>il y a au moins 1250 personnes parmi les connectés qui se connectent moins de 65 minutes par semaine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/>
              <a:t>b</a:t>
            </a:r>
            <a:r>
              <a:rPr lang="fr-FR" dirty="0" smtClean="0"/>
              <a:t>) 1h40mn=100mn c’est le 3eme quartile Q3.</a:t>
            </a:r>
          </a:p>
          <a:p>
            <a:pPr>
              <a:buNone/>
            </a:pPr>
            <a:r>
              <a:rPr lang="fr-FR" dirty="0" smtClean="0"/>
              <a:t>Donc ceux qui se connectent au moins ou plus de 1H40mn sont classés après le Q3 qui a un rang de 75%*5000=3750</a:t>
            </a:r>
            <a:r>
              <a:rPr lang="fr-FR" baseline="30000" dirty="0" smtClean="0"/>
              <a:t>ème</a:t>
            </a:r>
            <a:r>
              <a:rPr lang="fr-FR" dirty="0" smtClean="0"/>
              <a:t> donc après lui il ya au maximum 1250 personnes. </a:t>
            </a:r>
          </a:p>
          <a:p>
            <a:pPr>
              <a:buNone/>
            </a:pPr>
            <a:r>
              <a:rPr lang="fr-FR" dirty="0" smtClean="0"/>
              <a:t>1250 personnes  au maximum se connectent plus de 1h40mn .</a:t>
            </a:r>
            <a:r>
              <a:rPr lang="fr-FR" dirty="0" smtClean="0">
                <a:solidFill>
                  <a:srgbClr val="FF0000"/>
                </a:solidFill>
              </a:rPr>
              <a:t>L’objectif n’est pas atteint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348</Words>
  <Application>Microsoft Office PowerPoint</Application>
  <PresentationFormat>Affichage à l'écran (4:3)</PresentationFormat>
  <Paragraphs>69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Marie Chantal</dc:creator>
  <cp:lastModifiedBy>Marie Chantal</cp:lastModifiedBy>
  <cp:revision>16</cp:revision>
  <dcterms:created xsi:type="dcterms:W3CDTF">2009-11-29T08:37:55Z</dcterms:created>
  <dcterms:modified xsi:type="dcterms:W3CDTF">2009-11-29T09:24:48Z</dcterms:modified>
</cp:coreProperties>
</file>