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7" r:id="rId2"/>
    <p:sldId id="286" r:id="rId3"/>
    <p:sldId id="268" r:id="rId4"/>
    <p:sldId id="289" r:id="rId5"/>
    <p:sldId id="281" r:id="rId6"/>
    <p:sldId id="284" r:id="rId7"/>
    <p:sldId id="290" r:id="rId8"/>
    <p:sldId id="272" r:id="rId9"/>
    <p:sldId id="279" r:id="rId10"/>
    <p:sldId id="269" r:id="rId11"/>
    <p:sldId id="274" r:id="rId12"/>
    <p:sldId id="285" r:id="rId13"/>
    <p:sldId id="273" r:id="rId14"/>
    <p:sldId id="270" r:id="rId15"/>
    <p:sldId id="276" r:id="rId16"/>
    <p:sldId id="277" r:id="rId17"/>
    <p:sldId id="258" r:id="rId18"/>
    <p:sldId id="261" r:id="rId19"/>
    <p:sldId id="291" r:id="rId20"/>
    <p:sldId id="292" r:id="rId21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0"/>
    <p:penClr>
      <a:srgbClr val="FF0000"/>
    </p:penClr>
  </p:showPr>
  <p:clrMru>
    <a:srgbClr val="CC9900"/>
    <a:srgbClr val="339966"/>
    <a:srgbClr val="FF9900"/>
    <a:srgbClr val="9999FF"/>
    <a:srgbClr val="CC3300"/>
    <a:srgbClr val="33CCCC"/>
    <a:srgbClr val="FF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BAD460E-D49C-4A01-AEB8-F8C7A4B87C89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13061C-0206-448E-A3CA-207FE4FFC6E2}" type="slidenum">
              <a:rPr lang="pt-BR" smtClean="0"/>
              <a:pPr/>
              <a:t>1</a:t>
            </a:fld>
            <a:endParaRPr lang="pt-BR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0DBF1A-6315-449B-A96C-71A50F630180}" type="slidenum">
              <a:rPr lang="pt-BR" smtClean="0"/>
              <a:pPr/>
              <a:t>2</a:t>
            </a:fld>
            <a:endParaRPr lang="pt-BR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D92DC-5A82-4F32-958C-B08E5E7B42C0}" type="slidenum">
              <a:rPr lang="pt-BR" smtClean="0"/>
              <a:pPr/>
              <a:t>3</a:t>
            </a:fld>
            <a:endParaRPr lang="pt-BR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D257F-9A79-4D0F-9148-A773628664DF}" type="slidenum">
              <a:rPr lang="pt-BR" smtClean="0"/>
              <a:pPr/>
              <a:t>4</a:t>
            </a:fld>
            <a:endParaRPr lang="pt-BR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C4CE51-BA4D-4DFB-B67D-FE1DF050FA28}" type="slidenum">
              <a:rPr lang="pt-BR" smtClean="0"/>
              <a:pPr/>
              <a:t>5</a:t>
            </a:fld>
            <a:endParaRPr lang="pt-BR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CC123-E75C-4CC1-82D5-D9D18F5D5B37}" type="slidenum">
              <a:rPr lang="pt-BR" smtClean="0"/>
              <a:pPr/>
              <a:t>6</a:t>
            </a:fld>
            <a:endParaRPr lang="pt-BR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772CEB-F94A-41DE-97DB-32DDA6DA52ED}" type="slidenum">
              <a:rPr lang="pt-BR" smtClean="0"/>
              <a:pPr/>
              <a:t>7</a:t>
            </a:fld>
            <a:endParaRPr lang="pt-BR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839C70-E404-4A29-B1B7-8F8E5B2F7600}" type="slidenum">
              <a:rPr lang="pt-BR" smtClean="0"/>
              <a:pPr/>
              <a:t>8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978EA9-C984-41E8-98A4-D54DD3C72D87}" type="slidenum">
              <a:rPr lang="pt-BR" smtClean="0"/>
              <a:pPr/>
              <a:t>9</a:t>
            </a:fld>
            <a:endParaRPr lang="pt-BR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D473C8-3823-404A-96A7-8749851AF052}" type="slidenum">
              <a:rPr lang="pt-BR" smtClean="0"/>
              <a:pPr/>
              <a:t>10</a:t>
            </a:fld>
            <a:endParaRPr lang="pt-BR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2D9A2-8F5B-43C9-8FE9-D53F0B362650}" type="slidenum">
              <a:rPr lang="pt-BR" smtClean="0"/>
              <a:pPr/>
              <a:t>11</a:t>
            </a:fld>
            <a:endParaRPr lang="pt-BR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FA9F9F-1470-408F-A5FF-18E38E6272B2}" type="slidenum">
              <a:rPr lang="pt-BR" smtClean="0"/>
              <a:pPr/>
              <a:t>12</a:t>
            </a:fld>
            <a:endParaRPr lang="pt-BR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83AE31-7766-4C31-B4E0-F57856F42D8D}" type="slidenum">
              <a:rPr lang="pt-BR" smtClean="0"/>
              <a:pPr/>
              <a:t>13</a:t>
            </a:fld>
            <a:endParaRPr lang="pt-B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AC6959-57F2-4536-A013-84D6AEE511D9}" type="slidenum">
              <a:rPr lang="pt-BR" smtClean="0"/>
              <a:pPr/>
              <a:t>14</a:t>
            </a:fld>
            <a:endParaRPr lang="pt-BR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EF354F-762C-42FA-90EE-41DF8412E377}" type="slidenum">
              <a:rPr lang="pt-BR" smtClean="0"/>
              <a:pPr/>
              <a:t>15</a:t>
            </a:fld>
            <a:endParaRPr 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41E1C8-DEF9-4607-90DF-5E4160987384}" type="slidenum">
              <a:rPr lang="pt-BR" smtClean="0"/>
              <a:pPr/>
              <a:t>16</a:t>
            </a:fld>
            <a:endParaRPr lang="pt-BR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5F6C0-4E3F-4CFF-8602-FCEABA7CD3AC}" type="slidenum">
              <a:rPr lang="pt-BR" smtClean="0"/>
              <a:pPr/>
              <a:t>17</a:t>
            </a:fld>
            <a:endParaRPr lang="pt-BR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5023A6-8B84-41C8-86FB-8A9EAB568716}" type="slidenum">
              <a:rPr lang="pt-BR" smtClean="0"/>
              <a:pPr/>
              <a:t>18</a:t>
            </a:fld>
            <a:endParaRPr lang="pt-BR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1490BC-0242-491A-8CF3-97592B1F0023}" type="slidenum">
              <a:rPr lang="pt-BR" smtClean="0"/>
              <a:pPr/>
              <a:t>19</a:t>
            </a:fld>
            <a:endParaRPr lang="pt-BR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52693-9DA8-4CBB-AB9D-7FF3F276CC31}" type="slidenum">
              <a:rPr lang="pt-BR" smtClean="0"/>
              <a:pPr/>
              <a:t>20</a:t>
            </a:fld>
            <a:endParaRPr lang="pt-BR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s-ES" dirty="0" err="1" smtClean="0"/>
              <a:t>Pour</a:t>
            </a:r>
            <a:r>
              <a:rPr lang="es-ES" dirty="0" smtClean="0"/>
              <a:t> </a:t>
            </a:r>
            <a:r>
              <a:rPr lang="es-ES" dirty="0" err="1" smtClean="0"/>
              <a:t>arrêter</a:t>
            </a:r>
            <a:r>
              <a:rPr lang="es-ES" dirty="0" smtClean="0"/>
              <a:t> le PPS </a:t>
            </a:r>
            <a:r>
              <a:rPr lang="es-ES" dirty="0" err="1" smtClean="0"/>
              <a:t>il</a:t>
            </a:r>
            <a:r>
              <a:rPr lang="es-ES" dirty="0" smtClean="0"/>
              <a:t> </a:t>
            </a:r>
            <a:r>
              <a:rPr lang="es-ES" dirty="0" err="1" smtClean="0"/>
              <a:t>faut</a:t>
            </a:r>
            <a:r>
              <a:rPr lang="es-ES" dirty="0" smtClean="0"/>
              <a:t> </a:t>
            </a:r>
            <a:r>
              <a:rPr lang="es-ES" dirty="0" err="1" smtClean="0"/>
              <a:t>appuyer</a:t>
            </a:r>
            <a:r>
              <a:rPr lang="es-ES" dirty="0" smtClean="0"/>
              <a:t> sur </a:t>
            </a:r>
            <a:r>
              <a:rPr lang="es-ES" dirty="0" err="1" smtClean="0"/>
              <a:t>Esc</a:t>
            </a:r>
            <a:endParaRPr lang="es-E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592E4-D900-4E83-BF2F-A718CE8660A0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43CC8-92A6-4A06-A909-D0517187652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33511-1CC0-45BC-B85A-0EE117E0D64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79CA3-FCC0-4405-BA11-A5F32F3CCE20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7BAA5-064D-41CC-9043-FE5CB40EDE78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4F54F-0DA2-4423-B597-D605E8451A55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E84C1-ECFB-49E3-B36A-111160078A11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EC6B2-E99F-4210-8FF9-D21F13235B3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51C1A-1BCD-42C3-900E-EC73FBAD2C0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1CAA4-2257-4D1F-8160-C772C5E28FF1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D59C5-5298-4779-B057-51A281F7A43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B6C07-D6E4-4F89-A487-62C1240FF409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Ovr>
    <a:masterClrMapping/>
  </p:clrMapOvr>
  <p:transition spd="med" advTm="10000">
    <p:dissolve/>
    <p:sndAc>
      <p:stSnd>
        <p:snd r:embed="rId1" name="SONG TO THE MOON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0402594-CB60-492A-AC38-4936B3A07A4C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Tm="10000">
    <p:dissolve/>
    <p:sndAc>
      <p:stSnd>
        <p:snd r:embed="rId14" name="SONG TO THE MOON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Figura1W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051" name="AutoShape 7"/>
          <p:cNvSpPr>
            <a:spLocks noChangeArrowheads="1"/>
          </p:cNvSpPr>
          <p:nvPr/>
        </p:nvSpPr>
        <p:spPr bwMode="auto">
          <a:xfrm>
            <a:off x="1357313" y="5072063"/>
            <a:ext cx="6696075" cy="1008062"/>
          </a:xfrm>
          <a:prstGeom prst="plaque">
            <a:avLst>
              <a:gd name="adj" fmla="val 16667"/>
            </a:avLst>
          </a:prstGeom>
          <a:solidFill>
            <a:srgbClr val="008080">
              <a:alpha val="4196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1571625" y="5286375"/>
            <a:ext cx="6461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3200" b="1" i="1">
                <a:solidFill>
                  <a:schemeClr val="bg1"/>
                </a:solidFill>
              </a:rPr>
              <a:t> QUE SIGNIFIE “ETRE PAUVRE”</a:t>
            </a:r>
          </a:p>
        </p:txBody>
      </p:sp>
      <p:sp>
        <p:nvSpPr>
          <p:cNvPr id="2053" name="Text Box 9"/>
          <p:cNvSpPr txBox="1">
            <a:spLocks noChangeArrowheads="1"/>
          </p:cNvSpPr>
          <p:nvPr/>
        </p:nvSpPr>
        <p:spPr bwMode="auto">
          <a:xfrm>
            <a:off x="5043488" y="6488113"/>
            <a:ext cx="4100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dissolve/>
    <p:sndAc>
      <p:stSnd loop="1">
        <p:snd r:embed="rId3" name="SONG TO THE MO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Figura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075" name="AutoShape 7"/>
          <p:cNvSpPr>
            <a:spLocks noChangeArrowheads="1"/>
          </p:cNvSpPr>
          <p:nvPr/>
        </p:nvSpPr>
        <p:spPr bwMode="auto">
          <a:xfrm>
            <a:off x="1285875" y="5589588"/>
            <a:ext cx="6381750" cy="1268412"/>
          </a:xfrm>
          <a:prstGeom prst="plaque">
            <a:avLst>
              <a:gd name="adj" fmla="val 16667"/>
            </a:avLst>
          </a:prstGeom>
          <a:solidFill>
            <a:srgbClr val="00CCFF">
              <a:alpha val="4901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6" name="Rectangle 8"/>
          <p:cNvSpPr>
            <a:spLocks noChangeArrowheads="1"/>
          </p:cNvSpPr>
          <p:nvPr/>
        </p:nvSpPr>
        <p:spPr bwMode="auto">
          <a:xfrm>
            <a:off x="1547813" y="5589588"/>
            <a:ext cx="58769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 i="1">
                <a:solidFill>
                  <a:schemeClr val="bg1"/>
                </a:solidFill>
              </a:rPr>
              <a:t>Un père riche, voulant que son fils puisse savoir ce que c’est d’être pauvre. L’amena passer quelques jours chez  une famille paysanne</a:t>
            </a:r>
            <a:r>
              <a:rPr lang="pt-BR" sz="20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APVO61W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4099" name="AutoShape 9"/>
          <p:cNvSpPr>
            <a:spLocks noChangeArrowheads="1"/>
          </p:cNvSpPr>
          <p:nvPr/>
        </p:nvSpPr>
        <p:spPr bwMode="auto">
          <a:xfrm>
            <a:off x="2143125" y="5921375"/>
            <a:ext cx="4824413" cy="936625"/>
          </a:xfrm>
          <a:prstGeom prst="plaque">
            <a:avLst>
              <a:gd name="adj" fmla="val 16667"/>
            </a:avLst>
          </a:prstGeom>
          <a:solidFill>
            <a:srgbClr val="993300">
              <a:alpha val="5686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286000" y="6000750"/>
            <a:ext cx="4491038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i="1">
                <a:solidFill>
                  <a:schemeClr val="bg1"/>
                </a:solidFill>
              </a:rPr>
              <a:t>L’enfant passa 3 jours et 3 nuits vivant aux champs. </a:t>
            </a:r>
          </a:p>
          <a:p>
            <a:pPr algn="l">
              <a:spcBef>
                <a:spcPct val="50000"/>
              </a:spcBef>
            </a:pPr>
            <a:endParaRPr lang="pt-BR" b="1" i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Figura1EE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123" name="AutoShape 7"/>
          <p:cNvSpPr>
            <a:spLocks noChangeArrowheads="1"/>
          </p:cNvSpPr>
          <p:nvPr/>
        </p:nvSpPr>
        <p:spPr bwMode="auto">
          <a:xfrm>
            <a:off x="0" y="5643563"/>
            <a:ext cx="9144000" cy="1214437"/>
          </a:xfrm>
          <a:prstGeom prst="plaque">
            <a:avLst>
              <a:gd name="adj" fmla="val 16667"/>
            </a:avLst>
          </a:prstGeom>
          <a:solidFill>
            <a:srgbClr val="FF9900">
              <a:alpha val="2313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Rectangle 8"/>
          <p:cNvSpPr>
            <a:spLocks noChangeArrowheads="1"/>
          </p:cNvSpPr>
          <p:nvPr/>
        </p:nvSpPr>
        <p:spPr bwMode="auto">
          <a:xfrm>
            <a:off x="323850" y="5786438"/>
            <a:ext cx="85693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BR" sz="2000" b="1" i="1"/>
              <a:t>De retour vers la ville en voiture le père lui posa quelques questions.</a:t>
            </a:r>
          </a:p>
          <a:p>
            <a:pPr algn="l">
              <a:buFontTx/>
              <a:buChar char="-"/>
            </a:pPr>
            <a:r>
              <a:rPr lang="pt-BR" sz="2000" b="1" i="1"/>
              <a:t>Que penses-tu de ton expérience de tes 3 jours.</a:t>
            </a:r>
          </a:p>
          <a:p>
            <a:pPr algn="l">
              <a:buFontTx/>
              <a:buChar char="-"/>
            </a:pPr>
            <a:r>
              <a:rPr lang="pt-BR" sz="2000" b="1" i="1"/>
              <a:t> Bien, répondit le fils quelque peu distant. </a:t>
            </a:r>
            <a:r>
              <a:rPr lang="pt-BR" sz="2000" i="1"/>
              <a:t> </a:t>
            </a:r>
          </a:p>
          <a:p>
            <a:pPr>
              <a:spcBef>
                <a:spcPct val="50000"/>
              </a:spcBef>
            </a:pPr>
            <a:endParaRPr lang="pt-BR" sz="20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Figura1R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147" name="AutoShape 10"/>
          <p:cNvSpPr>
            <a:spLocks noChangeArrowheads="1"/>
          </p:cNvSpPr>
          <p:nvPr/>
        </p:nvSpPr>
        <p:spPr bwMode="auto">
          <a:xfrm>
            <a:off x="1643063" y="6286500"/>
            <a:ext cx="6286500" cy="571500"/>
          </a:xfrm>
          <a:prstGeom prst="plaque">
            <a:avLst>
              <a:gd name="adj" fmla="val 16667"/>
            </a:avLst>
          </a:prstGeom>
          <a:solidFill>
            <a:srgbClr val="808000">
              <a:alpha val="61176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48" name="Rectangle 11"/>
          <p:cNvSpPr>
            <a:spLocks noChangeArrowheads="1"/>
          </p:cNvSpPr>
          <p:nvPr/>
        </p:nvSpPr>
        <p:spPr bwMode="auto">
          <a:xfrm>
            <a:off x="1928813" y="64579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BR" sz="2000" i="1">
                <a:solidFill>
                  <a:schemeClr val="bg1"/>
                </a:solidFill>
              </a:rPr>
              <a:t>As-tu appris quelque chose? Insiste le  père</a:t>
            </a:r>
            <a:r>
              <a:rPr lang="pt-BR" i="1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Figura1ZX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7171" name="AutoShape 6"/>
          <p:cNvSpPr>
            <a:spLocks noChangeArrowheads="1"/>
          </p:cNvSpPr>
          <p:nvPr/>
        </p:nvSpPr>
        <p:spPr bwMode="auto">
          <a:xfrm>
            <a:off x="1143000" y="6429375"/>
            <a:ext cx="6551613" cy="428625"/>
          </a:xfrm>
          <a:prstGeom prst="plaque">
            <a:avLst>
              <a:gd name="adj" fmla="val 16667"/>
            </a:avLst>
          </a:prstGeom>
          <a:solidFill>
            <a:srgbClr val="FF9900">
              <a:alpha val="3882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2" name="Rectangle 7"/>
          <p:cNvSpPr>
            <a:spLocks noChangeArrowheads="1"/>
          </p:cNvSpPr>
          <p:nvPr/>
        </p:nvSpPr>
        <p:spPr bwMode="auto">
          <a:xfrm>
            <a:off x="1428750" y="6488113"/>
            <a:ext cx="582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i="1">
                <a:solidFill>
                  <a:schemeClr val="bg1"/>
                </a:solidFill>
              </a:rPr>
              <a:t>1 - Que nous avons un chien, eux ils en ont quatre.</a:t>
            </a: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3" descr="Figura1TR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8195" name="AutoShape 15"/>
          <p:cNvSpPr>
            <a:spLocks noChangeArrowheads="1"/>
          </p:cNvSpPr>
          <p:nvPr/>
        </p:nvSpPr>
        <p:spPr bwMode="auto">
          <a:xfrm>
            <a:off x="1143000" y="5345113"/>
            <a:ext cx="6929438" cy="1512887"/>
          </a:xfrm>
          <a:prstGeom prst="plaque">
            <a:avLst>
              <a:gd name="adj" fmla="val 16667"/>
            </a:avLst>
          </a:prstGeom>
          <a:solidFill>
            <a:srgbClr val="006600">
              <a:alpha val="4196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6" name="Rectangle 16"/>
          <p:cNvSpPr>
            <a:spLocks noChangeArrowheads="1"/>
          </p:cNvSpPr>
          <p:nvPr/>
        </p:nvSpPr>
        <p:spPr bwMode="auto">
          <a:xfrm>
            <a:off x="1500188" y="5657850"/>
            <a:ext cx="59515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solidFill>
                  <a:schemeClr val="bg1"/>
                </a:solidFill>
              </a:rPr>
              <a:t>2 - Que  nous avons une piscine avec l’ eau traitée , qui arrive à moitié de la cour. Eux ils ont une rivière entière d’une eaux cristalline  et des  poissons, ainsi que d’autres belles choses 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 descr="Figura1UY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219" name="AutoShape 11"/>
          <p:cNvSpPr>
            <a:spLocks noChangeArrowheads="1"/>
          </p:cNvSpPr>
          <p:nvPr/>
        </p:nvSpPr>
        <p:spPr bwMode="auto">
          <a:xfrm>
            <a:off x="1285875" y="5715000"/>
            <a:ext cx="6500813" cy="1143000"/>
          </a:xfrm>
          <a:prstGeom prst="plaque">
            <a:avLst>
              <a:gd name="adj" fmla="val 16667"/>
            </a:avLst>
          </a:prstGeom>
          <a:solidFill>
            <a:srgbClr val="9999FF">
              <a:alpha val="4588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0" name="Rectangle 16"/>
          <p:cNvSpPr>
            <a:spLocks noChangeArrowheads="1"/>
          </p:cNvSpPr>
          <p:nvPr/>
        </p:nvSpPr>
        <p:spPr bwMode="auto">
          <a:xfrm>
            <a:off x="1571625" y="5934075"/>
            <a:ext cx="60658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solidFill>
                  <a:schemeClr val="bg1"/>
                </a:solidFill>
              </a:rPr>
              <a:t>3- Que nous avons une installation électrique dans notre jardin mais eux ils ont les étoiles et la lune pour les éclairer.</a:t>
            </a:r>
            <a:r>
              <a:rPr lang="pt-BR" i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Figura1NH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243" name="AutoShape 8"/>
          <p:cNvSpPr>
            <a:spLocks noChangeArrowheads="1"/>
          </p:cNvSpPr>
          <p:nvPr/>
        </p:nvSpPr>
        <p:spPr bwMode="auto">
          <a:xfrm flipV="1">
            <a:off x="1000125" y="6357938"/>
            <a:ext cx="7358063" cy="500062"/>
          </a:xfrm>
          <a:prstGeom prst="plaque">
            <a:avLst>
              <a:gd name="adj" fmla="val 16667"/>
            </a:avLst>
          </a:prstGeom>
          <a:solidFill>
            <a:srgbClr val="3366FF">
              <a:alpha val="4509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4" name="Rectangle 9"/>
          <p:cNvSpPr>
            <a:spLocks noChangeArrowheads="1"/>
          </p:cNvSpPr>
          <p:nvPr/>
        </p:nvSpPr>
        <p:spPr bwMode="auto">
          <a:xfrm>
            <a:off x="1357313" y="6488113"/>
            <a:ext cx="6626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 4 – Notre jardin arrive jusqu’au mur, le leur sur l’horizon </a:t>
            </a:r>
          </a:p>
        </p:txBody>
      </p:sp>
    </p:spTree>
  </p:cSld>
  <p:clrMapOvr>
    <a:masterClrMapping/>
  </p:clrMapOvr>
  <p:transition spd="med" advClick="0" advTm="12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Rondonia=2007 261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1267" name="AutoShape 10"/>
          <p:cNvSpPr>
            <a:spLocks noChangeArrowheads="1"/>
          </p:cNvSpPr>
          <p:nvPr/>
        </p:nvSpPr>
        <p:spPr bwMode="auto">
          <a:xfrm>
            <a:off x="0" y="6357938"/>
            <a:ext cx="9144000" cy="500062"/>
          </a:xfrm>
          <a:prstGeom prst="plaque">
            <a:avLst>
              <a:gd name="adj" fmla="val 16667"/>
            </a:avLst>
          </a:prstGeom>
          <a:solidFill>
            <a:srgbClr val="FF6600">
              <a:alpha val="3686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11"/>
          <p:cNvSpPr>
            <a:spLocks noChangeArrowheads="1"/>
          </p:cNvSpPr>
          <p:nvPr/>
        </p:nvSpPr>
        <p:spPr bwMode="auto">
          <a:xfrm rot="10743498" flipV="1">
            <a:off x="0" y="6388100"/>
            <a:ext cx="91440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BR" sz="2000" b="1">
                <a:latin typeface="Bookman Old Style" pitchFamily="18" charset="0"/>
              </a:rPr>
              <a:t> </a:t>
            </a:r>
            <a:r>
              <a:rPr lang="pt-BR" sz="2000" b="1">
                <a:solidFill>
                  <a:schemeClr val="bg1"/>
                </a:solidFill>
                <a:latin typeface="Bookman Old Style" pitchFamily="18" charset="0"/>
              </a:rPr>
              <a:t>5 – Nous autres achetons les plats cuisinés, eux ils les cuisinent.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177716181_a33c2d44a1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2291" name="AutoShape 10"/>
          <p:cNvSpPr>
            <a:spLocks noChangeArrowheads="1"/>
          </p:cNvSpPr>
          <p:nvPr/>
        </p:nvSpPr>
        <p:spPr bwMode="auto">
          <a:xfrm>
            <a:off x="0" y="5707063"/>
            <a:ext cx="9144000" cy="1150937"/>
          </a:xfrm>
          <a:prstGeom prst="plaque">
            <a:avLst>
              <a:gd name="adj" fmla="val 16667"/>
            </a:avLst>
          </a:prstGeom>
          <a:solidFill>
            <a:srgbClr val="003300">
              <a:alpha val="3882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2" name="Rectangle 11"/>
          <p:cNvSpPr>
            <a:spLocks noChangeArrowheads="1"/>
          </p:cNvSpPr>
          <p:nvPr/>
        </p:nvSpPr>
        <p:spPr bwMode="auto">
          <a:xfrm>
            <a:off x="1143000" y="5934075"/>
            <a:ext cx="67675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6 </a:t>
            </a:r>
            <a:r>
              <a:rPr lang="pt-BR" b="1">
                <a:solidFill>
                  <a:schemeClr val="bg1"/>
                </a:solidFill>
              </a:rPr>
              <a:t>– Nous écoutons des CD's... Eux ils écoutent une perpétuelle simphonie d’oiseaux, cigales, grillons, petits animaux...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Figura1HHH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3315" name="AutoShape 13"/>
          <p:cNvSpPr>
            <a:spLocks noChangeArrowheads="1"/>
          </p:cNvSpPr>
          <p:nvPr/>
        </p:nvSpPr>
        <p:spPr bwMode="auto">
          <a:xfrm>
            <a:off x="1143000" y="6215063"/>
            <a:ext cx="7143750" cy="642937"/>
          </a:xfrm>
          <a:prstGeom prst="plaque">
            <a:avLst>
              <a:gd name="adj" fmla="val 16667"/>
            </a:avLst>
          </a:prstGeom>
          <a:solidFill>
            <a:srgbClr val="CC3300">
              <a:alpha val="2901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6" name="Rectangle 14"/>
          <p:cNvSpPr>
            <a:spLocks noChangeArrowheads="1"/>
          </p:cNvSpPr>
          <p:nvPr/>
        </p:nvSpPr>
        <p:spPr bwMode="auto">
          <a:xfrm>
            <a:off x="1214438" y="6211888"/>
            <a:ext cx="6769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...tout ça , acompagné parfois  par la chanson d’un voisin travaillant sur ses terres.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808768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4339" name="AutoShape 10"/>
          <p:cNvSpPr>
            <a:spLocks noChangeArrowheads="1"/>
          </p:cNvSpPr>
          <p:nvPr/>
        </p:nvSpPr>
        <p:spPr bwMode="auto">
          <a:xfrm>
            <a:off x="785813" y="6286500"/>
            <a:ext cx="7572375" cy="571500"/>
          </a:xfrm>
          <a:prstGeom prst="plaque">
            <a:avLst>
              <a:gd name="adj" fmla="val 16667"/>
            </a:avLst>
          </a:prstGeom>
          <a:solidFill>
            <a:srgbClr val="FF9900">
              <a:alpha val="3803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0" name="Rectangle 11"/>
          <p:cNvSpPr>
            <a:spLocks noChangeArrowheads="1"/>
          </p:cNvSpPr>
          <p:nvPr/>
        </p:nvSpPr>
        <p:spPr bwMode="auto">
          <a:xfrm>
            <a:off x="1785938" y="6211888"/>
            <a:ext cx="5651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7 – On utilise le micro-ondes, ce que eux mangent avec la saveur de plats mijotés à feu lent.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4" descr="Figura1CF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5363" name="AutoShape 28"/>
          <p:cNvSpPr>
            <a:spLocks noChangeArrowheads="1"/>
          </p:cNvSpPr>
          <p:nvPr/>
        </p:nvSpPr>
        <p:spPr bwMode="auto">
          <a:xfrm>
            <a:off x="1619250" y="5857875"/>
            <a:ext cx="6048375" cy="1000125"/>
          </a:xfrm>
          <a:prstGeom prst="plaque">
            <a:avLst>
              <a:gd name="adj" fmla="val 16667"/>
            </a:avLst>
          </a:prstGeom>
          <a:solidFill>
            <a:srgbClr val="339966">
              <a:alpha val="3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4" name="Rectangle 29"/>
          <p:cNvSpPr>
            <a:spLocks noChangeArrowheads="1"/>
          </p:cNvSpPr>
          <p:nvPr/>
        </p:nvSpPr>
        <p:spPr bwMode="auto">
          <a:xfrm>
            <a:off x="1643063" y="5857875"/>
            <a:ext cx="5953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8 – Pour nous protéger, nous vivons entourés de murs, avec des alarmes...Eux ils vivent les portes ouvertes protégés par l’amitiés des voisins. </a:t>
            </a:r>
          </a:p>
          <a:p>
            <a:pPr eaLnBrk="0" hangingPunct="0">
              <a:spcBef>
                <a:spcPct val="50000"/>
              </a:spcBef>
            </a:pPr>
            <a:endParaRPr lang="pt-BR" sz="2000" b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 advClick="0" advTm="12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Figura1DDD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6387" name="AutoShape 10"/>
          <p:cNvSpPr>
            <a:spLocks noChangeArrowheads="1"/>
          </p:cNvSpPr>
          <p:nvPr/>
        </p:nvSpPr>
        <p:spPr bwMode="auto">
          <a:xfrm>
            <a:off x="642938" y="5832475"/>
            <a:ext cx="8072437" cy="1025525"/>
          </a:xfrm>
          <a:prstGeom prst="plaque">
            <a:avLst>
              <a:gd name="adj" fmla="val 16667"/>
            </a:avLst>
          </a:prstGeom>
          <a:solidFill>
            <a:srgbClr val="00FF00">
              <a:alpha val="23137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8" name="Rectangle 11"/>
          <p:cNvSpPr>
            <a:spLocks noChangeArrowheads="1"/>
          </p:cNvSpPr>
          <p:nvPr/>
        </p:nvSpPr>
        <p:spPr bwMode="auto">
          <a:xfrm>
            <a:off x="928688" y="5934075"/>
            <a:ext cx="7643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9 – Nous vivons connectés à notre portable, à notre ordinateur, à la télévision. Eux sont "connectés" à la vie, au ciel, au sol, à l’eau à la verdure, aux animaux, à son ombre , à sa famille. 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Figura1EE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7411" name="AutoShape 10"/>
          <p:cNvSpPr>
            <a:spLocks noChangeArrowheads="1"/>
          </p:cNvSpPr>
          <p:nvPr/>
        </p:nvSpPr>
        <p:spPr bwMode="auto">
          <a:xfrm>
            <a:off x="1643063" y="5922963"/>
            <a:ext cx="5905500" cy="935037"/>
          </a:xfrm>
          <a:prstGeom prst="plaque">
            <a:avLst>
              <a:gd name="adj" fmla="val 16667"/>
            </a:avLst>
          </a:prstGeom>
          <a:solidFill>
            <a:srgbClr val="CC9900">
              <a:alpha val="3294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2" name="Rectangle 11"/>
          <p:cNvSpPr>
            <a:spLocks noChangeArrowheads="1"/>
          </p:cNvSpPr>
          <p:nvPr/>
        </p:nvSpPr>
        <p:spPr bwMode="auto">
          <a:xfrm>
            <a:off x="1714500" y="6000750"/>
            <a:ext cx="56880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Son père resta impressionné par la profondeur du  raisonnement de son fils . Enfin le fils conclu!   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Figura1SD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8435" name="AutoShape 8"/>
          <p:cNvSpPr>
            <a:spLocks noChangeArrowheads="1"/>
          </p:cNvSpPr>
          <p:nvPr/>
        </p:nvSpPr>
        <p:spPr bwMode="auto">
          <a:xfrm>
            <a:off x="571500" y="6143625"/>
            <a:ext cx="7358063" cy="865188"/>
          </a:xfrm>
          <a:prstGeom prst="plaque">
            <a:avLst>
              <a:gd name="adj" fmla="val 16667"/>
            </a:avLst>
          </a:prstGeom>
          <a:solidFill>
            <a:srgbClr val="FF0000">
              <a:alpha val="3686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6" name="Rectangle 9"/>
          <p:cNvSpPr>
            <a:spLocks noChangeArrowheads="1"/>
          </p:cNvSpPr>
          <p:nvPr/>
        </p:nvSpPr>
        <p:spPr bwMode="auto">
          <a:xfrm>
            <a:off x="642938" y="6149975"/>
            <a:ext cx="7072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pt-BR" sz="2000" b="1">
                <a:solidFill>
                  <a:schemeClr val="bg1"/>
                </a:solidFill>
              </a:rPr>
              <a:t>Merci pour m’avoir permis d’apprendre les pauvres que nous sommes!  </a:t>
            </a:r>
            <a:r>
              <a:rPr lang="pt-BR" sz="20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Figura2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9459" name="AutoShape 8"/>
          <p:cNvSpPr>
            <a:spLocks noChangeArrowheads="1"/>
          </p:cNvSpPr>
          <p:nvPr/>
        </p:nvSpPr>
        <p:spPr bwMode="auto">
          <a:xfrm>
            <a:off x="1428750" y="5849938"/>
            <a:ext cx="6408738" cy="1008062"/>
          </a:xfrm>
          <a:prstGeom prst="plaque">
            <a:avLst>
              <a:gd name="adj" fmla="val 16667"/>
            </a:avLst>
          </a:prstGeom>
          <a:solidFill>
            <a:srgbClr val="FFFF00">
              <a:alpha val="3686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9460" name="Rectangle 9"/>
          <p:cNvSpPr>
            <a:spLocks noChangeArrowheads="1"/>
          </p:cNvSpPr>
          <p:nvPr/>
        </p:nvSpPr>
        <p:spPr bwMode="auto">
          <a:xfrm>
            <a:off x="1571625" y="6000750"/>
            <a:ext cx="6119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Chaque jour nous sommes plus pauvres en observant la nature,  que l’oeuvre grandiose de sa création.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Figura1MK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0483" name="AutoShape 7"/>
          <p:cNvSpPr>
            <a:spLocks noChangeArrowheads="1"/>
          </p:cNvSpPr>
          <p:nvPr/>
        </p:nvSpPr>
        <p:spPr bwMode="auto">
          <a:xfrm>
            <a:off x="1714500" y="5707063"/>
            <a:ext cx="6192838" cy="1150937"/>
          </a:xfrm>
          <a:prstGeom prst="plaque">
            <a:avLst>
              <a:gd name="adj" fmla="val 16667"/>
            </a:avLst>
          </a:prstGeom>
          <a:solidFill>
            <a:srgbClr val="33CCCC">
              <a:alpha val="4784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1785938" y="5786438"/>
            <a:ext cx="59547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Nous cherchons à posséder, posséder, posséder chaque fois plus, en se préocupant uniquement “d’être” . </a:t>
            </a:r>
          </a:p>
          <a:p>
            <a:pPr eaLnBrk="0" hangingPunct="0">
              <a:spcBef>
                <a:spcPct val="50000"/>
              </a:spcBef>
            </a:pPr>
            <a:endParaRPr lang="pt-BR" sz="2000" b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med" advClick="0" advTm="12000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Figura1ÇL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1507" name="AutoShape 7"/>
          <p:cNvSpPr>
            <a:spLocks noChangeArrowheads="1"/>
          </p:cNvSpPr>
          <p:nvPr/>
        </p:nvSpPr>
        <p:spPr bwMode="auto">
          <a:xfrm>
            <a:off x="1785938" y="5572125"/>
            <a:ext cx="5688012" cy="1008063"/>
          </a:xfrm>
          <a:prstGeom prst="plaque">
            <a:avLst>
              <a:gd name="adj" fmla="val 16667"/>
            </a:avLst>
          </a:prstGeom>
          <a:solidFill>
            <a:srgbClr val="666699">
              <a:alpha val="2784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8" name="Rectangle 8"/>
          <p:cNvSpPr>
            <a:spLocks noChangeArrowheads="1"/>
          </p:cNvSpPr>
          <p:nvPr/>
        </p:nvSpPr>
        <p:spPr bwMode="auto">
          <a:xfrm>
            <a:off x="2000232" y="5572140"/>
            <a:ext cx="5257800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Une journée merveilleuse à toi, si tu as apprécié envoie cette leçon à tes amis.                            </a:t>
            </a:r>
          </a:p>
          <a:p>
            <a:pPr>
              <a:spcBef>
                <a:spcPct val="50000"/>
              </a:spcBef>
            </a:pP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21509" name="Espace réservé de la date 5"/>
          <p:cNvSpPr>
            <a:spLocks noGrp="1"/>
          </p:cNvSpPr>
          <p:nvPr>
            <p:ph type="dt" sz="quarter" idx="10"/>
          </p:nvPr>
        </p:nvSpPr>
        <p:spPr>
          <a:xfrm>
            <a:off x="7010400" y="6429375"/>
            <a:ext cx="2133600" cy="428625"/>
          </a:xfrm>
          <a:noFill/>
        </p:spPr>
        <p:txBody>
          <a:bodyPr/>
          <a:lstStyle/>
          <a:p>
            <a:pPr algn="ctr"/>
            <a:fld id="{5C5FA8AF-E334-41C3-97DB-484DEB402383}" type="datetime1">
              <a:rPr lang="fr-FR" sz="1800" smtClean="0"/>
              <a:pPr algn="ctr"/>
              <a:t>09/06/2010</a:t>
            </a:fld>
            <a:endParaRPr lang="pt-BR" sz="1800" smtClean="0"/>
          </a:p>
        </p:txBody>
      </p:sp>
      <p:sp>
        <p:nvSpPr>
          <p:cNvPr id="6" name="Rectangle 5"/>
          <p:cNvSpPr/>
          <p:nvPr/>
        </p:nvSpPr>
        <p:spPr>
          <a:xfrm>
            <a:off x="2143108" y="5000636"/>
            <a:ext cx="46234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s-ES" dirty="0" err="1" smtClean="0">
                <a:solidFill>
                  <a:schemeClr val="bg1"/>
                </a:solidFill>
              </a:rPr>
              <a:t>Pour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arrêter</a:t>
            </a:r>
            <a:r>
              <a:rPr lang="es-ES" dirty="0" smtClean="0">
                <a:solidFill>
                  <a:schemeClr val="bg1"/>
                </a:solidFill>
              </a:rPr>
              <a:t> le PPS, </a:t>
            </a:r>
            <a:r>
              <a:rPr lang="es-ES" dirty="0" err="1" smtClean="0">
                <a:solidFill>
                  <a:schemeClr val="bg1"/>
                </a:solidFill>
              </a:rPr>
              <a:t>il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faut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appuyer</a:t>
            </a:r>
            <a:r>
              <a:rPr lang="es-ES" dirty="0" smtClean="0">
                <a:solidFill>
                  <a:schemeClr val="bg1"/>
                </a:solidFill>
              </a:rPr>
              <a:t> sur </a:t>
            </a:r>
            <a:r>
              <a:rPr lang="es-ES" dirty="0" err="1" smtClean="0">
                <a:solidFill>
                  <a:schemeClr val="bg1"/>
                </a:solidFill>
              </a:rPr>
              <a:t>Esc</a:t>
            </a:r>
            <a:endParaRPr lang="es-E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2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423</Words>
  <Application>Microsoft Office PowerPoint</Application>
  <PresentationFormat>Affichage à l'écran (4:3)</PresentationFormat>
  <Paragraphs>46</Paragraphs>
  <Slides>20</Slides>
  <Notes>20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Design padrão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Delarue</cp:lastModifiedBy>
  <cp:revision>72</cp:revision>
  <dcterms:created xsi:type="dcterms:W3CDTF">2007-11-29T12:16:30Z</dcterms:created>
  <dcterms:modified xsi:type="dcterms:W3CDTF">2010-06-09T18:39:06Z</dcterms:modified>
</cp:coreProperties>
</file>