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4" r:id="rId2"/>
    <p:sldId id="272" r:id="rId3"/>
    <p:sldId id="271" r:id="rId4"/>
    <p:sldId id="275" r:id="rId5"/>
    <p:sldId id="270" r:id="rId6"/>
    <p:sldId id="282" r:id="rId7"/>
    <p:sldId id="284" r:id="rId8"/>
    <p:sldId id="276" r:id="rId9"/>
    <p:sldId id="283" r:id="rId10"/>
    <p:sldId id="277" r:id="rId11"/>
    <p:sldId id="269" r:id="rId12"/>
    <p:sldId id="278" r:id="rId13"/>
    <p:sldId id="265" r:id="rId14"/>
    <p:sldId id="279" r:id="rId15"/>
    <p:sldId id="273" r:id="rId16"/>
    <p:sldId id="280" r:id="rId17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5340"/>
    <a:srgbClr val="FF3399"/>
    <a:srgbClr val="E0B6AC"/>
    <a:srgbClr val="9C1E00"/>
    <a:srgbClr val="C42500"/>
    <a:srgbClr val="B82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90929"/>
  </p:normalViewPr>
  <p:slideViewPr>
    <p:cSldViewPr>
      <p:cViewPr varScale="1">
        <p:scale>
          <a:sx n="85" d="100"/>
          <a:sy n="85" d="100"/>
        </p:scale>
        <p:origin x="-90" y="-1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CE0FF3-13EB-4168-81A5-07B5E5FD21D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3FDBCCC6-5F60-41AB-A8E0-4289EACE86CD}">
      <dgm:prSet/>
      <dgm:spPr/>
      <dgm:t>
        <a:bodyPr/>
        <a:lstStyle/>
        <a:p>
          <a:pPr rtl="0"/>
          <a:r>
            <a:rPr lang="fr-FR" dirty="0" smtClean="0"/>
            <a:t>C’est aussi un véritable cadeau du ciel… c’est surtout pas un défaut…</a:t>
          </a:r>
          <a:endParaRPr lang="fr-FR" dirty="0"/>
        </a:p>
      </dgm:t>
    </dgm:pt>
    <dgm:pt modelId="{F2C5DE75-B8C9-493D-9358-7DDB00F93347}" type="parTrans" cxnId="{D94EE464-0607-47EB-984B-090A50088BA2}">
      <dgm:prSet/>
      <dgm:spPr/>
      <dgm:t>
        <a:bodyPr/>
        <a:lstStyle/>
        <a:p>
          <a:endParaRPr lang="fr-FR"/>
        </a:p>
      </dgm:t>
    </dgm:pt>
    <dgm:pt modelId="{1D690742-A690-4693-BB96-FD777FBB94FD}" type="sibTrans" cxnId="{D94EE464-0607-47EB-984B-090A50088BA2}">
      <dgm:prSet/>
      <dgm:spPr/>
      <dgm:t>
        <a:bodyPr/>
        <a:lstStyle/>
        <a:p>
          <a:endParaRPr lang="fr-FR"/>
        </a:p>
      </dgm:t>
    </dgm:pt>
    <dgm:pt modelId="{F283C1BF-D863-4E7E-8124-E138EDBB7ABC}" type="pres">
      <dgm:prSet presAssocID="{C6CE0FF3-13EB-4168-81A5-07B5E5FD21D7}" presName="linear" presStyleCnt="0">
        <dgm:presLayoutVars>
          <dgm:animLvl val="lvl"/>
          <dgm:resizeHandles val="exact"/>
        </dgm:presLayoutVars>
      </dgm:prSet>
      <dgm:spPr/>
    </dgm:pt>
    <dgm:pt modelId="{12BE9F04-ED76-44F0-A824-E02E02AE09AD}" type="pres">
      <dgm:prSet presAssocID="{3FDBCCC6-5F60-41AB-A8E0-4289EACE86CD}" presName="parentText" presStyleLbl="node1" presStyleIdx="0" presStyleCnt="1" custLinFactNeighborX="0" custLinFactNeighborY="33180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F4AF88CE-EC6F-45CB-B23E-749C37BC789D}" type="presOf" srcId="{C6CE0FF3-13EB-4168-81A5-07B5E5FD21D7}" destId="{F283C1BF-D863-4E7E-8124-E138EDBB7ABC}" srcOrd="0" destOrd="0" presId="urn:microsoft.com/office/officeart/2005/8/layout/vList2"/>
    <dgm:cxn modelId="{F60167C4-3AD4-41CF-B8B2-21A72E177E16}" type="presOf" srcId="{3FDBCCC6-5F60-41AB-A8E0-4289EACE86CD}" destId="{12BE9F04-ED76-44F0-A824-E02E02AE09AD}" srcOrd="0" destOrd="0" presId="urn:microsoft.com/office/officeart/2005/8/layout/vList2"/>
    <dgm:cxn modelId="{D94EE464-0607-47EB-984B-090A50088BA2}" srcId="{C6CE0FF3-13EB-4168-81A5-07B5E5FD21D7}" destId="{3FDBCCC6-5F60-41AB-A8E0-4289EACE86CD}" srcOrd="0" destOrd="0" parTransId="{F2C5DE75-B8C9-493D-9358-7DDB00F93347}" sibTransId="{1D690742-A690-4693-BB96-FD777FBB94FD}"/>
    <dgm:cxn modelId="{ED9CBD6A-E997-4325-A924-0B03F0819F0A}" type="presParOf" srcId="{F283C1BF-D863-4E7E-8124-E138EDBB7ABC}" destId="{12BE9F04-ED76-44F0-A824-E02E02AE09A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2BE9F04-ED76-44F0-A824-E02E02AE09AD}">
      <dsp:nvSpPr>
        <dsp:cNvPr id="0" name=""/>
        <dsp:cNvSpPr/>
      </dsp:nvSpPr>
      <dsp:spPr>
        <a:xfrm>
          <a:off x="0" y="19399"/>
          <a:ext cx="4572000" cy="6949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800" kern="1200" dirty="0" smtClean="0"/>
            <a:t>C’est aussi un véritable cadeau du ciel… c’est surtout pas un défaut…</a:t>
          </a:r>
          <a:endParaRPr lang="fr-FR" sz="1800" kern="1200" dirty="0"/>
        </a:p>
      </dsp:txBody>
      <dsp:txXfrm>
        <a:off x="0" y="19399"/>
        <a:ext cx="4572000" cy="6949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3A9EF0-6173-4EE8-9DE3-24945EBC9D6B}" type="datetimeFigureOut">
              <a:rPr lang="fr-FR" smtClean="0"/>
              <a:t>10/06/2010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F1DA99-90BD-4460-872B-59B6EF10EC2C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 smtClean="0"/>
          </a:p>
          <a:p>
            <a:r>
              <a:rPr lang="fr-FR" dirty="0" smtClean="0"/>
              <a:t>La sensibilité peut</a:t>
            </a:r>
            <a:r>
              <a:rPr lang="fr-FR" baseline="0" dirty="0" smtClean="0"/>
              <a:t> ressembler aux ailes d’un oiseaux…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F1DA99-90BD-4460-872B-59B6EF10EC2C}" type="slidenum">
              <a:rPr lang="fr-FR" smtClean="0"/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C’est aussi un véritable cadeau du ciel…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F1DA99-90BD-4460-872B-59B6EF10EC2C}" type="slidenum">
              <a:rPr lang="fr-FR" smtClean="0"/>
              <a:t>9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Pensez</a:t>
            </a:r>
            <a:r>
              <a:rPr lang="fr-FR" baseline="0" dirty="0" smtClean="0"/>
              <a:t> à notre créateur Jéhovah et de la façon dont il nous l’a transmise afin de le glorifier,</a:t>
            </a:r>
          </a:p>
          <a:p>
            <a:r>
              <a:rPr lang="fr-FR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On peut également citer le cas de Jésus pour montrer que la perfection physique n’exclut pas la sensibilité à la douleur. En effet, Jésus fut très attristé par la dureté de ses compatriotes. Les Écritures nous rapportent qu’il fut “vivement peiné de l’insensibilité de leur cœur”. (Marc 3:5.)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F1DA99-90BD-4460-872B-59B6EF10EC2C}" type="slidenum">
              <a:rPr lang="fr-FR" smtClean="0"/>
              <a:t>16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1FB080-D1CC-48AF-8449-BB2E4A54FE12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570E5B-1A20-4B48-B3BE-12B319B4E273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CC47C9-A40F-4D36-9BD7-B2437389345D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7C03EB-D72C-4096-8E31-C77D7720DFF3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DD9EEE-360E-476A-97B3-3F7211BF14F8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3B1B8E-224C-4D08-AD18-9607C3327A97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AB9D8B-B08D-430D-9D0B-76F9F773ED3F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0B7A0E-9722-4FB7-8111-A46648BA667B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C31796-D637-4290-988D-B8F869A008D3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7A4C4C-DFDA-4C2A-8226-8C4C29212E15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53C18B-384E-4B1B-AE3E-C9CF3D38F7E8}" type="slidenum">
              <a:rPr lang="fr-CA"/>
              <a:pPr/>
              <a:t>‹N°›</a:t>
            </a:fld>
            <a:endParaRPr lang="fr-CA"/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5828F6F-CD9C-416C-89AA-8F55A94347E7}" type="slidenum">
              <a:rPr lang="fr-CA"/>
              <a:pPr/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026" descr="C:\Documents and Settings\Lise\My Documents\My Pictures\Fond début ou fin\fond don d'amour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000">
    <p:zoom/>
    <p:sndAc>
      <p:stSnd loop="1">
        <p:snd r:embed="rId2" name="D Enrique Chia--Ador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Lise\My Documents\My Pictures\Fond début ou fin\fond don d'amour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3581400" y="762000"/>
            <a:ext cx="49530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CA" b="1" i="1">
                <a:solidFill>
                  <a:srgbClr val="AA5340"/>
                </a:solidFill>
              </a:rPr>
              <a:t>La sensibilité est une qualité </a:t>
            </a:r>
          </a:p>
          <a:p>
            <a:pPr algn="ctr"/>
            <a:r>
              <a:rPr lang="fr-CA" b="1" i="1">
                <a:solidFill>
                  <a:srgbClr val="AA5340"/>
                </a:solidFill>
              </a:rPr>
              <a:t>qui peut être</a:t>
            </a:r>
          </a:p>
          <a:p>
            <a:pPr algn="ctr"/>
            <a:r>
              <a:rPr lang="fr-CA" b="1" i="1">
                <a:solidFill>
                  <a:srgbClr val="AA5340"/>
                </a:solidFill>
              </a:rPr>
              <a:t>plus ou moins intense </a:t>
            </a:r>
          </a:p>
          <a:p>
            <a:pPr algn="ctr"/>
            <a:r>
              <a:rPr lang="fr-CA" b="1" i="1">
                <a:solidFill>
                  <a:srgbClr val="AA5340"/>
                </a:solidFill>
              </a:rPr>
              <a:t>selon les personnes.</a:t>
            </a: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914400" y="3810000"/>
            <a:ext cx="66294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CA" b="1" i="1">
                <a:solidFill>
                  <a:srgbClr val="AA5340"/>
                </a:solidFill>
              </a:rPr>
              <a:t>Elle se trouve en chacun de nous mais,</a:t>
            </a:r>
          </a:p>
          <a:p>
            <a:pPr algn="ctr"/>
            <a:r>
              <a:rPr lang="fr-CA" b="1" i="1">
                <a:solidFill>
                  <a:srgbClr val="AA5340"/>
                </a:solidFill>
              </a:rPr>
              <a:t>pour certain(e)s elle est difficile à gérer,</a:t>
            </a:r>
          </a:p>
          <a:p>
            <a:pPr algn="ctr"/>
            <a:r>
              <a:rPr lang="fr-CA" b="1" i="1">
                <a:solidFill>
                  <a:srgbClr val="AA5340"/>
                </a:solidFill>
              </a:rPr>
              <a:t>car chaque être humain est différent et</a:t>
            </a:r>
          </a:p>
          <a:p>
            <a:pPr algn="ctr"/>
            <a:r>
              <a:rPr lang="fr-CA" b="1" i="1">
                <a:solidFill>
                  <a:srgbClr val="AA5340"/>
                </a:solidFill>
              </a:rPr>
              <a:t>réagit selon son tempérament.</a:t>
            </a:r>
          </a:p>
        </p:txBody>
      </p:sp>
    </p:spTree>
  </p:cSld>
  <p:clrMapOvr>
    <a:masterClrMapping/>
  </p:clrMapOvr>
  <p:transition spd="slow" advClick="0" advTm="10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7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utoUpdateAnimBg="0"/>
      <p:bldP spid="18436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2052" descr="C:\Documents and Settings\Lise\My Documents\My Pictures\Photos\Personnages\sensi femm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pull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Lise\My Documents\My Pictures\Fond début ou fin\fond don d'amour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3505200" y="609600"/>
            <a:ext cx="51054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CA" sz="2000" b="1" i="1">
                <a:solidFill>
                  <a:srgbClr val="AA5340"/>
                </a:solidFill>
              </a:rPr>
              <a:t>La sensibilité peut avoir un côté positif,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elle nous permet d'aller chercher 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au fond de nous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les plus beaux sentiments 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qui s'y trouvent…</a:t>
            </a: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1295400" y="3505200"/>
            <a:ext cx="2438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CA" sz="4000" b="1" i="1" u="sng">
                <a:solidFill>
                  <a:schemeClr val="bg1"/>
                </a:solidFill>
              </a:rPr>
              <a:t>L'amour</a:t>
            </a:r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2743200" y="4495800"/>
            <a:ext cx="3048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CA" sz="4000" b="1" i="1" u="sng">
                <a:solidFill>
                  <a:schemeClr val="bg1"/>
                </a:solidFill>
              </a:rPr>
              <a:t>La tendresse</a:t>
            </a:r>
          </a:p>
        </p:txBody>
      </p:sp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4343400" y="5410200"/>
            <a:ext cx="3200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CA" sz="4000" b="1" i="1" u="sng">
                <a:solidFill>
                  <a:schemeClr val="bg1"/>
                </a:solidFill>
              </a:rPr>
              <a:t>La douceur</a:t>
            </a:r>
          </a:p>
        </p:txBody>
      </p:sp>
    </p:spTree>
  </p:cSld>
  <p:clrMapOvr>
    <a:masterClrMapping/>
  </p:clrMapOvr>
  <p:transition spd="slow" advClick="0" advTm="10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23" presetClass="entr" presetSubtype="272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4" presetID="23" presetClass="entr" presetSubtype="28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0"/>
                            </p:stCondLst>
                            <p:childTnLst>
                              <p:par>
                                <p:cTn id="19" presetID="23" presetClass="entr" presetSubtype="27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autoUpdateAnimBg="0"/>
      <p:bldP spid="21509" grpId="0" autoUpdateAnimBg="0"/>
      <p:bldP spid="21510" grpId="0" autoUpdateAnimBg="0"/>
      <p:bldP spid="21511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Lise\My Documents\My Pictures\Photos\Personnages\sensi femm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Lise\My Documents\My Pictures\Fond début ou fin\fond don d'amour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3429000" y="609600"/>
            <a:ext cx="50292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CA" sz="2000" b="1" i="1">
                <a:solidFill>
                  <a:srgbClr val="AA5340"/>
                </a:solidFill>
              </a:rPr>
              <a:t>Les personnes sensibles sont 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des personnes 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qui réagissent souvent 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très rapidement à un mot,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un acte qui peut paraître puéril et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anodin à celui ou celle qui le dit,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mais ce peut être 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un moment émotionnel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plus difficile que chez 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quelqu'un d'autre.</a:t>
            </a:r>
          </a:p>
        </p:txBody>
      </p:sp>
    </p:spTree>
  </p:cSld>
  <p:clrMapOvr>
    <a:masterClrMapping/>
  </p:clrMapOvr>
  <p:transition spd="slow" advClick="0" advTm="10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C:\Documents and Settings\Lise\My Documents\My Pictures\Photos\Personnages\sensifemm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2286000" y="301350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/>
              <a:t>La sensibilité peut ressembler aux ailes d’un oiseaux…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2286000" y="4429132"/>
            <a:ext cx="457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accent3"/>
                </a:solidFill>
              </a:rPr>
              <a:t>La </a:t>
            </a:r>
            <a:r>
              <a:rPr lang="fr-FR" dirty="0" smtClean="0">
                <a:solidFill>
                  <a:schemeClr val="accent3"/>
                </a:solidFill>
              </a:rPr>
              <a:t>sensibilité </a:t>
            </a:r>
            <a:r>
              <a:rPr lang="fr-FR" dirty="0" smtClean="0">
                <a:solidFill>
                  <a:schemeClr val="accent3"/>
                </a:solidFill>
              </a:rPr>
              <a:t>peut aussi </a:t>
            </a:r>
            <a:r>
              <a:rPr lang="fr-FR" dirty="0" smtClean="0">
                <a:solidFill>
                  <a:schemeClr val="accent3"/>
                </a:solidFill>
              </a:rPr>
              <a:t>ressembler aux ailes d’un oiseaux</a:t>
            </a:r>
            <a:r>
              <a:rPr lang="fr-FR" dirty="0" smtClean="0">
                <a:solidFill>
                  <a:schemeClr val="accent3"/>
                </a:solidFill>
              </a:rPr>
              <a:t>…</a:t>
            </a:r>
            <a:endParaRPr lang="fr-FR" dirty="0" smtClean="0"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Lise\My Documents\My Pictures\Fond début ou fin\fond don d'amour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3581400" y="1371600"/>
            <a:ext cx="4876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CA" b="1" i="1">
                <a:solidFill>
                  <a:srgbClr val="AA5340"/>
                </a:solidFill>
              </a:rPr>
              <a:t>Il peut engendrer un comportement</a:t>
            </a:r>
          </a:p>
          <a:p>
            <a:pPr algn="ctr"/>
            <a:r>
              <a:rPr lang="fr-CA" b="1" i="1">
                <a:solidFill>
                  <a:srgbClr val="AA5340"/>
                </a:solidFill>
              </a:rPr>
              <a:t>d'incompréhension.</a:t>
            </a: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1143000" y="3733800"/>
            <a:ext cx="59436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CA" sz="2000" b="1" i="1">
                <a:solidFill>
                  <a:srgbClr val="AA5340"/>
                </a:solidFill>
              </a:rPr>
              <a:t>Vous allez rencontrer des sensibles assez souvent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ce qu'il faut ce sont les comprendre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et ne pas les brusquer, sinon elles se mettent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dans un cocon et peuvent se renfermer.</a:t>
            </a:r>
          </a:p>
        </p:txBody>
      </p:sp>
    </p:spTree>
  </p:cSld>
  <p:clrMapOvr>
    <a:masterClrMapping/>
  </p:clrMapOvr>
  <p:transition spd="slow" advClick="0" advTm="9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3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autoUpdateAnimBg="0"/>
      <p:bldP spid="22532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86000" y="4286256"/>
            <a:ext cx="457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>
                <a:solidFill>
                  <a:schemeClr val="accent3"/>
                </a:solidFill>
              </a:rPr>
              <a:t>C’est aussi un véritable cadeau du ciel…</a:t>
            </a:r>
            <a:endParaRPr lang="fr-FR" dirty="0">
              <a:solidFill>
                <a:schemeClr val="accent3"/>
              </a:solidFill>
            </a:endParaRPr>
          </a:p>
        </p:txBody>
      </p:sp>
      <p:pic>
        <p:nvPicPr>
          <p:cNvPr id="29699" name="Picture 3" descr="C:\Documents and Settings\Lise\My Documents\My Pictures\Photos\Personnages\sensi homme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5" name="Diagramme 4"/>
          <p:cNvGraphicFramePr/>
          <p:nvPr/>
        </p:nvGraphicFramePr>
        <p:xfrm>
          <a:off x="2286000" y="5786454"/>
          <a:ext cx="4572000" cy="714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ransition spd="slow" advClick="0" advTm="11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Lise\My Documents\My Pictures\Fond début ou fin\fond don d'amour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3505200" y="1143000"/>
            <a:ext cx="51054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CA" b="1" i="1">
                <a:solidFill>
                  <a:srgbClr val="AA5340"/>
                </a:solidFill>
              </a:rPr>
              <a:t>L'intérêt est de les laisser</a:t>
            </a:r>
          </a:p>
          <a:p>
            <a:pPr algn="ctr"/>
            <a:r>
              <a:rPr lang="fr-CA" b="1" i="1">
                <a:solidFill>
                  <a:srgbClr val="AA5340"/>
                </a:solidFill>
              </a:rPr>
              <a:t>   s'ouvrir comme </a:t>
            </a:r>
          </a:p>
          <a:p>
            <a:pPr algn="ctr"/>
            <a:r>
              <a:rPr lang="fr-CA" b="1" i="1">
                <a:solidFill>
                  <a:srgbClr val="AA5340"/>
                </a:solidFill>
              </a:rPr>
              <a:t>une fleur…</a:t>
            </a: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914400" y="3962400"/>
            <a:ext cx="64008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CA" sz="2000" b="1" i="1">
                <a:solidFill>
                  <a:srgbClr val="AA5340"/>
                </a:solidFill>
              </a:rPr>
              <a:t>Les laisser dire leur ressenti tout simplement.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La seule façon de les canaliser 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et de leur redonner confiance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est de leur parler avec tact et  de les encourager pour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qu'elles se sentent respecter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dans ce sentiment.</a:t>
            </a:r>
          </a:p>
        </p:txBody>
      </p:sp>
    </p:spTree>
  </p:cSld>
  <p:clrMapOvr>
    <a:masterClrMapping/>
  </p:clrMapOvr>
  <p:transition spd="slow" advClick="0" advTm="1000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3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autoUpdateAnimBg="0"/>
      <p:bldP spid="23556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074" descr="C:\Documents and Settings\Lise\My Documents\My Pictures\Photos\Personnages\sensi femm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strips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Lise\My Documents\My Pictures\Fond début ou fin\fond don d'amour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3581400" y="685800"/>
            <a:ext cx="48768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CA" sz="2000" b="1" i="1">
                <a:solidFill>
                  <a:srgbClr val="AA5340"/>
                </a:solidFill>
              </a:rPr>
              <a:t>Les personnes sensibles ont souvent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un côté artistique et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s'expriment par le biais de</a:t>
            </a:r>
          </a:p>
          <a:p>
            <a:pPr algn="ctr"/>
            <a:endParaRPr lang="fr-CA" sz="2000" b="1" i="1">
              <a:solidFill>
                <a:srgbClr val="AA5340"/>
              </a:solidFill>
            </a:endParaRPr>
          </a:p>
          <a:p>
            <a:pPr algn="ctr"/>
            <a:r>
              <a:rPr lang="fr-CA" b="1" i="1">
                <a:solidFill>
                  <a:srgbClr val="E0B6AC"/>
                </a:solidFill>
              </a:rPr>
              <a:t>l'écriture, la musique, la peinture</a:t>
            </a:r>
          </a:p>
          <a:p>
            <a:pPr algn="ctr"/>
            <a:endParaRPr lang="fr-CA" sz="2000" b="1" i="1">
              <a:solidFill>
                <a:srgbClr val="AA5340"/>
              </a:solidFill>
            </a:endParaRP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ou tout autre forme d'art pour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pouvoir faire ressortir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et tenter de gérer cette sensibilité,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qui dans certains cas peut être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gênante.</a:t>
            </a:r>
          </a:p>
        </p:txBody>
      </p:sp>
    </p:spTree>
  </p:cSld>
  <p:clrMapOvr>
    <a:masterClrMapping/>
  </p:clrMapOvr>
  <p:transition spd="slow" advClick="0" advTm="10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0" name="Picture 6" descr="C:\Documents and Settings\Lise\My Documents\My Pictures\Fond début ou fin\Images travaillées\sensicéli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Lise\My Documents\My Pictures\Fond début ou fin\fond don d'amour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3505200" y="1295400"/>
            <a:ext cx="48768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CA" sz="2000" b="1" i="1">
                <a:solidFill>
                  <a:srgbClr val="AA5340"/>
                </a:solidFill>
              </a:rPr>
              <a:t>Car après tout nous sommes tous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différents et c'est très bien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car tous les plus beaux sentiments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sont d'une grande richesse.</a:t>
            </a: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762000" y="3733800"/>
            <a:ext cx="70866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CA" sz="2000" b="1" i="1">
                <a:solidFill>
                  <a:srgbClr val="AA5340"/>
                </a:solidFill>
              </a:rPr>
              <a:t>Alors sensible ou pas sachez que chacun(e) d'entre nous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a des qualités remarquables 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et le plus magnifique est de laisser</a:t>
            </a:r>
          </a:p>
          <a:p>
            <a:pPr algn="ctr"/>
            <a:r>
              <a:rPr lang="fr-CA" sz="2000" b="1" i="1">
                <a:solidFill>
                  <a:srgbClr val="AA5340"/>
                </a:solidFill>
              </a:rPr>
              <a:t>libre cours à nos émotions…</a:t>
            </a:r>
          </a:p>
        </p:txBody>
      </p:sp>
    </p:spTree>
  </p:cSld>
  <p:clrMapOvr>
    <a:masterClrMapping/>
  </p:clrMapOvr>
  <p:transition spd="slow" advClick="0" advTm="10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75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8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autoUpdateAnimBg="0"/>
      <p:bldP spid="25604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Lise\My Documents\My Pictures\Photos\Personnages\sensi femme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0000">
    <p:whee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Lise\My Documents\My Pictures\Fond début ou fin\fond don d'amour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3276600" y="2971800"/>
            <a:ext cx="5105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fr-CA" sz="5400" b="1" i="1" dirty="0">
                <a:solidFill>
                  <a:srgbClr val="AA5340"/>
                </a:solidFill>
              </a:rPr>
              <a:t>Bonne </a:t>
            </a:r>
            <a:r>
              <a:rPr lang="fr-CA" sz="5400" b="1" i="1" dirty="0" smtClean="0">
                <a:solidFill>
                  <a:srgbClr val="AA5340"/>
                </a:solidFill>
              </a:rPr>
              <a:t>réflexion…</a:t>
            </a:r>
            <a:endParaRPr lang="fr-CA" sz="5400" b="1" i="1" dirty="0">
              <a:solidFill>
                <a:srgbClr val="AA5340"/>
              </a:solidFill>
            </a:endParaRPr>
          </a:p>
        </p:txBody>
      </p:sp>
      <p:sp>
        <p:nvSpPr>
          <p:cNvPr id="26629" name="Rectangle 5"/>
          <p:cNvSpPr>
            <a:spLocks noChangeArrowheads="1"/>
          </p:cNvSpPr>
          <p:nvPr/>
        </p:nvSpPr>
        <p:spPr bwMode="auto">
          <a:xfrm>
            <a:off x="457200" y="4495800"/>
            <a:ext cx="3505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fr-CA" sz="1600" b="1" i="1" dirty="0">
              <a:solidFill>
                <a:srgbClr val="AA5340"/>
              </a:solidFill>
            </a:endParaRPr>
          </a:p>
        </p:txBody>
      </p:sp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457200" y="5943600"/>
            <a:ext cx="3200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fr-CA" sz="1600" b="1" i="1" dirty="0">
              <a:solidFill>
                <a:srgbClr val="AA534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071934" y="4143380"/>
            <a:ext cx="4572000" cy="90024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1050" dirty="0" smtClean="0">
                <a:solidFill>
                  <a:srgbClr val="AA5340"/>
                </a:solidFill>
              </a:rPr>
              <a:t>     Pensez </a:t>
            </a:r>
            <a:r>
              <a:rPr lang="fr-FR" sz="1050" dirty="0" smtClean="0">
                <a:solidFill>
                  <a:srgbClr val="AA5340"/>
                </a:solidFill>
              </a:rPr>
              <a:t>à notre créateur Jéhovah </a:t>
            </a:r>
            <a:r>
              <a:rPr lang="fr-FR" sz="1050" dirty="0" smtClean="0">
                <a:solidFill>
                  <a:srgbClr val="AA5340"/>
                </a:solidFill>
              </a:rPr>
              <a:t> </a:t>
            </a:r>
            <a:r>
              <a:rPr lang="fr-FR" sz="1050" dirty="0" smtClean="0">
                <a:solidFill>
                  <a:srgbClr val="AA5340"/>
                </a:solidFill>
              </a:rPr>
              <a:t>dont il nous l’a transmise afin de le glorifier,</a:t>
            </a:r>
          </a:p>
          <a:p>
            <a:r>
              <a:rPr lang="fr-FR" sz="1050" dirty="0" smtClean="0">
                <a:solidFill>
                  <a:srgbClr val="AA5340"/>
                </a:solidFill>
              </a:rPr>
              <a:t>On peut également citer le cas de Jésus pour montrer que la perfection physique n’exclut pas la sensibilité à la douleur. En effet, Jésus fut très attristé par la dureté de ses compatriotes. Les Écritures nous rapportent qu’il fut “vivement peiné de l’insensibilité de leur cœur”. (Marc 3:5.) </a:t>
            </a:r>
            <a:endParaRPr lang="fr-FR" sz="1050" dirty="0">
              <a:solidFill>
                <a:srgbClr val="AA5340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5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0"/>
                            </p:stCondLst>
                            <p:childTnLst>
                              <p:par>
                                <p:cTn id="10" presetID="7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" presetID="7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autoUpdateAnimBg="0"/>
      <p:bldP spid="26629" grpId="0" autoUpdateAnimBg="0"/>
      <p:bldP spid="26630" grpId="0" autoUpdateAnimBg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odèle par défaut 2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877</TotalTime>
  <Words>511</Words>
  <Application>Microsoft Office PowerPoint</Application>
  <PresentationFormat>Affichage à l'écran (4:3)</PresentationFormat>
  <Paragraphs>75</Paragraphs>
  <Slides>16</Slides>
  <Notes>3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7" baseType="lpstr">
      <vt:lpstr>Modèle par défaut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Tardif</dc:creator>
  <cp:lastModifiedBy>Delarue</cp:lastModifiedBy>
  <cp:revision>72</cp:revision>
  <dcterms:created xsi:type="dcterms:W3CDTF">2006-02-08T02:03:47Z</dcterms:created>
  <dcterms:modified xsi:type="dcterms:W3CDTF">2010-06-10T20:59:02Z</dcterms:modified>
</cp:coreProperties>
</file>