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60" r:id="rId3"/>
    <p:sldId id="272" r:id="rId4"/>
    <p:sldId id="302" r:id="rId5"/>
    <p:sldId id="303" r:id="rId6"/>
    <p:sldId id="268" r:id="rId7"/>
    <p:sldId id="269" r:id="rId8"/>
    <p:sldId id="275" r:id="rId9"/>
    <p:sldId id="280" r:id="rId10"/>
    <p:sldId id="271" r:id="rId11"/>
    <p:sldId id="279" r:id="rId12"/>
    <p:sldId id="291" r:id="rId13"/>
    <p:sldId id="284" r:id="rId14"/>
    <p:sldId id="283" r:id="rId15"/>
    <p:sldId id="285" r:id="rId16"/>
    <p:sldId id="286" r:id="rId17"/>
    <p:sldId id="287" r:id="rId18"/>
    <p:sldId id="288" r:id="rId19"/>
    <p:sldId id="289" r:id="rId20"/>
    <p:sldId id="311" r:id="rId21"/>
    <p:sldId id="293" r:id="rId22"/>
    <p:sldId id="292" r:id="rId23"/>
    <p:sldId id="294" r:id="rId24"/>
    <p:sldId id="297" r:id="rId25"/>
    <p:sldId id="296" r:id="rId26"/>
    <p:sldId id="298" r:id="rId27"/>
    <p:sldId id="299" r:id="rId28"/>
    <p:sldId id="300" r:id="rId29"/>
    <p:sldId id="301" r:id="rId30"/>
    <p:sldId id="306" r:id="rId31"/>
    <p:sldId id="309" r:id="rId32"/>
    <p:sldId id="310" r:id="rId33"/>
    <p:sldId id="305" r:id="rId34"/>
    <p:sldId id="307" r:id="rId35"/>
    <p:sldId id="308" r:id="rId36"/>
    <p:sldId id="270" r:id="rId37"/>
    <p:sldId id="304" r:id="rId38"/>
    <p:sldId id="277" r:id="rId39"/>
    <p:sldId id="278" r:id="rId4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FF"/>
    <a:srgbClr val="2E2E2E"/>
    <a:srgbClr val="D9D9D9"/>
    <a:srgbClr val="EEECE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56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05677-68F4-4C5F-BF47-E625025F5CB8}" type="datetimeFigureOut">
              <a:rPr lang="fr-FR" smtClean="0"/>
              <a:pPr/>
              <a:t>23/06/2011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24DC6-AFAB-435A-8CE7-4ACE47288D0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938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32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33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34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35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q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024DC6-AFAB-435A-8CE7-4ACE47288D0D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B1F7-6CBE-45DC-918C-41A294B23E87}" type="datetimeFigureOut">
              <a:rPr lang="fr-FR" smtClean="0"/>
              <a:pPr/>
              <a:t>23/06/2011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EB6A-C287-4C17-87DD-3B2C3B9970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B1F7-6CBE-45DC-918C-41A294B23E87}" type="datetimeFigureOut">
              <a:rPr lang="fr-FR" smtClean="0"/>
              <a:pPr/>
              <a:t>23/06/2011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EB6A-C287-4C17-87DD-3B2C3B9970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B1F7-6CBE-45DC-918C-41A294B23E87}" type="datetimeFigureOut">
              <a:rPr lang="fr-FR" smtClean="0"/>
              <a:pPr/>
              <a:t>23/06/2011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EB6A-C287-4C17-87DD-3B2C3B9970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B1F7-6CBE-45DC-918C-41A294B23E87}" type="datetimeFigureOut">
              <a:rPr lang="fr-FR" smtClean="0"/>
              <a:pPr/>
              <a:t>23/06/2011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EB6A-C287-4C17-87DD-3B2C3B9970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B1F7-6CBE-45DC-918C-41A294B23E87}" type="datetimeFigureOut">
              <a:rPr lang="fr-FR" smtClean="0"/>
              <a:pPr/>
              <a:t>23/06/2011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EB6A-C287-4C17-87DD-3B2C3B9970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B1F7-6CBE-45DC-918C-41A294B23E87}" type="datetimeFigureOut">
              <a:rPr lang="fr-FR" smtClean="0"/>
              <a:pPr/>
              <a:t>23/06/2011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EB6A-C287-4C17-87DD-3B2C3B9970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B1F7-6CBE-45DC-918C-41A294B23E87}" type="datetimeFigureOut">
              <a:rPr lang="fr-FR" smtClean="0"/>
              <a:pPr/>
              <a:t>23/06/2011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EB6A-C287-4C17-87DD-3B2C3B9970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B1F7-6CBE-45DC-918C-41A294B23E87}" type="datetimeFigureOut">
              <a:rPr lang="fr-FR" smtClean="0"/>
              <a:pPr/>
              <a:t>23/06/2011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EB6A-C287-4C17-87DD-3B2C3B9970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B1F7-6CBE-45DC-918C-41A294B23E87}" type="datetimeFigureOut">
              <a:rPr lang="fr-FR" smtClean="0"/>
              <a:pPr/>
              <a:t>23/06/2011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EB6A-C287-4C17-87DD-3B2C3B9970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B1F7-6CBE-45DC-918C-41A294B23E87}" type="datetimeFigureOut">
              <a:rPr lang="fr-FR" smtClean="0"/>
              <a:pPr/>
              <a:t>23/06/2011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EB6A-C287-4C17-87DD-3B2C3B9970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B1F7-6CBE-45DC-918C-41A294B23E87}" type="datetimeFigureOut">
              <a:rPr lang="fr-FR" smtClean="0"/>
              <a:pPr/>
              <a:t>23/06/2011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74EB6A-C287-4C17-87DD-3B2C3B9970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CB1F7-6CBE-45DC-918C-41A294B23E87}" type="datetimeFigureOut">
              <a:rPr lang="fr-FR" smtClean="0"/>
              <a:pPr/>
              <a:t>23/06/2011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4EB6A-C287-4C17-87DD-3B2C3B9970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oral4\Compositiono%201_4.wmv" TargetMode="External"/><Relationship Id="rId1" Type="http://schemas.microsoft.com/office/2007/relationships/media" Target="file:///C:\oral4\Compositiono%201_4.wmv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position 1_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6" y="3225"/>
            <a:ext cx="9139664" cy="6854775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>
          <a:xfrm>
            <a:off x="827584" y="2132856"/>
            <a:ext cx="8147248" cy="3263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/>
                <a:ea typeface="+mn-ea"/>
                <a:cs typeface="Papyrus"/>
              </a:rPr>
              <a:t>1.  Choix</a:t>
            </a:r>
            <a:r>
              <a:rPr kumimoji="0" lang="fr-FR" sz="4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/>
                <a:ea typeface="+mn-ea"/>
                <a:cs typeface="Papyrus"/>
              </a:rPr>
              <a:t> artistiques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4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pyrus"/>
              <a:ea typeface="+mn-ea"/>
              <a:cs typeface="Papyru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4800" baseline="0" dirty="0" smtClean="0">
                <a:latin typeface="Papyrus"/>
                <a:cs typeface="Papyrus"/>
              </a:rPr>
              <a:t>2.  Choix</a:t>
            </a:r>
            <a:r>
              <a:rPr lang="fr-FR" sz="4800" dirty="0" smtClean="0">
                <a:latin typeface="Papyrus"/>
                <a:cs typeface="Papyrus"/>
              </a:rPr>
              <a:t> techniques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pyrus"/>
              <a:ea typeface="+mn-ea"/>
              <a:cs typeface="Papyru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4400" dirty="0" smtClean="0">
                <a:latin typeface="Papyrus"/>
                <a:cs typeface="Papyrus"/>
              </a:rPr>
              <a:t>3.  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/>
                <a:ea typeface="+mn-ea"/>
                <a:cs typeface="Papyrus"/>
              </a:rPr>
              <a:t>Production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/>
                <a:ea typeface="+mn-ea"/>
                <a:cs typeface="Papyrus"/>
              </a:rPr>
              <a:t> </a:t>
            </a:r>
            <a:r>
              <a:rPr kumimoji="0" lang="en-GB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/>
                <a:ea typeface="+mn-ea"/>
                <a:cs typeface="Papyrus"/>
              </a:rPr>
              <a:t>technico-artistique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pyrus"/>
                <a:ea typeface="+mn-ea"/>
                <a:cs typeface="Papyrus"/>
              </a:rPr>
              <a:t> 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pyrus"/>
              <a:ea typeface="+mn-ea"/>
              <a:cs typeface="Papyrus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39825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II. Phase de développement </a:t>
            </a:r>
            <a:b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</a:br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et de production</a:t>
            </a:r>
            <a:endParaRPr lang="fr-FR" b="1" dirty="0">
              <a:solidFill>
                <a:schemeClr val="bg1"/>
              </a:solidFill>
              <a:latin typeface="Papyrus" charset="0"/>
              <a:cs typeface="Papyru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1. Choix artistique</a:t>
            </a:r>
            <a:endParaRPr lang="fr-FR" dirty="0"/>
          </a:p>
        </p:txBody>
      </p:sp>
      <p:pic>
        <p:nvPicPr>
          <p:cNvPr id="5" name="Image 4" descr="reperage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1196752"/>
            <a:ext cx="2304256" cy="3524157"/>
          </a:xfrm>
          <a:prstGeom prst="rect">
            <a:avLst/>
          </a:prstGeom>
        </p:spPr>
      </p:pic>
      <p:pic>
        <p:nvPicPr>
          <p:cNvPr id="7" name="Image 6" descr="reperage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4049275"/>
            <a:ext cx="3586729" cy="2808725"/>
          </a:xfrm>
          <a:prstGeom prst="rect">
            <a:avLst/>
          </a:prstGeom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251520" y="148478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2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Repérages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Séquences d’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int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. en appartement im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possible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		- Problème logistique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		- Perte de temps de tournage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Séquences extérieures validées 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 ruelle et golf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251520" y="148478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Repérages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Séquences d’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en appartement im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possible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- Problème logistique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- Perte de temps de tournage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Séquences extérieures validées 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 ruelle et golf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251520" y="14953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Repérages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Séquences d’</a:t>
            </a:r>
            <a:r>
              <a:rPr kumimoji="0" lang="fr-F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en appartement im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possible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- Problème logistique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- Perte de temps de tournage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Séquences extérieures validées 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: ruelle et golf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1. Choix artistique</a:t>
            </a:r>
            <a:endParaRPr lang="fr-FR" dirty="0"/>
          </a:p>
        </p:txBody>
      </p:sp>
      <p:pic>
        <p:nvPicPr>
          <p:cNvPr id="5" name="Image 4" descr="parquet décor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3206" y="3086571"/>
            <a:ext cx="5650794" cy="3771429"/>
          </a:xfrm>
          <a:prstGeom prst="rect">
            <a:avLst/>
          </a:prstGeom>
        </p:spPr>
      </p:pic>
      <p:sp>
        <p:nvSpPr>
          <p:cNvPr id="8" name="Espace réservé du contenu 2"/>
          <p:cNvSpPr txBox="1">
            <a:spLocks/>
          </p:cNvSpPr>
          <p:nvPr/>
        </p:nvSpPr>
        <p:spPr>
          <a:xfrm>
            <a:off x="518864" y="148478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Décors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Peinture claire, effet vieilli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Parquet sobre e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rPr>
              <a:t>t élégant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1. Choix artistique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525963"/>
          </a:xfrm>
        </p:spPr>
        <p:txBody>
          <a:bodyPr/>
          <a:lstStyle/>
          <a:p>
            <a:pPr algn="ctr">
              <a:buNone/>
            </a:pPr>
            <a:r>
              <a:rPr lang="fr-FR" b="1" u="sng" dirty="0" smtClean="0"/>
              <a:t>Distribution</a:t>
            </a:r>
          </a:p>
          <a:p>
            <a:r>
              <a:rPr lang="fr-FR" dirty="0" smtClean="0"/>
              <a:t>Distribution bouclée à 90% en fin de semaine 1</a:t>
            </a:r>
          </a:p>
          <a:p>
            <a:endParaRPr lang="fr-FR" dirty="0" smtClean="0"/>
          </a:p>
          <a:p>
            <a:r>
              <a:rPr lang="fr-FR" dirty="0" smtClean="0"/>
              <a:t>Impératifs de temps respecté grâce à 2 semaines supplémentaires mises à profit </a:t>
            </a:r>
          </a:p>
          <a:p>
            <a:endParaRPr lang="fr-FR" dirty="0" smtClean="0"/>
          </a:p>
        </p:txBody>
      </p:sp>
      <p:pic>
        <p:nvPicPr>
          <p:cNvPr id="5" name="Image 4" descr="semaini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6858000"/>
            <a:ext cx="6660232" cy="1904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2. Choix technique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fr-FR" b="1" u="sng" dirty="0" smtClean="0"/>
              <a:t>D-CINEMA</a:t>
            </a:r>
          </a:p>
          <a:p>
            <a:endParaRPr lang="fr-FR" dirty="0" smtClean="0"/>
          </a:p>
          <a:p>
            <a:r>
              <a:rPr lang="fr-FR" dirty="0" smtClean="0"/>
              <a:t>Le D-CINEMA regroupe le Standard Définition   et la Haute Définition</a:t>
            </a:r>
          </a:p>
          <a:p>
            <a:endParaRPr lang="fr-FR" dirty="0" smtClean="0"/>
          </a:p>
          <a:p>
            <a:r>
              <a:rPr lang="fr-FR" dirty="0" smtClean="0"/>
              <a:t>720p est la hauteur minimal d’une image HD  </a:t>
            </a:r>
          </a:p>
          <a:p>
            <a:endParaRPr lang="fr-FR" dirty="0" smtClean="0"/>
          </a:p>
          <a:p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2. Choix technique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323528" y="1600201"/>
            <a:ext cx="8363272" cy="7486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b="1" u="sng" dirty="0" smtClean="0"/>
              <a:t>D-CINEMA</a:t>
            </a:r>
          </a:p>
        </p:txBody>
      </p:sp>
      <p:pic>
        <p:nvPicPr>
          <p:cNvPr id="7" name="Image 6" descr="rolin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492896"/>
            <a:ext cx="2016224" cy="3246543"/>
          </a:xfrm>
          <a:prstGeom prst="rect">
            <a:avLst/>
          </a:prstGeom>
        </p:spPr>
      </p:pic>
      <p:sp>
        <p:nvSpPr>
          <p:cNvPr id="8" name="Espace réservé du contenu 2"/>
          <p:cNvSpPr txBox="1">
            <a:spLocks/>
          </p:cNvSpPr>
          <p:nvPr/>
        </p:nvSpPr>
        <p:spPr>
          <a:xfrm>
            <a:off x="2123728" y="2332037"/>
            <a:ext cx="70202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2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Apprentissage</a:t>
            </a:r>
            <a:r>
              <a:rPr kumimoji="0" lang="fr-FR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grâce au livre et à la formation de Mr Léonard ROLLIN</a:t>
            </a: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fr-FR" sz="28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Objectif être le 1</a:t>
            </a:r>
            <a:r>
              <a:rPr kumimoji="0" lang="fr-FR" sz="28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assistant sur le     tournage HD</a:t>
            </a:r>
            <a:endParaRPr kumimoji="0" lang="fr-FR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fr-FR" sz="2800" baseline="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2. Choix technique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1108720"/>
          </a:xfrm>
        </p:spPr>
        <p:txBody>
          <a:bodyPr/>
          <a:lstStyle/>
          <a:p>
            <a:pPr algn="ctr">
              <a:buNone/>
            </a:pPr>
            <a:r>
              <a:rPr lang="fr-FR" b="1" u="sng" dirty="0" smtClean="0"/>
              <a:t>1</a:t>
            </a:r>
            <a:r>
              <a:rPr lang="fr-FR" b="1" u="sng" baseline="30000" dirty="0" smtClean="0"/>
              <a:t>er</a:t>
            </a:r>
            <a:r>
              <a:rPr lang="fr-FR" b="1" u="sng" dirty="0" smtClean="0"/>
              <a:t> assistant</a:t>
            </a:r>
          </a:p>
          <a:p>
            <a:pPr>
              <a:buNone/>
            </a:pPr>
            <a:endParaRPr lang="fr-FR" dirty="0" smtClean="0"/>
          </a:p>
        </p:txBody>
      </p:sp>
      <p:pic>
        <p:nvPicPr>
          <p:cNvPr id="5" name="Image 4" descr="1erassopti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2276872"/>
            <a:ext cx="6159938" cy="4227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3. Choix technique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1108720"/>
          </a:xfrm>
        </p:spPr>
        <p:txBody>
          <a:bodyPr/>
          <a:lstStyle/>
          <a:p>
            <a:pPr algn="ctr">
              <a:buNone/>
            </a:pPr>
            <a:r>
              <a:rPr lang="fr-FR" b="1" u="sng" dirty="0" smtClean="0"/>
              <a:t>1</a:t>
            </a:r>
            <a:r>
              <a:rPr lang="fr-FR" b="1" u="sng" baseline="30000" dirty="0" smtClean="0"/>
              <a:t>er</a:t>
            </a:r>
            <a:r>
              <a:rPr lang="fr-FR" b="1" u="sng" dirty="0" smtClean="0"/>
              <a:t> assistant</a:t>
            </a:r>
          </a:p>
          <a:p>
            <a:pPr>
              <a:buNone/>
            </a:pPr>
            <a:endParaRPr lang="fr-FR" dirty="0" smtClean="0"/>
          </a:p>
        </p:txBody>
      </p:sp>
      <p:pic>
        <p:nvPicPr>
          <p:cNvPr id="8" name="Image 7" descr="Sans titre-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2204864"/>
            <a:ext cx="4402629" cy="3945213"/>
          </a:xfrm>
          <a:prstGeom prst="rect">
            <a:avLst/>
          </a:prstGeom>
        </p:spPr>
      </p:pic>
      <p:pic>
        <p:nvPicPr>
          <p:cNvPr id="10" name="Image 9" descr="defautW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80928"/>
            <a:ext cx="3580953" cy="2807906"/>
          </a:xfrm>
          <a:prstGeom prst="rect">
            <a:avLst/>
          </a:prstGeom>
        </p:spPr>
      </p:pic>
      <p:pic>
        <p:nvPicPr>
          <p:cNvPr id="12" name="Image 11" descr="comparateu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4293096"/>
            <a:ext cx="2212801" cy="1735107"/>
          </a:xfrm>
          <a:prstGeom prst="rect">
            <a:avLst/>
          </a:prstGeom>
        </p:spPr>
      </p:pic>
      <p:pic>
        <p:nvPicPr>
          <p:cNvPr id="13" name="Image 12" descr="defautcompen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5569425"/>
            <a:ext cx="3138061" cy="1288575"/>
          </a:xfrm>
          <a:prstGeom prst="rect">
            <a:avLst/>
          </a:prstGeom>
        </p:spPr>
      </p:pic>
      <p:pic>
        <p:nvPicPr>
          <p:cNvPr id="14" name="Image 13" descr="defautcorrig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36096" y="1916832"/>
            <a:ext cx="3550618" cy="2660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2. Choix technique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792088"/>
          </a:xfrm>
        </p:spPr>
        <p:txBody>
          <a:bodyPr/>
          <a:lstStyle/>
          <a:p>
            <a:pPr algn="ctr">
              <a:buNone/>
            </a:pPr>
            <a:r>
              <a:rPr lang="fr-FR" b="1" u="sng" dirty="0" smtClean="0"/>
              <a:t>Monitoring HD</a:t>
            </a:r>
          </a:p>
          <a:p>
            <a:pPr>
              <a:buNone/>
            </a:pPr>
            <a:endParaRPr lang="fr-FR" dirty="0" smtClean="0"/>
          </a:p>
        </p:txBody>
      </p:sp>
      <p:pic>
        <p:nvPicPr>
          <p:cNvPr id="7" name="Image 6" descr="monitor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844824"/>
            <a:ext cx="7619350" cy="4859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 descr="monitoringP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377038"/>
            <a:ext cx="3194557" cy="5480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ZoneTexte 8"/>
          <p:cNvSpPr txBox="1"/>
          <p:nvPr/>
        </p:nvSpPr>
        <p:spPr>
          <a:xfrm>
            <a:off x="3563888" y="2492896"/>
            <a:ext cx="54006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 - 1 moniteur HD 20’’</a:t>
            </a:r>
          </a:p>
          <a:p>
            <a:pPr>
              <a:buFontTx/>
              <a:buChar char="-"/>
            </a:pPr>
            <a:endParaRPr lang="fr-FR" sz="1000" dirty="0" smtClean="0"/>
          </a:p>
          <a:p>
            <a:r>
              <a:rPr lang="fr-FR" sz="3200" dirty="0" smtClean="0"/>
              <a:t> - 1 moniteur HD </a:t>
            </a:r>
            <a:r>
              <a:rPr lang="fr-FR" sz="3200" dirty="0" err="1" smtClean="0"/>
              <a:t>Plura</a:t>
            </a:r>
            <a:r>
              <a:rPr lang="fr-FR" sz="3200" dirty="0" smtClean="0"/>
              <a:t> 7’’</a:t>
            </a:r>
          </a:p>
          <a:p>
            <a:endParaRPr lang="fr-FR" sz="1000" dirty="0" smtClean="0"/>
          </a:p>
          <a:p>
            <a:r>
              <a:rPr lang="fr-FR" sz="3200" dirty="0" smtClean="0"/>
              <a:t> - 1 Oscilloscope numérique        </a:t>
            </a:r>
            <a:r>
              <a:rPr lang="fr-FR" sz="3200" dirty="0" err="1" smtClean="0"/>
              <a:t>Tecktronix</a:t>
            </a:r>
            <a:endParaRPr lang="fr-FR" sz="3200" dirty="0" smtClean="0"/>
          </a:p>
          <a:p>
            <a:pPr>
              <a:buFontTx/>
              <a:buChar char="-"/>
            </a:pPr>
            <a:endParaRPr lang="fr-FR" sz="1000" dirty="0" smtClean="0"/>
          </a:p>
          <a:p>
            <a:r>
              <a:rPr lang="fr-FR" sz="3200" dirty="0" smtClean="0"/>
              <a:t> - 1 Bras magique</a:t>
            </a:r>
          </a:p>
          <a:p>
            <a:endParaRPr lang="fr-FR" sz="1000" dirty="0" smtClean="0"/>
          </a:p>
          <a:p>
            <a:r>
              <a:rPr lang="fr-FR" sz="3200" dirty="0" smtClean="0"/>
              <a:t> - 1 Moniteur de reportage</a:t>
            </a:r>
            <a:endParaRPr lang="fr-FR" sz="3200" dirty="0"/>
          </a:p>
        </p:txBody>
      </p:sp>
      <p:sp>
        <p:nvSpPr>
          <p:cNvPr id="10" name="ZoneTexte 9"/>
          <p:cNvSpPr txBox="1"/>
          <p:nvPr/>
        </p:nvSpPr>
        <p:spPr>
          <a:xfrm>
            <a:off x="3563888" y="2492896"/>
            <a:ext cx="54006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- 1 moniteur HD 20’’</a:t>
            </a:r>
          </a:p>
          <a:p>
            <a:pPr>
              <a:buFontTx/>
              <a:buChar char="-"/>
            </a:pPr>
            <a:endParaRPr lang="fr-FR" sz="10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fr-FR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- 1 moniteur HD </a:t>
            </a:r>
            <a:r>
              <a:rPr lang="fr-FR" sz="32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Plura</a:t>
            </a:r>
            <a:r>
              <a:rPr lang="fr-FR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7’’</a:t>
            </a:r>
          </a:p>
          <a:p>
            <a:endParaRPr lang="fr-FR" sz="10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fr-FR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- 1 Oscilloscope numérique        </a:t>
            </a:r>
            <a:r>
              <a:rPr lang="fr-FR" sz="320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Tecktronix</a:t>
            </a:r>
            <a:endParaRPr lang="fr-FR" sz="32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>
              <a:buFontTx/>
              <a:buChar char="-"/>
            </a:pPr>
            <a:endParaRPr lang="fr-FR" sz="10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fr-FR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- 1 Bras magique</a:t>
            </a:r>
          </a:p>
          <a:p>
            <a:endParaRPr lang="fr-FR" sz="10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fr-FR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- 1 Moniteur de reportage</a:t>
            </a:r>
            <a:endParaRPr lang="fr-FR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2. Choix technique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968552"/>
          </a:xfrm>
        </p:spPr>
        <p:txBody>
          <a:bodyPr/>
          <a:lstStyle/>
          <a:p>
            <a:pPr algn="ctr">
              <a:buNone/>
            </a:pPr>
            <a:r>
              <a:rPr lang="fr-FR" b="1" u="sng" dirty="0" smtClean="0"/>
              <a:t>Monitoring HF</a:t>
            </a:r>
          </a:p>
          <a:p>
            <a:pPr>
              <a:buNone/>
            </a:pPr>
            <a:endParaRPr lang="fr-FR" dirty="0" smtClean="0"/>
          </a:p>
        </p:txBody>
      </p:sp>
      <p:pic>
        <p:nvPicPr>
          <p:cNvPr id="9" name="Image 8" descr="0f3208282e340009fd1881cea562565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289946">
            <a:off x="4887889" y="2681870"/>
            <a:ext cx="4269957" cy="3198748"/>
          </a:xfrm>
          <a:prstGeom prst="rect">
            <a:avLst/>
          </a:prstGeom>
        </p:spPr>
      </p:pic>
      <p:pic>
        <p:nvPicPr>
          <p:cNvPr id="10" name="Image 9" descr="camerahf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2496575"/>
            <a:ext cx="2153576" cy="2789606"/>
          </a:xfrm>
          <a:prstGeom prst="rect">
            <a:avLst/>
          </a:prstGeom>
        </p:spPr>
      </p:pic>
      <p:pic>
        <p:nvPicPr>
          <p:cNvPr id="11" name="Image 10" descr="transvideo_titan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1704487"/>
            <a:ext cx="2729580" cy="4017032"/>
          </a:xfrm>
          <a:prstGeom prst="rect">
            <a:avLst/>
          </a:prstGeom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 rot="21380446">
            <a:off x="492241" y="2847281"/>
            <a:ext cx="8237984" cy="1427994"/>
          </a:xfrm>
          <a:prstGeom prst="rect">
            <a:avLst/>
          </a:prstGeom>
          <a:solidFill>
            <a:srgbClr val="EEECE1">
              <a:alpha val="43922"/>
            </a:srgbClr>
          </a:solidFill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400" b="1" i="0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rawing Blood" pitchFamily="2" charset="-79"/>
              <a:ea typeface="Drawing Blood" pitchFamily="2" charset="-79"/>
              <a:cs typeface="Drawing Blood" pitchFamily="2" charset="-79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54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Old Stamper" pitchFamily="2" charset="0"/>
                <a:ea typeface="Drawing Blood" pitchFamily="2" charset="-79"/>
                <a:cs typeface="Drawing Blood" pitchFamily="2" charset="-79"/>
              </a:rPr>
              <a:t>Solution</a:t>
            </a:r>
            <a:r>
              <a:rPr lang="fr-FR" sz="5400" b="1" dirty="0" smtClean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Old Stamper" pitchFamily="2" charset="0"/>
                <a:ea typeface="Drawing Blood" pitchFamily="2" charset="-79"/>
                <a:cs typeface="Drawing Blood" pitchFamily="2" charset="-79"/>
              </a:rPr>
              <a:t> </a:t>
            </a:r>
            <a:r>
              <a:rPr lang="fr-FR" sz="5400" b="1" dirty="0" err="1" smtClean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Old Stamper" pitchFamily="2" charset="0"/>
                <a:ea typeface="Drawing Blood" pitchFamily="2" charset="-79"/>
                <a:cs typeface="Drawing Blood" pitchFamily="2" charset="-79"/>
              </a:rPr>
              <a:t>abandonnee</a:t>
            </a:r>
            <a:endParaRPr lang="fr-FR" sz="5400" b="1" dirty="0" smtClean="0"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Old Stamper" pitchFamily="2" charset="0"/>
              <a:ea typeface="Drawing Blood" pitchFamily="2" charset="-79"/>
              <a:cs typeface="Drawing Blood" pitchFamily="2" charset="-79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5400" b="1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Old Stamper" pitchFamily="2" charset="0"/>
                <a:ea typeface="Drawing Blood" pitchFamily="2" charset="-79"/>
                <a:cs typeface="Drawing Blood" pitchFamily="2" charset="-79"/>
              </a:rPr>
              <a:t>(pas la bonne police, normalement c un tampon)</a:t>
            </a:r>
            <a:endParaRPr kumimoji="0" lang="fr-FR" sz="5400" b="1" i="0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Old Stamper" pitchFamily="2" charset="0"/>
              <a:ea typeface="Drawing Blood" pitchFamily="2" charset="-79"/>
              <a:cs typeface="Drawing Blood" pitchFamily="2" charset="-79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85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385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000000">
              <a:alpha val="29020"/>
            </a:srgbClr>
          </a:solidFill>
        </p:spPr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Projet#4 : Court métrage</a:t>
            </a:r>
            <a:endParaRPr lang="fr-FR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608" y="2420888"/>
            <a:ext cx="7283152" cy="3052936"/>
          </a:xfrm>
        </p:spPr>
        <p:txBody>
          <a:bodyPr/>
          <a:lstStyle/>
          <a:p>
            <a:pPr>
              <a:buNone/>
            </a:pPr>
            <a:r>
              <a:rPr lang="fr-FR" dirty="0" smtClean="0">
                <a:solidFill>
                  <a:schemeClr val="bg1"/>
                </a:solidFill>
              </a:rPr>
              <a:t>	Marine AILLOT  		#gestion</a:t>
            </a:r>
          </a:p>
          <a:p>
            <a:pPr>
              <a:buNone/>
            </a:pPr>
            <a:r>
              <a:rPr lang="fr-FR" dirty="0" smtClean="0">
                <a:solidFill>
                  <a:schemeClr val="bg1"/>
                </a:solidFill>
              </a:rPr>
              <a:t>	Gaël BARBET 			#image</a:t>
            </a:r>
          </a:p>
          <a:p>
            <a:pPr>
              <a:buNone/>
            </a:pPr>
            <a:r>
              <a:rPr lang="fr-FR" dirty="0" smtClean="0">
                <a:solidFill>
                  <a:schemeClr val="bg1"/>
                </a:solidFill>
              </a:rPr>
              <a:t>	Sybil MERCIER		          #montage</a:t>
            </a:r>
          </a:p>
          <a:p>
            <a:pPr>
              <a:buNone/>
            </a:pPr>
            <a:r>
              <a:rPr lang="fr-FR" dirty="0" smtClean="0">
                <a:solidFill>
                  <a:schemeClr val="bg1"/>
                </a:solidFill>
              </a:rPr>
              <a:t>	Antony SOLER 		#son</a:t>
            </a:r>
          </a:p>
          <a:p>
            <a:pPr>
              <a:buNone/>
            </a:pPr>
            <a:r>
              <a:rPr lang="fr-FR" dirty="0" smtClean="0">
                <a:solidFill>
                  <a:schemeClr val="bg1"/>
                </a:solidFill>
              </a:rPr>
              <a:t>	Jérémie VICTOR		#exploitation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pyrus" charset="0"/>
                <a:ea typeface="+mn-ea"/>
                <a:cs typeface="Papyrus" charset="0"/>
              </a:rPr>
              <a:t>3. Production technico-artistique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Image 4" descr="mltkam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268760"/>
            <a:ext cx="8172400" cy="5448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0" y="1124744"/>
            <a:ext cx="9144000" cy="5733256"/>
          </a:xfrm>
          <a:prstGeom prst="rect">
            <a:avLst/>
          </a:prstGeom>
          <a:solidFill>
            <a:srgbClr val="2E2E2E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PANTH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320480"/>
            <a:ext cx="3751344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 descr="SKATE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5400600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5240760" y="-1312987"/>
            <a:ext cx="3477072" cy="2077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fr-FR" sz="3200" b="1" u="sng" dirty="0" smtClean="0">
                <a:solidFill>
                  <a:schemeClr val="bg1"/>
                </a:solidFill>
              </a:rPr>
              <a:t>PANTHER III</a:t>
            </a:r>
          </a:p>
          <a:p>
            <a:pPr algn="ctr">
              <a:buNone/>
            </a:pPr>
            <a:r>
              <a:rPr kumimoji="0" lang="fr-FR" sz="320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120</a:t>
            </a:r>
            <a:r>
              <a:rPr kumimoji="0" lang="fr-FR" sz="3200" i="0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kilos</a:t>
            </a:r>
          </a:p>
          <a:p>
            <a:pPr algn="ctr">
              <a:buNone/>
            </a:pPr>
            <a:r>
              <a:rPr lang="fr-FR" sz="3200" dirty="0" smtClean="0">
                <a:solidFill>
                  <a:schemeClr val="bg1"/>
                </a:solidFill>
              </a:rPr>
              <a:t>500 €/jour</a:t>
            </a:r>
            <a:endParaRPr kumimoji="0" lang="fr-FR" sz="3200" i="0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>
              <a:buNone/>
            </a:pPr>
            <a:endParaRPr kumimoji="0" lang="fr-FR" sz="320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755576" y="-1312987"/>
            <a:ext cx="3477072" cy="2077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fr-FR" sz="3200" b="1" u="sng" dirty="0" smtClean="0">
                <a:solidFill>
                  <a:schemeClr val="bg1"/>
                </a:solidFill>
              </a:rPr>
              <a:t>Le « SKATE »</a:t>
            </a:r>
          </a:p>
          <a:p>
            <a:pPr algn="ctr">
              <a:buNone/>
            </a:pPr>
            <a:r>
              <a:rPr kumimoji="0" lang="fr-FR" sz="320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r>
              <a:rPr kumimoji="0" lang="fr-FR" sz="3200" i="0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kilos</a:t>
            </a:r>
          </a:p>
          <a:p>
            <a:pPr algn="ctr">
              <a:buNone/>
            </a:pPr>
            <a:r>
              <a:rPr lang="fr-FR" sz="3200" dirty="0" smtClean="0">
                <a:solidFill>
                  <a:schemeClr val="bg1"/>
                </a:solidFill>
              </a:rPr>
              <a:t>50 €/jour</a:t>
            </a:r>
            <a:endParaRPr kumimoji="0" lang="fr-FR" sz="3200" i="0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>
              <a:buNone/>
            </a:pPr>
            <a:endParaRPr kumimoji="0" lang="fr-FR" sz="320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124744"/>
            <a:ext cx="9144000" cy="5733256"/>
          </a:xfrm>
          <a:prstGeom prst="rect">
            <a:avLst/>
          </a:prstGeom>
          <a:solidFill>
            <a:srgbClr val="2E2E2E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 descr="rapptriax 1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3808" y="1268760"/>
            <a:ext cx="3838099" cy="5431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angle 17"/>
          <p:cNvSpPr/>
          <p:nvPr/>
        </p:nvSpPr>
        <p:spPr>
          <a:xfrm>
            <a:off x="0" y="1124744"/>
            <a:ext cx="9144000" cy="5733256"/>
          </a:xfrm>
          <a:prstGeom prst="rect">
            <a:avLst/>
          </a:prstGeom>
          <a:solidFill>
            <a:srgbClr val="2E2E2E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 descr="MAINTNANC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5220816"/>
            <a:ext cx="8113684" cy="872480"/>
          </a:xfrm>
          <a:prstGeom prst="rect">
            <a:avLst/>
          </a:prstGeom>
          <a:ln w="38100" cap="sq">
            <a:solidFill>
              <a:srgbClr val="FF0000">
                <a:alpha val="80000"/>
              </a:srgbClr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21" name="Image 20" descr="MAINTNANC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5517232"/>
            <a:ext cx="3240360" cy="360040"/>
          </a:xfrm>
          <a:prstGeom prst="rect">
            <a:avLst/>
          </a:prstGeom>
          <a:ln w="38100" cap="sq">
            <a:solidFill>
              <a:srgbClr val="FF0000">
                <a:alpha val="80000"/>
              </a:srgbClr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2" grpId="0"/>
      <p:bldP spid="12" grpId="1"/>
      <p:bldP spid="12" grpId="2"/>
      <p:bldP spid="13" grpId="0"/>
      <p:bldP spid="13" grpId="1"/>
      <p:bldP spid="13" grpId="2"/>
      <p:bldP spid="15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3. Production technico-artistique</a:t>
            </a:r>
            <a:endParaRPr lang="fr-FR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Image 9" descr="snapsybil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124744"/>
            <a:ext cx="8460432" cy="56428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1124744"/>
            <a:ext cx="9144000" cy="5733256"/>
          </a:xfrm>
          <a:prstGeom prst="rect">
            <a:avLst/>
          </a:prstGeom>
          <a:solidFill>
            <a:srgbClr val="2E2E2E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aroldsnap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2492896"/>
            <a:ext cx="3422154" cy="2737723"/>
          </a:xfrm>
          <a:prstGeom prst="rect">
            <a:avLst/>
          </a:prstGeom>
        </p:spPr>
      </p:pic>
      <p:pic>
        <p:nvPicPr>
          <p:cNvPr id="18" name="Image 17" descr="Plan ludvigsnap1.png"/>
          <p:cNvPicPr>
            <a:picLocks noChangeAspect="1"/>
          </p:cNvPicPr>
          <p:nvPr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539552" y="2492896"/>
            <a:ext cx="3327758" cy="2662206"/>
          </a:xfrm>
          <a:prstGeom prst="rect">
            <a:avLst/>
          </a:prstGeom>
        </p:spPr>
      </p:pic>
      <p:pic>
        <p:nvPicPr>
          <p:cNvPr id="19" name="Image 18" descr="aroldsnap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2492896"/>
            <a:ext cx="3422154" cy="2737723"/>
          </a:xfrm>
          <a:prstGeom prst="rect">
            <a:avLst/>
          </a:prstGeom>
        </p:spPr>
      </p:pic>
      <p:pic>
        <p:nvPicPr>
          <p:cNvPr id="20" name="Image 19" descr="Plan ludvigsnap2.png"/>
          <p:cNvPicPr>
            <a:picLocks noChangeAspect="1"/>
          </p:cNvPicPr>
          <p:nvPr/>
        </p:nvPicPr>
        <p:blipFill>
          <a:blip r:embed="rId7" cstate="print">
            <a:lum/>
          </a:blip>
          <a:stretch>
            <a:fillRect/>
          </a:stretch>
        </p:blipFill>
        <p:spPr>
          <a:xfrm>
            <a:off x="539552" y="2492896"/>
            <a:ext cx="3327758" cy="2662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3. Production technico-artistique</a:t>
            </a:r>
            <a:endParaRPr lang="fr-FR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ctr">
              <a:buNone/>
            </a:pPr>
            <a:r>
              <a:rPr lang="fr-FR" sz="3200" b="1" u="sng" dirty="0" smtClean="0"/>
              <a:t>Multi-caméras SD 4/3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3200" dirty="0" smtClean="0"/>
              <a:t>Enregistrement sur :</a:t>
            </a:r>
          </a:p>
          <a:p>
            <a:r>
              <a:rPr lang="fr-FR" sz="3200" dirty="0" smtClean="0"/>
              <a:t>	- AJ-D960  </a:t>
            </a:r>
            <a:r>
              <a:rPr lang="fr-FR" sz="3200" dirty="0" err="1" smtClean="0"/>
              <a:t>DVCPro</a:t>
            </a:r>
            <a:r>
              <a:rPr lang="fr-FR" sz="3200" dirty="0" smtClean="0"/>
              <a:t>-50  4:2:2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3200" dirty="0" smtClean="0"/>
              <a:t>		- </a:t>
            </a:r>
            <a:r>
              <a:rPr lang="fr-FR" sz="3200" dirty="0" err="1" smtClean="0"/>
              <a:t>Ingest</a:t>
            </a:r>
            <a:r>
              <a:rPr lang="fr-FR" sz="3200" dirty="0" smtClean="0"/>
              <a:t> AVID  4:2:0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3200" dirty="0" smtClean="0"/>
              <a:t>Incrustation en postproduction des travelling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sans</a:t>
            </a:r>
            <a:r>
              <a:rPr kumimoji="0" lang="fr-FR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utilisation de points de </a:t>
            </a:r>
            <a:r>
              <a:rPr kumimoji="0" lang="fr-FR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tracking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3. Production technico-artistique</a:t>
            </a:r>
            <a:endParaRPr lang="fr-FR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395536" y="141277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fr-FR" sz="3200" b="1" u="sng" dirty="0" smtClean="0"/>
              <a:t>Postproduction du multi-caméras SD 4/3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Image 4" descr="test tracking 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2132856"/>
            <a:ext cx="7308304" cy="4567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3. Production technico-artistique</a:t>
            </a:r>
            <a:endParaRPr lang="fr-FR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395536" y="141277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fr-FR" sz="3200" b="1" u="sng" dirty="0" smtClean="0"/>
              <a:t>Postproduction du multi-caméras SD 4/3</a:t>
            </a:r>
          </a:p>
          <a:p>
            <a:pPr algn="ctr">
              <a:buNone/>
            </a:pPr>
            <a:endParaRPr lang="fr-FR" sz="3200" b="1" u="sng" dirty="0" smtClean="0"/>
          </a:p>
          <a:p>
            <a:pPr algn="ctr">
              <a:buNone/>
            </a:pPr>
            <a:endParaRPr lang="fr-FR" sz="3200" dirty="0" smtClean="0"/>
          </a:p>
          <a:p>
            <a:pPr algn="ctr">
              <a:buNone/>
            </a:pPr>
            <a:r>
              <a:rPr lang="fr-FR" sz="3200" dirty="0" smtClean="0"/>
              <a:t>Extrait du </a:t>
            </a:r>
            <a:r>
              <a:rPr lang="fr-FR" sz="3200" dirty="0" err="1" smtClean="0"/>
              <a:t>multicam</a:t>
            </a:r>
            <a:r>
              <a:rPr lang="fr-FR" sz="3200" dirty="0" smtClean="0"/>
              <a:t> final sur MASTER</a:t>
            </a:r>
          </a:p>
          <a:p>
            <a:pPr algn="ctr">
              <a:buNone/>
            </a:pPr>
            <a:r>
              <a:rPr lang="fr-FR" sz="3200" dirty="0" smtClean="0"/>
              <a:t>À  partir de ; 10 : 05 : 44 : 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3. Production technico-artistique</a:t>
            </a:r>
            <a:endParaRPr lang="fr-FR" dirty="0"/>
          </a:p>
        </p:txBody>
      </p:sp>
      <p:pic>
        <p:nvPicPr>
          <p:cNvPr id="6" name="Image 5" descr="wavemult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484784"/>
            <a:ext cx="7254359" cy="2992855"/>
          </a:xfrm>
          <a:prstGeom prst="rect">
            <a:avLst/>
          </a:prstGeom>
        </p:spPr>
      </p:pic>
      <p:pic>
        <p:nvPicPr>
          <p:cNvPr id="7" name="Image 6" descr="wavet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429000"/>
            <a:ext cx="8388424" cy="264092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43608" y="4941168"/>
            <a:ext cx="46805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002060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</a:rPr>
              <a:t>Image 4/3 originale :</a:t>
            </a:r>
          </a:p>
          <a:p>
            <a:r>
              <a:rPr lang="fr-FR" sz="3200" dirty="0" smtClean="0">
                <a:solidFill>
                  <a:srgbClr val="002060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</a:rPr>
              <a:t>    - Noirs à 15-20 </a:t>
            </a:r>
            <a:r>
              <a:rPr lang="fr-FR" sz="3200" dirty="0" err="1" smtClean="0">
                <a:solidFill>
                  <a:srgbClr val="002060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</a:rPr>
              <a:t>mVolts</a:t>
            </a:r>
            <a:endParaRPr lang="fr-FR" sz="3200" dirty="0" smtClean="0">
              <a:solidFill>
                <a:srgbClr val="002060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</a:endParaRPr>
          </a:p>
          <a:p>
            <a:r>
              <a:rPr lang="fr-FR" sz="3200" dirty="0" smtClean="0">
                <a:solidFill>
                  <a:srgbClr val="002060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</a:rPr>
              <a:t>    - Blancs à 700 </a:t>
            </a:r>
            <a:r>
              <a:rPr lang="fr-FR" sz="3200" dirty="0" err="1" smtClean="0">
                <a:solidFill>
                  <a:srgbClr val="002060"/>
                </a:solidFill>
                <a:effectLst>
                  <a:outerShdw blurRad="50800" dist="38100" algn="l" rotWithShape="0">
                    <a:schemeClr val="tx1">
                      <a:alpha val="40000"/>
                    </a:schemeClr>
                  </a:outerShdw>
                </a:effectLst>
              </a:rPr>
              <a:t>mVolts</a:t>
            </a:r>
            <a:endParaRPr lang="fr-FR" sz="3200" dirty="0" smtClean="0">
              <a:solidFill>
                <a:srgbClr val="002060"/>
              </a:solidFill>
              <a:effectLst>
                <a:outerShdw blurRad="50800" dist="38100" algn="l" rotWithShape="0">
                  <a:schemeClr val="tx1">
                    <a:alpha val="40000"/>
                  </a:schemeClr>
                </a:outerShdw>
              </a:effectLst>
            </a:endParaRP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971600" y="1628800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Image 4/3 incrusté dans l’image 16/9 :</a:t>
            </a:r>
          </a:p>
          <a:p>
            <a:r>
              <a:rPr lang="fr-FR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    - Noirs à 100 </a:t>
            </a:r>
            <a:r>
              <a:rPr lang="fr-FR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mVolts</a:t>
            </a:r>
            <a:endParaRPr lang="fr-FR" sz="3200" dirty="0" smtClean="0">
              <a:solidFill>
                <a:srgbClr val="FF0000"/>
              </a:solidFill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a:endParaRPr>
          </a:p>
          <a:p>
            <a:r>
              <a:rPr lang="fr-FR" sz="32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    - Blancs à 650 </a:t>
            </a:r>
            <a:r>
              <a:rPr lang="fr-FR" sz="32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mVolts</a:t>
            </a:r>
            <a:endParaRPr lang="fr-FR" sz="3200" dirty="0" smtClean="0">
              <a:solidFill>
                <a:srgbClr val="FF0000"/>
              </a:solidFill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/>
          <p:cNvSpPr txBox="1">
            <a:spLocks/>
          </p:cNvSpPr>
          <p:nvPr/>
        </p:nvSpPr>
        <p:spPr>
          <a:xfrm>
            <a:off x="0" y="1124744"/>
            <a:ext cx="8579296" cy="59046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3200" noProof="0" dirty="0" smtClean="0">
                <a:effectLst>
                  <a:outerShdw blurRad="50800" dist="38100" dir="2700000" sx="101000" sy="101000" algn="tl" rotWithShape="0">
                    <a:srgbClr val="00B050">
                      <a:alpha val="61000"/>
                    </a:srgbClr>
                  </a:outerShdw>
                </a:effectLst>
                <a:latin typeface="Invaders" pitchFamily="2" charset="0"/>
              </a:rPr>
              <a:t>Là en fait il faut avoir la police spéciale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3200" dirty="0">
                <a:effectLst>
                  <a:outerShdw blurRad="50800" dist="38100" dir="2700000" sx="101000" sy="101000" algn="tl" rotWithShape="0">
                    <a:srgbClr val="00B050">
                      <a:alpha val="61000"/>
                    </a:srgbClr>
                  </a:outerShdw>
                </a:effectLst>
                <a:latin typeface="Invaders" pitchFamily="2" charset="0"/>
              </a:rPr>
              <a:t> </a:t>
            </a:r>
            <a:r>
              <a:rPr lang="fr-FR" sz="3200" dirty="0" smtClean="0">
                <a:effectLst>
                  <a:outerShdw blurRad="50800" dist="38100" dir="2700000" sx="101000" sy="101000" algn="tl" rotWithShape="0">
                    <a:srgbClr val="00B050">
                      <a:alpha val="61000"/>
                    </a:srgbClr>
                  </a:outerShdw>
                </a:effectLst>
                <a:latin typeface="Invaders" pitchFamily="2" charset="0"/>
              </a:rPr>
              <a:t>et ça fait comme le jeu </a:t>
            </a:r>
            <a:r>
              <a:rPr lang="fr-FR" sz="3200" dirty="0" err="1" smtClean="0">
                <a:effectLst>
                  <a:outerShdw blurRad="50800" dist="38100" dir="2700000" sx="101000" sy="101000" algn="tl" rotWithShape="0">
                    <a:srgbClr val="00B050">
                      <a:alpha val="61000"/>
                    </a:srgbClr>
                  </a:outerShdw>
                </a:effectLst>
                <a:latin typeface="Invaders" pitchFamily="2" charset="0"/>
              </a:rPr>
              <a:t>space</a:t>
            </a:r>
            <a:r>
              <a:rPr lang="fr-FR" sz="3200" dirty="0" smtClean="0">
                <a:effectLst>
                  <a:outerShdw blurRad="50800" dist="38100" dir="2700000" sx="101000" sy="101000" algn="tl" rotWithShape="0">
                    <a:srgbClr val="00B050">
                      <a:alpha val="61000"/>
                    </a:srgbClr>
                  </a:outerShdw>
                </a:effectLst>
                <a:latin typeface="Invaders" pitchFamily="2" charset="0"/>
              </a:rPr>
              <a:t> </a:t>
            </a:r>
            <a:r>
              <a:rPr lang="fr-FR" sz="3200" dirty="0" err="1" smtClean="0">
                <a:effectLst>
                  <a:outerShdw blurRad="50800" dist="38100" dir="2700000" sx="101000" sy="101000" algn="tl" rotWithShape="0">
                    <a:srgbClr val="00B050">
                      <a:alpha val="61000"/>
                    </a:srgbClr>
                  </a:outerShdw>
                </a:effectLst>
                <a:latin typeface="Invaders" pitchFamily="2" charset="0"/>
              </a:rPr>
              <a:t>invader</a:t>
            </a:r>
            <a:endParaRPr lang="fr-FR" sz="3200" smtClean="0">
              <a:effectLst>
                <a:outerShdw blurRad="50800" dist="38100" dir="2700000" sx="101000" sy="101000" algn="tl" rotWithShape="0">
                  <a:srgbClr val="00B050">
                    <a:alpha val="61000"/>
                  </a:srgbClr>
                </a:outerShdw>
              </a:effectLst>
              <a:latin typeface="Invaders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3200" noProof="0" smtClean="0">
                <a:effectLst>
                  <a:outerShdw blurRad="50800" dist="38100" dir="2700000" sx="101000" sy="101000" algn="tl" rotWithShape="0">
                    <a:srgbClr val="00B050">
                      <a:alpha val="61000"/>
                    </a:srgbClr>
                  </a:outerShdw>
                </a:effectLst>
                <a:latin typeface="Invaders" pitchFamily="2" charset="0"/>
              </a:rPr>
              <a:t>ABABABABABAB</a:t>
            </a:r>
            <a:endParaRPr lang="fr-FR" sz="3200" noProof="0" dirty="0" smtClean="0">
              <a:effectLst>
                <a:outerShdw blurRad="50800" dist="38100" dir="2700000" sx="101000" sy="101000" algn="tl" rotWithShape="0">
                  <a:srgbClr val="00B050">
                    <a:alpha val="61000"/>
                  </a:srgbClr>
                </a:outerShdw>
              </a:effectLst>
              <a:latin typeface="Invaders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000" dirty="0" smtClean="0">
              <a:effectLst>
                <a:outerShdw blurRad="50800" dist="38100" dir="2700000" sx="101000" sy="101000" algn="tl" rotWithShape="0">
                  <a:srgbClr val="00B050">
                    <a:alpha val="61000"/>
                  </a:srgbClr>
                </a:outerShdw>
              </a:effectLst>
              <a:latin typeface="Invaders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3200" noProof="0" dirty="0" smtClean="0">
                <a:effectLst>
                  <a:outerShdw blurRad="50800" dist="38100" dir="2700000" sx="101000" sy="101000" algn="tl" rotWithShape="0">
                    <a:srgbClr val="00B050">
                      <a:alpha val="61000"/>
                    </a:srgbClr>
                  </a:outerShdw>
                </a:effectLst>
                <a:latin typeface="Invaders" pitchFamily="2" charset="0"/>
              </a:rPr>
              <a:t>CCCCCCCCCCCCC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000" dirty="0" smtClean="0">
              <a:effectLst>
                <a:outerShdw blurRad="50800" dist="38100" dir="2700000" sx="101000" sy="101000" algn="tl" rotWithShape="0">
                  <a:srgbClr val="00B050">
                    <a:alpha val="61000"/>
                  </a:srgbClr>
                </a:outerShdw>
              </a:effectLst>
              <a:latin typeface="Invaders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3200" dirty="0" smtClean="0">
                <a:effectLst>
                  <a:outerShdw blurRad="50800" dist="38100" dir="2700000" sx="101000" sy="101000" algn="tl" rotWithShape="0">
                    <a:srgbClr val="00B050">
                      <a:alpha val="61000"/>
                    </a:srgbClr>
                  </a:outerShdw>
                </a:effectLst>
                <a:latin typeface="Invaders" pitchFamily="2" charset="0"/>
              </a:rPr>
              <a:t>XXXXXXXXXXXXX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100" dirty="0" smtClean="0">
              <a:effectLst>
                <a:outerShdw blurRad="50800" dist="38100" dir="2700000" sx="101000" sy="101000" algn="tl" rotWithShape="0">
                  <a:srgbClr val="00B050">
                    <a:alpha val="61000"/>
                  </a:srgbClr>
                </a:outerShdw>
              </a:effectLst>
              <a:latin typeface="Invaders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3200" dirty="0" smtClean="0">
                <a:effectLst>
                  <a:outerShdw blurRad="50800" dist="38100" dir="2700000" sx="101000" sy="101000" algn="tl" rotWithShape="0">
                    <a:srgbClr val="00B050">
                      <a:alpha val="61000"/>
                    </a:srgbClr>
                  </a:outerShdw>
                </a:effectLst>
                <a:latin typeface="Invaders" pitchFamily="2" charset="0"/>
              </a:rPr>
              <a:t> ZZZZZZZZZZZZZZZZZ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100" dirty="0" smtClean="0">
              <a:effectLst>
                <a:outerShdw blurRad="50800" dist="38100" dir="2700000" sx="101000" sy="101000" algn="tl" rotWithShape="0">
                  <a:srgbClr val="00B050">
                    <a:alpha val="61000"/>
                  </a:srgbClr>
                </a:outerShdw>
              </a:effectLst>
              <a:latin typeface="Invaders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3200" dirty="0" smtClean="0">
                <a:effectLst>
                  <a:outerShdw blurRad="50800" dist="38100" dir="2700000" sx="101000" sy="101000" algn="tl" rotWithShape="0">
                    <a:srgbClr val="00B050">
                      <a:alpha val="61000"/>
                    </a:srgbClr>
                  </a:outerShdw>
                </a:effectLst>
                <a:latin typeface="Invaders" pitchFamily="2" charset="0"/>
              </a:rPr>
              <a:t>EEEEEEEEEEEEEEEEE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100" dirty="0" smtClean="0">
                <a:effectLst>
                  <a:outerShdw blurRad="50800" dist="38100" dir="2700000" sx="101000" sy="101000" algn="tl" rotWithShape="0">
                    <a:srgbClr val="00B050">
                      <a:alpha val="61000"/>
                    </a:srgbClr>
                  </a:outerShdw>
                </a:effectLst>
                <a:latin typeface="Invaders" pitchFamily="2" charset="0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3200" dirty="0" smtClean="0">
                <a:effectLst>
                  <a:outerShdw blurRad="50800" dist="38100" dir="2700000" sx="101000" sy="101000" algn="tl" rotWithShape="0">
                    <a:srgbClr val="00B050">
                      <a:alpha val="61000"/>
                    </a:srgbClr>
                  </a:outerShdw>
                </a:effectLst>
                <a:latin typeface="Invaders" pitchFamily="2" charset="0"/>
              </a:rPr>
              <a:t>AAAAAAAAAAAA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100" dirty="0" smtClean="0">
              <a:effectLst>
                <a:outerShdw blurRad="50800" dist="38100" dir="2700000" sx="101000" sy="101000" algn="tl" rotWithShape="0">
                  <a:srgbClr val="00B050">
                    <a:alpha val="61000"/>
                  </a:srgbClr>
                </a:outerShdw>
              </a:effectLst>
              <a:latin typeface="Invaders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3200" dirty="0" smtClean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00B050">
                      <a:alpha val="61000"/>
                    </a:srgbClr>
                  </a:outerShdw>
                </a:effectLst>
                <a:latin typeface="Invaders" pitchFamily="2" charset="0"/>
              </a:rPr>
              <a:t>RRRRRRRRRRRRRRR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3200" dirty="0" smtClean="0">
                <a:effectLst>
                  <a:outerShdw blurRad="50800" dist="38100" dir="2700000" sx="101000" sy="101000" algn="tl" rotWithShape="0">
                    <a:srgbClr val="00B050">
                      <a:alpha val="61000"/>
                    </a:srgbClr>
                  </a:outerShdw>
                </a:effectLst>
                <a:latin typeface="Invaders" pitchFamily="2" charset="0"/>
              </a:rPr>
              <a:t>  </a:t>
            </a:r>
            <a:endParaRPr lang="fr-FR" sz="3200" dirty="0" smtClean="0">
              <a:latin typeface="Invaders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3200" dirty="0" smtClean="0">
              <a:latin typeface="Invaders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3200" dirty="0" smtClean="0">
              <a:latin typeface="Invaders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3200" dirty="0" smtClean="0">
              <a:latin typeface="Invaders" pitchFamily="2" charset="0"/>
            </a:endParaRPr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fr-FR" sz="4400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3. Production technico-artistique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323528" y="1556792"/>
            <a:ext cx="8579296" cy="590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3200" noProof="0" dirty="0" smtClean="0">
                <a:effectLst>
                  <a:outerShdw blurRad="50800" dist="38100" dir="2700000" sx="101000" sy="101000" algn="tl" rotWithShape="0">
                    <a:srgbClr val="FFFF00">
                      <a:alpha val="40000"/>
                    </a:srgbClr>
                  </a:outerShdw>
                </a:effectLst>
                <a:latin typeface="Invaders" pitchFamily="2" charset="0"/>
              </a:rPr>
              <a:t>CCCCCCCCCCCCC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000" dirty="0" smtClean="0">
              <a:effectLst>
                <a:outerShdw blurRad="50800" dist="38100" dir="2700000" sx="101000" sy="101000" algn="tl" rotWithShape="0">
                  <a:srgbClr val="FFFF00">
                    <a:alpha val="40000"/>
                  </a:srgbClr>
                </a:outerShdw>
              </a:effectLst>
              <a:latin typeface="Invaders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3200" dirty="0" smtClean="0">
                <a:effectLst>
                  <a:outerShdw blurRad="50800" dist="38100" dir="2700000" sx="101000" sy="101000" algn="tl" rotWithShape="0">
                    <a:srgbClr val="FFFF00">
                      <a:alpha val="40000"/>
                    </a:srgbClr>
                  </a:outerShdw>
                </a:effectLst>
                <a:latin typeface="Invaders" pitchFamily="2" charset="0"/>
              </a:rPr>
              <a:t>XXXXXXXXXXXXX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200" dirty="0" smtClean="0">
              <a:effectLst>
                <a:outerShdw blurRad="50800" dist="38100" dir="2700000" sx="101000" sy="101000" algn="tl" rotWithShape="0">
                  <a:srgbClr val="FFFF00">
                    <a:alpha val="40000"/>
                  </a:srgbClr>
                </a:outerShdw>
              </a:effectLst>
              <a:latin typeface="Invaders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3200" dirty="0" smtClean="0">
                <a:effectLst>
                  <a:outerShdw blurRad="50800" dist="38100" dir="2700000" sx="101000" sy="101000" algn="tl" rotWithShape="0">
                    <a:srgbClr val="FFFF00">
                      <a:alpha val="40000"/>
                    </a:srgbClr>
                  </a:outerShdw>
                </a:effectLst>
                <a:latin typeface="Invaders" pitchFamily="2" charset="0"/>
              </a:rPr>
              <a:t>ZZZZZZZZZZZZZZZZZ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200" dirty="0" smtClean="0">
              <a:effectLst>
                <a:outerShdw blurRad="50800" dist="38100" dir="2700000" sx="101000" sy="101000" algn="tl" rotWithShape="0">
                  <a:srgbClr val="FFFF00">
                    <a:alpha val="40000"/>
                  </a:srgbClr>
                </a:outerShdw>
              </a:effectLst>
              <a:latin typeface="Invaders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3200" dirty="0" smtClean="0">
                <a:effectLst>
                  <a:outerShdw blurRad="50800" dist="38100" dir="2700000" sx="101000" sy="101000" algn="tl" rotWithShape="0">
                    <a:srgbClr val="FFFF00">
                      <a:alpha val="40000"/>
                    </a:srgbClr>
                  </a:outerShdw>
                </a:effectLst>
                <a:latin typeface="Invaders" pitchFamily="2" charset="0"/>
              </a:rPr>
              <a:t>EEEEEEEEEEEEEEEEE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000" dirty="0" smtClean="0">
              <a:effectLst>
                <a:outerShdw blurRad="50800" dist="38100" dir="2700000" sx="101000" sy="101000" algn="tl" rotWithShape="0">
                  <a:srgbClr val="FFFF00">
                    <a:alpha val="40000"/>
                  </a:srgbClr>
                </a:outerShdw>
              </a:effectLst>
              <a:latin typeface="Invaders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3200" dirty="0" smtClean="0">
                <a:effectLst>
                  <a:outerShdw blurRad="50800" dist="38100" dir="2700000" sx="101000" sy="101000" algn="tl" rotWithShape="0">
                    <a:srgbClr val="FFFF00">
                      <a:alpha val="40000"/>
                    </a:srgbClr>
                  </a:outerShdw>
                </a:effectLst>
                <a:latin typeface="Invaders" pitchFamily="2" charset="0"/>
              </a:rPr>
              <a:t>AAAAAAAAAAAA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3200" dirty="0" smtClean="0">
                <a:effectLst>
                  <a:outerShdw blurRad="50800" dist="38100" dir="2700000" sx="101000" sy="101000" algn="tl" rotWithShape="0">
                    <a:srgbClr val="FFFF00">
                      <a:alpha val="40000"/>
                    </a:srgbClr>
                  </a:outerShdw>
                </a:effectLst>
                <a:latin typeface="Invaders" pitchFamily="2" charset="0"/>
              </a:rPr>
              <a:t>RRRRRRRRRRRRRRR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 smtClean="0">
              <a:effectLst>
                <a:outerShdw blurRad="50800" dist="38100" dir="2700000" sx="101000" sy="101000" algn="tl" rotWithShape="0">
                  <a:srgbClr val="FFFF00">
                    <a:alpha val="40000"/>
                  </a:srgbClr>
                </a:outerShdw>
              </a:effectLst>
              <a:latin typeface="Invaders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3200" dirty="0" smtClean="0">
                <a:solidFill>
                  <a:schemeClr val="bg1"/>
                </a:solidFill>
                <a:effectLst>
                  <a:outerShdw blurRad="50800" dist="38100" dir="2700000" sx="101000" sy="101000" algn="tl" rotWithShape="0">
                    <a:srgbClr val="FFFF00">
                      <a:alpha val="40000"/>
                    </a:srgbClr>
                  </a:outerShdw>
                </a:effectLst>
                <a:latin typeface="Invaders" pitchFamily="2" charset="0"/>
              </a:rPr>
              <a:t>WWWWWWWWWWWWW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3200" dirty="0" smtClean="0">
              <a:latin typeface="Invaders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3200" dirty="0" smtClean="0">
              <a:latin typeface="Invaders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3200" dirty="0" smtClean="0">
              <a:latin typeface="Invaders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3200" dirty="0" smtClean="0">
              <a:latin typeface="Invaders" pitchFamily="2" charset="0"/>
            </a:endParaRPr>
          </a:p>
        </p:txBody>
      </p:sp>
      <p:pic>
        <p:nvPicPr>
          <p:cNvPr id="14" name="Image 13" descr="logofo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5373216"/>
            <a:ext cx="6349207" cy="1333333"/>
          </a:xfrm>
          <a:prstGeom prst="rect">
            <a:avLst/>
          </a:prstGeom>
        </p:spPr>
      </p:pic>
      <p:pic>
        <p:nvPicPr>
          <p:cNvPr id="15" name="Image 14" descr="punklogofot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1196752"/>
            <a:ext cx="3200755" cy="4436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6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1F618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93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93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19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19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1"/>
                            </p:stCondLst>
                            <p:childTnLst>
                              <p:par>
                                <p:cTn id="28" presetID="3" presetClass="exit" presetSubtype="1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1"/>
                            </p:stCondLst>
                            <p:childTnLst>
                              <p:par>
                                <p:cTn id="35" presetID="1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3. Production technico-artistique</a:t>
            </a:r>
            <a:endParaRPr lang="fr-FR" dirty="0"/>
          </a:p>
        </p:txBody>
      </p:sp>
      <p:pic>
        <p:nvPicPr>
          <p:cNvPr id="5" name="Image 4" descr="fotedit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12776"/>
            <a:ext cx="9144000" cy="5225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3. Production technico-artistique</a:t>
            </a:r>
            <a:endParaRPr lang="fr-FR" dirty="0"/>
          </a:p>
        </p:txBody>
      </p:sp>
      <p:pic>
        <p:nvPicPr>
          <p:cNvPr id="5" name="Image 4" descr="fot anto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048" y="1772816"/>
            <a:ext cx="8316416" cy="4677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0" y="1124744"/>
            <a:ext cx="9144000" cy="5733256"/>
          </a:xfrm>
          <a:prstGeom prst="rect">
            <a:avLst/>
          </a:prstGeom>
          <a:solidFill>
            <a:srgbClr val="2E2E2E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" name="Image 8" descr="frap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564904"/>
            <a:ext cx="6258039" cy="3840159"/>
          </a:xfrm>
          <a:prstGeom prst="rect">
            <a:avLst/>
          </a:prstGeom>
        </p:spPr>
      </p:pic>
      <p:sp>
        <p:nvSpPr>
          <p:cNvPr id="10" name="Espace réservé du contenu 2"/>
          <p:cNvSpPr txBox="1">
            <a:spLocks/>
          </p:cNvSpPr>
          <p:nvPr/>
        </p:nvSpPr>
        <p:spPr>
          <a:xfrm>
            <a:off x="467544" y="119675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Capture HD 1280x720p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35 secondes sur</a:t>
            </a:r>
            <a:r>
              <a:rPr kumimoji="0" lang="fr-FR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le produit final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3. Production technico-artistique</a:t>
            </a:r>
            <a:endParaRPr lang="fr-FR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467544" y="105273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fr-FR" sz="3200" b="1" u="sng" dirty="0" smtClean="0"/>
              <a:t>Chaine import/</a:t>
            </a:r>
            <a:r>
              <a:rPr lang="fr-FR" sz="3200" b="1" u="sng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Image 4" descr="AMASET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2060848"/>
            <a:ext cx="3716072" cy="3528392"/>
          </a:xfrm>
          <a:prstGeom prst="rect">
            <a:avLst/>
          </a:prstGeom>
        </p:spPr>
      </p:pic>
      <p:pic>
        <p:nvPicPr>
          <p:cNvPr id="6" name="Image 5" descr="AMASET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80728" y="2060848"/>
            <a:ext cx="3739322" cy="3550468"/>
          </a:xfrm>
          <a:prstGeom prst="rect">
            <a:avLst/>
          </a:prstGeom>
        </p:spPr>
      </p:pic>
      <p:pic>
        <p:nvPicPr>
          <p:cNvPr id="7" name="Image 6" descr="NEWPJAVI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9712" y="2060848"/>
            <a:ext cx="4926907" cy="3600400"/>
          </a:xfrm>
          <a:prstGeom prst="rect">
            <a:avLst/>
          </a:prstGeom>
        </p:spPr>
      </p:pic>
      <p:pic>
        <p:nvPicPr>
          <p:cNvPr id="9" name="Image 8" descr="link to ama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024" y="1556792"/>
            <a:ext cx="8676456" cy="5232988"/>
          </a:xfrm>
          <a:prstGeom prst="rect">
            <a:avLst/>
          </a:prstGeom>
        </p:spPr>
      </p:pic>
      <p:pic>
        <p:nvPicPr>
          <p:cNvPr id="10" name="Image 9" descr="link to ama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1899" y="1556792"/>
            <a:ext cx="8690581" cy="5256584"/>
          </a:xfrm>
          <a:prstGeom prst="rect">
            <a:avLst/>
          </a:prstGeom>
        </p:spPr>
      </p:pic>
      <p:pic>
        <p:nvPicPr>
          <p:cNvPr id="11" name="Image 10" descr="link to ama 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556792"/>
            <a:ext cx="8712968" cy="5226943"/>
          </a:xfrm>
          <a:prstGeom prst="rect">
            <a:avLst/>
          </a:prstGeom>
        </p:spPr>
      </p:pic>
      <p:pic>
        <p:nvPicPr>
          <p:cNvPr id="12" name="Image 11" descr="AMADOSSI2E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3" y="1556793"/>
            <a:ext cx="8712968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Stock_bal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2564904"/>
            <a:ext cx="2181257" cy="2167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vlcsnap-2011-06-23-01h11m19s6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988840"/>
            <a:ext cx="3361494" cy="3295024"/>
          </a:xfrm>
          <a:prstGeom prst="ellipse">
            <a:avLst/>
          </a:prstGeom>
          <a:ln w="190500" cap="rnd">
            <a:solidFill>
              <a:schemeClr val="tx1">
                <a:lumMod val="95000"/>
                <a:lumOff val="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Image 5" descr="vlcsnap-2011-06-23-01h12m34s8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1916832"/>
            <a:ext cx="3339749" cy="3330599"/>
          </a:xfrm>
          <a:prstGeom prst="ellipse">
            <a:avLst/>
          </a:prstGeom>
          <a:ln w="190500" cap="rnd">
            <a:solidFill>
              <a:schemeClr val="tx1">
                <a:lumMod val="95000"/>
                <a:lumOff val="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518864" y="269776"/>
            <a:ext cx="8229600" cy="1143000"/>
          </a:xfrm>
          <a:solidFill>
            <a:srgbClr val="000000">
              <a:alpha val="29020"/>
            </a:srgbClr>
          </a:solidFill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La balle du vampire,</a:t>
            </a:r>
            <a:br>
              <a:rPr lang="fr-FR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fr-FR" b="1" dirty="0" smtClean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les personnages</a:t>
            </a:r>
            <a:endParaRPr lang="fr-FR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3. Production technico-artistique</a:t>
            </a:r>
            <a:endParaRPr lang="fr-FR" dirty="0"/>
          </a:p>
        </p:txBody>
      </p:sp>
      <p:pic>
        <p:nvPicPr>
          <p:cNvPr id="6" name="Image 5" descr="Capture d’écran 2011-04-07 à 16.56.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2060848"/>
            <a:ext cx="3975731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611560" y="1700808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fr-FR" sz="3200" dirty="0" smtClean="0">
                <a:solidFill>
                  <a:srgbClr val="FF0000"/>
                </a:solidFill>
              </a:rPr>
              <a:t>Export </a:t>
            </a:r>
            <a:r>
              <a:rPr lang="fr-FR" sz="3200" dirty="0" err="1" smtClean="0">
                <a:solidFill>
                  <a:srgbClr val="FF0000"/>
                </a:solidFill>
              </a:rPr>
              <a:t>QTRef</a:t>
            </a:r>
            <a:r>
              <a:rPr lang="fr-FR" sz="3200" dirty="0" smtClean="0">
                <a:solidFill>
                  <a:srgbClr val="FF0000"/>
                </a:solidFill>
              </a:rPr>
              <a:t> à destination de COMPRESSOR</a:t>
            </a:r>
            <a:endParaRPr lang="fr-FR" sz="3200" dirty="0" smtClean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Espace réservé du contenu 3" descr="Capture d’écran 2011-04-07 à 16.58.01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95536" y="1628800"/>
            <a:ext cx="8335385" cy="5073427"/>
          </a:xfr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4514800" y="980728"/>
            <a:ext cx="4629200" cy="4752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AC3</a:t>
            </a:r>
            <a:r>
              <a:rPr kumimoji="0" lang="fr-FR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et M2V (DVD)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280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DVPAL (pour </a:t>
            </a:r>
            <a:r>
              <a:rPr lang="fr-FR" sz="2800" noProof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flv</a:t>
            </a:r>
            <a:r>
              <a:rPr lang="fr-FR" sz="2800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H264 (fichier HD)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DVCPROHD (HD sans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Pertes)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124744"/>
            <a:ext cx="9144000" cy="5733256"/>
          </a:xfrm>
          <a:prstGeom prst="rect">
            <a:avLst/>
          </a:prstGeom>
          <a:solidFill>
            <a:srgbClr val="2E2E2E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467544" y="105273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fr-FR" sz="3200" b="1" u="sng" dirty="0" smtClean="0"/>
              <a:t>Chaine </a:t>
            </a:r>
            <a:r>
              <a:rPr lang="fr-FR" sz="3200" b="1" u="sng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import</a:t>
            </a:r>
            <a:r>
              <a:rPr lang="fr-FR" sz="3200" b="1" u="sng" dirty="0" smtClean="0"/>
              <a:t>/export</a:t>
            </a:r>
            <a:endParaRPr lang="fr-FR" sz="3200" b="1" u="sng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Image 11" descr="11176502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2348880"/>
            <a:ext cx="4571999" cy="3009668"/>
          </a:xfrm>
          <a:prstGeom prst="rect">
            <a:avLst/>
          </a:prstGeom>
        </p:spPr>
      </p:pic>
      <p:pic>
        <p:nvPicPr>
          <p:cNvPr id="13" name="Image 12" descr="H264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07496" y="2348880"/>
            <a:ext cx="4536504" cy="3024336"/>
          </a:xfrm>
          <a:prstGeom prst="rect">
            <a:avLst/>
          </a:prstGeom>
        </p:spPr>
      </p:pic>
      <p:sp>
        <p:nvSpPr>
          <p:cNvPr id="14" name="Espace réservé du contenu 2"/>
          <p:cNvSpPr txBox="1">
            <a:spLocks/>
          </p:cNvSpPr>
          <p:nvPr/>
        </p:nvSpPr>
        <p:spPr>
          <a:xfrm>
            <a:off x="755576" y="5301208"/>
            <a:ext cx="3369568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fr-FR" sz="3200" b="1" u="sng" dirty="0" smtClean="0"/>
              <a:t>DVCPROHD</a:t>
            </a:r>
            <a:endParaRPr lang="fr-FR" sz="3200" b="1" u="sng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5364088" y="5301208"/>
            <a:ext cx="3369568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fr-FR" sz="3200" b="1" u="sng" dirty="0" smtClean="0"/>
              <a:t>H.264</a:t>
            </a:r>
            <a:endParaRPr lang="fr-FR" sz="3200" b="1" u="sng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Image 16" descr="H264 ZOOM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20072" y="2492896"/>
            <a:ext cx="3453968" cy="2590476"/>
          </a:xfrm>
          <a:prstGeom prst="rect">
            <a:avLst/>
          </a:prstGeom>
        </p:spPr>
      </p:pic>
      <p:pic>
        <p:nvPicPr>
          <p:cNvPr id="18" name="Image 17" descr="DVCPROHD ZOOM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2276872"/>
            <a:ext cx="4025397" cy="300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10" grpId="0" animBg="1"/>
      <p:bldP spid="14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3. Production technico-artistique</a:t>
            </a:r>
            <a:endParaRPr lang="fr-FR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fr-FR" sz="3200" b="1" u="sng" dirty="0" smtClean="0"/>
              <a:t>Aide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3200" dirty="0" err="1" smtClean="0"/>
              <a:t>Compositing</a:t>
            </a:r>
            <a:endParaRPr lang="fr-FR" sz="32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3200" dirty="0" smtClean="0"/>
              <a:t>Etiquettes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24744"/>
            <a:ext cx="9144000" cy="5733256"/>
          </a:xfrm>
          <a:prstGeom prst="rect">
            <a:avLst/>
          </a:prstGeom>
          <a:solidFill>
            <a:srgbClr val="2E2E2E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Untitled Sequence.0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6016" y="2348880"/>
            <a:ext cx="4104456" cy="3078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3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349"/>
                            </p:stCondLst>
                            <p:childTnLst>
                              <p:par>
                                <p:cTn id="16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8" grpId="0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3. Production technico-artistique</a:t>
            </a:r>
            <a:endParaRPr lang="fr-FR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fr-FR" sz="3200" b="1" u="sng" dirty="0" smtClean="0"/>
              <a:t>Aide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3200" dirty="0" err="1" smtClean="0"/>
              <a:t>Compositing</a:t>
            </a:r>
            <a:endParaRPr lang="fr-FR" sz="32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3200" dirty="0" smtClean="0"/>
              <a:t>Etiquettes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124744"/>
            <a:ext cx="9144000" cy="5733256"/>
          </a:xfrm>
          <a:prstGeom prst="rect">
            <a:avLst/>
          </a:prstGeom>
          <a:solidFill>
            <a:srgbClr val="2E2E2E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9" name="Image 38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0173" y="873247"/>
            <a:ext cx="6263653" cy="5111506"/>
          </a:xfrm>
          <a:prstGeom prst="rect">
            <a:avLst/>
          </a:prstGeom>
        </p:spPr>
      </p:pic>
      <p:pic>
        <p:nvPicPr>
          <p:cNvPr id="40" name="Image 39" descr="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0173" y="873247"/>
            <a:ext cx="6263653" cy="5111506"/>
          </a:xfrm>
          <a:prstGeom prst="rect">
            <a:avLst/>
          </a:prstGeom>
        </p:spPr>
      </p:pic>
      <p:pic>
        <p:nvPicPr>
          <p:cNvPr id="41" name="Image 40" descr="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40173" y="873247"/>
            <a:ext cx="6263653" cy="5111506"/>
          </a:xfrm>
          <a:prstGeom prst="rect">
            <a:avLst/>
          </a:prstGeom>
        </p:spPr>
      </p:pic>
      <p:pic>
        <p:nvPicPr>
          <p:cNvPr id="42" name="Image 41" descr="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40173" y="873247"/>
            <a:ext cx="6263653" cy="5111506"/>
          </a:xfrm>
          <a:prstGeom prst="rect">
            <a:avLst/>
          </a:prstGeom>
        </p:spPr>
      </p:pic>
      <p:pic>
        <p:nvPicPr>
          <p:cNvPr id="43" name="Image 42" descr="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40173" y="873247"/>
            <a:ext cx="6263653" cy="5111506"/>
          </a:xfrm>
          <a:prstGeom prst="rect">
            <a:avLst/>
          </a:prstGeom>
        </p:spPr>
      </p:pic>
      <p:pic>
        <p:nvPicPr>
          <p:cNvPr id="44" name="Image 43" descr="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40173" y="873247"/>
            <a:ext cx="6263653" cy="5111506"/>
          </a:xfrm>
          <a:prstGeom prst="rect">
            <a:avLst/>
          </a:prstGeom>
        </p:spPr>
      </p:pic>
      <p:pic>
        <p:nvPicPr>
          <p:cNvPr id="45" name="Image 44" descr="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40173" y="873247"/>
            <a:ext cx="6263653" cy="5111506"/>
          </a:xfrm>
          <a:prstGeom prst="rect">
            <a:avLst/>
          </a:prstGeom>
        </p:spPr>
      </p:pic>
      <p:pic>
        <p:nvPicPr>
          <p:cNvPr id="46" name="Image 45" descr="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40173" y="873247"/>
            <a:ext cx="6263653" cy="5111506"/>
          </a:xfrm>
          <a:prstGeom prst="rect">
            <a:avLst/>
          </a:prstGeom>
        </p:spPr>
      </p:pic>
      <p:pic>
        <p:nvPicPr>
          <p:cNvPr id="47" name="Image 46" descr="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40173" y="873247"/>
            <a:ext cx="6263653" cy="5111506"/>
          </a:xfrm>
          <a:prstGeom prst="rect">
            <a:avLst/>
          </a:prstGeom>
        </p:spPr>
      </p:pic>
      <p:pic>
        <p:nvPicPr>
          <p:cNvPr id="48" name="Image 47" descr="1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40173" y="873247"/>
            <a:ext cx="6263653" cy="5111506"/>
          </a:xfrm>
          <a:prstGeom prst="rect">
            <a:avLst/>
          </a:prstGeom>
        </p:spPr>
      </p:pic>
      <p:pic>
        <p:nvPicPr>
          <p:cNvPr id="49" name="Image 48" descr="1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40173" y="873247"/>
            <a:ext cx="6263653" cy="5111506"/>
          </a:xfrm>
          <a:prstGeom prst="rect">
            <a:avLst/>
          </a:prstGeom>
        </p:spPr>
      </p:pic>
      <p:pic>
        <p:nvPicPr>
          <p:cNvPr id="50" name="Image 49" descr="1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440173" y="873247"/>
            <a:ext cx="6263653" cy="5111506"/>
          </a:xfrm>
          <a:prstGeom prst="rect">
            <a:avLst/>
          </a:prstGeom>
        </p:spPr>
      </p:pic>
      <p:pic>
        <p:nvPicPr>
          <p:cNvPr id="51" name="Image 50" descr="1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40173" y="873247"/>
            <a:ext cx="6263653" cy="5111506"/>
          </a:xfrm>
          <a:prstGeom prst="rect">
            <a:avLst/>
          </a:prstGeom>
        </p:spPr>
      </p:pic>
      <p:pic>
        <p:nvPicPr>
          <p:cNvPr id="52" name="Image 51" descr="14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440173" y="873247"/>
            <a:ext cx="6263653" cy="5111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III. Regard critique</a:t>
            </a:r>
            <a:endParaRPr lang="fr-FR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403648" y="1628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None/>
            </a:pP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fr-FR" sz="3600" dirty="0" smtClean="0"/>
              <a:t> 1. Dé-Synchro</a:t>
            </a:r>
          </a:p>
          <a:p>
            <a:pPr>
              <a:buNone/>
            </a:pPr>
            <a:r>
              <a:rPr lang="fr-FR" sz="3600" dirty="0" smtClean="0"/>
              <a:t> 2. Bilan financier</a:t>
            </a:r>
          </a:p>
          <a:p>
            <a:pPr>
              <a:buNone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3. Bilan global</a:t>
            </a:r>
          </a:p>
          <a:p>
            <a:pPr>
              <a:buNone/>
            </a:pPr>
            <a:r>
              <a:rPr lang="fr-FR" sz="3600" dirty="0" smtClean="0"/>
              <a:t> ….</a:t>
            </a:r>
          </a:p>
          <a:p>
            <a:pPr>
              <a:buNone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4. La vampire n’est pas mort !</a:t>
            </a:r>
          </a:p>
          <a:p>
            <a:pPr>
              <a:buNone/>
            </a:pPr>
            <a:r>
              <a:rPr lang="fr-FR" sz="3200" dirty="0" smtClean="0"/>
              <a:t> </a:t>
            </a:r>
          </a:p>
          <a:p>
            <a:pPr>
              <a:buNone/>
            </a:pPr>
            <a:endParaRPr lang="fr-FR" sz="3200" dirty="0" smtClean="0"/>
          </a:p>
          <a:p>
            <a:pPr>
              <a:buNone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buNone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1. Dé synchro</a:t>
            </a:r>
            <a:endParaRPr lang="fr-FR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fr-FR" sz="3200" b="1" u="sng" dirty="0" smtClean="0"/>
              <a:t>Chaine import/export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3200" dirty="0" smtClean="0"/>
              <a:t>Erreur lors d’un export </a:t>
            </a:r>
            <a:r>
              <a:rPr lang="fr-FR" sz="3200" dirty="0" err="1" smtClean="0"/>
              <a:t>Quicktime</a:t>
            </a:r>
            <a:r>
              <a:rPr lang="fr-FR" sz="3200" dirty="0" smtClean="0"/>
              <a:t> 320x288 à destination du mixage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3200" dirty="0" smtClean="0"/>
              <a:t>Problème de </a:t>
            </a:r>
            <a:r>
              <a:rPr lang="fr-FR" sz="3200" dirty="0" err="1" smtClean="0"/>
              <a:t>désynchro</a:t>
            </a:r>
            <a:r>
              <a:rPr lang="fr-FR" sz="3200" dirty="0" smtClean="0"/>
              <a:t> 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467544" y="1628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buNone/>
            </a:pPr>
            <a:r>
              <a:rPr lang="fr-FR" sz="3200" b="1" u="sng" dirty="0" smtClean="0"/>
              <a:t>Chaine import/export</a:t>
            </a:r>
          </a:p>
          <a:p>
            <a:pPr algn="ctr">
              <a:buNone/>
            </a:pPr>
            <a:endParaRPr lang="fr-FR" sz="3200" b="1" u="sng" dirty="0" smtClean="0"/>
          </a:p>
          <a:p>
            <a:pPr algn="ctr">
              <a:buNone/>
            </a:pPr>
            <a:r>
              <a:rPr lang="fr-FR" sz="3200" dirty="0" smtClean="0"/>
              <a:t>Extrait de la </a:t>
            </a:r>
            <a:r>
              <a:rPr lang="fr-FR" sz="3200" dirty="0" err="1" smtClean="0"/>
              <a:t>désynchro</a:t>
            </a:r>
            <a:r>
              <a:rPr lang="fr-FR" sz="3200" dirty="0" smtClean="0"/>
              <a:t> sur le MASTER</a:t>
            </a:r>
          </a:p>
          <a:p>
            <a:pPr algn="ctr">
              <a:buNone/>
            </a:pPr>
            <a:r>
              <a:rPr lang="fr-FR" sz="3200" dirty="0" smtClean="0"/>
              <a:t>À  partir de ; 10 : 02 : 38 : 00</a:t>
            </a:r>
          </a:p>
          <a:p>
            <a:pPr algn="ctr">
              <a:buNone/>
            </a:pPr>
            <a:r>
              <a:rPr lang="fr-FR" sz="3200" smtClean="0"/>
              <a:t>Jusqu’à :        10 : 03 : 02 : 00</a:t>
            </a:r>
            <a:endParaRPr lang="fr-FR" sz="3200" dirty="0" smtClean="0"/>
          </a:p>
          <a:p>
            <a:pPr algn="ctr">
              <a:buNone/>
            </a:pPr>
            <a:endParaRPr lang="fr-FR" sz="3200" b="1" u="sng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8" grpId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</a:rPr>
              <a:t>2. Bilan financier</a:t>
            </a:r>
            <a:endParaRPr lang="fr-FR" dirty="0"/>
          </a:p>
        </p:txBody>
      </p:sp>
      <p:pic>
        <p:nvPicPr>
          <p:cNvPr id="5" name="Image 4" descr="Sans titx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196753"/>
            <a:ext cx="7632848" cy="5661248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1115616" y="3140968"/>
            <a:ext cx="7200800" cy="504056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1115616" y="4869160"/>
            <a:ext cx="7200800" cy="288032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124744"/>
            <a:ext cx="9144000" cy="5733256"/>
          </a:xfrm>
          <a:prstGeom prst="rect">
            <a:avLst/>
          </a:prstGeom>
          <a:solidFill>
            <a:srgbClr val="2E2E2E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 descr="bilanbudget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3140968"/>
            <a:ext cx="7200800" cy="486493"/>
          </a:xfrm>
          <a:prstGeom prst="rect">
            <a:avLst/>
          </a:prstGeom>
        </p:spPr>
      </p:pic>
      <p:pic>
        <p:nvPicPr>
          <p:cNvPr id="11" name="Image 10" descr="bilanbudget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4797152"/>
            <a:ext cx="7200800" cy="366304"/>
          </a:xfrm>
          <a:prstGeom prst="rect">
            <a:avLst/>
          </a:prstGeom>
        </p:spPr>
      </p:pic>
      <p:sp>
        <p:nvSpPr>
          <p:cNvPr id="12" name="Espace réservé du contenu 2"/>
          <p:cNvSpPr>
            <a:spLocks noGrp="1"/>
          </p:cNvSpPr>
          <p:nvPr>
            <p:ph idx="1"/>
          </p:nvPr>
        </p:nvSpPr>
        <p:spPr>
          <a:xfrm>
            <a:off x="467544" y="6309320"/>
            <a:ext cx="8229600" cy="201622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dirty="0" smtClean="0"/>
              <a:t> </a:t>
            </a:r>
            <a:r>
              <a:rPr lang="fr-FR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+ 11 %  du devis prévisionnel car augmentation:</a:t>
            </a:r>
          </a:p>
          <a:p>
            <a:pPr>
              <a:buNone/>
            </a:pPr>
            <a:r>
              <a:rPr lang="fr-FR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	- du temps de travail</a:t>
            </a:r>
          </a:p>
          <a:p>
            <a:pPr>
              <a:buNone/>
            </a:pPr>
            <a:r>
              <a:rPr lang="fr-FR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	- du nombre de techniciens </a:t>
            </a:r>
            <a:r>
              <a:rPr lang="fr-FR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mph" presetSubtype="0" decel="500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decel="500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6" presetClass="path" presetSubtype="0" accel="50000" decel="500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0.00052 -0.00162 L -0.00052 -0.11829 C -0.00052 -0.17037 -0.10035 -0.23519 -0.1816 -0.23519 L -0.36285 -0.23519 " pathEditMode="relative" rAng="10800000" ptsTypes="FfFF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0" y="-117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6" presetClass="path" presetSubtype="0" accel="50000" decel="500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0.00035 0.00023 L -0.00035 -0.1757 C -0.00035 -0.2544 -0.10017 -0.35209 -0.18142 -0.35209 L -0.36267 -0.35209 " pathEditMode="relative" rAng="10800000" ptsTypes="FfFF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0" y="-1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33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35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37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uiExpand="1" build="p"/>
      <p:bldP spid="12" grpI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3568" y="1412776"/>
            <a:ext cx="9704647" cy="52629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8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Papyrus"/>
                <a:ea typeface="+mn-ea"/>
                <a:cs typeface="Papyrus"/>
              </a:rPr>
              <a:t>Cahier des charges</a:t>
            </a:r>
            <a:r>
              <a:rPr lang="fr-FR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Papyrus"/>
                <a:ea typeface="+mn-ea"/>
                <a:cs typeface="Papyrus"/>
              </a:rPr>
              <a:t> </a:t>
            </a:r>
            <a:r>
              <a:rPr lang="fr-FR" sz="28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Papyrus"/>
                <a:ea typeface="+mn-ea"/>
                <a:cs typeface="Papyrus"/>
              </a:rPr>
              <a:t>respecté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8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Papyrus"/>
                <a:ea typeface="+mn-ea"/>
                <a:cs typeface="Papyrus"/>
              </a:rPr>
              <a:t>Travail d’équipe très enrichissant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8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Papyrus"/>
                <a:ea typeface="+mn-ea"/>
                <a:cs typeface="Papyrus"/>
              </a:rPr>
              <a:t>Anticipation </a:t>
            </a:r>
            <a:r>
              <a:rPr lang="fr-FR" sz="28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Papyrus"/>
                <a:ea typeface="+mn-ea"/>
                <a:cs typeface="Papyrus"/>
              </a:rPr>
              <a:t>et réactivité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8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Papyrus"/>
                <a:ea typeface="+mn-ea"/>
                <a:cs typeface="Papyrus"/>
              </a:rPr>
              <a:t>Exercice </a:t>
            </a:r>
            <a:r>
              <a:rPr lang="fr-FR" sz="28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Papyrus"/>
                <a:ea typeface="+mn-ea"/>
                <a:cs typeface="Papyrus"/>
              </a:rPr>
              <a:t>très proche du milieu </a:t>
            </a:r>
            <a:r>
              <a:rPr lang="fr-FR" sz="28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Papyrus"/>
                <a:ea typeface="+mn-ea"/>
                <a:cs typeface="Papyrus"/>
              </a:rPr>
              <a:t>professionnel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8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Papyrus"/>
                <a:cs typeface="Papyrus"/>
              </a:rPr>
              <a:t>Enorme apprentissage dans le tournage HD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Papyrus"/>
                <a:cs typeface="Papyrus"/>
              </a:rPr>
              <a:t>    et dans l’utilisation du mélangeur DD-10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8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Papyrus"/>
                <a:ea typeface="+mn-ea"/>
                <a:cs typeface="Papyrus"/>
              </a:rPr>
              <a:t>Bilan très positif</a:t>
            </a:r>
          </a:p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800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Papyrus"/>
              <a:cs typeface="Papyrus"/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</a:rPr>
              <a:t>3. Bilan global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r>
              <a:rPr lang="fr-FR" dirty="0" smtClean="0"/>
              <a:t>Proposer le « court » au festival ou </a:t>
            </a:r>
          </a:p>
          <a:p>
            <a:pPr>
              <a:buNone/>
            </a:pPr>
            <a:r>
              <a:rPr lang="fr-FR" dirty="0" smtClean="0"/>
              <a:t>  sur un site spécialisé</a:t>
            </a:r>
          </a:p>
          <a:p>
            <a:pPr>
              <a:buNone/>
            </a:pPr>
            <a:endParaRPr lang="fr-FR" dirty="0" smtClean="0"/>
          </a:p>
          <a:p>
            <a:r>
              <a:rPr lang="fr-FR" dirty="0" smtClean="0"/>
              <a:t>En attente de </a:t>
            </a:r>
          </a:p>
          <a:p>
            <a:pPr>
              <a:buNone/>
            </a:pPr>
            <a:r>
              <a:rPr lang="fr-FR" dirty="0" smtClean="0"/>
              <a:t>l’obtention des</a:t>
            </a:r>
          </a:p>
          <a:p>
            <a:pPr>
              <a:buNone/>
            </a:pPr>
            <a:r>
              <a:rPr lang="fr-FR" dirty="0" smtClean="0"/>
              <a:t> droits de diffusion</a:t>
            </a:r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 smtClean="0">
                <a:solidFill>
                  <a:schemeClr val="bg1"/>
                </a:solidFill>
                <a:latin typeface="Papyrus" charset="0"/>
              </a:rPr>
              <a:t>4</a:t>
            </a: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pyrus" charset="0"/>
                <a:ea typeface="+mn-ea"/>
                <a:cs typeface="+mn-cs"/>
              </a:rPr>
              <a:t>. Le</a:t>
            </a:r>
            <a:r>
              <a:rPr kumimoji="0" lang="fr-FR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pyrus" charset="0"/>
                <a:ea typeface="+mn-ea"/>
                <a:cs typeface="+mn-cs"/>
              </a:rPr>
              <a:t> vampire n’est pas mort !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Image 4" descr="festiv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2280" y="1196752"/>
            <a:ext cx="1533072" cy="12671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 descr="Sans titre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2636912"/>
            <a:ext cx="5117117" cy="40050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539552" y="242088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600" b="0" i="0" u="non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ushed" pitchFamily="2" charset="0"/>
                <a:ea typeface="+mj-ea"/>
                <a:cs typeface="+mj-cs"/>
              </a:rPr>
              <a:t>Fin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1285 -0.00092 0.02378 -0.00277 0.03628 -0.00555 C 0.0408 -0.00648 0.0441 -0.00925 0.04878 -0.00995 C 0.05503 -0.01249 0.06128 -0.01411 0.06771 -0.0155 C 0.07083 -0.01712 0.0776 -0.01874 0.0776 -0.01874 C 0.08889 -0.02846 0.10208 -0.02799 0.11476 -0.03193 C 0.1217 -0.03401 0.12726 -0.03702 0.13385 -0.03979 C 0.14358 -0.04373 0.15434 -0.04442 0.16441 -0.04627 C 0.17083 -0.04928 0.17743 -0.04998 0.1842 -0.05067 C 0.18976 -0.05183 0.19514 -0.05275 0.20069 -0.05414 C 0.21007 -0.06154 0.23351 -0.06247 0.24462 -0.06409 C 0.24948 -0.06594 0.25434 -0.06663 0.25937 -0.06733 C 0.27951 -0.0745 0.30347 -0.07519 0.32396 -0.07612 C 0.36406 -0.08306 0.40035 -0.08538 0.44201 -0.08607 C 0.45208 -0.08746 0.46181 -0.09023 0.47187 -0.09162 C 0.49722 -0.09047 0.52031 -0.09116 0.54462 -0.08607 C 0.5559 -0.08376 0.56597 -0.0819 0.5776 -0.08052 C 0.5809 -0.08005 0.5875 -0.07936 0.5875 -0.07936 C 0.60399 -0.07473 0.59844 -0.07566 0.61979 -0.07381 C 0.62344 -0.07358 0.63056 -0.07288 0.63056 -0.07288 " pathEditMode="relative" ptsTypes="fffffffffffffffffff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30000">
              <a:schemeClr val="bg2"/>
            </a:gs>
            <a:gs pos="70000">
              <a:schemeClr val="tx1">
                <a:lumMod val="95000"/>
                <a:lumOff val="5000"/>
              </a:schemeClr>
            </a:gs>
            <a:gs pos="100000">
              <a:schemeClr val="tx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pyrus" charset="0"/>
                <a:ea typeface="+mn-ea"/>
                <a:cs typeface="Papyrus" charset="0"/>
              </a:rPr>
              <a:t>PLAN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755576" y="2564904"/>
            <a:ext cx="7560840" cy="352839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Papyrus"/>
                <a:ea typeface="+mn-ea"/>
                <a:cs typeface="Papyrus"/>
              </a:rPr>
              <a:t>	</a:t>
            </a:r>
            <a:endParaRPr kumimoji="0" lang="fr-FR" sz="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uLnTx/>
              <a:uFillTx/>
              <a:latin typeface="Papyrus"/>
              <a:ea typeface="+mn-ea"/>
              <a:cs typeface="Papyru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Papyrus"/>
                <a:ea typeface="+mn-ea"/>
                <a:cs typeface="Papyrus"/>
              </a:rPr>
              <a:t>    I. Éléments constitutifs du projet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uLnTx/>
              <a:uFillTx/>
              <a:latin typeface="Papyrus"/>
              <a:ea typeface="+mn-ea"/>
              <a:cs typeface="Papyru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Papyrus"/>
                <a:ea typeface="+mn-ea"/>
                <a:cs typeface="Papyrus"/>
              </a:rPr>
              <a:t>	II. Phase de développement 		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Papyrus"/>
                <a:ea typeface="+mn-ea"/>
                <a:cs typeface="Papyrus"/>
              </a:rPr>
              <a:t>  	  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Papyrus"/>
                <a:ea typeface="+mn-ea"/>
                <a:cs typeface="Papyrus"/>
              </a:rPr>
              <a:t>et</a:t>
            </a:r>
            <a:r>
              <a:rPr kumimoji="0" lang="fr-FR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Papyrus"/>
                <a:ea typeface="+mn-ea"/>
                <a:cs typeface="Papyrus"/>
              </a:rPr>
              <a:t> de production</a:t>
            </a:r>
            <a:endParaRPr kumimoji="0" lang="fr-FR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uLnTx/>
              <a:uFillTx/>
              <a:latin typeface="Papyrus"/>
              <a:ea typeface="+mn-ea"/>
              <a:cs typeface="Papyru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uLnTx/>
              <a:uFillTx/>
              <a:latin typeface="Papyrus"/>
              <a:ea typeface="+mn-ea"/>
              <a:cs typeface="Papyru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Papyrus"/>
                <a:ea typeface="+mn-ea"/>
                <a:cs typeface="Papyrus"/>
              </a:rPr>
              <a:t>	III. Regard critique</a:t>
            </a:r>
            <a:endParaRPr kumimoji="0" lang="en-GB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  <a:uLnTx/>
              <a:uFillTx/>
              <a:latin typeface="Papyrus"/>
              <a:ea typeface="+mn-ea"/>
              <a:cs typeface="Papyru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30000">
              <a:schemeClr val="bg2"/>
            </a:gs>
            <a:gs pos="70000">
              <a:schemeClr val="tx1">
                <a:lumMod val="50000"/>
                <a:lumOff val="50000"/>
              </a:schemeClr>
            </a:gs>
            <a:gs pos="100000">
              <a:schemeClr val="tx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39825"/>
          </a:xfrm>
          <a:solidFill>
            <a:schemeClr val="tx1"/>
          </a:solidFill>
        </p:spPr>
        <p:txBody>
          <a:bodyPr>
            <a:normAutofit/>
          </a:bodyPr>
          <a:lstStyle/>
          <a:p>
            <a:pPr eaLnBrk="1" hangingPunct="1"/>
            <a:r>
              <a:rPr lang="fr-FR" b="1" dirty="0">
                <a:solidFill>
                  <a:schemeClr val="bg1"/>
                </a:solidFill>
                <a:latin typeface="Papyrus" charset="0"/>
                <a:cs typeface="Papyrus" charset="0"/>
              </a:rPr>
              <a:t>I. Les éléments constitutifs du projet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67544" y="2636912"/>
            <a:ext cx="7931224" cy="2304256"/>
          </a:xfrm>
        </p:spPr>
        <p:txBody>
          <a:bodyPr/>
          <a:lstStyle/>
          <a:p>
            <a:pPr marL="742950" indent="-742950">
              <a:spcBef>
                <a:spcPts val="0"/>
              </a:spcBef>
              <a:buNone/>
              <a:defRPr/>
            </a:pPr>
            <a:r>
              <a:rPr lang="fr-FR" sz="3800" dirty="0" smtClean="0">
                <a:latin typeface="Papyrus"/>
                <a:cs typeface="Papyrus"/>
              </a:rPr>
              <a:t>	1. Le cahier des charges</a:t>
            </a: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endParaRPr lang="en-GB" sz="3800" dirty="0" smtClean="0">
              <a:latin typeface="Papyrus"/>
              <a:cs typeface="Papyrus"/>
            </a:endParaRPr>
          </a:p>
          <a:p>
            <a:pPr marL="742950" indent="-742950">
              <a:spcBef>
                <a:spcPts val="0"/>
              </a:spcBef>
              <a:buNone/>
              <a:defRPr/>
            </a:pPr>
            <a:r>
              <a:rPr lang="fr-FR" sz="3800" dirty="0" smtClean="0">
                <a:latin typeface="Papyrus"/>
                <a:cs typeface="Papyrus"/>
              </a:rPr>
              <a:t>	2. Les intentions de réalisation</a:t>
            </a:r>
          </a:p>
          <a:p>
            <a:pPr>
              <a:spcBef>
                <a:spcPts val="0"/>
              </a:spcBef>
              <a:defRPr/>
            </a:pPr>
            <a:endParaRPr lang="en-GB" sz="4400" dirty="0">
              <a:latin typeface="Papyrus"/>
              <a:cs typeface="Papyru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1. Le cahier des charges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87824" y="1340768"/>
            <a:ext cx="5760640" cy="5184576"/>
          </a:xfrm>
        </p:spPr>
        <p:txBody>
          <a:bodyPr>
            <a:normAutofit fontScale="92500"/>
          </a:bodyPr>
          <a:lstStyle/>
          <a:p>
            <a:pPr>
              <a:buFont typeface="Arial" charset="0"/>
              <a:buChar char="•"/>
            </a:pPr>
            <a:r>
              <a:rPr lang="fr-FR" dirty="0" smtClean="0">
                <a:latin typeface="Papyrus" charset="0"/>
                <a:cs typeface="Papyrus" charset="0"/>
              </a:rPr>
              <a:t>Genre : 1 court métrage de fiction</a:t>
            </a:r>
          </a:p>
          <a:p>
            <a:pPr>
              <a:buFont typeface="Arial" charset="0"/>
              <a:buChar char="•"/>
            </a:pPr>
            <a:endParaRPr lang="fr-FR" sz="1400" dirty="0" smtClean="0">
              <a:latin typeface="Papyrus" charset="0"/>
              <a:cs typeface="Papyrus" charset="0"/>
            </a:endParaRPr>
          </a:p>
          <a:p>
            <a:pPr>
              <a:buFont typeface="Arial" charset="0"/>
              <a:buChar char="•"/>
            </a:pPr>
            <a:r>
              <a:rPr lang="fr-FR" dirty="0" smtClean="0">
                <a:latin typeface="Papyrus" charset="0"/>
                <a:cs typeface="Papyrus" charset="0"/>
              </a:rPr>
              <a:t>Thème : parodie/fantastique</a:t>
            </a:r>
          </a:p>
          <a:p>
            <a:pPr>
              <a:buFont typeface="Arial" charset="0"/>
              <a:buChar char="•"/>
            </a:pPr>
            <a:endParaRPr lang="fr-FR" sz="1400" dirty="0" smtClean="0">
              <a:latin typeface="Papyrus" charset="0"/>
              <a:cs typeface="Papyrus" charset="0"/>
            </a:endParaRPr>
          </a:p>
          <a:p>
            <a:pPr>
              <a:buFont typeface="Arial" charset="0"/>
              <a:buChar char="•"/>
            </a:pPr>
            <a:r>
              <a:rPr lang="fr-FR" dirty="0" smtClean="0">
                <a:latin typeface="Papyrus" charset="0"/>
                <a:cs typeface="Papyrus" charset="0"/>
              </a:rPr>
              <a:t>Diffusion : chaîne de TV locale</a:t>
            </a:r>
          </a:p>
          <a:p>
            <a:pPr>
              <a:buFont typeface="Arial" charset="0"/>
              <a:buChar char="•"/>
            </a:pPr>
            <a:endParaRPr lang="fr-FR" sz="1400" dirty="0" smtClean="0">
              <a:latin typeface="Papyrus" charset="0"/>
              <a:cs typeface="Papyrus" charset="0"/>
            </a:endParaRPr>
          </a:p>
          <a:p>
            <a:pPr>
              <a:buFont typeface="Arial" charset="0"/>
              <a:buChar char="•"/>
            </a:pPr>
            <a:r>
              <a:rPr lang="fr-FR" dirty="0" smtClean="0">
                <a:latin typeface="Papyrus" charset="0"/>
                <a:cs typeface="Papyrus" charset="0"/>
              </a:rPr>
              <a:t>Format : DVC PRO 25</a:t>
            </a:r>
          </a:p>
          <a:p>
            <a:pPr>
              <a:buFont typeface="Arial" charset="0"/>
              <a:buChar char="•"/>
            </a:pPr>
            <a:endParaRPr lang="fr-FR" sz="1400" dirty="0" smtClean="0">
              <a:latin typeface="Papyrus" charset="0"/>
              <a:cs typeface="Papyrus" charset="0"/>
            </a:endParaRPr>
          </a:p>
          <a:p>
            <a:pPr>
              <a:buFont typeface="Arial" charset="0"/>
              <a:buChar char="•"/>
            </a:pPr>
            <a:r>
              <a:rPr lang="fr-FR" dirty="0" smtClean="0">
                <a:latin typeface="Papyrus" charset="0"/>
                <a:cs typeface="Papyrus" charset="0"/>
              </a:rPr>
              <a:t>Durée : 13 ’ maximum</a:t>
            </a:r>
          </a:p>
          <a:p>
            <a:pPr>
              <a:buFont typeface="Arial" charset="0"/>
              <a:buChar char="•"/>
            </a:pPr>
            <a:endParaRPr lang="fr-FR" sz="1400" dirty="0" smtClean="0">
              <a:latin typeface="Papyrus" charset="0"/>
              <a:cs typeface="Papyrus" charset="0"/>
            </a:endParaRPr>
          </a:p>
          <a:p>
            <a:pPr>
              <a:buFont typeface="Arial" charset="0"/>
              <a:buChar char="•"/>
            </a:pPr>
            <a:r>
              <a:rPr lang="fr-FR" dirty="0" smtClean="0">
                <a:latin typeface="Papyrus" charset="0"/>
                <a:cs typeface="Papyrus" charset="0"/>
              </a:rPr>
              <a:t>Public visé : tout public</a:t>
            </a:r>
          </a:p>
          <a:p>
            <a:pPr>
              <a:buFont typeface="Arial" charset="0"/>
              <a:buChar char="•"/>
            </a:pPr>
            <a:endParaRPr lang="fr-FR" sz="1200" dirty="0">
              <a:latin typeface="Papyrus" charset="0"/>
              <a:cs typeface="Papyrus" charset="0"/>
            </a:endParaRPr>
          </a:p>
        </p:txBody>
      </p:sp>
      <p:pic>
        <p:nvPicPr>
          <p:cNvPr id="4" name="Image 3" descr="cahierchargep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988840"/>
            <a:ext cx="2991540" cy="40078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2. Les intentions de réalisation</a:t>
            </a:r>
            <a:endParaRPr lang="fr-FR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467544" y="16288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Mixité des décors 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Tournages dans le cadre du lycée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Tournages extérieur et en appartement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Photos repérage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fr-FR" b="1" u="sng" dirty="0" smtClean="0"/>
              <a:t>Tournage HD avec optique fixe</a:t>
            </a:r>
          </a:p>
          <a:p>
            <a:pPr algn="ctr">
              <a:buNone/>
            </a:pPr>
            <a:endParaRPr lang="fr-FR" b="1" u="sng" dirty="0" smtClean="0"/>
          </a:p>
          <a:p>
            <a:r>
              <a:rPr lang="fr-FR" dirty="0" smtClean="0"/>
              <a:t>Coller au plus à une esthétique de cinéma</a:t>
            </a:r>
          </a:p>
          <a:p>
            <a:endParaRPr lang="fr-FR" dirty="0" smtClean="0"/>
          </a:p>
          <a:p>
            <a:pPr algn="ctr">
              <a:buNone/>
            </a:pPr>
            <a:r>
              <a:rPr lang="fr-FR" b="1" u="sng" dirty="0" smtClean="0"/>
              <a:t>Tournage SD multi-caméra avec incrustations</a:t>
            </a:r>
          </a:p>
          <a:p>
            <a:pPr algn="ctr">
              <a:buNone/>
            </a:pPr>
            <a:r>
              <a:rPr lang="fr-FR" b="1" u="sng" dirty="0" smtClean="0"/>
              <a:t>Et travelling</a:t>
            </a:r>
          </a:p>
          <a:p>
            <a:pPr algn="ctr">
              <a:buNone/>
            </a:pPr>
            <a:endParaRPr lang="fr-FR" dirty="0" smtClean="0"/>
          </a:p>
          <a:p>
            <a:r>
              <a:rPr lang="fr-FR" dirty="0" smtClean="0"/>
              <a:t>Dynamiser et fluidifier le multi-caméra</a:t>
            </a:r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2. Les intentions de réalisation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fr-FR" b="1" u="sng" dirty="0" err="1" smtClean="0"/>
              <a:t>Prégénérique</a:t>
            </a:r>
            <a:r>
              <a:rPr lang="fr-FR" b="1" u="sng" dirty="0" smtClean="0"/>
              <a:t> de fin de type jeu-vidéo</a:t>
            </a:r>
          </a:p>
          <a:p>
            <a:endParaRPr lang="fr-FR" dirty="0" smtClean="0"/>
          </a:p>
          <a:p>
            <a:r>
              <a:rPr lang="fr-FR" dirty="0" smtClean="0"/>
              <a:t>Immerger le spectateur dans l’histoire</a:t>
            </a:r>
          </a:p>
          <a:p>
            <a:endParaRPr lang="fr-FR" dirty="0" smtClean="0"/>
          </a:p>
          <a:p>
            <a:r>
              <a:rPr lang="fr-FR" dirty="0" smtClean="0"/>
              <a:t>Proposer une suite </a:t>
            </a:r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r-FR" b="1" dirty="0" smtClean="0">
                <a:solidFill>
                  <a:schemeClr val="bg1"/>
                </a:solidFill>
                <a:latin typeface="Papyrus" charset="0"/>
                <a:cs typeface="Papyrus" charset="0"/>
              </a:rPr>
              <a:t>2. Les intentions de réalisation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4355976" y="3761656"/>
            <a:ext cx="5112568" cy="3096344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90000" dir="5400000" sy="-100000" algn="bl" rotWithShape="0"/>
            <a:softEdge rad="127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Composition 1_fo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0338" y="4357972"/>
            <a:ext cx="3274110" cy="18416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3460</TotalTime>
  <Words>762</Words>
  <Application>Microsoft Office PowerPoint</Application>
  <PresentationFormat>Affichage à l'écran (4:3)</PresentationFormat>
  <Paragraphs>314</Paragraphs>
  <Slides>39</Slides>
  <Notes>26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0" baseType="lpstr">
      <vt:lpstr>Thème Office</vt:lpstr>
      <vt:lpstr>Présentation PowerPoint</vt:lpstr>
      <vt:lpstr>Projet#4 : Court métrage</vt:lpstr>
      <vt:lpstr>La balle du vampire, les personnages</vt:lpstr>
      <vt:lpstr>Présentation PowerPoint</vt:lpstr>
      <vt:lpstr>I. Les éléments constitutifs du projet</vt:lpstr>
      <vt:lpstr>1. Le cahier des charges</vt:lpstr>
      <vt:lpstr>2. Les intentions de réalisation</vt:lpstr>
      <vt:lpstr>2. Les intentions de réalisation</vt:lpstr>
      <vt:lpstr>2. Les intentions de réalisation</vt:lpstr>
      <vt:lpstr>II. Phase de développement  et de production</vt:lpstr>
      <vt:lpstr>1. Choix artistique</vt:lpstr>
      <vt:lpstr>1. Choix artistique</vt:lpstr>
      <vt:lpstr>1. Choix artistique</vt:lpstr>
      <vt:lpstr>2. Choix technique</vt:lpstr>
      <vt:lpstr>2. Choix technique</vt:lpstr>
      <vt:lpstr>2. Choix technique</vt:lpstr>
      <vt:lpstr>3. Choix technique</vt:lpstr>
      <vt:lpstr>2. Choix technique</vt:lpstr>
      <vt:lpstr>2. Choix technique</vt:lpstr>
      <vt:lpstr>Présentation PowerPoint</vt:lpstr>
      <vt:lpstr>3. Production technico-artistique</vt:lpstr>
      <vt:lpstr>3. Production technico-artistique</vt:lpstr>
      <vt:lpstr>3. Production technico-artistique</vt:lpstr>
      <vt:lpstr>3. Production technico-artistique</vt:lpstr>
      <vt:lpstr>3. Production technico-artistique</vt:lpstr>
      <vt:lpstr>Présentation PowerPoint</vt:lpstr>
      <vt:lpstr>3. Production technico-artistique</vt:lpstr>
      <vt:lpstr>3. Production technico-artistique</vt:lpstr>
      <vt:lpstr>3. Production technico-artistique</vt:lpstr>
      <vt:lpstr>3. Production technico-artistique</vt:lpstr>
      <vt:lpstr>3. Production technico-artistique</vt:lpstr>
      <vt:lpstr>3. Production technico-artistique</vt:lpstr>
      <vt:lpstr>III. Regard critique</vt:lpstr>
      <vt:lpstr>1. Dé synchro</vt:lpstr>
      <vt:lpstr>2. Bilan financier</vt:lpstr>
      <vt:lpstr>3. Bilan global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Didier</dc:creator>
  <cp:lastModifiedBy>jeremie</cp:lastModifiedBy>
  <cp:revision>377</cp:revision>
  <dcterms:created xsi:type="dcterms:W3CDTF">2011-06-20T17:47:57Z</dcterms:created>
  <dcterms:modified xsi:type="dcterms:W3CDTF">2011-06-23T19:35:23Z</dcterms:modified>
</cp:coreProperties>
</file>