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8.xml" ContentType="application/vnd.openxmlformats-officedocument.presentationml.notesSlide+xml"/>
  <Override PartName="/ppt/diagrams/quickStyle2.xml" ContentType="application/vnd.openxmlformats-officedocument.drawingml.diagramStyl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gif" ContentType="image/gif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notesSlides/notesSlide37.xml" ContentType="application/vnd.openxmlformats-officedocument.presentationml.notesSlide+xml"/>
  <Override PartName="/ppt/diagrams/quickStyle1.xml" ContentType="application/vnd.openxmlformats-officedocument.drawingml.diagramStyl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4"/>
  </p:notesMasterIdLst>
  <p:sldIdLst>
    <p:sldId id="521" r:id="rId2"/>
    <p:sldId id="261" r:id="rId3"/>
    <p:sldId id="446" r:id="rId4"/>
    <p:sldId id="495" r:id="rId5"/>
    <p:sldId id="408" r:id="rId6"/>
    <p:sldId id="409" r:id="rId7"/>
    <p:sldId id="488" r:id="rId8"/>
    <p:sldId id="489" r:id="rId9"/>
    <p:sldId id="490" r:id="rId10"/>
    <p:sldId id="410" r:id="rId11"/>
    <p:sldId id="411" r:id="rId12"/>
    <p:sldId id="493" r:id="rId13"/>
    <p:sldId id="419" r:id="rId14"/>
    <p:sldId id="491" r:id="rId15"/>
    <p:sldId id="420" r:id="rId16"/>
    <p:sldId id="522" r:id="rId17"/>
    <p:sldId id="481" r:id="rId18"/>
    <p:sldId id="484" r:id="rId19"/>
    <p:sldId id="425" r:id="rId20"/>
    <p:sldId id="494" r:id="rId21"/>
    <p:sldId id="321" r:id="rId22"/>
    <p:sldId id="322" r:id="rId23"/>
    <p:sldId id="328" r:id="rId24"/>
    <p:sldId id="329" r:id="rId25"/>
    <p:sldId id="330" r:id="rId26"/>
    <p:sldId id="332" r:id="rId27"/>
    <p:sldId id="333" r:id="rId28"/>
    <p:sldId id="496" r:id="rId29"/>
    <p:sldId id="497" r:id="rId30"/>
    <p:sldId id="498" r:id="rId31"/>
    <p:sldId id="499" r:id="rId32"/>
    <p:sldId id="336" r:id="rId33"/>
    <p:sldId id="337" r:id="rId34"/>
    <p:sldId id="340" r:id="rId35"/>
    <p:sldId id="339" r:id="rId36"/>
    <p:sldId id="341" r:id="rId37"/>
    <p:sldId id="348" r:id="rId38"/>
    <p:sldId id="349" r:id="rId39"/>
    <p:sldId id="350" r:id="rId40"/>
    <p:sldId id="351" r:id="rId41"/>
    <p:sldId id="437" r:id="rId42"/>
    <p:sldId id="500" r:id="rId43"/>
    <p:sldId id="503" r:id="rId44"/>
    <p:sldId id="501" r:id="rId45"/>
    <p:sldId id="520" r:id="rId46"/>
    <p:sldId id="502" r:id="rId47"/>
    <p:sldId id="506" r:id="rId48"/>
    <p:sldId id="505" r:id="rId49"/>
    <p:sldId id="507" r:id="rId50"/>
    <p:sldId id="509" r:id="rId51"/>
    <p:sldId id="510" r:id="rId52"/>
    <p:sldId id="511" r:id="rId53"/>
    <p:sldId id="512" r:id="rId54"/>
    <p:sldId id="513" r:id="rId55"/>
    <p:sldId id="514" r:id="rId56"/>
    <p:sldId id="515" r:id="rId57"/>
    <p:sldId id="516" r:id="rId58"/>
    <p:sldId id="517" r:id="rId59"/>
    <p:sldId id="518" r:id="rId60"/>
    <p:sldId id="519" r:id="rId61"/>
    <p:sldId id="432" r:id="rId62"/>
    <p:sldId id="430" r:id="rId6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65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BABA"/>
    <a:srgbClr val="FFD9D9"/>
    <a:srgbClr val="FFCCCC"/>
    <a:srgbClr val="FFF4EF"/>
    <a:srgbClr val="FFEAE1"/>
    <a:srgbClr val="E2E2E2"/>
    <a:srgbClr val="9B9B9B"/>
    <a:srgbClr val="ADADAD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46" autoAdjust="0"/>
    <p:restoredTop sz="96667" autoAdjust="0"/>
  </p:normalViewPr>
  <p:slideViewPr>
    <p:cSldViewPr snapToObjects="1">
      <p:cViewPr>
        <p:scale>
          <a:sx n="70" d="100"/>
          <a:sy n="70" d="100"/>
        </p:scale>
        <p:origin x="-918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Classeur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Classeur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Classeur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C00000"/>
            </a:solidFill>
          </c:spPr>
          <c:dPt>
            <c:idx val="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dPt>
          <c:dPt>
            <c:idx val="1"/>
            <c:spPr>
              <a:solidFill>
                <a:schemeClr val="accent1"/>
              </a:solidFill>
            </c:spPr>
          </c:dPt>
          <c:dPt>
            <c:idx val="2"/>
            <c:spPr>
              <a:solidFill>
                <a:schemeClr val="accent1"/>
              </a:solidFill>
            </c:spPr>
          </c:dPt>
          <c:dPt>
            <c:idx val="3"/>
            <c:spPr>
              <a:solidFill>
                <a:schemeClr val="accent1"/>
              </a:solidFill>
            </c:spPr>
          </c:dPt>
          <c:dPt>
            <c:idx val="4"/>
            <c:spPr>
              <a:solidFill>
                <a:schemeClr val="accent1"/>
              </a:solidFill>
            </c:spPr>
          </c:dPt>
          <c:dPt>
            <c:idx val="5"/>
            <c:spPr>
              <a:solidFill>
                <a:schemeClr val="accent1"/>
              </a:solidFill>
            </c:spPr>
          </c:dPt>
          <c:cat>
            <c:strRef>
              <c:f>Feuil1!$A$4:$A$9</c:f>
              <c:strCache>
                <c:ptCount val="6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</c:strCache>
            </c:strRef>
          </c:cat>
          <c:val>
            <c:numRef>
              <c:f>Feuil1!$B$4:$B$9</c:f>
              <c:numCache>
                <c:formatCode>General</c:formatCode>
                <c:ptCount val="6"/>
                <c:pt idx="0">
                  <c:v>30000</c:v>
                </c:pt>
                <c:pt idx="1">
                  <c:v>500</c:v>
                </c:pt>
                <c:pt idx="2">
                  <c:v>14500</c:v>
                </c:pt>
                <c:pt idx="3">
                  <c:v>12000</c:v>
                </c:pt>
                <c:pt idx="4">
                  <c:v>2000</c:v>
                </c:pt>
                <c:pt idx="5">
                  <c:v>21000</c:v>
                </c:pt>
              </c:numCache>
            </c:numRef>
          </c:val>
        </c:ser>
        <c:axId val="72701440"/>
        <c:axId val="72702976"/>
      </c:barChart>
      <c:catAx>
        <c:axId val="72701440"/>
        <c:scaling>
          <c:orientation val="minMax"/>
        </c:scaling>
        <c:axPos val="b"/>
        <c:tickLblPos val="nextTo"/>
        <c:txPr>
          <a:bodyPr/>
          <a:lstStyle/>
          <a:p>
            <a:pPr>
              <a:defRPr lang="fr-FR" sz="1000" baseline="0">
                <a:latin typeface="Century Gothic" pitchFamily="34" charset="0"/>
              </a:defRPr>
            </a:pPr>
            <a:endParaRPr lang="fr-FR"/>
          </a:p>
        </c:txPr>
        <c:crossAx val="72702976"/>
        <c:crosses val="autoZero"/>
        <c:auto val="1"/>
        <c:lblAlgn val="ctr"/>
        <c:lblOffset val="100"/>
      </c:catAx>
      <c:valAx>
        <c:axId val="72702976"/>
        <c:scaling>
          <c:orientation val="minMax"/>
        </c:scaling>
        <c:delete val="1"/>
        <c:axPos val="l"/>
        <c:numFmt formatCode="General" sourceLinked="1"/>
        <c:tickLblPos val="none"/>
        <c:crossAx val="72701440"/>
        <c:crosses val="autoZero"/>
        <c:crossBetween val="between"/>
      </c:valAx>
    </c:plotArea>
    <c:plotVisOnly val="1"/>
  </c:chart>
  <c:spPr>
    <a:ln>
      <a:solidFill>
        <a:schemeClr val="accent1"/>
      </a:solidFill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plotArea>
      <c:layout>
        <c:manualLayout>
          <c:layoutTarget val="inner"/>
          <c:xMode val="edge"/>
          <c:yMode val="edge"/>
          <c:x val="0.13179090113735878"/>
          <c:y val="3.0359257836272552E-3"/>
          <c:w val="0.72240179352581524"/>
          <c:h val="0.84452136191309402"/>
        </c:manualLayout>
      </c:layout>
      <c:barChart>
        <c:barDir val="col"/>
        <c:grouping val="clustered"/>
        <c:ser>
          <c:idx val="0"/>
          <c:order val="0"/>
          <c:dPt>
            <c:idx val="1"/>
            <c:spPr>
              <a:solidFill>
                <a:schemeClr val="accent6"/>
              </a:solidFill>
            </c:spPr>
          </c:dPt>
          <c:cat>
            <c:strRef>
              <c:f>Feuil1!$A$9:$A$10</c:f>
              <c:strCache>
                <c:ptCount val="2"/>
                <c:pt idx="0">
                  <c:v>B</c:v>
                </c:pt>
                <c:pt idx="1">
                  <c:v>D</c:v>
                </c:pt>
              </c:strCache>
            </c:strRef>
          </c:cat>
          <c:val>
            <c:numRef>
              <c:f>Feuil1!$B$9:$B$10</c:f>
              <c:numCache>
                <c:formatCode>General</c:formatCode>
                <c:ptCount val="2"/>
                <c:pt idx="0">
                  <c:v>4000</c:v>
                </c:pt>
                <c:pt idx="1">
                  <c:v>7000</c:v>
                </c:pt>
              </c:numCache>
            </c:numRef>
          </c:val>
        </c:ser>
        <c:axId val="72742784"/>
        <c:axId val="72744320"/>
      </c:barChart>
      <c:catAx>
        <c:axId val="72742784"/>
        <c:scaling>
          <c:orientation val="minMax"/>
        </c:scaling>
        <c:axPos val="b"/>
        <c:tickLblPos val="nextTo"/>
        <c:txPr>
          <a:bodyPr/>
          <a:lstStyle/>
          <a:p>
            <a:pPr>
              <a:defRPr lang="fr-FR"/>
            </a:pPr>
            <a:endParaRPr lang="fr-FR"/>
          </a:p>
        </c:txPr>
        <c:crossAx val="72744320"/>
        <c:crosses val="autoZero"/>
        <c:auto val="1"/>
        <c:lblAlgn val="ctr"/>
        <c:lblOffset val="100"/>
      </c:catAx>
      <c:valAx>
        <c:axId val="72744320"/>
        <c:scaling>
          <c:orientation val="minMax"/>
        </c:scaling>
        <c:delete val="1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General" sourceLinked="1"/>
        <c:tickLblPos val="none"/>
        <c:crossAx val="72742784"/>
        <c:crosses val="autoZero"/>
        <c:crossBetween val="between"/>
      </c:valAx>
      <c:spPr>
        <a:noFill/>
        <a:ln w="25400">
          <a:noFill/>
        </a:ln>
      </c:spPr>
    </c:plotArea>
    <c:plotVisOnly val="1"/>
  </c:chart>
  <c:spPr>
    <a:ln>
      <a:solidFill>
        <a:schemeClr val="accent1"/>
      </a:solidFill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plotArea>
      <c:layout>
        <c:manualLayout>
          <c:layoutTarget val="inner"/>
          <c:xMode val="edge"/>
          <c:yMode val="edge"/>
          <c:x val="3.055555555555561E-2"/>
          <c:y val="5.0925925925925902E-2"/>
          <c:w val="0.87222222222222201"/>
          <c:h val="0.79869969378828221"/>
        </c:manualLayout>
      </c:layout>
      <c:barChart>
        <c:barDir val="col"/>
        <c:grouping val="clustered"/>
        <c:ser>
          <c:idx val="0"/>
          <c:order val="0"/>
          <c:dPt>
            <c:idx val="1"/>
            <c:spPr>
              <a:solidFill>
                <a:schemeClr val="accent6"/>
              </a:solidFill>
            </c:spPr>
          </c:dPt>
          <c:dPt>
            <c:idx val="3"/>
            <c:spPr>
              <a:solidFill>
                <a:schemeClr val="accent6"/>
              </a:solidFill>
            </c:spPr>
          </c:dPt>
          <c:cat>
            <c:strRef>
              <c:f>Feuil1!$A$5:$A$10</c:f>
              <c:strCache>
                <c:ptCount val="6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</c:strCache>
            </c:strRef>
          </c:cat>
          <c:val>
            <c:numRef>
              <c:f>Feuil1!$B$5:$B$10</c:f>
              <c:numCache>
                <c:formatCode>General</c:formatCode>
                <c:ptCount val="6"/>
                <c:pt idx="0">
                  <c:v>9000</c:v>
                </c:pt>
                <c:pt idx="1">
                  <c:v>20000</c:v>
                </c:pt>
                <c:pt idx="2">
                  <c:v>5000</c:v>
                </c:pt>
                <c:pt idx="3">
                  <c:v>30000</c:v>
                </c:pt>
                <c:pt idx="4">
                  <c:v>1200</c:v>
                </c:pt>
                <c:pt idx="5">
                  <c:v>15000</c:v>
                </c:pt>
              </c:numCache>
            </c:numRef>
          </c:val>
        </c:ser>
        <c:axId val="73036160"/>
        <c:axId val="73037696"/>
      </c:barChart>
      <c:catAx>
        <c:axId val="73036160"/>
        <c:scaling>
          <c:orientation val="minMax"/>
        </c:scaling>
        <c:axPos val="b"/>
        <c:tickLblPos val="nextTo"/>
        <c:txPr>
          <a:bodyPr/>
          <a:lstStyle/>
          <a:p>
            <a:pPr>
              <a:defRPr lang="fr-FR"/>
            </a:pPr>
            <a:endParaRPr lang="fr-FR"/>
          </a:p>
        </c:txPr>
        <c:crossAx val="73037696"/>
        <c:crosses val="autoZero"/>
        <c:auto val="1"/>
        <c:lblAlgn val="ctr"/>
        <c:lblOffset val="100"/>
      </c:catAx>
      <c:valAx>
        <c:axId val="73037696"/>
        <c:scaling>
          <c:orientation val="minMax"/>
        </c:scaling>
        <c:delete val="1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General" sourceLinked="1"/>
        <c:tickLblPos val="none"/>
        <c:crossAx val="73036160"/>
        <c:crosses val="autoZero"/>
        <c:crossBetween val="between"/>
      </c:valAx>
    </c:plotArea>
    <c:plotVisOnly val="1"/>
  </c:chart>
  <c:spPr>
    <a:ln>
      <a:solidFill>
        <a:schemeClr val="accent1"/>
      </a:solidFill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05FF20-5F23-2E40-9F22-1DAB7DCF5763}" type="doc">
      <dgm:prSet loTypeId="urn:microsoft.com/office/officeart/2005/8/layout/hList1" loCatId="list" qsTypeId="urn:microsoft.com/office/officeart/2005/8/quickstyle/3D5" qsCatId="3D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EE3F21C8-FD50-8D4B-91BA-FE0C0EE0FDD4}">
      <dgm:prSet phldrT="[Text]"/>
      <dgm:spPr/>
      <dgm:t>
        <a:bodyPr/>
        <a:lstStyle/>
        <a:p>
          <a:r>
            <a:rPr lang="en-US" dirty="0" err="1" smtClean="0"/>
            <a:t>Liste</a:t>
          </a:r>
          <a:r>
            <a:rPr lang="en-US" dirty="0" smtClean="0"/>
            <a:t> 1</a:t>
          </a:r>
          <a:endParaRPr lang="en-US" dirty="0"/>
        </a:p>
      </dgm:t>
    </dgm:pt>
    <dgm:pt modelId="{9EEE7745-15CB-F946-91E9-9126D1689020}" type="parTrans" cxnId="{C00B95AF-D5F6-C445-909E-A3F30C1A3A99}">
      <dgm:prSet/>
      <dgm:spPr/>
      <dgm:t>
        <a:bodyPr/>
        <a:lstStyle/>
        <a:p>
          <a:endParaRPr lang="en-US"/>
        </a:p>
      </dgm:t>
    </dgm:pt>
    <dgm:pt modelId="{5FBBDBF1-A157-1E48-B0FC-D83B4B8DA51D}" type="sibTrans" cxnId="{C00B95AF-D5F6-C445-909E-A3F30C1A3A99}">
      <dgm:prSet/>
      <dgm:spPr/>
      <dgm:t>
        <a:bodyPr/>
        <a:lstStyle/>
        <a:p>
          <a:endParaRPr lang="en-US"/>
        </a:p>
      </dgm:t>
    </dgm:pt>
    <dgm:pt modelId="{31CB1318-2989-CD4D-8CE8-D1C9F7077690}">
      <dgm:prSet phldrT="[Text]"/>
      <dgm:spPr/>
      <dgm:t>
        <a:bodyPr/>
        <a:lstStyle/>
        <a:p>
          <a:r>
            <a:rPr lang="en-US" dirty="0" smtClean="0"/>
            <a:t>1) Madame ………….</a:t>
          </a:r>
          <a:endParaRPr lang="en-US" dirty="0"/>
        </a:p>
      </dgm:t>
    </dgm:pt>
    <dgm:pt modelId="{5E414ECF-4F9E-AB41-AC68-95502D7CF817}" type="parTrans" cxnId="{1AFFBA9A-D55F-8E48-96CE-55B62205B6DD}">
      <dgm:prSet/>
      <dgm:spPr/>
      <dgm:t>
        <a:bodyPr/>
        <a:lstStyle/>
        <a:p>
          <a:endParaRPr lang="en-US"/>
        </a:p>
      </dgm:t>
    </dgm:pt>
    <dgm:pt modelId="{7DA8E82C-9F5A-954E-A44B-92FAC15DC369}" type="sibTrans" cxnId="{1AFFBA9A-D55F-8E48-96CE-55B62205B6DD}">
      <dgm:prSet/>
      <dgm:spPr/>
      <dgm:t>
        <a:bodyPr/>
        <a:lstStyle/>
        <a:p>
          <a:endParaRPr lang="en-US"/>
        </a:p>
      </dgm:t>
    </dgm:pt>
    <dgm:pt modelId="{52FB3F37-9EF8-BC47-83F0-0DC3565A1B65}">
      <dgm:prSet phldrT="[Text]"/>
      <dgm:spPr/>
      <dgm:t>
        <a:bodyPr/>
        <a:lstStyle/>
        <a:p>
          <a:r>
            <a:rPr lang="en-US" dirty="0" smtClean="0"/>
            <a:t>2) Monsieur …………..</a:t>
          </a:r>
          <a:endParaRPr lang="en-US" dirty="0"/>
        </a:p>
      </dgm:t>
    </dgm:pt>
    <dgm:pt modelId="{D4AEAE23-91EA-CC4D-BD28-084821B2ED69}" type="parTrans" cxnId="{DB68A946-6899-C943-B464-B4B938581386}">
      <dgm:prSet/>
      <dgm:spPr/>
      <dgm:t>
        <a:bodyPr/>
        <a:lstStyle/>
        <a:p>
          <a:endParaRPr lang="en-US"/>
        </a:p>
      </dgm:t>
    </dgm:pt>
    <dgm:pt modelId="{C7D23D28-916A-AB42-84F8-B57B1E47CA4A}" type="sibTrans" cxnId="{DB68A946-6899-C943-B464-B4B938581386}">
      <dgm:prSet/>
      <dgm:spPr/>
      <dgm:t>
        <a:bodyPr/>
        <a:lstStyle/>
        <a:p>
          <a:endParaRPr lang="en-US"/>
        </a:p>
      </dgm:t>
    </dgm:pt>
    <dgm:pt modelId="{8EA93A48-F6F4-1B44-AD02-5A2AF047E560}">
      <dgm:prSet phldrT="[Text]"/>
      <dgm:spPr/>
      <dgm:t>
        <a:bodyPr/>
        <a:lstStyle/>
        <a:p>
          <a:r>
            <a:rPr lang="en-US" dirty="0" smtClean="0"/>
            <a:t>3) Madame ………….</a:t>
          </a:r>
          <a:endParaRPr lang="en-US" dirty="0"/>
        </a:p>
      </dgm:t>
    </dgm:pt>
    <dgm:pt modelId="{CD73F298-C920-6F4A-8794-5C77000D07DE}" type="parTrans" cxnId="{EDD24C4D-FED3-6C43-8972-094BE4A5C240}">
      <dgm:prSet/>
      <dgm:spPr/>
      <dgm:t>
        <a:bodyPr/>
        <a:lstStyle/>
        <a:p>
          <a:endParaRPr lang="en-US"/>
        </a:p>
      </dgm:t>
    </dgm:pt>
    <dgm:pt modelId="{6BFD790A-18A7-E840-AEC4-B801CC84AAA1}" type="sibTrans" cxnId="{EDD24C4D-FED3-6C43-8972-094BE4A5C240}">
      <dgm:prSet/>
      <dgm:spPr/>
      <dgm:t>
        <a:bodyPr/>
        <a:lstStyle/>
        <a:p>
          <a:endParaRPr lang="en-US"/>
        </a:p>
      </dgm:t>
    </dgm:pt>
    <dgm:pt modelId="{2A79C749-58A6-6C4B-A4EC-08133E4B539C}">
      <dgm:prSet phldrT="[Text]"/>
      <dgm:spPr/>
      <dgm:t>
        <a:bodyPr/>
        <a:lstStyle/>
        <a:p>
          <a:r>
            <a:rPr lang="en-US" dirty="0" smtClean="0"/>
            <a:t>4) Monsieur ………..…</a:t>
          </a:r>
          <a:endParaRPr lang="en-US" dirty="0"/>
        </a:p>
      </dgm:t>
    </dgm:pt>
    <dgm:pt modelId="{1FC756BB-E012-5342-ABD8-BDC8CE265FC4}" type="parTrans" cxnId="{38F2F573-45EB-9244-B7E1-6AFD32567744}">
      <dgm:prSet/>
      <dgm:spPr/>
      <dgm:t>
        <a:bodyPr/>
        <a:lstStyle/>
        <a:p>
          <a:endParaRPr lang="en-US"/>
        </a:p>
      </dgm:t>
    </dgm:pt>
    <dgm:pt modelId="{CD377741-D992-8F48-85DF-7B20485EEB99}" type="sibTrans" cxnId="{38F2F573-45EB-9244-B7E1-6AFD32567744}">
      <dgm:prSet/>
      <dgm:spPr/>
      <dgm:t>
        <a:bodyPr/>
        <a:lstStyle/>
        <a:p>
          <a:endParaRPr lang="en-US"/>
        </a:p>
      </dgm:t>
    </dgm:pt>
    <dgm:pt modelId="{8C64B4DC-27AD-0441-AA17-AF4C62B824A3}">
      <dgm:prSet phldrT="[Text]"/>
      <dgm:spPr/>
      <dgm:t>
        <a:bodyPr/>
        <a:lstStyle/>
        <a:p>
          <a:r>
            <a:rPr lang="en-US" dirty="0" smtClean="0"/>
            <a:t>5) Madame ………....</a:t>
          </a:r>
          <a:endParaRPr lang="en-US" dirty="0"/>
        </a:p>
      </dgm:t>
    </dgm:pt>
    <dgm:pt modelId="{8590E502-CCEE-D54B-A130-FB8C35254DFB}" type="parTrans" cxnId="{0B93D056-5786-6E4B-A1E5-CB9E2B4F20DA}">
      <dgm:prSet/>
      <dgm:spPr/>
      <dgm:t>
        <a:bodyPr/>
        <a:lstStyle/>
        <a:p>
          <a:endParaRPr lang="en-US"/>
        </a:p>
      </dgm:t>
    </dgm:pt>
    <dgm:pt modelId="{82AE728A-0D65-204D-8011-7A47A92C3225}" type="sibTrans" cxnId="{0B93D056-5786-6E4B-A1E5-CB9E2B4F20DA}">
      <dgm:prSet/>
      <dgm:spPr/>
      <dgm:t>
        <a:bodyPr/>
        <a:lstStyle/>
        <a:p>
          <a:endParaRPr lang="en-US"/>
        </a:p>
      </dgm:t>
    </dgm:pt>
    <dgm:pt modelId="{293FB8C2-9455-7F4F-8921-E00DDFCA6616}">
      <dgm:prSet phldrT="[Text]"/>
      <dgm:spPr/>
      <dgm:t>
        <a:bodyPr/>
        <a:lstStyle/>
        <a:p>
          <a:r>
            <a:rPr lang="en-US" dirty="0" smtClean="0"/>
            <a:t>Etc….</a:t>
          </a:r>
          <a:endParaRPr lang="en-US" dirty="0"/>
        </a:p>
      </dgm:t>
    </dgm:pt>
    <dgm:pt modelId="{C3BEDD0F-81C9-CB40-B9C0-868771142D77}" type="parTrans" cxnId="{B392D810-2C5D-934E-BAC9-0087E570CC9F}">
      <dgm:prSet/>
      <dgm:spPr/>
      <dgm:t>
        <a:bodyPr/>
        <a:lstStyle/>
        <a:p>
          <a:endParaRPr lang="en-US"/>
        </a:p>
      </dgm:t>
    </dgm:pt>
    <dgm:pt modelId="{0AE1AB98-4FB8-E54C-951D-F84262E33153}" type="sibTrans" cxnId="{B392D810-2C5D-934E-BAC9-0087E570CC9F}">
      <dgm:prSet/>
      <dgm:spPr/>
      <dgm:t>
        <a:bodyPr/>
        <a:lstStyle/>
        <a:p>
          <a:endParaRPr lang="en-US"/>
        </a:p>
      </dgm:t>
    </dgm:pt>
    <dgm:pt modelId="{C894A83A-2B55-B24C-B797-A3EC289DD040}" type="pres">
      <dgm:prSet presAssocID="{E205FF20-5F23-2E40-9F22-1DAB7DCF576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D583741-1378-524E-BFA8-3522AEE47CEF}" type="pres">
      <dgm:prSet presAssocID="{EE3F21C8-FD50-8D4B-91BA-FE0C0EE0FDD4}" presName="composite" presStyleCnt="0"/>
      <dgm:spPr/>
    </dgm:pt>
    <dgm:pt modelId="{68730328-4C92-2B42-A442-440EA088F372}" type="pres">
      <dgm:prSet presAssocID="{EE3F21C8-FD50-8D4B-91BA-FE0C0EE0FDD4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646B5B-A17A-C34C-8C0D-037E784F3018}" type="pres">
      <dgm:prSet presAssocID="{EE3F21C8-FD50-8D4B-91BA-FE0C0EE0FDD4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904223F-3F97-4AE9-89C3-0DE883828728}" type="presOf" srcId="{52FB3F37-9EF8-BC47-83F0-0DC3565A1B65}" destId="{2F646B5B-A17A-C34C-8C0D-037E784F3018}" srcOrd="0" destOrd="1" presId="urn:microsoft.com/office/officeart/2005/8/layout/hList1"/>
    <dgm:cxn modelId="{B392D810-2C5D-934E-BAC9-0087E570CC9F}" srcId="{EE3F21C8-FD50-8D4B-91BA-FE0C0EE0FDD4}" destId="{293FB8C2-9455-7F4F-8921-E00DDFCA6616}" srcOrd="5" destOrd="0" parTransId="{C3BEDD0F-81C9-CB40-B9C0-868771142D77}" sibTransId="{0AE1AB98-4FB8-E54C-951D-F84262E33153}"/>
    <dgm:cxn modelId="{5DFF8291-FCB2-4C15-8A90-ED6890BD3B4D}" type="presOf" srcId="{8C64B4DC-27AD-0441-AA17-AF4C62B824A3}" destId="{2F646B5B-A17A-C34C-8C0D-037E784F3018}" srcOrd="0" destOrd="4" presId="urn:microsoft.com/office/officeart/2005/8/layout/hList1"/>
    <dgm:cxn modelId="{1AFFBA9A-D55F-8E48-96CE-55B62205B6DD}" srcId="{EE3F21C8-FD50-8D4B-91BA-FE0C0EE0FDD4}" destId="{31CB1318-2989-CD4D-8CE8-D1C9F7077690}" srcOrd="0" destOrd="0" parTransId="{5E414ECF-4F9E-AB41-AC68-95502D7CF817}" sibTransId="{7DA8E82C-9F5A-954E-A44B-92FAC15DC369}"/>
    <dgm:cxn modelId="{0B93D056-5786-6E4B-A1E5-CB9E2B4F20DA}" srcId="{EE3F21C8-FD50-8D4B-91BA-FE0C0EE0FDD4}" destId="{8C64B4DC-27AD-0441-AA17-AF4C62B824A3}" srcOrd="4" destOrd="0" parTransId="{8590E502-CCEE-D54B-A130-FB8C35254DFB}" sibTransId="{82AE728A-0D65-204D-8011-7A47A92C3225}"/>
    <dgm:cxn modelId="{0BA008E2-7124-46DC-83BC-4D8C09E6BF9D}" type="presOf" srcId="{8EA93A48-F6F4-1B44-AD02-5A2AF047E560}" destId="{2F646B5B-A17A-C34C-8C0D-037E784F3018}" srcOrd="0" destOrd="2" presId="urn:microsoft.com/office/officeart/2005/8/layout/hList1"/>
    <dgm:cxn modelId="{38F2F573-45EB-9244-B7E1-6AFD32567744}" srcId="{EE3F21C8-FD50-8D4B-91BA-FE0C0EE0FDD4}" destId="{2A79C749-58A6-6C4B-A4EC-08133E4B539C}" srcOrd="3" destOrd="0" parTransId="{1FC756BB-E012-5342-ABD8-BDC8CE265FC4}" sibTransId="{CD377741-D992-8F48-85DF-7B20485EEB99}"/>
    <dgm:cxn modelId="{8BA3C512-5A22-4FB4-A793-72750C7227C4}" type="presOf" srcId="{31CB1318-2989-CD4D-8CE8-D1C9F7077690}" destId="{2F646B5B-A17A-C34C-8C0D-037E784F3018}" srcOrd="0" destOrd="0" presId="urn:microsoft.com/office/officeart/2005/8/layout/hList1"/>
    <dgm:cxn modelId="{E42356E3-4ECC-4804-9A34-306C322737AC}" type="presOf" srcId="{2A79C749-58A6-6C4B-A4EC-08133E4B539C}" destId="{2F646B5B-A17A-C34C-8C0D-037E784F3018}" srcOrd="0" destOrd="3" presId="urn:microsoft.com/office/officeart/2005/8/layout/hList1"/>
    <dgm:cxn modelId="{3835099D-B385-4F92-B224-7BC94D532007}" type="presOf" srcId="{293FB8C2-9455-7F4F-8921-E00DDFCA6616}" destId="{2F646B5B-A17A-C34C-8C0D-037E784F3018}" srcOrd="0" destOrd="5" presId="urn:microsoft.com/office/officeart/2005/8/layout/hList1"/>
    <dgm:cxn modelId="{85DE45AE-D01D-4397-BDFE-45E29F9CC0FB}" type="presOf" srcId="{E205FF20-5F23-2E40-9F22-1DAB7DCF5763}" destId="{C894A83A-2B55-B24C-B797-A3EC289DD040}" srcOrd="0" destOrd="0" presId="urn:microsoft.com/office/officeart/2005/8/layout/hList1"/>
    <dgm:cxn modelId="{EDD24C4D-FED3-6C43-8972-094BE4A5C240}" srcId="{EE3F21C8-FD50-8D4B-91BA-FE0C0EE0FDD4}" destId="{8EA93A48-F6F4-1B44-AD02-5A2AF047E560}" srcOrd="2" destOrd="0" parTransId="{CD73F298-C920-6F4A-8794-5C77000D07DE}" sibTransId="{6BFD790A-18A7-E840-AEC4-B801CC84AAA1}"/>
    <dgm:cxn modelId="{C00B95AF-D5F6-C445-909E-A3F30C1A3A99}" srcId="{E205FF20-5F23-2E40-9F22-1DAB7DCF5763}" destId="{EE3F21C8-FD50-8D4B-91BA-FE0C0EE0FDD4}" srcOrd="0" destOrd="0" parTransId="{9EEE7745-15CB-F946-91E9-9126D1689020}" sibTransId="{5FBBDBF1-A157-1E48-B0FC-D83B4B8DA51D}"/>
    <dgm:cxn modelId="{930B5A1A-57D8-4FBD-BA84-D9FA8DDC0EC9}" type="presOf" srcId="{EE3F21C8-FD50-8D4B-91BA-FE0C0EE0FDD4}" destId="{68730328-4C92-2B42-A442-440EA088F372}" srcOrd="0" destOrd="0" presId="urn:microsoft.com/office/officeart/2005/8/layout/hList1"/>
    <dgm:cxn modelId="{DB68A946-6899-C943-B464-B4B938581386}" srcId="{EE3F21C8-FD50-8D4B-91BA-FE0C0EE0FDD4}" destId="{52FB3F37-9EF8-BC47-83F0-0DC3565A1B65}" srcOrd="1" destOrd="0" parTransId="{D4AEAE23-91EA-CC4D-BD28-084821B2ED69}" sibTransId="{C7D23D28-916A-AB42-84F8-B57B1E47CA4A}"/>
    <dgm:cxn modelId="{A29447E6-265D-4B3C-9645-CC02B59F39B8}" type="presParOf" srcId="{C894A83A-2B55-B24C-B797-A3EC289DD040}" destId="{0D583741-1378-524E-BFA8-3522AEE47CEF}" srcOrd="0" destOrd="0" presId="urn:microsoft.com/office/officeart/2005/8/layout/hList1"/>
    <dgm:cxn modelId="{6D511331-138C-4187-9CF5-33C81DF7F56E}" type="presParOf" srcId="{0D583741-1378-524E-BFA8-3522AEE47CEF}" destId="{68730328-4C92-2B42-A442-440EA088F372}" srcOrd="0" destOrd="0" presId="urn:microsoft.com/office/officeart/2005/8/layout/hList1"/>
    <dgm:cxn modelId="{39872472-9C97-4B87-BB2C-5CCF0934BE5B}" type="presParOf" srcId="{0D583741-1378-524E-BFA8-3522AEE47CEF}" destId="{2F646B5B-A17A-C34C-8C0D-037E784F301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4D4FC7-8436-F24D-9D25-89B5F0D21A5C}" type="doc">
      <dgm:prSet loTypeId="urn:microsoft.com/office/officeart/2005/8/layout/arrow2" loCatId="process" qsTypeId="urn:microsoft.com/office/officeart/2005/8/quickstyle/simple4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3A21E4EF-E233-D542-929C-208C01ED4BD1}">
      <dgm:prSet custT="1"/>
      <dgm:spPr/>
      <dgm:t>
        <a:bodyPr/>
        <a:lstStyle/>
        <a:p>
          <a:pPr rtl="0"/>
          <a:r>
            <a:rPr lang="fr-FR" sz="1800" b="1" noProof="0" dirty="0" smtClean="0">
              <a:solidFill>
                <a:schemeClr val="tx2"/>
              </a:solidFill>
            </a:rPr>
            <a:t>Suffrage universel</a:t>
          </a:r>
          <a:endParaRPr lang="fr-FR" sz="1800" b="1" noProof="0" dirty="0">
            <a:solidFill>
              <a:schemeClr val="tx2"/>
            </a:solidFill>
          </a:endParaRPr>
        </a:p>
      </dgm:t>
    </dgm:pt>
    <dgm:pt modelId="{29BC63AC-A9D6-B049-AC7F-A8C6DED6E2EA}" type="parTrans" cxnId="{AB16872B-757D-DB45-932F-5E4F7DB5EB07}">
      <dgm:prSet/>
      <dgm:spPr/>
      <dgm:t>
        <a:bodyPr/>
        <a:lstStyle/>
        <a:p>
          <a:endParaRPr lang="fr-FR" noProof="0"/>
        </a:p>
      </dgm:t>
    </dgm:pt>
    <dgm:pt modelId="{E82A61CD-15AD-7143-BBB7-897F282E1861}" type="sibTrans" cxnId="{AB16872B-757D-DB45-932F-5E4F7DB5EB07}">
      <dgm:prSet/>
      <dgm:spPr/>
      <dgm:t>
        <a:bodyPr/>
        <a:lstStyle/>
        <a:p>
          <a:endParaRPr lang="fr-FR" noProof="0"/>
        </a:p>
      </dgm:t>
    </dgm:pt>
    <dgm:pt modelId="{CD0281CC-C03E-0644-8F89-0EBBD2BD8AEC}">
      <dgm:prSet custT="1"/>
      <dgm:spPr/>
      <dgm:t>
        <a:bodyPr/>
        <a:lstStyle/>
        <a:p>
          <a:pPr rtl="0"/>
          <a:r>
            <a:rPr lang="fr-FR" sz="1800" b="1" noProof="0" dirty="0" smtClean="0">
              <a:solidFill>
                <a:schemeClr val="tx2"/>
              </a:solidFill>
            </a:rPr>
            <a:t>Suffrage égal</a:t>
          </a:r>
          <a:endParaRPr lang="fr-FR" sz="1800" b="1" noProof="0" dirty="0">
            <a:solidFill>
              <a:schemeClr val="tx2"/>
            </a:solidFill>
          </a:endParaRPr>
        </a:p>
      </dgm:t>
    </dgm:pt>
    <dgm:pt modelId="{180E102B-B1B4-7D4C-8332-5C0A8BABB94E}" type="parTrans" cxnId="{E6112957-2B93-C04B-97E6-570768D872C9}">
      <dgm:prSet/>
      <dgm:spPr/>
      <dgm:t>
        <a:bodyPr/>
        <a:lstStyle/>
        <a:p>
          <a:endParaRPr lang="fr-FR" noProof="0"/>
        </a:p>
      </dgm:t>
    </dgm:pt>
    <dgm:pt modelId="{9064ADFA-FC2B-4A46-9B84-F3DB4F34D91B}" type="sibTrans" cxnId="{E6112957-2B93-C04B-97E6-570768D872C9}">
      <dgm:prSet/>
      <dgm:spPr/>
      <dgm:t>
        <a:bodyPr/>
        <a:lstStyle/>
        <a:p>
          <a:endParaRPr lang="fr-FR" noProof="0"/>
        </a:p>
      </dgm:t>
    </dgm:pt>
    <dgm:pt modelId="{224CD8C9-5DCF-CE4D-9BD2-91B47F50AC69}">
      <dgm:prSet custT="1"/>
      <dgm:spPr/>
      <dgm:t>
        <a:bodyPr/>
        <a:lstStyle/>
        <a:p>
          <a:pPr rtl="0"/>
          <a:r>
            <a:rPr lang="fr-FR" sz="1800" b="1" noProof="0" dirty="0" smtClean="0">
              <a:solidFill>
                <a:schemeClr val="tx2"/>
              </a:solidFill>
            </a:rPr>
            <a:t>Suffrage direct des députés</a:t>
          </a:r>
          <a:endParaRPr lang="fr-FR" sz="1800" b="1" noProof="0" dirty="0">
            <a:solidFill>
              <a:schemeClr val="tx2"/>
            </a:solidFill>
          </a:endParaRPr>
        </a:p>
      </dgm:t>
    </dgm:pt>
    <dgm:pt modelId="{4B4FD84E-1F15-B04D-88B0-90C8493F03CD}" type="parTrans" cxnId="{B69A403F-3E07-6941-8138-5A1F93E4151B}">
      <dgm:prSet/>
      <dgm:spPr/>
      <dgm:t>
        <a:bodyPr/>
        <a:lstStyle/>
        <a:p>
          <a:endParaRPr lang="fr-FR" noProof="0"/>
        </a:p>
      </dgm:t>
    </dgm:pt>
    <dgm:pt modelId="{8AD2B735-1A18-8B4C-AA64-265199353AB7}" type="sibTrans" cxnId="{B69A403F-3E07-6941-8138-5A1F93E4151B}">
      <dgm:prSet/>
      <dgm:spPr/>
      <dgm:t>
        <a:bodyPr/>
        <a:lstStyle/>
        <a:p>
          <a:endParaRPr lang="fr-FR" noProof="0"/>
        </a:p>
      </dgm:t>
    </dgm:pt>
    <dgm:pt modelId="{B034C2A0-9C8C-3943-A404-03C7A0766899}">
      <dgm:prSet custT="1"/>
      <dgm:spPr/>
      <dgm:t>
        <a:bodyPr/>
        <a:lstStyle/>
        <a:p>
          <a:pPr rtl="0"/>
          <a:r>
            <a:rPr lang="fr-FR" sz="1800" b="1" noProof="0" dirty="0" smtClean="0">
              <a:solidFill>
                <a:schemeClr val="tx2"/>
              </a:solidFill>
            </a:rPr>
            <a:t>Suffrage indirect du président</a:t>
          </a:r>
        </a:p>
      </dgm:t>
    </dgm:pt>
    <dgm:pt modelId="{C4894856-7D64-0749-8316-093271E72B9B}" type="parTrans" cxnId="{90DC42EE-F19A-2B4F-9150-0660B513D2B3}">
      <dgm:prSet/>
      <dgm:spPr/>
      <dgm:t>
        <a:bodyPr/>
        <a:lstStyle/>
        <a:p>
          <a:endParaRPr lang="fr-FR" noProof="0"/>
        </a:p>
      </dgm:t>
    </dgm:pt>
    <dgm:pt modelId="{B9B81012-126B-0C46-AB3C-FADD7185A40B}" type="sibTrans" cxnId="{90DC42EE-F19A-2B4F-9150-0660B513D2B3}">
      <dgm:prSet/>
      <dgm:spPr/>
      <dgm:t>
        <a:bodyPr/>
        <a:lstStyle/>
        <a:p>
          <a:endParaRPr lang="fr-FR" noProof="0"/>
        </a:p>
      </dgm:t>
    </dgm:pt>
    <dgm:pt modelId="{14EC1D84-FF51-6A42-A44F-1A7428C9DED0}">
      <dgm:prSet custT="1"/>
      <dgm:spPr/>
      <dgm:t>
        <a:bodyPr/>
        <a:lstStyle/>
        <a:p>
          <a:pPr rtl="0"/>
          <a:r>
            <a:rPr lang="fr-FR" sz="1800" b="1" noProof="0" dirty="0" smtClean="0">
              <a:solidFill>
                <a:schemeClr val="tx2"/>
              </a:solidFill>
            </a:rPr>
            <a:t>Inéligibilité de certaines catégories</a:t>
          </a:r>
          <a:endParaRPr lang="fr-FR" sz="1800" b="1" noProof="0" dirty="0">
            <a:solidFill>
              <a:schemeClr val="tx2"/>
            </a:solidFill>
          </a:endParaRPr>
        </a:p>
      </dgm:t>
    </dgm:pt>
    <dgm:pt modelId="{5F4B12C0-4F6B-274D-8D00-D9D77A8E148A}" type="parTrans" cxnId="{0F8AF9A8-9EF4-DE4D-BBE9-A8B89EF01B18}">
      <dgm:prSet/>
      <dgm:spPr/>
      <dgm:t>
        <a:bodyPr/>
        <a:lstStyle/>
        <a:p>
          <a:endParaRPr lang="fr-FR" noProof="0"/>
        </a:p>
      </dgm:t>
    </dgm:pt>
    <dgm:pt modelId="{FF4EC4A1-807F-984F-B796-06713056A618}" type="sibTrans" cxnId="{0F8AF9A8-9EF4-DE4D-BBE9-A8B89EF01B18}">
      <dgm:prSet/>
      <dgm:spPr/>
      <dgm:t>
        <a:bodyPr/>
        <a:lstStyle/>
        <a:p>
          <a:endParaRPr lang="fr-FR" noProof="0"/>
        </a:p>
      </dgm:t>
    </dgm:pt>
    <dgm:pt modelId="{0466037E-836F-C645-9CD8-18379CB7DC15}" type="pres">
      <dgm:prSet presAssocID="{234D4FC7-8436-F24D-9D25-89B5F0D21A5C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1173B1-B49A-CA40-A8F4-635C80BE2CA9}" type="pres">
      <dgm:prSet presAssocID="{234D4FC7-8436-F24D-9D25-89B5F0D21A5C}" presName="arrow" presStyleLbl="bgShp" presStyleIdx="0" presStyleCnt="1" custLinFactNeighborX="-1630" custLinFactNeighborY="883"/>
      <dgm:spPr>
        <a:effectLst>
          <a:innerShdw blurRad="63500" dist="50800" dir="2700000">
            <a:srgbClr val="000000">
              <a:alpha val="50000"/>
            </a:srgbClr>
          </a:innerShdw>
        </a:effectLst>
      </dgm:spPr>
      <dgm:t>
        <a:bodyPr/>
        <a:lstStyle/>
        <a:p>
          <a:endParaRPr lang="en-US"/>
        </a:p>
      </dgm:t>
    </dgm:pt>
    <dgm:pt modelId="{A0C9563E-D380-7741-A090-097EE9008D48}" type="pres">
      <dgm:prSet presAssocID="{234D4FC7-8436-F24D-9D25-89B5F0D21A5C}" presName="arrowDiagram5" presStyleCnt="0"/>
      <dgm:spPr/>
    </dgm:pt>
    <dgm:pt modelId="{1F2DA3D6-502F-9B42-B7E1-EFEF9811A4D0}" type="pres">
      <dgm:prSet presAssocID="{3A21E4EF-E233-D542-929C-208C01ED4BD1}" presName="bullet5a" presStyleLbl="node1" presStyleIdx="0" presStyleCnt="5"/>
      <dgm:spPr/>
    </dgm:pt>
    <dgm:pt modelId="{BC9D51D4-4C9F-9D47-B2DA-A76D1989A66A}" type="pres">
      <dgm:prSet presAssocID="{3A21E4EF-E233-D542-929C-208C01ED4BD1}" presName="textBox5a" presStyleLbl="revTx" presStyleIdx="0" presStyleCnt="5" custScaleX="1320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6BDC19-8B52-D347-A8AF-6DC7A93F2C8B}" type="pres">
      <dgm:prSet presAssocID="{CD0281CC-C03E-0644-8F89-0EBBD2BD8AEC}" presName="bullet5b" presStyleLbl="node1" presStyleIdx="1" presStyleCnt="5"/>
      <dgm:spPr/>
    </dgm:pt>
    <dgm:pt modelId="{6C64ABC8-80A4-3C4C-A174-9EE122CF021A}" type="pres">
      <dgm:prSet presAssocID="{CD0281CC-C03E-0644-8F89-0EBBD2BD8AEC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893421-EFE7-7B43-B37B-A08E93D37494}" type="pres">
      <dgm:prSet presAssocID="{14EC1D84-FF51-6A42-A44F-1A7428C9DED0}" presName="bullet5c" presStyleLbl="node1" presStyleIdx="2" presStyleCnt="5"/>
      <dgm:spPr/>
    </dgm:pt>
    <dgm:pt modelId="{185AD6B6-4D1A-D443-91A9-D4E95186EAFE}" type="pres">
      <dgm:prSet presAssocID="{14EC1D84-FF51-6A42-A44F-1A7428C9DED0}" presName="textBox5c" presStyleLbl="revTx" presStyleIdx="2" presStyleCnt="5" custScaleX="1240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B8C418-2142-7C4A-A28B-6D181A488C4A}" type="pres">
      <dgm:prSet presAssocID="{224CD8C9-5DCF-CE4D-9BD2-91B47F50AC69}" presName="bullet5d" presStyleLbl="node1" presStyleIdx="3" presStyleCnt="5"/>
      <dgm:spPr/>
    </dgm:pt>
    <dgm:pt modelId="{7A45C063-8216-1045-B71D-82D0AA4EB6F6}" type="pres">
      <dgm:prSet presAssocID="{224CD8C9-5DCF-CE4D-9BD2-91B47F50AC69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CB442D-2762-1047-A348-F9F7DB813528}" type="pres">
      <dgm:prSet presAssocID="{B034C2A0-9C8C-3943-A404-03C7A0766899}" presName="bullet5e" presStyleLbl="node1" presStyleIdx="4" presStyleCnt="5"/>
      <dgm:spPr/>
    </dgm:pt>
    <dgm:pt modelId="{BA79E0EC-D436-9E48-920F-CD6EFA8ECEBC}" type="pres">
      <dgm:prSet presAssocID="{B034C2A0-9C8C-3943-A404-03C7A0766899}" presName="textBox5e" presStyleLbl="revTx" presStyleIdx="4" presStyleCnt="5" custScaleX="1369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75F4A1-EC8B-44C0-875A-4C40A79DFE2A}" type="presOf" srcId="{B034C2A0-9C8C-3943-A404-03C7A0766899}" destId="{BA79E0EC-D436-9E48-920F-CD6EFA8ECEBC}" srcOrd="0" destOrd="0" presId="urn:microsoft.com/office/officeart/2005/8/layout/arrow2"/>
    <dgm:cxn modelId="{B69A403F-3E07-6941-8138-5A1F93E4151B}" srcId="{234D4FC7-8436-F24D-9D25-89B5F0D21A5C}" destId="{224CD8C9-5DCF-CE4D-9BD2-91B47F50AC69}" srcOrd="3" destOrd="0" parTransId="{4B4FD84E-1F15-B04D-88B0-90C8493F03CD}" sibTransId="{8AD2B735-1A18-8B4C-AA64-265199353AB7}"/>
    <dgm:cxn modelId="{90DC42EE-F19A-2B4F-9150-0660B513D2B3}" srcId="{234D4FC7-8436-F24D-9D25-89B5F0D21A5C}" destId="{B034C2A0-9C8C-3943-A404-03C7A0766899}" srcOrd="4" destOrd="0" parTransId="{C4894856-7D64-0749-8316-093271E72B9B}" sibTransId="{B9B81012-126B-0C46-AB3C-FADD7185A40B}"/>
    <dgm:cxn modelId="{385B1ECD-3606-4EF3-82EF-EEF2D367A686}" type="presOf" srcId="{CD0281CC-C03E-0644-8F89-0EBBD2BD8AEC}" destId="{6C64ABC8-80A4-3C4C-A174-9EE122CF021A}" srcOrd="0" destOrd="0" presId="urn:microsoft.com/office/officeart/2005/8/layout/arrow2"/>
    <dgm:cxn modelId="{7A819955-D498-4FE9-BFEA-D06EE1D136BE}" type="presOf" srcId="{14EC1D84-FF51-6A42-A44F-1A7428C9DED0}" destId="{185AD6B6-4D1A-D443-91A9-D4E95186EAFE}" srcOrd="0" destOrd="0" presId="urn:microsoft.com/office/officeart/2005/8/layout/arrow2"/>
    <dgm:cxn modelId="{F7730BFD-1FA5-4FA8-B9BE-8CE4858B388E}" type="presOf" srcId="{3A21E4EF-E233-D542-929C-208C01ED4BD1}" destId="{BC9D51D4-4C9F-9D47-B2DA-A76D1989A66A}" srcOrd="0" destOrd="0" presId="urn:microsoft.com/office/officeart/2005/8/layout/arrow2"/>
    <dgm:cxn modelId="{0F8AF9A8-9EF4-DE4D-BBE9-A8B89EF01B18}" srcId="{234D4FC7-8436-F24D-9D25-89B5F0D21A5C}" destId="{14EC1D84-FF51-6A42-A44F-1A7428C9DED0}" srcOrd="2" destOrd="0" parTransId="{5F4B12C0-4F6B-274D-8D00-D9D77A8E148A}" sibTransId="{FF4EC4A1-807F-984F-B796-06713056A618}"/>
    <dgm:cxn modelId="{89757E0D-F4CD-422B-9B0C-D59B2083B9B6}" type="presOf" srcId="{234D4FC7-8436-F24D-9D25-89B5F0D21A5C}" destId="{0466037E-836F-C645-9CD8-18379CB7DC15}" srcOrd="0" destOrd="0" presId="urn:microsoft.com/office/officeart/2005/8/layout/arrow2"/>
    <dgm:cxn modelId="{9885A7C3-EB7D-4B29-BAA6-702C94A4B660}" type="presOf" srcId="{224CD8C9-5DCF-CE4D-9BD2-91B47F50AC69}" destId="{7A45C063-8216-1045-B71D-82D0AA4EB6F6}" srcOrd="0" destOrd="0" presId="urn:microsoft.com/office/officeart/2005/8/layout/arrow2"/>
    <dgm:cxn modelId="{E6112957-2B93-C04B-97E6-570768D872C9}" srcId="{234D4FC7-8436-F24D-9D25-89B5F0D21A5C}" destId="{CD0281CC-C03E-0644-8F89-0EBBD2BD8AEC}" srcOrd="1" destOrd="0" parTransId="{180E102B-B1B4-7D4C-8332-5C0A8BABB94E}" sibTransId="{9064ADFA-FC2B-4A46-9B84-F3DB4F34D91B}"/>
    <dgm:cxn modelId="{AB16872B-757D-DB45-932F-5E4F7DB5EB07}" srcId="{234D4FC7-8436-F24D-9D25-89B5F0D21A5C}" destId="{3A21E4EF-E233-D542-929C-208C01ED4BD1}" srcOrd="0" destOrd="0" parTransId="{29BC63AC-A9D6-B049-AC7F-A8C6DED6E2EA}" sibTransId="{E82A61CD-15AD-7143-BBB7-897F282E1861}"/>
    <dgm:cxn modelId="{CC7F8ED6-F87E-4880-B970-D03B98C0034B}" type="presParOf" srcId="{0466037E-836F-C645-9CD8-18379CB7DC15}" destId="{A51173B1-B49A-CA40-A8F4-635C80BE2CA9}" srcOrd="0" destOrd="0" presId="urn:microsoft.com/office/officeart/2005/8/layout/arrow2"/>
    <dgm:cxn modelId="{D9E4BA20-DC1A-47AF-9167-8D8A038CB178}" type="presParOf" srcId="{0466037E-836F-C645-9CD8-18379CB7DC15}" destId="{A0C9563E-D380-7741-A090-097EE9008D48}" srcOrd="1" destOrd="0" presId="urn:microsoft.com/office/officeart/2005/8/layout/arrow2"/>
    <dgm:cxn modelId="{585FC660-0C2C-4A1D-A43C-DEA132594338}" type="presParOf" srcId="{A0C9563E-D380-7741-A090-097EE9008D48}" destId="{1F2DA3D6-502F-9B42-B7E1-EFEF9811A4D0}" srcOrd="0" destOrd="0" presId="urn:microsoft.com/office/officeart/2005/8/layout/arrow2"/>
    <dgm:cxn modelId="{3E8CA127-3302-478C-84FB-799308EA3FBA}" type="presParOf" srcId="{A0C9563E-D380-7741-A090-097EE9008D48}" destId="{BC9D51D4-4C9F-9D47-B2DA-A76D1989A66A}" srcOrd="1" destOrd="0" presId="urn:microsoft.com/office/officeart/2005/8/layout/arrow2"/>
    <dgm:cxn modelId="{F3D4B326-D2AD-4035-9FD9-EF5F18B756D2}" type="presParOf" srcId="{A0C9563E-D380-7741-A090-097EE9008D48}" destId="{156BDC19-8B52-D347-A8AF-6DC7A93F2C8B}" srcOrd="2" destOrd="0" presId="urn:microsoft.com/office/officeart/2005/8/layout/arrow2"/>
    <dgm:cxn modelId="{CB61FA9C-E8B3-486F-AA10-F9B99B557584}" type="presParOf" srcId="{A0C9563E-D380-7741-A090-097EE9008D48}" destId="{6C64ABC8-80A4-3C4C-A174-9EE122CF021A}" srcOrd="3" destOrd="0" presId="urn:microsoft.com/office/officeart/2005/8/layout/arrow2"/>
    <dgm:cxn modelId="{B703EB77-8861-4BCE-A799-3D2D9675B80B}" type="presParOf" srcId="{A0C9563E-D380-7741-A090-097EE9008D48}" destId="{E5893421-EFE7-7B43-B37B-A08E93D37494}" srcOrd="4" destOrd="0" presId="urn:microsoft.com/office/officeart/2005/8/layout/arrow2"/>
    <dgm:cxn modelId="{A17CF5F2-8EAC-4033-8CA0-D4F01D670F2F}" type="presParOf" srcId="{A0C9563E-D380-7741-A090-097EE9008D48}" destId="{185AD6B6-4D1A-D443-91A9-D4E95186EAFE}" srcOrd="5" destOrd="0" presId="urn:microsoft.com/office/officeart/2005/8/layout/arrow2"/>
    <dgm:cxn modelId="{A70EBAEB-E80B-4897-B5AD-A302B46AF086}" type="presParOf" srcId="{A0C9563E-D380-7741-A090-097EE9008D48}" destId="{ACB8C418-2142-7C4A-A28B-6D181A488C4A}" srcOrd="6" destOrd="0" presId="urn:microsoft.com/office/officeart/2005/8/layout/arrow2"/>
    <dgm:cxn modelId="{70F96557-751E-4BC7-8A46-4E3DB74B800A}" type="presParOf" srcId="{A0C9563E-D380-7741-A090-097EE9008D48}" destId="{7A45C063-8216-1045-B71D-82D0AA4EB6F6}" srcOrd="7" destOrd="0" presId="urn:microsoft.com/office/officeart/2005/8/layout/arrow2"/>
    <dgm:cxn modelId="{089844BC-B4D7-44D5-A8AD-F295E84C9BEB}" type="presParOf" srcId="{A0C9563E-D380-7741-A090-097EE9008D48}" destId="{42CB442D-2762-1047-A348-F9F7DB813528}" srcOrd="8" destOrd="0" presId="urn:microsoft.com/office/officeart/2005/8/layout/arrow2"/>
    <dgm:cxn modelId="{FAD56A8C-A407-4046-AC79-8F00EA5DF788}" type="presParOf" srcId="{A0C9563E-D380-7741-A090-097EE9008D48}" destId="{BA79E0EC-D436-9E48-920F-CD6EFA8ECEBC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8730328-4C92-2B42-A442-440EA088F372}">
      <dsp:nvSpPr>
        <dsp:cNvPr id="0" name=""/>
        <dsp:cNvSpPr/>
      </dsp:nvSpPr>
      <dsp:spPr>
        <a:xfrm>
          <a:off x="0" y="253581"/>
          <a:ext cx="2831232" cy="518400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Liste</a:t>
          </a:r>
          <a:r>
            <a:rPr lang="en-US" sz="1800" kern="1200" dirty="0" smtClean="0"/>
            <a:t> 1</a:t>
          </a:r>
          <a:endParaRPr lang="en-US" sz="1800" kern="1200" dirty="0"/>
        </a:p>
      </dsp:txBody>
      <dsp:txXfrm>
        <a:off x="0" y="253581"/>
        <a:ext cx="2831232" cy="518400"/>
      </dsp:txXfrm>
    </dsp:sp>
    <dsp:sp modelId="{2F646B5B-A17A-C34C-8C0D-037E784F3018}">
      <dsp:nvSpPr>
        <dsp:cNvPr id="0" name=""/>
        <dsp:cNvSpPr/>
      </dsp:nvSpPr>
      <dsp:spPr>
        <a:xfrm>
          <a:off x="0" y="771981"/>
          <a:ext cx="2831232" cy="197639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1) Madame ………….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2) Monsieur …………..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3) Madame ………….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4) Monsieur ………..…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5) Madame ………....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Etc….</a:t>
          </a:r>
          <a:endParaRPr lang="en-US" sz="1800" kern="1200" dirty="0"/>
        </a:p>
      </dsp:txBody>
      <dsp:txXfrm>
        <a:off x="0" y="771981"/>
        <a:ext cx="2831232" cy="197639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1173B1-B49A-CA40-A8F4-635C80BE2CA9}">
      <dsp:nvSpPr>
        <dsp:cNvPr id="0" name=""/>
        <dsp:cNvSpPr/>
      </dsp:nvSpPr>
      <dsp:spPr>
        <a:xfrm>
          <a:off x="117531" y="0"/>
          <a:ext cx="7973060" cy="498316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63500" dist="50800" dir="2700000">
            <a:srgbClr val="000000">
              <a:alpha val="50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2DA3D6-502F-9B42-B7E1-EFEF9811A4D0}">
      <dsp:nvSpPr>
        <dsp:cNvPr id="0" name=""/>
        <dsp:cNvSpPr/>
      </dsp:nvSpPr>
      <dsp:spPr>
        <a:xfrm>
          <a:off x="1032838" y="3705480"/>
          <a:ext cx="183380" cy="18338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9D51D4-4C9F-9D47-B2DA-A76D1989A66A}">
      <dsp:nvSpPr>
        <dsp:cNvPr id="0" name=""/>
        <dsp:cNvSpPr/>
      </dsp:nvSpPr>
      <dsp:spPr>
        <a:xfrm>
          <a:off x="957235" y="3797170"/>
          <a:ext cx="1379056" cy="11859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69" tIns="0" rIns="0" bIns="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noProof="0" dirty="0" smtClean="0">
              <a:solidFill>
                <a:schemeClr val="tx2"/>
              </a:solidFill>
            </a:rPr>
            <a:t>Suffrage universel</a:t>
          </a:r>
          <a:endParaRPr lang="fr-FR" sz="1800" b="1" kern="1200" noProof="0" dirty="0">
            <a:solidFill>
              <a:schemeClr val="tx2"/>
            </a:solidFill>
          </a:endParaRPr>
        </a:p>
      </dsp:txBody>
      <dsp:txXfrm>
        <a:off x="957235" y="3797170"/>
        <a:ext cx="1379056" cy="1185992"/>
      </dsp:txXfrm>
    </dsp:sp>
    <dsp:sp modelId="{156BDC19-8B52-D347-A8AF-6DC7A93F2C8B}">
      <dsp:nvSpPr>
        <dsp:cNvPr id="0" name=""/>
        <dsp:cNvSpPr/>
      </dsp:nvSpPr>
      <dsp:spPr>
        <a:xfrm>
          <a:off x="2025484" y="2751702"/>
          <a:ext cx="287030" cy="28703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64ABC8-80A4-3C4C-A174-9EE122CF021A}">
      <dsp:nvSpPr>
        <dsp:cNvPr id="0" name=""/>
        <dsp:cNvSpPr/>
      </dsp:nvSpPr>
      <dsp:spPr>
        <a:xfrm>
          <a:off x="2168999" y="2895217"/>
          <a:ext cx="1323528" cy="2087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091" tIns="0" rIns="0" bIns="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noProof="0" dirty="0" smtClean="0">
              <a:solidFill>
                <a:schemeClr val="tx2"/>
              </a:solidFill>
            </a:rPr>
            <a:t>Suffrage égal</a:t>
          </a:r>
          <a:endParaRPr lang="fr-FR" sz="1800" b="1" kern="1200" noProof="0" dirty="0">
            <a:solidFill>
              <a:schemeClr val="tx2"/>
            </a:solidFill>
          </a:endParaRPr>
        </a:p>
      </dsp:txBody>
      <dsp:txXfrm>
        <a:off x="2168999" y="2895217"/>
        <a:ext cx="1323528" cy="2087945"/>
      </dsp:txXfrm>
    </dsp:sp>
    <dsp:sp modelId="{E5893421-EFE7-7B43-B37B-A08E93D37494}">
      <dsp:nvSpPr>
        <dsp:cNvPr id="0" name=""/>
        <dsp:cNvSpPr/>
      </dsp:nvSpPr>
      <dsp:spPr>
        <a:xfrm>
          <a:off x="3301174" y="1991271"/>
          <a:ext cx="382706" cy="3827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5AD6B6-4D1A-D443-91A9-D4E95186EAFE}">
      <dsp:nvSpPr>
        <dsp:cNvPr id="0" name=""/>
        <dsp:cNvSpPr/>
      </dsp:nvSpPr>
      <dsp:spPr>
        <a:xfrm>
          <a:off x="3307248" y="2182625"/>
          <a:ext cx="1909359" cy="2800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788" tIns="0" rIns="0" bIns="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noProof="0" dirty="0" smtClean="0">
              <a:solidFill>
                <a:schemeClr val="tx2"/>
              </a:solidFill>
            </a:rPr>
            <a:t>Inéligibilité de certaines catégories</a:t>
          </a:r>
          <a:endParaRPr lang="fr-FR" sz="1800" b="1" kern="1200" noProof="0" dirty="0">
            <a:solidFill>
              <a:schemeClr val="tx2"/>
            </a:solidFill>
          </a:endParaRPr>
        </a:p>
      </dsp:txBody>
      <dsp:txXfrm>
        <a:off x="3307248" y="2182625"/>
        <a:ext cx="1909359" cy="2800537"/>
      </dsp:txXfrm>
    </dsp:sp>
    <dsp:sp modelId="{ACB8C418-2142-7C4A-A28B-6D181A488C4A}">
      <dsp:nvSpPr>
        <dsp:cNvPr id="0" name=""/>
        <dsp:cNvSpPr/>
      </dsp:nvSpPr>
      <dsp:spPr>
        <a:xfrm>
          <a:off x="4784163" y="1397278"/>
          <a:ext cx="494329" cy="49432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45C063-8216-1045-B71D-82D0AA4EB6F6}">
      <dsp:nvSpPr>
        <dsp:cNvPr id="0" name=""/>
        <dsp:cNvSpPr/>
      </dsp:nvSpPr>
      <dsp:spPr>
        <a:xfrm>
          <a:off x="5031328" y="1644443"/>
          <a:ext cx="1594612" cy="3338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935" tIns="0" rIns="0" bIns="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noProof="0" dirty="0" smtClean="0">
              <a:solidFill>
                <a:schemeClr val="tx2"/>
              </a:solidFill>
            </a:rPr>
            <a:t>Suffrage direct des députés</a:t>
          </a:r>
          <a:endParaRPr lang="fr-FR" sz="1800" b="1" kern="1200" noProof="0" dirty="0">
            <a:solidFill>
              <a:schemeClr val="tx2"/>
            </a:solidFill>
          </a:endParaRPr>
        </a:p>
      </dsp:txBody>
      <dsp:txXfrm>
        <a:off x="5031328" y="1644443"/>
        <a:ext cx="1594612" cy="3338719"/>
      </dsp:txXfrm>
    </dsp:sp>
    <dsp:sp modelId="{42CB442D-2762-1047-A348-F9F7DB813528}">
      <dsp:nvSpPr>
        <dsp:cNvPr id="0" name=""/>
        <dsp:cNvSpPr/>
      </dsp:nvSpPr>
      <dsp:spPr>
        <a:xfrm>
          <a:off x="6311004" y="1000619"/>
          <a:ext cx="629871" cy="62987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79E0EC-D436-9E48-920F-CD6EFA8ECEBC}">
      <dsp:nvSpPr>
        <dsp:cNvPr id="0" name=""/>
        <dsp:cNvSpPr/>
      </dsp:nvSpPr>
      <dsp:spPr>
        <a:xfrm>
          <a:off x="6330985" y="1315555"/>
          <a:ext cx="2184522" cy="3667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756" tIns="0" rIns="0" bIns="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noProof="0" dirty="0" smtClean="0">
              <a:solidFill>
                <a:schemeClr val="tx2"/>
              </a:solidFill>
            </a:rPr>
            <a:t>Suffrage indirect du président</a:t>
          </a:r>
        </a:p>
      </dsp:txBody>
      <dsp:txXfrm>
        <a:off x="6330985" y="1315555"/>
        <a:ext cx="2184522" cy="36676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4C3672-80FC-41B4-BE81-20A435D0E5ED}" type="datetimeFigureOut">
              <a:rPr lang="fr-FR" smtClean="0"/>
              <a:pPr/>
              <a:t>03/05/2011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0B018B-677D-4D76-A5B6-480559AC36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174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19A4A3-C30C-4291-8A71-D888A5EE93AD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5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379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2EDD37B-8934-4507-948B-493DD13BB0CF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6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7475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718B82E-CCD2-43FE-B590-E4CA23047785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7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379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2EDD37B-8934-4507-948B-493DD13BB0CF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8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fr-FR" dirty="0" smtClean="0"/>
              <a:t>Ad hoc : formée dans un but précis, sa </a:t>
            </a:r>
            <a:r>
              <a:rPr lang="fr-FR" dirty="0" err="1" smtClean="0"/>
              <a:t>creation</a:t>
            </a:r>
            <a:r>
              <a:rPr lang="fr-FR" dirty="0" smtClean="0"/>
              <a:t> correspond à une situation de fait</a:t>
            </a:r>
          </a:p>
          <a:p>
            <a:pPr>
              <a:spcBef>
                <a:spcPct val="0"/>
              </a:spcBef>
            </a:pPr>
            <a:endParaRPr lang="fr-FR" dirty="0"/>
          </a:p>
        </p:txBody>
      </p:sp>
      <p:sp>
        <p:nvSpPr>
          <p:cNvPr id="7270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3651BD3-97E4-4A73-9FE8-EBBFFCB76E2B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9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584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37260C-74D5-4BB5-A658-A89D8B945F8E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10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7891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401506-635E-48D9-84DB-D88C227AA728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11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L’Etat est investi de 3 pouvoirs.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Le référendum : </a:t>
            </a:r>
            <a:r>
              <a:rPr lang="fr-FR" sz="1200" dirty="0" smtClean="0">
                <a:solidFill>
                  <a:srgbClr val="FFFFFF"/>
                </a:solidFill>
              </a:rPr>
              <a:t>Le peuple vote pour approuver ou rejeter une proposition qui lui est faite</a:t>
            </a:r>
          </a:p>
          <a:p>
            <a:pPr algn="l">
              <a:spcBef>
                <a:spcPct val="0"/>
              </a:spcBef>
            </a:pPr>
            <a:r>
              <a:rPr lang="fr-FR" dirty="0" smtClean="0"/>
              <a:t>Le parlement peut être : </a:t>
            </a:r>
          </a:p>
          <a:p>
            <a:pPr algn="l">
              <a:spcBef>
                <a:spcPct val="0"/>
              </a:spcBef>
              <a:buFontTx/>
              <a:buChar char="-"/>
            </a:pPr>
            <a:r>
              <a:rPr lang="fr-FR" dirty="0" smtClean="0"/>
              <a:t>monocaméral (1seule chambre composée de membres élus) </a:t>
            </a:r>
          </a:p>
          <a:p>
            <a:pPr algn="l">
              <a:spcBef>
                <a:spcPct val="0"/>
              </a:spcBef>
              <a:buFontTx/>
              <a:buChar char="-"/>
            </a:pPr>
            <a:r>
              <a:rPr lang="fr-FR" dirty="0" smtClean="0"/>
              <a:t>Bicaméral (2</a:t>
            </a:r>
            <a:r>
              <a:rPr lang="fr-FR" baseline="0" dirty="0" smtClean="0"/>
              <a:t> chambres composées </a:t>
            </a:r>
            <a:r>
              <a:rPr lang="fr-FR" dirty="0" smtClean="0"/>
              <a:t>de membres élus ou désignés)</a:t>
            </a:r>
            <a:endParaRPr lang="fr-FR" dirty="0"/>
          </a:p>
        </p:txBody>
      </p:sp>
      <p:sp>
        <p:nvSpPr>
          <p:cNvPr id="4403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DA7D751-225E-4FD8-8EA3-49DD93D2B922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12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5427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1725EA-7BF9-4E03-AD77-11113D56DB0B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13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4198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FFC8C84-68F0-4989-89AB-D01B2931FC1C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14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35DC872-273A-4055-9804-89A5EB67198E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15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fr-FR" dirty="0" smtClean="0"/>
              <a:t>J’ai supprimé dans le</a:t>
            </a:r>
            <a:r>
              <a:rPr lang="fr-FR" baseline="0" dirty="0" smtClean="0"/>
              <a:t> premier paragraphe « elle a pour but de </a:t>
            </a:r>
            <a:r>
              <a:rPr lang="fr-FR" baseline="0" dirty="0" err="1" smtClean="0"/>
              <a:t>rediger</a:t>
            </a:r>
            <a:r>
              <a:rPr lang="fr-FR" baseline="0" dirty="0" smtClean="0"/>
              <a:t> la constitution »</a:t>
            </a:r>
            <a:endParaRPr lang="fr-FR" dirty="0"/>
          </a:p>
        </p:txBody>
      </p:sp>
      <p:sp>
        <p:nvSpPr>
          <p:cNvPr id="68611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BDA9AE2-2603-4163-9FA7-84C8864ECB64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19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70659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EE4A59A-9A4A-49E6-BF7A-BD83AE1C682C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20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EE597D-B703-4591-8DA4-0EA9541D52FD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Il a supprimer « de se faire élire »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EE597D-B703-4591-8DA4-0EA9541D52FD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Il veut supprimer le </a:t>
            </a:r>
            <a:r>
              <a:rPr lang="fr-FR" dirty="0" err="1" smtClean="0"/>
              <a:t>3eme</a:t>
            </a:r>
            <a:r>
              <a:rPr lang="fr-FR" dirty="0" smtClean="0"/>
              <a:t> point mais je ne l’ai pas fait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EE597D-B703-4591-8DA4-0EA9541D52FD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Il veut rajouter le </a:t>
            </a:r>
            <a:r>
              <a:rPr lang="fr-FR" dirty="0" err="1" smtClean="0"/>
              <a:t>3eme</a:t>
            </a:r>
            <a:r>
              <a:rPr lang="fr-FR" dirty="0" smtClean="0"/>
              <a:t> point que j’ai mis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EE597D-B703-4591-8DA4-0EA9541D52FD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EE597D-B703-4591-8DA4-0EA9541D52FD}" type="slidenum">
              <a:rPr lang="fr-FR" smtClean="0"/>
              <a:pPr>
                <a:defRPr/>
              </a:pPr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Il veut supprimer cette dia mais je</a:t>
            </a:r>
            <a:r>
              <a:rPr lang="fr-FR" baseline="0" dirty="0" smtClean="0"/>
              <a:t> l’ai laissé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EE597D-B703-4591-8DA4-0EA9541D52FD}" type="slidenum">
              <a:rPr lang="fr-FR" smtClean="0"/>
              <a:pPr>
                <a:defRPr/>
              </a:pPr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Il veut supprimer</a:t>
            </a:r>
            <a:r>
              <a:rPr lang="fr-FR" baseline="0" dirty="0" smtClean="0"/>
              <a:t> cette dia mais je ne l’ai pas fait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EE597D-B703-4591-8DA4-0EA9541D52FD}" type="slidenum">
              <a:rPr lang="fr-FR" smtClean="0"/>
              <a:pPr>
                <a:defRPr/>
              </a:pPr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8B3A23-BCB1-46C5-93A9-C608F0F0F87A}" type="slidenum">
              <a:rPr lang="fr-FR" smtClean="0"/>
              <a:pPr>
                <a:defRPr/>
              </a:pPr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786D-3A6D-42D1-AD74-DC450154B159}" type="slidenum">
              <a:rPr lang="fr-FR" smtClean="0"/>
              <a:pPr/>
              <a:t>34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786D-3A6D-42D1-AD74-DC450154B159}" type="slidenum">
              <a:rPr lang="fr-FR" smtClean="0"/>
              <a:pPr/>
              <a:t>35</a:t>
            </a:fld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Il a dit de mettre médias en premier je l’ai fait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786D-3A6D-42D1-AD74-DC450154B159}" type="slidenum">
              <a:rPr lang="fr-FR" smtClean="0"/>
              <a:pPr/>
              <a:t>36</a:t>
            </a:fld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786D-3A6D-42D1-AD74-DC450154B159}" type="slidenum">
              <a:rPr lang="fr-FR" smtClean="0"/>
              <a:pPr/>
              <a:t>37</a:t>
            </a:fld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786D-3A6D-42D1-AD74-DC450154B159}" type="slidenum">
              <a:rPr lang="fr-FR" smtClean="0"/>
              <a:pPr/>
              <a:t>38</a:t>
            </a:fld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786D-3A6D-42D1-AD74-DC450154B159}" type="slidenum">
              <a:rPr lang="fr-FR" smtClean="0"/>
              <a:pPr/>
              <a:t>39</a:t>
            </a:fld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Il veut qu’on ajoute un mot sur les blogs</a:t>
            </a:r>
          </a:p>
          <a:p>
            <a:r>
              <a:rPr lang="fr-FR" dirty="0" smtClean="0"/>
              <a:t>Cette</a:t>
            </a:r>
            <a:r>
              <a:rPr lang="fr-FR" baseline="0" dirty="0" smtClean="0"/>
              <a:t> fois ci à l’oral et ensuite on verra</a:t>
            </a:r>
            <a:endParaRPr lang="fr-FR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786D-3A6D-42D1-AD74-DC450154B159}" type="slidenum">
              <a:rPr lang="fr-FR" smtClean="0"/>
              <a:pPr/>
              <a:t>40</a:t>
            </a:fld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5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022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18022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C169864-147C-4AB4-899B-A21656EC8CD5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41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2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18432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C8F5F75-F2C4-496F-AA69-1D301B7BF765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42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09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6610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196611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5092908-4833-49DF-B521-C8A8C45E1A7F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43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5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19046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1288E3B-86E5-4661-BCDD-3C13F779A14C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44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6850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206851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6669909-4E71-4B6A-8177-09BEA47D3E0D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45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251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fr-FR" dirty="0" smtClean="0"/>
              <a:t>Il demande de rajouter entre les deux </a:t>
            </a:r>
            <a:r>
              <a:rPr lang="fr-FR" dirty="0" err="1" smtClean="0"/>
              <a:t>dias</a:t>
            </a:r>
            <a:r>
              <a:rPr lang="fr-FR" dirty="0" smtClean="0"/>
              <a:t> les cas d’incompatibilités :exemple</a:t>
            </a:r>
            <a:r>
              <a:rPr lang="fr-FR" baseline="0" dirty="0" smtClean="0"/>
              <a:t>  : les militaires</a:t>
            </a:r>
            <a:endParaRPr lang="fr-FR" dirty="0"/>
          </a:p>
        </p:txBody>
      </p:sp>
      <p:sp>
        <p:nvSpPr>
          <p:cNvPr id="19251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DE94F5E-0F07-4AE1-8B04-8643A86CAE30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46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5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094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21094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E7FCCB-AE5A-4424-A9D9-9A69101E99B1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47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7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889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208899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1EA8E1-9266-4BFA-9DD3-FC81162C5B30}" type="slidenum">
              <a:rPr lang="fr-FR">
                <a:latin typeface="Arial" pitchFamily="-123" charset="0"/>
                <a:ea typeface="ＭＳ Ｐゴシック" pitchFamily="-123" charset="-128"/>
                <a:cs typeface="ＭＳ Ｐゴシック" pitchFamily="-123" charset="-128"/>
              </a:rPr>
              <a:pPr/>
              <a:t>48</a:t>
            </a:fld>
            <a:endParaRPr lang="fr-FR">
              <a:latin typeface="Arial" pitchFamily="-123" charset="0"/>
              <a:ea typeface="ＭＳ Ｐゴシック" pitchFamily="-123" charset="-128"/>
              <a:cs typeface="ＭＳ Ｐゴシック" pitchFamily="-123" charset="-128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B2FB14-E726-F34A-8956-9CDD7757260C}" type="slidenum">
              <a:rPr lang="fr-FR"/>
              <a:pPr/>
              <a:t>49</a:t>
            </a:fld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FF4039-9EFA-C441-A8ED-07D7CF0782C0}" type="slidenum">
              <a:rPr lang="fr-FR"/>
              <a:pPr/>
              <a:t>50</a:t>
            </a:fld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732A14A-21CE-D241-A5B8-91809AD5986E}" type="slidenum">
              <a:rPr lang="fr-FR"/>
              <a:pPr/>
              <a:t>51</a:t>
            </a:fld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88ACC71-B539-EE49-ABA4-6ED1FD8FB66A}" type="slidenum">
              <a:rPr lang="fr-FR"/>
              <a:pPr/>
              <a:t>52</a:t>
            </a:fld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EEA98D1-0E32-F24C-9E85-16746E0D5B51}" type="slidenum">
              <a:rPr lang="fr-FR"/>
              <a:pPr/>
              <a:t>53</a:t>
            </a:fld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B8AC72-004D-184B-AB9C-50E29085504D}" type="slidenum">
              <a:rPr lang="fr-FR"/>
              <a:pPr/>
              <a:t>55</a:t>
            </a:fld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4378EFA-5227-A44D-8CAD-65E53C030059}" type="slidenum">
              <a:rPr lang="fr-FR"/>
              <a:pPr/>
              <a:t>57</a:t>
            </a:fld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E273D-8BE3-D144-B087-4C6B81EADAE0}" type="slidenum">
              <a:rPr lang="fr-FR"/>
              <a:pPr/>
              <a:t>58</a:t>
            </a:fld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DD32D2-7EFD-9241-A571-C5116B4E8389}" type="slidenum">
              <a:rPr lang="fr-FR"/>
              <a:pPr/>
              <a:t>59</a:t>
            </a:fld>
            <a:endParaRPr lang="fr-F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61</a:t>
            </a:fld>
            <a:endParaRPr lang="fr-FR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B018B-677D-4D76-A5B6-480559AC367E}" type="slidenum">
              <a:rPr lang="fr-FR" smtClean="0"/>
              <a:pPr/>
              <a:t>62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87700" y="268288"/>
            <a:ext cx="5668963" cy="39004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8288" y="268288"/>
            <a:ext cx="184150" cy="3886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4208929"/>
            <a:ext cx="5458968" cy="1048684"/>
          </a:xfrm>
        </p:spPr>
        <p:txBody>
          <a:bodyPr rtlCol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0" y="5257800"/>
            <a:ext cx="5458968" cy="621792"/>
          </a:xfrm>
        </p:spPr>
        <p:txBody>
          <a:bodyPr rtlCol="0">
            <a:normAutofit/>
          </a:bodyPr>
          <a:lstStyle>
            <a:lvl1pPr marL="0" indent="0" algn="l" defTabSz="914400" rtl="0" eaLnBrk="1" latinLnBrk="0" hangingPunct="1">
              <a:spcBef>
                <a:spcPts val="1800"/>
              </a:spcBef>
              <a:buClr>
                <a:schemeClr val="accent1"/>
              </a:buClr>
              <a:buSzPct val="100000"/>
              <a:buFont typeface="Wingdings 2" pitchFamily="18" charset="2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Click to edit Master subtitle style</a:t>
            </a:r>
            <a:endParaRPr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90525"/>
            <a:ext cx="5505450" cy="365125"/>
          </a:xfrm>
        </p:spPr>
        <p:txBody>
          <a:bodyPr/>
          <a:lstStyle>
            <a:lvl1pPr>
              <a:defRPr sz="2200" b="0">
                <a:solidFill>
                  <a:schemeClr val="bg1"/>
                </a:solidFill>
              </a:defRPr>
            </a:lvl1pPr>
          </a:lstStyle>
          <a:p>
            <a:fld id="{6EBE288A-433C-4651-9A4B-A637EC3C7549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9450" y="6356350"/>
            <a:ext cx="4735513" cy="365125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6588" y="6356350"/>
            <a:ext cx="685800" cy="365125"/>
          </a:xfrm>
        </p:spPr>
        <p:txBody>
          <a:bodyPr/>
          <a:lstStyle>
            <a:lvl1pPr>
              <a:defRPr sz="1100">
                <a:solidFill>
                  <a:srgbClr val="858585"/>
                </a:solidFill>
              </a:defRPr>
            </a:lvl1pPr>
          </a:lstStyle>
          <a:p>
            <a:fld id="{3AA24574-F268-4B4C-8B07-AF2E2EEAD27B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12013" y="268288"/>
            <a:ext cx="1646237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013" y="6356350"/>
            <a:ext cx="1752600" cy="365125"/>
          </a:xfrm>
        </p:spPr>
        <p:txBody>
          <a:bodyPr/>
          <a:lstStyle>
            <a:lvl1pPr>
              <a:defRPr/>
            </a:lvl1pPr>
          </a:lstStyle>
          <a:p>
            <a:fld id="{8361529B-7A2B-4A9A-8C92-2153BC0BFCD4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28D160-45DB-4913-BCC2-6AF8D8BAFBF4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87700" y="268288"/>
            <a:ext cx="5668963" cy="25606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8288" y="268288"/>
            <a:ext cx="184150" cy="3886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399" y="4171950"/>
            <a:ext cx="5457919" cy="1085850"/>
          </a:xfrm>
        </p:spPr>
        <p:txBody>
          <a:bodyPr>
            <a:normAutofit/>
          </a:bodyPr>
          <a:lstStyle>
            <a:lvl1pPr>
              <a:defRPr sz="4600"/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1" y="5257799"/>
            <a:ext cx="5457918" cy="618565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Click to edit Master subtitle style</a:t>
            </a:r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200400" y="2877671"/>
            <a:ext cx="5646867" cy="1280160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>
          <a:xfrm>
            <a:off x="3276600" y="390525"/>
            <a:ext cx="5499100" cy="365125"/>
          </a:xfrm>
        </p:spPr>
        <p:txBody>
          <a:bodyPr/>
          <a:lstStyle>
            <a:lvl1pPr>
              <a:defRPr sz="2200" b="0">
                <a:solidFill>
                  <a:schemeClr val="bg1"/>
                </a:solidFill>
              </a:defRPr>
            </a:lvl1pPr>
          </a:lstStyle>
          <a:p>
            <a:fld id="{559E3AC8-8CF1-4DBE-80C6-1C3D620980C9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3213100" y="6356350"/>
            <a:ext cx="4735513" cy="365125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8266113" y="6356350"/>
            <a:ext cx="685800" cy="365125"/>
          </a:xfrm>
        </p:spPr>
        <p:txBody>
          <a:bodyPr/>
          <a:lstStyle>
            <a:lvl1pPr>
              <a:defRPr sz="1100">
                <a:solidFill>
                  <a:srgbClr val="858585"/>
                </a:solidFill>
              </a:defRPr>
            </a:lvl1pPr>
          </a:lstStyle>
          <a:p>
            <a:fld id="{216B8588-8841-41A0-BA48-6F0060A3BC6E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,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9875" y="268288"/>
            <a:ext cx="1646238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423" y="914400"/>
            <a:ext cx="6508377" cy="11430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8423" y="2209800"/>
            <a:ext cx="6508377" cy="3916363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5" y="1976718"/>
            <a:ext cx="1645920" cy="4625788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>
          <a:xfrm>
            <a:off x="7212013" y="6356350"/>
            <a:ext cx="1752600" cy="365125"/>
          </a:xfrm>
        </p:spPr>
        <p:txBody>
          <a:bodyPr/>
          <a:lstStyle>
            <a:lvl1pPr>
              <a:defRPr/>
            </a:lvl1pPr>
          </a:lstStyle>
          <a:p>
            <a:fld id="{10EC01A5-6196-427E-8431-846281E8890A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2178050" y="6356350"/>
            <a:ext cx="4927600" cy="365125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331788" y="360363"/>
            <a:ext cx="506412" cy="365125"/>
          </a:xfrm>
        </p:spPr>
        <p:txBody>
          <a:bodyPr/>
          <a:lstStyle>
            <a:lvl1pPr>
              <a:defRPr/>
            </a:lvl1pPr>
          </a:lstStyle>
          <a:p>
            <a:fld id="{16C6719F-34DA-4364-A986-1DA7A5B69CA9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9700" y="268288"/>
            <a:ext cx="1098550" cy="635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1" y="3429000"/>
            <a:ext cx="4966446" cy="1398494"/>
          </a:xfrm>
        </p:spPr>
        <p:txBody>
          <a:bodyPr/>
          <a:lstStyle>
            <a:lvl1pPr algn="r">
              <a:defRPr sz="4600" b="0" cap="none" baseline="0"/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9801" y="4824414"/>
            <a:ext cx="4966446" cy="1320800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600" y="6356350"/>
            <a:ext cx="1622425" cy="365125"/>
          </a:xfrm>
        </p:spPr>
        <p:txBody>
          <a:bodyPr/>
          <a:lstStyle>
            <a:lvl1pPr>
              <a:defRPr/>
            </a:lvl1pPr>
          </a:lstStyle>
          <a:p>
            <a:fld id="{DD6D8F0F-3092-407C-B025-3D2B6B45B28A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4625" y="6356350"/>
            <a:ext cx="5311775" cy="365125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ACBD59-9EE6-456F-87C1-55A901E03FE5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9875" y="4773613"/>
            <a:ext cx="2971800" cy="1844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354" y="3429001"/>
            <a:ext cx="4966446" cy="1398494"/>
          </a:xfrm>
        </p:spPr>
        <p:txBody>
          <a:bodyPr/>
          <a:lstStyle>
            <a:lvl1pPr algn="r">
              <a:defRPr sz="4600" b="0" cap="none" baseline="0"/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354" y="4824414"/>
            <a:ext cx="4966446" cy="1320800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4" y="268288"/>
            <a:ext cx="2971800" cy="4438650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350838" y="6105525"/>
            <a:ext cx="506412" cy="365125"/>
          </a:xfrm>
        </p:spPr>
        <p:txBody>
          <a:bodyPr/>
          <a:lstStyle>
            <a:lvl1pPr>
              <a:defRPr/>
            </a:lvl1pPr>
          </a:lstStyle>
          <a:p>
            <a:fld id="{65F00296-6EC8-49B5-B10F-A9CA130DC41D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48638" y="268288"/>
            <a:ext cx="719137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8244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6D463A-07D4-4A80-B8BD-9E3E250E97AF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4F0F8-9406-4789-B7E3-CF17F1E80220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48638" y="268288"/>
            <a:ext cx="719137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883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79391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79391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CF1014-CC86-4CCD-806B-C983BA1F61B5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495468-4EA5-4221-881A-1B9C81ED8DC6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48638" y="268288"/>
            <a:ext cx="719137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2214562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57199" y="4224973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99F6F21C-72A4-41A9-8579-83B8C54B6F50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390D839-F169-4E7C-AC9E-237E9F02E7AC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48638" y="268288"/>
            <a:ext cx="719137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4602EEEC-9971-4EC4-A791-5283161BE19E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146ACA78-AE3F-485A-938C-5EC5E94937A1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48638" y="268288"/>
            <a:ext cx="719137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fld id="{252EB632-02B9-480F-B74E-4DD4BFCC637D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fld id="{BBFF93FB-3A1B-4780-8359-F315E32C49EB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148638" y="268288"/>
            <a:ext cx="719137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FD25B6-8DAA-42C8-81DA-1EE436CBAA58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418F11-7F96-4AEF-868A-ED978FFCC973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48638" y="268288"/>
            <a:ext cx="719137" cy="5667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90C5F2-75DC-4C80-9B0A-711E16EA20DB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74A198-25B4-440A-B073-EB58B087ABAD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48638" y="268288"/>
            <a:ext cx="719137" cy="5667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/>
          <a:lstStyle>
            <a:lvl1pPr algn="l">
              <a:defRPr sz="2800" b="0"/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052" y="990600"/>
            <a:ext cx="3566160" cy="51355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95EB72-6DC2-4C17-8FE6-8E7FF242C0F5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2851D-6E5D-44BD-9BA7-15CF5C3D8021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46625" y="268288"/>
            <a:ext cx="4114800" cy="5667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/>
          <a:lstStyle>
            <a:lvl1pPr algn="l">
              <a:defRPr sz="2800" b="0"/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760258" y="990600"/>
            <a:ext cx="4096512" cy="5611813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>
          <a:xfrm>
            <a:off x="161925" y="6124575"/>
            <a:ext cx="1752600" cy="365125"/>
          </a:xfrm>
        </p:spPr>
        <p:txBody>
          <a:bodyPr/>
          <a:lstStyle>
            <a:lvl1pPr algn="l">
              <a:defRPr/>
            </a:lvl1pPr>
          </a:lstStyle>
          <a:p>
            <a:fld id="{9BFD1F19-6BA2-4908-B195-C18A016CA1A2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>
          <a:xfrm>
            <a:off x="174625" y="6356350"/>
            <a:ext cx="3863975" cy="365125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CCDB6EF-8483-47B0-B645-5556E31F3473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16775" y="268288"/>
            <a:ext cx="1639888" cy="36385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/>
          <a:lstStyle>
            <a:lvl1pPr algn="l">
              <a:defRPr sz="2800" b="0"/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6858000" cy="363931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CAAA90-5F0E-4A7F-92EF-7A0CCDB0C8E9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46B3B-21A7-4AD9-978C-89F9FA09DFA7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4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35938" y="268288"/>
            <a:ext cx="720725" cy="36385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/>
          <a:lstStyle>
            <a:lvl1pPr algn="l">
              <a:defRPr sz="2800" b="0"/>
            </a:lvl1pPr>
          </a:lstStyle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3006726" cy="363931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>
            <a:off x="3352800" y="268288"/>
            <a:ext cx="4701988" cy="17756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/>
          </p:nvPr>
        </p:nvSpPr>
        <p:spPr>
          <a:xfrm>
            <a:off x="3352800" y="2131935"/>
            <a:ext cx="2304288" cy="17756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5"/>
          </p:nvPr>
        </p:nvSpPr>
        <p:spPr>
          <a:xfrm>
            <a:off x="5750500" y="2131935"/>
            <a:ext cx="2304288" cy="17756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Click icon to add picture</a:t>
            </a:r>
            <a:endParaRPr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fld id="{30CB4B0D-632B-4387-96ED-16ECCBE5164E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fld id="{862FF27F-A212-4169-A1B4-9F3553D32558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12013" y="268288"/>
            <a:ext cx="1646237" cy="16462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63F177-A5F0-4875-8EDA-65FB0CEDCA7E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81B68-817A-4C6F-AD6A-872E26C63E30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48638" y="268288"/>
            <a:ext cx="719137" cy="5667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43799" y="1035424"/>
            <a:ext cx="1322295" cy="5090739"/>
          </a:xfrm>
        </p:spPr>
        <p:txBody>
          <a:bodyPr vert="eaVert" anchor="t"/>
          <a:lstStyle/>
          <a:p>
            <a:r>
              <a:rPr lang="fr-F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35424"/>
            <a:ext cx="6019800" cy="5109789"/>
          </a:xfrm>
        </p:spPr>
        <p:txBody>
          <a:bodyPr vert="eaVert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971900-B837-4457-BD9A-3AA612C5CAA9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EA3FB5-6A50-431C-9363-01A8A6F566EB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914400"/>
            <a:ext cx="6508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209800"/>
            <a:ext cx="6508750" cy="391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99313" y="6356350"/>
            <a:ext cx="1752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100" b="1">
                <a:solidFill>
                  <a:srgbClr val="858585"/>
                </a:solidFill>
                <a:latin typeface="Century Gothic" pitchFamily="-65" charset="0"/>
              </a:defRPr>
            </a:lvl1pPr>
          </a:lstStyle>
          <a:p>
            <a:fld id="{AF8F420D-9776-41BF-84E5-A41738134EF8}" type="datetime1">
              <a:rPr lang="en-US"/>
              <a:pPr/>
              <a:t>5/3/2011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625" y="6356350"/>
            <a:ext cx="60071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100" b="1">
                <a:solidFill>
                  <a:srgbClr val="858585"/>
                </a:solidFill>
                <a:latin typeface="Century Gothic" pitchFamily="-65" charset="0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6588" y="360363"/>
            <a:ext cx="5064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200" b="1">
                <a:solidFill>
                  <a:schemeClr val="bg1"/>
                </a:solidFill>
                <a:latin typeface="Century Gothic" pitchFamily="-65" charset="0"/>
              </a:defRPr>
            </a:lvl1pPr>
          </a:lstStyle>
          <a:p>
            <a:fld id="{33CEC933-E130-4CE5-8D2D-94AD499F422E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pitchFamily="-65" charset="0"/>
          <a:ea typeface="ＭＳ Ｐゴシック" pitchFamily="-65" charset="-128"/>
          <a:cs typeface="ＭＳ Ｐゴシック" pitchFamily="-65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pitchFamily="-65" charset="0"/>
          <a:ea typeface="ＭＳ Ｐゴシック" pitchFamily="-65" charset="-128"/>
          <a:cs typeface="ＭＳ Ｐゴシック" pitchFamily="-65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pitchFamily="-65" charset="0"/>
          <a:ea typeface="ＭＳ Ｐゴシック" pitchFamily="-65" charset="-128"/>
          <a:cs typeface="ＭＳ Ｐゴシック" pitchFamily="-65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Century Gothic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228600" indent="-228600" algn="l" rtl="0" eaLnBrk="0" fontAlgn="base" hangingPunct="0">
        <a:spcBef>
          <a:spcPts val="1800"/>
        </a:spcBef>
        <a:spcAft>
          <a:spcPct val="0"/>
        </a:spcAft>
        <a:buClr>
          <a:schemeClr val="accent1"/>
        </a:buClr>
        <a:buSzPct val="100000"/>
        <a:buFont typeface="Wingdings 2" pitchFamily="-65" charset="2"/>
        <a:buChar char="¡"/>
        <a:defRPr sz="2000" kern="1200">
          <a:solidFill>
            <a:schemeClr val="tx2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457200" indent="-228600" algn="l" rtl="0" eaLnBrk="0" fontAlgn="base" hangingPunct="0">
        <a:spcBef>
          <a:spcPts val="600"/>
        </a:spcBef>
        <a:spcAft>
          <a:spcPct val="0"/>
        </a:spcAft>
        <a:buClr>
          <a:srgbClr val="4D0000"/>
        </a:buClr>
        <a:buSzPct val="100000"/>
        <a:buFont typeface="Wingdings 2" pitchFamily="-65" charset="2"/>
        <a:buChar char="¡"/>
        <a:defRPr sz="28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2pPr>
      <a:lvl3pPr marL="685800" indent="-22860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100000"/>
        <a:buFont typeface="Wingdings 2" pitchFamily="-65" charset="2"/>
        <a:buChar char="¡"/>
        <a:defRPr sz="24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3pPr>
      <a:lvl4pPr marL="914400" indent="-228600" algn="l" rtl="0" eaLnBrk="0" fontAlgn="base" hangingPunct="0">
        <a:spcBef>
          <a:spcPts val="600"/>
        </a:spcBef>
        <a:spcAft>
          <a:spcPct val="0"/>
        </a:spcAft>
        <a:buClr>
          <a:srgbClr val="4D0000"/>
        </a:buClr>
        <a:buSzPct val="100000"/>
        <a:buFont typeface="Wingdings 2" pitchFamily="-65" charset="2"/>
        <a:buChar char="¡"/>
        <a:defRPr sz="20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4pPr>
      <a:lvl5pPr marL="1143000" indent="-22860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100000"/>
        <a:buFont typeface="Wingdings 2" pitchFamily="-65" charset="2"/>
        <a:buChar char="¡"/>
        <a:defRPr sz="20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image" Target="../media/image2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chart" Target="../charts/char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>
          <a:xfrm>
            <a:off x="3203848" y="260648"/>
            <a:ext cx="5616624" cy="3888000"/>
          </a:xfrm>
        </p:spPr>
        <p:txBody>
          <a:bodyPr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lang="fr-FR" sz="4000" b="1" dirty="0" smtClean="0">
                <a:solidFill>
                  <a:schemeClr val="bg1"/>
                </a:solidFill>
                <a:latin typeface="Chalkboard" pitchFamily="-65" charset="0"/>
                <a:ea typeface="ＭＳ Ｐゴシック" pitchFamily="-65" charset="-128"/>
              </a:rPr>
              <a:t>Premiers pas pour comprendre la politique</a:t>
            </a:r>
          </a:p>
        </p:txBody>
      </p:sp>
      <p:pic>
        <p:nvPicPr>
          <p:cNvPr id="21509" name="Picture 4" descr="pas.jp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8795339">
            <a:off x="1307505" y="904916"/>
            <a:ext cx="965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323528" y="4905344"/>
            <a:ext cx="1620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ous-titre 9"/>
          <p:cNvSpPr>
            <a:spLocks noGrp="1"/>
          </p:cNvSpPr>
          <p:nvPr>
            <p:ph type="subTitle" idx="1"/>
          </p:nvPr>
        </p:nvSpPr>
        <p:spPr>
          <a:xfrm>
            <a:off x="3132160" y="5013176"/>
            <a:ext cx="5724000" cy="1341872"/>
          </a:xfrm>
        </p:spPr>
        <p:txBody>
          <a:bodyPr>
            <a:normAutofit lnSpcReduction="10000"/>
          </a:bodyPr>
          <a:lstStyle/>
          <a:p>
            <a:r>
              <a:rPr lang="fr-FR" sz="2400" b="1" dirty="0" smtClean="0">
                <a:latin typeface="Chalkboard" pitchFamily="-65" charset="0"/>
              </a:rPr>
              <a:t>Eveil politique</a:t>
            </a:r>
          </a:p>
          <a:p>
            <a:pPr>
              <a:spcBef>
                <a:spcPts val="2400"/>
              </a:spcBef>
            </a:pPr>
            <a:r>
              <a:rPr lang="fr-FR" sz="2000" dirty="0" smtClean="0">
                <a:latin typeface="Chalkboard" pitchFamily="-65" charset="0"/>
              </a:rPr>
              <a:t>Tunis – Tunisie </a:t>
            </a:r>
          </a:p>
          <a:p>
            <a:pPr>
              <a:spcBef>
                <a:spcPts val="0"/>
              </a:spcBef>
            </a:pPr>
            <a:r>
              <a:rPr lang="fr-FR" sz="2000" dirty="0" smtClean="0">
                <a:latin typeface="Chalkboard" pitchFamily="-65" charset="0"/>
              </a:rPr>
              <a:t>Avril 2011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6508750" cy="1143000"/>
          </a:xfrm>
        </p:spPr>
        <p:txBody>
          <a:bodyPr anchor="ctr"/>
          <a:lstStyle/>
          <a:p>
            <a:pPr eaLnBrk="1" hangingPunct="1"/>
            <a:r>
              <a:rPr lang="fr-FR" b="1" dirty="0" smtClean="0">
                <a:latin typeface="+mn-lt"/>
              </a:rPr>
              <a:t>Pourquoi cette conférence ?</a:t>
            </a:r>
            <a:endParaRPr lang="en-US" b="1" dirty="0" smtClean="0">
              <a:latin typeface="+mn-lt"/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1872208"/>
          </a:xfrm>
        </p:spPr>
        <p:txBody>
          <a:bodyPr/>
          <a:lstStyle/>
          <a:p>
            <a:pPr marL="355600" indent="-355600" eaLnBrk="1" hangingPunct="1">
              <a:lnSpc>
                <a:spcPts val="3075"/>
              </a:lnSpc>
            </a:pPr>
            <a:r>
              <a:rPr lang="fr-FR" dirty="0" smtClean="0"/>
              <a:t>Des changements politiques importants dans le pays</a:t>
            </a:r>
          </a:p>
          <a:p>
            <a:pPr marL="355600" indent="-355600" eaLnBrk="1" hangingPunct="1">
              <a:lnSpc>
                <a:spcPts val="3075"/>
              </a:lnSpc>
            </a:pPr>
            <a:r>
              <a:rPr lang="fr-FR" dirty="0" smtClean="0"/>
              <a:t>Un défi lancé par les échéances électorales à venir </a:t>
            </a:r>
          </a:p>
          <a:p>
            <a:pPr marL="355600" indent="-355600" eaLnBrk="1" hangingPunct="1">
              <a:lnSpc>
                <a:spcPts val="3075"/>
              </a:lnSpc>
            </a:pPr>
            <a:r>
              <a:rPr lang="fr-FR" dirty="0" smtClean="0"/>
              <a:t>Un rôle important à jouer par chacun</a:t>
            </a:r>
          </a:p>
        </p:txBody>
      </p:sp>
      <p:pic>
        <p:nvPicPr>
          <p:cNvPr id="4" name="Image 3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lèche droite 4"/>
          <p:cNvSpPr/>
          <p:nvPr/>
        </p:nvSpPr>
        <p:spPr>
          <a:xfrm>
            <a:off x="611560" y="4653136"/>
            <a:ext cx="978408" cy="772664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003978" y="4757212"/>
            <a:ext cx="60244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atin typeface="+mn-lt"/>
              </a:rPr>
              <a:t>Comprendre le langage politique</a:t>
            </a:r>
            <a:endParaRPr lang="fr-FR" sz="28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6707088" cy="1143000"/>
          </a:xfrm>
        </p:spPr>
        <p:txBody>
          <a:bodyPr anchor="ctr"/>
          <a:lstStyle/>
          <a:p>
            <a:pPr eaLnBrk="1" hangingPunct="1"/>
            <a:r>
              <a:rPr lang="fr-FR" b="1" dirty="0" smtClean="0">
                <a:latin typeface="+mn-lt"/>
              </a:rPr>
              <a:t>UNI ? Qui sommes-nous ? </a:t>
            </a:r>
            <a:endParaRPr lang="en-US" b="1" dirty="0" smtClean="0">
              <a:latin typeface="+mn-lt"/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312368"/>
          </a:xfrm>
        </p:spPr>
        <p:txBody>
          <a:bodyPr/>
          <a:lstStyle/>
          <a:p>
            <a:pPr marL="355600" indent="-355600" eaLnBrk="1" hangingPunct="1">
              <a:spcBef>
                <a:spcPts val="3000"/>
              </a:spcBef>
            </a:pPr>
            <a:r>
              <a:rPr lang="fr-FR" dirty="0" smtClean="0"/>
              <a:t>Nous sommes des enseignants universitaires</a:t>
            </a:r>
          </a:p>
          <a:p>
            <a:pPr marL="355600" indent="-355600" eaLnBrk="1" hangingPunct="1">
              <a:spcBef>
                <a:spcPts val="3000"/>
              </a:spcBef>
            </a:pPr>
            <a:r>
              <a:rPr lang="fr-FR" dirty="0" smtClean="0"/>
              <a:t>Nous provenons de plusieurs disciplines (Droit, Gestion, Economie, Médecine, …) et établissements universitaires</a:t>
            </a:r>
          </a:p>
          <a:p>
            <a:pPr marL="355600" indent="-355600" eaLnBrk="1" hangingPunct="1">
              <a:spcBef>
                <a:spcPts val="3000"/>
              </a:spcBef>
            </a:pPr>
            <a:r>
              <a:rPr lang="fr-FR" dirty="0" smtClean="0"/>
              <a:t>Nous n’appartenons à aucun mouvement ou parti politique</a:t>
            </a:r>
          </a:p>
          <a:p>
            <a:pPr marL="355600" indent="-355600" eaLnBrk="1" hangingPunct="1">
              <a:spcBef>
                <a:spcPts val="3000"/>
              </a:spcBef>
            </a:pPr>
            <a:r>
              <a:rPr lang="fr-FR" dirty="0" smtClean="0"/>
              <a:t>Notre simple objectif est d’aider à décoder le langage politique</a:t>
            </a:r>
          </a:p>
        </p:txBody>
      </p:sp>
      <p:pic>
        <p:nvPicPr>
          <p:cNvPr id="4" name="Image 3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e 5"/>
          <p:cNvSpPr/>
          <p:nvPr/>
        </p:nvSpPr>
        <p:spPr>
          <a:xfrm>
            <a:off x="1404232" y="2276936"/>
            <a:ext cx="5256000" cy="576000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solidFill>
                  <a:schemeClr val="tx1"/>
                </a:solidFill>
              </a:rPr>
              <a:t>1.</a:t>
            </a:r>
            <a:r>
              <a:rPr lang="fr-FR" sz="2400" dirty="0" smtClean="0">
                <a:solidFill>
                  <a:schemeClr val="tx1"/>
                </a:solidFill>
              </a:rPr>
              <a:t> La base de la base</a:t>
            </a: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11" name="Pentagone 10"/>
          <p:cNvSpPr/>
          <p:nvPr/>
        </p:nvSpPr>
        <p:spPr>
          <a:xfrm>
            <a:off x="1404232" y="3068960"/>
            <a:ext cx="5256000" cy="576000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solidFill>
                  <a:schemeClr val="tx1"/>
                </a:solidFill>
              </a:rPr>
              <a:t>2.</a:t>
            </a:r>
            <a:r>
              <a:rPr lang="fr-FR" sz="2400" dirty="0" smtClean="0">
                <a:solidFill>
                  <a:schemeClr val="tx1"/>
                </a:solidFill>
              </a:rPr>
              <a:t> Les partis politiques</a:t>
            </a: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12" name="Pentagone 11"/>
          <p:cNvSpPr/>
          <p:nvPr/>
        </p:nvSpPr>
        <p:spPr>
          <a:xfrm>
            <a:off x="1404232" y="3861048"/>
            <a:ext cx="5256000" cy="576000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solidFill>
                  <a:schemeClr val="tx1"/>
                </a:solidFill>
              </a:rPr>
              <a:t>3.</a:t>
            </a:r>
            <a:r>
              <a:rPr lang="fr-FR" sz="2400" dirty="0" smtClean="0">
                <a:solidFill>
                  <a:schemeClr val="tx1"/>
                </a:solidFill>
              </a:rPr>
              <a:t> Les groupes de pression</a:t>
            </a: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13" name="Pentagone 12"/>
          <p:cNvSpPr/>
          <p:nvPr/>
        </p:nvSpPr>
        <p:spPr>
          <a:xfrm>
            <a:off x="1404232" y="4653136"/>
            <a:ext cx="5256000" cy="576000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solidFill>
                  <a:schemeClr val="tx1"/>
                </a:solidFill>
              </a:rPr>
              <a:t>4.</a:t>
            </a:r>
            <a:r>
              <a:rPr lang="fr-FR" sz="2400" dirty="0" smtClean="0">
                <a:solidFill>
                  <a:schemeClr val="tx1"/>
                </a:solidFill>
              </a:rPr>
              <a:t> Les types de suffrage</a:t>
            </a: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14" name="Pentagone 13"/>
          <p:cNvSpPr/>
          <p:nvPr/>
        </p:nvSpPr>
        <p:spPr>
          <a:xfrm>
            <a:off x="1404232" y="5445224"/>
            <a:ext cx="5256000" cy="576000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solidFill>
                  <a:schemeClr val="tx1"/>
                </a:solidFill>
              </a:rPr>
              <a:t>5.</a:t>
            </a:r>
            <a:r>
              <a:rPr lang="fr-FR" sz="2400" dirty="0" smtClean="0">
                <a:solidFill>
                  <a:schemeClr val="tx1"/>
                </a:solidFill>
              </a:rPr>
              <a:t> Les modes de scrutin</a:t>
            </a:r>
            <a:endParaRPr lang="fr-FR" sz="2400" dirty="0">
              <a:solidFill>
                <a:schemeClr val="tx1"/>
              </a:solidFill>
            </a:endParaRPr>
          </a:p>
        </p:txBody>
      </p:sp>
      <p:pic>
        <p:nvPicPr>
          <p:cNvPr id="19" name="Image 18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6707088" cy="1143000"/>
          </a:xfrm>
        </p:spPr>
        <p:txBody>
          <a:bodyPr anchor="ctr"/>
          <a:lstStyle/>
          <a:p>
            <a:pPr eaLnBrk="1" hangingPunct="1"/>
            <a:r>
              <a:rPr lang="fr-FR" b="1" dirty="0" smtClean="0">
                <a:latin typeface="+mn-lt"/>
              </a:rPr>
              <a:t>Plan de la présentation</a:t>
            </a:r>
            <a:endParaRPr lang="en-US" b="1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>
          <a:xfrm>
            <a:off x="1979613" y="315913"/>
            <a:ext cx="5688012" cy="534987"/>
          </a:xfrm>
        </p:spPr>
        <p:txBody>
          <a:bodyPr anchor="t"/>
          <a:lstStyle/>
          <a:p>
            <a:pPr algn="l" eaLnBrk="1" hangingPunct="1"/>
            <a:r>
              <a:rPr lang="fr-FR" sz="2000" b="1" dirty="0" smtClean="0">
                <a:ea typeface="ＭＳ Ｐゴシック" pitchFamily="-123" charset="-128"/>
                <a:cs typeface="ＭＳ Ｐゴシック" pitchFamily="-123" charset="-128"/>
              </a:rPr>
              <a:t>Premiers pas pour comprendre la politique</a:t>
            </a:r>
          </a:p>
        </p:txBody>
      </p:sp>
      <p:sp>
        <p:nvSpPr>
          <p:cNvPr id="30722" name="Subtitle 2"/>
          <p:cNvSpPr>
            <a:spLocks noGrp="1"/>
          </p:cNvSpPr>
          <p:nvPr>
            <p:ph type="body" idx="1"/>
          </p:nvPr>
        </p:nvSpPr>
        <p:spPr>
          <a:xfrm>
            <a:off x="3419872" y="4987925"/>
            <a:ext cx="5400600" cy="1320800"/>
          </a:xfrm>
        </p:spPr>
        <p:txBody>
          <a:bodyPr anchor="ctr">
            <a:noAutofit/>
          </a:bodyPr>
          <a:lstStyle/>
          <a:p>
            <a:pPr eaLnBrk="1" hangingPunct="1"/>
            <a:r>
              <a:rPr lang="fr-FR" sz="4400" b="1" dirty="0" smtClean="0">
                <a:ea typeface="ＭＳ Ｐゴシック" pitchFamily="-123" charset="-128"/>
                <a:cs typeface="ＭＳ Ｐゴシック" pitchFamily="-123" charset="-128"/>
              </a:rPr>
              <a:t>La base de la base</a:t>
            </a:r>
          </a:p>
        </p:txBody>
      </p:sp>
      <p:sp>
        <p:nvSpPr>
          <p:cNvPr id="30723" name="AutoShape 6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 sz="1800"/>
          </a:p>
        </p:txBody>
      </p:sp>
      <p:sp>
        <p:nvSpPr>
          <p:cNvPr id="30724" name="AutoShape 8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 sz="1800"/>
          </a:p>
        </p:txBody>
      </p:sp>
      <p:pic>
        <p:nvPicPr>
          <p:cNvPr id="30726" name="Picture 2" descr="C:\Users\Myriam\Documents\POLITIQUE\FINI_Version-2\photos\183615_206105746066299_192506310759576_847538_3486724_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8763" y="1197719"/>
            <a:ext cx="3527425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1115616" y="5076021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Vertical Text Placeholder 2"/>
          <p:cNvSpPr>
            <a:spLocks noGrp="1"/>
          </p:cNvSpPr>
          <p:nvPr>
            <p:ph type="body" sz="half" idx="2"/>
          </p:nvPr>
        </p:nvSpPr>
        <p:spPr>
          <a:xfrm>
            <a:off x="251520" y="4365104"/>
            <a:ext cx="8568952" cy="1584176"/>
          </a:xfrm>
        </p:spPr>
        <p:txBody>
          <a:bodyPr anchor="ctr">
            <a:noAutofit/>
          </a:bodyPr>
          <a:lstStyle/>
          <a:p>
            <a:pPr marL="0" indent="0" algn="ctr" eaLnBrk="1" hangingPunct="1">
              <a:lnSpc>
                <a:spcPct val="120000"/>
              </a:lnSpc>
              <a:buClrTx/>
              <a:buSzPct val="70000"/>
              <a:buNone/>
              <a:tabLst>
                <a:tab pos="0" algn="l"/>
                <a:tab pos="112713" algn="l"/>
                <a:tab pos="569913" algn="l"/>
                <a:tab pos="1027113" algn="l"/>
                <a:tab pos="1484313" algn="l"/>
                <a:tab pos="1941513" algn="l"/>
                <a:tab pos="2398713" algn="l"/>
                <a:tab pos="2855913" algn="l"/>
                <a:tab pos="3313113" algn="l"/>
                <a:tab pos="3770313" algn="l"/>
                <a:tab pos="4227513" algn="l"/>
                <a:tab pos="4684713" algn="l"/>
                <a:tab pos="5141913" algn="l"/>
                <a:tab pos="5599113" algn="l"/>
                <a:tab pos="6056313" algn="l"/>
                <a:tab pos="6513513" algn="l"/>
                <a:tab pos="6970713" algn="l"/>
                <a:tab pos="7427913" algn="l"/>
                <a:tab pos="7885113" algn="l"/>
                <a:tab pos="8342313" algn="l"/>
                <a:tab pos="8799513" algn="l"/>
              </a:tabLst>
            </a:pPr>
            <a:r>
              <a:rPr lang="fr-FR" sz="2400" dirty="0" smtClean="0"/>
              <a:t>La révolution populaire de janvier 2011 a fait naître un </a:t>
            </a:r>
            <a:r>
              <a:rPr lang="fr-FR" sz="2400" b="1" dirty="0" smtClean="0"/>
              <a:t>espoir</a:t>
            </a:r>
            <a:r>
              <a:rPr lang="fr-FR" sz="2400" dirty="0" smtClean="0"/>
              <a:t> pour l'instauration d'une </a:t>
            </a:r>
            <a:r>
              <a:rPr lang="fr-FR" sz="2400" b="1" dirty="0" smtClean="0"/>
              <a:t>démocratie</a:t>
            </a:r>
            <a:r>
              <a:rPr lang="fr-FR" sz="2400" dirty="0" smtClean="0"/>
              <a:t>. </a:t>
            </a:r>
          </a:p>
        </p:txBody>
      </p:sp>
      <p:pic>
        <p:nvPicPr>
          <p:cNvPr id="4" name="Image 3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1412776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38" name="Picture 2" descr="http://static.lexpress.fr/medias/1257/643767_tunisia-politics-unrest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t="12148" b="12148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le 3"/>
          <p:cNvSpPr>
            <a:spLocks noGrp="1"/>
          </p:cNvSpPr>
          <p:nvPr>
            <p:ph type="title"/>
          </p:nvPr>
        </p:nvSpPr>
        <p:spPr>
          <a:xfrm>
            <a:off x="2178050" y="485775"/>
            <a:ext cx="6508750" cy="1143000"/>
          </a:xfrm>
        </p:spPr>
        <p:txBody>
          <a:bodyPr anchor="t"/>
          <a:lstStyle/>
          <a:p>
            <a:pPr algn="r" eaLnBrk="1" hangingPunct="1"/>
            <a:r>
              <a:rPr lang="fr-FR" sz="3200" b="1" smtClean="0">
                <a:ea typeface="ＭＳ Ｐゴシック" pitchFamily="-123" charset="-128"/>
                <a:cs typeface="ＭＳ Ｐゴシック" pitchFamily="-123" charset="-128"/>
              </a:rPr>
              <a:t>Qu’est-ce que la démocratie ?</a:t>
            </a:r>
          </a:p>
        </p:txBody>
      </p:sp>
      <p:sp>
        <p:nvSpPr>
          <p:cNvPr id="25603" name="Content Placeholder 4"/>
          <p:cNvSpPr>
            <a:spLocks noGrp="1"/>
          </p:cNvSpPr>
          <p:nvPr>
            <p:ph idx="1"/>
          </p:nvPr>
        </p:nvSpPr>
        <p:spPr>
          <a:xfrm>
            <a:off x="2239963" y="1484784"/>
            <a:ext cx="6508750" cy="5062537"/>
          </a:xfrm>
        </p:spPr>
        <p:txBody>
          <a:bodyPr/>
          <a:lstStyle/>
          <a:p>
            <a:pPr algn="just" eaLnBrk="1" hangingPunct="1">
              <a:buFont typeface="Wingdings" pitchFamily="-123" charset="2"/>
              <a:buChar char="§"/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L’origine du mot "démocratie" vient du grec </a:t>
            </a:r>
            <a:r>
              <a:rPr lang="fr-FR" sz="2000" dirty="0" smtClean="0">
                <a:ea typeface="ＭＳ Ｐゴシック" pitchFamily="-123" charset="-128"/>
                <a:cs typeface="ＭＳ Ｐゴシック" pitchFamily="-123" charset="-128"/>
              </a:rPr>
              <a:t>"</a:t>
            </a:r>
            <a:r>
              <a:rPr lang="fr-FR" sz="2000" i="1" dirty="0" smtClean="0">
                <a:ea typeface="ＭＳ Ｐゴシック" pitchFamily="-123" charset="-128"/>
                <a:cs typeface="ＭＳ Ｐゴシック" pitchFamily="-123" charset="-128"/>
              </a:rPr>
              <a:t>démos </a:t>
            </a:r>
            <a:r>
              <a:rPr lang="fr-FR" sz="2000" i="1" dirty="0" err="1" smtClean="0">
                <a:ea typeface="ＭＳ Ｐゴシック" pitchFamily="-123" charset="-128"/>
                <a:cs typeface="ＭＳ Ｐゴシック" pitchFamily="-123" charset="-128"/>
              </a:rPr>
              <a:t>kratos</a:t>
            </a:r>
            <a:r>
              <a:rPr lang="fr-FR" sz="2000" dirty="0" smtClean="0">
                <a:ea typeface="ＭＳ Ｐゴシック" pitchFamily="-123" charset="-128"/>
                <a:cs typeface="ＭＳ Ｐゴシック" pitchFamily="-123" charset="-128"/>
              </a:rPr>
              <a:t>" qui signifie "</a:t>
            </a:r>
            <a:r>
              <a:rPr lang="fr-FR" sz="2000" b="1" dirty="0" smtClean="0">
                <a:ea typeface="ＭＳ Ｐゴシック" pitchFamily="-123" charset="-128"/>
                <a:cs typeface="ＭＳ Ｐゴシック" pitchFamily="-123" charset="-128"/>
              </a:rPr>
              <a:t>pouvoir du peuple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". </a:t>
            </a:r>
            <a:r>
              <a:rPr lang="fr-FR" sz="2000" dirty="0" smtClean="0">
                <a:ea typeface="ＭＳ Ｐゴシック" pitchFamily="-123" charset="-128"/>
                <a:cs typeface="ＭＳ Ｐゴシック" pitchFamily="-123" charset="-128"/>
              </a:rPr>
              <a:t> </a:t>
            </a:r>
            <a:endParaRPr lang="fr-FR" dirty="0" smtClean="0">
              <a:ea typeface="ＭＳ Ｐゴシック" pitchFamily="-123" charset="-128"/>
              <a:cs typeface="ＭＳ Ｐゴシック" pitchFamily="-123" charset="-128"/>
            </a:endParaRPr>
          </a:p>
          <a:p>
            <a:pPr algn="just" eaLnBrk="1" hangingPunct="1">
              <a:buFont typeface="Wingdings" pitchFamily="-123" charset="2"/>
              <a:buChar char="§"/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La démocratie est le système politique dans lequel le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pouvoir est détenu ou contrôlé par le peuple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(principe de souveraineté).  </a:t>
            </a:r>
          </a:p>
          <a:p>
            <a:pPr algn="just" eaLnBrk="1" hangingPunct="1">
              <a:buFont typeface="Wingdings" pitchFamily="-123" charset="2"/>
              <a:buChar char="§"/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"Elle est le gouvernement de la majorité dans le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respect des minorités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".</a:t>
            </a:r>
          </a:p>
          <a:p>
            <a:pPr algn="just" eaLnBrk="1" hangingPunct="1">
              <a:spcBef>
                <a:spcPts val="2400"/>
              </a:spcBef>
              <a:buFont typeface="Wingdings" pitchFamily="-123" charset="2"/>
              <a:buChar char="§"/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Elle se base sur plusieurs principes tels que la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liberté des individus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, la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séparation des pouvoirs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, l'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indépendance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de la justice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, l'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Etat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de droit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…</a:t>
            </a:r>
          </a:p>
          <a:p>
            <a:pPr marL="228600" lvl="2" algn="just" eaLnBrk="1" hangingPunct="1">
              <a:spcBef>
                <a:spcPts val="2400"/>
              </a:spcBef>
              <a:buFont typeface="Wingdings" pitchFamily="-123" charset="2"/>
              <a:buChar char="§"/>
            </a:pPr>
            <a:r>
              <a:rPr lang="fr-FR" sz="2000" dirty="0" smtClean="0">
                <a:ea typeface="ＭＳ Ｐゴシック" pitchFamily="-123" charset="-128"/>
                <a:cs typeface="ＭＳ Ｐゴシック" pitchFamily="-123" charset="-128"/>
              </a:rPr>
              <a:t>Un </a:t>
            </a:r>
            <a:r>
              <a:rPr lang="fr-FR" sz="2000" b="1" dirty="0" smtClean="0">
                <a:ea typeface="ＭＳ Ｐゴシック" pitchFamily="-123" charset="-128"/>
                <a:cs typeface="ＭＳ Ｐゴシック" pitchFamily="-123" charset="-128"/>
              </a:rPr>
              <a:t>Etat de droit </a:t>
            </a:r>
            <a:r>
              <a:rPr lang="fr-FR" sz="2000" dirty="0" smtClean="0">
                <a:ea typeface="ＭＳ Ｐゴシック" pitchFamily="-123" charset="-128"/>
                <a:cs typeface="ＭＳ Ｐゴシック" pitchFamily="-123" charset="-128"/>
              </a:rPr>
              <a:t>est un système juridique dans lequel chacun est </a:t>
            </a:r>
            <a:r>
              <a:rPr lang="fr-FR" sz="2000" b="1" dirty="0" smtClean="0">
                <a:ea typeface="ＭＳ Ｐゴシック" pitchFamily="-123" charset="-128"/>
                <a:cs typeface="ＭＳ Ｐゴシック" pitchFamily="-123" charset="-128"/>
              </a:rPr>
              <a:t>soumis au respect du droit</a:t>
            </a:r>
            <a:r>
              <a:rPr lang="fr-FR" sz="2000" dirty="0" smtClean="0">
                <a:ea typeface="ＭＳ Ｐゴシック" pitchFamily="-123" charset="-128"/>
                <a:cs typeface="ＭＳ Ｐゴシック" pitchFamily="-123" charset="-128"/>
              </a:rPr>
              <a:t>, du simple individu jusqu'à la puissance publique. </a:t>
            </a:r>
          </a:p>
          <a:p>
            <a:pPr algn="just" eaLnBrk="1" hangingPunct="1">
              <a:spcBef>
                <a:spcPts val="2400"/>
              </a:spcBef>
              <a:buFont typeface="Wingdings" pitchFamily="-123" charset="2"/>
              <a:buChar char="§"/>
            </a:pPr>
            <a:endParaRPr lang="fr-FR" dirty="0" smtClean="0">
              <a:ea typeface="ＭＳ Ｐゴシック" pitchFamily="-123" charset="-128"/>
              <a:cs typeface="ＭＳ Ｐゴシック" pitchFamily="-123" charset="-128"/>
            </a:endParaRPr>
          </a:p>
        </p:txBody>
      </p:sp>
      <p:pic>
        <p:nvPicPr>
          <p:cNvPr id="25604" name="Picture Placeholder 6" descr="démocratie.jpg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38202" r="38202"/>
          <a:stretch>
            <a:fillRect/>
          </a:stretch>
        </p:blipFill>
        <p:spPr/>
      </p:pic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481328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Vertical Text Placeholder 2"/>
          <p:cNvSpPr>
            <a:spLocks noGrp="1"/>
          </p:cNvSpPr>
          <p:nvPr>
            <p:ph type="body" sz="half" idx="2"/>
          </p:nvPr>
        </p:nvSpPr>
        <p:spPr>
          <a:xfrm>
            <a:off x="269874" y="4149080"/>
            <a:ext cx="8550598" cy="2376263"/>
          </a:xfrm>
        </p:spPr>
        <p:txBody>
          <a:bodyPr anchor="ctr">
            <a:noAutofit/>
          </a:bodyPr>
          <a:lstStyle/>
          <a:p>
            <a:pPr algn="ctr"/>
            <a:r>
              <a:rPr lang="fr-FR" sz="2400" dirty="0" smtClean="0">
                <a:solidFill>
                  <a:schemeClr val="tx1"/>
                </a:solidFill>
                <a:ea typeface="ＭＳ Ｐゴシック" pitchFamily="-123" charset="-128"/>
                <a:cs typeface="ＭＳ Ｐゴシック" pitchFamily="-123" charset="-128"/>
              </a:rPr>
              <a:t>Pour réussir à instaurer une </a:t>
            </a:r>
            <a:r>
              <a:rPr lang="fr-FR" sz="2400" b="1" dirty="0" smtClean="0">
                <a:solidFill>
                  <a:schemeClr val="tx1"/>
                </a:solidFill>
                <a:ea typeface="ＭＳ Ｐゴシック" pitchFamily="-123" charset="-128"/>
                <a:cs typeface="ＭＳ Ｐゴシック" pitchFamily="-123" charset="-128"/>
              </a:rPr>
              <a:t>vraie</a:t>
            </a:r>
            <a:r>
              <a:rPr lang="fr-FR" sz="2400" dirty="0" smtClean="0">
                <a:solidFill>
                  <a:schemeClr val="tx1"/>
                </a:solidFill>
                <a:ea typeface="ＭＳ Ｐゴシック" pitchFamily="-123" charset="-128"/>
                <a:cs typeface="ＭＳ Ｐゴシック" pitchFamily="-123" charset="-128"/>
              </a:rPr>
              <a:t> démocratie en Tunisie et rompre avec l’ancien régime politique, des </a:t>
            </a:r>
            <a:r>
              <a:rPr lang="fr-FR" sz="2400" b="1" dirty="0" smtClean="0">
                <a:solidFill>
                  <a:schemeClr val="tx1"/>
                </a:solidFill>
                <a:ea typeface="ＭＳ Ｐゴシック" pitchFamily="-123" charset="-128"/>
                <a:cs typeface="ＭＳ Ｐゴシック" pitchFamily="-123" charset="-128"/>
              </a:rPr>
              <a:t>élections seront organisées le 24 juillet 2011 </a:t>
            </a:r>
            <a:r>
              <a:rPr lang="fr-FR" sz="2400" dirty="0" smtClean="0">
                <a:solidFill>
                  <a:schemeClr val="tx1"/>
                </a:solidFill>
                <a:ea typeface="ＭＳ Ｐゴシック" pitchFamily="-123" charset="-128"/>
                <a:cs typeface="ＭＳ Ｐゴシック" pitchFamily="-123" charset="-128"/>
              </a:rPr>
              <a:t>pour permettre au peuple d’élire une </a:t>
            </a:r>
            <a:r>
              <a:rPr lang="fr-FR" sz="2400" b="1" dirty="0" smtClean="0">
                <a:solidFill>
                  <a:schemeClr val="tx1"/>
                </a:solidFill>
                <a:ea typeface="ＭＳ Ｐゴシック" pitchFamily="-123" charset="-128"/>
                <a:cs typeface="ＭＳ Ｐゴシック" pitchFamily="-123" charset="-128"/>
              </a:rPr>
              <a:t>Assemblée Constituante</a:t>
            </a:r>
            <a:r>
              <a:rPr lang="fr-FR" sz="2400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Image 3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6" name="Picture 6" descr="http://nawaat.org/portail/wp-content/uploads/2010/12/Tunisie_republique_56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7928" r="7928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le 3"/>
          <p:cNvSpPr>
            <a:spLocks noGrp="1"/>
          </p:cNvSpPr>
          <p:nvPr>
            <p:ph type="title"/>
          </p:nvPr>
        </p:nvSpPr>
        <p:spPr>
          <a:xfrm>
            <a:off x="3491880" y="268288"/>
            <a:ext cx="5194920" cy="1648544"/>
          </a:xfrm>
        </p:spPr>
        <p:txBody>
          <a:bodyPr anchor="t"/>
          <a:lstStyle/>
          <a:p>
            <a:pPr eaLnBrk="1" hangingPunct="1"/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Qu’est-ce que l’Assemblée Constituante (</a:t>
            </a:r>
            <a:r>
              <a:rPr lang="ar-TN" sz="3200" dirty="0" smtClean="0"/>
              <a:t>المجلس التأسيسي</a:t>
            </a:r>
            <a:r>
              <a:rPr lang="fr-FR" sz="3200" b="1" dirty="0" smtClean="0"/>
              <a:t>)</a:t>
            </a: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? </a:t>
            </a:r>
          </a:p>
        </p:txBody>
      </p:sp>
      <p:sp>
        <p:nvSpPr>
          <p:cNvPr id="25603" name="Content Placeholder 4"/>
          <p:cNvSpPr>
            <a:spLocks noGrp="1"/>
          </p:cNvSpPr>
          <p:nvPr>
            <p:ph type="body" idx="1"/>
          </p:nvPr>
        </p:nvSpPr>
        <p:spPr>
          <a:xfrm>
            <a:off x="3720354" y="2348880"/>
            <a:ext cx="4966446" cy="4392488"/>
          </a:xfrm>
        </p:spPr>
        <p:txBody>
          <a:bodyPr>
            <a:noAutofit/>
          </a:bodyPr>
          <a:lstStyle/>
          <a:p>
            <a:pPr marL="355600" indent="-355600" algn="just" eaLnBrk="1" hangingPunct="1">
              <a:spcBef>
                <a:spcPts val="2400"/>
              </a:spcBef>
              <a:buFont typeface="Wingdings" pitchFamily="-123" charset="2"/>
              <a:buChar char="§"/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Elle est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élue par le peuple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.</a:t>
            </a:r>
          </a:p>
          <a:p>
            <a:pPr marL="355600" indent="-355600" algn="just" eaLnBrk="1" hangingPunct="1">
              <a:spcBef>
                <a:spcPts val="2400"/>
              </a:spcBef>
              <a:buFont typeface="Wingdings" pitchFamily="-123" charset="2"/>
              <a:buChar char="§"/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Elle est en charge d’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élaborer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la Constitution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.</a:t>
            </a:r>
          </a:p>
          <a:p>
            <a:pPr marL="355600" indent="-355600" algn="just" eaLnBrk="1" hangingPunct="1">
              <a:spcBef>
                <a:spcPts val="2400"/>
              </a:spcBef>
              <a:buFont typeface="Wingdings" pitchFamily="-123" charset="2"/>
              <a:buChar char="§"/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C’est le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pouvoir originaire constituant 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et regroupe les pouvoirs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exécutif et législatif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.</a:t>
            </a:r>
          </a:p>
          <a:p>
            <a:pPr marL="355600" indent="-355600" algn="l" eaLnBrk="1" hangingPunct="1">
              <a:spcBef>
                <a:spcPts val="2400"/>
              </a:spcBef>
              <a:buFont typeface="Wingdings" pitchFamily="-123" charset="2"/>
              <a:buChar char="§"/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Elle est </a:t>
            </a:r>
            <a:r>
              <a:rPr lang="fr-FR" sz="2400" b="1" i="1" dirty="0" smtClean="0">
                <a:ea typeface="ＭＳ Ｐゴシック" pitchFamily="-123" charset="-128"/>
                <a:cs typeface="ＭＳ Ｐゴシック" pitchFamily="-123" charset="-128"/>
              </a:rPr>
              <a:t>ad hoc 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et disparaît lorsque sa mission originaire est achevée.</a:t>
            </a:r>
          </a:p>
        </p:txBody>
      </p:sp>
      <p:pic>
        <p:nvPicPr>
          <p:cNvPr id="6" name="Picture Placeholder 5" descr="assemblée tunisie.jpg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24893" r="24893"/>
          <a:stretch>
            <a:fillRect/>
          </a:stretch>
        </p:blipFill>
        <p:spPr/>
      </p:pic>
      <p:pic>
        <p:nvPicPr>
          <p:cNvPr id="7" name="Image 6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1115752" y="5076616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707188" cy="1347788"/>
          </a:xfrm>
        </p:spPr>
        <p:txBody>
          <a:bodyPr/>
          <a:lstStyle/>
          <a:p>
            <a:pPr eaLnBrk="1" hangingPunct="1"/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Qu’est-ce qu’une Constitution (</a:t>
            </a:r>
            <a:r>
              <a:rPr lang="ar-TN" sz="3200" dirty="0" smtClean="0"/>
              <a:t>الدستور</a:t>
            </a:r>
            <a:r>
              <a:rPr lang="fr-FR" sz="3200" b="1" dirty="0" smtClean="0"/>
              <a:t>)</a:t>
            </a: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 ?</a:t>
            </a:r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823311" y="209138"/>
            <a:ext cx="3600450" cy="8023952"/>
          </a:xfrm>
        </p:spPr>
        <p:txBody>
          <a:bodyPr/>
          <a:lstStyle/>
          <a:p>
            <a:pPr marL="0" indent="0" eaLnBrk="1" hangingPunct="1">
              <a:spcBef>
                <a:spcPts val="700"/>
              </a:spcBef>
              <a:buSzPct val="70000"/>
              <a:buFont typeface="Wingdings 2" pitchFamily="-123" charset="2"/>
              <a:buNone/>
              <a:tabLst>
                <a:tab pos="95250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La Constitution est le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texte suprême du droit de l’Etat 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qui définit :</a:t>
            </a:r>
          </a:p>
          <a:p>
            <a:pPr marL="339725" indent="-339725" eaLnBrk="1" hangingPunct="1">
              <a:spcBef>
                <a:spcPts val="3000"/>
              </a:spcBef>
              <a:buFont typeface="Wingdings" pitchFamily="2" charset="2"/>
              <a:buChar char="§"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Les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droits et les libertés 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des citoyens</a:t>
            </a:r>
          </a:p>
          <a:p>
            <a:pPr marL="339725" indent="-339725" eaLnBrk="1" hangingPunct="1">
              <a:buFont typeface="Wingdings" pitchFamily="2" charset="2"/>
              <a:buChar char="§"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L'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organisation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 et la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séparation des pouvoirs 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politiques</a:t>
            </a:r>
          </a:p>
          <a:p>
            <a:pPr marL="339725" indent="-339725" eaLnBrk="1" hangingPunct="1">
              <a:buFont typeface="Wingdings" pitchFamily="2" charset="2"/>
              <a:buChar char="§"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L'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articulation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 et le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fonctionnement des différentes institutions 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qui composent l'Etat</a:t>
            </a:r>
          </a:p>
          <a:p>
            <a:pPr marL="339725" indent="-339725" eaLnBrk="1" hangingPunct="1">
              <a:spcBef>
                <a:spcPts val="700"/>
              </a:spcBef>
              <a:buSzPct val="70000"/>
              <a:buFontTx/>
              <a:buChar char="-"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sz="2400" dirty="0" smtClean="0">
              <a:ea typeface="ＭＳ Ｐゴシック" pitchFamily="-123" charset="-128"/>
              <a:cs typeface="ＭＳ Ｐゴシック" pitchFamily="-123" charset="-128"/>
            </a:endParaRP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</p:txBody>
      </p:sp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707188" cy="1347788"/>
          </a:xfrm>
        </p:spPr>
        <p:txBody>
          <a:bodyPr anchor="ctr"/>
          <a:lstStyle/>
          <a:p>
            <a:pPr eaLnBrk="1" hangingPunct="1"/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Qu’est-ce qu’un Etat (</a:t>
            </a:r>
            <a:r>
              <a:rPr lang="ar-TN" sz="3200" dirty="0" smtClean="0"/>
              <a:t>الدولة</a:t>
            </a:r>
            <a:r>
              <a:rPr lang="fr-FR" sz="3200" b="1" dirty="0" smtClean="0"/>
              <a:t>) </a:t>
            </a: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?</a:t>
            </a:r>
          </a:p>
        </p:txBody>
      </p:sp>
      <p:sp>
        <p:nvSpPr>
          <p:cNvPr id="23555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4351152" y="-1617080"/>
            <a:ext cx="648072" cy="8435975"/>
          </a:xfrm>
        </p:spPr>
        <p:txBody>
          <a:bodyPr/>
          <a:lstStyle/>
          <a:p>
            <a:pPr marL="339725" lvl="2" indent="-339725" eaLnBrk="1" hangingPunct="1">
              <a:spcBef>
                <a:spcPts val="3000"/>
              </a:spcBef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Un Etat est une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entité politique 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constituée :</a:t>
            </a: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  <a:p>
            <a:pPr marL="627063" lvl="2" indent="-2714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  <a:p>
            <a:pPr marL="627063" lvl="2" indent="-627063" eaLnBrk="1" hangingPunct="1">
              <a:buClrTx/>
              <a:buSzPct val="60000"/>
              <a:buFont typeface="Wingdings 2" pitchFamily="-123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endParaRPr lang="fr-FR" dirty="0" smtClean="0">
              <a:ea typeface="ＭＳ Ｐゴシック" pitchFamily="-123" charset="-128"/>
            </a:endParaRPr>
          </a:p>
        </p:txBody>
      </p:sp>
      <p:pic>
        <p:nvPicPr>
          <p:cNvPr id="4" name="Image 3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511175" y="3419351"/>
            <a:ext cx="8382000" cy="354013"/>
          </a:xfrm>
          <a:prstGeom prst="rect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orme libre 5"/>
          <p:cNvSpPr/>
          <p:nvPr/>
        </p:nvSpPr>
        <p:spPr>
          <a:xfrm>
            <a:off x="930275" y="3212976"/>
            <a:ext cx="6807200" cy="412750"/>
          </a:xfrm>
          <a:custGeom>
            <a:avLst/>
            <a:gdLst>
              <a:gd name="connsiteX0" fmla="*/ 0 w 6807592"/>
              <a:gd name="connsiteY0" fmla="*/ 68881 h 413280"/>
              <a:gd name="connsiteX1" fmla="*/ 20175 w 6807592"/>
              <a:gd name="connsiteY1" fmla="*/ 20175 h 413280"/>
              <a:gd name="connsiteX2" fmla="*/ 68881 w 6807592"/>
              <a:gd name="connsiteY2" fmla="*/ 0 h 413280"/>
              <a:gd name="connsiteX3" fmla="*/ 6738711 w 6807592"/>
              <a:gd name="connsiteY3" fmla="*/ 0 h 413280"/>
              <a:gd name="connsiteX4" fmla="*/ 6787417 w 6807592"/>
              <a:gd name="connsiteY4" fmla="*/ 20175 h 413280"/>
              <a:gd name="connsiteX5" fmla="*/ 6807592 w 6807592"/>
              <a:gd name="connsiteY5" fmla="*/ 68881 h 413280"/>
              <a:gd name="connsiteX6" fmla="*/ 6807592 w 6807592"/>
              <a:gd name="connsiteY6" fmla="*/ 344399 h 413280"/>
              <a:gd name="connsiteX7" fmla="*/ 6787417 w 6807592"/>
              <a:gd name="connsiteY7" fmla="*/ 393105 h 413280"/>
              <a:gd name="connsiteX8" fmla="*/ 6738711 w 6807592"/>
              <a:gd name="connsiteY8" fmla="*/ 413280 h 413280"/>
              <a:gd name="connsiteX9" fmla="*/ 68881 w 6807592"/>
              <a:gd name="connsiteY9" fmla="*/ 413280 h 413280"/>
              <a:gd name="connsiteX10" fmla="*/ 20175 w 6807592"/>
              <a:gd name="connsiteY10" fmla="*/ 393105 h 413280"/>
              <a:gd name="connsiteX11" fmla="*/ 0 w 6807592"/>
              <a:gd name="connsiteY11" fmla="*/ 344399 h 413280"/>
              <a:gd name="connsiteX12" fmla="*/ 0 w 6807592"/>
              <a:gd name="connsiteY12" fmla="*/ 68881 h 41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07592" h="413280">
                <a:moveTo>
                  <a:pt x="0" y="68881"/>
                </a:moveTo>
                <a:cubicBezTo>
                  <a:pt x="0" y="50613"/>
                  <a:pt x="7257" y="33092"/>
                  <a:pt x="20175" y="20175"/>
                </a:cubicBezTo>
                <a:cubicBezTo>
                  <a:pt x="33093" y="7257"/>
                  <a:pt x="50613" y="0"/>
                  <a:pt x="68881" y="0"/>
                </a:cubicBezTo>
                <a:lnTo>
                  <a:pt x="6738711" y="0"/>
                </a:lnTo>
                <a:cubicBezTo>
                  <a:pt x="6756979" y="0"/>
                  <a:pt x="6774500" y="7257"/>
                  <a:pt x="6787417" y="20175"/>
                </a:cubicBezTo>
                <a:cubicBezTo>
                  <a:pt x="6800335" y="33093"/>
                  <a:pt x="6807592" y="50613"/>
                  <a:pt x="6807592" y="68881"/>
                </a:cubicBezTo>
                <a:lnTo>
                  <a:pt x="6807592" y="344399"/>
                </a:lnTo>
                <a:cubicBezTo>
                  <a:pt x="6807592" y="362667"/>
                  <a:pt x="6800335" y="380188"/>
                  <a:pt x="6787417" y="393105"/>
                </a:cubicBezTo>
                <a:cubicBezTo>
                  <a:pt x="6774499" y="406023"/>
                  <a:pt x="6756979" y="413280"/>
                  <a:pt x="6738711" y="413280"/>
                </a:cubicBezTo>
                <a:lnTo>
                  <a:pt x="68881" y="413280"/>
                </a:lnTo>
                <a:cubicBezTo>
                  <a:pt x="50613" y="413280"/>
                  <a:pt x="33092" y="406023"/>
                  <a:pt x="20175" y="393105"/>
                </a:cubicBezTo>
                <a:cubicBezTo>
                  <a:pt x="7257" y="380187"/>
                  <a:pt x="0" y="362667"/>
                  <a:pt x="0" y="344399"/>
                </a:cubicBezTo>
                <a:lnTo>
                  <a:pt x="0" y="68881"/>
                </a:lnTo>
                <a:close/>
              </a:path>
            </a:pathLst>
          </a:custGeom>
          <a:solidFill>
            <a:srgbClr val="E2E2E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41949" tIns="20175" rIns="241949" bIns="20175" spcCol="1270" anchor="ctr"/>
          <a:lstStyle/>
          <a:p>
            <a:pPr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400" dirty="0" smtClean="0">
                <a:solidFill>
                  <a:schemeClr val="tx2"/>
                </a:solidFill>
              </a:rPr>
              <a:t>d’un </a:t>
            </a:r>
            <a:r>
              <a:rPr lang="fr-FR" sz="2400" b="1" dirty="0" smtClean="0">
                <a:solidFill>
                  <a:schemeClr val="tx2"/>
                </a:solidFill>
              </a:rPr>
              <a:t>territoire</a:t>
            </a:r>
            <a:r>
              <a:rPr lang="fr-FR" sz="2400" dirty="0" smtClean="0">
                <a:solidFill>
                  <a:schemeClr val="tx2"/>
                </a:solidFill>
              </a:rPr>
              <a:t> délimité par des frontières</a:t>
            </a:r>
            <a:endParaRPr lang="fr-FR" sz="2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1175" y="4299123"/>
            <a:ext cx="8382000" cy="354013"/>
          </a:xfrm>
          <a:prstGeom prst="rect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Forme libre 7"/>
          <p:cNvSpPr/>
          <p:nvPr/>
        </p:nvSpPr>
        <p:spPr>
          <a:xfrm>
            <a:off x="930275" y="4092748"/>
            <a:ext cx="6775450" cy="414338"/>
          </a:xfrm>
          <a:custGeom>
            <a:avLst/>
            <a:gdLst>
              <a:gd name="connsiteX0" fmla="*/ 0 w 6776494"/>
              <a:gd name="connsiteY0" fmla="*/ 68881 h 413280"/>
              <a:gd name="connsiteX1" fmla="*/ 20175 w 6776494"/>
              <a:gd name="connsiteY1" fmla="*/ 20175 h 413280"/>
              <a:gd name="connsiteX2" fmla="*/ 68881 w 6776494"/>
              <a:gd name="connsiteY2" fmla="*/ 0 h 413280"/>
              <a:gd name="connsiteX3" fmla="*/ 6707613 w 6776494"/>
              <a:gd name="connsiteY3" fmla="*/ 0 h 413280"/>
              <a:gd name="connsiteX4" fmla="*/ 6756319 w 6776494"/>
              <a:gd name="connsiteY4" fmla="*/ 20175 h 413280"/>
              <a:gd name="connsiteX5" fmla="*/ 6776494 w 6776494"/>
              <a:gd name="connsiteY5" fmla="*/ 68881 h 413280"/>
              <a:gd name="connsiteX6" fmla="*/ 6776494 w 6776494"/>
              <a:gd name="connsiteY6" fmla="*/ 344399 h 413280"/>
              <a:gd name="connsiteX7" fmla="*/ 6756319 w 6776494"/>
              <a:gd name="connsiteY7" fmla="*/ 393105 h 413280"/>
              <a:gd name="connsiteX8" fmla="*/ 6707613 w 6776494"/>
              <a:gd name="connsiteY8" fmla="*/ 413280 h 413280"/>
              <a:gd name="connsiteX9" fmla="*/ 68881 w 6776494"/>
              <a:gd name="connsiteY9" fmla="*/ 413280 h 413280"/>
              <a:gd name="connsiteX10" fmla="*/ 20175 w 6776494"/>
              <a:gd name="connsiteY10" fmla="*/ 393105 h 413280"/>
              <a:gd name="connsiteX11" fmla="*/ 0 w 6776494"/>
              <a:gd name="connsiteY11" fmla="*/ 344399 h 413280"/>
              <a:gd name="connsiteX12" fmla="*/ 0 w 6776494"/>
              <a:gd name="connsiteY12" fmla="*/ 68881 h 41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776494" h="413280">
                <a:moveTo>
                  <a:pt x="0" y="68881"/>
                </a:moveTo>
                <a:cubicBezTo>
                  <a:pt x="0" y="50613"/>
                  <a:pt x="7257" y="33092"/>
                  <a:pt x="20175" y="20175"/>
                </a:cubicBezTo>
                <a:cubicBezTo>
                  <a:pt x="33093" y="7257"/>
                  <a:pt x="50613" y="0"/>
                  <a:pt x="68881" y="0"/>
                </a:cubicBezTo>
                <a:lnTo>
                  <a:pt x="6707613" y="0"/>
                </a:lnTo>
                <a:cubicBezTo>
                  <a:pt x="6725881" y="0"/>
                  <a:pt x="6743402" y="7257"/>
                  <a:pt x="6756319" y="20175"/>
                </a:cubicBezTo>
                <a:cubicBezTo>
                  <a:pt x="6769237" y="33093"/>
                  <a:pt x="6776494" y="50613"/>
                  <a:pt x="6776494" y="68881"/>
                </a:cubicBezTo>
                <a:lnTo>
                  <a:pt x="6776494" y="344399"/>
                </a:lnTo>
                <a:cubicBezTo>
                  <a:pt x="6776494" y="362667"/>
                  <a:pt x="6769237" y="380188"/>
                  <a:pt x="6756319" y="393105"/>
                </a:cubicBezTo>
                <a:cubicBezTo>
                  <a:pt x="6743401" y="406023"/>
                  <a:pt x="6725881" y="413280"/>
                  <a:pt x="6707613" y="413280"/>
                </a:cubicBezTo>
                <a:lnTo>
                  <a:pt x="68881" y="413280"/>
                </a:lnTo>
                <a:cubicBezTo>
                  <a:pt x="50613" y="413280"/>
                  <a:pt x="33092" y="406023"/>
                  <a:pt x="20175" y="393105"/>
                </a:cubicBezTo>
                <a:cubicBezTo>
                  <a:pt x="7257" y="380187"/>
                  <a:pt x="0" y="362667"/>
                  <a:pt x="0" y="344399"/>
                </a:cubicBezTo>
                <a:lnTo>
                  <a:pt x="0" y="68881"/>
                </a:lnTo>
                <a:close/>
              </a:path>
            </a:pathLst>
          </a:custGeom>
          <a:solidFill>
            <a:srgbClr val="E2E2E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41949" tIns="20175" rIns="241949" bIns="20175" spcCol="1270" anchor="ctr"/>
          <a:lstStyle/>
          <a:p>
            <a:pPr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400" dirty="0" smtClean="0">
                <a:solidFill>
                  <a:schemeClr val="tx2"/>
                </a:solidFill>
              </a:rPr>
              <a:t>d’une </a:t>
            </a:r>
            <a:r>
              <a:rPr lang="fr-FR" sz="2400" b="1" dirty="0" smtClean="0">
                <a:solidFill>
                  <a:schemeClr val="tx2"/>
                </a:solidFill>
              </a:rPr>
              <a:t>population</a:t>
            </a:r>
            <a:endParaRPr lang="fr-FR" sz="24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1175" y="5163219"/>
            <a:ext cx="8382000" cy="354013"/>
          </a:xfrm>
          <a:prstGeom prst="rect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orme libre 9"/>
          <p:cNvSpPr/>
          <p:nvPr/>
        </p:nvSpPr>
        <p:spPr>
          <a:xfrm>
            <a:off x="930275" y="4956844"/>
            <a:ext cx="6753225" cy="414338"/>
          </a:xfrm>
          <a:custGeom>
            <a:avLst/>
            <a:gdLst>
              <a:gd name="connsiteX0" fmla="*/ 0 w 6753377"/>
              <a:gd name="connsiteY0" fmla="*/ 68881 h 413280"/>
              <a:gd name="connsiteX1" fmla="*/ 20175 w 6753377"/>
              <a:gd name="connsiteY1" fmla="*/ 20175 h 413280"/>
              <a:gd name="connsiteX2" fmla="*/ 68881 w 6753377"/>
              <a:gd name="connsiteY2" fmla="*/ 0 h 413280"/>
              <a:gd name="connsiteX3" fmla="*/ 6684496 w 6753377"/>
              <a:gd name="connsiteY3" fmla="*/ 0 h 413280"/>
              <a:gd name="connsiteX4" fmla="*/ 6733202 w 6753377"/>
              <a:gd name="connsiteY4" fmla="*/ 20175 h 413280"/>
              <a:gd name="connsiteX5" fmla="*/ 6753377 w 6753377"/>
              <a:gd name="connsiteY5" fmla="*/ 68881 h 413280"/>
              <a:gd name="connsiteX6" fmla="*/ 6753377 w 6753377"/>
              <a:gd name="connsiteY6" fmla="*/ 344399 h 413280"/>
              <a:gd name="connsiteX7" fmla="*/ 6733202 w 6753377"/>
              <a:gd name="connsiteY7" fmla="*/ 393105 h 413280"/>
              <a:gd name="connsiteX8" fmla="*/ 6684496 w 6753377"/>
              <a:gd name="connsiteY8" fmla="*/ 413280 h 413280"/>
              <a:gd name="connsiteX9" fmla="*/ 68881 w 6753377"/>
              <a:gd name="connsiteY9" fmla="*/ 413280 h 413280"/>
              <a:gd name="connsiteX10" fmla="*/ 20175 w 6753377"/>
              <a:gd name="connsiteY10" fmla="*/ 393105 h 413280"/>
              <a:gd name="connsiteX11" fmla="*/ 0 w 6753377"/>
              <a:gd name="connsiteY11" fmla="*/ 344399 h 413280"/>
              <a:gd name="connsiteX12" fmla="*/ 0 w 6753377"/>
              <a:gd name="connsiteY12" fmla="*/ 68881 h 41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753377" h="413280">
                <a:moveTo>
                  <a:pt x="0" y="68881"/>
                </a:moveTo>
                <a:cubicBezTo>
                  <a:pt x="0" y="50613"/>
                  <a:pt x="7257" y="33092"/>
                  <a:pt x="20175" y="20175"/>
                </a:cubicBezTo>
                <a:cubicBezTo>
                  <a:pt x="33093" y="7257"/>
                  <a:pt x="50613" y="0"/>
                  <a:pt x="68881" y="0"/>
                </a:cubicBezTo>
                <a:lnTo>
                  <a:pt x="6684496" y="0"/>
                </a:lnTo>
                <a:cubicBezTo>
                  <a:pt x="6702764" y="0"/>
                  <a:pt x="6720285" y="7257"/>
                  <a:pt x="6733202" y="20175"/>
                </a:cubicBezTo>
                <a:cubicBezTo>
                  <a:pt x="6746120" y="33093"/>
                  <a:pt x="6753377" y="50613"/>
                  <a:pt x="6753377" y="68881"/>
                </a:cubicBezTo>
                <a:lnTo>
                  <a:pt x="6753377" y="344399"/>
                </a:lnTo>
                <a:cubicBezTo>
                  <a:pt x="6753377" y="362667"/>
                  <a:pt x="6746120" y="380188"/>
                  <a:pt x="6733202" y="393105"/>
                </a:cubicBezTo>
                <a:cubicBezTo>
                  <a:pt x="6720284" y="406023"/>
                  <a:pt x="6702764" y="413280"/>
                  <a:pt x="6684496" y="413280"/>
                </a:cubicBezTo>
                <a:lnTo>
                  <a:pt x="68881" y="413280"/>
                </a:lnTo>
                <a:cubicBezTo>
                  <a:pt x="50613" y="413280"/>
                  <a:pt x="33092" y="406023"/>
                  <a:pt x="20175" y="393105"/>
                </a:cubicBezTo>
                <a:cubicBezTo>
                  <a:pt x="7257" y="380187"/>
                  <a:pt x="0" y="362667"/>
                  <a:pt x="0" y="344399"/>
                </a:cubicBezTo>
                <a:lnTo>
                  <a:pt x="0" y="68881"/>
                </a:lnTo>
                <a:close/>
              </a:path>
            </a:pathLst>
          </a:custGeom>
          <a:solidFill>
            <a:srgbClr val="E2E2E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41949" tIns="20175" rIns="241949" bIns="20175" spcCol="1270" anchor="ctr"/>
          <a:lstStyle/>
          <a:p>
            <a:pPr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400" dirty="0" smtClean="0">
                <a:solidFill>
                  <a:schemeClr val="tx2"/>
                </a:solidFill>
              </a:rPr>
              <a:t>d’un </a:t>
            </a:r>
            <a:r>
              <a:rPr lang="fr-FR" sz="2400" b="1" dirty="0" smtClean="0">
                <a:solidFill>
                  <a:schemeClr val="tx2"/>
                </a:solidFill>
              </a:rPr>
              <a:t>pouvoir institutionnalisé</a:t>
            </a:r>
            <a:endParaRPr lang="fr-FR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851650" cy="1311222"/>
          </a:xfrm>
        </p:spPr>
        <p:txBody>
          <a:bodyPr anchor="ctr"/>
          <a:lstStyle/>
          <a:p>
            <a:pPr eaLnBrk="1" hangingPunct="1"/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Quels sont les pouvoirs de l’Etat ? </a:t>
            </a:r>
          </a:p>
        </p:txBody>
      </p:sp>
      <p:sp>
        <p:nvSpPr>
          <p:cNvPr id="23555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4102404" y="2008492"/>
            <a:ext cx="1015392" cy="8305800"/>
          </a:xfrm>
        </p:spPr>
        <p:txBody>
          <a:bodyPr/>
          <a:lstStyle/>
          <a:p>
            <a:pPr marL="0" indent="0" algn="just" eaLnBrk="1" hangingPunct="1">
              <a:spcBef>
                <a:spcPts val="700"/>
              </a:spcBef>
              <a:buSzPct val="70000"/>
              <a:buFont typeface="Wingdings 2" pitchFamily="-65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  <a:defRPr/>
            </a:pPr>
            <a:endParaRPr lang="fr-FR" sz="2400" b="1" dirty="0" smtClean="0">
              <a:ea typeface="ＭＳ Ｐゴシック" charset="-128"/>
            </a:endParaRPr>
          </a:p>
          <a:p>
            <a:pPr marL="339725" indent="-339725" algn="just" eaLnBrk="1" hangingPunct="1">
              <a:spcBef>
                <a:spcPts val="700"/>
              </a:spcBef>
              <a:buSzPct val="70000"/>
              <a:buFont typeface="Wingdings 2" pitchFamily="18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  <a:defRPr/>
            </a:pPr>
            <a:endParaRPr lang="fr-FR" sz="2400" b="1" dirty="0" smtClean="0">
              <a:ea typeface="ＭＳ Ｐゴシック" charset="-128"/>
            </a:endParaRPr>
          </a:p>
          <a:p>
            <a:pPr marL="339725" indent="-339725" algn="just" eaLnBrk="1" hangingPunct="1">
              <a:spcBef>
                <a:spcPts val="700"/>
              </a:spcBef>
              <a:buSzPct val="70000"/>
              <a:buFont typeface="Wingdings 2" pitchFamily="18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  <a:defRPr/>
            </a:pPr>
            <a:endParaRPr lang="fr-FR" sz="2400" b="1" dirty="0" smtClean="0">
              <a:ea typeface="ＭＳ Ｐゴシック" charset="-128"/>
            </a:endParaRPr>
          </a:p>
          <a:p>
            <a:pPr marL="339725" indent="-339725" algn="just" eaLnBrk="1" hangingPunct="1">
              <a:spcBef>
                <a:spcPts val="700"/>
              </a:spcBef>
              <a:buSzPct val="70000"/>
              <a:buFont typeface="Wingdings 2" pitchFamily="18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  <a:defRPr/>
            </a:pPr>
            <a:endParaRPr lang="fr-FR" sz="2400" b="1" dirty="0" smtClean="0">
              <a:ea typeface="ＭＳ Ｐゴシック" charset="-128"/>
            </a:endParaRPr>
          </a:p>
          <a:p>
            <a:pPr marL="339725" indent="-339725" algn="just" eaLnBrk="1" hangingPunct="1">
              <a:spcBef>
                <a:spcPts val="700"/>
              </a:spcBef>
              <a:buSzPct val="70000"/>
              <a:buFont typeface="Wingdings 2" pitchFamily="18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  <a:defRPr/>
            </a:pPr>
            <a:endParaRPr lang="fr-FR" sz="2400" b="1" dirty="0" smtClean="0">
              <a:ea typeface="ＭＳ Ｐゴシック" charset="-128"/>
            </a:endParaRPr>
          </a:p>
          <a:p>
            <a:pPr marL="339725" indent="-339725" algn="just" eaLnBrk="1" hangingPunct="1">
              <a:buSzPct val="70000"/>
              <a:buFont typeface="Wingdings 2" pitchFamily="18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  <a:defRPr/>
            </a:pPr>
            <a:endParaRPr lang="fr-FR" sz="2400" dirty="0" smtClean="0">
              <a:ea typeface="ＭＳ Ｐゴシック" charset="-128"/>
            </a:endParaRPr>
          </a:p>
          <a:p>
            <a:pPr marL="339725" indent="-339725" algn="just" eaLnBrk="1" hangingPunct="1">
              <a:buSzPct val="70000"/>
              <a:buFont typeface="Wingdings 2" pitchFamily="18" charset="2"/>
              <a:buNone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  <a:defRPr/>
            </a:pPr>
            <a:endParaRPr lang="fr-FR" sz="2400" dirty="0" smtClean="0">
              <a:ea typeface="ＭＳ Ｐゴシック" charset="-128"/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128968" y="2204944"/>
            <a:ext cx="2880000" cy="7200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2000" b="1" dirty="0" smtClean="0">
                <a:solidFill>
                  <a:srgbClr val="FFFFFF"/>
                </a:solidFill>
              </a:rPr>
              <a:t>Pouvoir législatif</a:t>
            </a:r>
          </a:p>
          <a:p>
            <a:pPr algn="ctr" rtl="1"/>
            <a:r>
              <a:rPr lang="ar-TN" sz="2000" dirty="0" smtClean="0"/>
              <a:t>السلطة التشريعية</a:t>
            </a:r>
            <a:endParaRPr lang="ar-TN" sz="2000" dirty="0"/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128968" y="3291072"/>
            <a:ext cx="2880000" cy="792000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/>
          <a:lstStyle/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Vote </a:t>
            </a:r>
          </a:p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et promulgue les lois</a:t>
            </a:r>
            <a:endParaRPr lang="fr-FR" sz="1600" b="1" dirty="0">
              <a:solidFill>
                <a:schemeClr val="tx2"/>
              </a:solidFill>
            </a:endParaRPr>
          </a:p>
        </p:txBody>
      </p:sp>
      <p:sp>
        <p:nvSpPr>
          <p:cNvPr id="12" name="AutoShape 8"/>
          <p:cNvSpPr>
            <a:spLocks noChangeArrowheads="1"/>
          </p:cNvSpPr>
          <p:nvPr/>
        </p:nvSpPr>
        <p:spPr bwMode="auto">
          <a:xfrm>
            <a:off x="3157072" y="3291072"/>
            <a:ext cx="2880000" cy="792000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/>
          <a:lstStyle/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Applique </a:t>
            </a:r>
            <a:r>
              <a:rPr lang="fr-FR" sz="1600" b="1" dirty="0">
                <a:solidFill>
                  <a:schemeClr val="tx2"/>
                </a:solidFill>
              </a:rPr>
              <a:t>les </a:t>
            </a:r>
            <a:r>
              <a:rPr lang="fr-FR" sz="1600" b="1" dirty="0" smtClean="0">
                <a:solidFill>
                  <a:schemeClr val="tx2"/>
                </a:solidFill>
              </a:rPr>
              <a:t>lois et gère la politique courante</a:t>
            </a:r>
            <a:endParaRPr lang="fr-FR" sz="1600" b="1" dirty="0">
              <a:solidFill>
                <a:schemeClr val="tx2"/>
              </a:solidFill>
            </a:endParaRP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6177640" y="3291184"/>
            <a:ext cx="2880000" cy="792000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>
            <a:noAutofit/>
          </a:bodyPr>
          <a:lstStyle/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Sanctionne le non-respect des lois et tranche les litiges</a:t>
            </a:r>
            <a:endParaRPr lang="fr-FR" sz="1600" b="1" dirty="0">
              <a:solidFill>
                <a:schemeClr val="tx2"/>
              </a:solidFill>
            </a:endParaRPr>
          </a:p>
        </p:txBody>
      </p:sp>
      <p:pic>
        <p:nvPicPr>
          <p:cNvPr id="16" name="Image 15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121452" y="5517232"/>
            <a:ext cx="89283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Bef>
                <a:spcPts val="1800"/>
              </a:spcBef>
              <a:buClr>
                <a:schemeClr val="accent1"/>
              </a:buClr>
              <a:tabLst>
                <a:tab pos="450850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sz="2000" dirty="0" smtClean="0">
                <a:latin typeface="+mn-lt"/>
                <a:ea typeface="ＭＳ Ｐゴシック" charset="-128"/>
              </a:rPr>
              <a:t>La </a:t>
            </a:r>
            <a:r>
              <a:rPr lang="fr-FR" sz="2000" b="1" dirty="0" smtClean="0">
                <a:latin typeface="+mn-lt"/>
                <a:ea typeface="ＭＳ Ｐゴシック" charset="-128"/>
              </a:rPr>
              <a:t>séparation des pouvoirs (</a:t>
            </a:r>
            <a:r>
              <a:rPr lang="ar-SA" sz="2000" b="1" dirty="0" smtClean="0"/>
              <a:t>مبدأ فصل السلطات</a:t>
            </a:r>
            <a:r>
              <a:rPr lang="fr-FR" sz="2000" b="1" dirty="0" smtClean="0"/>
              <a:t>) </a:t>
            </a:r>
            <a:r>
              <a:rPr lang="fr-FR" sz="2000" dirty="0" smtClean="0">
                <a:latin typeface="+mn-lt"/>
                <a:ea typeface="ＭＳ Ｐゴシック" charset="-128"/>
              </a:rPr>
              <a:t>est l’un des principes de base de la démocratie. Elle repose sur l’</a:t>
            </a:r>
            <a:r>
              <a:rPr lang="fr-FR" sz="2000" b="1" dirty="0" smtClean="0">
                <a:latin typeface="+mn-lt"/>
                <a:ea typeface="ＭＳ Ｐゴシック" charset="-128"/>
              </a:rPr>
              <a:t>indépendance</a:t>
            </a:r>
            <a:r>
              <a:rPr lang="fr-FR" sz="2000" dirty="0" smtClean="0">
                <a:latin typeface="+mn-lt"/>
                <a:ea typeface="ＭＳ Ｐゴシック" charset="-128"/>
              </a:rPr>
              <a:t> et la </a:t>
            </a:r>
            <a:r>
              <a:rPr lang="fr-FR" sz="2000" b="1" dirty="0" smtClean="0">
                <a:latin typeface="+mn-lt"/>
                <a:ea typeface="ＭＳ Ｐゴシック" charset="-128"/>
              </a:rPr>
              <a:t>spécialisation </a:t>
            </a:r>
            <a:r>
              <a:rPr lang="fr-FR" sz="2000" dirty="0" smtClean="0">
                <a:latin typeface="+mn-lt"/>
                <a:ea typeface="ＭＳ Ｐゴシック" charset="-128"/>
              </a:rPr>
              <a:t>de chaque pouvoir.</a:t>
            </a:r>
          </a:p>
        </p:txBody>
      </p:sp>
      <p:sp>
        <p:nvSpPr>
          <p:cNvPr id="20" name="AutoShape 6"/>
          <p:cNvSpPr>
            <a:spLocks noChangeArrowheads="1"/>
          </p:cNvSpPr>
          <p:nvPr/>
        </p:nvSpPr>
        <p:spPr bwMode="auto">
          <a:xfrm>
            <a:off x="3157072" y="2204944"/>
            <a:ext cx="2880000" cy="7200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2000" b="1" dirty="0" smtClean="0">
                <a:solidFill>
                  <a:srgbClr val="FFFFFF"/>
                </a:solidFill>
              </a:rPr>
              <a:t>Pouvoir exécutif </a:t>
            </a:r>
          </a:p>
          <a:p>
            <a:pPr algn="ctr" rtl="1"/>
            <a:r>
              <a:rPr lang="ar-TN" sz="2000" dirty="0" smtClean="0"/>
              <a:t>السلطة التنفيذية</a:t>
            </a:r>
            <a:endParaRPr lang="ar-TN" sz="2000" dirty="0"/>
          </a:p>
        </p:txBody>
      </p:sp>
      <p:sp>
        <p:nvSpPr>
          <p:cNvPr id="21" name="AutoShape 6"/>
          <p:cNvSpPr>
            <a:spLocks noChangeArrowheads="1"/>
          </p:cNvSpPr>
          <p:nvPr/>
        </p:nvSpPr>
        <p:spPr bwMode="auto">
          <a:xfrm>
            <a:off x="6177640" y="2204944"/>
            <a:ext cx="2880000" cy="7200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2000" b="1" dirty="0" smtClean="0">
                <a:solidFill>
                  <a:srgbClr val="FFFFFF"/>
                </a:solidFill>
              </a:rPr>
              <a:t>Pouvoir judiciaire</a:t>
            </a:r>
          </a:p>
          <a:p>
            <a:pPr algn="ctr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ar-TN" sz="2000" dirty="0" smtClean="0"/>
              <a:t>السلطة القضائية</a:t>
            </a:r>
          </a:p>
        </p:txBody>
      </p:sp>
      <p:sp>
        <p:nvSpPr>
          <p:cNvPr id="22" name="AutoShape 7"/>
          <p:cNvSpPr>
            <a:spLocks noChangeArrowheads="1"/>
          </p:cNvSpPr>
          <p:nvPr/>
        </p:nvSpPr>
        <p:spPr bwMode="auto">
          <a:xfrm>
            <a:off x="128688" y="4437152"/>
            <a:ext cx="1404000" cy="561236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/>
          <a:lstStyle/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Peuple</a:t>
            </a:r>
          </a:p>
        </p:txBody>
      </p:sp>
      <p:sp>
        <p:nvSpPr>
          <p:cNvPr id="23" name="AutoShape 7"/>
          <p:cNvSpPr>
            <a:spLocks noChangeArrowheads="1"/>
          </p:cNvSpPr>
          <p:nvPr/>
        </p:nvSpPr>
        <p:spPr bwMode="auto">
          <a:xfrm>
            <a:off x="1618656" y="4437087"/>
            <a:ext cx="1404000" cy="561299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/>
          <a:lstStyle/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Parlement</a:t>
            </a:r>
            <a:endParaRPr lang="fr-FR" sz="1600" b="1" dirty="0">
              <a:solidFill>
                <a:schemeClr val="tx2"/>
              </a:solidFill>
            </a:endParaRPr>
          </a:p>
        </p:txBody>
      </p:sp>
      <p:sp>
        <p:nvSpPr>
          <p:cNvPr id="24" name="AutoShape 8"/>
          <p:cNvSpPr>
            <a:spLocks noChangeArrowheads="1"/>
          </p:cNvSpPr>
          <p:nvPr/>
        </p:nvSpPr>
        <p:spPr bwMode="auto">
          <a:xfrm>
            <a:off x="3156792" y="4437200"/>
            <a:ext cx="2880000" cy="561187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/>
          <a:lstStyle/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Chef de l’Etat et/ou Gouvernement</a:t>
            </a:r>
            <a:endParaRPr lang="fr-FR" sz="1600" b="1" dirty="0">
              <a:solidFill>
                <a:schemeClr val="tx2"/>
              </a:solidFill>
            </a:endParaRPr>
          </a:p>
        </p:txBody>
      </p:sp>
      <p:sp>
        <p:nvSpPr>
          <p:cNvPr id="25" name="AutoShape 8"/>
          <p:cNvSpPr>
            <a:spLocks noChangeArrowheads="1"/>
          </p:cNvSpPr>
          <p:nvPr/>
        </p:nvSpPr>
        <p:spPr bwMode="auto">
          <a:xfrm>
            <a:off x="6177360" y="4437088"/>
            <a:ext cx="2880000" cy="561299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/>
          <a:lstStyle/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Juges</a:t>
            </a:r>
            <a:endParaRPr lang="fr-FR" sz="1600" b="1" dirty="0">
              <a:solidFill>
                <a:schemeClr val="tx2"/>
              </a:solidFill>
            </a:endParaRPr>
          </a:p>
        </p:txBody>
      </p:sp>
      <p:cxnSp>
        <p:nvCxnSpPr>
          <p:cNvPr id="26" name="Connecteur droit avec flèche 25"/>
          <p:cNvCxnSpPr/>
          <p:nvPr/>
        </p:nvCxnSpPr>
        <p:spPr>
          <a:xfrm rot="5400000">
            <a:off x="4447359" y="3129624"/>
            <a:ext cx="28800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/>
          <p:nvPr/>
        </p:nvCxnSpPr>
        <p:spPr>
          <a:xfrm rot="5400000">
            <a:off x="4441649" y="4281783"/>
            <a:ext cx="28800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" name="Connecteur droit avec flèche 27"/>
          <p:cNvCxnSpPr/>
          <p:nvPr/>
        </p:nvCxnSpPr>
        <p:spPr>
          <a:xfrm rot="5400000">
            <a:off x="7483399" y="3133392"/>
            <a:ext cx="28800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 rot="5400000">
            <a:off x="7479633" y="4271903"/>
            <a:ext cx="28800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0" name="Connecteur droit avec flèche 29"/>
          <p:cNvCxnSpPr/>
          <p:nvPr/>
        </p:nvCxnSpPr>
        <p:spPr>
          <a:xfrm rot="5400000">
            <a:off x="1434727" y="3133392"/>
            <a:ext cx="28800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2" name="Connecteur droit avec flèche 31"/>
          <p:cNvCxnSpPr>
            <a:stCxn id="11" idx="2"/>
            <a:endCxn id="22" idx="0"/>
          </p:cNvCxnSpPr>
          <p:nvPr/>
        </p:nvCxnSpPr>
        <p:spPr>
          <a:xfrm rot="5400000">
            <a:off x="1022788" y="3890972"/>
            <a:ext cx="354080" cy="73828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/>
          <p:nvPr/>
        </p:nvCxnSpPr>
        <p:spPr>
          <a:xfrm>
            <a:off x="1578728" y="4083072"/>
            <a:ext cx="761024" cy="35412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AutoShape 7"/>
          <p:cNvSpPr>
            <a:spLocks noChangeArrowheads="1"/>
          </p:cNvSpPr>
          <p:nvPr/>
        </p:nvSpPr>
        <p:spPr bwMode="auto">
          <a:xfrm>
            <a:off x="82184" y="5357826"/>
            <a:ext cx="1450504" cy="889625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/>
          <a:lstStyle/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Vote direct</a:t>
            </a:r>
          </a:p>
          <a:p>
            <a:pPr algn="ctr"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(Référendum)</a:t>
            </a:r>
            <a:endParaRPr lang="fr-FR" sz="1600" b="1" dirty="0">
              <a:solidFill>
                <a:schemeClr val="tx2"/>
              </a:solidFill>
            </a:endParaRPr>
          </a:p>
        </p:txBody>
      </p:sp>
      <p:sp>
        <p:nvSpPr>
          <p:cNvPr id="33" name="AutoShape 7"/>
          <p:cNvSpPr>
            <a:spLocks noChangeArrowheads="1"/>
          </p:cNvSpPr>
          <p:nvPr/>
        </p:nvSpPr>
        <p:spPr bwMode="auto">
          <a:xfrm>
            <a:off x="1887000" y="5357825"/>
            <a:ext cx="6542652" cy="889625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0" tIns="0" rIns="0" bIns="0" anchor="ctr"/>
          <a:lstStyle/>
          <a:p>
            <a:pPr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Chambre des députés ou chambre basse (</a:t>
            </a:r>
            <a:r>
              <a:rPr lang="ar-SA" sz="1600" b="1" dirty="0" smtClean="0">
                <a:solidFill>
                  <a:schemeClr val="tx2"/>
                </a:solidFill>
              </a:rPr>
              <a:t>مـجـلـس الـنـواب</a:t>
            </a:r>
            <a:r>
              <a:rPr lang="fr-FR" sz="1600" b="1" dirty="0" smtClean="0">
                <a:solidFill>
                  <a:schemeClr val="tx2"/>
                </a:solidFill>
              </a:rPr>
              <a:t>) /</a:t>
            </a:r>
          </a:p>
          <a:p>
            <a:pPr>
              <a:spcBef>
                <a:spcPts val="0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fr-FR" sz="1600" b="1" dirty="0" smtClean="0">
                <a:solidFill>
                  <a:schemeClr val="tx2"/>
                </a:solidFill>
              </a:rPr>
              <a:t>	Chambre des conseillers ou chambre haute (</a:t>
            </a:r>
            <a:r>
              <a:rPr lang="ar-SA" sz="1600" b="1" dirty="0" smtClean="0">
                <a:solidFill>
                  <a:schemeClr val="tx2"/>
                </a:solidFill>
              </a:rPr>
              <a:t>مـجـلـس المستشارين</a:t>
            </a:r>
            <a:r>
              <a:rPr lang="fr-FR" sz="1600" b="1" dirty="0" smtClean="0">
                <a:solidFill>
                  <a:schemeClr val="tx2"/>
                </a:solidFill>
              </a:rPr>
              <a:t>)</a:t>
            </a:r>
            <a:endParaRPr lang="fr-FR" sz="1600" b="1" dirty="0">
              <a:solidFill>
                <a:schemeClr val="tx2"/>
              </a:solidFill>
            </a:endParaRPr>
          </a:p>
        </p:txBody>
      </p:sp>
      <p:cxnSp>
        <p:nvCxnSpPr>
          <p:cNvPr id="41" name="Connecteur droit avec flèche 40"/>
          <p:cNvCxnSpPr/>
          <p:nvPr/>
        </p:nvCxnSpPr>
        <p:spPr>
          <a:xfrm rot="5400000">
            <a:off x="713225" y="5213825"/>
            <a:ext cx="28800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5" name="Connecteur droit avec flèche 44"/>
          <p:cNvCxnSpPr/>
          <p:nvPr/>
        </p:nvCxnSpPr>
        <p:spPr>
          <a:xfrm rot="5400000">
            <a:off x="2213421" y="5216074"/>
            <a:ext cx="288000" cy="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 animBg="1"/>
      <p:bldP spid="31" grpId="1" animBg="1"/>
      <p:bldP spid="33" grpId="0" animBg="1"/>
      <p:bldP spid="3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6912868" cy="1260000"/>
          </a:xfrm>
        </p:spPr>
        <p:txBody>
          <a:bodyPr/>
          <a:lstStyle/>
          <a:p>
            <a:pPr eaLnBrk="1" hangingPunct="1"/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Quels sont les différents types de régimes politiques (</a:t>
            </a:r>
            <a:r>
              <a:rPr lang="ar-TN" sz="3000" b="1" dirty="0" smtClean="0"/>
              <a:t>الأنظمة السياسية</a:t>
            </a:r>
            <a:r>
              <a:rPr lang="fr-FR" sz="3200" b="1" dirty="0" smtClean="0"/>
              <a:t>)</a:t>
            </a: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?</a:t>
            </a:r>
          </a:p>
        </p:txBody>
      </p:sp>
      <p:sp>
        <p:nvSpPr>
          <p:cNvPr id="12" name="Forme libre 11"/>
          <p:cNvSpPr/>
          <p:nvPr/>
        </p:nvSpPr>
        <p:spPr>
          <a:xfrm>
            <a:off x="827585" y="4589821"/>
            <a:ext cx="4464000" cy="720000"/>
          </a:xfrm>
          <a:custGeom>
            <a:avLst/>
            <a:gdLst>
              <a:gd name="connsiteX0" fmla="*/ 0 w 4788532"/>
              <a:gd name="connsiteY0" fmla="*/ 0 h 829217"/>
              <a:gd name="connsiteX1" fmla="*/ 4373924 w 4788532"/>
              <a:gd name="connsiteY1" fmla="*/ 0 h 829217"/>
              <a:gd name="connsiteX2" fmla="*/ 4788532 w 4788532"/>
              <a:gd name="connsiteY2" fmla="*/ 414609 h 829217"/>
              <a:gd name="connsiteX3" fmla="*/ 4373924 w 4788532"/>
              <a:gd name="connsiteY3" fmla="*/ 829217 h 829217"/>
              <a:gd name="connsiteX4" fmla="*/ 0 w 4788532"/>
              <a:gd name="connsiteY4" fmla="*/ 829217 h 829217"/>
              <a:gd name="connsiteX5" fmla="*/ 0 w 4788532"/>
              <a:gd name="connsiteY5" fmla="*/ 0 h 829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88532" h="829217">
                <a:moveTo>
                  <a:pt x="4788532" y="829216"/>
                </a:moveTo>
                <a:lnTo>
                  <a:pt x="414608" y="829216"/>
                </a:lnTo>
                <a:lnTo>
                  <a:pt x="0" y="414608"/>
                </a:lnTo>
                <a:lnTo>
                  <a:pt x="414608" y="1"/>
                </a:lnTo>
                <a:lnTo>
                  <a:pt x="4788532" y="1"/>
                </a:lnTo>
                <a:lnTo>
                  <a:pt x="4788532" y="829216"/>
                </a:lnTo>
                <a:close/>
              </a:path>
            </a:pathLst>
          </a:cu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572968" tIns="99061" rIns="184912" bIns="99060" anchor="ctr"/>
          <a:lstStyle/>
          <a:p>
            <a:pPr indent="177800" defTabSz="11557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200" b="1" dirty="0">
                <a:solidFill>
                  <a:schemeClr val="tx2"/>
                </a:solidFill>
                <a:ea typeface="ＭＳ Ｐゴシック" pitchFamily="34" charset="-128"/>
              </a:rPr>
              <a:t>Régime </a:t>
            </a:r>
            <a:r>
              <a:rPr lang="fr-FR" sz="2200" b="1" dirty="0" smtClean="0">
                <a:solidFill>
                  <a:schemeClr val="tx2"/>
                </a:solidFill>
                <a:ea typeface="ＭＳ Ｐゴシック" pitchFamily="34" charset="-128"/>
              </a:rPr>
              <a:t>mixte</a:t>
            </a:r>
            <a:endParaRPr lang="fr-FR" sz="2200" b="1" dirty="0">
              <a:solidFill>
                <a:schemeClr val="tx2"/>
              </a:solidFill>
              <a:ea typeface="ＭＳ Ｐゴシック" pitchFamily="34" charset="-128"/>
            </a:endParaRPr>
          </a:p>
        </p:txBody>
      </p:sp>
      <p:sp>
        <p:nvSpPr>
          <p:cNvPr id="13" name="Ellipse 12"/>
          <p:cNvSpPr>
            <a:spLocks noChangeArrowheads="1"/>
          </p:cNvSpPr>
          <p:nvPr/>
        </p:nvSpPr>
        <p:spPr bwMode="auto">
          <a:xfrm>
            <a:off x="520700" y="4581128"/>
            <a:ext cx="720000" cy="720000"/>
          </a:xfrm>
          <a:prstGeom prst="ellipse">
            <a:avLst/>
          </a:prstGeom>
          <a:solidFill>
            <a:schemeClr val="accent1"/>
          </a:solidFill>
          <a:ln w="31750">
            <a:solidFill>
              <a:schemeClr val="bg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 sz="1800"/>
          </a:p>
        </p:txBody>
      </p:sp>
      <p:sp>
        <p:nvSpPr>
          <p:cNvPr id="14" name="Forme libre 13"/>
          <p:cNvSpPr/>
          <p:nvPr/>
        </p:nvSpPr>
        <p:spPr>
          <a:xfrm>
            <a:off x="827585" y="5589745"/>
            <a:ext cx="4464000" cy="720000"/>
          </a:xfrm>
          <a:custGeom>
            <a:avLst/>
            <a:gdLst>
              <a:gd name="connsiteX0" fmla="*/ 0 w 4788532"/>
              <a:gd name="connsiteY0" fmla="*/ 0 h 829217"/>
              <a:gd name="connsiteX1" fmla="*/ 4373924 w 4788532"/>
              <a:gd name="connsiteY1" fmla="*/ 0 h 829217"/>
              <a:gd name="connsiteX2" fmla="*/ 4788532 w 4788532"/>
              <a:gd name="connsiteY2" fmla="*/ 414609 h 829217"/>
              <a:gd name="connsiteX3" fmla="*/ 4373924 w 4788532"/>
              <a:gd name="connsiteY3" fmla="*/ 829217 h 829217"/>
              <a:gd name="connsiteX4" fmla="*/ 0 w 4788532"/>
              <a:gd name="connsiteY4" fmla="*/ 829217 h 829217"/>
              <a:gd name="connsiteX5" fmla="*/ 0 w 4788532"/>
              <a:gd name="connsiteY5" fmla="*/ 0 h 829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88532" h="829217">
                <a:moveTo>
                  <a:pt x="4788532" y="829216"/>
                </a:moveTo>
                <a:lnTo>
                  <a:pt x="414608" y="829216"/>
                </a:lnTo>
                <a:lnTo>
                  <a:pt x="0" y="414608"/>
                </a:lnTo>
                <a:lnTo>
                  <a:pt x="414608" y="1"/>
                </a:lnTo>
                <a:lnTo>
                  <a:pt x="4788532" y="1"/>
                </a:lnTo>
                <a:lnTo>
                  <a:pt x="4788532" y="829216"/>
                </a:lnTo>
                <a:close/>
              </a:path>
            </a:pathLst>
          </a:cu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572968" tIns="99061" rIns="184912" bIns="99060" anchor="t"/>
          <a:lstStyle/>
          <a:p>
            <a:pPr indent="177800" defTabSz="11557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2200" b="1" dirty="0" smtClean="0">
                <a:solidFill>
                  <a:schemeClr val="tx2"/>
                </a:solidFill>
                <a:ea typeface="ＭＳ Ｐゴシック" pitchFamily="34" charset="-128"/>
              </a:rPr>
              <a:t>Régime d’assemblée</a:t>
            </a:r>
          </a:p>
          <a:p>
            <a:pPr indent="177800" defTabSz="11557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itchFamily="34" charset="-128"/>
              </a:rPr>
              <a:t>(</a:t>
            </a:r>
            <a:r>
              <a:rPr lang="ar-TN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النظام </a:t>
            </a:r>
            <a:r>
              <a:rPr lang="ar-T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المجلسي</a:t>
            </a:r>
            <a:r>
              <a:rPr lang="fr-F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fr-FR" sz="2200" b="1" dirty="0">
              <a:solidFill>
                <a:schemeClr val="tx1">
                  <a:lumMod val="85000"/>
                  <a:lumOff val="1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15" name="Ellipse 14"/>
          <p:cNvSpPr>
            <a:spLocks noChangeArrowheads="1"/>
          </p:cNvSpPr>
          <p:nvPr/>
        </p:nvSpPr>
        <p:spPr bwMode="auto">
          <a:xfrm>
            <a:off x="520700" y="5589240"/>
            <a:ext cx="720000" cy="720000"/>
          </a:xfrm>
          <a:prstGeom prst="ellipse">
            <a:avLst/>
          </a:prstGeom>
          <a:solidFill>
            <a:schemeClr val="accent1"/>
          </a:solidFill>
          <a:ln w="31750">
            <a:solidFill>
              <a:schemeClr val="bg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 sz="1800"/>
          </a:p>
        </p:txBody>
      </p:sp>
      <p:sp>
        <p:nvSpPr>
          <p:cNvPr id="16" name="Forme libre 15"/>
          <p:cNvSpPr/>
          <p:nvPr/>
        </p:nvSpPr>
        <p:spPr>
          <a:xfrm rot="21600000">
            <a:off x="857225" y="2564905"/>
            <a:ext cx="4464000" cy="720000"/>
          </a:xfrm>
          <a:custGeom>
            <a:avLst/>
            <a:gdLst>
              <a:gd name="connsiteX0" fmla="*/ 0 w 4788532"/>
              <a:gd name="connsiteY0" fmla="*/ 0 h 829217"/>
              <a:gd name="connsiteX1" fmla="*/ 4373924 w 4788532"/>
              <a:gd name="connsiteY1" fmla="*/ 0 h 829217"/>
              <a:gd name="connsiteX2" fmla="*/ 4788532 w 4788532"/>
              <a:gd name="connsiteY2" fmla="*/ 414609 h 829217"/>
              <a:gd name="connsiteX3" fmla="*/ 4373924 w 4788532"/>
              <a:gd name="connsiteY3" fmla="*/ 829217 h 829217"/>
              <a:gd name="connsiteX4" fmla="*/ 0 w 4788532"/>
              <a:gd name="connsiteY4" fmla="*/ 829217 h 829217"/>
              <a:gd name="connsiteX5" fmla="*/ 0 w 4788532"/>
              <a:gd name="connsiteY5" fmla="*/ 0 h 829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88532" h="829217">
                <a:moveTo>
                  <a:pt x="4788532" y="829216"/>
                </a:moveTo>
                <a:lnTo>
                  <a:pt x="414608" y="829216"/>
                </a:lnTo>
                <a:lnTo>
                  <a:pt x="0" y="414608"/>
                </a:lnTo>
                <a:lnTo>
                  <a:pt x="414608" y="1"/>
                </a:lnTo>
                <a:lnTo>
                  <a:pt x="4788532" y="1"/>
                </a:lnTo>
                <a:lnTo>
                  <a:pt x="4788532" y="829216"/>
                </a:lnTo>
                <a:close/>
              </a:path>
            </a:pathLst>
          </a:cu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572968" tIns="99061" rIns="184912" bIns="99061" anchor="ctr"/>
          <a:lstStyle/>
          <a:p>
            <a:pPr indent="177800" defTabSz="11557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2200" b="1" dirty="0">
                <a:solidFill>
                  <a:schemeClr val="tx2"/>
                </a:solidFill>
                <a:ea typeface="ＭＳ Ｐゴシック" pitchFamily="34" charset="-128"/>
              </a:rPr>
              <a:t>Régime </a:t>
            </a:r>
            <a:r>
              <a:rPr lang="fr-FR" sz="2200" b="1" dirty="0" smtClean="0">
                <a:solidFill>
                  <a:schemeClr val="tx2"/>
                </a:solidFill>
                <a:ea typeface="ＭＳ Ｐゴシック" pitchFamily="34" charset="-128"/>
              </a:rPr>
              <a:t>parlementaire </a:t>
            </a:r>
          </a:p>
          <a:p>
            <a:pPr indent="177800" defTabSz="11557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ＭＳ Ｐゴシック" pitchFamily="34" charset="-128"/>
              </a:rPr>
              <a:t>(</a:t>
            </a:r>
            <a:r>
              <a:rPr lang="ar-TN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النظام البرلماني</a:t>
            </a:r>
            <a:r>
              <a:rPr lang="fr-F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fr-FR" sz="2200" b="1" dirty="0">
              <a:solidFill>
                <a:schemeClr val="tx1">
                  <a:lumMod val="75000"/>
                  <a:lumOff val="2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17" name="Ellipse 16"/>
          <p:cNvSpPr>
            <a:spLocks noChangeArrowheads="1"/>
          </p:cNvSpPr>
          <p:nvPr/>
        </p:nvSpPr>
        <p:spPr bwMode="auto">
          <a:xfrm>
            <a:off x="520700" y="2564904"/>
            <a:ext cx="720000" cy="720000"/>
          </a:xfrm>
          <a:prstGeom prst="ellipse">
            <a:avLst/>
          </a:prstGeom>
          <a:solidFill>
            <a:schemeClr val="accent1"/>
          </a:solidFill>
          <a:ln w="31750">
            <a:solidFill>
              <a:schemeClr val="bg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 sz="1800"/>
          </a:p>
        </p:txBody>
      </p:sp>
      <p:sp>
        <p:nvSpPr>
          <p:cNvPr id="18" name="Forme libre 17"/>
          <p:cNvSpPr/>
          <p:nvPr/>
        </p:nvSpPr>
        <p:spPr>
          <a:xfrm rot="21600000">
            <a:off x="827585" y="3576812"/>
            <a:ext cx="4464000" cy="720000"/>
          </a:xfrm>
          <a:custGeom>
            <a:avLst/>
            <a:gdLst>
              <a:gd name="connsiteX0" fmla="*/ 0 w 4788532"/>
              <a:gd name="connsiteY0" fmla="*/ 0 h 829217"/>
              <a:gd name="connsiteX1" fmla="*/ 4373924 w 4788532"/>
              <a:gd name="connsiteY1" fmla="*/ 0 h 829217"/>
              <a:gd name="connsiteX2" fmla="*/ 4788532 w 4788532"/>
              <a:gd name="connsiteY2" fmla="*/ 414609 h 829217"/>
              <a:gd name="connsiteX3" fmla="*/ 4373924 w 4788532"/>
              <a:gd name="connsiteY3" fmla="*/ 829217 h 829217"/>
              <a:gd name="connsiteX4" fmla="*/ 0 w 4788532"/>
              <a:gd name="connsiteY4" fmla="*/ 829217 h 829217"/>
              <a:gd name="connsiteX5" fmla="*/ 0 w 4788532"/>
              <a:gd name="connsiteY5" fmla="*/ 0 h 829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88532" h="829217">
                <a:moveTo>
                  <a:pt x="4788532" y="829216"/>
                </a:moveTo>
                <a:lnTo>
                  <a:pt x="414608" y="829216"/>
                </a:lnTo>
                <a:lnTo>
                  <a:pt x="0" y="414608"/>
                </a:lnTo>
                <a:lnTo>
                  <a:pt x="414608" y="1"/>
                </a:lnTo>
                <a:lnTo>
                  <a:pt x="4788532" y="1"/>
                </a:lnTo>
                <a:lnTo>
                  <a:pt x="4788532" y="829216"/>
                </a:lnTo>
                <a:close/>
              </a:path>
            </a:pathLst>
          </a:cu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572968" tIns="99061" rIns="184912" bIns="99061" anchor="ctr"/>
          <a:lstStyle/>
          <a:p>
            <a:pPr indent="177800" defTabSz="11557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2200" b="1" dirty="0">
                <a:solidFill>
                  <a:schemeClr val="tx2"/>
                </a:solidFill>
                <a:ea typeface="ＭＳ Ｐゴシック" pitchFamily="34" charset="-128"/>
              </a:rPr>
              <a:t>Régime </a:t>
            </a:r>
            <a:r>
              <a:rPr lang="fr-FR" sz="2200" b="1" dirty="0" smtClean="0">
                <a:solidFill>
                  <a:schemeClr val="tx2"/>
                </a:solidFill>
                <a:ea typeface="ＭＳ Ｐゴシック" pitchFamily="34" charset="-128"/>
              </a:rPr>
              <a:t>présidentiel</a:t>
            </a:r>
          </a:p>
          <a:p>
            <a:pPr indent="177800" defTabSz="11557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itchFamily="34" charset="-128"/>
              </a:rPr>
              <a:t>(</a:t>
            </a:r>
            <a:r>
              <a:rPr lang="ar-TN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النظام الرئاسي</a:t>
            </a:r>
            <a:r>
              <a:rPr lang="fr-F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fr-FR" sz="2200" b="1" dirty="0">
              <a:solidFill>
                <a:schemeClr val="tx1">
                  <a:lumMod val="85000"/>
                  <a:lumOff val="1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19" name="Ellipse 18"/>
          <p:cNvSpPr>
            <a:spLocks noChangeArrowheads="1"/>
          </p:cNvSpPr>
          <p:nvPr/>
        </p:nvSpPr>
        <p:spPr bwMode="auto">
          <a:xfrm>
            <a:off x="520700" y="3573016"/>
            <a:ext cx="720000" cy="720000"/>
          </a:xfrm>
          <a:prstGeom prst="ellipse">
            <a:avLst/>
          </a:prstGeom>
          <a:solidFill>
            <a:schemeClr val="accent1"/>
          </a:solidFill>
          <a:ln w="31750">
            <a:solidFill>
              <a:schemeClr val="bg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 sz="1800"/>
          </a:p>
        </p:txBody>
      </p:sp>
      <p:sp>
        <p:nvSpPr>
          <p:cNvPr id="20" name="ZoneTexte 19"/>
          <p:cNvSpPr txBox="1"/>
          <p:nvPr/>
        </p:nvSpPr>
        <p:spPr>
          <a:xfrm>
            <a:off x="5364088" y="2702247"/>
            <a:ext cx="329288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800" dirty="0">
                <a:solidFill>
                  <a:schemeClr val="accent1"/>
                </a:solidFill>
                <a:latin typeface="+mn-lt"/>
                <a:ea typeface="ＭＳ Ｐゴシック" pitchFamily="34" charset="-128"/>
                <a:cs typeface="+mn-cs"/>
              </a:rPr>
              <a:t>Exemple : Italie, </a:t>
            </a:r>
            <a:r>
              <a:rPr lang="fr-FR" sz="1800" dirty="0" smtClean="0">
                <a:solidFill>
                  <a:schemeClr val="accent1"/>
                </a:solidFill>
                <a:latin typeface="+mn-lt"/>
                <a:ea typeface="ＭＳ Ｐゴシック" pitchFamily="34" charset="-128"/>
                <a:cs typeface="+mn-cs"/>
              </a:rPr>
              <a:t>Allemagne</a:t>
            </a:r>
            <a:endParaRPr lang="fr-FR" sz="1800" dirty="0">
              <a:solidFill>
                <a:schemeClr val="accent1"/>
              </a:solidFill>
              <a:latin typeface="+mn-lt"/>
              <a:ea typeface="ＭＳ Ｐゴシック" pitchFamily="34" charset="-128"/>
              <a:cs typeface="+mn-cs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5364088" y="3710359"/>
            <a:ext cx="236475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800" dirty="0">
                <a:solidFill>
                  <a:schemeClr val="accent1"/>
                </a:solidFill>
                <a:latin typeface="+mn-lt"/>
                <a:ea typeface="ＭＳ Ｐゴシック" pitchFamily="34" charset="-128"/>
                <a:cs typeface="+mn-cs"/>
              </a:rPr>
              <a:t>Exemple : </a:t>
            </a:r>
            <a:r>
              <a:rPr lang="fr-FR" sz="1800" dirty="0" smtClean="0">
                <a:solidFill>
                  <a:schemeClr val="accent1"/>
                </a:solidFill>
                <a:latin typeface="+mn-lt"/>
                <a:ea typeface="ＭＳ Ｐゴシック" pitchFamily="34" charset="-128"/>
                <a:cs typeface="+mn-cs"/>
              </a:rPr>
              <a:t>Etats-Unis</a:t>
            </a:r>
            <a:endParaRPr lang="fr-FR" sz="1800" dirty="0">
              <a:solidFill>
                <a:schemeClr val="accent1"/>
              </a:solidFill>
              <a:latin typeface="+mn-lt"/>
              <a:ea typeface="ＭＳ Ｐゴシック" pitchFamily="34" charset="-128"/>
              <a:cs typeface="+mn-cs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5357514" y="4715852"/>
            <a:ext cx="323518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800" dirty="0">
                <a:solidFill>
                  <a:schemeClr val="accent1"/>
                </a:solidFill>
                <a:latin typeface="+mn-lt"/>
                <a:ea typeface="ＭＳ Ｐゴシック" pitchFamily="34" charset="-128"/>
                <a:cs typeface="+mn-cs"/>
              </a:rPr>
              <a:t>Exemple : </a:t>
            </a:r>
            <a:r>
              <a:rPr lang="fr-FR" sz="1800" dirty="0" smtClean="0">
                <a:solidFill>
                  <a:schemeClr val="accent1"/>
                </a:solidFill>
                <a:latin typeface="+mn-lt"/>
                <a:ea typeface="ＭＳ Ｐゴシック" pitchFamily="34" charset="-128"/>
                <a:cs typeface="+mn-cs"/>
              </a:rPr>
              <a:t>Pologne, France</a:t>
            </a:r>
            <a:endParaRPr lang="fr-FR" sz="1800" dirty="0">
              <a:solidFill>
                <a:schemeClr val="accent1"/>
              </a:solidFill>
              <a:latin typeface="+mn-lt"/>
              <a:ea typeface="ＭＳ Ｐゴシック" pitchFamily="34" charset="-128"/>
              <a:cs typeface="+mn-cs"/>
            </a:endParaRPr>
          </a:p>
        </p:txBody>
      </p:sp>
      <p:sp>
        <p:nvSpPr>
          <p:cNvPr id="2" name="ZoneTexte 28"/>
          <p:cNvSpPr txBox="1">
            <a:spLocks noChangeArrowheads="1"/>
          </p:cNvSpPr>
          <p:nvPr/>
        </p:nvSpPr>
        <p:spPr bwMode="auto">
          <a:xfrm>
            <a:off x="5364088" y="5726584"/>
            <a:ext cx="20297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fr-FR" sz="1800" dirty="0">
                <a:solidFill>
                  <a:schemeClr val="accent1"/>
                </a:solidFill>
                <a:latin typeface="Century Gothic" pitchFamily="-123" charset="0"/>
              </a:rPr>
              <a:t>Exemple : </a:t>
            </a:r>
            <a:r>
              <a:rPr lang="fr-FR" sz="1800" dirty="0" smtClean="0">
                <a:solidFill>
                  <a:schemeClr val="accent1"/>
                </a:solidFill>
                <a:latin typeface="Century Gothic" pitchFamily="-123" charset="0"/>
              </a:rPr>
              <a:t>Suisse</a:t>
            </a:r>
            <a:endParaRPr lang="fr-FR" sz="1800" dirty="0">
              <a:solidFill>
                <a:schemeClr val="accent1"/>
              </a:solidFill>
              <a:latin typeface="Century Gothic" pitchFamily="-123" charset="0"/>
            </a:endParaRPr>
          </a:p>
        </p:txBody>
      </p:sp>
      <p:pic>
        <p:nvPicPr>
          <p:cNvPr id="23" name="Image 22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7" grpId="0" animBg="1"/>
      <p:bldP spid="19" grpId="0" animBg="1"/>
      <p:bldP spid="20" grpId="0"/>
      <p:bldP spid="21" grpId="0"/>
      <p:bldP spid="29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707188" cy="1347788"/>
          </a:xfrm>
        </p:spPr>
        <p:txBody>
          <a:bodyPr/>
          <a:lstStyle/>
          <a:p>
            <a:pPr eaLnBrk="1" hangingPunct="1"/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Comment l’Etat peut exercer le pouvoir ?</a:t>
            </a:r>
          </a:p>
        </p:txBody>
      </p:sp>
      <p:sp>
        <p:nvSpPr>
          <p:cNvPr id="22531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487960" y="246112"/>
            <a:ext cx="4320479" cy="8382000"/>
          </a:xfrm>
        </p:spPr>
        <p:txBody>
          <a:bodyPr/>
          <a:lstStyle/>
          <a:p>
            <a:pPr marL="339725" indent="-339725" algn="just" eaLnBrk="1" hangingPunct="1">
              <a:spcBef>
                <a:spcPts val="3000"/>
              </a:spcBef>
              <a:buSzPct val="70000"/>
              <a:buFont typeface="Wingdings" pitchFamily="-123" charset="2"/>
              <a:buChar char=""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Il existe deux formes d’exercice du pouvoir politique :</a:t>
            </a:r>
          </a:p>
          <a:p>
            <a:pPr marL="627063" indent="-271463" algn="just" eaLnBrk="1" hangingPunct="1">
              <a:spcBef>
                <a:spcPts val="600"/>
              </a:spcBef>
              <a:buSzPct val="70000"/>
              <a:buFont typeface="Arial" pitchFamily="34" charset="0"/>
              <a:buChar char="•"/>
              <a:tabLst>
                <a:tab pos="452438" algn="l"/>
                <a:tab pos="900113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les formes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héréditaires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: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Empire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ou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Monarchie</a:t>
            </a:r>
          </a:p>
          <a:p>
            <a:pPr marL="627063" indent="-271463" algn="just" eaLnBrk="1" hangingPunct="1">
              <a:spcBef>
                <a:spcPts val="600"/>
              </a:spcBef>
              <a:buSzPct val="70000"/>
              <a:buFont typeface="Arial" pitchFamily="34" charset="0"/>
              <a:buChar char="•"/>
              <a:tabLst>
                <a:tab pos="452438" algn="l"/>
                <a:tab pos="900113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les formes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non-héréditaires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: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République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(</a:t>
            </a:r>
            <a:r>
              <a:rPr lang="ar-TN" dirty="0" smtClean="0"/>
              <a:t>الجمهورية</a:t>
            </a:r>
            <a:r>
              <a:rPr lang="fr-FR" dirty="0" smtClean="0"/>
              <a:t>). L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es gouvernants sont élus par le peuple, ou par une partie de celui-ci.</a:t>
            </a:r>
          </a:p>
          <a:p>
            <a:pPr marL="339725" indent="-339725" algn="just" eaLnBrk="1" hangingPunct="1">
              <a:spcBef>
                <a:spcPts val="3000"/>
              </a:spcBef>
              <a:buSzPct val="70000"/>
              <a:buFont typeface="Wingdings" pitchFamily="-123" charset="2"/>
              <a:buChar char=""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sz="2400" dirty="0" smtClean="0">
                <a:ea typeface="ＭＳ Ｐゴシック" pitchFamily="1" charset="-128"/>
              </a:rPr>
              <a:t>Le mode d’organisation de la République dépend du</a:t>
            </a:r>
            <a:r>
              <a:rPr lang="fr-FR" sz="2400" b="1" dirty="0" smtClean="0">
                <a:ea typeface="ＭＳ Ｐゴシック" pitchFamily="1" charset="-128"/>
              </a:rPr>
              <a:t> régime politique </a:t>
            </a:r>
            <a:r>
              <a:rPr lang="fr-FR" sz="2400" dirty="0" smtClean="0">
                <a:ea typeface="ＭＳ Ｐゴシック" pitchFamily="1" charset="-128"/>
              </a:rPr>
              <a:t>choisi.</a:t>
            </a:r>
          </a:p>
          <a:p>
            <a:pPr marL="339725" indent="-339725" algn="just" eaLnBrk="1" hangingPunct="1">
              <a:spcBef>
                <a:spcPts val="3000"/>
              </a:spcBef>
              <a:buSzPct val="70000"/>
              <a:buFont typeface="Wingdings" pitchFamily="-123" charset="2"/>
              <a:buChar char=""/>
              <a:tabLst>
                <a:tab pos="339725" algn="l"/>
                <a:tab pos="452438" algn="l"/>
                <a:tab pos="909638" algn="l"/>
                <a:tab pos="1366838" algn="l"/>
                <a:tab pos="1824038" algn="l"/>
                <a:tab pos="2281238" algn="l"/>
                <a:tab pos="2738438" algn="l"/>
                <a:tab pos="3195638" algn="l"/>
                <a:tab pos="3652838" algn="l"/>
                <a:tab pos="4110038" algn="l"/>
                <a:tab pos="4567238" algn="l"/>
                <a:tab pos="5024438" algn="l"/>
                <a:tab pos="5481638" algn="l"/>
                <a:tab pos="5938838" algn="l"/>
                <a:tab pos="6396038" algn="l"/>
                <a:tab pos="6853238" algn="l"/>
                <a:tab pos="7310438" algn="l"/>
                <a:tab pos="7767638" algn="l"/>
                <a:tab pos="8224838" algn="l"/>
                <a:tab pos="8682038" algn="l"/>
                <a:tab pos="9139238" algn="l"/>
              </a:tabLst>
            </a:pPr>
            <a:r>
              <a:rPr lang="fr-FR" sz="2400" dirty="0" smtClean="0">
                <a:ea typeface="ＭＳ Ｐゴシック" pitchFamily="1" charset="-128"/>
              </a:rPr>
              <a:t>Un régime politique est </a:t>
            </a:r>
            <a:r>
              <a:rPr lang="fr-FR" sz="2400" b="1" dirty="0" smtClean="0">
                <a:ea typeface="ＭＳ Ｐゴシック" pitchFamily="1" charset="-128"/>
              </a:rPr>
              <a:t>l’articulation entre les trois pouvoirs de l’Etat </a:t>
            </a:r>
            <a:r>
              <a:rPr lang="fr-FR" sz="2400" dirty="0" smtClean="0">
                <a:ea typeface="ＭＳ Ｐゴシック" pitchFamily="1" charset="-128"/>
              </a:rPr>
              <a:t>(législatif , exécutif et judiciaire). </a:t>
            </a:r>
          </a:p>
        </p:txBody>
      </p:sp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rme libre 19"/>
          <p:cNvSpPr/>
          <p:nvPr/>
        </p:nvSpPr>
        <p:spPr>
          <a:xfrm>
            <a:off x="4637088" y="2060575"/>
            <a:ext cx="4248000" cy="4680000"/>
          </a:xfrm>
          <a:custGeom>
            <a:avLst/>
            <a:gdLst>
              <a:gd name="connsiteX0" fmla="*/ 0 w 4255591"/>
              <a:gd name="connsiteY0" fmla="*/ 425559 h 5181600"/>
              <a:gd name="connsiteX1" fmla="*/ 124644 w 4255591"/>
              <a:gd name="connsiteY1" fmla="*/ 124643 h 5181600"/>
              <a:gd name="connsiteX2" fmla="*/ 425560 w 4255591"/>
              <a:gd name="connsiteY2" fmla="*/ 0 h 5181600"/>
              <a:gd name="connsiteX3" fmla="*/ 3830032 w 4255591"/>
              <a:gd name="connsiteY3" fmla="*/ 0 h 5181600"/>
              <a:gd name="connsiteX4" fmla="*/ 4130948 w 4255591"/>
              <a:gd name="connsiteY4" fmla="*/ 124644 h 5181600"/>
              <a:gd name="connsiteX5" fmla="*/ 4255591 w 4255591"/>
              <a:gd name="connsiteY5" fmla="*/ 425560 h 5181600"/>
              <a:gd name="connsiteX6" fmla="*/ 4255591 w 4255591"/>
              <a:gd name="connsiteY6" fmla="*/ 4756041 h 5181600"/>
              <a:gd name="connsiteX7" fmla="*/ 4130948 w 4255591"/>
              <a:gd name="connsiteY7" fmla="*/ 5056957 h 5181600"/>
              <a:gd name="connsiteX8" fmla="*/ 3830032 w 4255591"/>
              <a:gd name="connsiteY8" fmla="*/ 5181600 h 5181600"/>
              <a:gd name="connsiteX9" fmla="*/ 425559 w 4255591"/>
              <a:gd name="connsiteY9" fmla="*/ 5181600 h 5181600"/>
              <a:gd name="connsiteX10" fmla="*/ 124643 w 4255591"/>
              <a:gd name="connsiteY10" fmla="*/ 5056956 h 5181600"/>
              <a:gd name="connsiteX11" fmla="*/ 0 w 4255591"/>
              <a:gd name="connsiteY11" fmla="*/ 4756040 h 5181600"/>
              <a:gd name="connsiteX12" fmla="*/ 0 w 4255591"/>
              <a:gd name="connsiteY12" fmla="*/ 425559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55591" h="5181600">
                <a:moveTo>
                  <a:pt x="0" y="425559"/>
                </a:moveTo>
                <a:cubicBezTo>
                  <a:pt x="0" y="312694"/>
                  <a:pt x="44836" y="204451"/>
                  <a:pt x="124644" y="124643"/>
                </a:cubicBezTo>
                <a:cubicBezTo>
                  <a:pt x="204452" y="44835"/>
                  <a:pt x="312695" y="0"/>
                  <a:pt x="425560" y="0"/>
                </a:cubicBezTo>
                <a:lnTo>
                  <a:pt x="3830032" y="0"/>
                </a:lnTo>
                <a:cubicBezTo>
                  <a:pt x="3942897" y="0"/>
                  <a:pt x="4051140" y="44836"/>
                  <a:pt x="4130948" y="124644"/>
                </a:cubicBezTo>
                <a:cubicBezTo>
                  <a:pt x="4210756" y="204452"/>
                  <a:pt x="4255591" y="312695"/>
                  <a:pt x="4255591" y="425560"/>
                </a:cubicBezTo>
                <a:lnTo>
                  <a:pt x="4255591" y="4756041"/>
                </a:lnTo>
                <a:cubicBezTo>
                  <a:pt x="4255591" y="4868906"/>
                  <a:pt x="4210755" y="4977149"/>
                  <a:pt x="4130948" y="5056957"/>
                </a:cubicBezTo>
                <a:cubicBezTo>
                  <a:pt x="4051140" y="5136765"/>
                  <a:pt x="3942897" y="5181600"/>
                  <a:pt x="3830032" y="5181600"/>
                </a:cubicBezTo>
                <a:lnTo>
                  <a:pt x="425559" y="5181600"/>
                </a:lnTo>
                <a:cubicBezTo>
                  <a:pt x="312694" y="5181600"/>
                  <a:pt x="204451" y="5136764"/>
                  <a:pt x="124643" y="5056956"/>
                </a:cubicBezTo>
                <a:cubicBezTo>
                  <a:pt x="44835" y="4977148"/>
                  <a:pt x="0" y="4868905"/>
                  <a:pt x="0" y="4756040"/>
                </a:cubicBezTo>
                <a:lnTo>
                  <a:pt x="0" y="425559"/>
                </a:lnTo>
                <a:close/>
              </a:path>
            </a:pathLst>
          </a:cu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91440" bIns="3718560" spcCol="1270"/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200" b="1" dirty="0">
                <a:solidFill>
                  <a:schemeClr val="accent1"/>
                </a:solidFill>
              </a:rPr>
              <a:t>Régime présidentiel</a:t>
            </a:r>
          </a:p>
        </p:txBody>
      </p:sp>
      <p:sp>
        <p:nvSpPr>
          <p:cNvPr id="5529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6508750" cy="1143000"/>
          </a:xfrm>
        </p:spPr>
        <p:txBody>
          <a:bodyPr/>
          <a:lstStyle/>
          <a:p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Quels sont les différences entre les régimes politiques ?</a:t>
            </a:r>
          </a:p>
        </p:txBody>
      </p:sp>
      <p:sp>
        <p:nvSpPr>
          <p:cNvPr id="8" name="Forme libre 7"/>
          <p:cNvSpPr/>
          <p:nvPr/>
        </p:nvSpPr>
        <p:spPr>
          <a:xfrm>
            <a:off x="250825" y="2060575"/>
            <a:ext cx="4248000" cy="4680000"/>
          </a:xfrm>
          <a:custGeom>
            <a:avLst/>
            <a:gdLst>
              <a:gd name="connsiteX0" fmla="*/ 0 w 4255591"/>
              <a:gd name="connsiteY0" fmla="*/ 425559 h 5181600"/>
              <a:gd name="connsiteX1" fmla="*/ 124644 w 4255591"/>
              <a:gd name="connsiteY1" fmla="*/ 124643 h 5181600"/>
              <a:gd name="connsiteX2" fmla="*/ 425560 w 4255591"/>
              <a:gd name="connsiteY2" fmla="*/ 0 h 5181600"/>
              <a:gd name="connsiteX3" fmla="*/ 3830032 w 4255591"/>
              <a:gd name="connsiteY3" fmla="*/ 0 h 5181600"/>
              <a:gd name="connsiteX4" fmla="*/ 4130948 w 4255591"/>
              <a:gd name="connsiteY4" fmla="*/ 124644 h 5181600"/>
              <a:gd name="connsiteX5" fmla="*/ 4255591 w 4255591"/>
              <a:gd name="connsiteY5" fmla="*/ 425560 h 5181600"/>
              <a:gd name="connsiteX6" fmla="*/ 4255591 w 4255591"/>
              <a:gd name="connsiteY6" fmla="*/ 4756041 h 5181600"/>
              <a:gd name="connsiteX7" fmla="*/ 4130948 w 4255591"/>
              <a:gd name="connsiteY7" fmla="*/ 5056957 h 5181600"/>
              <a:gd name="connsiteX8" fmla="*/ 3830032 w 4255591"/>
              <a:gd name="connsiteY8" fmla="*/ 5181600 h 5181600"/>
              <a:gd name="connsiteX9" fmla="*/ 425559 w 4255591"/>
              <a:gd name="connsiteY9" fmla="*/ 5181600 h 5181600"/>
              <a:gd name="connsiteX10" fmla="*/ 124643 w 4255591"/>
              <a:gd name="connsiteY10" fmla="*/ 5056956 h 5181600"/>
              <a:gd name="connsiteX11" fmla="*/ 0 w 4255591"/>
              <a:gd name="connsiteY11" fmla="*/ 4756040 h 5181600"/>
              <a:gd name="connsiteX12" fmla="*/ 0 w 4255591"/>
              <a:gd name="connsiteY12" fmla="*/ 425559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55591" h="5181600">
                <a:moveTo>
                  <a:pt x="0" y="425559"/>
                </a:moveTo>
                <a:cubicBezTo>
                  <a:pt x="0" y="312694"/>
                  <a:pt x="44836" y="204451"/>
                  <a:pt x="124644" y="124643"/>
                </a:cubicBezTo>
                <a:cubicBezTo>
                  <a:pt x="204452" y="44835"/>
                  <a:pt x="312695" y="0"/>
                  <a:pt x="425560" y="0"/>
                </a:cubicBezTo>
                <a:lnTo>
                  <a:pt x="3830032" y="0"/>
                </a:lnTo>
                <a:cubicBezTo>
                  <a:pt x="3942897" y="0"/>
                  <a:pt x="4051140" y="44836"/>
                  <a:pt x="4130948" y="124644"/>
                </a:cubicBezTo>
                <a:cubicBezTo>
                  <a:pt x="4210756" y="204452"/>
                  <a:pt x="4255591" y="312695"/>
                  <a:pt x="4255591" y="425560"/>
                </a:cubicBezTo>
                <a:lnTo>
                  <a:pt x="4255591" y="4756041"/>
                </a:lnTo>
                <a:cubicBezTo>
                  <a:pt x="4255591" y="4868906"/>
                  <a:pt x="4210755" y="4977149"/>
                  <a:pt x="4130948" y="5056957"/>
                </a:cubicBezTo>
                <a:cubicBezTo>
                  <a:pt x="4051140" y="5136765"/>
                  <a:pt x="3942897" y="5181600"/>
                  <a:pt x="3830032" y="5181600"/>
                </a:cubicBezTo>
                <a:lnTo>
                  <a:pt x="425559" y="5181600"/>
                </a:lnTo>
                <a:cubicBezTo>
                  <a:pt x="312694" y="5181600"/>
                  <a:pt x="204451" y="5136764"/>
                  <a:pt x="124643" y="5056956"/>
                </a:cubicBezTo>
                <a:cubicBezTo>
                  <a:pt x="44835" y="4977148"/>
                  <a:pt x="0" y="4868905"/>
                  <a:pt x="0" y="4756040"/>
                </a:cubicBezTo>
                <a:lnTo>
                  <a:pt x="0" y="425559"/>
                </a:lnTo>
                <a:close/>
              </a:path>
            </a:pathLst>
          </a:cu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91440" bIns="3718560" spcCol="1270"/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200" b="1" dirty="0">
                <a:solidFill>
                  <a:schemeClr val="accent1"/>
                </a:solidFill>
              </a:rPr>
              <a:t>Régime parlementaire</a:t>
            </a:r>
          </a:p>
        </p:txBody>
      </p:sp>
      <p:sp>
        <p:nvSpPr>
          <p:cNvPr id="9" name="Forme libre 8"/>
          <p:cNvSpPr/>
          <p:nvPr/>
        </p:nvSpPr>
        <p:spPr>
          <a:xfrm>
            <a:off x="417513" y="2524125"/>
            <a:ext cx="3889375" cy="503238"/>
          </a:xfrm>
          <a:custGeom>
            <a:avLst/>
            <a:gdLst>
              <a:gd name="connsiteX0" fmla="*/ 0 w 3404473"/>
              <a:gd name="connsiteY0" fmla="*/ 66257 h 662573"/>
              <a:gd name="connsiteX1" fmla="*/ 19406 w 3404473"/>
              <a:gd name="connsiteY1" fmla="*/ 19406 h 662573"/>
              <a:gd name="connsiteX2" fmla="*/ 66257 w 3404473"/>
              <a:gd name="connsiteY2" fmla="*/ 0 h 662573"/>
              <a:gd name="connsiteX3" fmla="*/ 3338216 w 3404473"/>
              <a:gd name="connsiteY3" fmla="*/ 0 h 662573"/>
              <a:gd name="connsiteX4" fmla="*/ 3385067 w 3404473"/>
              <a:gd name="connsiteY4" fmla="*/ 19406 h 662573"/>
              <a:gd name="connsiteX5" fmla="*/ 3404473 w 3404473"/>
              <a:gd name="connsiteY5" fmla="*/ 66257 h 662573"/>
              <a:gd name="connsiteX6" fmla="*/ 3404473 w 3404473"/>
              <a:gd name="connsiteY6" fmla="*/ 596316 h 662573"/>
              <a:gd name="connsiteX7" fmla="*/ 3385067 w 3404473"/>
              <a:gd name="connsiteY7" fmla="*/ 643167 h 662573"/>
              <a:gd name="connsiteX8" fmla="*/ 3338216 w 3404473"/>
              <a:gd name="connsiteY8" fmla="*/ 662573 h 662573"/>
              <a:gd name="connsiteX9" fmla="*/ 66257 w 3404473"/>
              <a:gd name="connsiteY9" fmla="*/ 662573 h 662573"/>
              <a:gd name="connsiteX10" fmla="*/ 19406 w 3404473"/>
              <a:gd name="connsiteY10" fmla="*/ 643167 h 662573"/>
              <a:gd name="connsiteX11" fmla="*/ 0 w 3404473"/>
              <a:gd name="connsiteY11" fmla="*/ 596316 h 662573"/>
              <a:gd name="connsiteX12" fmla="*/ 0 w 3404473"/>
              <a:gd name="connsiteY12" fmla="*/ 66257 h 662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662573">
                <a:moveTo>
                  <a:pt x="0" y="66257"/>
                </a:moveTo>
                <a:cubicBezTo>
                  <a:pt x="0" y="48685"/>
                  <a:pt x="6981" y="31832"/>
                  <a:pt x="19406" y="19406"/>
                </a:cubicBezTo>
                <a:cubicBezTo>
                  <a:pt x="31832" y="6980"/>
                  <a:pt x="48684" y="0"/>
                  <a:pt x="66257" y="0"/>
                </a:cubicBezTo>
                <a:lnTo>
                  <a:pt x="3338216" y="0"/>
                </a:lnTo>
                <a:cubicBezTo>
                  <a:pt x="3355788" y="0"/>
                  <a:pt x="3372641" y="6981"/>
                  <a:pt x="3385067" y="19406"/>
                </a:cubicBezTo>
                <a:cubicBezTo>
                  <a:pt x="3397493" y="31832"/>
                  <a:pt x="3404473" y="48684"/>
                  <a:pt x="3404473" y="66257"/>
                </a:cubicBezTo>
                <a:lnTo>
                  <a:pt x="3404473" y="596316"/>
                </a:lnTo>
                <a:cubicBezTo>
                  <a:pt x="3404473" y="613888"/>
                  <a:pt x="3397492" y="630741"/>
                  <a:pt x="3385067" y="643167"/>
                </a:cubicBezTo>
                <a:cubicBezTo>
                  <a:pt x="3372641" y="655593"/>
                  <a:pt x="3355789" y="662573"/>
                  <a:pt x="3338216" y="662573"/>
                </a:cubicBezTo>
                <a:lnTo>
                  <a:pt x="66257" y="662573"/>
                </a:lnTo>
                <a:cubicBezTo>
                  <a:pt x="48685" y="662573"/>
                  <a:pt x="31832" y="655592"/>
                  <a:pt x="19406" y="643167"/>
                </a:cubicBezTo>
                <a:cubicBezTo>
                  <a:pt x="6980" y="630741"/>
                  <a:pt x="0" y="613889"/>
                  <a:pt x="0" y="596316"/>
                </a:cubicBezTo>
                <a:lnTo>
                  <a:pt x="0" y="66257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126" tIns="53696" rIns="65126" bIns="53696" spcCol="1270" anchor="ctr"/>
          <a:lstStyle/>
          <a:p>
            <a:pPr algn="ctr" defTabSz="8001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Séparation </a:t>
            </a:r>
            <a:r>
              <a:rPr lang="fr-FR" sz="1700" b="1" dirty="0">
                <a:solidFill>
                  <a:schemeClr val="tx2"/>
                </a:solidFill>
              </a:rPr>
              <a:t>souple</a:t>
            </a:r>
            <a:r>
              <a:rPr lang="fr-FR" sz="1700" dirty="0">
                <a:solidFill>
                  <a:schemeClr val="tx2"/>
                </a:solidFill>
              </a:rPr>
              <a:t> des pouvoirs</a:t>
            </a:r>
          </a:p>
        </p:txBody>
      </p:sp>
      <p:sp>
        <p:nvSpPr>
          <p:cNvPr id="10" name="Forme libre 9"/>
          <p:cNvSpPr/>
          <p:nvPr/>
        </p:nvSpPr>
        <p:spPr>
          <a:xfrm>
            <a:off x="417513" y="3073091"/>
            <a:ext cx="3889375" cy="828000"/>
          </a:xfrm>
          <a:custGeom>
            <a:avLst/>
            <a:gdLst>
              <a:gd name="connsiteX0" fmla="*/ 0 w 3404473"/>
              <a:gd name="connsiteY0" fmla="*/ 75150 h 751498"/>
              <a:gd name="connsiteX1" fmla="*/ 22011 w 3404473"/>
              <a:gd name="connsiteY1" fmla="*/ 22011 h 751498"/>
              <a:gd name="connsiteX2" fmla="*/ 75150 w 3404473"/>
              <a:gd name="connsiteY2" fmla="*/ 0 h 751498"/>
              <a:gd name="connsiteX3" fmla="*/ 3329323 w 3404473"/>
              <a:gd name="connsiteY3" fmla="*/ 0 h 751498"/>
              <a:gd name="connsiteX4" fmla="*/ 3382462 w 3404473"/>
              <a:gd name="connsiteY4" fmla="*/ 22011 h 751498"/>
              <a:gd name="connsiteX5" fmla="*/ 3404473 w 3404473"/>
              <a:gd name="connsiteY5" fmla="*/ 75150 h 751498"/>
              <a:gd name="connsiteX6" fmla="*/ 3404473 w 3404473"/>
              <a:gd name="connsiteY6" fmla="*/ 676348 h 751498"/>
              <a:gd name="connsiteX7" fmla="*/ 3382462 w 3404473"/>
              <a:gd name="connsiteY7" fmla="*/ 729487 h 751498"/>
              <a:gd name="connsiteX8" fmla="*/ 3329323 w 3404473"/>
              <a:gd name="connsiteY8" fmla="*/ 751498 h 751498"/>
              <a:gd name="connsiteX9" fmla="*/ 75150 w 3404473"/>
              <a:gd name="connsiteY9" fmla="*/ 751498 h 751498"/>
              <a:gd name="connsiteX10" fmla="*/ 22011 w 3404473"/>
              <a:gd name="connsiteY10" fmla="*/ 729487 h 751498"/>
              <a:gd name="connsiteX11" fmla="*/ 0 w 3404473"/>
              <a:gd name="connsiteY11" fmla="*/ 676348 h 751498"/>
              <a:gd name="connsiteX12" fmla="*/ 0 w 3404473"/>
              <a:gd name="connsiteY12" fmla="*/ 75150 h 751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751498">
                <a:moveTo>
                  <a:pt x="0" y="75150"/>
                </a:moveTo>
                <a:cubicBezTo>
                  <a:pt x="0" y="55219"/>
                  <a:pt x="7918" y="36104"/>
                  <a:pt x="22011" y="22011"/>
                </a:cubicBezTo>
                <a:cubicBezTo>
                  <a:pt x="36104" y="7918"/>
                  <a:pt x="55219" y="0"/>
                  <a:pt x="75150" y="0"/>
                </a:cubicBezTo>
                <a:lnTo>
                  <a:pt x="3329323" y="0"/>
                </a:lnTo>
                <a:cubicBezTo>
                  <a:pt x="3349254" y="0"/>
                  <a:pt x="3368369" y="7918"/>
                  <a:pt x="3382462" y="22011"/>
                </a:cubicBezTo>
                <a:cubicBezTo>
                  <a:pt x="3396555" y="36104"/>
                  <a:pt x="3404473" y="55219"/>
                  <a:pt x="3404473" y="75150"/>
                </a:cubicBezTo>
                <a:lnTo>
                  <a:pt x="3404473" y="676348"/>
                </a:lnTo>
                <a:cubicBezTo>
                  <a:pt x="3404473" y="696279"/>
                  <a:pt x="3396555" y="715394"/>
                  <a:pt x="3382462" y="729487"/>
                </a:cubicBezTo>
                <a:cubicBezTo>
                  <a:pt x="3368369" y="743580"/>
                  <a:pt x="3349254" y="751498"/>
                  <a:pt x="3329323" y="751498"/>
                </a:cubicBezTo>
                <a:lnTo>
                  <a:pt x="75150" y="751498"/>
                </a:lnTo>
                <a:cubicBezTo>
                  <a:pt x="55219" y="751498"/>
                  <a:pt x="36104" y="743580"/>
                  <a:pt x="22011" y="729487"/>
                </a:cubicBezTo>
                <a:cubicBezTo>
                  <a:pt x="7918" y="715394"/>
                  <a:pt x="0" y="696279"/>
                  <a:pt x="0" y="676348"/>
                </a:cubicBezTo>
                <a:lnTo>
                  <a:pt x="0" y="75150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7731" tIns="56301" rIns="67731" bIns="56301" anchor="ctr"/>
          <a:lstStyle/>
          <a:p>
            <a:pPr algn="ctr" defTabSz="800100">
              <a:lnSpc>
                <a:spcPct val="90000"/>
              </a:lnSpc>
              <a:defRPr/>
            </a:pPr>
            <a:r>
              <a:rPr lang="fr-FR" sz="1700" dirty="0">
                <a:solidFill>
                  <a:schemeClr val="tx2"/>
                </a:solidFill>
                <a:ea typeface="ＭＳ Ｐゴシック" pitchFamily="1" charset="-128"/>
              </a:rPr>
              <a:t>Le </a:t>
            </a:r>
            <a:r>
              <a:rPr lang="fr-FR" sz="1700" dirty="0" smtClean="0">
                <a:solidFill>
                  <a:schemeClr val="tx2"/>
                </a:solidFill>
                <a:ea typeface="ＭＳ Ｐゴシック" pitchFamily="1" charset="-128"/>
              </a:rPr>
              <a:t>Chef </a:t>
            </a:r>
            <a:r>
              <a:rPr lang="fr-FR" sz="1700" dirty="0">
                <a:solidFill>
                  <a:schemeClr val="tx2"/>
                </a:solidFill>
                <a:ea typeface="ＭＳ Ｐゴシック" pitchFamily="1" charset="-128"/>
              </a:rPr>
              <a:t>de l’Etat </a:t>
            </a:r>
            <a:r>
              <a:rPr lang="fr-FR" sz="1700" b="1" dirty="0">
                <a:solidFill>
                  <a:schemeClr val="tx2"/>
                </a:solidFill>
                <a:ea typeface="ＭＳ Ｐゴシック" pitchFamily="1" charset="-128"/>
              </a:rPr>
              <a:t>ne participe pas à l’exercice du pouvoir, </a:t>
            </a:r>
            <a:r>
              <a:rPr lang="fr-FR" sz="1700" dirty="0">
                <a:solidFill>
                  <a:schemeClr val="tx2"/>
                </a:solidFill>
                <a:ea typeface="ＭＳ Ｐゴシック" pitchFamily="1" charset="-128"/>
              </a:rPr>
              <a:t>mais peut</a:t>
            </a:r>
            <a:r>
              <a:rPr lang="fr-FR" sz="1700" b="1" dirty="0">
                <a:solidFill>
                  <a:schemeClr val="tx2"/>
                </a:solidFill>
                <a:ea typeface="ＭＳ Ｐゴシック" pitchFamily="1" charset="-128"/>
              </a:rPr>
              <a:t> dissoudre l’Assemblée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417513" y="3941856"/>
            <a:ext cx="3889375" cy="828000"/>
          </a:xfrm>
          <a:custGeom>
            <a:avLst/>
            <a:gdLst>
              <a:gd name="connsiteX0" fmla="*/ 0 w 3404473"/>
              <a:gd name="connsiteY0" fmla="*/ 118932 h 1189320"/>
              <a:gd name="connsiteX1" fmla="*/ 34834 w 3404473"/>
              <a:gd name="connsiteY1" fmla="*/ 34834 h 1189320"/>
              <a:gd name="connsiteX2" fmla="*/ 118932 w 3404473"/>
              <a:gd name="connsiteY2" fmla="*/ 0 h 1189320"/>
              <a:gd name="connsiteX3" fmla="*/ 3285541 w 3404473"/>
              <a:gd name="connsiteY3" fmla="*/ 0 h 1189320"/>
              <a:gd name="connsiteX4" fmla="*/ 3369639 w 3404473"/>
              <a:gd name="connsiteY4" fmla="*/ 34834 h 1189320"/>
              <a:gd name="connsiteX5" fmla="*/ 3404473 w 3404473"/>
              <a:gd name="connsiteY5" fmla="*/ 118932 h 1189320"/>
              <a:gd name="connsiteX6" fmla="*/ 3404473 w 3404473"/>
              <a:gd name="connsiteY6" fmla="*/ 1070388 h 1189320"/>
              <a:gd name="connsiteX7" fmla="*/ 3369639 w 3404473"/>
              <a:gd name="connsiteY7" fmla="*/ 1154486 h 1189320"/>
              <a:gd name="connsiteX8" fmla="*/ 3285541 w 3404473"/>
              <a:gd name="connsiteY8" fmla="*/ 1189320 h 1189320"/>
              <a:gd name="connsiteX9" fmla="*/ 118932 w 3404473"/>
              <a:gd name="connsiteY9" fmla="*/ 1189320 h 1189320"/>
              <a:gd name="connsiteX10" fmla="*/ 34834 w 3404473"/>
              <a:gd name="connsiteY10" fmla="*/ 1154486 h 1189320"/>
              <a:gd name="connsiteX11" fmla="*/ 0 w 3404473"/>
              <a:gd name="connsiteY11" fmla="*/ 1070388 h 1189320"/>
              <a:gd name="connsiteX12" fmla="*/ 0 w 3404473"/>
              <a:gd name="connsiteY12" fmla="*/ 118932 h 1189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1189320">
                <a:moveTo>
                  <a:pt x="0" y="118932"/>
                </a:moveTo>
                <a:cubicBezTo>
                  <a:pt x="0" y="87389"/>
                  <a:pt x="12530" y="57138"/>
                  <a:pt x="34834" y="34834"/>
                </a:cubicBezTo>
                <a:cubicBezTo>
                  <a:pt x="57138" y="12530"/>
                  <a:pt x="87389" y="0"/>
                  <a:pt x="118932" y="0"/>
                </a:cubicBezTo>
                <a:lnTo>
                  <a:pt x="3285541" y="0"/>
                </a:lnTo>
                <a:cubicBezTo>
                  <a:pt x="3317084" y="0"/>
                  <a:pt x="3347335" y="12530"/>
                  <a:pt x="3369639" y="34834"/>
                </a:cubicBezTo>
                <a:cubicBezTo>
                  <a:pt x="3391943" y="57138"/>
                  <a:pt x="3404473" y="87389"/>
                  <a:pt x="3404473" y="118932"/>
                </a:cubicBezTo>
                <a:lnTo>
                  <a:pt x="3404473" y="1070388"/>
                </a:lnTo>
                <a:cubicBezTo>
                  <a:pt x="3404473" y="1101931"/>
                  <a:pt x="3391943" y="1132182"/>
                  <a:pt x="3369639" y="1154486"/>
                </a:cubicBezTo>
                <a:cubicBezTo>
                  <a:pt x="3347335" y="1176790"/>
                  <a:pt x="3317084" y="1189320"/>
                  <a:pt x="3285541" y="1189320"/>
                </a:cubicBezTo>
                <a:lnTo>
                  <a:pt x="118932" y="1189320"/>
                </a:lnTo>
                <a:cubicBezTo>
                  <a:pt x="87389" y="1189320"/>
                  <a:pt x="57138" y="1176790"/>
                  <a:pt x="34834" y="1154486"/>
                </a:cubicBezTo>
                <a:cubicBezTo>
                  <a:pt x="12530" y="1132182"/>
                  <a:pt x="0" y="1101931"/>
                  <a:pt x="0" y="1070388"/>
                </a:cubicBezTo>
                <a:lnTo>
                  <a:pt x="0" y="118932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80554" tIns="69124" rIns="80554" bIns="69124" spcCol="1270" anchor="ctr"/>
          <a:lstStyle/>
          <a:p>
            <a:pPr algn="ctr" defTabSz="8001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Le </a:t>
            </a:r>
            <a:r>
              <a:rPr lang="fr-FR" sz="1700" b="1" dirty="0">
                <a:solidFill>
                  <a:schemeClr val="tx2"/>
                </a:solidFill>
              </a:rPr>
              <a:t>gouvernement</a:t>
            </a:r>
            <a:r>
              <a:rPr lang="fr-FR" sz="1700" dirty="0">
                <a:solidFill>
                  <a:schemeClr val="tx2"/>
                </a:solidFill>
              </a:rPr>
              <a:t> est </a:t>
            </a:r>
            <a:r>
              <a:rPr lang="fr-FR" sz="1700" b="1" dirty="0">
                <a:solidFill>
                  <a:schemeClr val="tx2"/>
                </a:solidFill>
              </a:rPr>
              <a:t>responsable devant le Parlement</a:t>
            </a:r>
            <a:r>
              <a:rPr lang="fr-FR" sz="1700" dirty="0">
                <a:solidFill>
                  <a:schemeClr val="tx2"/>
                </a:solidFill>
              </a:rPr>
              <a:t> qui peut le </a:t>
            </a:r>
            <a:r>
              <a:rPr lang="fr-FR" sz="1700" b="1" dirty="0">
                <a:solidFill>
                  <a:schemeClr val="tx2"/>
                </a:solidFill>
              </a:rPr>
              <a:t>renverser</a:t>
            </a:r>
          </a:p>
        </p:txBody>
      </p:sp>
      <p:sp>
        <p:nvSpPr>
          <p:cNvPr id="12" name="Forme libre 11"/>
          <p:cNvSpPr/>
          <p:nvPr/>
        </p:nvSpPr>
        <p:spPr>
          <a:xfrm>
            <a:off x="417513" y="5683696"/>
            <a:ext cx="3889375" cy="828000"/>
          </a:xfrm>
          <a:custGeom>
            <a:avLst/>
            <a:gdLst>
              <a:gd name="connsiteX0" fmla="*/ 0 w 3404473"/>
              <a:gd name="connsiteY0" fmla="*/ 36741 h 367406"/>
              <a:gd name="connsiteX1" fmla="*/ 10761 w 3404473"/>
              <a:gd name="connsiteY1" fmla="*/ 10761 h 367406"/>
              <a:gd name="connsiteX2" fmla="*/ 36741 w 3404473"/>
              <a:gd name="connsiteY2" fmla="*/ 0 h 367406"/>
              <a:gd name="connsiteX3" fmla="*/ 3367732 w 3404473"/>
              <a:gd name="connsiteY3" fmla="*/ 0 h 367406"/>
              <a:gd name="connsiteX4" fmla="*/ 3393712 w 3404473"/>
              <a:gd name="connsiteY4" fmla="*/ 10761 h 367406"/>
              <a:gd name="connsiteX5" fmla="*/ 3404473 w 3404473"/>
              <a:gd name="connsiteY5" fmla="*/ 36741 h 367406"/>
              <a:gd name="connsiteX6" fmla="*/ 3404473 w 3404473"/>
              <a:gd name="connsiteY6" fmla="*/ 330665 h 367406"/>
              <a:gd name="connsiteX7" fmla="*/ 3393712 w 3404473"/>
              <a:gd name="connsiteY7" fmla="*/ 356645 h 367406"/>
              <a:gd name="connsiteX8" fmla="*/ 3367732 w 3404473"/>
              <a:gd name="connsiteY8" fmla="*/ 367406 h 367406"/>
              <a:gd name="connsiteX9" fmla="*/ 36741 w 3404473"/>
              <a:gd name="connsiteY9" fmla="*/ 367406 h 367406"/>
              <a:gd name="connsiteX10" fmla="*/ 10761 w 3404473"/>
              <a:gd name="connsiteY10" fmla="*/ 356645 h 367406"/>
              <a:gd name="connsiteX11" fmla="*/ 0 w 3404473"/>
              <a:gd name="connsiteY11" fmla="*/ 330665 h 367406"/>
              <a:gd name="connsiteX12" fmla="*/ 0 w 3404473"/>
              <a:gd name="connsiteY12" fmla="*/ 36741 h 367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367406">
                <a:moveTo>
                  <a:pt x="0" y="36741"/>
                </a:moveTo>
                <a:cubicBezTo>
                  <a:pt x="0" y="26997"/>
                  <a:pt x="3871" y="17651"/>
                  <a:pt x="10761" y="10761"/>
                </a:cubicBezTo>
                <a:cubicBezTo>
                  <a:pt x="17651" y="3871"/>
                  <a:pt x="26997" y="0"/>
                  <a:pt x="36741" y="0"/>
                </a:cubicBezTo>
                <a:lnTo>
                  <a:pt x="3367732" y="0"/>
                </a:lnTo>
                <a:cubicBezTo>
                  <a:pt x="3377476" y="0"/>
                  <a:pt x="3386822" y="3871"/>
                  <a:pt x="3393712" y="10761"/>
                </a:cubicBezTo>
                <a:cubicBezTo>
                  <a:pt x="3400602" y="17651"/>
                  <a:pt x="3404473" y="26997"/>
                  <a:pt x="3404473" y="36741"/>
                </a:cubicBezTo>
                <a:lnTo>
                  <a:pt x="3404473" y="330665"/>
                </a:lnTo>
                <a:cubicBezTo>
                  <a:pt x="3404473" y="340409"/>
                  <a:pt x="3400602" y="349755"/>
                  <a:pt x="3393712" y="356645"/>
                </a:cubicBezTo>
                <a:cubicBezTo>
                  <a:pt x="3386822" y="363535"/>
                  <a:pt x="3377476" y="367406"/>
                  <a:pt x="3367732" y="367406"/>
                </a:cubicBezTo>
                <a:lnTo>
                  <a:pt x="36741" y="367406"/>
                </a:lnTo>
                <a:cubicBezTo>
                  <a:pt x="26997" y="367406"/>
                  <a:pt x="17651" y="363535"/>
                  <a:pt x="10761" y="356645"/>
                </a:cubicBezTo>
                <a:cubicBezTo>
                  <a:pt x="3871" y="349755"/>
                  <a:pt x="0" y="340409"/>
                  <a:pt x="0" y="330665"/>
                </a:cubicBezTo>
                <a:lnTo>
                  <a:pt x="0" y="36741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6481" tIns="45051" rIns="56481" bIns="45051" spcCol="1270" anchor="ctr"/>
          <a:lstStyle/>
          <a:p>
            <a:pPr algn="ctr" defTabSz="8001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Le </a:t>
            </a:r>
            <a:r>
              <a:rPr lang="fr-FR" sz="1700" dirty="0" smtClean="0">
                <a:solidFill>
                  <a:schemeClr val="tx2"/>
                </a:solidFill>
              </a:rPr>
              <a:t>Chef </a:t>
            </a:r>
            <a:r>
              <a:rPr lang="fr-FR" sz="1700" dirty="0">
                <a:solidFill>
                  <a:schemeClr val="tx2"/>
                </a:solidFill>
              </a:rPr>
              <a:t>de l’Etat </a:t>
            </a:r>
            <a:r>
              <a:rPr lang="fr-FR" sz="1700" b="1" dirty="0">
                <a:solidFill>
                  <a:schemeClr val="tx2"/>
                </a:solidFill>
              </a:rPr>
              <a:t>choisit</a:t>
            </a:r>
            <a:r>
              <a:rPr lang="fr-FR" sz="1700" dirty="0">
                <a:solidFill>
                  <a:schemeClr val="tx2"/>
                </a:solidFill>
              </a:rPr>
              <a:t> le </a:t>
            </a:r>
            <a:r>
              <a:rPr lang="fr-FR" sz="1700" dirty="0" smtClean="0">
                <a:solidFill>
                  <a:schemeClr val="tx2"/>
                </a:solidFill>
              </a:rPr>
              <a:t>Chef </a:t>
            </a:r>
            <a:r>
              <a:rPr lang="fr-FR" sz="1700" dirty="0">
                <a:solidFill>
                  <a:schemeClr val="tx2"/>
                </a:solidFill>
              </a:rPr>
              <a:t>du gouvernement </a:t>
            </a:r>
            <a:r>
              <a:rPr lang="fr-FR" sz="1700" b="1" dirty="0">
                <a:solidFill>
                  <a:schemeClr val="tx2"/>
                </a:solidFill>
              </a:rPr>
              <a:t>au sein de la majorité parlementaire</a:t>
            </a:r>
          </a:p>
        </p:txBody>
      </p:sp>
      <p:sp>
        <p:nvSpPr>
          <p:cNvPr id="13" name="Forme libre 12"/>
          <p:cNvSpPr/>
          <p:nvPr/>
        </p:nvSpPr>
        <p:spPr>
          <a:xfrm>
            <a:off x="417513" y="4810800"/>
            <a:ext cx="3889375" cy="828675"/>
          </a:xfrm>
          <a:custGeom>
            <a:avLst/>
            <a:gdLst>
              <a:gd name="connsiteX0" fmla="*/ 0 w 3404473"/>
              <a:gd name="connsiteY0" fmla="*/ 34359 h 343587"/>
              <a:gd name="connsiteX1" fmla="*/ 10064 w 3404473"/>
              <a:gd name="connsiteY1" fmla="*/ 10064 h 343587"/>
              <a:gd name="connsiteX2" fmla="*/ 34360 w 3404473"/>
              <a:gd name="connsiteY2" fmla="*/ 1 h 343587"/>
              <a:gd name="connsiteX3" fmla="*/ 3370114 w 3404473"/>
              <a:gd name="connsiteY3" fmla="*/ 0 h 343587"/>
              <a:gd name="connsiteX4" fmla="*/ 3394409 w 3404473"/>
              <a:gd name="connsiteY4" fmla="*/ 10064 h 343587"/>
              <a:gd name="connsiteX5" fmla="*/ 3404472 w 3404473"/>
              <a:gd name="connsiteY5" fmla="*/ 34360 h 343587"/>
              <a:gd name="connsiteX6" fmla="*/ 3404473 w 3404473"/>
              <a:gd name="connsiteY6" fmla="*/ 309228 h 343587"/>
              <a:gd name="connsiteX7" fmla="*/ 3394409 w 3404473"/>
              <a:gd name="connsiteY7" fmla="*/ 333523 h 343587"/>
              <a:gd name="connsiteX8" fmla="*/ 3370114 w 3404473"/>
              <a:gd name="connsiteY8" fmla="*/ 343587 h 343587"/>
              <a:gd name="connsiteX9" fmla="*/ 34359 w 3404473"/>
              <a:gd name="connsiteY9" fmla="*/ 343587 h 343587"/>
              <a:gd name="connsiteX10" fmla="*/ 10064 w 3404473"/>
              <a:gd name="connsiteY10" fmla="*/ 333523 h 343587"/>
              <a:gd name="connsiteX11" fmla="*/ 1 w 3404473"/>
              <a:gd name="connsiteY11" fmla="*/ 309227 h 343587"/>
              <a:gd name="connsiteX12" fmla="*/ 0 w 3404473"/>
              <a:gd name="connsiteY12" fmla="*/ 34359 h 343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343587">
                <a:moveTo>
                  <a:pt x="0" y="34359"/>
                </a:moveTo>
                <a:cubicBezTo>
                  <a:pt x="0" y="25246"/>
                  <a:pt x="3620" y="16507"/>
                  <a:pt x="10064" y="10064"/>
                </a:cubicBezTo>
                <a:cubicBezTo>
                  <a:pt x="16508" y="3620"/>
                  <a:pt x="25247" y="1"/>
                  <a:pt x="34360" y="1"/>
                </a:cubicBezTo>
                <a:lnTo>
                  <a:pt x="3370114" y="0"/>
                </a:lnTo>
                <a:cubicBezTo>
                  <a:pt x="3379227" y="0"/>
                  <a:pt x="3387966" y="3620"/>
                  <a:pt x="3394409" y="10064"/>
                </a:cubicBezTo>
                <a:cubicBezTo>
                  <a:pt x="3400853" y="16508"/>
                  <a:pt x="3404472" y="25247"/>
                  <a:pt x="3404472" y="34360"/>
                </a:cubicBezTo>
                <a:cubicBezTo>
                  <a:pt x="3404472" y="125983"/>
                  <a:pt x="3404473" y="217605"/>
                  <a:pt x="3404473" y="309228"/>
                </a:cubicBezTo>
                <a:cubicBezTo>
                  <a:pt x="3404473" y="318341"/>
                  <a:pt x="3400853" y="327080"/>
                  <a:pt x="3394409" y="333523"/>
                </a:cubicBezTo>
                <a:cubicBezTo>
                  <a:pt x="3387965" y="339967"/>
                  <a:pt x="3379226" y="343587"/>
                  <a:pt x="3370114" y="343587"/>
                </a:cubicBezTo>
                <a:lnTo>
                  <a:pt x="34359" y="343587"/>
                </a:lnTo>
                <a:cubicBezTo>
                  <a:pt x="25246" y="343587"/>
                  <a:pt x="16507" y="339967"/>
                  <a:pt x="10064" y="333523"/>
                </a:cubicBezTo>
                <a:cubicBezTo>
                  <a:pt x="3620" y="327079"/>
                  <a:pt x="0" y="318340"/>
                  <a:pt x="1" y="309227"/>
                </a:cubicBezTo>
                <a:cubicBezTo>
                  <a:pt x="1" y="217604"/>
                  <a:pt x="0" y="125982"/>
                  <a:pt x="0" y="34359"/>
                </a:cubicBez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5783" tIns="44353" rIns="55783" bIns="44353" spcCol="1270" anchor="ctr"/>
          <a:lstStyle/>
          <a:p>
            <a:pPr algn="ctr" defTabSz="8001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Les citoyens participent </a:t>
            </a:r>
            <a:r>
              <a:rPr lang="fr-FR" sz="1700" b="1" dirty="0">
                <a:solidFill>
                  <a:schemeClr val="tx2"/>
                </a:solidFill>
              </a:rPr>
              <a:t>directement</a:t>
            </a:r>
            <a:r>
              <a:rPr lang="fr-FR" sz="1700" dirty="0">
                <a:solidFill>
                  <a:schemeClr val="tx2"/>
                </a:solidFill>
              </a:rPr>
              <a:t> aux votes des lois et aux choix de leurs chefs</a:t>
            </a:r>
          </a:p>
        </p:txBody>
      </p:sp>
      <p:sp>
        <p:nvSpPr>
          <p:cNvPr id="21" name="Forme libre 20"/>
          <p:cNvSpPr/>
          <p:nvPr/>
        </p:nvSpPr>
        <p:spPr>
          <a:xfrm>
            <a:off x="4810124" y="2524125"/>
            <a:ext cx="3924000" cy="503238"/>
          </a:xfrm>
          <a:custGeom>
            <a:avLst/>
            <a:gdLst>
              <a:gd name="connsiteX0" fmla="*/ 0 w 3404473"/>
              <a:gd name="connsiteY0" fmla="*/ 66257 h 662573"/>
              <a:gd name="connsiteX1" fmla="*/ 19406 w 3404473"/>
              <a:gd name="connsiteY1" fmla="*/ 19406 h 662573"/>
              <a:gd name="connsiteX2" fmla="*/ 66257 w 3404473"/>
              <a:gd name="connsiteY2" fmla="*/ 0 h 662573"/>
              <a:gd name="connsiteX3" fmla="*/ 3338216 w 3404473"/>
              <a:gd name="connsiteY3" fmla="*/ 0 h 662573"/>
              <a:gd name="connsiteX4" fmla="*/ 3385067 w 3404473"/>
              <a:gd name="connsiteY4" fmla="*/ 19406 h 662573"/>
              <a:gd name="connsiteX5" fmla="*/ 3404473 w 3404473"/>
              <a:gd name="connsiteY5" fmla="*/ 66257 h 662573"/>
              <a:gd name="connsiteX6" fmla="*/ 3404473 w 3404473"/>
              <a:gd name="connsiteY6" fmla="*/ 596316 h 662573"/>
              <a:gd name="connsiteX7" fmla="*/ 3385067 w 3404473"/>
              <a:gd name="connsiteY7" fmla="*/ 643167 h 662573"/>
              <a:gd name="connsiteX8" fmla="*/ 3338216 w 3404473"/>
              <a:gd name="connsiteY8" fmla="*/ 662573 h 662573"/>
              <a:gd name="connsiteX9" fmla="*/ 66257 w 3404473"/>
              <a:gd name="connsiteY9" fmla="*/ 662573 h 662573"/>
              <a:gd name="connsiteX10" fmla="*/ 19406 w 3404473"/>
              <a:gd name="connsiteY10" fmla="*/ 643167 h 662573"/>
              <a:gd name="connsiteX11" fmla="*/ 0 w 3404473"/>
              <a:gd name="connsiteY11" fmla="*/ 596316 h 662573"/>
              <a:gd name="connsiteX12" fmla="*/ 0 w 3404473"/>
              <a:gd name="connsiteY12" fmla="*/ 66257 h 662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662573">
                <a:moveTo>
                  <a:pt x="0" y="66257"/>
                </a:moveTo>
                <a:cubicBezTo>
                  <a:pt x="0" y="48685"/>
                  <a:pt x="6981" y="31832"/>
                  <a:pt x="19406" y="19406"/>
                </a:cubicBezTo>
                <a:cubicBezTo>
                  <a:pt x="31832" y="6980"/>
                  <a:pt x="48684" y="0"/>
                  <a:pt x="66257" y="0"/>
                </a:cubicBezTo>
                <a:lnTo>
                  <a:pt x="3338216" y="0"/>
                </a:lnTo>
                <a:cubicBezTo>
                  <a:pt x="3355788" y="0"/>
                  <a:pt x="3372641" y="6981"/>
                  <a:pt x="3385067" y="19406"/>
                </a:cubicBezTo>
                <a:cubicBezTo>
                  <a:pt x="3397493" y="31832"/>
                  <a:pt x="3404473" y="48684"/>
                  <a:pt x="3404473" y="66257"/>
                </a:cubicBezTo>
                <a:lnTo>
                  <a:pt x="3404473" y="596316"/>
                </a:lnTo>
                <a:cubicBezTo>
                  <a:pt x="3404473" y="613888"/>
                  <a:pt x="3397492" y="630741"/>
                  <a:pt x="3385067" y="643167"/>
                </a:cubicBezTo>
                <a:cubicBezTo>
                  <a:pt x="3372641" y="655593"/>
                  <a:pt x="3355789" y="662573"/>
                  <a:pt x="3338216" y="662573"/>
                </a:cubicBezTo>
                <a:lnTo>
                  <a:pt x="66257" y="662573"/>
                </a:lnTo>
                <a:cubicBezTo>
                  <a:pt x="48685" y="662573"/>
                  <a:pt x="31832" y="655592"/>
                  <a:pt x="19406" y="643167"/>
                </a:cubicBezTo>
                <a:cubicBezTo>
                  <a:pt x="6980" y="630741"/>
                  <a:pt x="0" y="613889"/>
                  <a:pt x="0" y="596316"/>
                </a:cubicBezTo>
                <a:lnTo>
                  <a:pt x="0" y="66257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126" tIns="53696" rIns="65126" bIns="53696" spcCol="1270" anchor="ctr"/>
          <a:lstStyle/>
          <a:p>
            <a:pPr algn="ctr" defTabSz="8001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Séparation </a:t>
            </a:r>
            <a:r>
              <a:rPr lang="fr-FR" sz="1700" b="1" dirty="0">
                <a:solidFill>
                  <a:schemeClr val="tx2"/>
                </a:solidFill>
              </a:rPr>
              <a:t>rigide</a:t>
            </a:r>
            <a:r>
              <a:rPr lang="fr-FR" sz="1700" dirty="0">
                <a:solidFill>
                  <a:schemeClr val="tx2"/>
                </a:solidFill>
              </a:rPr>
              <a:t> des pouvoirs</a:t>
            </a:r>
          </a:p>
        </p:txBody>
      </p:sp>
      <p:sp>
        <p:nvSpPr>
          <p:cNvPr id="22" name="Forme libre 21"/>
          <p:cNvSpPr/>
          <p:nvPr/>
        </p:nvSpPr>
        <p:spPr>
          <a:xfrm>
            <a:off x="4801671" y="3073091"/>
            <a:ext cx="3924000" cy="828000"/>
          </a:xfrm>
          <a:custGeom>
            <a:avLst/>
            <a:gdLst>
              <a:gd name="connsiteX0" fmla="*/ 0 w 3404473"/>
              <a:gd name="connsiteY0" fmla="*/ 75150 h 751498"/>
              <a:gd name="connsiteX1" fmla="*/ 22011 w 3404473"/>
              <a:gd name="connsiteY1" fmla="*/ 22011 h 751498"/>
              <a:gd name="connsiteX2" fmla="*/ 75150 w 3404473"/>
              <a:gd name="connsiteY2" fmla="*/ 0 h 751498"/>
              <a:gd name="connsiteX3" fmla="*/ 3329323 w 3404473"/>
              <a:gd name="connsiteY3" fmla="*/ 0 h 751498"/>
              <a:gd name="connsiteX4" fmla="*/ 3382462 w 3404473"/>
              <a:gd name="connsiteY4" fmla="*/ 22011 h 751498"/>
              <a:gd name="connsiteX5" fmla="*/ 3404473 w 3404473"/>
              <a:gd name="connsiteY5" fmla="*/ 75150 h 751498"/>
              <a:gd name="connsiteX6" fmla="*/ 3404473 w 3404473"/>
              <a:gd name="connsiteY6" fmla="*/ 676348 h 751498"/>
              <a:gd name="connsiteX7" fmla="*/ 3382462 w 3404473"/>
              <a:gd name="connsiteY7" fmla="*/ 729487 h 751498"/>
              <a:gd name="connsiteX8" fmla="*/ 3329323 w 3404473"/>
              <a:gd name="connsiteY8" fmla="*/ 751498 h 751498"/>
              <a:gd name="connsiteX9" fmla="*/ 75150 w 3404473"/>
              <a:gd name="connsiteY9" fmla="*/ 751498 h 751498"/>
              <a:gd name="connsiteX10" fmla="*/ 22011 w 3404473"/>
              <a:gd name="connsiteY10" fmla="*/ 729487 h 751498"/>
              <a:gd name="connsiteX11" fmla="*/ 0 w 3404473"/>
              <a:gd name="connsiteY11" fmla="*/ 676348 h 751498"/>
              <a:gd name="connsiteX12" fmla="*/ 0 w 3404473"/>
              <a:gd name="connsiteY12" fmla="*/ 75150 h 751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751498">
                <a:moveTo>
                  <a:pt x="0" y="75150"/>
                </a:moveTo>
                <a:cubicBezTo>
                  <a:pt x="0" y="55219"/>
                  <a:pt x="7918" y="36104"/>
                  <a:pt x="22011" y="22011"/>
                </a:cubicBezTo>
                <a:cubicBezTo>
                  <a:pt x="36104" y="7918"/>
                  <a:pt x="55219" y="0"/>
                  <a:pt x="75150" y="0"/>
                </a:cubicBezTo>
                <a:lnTo>
                  <a:pt x="3329323" y="0"/>
                </a:lnTo>
                <a:cubicBezTo>
                  <a:pt x="3349254" y="0"/>
                  <a:pt x="3368369" y="7918"/>
                  <a:pt x="3382462" y="22011"/>
                </a:cubicBezTo>
                <a:cubicBezTo>
                  <a:pt x="3396555" y="36104"/>
                  <a:pt x="3404473" y="55219"/>
                  <a:pt x="3404473" y="75150"/>
                </a:cubicBezTo>
                <a:lnTo>
                  <a:pt x="3404473" y="676348"/>
                </a:lnTo>
                <a:cubicBezTo>
                  <a:pt x="3404473" y="696279"/>
                  <a:pt x="3396555" y="715394"/>
                  <a:pt x="3382462" y="729487"/>
                </a:cubicBezTo>
                <a:cubicBezTo>
                  <a:pt x="3368369" y="743580"/>
                  <a:pt x="3349254" y="751498"/>
                  <a:pt x="3329323" y="751498"/>
                </a:cubicBezTo>
                <a:lnTo>
                  <a:pt x="75150" y="751498"/>
                </a:lnTo>
                <a:cubicBezTo>
                  <a:pt x="55219" y="751498"/>
                  <a:pt x="36104" y="743580"/>
                  <a:pt x="22011" y="729487"/>
                </a:cubicBezTo>
                <a:cubicBezTo>
                  <a:pt x="7918" y="715394"/>
                  <a:pt x="0" y="696279"/>
                  <a:pt x="0" y="676348"/>
                </a:cubicBezTo>
                <a:lnTo>
                  <a:pt x="0" y="75150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7731" tIns="56301" rIns="67731" bIns="56301" anchor="ctr"/>
          <a:lstStyle/>
          <a:p>
            <a:pPr algn="ctr" defTabSz="711200">
              <a:lnSpc>
                <a:spcPct val="90000"/>
              </a:lnSpc>
              <a:defRPr/>
            </a:pPr>
            <a:r>
              <a:rPr lang="fr-FR" sz="1700" dirty="0">
                <a:solidFill>
                  <a:schemeClr val="tx2"/>
                </a:solidFill>
                <a:ea typeface="ＭＳ Ｐゴシック" pitchFamily="1" charset="-128"/>
              </a:rPr>
              <a:t>Le </a:t>
            </a:r>
            <a:r>
              <a:rPr lang="fr-FR" sz="1700" dirty="0" smtClean="0">
                <a:solidFill>
                  <a:schemeClr val="tx2"/>
                </a:solidFill>
                <a:ea typeface="ＭＳ Ｐゴシック" pitchFamily="1" charset="-128"/>
              </a:rPr>
              <a:t>Chef </a:t>
            </a:r>
            <a:r>
              <a:rPr lang="fr-FR" sz="1700" dirty="0">
                <a:solidFill>
                  <a:schemeClr val="tx2"/>
                </a:solidFill>
                <a:ea typeface="ＭＳ Ｐゴシック" pitchFamily="1" charset="-128"/>
              </a:rPr>
              <a:t>de l’Etat </a:t>
            </a:r>
            <a:r>
              <a:rPr lang="fr-FR" sz="1700" b="1" dirty="0">
                <a:solidFill>
                  <a:schemeClr val="tx2"/>
                </a:solidFill>
                <a:ea typeface="ＭＳ Ｐゴシック" pitchFamily="1" charset="-128"/>
              </a:rPr>
              <a:t>a des prérogatives et des pouvoirs </a:t>
            </a:r>
            <a:r>
              <a:rPr lang="fr-FR" sz="1700" b="1" dirty="0" smtClean="0">
                <a:solidFill>
                  <a:schemeClr val="tx2"/>
                </a:solidFill>
                <a:ea typeface="ＭＳ Ｐゴシック" pitchFamily="1" charset="-128"/>
              </a:rPr>
              <a:t>propres, </a:t>
            </a:r>
            <a:r>
              <a:rPr lang="fr-FR" sz="1700" dirty="0">
                <a:solidFill>
                  <a:schemeClr val="tx2"/>
                </a:solidFill>
                <a:ea typeface="ＭＳ Ｐゴシック" pitchFamily="1" charset="-128"/>
              </a:rPr>
              <a:t>mais ne</a:t>
            </a:r>
            <a:r>
              <a:rPr lang="fr-FR" sz="1700" b="1" dirty="0">
                <a:solidFill>
                  <a:schemeClr val="tx2"/>
                </a:solidFill>
                <a:ea typeface="ＭＳ Ｐゴシック" pitchFamily="1" charset="-128"/>
              </a:rPr>
              <a:t> peut pas dissoudre l’Assemblée</a:t>
            </a:r>
          </a:p>
        </p:txBody>
      </p:sp>
      <p:sp>
        <p:nvSpPr>
          <p:cNvPr id="23" name="Forme libre 22"/>
          <p:cNvSpPr/>
          <p:nvPr/>
        </p:nvSpPr>
        <p:spPr>
          <a:xfrm>
            <a:off x="4801671" y="3933056"/>
            <a:ext cx="3924000" cy="828000"/>
          </a:xfrm>
          <a:custGeom>
            <a:avLst/>
            <a:gdLst>
              <a:gd name="connsiteX0" fmla="*/ 0 w 3404473"/>
              <a:gd name="connsiteY0" fmla="*/ 118932 h 1189320"/>
              <a:gd name="connsiteX1" fmla="*/ 34834 w 3404473"/>
              <a:gd name="connsiteY1" fmla="*/ 34834 h 1189320"/>
              <a:gd name="connsiteX2" fmla="*/ 118932 w 3404473"/>
              <a:gd name="connsiteY2" fmla="*/ 0 h 1189320"/>
              <a:gd name="connsiteX3" fmla="*/ 3285541 w 3404473"/>
              <a:gd name="connsiteY3" fmla="*/ 0 h 1189320"/>
              <a:gd name="connsiteX4" fmla="*/ 3369639 w 3404473"/>
              <a:gd name="connsiteY4" fmla="*/ 34834 h 1189320"/>
              <a:gd name="connsiteX5" fmla="*/ 3404473 w 3404473"/>
              <a:gd name="connsiteY5" fmla="*/ 118932 h 1189320"/>
              <a:gd name="connsiteX6" fmla="*/ 3404473 w 3404473"/>
              <a:gd name="connsiteY6" fmla="*/ 1070388 h 1189320"/>
              <a:gd name="connsiteX7" fmla="*/ 3369639 w 3404473"/>
              <a:gd name="connsiteY7" fmla="*/ 1154486 h 1189320"/>
              <a:gd name="connsiteX8" fmla="*/ 3285541 w 3404473"/>
              <a:gd name="connsiteY8" fmla="*/ 1189320 h 1189320"/>
              <a:gd name="connsiteX9" fmla="*/ 118932 w 3404473"/>
              <a:gd name="connsiteY9" fmla="*/ 1189320 h 1189320"/>
              <a:gd name="connsiteX10" fmla="*/ 34834 w 3404473"/>
              <a:gd name="connsiteY10" fmla="*/ 1154486 h 1189320"/>
              <a:gd name="connsiteX11" fmla="*/ 0 w 3404473"/>
              <a:gd name="connsiteY11" fmla="*/ 1070388 h 1189320"/>
              <a:gd name="connsiteX12" fmla="*/ 0 w 3404473"/>
              <a:gd name="connsiteY12" fmla="*/ 118932 h 1189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1189320">
                <a:moveTo>
                  <a:pt x="0" y="118932"/>
                </a:moveTo>
                <a:cubicBezTo>
                  <a:pt x="0" y="87389"/>
                  <a:pt x="12530" y="57138"/>
                  <a:pt x="34834" y="34834"/>
                </a:cubicBezTo>
                <a:cubicBezTo>
                  <a:pt x="57138" y="12530"/>
                  <a:pt x="87389" y="0"/>
                  <a:pt x="118932" y="0"/>
                </a:cubicBezTo>
                <a:lnTo>
                  <a:pt x="3285541" y="0"/>
                </a:lnTo>
                <a:cubicBezTo>
                  <a:pt x="3317084" y="0"/>
                  <a:pt x="3347335" y="12530"/>
                  <a:pt x="3369639" y="34834"/>
                </a:cubicBezTo>
                <a:cubicBezTo>
                  <a:pt x="3391943" y="57138"/>
                  <a:pt x="3404473" y="87389"/>
                  <a:pt x="3404473" y="118932"/>
                </a:cubicBezTo>
                <a:lnTo>
                  <a:pt x="3404473" y="1070388"/>
                </a:lnTo>
                <a:cubicBezTo>
                  <a:pt x="3404473" y="1101931"/>
                  <a:pt x="3391943" y="1132182"/>
                  <a:pt x="3369639" y="1154486"/>
                </a:cubicBezTo>
                <a:cubicBezTo>
                  <a:pt x="3347335" y="1176790"/>
                  <a:pt x="3317084" y="1189320"/>
                  <a:pt x="3285541" y="1189320"/>
                </a:cubicBezTo>
                <a:lnTo>
                  <a:pt x="118932" y="1189320"/>
                </a:lnTo>
                <a:cubicBezTo>
                  <a:pt x="87389" y="1189320"/>
                  <a:pt x="57138" y="1176790"/>
                  <a:pt x="34834" y="1154486"/>
                </a:cubicBezTo>
                <a:cubicBezTo>
                  <a:pt x="12530" y="1132182"/>
                  <a:pt x="0" y="1101931"/>
                  <a:pt x="0" y="1070388"/>
                </a:cubicBezTo>
                <a:lnTo>
                  <a:pt x="0" y="118932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80554" tIns="69124" rIns="80554" bIns="69124" spcCol="1270" anchor="ctr"/>
          <a:lstStyle/>
          <a:p>
            <a:pPr algn="ctr" defTabSz="7112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Le gouvernement </a:t>
            </a:r>
            <a:r>
              <a:rPr lang="fr-FR" sz="1700" b="1" dirty="0">
                <a:solidFill>
                  <a:schemeClr val="tx2"/>
                </a:solidFill>
              </a:rPr>
              <a:t>et</a:t>
            </a:r>
            <a:r>
              <a:rPr lang="fr-FR" sz="1700" dirty="0">
                <a:solidFill>
                  <a:schemeClr val="tx2"/>
                </a:solidFill>
              </a:rPr>
              <a:t> le Parlement sont totalement </a:t>
            </a:r>
            <a:r>
              <a:rPr lang="fr-FR" sz="1700" b="1" dirty="0">
                <a:solidFill>
                  <a:schemeClr val="tx2"/>
                </a:solidFill>
              </a:rPr>
              <a:t>indépendants </a:t>
            </a:r>
          </a:p>
          <a:p>
            <a:pPr algn="ctr" defTabSz="7112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b="1" dirty="0">
                <a:solidFill>
                  <a:schemeClr val="tx2"/>
                </a:solidFill>
              </a:rPr>
              <a:t>l’un de l’autre</a:t>
            </a:r>
          </a:p>
        </p:txBody>
      </p:sp>
      <p:sp>
        <p:nvSpPr>
          <p:cNvPr id="24" name="Forme libre 23"/>
          <p:cNvSpPr/>
          <p:nvPr/>
        </p:nvSpPr>
        <p:spPr>
          <a:xfrm>
            <a:off x="4810124" y="5683696"/>
            <a:ext cx="3924000" cy="828000"/>
          </a:xfrm>
          <a:custGeom>
            <a:avLst/>
            <a:gdLst>
              <a:gd name="connsiteX0" fmla="*/ 0 w 3404473"/>
              <a:gd name="connsiteY0" fmla="*/ 36741 h 367406"/>
              <a:gd name="connsiteX1" fmla="*/ 10761 w 3404473"/>
              <a:gd name="connsiteY1" fmla="*/ 10761 h 367406"/>
              <a:gd name="connsiteX2" fmla="*/ 36741 w 3404473"/>
              <a:gd name="connsiteY2" fmla="*/ 0 h 367406"/>
              <a:gd name="connsiteX3" fmla="*/ 3367732 w 3404473"/>
              <a:gd name="connsiteY3" fmla="*/ 0 h 367406"/>
              <a:gd name="connsiteX4" fmla="*/ 3393712 w 3404473"/>
              <a:gd name="connsiteY4" fmla="*/ 10761 h 367406"/>
              <a:gd name="connsiteX5" fmla="*/ 3404473 w 3404473"/>
              <a:gd name="connsiteY5" fmla="*/ 36741 h 367406"/>
              <a:gd name="connsiteX6" fmla="*/ 3404473 w 3404473"/>
              <a:gd name="connsiteY6" fmla="*/ 330665 h 367406"/>
              <a:gd name="connsiteX7" fmla="*/ 3393712 w 3404473"/>
              <a:gd name="connsiteY7" fmla="*/ 356645 h 367406"/>
              <a:gd name="connsiteX8" fmla="*/ 3367732 w 3404473"/>
              <a:gd name="connsiteY8" fmla="*/ 367406 h 367406"/>
              <a:gd name="connsiteX9" fmla="*/ 36741 w 3404473"/>
              <a:gd name="connsiteY9" fmla="*/ 367406 h 367406"/>
              <a:gd name="connsiteX10" fmla="*/ 10761 w 3404473"/>
              <a:gd name="connsiteY10" fmla="*/ 356645 h 367406"/>
              <a:gd name="connsiteX11" fmla="*/ 0 w 3404473"/>
              <a:gd name="connsiteY11" fmla="*/ 330665 h 367406"/>
              <a:gd name="connsiteX12" fmla="*/ 0 w 3404473"/>
              <a:gd name="connsiteY12" fmla="*/ 36741 h 367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367406">
                <a:moveTo>
                  <a:pt x="0" y="36741"/>
                </a:moveTo>
                <a:cubicBezTo>
                  <a:pt x="0" y="26997"/>
                  <a:pt x="3871" y="17651"/>
                  <a:pt x="10761" y="10761"/>
                </a:cubicBezTo>
                <a:cubicBezTo>
                  <a:pt x="17651" y="3871"/>
                  <a:pt x="26997" y="0"/>
                  <a:pt x="36741" y="0"/>
                </a:cubicBezTo>
                <a:lnTo>
                  <a:pt x="3367732" y="0"/>
                </a:lnTo>
                <a:cubicBezTo>
                  <a:pt x="3377476" y="0"/>
                  <a:pt x="3386822" y="3871"/>
                  <a:pt x="3393712" y="10761"/>
                </a:cubicBezTo>
                <a:cubicBezTo>
                  <a:pt x="3400602" y="17651"/>
                  <a:pt x="3404473" y="26997"/>
                  <a:pt x="3404473" y="36741"/>
                </a:cubicBezTo>
                <a:lnTo>
                  <a:pt x="3404473" y="330665"/>
                </a:lnTo>
                <a:cubicBezTo>
                  <a:pt x="3404473" y="340409"/>
                  <a:pt x="3400602" y="349755"/>
                  <a:pt x="3393712" y="356645"/>
                </a:cubicBezTo>
                <a:cubicBezTo>
                  <a:pt x="3386822" y="363535"/>
                  <a:pt x="3377476" y="367406"/>
                  <a:pt x="3367732" y="367406"/>
                </a:cubicBezTo>
                <a:lnTo>
                  <a:pt x="36741" y="367406"/>
                </a:lnTo>
                <a:cubicBezTo>
                  <a:pt x="26997" y="367406"/>
                  <a:pt x="17651" y="363535"/>
                  <a:pt x="10761" y="356645"/>
                </a:cubicBezTo>
                <a:cubicBezTo>
                  <a:pt x="3871" y="349755"/>
                  <a:pt x="0" y="340409"/>
                  <a:pt x="0" y="330665"/>
                </a:cubicBezTo>
                <a:lnTo>
                  <a:pt x="0" y="36741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6481" tIns="45051" rIns="56481" bIns="45051" spcCol="1270" anchor="ctr"/>
          <a:lstStyle/>
          <a:p>
            <a:pPr algn="ctr" defTabSz="8001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Le </a:t>
            </a:r>
            <a:r>
              <a:rPr lang="fr-FR" sz="1700" dirty="0" smtClean="0">
                <a:solidFill>
                  <a:schemeClr val="tx2"/>
                </a:solidFill>
              </a:rPr>
              <a:t>Chef </a:t>
            </a:r>
            <a:r>
              <a:rPr lang="fr-FR" sz="1700" dirty="0">
                <a:solidFill>
                  <a:schemeClr val="tx2"/>
                </a:solidFill>
              </a:rPr>
              <a:t>de l’Etat </a:t>
            </a:r>
            <a:r>
              <a:rPr lang="fr-FR" sz="1700" b="1" dirty="0">
                <a:solidFill>
                  <a:schemeClr val="tx2"/>
                </a:solidFill>
              </a:rPr>
              <a:t>nomme</a:t>
            </a:r>
            <a:r>
              <a:rPr lang="fr-FR" sz="1700" dirty="0">
                <a:solidFill>
                  <a:schemeClr val="tx2"/>
                </a:solidFill>
              </a:rPr>
              <a:t> le </a:t>
            </a:r>
            <a:r>
              <a:rPr lang="fr-FR" sz="1700" dirty="0" smtClean="0">
                <a:solidFill>
                  <a:schemeClr val="tx2"/>
                </a:solidFill>
              </a:rPr>
              <a:t>Chef </a:t>
            </a:r>
            <a:r>
              <a:rPr lang="fr-FR" sz="1700" dirty="0">
                <a:solidFill>
                  <a:schemeClr val="tx2"/>
                </a:solidFill>
              </a:rPr>
              <a:t>du gouvernement </a:t>
            </a:r>
            <a:r>
              <a:rPr lang="fr-FR" sz="1700" b="1" dirty="0">
                <a:solidFill>
                  <a:schemeClr val="tx2"/>
                </a:solidFill>
              </a:rPr>
              <a:t>indépendamment de la majorité parlementaire</a:t>
            </a:r>
          </a:p>
        </p:txBody>
      </p:sp>
      <p:sp>
        <p:nvSpPr>
          <p:cNvPr id="25" name="Forme libre 24"/>
          <p:cNvSpPr/>
          <p:nvPr/>
        </p:nvSpPr>
        <p:spPr>
          <a:xfrm>
            <a:off x="4801671" y="4810800"/>
            <a:ext cx="3924000" cy="828675"/>
          </a:xfrm>
          <a:custGeom>
            <a:avLst/>
            <a:gdLst>
              <a:gd name="connsiteX0" fmla="*/ 0 w 3404473"/>
              <a:gd name="connsiteY0" fmla="*/ 34359 h 343587"/>
              <a:gd name="connsiteX1" fmla="*/ 10064 w 3404473"/>
              <a:gd name="connsiteY1" fmla="*/ 10064 h 343587"/>
              <a:gd name="connsiteX2" fmla="*/ 34360 w 3404473"/>
              <a:gd name="connsiteY2" fmla="*/ 1 h 343587"/>
              <a:gd name="connsiteX3" fmla="*/ 3370114 w 3404473"/>
              <a:gd name="connsiteY3" fmla="*/ 0 h 343587"/>
              <a:gd name="connsiteX4" fmla="*/ 3394409 w 3404473"/>
              <a:gd name="connsiteY4" fmla="*/ 10064 h 343587"/>
              <a:gd name="connsiteX5" fmla="*/ 3404472 w 3404473"/>
              <a:gd name="connsiteY5" fmla="*/ 34360 h 343587"/>
              <a:gd name="connsiteX6" fmla="*/ 3404473 w 3404473"/>
              <a:gd name="connsiteY6" fmla="*/ 309228 h 343587"/>
              <a:gd name="connsiteX7" fmla="*/ 3394409 w 3404473"/>
              <a:gd name="connsiteY7" fmla="*/ 333523 h 343587"/>
              <a:gd name="connsiteX8" fmla="*/ 3370114 w 3404473"/>
              <a:gd name="connsiteY8" fmla="*/ 343587 h 343587"/>
              <a:gd name="connsiteX9" fmla="*/ 34359 w 3404473"/>
              <a:gd name="connsiteY9" fmla="*/ 343587 h 343587"/>
              <a:gd name="connsiteX10" fmla="*/ 10064 w 3404473"/>
              <a:gd name="connsiteY10" fmla="*/ 333523 h 343587"/>
              <a:gd name="connsiteX11" fmla="*/ 1 w 3404473"/>
              <a:gd name="connsiteY11" fmla="*/ 309227 h 343587"/>
              <a:gd name="connsiteX12" fmla="*/ 0 w 3404473"/>
              <a:gd name="connsiteY12" fmla="*/ 34359 h 343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4473" h="343587">
                <a:moveTo>
                  <a:pt x="0" y="34359"/>
                </a:moveTo>
                <a:cubicBezTo>
                  <a:pt x="0" y="25246"/>
                  <a:pt x="3620" y="16507"/>
                  <a:pt x="10064" y="10064"/>
                </a:cubicBezTo>
                <a:cubicBezTo>
                  <a:pt x="16508" y="3620"/>
                  <a:pt x="25247" y="1"/>
                  <a:pt x="34360" y="1"/>
                </a:cubicBezTo>
                <a:lnTo>
                  <a:pt x="3370114" y="0"/>
                </a:lnTo>
                <a:cubicBezTo>
                  <a:pt x="3379227" y="0"/>
                  <a:pt x="3387966" y="3620"/>
                  <a:pt x="3394409" y="10064"/>
                </a:cubicBezTo>
                <a:cubicBezTo>
                  <a:pt x="3400853" y="16508"/>
                  <a:pt x="3404472" y="25247"/>
                  <a:pt x="3404472" y="34360"/>
                </a:cubicBezTo>
                <a:cubicBezTo>
                  <a:pt x="3404472" y="125983"/>
                  <a:pt x="3404473" y="217605"/>
                  <a:pt x="3404473" y="309228"/>
                </a:cubicBezTo>
                <a:cubicBezTo>
                  <a:pt x="3404473" y="318341"/>
                  <a:pt x="3400853" y="327080"/>
                  <a:pt x="3394409" y="333523"/>
                </a:cubicBezTo>
                <a:cubicBezTo>
                  <a:pt x="3387965" y="339967"/>
                  <a:pt x="3379226" y="343587"/>
                  <a:pt x="3370114" y="343587"/>
                </a:cubicBezTo>
                <a:lnTo>
                  <a:pt x="34359" y="343587"/>
                </a:lnTo>
                <a:cubicBezTo>
                  <a:pt x="25246" y="343587"/>
                  <a:pt x="16507" y="339967"/>
                  <a:pt x="10064" y="333523"/>
                </a:cubicBezTo>
                <a:cubicBezTo>
                  <a:pt x="3620" y="327079"/>
                  <a:pt x="0" y="318340"/>
                  <a:pt x="1" y="309227"/>
                </a:cubicBezTo>
                <a:cubicBezTo>
                  <a:pt x="1" y="217604"/>
                  <a:pt x="0" y="125982"/>
                  <a:pt x="0" y="34359"/>
                </a:cubicBezTo>
                <a:close/>
              </a:path>
            </a:pathLst>
          </a:custGeom>
          <a:solidFill>
            <a:srgbClr val="E0E0E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5783" tIns="44353" rIns="55783" bIns="44353" spcCol="1270" anchor="ctr"/>
          <a:lstStyle/>
          <a:p>
            <a:pPr algn="ctr" defTabSz="7112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Les citoyens exercent leur pouvoir </a:t>
            </a:r>
          </a:p>
          <a:p>
            <a:pPr algn="ctr" defTabSz="7112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700" dirty="0">
                <a:solidFill>
                  <a:schemeClr val="tx2"/>
                </a:solidFill>
              </a:rPr>
              <a:t>par le </a:t>
            </a:r>
            <a:r>
              <a:rPr lang="fr-FR" sz="1700" b="1" dirty="0">
                <a:solidFill>
                  <a:schemeClr val="tx2"/>
                </a:solidFill>
              </a:rPr>
              <a:t>choix d'un président </a:t>
            </a:r>
            <a:r>
              <a:rPr lang="fr-FR" sz="1700" dirty="0">
                <a:solidFill>
                  <a:schemeClr val="tx2"/>
                </a:solidFill>
              </a:rPr>
              <a:t>et </a:t>
            </a:r>
            <a:r>
              <a:rPr lang="fr-FR" sz="1700" b="1" dirty="0">
                <a:solidFill>
                  <a:schemeClr val="tx2"/>
                </a:solidFill>
              </a:rPr>
              <a:t>de représentants au Parlement</a:t>
            </a:r>
          </a:p>
        </p:txBody>
      </p:sp>
      <p:sp>
        <p:nvSpPr>
          <p:cNvPr id="34" name="Double flèche horizontale 33"/>
          <p:cNvSpPr/>
          <p:nvPr/>
        </p:nvSpPr>
        <p:spPr>
          <a:xfrm>
            <a:off x="4349111" y="3407916"/>
            <a:ext cx="438150" cy="165100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sp>
        <p:nvSpPr>
          <p:cNvPr id="35" name="Double flèche horizontale 34"/>
          <p:cNvSpPr/>
          <p:nvPr/>
        </p:nvSpPr>
        <p:spPr>
          <a:xfrm>
            <a:off x="4348471" y="5157788"/>
            <a:ext cx="439738" cy="165100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sp>
        <p:nvSpPr>
          <p:cNvPr id="36" name="Double flèche horizontale 35"/>
          <p:cNvSpPr/>
          <p:nvPr/>
        </p:nvSpPr>
        <p:spPr>
          <a:xfrm>
            <a:off x="4356409" y="4221163"/>
            <a:ext cx="438150" cy="165100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sp>
        <p:nvSpPr>
          <p:cNvPr id="37" name="Double flèche horizontale 36"/>
          <p:cNvSpPr/>
          <p:nvPr/>
        </p:nvSpPr>
        <p:spPr>
          <a:xfrm>
            <a:off x="4348286" y="6021288"/>
            <a:ext cx="439738" cy="165100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  <p:sp>
        <p:nvSpPr>
          <p:cNvPr id="27" name="ZoneTexte 9"/>
          <p:cNvSpPr txBox="1">
            <a:spLocks noChangeArrowheads="1"/>
          </p:cNvSpPr>
          <p:nvPr/>
        </p:nvSpPr>
        <p:spPr bwMode="auto">
          <a:xfrm>
            <a:off x="7391400" y="478808"/>
            <a:ext cx="1260475" cy="1223963"/>
          </a:xfrm>
          <a:prstGeom prst="rect">
            <a:avLst/>
          </a:prstGeom>
          <a:noFill/>
          <a:ln w="38100">
            <a:solidFill>
              <a:srgbClr val="B4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800" dirty="0">
                <a:solidFill>
                  <a:schemeClr val="bg1"/>
                </a:solidFill>
                <a:latin typeface="Century Gothic" pitchFamily="-65" charset="0"/>
              </a:rPr>
              <a:t>UNI</a:t>
            </a:r>
          </a:p>
          <a:p>
            <a:pPr algn="ctr"/>
            <a:r>
              <a:rPr lang="fr-FR" sz="1300" dirty="0">
                <a:solidFill>
                  <a:schemeClr val="bg1"/>
                </a:solidFill>
                <a:latin typeface="Century Gothic" pitchFamily="-65" charset="0"/>
              </a:rPr>
              <a:t>Universitaires </a:t>
            </a:r>
            <a:r>
              <a:rPr lang="fr-FR" sz="1200" dirty="0">
                <a:solidFill>
                  <a:schemeClr val="bg1"/>
                </a:solidFill>
                <a:latin typeface="Century Gothic" pitchFamily="-65" charset="0"/>
              </a:rPr>
              <a:t>Indépendants</a:t>
            </a:r>
          </a:p>
        </p:txBody>
      </p:sp>
      <p:pic>
        <p:nvPicPr>
          <p:cNvPr id="26" name="Image 25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Double flèche horizontale 28"/>
          <p:cNvSpPr/>
          <p:nvPr/>
        </p:nvSpPr>
        <p:spPr>
          <a:xfrm>
            <a:off x="4355976" y="2687836"/>
            <a:ext cx="438150" cy="165100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fr-FR"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4" grpId="0" animBg="1"/>
      <p:bldP spid="35" grpId="0" animBg="1"/>
      <p:bldP spid="36" grpId="0" animBg="1"/>
      <p:bldP spid="37" grpId="0" animBg="1"/>
      <p:bldP spid="2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Connecteur droit 23"/>
          <p:cNvCxnSpPr/>
          <p:nvPr/>
        </p:nvCxnSpPr>
        <p:spPr>
          <a:xfrm rot="5400000" flipH="1" flipV="1">
            <a:off x="5688578" y="2365966"/>
            <a:ext cx="2196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665258" y="856662"/>
            <a:ext cx="4464000" cy="2500330"/>
          </a:xfrm>
          <a:prstGeom prst="rect">
            <a:avLst/>
          </a:prstGeom>
          <a:solidFill>
            <a:srgbClr val="FFF4EF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643174" y="313024"/>
            <a:ext cx="2428892" cy="5000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POUVOIR EXECUTIF</a:t>
            </a:r>
            <a:endParaRPr lang="fr-FR" b="1" dirty="0"/>
          </a:p>
        </p:txBody>
      </p:sp>
      <p:sp>
        <p:nvSpPr>
          <p:cNvPr id="5" name="Rectangle 4"/>
          <p:cNvSpPr/>
          <p:nvPr/>
        </p:nvSpPr>
        <p:spPr>
          <a:xfrm>
            <a:off x="2024423" y="1071546"/>
            <a:ext cx="3744000" cy="428628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>
                <a:solidFill>
                  <a:schemeClr val="tx1"/>
                </a:solidFill>
              </a:rPr>
              <a:t>Chef de l’Etat</a:t>
            </a: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5373" y="2590545"/>
            <a:ext cx="3744000" cy="428628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Membres du gouvernement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1471" y="4725144"/>
            <a:ext cx="6604775" cy="1044000"/>
          </a:xfrm>
          <a:prstGeom prst="rect">
            <a:avLst/>
          </a:prstGeom>
          <a:solidFill>
            <a:srgbClr val="DBDBDB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643174" y="4108136"/>
            <a:ext cx="2428892" cy="5000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POUVOIR LEGISLATIF</a:t>
            </a:r>
            <a:endParaRPr lang="fr-FR" b="1" dirty="0"/>
          </a:p>
        </p:txBody>
      </p:sp>
      <p:sp>
        <p:nvSpPr>
          <p:cNvPr id="26" name="ZoneTexte 25"/>
          <p:cNvSpPr txBox="1"/>
          <p:nvPr/>
        </p:nvSpPr>
        <p:spPr>
          <a:xfrm>
            <a:off x="2661964" y="4728912"/>
            <a:ext cx="2414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latin typeface="+mn-lt"/>
              </a:rPr>
              <a:t>Le Parlement</a:t>
            </a:r>
            <a:endParaRPr lang="fr-FR" sz="2000" b="1" dirty="0">
              <a:latin typeface="+mn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214414" y="5196826"/>
            <a:ext cx="2214578" cy="446752"/>
          </a:xfrm>
          <a:prstGeom prst="rect">
            <a:avLst/>
          </a:prstGeom>
          <a:solidFill>
            <a:srgbClr val="C4C4C4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>
                <a:solidFill>
                  <a:schemeClr val="tx1"/>
                </a:solidFill>
              </a:rPr>
              <a:t>Chambre </a:t>
            </a:r>
            <a:r>
              <a:rPr lang="fr-FR" dirty="0" smtClean="0">
                <a:solidFill>
                  <a:schemeClr val="tx1"/>
                </a:solidFill>
              </a:rPr>
              <a:t>basse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357686" y="5196826"/>
            <a:ext cx="2214578" cy="446752"/>
          </a:xfrm>
          <a:prstGeom prst="rect">
            <a:avLst/>
          </a:prstGeom>
          <a:solidFill>
            <a:srgbClr val="C4C4C4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>
                <a:solidFill>
                  <a:schemeClr val="tx1"/>
                </a:solidFill>
              </a:rPr>
              <a:t>Chambre haute</a:t>
            </a:r>
            <a:endParaRPr lang="fr-FR">
              <a:solidFill>
                <a:schemeClr val="tx1"/>
              </a:solidFill>
            </a:endParaRPr>
          </a:p>
        </p:txBody>
      </p:sp>
      <p:cxnSp>
        <p:nvCxnSpPr>
          <p:cNvPr id="36" name="Connecteur droit avec flèche 35"/>
          <p:cNvCxnSpPr/>
          <p:nvPr/>
        </p:nvCxnSpPr>
        <p:spPr>
          <a:xfrm rot="16200000" flipV="1">
            <a:off x="3623621" y="6002517"/>
            <a:ext cx="468000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024423" y="1920252"/>
            <a:ext cx="3744000" cy="428628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Chef du gouvernement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29" name="Connecteur droit avec flèche 28"/>
          <p:cNvCxnSpPr/>
          <p:nvPr/>
        </p:nvCxnSpPr>
        <p:spPr>
          <a:xfrm rot="10800000">
            <a:off x="5779373" y="1268761"/>
            <a:ext cx="1008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/>
          <p:cNvCxnSpPr/>
          <p:nvPr/>
        </p:nvCxnSpPr>
        <p:spPr>
          <a:xfrm rot="16200000" flipH="1">
            <a:off x="3758621" y="1825809"/>
            <a:ext cx="198000" cy="15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avec flèche 34"/>
          <p:cNvCxnSpPr/>
          <p:nvPr/>
        </p:nvCxnSpPr>
        <p:spPr>
          <a:xfrm rot="5400000" flipH="1" flipV="1">
            <a:off x="1352232" y="4077000"/>
            <a:ext cx="1296000" cy="158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37"/>
          <p:cNvCxnSpPr/>
          <p:nvPr/>
        </p:nvCxnSpPr>
        <p:spPr>
          <a:xfrm rot="10800000">
            <a:off x="935712" y="1339179"/>
            <a:ext cx="1044000" cy="158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/>
          <p:cNvCxnSpPr/>
          <p:nvPr/>
        </p:nvCxnSpPr>
        <p:spPr>
          <a:xfrm rot="16200000" flipH="1">
            <a:off x="-781339" y="3042056"/>
            <a:ext cx="3420000" cy="1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ZoneTexte 53"/>
          <p:cNvSpPr txBox="1"/>
          <p:nvPr/>
        </p:nvSpPr>
        <p:spPr>
          <a:xfrm>
            <a:off x="7951440" y="285728"/>
            <a:ext cx="677108" cy="628654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latin typeface="+mn-lt"/>
              </a:rPr>
              <a:t>Régime parlementaire </a:t>
            </a:r>
            <a:endParaRPr lang="fr-FR" sz="3200" dirty="0">
              <a:latin typeface="+mn-lt"/>
            </a:endParaRPr>
          </a:p>
        </p:txBody>
      </p:sp>
      <p:sp>
        <p:nvSpPr>
          <p:cNvPr id="55" name="ZoneTexte 54"/>
          <p:cNvSpPr txBox="1"/>
          <p:nvPr/>
        </p:nvSpPr>
        <p:spPr>
          <a:xfrm>
            <a:off x="1665258" y="1484784"/>
            <a:ext cx="4418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accent1"/>
                </a:solidFill>
                <a:latin typeface="+mn-lt"/>
              </a:rPr>
              <a:t>Choisit au sein de la majorité parlementaire</a:t>
            </a:r>
            <a:endParaRPr lang="fr-FR" sz="14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62" name="ZoneTexte 61"/>
          <p:cNvSpPr txBox="1"/>
          <p:nvPr/>
        </p:nvSpPr>
        <p:spPr>
          <a:xfrm>
            <a:off x="6404963" y="2500306"/>
            <a:ext cx="461665" cy="64633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b="1" dirty="0" smtClean="0">
                <a:solidFill>
                  <a:schemeClr val="accent1"/>
                </a:solidFill>
                <a:latin typeface="+mn-lt"/>
              </a:rPr>
              <a:t>Elit</a:t>
            </a:r>
            <a:endParaRPr lang="fr-FR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64" name="ZoneTexte 63"/>
          <p:cNvSpPr txBox="1"/>
          <p:nvPr/>
        </p:nvSpPr>
        <p:spPr>
          <a:xfrm>
            <a:off x="571490" y="2971996"/>
            <a:ext cx="400110" cy="171451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sz="1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Peut dissoudre</a:t>
            </a:r>
            <a:endParaRPr lang="fr-FR" sz="1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cxnSp>
        <p:nvCxnSpPr>
          <p:cNvPr id="66" name="Connecteur droit 65"/>
          <p:cNvCxnSpPr/>
          <p:nvPr/>
        </p:nvCxnSpPr>
        <p:spPr>
          <a:xfrm rot="10800000">
            <a:off x="1439712" y="2203275"/>
            <a:ext cx="540000" cy="158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Connecteur droit avec flèche 69"/>
          <p:cNvCxnSpPr/>
          <p:nvPr/>
        </p:nvCxnSpPr>
        <p:spPr>
          <a:xfrm rot="5400000">
            <a:off x="169521" y="3469286"/>
            <a:ext cx="2520000" cy="158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ZoneTexte 70"/>
          <p:cNvSpPr txBox="1"/>
          <p:nvPr/>
        </p:nvSpPr>
        <p:spPr>
          <a:xfrm>
            <a:off x="1098039" y="1997848"/>
            <a:ext cx="400110" cy="2700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sz="1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Politiquement responsable</a:t>
            </a:r>
            <a:endParaRPr lang="fr-FR" sz="1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2" name="ZoneTexte 71"/>
          <p:cNvSpPr txBox="1"/>
          <p:nvPr/>
        </p:nvSpPr>
        <p:spPr>
          <a:xfrm>
            <a:off x="1665258" y="2930030"/>
            <a:ext cx="400110" cy="175647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sz="1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Peut renverser</a:t>
            </a:r>
            <a:endParaRPr lang="fr-FR" sz="1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3" name="ZoneTexte 72"/>
          <p:cNvSpPr txBox="1"/>
          <p:nvPr/>
        </p:nvSpPr>
        <p:spPr>
          <a:xfrm>
            <a:off x="3467393" y="5550037"/>
            <a:ext cx="461665" cy="64633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b="1" dirty="0" smtClean="0">
                <a:solidFill>
                  <a:schemeClr val="accent1"/>
                </a:solidFill>
                <a:latin typeface="+mn-lt"/>
              </a:rPr>
              <a:t>Elit</a:t>
            </a:r>
            <a:endParaRPr lang="fr-FR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74" name="ZoneTexte 73"/>
          <p:cNvSpPr txBox="1"/>
          <p:nvPr/>
        </p:nvSpPr>
        <p:spPr>
          <a:xfrm>
            <a:off x="3467393" y="5196826"/>
            <a:ext cx="890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1442408" y="6183942"/>
            <a:ext cx="4857784" cy="4270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CORPS ELECTORAL (CITOYENS)</a:t>
            </a:r>
            <a:endParaRPr lang="fr-FR" b="1" dirty="0"/>
          </a:p>
        </p:txBody>
      </p:sp>
      <p:cxnSp>
        <p:nvCxnSpPr>
          <p:cNvPr id="39" name="Connecteur droit 38"/>
          <p:cNvCxnSpPr/>
          <p:nvPr/>
        </p:nvCxnSpPr>
        <p:spPr>
          <a:xfrm flipV="1">
            <a:off x="3428992" y="5420202"/>
            <a:ext cx="928694" cy="906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ZoneTexte 40"/>
          <p:cNvSpPr txBox="1"/>
          <p:nvPr/>
        </p:nvSpPr>
        <p:spPr>
          <a:xfrm>
            <a:off x="3428992" y="513802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+mn-lt"/>
              </a:rPr>
              <a:t>Navette des lois</a:t>
            </a:r>
            <a:endParaRPr lang="fr-FR" sz="1400" dirty="0">
              <a:latin typeface="+mn-lt"/>
            </a:endParaRPr>
          </a:p>
        </p:txBody>
      </p:sp>
      <p:cxnSp>
        <p:nvCxnSpPr>
          <p:cNvPr id="43" name="Connecteur droit 42"/>
          <p:cNvCxnSpPr/>
          <p:nvPr/>
        </p:nvCxnSpPr>
        <p:spPr>
          <a:xfrm>
            <a:off x="2124544" y="3789040"/>
            <a:ext cx="5111752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/>
          <p:nvPr/>
        </p:nvCxnSpPr>
        <p:spPr>
          <a:xfrm rot="10800000">
            <a:off x="395536" y="3789040"/>
            <a:ext cx="1729008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ZoneTexte 45"/>
          <p:cNvSpPr txBox="1"/>
          <p:nvPr/>
        </p:nvSpPr>
        <p:spPr>
          <a:xfrm>
            <a:off x="4788304" y="3487360"/>
            <a:ext cx="25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Equilibre des pouvoirs et révocabilité mutuelle</a:t>
            </a:r>
            <a:endParaRPr lang="fr-FR" sz="16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cxnSp>
        <p:nvCxnSpPr>
          <p:cNvPr id="48" name="Connecteur droit 47"/>
          <p:cNvCxnSpPr/>
          <p:nvPr/>
        </p:nvCxnSpPr>
        <p:spPr>
          <a:xfrm rot="5400000">
            <a:off x="6475396" y="3770452"/>
            <a:ext cx="62077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/>
          <p:nvPr/>
        </p:nvCxnSpPr>
        <p:spPr>
          <a:xfrm rot="5400000">
            <a:off x="6463832" y="4402792"/>
            <a:ext cx="64390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ZoneTexte 48"/>
          <p:cNvSpPr txBox="1"/>
          <p:nvPr/>
        </p:nvSpPr>
        <p:spPr>
          <a:xfrm>
            <a:off x="2025258" y="2977207"/>
            <a:ext cx="37435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accent1"/>
                </a:solidFill>
                <a:latin typeface="+mn-lt"/>
              </a:rPr>
              <a:t>Issus de la majorité parlementaire</a:t>
            </a:r>
            <a:endParaRPr lang="fr-FR" sz="1600" dirty="0">
              <a:solidFill>
                <a:schemeClr val="accent1"/>
              </a:solidFill>
            </a:endParaRPr>
          </a:p>
        </p:txBody>
      </p:sp>
      <p:sp>
        <p:nvSpPr>
          <p:cNvPr id="42" name="TextBox 24"/>
          <p:cNvSpPr txBox="1"/>
          <p:nvPr/>
        </p:nvSpPr>
        <p:spPr>
          <a:xfrm>
            <a:off x="7112853" y="381000"/>
            <a:ext cx="354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©</a:t>
            </a:r>
            <a:endParaRPr lang="en-US" dirty="0"/>
          </a:p>
        </p:txBody>
      </p:sp>
      <p:cxnSp>
        <p:nvCxnSpPr>
          <p:cNvPr id="47" name="Connecteur droit 46"/>
          <p:cNvCxnSpPr/>
          <p:nvPr/>
        </p:nvCxnSpPr>
        <p:spPr>
          <a:xfrm rot="5400000">
            <a:off x="3817932" y="1532420"/>
            <a:ext cx="95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" grpId="0" animBg="1"/>
      <p:bldP spid="5" grpId="0" animBg="1"/>
      <p:bldP spid="6" grpId="0" animBg="1"/>
      <p:bldP spid="7" grpId="0" animBg="1"/>
      <p:bldP spid="9" grpId="0" animBg="1"/>
      <p:bldP spid="26" grpId="0"/>
      <p:bldP spid="27" grpId="0" animBg="1"/>
      <p:bldP spid="28" grpId="0" animBg="1"/>
      <p:bldP spid="20" grpId="0" animBg="1"/>
      <p:bldP spid="55" grpId="0"/>
      <p:bldP spid="62" grpId="0"/>
      <p:bldP spid="64" grpId="0"/>
      <p:bldP spid="71" grpId="0"/>
      <p:bldP spid="72" grpId="0"/>
      <p:bldP spid="73" grpId="0"/>
      <p:bldP spid="33" grpId="0" animBg="1"/>
      <p:bldP spid="41" grpId="0"/>
      <p:bldP spid="46" grpId="0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1428728" y="928670"/>
            <a:ext cx="4788000" cy="2592000"/>
          </a:xfrm>
          <a:prstGeom prst="rect">
            <a:avLst/>
          </a:prstGeom>
          <a:solidFill>
            <a:srgbClr val="FFF4EF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643174" y="299376"/>
            <a:ext cx="2428892" cy="5000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POUVOIR EXECUTIF</a:t>
            </a:r>
            <a:endParaRPr lang="fr-FR" b="1" dirty="0"/>
          </a:p>
        </p:txBody>
      </p:sp>
      <p:sp>
        <p:nvSpPr>
          <p:cNvPr id="5" name="Rectangle 4"/>
          <p:cNvSpPr/>
          <p:nvPr/>
        </p:nvSpPr>
        <p:spPr>
          <a:xfrm>
            <a:off x="2209801" y="1071546"/>
            <a:ext cx="3290893" cy="785818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Chef de l’Etat et du gouvernement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00232" y="2642612"/>
            <a:ext cx="3714776" cy="714380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Premier Ministre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Membres du gouvernement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7584" y="4725144"/>
            <a:ext cx="6071436" cy="1044000"/>
          </a:xfrm>
          <a:prstGeom prst="rect">
            <a:avLst/>
          </a:prstGeom>
          <a:solidFill>
            <a:srgbClr val="DBDBDB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641952" y="4108358"/>
            <a:ext cx="2428892" cy="5000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POUVOIR LEGISLATIF</a:t>
            </a:r>
            <a:endParaRPr lang="fr-FR" b="1" dirty="0"/>
          </a:p>
        </p:txBody>
      </p:sp>
      <p:sp>
        <p:nvSpPr>
          <p:cNvPr id="11" name="Rectangle 10"/>
          <p:cNvSpPr/>
          <p:nvPr/>
        </p:nvSpPr>
        <p:spPr>
          <a:xfrm>
            <a:off x="1442408" y="6183942"/>
            <a:ext cx="4857784" cy="4270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CORPS ELECTORAL (CITOYENS)</a:t>
            </a:r>
            <a:endParaRPr lang="fr-FR" b="1" dirty="0"/>
          </a:p>
        </p:txBody>
      </p:sp>
      <p:cxnSp>
        <p:nvCxnSpPr>
          <p:cNvPr id="15" name="Connecteur droit 14"/>
          <p:cNvCxnSpPr/>
          <p:nvPr/>
        </p:nvCxnSpPr>
        <p:spPr>
          <a:xfrm>
            <a:off x="6300192" y="6381328"/>
            <a:ext cx="68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18"/>
          <p:cNvCxnSpPr/>
          <p:nvPr/>
        </p:nvCxnSpPr>
        <p:spPr>
          <a:xfrm rot="5400000" flipH="1" flipV="1">
            <a:off x="4516892" y="3912736"/>
            <a:ext cx="4968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 rot="10800000">
            <a:off x="5505439" y="1429530"/>
            <a:ext cx="149624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ZoneTexte 25"/>
          <p:cNvSpPr txBox="1"/>
          <p:nvPr/>
        </p:nvSpPr>
        <p:spPr>
          <a:xfrm>
            <a:off x="2661964" y="4725144"/>
            <a:ext cx="2414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latin typeface="+mn-lt"/>
              </a:rPr>
              <a:t>Le Parlement</a:t>
            </a:r>
            <a:endParaRPr lang="fr-FR" sz="2000" b="1" dirty="0">
              <a:latin typeface="+mn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214414" y="5196826"/>
            <a:ext cx="2214578" cy="446752"/>
          </a:xfrm>
          <a:prstGeom prst="rect">
            <a:avLst/>
          </a:prstGeom>
          <a:solidFill>
            <a:srgbClr val="C4C4C4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Chambre basse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357686" y="5196826"/>
            <a:ext cx="2214578" cy="446752"/>
          </a:xfrm>
          <a:prstGeom prst="rect">
            <a:avLst/>
          </a:prstGeom>
          <a:solidFill>
            <a:srgbClr val="C4C4C4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Chambre haute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30" name="Connecteur droit 29"/>
          <p:cNvCxnSpPr>
            <a:endCxn id="28" idx="1"/>
          </p:cNvCxnSpPr>
          <p:nvPr/>
        </p:nvCxnSpPr>
        <p:spPr>
          <a:xfrm flipV="1">
            <a:off x="3428992" y="5420202"/>
            <a:ext cx="928694" cy="906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/>
          <p:nvPr/>
        </p:nvCxnSpPr>
        <p:spPr>
          <a:xfrm rot="16200000" flipV="1">
            <a:off x="3641621" y="5993221"/>
            <a:ext cx="432000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ZoneTexte 37"/>
          <p:cNvSpPr txBox="1"/>
          <p:nvPr/>
        </p:nvSpPr>
        <p:spPr>
          <a:xfrm>
            <a:off x="7956882" y="285728"/>
            <a:ext cx="677108" cy="628654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latin typeface="+mn-lt"/>
              </a:rPr>
              <a:t>Régime présidentiel </a:t>
            </a:r>
            <a:endParaRPr lang="fr-FR" sz="3200" dirty="0">
              <a:latin typeface="+mn-lt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6603319" y="2500306"/>
            <a:ext cx="461665" cy="64633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b="1" dirty="0" smtClean="0">
                <a:solidFill>
                  <a:schemeClr val="accent1"/>
                </a:solidFill>
                <a:latin typeface="+mn-lt"/>
              </a:rPr>
              <a:t>Elit</a:t>
            </a:r>
            <a:endParaRPr lang="fr-FR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3428992" y="1850300"/>
            <a:ext cx="400110" cy="78661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sz="1400" dirty="0" smtClean="0">
                <a:solidFill>
                  <a:schemeClr val="accent1"/>
                </a:solidFill>
                <a:latin typeface="+mn-lt"/>
              </a:rPr>
              <a:t>Désigne</a:t>
            </a:r>
            <a:endParaRPr lang="fr-FR" sz="14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462263" y="5784642"/>
            <a:ext cx="461665" cy="393698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/>
                </a:solidFill>
                <a:latin typeface="+mn-lt"/>
              </a:rPr>
              <a:t>Elit</a:t>
            </a:r>
            <a:endParaRPr lang="fr-FR" b="1" dirty="0">
              <a:solidFill>
                <a:schemeClr val="accent1"/>
              </a:solidFill>
              <a:latin typeface="+mn-lt"/>
            </a:endParaRPr>
          </a:p>
        </p:txBody>
      </p:sp>
      <p:cxnSp>
        <p:nvCxnSpPr>
          <p:cNvPr id="44" name="Connecteur droit avec flèche 43"/>
          <p:cNvCxnSpPr>
            <a:stCxn id="5" idx="2"/>
            <a:endCxn id="6" idx="0"/>
          </p:cNvCxnSpPr>
          <p:nvPr/>
        </p:nvCxnSpPr>
        <p:spPr>
          <a:xfrm rot="16200000" flipH="1">
            <a:off x="3463810" y="2248802"/>
            <a:ext cx="785248" cy="23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ZoneTexte 44"/>
          <p:cNvSpPr txBox="1"/>
          <p:nvPr/>
        </p:nvSpPr>
        <p:spPr>
          <a:xfrm>
            <a:off x="3428992" y="513802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+mn-lt"/>
              </a:rPr>
              <a:t>Navette des lois</a:t>
            </a:r>
            <a:endParaRPr lang="fr-FR" sz="1400" dirty="0">
              <a:latin typeface="+mn-lt"/>
            </a:endParaRPr>
          </a:p>
        </p:txBody>
      </p:sp>
      <p:cxnSp>
        <p:nvCxnSpPr>
          <p:cNvPr id="33" name="Connecteur droit 32"/>
          <p:cNvCxnSpPr/>
          <p:nvPr/>
        </p:nvCxnSpPr>
        <p:spPr>
          <a:xfrm>
            <a:off x="827584" y="3861048"/>
            <a:ext cx="5940000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ZoneTexte 33"/>
          <p:cNvSpPr txBox="1"/>
          <p:nvPr/>
        </p:nvSpPr>
        <p:spPr>
          <a:xfrm>
            <a:off x="755576" y="3573016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Séparation des pouvoirs</a:t>
            </a:r>
            <a:endParaRPr lang="fr-FR" sz="16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112853" y="381000"/>
            <a:ext cx="354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©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" grpId="0" animBg="1"/>
      <p:bldP spid="5" grpId="0" animBg="1"/>
      <p:bldP spid="6" grpId="0" animBg="1"/>
      <p:bldP spid="7" grpId="0" animBg="1"/>
      <p:bldP spid="9" grpId="0" animBg="1"/>
      <p:bldP spid="11" grpId="0" animBg="1"/>
      <p:bldP spid="26" grpId="0"/>
      <p:bldP spid="27" grpId="0" animBg="1"/>
      <p:bldP spid="28" grpId="0" animBg="1"/>
      <p:bldP spid="40" grpId="0"/>
      <p:bldP spid="41" grpId="0"/>
      <p:bldP spid="42" grpId="0"/>
      <p:bldP spid="45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Connecteur droit 33"/>
          <p:cNvCxnSpPr/>
          <p:nvPr/>
        </p:nvCxnSpPr>
        <p:spPr>
          <a:xfrm rot="5400000" flipH="1" flipV="1">
            <a:off x="4639404" y="3822703"/>
            <a:ext cx="5073686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785918" y="928670"/>
            <a:ext cx="4140000" cy="2500330"/>
          </a:xfrm>
          <a:prstGeom prst="rect">
            <a:avLst/>
          </a:prstGeom>
          <a:solidFill>
            <a:srgbClr val="FFF4EF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643174" y="313024"/>
            <a:ext cx="2428892" cy="5000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POUVOIR EXECUTIF</a:t>
            </a:r>
            <a:endParaRPr lang="fr-FR" b="1" dirty="0"/>
          </a:p>
        </p:txBody>
      </p:sp>
      <p:sp>
        <p:nvSpPr>
          <p:cNvPr id="5" name="Rectangle 4"/>
          <p:cNvSpPr/>
          <p:nvPr/>
        </p:nvSpPr>
        <p:spPr>
          <a:xfrm>
            <a:off x="2010775" y="1071546"/>
            <a:ext cx="3672000" cy="428628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>
                <a:solidFill>
                  <a:schemeClr val="tx1"/>
                </a:solidFill>
              </a:rPr>
              <a:t>Chef de l’Etat</a:t>
            </a: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3269" y="2835520"/>
            <a:ext cx="3672000" cy="428628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Membres du gouvernement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34263" y="4684199"/>
            <a:ext cx="5858711" cy="1044000"/>
          </a:xfrm>
          <a:prstGeom prst="rect">
            <a:avLst/>
          </a:prstGeom>
          <a:solidFill>
            <a:srgbClr val="DBDBDB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643174" y="4065546"/>
            <a:ext cx="2428892" cy="5000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POUVOIR LEGISLATIF</a:t>
            </a:r>
            <a:endParaRPr lang="fr-FR" b="1" dirty="0"/>
          </a:p>
        </p:txBody>
      </p:sp>
      <p:sp>
        <p:nvSpPr>
          <p:cNvPr id="26" name="ZoneTexte 25"/>
          <p:cNvSpPr txBox="1"/>
          <p:nvPr/>
        </p:nvSpPr>
        <p:spPr>
          <a:xfrm>
            <a:off x="2661964" y="4680432"/>
            <a:ext cx="2414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latin typeface="+mn-lt"/>
              </a:rPr>
              <a:t>Le Parlement</a:t>
            </a:r>
            <a:endParaRPr lang="fr-FR" sz="2000" b="1" dirty="0">
              <a:latin typeface="+mn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214414" y="5196826"/>
            <a:ext cx="2214578" cy="446752"/>
          </a:xfrm>
          <a:prstGeom prst="rect">
            <a:avLst/>
          </a:prstGeom>
          <a:solidFill>
            <a:srgbClr val="C4C4C4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>
                <a:solidFill>
                  <a:schemeClr val="tx1"/>
                </a:solidFill>
              </a:rPr>
              <a:t>Chambre basse</a:t>
            </a:r>
            <a:endParaRPr lang="fr-FR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357686" y="5196826"/>
            <a:ext cx="2214578" cy="446752"/>
          </a:xfrm>
          <a:prstGeom prst="rect">
            <a:avLst/>
          </a:prstGeom>
          <a:solidFill>
            <a:srgbClr val="C4C4C4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>
                <a:solidFill>
                  <a:schemeClr val="tx1"/>
                </a:solidFill>
              </a:rPr>
              <a:t>Chambre haute</a:t>
            </a: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024423" y="1920252"/>
            <a:ext cx="3672000" cy="428628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Chef du gouvernement</a:t>
            </a: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32" name="Connecteur droit avec flèche 31"/>
          <p:cNvCxnSpPr/>
          <p:nvPr/>
        </p:nvCxnSpPr>
        <p:spPr>
          <a:xfrm rot="16200000" flipH="1">
            <a:off x="3653125" y="1718037"/>
            <a:ext cx="396000" cy="15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avec flèche 34"/>
          <p:cNvCxnSpPr/>
          <p:nvPr/>
        </p:nvCxnSpPr>
        <p:spPr>
          <a:xfrm rot="5400000" flipH="1" flipV="1">
            <a:off x="1228150" y="4059000"/>
            <a:ext cx="1260000" cy="158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43"/>
          <p:cNvCxnSpPr/>
          <p:nvPr/>
        </p:nvCxnSpPr>
        <p:spPr>
          <a:xfrm rot="10800000">
            <a:off x="1187712" y="1370243"/>
            <a:ext cx="792000" cy="158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avec flèche 45"/>
          <p:cNvCxnSpPr/>
          <p:nvPr/>
        </p:nvCxnSpPr>
        <p:spPr>
          <a:xfrm rot="5400000">
            <a:off x="-467582" y="3032262"/>
            <a:ext cx="3312000" cy="158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/>
          <p:cNvCxnSpPr/>
          <p:nvPr/>
        </p:nvCxnSpPr>
        <p:spPr>
          <a:xfrm>
            <a:off x="6300191" y="6357958"/>
            <a:ext cx="86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avec flèche 38"/>
          <p:cNvCxnSpPr/>
          <p:nvPr/>
        </p:nvCxnSpPr>
        <p:spPr>
          <a:xfrm rot="10800000" flipV="1">
            <a:off x="5699453" y="1285859"/>
            <a:ext cx="1476000" cy="15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/>
          <p:nvPr/>
        </p:nvCxnSpPr>
        <p:spPr>
          <a:xfrm rot="10800000">
            <a:off x="575712" y="1196752"/>
            <a:ext cx="1404000" cy="158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53"/>
          <p:cNvCxnSpPr/>
          <p:nvPr/>
        </p:nvCxnSpPr>
        <p:spPr>
          <a:xfrm rot="5400000">
            <a:off x="-2020529" y="3787958"/>
            <a:ext cx="5184000" cy="158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avec flèche 55"/>
          <p:cNvCxnSpPr/>
          <p:nvPr/>
        </p:nvCxnSpPr>
        <p:spPr>
          <a:xfrm>
            <a:off x="572266" y="6360340"/>
            <a:ext cx="864000" cy="158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ZoneTexte 56"/>
          <p:cNvSpPr txBox="1"/>
          <p:nvPr/>
        </p:nvSpPr>
        <p:spPr>
          <a:xfrm>
            <a:off x="6787374" y="2391454"/>
            <a:ext cx="461665" cy="64633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b="1" dirty="0" smtClean="0">
                <a:solidFill>
                  <a:schemeClr val="accent1"/>
                </a:solidFill>
                <a:latin typeface="+mn-lt"/>
              </a:rPr>
              <a:t>Elit</a:t>
            </a:r>
            <a:endParaRPr lang="fr-FR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59" name="ZoneTexte 58"/>
          <p:cNvSpPr txBox="1"/>
          <p:nvPr/>
        </p:nvSpPr>
        <p:spPr>
          <a:xfrm>
            <a:off x="206808" y="1831176"/>
            <a:ext cx="430887" cy="286232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sz="16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Référendum</a:t>
            </a:r>
            <a:endParaRPr lang="fr-FR" sz="16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0" name="ZoneTexte 59"/>
          <p:cNvSpPr txBox="1"/>
          <p:nvPr/>
        </p:nvSpPr>
        <p:spPr>
          <a:xfrm>
            <a:off x="841232" y="2965888"/>
            <a:ext cx="400110" cy="171451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sz="1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Peut dissoudre</a:t>
            </a:r>
            <a:endParaRPr lang="fr-FR" sz="1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61" name="ZoneTexte 60"/>
          <p:cNvSpPr txBox="1"/>
          <p:nvPr/>
        </p:nvSpPr>
        <p:spPr>
          <a:xfrm>
            <a:off x="1507594" y="3284984"/>
            <a:ext cx="400110" cy="13977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sz="1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Peut renverser</a:t>
            </a:r>
            <a:endParaRPr lang="fr-FR" sz="1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cxnSp>
        <p:nvCxnSpPr>
          <p:cNvPr id="65" name="Connecteur droit avec flèche 64"/>
          <p:cNvCxnSpPr/>
          <p:nvPr/>
        </p:nvCxnSpPr>
        <p:spPr>
          <a:xfrm rot="5400000" flipH="1" flipV="1">
            <a:off x="3586826" y="6002462"/>
            <a:ext cx="540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ZoneTexte 65"/>
          <p:cNvSpPr txBox="1"/>
          <p:nvPr/>
        </p:nvSpPr>
        <p:spPr>
          <a:xfrm>
            <a:off x="3462263" y="5678664"/>
            <a:ext cx="461665" cy="49768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fr-FR" b="1" dirty="0" smtClean="0">
                <a:solidFill>
                  <a:schemeClr val="accent1"/>
                </a:solidFill>
                <a:latin typeface="+mn-lt"/>
              </a:rPr>
              <a:t>Elit</a:t>
            </a:r>
            <a:endParaRPr lang="fr-FR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67" name="ZoneTexte 66"/>
          <p:cNvSpPr txBox="1"/>
          <p:nvPr/>
        </p:nvSpPr>
        <p:spPr>
          <a:xfrm>
            <a:off x="2935576" y="1554766"/>
            <a:ext cx="9271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accent1"/>
                </a:solidFill>
                <a:latin typeface="+mn-lt"/>
              </a:rPr>
              <a:t>Nomme</a:t>
            </a:r>
            <a:endParaRPr lang="fr-FR" sz="1400" dirty="0">
              <a:solidFill>
                <a:schemeClr val="accent1"/>
              </a:solidFill>
              <a:latin typeface="+mn-lt"/>
            </a:endParaRPr>
          </a:p>
        </p:txBody>
      </p:sp>
      <p:cxnSp>
        <p:nvCxnSpPr>
          <p:cNvPr id="69" name="Connecteur droit avec flèche 68"/>
          <p:cNvCxnSpPr/>
          <p:nvPr/>
        </p:nvCxnSpPr>
        <p:spPr>
          <a:xfrm rot="5400000">
            <a:off x="3774772" y="2753436"/>
            <a:ext cx="180000" cy="15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ZoneTexte 69"/>
          <p:cNvSpPr txBox="1"/>
          <p:nvPr/>
        </p:nvSpPr>
        <p:spPr>
          <a:xfrm>
            <a:off x="1752600" y="2401143"/>
            <a:ext cx="42148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accent1"/>
                </a:solidFill>
                <a:latin typeface="+mn-lt"/>
              </a:rPr>
              <a:t>Constitue en accord avec le chef de l’Etat</a:t>
            </a:r>
            <a:endParaRPr lang="fr-FR" sz="14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71" name="ZoneTexte 70"/>
          <p:cNvSpPr txBox="1"/>
          <p:nvPr/>
        </p:nvSpPr>
        <p:spPr>
          <a:xfrm>
            <a:off x="7956376" y="285728"/>
            <a:ext cx="677108" cy="631162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latin typeface="Century Gothic" pitchFamily="-123" charset="0"/>
              </a:rPr>
              <a:t>Régime mixte</a:t>
            </a:r>
            <a:endParaRPr lang="fr-FR" sz="3200" dirty="0">
              <a:solidFill>
                <a:schemeClr val="bg1"/>
              </a:solidFill>
              <a:latin typeface="Century Gothic" pitchFamily="-123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442408" y="6183942"/>
            <a:ext cx="4857784" cy="4270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CORPS ELECTORAL (CITOYENS)</a:t>
            </a:r>
            <a:endParaRPr lang="fr-FR" b="1" dirty="0"/>
          </a:p>
        </p:txBody>
      </p:sp>
      <p:cxnSp>
        <p:nvCxnSpPr>
          <p:cNvPr id="38" name="Connecteur droit 37"/>
          <p:cNvCxnSpPr/>
          <p:nvPr/>
        </p:nvCxnSpPr>
        <p:spPr>
          <a:xfrm flipV="1">
            <a:off x="3428992" y="5420202"/>
            <a:ext cx="928694" cy="906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ZoneTexte 39"/>
          <p:cNvSpPr txBox="1"/>
          <p:nvPr/>
        </p:nvSpPr>
        <p:spPr>
          <a:xfrm>
            <a:off x="3428992" y="513802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+mn-lt"/>
              </a:rPr>
              <a:t>Navette des lois</a:t>
            </a:r>
            <a:endParaRPr lang="fr-FR" sz="1400" dirty="0">
              <a:latin typeface="+mn-lt"/>
            </a:endParaRPr>
          </a:p>
        </p:txBody>
      </p:sp>
      <p:cxnSp>
        <p:nvCxnSpPr>
          <p:cNvPr id="41" name="Connecteur droit 40"/>
          <p:cNvCxnSpPr/>
          <p:nvPr/>
        </p:nvCxnSpPr>
        <p:spPr>
          <a:xfrm>
            <a:off x="2124544" y="3789040"/>
            <a:ext cx="4968000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41"/>
          <p:cNvCxnSpPr/>
          <p:nvPr/>
        </p:nvCxnSpPr>
        <p:spPr>
          <a:xfrm rot="10800000">
            <a:off x="395536" y="3789040"/>
            <a:ext cx="1729008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ZoneTexte 42"/>
          <p:cNvSpPr txBox="1"/>
          <p:nvPr/>
        </p:nvSpPr>
        <p:spPr>
          <a:xfrm>
            <a:off x="4610880" y="3487360"/>
            <a:ext cx="25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Equilibre des pouvoirs et révocabilité mutuelle</a:t>
            </a:r>
            <a:endParaRPr lang="fr-FR" sz="16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7112853" y="381000"/>
            <a:ext cx="354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©</a:t>
            </a:r>
            <a:endParaRPr lang="en-US" dirty="0"/>
          </a:p>
        </p:txBody>
      </p:sp>
      <p:cxnSp>
        <p:nvCxnSpPr>
          <p:cNvPr id="45" name="Connecteur droit 44"/>
          <p:cNvCxnSpPr/>
          <p:nvPr/>
        </p:nvCxnSpPr>
        <p:spPr>
          <a:xfrm rot="5400000">
            <a:off x="3793568" y="2420880"/>
            <a:ext cx="14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" grpId="0" animBg="1"/>
      <p:bldP spid="5" grpId="0" animBg="1"/>
      <p:bldP spid="6" grpId="0" animBg="1"/>
      <p:bldP spid="7" grpId="0" animBg="1"/>
      <p:bldP spid="9" grpId="0" animBg="1"/>
      <p:bldP spid="26" grpId="0"/>
      <p:bldP spid="27" grpId="0" animBg="1"/>
      <p:bldP spid="28" grpId="0" animBg="1"/>
      <p:bldP spid="20" grpId="0" animBg="1"/>
      <p:bldP spid="57" grpId="0"/>
      <p:bldP spid="59" grpId="0"/>
      <p:bldP spid="60" grpId="0"/>
      <p:bldP spid="61" grpId="0"/>
      <p:bldP spid="66" grpId="0"/>
      <p:bldP spid="67" grpId="0"/>
      <p:bldP spid="70" grpId="0"/>
      <p:bldP spid="36" grpId="0" animBg="1"/>
      <p:bldP spid="40" grpId="0"/>
      <p:bldP spid="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707188" cy="1311222"/>
          </a:xfrm>
        </p:spPr>
        <p:txBody>
          <a:bodyPr/>
          <a:lstStyle/>
          <a:p>
            <a:pPr eaLnBrk="1" hangingPunct="1"/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Le régime d’assemblée </a:t>
            </a:r>
            <a:b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</a:br>
            <a:r>
              <a:rPr lang="fr-FR" sz="3200" b="1" dirty="0" smtClean="0">
                <a:ea typeface="ＭＳ Ｐゴシック" pitchFamily="34" charset="-128"/>
              </a:rPr>
              <a:t>(</a:t>
            </a:r>
            <a:r>
              <a:rPr lang="ar-TN" sz="3200" dirty="0" smtClean="0"/>
              <a:t>النظام </a:t>
            </a:r>
            <a:r>
              <a:rPr lang="ar-TN" sz="3200" dirty="0" err="1" smtClean="0"/>
              <a:t>المجلسي</a:t>
            </a:r>
            <a:r>
              <a:rPr lang="fr-FR" sz="3200" b="1" dirty="0" smtClean="0"/>
              <a:t>)</a:t>
            </a:r>
            <a:endParaRPr lang="fr-FR" sz="3200" b="1" dirty="0" smtClean="0">
              <a:ea typeface="ＭＳ Ｐゴシック" pitchFamily="-123" charset="-128"/>
              <a:cs typeface="ＭＳ Ｐゴシック" pitchFamily="-123" charset="-128"/>
            </a:endParaRPr>
          </a:p>
        </p:txBody>
      </p:sp>
      <p:sp>
        <p:nvSpPr>
          <p:cNvPr id="22531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378075" y="139700"/>
            <a:ext cx="4464050" cy="8305800"/>
          </a:xfrm>
        </p:spPr>
        <p:txBody>
          <a:bodyPr/>
          <a:lstStyle/>
          <a:p>
            <a:pPr algn="just"/>
            <a:r>
              <a:rPr lang="fr-FR" altLang="ja-JP" b="1" dirty="0" smtClean="0">
                <a:solidFill>
                  <a:schemeClr val="accent1"/>
                </a:solidFill>
                <a:ea typeface="ＭＳ Ｐゴシック" pitchFamily="-123" charset="-128"/>
                <a:cs typeface="ＭＳ Ｐゴシック" pitchFamily="-123" charset="-128"/>
              </a:rPr>
              <a:t>C’est ce régime qui entrera en vigueur en Tunisie avec les élections de l’Assemblée Constituante en juillet 2011.</a:t>
            </a:r>
          </a:p>
          <a:p>
            <a:pPr algn="just"/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C’est un régime dans lequel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une Assemblée unique exerce le pouvoir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au nom de la Nation. L’Assemblée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domine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tous les pouvoirs.</a:t>
            </a:r>
          </a:p>
          <a:p>
            <a:pPr algn="just"/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Le pouvoir exécutif est le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commis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de l’Assemblée, nommé et révoqué à volonté. L’exécutif est donc subordonné à l’Assemblée. </a:t>
            </a:r>
          </a:p>
          <a:p>
            <a:pPr algn="just"/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Le Chef de l’Etat est élu par </a:t>
            </a:r>
            <a:r>
              <a:rPr lang="fr-FR" altLang="ja-JP" dirty="0" smtClean="0">
                <a:ea typeface="ＭＳ Ｐゴシック" pitchFamily="-123" charset="-128"/>
                <a:cs typeface="ＭＳ Ｐゴシック" pitchFamily="-123" charset="-128"/>
              </a:rPr>
              <a:t>l’Assemblée. </a:t>
            </a:r>
            <a:r>
              <a:rPr lang="fr-FR" altLang="ja-JP" dirty="0" smtClean="0">
                <a:cs typeface="ＭＳ Ｐゴシック" pitchFamily="-123" charset="-128"/>
              </a:rPr>
              <a:t>L</a:t>
            </a:r>
            <a:r>
              <a:rPr lang="fr-FR" dirty="0" smtClean="0"/>
              <a:t>e Premier Ministre est investi par la majorité de l’assemblée et </a:t>
            </a:r>
            <a:r>
              <a:rPr lang="fr-FR" altLang="ja-JP" dirty="0" smtClean="0">
                <a:ea typeface="ＭＳ Ｐゴシック" pitchFamily="-123" charset="-128"/>
                <a:cs typeface="ＭＳ Ｐゴシック" pitchFamily="-123" charset="-128"/>
              </a:rPr>
              <a:t>forme son gouvernement. </a:t>
            </a:r>
          </a:p>
          <a:p>
            <a:pPr algn="just"/>
            <a:r>
              <a:rPr lang="fr-FR" altLang="ja-JP" dirty="0" smtClean="0">
                <a:ea typeface="ＭＳ Ｐゴシック" pitchFamily="-123" charset="-128"/>
                <a:cs typeface="ＭＳ Ｐゴシック" pitchFamily="-123" charset="-128"/>
              </a:rPr>
              <a:t>L’Assemblée peut donner des ordres au pouvoir exécutif.</a:t>
            </a:r>
          </a:p>
        </p:txBody>
      </p:sp>
      <p:pic>
        <p:nvPicPr>
          <p:cNvPr id="5" name="Image 4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Connecteur droit avec flèche 55"/>
          <p:cNvCxnSpPr/>
          <p:nvPr/>
        </p:nvCxnSpPr>
        <p:spPr>
          <a:xfrm rot="10800000" flipV="1">
            <a:off x="4753296" y="1988840"/>
            <a:ext cx="936000" cy="883760"/>
          </a:xfrm>
          <a:prstGeom prst="straightConnector1">
            <a:avLst/>
          </a:prstGeom>
          <a:ln>
            <a:solidFill>
              <a:schemeClr val="tx2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avec flèche 53"/>
          <p:cNvCxnSpPr/>
          <p:nvPr/>
        </p:nvCxnSpPr>
        <p:spPr>
          <a:xfrm rot="10800000">
            <a:off x="5089432" y="3501008"/>
            <a:ext cx="1337438" cy="1588"/>
          </a:xfrm>
          <a:prstGeom prst="straightConnector1">
            <a:avLst/>
          </a:prstGeom>
          <a:ln>
            <a:solidFill>
              <a:schemeClr val="tx2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Arc plein 5"/>
          <p:cNvSpPr/>
          <p:nvPr/>
        </p:nvSpPr>
        <p:spPr>
          <a:xfrm>
            <a:off x="611560" y="332656"/>
            <a:ext cx="6624736" cy="6525344"/>
          </a:xfrm>
          <a:prstGeom prst="blockArc">
            <a:avLst>
              <a:gd name="adj1" fmla="val 10773901"/>
              <a:gd name="adj2" fmla="val 21599999"/>
              <a:gd name="adj3" fmla="val 13316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cxnSp>
        <p:nvCxnSpPr>
          <p:cNvPr id="28" name="Connecteur droit avec flèche 27"/>
          <p:cNvCxnSpPr/>
          <p:nvPr/>
        </p:nvCxnSpPr>
        <p:spPr>
          <a:xfrm rot="5400000">
            <a:off x="3185832" y="1880752"/>
            <a:ext cx="1368000" cy="1588"/>
          </a:xfrm>
          <a:prstGeom prst="straightConnector1">
            <a:avLst/>
          </a:prstGeom>
          <a:ln>
            <a:solidFill>
              <a:schemeClr val="tx2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>
            <a:endCxn id="21" idx="1"/>
          </p:cNvCxnSpPr>
          <p:nvPr/>
        </p:nvCxnSpPr>
        <p:spPr>
          <a:xfrm>
            <a:off x="2094154" y="2060848"/>
            <a:ext cx="941451" cy="820620"/>
          </a:xfrm>
          <a:prstGeom prst="straightConnector1">
            <a:avLst/>
          </a:prstGeom>
          <a:ln>
            <a:solidFill>
              <a:schemeClr val="tx2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>
            <a:off x="1466624" y="3542448"/>
            <a:ext cx="1224000" cy="1588"/>
          </a:xfrm>
          <a:prstGeom prst="straightConnector1">
            <a:avLst/>
          </a:prstGeom>
          <a:ln>
            <a:solidFill>
              <a:schemeClr val="tx2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872409" y="404664"/>
            <a:ext cx="804047" cy="6120680"/>
          </a:xfrm>
        </p:spPr>
        <p:txBody>
          <a:bodyPr vert="vert270" anchor="ctr"/>
          <a:lstStyle/>
          <a:p>
            <a:pPr algn="ctr">
              <a:defRPr/>
            </a:pPr>
            <a:r>
              <a:rPr lang="fr-FR" sz="3200" dirty="0" smtClean="0">
                <a:solidFill>
                  <a:schemeClr val="bg1"/>
                </a:solidFill>
                <a:cs typeface="+mj-cs"/>
              </a:rPr>
              <a:t>Régime d’assemblée </a:t>
            </a:r>
          </a:p>
        </p:txBody>
      </p:sp>
      <p:sp>
        <p:nvSpPr>
          <p:cNvPr id="7" name="Ellipse 6"/>
          <p:cNvSpPr/>
          <p:nvPr/>
        </p:nvSpPr>
        <p:spPr>
          <a:xfrm>
            <a:off x="827632" y="3069008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952736" y="2451952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1259632" y="1844824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>
            <a:off x="1677984" y="1340768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c plein 12"/>
          <p:cNvSpPr/>
          <p:nvPr/>
        </p:nvSpPr>
        <p:spPr>
          <a:xfrm>
            <a:off x="1907704" y="1700808"/>
            <a:ext cx="3960000" cy="3852000"/>
          </a:xfrm>
          <a:prstGeom prst="blockArc">
            <a:avLst>
              <a:gd name="adj1" fmla="val 10821387"/>
              <a:gd name="adj2" fmla="val 21539354"/>
              <a:gd name="adj3" fmla="val 12660"/>
            </a:avLst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915816" y="3636464"/>
            <a:ext cx="135582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/>
          <p:cNvSpPr/>
          <p:nvPr/>
        </p:nvSpPr>
        <p:spPr>
          <a:xfrm>
            <a:off x="2682376" y="2565144"/>
            <a:ext cx="2412000" cy="2160000"/>
          </a:xfrm>
          <a:prstGeom prst="ellipse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fr-FR" sz="1400" b="1" dirty="0" smtClean="0">
                <a:solidFill>
                  <a:schemeClr val="tx2"/>
                </a:solidFill>
              </a:rPr>
              <a:t>Chef du gouvernement</a:t>
            </a:r>
          </a:p>
          <a:p>
            <a:pPr algn="ctr">
              <a:spcBef>
                <a:spcPts val="600"/>
              </a:spcBef>
            </a:pPr>
            <a:r>
              <a:rPr lang="fr-FR" sz="900" b="1" dirty="0" smtClean="0">
                <a:solidFill>
                  <a:schemeClr val="tx2"/>
                </a:solidFill>
              </a:rPr>
              <a:t>(désigné par la majorité)</a:t>
            </a:r>
            <a:endParaRPr lang="fr-FR" sz="900" b="1" dirty="0">
              <a:solidFill>
                <a:schemeClr val="tx2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483768" y="3636464"/>
            <a:ext cx="2736000" cy="11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ZoneTexte 38"/>
          <p:cNvSpPr txBox="1"/>
          <p:nvPr/>
        </p:nvSpPr>
        <p:spPr>
          <a:xfrm rot="1472767">
            <a:off x="3159061" y="2182574"/>
            <a:ext cx="2880368" cy="1206720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fr-FR" b="1" dirty="0" smtClean="0">
                <a:solidFill>
                  <a:schemeClr val="tx2"/>
                </a:solidFill>
                <a:latin typeface="+mn-lt"/>
              </a:rPr>
              <a:t>Chef de l’Etat</a:t>
            </a:r>
            <a:endParaRPr lang="fr-FR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8" name="Ellipse 17"/>
          <p:cNvSpPr/>
          <p:nvPr/>
        </p:nvSpPr>
        <p:spPr>
          <a:xfrm>
            <a:off x="2195784" y="980728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/>
          <p:cNvSpPr/>
          <p:nvPr/>
        </p:nvSpPr>
        <p:spPr>
          <a:xfrm>
            <a:off x="2771848" y="692696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/>
          <p:cNvSpPr/>
          <p:nvPr/>
        </p:nvSpPr>
        <p:spPr>
          <a:xfrm>
            <a:off x="4055640" y="548728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/>
          <p:cNvSpPr/>
          <p:nvPr/>
        </p:nvSpPr>
        <p:spPr>
          <a:xfrm>
            <a:off x="3437038" y="548728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/>
          <p:cNvSpPr/>
          <p:nvPr/>
        </p:nvSpPr>
        <p:spPr>
          <a:xfrm>
            <a:off x="4679832" y="692696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/>
          <p:cNvSpPr/>
          <p:nvPr/>
        </p:nvSpPr>
        <p:spPr>
          <a:xfrm>
            <a:off x="5257296" y="954249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/>
          <p:cNvSpPr/>
          <p:nvPr/>
        </p:nvSpPr>
        <p:spPr>
          <a:xfrm>
            <a:off x="5751574" y="1377943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/>
          <p:cNvSpPr/>
          <p:nvPr/>
        </p:nvSpPr>
        <p:spPr>
          <a:xfrm>
            <a:off x="6142630" y="1864535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/>
          <p:cNvSpPr/>
          <p:nvPr/>
        </p:nvSpPr>
        <p:spPr>
          <a:xfrm>
            <a:off x="6426870" y="2440600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/>
          <p:cNvSpPr/>
          <p:nvPr/>
        </p:nvSpPr>
        <p:spPr>
          <a:xfrm>
            <a:off x="6560982" y="3037931"/>
            <a:ext cx="432000" cy="43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899592" y="6170294"/>
            <a:ext cx="5940000" cy="4270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CORPS ELECTORAL (CITOYENS)</a:t>
            </a:r>
            <a:endParaRPr lang="fr-FR" b="1" dirty="0"/>
          </a:p>
        </p:txBody>
      </p:sp>
      <p:cxnSp>
        <p:nvCxnSpPr>
          <p:cNvPr id="36" name="Connecteur droit avec flèche 35"/>
          <p:cNvCxnSpPr/>
          <p:nvPr/>
        </p:nvCxnSpPr>
        <p:spPr>
          <a:xfrm rot="5400000" flipH="1" flipV="1">
            <a:off x="-197286" y="4905024"/>
            <a:ext cx="2520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/>
          <p:cNvCxnSpPr/>
          <p:nvPr/>
        </p:nvCxnSpPr>
        <p:spPr>
          <a:xfrm rot="5400000" flipH="1" flipV="1">
            <a:off x="5363438" y="4868222"/>
            <a:ext cx="2592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ZoneTexte 37"/>
          <p:cNvSpPr txBox="1"/>
          <p:nvPr/>
        </p:nvSpPr>
        <p:spPr>
          <a:xfrm>
            <a:off x="707096" y="3645024"/>
            <a:ext cx="369332" cy="2472793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fr-FR" sz="1200" b="1" dirty="0" smtClean="0">
                <a:solidFill>
                  <a:schemeClr val="accent1"/>
                </a:solidFill>
                <a:latin typeface="+mn-lt"/>
              </a:rPr>
              <a:t>Elit les membres de l’Assemblée</a:t>
            </a:r>
            <a:endParaRPr lang="fr-FR" sz="12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6650940" y="3645024"/>
            <a:ext cx="369332" cy="2472793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fr-FR" sz="1200" b="1" dirty="0" smtClean="0">
                <a:solidFill>
                  <a:schemeClr val="accent1"/>
                </a:solidFill>
                <a:latin typeface="+mn-lt"/>
              </a:rPr>
              <a:t>Elit les membres de l’Assemblée</a:t>
            </a:r>
            <a:endParaRPr lang="fr-FR" sz="1200" b="1" dirty="0">
              <a:solidFill>
                <a:schemeClr val="accent1"/>
              </a:solidFill>
              <a:latin typeface="+mn-lt"/>
            </a:endParaRPr>
          </a:p>
        </p:txBody>
      </p:sp>
      <p:cxnSp>
        <p:nvCxnSpPr>
          <p:cNvPr id="45" name="Connecteur droit avec flèche 44"/>
          <p:cNvCxnSpPr/>
          <p:nvPr/>
        </p:nvCxnSpPr>
        <p:spPr>
          <a:xfrm rot="16320000" flipH="1">
            <a:off x="3568091" y="3920141"/>
            <a:ext cx="584624" cy="172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2483768" y="4221088"/>
            <a:ext cx="2772000" cy="468000"/>
          </a:xfrm>
          <a:prstGeom prst="rect">
            <a:avLst/>
          </a:prstGeom>
          <a:solidFill>
            <a:srgbClr val="FFD9D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2"/>
                </a:solidFill>
              </a:rPr>
              <a:t>Membres du gouvernement</a:t>
            </a:r>
            <a:endParaRPr lang="fr-FR" sz="1400" b="1" dirty="0">
              <a:solidFill>
                <a:schemeClr val="tx2"/>
              </a:solidFill>
            </a:endParaRPr>
          </a:p>
        </p:txBody>
      </p:sp>
      <p:sp>
        <p:nvSpPr>
          <p:cNvPr id="47" name="ZoneTexte 46"/>
          <p:cNvSpPr txBox="1"/>
          <p:nvPr/>
        </p:nvSpPr>
        <p:spPr>
          <a:xfrm>
            <a:off x="3527300" y="3643869"/>
            <a:ext cx="369332" cy="590867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fr-FR" sz="1200" b="1" dirty="0" smtClean="0">
                <a:solidFill>
                  <a:schemeClr val="accent1"/>
                </a:solidFill>
                <a:latin typeface="+mn-lt"/>
              </a:rPr>
              <a:t>Choisit</a:t>
            </a:r>
            <a:endParaRPr lang="fr-FR" sz="12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7112853" y="381000"/>
            <a:ext cx="354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©</a:t>
            </a:r>
            <a:endParaRPr lang="en-US" dirty="0"/>
          </a:p>
        </p:txBody>
      </p:sp>
      <p:cxnSp>
        <p:nvCxnSpPr>
          <p:cNvPr id="59" name="Connecteur droit avec flèche 58"/>
          <p:cNvCxnSpPr/>
          <p:nvPr/>
        </p:nvCxnSpPr>
        <p:spPr>
          <a:xfrm rot="-960000">
            <a:off x="1677984" y="2689898"/>
            <a:ext cx="375226" cy="307054"/>
          </a:xfrm>
          <a:prstGeom prst="straightConnector1">
            <a:avLst/>
          </a:prstGeom>
          <a:ln>
            <a:solidFill>
              <a:schemeClr val="accent1"/>
            </a:solidFill>
            <a:prstDash val="soli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cteur droit avec flèche 60"/>
          <p:cNvCxnSpPr/>
          <p:nvPr/>
        </p:nvCxnSpPr>
        <p:spPr>
          <a:xfrm rot="15540000" flipH="1">
            <a:off x="2751286" y="1577307"/>
            <a:ext cx="451807" cy="122747"/>
          </a:xfrm>
          <a:prstGeom prst="straightConnector1">
            <a:avLst/>
          </a:prstGeom>
          <a:ln>
            <a:solidFill>
              <a:schemeClr val="accent1"/>
            </a:solidFill>
            <a:prstDash val="soli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Connecteur droit avec flèche 62"/>
          <p:cNvCxnSpPr/>
          <p:nvPr/>
        </p:nvCxnSpPr>
        <p:spPr>
          <a:xfrm rot="5640000">
            <a:off x="4540273" y="1544775"/>
            <a:ext cx="459319" cy="180200"/>
          </a:xfrm>
          <a:prstGeom prst="straightConnector1">
            <a:avLst/>
          </a:prstGeom>
          <a:ln>
            <a:solidFill>
              <a:schemeClr val="accent1"/>
            </a:solidFill>
            <a:prstDash val="soli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Connecteur droit avec flèche 64"/>
          <p:cNvCxnSpPr/>
          <p:nvPr/>
        </p:nvCxnSpPr>
        <p:spPr>
          <a:xfrm rot="10800000" flipV="1">
            <a:off x="5689297" y="2644132"/>
            <a:ext cx="470631" cy="228468"/>
          </a:xfrm>
          <a:prstGeom prst="straightConnector1">
            <a:avLst/>
          </a:prstGeom>
          <a:ln>
            <a:solidFill>
              <a:schemeClr val="accent1"/>
            </a:solidFill>
            <a:prstDash val="soli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cteur droit avec flèche 42"/>
          <p:cNvCxnSpPr/>
          <p:nvPr/>
        </p:nvCxnSpPr>
        <p:spPr>
          <a:xfrm>
            <a:off x="4679832" y="5145100"/>
            <a:ext cx="648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ZoneTexte 43"/>
          <p:cNvSpPr txBox="1"/>
          <p:nvPr/>
        </p:nvSpPr>
        <p:spPr>
          <a:xfrm>
            <a:off x="5255768" y="4942352"/>
            <a:ext cx="1420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Elisent</a:t>
            </a:r>
            <a:endParaRPr lang="fr-FR" sz="1400" dirty="0"/>
          </a:p>
        </p:txBody>
      </p:sp>
      <p:cxnSp>
        <p:nvCxnSpPr>
          <p:cNvPr id="55" name="Connecteur droit avec flèche 54"/>
          <p:cNvCxnSpPr/>
          <p:nvPr/>
        </p:nvCxnSpPr>
        <p:spPr>
          <a:xfrm>
            <a:off x="4696170" y="5500702"/>
            <a:ext cx="648000" cy="1588"/>
          </a:xfrm>
          <a:prstGeom prst="straightConnector1">
            <a:avLst/>
          </a:prstGeom>
          <a:ln>
            <a:solidFill>
              <a:schemeClr val="tx2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ZoneTexte 56"/>
          <p:cNvSpPr txBox="1"/>
          <p:nvPr/>
        </p:nvSpPr>
        <p:spPr>
          <a:xfrm>
            <a:off x="5270944" y="5335801"/>
            <a:ext cx="11695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Investissent</a:t>
            </a:r>
            <a:endParaRPr lang="fr-FR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21" grpId="0" animBg="1"/>
      <p:bldP spid="22" grpId="0" animBg="1"/>
      <p:bldP spid="39" grpId="0"/>
      <p:bldP spid="18" grpId="0" animBg="1"/>
      <p:bldP spid="19" grpId="0" animBg="1"/>
      <p:bldP spid="23" grpId="0" animBg="1"/>
      <p:bldP spid="24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8" grpId="0"/>
      <p:bldP spid="41" grpId="0"/>
      <p:bldP spid="46" grpId="0" animBg="1"/>
      <p:bldP spid="47" grpId="0"/>
      <p:bldP spid="44" grpId="0"/>
      <p:bldP spid="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979613" y="315913"/>
            <a:ext cx="5688012" cy="534987"/>
          </a:xfrm>
        </p:spPr>
        <p:txBody>
          <a:bodyPr anchor="t"/>
          <a:lstStyle/>
          <a:p>
            <a:pPr algn="l" eaLnBrk="1" hangingPunct="1"/>
            <a:r>
              <a:rPr lang="fr-FR" sz="2000" b="1" dirty="0" smtClean="0">
                <a:ea typeface="ＭＳ Ｐゴシック" charset="-128"/>
              </a:rPr>
              <a:t>Premiers pas pour comprendre la politique</a:t>
            </a:r>
          </a:p>
        </p:txBody>
      </p:sp>
      <p:sp>
        <p:nvSpPr>
          <p:cNvPr id="21507" name="Subtitle 2"/>
          <p:cNvSpPr>
            <a:spLocks noGrp="1"/>
          </p:cNvSpPr>
          <p:nvPr>
            <p:ph type="body" idx="1"/>
          </p:nvPr>
        </p:nvSpPr>
        <p:spPr>
          <a:xfrm>
            <a:off x="3419872" y="4987925"/>
            <a:ext cx="5436000" cy="1320800"/>
          </a:xfrm>
        </p:spPr>
        <p:txBody>
          <a:bodyPr anchor="ctr">
            <a:noAutofit/>
          </a:bodyPr>
          <a:lstStyle/>
          <a:p>
            <a:pPr eaLnBrk="1" hangingPunct="1"/>
            <a:r>
              <a:rPr lang="fr-FR" sz="4400" b="1" dirty="0" smtClean="0">
                <a:ea typeface="ＭＳ Ｐゴシック" charset="-128"/>
              </a:rPr>
              <a:t>Les partis politiques</a:t>
            </a:r>
          </a:p>
        </p:txBody>
      </p:sp>
      <p:sp>
        <p:nvSpPr>
          <p:cNvPr id="21509" name="AutoShape 6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1510" name="AutoShape 8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21511" name="Image 7" descr="C:\Users\Myriam\AppData\Local\Microsoft\Windows\Temporary Internet Files\Content.Word\167918_192519130758294_192506310759576_761787_269183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0838" y="1324719"/>
            <a:ext cx="5759450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1115616" y="5076021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707188" cy="1347788"/>
          </a:xfrm>
        </p:spPr>
        <p:txBody>
          <a:bodyPr/>
          <a:lstStyle/>
          <a:p>
            <a:pPr eaLnBrk="1" hangingPunct="1"/>
            <a:r>
              <a:rPr lang="fr-FR" sz="3200" b="1" dirty="0" smtClean="0">
                <a:ea typeface="ＭＳ Ｐゴシック" pitchFamily="34" charset="-128"/>
              </a:rPr>
              <a:t>Qu’est-ce qu’un parti politique </a:t>
            </a:r>
            <a:br>
              <a:rPr lang="fr-FR" sz="3200" b="1" dirty="0" smtClean="0">
                <a:ea typeface="ＭＳ Ｐゴシック" pitchFamily="34" charset="-128"/>
              </a:rPr>
            </a:br>
            <a:r>
              <a:rPr lang="fr-FR" sz="3200" b="1" dirty="0" smtClean="0">
                <a:ea typeface="ＭＳ Ｐゴシック" pitchFamily="34" charset="-128"/>
              </a:rPr>
              <a:t>(</a:t>
            </a:r>
            <a:r>
              <a:rPr lang="ar-SA" sz="3200" b="1" dirty="0" smtClean="0"/>
              <a:t>حــزب</a:t>
            </a:r>
            <a:r>
              <a:rPr lang="ar-TN" sz="3200" b="1" dirty="0" smtClean="0"/>
              <a:t> سياسي</a:t>
            </a:r>
            <a:r>
              <a:rPr lang="fr-FR" sz="3200" b="1" dirty="0" smtClean="0">
                <a:ea typeface="ＭＳ Ｐゴシック" pitchFamily="34" charset="-128"/>
              </a:rPr>
              <a:t>) ?</a:t>
            </a:r>
          </a:p>
        </p:txBody>
      </p:sp>
      <p:sp>
        <p:nvSpPr>
          <p:cNvPr id="22531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535079" y="225413"/>
            <a:ext cx="4248471" cy="8207375"/>
          </a:xfrm>
        </p:spPr>
        <p:txBody>
          <a:bodyPr/>
          <a:lstStyle/>
          <a:p>
            <a:pPr algn="just" eaLnBrk="1" hangingPunct="1"/>
            <a:r>
              <a:rPr lang="fr-FR" sz="2200" dirty="0" smtClean="0">
                <a:ea typeface="ＭＳ Ｐゴシック" pitchFamily="34" charset="-128"/>
              </a:rPr>
              <a:t>C’est un groupe de personnes qui partagent les mêmes opinions et qui s'associent dans une</a:t>
            </a:r>
            <a:r>
              <a:rPr lang="fr-FR" sz="2200" b="1" dirty="0" smtClean="0">
                <a:ea typeface="ＭＳ Ｐゴシック" pitchFamily="34" charset="-128"/>
              </a:rPr>
              <a:t> organisation</a:t>
            </a:r>
            <a:r>
              <a:rPr lang="fr-FR" sz="2200" dirty="0" smtClean="0">
                <a:ea typeface="ＭＳ Ｐゴシック" pitchFamily="34" charset="-128"/>
              </a:rPr>
              <a:t>.</a:t>
            </a:r>
          </a:p>
          <a:p>
            <a:pPr algn="just" eaLnBrk="1" hangingPunct="1">
              <a:spcBef>
                <a:spcPts val="2400"/>
              </a:spcBef>
            </a:pPr>
            <a:r>
              <a:rPr lang="fr-FR" sz="2200" dirty="0" smtClean="0">
                <a:ea typeface="ＭＳ Ｐゴシック" pitchFamily="34" charset="-128"/>
              </a:rPr>
              <a:t>Son objectif est d'</a:t>
            </a:r>
            <a:r>
              <a:rPr lang="fr-FR" sz="2200" b="1" dirty="0" smtClean="0">
                <a:ea typeface="ＭＳ Ｐゴシック" pitchFamily="34" charset="-128"/>
              </a:rPr>
              <a:t>exercer le pouvoir</a:t>
            </a:r>
            <a:r>
              <a:rPr lang="fr-FR" sz="2200" dirty="0" smtClean="0">
                <a:ea typeface="ＭＳ Ｐゴシック" pitchFamily="34" charset="-128"/>
              </a:rPr>
              <a:t> et de </a:t>
            </a:r>
            <a:r>
              <a:rPr lang="fr-FR" sz="2200" b="1" dirty="0" smtClean="0">
                <a:ea typeface="ＭＳ Ｐゴシック" pitchFamily="34" charset="-128"/>
              </a:rPr>
              <a:t>mettre en œuvre un projet politique</a:t>
            </a:r>
            <a:r>
              <a:rPr lang="fr-FR" sz="2200" dirty="0" smtClean="0">
                <a:ea typeface="ＭＳ Ｐゴシック" pitchFamily="34" charset="-128"/>
              </a:rPr>
              <a:t> ou un programme commun. </a:t>
            </a:r>
          </a:p>
          <a:p>
            <a:pPr algn="just" eaLnBrk="1" hangingPunct="1">
              <a:spcBef>
                <a:spcPts val="2400"/>
              </a:spcBef>
            </a:pPr>
            <a:r>
              <a:rPr lang="fr-FR" sz="2200" dirty="0" smtClean="0">
                <a:ea typeface="ＭＳ Ｐゴシック" pitchFamily="34" charset="-128"/>
              </a:rPr>
              <a:t>En Tunisie, une </a:t>
            </a:r>
            <a:r>
              <a:rPr lang="fr-FR" sz="2200" b="1" dirty="0" smtClean="0">
                <a:ea typeface="ＭＳ Ｐゴシック" pitchFamily="34" charset="-128"/>
              </a:rPr>
              <a:t>nouvelle loi</a:t>
            </a:r>
            <a:r>
              <a:rPr lang="fr-FR" sz="2200" dirty="0" smtClean="0">
                <a:ea typeface="ＭＳ Ｐゴシック" pitchFamily="34" charset="-128"/>
              </a:rPr>
              <a:t> sur les partis politiques va être promulguée. Elle devra notamment définir :</a:t>
            </a:r>
            <a:endParaRPr lang="fr-FR" sz="3000" dirty="0" smtClean="0">
              <a:ea typeface="ＭＳ Ｐゴシック" pitchFamily="34" charset="-128"/>
            </a:endParaRPr>
          </a:p>
          <a:p>
            <a:pPr marL="450850" indent="-273050" algn="just" eaLnBrk="1" hangingPunct="1">
              <a:spcBef>
                <a:spcPts val="1200"/>
              </a:spcBef>
              <a:buClrTx/>
              <a:buFont typeface="Arial" pitchFamily="34" charset="0"/>
              <a:buChar char="•"/>
            </a:pPr>
            <a:r>
              <a:rPr lang="fr-FR" sz="1800" dirty="0" smtClean="0">
                <a:ea typeface="ＭＳ Ｐゴシック" pitchFamily="34" charset="-128"/>
              </a:rPr>
              <a:t>Leur </a:t>
            </a:r>
            <a:r>
              <a:rPr lang="fr-FR" sz="1800" b="1" dirty="0" smtClean="0">
                <a:ea typeface="ＭＳ Ｐゴシック" pitchFamily="34" charset="-128"/>
              </a:rPr>
              <a:t>code de déontologie </a:t>
            </a:r>
            <a:r>
              <a:rPr lang="fr-FR" sz="1800" dirty="0" smtClean="0">
                <a:ea typeface="ＭＳ Ｐゴシック" pitchFamily="34" charset="-128"/>
              </a:rPr>
              <a:t>: selon l’ancienne loi 88-32 (art.2), les partis doivent </a:t>
            </a:r>
            <a:r>
              <a:rPr lang="fr-FR" sz="1800" dirty="0" smtClean="0"/>
              <a:t>bannir toute violence, fanatisme, racisme et discrimination.</a:t>
            </a:r>
          </a:p>
          <a:p>
            <a:pPr marL="450850" indent="-273050" algn="just" eaLnBrk="1" hangingPunct="1">
              <a:spcBef>
                <a:spcPts val="1200"/>
              </a:spcBef>
              <a:buClrTx/>
              <a:buFont typeface="Arial" pitchFamily="34" charset="0"/>
              <a:buChar char="•"/>
            </a:pPr>
            <a:r>
              <a:rPr lang="fr-FR" sz="1800" dirty="0" smtClean="0"/>
              <a:t>Leur </a:t>
            </a:r>
            <a:r>
              <a:rPr lang="fr-FR" sz="1800" b="1" dirty="0" smtClean="0"/>
              <a:t>mode de financement </a:t>
            </a:r>
            <a:r>
              <a:rPr lang="fr-FR" sz="1800" dirty="0" smtClean="0"/>
              <a:t>: </a:t>
            </a:r>
            <a:r>
              <a:rPr lang="fr-FR" sz="1800" dirty="0" smtClean="0">
                <a:ea typeface="ＭＳ Ｐゴシック" pitchFamily="34" charset="-128"/>
              </a:rPr>
              <a:t>selon l’ancienne loi 88-32 (art.16), les partis ne doivent recevoir aucune aide de l’étranger.</a:t>
            </a:r>
          </a:p>
        </p:txBody>
      </p:sp>
      <p:pic>
        <p:nvPicPr>
          <p:cNvPr id="5" name="Image 4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395536" y="425450"/>
            <a:ext cx="6912768" cy="1347788"/>
          </a:xfrm>
        </p:spPr>
        <p:txBody>
          <a:bodyPr anchor="ctr"/>
          <a:lstStyle/>
          <a:p>
            <a:pPr eaLnBrk="1" hangingPunct="1"/>
            <a:r>
              <a:rPr lang="fr-FR" sz="3200" b="1" dirty="0" smtClean="0">
                <a:ea typeface="ＭＳ Ｐゴシック" pitchFamily="34" charset="-128"/>
              </a:rPr>
              <a:t>Qu’est-ce que le monopartisme ?</a:t>
            </a:r>
          </a:p>
        </p:txBody>
      </p:sp>
      <p:sp>
        <p:nvSpPr>
          <p:cNvPr id="23555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394272" y="171450"/>
            <a:ext cx="4546600" cy="8305800"/>
          </a:xfrm>
        </p:spPr>
        <p:txBody>
          <a:bodyPr/>
          <a:lstStyle/>
          <a:p>
            <a:pPr marL="0" indent="0" algn="just">
              <a:spcBef>
                <a:spcPts val="2400"/>
              </a:spcBef>
              <a:buFont typeface="Wingdings 2" pitchFamily="-65" charset="2"/>
              <a:buNone/>
              <a:defRPr/>
            </a:pPr>
            <a:r>
              <a:rPr lang="fr-FR" dirty="0" smtClean="0"/>
              <a:t>Situation d’un Etat où </a:t>
            </a:r>
            <a:r>
              <a:rPr lang="fr-FR" b="1" dirty="0" smtClean="0"/>
              <a:t>un seul parti exerce le pouvoir effectif</a:t>
            </a:r>
            <a:r>
              <a:rPr lang="fr-FR" dirty="0" smtClean="0"/>
              <a:t>. Plusieurs cas de figures sont possibles : </a:t>
            </a:r>
          </a:p>
          <a:p>
            <a:pPr algn="just">
              <a:spcBef>
                <a:spcPts val="2400"/>
              </a:spcBef>
              <a:buFont typeface="Wingdings 2" pitchFamily="-65" charset="2"/>
              <a:buChar char="¡"/>
              <a:defRPr/>
            </a:pPr>
            <a:r>
              <a:rPr lang="fr-FR" dirty="0" smtClean="0"/>
              <a:t>La loi n'autorise l’existence que d’un seul parti, celui du gouvernement (</a:t>
            </a:r>
            <a:r>
              <a:rPr lang="fr-FR" b="1" dirty="0" smtClean="0"/>
              <a:t>parti unique</a:t>
            </a:r>
            <a:r>
              <a:rPr lang="fr-FR" dirty="0" smtClean="0"/>
              <a:t>). </a:t>
            </a:r>
            <a:r>
              <a:rPr lang="fr-FR" dirty="0" smtClean="0">
                <a:solidFill>
                  <a:schemeClr val="accent1"/>
                </a:solidFill>
              </a:rPr>
              <a:t>Exemple : l’URSS avant 1991</a:t>
            </a:r>
            <a:r>
              <a:rPr lang="fr-FR" dirty="0" smtClean="0"/>
              <a:t>.</a:t>
            </a:r>
            <a:endParaRPr lang="fr-FR" dirty="0" smtClean="0">
              <a:solidFill>
                <a:srgbClr val="FF0000"/>
              </a:solidFill>
            </a:endParaRPr>
          </a:p>
          <a:p>
            <a:pPr algn="just">
              <a:spcBef>
                <a:spcPts val="2400"/>
              </a:spcBef>
              <a:buFont typeface="Wingdings 2" pitchFamily="-65" charset="2"/>
              <a:buChar char="¡"/>
              <a:defRPr/>
            </a:pPr>
            <a:r>
              <a:rPr lang="fr-FR" dirty="0" smtClean="0"/>
              <a:t>Les </a:t>
            </a:r>
            <a:r>
              <a:rPr lang="fr-FR" b="1" dirty="0" smtClean="0"/>
              <a:t>partis minoritaires</a:t>
            </a:r>
            <a:r>
              <a:rPr lang="fr-FR" dirty="0" smtClean="0"/>
              <a:t> peuvent être </a:t>
            </a:r>
            <a:r>
              <a:rPr lang="fr-FR" b="1" dirty="0" smtClean="0"/>
              <a:t>tolérés</a:t>
            </a:r>
            <a:r>
              <a:rPr lang="fr-FR" dirty="0" smtClean="0"/>
              <a:t> s'ils ne remettent pas en question la domination du parti au pouvoir. </a:t>
            </a:r>
            <a:r>
              <a:rPr lang="fr-FR" dirty="0" smtClean="0">
                <a:solidFill>
                  <a:schemeClr val="accent1"/>
                </a:solidFill>
              </a:rPr>
              <a:t>Exemple : la Tunisie avec le RCD avant le 14/01/2011</a:t>
            </a:r>
            <a:r>
              <a:rPr lang="fr-FR" dirty="0" smtClean="0"/>
              <a:t>.</a:t>
            </a:r>
          </a:p>
          <a:p>
            <a:pPr algn="just">
              <a:spcBef>
                <a:spcPts val="2400"/>
              </a:spcBef>
              <a:buFont typeface="Wingdings 2" pitchFamily="-65" charset="2"/>
              <a:buChar char="¡"/>
              <a:defRPr/>
            </a:pPr>
            <a:r>
              <a:rPr lang="fr-FR" dirty="0" smtClean="0"/>
              <a:t>Un parti défend un programme suffisamment </a:t>
            </a:r>
            <a:r>
              <a:rPr lang="fr-FR" b="1" dirty="0" smtClean="0"/>
              <a:t>consensuel</a:t>
            </a:r>
            <a:r>
              <a:rPr lang="fr-FR" dirty="0" smtClean="0"/>
              <a:t> pour que la majorité des électeurs l'accepte, sur une longue période, dans le respect des règles démocratiques. </a:t>
            </a:r>
            <a:r>
              <a:rPr lang="fr-FR" dirty="0" smtClean="0">
                <a:solidFill>
                  <a:schemeClr val="accent1"/>
                </a:solidFill>
              </a:rPr>
              <a:t>Exemple : Parti social démocrate en Suède, Parti libéral démocrate au Japon</a:t>
            </a:r>
            <a:r>
              <a:rPr lang="fr-FR" dirty="0" smtClean="0"/>
              <a:t>.</a:t>
            </a:r>
          </a:p>
          <a:p>
            <a:pPr algn="just">
              <a:spcBef>
                <a:spcPts val="2400"/>
              </a:spcBef>
              <a:buFont typeface="Wingdings 2" pitchFamily="-65" charset="2"/>
              <a:buChar char="¡"/>
              <a:defRPr/>
            </a:pPr>
            <a:endParaRPr lang="fr-FR" dirty="0"/>
          </a:p>
        </p:txBody>
      </p:sp>
      <p:pic>
        <p:nvPicPr>
          <p:cNvPr id="5" name="Image 4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747155" y="19979"/>
            <a:ext cx="3828257" cy="8318377"/>
          </a:xfrm>
        </p:spPr>
        <p:txBody>
          <a:bodyPr/>
          <a:lstStyle/>
          <a:p>
            <a:pPr marL="0" indent="0" algn="just">
              <a:spcBef>
                <a:spcPts val="3000"/>
              </a:spcBef>
              <a:buFont typeface="Wingdings 2" pitchFamily="-65" charset="2"/>
              <a:buNone/>
              <a:defRPr/>
            </a:pPr>
            <a:r>
              <a:rPr lang="fr-FR" dirty="0" smtClean="0"/>
              <a:t>Situation politique où </a:t>
            </a:r>
            <a:r>
              <a:rPr lang="fr-FR" b="1" dirty="0" smtClean="0"/>
              <a:t>seulement deux partis politiques sont en mesure d’obtenir la majorité et de gouverner en alternance</a:t>
            </a:r>
            <a:r>
              <a:rPr lang="fr-FR" dirty="0" smtClean="0"/>
              <a:t>. </a:t>
            </a:r>
          </a:p>
          <a:p>
            <a:pPr algn="just">
              <a:spcBef>
                <a:spcPts val="3000"/>
              </a:spcBef>
              <a:buFont typeface="Wingdings 2" pitchFamily="-65" charset="2"/>
              <a:buChar char="¡"/>
              <a:defRPr/>
            </a:pPr>
            <a:r>
              <a:rPr lang="fr-FR" dirty="0" smtClean="0"/>
              <a:t>C’est le cas des pays de tradition anglo-saxonne. </a:t>
            </a:r>
            <a:r>
              <a:rPr lang="fr-FR" dirty="0" smtClean="0">
                <a:solidFill>
                  <a:schemeClr val="accent1"/>
                </a:solidFill>
              </a:rPr>
              <a:t>Exemple : les Etats-Unis avec les Démocrates contre les Républicains</a:t>
            </a:r>
            <a:r>
              <a:rPr lang="fr-FR" dirty="0" smtClean="0"/>
              <a:t>. </a:t>
            </a:r>
          </a:p>
          <a:p>
            <a:pPr algn="just">
              <a:spcBef>
                <a:spcPts val="3000"/>
              </a:spcBef>
              <a:buFont typeface="Wingdings 2" pitchFamily="-65" charset="2"/>
              <a:buChar char="¡"/>
              <a:defRPr/>
            </a:pPr>
            <a:r>
              <a:rPr lang="fr-FR" dirty="0" smtClean="0"/>
              <a:t>Quand il existe de nombreuses tendances politiques, on assiste souvent à une </a:t>
            </a:r>
            <a:r>
              <a:rPr lang="fr-FR" b="1" dirty="0" smtClean="0"/>
              <a:t>bipolarisation</a:t>
            </a:r>
            <a:r>
              <a:rPr lang="fr-FR" dirty="0" smtClean="0"/>
              <a:t>, c'est-à-dire à des alliances électorales avec les deux principaux partis, seul moyen pour les petits partis d'accéder au gouvernement. </a:t>
            </a:r>
            <a:r>
              <a:rPr lang="fr-FR" dirty="0" smtClean="0">
                <a:solidFill>
                  <a:schemeClr val="accent1"/>
                </a:solidFill>
              </a:rPr>
              <a:t>Exemple : la France autour de l'UMP et du Parti Socialiste</a:t>
            </a:r>
            <a:r>
              <a:rPr lang="fr-FR" dirty="0" smtClean="0"/>
              <a:t>.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5536" y="425450"/>
            <a:ext cx="6912768" cy="1347788"/>
          </a:xfrm>
        </p:spPr>
        <p:txBody>
          <a:bodyPr anchor="ctr"/>
          <a:lstStyle/>
          <a:p>
            <a:pPr eaLnBrk="1" hangingPunct="1"/>
            <a:r>
              <a:rPr lang="fr-FR" sz="3200" b="1" dirty="0" smtClean="0">
                <a:ea typeface="ＭＳ Ｐゴシック" pitchFamily="34" charset="-128"/>
              </a:rPr>
              <a:t>Qu’est-ce que le bipartisme ?</a:t>
            </a:r>
          </a:p>
        </p:txBody>
      </p:sp>
      <p:pic>
        <p:nvPicPr>
          <p:cNvPr id="5" name="Image 4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413794" y="248144"/>
            <a:ext cx="4392613" cy="8305802"/>
          </a:xfrm>
        </p:spPr>
        <p:txBody>
          <a:bodyPr/>
          <a:lstStyle/>
          <a:p>
            <a:pPr marL="0" indent="0" algn="just">
              <a:buFont typeface="Wingdings 2" pitchFamily="-65" charset="2"/>
              <a:buNone/>
              <a:defRPr/>
            </a:pPr>
            <a:r>
              <a:rPr lang="fr-FR" dirty="0" smtClean="0"/>
              <a:t>Situation où </a:t>
            </a:r>
            <a:r>
              <a:rPr lang="fr-FR" b="1" dirty="0" smtClean="0"/>
              <a:t>plus de deux partis politiques coexistent</a:t>
            </a:r>
            <a:r>
              <a:rPr lang="fr-FR" dirty="0" smtClean="0"/>
              <a:t>. C’est le cas :</a:t>
            </a:r>
          </a:p>
          <a:p>
            <a:pPr algn="just">
              <a:spcBef>
                <a:spcPts val="3000"/>
              </a:spcBef>
              <a:buFont typeface="Wingdings 2" pitchFamily="-65" charset="2"/>
              <a:buChar char="¡"/>
              <a:defRPr/>
            </a:pPr>
            <a:r>
              <a:rPr lang="fr-FR" dirty="0" smtClean="0"/>
              <a:t>Au </a:t>
            </a:r>
            <a:r>
              <a:rPr lang="fr-FR" dirty="0" smtClean="0">
                <a:solidFill>
                  <a:schemeClr val="accent1"/>
                </a:solidFill>
              </a:rPr>
              <a:t>Canada</a:t>
            </a:r>
            <a:r>
              <a:rPr lang="fr-FR" dirty="0" smtClean="0"/>
              <a:t> ou au </a:t>
            </a:r>
            <a:r>
              <a:rPr lang="fr-FR" dirty="0" smtClean="0">
                <a:solidFill>
                  <a:schemeClr val="accent1"/>
                </a:solidFill>
              </a:rPr>
              <a:t>Royaume-Uni</a:t>
            </a:r>
            <a:r>
              <a:rPr lang="fr-FR" dirty="0" smtClean="0"/>
              <a:t> où il existe, à côté des 2 partis dominants, un troisième parti possédant un certain poids électoral mais n’ayant encore jamais exercé le pouvoir. </a:t>
            </a:r>
          </a:p>
          <a:p>
            <a:pPr algn="just">
              <a:spcBef>
                <a:spcPts val="3000"/>
              </a:spcBef>
              <a:buFont typeface="Wingdings 2" pitchFamily="-65" charset="2"/>
              <a:buChar char="¡"/>
              <a:defRPr/>
            </a:pPr>
            <a:r>
              <a:rPr lang="fr-FR" dirty="0" smtClean="0"/>
              <a:t>En </a:t>
            </a:r>
            <a:r>
              <a:rPr lang="fr-FR" dirty="0" smtClean="0">
                <a:solidFill>
                  <a:schemeClr val="accent1"/>
                </a:solidFill>
              </a:rPr>
              <a:t>Finlande</a:t>
            </a:r>
            <a:r>
              <a:rPr lang="fr-FR" dirty="0" smtClean="0"/>
              <a:t>, où il existe un système tripartite stable, dans lequel chacun a pu arriver alternativement en tête des élections. </a:t>
            </a:r>
          </a:p>
          <a:p>
            <a:pPr algn="just">
              <a:spcBef>
                <a:spcPts val="3000"/>
              </a:spcBef>
              <a:defRPr/>
            </a:pPr>
            <a:r>
              <a:rPr lang="fr-FR" dirty="0" smtClean="0"/>
              <a:t>Il est rare que 4 partis coexistent et forment des gouvernements indépendants, car dans ce cas le multipartisme serait </a:t>
            </a:r>
            <a:r>
              <a:rPr lang="fr-FR" b="1" dirty="0" smtClean="0"/>
              <a:t>source d'instabilité gouvernementale</a:t>
            </a:r>
            <a:r>
              <a:rPr lang="fr-FR" dirty="0" smtClean="0"/>
              <a:t>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5536" y="425450"/>
            <a:ext cx="6912768" cy="1347788"/>
          </a:xfrm>
        </p:spPr>
        <p:txBody>
          <a:bodyPr anchor="ctr"/>
          <a:lstStyle/>
          <a:p>
            <a:pPr eaLnBrk="1" hangingPunct="1"/>
            <a:r>
              <a:rPr lang="fr-FR" sz="3200" b="1" dirty="0" smtClean="0">
                <a:ea typeface="ＭＳ Ｐゴシック" pitchFamily="34" charset="-128"/>
              </a:rPr>
              <a:t>Qu’est-ce que le multipartisme ?</a:t>
            </a:r>
          </a:p>
        </p:txBody>
      </p:sp>
      <p:pic>
        <p:nvPicPr>
          <p:cNvPr id="5" name="Image 4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707188" cy="1347788"/>
          </a:xfrm>
        </p:spPr>
        <p:txBody>
          <a:bodyPr/>
          <a:lstStyle/>
          <a:p>
            <a:pPr eaLnBrk="1" hangingPunct="1"/>
            <a:r>
              <a:rPr lang="fr-FR" sz="3200" b="1" dirty="0" smtClean="0">
                <a:ea typeface="ＭＳ Ｐゴシック" pitchFamily="34" charset="-128"/>
              </a:rPr>
              <a:t>Qu’est-ce qu’un échiquier politique ?</a:t>
            </a:r>
          </a:p>
        </p:txBody>
      </p:sp>
      <p:sp>
        <p:nvSpPr>
          <p:cNvPr id="35843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2615343" y="176199"/>
            <a:ext cx="4104455" cy="8305802"/>
          </a:xfrm>
        </p:spPr>
        <p:txBody>
          <a:bodyPr/>
          <a:lstStyle/>
          <a:p>
            <a:pPr algn="just">
              <a:spcBef>
                <a:spcPts val="3000"/>
              </a:spcBef>
            </a:pPr>
            <a:r>
              <a:rPr lang="fr-FR" dirty="0" smtClean="0">
                <a:ea typeface="ＭＳ Ｐゴシック" pitchFamily="34" charset="-128"/>
              </a:rPr>
              <a:t>C’est la </a:t>
            </a:r>
            <a:r>
              <a:rPr lang="fr-FR" b="1" dirty="0" smtClean="0">
                <a:ea typeface="ＭＳ Ｐゴシック" pitchFamily="34" charset="-128"/>
              </a:rPr>
              <a:t>représentation</a:t>
            </a:r>
            <a:r>
              <a:rPr lang="fr-FR" dirty="0" smtClean="0">
                <a:ea typeface="ＭＳ Ｐゴシック" pitchFamily="34" charset="-128"/>
              </a:rPr>
              <a:t> des partis politiques d’un Etat sur une échelle de positionnement. </a:t>
            </a:r>
          </a:p>
          <a:p>
            <a:pPr algn="just">
              <a:spcBef>
                <a:spcPts val="3000"/>
              </a:spcBef>
            </a:pPr>
            <a:r>
              <a:rPr lang="fr-FR" dirty="0" smtClean="0">
                <a:ea typeface="ＭＳ Ｐゴシック" pitchFamily="34" charset="-128"/>
              </a:rPr>
              <a:t>Il permet par exemple de classer les partis politiques, sur </a:t>
            </a:r>
            <a:r>
              <a:rPr lang="fr-FR" b="1" dirty="0" smtClean="0">
                <a:ea typeface="ＭＳ Ｐゴシック" pitchFamily="34" charset="-128"/>
              </a:rPr>
              <a:t>une seule dimension</a:t>
            </a:r>
            <a:r>
              <a:rPr lang="fr-FR" dirty="0" smtClean="0">
                <a:ea typeface="ＭＳ Ｐゴシック" pitchFamily="34" charset="-128"/>
              </a:rPr>
              <a:t>, de </a:t>
            </a:r>
            <a:r>
              <a:rPr lang="fr-FR" b="1" dirty="0" smtClean="0">
                <a:ea typeface="ＭＳ Ｐゴシック" pitchFamily="34" charset="-128"/>
              </a:rPr>
              <a:t>l'extrême gauche </a:t>
            </a:r>
            <a:r>
              <a:rPr lang="fr-FR" dirty="0" smtClean="0">
                <a:ea typeface="ＭＳ Ｐゴシック" pitchFamily="34" charset="-128"/>
              </a:rPr>
              <a:t>à </a:t>
            </a:r>
            <a:r>
              <a:rPr lang="fr-FR" b="1" dirty="0" smtClean="0">
                <a:ea typeface="ＭＳ Ｐゴシック" pitchFamily="34" charset="-128"/>
              </a:rPr>
              <a:t>l'extrême droite</a:t>
            </a:r>
            <a:r>
              <a:rPr lang="fr-FR" dirty="0" smtClean="0">
                <a:ea typeface="ＭＳ Ｐゴシック" pitchFamily="34" charset="-128"/>
              </a:rPr>
              <a:t>. </a:t>
            </a:r>
          </a:p>
          <a:p>
            <a:pPr algn="just">
              <a:spcBef>
                <a:spcPts val="3000"/>
              </a:spcBef>
            </a:pPr>
            <a:r>
              <a:rPr lang="fr-FR" dirty="0" smtClean="0">
                <a:ea typeface="ＭＳ Ｐゴシック" pitchFamily="34" charset="-128"/>
              </a:rPr>
              <a:t>Mais, il existe des échiquiers politiques à </a:t>
            </a:r>
            <a:r>
              <a:rPr lang="fr-FR" b="1" dirty="0" smtClean="0">
                <a:ea typeface="ＭＳ Ｐゴシック" pitchFamily="34" charset="-128"/>
              </a:rPr>
              <a:t>plusieurs dimensions</a:t>
            </a:r>
            <a:r>
              <a:rPr lang="fr-FR" dirty="0" smtClean="0">
                <a:ea typeface="ＭＳ Ｐゴシック" pitchFamily="34" charset="-128"/>
              </a:rPr>
              <a:t>, prenant en compte d’autres notions nationalistes, libérales, …</a:t>
            </a:r>
          </a:p>
          <a:p>
            <a:pPr algn="just">
              <a:spcBef>
                <a:spcPts val="3000"/>
              </a:spcBef>
            </a:pPr>
            <a:r>
              <a:rPr lang="fr-FR" dirty="0" smtClean="0">
                <a:ea typeface="ＭＳ Ｐゴシック" pitchFamily="34" charset="-128"/>
              </a:rPr>
              <a:t>Ce classement est le plus souvent le </a:t>
            </a:r>
            <a:r>
              <a:rPr lang="fr-FR" b="1" dirty="0" smtClean="0">
                <a:ea typeface="ＭＳ Ｐゴシック" pitchFamily="34" charset="-128"/>
              </a:rPr>
              <a:t>reflet d'une opinion </a:t>
            </a:r>
            <a:r>
              <a:rPr lang="fr-FR" dirty="0" smtClean="0">
                <a:ea typeface="ＭＳ Ｐゴシック" pitchFamily="34" charset="-128"/>
              </a:rPr>
              <a:t>commune ; certains partis refusent d'apparaître dans la case où ils sont généralement classés.</a:t>
            </a:r>
          </a:p>
        </p:txBody>
      </p:sp>
      <p:pic>
        <p:nvPicPr>
          <p:cNvPr id="5" name="Image 4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Connecteur droit 28"/>
          <p:cNvCxnSpPr/>
          <p:nvPr/>
        </p:nvCxnSpPr>
        <p:spPr>
          <a:xfrm rot="10800000" flipV="1">
            <a:off x="4605908" y="5696520"/>
            <a:ext cx="3024188" cy="0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/>
          <p:nvPr/>
        </p:nvCxnSpPr>
        <p:spPr>
          <a:xfrm>
            <a:off x="1581721" y="5696520"/>
            <a:ext cx="3024187" cy="0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Arc plein 7"/>
          <p:cNvSpPr/>
          <p:nvPr/>
        </p:nvSpPr>
        <p:spPr>
          <a:xfrm>
            <a:off x="1581546" y="3906356"/>
            <a:ext cx="6048772" cy="3599804"/>
          </a:xfrm>
          <a:prstGeom prst="blockArc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chemeClr val="tx1"/>
              </a:solidFill>
            </a:endParaRPr>
          </a:p>
        </p:txBody>
      </p:sp>
      <p:cxnSp>
        <p:nvCxnSpPr>
          <p:cNvPr id="12" name="Connecteur droit 11"/>
          <p:cNvCxnSpPr/>
          <p:nvPr/>
        </p:nvCxnSpPr>
        <p:spPr>
          <a:xfrm rot="16200000" flipH="1">
            <a:off x="3417664" y="4508277"/>
            <a:ext cx="1800225" cy="576262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/>
          <p:cNvCxnSpPr/>
          <p:nvPr/>
        </p:nvCxnSpPr>
        <p:spPr>
          <a:xfrm rot="5400000">
            <a:off x="3993927" y="4508276"/>
            <a:ext cx="1800225" cy="576263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>
            <a:off x="1797621" y="4975795"/>
            <a:ext cx="2808287" cy="720725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 rot="10800000" flipV="1">
            <a:off x="4605908" y="4975795"/>
            <a:ext cx="2736850" cy="720725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ZoneTexte 31"/>
          <p:cNvSpPr txBox="1"/>
          <p:nvPr/>
        </p:nvSpPr>
        <p:spPr>
          <a:xfrm>
            <a:off x="5613971" y="4328095"/>
            <a:ext cx="8509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latin typeface="+mj-lt"/>
                <a:ea typeface="ＭＳ Ｐゴシック" pitchFamily="-65" charset="-128"/>
              </a:rPr>
              <a:t>Droite</a:t>
            </a:r>
          </a:p>
        </p:txBody>
      </p:sp>
      <p:sp>
        <p:nvSpPr>
          <p:cNvPr id="33" name="ZoneTexte 32"/>
          <p:cNvSpPr txBox="1"/>
          <p:nvPr/>
        </p:nvSpPr>
        <p:spPr>
          <a:xfrm>
            <a:off x="6441058" y="5094858"/>
            <a:ext cx="12271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b="1" dirty="0">
                <a:solidFill>
                  <a:schemeClr val="bg1"/>
                </a:solidFill>
                <a:latin typeface="+mj-lt"/>
                <a:ea typeface="ＭＳ Ｐゴシック" pitchFamily="-65" charset="-128"/>
              </a:rPr>
              <a:t>Extrême droite</a:t>
            </a:r>
          </a:p>
        </p:txBody>
      </p:sp>
      <p:sp>
        <p:nvSpPr>
          <p:cNvPr id="34" name="ZoneTexte 33"/>
          <p:cNvSpPr txBox="1"/>
          <p:nvPr/>
        </p:nvSpPr>
        <p:spPr>
          <a:xfrm>
            <a:off x="1498363" y="5077395"/>
            <a:ext cx="12287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b="1" dirty="0">
                <a:solidFill>
                  <a:schemeClr val="bg1"/>
                </a:solidFill>
                <a:latin typeface="+mj-lt"/>
                <a:ea typeface="ＭＳ Ｐゴシック" pitchFamily="-65" charset="-128"/>
              </a:rPr>
              <a:t>Extrême gauche</a:t>
            </a:r>
          </a:p>
        </p:txBody>
      </p:sp>
      <p:sp>
        <p:nvSpPr>
          <p:cNvPr id="35" name="ZoneTexte 34"/>
          <p:cNvSpPr txBox="1"/>
          <p:nvPr/>
        </p:nvSpPr>
        <p:spPr>
          <a:xfrm>
            <a:off x="2805683" y="4328095"/>
            <a:ext cx="11017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latin typeface="+mj-lt"/>
                <a:ea typeface="ＭＳ Ｐゴシック" pitchFamily="-65" charset="-128"/>
              </a:rPr>
              <a:t>Gauche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4180458" y="3958208"/>
            <a:ext cx="93980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latin typeface="+mj-lt"/>
                <a:ea typeface="ＭＳ Ｐゴシック" pitchFamily="-65" charset="-128"/>
              </a:rPr>
              <a:t>Centre</a:t>
            </a:r>
          </a:p>
        </p:txBody>
      </p:sp>
      <p:sp>
        <p:nvSpPr>
          <p:cNvPr id="21" name="Title 1"/>
          <p:cNvSpPr txBox="1">
            <a:spLocks/>
          </p:cNvSpPr>
          <p:nvPr/>
        </p:nvSpPr>
        <p:spPr bwMode="auto">
          <a:xfrm>
            <a:off x="457200" y="425450"/>
            <a:ext cx="6707188" cy="134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>
              <a:defRPr/>
            </a:pPr>
            <a:r>
              <a:rPr lang="fr-FR" sz="3200" b="1" dirty="0">
                <a:solidFill>
                  <a:schemeClr val="accent1"/>
                </a:solidFill>
                <a:latin typeface="+mj-lt"/>
                <a:ea typeface="ＭＳ Ｐゴシック" pitchFamily="-65" charset="-128"/>
                <a:cs typeface="+mj-cs"/>
              </a:rPr>
              <a:t>Echiquier politique à 1 dimension</a:t>
            </a:r>
          </a:p>
          <a:p>
            <a:pPr defTabSz="914400">
              <a:defRPr/>
            </a:pPr>
            <a:r>
              <a:rPr lang="fr-FR" sz="2800" b="1" dirty="0">
                <a:latin typeface="+mj-lt"/>
                <a:ea typeface="ＭＳ Ｐゴシック" pitchFamily="-65" charset="-128"/>
                <a:cs typeface="+mj-cs"/>
              </a:rPr>
              <a:t>Clivage Droite/Gauche</a:t>
            </a:r>
          </a:p>
        </p:txBody>
      </p:sp>
      <p:sp>
        <p:nvSpPr>
          <p:cNvPr id="36882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3639344" y="-1266031"/>
            <a:ext cx="2017712" cy="8382000"/>
          </a:xfrm>
        </p:spPr>
        <p:txBody>
          <a:bodyPr/>
          <a:lstStyle/>
          <a:p>
            <a:pPr marL="0" indent="0" algn="just">
              <a:buFont typeface="Wingdings 2" pitchFamily="18" charset="2"/>
              <a:buNone/>
            </a:pPr>
            <a:r>
              <a:rPr lang="fr-FR" dirty="0" smtClean="0">
                <a:ea typeface="ＭＳ Ｐゴシック" pitchFamily="34" charset="-128"/>
              </a:rPr>
              <a:t>Les appellations </a:t>
            </a:r>
            <a:r>
              <a:rPr lang="fr-FR" dirty="0" smtClean="0">
                <a:latin typeface="Chalkboard" pitchFamily="-65" charset="0"/>
              </a:rPr>
              <a:t>“</a:t>
            </a:r>
            <a:r>
              <a:rPr lang="fr-FR" dirty="0" smtClean="0">
                <a:ea typeface="ＭＳ Ｐゴシック" pitchFamily="34" charset="-128"/>
              </a:rPr>
              <a:t>Droite</a:t>
            </a:r>
            <a:r>
              <a:rPr lang="fr-FR" dirty="0" smtClean="0">
                <a:latin typeface="Chalkboard" pitchFamily="-65" charset="0"/>
              </a:rPr>
              <a:t>”</a:t>
            </a:r>
            <a:r>
              <a:rPr lang="fr-FR" dirty="0" smtClean="0">
                <a:ea typeface="ＭＳ Ｐゴシック" pitchFamily="34" charset="-128"/>
              </a:rPr>
              <a:t> et </a:t>
            </a:r>
            <a:r>
              <a:rPr lang="fr-FR" dirty="0" smtClean="0">
                <a:latin typeface="Chalkboard" pitchFamily="-65" charset="0"/>
              </a:rPr>
              <a:t>“</a:t>
            </a:r>
            <a:r>
              <a:rPr lang="fr-FR" dirty="0" smtClean="0">
                <a:ea typeface="ＭＳ Ｐゴシック" pitchFamily="34" charset="-128"/>
              </a:rPr>
              <a:t>Gauche</a:t>
            </a:r>
            <a:r>
              <a:rPr lang="fr-FR" dirty="0" smtClean="0">
                <a:latin typeface="Chalkboard" pitchFamily="-65" charset="0"/>
              </a:rPr>
              <a:t>”</a:t>
            </a:r>
            <a:r>
              <a:rPr lang="fr-FR" dirty="0" smtClean="0">
                <a:ea typeface="ＭＳ Ｐゴシック" pitchFamily="34" charset="-128"/>
              </a:rPr>
              <a:t> correspondent à l'origine à la place occupée en France par chaque groupe politique dans l'hémicycle du Parlement, vue par le Président de l'Assemblée.</a:t>
            </a:r>
          </a:p>
          <a:p>
            <a:pPr marL="0" indent="0" algn="just">
              <a:buFont typeface="Wingdings 2" pitchFamily="18" charset="2"/>
              <a:buNone/>
            </a:pPr>
            <a:r>
              <a:rPr lang="fr-FR" b="1" dirty="0" smtClean="0">
                <a:ea typeface="ＭＳ Ｐゴシック" pitchFamily="34" charset="-128"/>
              </a:rPr>
              <a:t>Exemple de la France* </a:t>
            </a:r>
          </a:p>
        </p:txBody>
      </p:sp>
      <p:pic>
        <p:nvPicPr>
          <p:cNvPr id="36894" name="il_fi" descr="http://www.conseilnationaldelaresistance.fr/public/Partis_politiqu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9313" y="260350"/>
            <a:ext cx="1763712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Ellipse 22"/>
          <p:cNvSpPr/>
          <p:nvPr/>
        </p:nvSpPr>
        <p:spPr>
          <a:xfrm>
            <a:off x="6156176" y="4878486"/>
            <a:ext cx="2376264" cy="9144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1"/>
                </a:solidFill>
              </a:rPr>
              <a:t>Partis </a:t>
            </a:r>
            <a:r>
              <a:rPr lang="fr-FR" b="1" dirty="0" smtClean="0">
                <a:solidFill>
                  <a:schemeClr val="bg1"/>
                </a:solidFill>
              </a:rPr>
              <a:t>nationalistes*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24" name="Ellipse 23"/>
          <p:cNvSpPr/>
          <p:nvPr/>
        </p:nvSpPr>
        <p:spPr>
          <a:xfrm>
            <a:off x="611560" y="4818856"/>
            <a:ext cx="2376264" cy="9144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/>
              <a:t>Partis communistes</a:t>
            </a:r>
          </a:p>
        </p:txBody>
      </p:sp>
      <p:sp>
        <p:nvSpPr>
          <p:cNvPr id="25" name="Ellipse 24"/>
          <p:cNvSpPr/>
          <p:nvPr/>
        </p:nvSpPr>
        <p:spPr>
          <a:xfrm>
            <a:off x="4605908" y="3501008"/>
            <a:ext cx="2736850" cy="137747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/>
              <a:t>Partis </a:t>
            </a:r>
          </a:p>
          <a:p>
            <a:pPr algn="ctr">
              <a:defRPr/>
            </a:pPr>
            <a:r>
              <a:rPr lang="fr-FR" b="1" dirty="0"/>
              <a:t>libéraux</a:t>
            </a:r>
          </a:p>
        </p:txBody>
      </p:sp>
      <p:sp>
        <p:nvSpPr>
          <p:cNvPr id="26" name="Ellipse 25"/>
          <p:cNvSpPr/>
          <p:nvPr/>
        </p:nvSpPr>
        <p:spPr>
          <a:xfrm>
            <a:off x="1835150" y="3501008"/>
            <a:ext cx="2736850" cy="137747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/>
              <a:t>Partis socialistes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481075" y="6201305"/>
            <a:ext cx="84834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latin typeface="+mn-lt"/>
              </a:rPr>
              <a:t>L’échiquier politique en Tunisie présente une configuration différente.</a:t>
            </a:r>
          </a:p>
          <a:p>
            <a:r>
              <a:rPr lang="fr-FR" sz="1600" dirty="0" smtClean="0">
                <a:latin typeface="+mn-lt"/>
              </a:rPr>
              <a:t>Par exemple, les partis nationalistes en Tunisie peuvent être de droite ou de gauche.</a:t>
            </a:r>
            <a:endParaRPr lang="fr-FR" sz="1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8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223320" y="350911"/>
            <a:ext cx="5525144" cy="1080803"/>
          </a:xfrm>
        </p:spPr>
        <p:txBody>
          <a:bodyPr anchor="t"/>
          <a:lstStyle/>
          <a:p>
            <a:pPr eaLnBrk="1" hangingPunct="1"/>
            <a:r>
              <a:rPr lang="fr-FR" sz="3200" b="1" cap="all" dirty="0" smtClean="0">
                <a:ea typeface="ＭＳ Ｐゴシック" pitchFamily="34" charset="-128"/>
              </a:rPr>
              <a:t>LE Communisme </a:t>
            </a:r>
            <a:br>
              <a:rPr lang="fr-FR" sz="3200" b="1" cap="all" dirty="0" smtClean="0">
                <a:ea typeface="ＭＳ Ｐゴシック" pitchFamily="34" charset="-128"/>
              </a:rPr>
            </a:br>
            <a:r>
              <a:rPr lang="fr-FR" sz="3200" b="1" cap="all" dirty="0" smtClean="0">
                <a:ea typeface="ＭＳ Ｐゴシック" pitchFamily="34" charset="-128"/>
              </a:rPr>
              <a:t>(</a:t>
            </a:r>
            <a:r>
              <a:rPr lang="ar-SA" sz="3200" b="1" dirty="0" smtClean="0"/>
              <a:t>الـشـيـوعية</a:t>
            </a:r>
            <a:r>
              <a:rPr lang="fr-FR" sz="3200" b="1" dirty="0" smtClean="0"/>
              <a:t>)</a:t>
            </a:r>
            <a:endParaRPr lang="fr-FR" sz="3200" b="1" cap="all" dirty="0" smtClean="0">
              <a:ea typeface="ＭＳ Ｐゴシック" pitchFamily="34" charset="-128"/>
            </a:endParaRPr>
          </a:p>
        </p:txBody>
      </p:sp>
      <p:sp>
        <p:nvSpPr>
          <p:cNvPr id="22531" name="Vertical Text Placeholder 2"/>
          <p:cNvSpPr>
            <a:spLocks noGrp="1"/>
          </p:cNvSpPr>
          <p:nvPr>
            <p:ph type="body" idx="1"/>
          </p:nvPr>
        </p:nvSpPr>
        <p:spPr>
          <a:xfrm>
            <a:off x="3563888" y="1693046"/>
            <a:ext cx="5334000" cy="4904306"/>
          </a:xfrm>
        </p:spPr>
        <p:txBody>
          <a:bodyPr wrap="square">
            <a:noAutofit/>
          </a:bodyPr>
          <a:lstStyle/>
          <a:p>
            <a:pPr marL="273050" indent="-273050" algn="l">
              <a:spcBef>
                <a:spcPts val="1200"/>
              </a:spcBef>
              <a:buFont typeface="Wingdings" pitchFamily="2" charset="2"/>
              <a:buChar char="§"/>
            </a:pPr>
            <a:r>
              <a:rPr lang="fr-FR" sz="2000" dirty="0" smtClean="0">
                <a:latin typeface="+mj-lt"/>
                <a:cs typeface="Abadi MT Condensed Extra Bold"/>
              </a:rPr>
              <a:t>Le communisme est une conception de </a:t>
            </a:r>
            <a:r>
              <a:rPr lang="fr-FR" sz="2000" b="1" dirty="0" smtClean="0">
                <a:latin typeface="+mj-lt"/>
                <a:cs typeface="Abadi MT Condensed Extra Bold"/>
              </a:rPr>
              <a:t>société sans classe</a:t>
            </a:r>
            <a:r>
              <a:rPr lang="fr-FR" sz="2000" dirty="0" smtClean="0">
                <a:latin typeface="+mj-lt"/>
                <a:cs typeface="Abadi MT Condensed Extra Bold"/>
              </a:rPr>
              <a:t>, une </a:t>
            </a:r>
            <a:r>
              <a:rPr lang="fr-FR" sz="2000" b="1" dirty="0" smtClean="0">
                <a:latin typeface="+mj-lt"/>
                <a:cs typeface="Abadi MT Condensed Extra Bold"/>
              </a:rPr>
              <a:t>organisation sociale sans Etat</a:t>
            </a:r>
            <a:r>
              <a:rPr lang="fr-FR" sz="2000" dirty="0" smtClean="0">
                <a:latin typeface="+mj-lt"/>
                <a:cs typeface="Abadi MT Condensed Extra Bold"/>
              </a:rPr>
              <a:t>.</a:t>
            </a:r>
          </a:p>
          <a:p>
            <a:pPr marL="273050" indent="-273050" algn="l">
              <a:spcBef>
                <a:spcPts val="1200"/>
              </a:spcBef>
              <a:buFont typeface="Wingdings" pitchFamily="2" charset="2"/>
              <a:buChar char="§"/>
            </a:pPr>
            <a:r>
              <a:rPr lang="fr-FR" sz="2000" dirty="0" smtClean="0">
                <a:latin typeface="+mj-lt"/>
                <a:cs typeface="Abadi MT Condensed Extra Bold"/>
              </a:rPr>
              <a:t>Il s’agit d’une théorie fondée sur la </a:t>
            </a:r>
            <a:r>
              <a:rPr lang="fr-FR" sz="2000" b="1" dirty="0" smtClean="0">
                <a:latin typeface="+mj-lt"/>
                <a:cs typeface="Abadi MT Condensed Extra Bold"/>
              </a:rPr>
              <a:t>possession commune</a:t>
            </a:r>
            <a:r>
              <a:rPr lang="fr-FR" sz="2000" dirty="0" smtClean="0">
                <a:latin typeface="+mj-lt"/>
                <a:cs typeface="Abadi MT Condensed Extra Bold"/>
              </a:rPr>
              <a:t> des moyens de production.</a:t>
            </a:r>
          </a:p>
          <a:p>
            <a:pPr marL="273050" indent="-273050" algn="l">
              <a:spcBef>
                <a:spcPts val="1200"/>
              </a:spcBef>
              <a:buFont typeface="Wingdings" pitchFamily="2" charset="2"/>
              <a:buChar char="§"/>
            </a:pPr>
            <a:r>
              <a:rPr lang="fr-FR" sz="2000" dirty="0" smtClean="0">
                <a:latin typeface="+mj-lt"/>
                <a:cs typeface="Abadi MT Condensed Extra Bold"/>
              </a:rPr>
              <a:t>Il est </a:t>
            </a:r>
            <a:r>
              <a:rPr lang="fr-FR" sz="2000" b="1" dirty="0" smtClean="0">
                <a:latin typeface="+mj-lt"/>
                <a:cs typeface="Abadi MT Condensed Extra Bold"/>
              </a:rPr>
              <a:t>difficile à appliquer </a:t>
            </a:r>
            <a:r>
              <a:rPr lang="fr-FR" sz="2000" dirty="0" smtClean="0">
                <a:latin typeface="+mj-lt"/>
                <a:cs typeface="Abadi MT Condensed Extra Bold"/>
              </a:rPr>
              <a:t>en raison de la disparition des libertés économiques et individuelles que peut entraîner la propriété collective. </a:t>
            </a:r>
          </a:p>
          <a:p>
            <a:pPr marL="273050" indent="-273050" algn="l">
              <a:buFont typeface="Wingdings" pitchFamily="2" charset="2"/>
              <a:buChar char="§"/>
            </a:pPr>
            <a:r>
              <a:rPr lang="fr-FR" sz="2000" dirty="0" smtClean="0">
                <a:solidFill>
                  <a:schemeClr val="accent1"/>
                </a:solidFill>
                <a:latin typeface="+mj-lt"/>
                <a:cs typeface="Abadi MT Condensed Extra Bold"/>
              </a:rPr>
              <a:t>Exemples : </a:t>
            </a:r>
          </a:p>
          <a:p>
            <a:pPr marL="531813" lvl="1" indent="-258763">
              <a:spcBef>
                <a:spcPts val="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/>
                </a:solidFill>
                <a:latin typeface="+mj-lt"/>
                <a:cs typeface="Abadi MT Condensed Extra Bold"/>
              </a:rPr>
              <a:t>Corée du Nord</a:t>
            </a:r>
          </a:p>
          <a:p>
            <a:pPr marL="531813" lvl="1" indent="-258763">
              <a:spcBef>
                <a:spcPts val="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/>
                </a:solidFill>
                <a:latin typeface="+mj-lt"/>
                <a:cs typeface="Abadi MT Condensed Extra Bold"/>
              </a:rPr>
              <a:t>Roumanie sous </a:t>
            </a:r>
            <a:r>
              <a:rPr lang="fr-FR" sz="2000" dirty="0" err="1" smtClean="0">
                <a:solidFill>
                  <a:schemeClr val="accent1"/>
                </a:solidFill>
                <a:latin typeface="+mj-lt"/>
                <a:cs typeface="Abadi MT Condensed Extra Bold"/>
              </a:rPr>
              <a:t>Ceaucescu</a:t>
            </a:r>
            <a:endParaRPr lang="fr-FR" sz="2000" dirty="0" smtClean="0">
              <a:solidFill>
                <a:schemeClr val="accent1"/>
              </a:solidFill>
              <a:latin typeface="+mj-lt"/>
              <a:cs typeface="Abadi MT Condensed Extra Bold"/>
            </a:endParaRPr>
          </a:p>
          <a:p>
            <a:pPr marL="531813" lvl="1" indent="-258763">
              <a:spcBef>
                <a:spcPts val="0"/>
              </a:spcBef>
              <a:buClr>
                <a:schemeClr val="accent1"/>
              </a:buCl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/>
                </a:solidFill>
                <a:latin typeface="+mj-lt"/>
                <a:cs typeface="Abadi MT Condensed Extra Bold"/>
              </a:rPr>
              <a:t>Chine sous Mao </a:t>
            </a:r>
            <a:r>
              <a:rPr lang="fr-FR" sz="2000" dirty="0" err="1" smtClean="0">
                <a:solidFill>
                  <a:schemeClr val="accent1"/>
                </a:solidFill>
                <a:latin typeface="+mj-lt"/>
                <a:cs typeface="Abadi MT Condensed Extra Bold"/>
              </a:rPr>
              <a:t>Zedong</a:t>
            </a:r>
            <a:endParaRPr lang="fr-FR" sz="2000" dirty="0" smtClean="0">
              <a:solidFill>
                <a:schemeClr val="accent1"/>
              </a:solidFill>
              <a:latin typeface="+mj-lt"/>
              <a:cs typeface="Abadi MT Condensed Extra Bold"/>
            </a:endParaRPr>
          </a:p>
        </p:txBody>
      </p:sp>
      <p:pic>
        <p:nvPicPr>
          <p:cNvPr id="8" name="Picture 2" descr="http://mysterestotalbe.unblog.fr/files/2008/01/communisme01.jpg"/>
          <p:cNvPicPr>
            <a:picLocks noChangeAspect="1" noChangeArrowheads="1"/>
          </p:cNvPicPr>
          <p:nvPr/>
        </p:nvPicPr>
        <p:blipFill>
          <a:blip r:embed="rId3" cstate="print"/>
          <a:srcRect l="26834" r="26834"/>
          <a:stretch>
            <a:fillRect/>
          </a:stretch>
        </p:blipFill>
        <p:spPr bwMode="auto">
          <a:xfrm>
            <a:off x="278816" y="268288"/>
            <a:ext cx="297180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1115616" y="5076021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Vertical Text Placeholder 2"/>
          <p:cNvSpPr>
            <a:spLocks noGrp="1"/>
          </p:cNvSpPr>
          <p:nvPr>
            <p:ph idx="1"/>
          </p:nvPr>
        </p:nvSpPr>
        <p:spPr>
          <a:xfrm>
            <a:off x="2312094" y="1700808"/>
            <a:ext cx="6552000" cy="4896544"/>
          </a:xfrm>
        </p:spPr>
        <p:txBody>
          <a:bodyPr>
            <a:noAutofit/>
          </a:bodyPr>
          <a:lstStyle/>
          <a:p>
            <a:pPr marL="355600" indent="-355600" algn="l">
              <a:buFont typeface="Wingdings" charset="2"/>
              <a:buChar char="§"/>
            </a:pPr>
            <a:r>
              <a:rPr lang="fr-FR" dirty="0" smtClean="0"/>
              <a:t>Dans sa forme extrême (</a:t>
            </a:r>
            <a:r>
              <a:rPr lang="fr-FR" b="1" dirty="0" smtClean="0"/>
              <a:t>définition réformiste</a:t>
            </a:r>
            <a:r>
              <a:rPr lang="fr-FR" dirty="0" smtClean="0"/>
              <a:t>), le socialisme est une idéologie prônant la </a:t>
            </a:r>
            <a:r>
              <a:rPr lang="fr-FR" b="1" dirty="0" smtClean="0"/>
              <a:t>propriété collective</a:t>
            </a:r>
            <a:r>
              <a:rPr lang="fr-FR" dirty="0" smtClean="0"/>
              <a:t> des moyens de production. </a:t>
            </a:r>
          </a:p>
          <a:p>
            <a:pPr marL="355600" indent="-355600" algn="l">
              <a:spcBef>
                <a:spcPts val="2400"/>
              </a:spcBef>
              <a:buFont typeface="Wingdings" charset="2"/>
              <a:buChar char="§"/>
            </a:pPr>
            <a:r>
              <a:rPr lang="fr-FR" dirty="0" smtClean="0"/>
              <a:t>Dans sa forme actuelle la plus répandue (</a:t>
            </a:r>
            <a:r>
              <a:rPr lang="fr-FR" b="1" dirty="0" smtClean="0"/>
              <a:t>définition social démocrate</a:t>
            </a:r>
            <a:r>
              <a:rPr lang="fr-FR" dirty="0" smtClean="0"/>
              <a:t>), il désigne une idéologie prônant des </a:t>
            </a:r>
            <a:r>
              <a:rPr lang="fr-FR" b="1" dirty="0" smtClean="0"/>
              <a:t>réformes sociales pour améliorer la condition des salariés</a:t>
            </a:r>
            <a:r>
              <a:rPr lang="fr-FR" dirty="0" smtClean="0"/>
              <a:t>. L'État serait propriétaire des moyens de production les plus importants.</a:t>
            </a:r>
          </a:p>
          <a:p>
            <a:pPr marL="355600" indent="-355600" algn="l">
              <a:spcBef>
                <a:spcPts val="2400"/>
              </a:spcBef>
              <a:buFont typeface="Wingdings" charset="2"/>
              <a:buChar char="§"/>
            </a:pPr>
            <a:r>
              <a:rPr lang="fr-FR" dirty="0" smtClean="0">
                <a:solidFill>
                  <a:schemeClr val="accent1"/>
                </a:solidFill>
              </a:rPr>
              <a:t>Exemples : </a:t>
            </a:r>
          </a:p>
          <a:p>
            <a:pPr marL="531813" lvl="1" indent="-176213">
              <a:buClr>
                <a:schemeClr val="accent1"/>
              </a:buCl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/>
                </a:solidFill>
                <a:cs typeface="Abadi MT Condensed Extra Bold"/>
              </a:rPr>
              <a:t>Régimes d’Europe de l’Est (entre 1945 et 1989) : Dictature.</a:t>
            </a:r>
          </a:p>
          <a:p>
            <a:pPr marL="531813" lvl="1" indent="-176213">
              <a:buClr>
                <a:schemeClr val="accent1"/>
              </a:buCl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/>
                </a:solidFill>
                <a:cs typeface="Abadi MT Condensed Extra Bold"/>
              </a:rPr>
              <a:t>Espagne : Social-démocratie. </a:t>
            </a:r>
          </a:p>
        </p:txBody>
      </p:sp>
      <p:pic>
        <p:nvPicPr>
          <p:cNvPr id="10" name="Picture 2" descr="http://t0.gstatic.com/images?q=tbn:ANd9GcTf6NfpxQTMuQ7vuaWH-xg0RKvvSDlyMCC8qoeI9iil3r9Osk4u4A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 cstate="print"/>
          <a:srcRect l="25183" r="25183"/>
          <a:stretch>
            <a:fillRect/>
          </a:stretch>
        </p:blipFill>
        <p:spPr bwMode="auto">
          <a:prstGeom prst="rect">
            <a:avLst/>
          </a:prstGeom>
          <a:noFill/>
        </p:spPr>
      </p:pic>
      <p:sp>
        <p:nvSpPr>
          <p:cNvPr id="11" name="Title 1"/>
          <p:cNvSpPr txBox="1">
            <a:spLocks/>
          </p:cNvSpPr>
          <p:nvPr/>
        </p:nvSpPr>
        <p:spPr bwMode="auto">
          <a:xfrm>
            <a:off x="3720354" y="332656"/>
            <a:ext cx="496644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ＭＳ Ｐゴシック" pitchFamily="34" charset="-128"/>
                <a:cs typeface="+mj-cs"/>
              </a:rPr>
              <a:t>Le SOCIALISME</a:t>
            </a:r>
          </a:p>
          <a:p>
            <a:pPr lvl="0" algn="r" defTabSz="914400">
              <a:defRPr/>
            </a:pPr>
            <a:r>
              <a:rPr lang="fr-FR" sz="3200" b="1" cap="all" noProof="0" dirty="0" smtClean="0">
                <a:solidFill>
                  <a:schemeClr val="accent1"/>
                </a:solidFill>
                <a:latin typeface="+mj-lt"/>
                <a:ea typeface="ＭＳ Ｐゴシック" pitchFamily="34" charset="-128"/>
                <a:cs typeface="+mj-cs"/>
              </a:rPr>
              <a:t>(</a:t>
            </a:r>
            <a:r>
              <a:rPr lang="ar-SA" sz="3200" b="1" dirty="0" err="1" smtClean="0">
                <a:solidFill>
                  <a:schemeClr val="accent1"/>
                </a:solidFill>
              </a:rPr>
              <a:t>الإشتراكية</a:t>
            </a:r>
            <a:r>
              <a:rPr lang="fr-FR" sz="3200" b="1" dirty="0" smtClean="0">
                <a:solidFill>
                  <a:schemeClr val="accent1"/>
                </a:solidFill>
              </a:rPr>
              <a:t>)</a:t>
            </a:r>
            <a:endParaRPr kumimoji="0" lang="fr-FR" sz="3200" b="1" i="0" u="none" strike="noStrike" kern="1200" cap="all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lt"/>
              <a:ea typeface="ＭＳ Ｐゴシック" pitchFamily="34" charset="-128"/>
              <a:cs typeface="+mj-cs"/>
            </a:endParaRPr>
          </a:p>
        </p:txBody>
      </p:sp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48119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720354" y="332656"/>
            <a:ext cx="4966446" cy="1224136"/>
          </a:xfrm>
        </p:spPr>
        <p:txBody>
          <a:bodyPr anchor="t"/>
          <a:lstStyle/>
          <a:p>
            <a:pPr eaLnBrk="1" hangingPunct="1"/>
            <a:r>
              <a:rPr lang="fr-FR" sz="3200" b="1" cap="all" dirty="0" smtClean="0">
                <a:ea typeface="ＭＳ Ｐゴシック" pitchFamily="34" charset="-128"/>
              </a:rPr>
              <a:t>LE Libéralisme</a:t>
            </a:r>
            <a:br>
              <a:rPr lang="fr-FR" sz="3200" b="1" cap="all" dirty="0" smtClean="0">
                <a:ea typeface="ＭＳ Ｐゴシック" pitchFamily="34" charset="-128"/>
              </a:rPr>
            </a:br>
            <a:r>
              <a:rPr lang="fr-FR" sz="3200" b="1" cap="all" dirty="0" smtClean="0">
                <a:ea typeface="ＭＳ Ｐゴシック" pitchFamily="34" charset="-128"/>
              </a:rPr>
              <a:t>(</a:t>
            </a:r>
            <a:r>
              <a:rPr lang="ar-TN" sz="3200" dirty="0" err="1" smtClean="0"/>
              <a:t>الليبيرالية</a:t>
            </a:r>
            <a:r>
              <a:rPr lang="fr-FR" sz="3200" b="1" dirty="0" smtClean="0"/>
              <a:t>)</a:t>
            </a:r>
            <a:endParaRPr lang="fr-FR" sz="3200" b="1" cap="all" dirty="0" smtClean="0">
              <a:ea typeface="ＭＳ Ｐゴシック" pitchFamily="34" charset="-128"/>
            </a:endParaRPr>
          </a:p>
        </p:txBody>
      </p:sp>
      <p:sp>
        <p:nvSpPr>
          <p:cNvPr id="22531" name="Vertical Text Placeholder 2"/>
          <p:cNvSpPr>
            <a:spLocks noGrp="1"/>
          </p:cNvSpPr>
          <p:nvPr>
            <p:ph type="body" idx="1"/>
          </p:nvPr>
        </p:nvSpPr>
        <p:spPr>
          <a:xfrm>
            <a:off x="3779912" y="2060848"/>
            <a:ext cx="4966446" cy="3744416"/>
          </a:xfrm>
        </p:spPr>
        <p:txBody>
          <a:bodyPr>
            <a:noAutofit/>
          </a:bodyPr>
          <a:lstStyle/>
          <a:p>
            <a:pPr marL="273050" indent="-273050" algn="l">
              <a:buFont typeface="Wingdings" pitchFamily="2" charset="2"/>
              <a:buChar char="§"/>
            </a:pPr>
            <a:r>
              <a:rPr lang="fr-FR" sz="2000" dirty="0" smtClean="0">
                <a:latin typeface="Century Gothic" pitchFamily="34" charset="0"/>
              </a:rPr>
              <a:t>Le libéralisme </a:t>
            </a:r>
            <a:r>
              <a:rPr lang="fr-FR" sz="2000" b="1" dirty="0" smtClean="0">
                <a:latin typeface="Century Gothic" pitchFamily="34" charset="0"/>
              </a:rPr>
              <a:t>politique</a:t>
            </a:r>
            <a:r>
              <a:rPr lang="fr-FR" sz="2000" dirty="0" smtClean="0">
                <a:latin typeface="Century Gothic" pitchFamily="34" charset="0"/>
              </a:rPr>
              <a:t> repose sur l’</a:t>
            </a:r>
            <a:r>
              <a:rPr lang="fr-FR" sz="2000" b="1" dirty="0" smtClean="0">
                <a:latin typeface="Century Gothic" pitchFamily="34" charset="0"/>
              </a:rPr>
              <a:t>égalité</a:t>
            </a:r>
            <a:r>
              <a:rPr lang="fr-FR" sz="2000" dirty="0" smtClean="0">
                <a:latin typeface="Century Gothic" pitchFamily="34" charset="0"/>
              </a:rPr>
              <a:t> </a:t>
            </a:r>
            <a:r>
              <a:rPr lang="fr-FR" sz="2000" b="1" dirty="0" smtClean="0">
                <a:latin typeface="Century Gothic" pitchFamily="34" charset="0"/>
              </a:rPr>
              <a:t>civile des individus</a:t>
            </a:r>
            <a:r>
              <a:rPr lang="fr-FR" sz="2000" dirty="0" smtClean="0">
                <a:latin typeface="Century Gothic" pitchFamily="34" charset="0"/>
              </a:rPr>
              <a:t>.</a:t>
            </a:r>
          </a:p>
          <a:p>
            <a:pPr marL="273050" indent="-273050" algn="l">
              <a:spcBef>
                <a:spcPts val="3000"/>
              </a:spcBef>
              <a:buFont typeface="Wingdings" pitchFamily="2" charset="2"/>
              <a:buChar char="§"/>
            </a:pPr>
            <a:r>
              <a:rPr lang="fr-FR" sz="2000" dirty="0" smtClean="0">
                <a:latin typeface="Century Gothic" pitchFamily="34" charset="0"/>
              </a:rPr>
              <a:t>Le libéralisme </a:t>
            </a:r>
            <a:r>
              <a:rPr lang="fr-FR" sz="2000" b="1" dirty="0" smtClean="0">
                <a:latin typeface="Century Gothic" pitchFamily="34" charset="0"/>
              </a:rPr>
              <a:t>économique</a:t>
            </a:r>
            <a:r>
              <a:rPr lang="fr-FR" sz="2000" dirty="0" smtClean="0">
                <a:latin typeface="Century Gothic" pitchFamily="34" charset="0"/>
              </a:rPr>
              <a:t> est une doctrine qui défend la </a:t>
            </a:r>
            <a:r>
              <a:rPr lang="fr-FR" sz="2000" b="1" dirty="0" smtClean="0">
                <a:latin typeface="Century Gothic" pitchFamily="34" charset="0"/>
              </a:rPr>
              <a:t>liberté du marché</a:t>
            </a:r>
            <a:r>
              <a:rPr lang="fr-FR" sz="2000" dirty="0" smtClean="0">
                <a:latin typeface="Century Gothic" pitchFamily="34" charset="0"/>
              </a:rPr>
              <a:t>. Elle repose sur la volonté de </a:t>
            </a:r>
            <a:r>
              <a:rPr lang="fr-FR" sz="2000" b="1" dirty="0" smtClean="0">
                <a:latin typeface="Century Gothic" pitchFamily="34" charset="0"/>
              </a:rPr>
              <a:t>limiter l’action de l’Etat</a:t>
            </a:r>
            <a:r>
              <a:rPr lang="fr-FR" sz="2000" dirty="0" smtClean="0">
                <a:latin typeface="Century Gothic" pitchFamily="34" charset="0"/>
              </a:rPr>
              <a:t>.</a:t>
            </a:r>
          </a:p>
          <a:p>
            <a:pPr marL="273050" indent="-273050" algn="l">
              <a:spcBef>
                <a:spcPts val="3000"/>
              </a:spcBef>
              <a:buFont typeface="Wingdings" pitchFamily="2" charset="2"/>
              <a:buChar char="§"/>
            </a:pPr>
            <a:r>
              <a:rPr lang="fr-FR" sz="2000" dirty="0" smtClean="0">
                <a:latin typeface="Century Gothic" pitchFamily="34" charset="0"/>
              </a:rPr>
              <a:t>Libéralisme économique et libéralisme politique </a:t>
            </a:r>
            <a:r>
              <a:rPr lang="fr-FR" sz="2000" b="1" dirty="0" smtClean="0">
                <a:latin typeface="Century Gothic" pitchFamily="34" charset="0"/>
              </a:rPr>
              <a:t>ne coïncident pas toujours.</a:t>
            </a:r>
          </a:p>
        </p:txBody>
      </p:sp>
      <p:pic>
        <p:nvPicPr>
          <p:cNvPr id="8" name="Espace réservé pour une image  7" descr="liberalisme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1481" r="11481"/>
          <a:stretch>
            <a:fillRect/>
          </a:stretch>
        </p:blipFill>
        <p:spPr/>
      </p:pic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1115616" y="5076021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Vertical Text Placeholder 2"/>
          <p:cNvSpPr>
            <a:spLocks noGrp="1"/>
          </p:cNvSpPr>
          <p:nvPr>
            <p:ph type="body" idx="1"/>
          </p:nvPr>
        </p:nvSpPr>
        <p:spPr>
          <a:xfrm>
            <a:off x="3563888" y="2316088"/>
            <a:ext cx="5122912" cy="4065240"/>
          </a:xfrm>
        </p:spPr>
        <p:txBody>
          <a:bodyPr>
            <a:noAutofit/>
          </a:bodyPr>
          <a:lstStyle/>
          <a:p>
            <a:pPr marL="273050" indent="-273050" algn="l">
              <a:buFont typeface="Wingdings" pitchFamily="2" charset="2"/>
              <a:buChar char="§"/>
            </a:pPr>
            <a:r>
              <a:rPr lang="fr-FR" sz="2000" dirty="0" smtClean="0"/>
              <a:t>Le nationalisme repose sur un  sentiment de </a:t>
            </a:r>
            <a:r>
              <a:rPr lang="fr-FR" sz="2000" b="1" dirty="0" smtClean="0"/>
              <a:t>vif attachement à la Nation.</a:t>
            </a:r>
          </a:p>
          <a:p>
            <a:pPr marL="273050" indent="-273050" algn="l">
              <a:spcBef>
                <a:spcPts val="3000"/>
              </a:spcBef>
              <a:buFont typeface="Wingdings" pitchFamily="2" charset="2"/>
              <a:buChar char="§"/>
            </a:pPr>
            <a:r>
              <a:rPr lang="fr-FR" sz="2000" b="1" dirty="0" smtClean="0"/>
              <a:t>L’intérêt national prime </a:t>
            </a:r>
            <a:r>
              <a:rPr lang="fr-FR" sz="2000" dirty="0" smtClean="0"/>
              <a:t>sur toutes les autres considérations (intérêts particuliers ou intérêts des autres nations) dans les relations internationales.</a:t>
            </a:r>
          </a:p>
          <a:p>
            <a:pPr marL="273050" indent="-273050" algn="l">
              <a:spcBef>
                <a:spcPts val="3000"/>
              </a:spcBef>
              <a:buFont typeface="Wingdings" pitchFamily="2" charset="2"/>
              <a:buChar char="§"/>
            </a:pPr>
            <a:r>
              <a:rPr lang="fr-FR" sz="2000" dirty="0" smtClean="0">
                <a:solidFill>
                  <a:schemeClr val="accent1"/>
                </a:solidFill>
                <a:ea typeface="ＭＳ Ｐゴシック" pitchFamily="-123" charset="-128"/>
                <a:cs typeface="ＭＳ Ｐゴシック" pitchFamily="-123" charset="-128"/>
              </a:rPr>
              <a:t>Exemple : idéologie prônée par le Front National en France</a:t>
            </a:r>
            <a:endParaRPr lang="fr-FR" sz="2000" dirty="0" smtClean="0">
              <a:solidFill>
                <a:schemeClr val="accent1"/>
              </a:solidFill>
            </a:endParaRPr>
          </a:p>
          <a:p>
            <a:pPr marL="273050" indent="-273050" algn="l"/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8" name="Title 3"/>
          <p:cNvSpPr txBox="1">
            <a:spLocks noGrp="1"/>
          </p:cNvSpPr>
          <p:nvPr>
            <p:ph type="title"/>
          </p:nvPr>
        </p:nvSpPr>
        <p:spPr bwMode="auto">
          <a:xfrm>
            <a:off x="3721100" y="333375"/>
            <a:ext cx="4965700" cy="115140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fr-FR" sz="3200" b="1" dirty="0">
                <a:solidFill>
                  <a:schemeClr val="accent1"/>
                </a:solidFill>
                <a:latin typeface="+mj-lt"/>
                <a:cs typeface="ＭＳ Ｐゴシック" charset="-128"/>
              </a:rPr>
              <a:t>LE </a:t>
            </a:r>
            <a:r>
              <a:rPr lang="fr-FR" sz="3200" b="1" dirty="0" smtClean="0">
                <a:solidFill>
                  <a:schemeClr val="accent1"/>
                </a:solidFill>
                <a:latin typeface="+mj-lt"/>
                <a:cs typeface="ＭＳ Ｐゴシック" charset="-128"/>
              </a:rPr>
              <a:t>NATIONALISME</a:t>
            </a:r>
            <a:br>
              <a:rPr lang="fr-FR" sz="3200" b="1" dirty="0" smtClean="0">
                <a:solidFill>
                  <a:schemeClr val="accent1"/>
                </a:solidFill>
                <a:latin typeface="+mj-lt"/>
                <a:cs typeface="ＭＳ Ｐゴシック" charset="-128"/>
              </a:rPr>
            </a:br>
            <a:r>
              <a:rPr lang="fr-FR" sz="3200" b="1" dirty="0" smtClean="0">
                <a:solidFill>
                  <a:schemeClr val="accent1"/>
                </a:solidFill>
                <a:latin typeface="+mj-lt"/>
                <a:cs typeface="ＭＳ Ｐゴシック" charset="-128"/>
              </a:rPr>
              <a:t>(</a:t>
            </a:r>
            <a:r>
              <a:rPr lang="ar-TN" sz="3200" dirty="0" smtClean="0"/>
              <a:t>القومية</a:t>
            </a:r>
            <a:r>
              <a:rPr lang="fr-FR" sz="3200" b="1" dirty="0" smtClean="0"/>
              <a:t>)</a:t>
            </a:r>
            <a:endParaRPr lang="fr-FR" sz="3200" b="1" dirty="0">
              <a:solidFill>
                <a:schemeClr val="accent1"/>
              </a:solidFill>
              <a:latin typeface="+mj-lt"/>
              <a:cs typeface="ＭＳ Ｐゴシック" charset="-128"/>
            </a:endParaRPr>
          </a:p>
        </p:txBody>
      </p:sp>
      <p:pic>
        <p:nvPicPr>
          <p:cNvPr id="10" name="Picture 4" descr="http://img.over-blog.com/500x367/2/22/33/01/islam2/flags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/>
          <a:srcRect l="25428" r="25428"/>
          <a:stretch>
            <a:fillRect/>
          </a:stretch>
        </p:blipFill>
        <p:spPr bwMode="auto">
          <a:xfrm>
            <a:off x="288739" y="571480"/>
            <a:ext cx="2916000" cy="39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1115616" y="5076021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/>
          <p:cNvSpPr txBox="1">
            <a:spLocks/>
          </p:cNvSpPr>
          <p:nvPr/>
        </p:nvSpPr>
        <p:spPr bwMode="auto">
          <a:xfrm>
            <a:off x="457200" y="425450"/>
            <a:ext cx="6707188" cy="134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>
              <a:defRPr/>
            </a:pPr>
            <a:r>
              <a:rPr lang="fr-FR" sz="3200" b="1" dirty="0">
                <a:solidFill>
                  <a:schemeClr val="accent1"/>
                </a:solidFill>
                <a:latin typeface="+mj-lt"/>
                <a:ea typeface="ＭＳ Ｐゴシック" pitchFamily="-65" charset="-128"/>
                <a:cs typeface="+mj-cs"/>
              </a:rPr>
              <a:t>Echiquier </a:t>
            </a:r>
            <a:r>
              <a:rPr lang="fr-FR" sz="3200" b="1" dirty="0" smtClean="0">
                <a:solidFill>
                  <a:schemeClr val="accent1"/>
                </a:solidFill>
                <a:latin typeface="+mj-lt"/>
                <a:ea typeface="ＭＳ Ｐゴシック" pitchFamily="-65" charset="-128"/>
                <a:cs typeface="+mj-cs"/>
              </a:rPr>
              <a:t>politique</a:t>
            </a:r>
            <a:endParaRPr lang="fr-FR" sz="3200" b="1" dirty="0">
              <a:solidFill>
                <a:srgbClr val="FF0000"/>
              </a:solidFill>
              <a:latin typeface="+mj-lt"/>
              <a:ea typeface="ＭＳ Ｐゴシック" pitchFamily="-65" charset="-128"/>
              <a:cs typeface="+mj-cs"/>
            </a:endParaRPr>
          </a:p>
          <a:p>
            <a:pPr defTabSz="914400">
              <a:defRPr/>
            </a:pPr>
            <a:r>
              <a:rPr lang="fr-FR" sz="2800" b="1" dirty="0">
                <a:latin typeface="+mj-lt"/>
                <a:ea typeface="ＭＳ Ｐゴシック" pitchFamily="-65" charset="-128"/>
                <a:cs typeface="+mj-cs"/>
              </a:rPr>
              <a:t>Cas de la </a:t>
            </a:r>
            <a:r>
              <a:rPr lang="fr-FR" sz="2800" b="1" dirty="0" smtClean="0">
                <a:latin typeface="+mj-lt"/>
                <a:ea typeface="ＭＳ Ｐゴシック" pitchFamily="-65" charset="-128"/>
                <a:cs typeface="+mj-cs"/>
              </a:rPr>
              <a:t>Tunisie au 15 avril 2011</a:t>
            </a:r>
            <a:endParaRPr lang="fr-FR" sz="2800" b="1" dirty="0">
              <a:latin typeface="+mj-lt"/>
              <a:ea typeface="ＭＳ Ｐゴシック" pitchFamily="-65" charset="-128"/>
              <a:cs typeface="+mj-cs"/>
            </a:endParaRPr>
          </a:p>
        </p:txBody>
      </p:sp>
      <p:pic>
        <p:nvPicPr>
          <p:cNvPr id="6" name="Image 5" descr="http://www.ajidoo.com/actualites/wp-content/uploads/2011/04/spectre-couleurs-des-partis.gif"/>
          <p:cNvPicPr/>
          <p:nvPr/>
        </p:nvPicPr>
        <p:blipFill>
          <a:blip r:embed="rId3"/>
          <a:srcRect t="62257"/>
          <a:stretch>
            <a:fillRect/>
          </a:stretch>
        </p:blipFill>
        <p:spPr bwMode="auto">
          <a:xfrm>
            <a:off x="539552" y="5144998"/>
            <a:ext cx="8326065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539553" y="2060848"/>
            <a:ext cx="832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tx2"/>
                </a:solidFill>
                <a:latin typeface="+mn-lt"/>
              </a:rPr>
              <a:t>Nombre de partis politiques en fonction de leur couleur en % par rapport au nombre total de partis (52 partis au 15 avril 2011) :</a:t>
            </a:r>
            <a:endParaRPr lang="fr-FR" sz="20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16" name="Image 15" descr="http://www.ajidoo.com/actualites/wp-content/uploads/2011/04/spectre-couleurs-des-partis.gif"/>
          <p:cNvPicPr/>
          <p:nvPr/>
        </p:nvPicPr>
        <p:blipFill>
          <a:blip r:embed="rId3"/>
          <a:srcRect b="41026"/>
          <a:stretch>
            <a:fillRect/>
          </a:stretch>
        </p:blipFill>
        <p:spPr bwMode="auto">
          <a:xfrm flipH="1">
            <a:off x="539552" y="3128774"/>
            <a:ext cx="832606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ZoneTexte 18"/>
          <p:cNvSpPr txBox="1"/>
          <p:nvPr/>
        </p:nvSpPr>
        <p:spPr>
          <a:xfrm>
            <a:off x="7925549" y="315461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+mn-lt"/>
              </a:rPr>
              <a:t>10,85%</a:t>
            </a:r>
            <a:endParaRPr lang="fr-FR" b="1" dirty="0">
              <a:latin typeface="+mn-lt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7380312" y="3433356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+mn-lt"/>
              </a:rPr>
              <a:t>4,35%</a:t>
            </a:r>
            <a:endParaRPr lang="fr-FR" b="1" dirty="0">
              <a:latin typeface="+mn-lt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5292080" y="3658672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+mn-lt"/>
              </a:rPr>
              <a:t>43,50%</a:t>
            </a:r>
            <a:endParaRPr lang="fr-FR" b="1" dirty="0">
              <a:latin typeface="+mn-lt"/>
            </a:endParaRPr>
          </a:p>
        </p:txBody>
      </p:sp>
      <p:sp>
        <p:nvSpPr>
          <p:cNvPr id="23" name="Ellipse 22"/>
          <p:cNvSpPr/>
          <p:nvPr/>
        </p:nvSpPr>
        <p:spPr>
          <a:xfrm>
            <a:off x="4067943" y="3677256"/>
            <a:ext cx="3528393" cy="3507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/>
          <p:cNvSpPr txBox="1"/>
          <p:nvPr/>
        </p:nvSpPr>
        <p:spPr>
          <a:xfrm>
            <a:off x="3275856" y="3865404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+mn-lt"/>
              </a:rPr>
              <a:t>8,70%</a:t>
            </a:r>
            <a:endParaRPr lang="fr-FR" b="1" dirty="0">
              <a:latin typeface="+mn-lt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2771800" y="4153436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+mn-lt"/>
              </a:rPr>
              <a:t>4,35%</a:t>
            </a:r>
            <a:endParaRPr lang="fr-FR" b="1" dirty="0">
              <a:latin typeface="+mn-lt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1907704" y="440052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+mn-lt"/>
              </a:rPr>
              <a:t>13,00%</a:t>
            </a:r>
            <a:endParaRPr lang="fr-FR" b="1" dirty="0">
              <a:latin typeface="+mn-lt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724749" y="458548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+mn-lt"/>
              </a:rPr>
              <a:t>15,25%</a:t>
            </a:r>
            <a:endParaRPr lang="fr-FR" b="1" dirty="0">
              <a:latin typeface="+mn-lt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724749" y="6428075"/>
            <a:ext cx="78854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tx2"/>
                </a:solidFill>
                <a:latin typeface="+mn-lt"/>
              </a:rPr>
              <a:t>Source : http://www.ajidoo.com/actualites/les-couleurs-du-spectre-des-partis</a:t>
            </a:r>
            <a:endParaRPr lang="fr-FR" sz="16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17" name="Image 16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9" grpId="0"/>
      <p:bldP spid="20" grpId="0"/>
      <p:bldP spid="22" grpId="0"/>
      <p:bldP spid="23" grpId="0" animBg="1"/>
      <p:bldP spid="24" grpId="0"/>
      <p:bldP spid="25" grpId="0"/>
      <p:bldP spid="26" grpId="0"/>
      <p:bldP spid="27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www.buzzecolo.com/wp-content/uploads/2009/10/greenpeace-logo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741962" y="1473761"/>
            <a:ext cx="2018206" cy="1185500"/>
          </a:xfrm>
          <a:prstGeom prst="rect">
            <a:avLst/>
          </a:prstGeom>
          <a:noFill/>
        </p:spPr>
      </p:pic>
      <p:sp>
        <p:nvSpPr>
          <p:cNvPr id="21507" name="Subtitle 2"/>
          <p:cNvSpPr>
            <a:spLocks noGrp="1"/>
          </p:cNvSpPr>
          <p:nvPr>
            <p:ph type="body" idx="1"/>
          </p:nvPr>
        </p:nvSpPr>
        <p:spPr>
          <a:xfrm>
            <a:off x="3635375" y="4824413"/>
            <a:ext cx="4965700" cy="1320800"/>
          </a:xfrm>
        </p:spPr>
        <p:txBody>
          <a:bodyPr>
            <a:noAutofit/>
          </a:bodyPr>
          <a:lstStyle/>
          <a:p>
            <a:pPr eaLnBrk="1" hangingPunct="1"/>
            <a:r>
              <a:rPr lang="fr-FR" sz="4400" b="1" dirty="0" smtClean="0"/>
              <a:t>Les groupes de pression</a:t>
            </a:r>
          </a:p>
          <a:p>
            <a:pPr eaLnBrk="1" hangingPunct="1"/>
            <a:endParaRPr lang="fr-FR" sz="4400" b="1" dirty="0" smtClean="0"/>
          </a:p>
        </p:txBody>
      </p:sp>
      <p:sp>
        <p:nvSpPr>
          <p:cNvPr id="21509" name="AutoShape 6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21510" name="AutoShape 8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1979613" y="315913"/>
            <a:ext cx="5688012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ＭＳ Ｐゴシック" charset="-128"/>
                <a:cs typeface="+mj-cs"/>
              </a:rPr>
              <a:t>Premiers pas pour comprendre la politique</a:t>
            </a:r>
          </a:p>
        </p:txBody>
      </p:sp>
      <p:pic>
        <p:nvPicPr>
          <p:cNvPr id="2050" name="Picture 2" descr="C:\Users\Asma Bouraoui Khouja\Eveil citoyen Révolution 2011\Images groupes de pression\UNION-~1.JPG"/>
          <p:cNvPicPr preferRelativeResize="0">
            <a:picLocks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195736" y="1340768"/>
            <a:ext cx="1620480" cy="1462509"/>
          </a:xfrm>
          <a:prstGeom prst="rect">
            <a:avLst/>
          </a:prstGeom>
          <a:noFill/>
        </p:spPr>
      </p:pic>
      <p:pic>
        <p:nvPicPr>
          <p:cNvPr id="2051" name="Picture 3" descr="C:\Users\Asma Bouraoui Khouja\Eveil citoyen Révolution 2011\Images groupes de pression\imagesCAVLOCB9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967986" y="1473762"/>
            <a:ext cx="1196437" cy="1185499"/>
          </a:xfrm>
          <a:prstGeom prst="rect">
            <a:avLst/>
          </a:prstGeom>
          <a:noFill/>
        </p:spPr>
      </p:pic>
      <p:pic>
        <p:nvPicPr>
          <p:cNvPr id="2052" name="Picture 4" descr="C:\Users\Asma Bouraoui Khouja\Eveil citoyen Révolution 2011\Images groupes de pression\imagesCAZ1HQ50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149286" y="2769904"/>
            <a:ext cx="1322945" cy="1025201"/>
          </a:xfrm>
          <a:prstGeom prst="rect">
            <a:avLst/>
          </a:prstGeom>
          <a:noFill/>
        </p:spPr>
      </p:pic>
      <p:pic>
        <p:nvPicPr>
          <p:cNvPr id="2053" name="Picture 5" descr="C:\Users\Asma Bouraoui Khouja\Eveil citoyen Révolution 2011\Images groupes de pression\images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264814" y="2697896"/>
            <a:ext cx="1515194" cy="1097209"/>
          </a:xfrm>
          <a:prstGeom prst="rect">
            <a:avLst/>
          </a:prstGeom>
          <a:noFill/>
        </p:spPr>
      </p:pic>
      <p:sp>
        <p:nvSpPr>
          <p:cNvPr id="2055" name="AutoShape 7" descr="data:image/jpg;base64,/9j/4AAQSkZJRgABAQAAAQABAAD/2wCEAAkGBhISERQUEhIVERUVFRgVFhQXFxQVFhUYFRQVFBcYFhQXHCYeFxkjGRgUHy8gIycpLCwsFx4xNTAqNSYrLCkBCQoKDgwOGg8PGiwkHyUqLywtKi0sLCwqLCwsLCwpLCkwLCwsLCwsLCwsLCwsLCwpKSwsLCwsLCwsLCksLCwsLP/AABEIAOAA4AMBIgACEQEDEQH/xAAcAAABBQEBAQAAAAAAAAAAAAAAAgMEBQYBBwj/xAA9EAABAwEFBQUFBQgDAQAAAAABAAIDEQQFEiExBkFRYXETIoGRoQdCscHRMlKCsvAUFiNTYnKS4RUz8aL/xAAbAQEAAgMBAQAAAAAAAAAAAAAAAwQBAgUGB//EADERAAICAQMCAwcDBAMAAAAAAAECAAMRBBIhMUEFE1EUImGBkaGxMnHBBkLh8BUjgv/aAAwDAQACEQMRAD8A9wJXMfI+S4Tma6D/ANVebzdupThT51WyoW6SKy1a/wBUsg6q6mY5AQHDfr8PinarWSA5GROoQhJmCEISIIQhIgkl/ih5UW1WvAQ0cKlZAJOBNHcIMmSsY6dUdp1Ki2S14yQRnr1TT7zNcqU3c1t5bZxIzqEChs9ZYNdVdTEU2Jodpx8NU685LUjEmBBGRAvQH+CjWq1YKAanP9c0my2zGcJ8FtsOMyLzkD7M8yahJYfRKWkmghCEiCEISIIQhIghCEiMy/Zf0P5VnhMtDN9l/Q/lWUEiuaYZBnJ8QbBX5y9sl4NawNIJ/wAeJPFO/wDIs+7+T6qma1xFQ1xHENcfgF3s3/cd/i76LY0qTNF1VgAAl5Z7Ux5oO6fD5ZFOulaDQvAPCoHoqq7LM/GHEFobXUEVyIoAVC7cmueuvPqovJBYgGT+1sqAsOTNLipr5pL30FXHCPAeqau84omE55fA5KvvmWkgFfdqPEmvwCiWvc22WrLtle//AHmWrH1FQcQ8D6hKxV081U3NLV7hX3a+oHzU68nYYnUy09XAH4o1eG2xXduq8zHr9o62RpNA8EjdUJi22EvNWmh0z0KpGzkUNdDkrC9rY4Pwg0AAJ51rryyUvlFWGDKvtKWVneJMsdiwVJNTTdoAqQTKwui1uc4tJqKVHLQeWaqWHipq1O5t3wla9lKJs4HP8S+uvOLxKmGvLz/0s5Ha3NFGkgcASltvF494+JqPIqJqGJJEsVaxFQKR0kq+JKPH9vzKRdclZR0PwTV5zYnMdpijBp4lMRzYTUZHjUqVVzXiVnsxfu7Zmloc9PP/AEu4+OSz3/IP+87zKsLrt5diDj9kA15Z6+SrNSyjM6NerR22ywqTySDKPvjzaqm0W0vPBu4fXiuRh5Hda4jlos+TxyZGdZk4UZly08CD+uISg7wVCJSDvaR4HxCtLFahIM9Rr9Vq9RUZktOpFh2ngyTiJ08/9JDpmjV4Hi0Kot95FxIaaNGWXvf6UTtacB5KRdOSMmQ2a4KcKMzRNmacg8E9WlONduKy7pK9d1Na8lpI64WYtcq9aZrS2rZiS6fUednjpCYd1/Q/lWND1tTr1yWQvewmJ5y7pzafl1Cn0jDJWVPEkOA46CaO5JAYW0OlQeRqVPWDhtbmfZcW9CQnf+Wl/mv8ytn0jFiQZpV4kqoFIPE2yxJerK473kMgY5xeHV11BAJ14ZKJfNiMUhy7riS0+pHh8FmlPLco001dovqWxegJB+00dzOrCzofiVUbQyfxRyYPi5VdnvGSOuBxbXdkR5FMvmJJJNSdSVumnK2FpFbrFekVgc8faXmzsn8R39vzCs77dSF3h+YLIxzlpBaaEaEJ203g+SmNxdTTSnkEfTlrA0VaxUoNZHPP3imvzHVWF/vpN+EfNR7ksZkkB91pBJ5jMDr8kvaR38b8DfiVsSDaB8JoFI05Y9yP5kjZ59ZT/Yfi1V9oJa9w4OI9SpezDv4p/sPxaubR2Qtkxgd1+/g4ClPEZ+a1BAuKnuJuVJ0ocdiY7ddgEzSceEg0pSu6tdevkpzLgFc3kjgAB6rMRWlzTVri08QSFIZfEwNe0cepqPEFZeqwn3TMVaigKA68y22iZh7MjIULfKlPmq6yd97Wk0xGlfh6q6vCIz2cOA71A8DwzA8CfRZbGsUe8m3uJtrPctD9jgzT/u+P5h/xH1Tk9jEUL8NSTSpOpzA8BSqzgvWX+Y//ACKurltjp2SRyGuX2t9HVGfSiisrsUbmORJ6bqLCURcEg4+kgOnTjbykAoHkAZDRQ7RE5ji1woR68xyUyzX69gAo1wGldfMKdlyMgZlJGwxDMVjb7W5xq41Kl2F5pI4aCN2fOlR80w++pH8GjgB81Os0z3WeYuNRhdhP4TXwqo7MheRLFIVnyGJ6np/mVBfQdFo7HY2NY3uhxIFSQCSSK71lJH5FbGD7EfQfkK11WQBJfDwGZs+kU2Jo0YAejR8E41u8pSFQnYAA6ThCZnha5pa9uJp/XnzT6E6QQDwZRybLxk917hyyd/tI/dNv8x3kFfFoO5c7IcB5BT+0WesqnR0H+2V133NHCcVS92grTLoB8VMnha9uF7Q4H9eHVPBtF1RM7Mck8ydKkRdqjiUT9loz9l7gOGTlIsdxQxmub3DStDTo0ZeatCwHcgBbm6wjBMiXS0qdwUZlVa7hhkNRWNx1pQV/CfkmY9l4we89zuWTf9q7IQGgbkF1gGAYOlpY7iojUMIa0NYA0Dl+vNRLxupk9MRLXDIEUrThQ6hWK4QtAxU5B5kzVqy7SOJAu67GQg4aucdSdemWgUuWMEFrxiB1yr6JwBdQsScmFRVXaBxKOXZiJx7r3N5ZOHrn6rjNlWA1c9xHDIV8VeFoO5cEY4BSefZ0zIPY6M52iIYKABoFAKAfRQbbcsUpqascdSMq9Qcj1VmhRqxU5Bk71q42sMiUH7pt/mO8grG77vZCCGZk6k6+NNByUzsxwHkF0Bbta7DBMir01VZ3KvMjWuyMkFJG9Dw6Hcq12zDDpI6n4T6q8SSwcAsLY69DNrNPXYcsJUw7PRNPeJfyJAHkM1Z4RSmGjaUpTKnTgnAF1YZ2bqZlKkrGFGJSjZqLFXE4t+7UU6YtaK3aK9BolYRwXUZ2b9Rma6krzsGIIQhaSSCEISIIQhIghcquF6RFIWdt+2kTKiMdqRkTWja8A7eegVzd9pe+Nrns7NxFSytcPKqlap0AZhiQpfXYSqnOJJQhCik0EIQkQQhNyzBoJcQANScgPFIMXVNT2pjBV7g0cys5eW1tcoNP5hGX4G+8qGSV8hqXZ/ed3j5aDyV2rRu/LcCcy/xGus4XkzU23a+Jg7oc/cKUFT+KisG3xFlV7QTTKoOZ3LCi6WuNXSVPPcnY7pkY4PikaXDiB6DirD6SrHDcyvX4hYTyBiehArqqruvpjqMcS19NHChPMbirTEuWylTgzsI6uMgzqEIWJvBCEJEEIQkQQhCRBCEJEFwldSJTkehSJlbP7Q4SXY45GNBIx0BBwkiuRy0VLtftwyUCGzPq1wrI8VGX3B81goLe7E8V99/5ipNnjLjkMyvU0eG0owsM8lqfEryGrP17yzuq2tFogL/+tsjajcBz9F6zbL4hhFZJGtHXXoF5E26yWE7+G9SW3c/A0klz3kMYCSTnpn8k1mkrvYMWxjiQ6HWtpkKKuSZ6Rdu1UM8vZxh5NKl2HugczXertVOz9ysssQY3Nxze7e530VsvN3bNx8vpPW0eZsHmdfhBFUVSSVFJo3arS2Npe8hrWipJ0AC87v3aYzHPKP3I/vf1P+QSdt9pu1lMLD/DjPe4PeN3QLKumJJJK7mh0XAsfqZ5fxTxEkmqv5mW/wC2lxqf104KRHOeKpYplMinXZNQxOAH55lqyUp6K0HUHJVbZ0vtlA1WZYW2Xn7ViGF+e8fUHcVa3LtHhe2KV1QcmPOv9r+fNY02wAUPnwUae2gijj4jdwVWzRhxiXKNc9TZE9kxLqzGxG0P7TBhcayRnC7mPdd4j4FacLz1iGtirdRPX1WCxA694IQhaSSCEISIIQhIghCEiC44VC6hInzWcppBwkeP/sq8u14Ds9dyqr/h7K32lnCV3rR3zT9lmpQr2tbb6x+08TrEK2GbGyyqU+cMkhkP2WSAnos9ZLwGVdVcMtYc2hFQqrpzKgsIwR+89Ohla4BzSHA5gjNLc7wXlDbWY8o55Iv6WuNPJNz3s532ppJeTnOp5Llf8Y2eG+09APG0A5Xmek27aOCI0L8TvuM77j4BZXaLayfA4NpZgQaVIMzug0YOuay7r8eG0jIiHBgoT46qmtlqJdU68zUnqSrNXhyocmVrPFntGF4ipZdM68+ZzNeJSRIopm8EdousvE5BTJzJzJk9HOq0TJ2Ik71OMSM1yzbaea6bRzVa+rdUgzLOBNQnpLGS0qHNaVHdMo09qDQXHQLRsAZMnSticCan2fXqYrcxtcpQWEbq6g/HzXs4Xzxc15UtYYWBkscsZdQhwo4gijm5aFfQ68x4iVZw69x+J6vwwOqMjjkH8wQhC5k6sEIQkQQhCRBCEJEEIQkTwX2s2TsrzL6ZSsa+vPNp+AVHBOvR/bhdOKzxTgZxOLXf2v3nxHqvJrJaaii9NoLs1ATz2vp98mX8doUuG8nN0KpI5ueacEi6WQZxTTLw3ji1HipgsIAxOrybv8eCz9jn0BJIrWnNXUl4uZ3TQgjIE6E73fRRtn+2V3rweJGfmTSgoKqBM9dntAqTr6VUWSRZkqVzhck9smXypDklsJJjJFU3jfHZWhnah5h1cI3YHP6P3KW2VPNtA3ta/hiFaKHUI1te1TiS0MKX3Fc/CJuW2vkhDpK6kNrqW1yqp7KlRH2ongOQyHgE5Daw2tNTkK6VOS3Q+VWAx6DkyGxDY5KL1PSThZOJz4KDedhDo3Z1aciRu+hWkuy7ImULwZn7y45CueQVxaLms87KGMMJFA9ndI6jeF5C3+rtKH2FCV7n/E9BX/T16DcXGfSecbOMggkZRxA7RpfI7cAfgvpiy2psjQ9jg9rhUOBqCORXy7fN3vheYT9rFhHPPI/Bew+ynZq32ZrjaHBkTh3Yahxr96oNG5cF0NV5VlavWeMcfHMk0yujsGHJPM9HQuArq5k6EEIQkQQhCRBCEJEEIQkSr2juhtqs0sLtHsIHXUetF8w2uyvhkcx4oWuLT1BoV9Y0Xiftn2V7OYWlg7kmT6aB4+op5FdDQWYbZ9JR1SZAaefRWkjmnoJXPOFv/irrJBJI8MYKn0A4krRWSyshFB3j7zvvHgOQXdrZmnGvK1/vH2kMb005niU1PaicyUiSTF+tFGeFYlJU9Y86VNGRIqiqxJQuJ1ySJfd8ksjJVzysFsSVF3SbXiuqJFa9zlJEYObSgIPSZK7esUSuWe0hr2OdWgcmJC4VTDLVh1qRqR05KnrF8yl6z3BlnS/9dqv6Gbe7b0sr3FzZQJCA01dQGnI6FaGzvc2hGY5ZgryiS4Y3kTRHHGc3tGTmHjTgrFsk9ma50Ezsg14FcQLa0dl1IXy23w1bWC1tz0wfxPceaQpZhx8Jq/aJdPaQstAGEtIBO8tP0VDcm21vslAydxZua7vt8jn6pFq23nns7oZGjP3hlpyVTYoHSEN1z05r23gOitp05p1C9Dx34nmfEL1Lh6z25nvHs72xmtzZO0a3uU77QWgk6jDU9VtVmdgtnv2SyNaRR7++/qdB4BaZR6jZ5rbOkn0+7ywW6wQhCgk8EIQkQQhCRBCEJESVlNub2sn7O+GY4y4fZbQlp3Or7qzftH2mtkFo7MO7OFzQWluRdxq7UHksHLay7MurVdnR+HFgLWPHwnF1uvKZrQfMxNGtGCIUr9p29x58k1JHRSWTNa3Srj6JmGIvdV2Q+C72MTgBj1MbEgAyGaY7GuZUm0kDRNBpcM8mj1WJKp7yI45oXZslEntB8SoycSyqluk7abTQYRmo4KQHZ01O8/IJRKg3Z5loKFGJxwqkYyNCnFwhambAxLrykpTJQpJHOOamOASmsDWl7tB8dwUTgt1PEkUqvQSPZbe+zygxndmNxrxC0UVvsb3mRzZInGNzXRszY8nQ/wBOdKrJRPLnF1Kk5qfZrO4kZarmew1X2eZjB9RL/tL1Ls7R6zWYuIAzXsns22AwBtonbzYw/mI+Skez32cwxxxzzUle4BzW07reoOpXpAaptTrAoNdXXuf4kFOmLne/TsINXUIXInTghCEiCEISIIQhIghCatIdhdgoHUOGulaGleVaJEzm3lmssllcLS4NyrGffD92Eb143FZQxveNXcOHVai/Nk71e8vlHbO4tNQOTW7gqCS4baDQ2aT/ABK9ToESqvHmA/OeX1zvc+AuPzIVM09LaWNFBmn49lrwkNG2Z45kEfFW1i9kltl/7XMhHM4j5BWbNRUnJYSsmkewjiZWIdo7Wq7apwMgrDaW4GXfaOxbI6Qhgc8kAZu0AA3UVZdtzz2uTBBGXnjuHU7lgWqyb+0kbTkWbT2lZPNXIZlVk9qzwtNTvd8grC/LtljkfAW4HMNHiveJ8NyrG2BzdxVO1mY4Xp6zpVIqDJ+kkWVgAzTwKjhjktsbjuWynAxiasMnMWXpJcno7A47lrdm/ZtabQQcBYze92Q8OKyxCjLHAmgwTheTMtYbufI4BrS48ACT5Kx/cS8bUQ2OyStYNC9pYCeJLl7vsrsLBYhVoxyb5Dr0aNwWlouXfrgfdQcfmdCnSke8/X8TxS4PYTLkbRM2Pi1gxO8zkvQ7i9nNis1HCPtHj35O8fAaBaii6qbamxhjOB8JaFCA5xEtZRKQhV5NBCEJEEIQkQQhCRBCEJEEIQkRNEYUpCxiImi5RKJTMtpATETBXz7NH2u8JJ5ngREMDQK4iGtApyWzum5YbMzBCwMHqep3pM15Kutd6uwuw5uocIOhdTKvKqne93UKTwO0hWhFbcOpnjXtqheb0NGhg7JlCKVdrUmnNObBbAWm1uD5ZTHZ2nMnMvPBnzKurMI7ROyS0gSu7Q48Y0IaaNI4VpktcL2DQGtAa0ZBoyAHIKLS6/zKyFGCDiSajSAON3IxGb19mVgELyxzo3NYSHk4gCBWpbv0WC2B2Ults+KV0TYI3Vc0AiSRnukcAd53UW/lvt1NKjeFlrdMyF4mgDoiPtMGX4mc+WhWbNXqFGVJPqO80TSUHqoz2np93bN2OGnZwxg8aVPmVcNI3UXm917adrHib3+Y7pNNatO/pVIs3tNY5wayJzzWmWPLOm9tFVGrS0/qyfnJxpyg4GJ6cEKkhvPmp0VuqrE1k1CS2QFKSIIQhIghCEiCEISIIQhIghCEiCEISIIQhIjE71V2iRW8kdVAtFlSJSWiQqptkjqZK+tFkPBVtosR4JExV4jDKJC2gcQ2Q+PdeODgaKdb7b2DA5743t+9Uhx6gA5qHtNaiHGNoyaA5/xDRzqqR9htUTe0kbjY/MgZlgOeS5FwsFzNR/6/31xLibWQCz5S4sW0wke1oFcRpQNdkOOI/RTr6iJgkoKnDkmbrtQMXa0a5gyL20xtH9bfmrVjagEZgioPEFXdM4dThs/kSC1dp6YmIu25haCGhz2MjYACKtOI5nrmrOzXPbIXVje2ThXuu86U9Fp2WU8KKbBYTwWV01YXB+veDaxOftGrhmnwfx6B1chWpA5kBaGzSFRLPYzwVlZ7KeCsKMDEjJycyZZ5CrBhUaCzUUoBZmJ1CEJEEIQkThXVwrqRBCEJEEIQkQQhCRBCEJEFwtXUJEafZmnco77tBU1CRPP759mz5bV2rZQ2Jxa6RlM6t+6ea0TtnxSlARor5C1VFUkgdZkknrPOrd7K2ueXRyvia41fG0908acKrSQ7OhrQ0CgaAB0AoFoULCoqkkDrBYnrKZlx8k/HdICskLeYkZlhaE82MBLQkQQhCRBCEJEEIQkQQhCRBCEJE//Z"/>
          <p:cNvSpPr>
            <a:spLocks noChangeAspect="1" noChangeArrowheads="1"/>
          </p:cNvSpPr>
          <p:nvPr/>
        </p:nvSpPr>
        <p:spPr bwMode="auto">
          <a:xfrm>
            <a:off x="76200" y="-723900"/>
            <a:ext cx="1514475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056" name="Picture 8" descr="C:\Users\Asma Bouraoui Khouja\Eveil citoyen Révolution 2011\Images groupes de pression\twitter.bmp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967986" y="2697896"/>
            <a:ext cx="1268446" cy="1097209"/>
          </a:xfrm>
          <a:prstGeom prst="rect">
            <a:avLst/>
          </a:prstGeom>
          <a:noFill/>
        </p:spPr>
      </p:pic>
      <p:pic>
        <p:nvPicPr>
          <p:cNvPr id="14" name="Image 13" descr="C:\Users\Myriam\AppData\Local\Microsoft\Windows\Temporary Internet Files\Content.Outlook\N9EU1OIU\Logo-UNI (3).jpg"/>
          <p:cNvPicPr/>
          <p:nvPr/>
        </p:nvPicPr>
        <p:blipFill>
          <a:blip r:embed="rId9"/>
          <a:srcRect r="2553"/>
          <a:stretch>
            <a:fillRect/>
          </a:stretch>
        </p:blipFill>
        <p:spPr bwMode="auto">
          <a:xfrm>
            <a:off x="1115616" y="5076021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72997"/>
            <a:ext cx="6635080" cy="1508720"/>
          </a:xfrm>
        </p:spPr>
        <p:txBody>
          <a:bodyPr>
            <a:normAutofit/>
          </a:bodyPr>
          <a:lstStyle/>
          <a:p>
            <a:r>
              <a:rPr lang="fr-FR" sz="3200" b="1" dirty="0" smtClean="0"/>
              <a:t>Qu'est-ce qu'un groupe de pression (</a:t>
            </a:r>
            <a:r>
              <a:rPr lang="ar-SA" sz="3200" b="1" dirty="0" smtClean="0"/>
              <a:t>مجموعات </a:t>
            </a:r>
            <a:r>
              <a:rPr lang="ar-SA" sz="3200" b="1" dirty="0" err="1" smtClean="0"/>
              <a:t>الـظـغـط</a:t>
            </a:r>
            <a:r>
              <a:rPr lang="fr-FR" sz="3200" b="1" dirty="0" smtClean="0"/>
              <a:t>) ?</a:t>
            </a:r>
            <a:endParaRPr lang="fr-FR" sz="3200" b="1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457200" y="2420888"/>
            <a:ext cx="8363272" cy="3705275"/>
          </a:xfrm>
        </p:spPr>
        <p:txBody>
          <a:bodyPr/>
          <a:lstStyle/>
          <a:p>
            <a:pPr algn="just">
              <a:spcBef>
                <a:spcPts val="3000"/>
              </a:spcBef>
            </a:pPr>
            <a:r>
              <a:rPr lang="fr-FR" sz="2200" dirty="0" smtClean="0"/>
              <a:t>C'est une </a:t>
            </a:r>
            <a:r>
              <a:rPr lang="fr-FR" sz="2200" b="1" dirty="0" smtClean="0"/>
              <a:t>forme d'expression démocratique</a:t>
            </a:r>
            <a:r>
              <a:rPr lang="fr-FR" sz="2200" dirty="0" smtClean="0"/>
              <a:t>, qui permet de surveiller voire de </a:t>
            </a:r>
            <a:r>
              <a:rPr lang="fr-FR" sz="2200" b="1" dirty="0" smtClean="0"/>
              <a:t>réguler</a:t>
            </a:r>
            <a:r>
              <a:rPr lang="fr-FR" sz="2200" dirty="0" smtClean="0"/>
              <a:t> les actions politiques, sociales et économiques des autorités publiques.</a:t>
            </a:r>
          </a:p>
          <a:p>
            <a:pPr algn="just">
              <a:spcBef>
                <a:spcPts val="3000"/>
              </a:spcBef>
            </a:pPr>
            <a:r>
              <a:rPr lang="fr-FR" sz="2200" dirty="0" smtClean="0"/>
              <a:t>Il pourrait s'agir d'un </a:t>
            </a:r>
            <a:r>
              <a:rPr lang="fr-FR" sz="2200" b="1" dirty="0" smtClean="0"/>
              <a:t>groupement de personnes </a:t>
            </a:r>
            <a:r>
              <a:rPr lang="fr-FR" sz="2200" dirty="0" smtClean="0"/>
              <a:t>(physiques et/ou morales) doté d'une structure et </a:t>
            </a:r>
            <a:r>
              <a:rPr lang="fr-FR" sz="2200" b="1" dirty="0" smtClean="0"/>
              <a:t>exerçant une pression sur les autorités publiques </a:t>
            </a:r>
            <a:r>
              <a:rPr lang="fr-FR" sz="2200" dirty="0" smtClean="0"/>
              <a:t>en place.</a:t>
            </a:r>
          </a:p>
          <a:p>
            <a:pPr algn="just">
              <a:spcBef>
                <a:spcPts val="3000"/>
              </a:spcBef>
            </a:pPr>
            <a:r>
              <a:rPr lang="fr-FR" sz="2200" dirty="0" smtClean="0"/>
              <a:t>Son objectif est de </a:t>
            </a:r>
            <a:r>
              <a:rPr lang="fr-FR" sz="2200" b="1" dirty="0" smtClean="0"/>
              <a:t>défendre des intérêts particuliers </a:t>
            </a:r>
            <a:r>
              <a:rPr lang="fr-FR" sz="2200" dirty="0" smtClean="0"/>
              <a:t>de nature financière, sociale, économique, ou encore humanitaire.</a:t>
            </a:r>
          </a:p>
          <a:p>
            <a:pPr algn="just">
              <a:spcBef>
                <a:spcPts val="3000"/>
              </a:spcBef>
            </a:pPr>
            <a:endParaRPr lang="fr-FR" sz="2200" dirty="0" smtClean="0"/>
          </a:p>
        </p:txBody>
      </p:sp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6923112" cy="1143000"/>
          </a:xfrm>
        </p:spPr>
        <p:txBody>
          <a:bodyPr/>
          <a:lstStyle/>
          <a:p>
            <a:r>
              <a:rPr lang="fr-FR" sz="3200" b="1" dirty="0" smtClean="0"/>
              <a:t>Quels sont leurs modes d'action ?</a:t>
            </a:r>
            <a:endParaRPr lang="fr-FR" sz="3200" b="1" dirty="0"/>
          </a:p>
        </p:txBody>
      </p:sp>
      <p:sp>
        <p:nvSpPr>
          <p:cNvPr id="8" name="Forme libre 7"/>
          <p:cNvSpPr/>
          <p:nvPr/>
        </p:nvSpPr>
        <p:spPr>
          <a:xfrm rot="21600000">
            <a:off x="641961" y="2194774"/>
            <a:ext cx="3965152" cy="3965152"/>
          </a:xfrm>
          <a:custGeom>
            <a:avLst/>
            <a:gdLst>
              <a:gd name="connsiteX0" fmla="*/ 0 w 3965151"/>
              <a:gd name="connsiteY0" fmla="*/ 2577348 h 3965151"/>
              <a:gd name="connsiteX1" fmla="*/ 991288 w 3965151"/>
              <a:gd name="connsiteY1" fmla="*/ 2577348 h 3965151"/>
              <a:gd name="connsiteX2" fmla="*/ 991288 w 3965151"/>
              <a:gd name="connsiteY2" fmla="*/ 0 h 3965151"/>
              <a:gd name="connsiteX3" fmla="*/ 2973863 w 3965151"/>
              <a:gd name="connsiteY3" fmla="*/ 0 h 3965151"/>
              <a:gd name="connsiteX4" fmla="*/ 2973863 w 3965151"/>
              <a:gd name="connsiteY4" fmla="*/ 2577348 h 3965151"/>
              <a:gd name="connsiteX5" fmla="*/ 3965151 w 3965151"/>
              <a:gd name="connsiteY5" fmla="*/ 2577348 h 3965151"/>
              <a:gd name="connsiteX6" fmla="*/ 1982576 w 3965151"/>
              <a:gd name="connsiteY6" fmla="*/ 3965151 h 3965151"/>
              <a:gd name="connsiteX7" fmla="*/ 0 w 3965151"/>
              <a:gd name="connsiteY7" fmla="*/ 2577348 h 3965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65151" h="3965151">
                <a:moveTo>
                  <a:pt x="2577348" y="3965151"/>
                </a:moveTo>
                <a:lnTo>
                  <a:pt x="2577348" y="2973863"/>
                </a:lnTo>
                <a:lnTo>
                  <a:pt x="0" y="2973863"/>
                </a:lnTo>
                <a:lnTo>
                  <a:pt x="0" y="991288"/>
                </a:lnTo>
                <a:lnTo>
                  <a:pt x="2577348" y="991288"/>
                </a:lnTo>
                <a:lnTo>
                  <a:pt x="2577348" y="0"/>
                </a:lnTo>
                <a:lnTo>
                  <a:pt x="3965151" y="1982575"/>
                </a:lnTo>
                <a:lnTo>
                  <a:pt x="2577348" y="3965151"/>
                </a:lnTo>
                <a:close/>
              </a:path>
            </a:pathLst>
          </a:custGeom>
          <a:solidFill>
            <a:schemeClr val="accent2">
              <a:lumMod val="10000"/>
              <a:lumOff val="9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42241" tIns="1133528" rIns="836142" bIns="1133529" numCol="1" spcCol="1270" anchor="ctr" anchorCtr="0">
            <a:noAutofit/>
          </a:bodyPr>
          <a:lstStyle/>
          <a:p>
            <a:pPr lvl="0" algn="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000" b="1" kern="1200" dirty="0" smtClean="0">
                <a:solidFill>
                  <a:schemeClr val="tx2"/>
                </a:solidFill>
              </a:rPr>
              <a:t>Actions</a:t>
            </a:r>
            <a:r>
              <a:rPr lang="fr-FR" sz="2000" kern="1200" dirty="0" smtClean="0">
                <a:solidFill>
                  <a:schemeClr val="tx2"/>
                </a:solidFill>
              </a:rPr>
              <a:t> </a:t>
            </a:r>
            <a:r>
              <a:rPr lang="fr-FR" sz="2000" b="1" kern="1200" dirty="0" smtClean="0">
                <a:solidFill>
                  <a:schemeClr val="tx2"/>
                </a:solidFill>
              </a:rPr>
              <a:t>discrètes</a:t>
            </a:r>
            <a:r>
              <a:rPr lang="fr-FR" sz="2000" kern="1200" dirty="0" smtClean="0">
                <a:solidFill>
                  <a:schemeClr val="tx2"/>
                </a:solidFill>
              </a:rPr>
              <a:t> : </a:t>
            </a:r>
          </a:p>
          <a:p>
            <a:pPr lvl="0" algn="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000" kern="1200" dirty="0" smtClean="0">
                <a:solidFill>
                  <a:schemeClr val="tx2"/>
                </a:solidFill>
              </a:rPr>
              <a:t>Participations à des instances consultatives, développement de réseaux, …</a:t>
            </a:r>
            <a:endParaRPr lang="fr-FR" sz="2000" kern="1200" dirty="0">
              <a:solidFill>
                <a:schemeClr val="tx2"/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4782496" y="2191018"/>
            <a:ext cx="3965152" cy="3965151"/>
          </a:xfrm>
          <a:custGeom>
            <a:avLst/>
            <a:gdLst>
              <a:gd name="connsiteX0" fmla="*/ 0 w 3965151"/>
              <a:gd name="connsiteY0" fmla="*/ 2577348 h 3965151"/>
              <a:gd name="connsiteX1" fmla="*/ 991288 w 3965151"/>
              <a:gd name="connsiteY1" fmla="*/ 2577348 h 3965151"/>
              <a:gd name="connsiteX2" fmla="*/ 991288 w 3965151"/>
              <a:gd name="connsiteY2" fmla="*/ 0 h 3965151"/>
              <a:gd name="connsiteX3" fmla="*/ 2973863 w 3965151"/>
              <a:gd name="connsiteY3" fmla="*/ 0 h 3965151"/>
              <a:gd name="connsiteX4" fmla="*/ 2973863 w 3965151"/>
              <a:gd name="connsiteY4" fmla="*/ 2577348 h 3965151"/>
              <a:gd name="connsiteX5" fmla="*/ 3965151 w 3965151"/>
              <a:gd name="connsiteY5" fmla="*/ 2577348 h 3965151"/>
              <a:gd name="connsiteX6" fmla="*/ 1982576 w 3965151"/>
              <a:gd name="connsiteY6" fmla="*/ 3965151 h 3965151"/>
              <a:gd name="connsiteX7" fmla="*/ 0 w 3965151"/>
              <a:gd name="connsiteY7" fmla="*/ 2577348 h 3965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65151" h="3965151">
                <a:moveTo>
                  <a:pt x="1387803" y="0"/>
                </a:moveTo>
                <a:lnTo>
                  <a:pt x="1387803" y="991288"/>
                </a:lnTo>
                <a:lnTo>
                  <a:pt x="3965151" y="991288"/>
                </a:lnTo>
                <a:lnTo>
                  <a:pt x="3965151" y="2973863"/>
                </a:lnTo>
                <a:lnTo>
                  <a:pt x="1387803" y="2973863"/>
                </a:lnTo>
                <a:lnTo>
                  <a:pt x="1387803" y="3965151"/>
                </a:lnTo>
                <a:lnTo>
                  <a:pt x="0" y="1982576"/>
                </a:lnTo>
                <a:lnTo>
                  <a:pt x="1387803" y="0"/>
                </a:lnTo>
                <a:close/>
              </a:path>
            </a:pathLst>
          </a:custGeom>
          <a:solidFill>
            <a:schemeClr val="accent2">
              <a:lumMod val="10000"/>
              <a:lumOff val="9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836142" tIns="1133528" rIns="142241" bIns="1133528" numCol="1" spcCol="1270" anchor="ctr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000" b="1" kern="1200" dirty="0" smtClean="0">
                <a:solidFill>
                  <a:schemeClr val="tx2"/>
                </a:solidFill>
              </a:rPr>
              <a:t>Actions publiques</a:t>
            </a:r>
            <a:r>
              <a:rPr lang="fr-FR" sz="2000" kern="1200" dirty="0" smtClean="0">
                <a:solidFill>
                  <a:schemeClr val="tx2"/>
                </a:solidFill>
              </a:rPr>
              <a:t> : </a:t>
            </a:r>
          </a:p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000" kern="1200" dirty="0" smtClean="0">
                <a:solidFill>
                  <a:schemeClr val="tx2"/>
                </a:solidFill>
              </a:rPr>
              <a:t>Mobilisation de </a:t>
            </a:r>
            <a:r>
              <a:rPr lang="fr-FR" sz="2000" dirty="0" smtClean="0">
                <a:solidFill>
                  <a:schemeClr val="tx2"/>
                </a:solidFill>
              </a:rPr>
              <a:t>l'opinion publique </a:t>
            </a:r>
            <a:r>
              <a:rPr lang="fr-FR" sz="2000" kern="1200" dirty="0" smtClean="0">
                <a:solidFill>
                  <a:schemeClr val="tx2"/>
                </a:solidFill>
              </a:rPr>
              <a:t>via les manifestations, les pétitions, ...</a:t>
            </a:r>
            <a:endParaRPr lang="fr-FR" sz="2000" kern="1200" dirty="0">
              <a:solidFill>
                <a:schemeClr val="tx2"/>
              </a:solidFill>
            </a:endParaRPr>
          </a:p>
        </p:txBody>
      </p:sp>
      <p:pic>
        <p:nvPicPr>
          <p:cNvPr id="7" name="Image 6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6508750" cy="1728192"/>
          </a:xfrm>
        </p:spPr>
        <p:txBody>
          <a:bodyPr/>
          <a:lstStyle/>
          <a:p>
            <a:r>
              <a:rPr lang="fr-FR" sz="3200" b="1" dirty="0" smtClean="0"/>
              <a:t>Exemples de structures susceptibles de jouer le rôle de groupes de pression</a:t>
            </a:r>
            <a:endParaRPr lang="fr-FR" sz="3200" b="1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457200" y="2713856"/>
            <a:ext cx="8291264" cy="2875384"/>
          </a:xfrm>
        </p:spPr>
        <p:txBody>
          <a:bodyPr/>
          <a:lstStyle/>
          <a:p>
            <a:pPr marL="355600" indent="-355600"/>
            <a:r>
              <a:rPr lang="fr-FR" sz="2200" dirty="0" smtClean="0"/>
              <a:t>Les médias</a:t>
            </a:r>
          </a:p>
          <a:p>
            <a:pPr marL="355600" indent="-355600"/>
            <a:r>
              <a:rPr lang="fr-FR" sz="2200" dirty="0" smtClean="0"/>
              <a:t>Les syndicats</a:t>
            </a:r>
          </a:p>
          <a:p>
            <a:pPr marL="355600" indent="-355600"/>
            <a:r>
              <a:rPr lang="fr-FR" sz="2200" dirty="0" smtClean="0"/>
              <a:t>Les associations et organisations non gouvernementales</a:t>
            </a:r>
          </a:p>
          <a:p>
            <a:pPr marL="355600" indent="-355600"/>
            <a:r>
              <a:rPr lang="fr-FR" sz="2200" dirty="0" smtClean="0"/>
              <a:t>Les chambres de commerce</a:t>
            </a:r>
          </a:p>
          <a:p>
            <a:pPr marL="355600" indent="-355600"/>
            <a:r>
              <a:rPr lang="fr-FR" sz="2200" dirty="0" smtClean="0"/>
              <a:t>Les organisations professionnelles</a:t>
            </a:r>
          </a:p>
        </p:txBody>
      </p:sp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6752202" cy="1382766"/>
          </a:xfrm>
        </p:spPr>
        <p:txBody>
          <a:bodyPr/>
          <a:lstStyle/>
          <a:p>
            <a:pPr>
              <a:spcBef>
                <a:spcPts val="3000"/>
              </a:spcBef>
            </a:pPr>
            <a:r>
              <a:rPr lang="fr-FR" sz="2400" b="1" dirty="0" smtClean="0"/>
              <a:t>Quelques expériences tunisiennes…</a:t>
            </a:r>
            <a:br>
              <a:rPr lang="fr-FR" sz="2400" b="1" dirty="0" smtClean="0"/>
            </a:br>
            <a:r>
              <a:rPr lang="fr-FR" b="1" dirty="0" smtClean="0"/>
              <a:t>L'UGTT (</a:t>
            </a:r>
            <a:r>
              <a:rPr lang="ar-SA" b="1" dirty="0" smtClean="0"/>
              <a:t>الإتحاد العام </a:t>
            </a:r>
            <a:r>
              <a:rPr lang="ar-SA" sz="3200" b="1" dirty="0" smtClean="0"/>
              <a:t>التونسي للشغل</a:t>
            </a:r>
            <a:r>
              <a:rPr lang="fr-FR" sz="3200" b="1" dirty="0" smtClean="0"/>
              <a:t>)</a:t>
            </a:r>
            <a:endParaRPr lang="fr-FR" sz="3200" b="1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457200" y="2785864"/>
            <a:ext cx="8363272" cy="2731368"/>
          </a:xfrm>
        </p:spPr>
        <p:txBody>
          <a:bodyPr>
            <a:normAutofit/>
          </a:bodyPr>
          <a:lstStyle/>
          <a:p>
            <a:pPr algn="just"/>
            <a:r>
              <a:rPr lang="fr-FR" sz="2200" dirty="0" smtClean="0"/>
              <a:t>C'est une </a:t>
            </a:r>
            <a:r>
              <a:rPr lang="fr-FR" sz="2200" b="1" dirty="0" smtClean="0"/>
              <a:t>organisation syndicale nationale indépendante</a:t>
            </a:r>
            <a:r>
              <a:rPr lang="fr-FR" sz="2200" dirty="0" smtClean="0"/>
              <a:t>, créée par </a:t>
            </a:r>
            <a:r>
              <a:rPr lang="fr-FR" sz="2200" dirty="0" err="1" smtClean="0"/>
              <a:t>Farhat</a:t>
            </a:r>
            <a:r>
              <a:rPr lang="fr-FR" sz="2200" dirty="0" smtClean="0"/>
              <a:t> </a:t>
            </a:r>
            <a:r>
              <a:rPr lang="fr-FR" sz="2200" dirty="0" err="1" smtClean="0"/>
              <a:t>Hached</a:t>
            </a:r>
            <a:r>
              <a:rPr lang="fr-FR" sz="2200" dirty="0" smtClean="0"/>
              <a:t> le 20 janvier 1946.</a:t>
            </a:r>
          </a:p>
          <a:p>
            <a:pPr algn="just">
              <a:spcBef>
                <a:spcPts val="4200"/>
              </a:spcBef>
            </a:pPr>
            <a:r>
              <a:rPr lang="fr-FR" sz="2200" dirty="0" smtClean="0"/>
              <a:t>Son objectif est de </a:t>
            </a:r>
            <a:r>
              <a:rPr lang="fr-FR" sz="2200" b="1" dirty="0" smtClean="0"/>
              <a:t>défendre les intérêts et les droits </a:t>
            </a:r>
            <a:r>
              <a:rPr lang="fr-FR" sz="2200" dirty="0" smtClean="0"/>
              <a:t>des travailleurs syndiqués et d</a:t>
            </a:r>
            <a:r>
              <a:rPr lang="fr-FR" sz="2200" b="1" dirty="0" smtClean="0"/>
              <a:t>'améliorer leur situation</a:t>
            </a:r>
            <a:r>
              <a:rPr lang="fr-FR" sz="2200" dirty="0" smtClean="0"/>
              <a:t> économique et sociale.</a:t>
            </a:r>
          </a:p>
          <a:p>
            <a:endParaRPr lang="fr-FR" sz="2200" dirty="0"/>
          </a:p>
        </p:txBody>
      </p:sp>
      <p:sp>
        <p:nvSpPr>
          <p:cNvPr id="12290" name="AutoShape 2" descr="data:image/jpg;base64,/9j/4AAQSkZJRgABAQAAAQABAAD/2wCEAAkGBhQSERUUEhQWFRUWGBcaFxgYFBccFxscFxQdFRchHSAYHCYeGRomHhgVIC8gIycqLCwsFx4xNTAqNSYrLCkBCQoKDgwOGg8PGi8kHiUsNDQ1MjUsLDQ0MjQwNSksLCkpKSotKSwsKSosLywqLCwpLDQsLyktLCwsKS0sLCwpKf/AABEIAIsAigMBIgACEQEDEQH/xAAcAAABBAMBAAAAAAAAAAAAAAAHAAMFBgECBAj/xABEEAABAgMEBgYIAwcCBwAAAAABAgMABBEFEiExBgcTQVFhIjJxgZGxFCNCUmKh0fAzcsEWJIKSssLhotIlU1Rjc5Oz/8QAGwEAAgMBAQEAAAAAAAAAAAAAAwUBAgQGAAf/xAAyEQABBAECBAMHBAIDAAAAAAABAAIDEQQhMQUSQVEiYXETFDKBkaHBI7HR4QZSFTPw/9oADAMBAAIRAxEAPwAcUhUh7ZQtnCpd6maRgiHtnFt0K1cvT5C1VblwcV0xVyQDn25dsSGlxoIcsrIm8zzQVSk5Fx1YQ0hS1nJKQSflBBsHUnMO0VMrSwPdHSX9B4mCZZtmStnI2cu2L++mK1c1K4RiYnnV9ZV1Puo/U5nujPlZ2Nh6SG3dgk8mdLL/ANQodyoaV1XWZL02tXFf9xzP+EUESjEjZzeDcqg9jA81CNUMpGQHbv8AGNr0IJf8lfdRRgeqzFjnfG4n5p29K/8ARj/1NfWNXGpFWC5RI7WEn+msab4SjSAD/JMq9Wt+ir7Fvc/VcUxoLZMxgG0IUfcUUK8P8RWLb1GYVlH6/A7/ALk/qIua0A9YAjmI2ZWtv8NZHwnFPgcu6GEH+RRP0nZXmFdrpo/gefnqgJbejUxKKuzDSkcDmk9ihgYjKR6bM80+ktTLaaKwooVQrvORgb6baoC2C9I1UkYqZOKgPgO8cofRmOZnPC6wmEHEATyTCj9kLIzDmyPhge7OFs4hNE3SFDmzjOyjy8pDYQtjD8T+hmjBnZgJybRRTh5VwA5nyi4FmggSSCNpc7YLs0B1embUHnwRLpOA3uEbh8PEwU5qeCRsmAEpThUDAU3JHGMz8wltIYaASAADTAJTkAOZiPKRgMuEJOLcV92/Qg+Lqe39pC57sh3O/boEkpplvzO89vGFfhtS/l9+HlGFH7+/vfHFEFxsnVFW4VhThlGCrPnHIJ2uDaS4eIwSDzUcPCsbiXdOa0IHBKSo+Kov7Ovi0Vq7rpvffhGCvzhgySqj1y/BP0jBknB1Xa/mQD5UiA1v+37qKHddF+vf5RvfzjhUtxPXQFD3m8f9Jx8IeYmEqFUmoHy7RuP1jxjNWvELppUUOPGOiStEtYElTfDMp7OI5RyJV4mN0jhB8XLlxH88Z+XdDc0OFFQOsDV4mZSZqUA2lKrSMnBxHx+cCTYR6Bs+e2SqH8NRx+Enf2HfFM1oaIBB9LZHRUfWgDInJQ5Hf4x9BxsmPMi9qzfqOyPh5Lo3exkOnQ/hDDYxnYx00hQSk5TQVB10XskWfIpqPWq6S+JWrIdgwHcYEOrWx/SbQaBxQ36xXDoZfO7Bptl+86EjJsVP5lZeA84FkZHuuO6Y77D1SriTuaRsI23K4gMKnEk1Uee+MKVuzH391hYbsOX+I0MfOHOL3FztyswC0ddCQVKNAMz9/ZhhuXLuLgKUbm8ieBXT+nxrGZZG1VfP4aT0BuUoYFR48B4xLTMw1LMmYmVBKU4gbyd1OJPCGGJiSTyezj36nsvOfy6DUreVswkDAJSMsMO4R3y9mNkVrf51w+UVWXmXJxHpM6oy8lgUNAkFY3KdUMbvwjDjEu3pxZzaQlMw0lIyCcu6gjssXg2LCLcOY9z/AAskrZiabZPkNvK+61mrYl0TzUoUi84gqCq5GuA7SAfCJldlNncR2GADpJpAp6ecmUKoQsFs8AjBHlWCfJa3pMtp2l9K6C8A2SArfTiKxr9zxX2HRt+i25PDp42MdHZsa+qnW5ZDlSy4ly6aEBQqDwwyMRc9Z9VVFUO+8B/UMlJjjmJVu0kmas8uMPo6rtwoS5T2TXBY3V3RnRfTYTKjKzqdlNJJTXIKI4cFcsjuhNl8Cj+LH8J7dChsbIAXDWtx1H8hPMTBqULF1YFabiPeSd48o6knDHAecbWnZxOBwUk1QrgfociI5ZWYKhWlFAkKHAjPuyNY5CWMtJBFEbjsrghwsLsKRShyOFIkLOIdaWw6Lwu0x9pCsB3jKI1AGeZ4xuh7ZrQ5wNFflVgfA0Mb+D5hxskAnwu0KDKzmbpugzpHZhlJlxhZ6h6J4pOKT4UiM9JTxgla77FwZmUjH8NZ5HpJ/Ud8CWkdzIOV1LocJ4nha87otajZDCZePwoHcLx8xFsD14qUfaUT3VoPkBELqlFyzHV8VuHwSB+kTzEoq6BdVkN3KEfHRI6GONjSb10SSdwOTI496TKjzrzjlnVGgSnBThCQeFese5NYtTckAxcpiU49sVr0dW2FUmiEE1oaVUaeUJsvhj8QMdvYvbY9kKKYPvyUjZkoCQMkIHyGUURyeNsWqhqv7sySQncoIOJP5jQdkWzSefMvZr7gNFKF1J/Mbv1MVLUk0NvMK3htIHerHyjpuDYwix2k7u1P4WmFvLFLk9RoPyUW9im7doLtKUphThThAq1m6Cy7DRmWfVm8AWwOgSo7vdPygsiB9rUk3poy8qwgqUpSlq3JASLoKjkBUw+kHhWDhsrmZDadQ6+nmgzFo1d6Pszk3s31GiU3gge3Q4gncBnzi/2Fqkl22iJn1rihiakBP5efMxDv6un5CZbmZRReQ2oEoycu5KHBWBPCA8hFEro5eKwzNfHG6jWhRTl5dKEhKEhKUigAFABygb63tGhcTONii0FKXCN4r0T2g0x7IJTaqgHiIiNMpcLkZlJy2Sj4C8PKDvFtXLYczoshrvPVVvQjSMz0oQ4avsUCjvUnce3PvEPTKbjqVbnOir8wFUHwqIHerC1NjaDYr0XQW1d4qn5iC7N6PlwEBQT0gQaYiiq+WEcpxPhsk8jZYRd6H8FNsxjcWct2adR8/wC0zJ2apxBUDSmQO8xzrZqCDniOzdEwxaDDPq1PNhQqSCtIIqeZjVCJd1RKXUqJxolxJ+Qgc/AS6GP2VB431S4TuBJcNOmigtMpf0ix3d6koCv4mjj5GADSPSplR6PMteyNoB2KRf8AMx5sScIfyNcGt5t6TzgzvC9vS/3Ro1aj/gztOLvlEnrTnHm5G8ypSKrSFqTmEnsyFaRG6oVX7Odb4LWP5kg/rF5YbS9LpC0hSVoF5JFQajEGNjBcY9EoyXiLLLiLpypWjzcywl9qXSt1OwC2nlulQcWpOF0HojGtRXCkS2iU1PC4zOJbNEEqc2oLhxwBSB4mKVYklefmWxNrlJNt64lG0ooqJwAKuqMDFn0asFcpPrSmVq0oG7M7QqXSgNF1ONTwiG60j5LGgOBqyL21+t7+Qta62goyASgE+uTUAVwxO6K5qcbW3Mu3m1hK28yhVKpVXOnbBbQMxG4EX5NbWVmfyYzsfl36rW8TkKdsaOdHEn5CHhGFDjBKS20w2cKqP07uMbouqyEbpbEaPp39lSM6R5TazdIyxHzisayLZSzZ7uPScGzSN9VZ/KsWsGOaes1p4XXW0rHBSQfOIIsUESB7WSNc4WAV500ZWROS5G51v+qPSKN/bEC3oBIpcS4mXSlSSFAgkUIywrSJv2VGlczTjyijGFu6Y8SzWZjmuYCKCGtuS7ZmXFJsgvgqJLqXKhfEi7UDshyxJ2SXMNIlpZmXmEL6aHkELpTHZqSaXxwOcc7C3idirY2ay86RRs1eUfdqCQhR44ZxtbC5e+ZSSYO0lHGXCtIqSQ4A4CesTRWJOeMDvqtfLbeQ3t0JrtZskb9Ar6o9Gb/i/wDiI8ygR6RnJgJlZpzk6f5U3f0jzgBAck7LXwNp/UPoilqQtCi5hknMJWB2dFX9sEyyjQLQfYWodx6Se6hp3QAtBLa9FnmnCaJJuL/KvD5Gh7oPbpuPJX7LguHtGKD5jvguM62V2WDjMJZkE9HC/mELNadissTaHQlSg/eK0A0BUBQEHjjWkWzV63tJRuadDhdbQtoVUrFKCSOjkVHKueER2n8g8f3cqC0vKUtha8FNLQLxQFDMK9neMsYjrK9ItFplTTr6S1s2nUl4JCk1qtYu9K9uxETs86IpJmw2hx26+XT67fJW2w9OPStrs5d0ONJJUlVAL3spqclH5Qwi2rTSu86zKtNmmC3iCkb8RnEu3pDLpfUwnEpTedWKXEbgHFHC8eGcR+mehqJ5kUIS4kHZL3UPsq5HjBNa3S5hiElObytPfWvuFOSluMvlSWHULUkVVdVW7XjSHrpNPuvM8oAUrPzdlvKR0mlEgLTQUUAa4EihGdCOMFWzNack6uhWpo3a1cFE14V4xAfe6PlcMki8UXiaeoVovXTnlnnTHcBD5UfqIqszrIkENoVtr1SRRIJUOJI3DnHDP62ZNvqFbqrtRdTQE7ga5dsW5gOqxtwsh+zD9Fdkqpliny/xFd0i07ZlytpLje3CQUhaiEVJpRRANDTGKZa+uVRA9GZuK9ouUUMsKBJ47+UROh+hbs+8ZiYqlkqKlKIoXCTWieXOKGS9GphFwz2TTLl+EDp1KJWjekz8wbj0sWzdqHUqCmVZdVQ444cokLZ0kYlLgfUpAVWiriigEcSBgYzY1gMyxVsQUBeNy8SkU91JPRrmaRUZi0p4vPBmRN5xRTeW9eYonAKuk0BpnSLWQNVibGyaQ8opvrX72oie0dd9FU5KLafd9KLyVMAVAUCnGpxIqOyJDVhZvo4nXHCFOIXcUQa1KU3jjv6RjjsXRcrmnZeZozMBsOpdllXMFG7dUE4GnZFvsbRhuUSmWaKlXlbR1SjibuVaZVNPAxRo1tMMjIDYjFzXdHbpvv2XFp/NbCyVpPWcCUdpWaq/ugEwTNdVt3nWpZJwQL6/zKwSPCvjAzjJkOt9dk64NCWY/Md3G0oOervSAT0lsnD61oBKuNB1FDwHeIBcS2jGkS5KYS8jGmC07lJOY/XtikMnI7yR+I4fvMVD4hqF6HZo4kodSFKQekCARUYpUK7jmDAp0icdlX33mKsLeIQ83s6qbBPXbUOipBpnxNMIJslPommm5mWIVUeI3pPAj5GJCXfS4mo7CCMQd4PAwxI5guNgnOO422x1CFcvZSH0NtlZl5O+m4lY9dNOVF5ShnTcN0XCxNLVvTS5VUqtu5eqo9UIGCDl7WFAIrLFqJlLZfM8OuP3dxXVSncB7oORIyiKd1kThvuB5lN10I2VyoumtFXt6ecDDg1NH4759hYqwb6ntW5739kTrWsOXnEFDiUupSaZ9JJ30UMQeUD+19TWJMs9Qe46P7k/SLFLS8r6MW5aZJLK9uu45ipRq5dJ3pUd2dIkdH7ffds/0lxoKcIWpDaPaT7Ax3mL0HbrHFNkYwuJ2l1R89tChg5qnnwcENq5hwfqIflNUE4ql9TTY31USfACL7+2TqZZ952TW0WkIWkKIou8MRUZUMPMaX3pqXa2XQmGNqk43rwxod1IrysW48SzqOg0/GvdRVg6qJZkhTxMwsbiKNg9m/vJi3WhPNyrJddIShAwAHcAkDMnICKBaFuuluYE+p2WacdAl7v4ySnFWAFS0KA/WHLNtEvKvzriViQb2gSnqvVHq3scCKYciYkOA0CySxTTHnmdY/8AbdN9D2XPOF+dmC04sy060CuXWkqShxCjeAIr1v8ANY7bGfQmaU44261OoQq9LBdGniespuvRJNK0G+KrbGmhm3El/ZN3UqcaW1eLragKoSTxJAqIKFgkTcnLvzTadoEhdSKFJHtA5itK98Vb4joj5TXQRjnbQOlDp/IPbp0Vd0SccdtCbnnG1tNXAhIWkhWBGFDmcN28xapqfTKsOzL+BpeI7MEJHPd2mOlPrSFqwaTikH2iPaNcgN3jAe1m6b+lu7Fk1YbOfvq49g3RZ7/ZttZ4IXZ04aBQFX5AdPVVC1rSVMPOPOdZaio8q5DuFB3RyUjMYhXdruGtDQANkozCjEQvWrNoTpq5IO71Mq/ERX5p4K84N0lNomECYlFg3vBVNyhmFDjmI81xM6N6VvyTl5lWBPSQeort4HmI0wz8mh2SXiPDBkfqR6O+x9UWtJ5B+YeSQ226hISFSzqaGpVRS0qwqAMqeET0roZJtoUhMu3dWQVAprWmWfCIjR/TuUtBIQujbvuKNDX4Fb/OLHceb6pDqeCsF+OR743N5TqNVzEzpowInW2vl/SGOmOgypIbeWeuNl0dBWCUFfQBHGlTichDmnNnOS8jKBp280ymilIcCTfNLigAekM4IFpliYbLUyghKs0rBAw4EYfOImzNXtnoWFoTfINUhTl5IPYTTxipj3pbI8/Rpmslp7DX5/VVlzS+aca9FmZYkvsBCCk1UVLFAV7k1GNDjhWLBakipqdsxQxoFsqIypsq/wBsSk9oihxuZCXFoXMkX3BSoCQAkAZXaClOZjXSKxXHZdtpt9LRSRecIF6gTdN2mCVHHxieUjdBORG5w5Ryg3e/UbqB0gaTac6hmXcKfRkrLrqaEArokJFcCcDWGP2dLzbarPOyclgqWcS+nBad4VgQrjvGMWawJGVkWtkwbxJqojpLUeJpviS2rq+okNj3l0Ku5I/UxPJepVTlOZTY/hG1/ex1v7Kt2HoJKyjCfSUNuuk3ioor0jkEDgNwixBor6TgCG04hFRkMivcB8PjHFalrS0inaTDnT3VNXDySBl3QJNMtZL05VturTHug9JX5jw5CKvkbGEWHGyM5/NZrufwFL6xdZG2rLSivV5OOD2vhT8PPfA2hRmFr3l5srr8bGjxmcjEoUKFFFpta1hQoUSqpQoUKPKVkGLPYesidlgEhzaIHsudLwOYirRmJDi3ZAlijlFSNtFyztdzZFJiXUniUEKHgaGJVGsmy19bo9rSq/6RAOhRoGQ9LX8GxyfDY9Cjr+3dkf8AMH8jv0jVWsCyU4hYJ/8AE4fMQDIRifeXdgh/8LD/ALO+v9I0TeuaUQPUtOLP5QhP33RU7Z1wzbtQyEsJ4gXl+JwHcIoVYzFHTvd1WiLhWLFry2fNOzU2txRW4pS1HNSiSfnDVYUKA7pmAAKCVYUKMRClZhRiFHl5f//Z"/>
          <p:cNvSpPr>
            <a:spLocks noChangeAspect="1" noChangeArrowheads="1"/>
          </p:cNvSpPr>
          <p:nvPr/>
        </p:nvSpPr>
        <p:spPr bwMode="auto">
          <a:xfrm>
            <a:off x="77788" y="-547688"/>
            <a:ext cx="1133475" cy="1143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2292" name="Picture 4" descr="http://www.tunisiawatch.com/wp-content/uploads/2011/01/ugt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9402" y="274095"/>
            <a:ext cx="1647825" cy="16573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rme libre 8"/>
          <p:cNvSpPr/>
          <p:nvPr/>
        </p:nvSpPr>
        <p:spPr>
          <a:xfrm>
            <a:off x="2134397" y="2487675"/>
            <a:ext cx="6757191" cy="1686000"/>
          </a:xfrm>
          <a:custGeom>
            <a:avLst/>
            <a:gdLst>
              <a:gd name="connsiteX0" fmla="*/ 281005 w 1685999"/>
              <a:gd name="connsiteY0" fmla="*/ 0 h 6757190"/>
              <a:gd name="connsiteX1" fmla="*/ 1404994 w 1685999"/>
              <a:gd name="connsiteY1" fmla="*/ 0 h 6757190"/>
              <a:gd name="connsiteX2" fmla="*/ 1603695 w 1685999"/>
              <a:gd name="connsiteY2" fmla="*/ 82305 h 6757190"/>
              <a:gd name="connsiteX3" fmla="*/ 1685999 w 1685999"/>
              <a:gd name="connsiteY3" fmla="*/ 281006 h 6757190"/>
              <a:gd name="connsiteX4" fmla="*/ 1685999 w 1685999"/>
              <a:gd name="connsiteY4" fmla="*/ 6757190 h 6757190"/>
              <a:gd name="connsiteX5" fmla="*/ 1685999 w 1685999"/>
              <a:gd name="connsiteY5" fmla="*/ 6757190 h 6757190"/>
              <a:gd name="connsiteX6" fmla="*/ 1685999 w 1685999"/>
              <a:gd name="connsiteY6" fmla="*/ 6757190 h 6757190"/>
              <a:gd name="connsiteX7" fmla="*/ 0 w 1685999"/>
              <a:gd name="connsiteY7" fmla="*/ 6757190 h 6757190"/>
              <a:gd name="connsiteX8" fmla="*/ 0 w 1685999"/>
              <a:gd name="connsiteY8" fmla="*/ 6757190 h 6757190"/>
              <a:gd name="connsiteX9" fmla="*/ 0 w 1685999"/>
              <a:gd name="connsiteY9" fmla="*/ 6757190 h 6757190"/>
              <a:gd name="connsiteX10" fmla="*/ 0 w 1685999"/>
              <a:gd name="connsiteY10" fmla="*/ 281005 h 6757190"/>
              <a:gd name="connsiteX11" fmla="*/ 82305 w 1685999"/>
              <a:gd name="connsiteY11" fmla="*/ 82304 h 6757190"/>
              <a:gd name="connsiteX12" fmla="*/ 281006 w 1685999"/>
              <a:gd name="connsiteY12" fmla="*/ 0 h 6757190"/>
              <a:gd name="connsiteX13" fmla="*/ 281005 w 1685999"/>
              <a:gd name="connsiteY13" fmla="*/ 0 h 6757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85999" h="6757190">
                <a:moveTo>
                  <a:pt x="1685999" y="1126220"/>
                </a:moveTo>
                <a:lnTo>
                  <a:pt x="1685999" y="5630970"/>
                </a:lnTo>
                <a:cubicBezTo>
                  <a:pt x="1685999" y="5929661"/>
                  <a:pt x="1678612" y="6216120"/>
                  <a:pt x="1665463" y="6427328"/>
                </a:cubicBezTo>
                <a:cubicBezTo>
                  <a:pt x="1652314" y="6638536"/>
                  <a:pt x="1634480" y="6757188"/>
                  <a:pt x="1615885" y="6757188"/>
                </a:cubicBezTo>
                <a:lnTo>
                  <a:pt x="0" y="6757188"/>
                </a:lnTo>
                <a:lnTo>
                  <a:pt x="0" y="6757188"/>
                </a:lnTo>
                <a:lnTo>
                  <a:pt x="0" y="6757188"/>
                </a:lnTo>
                <a:lnTo>
                  <a:pt x="0" y="2"/>
                </a:lnTo>
                <a:lnTo>
                  <a:pt x="0" y="2"/>
                </a:lnTo>
                <a:lnTo>
                  <a:pt x="0" y="2"/>
                </a:lnTo>
                <a:lnTo>
                  <a:pt x="1615885" y="2"/>
                </a:lnTo>
                <a:cubicBezTo>
                  <a:pt x="1634480" y="2"/>
                  <a:pt x="1652314" y="118658"/>
                  <a:pt x="1665463" y="329866"/>
                </a:cubicBezTo>
                <a:cubicBezTo>
                  <a:pt x="1678612" y="541074"/>
                  <a:pt x="1685999" y="827533"/>
                  <a:pt x="1685999" y="1126224"/>
                </a:cubicBezTo>
                <a:lnTo>
                  <a:pt x="1685999" y="1126220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72391" tIns="118499" rIns="154694" bIns="118500" numCol="1" spcCol="1270" anchor="ctr" anchorCtr="0">
            <a:noAutofit/>
          </a:bodyPr>
          <a:lstStyle/>
          <a:p>
            <a:pPr marL="171450" lvl="1" indent="-171450" algn="l" defTabSz="8445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r-FR" sz="1900" kern="1200" dirty="0" smtClean="0">
                <a:solidFill>
                  <a:schemeClr val="tx2"/>
                </a:solidFill>
              </a:rPr>
              <a:t>Le </a:t>
            </a:r>
            <a:r>
              <a:rPr lang="fr-FR" sz="1900" b="1" kern="1200" dirty="0" smtClean="0">
                <a:solidFill>
                  <a:schemeClr val="tx2"/>
                </a:solidFill>
              </a:rPr>
              <a:t>jeudi noir</a:t>
            </a:r>
            <a:r>
              <a:rPr lang="fr-FR" sz="1900" kern="1200" dirty="0" smtClean="0">
                <a:solidFill>
                  <a:schemeClr val="tx2"/>
                </a:solidFill>
              </a:rPr>
              <a:t>, ou les évènements du </a:t>
            </a:r>
            <a:r>
              <a:rPr lang="fr-FR" sz="1900" b="1" kern="1200" dirty="0" smtClean="0">
                <a:solidFill>
                  <a:schemeClr val="tx2"/>
                </a:solidFill>
              </a:rPr>
              <a:t>26 janvier 1978 </a:t>
            </a:r>
            <a:r>
              <a:rPr lang="fr-FR" sz="1900" kern="1200" dirty="0" smtClean="0">
                <a:solidFill>
                  <a:schemeClr val="tx2"/>
                </a:solidFill>
              </a:rPr>
              <a:t>: </a:t>
            </a:r>
            <a:r>
              <a:rPr lang="fr-FR" sz="1900" b="1" kern="1200" dirty="0" smtClean="0">
                <a:solidFill>
                  <a:schemeClr val="tx2"/>
                </a:solidFill>
              </a:rPr>
              <a:t>première grève générale </a:t>
            </a:r>
            <a:r>
              <a:rPr lang="fr-FR" sz="1900" kern="1200" dirty="0" smtClean="0">
                <a:solidFill>
                  <a:schemeClr val="tx2"/>
                </a:solidFill>
              </a:rPr>
              <a:t>paralysant totalement le pays et marquant la volonté de l'UGTT  d'être </a:t>
            </a:r>
            <a:r>
              <a:rPr lang="fr-FR" sz="1900" b="1" kern="1200" dirty="0" smtClean="0">
                <a:solidFill>
                  <a:schemeClr val="tx2"/>
                </a:solidFill>
              </a:rPr>
              <a:t>autonome par rapport au pouvoir </a:t>
            </a:r>
            <a:r>
              <a:rPr lang="fr-FR" sz="1900" kern="1200" dirty="0" smtClean="0">
                <a:solidFill>
                  <a:schemeClr val="tx2"/>
                </a:solidFill>
              </a:rPr>
              <a:t>(le Parti Socialiste Destourien).</a:t>
            </a:r>
            <a:endParaRPr lang="fr-FR" sz="1900" kern="1200" dirty="0">
              <a:solidFill>
                <a:schemeClr val="tx2"/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324419" y="2276924"/>
            <a:ext cx="1809977" cy="2107499"/>
          </a:xfrm>
          <a:custGeom>
            <a:avLst/>
            <a:gdLst>
              <a:gd name="connsiteX0" fmla="*/ 0 w 1809977"/>
              <a:gd name="connsiteY0" fmla="*/ 301669 h 2107499"/>
              <a:gd name="connsiteX1" fmla="*/ 88357 w 1809977"/>
              <a:gd name="connsiteY1" fmla="*/ 88357 h 2107499"/>
              <a:gd name="connsiteX2" fmla="*/ 301669 w 1809977"/>
              <a:gd name="connsiteY2" fmla="*/ 1 h 2107499"/>
              <a:gd name="connsiteX3" fmla="*/ 1508308 w 1809977"/>
              <a:gd name="connsiteY3" fmla="*/ 0 h 2107499"/>
              <a:gd name="connsiteX4" fmla="*/ 1721620 w 1809977"/>
              <a:gd name="connsiteY4" fmla="*/ 88357 h 2107499"/>
              <a:gd name="connsiteX5" fmla="*/ 1809976 w 1809977"/>
              <a:gd name="connsiteY5" fmla="*/ 301669 h 2107499"/>
              <a:gd name="connsiteX6" fmla="*/ 1809977 w 1809977"/>
              <a:gd name="connsiteY6" fmla="*/ 1805830 h 2107499"/>
              <a:gd name="connsiteX7" fmla="*/ 1721620 w 1809977"/>
              <a:gd name="connsiteY7" fmla="*/ 2019142 h 2107499"/>
              <a:gd name="connsiteX8" fmla="*/ 1508308 w 1809977"/>
              <a:gd name="connsiteY8" fmla="*/ 2107499 h 2107499"/>
              <a:gd name="connsiteX9" fmla="*/ 301669 w 1809977"/>
              <a:gd name="connsiteY9" fmla="*/ 2107499 h 2107499"/>
              <a:gd name="connsiteX10" fmla="*/ 88357 w 1809977"/>
              <a:gd name="connsiteY10" fmla="*/ 2019142 h 2107499"/>
              <a:gd name="connsiteX11" fmla="*/ 0 w 1809977"/>
              <a:gd name="connsiteY11" fmla="*/ 1805830 h 2107499"/>
              <a:gd name="connsiteX12" fmla="*/ 0 w 1809977"/>
              <a:gd name="connsiteY12" fmla="*/ 301669 h 210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09977" h="2107499">
                <a:moveTo>
                  <a:pt x="0" y="301669"/>
                </a:moveTo>
                <a:cubicBezTo>
                  <a:pt x="0" y="221661"/>
                  <a:pt x="31783" y="144931"/>
                  <a:pt x="88357" y="88357"/>
                </a:cubicBezTo>
                <a:cubicBezTo>
                  <a:pt x="144931" y="31783"/>
                  <a:pt x="221662" y="0"/>
                  <a:pt x="301669" y="1"/>
                </a:cubicBezTo>
                <a:lnTo>
                  <a:pt x="1508308" y="0"/>
                </a:lnTo>
                <a:cubicBezTo>
                  <a:pt x="1588316" y="0"/>
                  <a:pt x="1665046" y="31783"/>
                  <a:pt x="1721620" y="88357"/>
                </a:cubicBezTo>
                <a:cubicBezTo>
                  <a:pt x="1778194" y="144931"/>
                  <a:pt x="1809977" y="221662"/>
                  <a:pt x="1809976" y="301669"/>
                </a:cubicBezTo>
                <a:cubicBezTo>
                  <a:pt x="1809976" y="803056"/>
                  <a:pt x="1809977" y="1304443"/>
                  <a:pt x="1809977" y="1805830"/>
                </a:cubicBezTo>
                <a:cubicBezTo>
                  <a:pt x="1809977" y="1885838"/>
                  <a:pt x="1778194" y="1962568"/>
                  <a:pt x="1721620" y="2019142"/>
                </a:cubicBezTo>
                <a:cubicBezTo>
                  <a:pt x="1665046" y="2075716"/>
                  <a:pt x="1588315" y="2107499"/>
                  <a:pt x="1508308" y="2107499"/>
                </a:cubicBezTo>
                <a:lnTo>
                  <a:pt x="301669" y="2107499"/>
                </a:lnTo>
                <a:cubicBezTo>
                  <a:pt x="221661" y="2107499"/>
                  <a:pt x="144931" y="2075716"/>
                  <a:pt x="88357" y="2019142"/>
                </a:cubicBezTo>
                <a:cubicBezTo>
                  <a:pt x="31783" y="1962568"/>
                  <a:pt x="0" y="1885837"/>
                  <a:pt x="0" y="1805830"/>
                </a:cubicBezTo>
                <a:lnTo>
                  <a:pt x="0" y="30166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9796" tIns="134076" rIns="179796" bIns="134076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400" b="1" kern="1200" dirty="0" smtClean="0"/>
              <a:t>Fait n° 1</a:t>
            </a:r>
            <a:endParaRPr lang="fr-FR" sz="2400" b="1" kern="1200" dirty="0"/>
          </a:p>
        </p:txBody>
      </p:sp>
      <p:sp>
        <p:nvSpPr>
          <p:cNvPr id="11" name="Forme libre 10"/>
          <p:cNvSpPr/>
          <p:nvPr/>
        </p:nvSpPr>
        <p:spPr>
          <a:xfrm>
            <a:off x="2136166" y="4700550"/>
            <a:ext cx="6732537" cy="1686000"/>
          </a:xfrm>
          <a:custGeom>
            <a:avLst/>
            <a:gdLst>
              <a:gd name="connsiteX0" fmla="*/ 281005 w 1685999"/>
              <a:gd name="connsiteY0" fmla="*/ 0 h 6732536"/>
              <a:gd name="connsiteX1" fmla="*/ 1404994 w 1685999"/>
              <a:gd name="connsiteY1" fmla="*/ 0 h 6732536"/>
              <a:gd name="connsiteX2" fmla="*/ 1603695 w 1685999"/>
              <a:gd name="connsiteY2" fmla="*/ 82305 h 6732536"/>
              <a:gd name="connsiteX3" fmla="*/ 1685999 w 1685999"/>
              <a:gd name="connsiteY3" fmla="*/ 281006 h 6732536"/>
              <a:gd name="connsiteX4" fmla="*/ 1685999 w 1685999"/>
              <a:gd name="connsiteY4" fmla="*/ 6732536 h 6732536"/>
              <a:gd name="connsiteX5" fmla="*/ 1685999 w 1685999"/>
              <a:gd name="connsiteY5" fmla="*/ 6732536 h 6732536"/>
              <a:gd name="connsiteX6" fmla="*/ 1685999 w 1685999"/>
              <a:gd name="connsiteY6" fmla="*/ 6732536 h 6732536"/>
              <a:gd name="connsiteX7" fmla="*/ 0 w 1685999"/>
              <a:gd name="connsiteY7" fmla="*/ 6732536 h 6732536"/>
              <a:gd name="connsiteX8" fmla="*/ 0 w 1685999"/>
              <a:gd name="connsiteY8" fmla="*/ 6732536 h 6732536"/>
              <a:gd name="connsiteX9" fmla="*/ 0 w 1685999"/>
              <a:gd name="connsiteY9" fmla="*/ 6732536 h 6732536"/>
              <a:gd name="connsiteX10" fmla="*/ 0 w 1685999"/>
              <a:gd name="connsiteY10" fmla="*/ 281005 h 6732536"/>
              <a:gd name="connsiteX11" fmla="*/ 82305 w 1685999"/>
              <a:gd name="connsiteY11" fmla="*/ 82304 h 6732536"/>
              <a:gd name="connsiteX12" fmla="*/ 281006 w 1685999"/>
              <a:gd name="connsiteY12" fmla="*/ 0 h 6732536"/>
              <a:gd name="connsiteX13" fmla="*/ 281005 w 1685999"/>
              <a:gd name="connsiteY13" fmla="*/ 0 h 6732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85999" h="6732536">
                <a:moveTo>
                  <a:pt x="1685999" y="1122111"/>
                </a:moveTo>
                <a:lnTo>
                  <a:pt x="1685999" y="5610425"/>
                </a:lnTo>
                <a:cubicBezTo>
                  <a:pt x="1685999" y="5908026"/>
                  <a:pt x="1678585" y="6193440"/>
                  <a:pt x="1665388" y="6403878"/>
                </a:cubicBezTo>
                <a:cubicBezTo>
                  <a:pt x="1652190" y="6614315"/>
                  <a:pt x="1634291" y="6732534"/>
                  <a:pt x="1615628" y="6732534"/>
                </a:cubicBezTo>
                <a:lnTo>
                  <a:pt x="0" y="6732534"/>
                </a:lnTo>
                <a:lnTo>
                  <a:pt x="0" y="6732534"/>
                </a:lnTo>
                <a:lnTo>
                  <a:pt x="0" y="6732534"/>
                </a:lnTo>
                <a:lnTo>
                  <a:pt x="0" y="2"/>
                </a:lnTo>
                <a:lnTo>
                  <a:pt x="0" y="2"/>
                </a:lnTo>
                <a:lnTo>
                  <a:pt x="0" y="2"/>
                </a:lnTo>
                <a:lnTo>
                  <a:pt x="1615628" y="2"/>
                </a:lnTo>
                <a:cubicBezTo>
                  <a:pt x="1634292" y="2"/>
                  <a:pt x="1652191" y="118225"/>
                  <a:pt x="1665388" y="328662"/>
                </a:cubicBezTo>
                <a:cubicBezTo>
                  <a:pt x="1678585" y="539100"/>
                  <a:pt x="1685999" y="824514"/>
                  <a:pt x="1685999" y="1122115"/>
                </a:cubicBezTo>
                <a:lnTo>
                  <a:pt x="1685999" y="1122111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72391" tIns="118499" rIns="154694" bIns="118500" numCol="1" spcCol="1270" anchor="ctr" anchorCtr="0">
            <a:noAutofit/>
          </a:bodyPr>
          <a:lstStyle/>
          <a:p>
            <a:pPr marL="171450" lvl="1" indent="-171450" defTabSz="8445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r-FR" sz="1900" b="1" kern="1200" dirty="0" smtClean="0">
                <a:solidFill>
                  <a:schemeClr val="tx2"/>
                </a:solidFill>
              </a:rPr>
              <a:t>Durant la révolution de janvier 2011</a:t>
            </a:r>
            <a:r>
              <a:rPr lang="fr-FR" sz="1900" kern="1200" dirty="0" smtClean="0">
                <a:solidFill>
                  <a:schemeClr val="tx2"/>
                </a:solidFill>
              </a:rPr>
              <a:t>, appel à une très forte </a:t>
            </a:r>
            <a:r>
              <a:rPr lang="fr-FR" sz="1900" b="1" kern="1200" dirty="0" smtClean="0">
                <a:solidFill>
                  <a:schemeClr val="tx2"/>
                </a:solidFill>
              </a:rPr>
              <a:t>mobilisation nationale </a:t>
            </a:r>
            <a:r>
              <a:rPr lang="fr-FR" sz="1900" kern="1200" dirty="0" smtClean="0">
                <a:solidFill>
                  <a:schemeClr val="tx2"/>
                </a:solidFill>
              </a:rPr>
              <a:t>et après la chute de Ben Ali, </a:t>
            </a:r>
            <a:r>
              <a:rPr lang="fr-FR" sz="1900" dirty="0" smtClean="0">
                <a:solidFill>
                  <a:schemeClr val="tx2"/>
                </a:solidFill>
              </a:rPr>
              <a:t>soutien à deux reprises d'</a:t>
            </a:r>
            <a:r>
              <a:rPr lang="fr-FR" sz="1900" kern="1200" dirty="0" smtClean="0">
                <a:solidFill>
                  <a:schemeClr val="tx2"/>
                </a:solidFill>
              </a:rPr>
              <a:t>un </a:t>
            </a:r>
            <a:r>
              <a:rPr lang="fr-FR" sz="1900" b="1" kern="1200" dirty="0" smtClean="0">
                <a:solidFill>
                  <a:schemeClr val="tx2"/>
                </a:solidFill>
              </a:rPr>
              <a:t>sit-in</a:t>
            </a:r>
            <a:r>
              <a:rPr lang="fr-FR" sz="1900" kern="1200" dirty="0" smtClean="0">
                <a:solidFill>
                  <a:schemeClr val="tx2"/>
                </a:solidFill>
              </a:rPr>
              <a:t> de plusieurs jours sur la Place du Gouvernement à Tunis, pour remanier puis </a:t>
            </a:r>
            <a:r>
              <a:rPr lang="fr-FR" sz="1900" b="1" kern="1200" dirty="0" smtClean="0">
                <a:solidFill>
                  <a:schemeClr val="tx2"/>
                </a:solidFill>
              </a:rPr>
              <a:t>faire chuter les deux gouvernements</a:t>
            </a:r>
            <a:r>
              <a:rPr lang="fr-FR" sz="1900" kern="1200" dirty="0" smtClean="0">
                <a:solidFill>
                  <a:schemeClr val="tx2"/>
                </a:solidFill>
              </a:rPr>
              <a:t> </a:t>
            </a:r>
            <a:r>
              <a:rPr lang="fr-FR" sz="1900" b="1" kern="1200" dirty="0" smtClean="0">
                <a:solidFill>
                  <a:schemeClr val="tx2"/>
                </a:solidFill>
              </a:rPr>
              <a:t>Ghannouchi.</a:t>
            </a:r>
            <a:endParaRPr lang="fr-FR" sz="1900" b="1" kern="1200" dirty="0">
              <a:solidFill>
                <a:schemeClr val="tx2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324419" y="4489799"/>
            <a:ext cx="1811747" cy="2107499"/>
          </a:xfrm>
          <a:custGeom>
            <a:avLst/>
            <a:gdLst>
              <a:gd name="connsiteX0" fmla="*/ 0 w 1811747"/>
              <a:gd name="connsiteY0" fmla="*/ 301964 h 2107499"/>
              <a:gd name="connsiteX1" fmla="*/ 88444 w 1811747"/>
              <a:gd name="connsiteY1" fmla="*/ 88443 h 2107499"/>
              <a:gd name="connsiteX2" fmla="*/ 301965 w 1811747"/>
              <a:gd name="connsiteY2" fmla="*/ 0 h 2107499"/>
              <a:gd name="connsiteX3" fmla="*/ 1509783 w 1811747"/>
              <a:gd name="connsiteY3" fmla="*/ 0 h 2107499"/>
              <a:gd name="connsiteX4" fmla="*/ 1723304 w 1811747"/>
              <a:gd name="connsiteY4" fmla="*/ 88444 h 2107499"/>
              <a:gd name="connsiteX5" fmla="*/ 1811747 w 1811747"/>
              <a:gd name="connsiteY5" fmla="*/ 301965 h 2107499"/>
              <a:gd name="connsiteX6" fmla="*/ 1811747 w 1811747"/>
              <a:gd name="connsiteY6" fmla="*/ 1805535 h 2107499"/>
              <a:gd name="connsiteX7" fmla="*/ 1723304 w 1811747"/>
              <a:gd name="connsiteY7" fmla="*/ 2019056 h 2107499"/>
              <a:gd name="connsiteX8" fmla="*/ 1509783 w 1811747"/>
              <a:gd name="connsiteY8" fmla="*/ 2107499 h 2107499"/>
              <a:gd name="connsiteX9" fmla="*/ 301964 w 1811747"/>
              <a:gd name="connsiteY9" fmla="*/ 2107499 h 2107499"/>
              <a:gd name="connsiteX10" fmla="*/ 88443 w 1811747"/>
              <a:gd name="connsiteY10" fmla="*/ 2019056 h 2107499"/>
              <a:gd name="connsiteX11" fmla="*/ 0 w 1811747"/>
              <a:gd name="connsiteY11" fmla="*/ 1805535 h 2107499"/>
              <a:gd name="connsiteX12" fmla="*/ 0 w 1811747"/>
              <a:gd name="connsiteY12" fmla="*/ 301964 h 210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11747" h="2107499">
                <a:moveTo>
                  <a:pt x="0" y="301964"/>
                </a:moveTo>
                <a:cubicBezTo>
                  <a:pt x="0" y="221878"/>
                  <a:pt x="31814" y="145072"/>
                  <a:pt x="88444" y="88443"/>
                </a:cubicBezTo>
                <a:cubicBezTo>
                  <a:pt x="145073" y="31814"/>
                  <a:pt x="221879" y="0"/>
                  <a:pt x="301965" y="0"/>
                </a:cubicBezTo>
                <a:lnTo>
                  <a:pt x="1509783" y="0"/>
                </a:lnTo>
                <a:cubicBezTo>
                  <a:pt x="1589869" y="0"/>
                  <a:pt x="1666675" y="31814"/>
                  <a:pt x="1723304" y="88444"/>
                </a:cubicBezTo>
                <a:cubicBezTo>
                  <a:pt x="1779933" y="145073"/>
                  <a:pt x="1811747" y="221879"/>
                  <a:pt x="1811747" y="301965"/>
                </a:cubicBezTo>
                <a:lnTo>
                  <a:pt x="1811747" y="1805535"/>
                </a:lnTo>
                <a:cubicBezTo>
                  <a:pt x="1811747" y="1885621"/>
                  <a:pt x="1779933" y="1962427"/>
                  <a:pt x="1723304" y="2019056"/>
                </a:cubicBezTo>
                <a:cubicBezTo>
                  <a:pt x="1666675" y="2075685"/>
                  <a:pt x="1589869" y="2107499"/>
                  <a:pt x="1509783" y="2107499"/>
                </a:cubicBezTo>
                <a:lnTo>
                  <a:pt x="301964" y="2107499"/>
                </a:lnTo>
                <a:cubicBezTo>
                  <a:pt x="221878" y="2107499"/>
                  <a:pt x="145072" y="2075685"/>
                  <a:pt x="88443" y="2019056"/>
                </a:cubicBezTo>
                <a:cubicBezTo>
                  <a:pt x="31814" y="1962427"/>
                  <a:pt x="0" y="1885621"/>
                  <a:pt x="0" y="1805535"/>
                </a:cubicBezTo>
                <a:lnTo>
                  <a:pt x="0" y="30196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9882" tIns="134162" rIns="179882" bIns="134162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400" b="1" kern="1200" dirty="0" smtClean="0"/>
              <a:t>Fait n° 2</a:t>
            </a:r>
            <a:endParaRPr lang="fr-FR" sz="2400" b="1" kern="1200" dirty="0"/>
          </a:p>
        </p:txBody>
      </p:sp>
      <p:pic>
        <p:nvPicPr>
          <p:cNvPr id="7" name="Picture 4" descr="http://www.tunisiawatch.com/wp-content/uploads/2011/01/ugt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9402" y="274095"/>
            <a:ext cx="1647825" cy="1657351"/>
          </a:xfrm>
          <a:prstGeom prst="rect">
            <a:avLst/>
          </a:prstGeom>
          <a:noFill/>
        </p:spPr>
      </p:pic>
      <p:sp>
        <p:nvSpPr>
          <p:cNvPr id="8" name="Titre 1"/>
          <p:cNvSpPr txBox="1">
            <a:spLocks/>
          </p:cNvSpPr>
          <p:nvPr/>
        </p:nvSpPr>
        <p:spPr bwMode="auto">
          <a:xfrm>
            <a:off x="457200" y="274095"/>
            <a:ext cx="6508750" cy="165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ＭＳ Ｐゴシック" pitchFamily="-65" charset="-128"/>
                <a:cs typeface="ＭＳ Ｐゴシック" pitchFamily="-65" charset="-128"/>
              </a:rPr>
              <a:t>Quelques expériences tunisiennes…</a:t>
            </a:r>
            <a:br>
              <a:rPr kumimoji="0" lang="fr-F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ＭＳ Ｐゴシック" pitchFamily="-65" charset="-128"/>
                <a:cs typeface="ＭＳ Ｐゴシック" pitchFamily="-65" charset="-128"/>
              </a:rPr>
            </a:br>
            <a:r>
              <a:rPr kumimoji="0" lang="fr-F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ＭＳ Ｐゴシック" pitchFamily="-65" charset="-128"/>
                <a:cs typeface="ＭＳ Ｐゴシック" pitchFamily="-65" charset="-128"/>
              </a:rPr>
              <a:t>2 faits marquants des militants syndicalistes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lt"/>
              <a:ea typeface="ＭＳ Ｐゴシック" pitchFamily="-65" charset="-128"/>
              <a:cs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6508750" cy="792088"/>
          </a:xfrm>
        </p:spPr>
        <p:txBody>
          <a:bodyPr anchor="ctr"/>
          <a:lstStyle/>
          <a:p>
            <a:r>
              <a:rPr lang="fr-FR" sz="2400" b="1" dirty="0" smtClean="0"/>
              <a:t>Quelques expériences tunisiennes…</a:t>
            </a:r>
            <a:r>
              <a:rPr lang="fr-FR" sz="3200" b="1" dirty="0" smtClean="0"/>
              <a:t/>
            </a:r>
            <a:br>
              <a:rPr lang="fr-FR" sz="3200" b="1" dirty="0" smtClean="0"/>
            </a:br>
            <a:r>
              <a:rPr lang="fr-FR" sz="3200" b="1" dirty="0" smtClean="0"/>
              <a:t>Les associations</a:t>
            </a:r>
            <a:endParaRPr lang="fr-FR" sz="32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1988840"/>
            <a:ext cx="6635080" cy="4680520"/>
          </a:xfrm>
        </p:spPr>
        <p:txBody>
          <a:bodyPr/>
          <a:lstStyle/>
          <a:p>
            <a:pPr algn="just"/>
            <a:r>
              <a:rPr lang="fr-FR" dirty="0" smtClean="0"/>
              <a:t>On comptait plus de 9 000 associations avant janvier 2011.</a:t>
            </a:r>
          </a:p>
          <a:p>
            <a:pPr algn="just">
              <a:spcBef>
                <a:spcPts val="2400"/>
              </a:spcBef>
            </a:pPr>
            <a:r>
              <a:rPr lang="fr-FR" dirty="0" smtClean="0"/>
              <a:t>Plus de la moitié était factice, l'autre moitié n'exerçait pas suffisamment de pression.</a:t>
            </a:r>
          </a:p>
          <a:p>
            <a:pPr algn="just">
              <a:spcBef>
                <a:spcPts val="2400"/>
              </a:spcBef>
            </a:pPr>
            <a:r>
              <a:rPr lang="fr-FR" dirty="0" smtClean="0"/>
              <a:t>Parmi les plus citées :</a:t>
            </a:r>
          </a:p>
          <a:p>
            <a:pPr lvl="1" algn="just">
              <a:spcBef>
                <a:spcPts val="0"/>
              </a:spcBef>
            </a:pPr>
            <a:r>
              <a:rPr lang="fr-FR" sz="1700" b="1" dirty="0" smtClean="0"/>
              <a:t>LTDH</a:t>
            </a:r>
            <a:r>
              <a:rPr lang="fr-FR" sz="1700" dirty="0" smtClean="0"/>
              <a:t> : Ligue Tunisienne des Droits de l’Homme (1976).</a:t>
            </a:r>
          </a:p>
          <a:p>
            <a:pPr lvl="1" algn="just">
              <a:spcBef>
                <a:spcPts val="0"/>
              </a:spcBef>
            </a:pPr>
            <a:r>
              <a:rPr lang="fr-FR" sz="1700" b="1" dirty="0" smtClean="0"/>
              <a:t>ATFD</a:t>
            </a:r>
            <a:r>
              <a:rPr lang="fr-FR" sz="1700" dirty="0" smtClean="0"/>
              <a:t> : Association Tunisienne des Femmes Démocrates (1989).</a:t>
            </a:r>
          </a:p>
          <a:p>
            <a:pPr marL="228600" lvl="1" algn="just">
              <a:spcBef>
                <a:spcPts val="2400"/>
              </a:spcBef>
              <a:buClr>
                <a:schemeClr val="accent1"/>
              </a:buClr>
            </a:pPr>
            <a:r>
              <a:rPr lang="fr-FR" sz="2000" dirty="0" smtClean="0"/>
              <a:t>Depuis le 14 janvier 2011, </a:t>
            </a:r>
            <a:r>
              <a:rPr lang="fr-FR" sz="2000" b="1" dirty="0" smtClean="0"/>
              <a:t>un grand nombre d'associations a vu le jour</a:t>
            </a:r>
            <a:r>
              <a:rPr lang="fr-FR" sz="2000" dirty="0" smtClean="0"/>
              <a:t>, engagées dans leur majorité, dans </a:t>
            </a:r>
            <a:r>
              <a:rPr lang="fr-FR" sz="2000" b="1" dirty="0" smtClean="0"/>
              <a:t>l'action citoyenne</a:t>
            </a:r>
            <a:r>
              <a:rPr lang="fr-FR" sz="2000" dirty="0" smtClean="0"/>
              <a:t>, d'autres dans </a:t>
            </a:r>
            <a:r>
              <a:rPr lang="fr-FR" sz="2000" b="1" dirty="0" smtClean="0"/>
              <a:t>l'humanitaire</a:t>
            </a:r>
            <a:r>
              <a:rPr lang="fr-FR" sz="2000" dirty="0" smtClean="0"/>
              <a:t> et le </a:t>
            </a:r>
            <a:r>
              <a:rPr lang="fr-FR" sz="2000" b="1" dirty="0" smtClean="0"/>
              <a:t>social</a:t>
            </a:r>
            <a:r>
              <a:rPr lang="fr-FR" sz="2000" dirty="0" smtClean="0"/>
              <a:t>.</a:t>
            </a:r>
          </a:p>
          <a:p>
            <a:pPr lvl="1" algn="just">
              <a:buNone/>
            </a:pPr>
            <a:endParaRPr lang="fr-FR" dirty="0" smtClean="0"/>
          </a:p>
        </p:txBody>
      </p:sp>
      <p:pic>
        <p:nvPicPr>
          <p:cNvPr id="5" name="Image 4"/>
          <p:cNvPicPr preferRelativeResize="0">
            <a:picLocks/>
          </p:cNvPicPr>
          <p:nvPr/>
        </p:nvPicPr>
        <p:blipFill>
          <a:blip r:embed="rId3" cstate="print"/>
          <a:srcRect l="26777" t="35714" r="63967" b="41300"/>
          <a:stretch>
            <a:fillRect/>
          </a:stretch>
        </p:blipFill>
        <p:spPr bwMode="auto">
          <a:xfrm>
            <a:off x="7164249" y="2132836"/>
            <a:ext cx="1670168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78423" y="404664"/>
            <a:ext cx="6508377" cy="1143000"/>
          </a:xfrm>
        </p:spPr>
        <p:txBody>
          <a:bodyPr/>
          <a:lstStyle/>
          <a:p>
            <a:r>
              <a:rPr lang="fr-FR" sz="2400" b="1" dirty="0" smtClean="0"/>
              <a:t>Quelques expériences tunisiennes… </a:t>
            </a:r>
            <a:r>
              <a:rPr lang="fr-FR" sz="3200" b="1" dirty="0" smtClean="0"/>
              <a:t/>
            </a:r>
            <a:br>
              <a:rPr lang="fr-FR" sz="3200" b="1" dirty="0" smtClean="0"/>
            </a:br>
            <a:r>
              <a:rPr lang="fr-FR" sz="2800" b="1" dirty="0" smtClean="0"/>
              <a:t>Internet et les réseaux sociaux</a:t>
            </a:r>
            <a:endParaRPr lang="fr-FR" sz="28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37478" y="1837288"/>
            <a:ext cx="6804000" cy="4901698"/>
          </a:xfrm>
        </p:spPr>
        <p:txBody>
          <a:bodyPr>
            <a:noAutofit/>
          </a:bodyPr>
          <a:lstStyle/>
          <a:p>
            <a:pPr marL="273050" indent="-273050" algn="l">
              <a:spcBef>
                <a:spcPts val="3000"/>
              </a:spcBef>
              <a:buFont typeface="Wingdings" pitchFamily="2" charset="2"/>
              <a:buChar char="§"/>
            </a:pPr>
            <a:r>
              <a:rPr lang="fr-FR" sz="2000" dirty="0" smtClean="0"/>
              <a:t>La Tunisie, c'est près de 4 millions de personnes connectées à internet, dont plus de 2 millions sur Facebook !</a:t>
            </a:r>
          </a:p>
          <a:p>
            <a:pPr marL="273050" indent="-273050" algn="l">
              <a:spcBef>
                <a:spcPts val="1200"/>
              </a:spcBef>
              <a:buFont typeface="Wingdings" pitchFamily="2" charset="2"/>
              <a:buChar char="§"/>
            </a:pPr>
            <a:r>
              <a:rPr lang="fr-FR" sz="2000" b="1" dirty="0" smtClean="0"/>
              <a:t>Facebook</a:t>
            </a:r>
            <a:r>
              <a:rPr lang="fr-FR" sz="2000" dirty="0" smtClean="0"/>
              <a:t> et </a:t>
            </a:r>
            <a:r>
              <a:rPr lang="fr-FR" sz="2000" b="1" dirty="0" err="1" smtClean="0"/>
              <a:t>Twitter</a:t>
            </a:r>
            <a:r>
              <a:rPr lang="fr-FR" sz="2000" dirty="0" smtClean="0"/>
              <a:t> ont été un </a:t>
            </a:r>
            <a:r>
              <a:rPr lang="fr-FR" sz="2000" b="1" dirty="0" smtClean="0"/>
              <a:t>outil</a:t>
            </a:r>
            <a:r>
              <a:rPr lang="fr-FR" sz="2000" dirty="0" smtClean="0"/>
              <a:t> </a:t>
            </a:r>
            <a:r>
              <a:rPr lang="fr-FR" sz="2000" b="1" dirty="0" smtClean="0"/>
              <a:t>de mobilisation des masses</a:t>
            </a:r>
            <a:r>
              <a:rPr lang="fr-FR" sz="2000" dirty="0" smtClean="0"/>
              <a:t>, pour les manifestations anti-gouvernementales ou pour la défense de certaines causes (condition des femmes, laïcité, ...). </a:t>
            </a:r>
          </a:p>
          <a:p>
            <a:pPr marL="273050" indent="-273050">
              <a:spcBef>
                <a:spcPts val="1200"/>
              </a:spcBef>
              <a:buFont typeface="Wingdings" pitchFamily="2" charset="2"/>
              <a:buChar char="§"/>
            </a:pPr>
            <a:r>
              <a:rPr lang="fr-FR" sz="2000" dirty="0" smtClean="0"/>
              <a:t>Les </a:t>
            </a:r>
            <a:r>
              <a:rPr lang="fr-FR" sz="2000" b="1" dirty="0" smtClean="0"/>
              <a:t>blogs</a:t>
            </a:r>
            <a:r>
              <a:rPr lang="fr-FR" sz="2000" dirty="0" smtClean="0"/>
              <a:t> ont également été un </a:t>
            </a:r>
            <a:r>
              <a:rPr lang="fr-FR" sz="2000" b="1" dirty="0" smtClean="0"/>
              <a:t>moyen de dénonciation</a:t>
            </a:r>
            <a:r>
              <a:rPr lang="fr-FR" sz="2000" dirty="0" smtClean="0"/>
              <a:t> de la dérive du pouvoir et ont révélé un grand nombre de </a:t>
            </a:r>
            <a:r>
              <a:rPr lang="fr-FR" dirty="0" smtClean="0">
                <a:latin typeface="Chalkboard" pitchFamily="-65" charset="0"/>
              </a:rPr>
              <a:t>“</a:t>
            </a:r>
            <a:r>
              <a:rPr lang="fr-FR" sz="2000" dirty="0" smtClean="0"/>
              <a:t>cyber-militants</a:t>
            </a:r>
            <a:r>
              <a:rPr lang="fr-FR" dirty="0" smtClean="0">
                <a:latin typeface="Chalkboard" pitchFamily="-65" charset="0"/>
              </a:rPr>
              <a:t> ”</a:t>
            </a:r>
            <a:r>
              <a:rPr lang="fr-FR" sz="2000" dirty="0" smtClean="0"/>
              <a:t>.</a:t>
            </a:r>
          </a:p>
          <a:p>
            <a:pPr marL="273050" indent="-273050" algn="l">
              <a:spcBef>
                <a:spcPts val="1200"/>
              </a:spcBef>
              <a:buFont typeface="Wingdings" pitchFamily="2" charset="2"/>
              <a:buChar char="§"/>
            </a:pPr>
            <a:r>
              <a:rPr lang="fr-FR" dirty="0" smtClean="0"/>
              <a:t>Blogs et réseaux sociaux</a:t>
            </a:r>
            <a:r>
              <a:rPr lang="fr-FR" sz="2000" dirty="0" smtClean="0"/>
              <a:t> </a:t>
            </a:r>
            <a:r>
              <a:rPr lang="fr-FR" sz="2000" b="1" dirty="0" smtClean="0"/>
              <a:t>continuent de jouer un rôle déterminant</a:t>
            </a:r>
            <a:r>
              <a:rPr lang="fr-FR" sz="2000" dirty="0" smtClean="0"/>
              <a:t> dans la diffusion de l'information et la vigilance citoyenne face à des mesures et des décisions prises par les autorités publiques.</a:t>
            </a:r>
          </a:p>
          <a:p>
            <a:pPr marL="363538" indent="-363538" algn="l">
              <a:spcBef>
                <a:spcPts val="3000"/>
              </a:spcBef>
              <a:buFont typeface="Wingdings" pitchFamily="2" charset="2"/>
              <a:buChar char="§"/>
            </a:pPr>
            <a:endParaRPr lang="fr-FR" sz="2000" dirty="0" smtClean="0"/>
          </a:p>
        </p:txBody>
      </p:sp>
      <p:pic>
        <p:nvPicPr>
          <p:cNvPr id="7" name="Picture 2" descr="C:\Users\Asma Bouraoui Khouja\Eveil citoyen Révolution 2011\Images groupes de pression\185973_196170390407961_100000450056374_618552_6736399_n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36655" r="36655"/>
          <a:stretch>
            <a:fillRect/>
          </a:stretch>
        </p:blipFill>
        <p:spPr bwMode="auto">
          <a:prstGeom prst="rect">
            <a:avLst/>
          </a:prstGeom>
          <a:noFill/>
        </p:spPr>
      </p:pic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485096" y="46679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1" name="Subtitle 2"/>
          <p:cNvSpPr>
            <a:spLocks noGrp="1"/>
          </p:cNvSpPr>
          <p:nvPr>
            <p:ph type="body" idx="1"/>
          </p:nvPr>
        </p:nvSpPr>
        <p:spPr>
          <a:xfrm>
            <a:off x="3563888" y="5013325"/>
            <a:ext cx="5040560" cy="1320800"/>
          </a:xfrm>
        </p:spPr>
        <p:txBody>
          <a:bodyPr anchor="ctr">
            <a:noAutofit/>
          </a:bodyPr>
          <a:lstStyle/>
          <a:p>
            <a:pPr eaLnBrk="1" hangingPunct="1"/>
            <a:r>
              <a:rPr lang="fr-FR" sz="4400" b="1" dirty="0" smtClean="0">
                <a:ea typeface="ＭＳ Ｐゴシック" pitchFamily="-123" charset="-128"/>
                <a:cs typeface="ＭＳ Ｐゴシック" pitchFamily="-123" charset="-128"/>
              </a:rPr>
              <a:t>Les types de suffrage</a:t>
            </a:r>
          </a:p>
        </p:txBody>
      </p:sp>
      <p:sp>
        <p:nvSpPr>
          <p:cNvPr id="179202" name="AutoShape 6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 sz="1800"/>
          </a:p>
        </p:txBody>
      </p:sp>
      <p:sp>
        <p:nvSpPr>
          <p:cNvPr id="179203" name="AutoShape 8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 sz="1800"/>
          </a:p>
        </p:txBody>
      </p:sp>
      <p:sp>
        <p:nvSpPr>
          <p:cNvPr id="179205" name="Title 1"/>
          <p:cNvSpPr>
            <a:spLocks noGrp="1"/>
          </p:cNvSpPr>
          <p:nvPr>
            <p:ph type="title"/>
          </p:nvPr>
        </p:nvSpPr>
        <p:spPr>
          <a:xfrm>
            <a:off x="1979613" y="315913"/>
            <a:ext cx="5688012" cy="534987"/>
          </a:xfrm>
        </p:spPr>
        <p:txBody>
          <a:bodyPr anchor="t"/>
          <a:lstStyle/>
          <a:p>
            <a:pPr algn="l" eaLnBrk="1" hangingPunct="1"/>
            <a:r>
              <a:rPr lang="fr-FR" sz="2000" b="1" dirty="0" smtClean="0">
                <a:ea typeface="ＭＳ Ｐゴシック" pitchFamily="-123" charset="-128"/>
                <a:cs typeface="ＭＳ Ｐゴシック" pitchFamily="-123" charset="-128"/>
              </a:rPr>
              <a:t>Premiers pas pour comprendre la politique</a:t>
            </a:r>
          </a:p>
        </p:txBody>
      </p:sp>
      <p:pic>
        <p:nvPicPr>
          <p:cNvPr id="179206" name="Picture 14" descr="brousse_suffrage.jpg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rcRect t="24606"/>
          <a:stretch>
            <a:fillRect/>
          </a:stretch>
        </p:blipFill>
        <p:spPr bwMode="auto">
          <a:xfrm>
            <a:off x="1979712" y="994916"/>
            <a:ext cx="5520188" cy="3226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1115616" y="5076021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>
          <a:xfrm>
            <a:off x="3336235" y="2503121"/>
            <a:ext cx="2677212" cy="334800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0"/>
                </a:lnTo>
                <a:lnTo>
                  <a:pt x="10000" y="2000"/>
                </a:lnTo>
                <a:lnTo>
                  <a:pt x="10000" y="8000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7000" tIns="716449" rIns="127000" bIns="716449" anchor="ctr"/>
          <a:lstStyle/>
          <a:p>
            <a:pPr defTabSz="8890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000" dirty="0">
                <a:solidFill>
                  <a:schemeClr val="tx2"/>
                </a:solidFill>
                <a:ea typeface="ＭＳ Ｐゴシック" pitchFamily="-65" charset="-128"/>
              </a:rPr>
              <a:t>Par lequel, le citoyen participe :</a:t>
            </a:r>
          </a:p>
          <a:p>
            <a:pPr marL="171450" lvl="1" indent="-171450" defTabSz="889000">
              <a:buFontTx/>
              <a:buChar char="•"/>
              <a:defRPr/>
            </a:pPr>
            <a:r>
              <a:rPr lang="fr-FR" sz="1800" dirty="0">
                <a:solidFill>
                  <a:schemeClr val="tx2"/>
                </a:solidFill>
                <a:ea typeface="ＭＳ Ｐゴシック" pitchFamily="-65" charset="-128"/>
              </a:rPr>
              <a:t>au </a:t>
            </a:r>
            <a:r>
              <a:rPr lang="fr-FR" sz="1800" b="1" dirty="0">
                <a:solidFill>
                  <a:schemeClr val="tx2"/>
                </a:solidFill>
                <a:ea typeface="ＭＳ Ｐゴシック" pitchFamily="-65" charset="-128"/>
              </a:rPr>
              <a:t>choix de ses représentants</a:t>
            </a:r>
          </a:p>
          <a:p>
            <a:pPr marL="171450" lvl="1" indent="-171450" defTabSz="889000">
              <a:buFontTx/>
              <a:buChar char="•"/>
              <a:defRPr/>
            </a:pPr>
            <a:r>
              <a:rPr lang="fr-FR" sz="1800" dirty="0">
                <a:solidFill>
                  <a:schemeClr val="tx2"/>
                </a:solidFill>
                <a:ea typeface="ＭＳ Ｐゴシック" pitchFamily="-65" charset="-128"/>
              </a:rPr>
              <a:t>à la </a:t>
            </a:r>
            <a:r>
              <a:rPr lang="fr-FR" sz="1800" b="1" dirty="0">
                <a:solidFill>
                  <a:schemeClr val="tx2"/>
                </a:solidFill>
                <a:ea typeface="ＭＳ Ｐゴシック" pitchFamily="-65" charset="-128"/>
              </a:rPr>
              <a:t>prise de décisions</a:t>
            </a:r>
          </a:p>
        </p:txBody>
      </p:sp>
      <p:sp>
        <p:nvSpPr>
          <p:cNvPr id="8" name="Forme libre 7"/>
          <p:cNvSpPr/>
          <p:nvPr/>
        </p:nvSpPr>
        <p:spPr>
          <a:xfrm rot="21600000">
            <a:off x="6174454" y="2936470"/>
            <a:ext cx="2677212" cy="241200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0"/>
                </a:lnTo>
                <a:lnTo>
                  <a:pt x="10000" y="2000"/>
                </a:lnTo>
                <a:lnTo>
                  <a:pt x="10000" y="8000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7001" tIns="543108" rIns="126999" bIns="543111" anchor="ctr"/>
          <a:lstStyle/>
          <a:p>
            <a:pPr algn="ctr" defTabSz="8890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000" dirty="0">
                <a:solidFill>
                  <a:schemeClr val="tx2"/>
                </a:solidFill>
                <a:ea typeface="ＭＳ Ｐゴシック" pitchFamily="-65" charset="-128"/>
              </a:rPr>
              <a:t>Il se prononce dans un sens déterminé</a:t>
            </a:r>
          </a:p>
        </p:txBody>
      </p:sp>
      <p:sp>
        <p:nvSpPr>
          <p:cNvPr id="9" name="Forme libre 8"/>
          <p:cNvSpPr/>
          <p:nvPr/>
        </p:nvSpPr>
        <p:spPr>
          <a:xfrm>
            <a:off x="457200" y="1665344"/>
            <a:ext cx="2677213" cy="486000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0"/>
                </a:lnTo>
                <a:lnTo>
                  <a:pt x="10000" y="2000"/>
                </a:lnTo>
                <a:lnTo>
                  <a:pt x="10000" y="8000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52400" tIns="1051560" rIns="152401" bIns="1051560" anchor="ctr"/>
          <a:lstStyle/>
          <a:p>
            <a:pPr defTabSz="10668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800" dirty="0">
                <a:solidFill>
                  <a:schemeClr val="tx2"/>
                </a:solidFill>
                <a:ea typeface="ＭＳ Ｐゴシック" pitchFamily="-65" charset="-128"/>
              </a:rPr>
              <a:t>Le suffrage est </a:t>
            </a:r>
            <a:r>
              <a:rPr lang="fr-FR" sz="1800" dirty="0" smtClean="0">
                <a:solidFill>
                  <a:schemeClr val="tx2"/>
                </a:solidFill>
                <a:ea typeface="ＭＳ Ｐゴシック" pitchFamily="-65" charset="-128"/>
              </a:rPr>
              <a:t>:</a:t>
            </a:r>
            <a:endParaRPr lang="fr-FR" sz="2000" b="1" dirty="0" smtClean="0">
              <a:solidFill>
                <a:schemeClr val="tx2"/>
              </a:solidFill>
              <a:ea typeface="ＭＳ Ｐゴシック" pitchFamily="-65" charset="-128"/>
            </a:endParaRPr>
          </a:p>
          <a:p>
            <a:pPr marL="228600" lvl="1" indent="-228600" defTabSz="1066800">
              <a:lnSpc>
                <a:spcPct val="90000"/>
              </a:lnSpc>
              <a:spcAft>
                <a:spcPct val="15000"/>
              </a:spcAft>
              <a:buFontTx/>
              <a:buChar char="•"/>
              <a:defRPr/>
            </a:pPr>
            <a:r>
              <a:rPr lang="fr-FR" sz="2000" dirty="0">
                <a:solidFill>
                  <a:schemeClr val="tx2"/>
                </a:solidFill>
                <a:ea typeface="ＭＳ Ｐゴシック" pitchFamily="-65" charset="-128"/>
              </a:rPr>
              <a:t>Une </a:t>
            </a:r>
            <a:r>
              <a:rPr lang="fr-FR" sz="2000" b="1" dirty="0">
                <a:solidFill>
                  <a:schemeClr val="tx2"/>
                </a:solidFill>
                <a:ea typeface="ＭＳ Ｐゴシック" pitchFamily="-65" charset="-128"/>
              </a:rPr>
              <a:t>voix</a:t>
            </a:r>
          </a:p>
          <a:p>
            <a:pPr marL="228600" lvl="1" indent="-228600" defTabSz="1066800">
              <a:lnSpc>
                <a:spcPct val="90000"/>
              </a:lnSpc>
              <a:spcAft>
                <a:spcPct val="15000"/>
              </a:spcAft>
              <a:buFontTx/>
              <a:buChar char="•"/>
              <a:defRPr/>
            </a:pPr>
            <a:r>
              <a:rPr lang="fr-FR" sz="2000" dirty="0">
                <a:solidFill>
                  <a:schemeClr val="tx2"/>
                </a:solidFill>
                <a:ea typeface="ＭＳ Ｐゴシック" pitchFamily="-65" charset="-128"/>
              </a:rPr>
              <a:t>Un vote</a:t>
            </a:r>
          </a:p>
        </p:txBody>
      </p:sp>
      <p:sp>
        <p:nvSpPr>
          <p:cNvPr id="183306" name="Title 5"/>
          <p:cNvSpPr>
            <a:spLocks noGrp="1"/>
          </p:cNvSpPr>
          <p:nvPr>
            <p:ph type="title"/>
          </p:nvPr>
        </p:nvSpPr>
        <p:spPr>
          <a:xfrm>
            <a:off x="193794" y="485800"/>
            <a:ext cx="7164288" cy="1143000"/>
          </a:xfrm>
        </p:spPr>
        <p:txBody>
          <a:bodyPr anchor="ctr"/>
          <a:lstStyle/>
          <a:p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Qu’est-ce que le suffrage(</a:t>
            </a:r>
            <a:r>
              <a:rPr lang="ar-TN" sz="3200" dirty="0" smtClean="0"/>
              <a:t>الانتخاب</a:t>
            </a: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)?</a:t>
            </a:r>
          </a:p>
        </p:txBody>
      </p:sp>
      <p:pic>
        <p:nvPicPr>
          <p:cNvPr id="10" name="Image 9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Content Placeholder 4" descr="Suffrage-universel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932040" y="2209800"/>
            <a:ext cx="3587750" cy="3916363"/>
          </a:xfrm>
        </p:spPr>
      </p:pic>
      <p:sp>
        <p:nvSpPr>
          <p:cNvPr id="34820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683568" y="2508250"/>
            <a:ext cx="3565525" cy="3657600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Font typeface="Wingdings 2" pitchFamily="-123" charset="2"/>
              <a:buNone/>
            </a:pPr>
            <a:r>
              <a:rPr lang="fr-FR" sz="2800" dirty="0" smtClean="0">
                <a:ea typeface="ＭＳ Ｐゴシック" pitchFamily="-123" charset="-128"/>
                <a:cs typeface="ＭＳ Ｐゴシック" pitchFamily="-123" charset="-128"/>
              </a:rPr>
              <a:t>Le suffrage universel est celui qui reconnaît le droit de vote à </a:t>
            </a:r>
            <a:r>
              <a:rPr lang="fr-FR" sz="2800" b="1" dirty="0" smtClean="0">
                <a:ea typeface="ＭＳ Ｐゴシック" pitchFamily="-123" charset="-128"/>
                <a:cs typeface="ＭＳ Ｐゴシック" pitchFamily="-123" charset="-128"/>
              </a:rPr>
              <a:t>tous les citoyens</a:t>
            </a:r>
            <a:endParaRPr lang="fr-FR" sz="2800" dirty="0" smtClean="0">
              <a:ea typeface="ＭＳ Ｐゴシック" pitchFamily="-123" charset="-128"/>
              <a:cs typeface="ＭＳ Ｐゴシック" pitchFamily="-123" charset="-128"/>
            </a:endParaRPr>
          </a:p>
          <a:p>
            <a:pPr algn="ctr">
              <a:buFont typeface="Wingdings 2" pitchFamily="-123" charset="2"/>
              <a:buNone/>
            </a:pPr>
            <a:endParaRPr lang="fr-FR" sz="2800" dirty="0" smtClean="0">
              <a:ea typeface="ＭＳ Ｐゴシック" pitchFamily="-123" charset="-128"/>
              <a:cs typeface="ＭＳ Ｐゴシック" pitchFamily="-123" charset="-128"/>
            </a:endParaRPr>
          </a:p>
        </p:txBody>
      </p:sp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533400" y="533400"/>
            <a:ext cx="6508750" cy="1143000"/>
          </a:xfrm>
        </p:spPr>
        <p:txBody>
          <a:bodyPr anchor="ctr"/>
          <a:lstStyle/>
          <a:p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Qu’est-ce qu’un suffrage universel</a:t>
            </a:r>
            <a:r>
              <a:rPr lang="fr-FR" sz="3200" b="1" dirty="0" smtClean="0"/>
              <a:t> </a:t>
            </a: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 7"/>
          <p:cNvSpPr/>
          <p:nvPr/>
        </p:nvSpPr>
        <p:spPr>
          <a:xfrm>
            <a:off x="749421" y="1560885"/>
            <a:ext cx="6835483" cy="5112000"/>
          </a:xfrm>
          <a:custGeom>
            <a:avLst/>
            <a:gdLst>
              <a:gd name="connsiteX0" fmla="*/ 0 w 6835483"/>
              <a:gd name="connsiteY0" fmla="*/ 2650604 h 5301208"/>
              <a:gd name="connsiteX1" fmla="*/ 1323219 w 6835483"/>
              <a:gd name="connsiteY1" fmla="*/ 556079 h 5301208"/>
              <a:gd name="connsiteX2" fmla="*/ 3417747 w 6835483"/>
              <a:gd name="connsiteY2" fmla="*/ 4 h 5301208"/>
              <a:gd name="connsiteX3" fmla="*/ 5512275 w 6835483"/>
              <a:gd name="connsiteY3" fmla="*/ 556083 h 5301208"/>
              <a:gd name="connsiteX4" fmla="*/ 6835486 w 6835483"/>
              <a:gd name="connsiteY4" fmla="*/ 2650614 h 5301208"/>
              <a:gd name="connsiteX5" fmla="*/ 5512270 w 6835483"/>
              <a:gd name="connsiteY5" fmla="*/ 4745142 h 5301208"/>
              <a:gd name="connsiteX6" fmla="*/ 3417742 w 6835483"/>
              <a:gd name="connsiteY6" fmla="*/ 5301218 h 5301208"/>
              <a:gd name="connsiteX7" fmla="*/ 1323214 w 6835483"/>
              <a:gd name="connsiteY7" fmla="*/ 4745140 h 5301208"/>
              <a:gd name="connsiteX8" fmla="*/ 1 w 6835483"/>
              <a:gd name="connsiteY8" fmla="*/ 2650610 h 5301208"/>
              <a:gd name="connsiteX9" fmla="*/ 0 w 6835483"/>
              <a:gd name="connsiteY9" fmla="*/ 2650604 h 5301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35483" h="5301208">
                <a:moveTo>
                  <a:pt x="0" y="2650604"/>
                </a:moveTo>
                <a:cubicBezTo>
                  <a:pt x="2" y="1831355"/>
                  <a:pt x="488477" y="1058146"/>
                  <a:pt x="1323219" y="556079"/>
                </a:cubicBezTo>
                <a:cubicBezTo>
                  <a:pt x="1922506" y="195629"/>
                  <a:pt x="2659356" y="4"/>
                  <a:pt x="3417747" y="4"/>
                </a:cubicBezTo>
                <a:cubicBezTo>
                  <a:pt x="4176138" y="5"/>
                  <a:pt x="4912989" y="195632"/>
                  <a:pt x="5512275" y="556083"/>
                </a:cubicBezTo>
                <a:cubicBezTo>
                  <a:pt x="6347015" y="1058153"/>
                  <a:pt x="6835489" y="1831364"/>
                  <a:pt x="6835486" y="2650614"/>
                </a:cubicBezTo>
                <a:cubicBezTo>
                  <a:pt x="6835486" y="3469863"/>
                  <a:pt x="6347011" y="4243073"/>
                  <a:pt x="5512270" y="4745142"/>
                </a:cubicBezTo>
                <a:cubicBezTo>
                  <a:pt x="4912984" y="5105592"/>
                  <a:pt x="4176133" y="5301219"/>
                  <a:pt x="3417742" y="5301218"/>
                </a:cubicBezTo>
                <a:cubicBezTo>
                  <a:pt x="2659351" y="5301218"/>
                  <a:pt x="1922500" y="5105591"/>
                  <a:pt x="1323214" y="4745140"/>
                </a:cubicBezTo>
                <a:cubicBezTo>
                  <a:pt x="488473" y="4243071"/>
                  <a:pt x="0" y="3469860"/>
                  <a:pt x="1" y="2650610"/>
                </a:cubicBezTo>
                <a:cubicBezTo>
                  <a:pt x="1" y="2650608"/>
                  <a:pt x="0" y="2650606"/>
                  <a:pt x="0" y="2650604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1863145" tIns="382474" rIns="1863145" bIns="3351151" spcCol="1270"/>
          <a:lstStyle/>
          <a:p>
            <a:pPr algn="ctr" defTabSz="8001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b="1" dirty="0">
                <a:solidFill>
                  <a:schemeClr val="tx2"/>
                </a:solidFill>
              </a:rPr>
              <a:t>Avoir la nationalité tunisienne</a:t>
            </a:r>
          </a:p>
        </p:txBody>
      </p:sp>
      <p:sp>
        <p:nvSpPr>
          <p:cNvPr id="9" name="Forme libre 8"/>
          <p:cNvSpPr/>
          <p:nvPr/>
        </p:nvSpPr>
        <p:spPr>
          <a:xfrm>
            <a:off x="1541506" y="2621126"/>
            <a:ext cx="5334754" cy="4104000"/>
          </a:xfrm>
          <a:custGeom>
            <a:avLst/>
            <a:gdLst>
              <a:gd name="connsiteX0" fmla="*/ 0 w 5334754"/>
              <a:gd name="connsiteY0" fmla="*/ 2120483 h 4240966"/>
              <a:gd name="connsiteX1" fmla="*/ 1007495 w 5334754"/>
              <a:gd name="connsiteY1" fmla="*/ 460600 h 4240966"/>
              <a:gd name="connsiteX2" fmla="*/ 2667380 w 5334754"/>
              <a:gd name="connsiteY2" fmla="*/ 3 h 4240966"/>
              <a:gd name="connsiteX3" fmla="*/ 4327265 w 5334754"/>
              <a:gd name="connsiteY3" fmla="*/ 460603 h 4240966"/>
              <a:gd name="connsiteX4" fmla="*/ 5334755 w 5334754"/>
              <a:gd name="connsiteY4" fmla="*/ 2120490 h 4240966"/>
              <a:gd name="connsiteX5" fmla="*/ 4327262 w 5334754"/>
              <a:gd name="connsiteY5" fmla="*/ 3780375 h 4240966"/>
              <a:gd name="connsiteX6" fmla="*/ 2667377 w 5334754"/>
              <a:gd name="connsiteY6" fmla="*/ 4240973 h 4240966"/>
              <a:gd name="connsiteX7" fmla="*/ 1007492 w 5334754"/>
              <a:gd name="connsiteY7" fmla="*/ 3780373 h 4240966"/>
              <a:gd name="connsiteX8" fmla="*/ 1 w 5334754"/>
              <a:gd name="connsiteY8" fmla="*/ 2120487 h 4240966"/>
              <a:gd name="connsiteX9" fmla="*/ 0 w 5334754"/>
              <a:gd name="connsiteY9" fmla="*/ 2120483 h 4240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754" h="4240966">
                <a:moveTo>
                  <a:pt x="0" y="2120483"/>
                </a:moveTo>
                <a:cubicBezTo>
                  <a:pt x="1" y="1474028"/>
                  <a:pt x="370947" y="862882"/>
                  <a:pt x="1007495" y="460600"/>
                </a:cubicBezTo>
                <a:cubicBezTo>
                  <a:pt x="1479416" y="162358"/>
                  <a:pt x="2064508" y="3"/>
                  <a:pt x="2667380" y="3"/>
                </a:cubicBezTo>
                <a:cubicBezTo>
                  <a:pt x="3270253" y="3"/>
                  <a:pt x="3855345" y="162360"/>
                  <a:pt x="4327265" y="460603"/>
                </a:cubicBezTo>
                <a:cubicBezTo>
                  <a:pt x="4963813" y="862887"/>
                  <a:pt x="5334756" y="1474035"/>
                  <a:pt x="5334755" y="2120490"/>
                </a:cubicBezTo>
                <a:cubicBezTo>
                  <a:pt x="5334755" y="2766945"/>
                  <a:pt x="4963810" y="3378092"/>
                  <a:pt x="4327262" y="3780375"/>
                </a:cubicBezTo>
                <a:cubicBezTo>
                  <a:pt x="3855342" y="4078617"/>
                  <a:pt x="3270249" y="4240973"/>
                  <a:pt x="2667377" y="4240973"/>
                </a:cubicBezTo>
                <a:cubicBezTo>
                  <a:pt x="2064504" y="4240973"/>
                  <a:pt x="1479412" y="4078616"/>
                  <a:pt x="1007492" y="3780373"/>
                </a:cubicBezTo>
                <a:cubicBezTo>
                  <a:pt x="370944" y="3378089"/>
                  <a:pt x="0" y="2766942"/>
                  <a:pt x="1" y="2120487"/>
                </a:cubicBezTo>
                <a:cubicBezTo>
                  <a:pt x="1" y="2120486"/>
                  <a:pt x="0" y="2120484"/>
                  <a:pt x="0" y="212048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1863145" tIns="382474" rIns="1863145" bIns="3351151" spcCol="1270"/>
          <a:lstStyle/>
          <a:p>
            <a:pPr algn="ctr" defTabSz="800100">
              <a:lnSpc>
                <a:spcPct val="90000"/>
              </a:lnSpc>
              <a:spcAft>
                <a:spcPts val="0"/>
              </a:spcAft>
              <a:defRPr/>
            </a:pPr>
            <a:r>
              <a:rPr lang="fr-FR" sz="1800" b="1" dirty="0">
                <a:solidFill>
                  <a:schemeClr val="tx2"/>
                </a:solidFill>
              </a:rPr>
              <a:t>Avoir 18 ans accomplis</a:t>
            </a:r>
          </a:p>
        </p:txBody>
      </p:sp>
      <p:sp>
        <p:nvSpPr>
          <p:cNvPr id="10" name="Forme libre 9"/>
          <p:cNvSpPr/>
          <p:nvPr/>
        </p:nvSpPr>
        <p:spPr>
          <a:xfrm>
            <a:off x="2117573" y="3681368"/>
            <a:ext cx="4182621" cy="3060000"/>
          </a:xfrm>
          <a:custGeom>
            <a:avLst/>
            <a:gdLst>
              <a:gd name="connsiteX0" fmla="*/ 0 w 4182621"/>
              <a:gd name="connsiteY0" fmla="*/ 1590362 h 3180724"/>
              <a:gd name="connsiteX1" fmla="*/ 825409 w 4182621"/>
              <a:gd name="connsiteY1" fmla="*/ 324459 h 3180724"/>
              <a:gd name="connsiteX2" fmla="*/ 2091314 w 4182621"/>
              <a:gd name="connsiteY2" fmla="*/ 3 h 3180724"/>
              <a:gd name="connsiteX3" fmla="*/ 3357219 w 4182621"/>
              <a:gd name="connsiteY3" fmla="*/ 324462 h 3180724"/>
              <a:gd name="connsiteX4" fmla="*/ 4182623 w 4182621"/>
              <a:gd name="connsiteY4" fmla="*/ 1590369 h 3180724"/>
              <a:gd name="connsiteX5" fmla="*/ 3357216 w 4182621"/>
              <a:gd name="connsiteY5" fmla="*/ 2856274 h 3180724"/>
              <a:gd name="connsiteX6" fmla="*/ 2091311 w 4182621"/>
              <a:gd name="connsiteY6" fmla="*/ 3180731 h 3180724"/>
              <a:gd name="connsiteX7" fmla="*/ 825406 w 4182621"/>
              <a:gd name="connsiteY7" fmla="*/ 2856273 h 3180724"/>
              <a:gd name="connsiteX8" fmla="*/ 1 w 4182621"/>
              <a:gd name="connsiteY8" fmla="*/ 1590367 h 3180724"/>
              <a:gd name="connsiteX9" fmla="*/ 0 w 4182621"/>
              <a:gd name="connsiteY9" fmla="*/ 1590362 h 3180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182621" h="3180724">
                <a:moveTo>
                  <a:pt x="0" y="1590362"/>
                </a:moveTo>
                <a:cubicBezTo>
                  <a:pt x="1" y="1093511"/>
                  <a:pt x="305348" y="625210"/>
                  <a:pt x="825409" y="324459"/>
                </a:cubicBezTo>
                <a:cubicBezTo>
                  <a:pt x="1189386" y="113971"/>
                  <a:pt x="1634049" y="2"/>
                  <a:pt x="2091314" y="3"/>
                </a:cubicBezTo>
                <a:cubicBezTo>
                  <a:pt x="2548579" y="3"/>
                  <a:pt x="2993243" y="113973"/>
                  <a:pt x="3357219" y="324462"/>
                </a:cubicBezTo>
                <a:cubicBezTo>
                  <a:pt x="3877279" y="625215"/>
                  <a:pt x="4182625" y="1093517"/>
                  <a:pt x="4182623" y="1590369"/>
                </a:cubicBezTo>
                <a:cubicBezTo>
                  <a:pt x="4182623" y="2087220"/>
                  <a:pt x="3877277" y="2555522"/>
                  <a:pt x="3357216" y="2856274"/>
                </a:cubicBezTo>
                <a:cubicBezTo>
                  <a:pt x="2993240" y="3066762"/>
                  <a:pt x="2548576" y="3180731"/>
                  <a:pt x="2091311" y="3180731"/>
                </a:cubicBezTo>
                <a:cubicBezTo>
                  <a:pt x="1634046" y="3180731"/>
                  <a:pt x="1189382" y="3066761"/>
                  <a:pt x="825406" y="2856273"/>
                </a:cubicBezTo>
                <a:cubicBezTo>
                  <a:pt x="305346" y="2555520"/>
                  <a:pt x="0" y="2087218"/>
                  <a:pt x="1" y="1590367"/>
                </a:cubicBezTo>
                <a:cubicBezTo>
                  <a:pt x="1" y="1590365"/>
                  <a:pt x="0" y="1590364"/>
                  <a:pt x="0" y="1590362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1244776" tIns="366570" rIns="1244776" bIns="2354523" spcCol="1270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800" b="1" dirty="0">
                <a:solidFill>
                  <a:schemeClr val="tx2"/>
                </a:solidFill>
              </a:rPr>
              <a:t>Avoir tous ses droits civiques et politiques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2693639" y="4741609"/>
            <a:ext cx="3030488" cy="1980000"/>
          </a:xfrm>
          <a:custGeom>
            <a:avLst/>
            <a:gdLst>
              <a:gd name="connsiteX0" fmla="*/ 0 w 3030488"/>
              <a:gd name="connsiteY0" fmla="*/ 1060242 h 2120483"/>
              <a:gd name="connsiteX1" fmla="*/ 646546 w 3030488"/>
              <a:gd name="connsiteY1" fmla="*/ 191543 h 2120483"/>
              <a:gd name="connsiteX2" fmla="*/ 1515246 w 3030488"/>
              <a:gd name="connsiteY2" fmla="*/ 1 h 2120483"/>
              <a:gd name="connsiteX3" fmla="*/ 2383946 w 3030488"/>
              <a:gd name="connsiteY3" fmla="*/ 191544 h 2120483"/>
              <a:gd name="connsiteX4" fmla="*/ 3030489 w 3030488"/>
              <a:gd name="connsiteY4" fmla="*/ 1060245 h 2120483"/>
              <a:gd name="connsiteX5" fmla="*/ 2383944 w 3030488"/>
              <a:gd name="connsiteY5" fmla="*/ 1928945 h 2120483"/>
              <a:gd name="connsiteX6" fmla="*/ 1515244 w 3030488"/>
              <a:gd name="connsiteY6" fmla="*/ 2120487 h 2120483"/>
              <a:gd name="connsiteX7" fmla="*/ 646544 w 3030488"/>
              <a:gd name="connsiteY7" fmla="*/ 1928944 h 2120483"/>
              <a:gd name="connsiteX8" fmla="*/ 1 w 3030488"/>
              <a:gd name="connsiteY8" fmla="*/ 1060243 h 2120483"/>
              <a:gd name="connsiteX9" fmla="*/ 0 w 3030488"/>
              <a:gd name="connsiteY9" fmla="*/ 1060242 h 2120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30488" h="2120483">
                <a:moveTo>
                  <a:pt x="0" y="1060242"/>
                </a:moveTo>
                <a:cubicBezTo>
                  <a:pt x="1" y="714199"/>
                  <a:pt x="241344" y="389932"/>
                  <a:pt x="646546" y="191543"/>
                </a:cubicBezTo>
                <a:cubicBezTo>
                  <a:pt x="901187" y="66870"/>
                  <a:pt x="1204458" y="1"/>
                  <a:pt x="1515246" y="1"/>
                </a:cubicBezTo>
                <a:cubicBezTo>
                  <a:pt x="1826034" y="1"/>
                  <a:pt x="2129305" y="66871"/>
                  <a:pt x="2383946" y="191544"/>
                </a:cubicBezTo>
                <a:cubicBezTo>
                  <a:pt x="2789148" y="389933"/>
                  <a:pt x="3030490" y="714202"/>
                  <a:pt x="3030489" y="1060245"/>
                </a:cubicBezTo>
                <a:cubicBezTo>
                  <a:pt x="3030489" y="1406288"/>
                  <a:pt x="2789147" y="1730556"/>
                  <a:pt x="2383944" y="1928945"/>
                </a:cubicBezTo>
                <a:cubicBezTo>
                  <a:pt x="2129303" y="2053618"/>
                  <a:pt x="1826032" y="2120487"/>
                  <a:pt x="1515244" y="2120487"/>
                </a:cubicBezTo>
                <a:cubicBezTo>
                  <a:pt x="1204456" y="2120487"/>
                  <a:pt x="901185" y="2053618"/>
                  <a:pt x="646544" y="1928944"/>
                </a:cubicBezTo>
                <a:cubicBezTo>
                  <a:pt x="241342" y="1730555"/>
                  <a:pt x="0" y="1406286"/>
                  <a:pt x="1" y="1060243"/>
                </a:cubicBezTo>
                <a:lnTo>
                  <a:pt x="0" y="106024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571821" tIns="658137" rIns="571820" bIns="658137" spcCol="1270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800" b="1" dirty="0">
                <a:solidFill>
                  <a:schemeClr val="tx2"/>
                </a:solidFill>
              </a:rPr>
              <a:t>Respecter les conditions électorales </a:t>
            </a:r>
          </a:p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600" b="1" dirty="0">
                <a:solidFill>
                  <a:schemeClr val="tx2"/>
                </a:solidFill>
              </a:rPr>
              <a:t>(ex: CIN)</a:t>
            </a:r>
          </a:p>
        </p:txBody>
      </p:sp>
      <p:sp>
        <p:nvSpPr>
          <p:cNvPr id="189445" name="Title 3"/>
          <p:cNvSpPr>
            <a:spLocks noGrp="1"/>
          </p:cNvSpPr>
          <p:nvPr>
            <p:ph type="title"/>
          </p:nvPr>
        </p:nvSpPr>
        <p:spPr>
          <a:xfrm>
            <a:off x="323528" y="342900"/>
            <a:ext cx="6768000" cy="1143000"/>
          </a:xfrm>
        </p:spPr>
        <p:txBody>
          <a:bodyPr anchor="ctr"/>
          <a:lstStyle/>
          <a:p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Que faut-il pour voter en Tunisie ?</a:t>
            </a:r>
          </a:p>
        </p:txBody>
      </p:sp>
      <p:pic>
        <p:nvPicPr>
          <p:cNvPr id="12" name="Image 11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457200" y="2276872"/>
            <a:ext cx="6800850" cy="1260000"/>
          </a:xfrm>
          <a:custGeom>
            <a:avLst/>
            <a:gdLst>
              <a:gd name="connsiteX0" fmla="*/ 0 w 6800850"/>
              <a:gd name="connsiteY0" fmla="*/ 140896 h 1408963"/>
              <a:gd name="connsiteX1" fmla="*/ 41268 w 6800850"/>
              <a:gd name="connsiteY1" fmla="*/ 41268 h 1408963"/>
              <a:gd name="connsiteX2" fmla="*/ 140897 w 6800850"/>
              <a:gd name="connsiteY2" fmla="*/ 1 h 1408963"/>
              <a:gd name="connsiteX3" fmla="*/ 6659954 w 6800850"/>
              <a:gd name="connsiteY3" fmla="*/ 0 h 1408963"/>
              <a:gd name="connsiteX4" fmla="*/ 6759582 w 6800850"/>
              <a:gd name="connsiteY4" fmla="*/ 41268 h 1408963"/>
              <a:gd name="connsiteX5" fmla="*/ 6800849 w 6800850"/>
              <a:gd name="connsiteY5" fmla="*/ 140897 h 1408963"/>
              <a:gd name="connsiteX6" fmla="*/ 6800850 w 6800850"/>
              <a:gd name="connsiteY6" fmla="*/ 1268067 h 1408963"/>
              <a:gd name="connsiteX7" fmla="*/ 6759582 w 6800850"/>
              <a:gd name="connsiteY7" fmla="*/ 1367696 h 1408963"/>
              <a:gd name="connsiteX8" fmla="*/ 6659953 w 6800850"/>
              <a:gd name="connsiteY8" fmla="*/ 1408963 h 1408963"/>
              <a:gd name="connsiteX9" fmla="*/ 140896 w 6800850"/>
              <a:gd name="connsiteY9" fmla="*/ 1408963 h 1408963"/>
              <a:gd name="connsiteX10" fmla="*/ 41267 w 6800850"/>
              <a:gd name="connsiteY10" fmla="*/ 1367695 h 1408963"/>
              <a:gd name="connsiteX11" fmla="*/ 0 w 6800850"/>
              <a:gd name="connsiteY11" fmla="*/ 1268066 h 1408963"/>
              <a:gd name="connsiteX12" fmla="*/ 0 w 6800850"/>
              <a:gd name="connsiteY12" fmla="*/ 140896 h 1408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00850" h="1408963">
                <a:moveTo>
                  <a:pt x="0" y="140896"/>
                </a:moveTo>
                <a:cubicBezTo>
                  <a:pt x="0" y="103528"/>
                  <a:pt x="14844" y="67691"/>
                  <a:pt x="41268" y="41268"/>
                </a:cubicBezTo>
                <a:cubicBezTo>
                  <a:pt x="67691" y="14845"/>
                  <a:pt x="103529" y="1"/>
                  <a:pt x="140897" y="1"/>
                </a:cubicBezTo>
                <a:lnTo>
                  <a:pt x="6659954" y="0"/>
                </a:lnTo>
                <a:cubicBezTo>
                  <a:pt x="6697322" y="0"/>
                  <a:pt x="6733159" y="14844"/>
                  <a:pt x="6759582" y="41268"/>
                </a:cubicBezTo>
                <a:cubicBezTo>
                  <a:pt x="6786005" y="67691"/>
                  <a:pt x="6800849" y="103529"/>
                  <a:pt x="6800849" y="140897"/>
                </a:cubicBezTo>
                <a:cubicBezTo>
                  <a:pt x="6800849" y="516620"/>
                  <a:pt x="6800850" y="892344"/>
                  <a:pt x="6800850" y="1268067"/>
                </a:cubicBezTo>
                <a:cubicBezTo>
                  <a:pt x="6800850" y="1305435"/>
                  <a:pt x="6786006" y="1341272"/>
                  <a:pt x="6759582" y="1367696"/>
                </a:cubicBezTo>
                <a:cubicBezTo>
                  <a:pt x="6733159" y="1394119"/>
                  <a:pt x="6697321" y="1408963"/>
                  <a:pt x="6659953" y="1408963"/>
                </a:cubicBezTo>
                <a:lnTo>
                  <a:pt x="140896" y="1408963"/>
                </a:lnTo>
                <a:cubicBezTo>
                  <a:pt x="103528" y="1408963"/>
                  <a:pt x="67691" y="1394119"/>
                  <a:pt x="41267" y="1367695"/>
                </a:cubicBezTo>
                <a:cubicBezTo>
                  <a:pt x="14844" y="1341272"/>
                  <a:pt x="0" y="1305434"/>
                  <a:pt x="0" y="1268066"/>
                </a:cubicBezTo>
                <a:lnTo>
                  <a:pt x="0" y="140896"/>
                </a:lnTo>
                <a:close/>
              </a:path>
            </a:pathLst>
          </a:custGeom>
          <a:solidFill>
            <a:srgbClr val="BABABA"/>
          </a:solidFill>
          <a:scene3d>
            <a:camera prst="isometricOffAxis2Left" zoom="95000"/>
            <a:lightRig rig="flat" dir="t"/>
          </a:scene3d>
          <a:sp3d extrusionH="381000" contourW="38100" prstMaterial="matte">
            <a:contourClr>
              <a:schemeClr val="lt1"/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63187" tIns="163187" rIns="1601034" bIns="163187" spcCol="1270" anchor="ctr"/>
          <a:lstStyle/>
          <a:p>
            <a:pPr algn="r" defTabSz="14224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3200" dirty="0">
                <a:solidFill>
                  <a:sysClr val="windowText" lastClr="000000"/>
                </a:solidFill>
              </a:rPr>
              <a:t>Le peuple</a:t>
            </a:r>
          </a:p>
        </p:txBody>
      </p:sp>
      <p:sp>
        <p:nvSpPr>
          <p:cNvPr id="8" name="Forme libre 7"/>
          <p:cNvSpPr/>
          <p:nvPr/>
        </p:nvSpPr>
        <p:spPr>
          <a:xfrm>
            <a:off x="1828797" y="3789040"/>
            <a:ext cx="5257805" cy="1260000"/>
          </a:xfrm>
          <a:custGeom>
            <a:avLst/>
            <a:gdLst>
              <a:gd name="connsiteX0" fmla="*/ 0 w 5257805"/>
              <a:gd name="connsiteY0" fmla="*/ 140896 h 1408963"/>
              <a:gd name="connsiteX1" fmla="*/ 41268 w 5257805"/>
              <a:gd name="connsiteY1" fmla="*/ 41268 h 1408963"/>
              <a:gd name="connsiteX2" fmla="*/ 140897 w 5257805"/>
              <a:gd name="connsiteY2" fmla="*/ 1 h 1408963"/>
              <a:gd name="connsiteX3" fmla="*/ 5116909 w 5257805"/>
              <a:gd name="connsiteY3" fmla="*/ 0 h 1408963"/>
              <a:gd name="connsiteX4" fmla="*/ 5216537 w 5257805"/>
              <a:gd name="connsiteY4" fmla="*/ 41268 h 1408963"/>
              <a:gd name="connsiteX5" fmla="*/ 5257804 w 5257805"/>
              <a:gd name="connsiteY5" fmla="*/ 140897 h 1408963"/>
              <a:gd name="connsiteX6" fmla="*/ 5257805 w 5257805"/>
              <a:gd name="connsiteY6" fmla="*/ 1268067 h 1408963"/>
              <a:gd name="connsiteX7" fmla="*/ 5216537 w 5257805"/>
              <a:gd name="connsiteY7" fmla="*/ 1367696 h 1408963"/>
              <a:gd name="connsiteX8" fmla="*/ 5116908 w 5257805"/>
              <a:gd name="connsiteY8" fmla="*/ 1408963 h 1408963"/>
              <a:gd name="connsiteX9" fmla="*/ 140896 w 5257805"/>
              <a:gd name="connsiteY9" fmla="*/ 1408963 h 1408963"/>
              <a:gd name="connsiteX10" fmla="*/ 41267 w 5257805"/>
              <a:gd name="connsiteY10" fmla="*/ 1367695 h 1408963"/>
              <a:gd name="connsiteX11" fmla="*/ 0 w 5257805"/>
              <a:gd name="connsiteY11" fmla="*/ 1268066 h 1408963"/>
              <a:gd name="connsiteX12" fmla="*/ 0 w 5257805"/>
              <a:gd name="connsiteY12" fmla="*/ 140896 h 1408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257805" h="1408963">
                <a:moveTo>
                  <a:pt x="0" y="140896"/>
                </a:moveTo>
                <a:cubicBezTo>
                  <a:pt x="0" y="103528"/>
                  <a:pt x="14844" y="67691"/>
                  <a:pt x="41268" y="41268"/>
                </a:cubicBezTo>
                <a:cubicBezTo>
                  <a:pt x="67691" y="14845"/>
                  <a:pt x="103529" y="1"/>
                  <a:pt x="140897" y="1"/>
                </a:cubicBezTo>
                <a:lnTo>
                  <a:pt x="5116909" y="0"/>
                </a:lnTo>
                <a:cubicBezTo>
                  <a:pt x="5154277" y="0"/>
                  <a:pt x="5190114" y="14844"/>
                  <a:pt x="5216537" y="41268"/>
                </a:cubicBezTo>
                <a:cubicBezTo>
                  <a:pt x="5242960" y="67691"/>
                  <a:pt x="5257804" y="103529"/>
                  <a:pt x="5257804" y="140897"/>
                </a:cubicBezTo>
                <a:cubicBezTo>
                  <a:pt x="5257804" y="516620"/>
                  <a:pt x="5257805" y="892344"/>
                  <a:pt x="5257805" y="1268067"/>
                </a:cubicBezTo>
                <a:cubicBezTo>
                  <a:pt x="5257805" y="1305435"/>
                  <a:pt x="5242961" y="1341272"/>
                  <a:pt x="5216537" y="1367696"/>
                </a:cubicBezTo>
                <a:cubicBezTo>
                  <a:pt x="5190114" y="1394119"/>
                  <a:pt x="5154276" y="1408963"/>
                  <a:pt x="5116908" y="1408963"/>
                </a:cubicBezTo>
                <a:lnTo>
                  <a:pt x="140896" y="1408963"/>
                </a:lnTo>
                <a:cubicBezTo>
                  <a:pt x="103528" y="1408963"/>
                  <a:pt x="67691" y="1394119"/>
                  <a:pt x="41267" y="1367695"/>
                </a:cubicBezTo>
                <a:cubicBezTo>
                  <a:pt x="14844" y="1341272"/>
                  <a:pt x="0" y="1305434"/>
                  <a:pt x="0" y="1268066"/>
                </a:cubicBezTo>
                <a:lnTo>
                  <a:pt x="0" y="140896"/>
                </a:lnTo>
                <a:close/>
              </a:path>
            </a:pathLst>
          </a:custGeom>
          <a:solidFill>
            <a:srgbClr val="BABABA"/>
          </a:solidFill>
          <a:scene3d>
            <a:camera prst="isometricOffAxis2Left" zoom="95000"/>
            <a:lightRig rig="flat" dir="t"/>
          </a:scene3d>
          <a:sp3d extrusionH="381000" contourW="38100" prstMaterial="matte">
            <a:contourClr>
              <a:schemeClr val="lt1"/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47947" tIns="147947" rIns="1319906" bIns="147947" spcCol="1270" anchor="ctr"/>
          <a:lstStyle/>
          <a:p>
            <a:pPr algn="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800" dirty="0">
                <a:solidFill>
                  <a:sysClr val="windowText" lastClr="000000"/>
                </a:solidFill>
              </a:rPr>
              <a:t>Représentants du peuple (grands électeurs)</a:t>
            </a:r>
          </a:p>
        </p:txBody>
      </p:sp>
      <p:sp>
        <p:nvSpPr>
          <p:cNvPr id="9" name="Forme libre 8"/>
          <p:cNvSpPr/>
          <p:nvPr/>
        </p:nvSpPr>
        <p:spPr>
          <a:xfrm>
            <a:off x="457200" y="5085184"/>
            <a:ext cx="6800850" cy="1260000"/>
          </a:xfrm>
          <a:custGeom>
            <a:avLst/>
            <a:gdLst>
              <a:gd name="connsiteX0" fmla="*/ 0 w 6800850"/>
              <a:gd name="connsiteY0" fmla="*/ 140896 h 1408963"/>
              <a:gd name="connsiteX1" fmla="*/ 41268 w 6800850"/>
              <a:gd name="connsiteY1" fmla="*/ 41268 h 1408963"/>
              <a:gd name="connsiteX2" fmla="*/ 140897 w 6800850"/>
              <a:gd name="connsiteY2" fmla="*/ 1 h 1408963"/>
              <a:gd name="connsiteX3" fmla="*/ 6659954 w 6800850"/>
              <a:gd name="connsiteY3" fmla="*/ 0 h 1408963"/>
              <a:gd name="connsiteX4" fmla="*/ 6759582 w 6800850"/>
              <a:gd name="connsiteY4" fmla="*/ 41268 h 1408963"/>
              <a:gd name="connsiteX5" fmla="*/ 6800849 w 6800850"/>
              <a:gd name="connsiteY5" fmla="*/ 140897 h 1408963"/>
              <a:gd name="connsiteX6" fmla="*/ 6800850 w 6800850"/>
              <a:gd name="connsiteY6" fmla="*/ 1268067 h 1408963"/>
              <a:gd name="connsiteX7" fmla="*/ 6759582 w 6800850"/>
              <a:gd name="connsiteY7" fmla="*/ 1367696 h 1408963"/>
              <a:gd name="connsiteX8" fmla="*/ 6659953 w 6800850"/>
              <a:gd name="connsiteY8" fmla="*/ 1408963 h 1408963"/>
              <a:gd name="connsiteX9" fmla="*/ 140896 w 6800850"/>
              <a:gd name="connsiteY9" fmla="*/ 1408963 h 1408963"/>
              <a:gd name="connsiteX10" fmla="*/ 41267 w 6800850"/>
              <a:gd name="connsiteY10" fmla="*/ 1367695 h 1408963"/>
              <a:gd name="connsiteX11" fmla="*/ 0 w 6800850"/>
              <a:gd name="connsiteY11" fmla="*/ 1268066 h 1408963"/>
              <a:gd name="connsiteX12" fmla="*/ 0 w 6800850"/>
              <a:gd name="connsiteY12" fmla="*/ 140896 h 1408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00850" h="1408963">
                <a:moveTo>
                  <a:pt x="0" y="140896"/>
                </a:moveTo>
                <a:cubicBezTo>
                  <a:pt x="0" y="103528"/>
                  <a:pt x="14844" y="67691"/>
                  <a:pt x="41268" y="41268"/>
                </a:cubicBezTo>
                <a:cubicBezTo>
                  <a:pt x="67691" y="14845"/>
                  <a:pt x="103529" y="1"/>
                  <a:pt x="140897" y="1"/>
                </a:cubicBezTo>
                <a:lnTo>
                  <a:pt x="6659954" y="0"/>
                </a:lnTo>
                <a:cubicBezTo>
                  <a:pt x="6697322" y="0"/>
                  <a:pt x="6733159" y="14844"/>
                  <a:pt x="6759582" y="41268"/>
                </a:cubicBezTo>
                <a:cubicBezTo>
                  <a:pt x="6786005" y="67691"/>
                  <a:pt x="6800849" y="103529"/>
                  <a:pt x="6800849" y="140897"/>
                </a:cubicBezTo>
                <a:cubicBezTo>
                  <a:pt x="6800849" y="516620"/>
                  <a:pt x="6800850" y="892344"/>
                  <a:pt x="6800850" y="1268067"/>
                </a:cubicBezTo>
                <a:cubicBezTo>
                  <a:pt x="6800850" y="1305435"/>
                  <a:pt x="6786006" y="1341272"/>
                  <a:pt x="6759582" y="1367696"/>
                </a:cubicBezTo>
                <a:cubicBezTo>
                  <a:pt x="6733159" y="1394119"/>
                  <a:pt x="6697321" y="1408963"/>
                  <a:pt x="6659953" y="1408963"/>
                </a:cubicBezTo>
                <a:lnTo>
                  <a:pt x="140896" y="1408963"/>
                </a:lnTo>
                <a:cubicBezTo>
                  <a:pt x="103528" y="1408963"/>
                  <a:pt x="67691" y="1394119"/>
                  <a:pt x="41267" y="1367695"/>
                </a:cubicBezTo>
                <a:cubicBezTo>
                  <a:pt x="14844" y="1341272"/>
                  <a:pt x="0" y="1305434"/>
                  <a:pt x="0" y="1268066"/>
                </a:cubicBezTo>
                <a:lnTo>
                  <a:pt x="0" y="140896"/>
                </a:lnTo>
                <a:close/>
              </a:path>
            </a:pathLst>
          </a:custGeom>
          <a:solidFill>
            <a:srgbClr val="BABABA"/>
          </a:solidFill>
          <a:scene3d>
            <a:camera prst="isometricOffAxis2Left" zoom="95000"/>
            <a:lightRig rig="flat" dir="t"/>
          </a:scene3d>
          <a:sp3d extrusionH="381000" contourW="38100" prstMaterial="matte">
            <a:contourClr>
              <a:schemeClr val="lt1"/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93667" tIns="193667" rIns="1709569" bIns="193667" spcCol="1270" anchor="ctr"/>
          <a:lstStyle/>
          <a:p>
            <a:pPr algn="r" defTabSz="17780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3600" dirty="0">
                <a:solidFill>
                  <a:sysClr val="windowText" lastClr="000000"/>
                </a:solidFill>
              </a:rPr>
              <a:t>Le président</a:t>
            </a:r>
          </a:p>
        </p:txBody>
      </p:sp>
      <p:sp>
        <p:nvSpPr>
          <p:cNvPr id="10" name="Forme libre 9"/>
          <p:cNvSpPr/>
          <p:nvPr/>
        </p:nvSpPr>
        <p:spPr>
          <a:xfrm>
            <a:off x="1063886" y="2319202"/>
            <a:ext cx="915826" cy="3276000"/>
          </a:xfrm>
          <a:custGeom>
            <a:avLst/>
            <a:gdLst>
              <a:gd name="connsiteX0" fmla="*/ 0 w 915826"/>
              <a:gd name="connsiteY0" fmla="*/ 3728904 h 4141026"/>
              <a:gd name="connsiteX1" fmla="*/ 206061 w 915826"/>
              <a:gd name="connsiteY1" fmla="*/ 3728904 h 4141026"/>
              <a:gd name="connsiteX2" fmla="*/ 206061 w 915826"/>
              <a:gd name="connsiteY2" fmla="*/ 0 h 4141026"/>
              <a:gd name="connsiteX3" fmla="*/ 709765 w 915826"/>
              <a:gd name="connsiteY3" fmla="*/ 0 h 4141026"/>
              <a:gd name="connsiteX4" fmla="*/ 709765 w 915826"/>
              <a:gd name="connsiteY4" fmla="*/ 3728904 h 4141026"/>
              <a:gd name="connsiteX5" fmla="*/ 915826 w 915826"/>
              <a:gd name="connsiteY5" fmla="*/ 3728904 h 4141026"/>
              <a:gd name="connsiteX6" fmla="*/ 457913 w 915826"/>
              <a:gd name="connsiteY6" fmla="*/ 4141026 h 4141026"/>
              <a:gd name="connsiteX7" fmla="*/ 0 w 915826"/>
              <a:gd name="connsiteY7" fmla="*/ 3728904 h 4141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5826" h="4141026">
                <a:moveTo>
                  <a:pt x="0" y="3728904"/>
                </a:moveTo>
                <a:lnTo>
                  <a:pt x="206061" y="3728904"/>
                </a:lnTo>
                <a:lnTo>
                  <a:pt x="206061" y="0"/>
                </a:lnTo>
                <a:lnTo>
                  <a:pt x="709765" y="0"/>
                </a:lnTo>
                <a:lnTo>
                  <a:pt x="709765" y="3728904"/>
                </a:lnTo>
                <a:lnTo>
                  <a:pt x="915826" y="3728904"/>
                </a:lnTo>
                <a:lnTo>
                  <a:pt x="457913" y="4141026"/>
                </a:lnTo>
                <a:lnTo>
                  <a:pt x="0" y="3728904"/>
                </a:lnTo>
                <a:close/>
              </a:path>
            </a:pathLst>
          </a:custGeom>
          <a:scene3d>
            <a:camera prst="isometricOffAxis2Left" zoom="95000"/>
            <a:lightRig rig="flat" dir="t"/>
          </a:scene3d>
          <a:sp3d z="57150" extrusionH="63500" contourW="12700" prstMaterial="matte">
            <a:contourClr>
              <a:schemeClr val="dk1">
                <a:tint val="20000"/>
              </a:schemeClr>
            </a:contourClr>
          </a:sp3d>
        </p:spPr>
        <p:style>
          <a:ln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vert270" lIns="242891" tIns="36830" rIns="242891" bIns="263497" spcCol="1270" anchor="ctr"/>
          <a:lstStyle/>
          <a:p>
            <a:pPr algn="ctr" defTabSz="12890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900" dirty="0"/>
              <a:t>Suffrage direct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5796136" y="3370977"/>
            <a:ext cx="915826" cy="3082359"/>
          </a:xfrm>
          <a:custGeom>
            <a:avLst/>
            <a:gdLst>
              <a:gd name="connsiteX0" fmla="*/ 0 w 915826"/>
              <a:gd name="connsiteY0" fmla="*/ 2670237 h 3082359"/>
              <a:gd name="connsiteX1" fmla="*/ 206061 w 915826"/>
              <a:gd name="connsiteY1" fmla="*/ 2670237 h 3082359"/>
              <a:gd name="connsiteX2" fmla="*/ 206061 w 915826"/>
              <a:gd name="connsiteY2" fmla="*/ 0 h 3082359"/>
              <a:gd name="connsiteX3" fmla="*/ 709765 w 915826"/>
              <a:gd name="connsiteY3" fmla="*/ 0 h 3082359"/>
              <a:gd name="connsiteX4" fmla="*/ 709765 w 915826"/>
              <a:gd name="connsiteY4" fmla="*/ 2670237 h 3082359"/>
              <a:gd name="connsiteX5" fmla="*/ 915826 w 915826"/>
              <a:gd name="connsiteY5" fmla="*/ 2670237 h 3082359"/>
              <a:gd name="connsiteX6" fmla="*/ 457913 w 915826"/>
              <a:gd name="connsiteY6" fmla="*/ 3082359 h 3082359"/>
              <a:gd name="connsiteX7" fmla="*/ 0 w 915826"/>
              <a:gd name="connsiteY7" fmla="*/ 2670237 h 3082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5826" h="3082359">
                <a:moveTo>
                  <a:pt x="0" y="2670237"/>
                </a:moveTo>
                <a:lnTo>
                  <a:pt x="206061" y="2670237"/>
                </a:lnTo>
                <a:lnTo>
                  <a:pt x="206061" y="0"/>
                </a:lnTo>
                <a:lnTo>
                  <a:pt x="709765" y="0"/>
                </a:lnTo>
                <a:lnTo>
                  <a:pt x="709765" y="2670237"/>
                </a:lnTo>
                <a:lnTo>
                  <a:pt x="915826" y="2670237"/>
                </a:lnTo>
                <a:lnTo>
                  <a:pt x="457913" y="3082359"/>
                </a:lnTo>
                <a:lnTo>
                  <a:pt x="0" y="2670237"/>
                </a:lnTo>
                <a:close/>
              </a:path>
            </a:pathLst>
          </a:custGeom>
          <a:scene3d>
            <a:camera prst="isometricOffAxis2Left" zoom="95000"/>
            <a:lightRig rig="flat" dir="t"/>
          </a:scene3d>
          <a:sp3d z="57150" extrusionH="63500" contourW="12700" prstMaterial="matte">
            <a:contourClr>
              <a:schemeClr val="dk1">
                <a:tint val="20000"/>
              </a:schemeClr>
            </a:contourClr>
          </a:sp3d>
        </p:spPr>
        <p:style>
          <a:ln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vert270" lIns="240351" tIns="34290" rIns="240351" bIns="260957" spcCol="1270" anchor="ctr"/>
          <a:lstStyle/>
          <a:p>
            <a:pPr algn="ctr" defTabSz="12001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2700" dirty="0"/>
              <a:t>Suffrage indirect</a:t>
            </a:r>
          </a:p>
        </p:txBody>
      </p:sp>
      <p:sp>
        <p:nvSpPr>
          <p:cNvPr id="205830" name="TextBox 4"/>
          <p:cNvSpPr txBox="1">
            <a:spLocks noChangeArrowheads="1"/>
          </p:cNvSpPr>
          <p:nvPr/>
        </p:nvSpPr>
        <p:spPr bwMode="auto">
          <a:xfrm>
            <a:off x="381000" y="239713"/>
            <a:ext cx="3810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fr-FR" sz="1800"/>
          </a:p>
        </p:txBody>
      </p:sp>
      <p:sp>
        <p:nvSpPr>
          <p:cNvPr id="205831" name="Title 5"/>
          <p:cNvSpPr>
            <a:spLocks noGrp="1"/>
          </p:cNvSpPr>
          <p:nvPr>
            <p:ph type="title"/>
          </p:nvPr>
        </p:nvSpPr>
        <p:spPr>
          <a:xfrm>
            <a:off x="457200" y="492125"/>
            <a:ext cx="6508750" cy="1244547"/>
          </a:xfrm>
        </p:spPr>
        <p:txBody>
          <a:bodyPr anchor="ctr"/>
          <a:lstStyle/>
          <a:p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Suffrage direct ou indirect ?</a:t>
            </a:r>
          </a:p>
        </p:txBody>
      </p:sp>
      <p:pic>
        <p:nvPicPr>
          <p:cNvPr id="12" name="Image 11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89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6508750" cy="1143000"/>
          </a:xfrm>
        </p:spPr>
        <p:txBody>
          <a:bodyPr/>
          <a:lstStyle/>
          <a:p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Qu’est-ce que l’inéligibilité </a:t>
            </a:r>
            <a:b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</a:b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(</a:t>
            </a:r>
            <a:r>
              <a:rPr lang="ar-AE" sz="3200" b="1" dirty="0" smtClean="0">
                <a:ea typeface="ＭＳ Ｐゴシック" pitchFamily="-123" charset="-128"/>
                <a:cs typeface="ＭＳ Ｐゴシック" pitchFamily="-123" charset="-128"/>
              </a:rPr>
              <a:t>ﻋدم التأهل للترﺷـﺢ</a:t>
            </a:r>
            <a:r>
              <a:rPr lang="fr-FR" sz="3200" b="1" dirty="0" smtClean="0"/>
              <a:t>) </a:t>
            </a: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? 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57200" y="2465388"/>
            <a:ext cx="8305800" cy="3916362"/>
          </a:xfrm>
        </p:spPr>
        <p:txBody>
          <a:bodyPr/>
          <a:lstStyle/>
          <a:p>
            <a:pPr algn="just"/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C’est une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décision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 prise par le code électoral.</a:t>
            </a:r>
          </a:p>
          <a:p>
            <a:pPr algn="just">
              <a:spcBef>
                <a:spcPts val="3000"/>
              </a:spcBef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Elle stipule que </a:t>
            </a:r>
            <a:r>
              <a:rPr lang="fr-FR" sz="2400" b="1" dirty="0" smtClean="0">
                <a:ea typeface="ＭＳ Ｐゴシック" pitchFamily="-123" charset="-128"/>
                <a:cs typeface="ＭＳ Ｐゴシック" pitchFamily="-123" charset="-128"/>
              </a:rPr>
              <a:t>certaines personnes sont dans l’incapacité de briguer un mandat électoral </a:t>
            </a: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(elles ne peuvent être candidates à une élection).</a:t>
            </a:r>
          </a:p>
          <a:p>
            <a:pPr algn="just">
              <a:spcBef>
                <a:spcPts val="3000"/>
              </a:spcBef>
            </a:pPr>
            <a:r>
              <a:rPr lang="fr-FR" sz="2400" dirty="0" smtClean="0">
                <a:ea typeface="ＭＳ Ｐゴシック" pitchFamily="-123" charset="-128"/>
                <a:cs typeface="ＭＳ Ｐゴシック" pitchFamily="-123" charset="-128"/>
              </a:rPr>
              <a:t>Les causes d’inéligibilité peuvent être :</a:t>
            </a:r>
          </a:p>
          <a:p>
            <a:pPr lvl="2" algn="just">
              <a:buFont typeface="Arial" pitchFamily="-123" charset="0"/>
              <a:buChar char="•"/>
            </a:pPr>
            <a:r>
              <a:rPr lang="fr-FR" b="1" dirty="0" smtClean="0">
                <a:ea typeface="ＭＳ Ｐゴシック" pitchFamily="-123" charset="-128"/>
              </a:rPr>
              <a:t>Légales</a:t>
            </a:r>
          </a:p>
          <a:p>
            <a:pPr lvl="2" algn="just">
              <a:buFont typeface="Arial" pitchFamily="-123" charset="0"/>
              <a:buChar char="•"/>
            </a:pPr>
            <a:r>
              <a:rPr lang="fr-FR" b="1" dirty="0" smtClean="0">
                <a:ea typeface="ＭＳ Ｐゴシック" pitchFamily="-123" charset="-128"/>
              </a:rPr>
              <a:t>Judiciaires  </a:t>
            </a:r>
          </a:p>
        </p:txBody>
      </p:sp>
      <p:pic>
        <p:nvPicPr>
          <p:cNvPr id="5" name="Image 4" descr="C:\Users\Myriam\AppData\Local\Microsoft\Windows\Temporary Internet Files\Content.Outlook\N9EU1OIU\Logo-UNI (3).jpg"/>
          <p:cNvPicPr/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1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6508750" cy="1143000"/>
          </a:xfrm>
        </p:spPr>
        <p:txBody>
          <a:bodyPr/>
          <a:lstStyle/>
          <a:p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Qu’est-ce que la parité (</a:t>
            </a:r>
            <a:r>
              <a:rPr lang="ar-SA" sz="3200" b="1" dirty="0" smtClean="0"/>
              <a:t>الـتـنـاصـف</a:t>
            </a:r>
            <a:r>
              <a:rPr lang="fr-FR" sz="3200" b="1" dirty="0" smtClean="0"/>
              <a:t>) </a:t>
            </a:r>
            <a:r>
              <a:rPr lang="fr-FR" sz="3200" b="1" dirty="0" smtClean="0">
                <a:ea typeface="ＭＳ Ｐゴシック" pitchFamily="-123" charset="-128"/>
                <a:cs typeface="ＭＳ Ｐゴシック" pitchFamily="-123" charset="-128"/>
              </a:rPr>
              <a:t>?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509588" y="2255862"/>
            <a:ext cx="5791200" cy="3981450"/>
          </a:xfrm>
        </p:spPr>
        <p:txBody>
          <a:bodyPr/>
          <a:lstStyle/>
          <a:p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C’est une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disposition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 de la loi électorale.</a:t>
            </a:r>
          </a:p>
          <a:p>
            <a:pPr>
              <a:spcBef>
                <a:spcPts val="3000"/>
              </a:spcBef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La parité est une mesure légale tendant à favoriser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l'égal accès des femmes et des hommes 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aux mandats électoraux et fonctions électives.</a:t>
            </a:r>
          </a:p>
          <a:p>
            <a:pPr>
              <a:spcBef>
                <a:spcPts val="3000"/>
              </a:spcBef>
            </a:pP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Dans le cadre d’un scrutin proportionnel, les listes sont établies avec des noms numérotés à partir de 1 en respectant </a:t>
            </a:r>
            <a:r>
              <a:rPr lang="fr-FR" b="1" dirty="0" smtClean="0">
                <a:ea typeface="ＭＳ Ｐゴシック" pitchFamily="-123" charset="-128"/>
                <a:cs typeface="ＭＳ Ｐゴシック" pitchFamily="-123" charset="-128"/>
              </a:rPr>
              <a:t>l’alternance femme/homme ou homme/femme</a:t>
            </a:r>
            <a:r>
              <a:rPr lang="fr-FR" dirty="0" smtClean="0">
                <a:ea typeface="ＭＳ Ｐゴシック" pitchFamily="-123" charset="-128"/>
                <a:cs typeface="ＭＳ Ｐゴシック" pitchFamily="-123" charset="-128"/>
              </a:rPr>
              <a:t>.  </a:t>
            </a:r>
          </a:p>
        </p:txBody>
      </p:sp>
      <p:graphicFrame>
        <p:nvGraphicFramePr>
          <p:cNvPr id="8" name="Content Placeholder 5"/>
          <p:cNvGraphicFramePr>
            <a:graphicFrameLocks/>
          </p:cNvGraphicFramePr>
          <p:nvPr/>
        </p:nvGraphicFramePr>
        <p:xfrm>
          <a:off x="6084168" y="2743200"/>
          <a:ext cx="2831232" cy="3001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 5" descr="C:\Users\Myriam\AppData\Local\Microsoft\Windows\Temporary Internet Files\Content.Outlook\N9EU1OIU\Logo-UNI (3).jpg"/>
          <p:cNvPicPr/>
          <p:nvPr/>
        </p:nvPicPr>
        <p:blipFill>
          <a:blip r:embed="rId8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Title 1"/>
          <p:cNvSpPr>
            <a:spLocks noGrp="1"/>
          </p:cNvSpPr>
          <p:nvPr>
            <p:ph type="title"/>
          </p:nvPr>
        </p:nvSpPr>
        <p:spPr>
          <a:xfrm>
            <a:off x="304800" y="260350"/>
            <a:ext cx="6831013" cy="1728788"/>
          </a:xfrm>
        </p:spPr>
        <p:txBody>
          <a:bodyPr anchor="ctr"/>
          <a:lstStyle/>
          <a:p>
            <a:r>
              <a:rPr lang="fr-FR" sz="2800" b="1" dirty="0" smtClean="0">
                <a:ea typeface="ＭＳ Ｐゴシック" pitchFamily="-123" charset="-128"/>
                <a:cs typeface="ＭＳ Ｐゴシック" pitchFamily="-123" charset="-128"/>
              </a:rPr>
              <a:t>Les propositions de la loi électorale tunisienne pour l’élection (le 24 juillet 2011) de l’Assemblée Constituante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828800"/>
          <a:ext cx="8763000" cy="498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Image 4" descr="C:\Users\Myriam\AppData\Local\Microsoft\Windows\Temporary Internet Files\Content.Outlook\N9EU1OIU\Logo-UNI (3).jpg"/>
          <p:cNvPicPr/>
          <p:nvPr/>
        </p:nvPicPr>
        <p:blipFill>
          <a:blip r:embed="rId8"/>
          <a:srcRect r="2553"/>
          <a:stretch>
            <a:fillRect/>
          </a:stretch>
        </p:blipFill>
        <p:spPr bwMode="auto">
          <a:xfrm>
            <a:off x="7411512" y="476672"/>
            <a:ext cx="122400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ubtitle 2"/>
          <p:cNvSpPr>
            <a:spLocks noGrp="1"/>
          </p:cNvSpPr>
          <p:nvPr>
            <p:ph type="body" idx="1"/>
          </p:nvPr>
        </p:nvSpPr>
        <p:spPr>
          <a:xfrm>
            <a:off x="3635375" y="4916488"/>
            <a:ext cx="4965700" cy="1320800"/>
          </a:xfrm>
        </p:spPr>
        <p:txBody>
          <a:bodyPr anchor="ctr"/>
          <a:lstStyle/>
          <a:p>
            <a:pPr eaLnBrk="1" hangingPunct="1">
              <a:lnSpc>
                <a:spcPct val="90000"/>
              </a:lnSpc>
            </a:pPr>
            <a:r>
              <a:rPr lang="fr-FR" sz="4400" b="1" dirty="0"/>
              <a:t>Les modes de scrutin</a:t>
            </a:r>
          </a:p>
        </p:txBody>
      </p:sp>
      <p:sp>
        <p:nvSpPr>
          <p:cNvPr id="21507" name="AutoShape 6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21508" name="AutoShape 8" descr="10 Millions de Politicie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>
              <a:ea typeface="ＭＳ Ｐゴシック" pitchFamily="-65" charset="-128"/>
              <a:cs typeface="ＭＳ Ｐゴシック" pitchFamily="-65" charset="-128"/>
            </a:endParaRPr>
          </a:p>
        </p:txBody>
      </p:sp>
      <p:pic>
        <p:nvPicPr>
          <p:cNvPr id="2150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1638" y="908050"/>
            <a:ext cx="2108200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685925"/>
            <a:ext cx="16970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2335213"/>
            <a:ext cx="1154112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Title 1"/>
          <p:cNvSpPr>
            <a:spLocks noGrp="1"/>
          </p:cNvSpPr>
          <p:nvPr>
            <p:ph type="title"/>
          </p:nvPr>
        </p:nvSpPr>
        <p:spPr>
          <a:xfrm>
            <a:off x="1979613" y="315913"/>
            <a:ext cx="5688012" cy="534987"/>
          </a:xfrm>
        </p:spPr>
        <p:txBody>
          <a:bodyPr anchor="t"/>
          <a:lstStyle/>
          <a:p>
            <a:pPr algn="l" eaLnBrk="1" hangingPunct="1"/>
            <a:r>
              <a:rPr lang="fr-FR" sz="2000" b="1"/>
              <a:t>Premiers pas pour comprendre la politique</a:t>
            </a:r>
          </a:p>
        </p:txBody>
      </p:sp>
      <p:pic>
        <p:nvPicPr>
          <p:cNvPr id="21513" name="Image 9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5"/>
          <a:srcRect r="2553"/>
          <a:stretch>
            <a:fillRect/>
          </a:stretch>
        </p:blipFill>
        <p:spPr bwMode="auto">
          <a:xfrm>
            <a:off x="1116013" y="5075238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95536" y="425450"/>
            <a:ext cx="6707188" cy="1347788"/>
          </a:xfrm>
        </p:spPr>
        <p:txBody>
          <a:bodyPr anchor="ctr"/>
          <a:lstStyle/>
          <a:p>
            <a:pPr eaLnBrk="1" hangingPunct="1"/>
            <a:r>
              <a:rPr lang="fr-FR" sz="3200" b="1" dirty="0"/>
              <a:t>Qu’est-ce qu’un scrutin </a:t>
            </a:r>
            <a:r>
              <a:rPr lang="fr-FR" sz="3200" b="1" dirty="0" smtClean="0"/>
              <a:t>(</a:t>
            </a:r>
            <a:r>
              <a:rPr lang="ar-SA" sz="3200" b="1" dirty="0" smtClean="0"/>
              <a:t>الاقتراع</a:t>
            </a:r>
            <a:r>
              <a:rPr lang="fr-FR" sz="3200" b="1" dirty="0" smtClean="0"/>
              <a:t>) ?</a:t>
            </a:r>
            <a:endParaRPr lang="fr-FR" sz="3200" b="1" dirty="0"/>
          </a:p>
        </p:txBody>
      </p:sp>
      <p:sp>
        <p:nvSpPr>
          <p:cNvPr id="22531" name="Vertical Text Placeholder 2"/>
          <p:cNvSpPr>
            <a:spLocks noGrp="1"/>
          </p:cNvSpPr>
          <p:nvPr>
            <p:ph type="body" orient="vert" idx="1"/>
          </p:nvPr>
        </p:nvSpPr>
        <p:spPr>
          <a:xfrm rot="16200000">
            <a:off x="3012480" y="-45537"/>
            <a:ext cx="3276000" cy="82800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fr-FR" sz="2200" dirty="0">
                <a:ea typeface="Times New Roman" pitchFamily="-65" charset="0"/>
                <a:cs typeface="Times New Roman" pitchFamily="-65" charset="0"/>
              </a:rPr>
              <a:t>C’est l'ensemble des </a:t>
            </a:r>
            <a:r>
              <a:rPr lang="fr-FR" sz="2200" b="1" dirty="0">
                <a:ea typeface="Times New Roman" pitchFamily="-65" charset="0"/>
                <a:cs typeface="Times New Roman" pitchFamily="-65" charset="0"/>
              </a:rPr>
              <a:t>opérations qui constituent un vote</a:t>
            </a:r>
            <a:r>
              <a:rPr lang="fr-FR" sz="2200" dirty="0">
                <a:ea typeface="Times New Roman" pitchFamily="-65" charset="0"/>
                <a:cs typeface="Times New Roman" pitchFamily="-65" charset="0"/>
              </a:rPr>
              <a:t> ou une élection. Il peut être public ou secret.</a:t>
            </a:r>
          </a:p>
          <a:p>
            <a:pPr eaLnBrk="1" hangingPunct="1">
              <a:spcBef>
                <a:spcPct val="0"/>
              </a:spcBef>
              <a:buFont typeface="Wingdings 2" pitchFamily="-65" charset="2"/>
              <a:buNone/>
            </a:pPr>
            <a:endParaRPr lang="fr-FR" sz="2200" dirty="0">
              <a:ea typeface="Times New Roman" pitchFamily="-65" charset="0"/>
              <a:cs typeface="Times New Roman" pitchFamily="-65" charset="0"/>
            </a:endParaRPr>
          </a:p>
          <a:p>
            <a:r>
              <a:rPr lang="fr-FR" sz="2200" dirty="0">
                <a:ea typeface="Times New Roman" pitchFamily="-65" charset="0"/>
                <a:cs typeface="Times New Roman" pitchFamily="-65" charset="0"/>
              </a:rPr>
              <a:t>Le </a:t>
            </a:r>
            <a:r>
              <a:rPr lang="fr-FR" sz="2200" b="1" dirty="0">
                <a:ea typeface="Times New Roman" pitchFamily="-65" charset="0"/>
                <a:cs typeface="Times New Roman" pitchFamily="-65" charset="0"/>
              </a:rPr>
              <a:t>mode de scrutin </a:t>
            </a:r>
            <a:r>
              <a:rPr lang="fr-FR" sz="2200" dirty="0" smtClean="0">
                <a:ea typeface="Times New Roman" pitchFamily="-65" charset="0"/>
                <a:cs typeface="Times New Roman" pitchFamily="-65" charset="0"/>
              </a:rPr>
              <a:t>est </a:t>
            </a:r>
            <a:r>
              <a:rPr lang="fr-FR" sz="2200" dirty="0">
                <a:ea typeface="Times New Roman" pitchFamily="-65" charset="0"/>
                <a:cs typeface="Times New Roman" pitchFamily="-65" charset="0"/>
              </a:rPr>
              <a:t>l’ensemble des </a:t>
            </a:r>
            <a:r>
              <a:rPr lang="fr-FR" sz="2200" b="1" dirty="0">
                <a:ea typeface="Times New Roman" pitchFamily="-65" charset="0"/>
                <a:cs typeface="Times New Roman" pitchFamily="-65" charset="0"/>
              </a:rPr>
              <a:t>règles d'organisation</a:t>
            </a:r>
            <a:r>
              <a:rPr lang="fr-FR" sz="2200" dirty="0">
                <a:ea typeface="Times New Roman" pitchFamily="-65" charset="0"/>
                <a:cs typeface="Times New Roman" pitchFamily="-65" charset="0"/>
              </a:rPr>
              <a:t> spécifiques :</a:t>
            </a:r>
          </a:p>
          <a:p>
            <a:pPr lvl="1">
              <a:spcBef>
                <a:spcPts val="1200"/>
              </a:spcBef>
            </a:pPr>
            <a:r>
              <a:rPr lang="fr-FR" sz="2200" dirty="0">
                <a:ea typeface="Times New Roman" pitchFamily="-65" charset="0"/>
                <a:cs typeface="Times New Roman" pitchFamily="-65" charset="0"/>
              </a:rPr>
              <a:t>Comment voter ?</a:t>
            </a:r>
          </a:p>
          <a:p>
            <a:pPr lvl="1"/>
            <a:r>
              <a:rPr lang="fr-FR" sz="2200" dirty="0">
                <a:ea typeface="Times New Roman" pitchFamily="-65" charset="0"/>
                <a:cs typeface="Times New Roman" pitchFamily="-65" charset="0"/>
              </a:rPr>
              <a:t>Comment comptabiliser les votes ?</a:t>
            </a:r>
          </a:p>
        </p:txBody>
      </p:sp>
      <p:pic>
        <p:nvPicPr>
          <p:cNvPr id="22532" name="Image 4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2038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2178050" y="485775"/>
            <a:ext cx="6660000" cy="1143000"/>
          </a:xfrm>
        </p:spPr>
        <p:txBody>
          <a:bodyPr anchor="ctr"/>
          <a:lstStyle/>
          <a:p>
            <a:pPr eaLnBrk="1" hangingPunct="1"/>
            <a:r>
              <a:rPr lang="fr-FR" sz="3200" b="1" dirty="0"/>
              <a:t>Qu’est-ce qu’une </a:t>
            </a:r>
            <a:r>
              <a:rPr lang="fr-FR" sz="3200" b="1" dirty="0" smtClean="0"/>
              <a:t>circonscription (</a:t>
            </a:r>
            <a:r>
              <a:rPr lang="ar-SA" sz="3200" b="1" dirty="0" smtClean="0"/>
              <a:t>دائرة </a:t>
            </a:r>
            <a:r>
              <a:rPr lang="ar-SA" sz="3200" b="1" dirty="0" err="1" smtClean="0"/>
              <a:t>إنتخابية</a:t>
            </a:r>
            <a:r>
              <a:rPr lang="fr-FR" sz="3200" b="1" dirty="0" smtClean="0"/>
              <a:t>) ?</a:t>
            </a:r>
            <a:endParaRPr lang="fr-FR" sz="3200" b="1" dirty="0"/>
          </a:p>
        </p:txBody>
      </p:sp>
      <p:pic>
        <p:nvPicPr>
          <p:cNvPr id="23555" name="Image 8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468313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Vertical Text Placeholder 2"/>
          <p:cNvSpPr>
            <a:spLocks noGrp="1"/>
          </p:cNvSpPr>
          <p:nvPr>
            <p:ph idx="1"/>
          </p:nvPr>
        </p:nvSpPr>
        <p:spPr>
          <a:xfrm>
            <a:off x="2311722" y="2060848"/>
            <a:ext cx="6508750" cy="4464496"/>
          </a:xfrm>
        </p:spPr>
        <p:txBody>
          <a:bodyPr/>
          <a:lstStyle/>
          <a:p>
            <a:pPr marL="355600" indent="-355600"/>
            <a:r>
              <a:rPr lang="fr-FR" sz="2200" dirty="0"/>
              <a:t>Une circonscription électorale est une </a:t>
            </a:r>
            <a:r>
              <a:rPr lang="fr-FR" sz="2200" b="1" dirty="0"/>
              <a:t>division d'un Etat </a:t>
            </a:r>
            <a:r>
              <a:rPr lang="fr-FR" sz="2200" dirty="0"/>
              <a:t>de façon à permettre la </a:t>
            </a:r>
            <a:r>
              <a:rPr lang="fr-FR" sz="2200" b="1" dirty="0"/>
              <a:t>représentation</a:t>
            </a:r>
            <a:r>
              <a:rPr lang="fr-FR" sz="2200" dirty="0"/>
              <a:t> des citoyens sur une </a:t>
            </a:r>
            <a:r>
              <a:rPr lang="fr-FR" sz="2200" b="1" dirty="0"/>
              <a:t>base géographique </a:t>
            </a:r>
            <a:r>
              <a:rPr lang="fr-FR" sz="2200" dirty="0"/>
              <a:t>et/ou</a:t>
            </a:r>
            <a:r>
              <a:rPr lang="fr-FR" sz="2200" b="1" dirty="0"/>
              <a:t> démographique</a:t>
            </a:r>
            <a:r>
              <a:rPr lang="fr-FR" sz="2200" dirty="0"/>
              <a:t>.</a:t>
            </a:r>
          </a:p>
          <a:p>
            <a:pPr marL="355600" indent="-355600">
              <a:spcBef>
                <a:spcPts val="3000"/>
              </a:spcBef>
            </a:pPr>
            <a:r>
              <a:rPr lang="fr-FR" sz="2200" dirty="0"/>
              <a:t>En Tunisie, </a:t>
            </a:r>
            <a:r>
              <a:rPr lang="fr-FR" sz="2200" b="1" dirty="0"/>
              <a:t>1 circonscription = 1 gouvernorat </a:t>
            </a:r>
            <a:r>
              <a:rPr lang="fr-FR" sz="2200" dirty="0"/>
              <a:t>(sauf pour Tunis, Nabeul et Sfax).</a:t>
            </a:r>
          </a:p>
          <a:p>
            <a:pPr marL="355600" indent="-355600">
              <a:spcBef>
                <a:spcPts val="3000"/>
              </a:spcBef>
            </a:pPr>
            <a:r>
              <a:rPr lang="fr-FR" sz="2200" b="1" dirty="0"/>
              <a:t> </a:t>
            </a:r>
            <a:r>
              <a:rPr lang="fr-FR" sz="2200" dirty="0"/>
              <a:t>Il y a donc en Tunisie </a:t>
            </a:r>
            <a:r>
              <a:rPr lang="fr-FR" sz="2200" b="1" dirty="0"/>
              <a:t>27 circonscriptions</a:t>
            </a:r>
            <a:r>
              <a:rPr lang="fr-FR" sz="2200" dirty="0" smtClean="0"/>
              <a:t>.</a:t>
            </a:r>
          </a:p>
          <a:p>
            <a:pPr marL="355600" indent="-355600">
              <a:spcBef>
                <a:spcPts val="3000"/>
              </a:spcBef>
            </a:pPr>
            <a:r>
              <a:rPr lang="fr-FR" sz="2200" dirty="0" smtClean="0"/>
              <a:t>D’autres circonscriptions seraient rajoutées pour les tunisiens à l’étranger.</a:t>
            </a:r>
            <a:endParaRPr lang="fr-FR" sz="2200" dirty="0"/>
          </a:p>
        </p:txBody>
      </p:sp>
      <p:pic>
        <p:nvPicPr>
          <p:cNvPr id="23557" name="Picture 10" descr="C:\Users\Myriam\AppData\Local\Microsoft\Windows\Temporary Internet Files\Content.Outlook\N9EU1OIU\carte tunisie avec gouvernorat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9875" y="2005013"/>
            <a:ext cx="1619250" cy="480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707188" cy="1347788"/>
          </a:xfrm>
        </p:spPr>
        <p:txBody>
          <a:bodyPr anchor="ctr"/>
          <a:lstStyle/>
          <a:p>
            <a:pPr eaLnBrk="1" hangingPunct="1"/>
            <a:r>
              <a:rPr lang="fr-FR" sz="3200" b="1" dirty="0"/>
              <a:t>Quels sont les différents modes de </a:t>
            </a:r>
            <a:r>
              <a:rPr lang="fr-FR" sz="3200" b="1" dirty="0" smtClean="0"/>
              <a:t>scrutin (</a:t>
            </a:r>
            <a:r>
              <a:rPr lang="ar-SA" sz="3200" b="1" dirty="0" smtClean="0"/>
              <a:t>طـرق </a:t>
            </a:r>
            <a:r>
              <a:rPr lang="ar-SA" sz="3200" b="1" dirty="0" err="1" smtClean="0"/>
              <a:t>الإقـتـراع</a:t>
            </a:r>
            <a:r>
              <a:rPr lang="fr-FR" sz="3200" b="1" dirty="0" smtClean="0"/>
              <a:t>) ?</a:t>
            </a:r>
            <a:endParaRPr lang="fr-FR" sz="3200" b="1" dirty="0"/>
          </a:p>
        </p:txBody>
      </p:sp>
      <p:sp>
        <p:nvSpPr>
          <p:cNvPr id="16" name="Forme libre 15"/>
          <p:cNvSpPr/>
          <p:nvPr/>
        </p:nvSpPr>
        <p:spPr>
          <a:xfrm>
            <a:off x="467544" y="2331464"/>
            <a:ext cx="3888000" cy="1635075"/>
          </a:xfrm>
          <a:custGeom>
            <a:avLst/>
            <a:gdLst>
              <a:gd name="connsiteX0" fmla="*/ 0 w 4714907"/>
              <a:gd name="connsiteY0" fmla="*/ 272518 h 1635075"/>
              <a:gd name="connsiteX1" fmla="*/ 79819 w 4714907"/>
              <a:gd name="connsiteY1" fmla="*/ 79819 h 1635075"/>
              <a:gd name="connsiteX2" fmla="*/ 272519 w 4714907"/>
              <a:gd name="connsiteY2" fmla="*/ 1 h 1635075"/>
              <a:gd name="connsiteX3" fmla="*/ 4442389 w 4714907"/>
              <a:gd name="connsiteY3" fmla="*/ 0 h 1635075"/>
              <a:gd name="connsiteX4" fmla="*/ 4635088 w 4714907"/>
              <a:gd name="connsiteY4" fmla="*/ 79819 h 1635075"/>
              <a:gd name="connsiteX5" fmla="*/ 4714906 w 4714907"/>
              <a:gd name="connsiteY5" fmla="*/ 272519 h 1635075"/>
              <a:gd name="connsiteX6" fmla="*/ 4714907 w 4714907"/>
              <a:gd name="connsiteY6" fmla="*/ 1362557 h 1635075"/>
              <a:gd name="connsiteX7" fmla="*/ 4635088 w 4714907"/>
              <a:gd name="connsiteY7" fmla="*/ 1555256 h 1635075"/>
              <a:gd name="connsiteX8" fmla="*/ 4442389 w 4714907"/>
              <a:gd name="connsiteY8" fmla="*/ 1635075 h 1635075"/>
              <a:gd name="connsiteX9" fmla="*/ 272518 w 4714907"/>
              <a:gd name="connsiteY9" fmla="*/ 1635075 h 1635075"/>
              <a:gd name="connsiteX10" fmla="*/ 79819 w 4714907"/>
              <a:gd name="connsiteY10" fmla="*/ 1555256 h 1635075"/>
              <a:gd name="connsiteX11" fmla="*/ 0 w 4714907"/>
              <a:gd name="connsiteY11" fmla="*/ 1362557 h 1635075"/>
              <a:gd name="connsiteX12" fmla="*/ 0 w 4714907"/>
              <a:gd name="connsiteY12" fmla="*/ 272518 h 1635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714907" h="1635075">
                <a:moveTo>
                  <a:pt x="0" y="272518"/>
                </a:moveTo>
                <a:cubicBezTo>
                  <a:pt x="0" y="200242"/>
                  <a:pt x="28712" y="130926"/>
                  <a:pt x="79819" y="79819"/>
                </a:cubicBezTo>
                <a:cubicBezTo>
                  <a:pt x="130926" y="28712"/>
                  <a:pt x="200242" y="0"/>
                  <a:pt x="272519" y="1"/>
                </a:cubicBezTo>
                <a:lnTo>
                  <a:pt x="4442389" y="0"/>
                </a:lnTo>
                <a:cubicBezTo>
                  <a:pt x="4514665" y="0"/>
                  <a:pt x="4583981" y="28712"/>
                  <a:pt x="4635088" y="79819"/>
                </a:cubicBezTo>
                <a:cubicBezTo>
                  <a:pt x="4686195" y="130926"/>
                  <a:pt x="4714907" y="200242"/>
                  <a:pt x="4714906" y="272519"/>
                </a:cubicBezTo>
                <a:cubicBezTo>
                  <a:pt x="4714906" y="635865"/>
                  <a:pt x="4714907" y="999211"/>
                  <a:pt x="4714907" y="1362557"/>
                </a:cubicBezTo>
                <a:cubicBezTo>
                  <a:pt x="4714907" y="1434833"/>
                  <a:pt x="4686195" y="1504149"/>
                  <a:pt x="4635088" y="1555256"/>
                </a:cubicBezTo>
                <a:cubicBezTo>
                  <a:pt x="4583981" y="1606363"/>
                  <a:pt x="4514665" y="1635075"/>
                  <a:pt x="4442389" y="1635075"/>
                </a:cubicBezTo>
                <a:lnTo>
                  <a:pt x="272518" y="1635075"/>
                </a:lnTo>
                <a:cubicBezTo>
                  <a:pt x="200242" y="1635075"/>
                  <a:pt x="130926" y="1606363"/>
                  <a:pt x="79819" y="1555256"/>
                </a:cubicBezTo>
                <a:cubicBezTo>
                  <a:pt x="28712" y="1504149"/>
                  <a:pt x="0" y="1434833"/>
                  <a:pt x="0" y="1362557"/>
                </a:cubicBezTo>
                <a:lnTo>
                  <a:pt x="0" y="272518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71258" tIns="171258" rIns="171258" bIns="171258" anchor="ctr">
            <a:prstTxWarp prst="textNoShape">
              <a:avLst/>
            </a:prstTxWarp>
          </a:bodyPr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</a:pPr>
            <a:r>
              <a:rPr lang="fr-FR" sz="2400" b="1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Scrutin uninominal</a:t>
            </a:r>
          </a:p>
          <a:p>
            <a:pPr algn="ctr" defTabSz="1066800">
              <a:lnSpc>
                <a:spcPct val="90000"/>
              </a:lnSpc>
              <a:spcAft>
                <a:spcPct val="35000"/>
              </a:spcAft>
            </a:pPr>
            <a:r>
              <a:rPr lang="fr-FR" sz="2400">
                <a:solidFill>
                  <a:schemeClr val="bg2"/>
                </a:solidFill>
                <a:ea typeface="ＭＳ Ｐゴシック" pitchFamily="-65" charset="-128"/>
                <a:cs typeface="ＭＳ Ｐゴシック" pitchFamily="-65" charset="-128"/>
              </a:rPr>
              <a:t>versus</a:t>
            </a:r>
          </a:p>
          <a:p>
            <a:pPr algn="ctr" defTabSz="1066800">
              <a:lnSpc>
                <a:spcPct val="90000"/>
              </a:lnSpc>
              <a:spcAft>
                <a:spcPct val="35000"/>
              </a:spcAft>
            </a:pPr>
            <a:r>
              <a:rPr lang="fr-FR" sz="2400" b="1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Scrutin plurinominal </a:t>
            </a:r>
          </a:p>
        </p:txBody>
      </p:sp>
      <p:sp>
        <p:nvSpPr>
          <p:cNvPr id="17" name="Forme libre 16"/>
          <p:cNvSpPr/>
          <p:nvPr/>
        </p:nvSpPr>
        <p:spPr>
          <a:xfrm>
            <a:off x="467544" y="4768208"/>
            <a:ext cx="3888000" cy="1635075"/>
          </a:xfrm>
          <a:custGeom>
            <a:avLst/>
            <a:gdLst>
              <a:gd name="connsiteX0" fmla="*/ 0 w 4714907"/>
              <a:gd name="connsiteY0" fmla="*/ 272518 h 1635075"/>
              <a:gd name="connsiteX1" fmla="*/ 79819 w 4714907"/>
              <a:gd name="connsiteY1" fmla="*/ 79819 h 1635075"/>
              <a:gd name="connsiteX2" fmla="*/ 272519 w 4714907"/>
              <a:gd name="connsiteY2" fmla="*/ 1 h 1635075"/>
              <a:gd name="connsiteX3" fmla="*/ 4442389 w 4714907"/>
              <a:gd name="connsiteY3" fmla="*/ 0 h 1635075"/>
              <a:gd name="connsiteX4" fmla="*/ 4635088 w 4714907"/>
              <a:gd name="connsiteY4" fmla="*/ 79819 h 1635075"/>
              <a:gd name="connsiteX5" fmla="*/ 4714906 w 4714907"/>
              <a:gd name="connsiteY5" fmla="*/ 272519 h 1635075"/>
              <a:gd name="connsiteX6" fmla="*/ 4714907 w 4714907"/>
              <a:gd name="connsiteY6" fmla="*/ 1362557 h 1635075"/>
              <a:gd name="connsiteX7" fmla="*/ 4635088 w 4714907"/>
              <a:gd name="connsiteY7" fmla="*/ 1555256 h 1635075"/>
              <a:gd name="connsiteX8" fmla="*/ 4442389 w 4714907"/>
              <a:gd name="connsiteY8" fmla="*/ 1635075 h 1635075"/>
              <a:gd name="connsiteX9" fmla="*/ 272518 w 4714907"/>
              <a:gd name="connsiteY9" fmla="*/ 1635075 h 1635075"/>
              <a:gd name="connsiteX10" fmla="*/ 79819 w 4714907"/>
              <a:gd name="connsiteY10" fmla="*/ 1555256 h 1635075"/>
              <a:gd name="connsiteX11" fmla="*/ 0 w 4714907"/>
              <a:gd name="connsiteY11" fmla="*/ 1362557 h 1635075"/>
              <a:gd name="connsiteX12" fmla="*/ 0 w 4714907"/>
              <a:gd name="connsiteY12" fmla="*/ 272518 h 1635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714907" h="1635075">
                <a:moveTo>
                  <a:pt x="0" y="272518"/>
                </a:moveTo>
                <a:cubicBezTo>
                  <a:pt x="0" y="200242"/>
                  <a:pt x="28712" y="130926"/>
                  <a:pt x="79819" y="79819"/>
                </a:cubicBezTo>
                <a:cubicBezTo>
                  <a:pt x="130926" y="28712"/>
                  <a:pt x="200242" y="0"/>
                  <a:pt x="272519" y="1"/>
                </a:cubicBezTo>
                <a:lnTo>
                  <a:pt x="4442389" y="0"/>
                </a:lnTo>
                <a:cubicBezTo>
                  <a:pt x="4514665" y="0"/>
                  <a:pt x="4583981" y="28712"/>
                  <a:pt x="4635088" y="79819"/>
                </a:cubicBezTo>
                <a:cubicBezTo>
                  <a:pt x="4686195" y="130926"/>
                  <a:pt x="4714907" y="200242"/>
                  <a:pt x="4714906" y="272519"/>
                </a:cubicBezTo>
                <a:cubicBezTo>
                  <a:pt x="4714906" y="635865"/>
                  <a:pt x="4714907" y="999211"/>
                  <a:pt x="4714907" y="1362557"/>
                </a:cubicBezTo>
                <a:cubicBezTo>
                  <a:pt x="4714907" y="1434833"/>
                  <a:pt x="4686195" y="1504149"/>
                  <a:pt x="4635088" y="1555256"/>
                </a:cubicBezTo>
                <a:cubicBezTo>
                  <a:pt x="4583981" y="1606363"/>
                  <a:pt x="4514665" y="1635075"/>
                  <a:pt x="4442389" y="1635075"/>
                </a:cubicBezTo>
                <a:lnTo>
                  <a:pt x="272518" y="1635075"/>
                </a:lnTo>
                <a:cubicBezTo>
                  <a:pt x="200242" y="1635075"/>
                  <a:pt x="130926" y="1606363"/>
                  <a:pt x="79819" y="1555256"/>
                </a:cubicBezTo>
                <a:cubicBezTo>
                  <a:pt x="28712" y="1504149"/>
                  <a:pt x="0" y="1434833"/>
                  <a:pt x="0" y="1362557"/>
                </a:cubicBezTo>
                <a:lnTo>
                  <a:pt x="0" y="272518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71258" tIns="171258" rIns="171258" bIns="171258" anchor="ctr">
            <a:prstTxWarp prst="textNoShape">
              <a:avLst/>
            </a:prstTxWarp>
          </a:bodyPr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</a:pPr>
            <a:r>
              <a:rPr lang="fr-FR" sz="2400" b="1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Scrutin majoritaire</a:t>
            </a:r>
          </a:p>
          <a:p>
            <a:pPr algn="ctr" defTabSz="1066800">
              <a:lnSpc>
                <a:spcPct val="90000"/>
              </a:lnSpc>
              <a:spcAft>
                <a:spcPct val="35000"/>
              </a:spcAft>
            </a:pPr>
            <a:r>
              <a:rPr lang="fr-FR" sz="2400">
                <a:solidFill>
                  <a:schemeClr val="bg2"/>
                </a:solidFill>
                <a:ea typeface="ＭＳ Ｐゴシック" pitchFamily="-65" charset="-128"/>
                <a:cs typeface="ＭＳ Ｐゴシック" pitchFamily="-65" charset="-128"/>
              </a:rPr>
              <a:t>versus</a:t>
            </a:r>
          </a:p>
          <a:p>
            <a:pPr algn="ctr" defTabSz="1066800">
              <a:lnSpc>
                <a:spcPct val="90000"/>
              </a:lnSpc>
              <a:spcAft>
                <a:spcPct val="35000"/>
              </a:spcAft>
            </a:pPr>
            <a:r>
              <a:rPr lang="fr-FR" sz="2400" b="1">
                <a:solidFill>
                  <a:srgbClr val="FFFFFF"/>
                </a:solidFill>
                <a:ea typeface="ＭＳ Ｐゴシック" pitchFamily="-65" charset="-128"/>
                <a:cs typeface="ＭＳ Ｐゴシック" pitchFamily="-65" charset="-128"/>
              </a:rPr>
              <a:t>Scrutin proportionnel</a:t>
            </a:r>
          </a:p>
        </p:txBody>
      </p:sp>
      <p:sp>
        <p:nvSpPr>
          <p:cNvPr id="7" name="Rectangle à coins arrondis 6"/>
          <p:cNvSpPr/>
          <p:nvPr/>
        </p:nvSpPr>
        <p:spPr>
          <a:xfrm>
            <a:off x="4887329" y="2116971"/>
            <a:ext cx="3963987" cy="9720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fr-FR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On vote pour </a:t>
            </a:r>
            <a:r>
              <a:rPr lang="fr-FR" b="1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un seul candidat</a:t>
            </a:r>
          </a:p>
        </p:txBody>
      </p:sp>
      <p:sp>
        <p:nvSpPr>
          <p:cNvPr id="8" name="Rectangle à coins arrondis 7"/>
          <p:cNvSpPr/>
          <p:nvPr/>
        </p:nvSpPr>
        <p:spPr>
          <a:xfrm>
            <a:off x="4887329" y="3231672"/>
            <a:ext cx="3963988" cy="9720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fr-FR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On vote pour </a:t>
            </a:r>
            <a:r>
              <a:rPr lang="fr-FR" b="1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une liste de plusieurs candidats</a:t>
            </a:r>
          </a:p>
        </p:txBody>
      </p:sp>
      <p:sp>
        <p:nvSpPr>
          <p:cNvPr id="9" name="Rectangle à coins arrondis 8"/>
          <p:cNvSpPr/>
          <p:nvPr/>
        </p:nvSpPr>
        <p:spPr>
          <a:xfrm>
            <a:off x="4887328" y="4553539"/>
            <a:ext cx="4035425" cy="9720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fr-FR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Le(s) candidat(s) est élu(s) s’il(s) obtient la </a:t>
            </a:r>
            <a:r>
              <a:rPr lang="fr-FR" b="1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majorité </a:t>
            </a:r>
          </a:p>
          <a:p>
            <a:pPr algn="ctr"/>
            <a:r>
              <a:rPr lang="fr-FR" b="1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des voix</a:t>
            </a:r>
          </a:p>
        </p:txBody>
      </p:sp>
      <p:sp>
        <p:nvSpPr>
          <p:cNvPr id="10" name="Rectangle à coins arrondis 9"/>
          <p:cNvSpPr/>
          <p:nvPr/>
        </p:nvSpPr>
        <p:spPr>
          <a:xfrm>
            <a:off x="4887328" y="5679944"/>
            <a:ext cx="4035425" cy="9720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fr-FR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Le </a:t>
            </a:r>
            <a:r>
              <a:rPr lang="fr-FR" b="1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nombre d’élus </a:t>
            </a:r>
            <a:r>
              <a:rPr lang="fr-FR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de chaque liste est calculé </a:t>
            </a:r>
            <a:r>
              <a:rPr lang="fr-FR" b="1" dirty="0">
                <a:solidFill>
                  <a:schemeClr val="tx1"/>
                </a:solidFill>
                <a:ea typeface="ＭＳ Ｐゴシック" pitchFamily="-65" charset="-128"/>
                <a:cs typeface="ＭＳ Ｐゴシック" pitchFamily="-65" charset="-128"/>
              </a:rPr>
              <a:t>en fonction des suffrages obtenus</a:t>
            </a:r>
          </a:p>
        </p:txBody>
      </p:sp>
      <p:sp>
        <p:nvSpPr>
          <p:cNvPr id="18" name="Flèche droite 17"/>
          <p:cNvSpPr/>
          <p:nvPr/>
        </p:nvSpPr>
        <p:spPr>
          <a:xfrm>
            <a:off x="3995936" y="2547488"/>
            <a:ext cx="1080120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9" name="Flèche droite 18"/>
          <p:cNvSpPr/>
          <p:nvPr/>
        </p:nvSpPr>
        <p:spPr>
          <a:xfrm>
            <a:off x="3995936" y="3411584"/>
            <a:ext cx="1080120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0" name="Flèche droite 19"/>
          <p:cNvSpPr/>
          <p:nvPr/>
        </p:nvSpPr>
        <p:spPr>
          <a:xfrm>
            <a:off x="3995936" y="4995760"/>
            <a:ext cx="1080120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1" name="Flèche droite 20"/>
          <p:cNvSpPr/>
          <p:nvPr/>
        </p:nvSpPr>
        <p:spPr>
          <a:xfrm>
            <a:off x="3995936" y="5859856"/>
            <a:ext cx="1080120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24601" name="Image 13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2038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425450"/>
            <a:ext cx="6707188" cy="1347788"/>
          </a:xfrm>
        </p:spPr>
        <p:txBody>
          <a:bodyPr anchor="ctr"/>
          <a:lstStyle/>
          <a:p>
            <a:pPr eaLnBrk="1" hangingPunct="1"/>
            <a:r>
              <a:rPr lang="fr-FR" sz="3200" b="1"/>
              <a:t>Scrutin majoritaire ou scrutin proportionnel ?</a:t>
            </a:r>
          </a:p>
        </p:txBody>
      </p:sp>
      <p:sp>
        <p:nvSpPr>
          <p:cNvPr id="25" name="Forme libre 24"/>
          <p:cNvSpPr/>
          <p:nvPr/>
        </p:nvSpPr>
        <p:spPr>
          <a:xfrm>
            <a:off x="6951587" y="2981794"/>
            <a:ext cx="1026874" cy="35643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78217"/>
                </a:lnTo>
                <a:lnTo>
                  <a:pt x="1026874" y="178217"/>
                </a:lnTo>
                <a:lnTo>
                  <a:pt x="1026874" y="356435"/>
                </a:lnTo>
              </a:path>
            </a:pathLst>
          </a:custGeom>
          <a:noFill/>
          <a:ln>
            <a:solidFill>
              <a:schemeClr val="accent1"/>
            </a:solidFill>
          </a:ln>
          <a:sp3d z="-40000" prstMaterial="matte"/>
        </p:spPr>
        <p:style>
          <a:lnRef idx="2">
            <a:schemeClr val="accent6">
              <a:tint val="99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Forme libre 27"/>
          <p:cNvSpPr/>
          <p:nvPr/>
        </p:nvSpPr>
        <p:spPr>
          <a:xfrm>
            <a:off x="5924713" y="2981794"/>
            <a:ext cx="1026874" cy="35643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026874" y="0"/>
                </a:moveTo>
                <a:lnTo>
                  <a:pt x="1026874" y="178217"/>
                </a:lnTo>
                <a:lnTo>
                  <a:pt x="0" y="178217"/>
                </a:lnTo>
                <a:lnTo>
                  <a:pt x="0" y="356435"/>
                </a:lnTo>
              </a:path>
            </a:pathLst>
          </a:custGeom>
          <a:noFill/>
          <a:ln>
            <a:solidFill>
              <a:schemeClr val="accent1"/>
            </a:solidFill>
          </a:ln>
          <a:sp3d z="-40000" prstMaterial="matte"/>
        </p:spPr>
        <p:style>
          <a:lnRef idx="2">
            <a:schemeClr val="accent6">
              <a:tint val="99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Forme libre 28"/>
          <p:cNvSpPr/>
          <p:nvPr/>
        </p:nvSpPr>
        <p:spPr>
          <a:xfrm>
            <a:off x="2798052" y="4395473"/>
            <a:ext cx="254596" cy="198585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985855"/>
                </a:lnTo>
                <a:lnTo>
                  <a:pt x="254596" y="1985855"/>
                </a:lnTo>
              </a:path>
            </a:pathLst>
          </a:custGeom>
          <a:noFill/>
          <a:ln>
            <a:solidFill>
              <a:schemeClr val="accent1"/>
            </a:solidFill>
          </a:ln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accent6">
              <a:tint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8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Forme libre 29"/>
          <p:cNvSpPr/>
          <p:nvPr/>
        </p:nvSpPr>
        <p:spPr>
          <a:xfrm>
            <a:off x="2798052" y="4419696"/>
            <a:ext cx="254596" cy="78076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780763"/>
                </a:lnTo>
                <a:lnTo>
                  <a:pt x="254596" y="780763"/>
                </a:lnTo>
              </a:path>
            </a:pathLst>
          </a:custGeom>
          <a:noFill/>
          <a:ln>
            <a:solidFill>
              <a:schemeClr val="accent1"/>
            </a:solidFill>
          </a:ln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accent6">
              <a:tint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8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" name="Forme libre 30"/>
          <p:cNvSpPr/>
          <p:nvPr/>
        </p:nvSpPr>
        <p:spPr>
          <a:xfrm>
            <a:off x="2450103" y="2981794"/>
            <a:ext cx="1026874" cy="35643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78217"/>
                </a:lnTo>
                <a:lnTo>
                  <a:pt x="1026874" y="178217"/>
                </a:lnTo>
                <a:lnTo>
                  <a:pt x="1026874" y="356435"/>
                </a:lnTo>
              </a:path>
            </a:pathLst>
          </a:custGeom>
          <a:noFill/>
          <a:ln>
            <a:solidFill>
              <a:schemeClr val="accent1"/>
            </a:solidFill>
          </a:ln>
          <a:sp3d z="-40000" prstMaterial="matte"/>
        </p:spPr>
        <p:style>
          <a:lnRef idx="2">
            <a:schemeClr val="accent6">
              <a:tint val="99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Forme libre 31"/>
          <p:cNvSpPr/>
          <p:nvPr/>
        </p:nvSpPr>
        <p:spPr>
          <a:xfrm>
            <a:off x="755576" y="4365104"/>
            <a:ext cx="254596" cy="172800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985855"/>
                </a:lnTo>
                <a:lnTo>
                  <a:pt x="254596" y="1985855"/>
                </a:lnTo>
              </a:path>
            </a:pathLst>
          </a:custGeom>
          <a:noFill/>
          <a:ln>
            <a:solidFill>
              <a:schemeClr val="accent1"/>
            </a:solidFill>
          </a:ln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accent6">
              <a:tint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8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" name="Forme libre 32"/>
          <p:cNvSpPr/>
          <p:nvPr/>
        </p:nvSpPr>
        <p:spPr>
          <a:xfrm>
            <a:off x="757952" y="4406048"/>
            <a:ext cx="254596" cy="78076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780763"/>
                </a:lnTo>
                <a:lnTo>
                  <a:pt x="254596" y="780763"/>
                </a:lnTo>
              </a:path>
            </a:pathLst>
          </a:custGeom>
          <a:noFill/>
          <a:ln>
            <a:solidFill>
              <a:schemeClr val="accent1"/>
            </a:solidFill>
          </a:ln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accent6">
              <a:tint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8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Forme libre 33"/>
          <p:cNvSpPr/>
          <p:nvPr/>
        </p:nvSpPr>
        <p:spPr>
          <a:xfrm>
            <a:off x="1423229" y="2981794"/>
            <a:ext cx="1026874" cy="35643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026874" y="0"/>
                </a:moveTo>
                <a:lnTo>
                  <a:pt x="1026874" y="178217"/>
                </a:lnTo>
                <a:lnTo>
                  <a:pt x="0" y="178217"/>
                </a:lnTo>
                <a:lnTo>
                  <a:pt x="0" y="356435"/>
                </a:lnTo>
              </a:path>
            </a:pathLst>
          </a:custGeom>
          <a:noFill/>
          <a:ln>
            <a:solidFill>
              <a:schemeClr val="accent1"/>
            </a:solidFill>
          </a:ln>
          <a:sp3d z="-40000" prstMaterial="matte"/>
        </p:spPr>
        <p:style>
          <a:lnRef idx="2">
            <a:schemeClr val="accent6">
              <a:tint val="99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" name="Forme libre 34"/>
          <p:cNvSpPr/>
          <p:nvPr/>
        </p:nvSpPr>
        <p:spPr>
          <a:xfrm>
            <a:off x="743672" y="2133137"/>
            <a:ext cx="3420000" cy="848656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Scrutin </a:t>
            </a:r>
            <a:r>
              <a:rPr lang="fr-FR" sz="1900" b="1" dirty="0" smtClean="0"/>
              <a:t>majoritaire</a:t>
            </a:r>
          </a:p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 smtClean="0"/>
              <a:t>(</a:t>
            </a:r>
            <a:r>
              <a:rPr lang="ar-SA" sz="2000" b="1" dirty="0" err="1" smtClean="0"/>
              <a:t>الإقـتراع</a:t>
            </a:r>
            <a:r>
              <a:rPr lang="ar-SA" sz="2000" b="1" dirty="0" smtClean="0"/>
              <a:t> بالأغلبية</a:t>
            </a:r>
            <a:r>
              <a:rPr lang="fr-FR" sz="2000" b="1" dirty="0" smtClean="0"/>
              <a:t>)</a:t>
            </a:r>
            <a:endParaRPr lang="fr-FR" sz="1900" b="1" dirty="0"/>
          </a:p>
        </p:txBody>
      </p:sp>
      <p:sp>
        <p:nvSpPr>
          <p:cNvPr id="36" name="Forme libre 35"/>
          <p:cNvSpPr/>
          <p:nvPr/>
        </p:nvSpPr>
        <p:spPr>
          <a:xfrm>
            <a:off x="574573" y="3338229"/>
            <a:ext cx="1697312" cy="1080000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99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 smtClean="0"/>
              <a:t>Uninominal</a:t>
            </a:r>
          </a:p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 smtClean="0"/>
              <a:t>(</a:t>
            </a:r>
            <a:r>
              <a:rPr lang="ar-SA" sz="2000" b="1" dirty="0" smtClean="0"/>
              <a:t>على الأفراد</a:t>
            </a:r>
            <a:r>
              <a:rPr lang="fr-FR" sz="2000" b="1" dirty="0" smtClean="0"/>
              <a:t>)</a:t>
            </a:r>
            <a:endParaRPr lang="fr-FR" sz="1900" b="1" dirty="0"/>
          </a:p>
        </p:txBody>
      </p:sp>
      <p:sp>
        <p:nvSpPr>
          <p:cNvPr id="37" name="Forme libre 36"/>
          <p:cNvSpPr/>
          <p:nvPr/>
        </p:nvSpPr>
        <p:spPr>
          <a:xfrm>
            <a:off x="998901" y="4740584"/>
            <a:ext cx="1224000" cy="848656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8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1 tour</a:t>
            </a:r>
          </a:p>
        </p:txBody>
      </p:sp>
      <p:sp>
        <p:nvSpPr>
          <p:cNvPr id="38" name="Forme libre 37"/>
          <p:cNvSpPr/>
          <p:nvPr/>
        </p:nvSpPr>
        <p:spPr>
          <a:xfrm>
            <a:off x="998901" y="5748413"/>
            <a:ext cx="1224000" cy="848656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8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2 tours</a:t>
            </a:r>
          </a:p>
        </p:txBody>
      </p:sp>
      <p:sp>
        <p:nvSpPr>
          <p:cNvPr id="39" name="Forme libre 38"/>
          <p:cNvSpPr/>
          <p:nvPr/>
        </p:nvSpPr>
        <p:spPr>
          <a:xfrm>
            <a:off x="2628321" y="3338229"/>
            <a:ext cx="1697312" cy="1080000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99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 smtClean="0"/>
              <a:t>Liste</a:t>
            </a:r>
          </a:p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 smtClean="0"/>
              <a:t>(</a:t>
            </a:r>
            <a:r>
              <a:rPr lang="ar-SA" sz="2000" b="1" dirty="0" smtClean="0"/>
              <a:t>على الـقـائـمـات</a:t>
            </a:r>
            <a:r>
              <a:rPr lang="fr-FR" sz="2000" b="1" dirty="0" smtClean="0"/>
              <a:t>)</a:t>
            </a:r>
            <a:endParaRPr lang="fr-FR" sz="1900" b="1" dirty="0"/>
          </a:p>
        </p:txBody>
      </p:sp>
      <p:sp>
        <p:nvSpPr>
          <p:cNvPr id="40" name="Forme libre 39"/>
          <p:cNvSpPr/>
          <p:nvPr/>
        </p:nvSpPr>
        <p:spPr>
          <a:xfrm>
            <a:off x="3052649" y="4740584"/>
            <a:ext cx="1224000" cy="848656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8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1 tour</a:t>
            </a:r>
          </a:p>
        </p:txBody>
      </p:sp>
      <p:sp>
        <p:nvSpPr>
          <p:cNvPr id="41" name="Forme libre 40"/>
          <p:cNvSpPr/>
          <p:nvPr/>
        </p:nvSpPr>
        <p:spPr>
          <a:xfrm>
            <a:off x="3052649" y="5748413"/>
            <a:ext cx="1224000" cy="848656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8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2 tours</a:t>
            </a:r>
          </a:p>
        </p:txBody>
      </p:sp>
      <p:sp>
        <p:nvSpPr>
          <p:cNvPr id="42" name="Forme libre 41"/>
          <p:cNvSpPr/>
          <p:nvPr/>
        </p:nvSpPr>
        <p:spPr>
          <a:xfrm>
            <a:off x="5233720" y="2133137"/>
            <a:ext cx="3420000" cy="848656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Scrutin </a:t>
            </a:r>
            <a:r>
              <a:rPr lang="fr-FR" sz="1900" b="1" dirty="0" smtClean="0"/>
              <a:t>proportionnel</a:t>
            </a:r>
          </a:p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 smtClean="0"/>
              <a:t>(</a:t>
            </a:r>
            <a:r>
              <a:rPr lang="ar-SA" sz="2000" b="1" dirty="0" err="1" smtClean="0"/>
              <a:t>الإقـتراع</a:t>
            </a:r>
            <a:r>
              <a:rPr lang="ar-SA" sz="2000" b="1" dirty="0" smtClean="0"/>
              <a:t> حسب </a:t>
            </a:r>
            <a:r>
              <a:rPr lang="ar-SA" sz="2000" b="1" dirty="0" err="1" smtClean="0"/>
              <a:t>الـ</a:t>
            </a:r>
            <a:r>
              <a:rPr lang="fr-FR" sz="2000" dirty="0" err="1" smtClean="0"/>
              <a:t>تمثتيل</a:t>
            </a:r>
            <a:r>
              <a:rPr lang="fr-FR" sz="2000" dirty="0" smtClean="0"/>
              <a:t> </a:t>
            </a:r>
            <a:r>
              <a:rPr lang="ar-SA" sz="2000" b="1" dirty="0" err="1" smtClean="0"/>
              <a:t>الـ</a:t>
            </a:r>
            <a:r>
              <a:rPr lang="fr-FR" sz="2000" dirty="0" err="1" smtClean="0"/>
              <a:t>نسبي</a:t>
            </a:r>
            <a:r>
              <a:rPr lang="fr-FR" sz="2000" b="1" dirty="0" smtClean="0"/>
              <a:t>)</a:t>
            </a:r>
            <a:endParaRPr lang="fr-FR" sz="1900" b="1" dirty="0"/>
          </a:p>
        </p:txBody>
      </p:sp>
      <p:sp>
        <p:nvSpPr>
          <p:cNvPr id="43" name="Forme libre 42"/>
          <p:cNvSpPr/>
          <p:nvPr/>
        </p:nvSpPr>
        <p:spPr>
          <a:xfrm>
            <a:off x="7133224" y="3343344"/>
            <a:ext cx="1697312" cy="1260000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99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A la plus forte </a:t>
            </a:r>
            <a:r>
              <a:rPr lang="fr-FR" sz="1900" b="1" dirty="0" smtClean="0"/>
              <a:t>moyenne</a:t>
            </a:r>
          </a:p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 smtClean="0"/>
              <a:t>(</a:t>
            </a:r>
            <a:r>
              <a:rPr lang="ar-SA" sz="2000" b="1" dirty="0" smtClean="0"/>
              <a:t>أكبر المتوسطات</a:t>
            </a:r>
            <a:r>
              <a:rPr lang="fr-FR" sz="2000" b="1" dirty="0" smtClean="0"/>
              <a:t>)</a:t>
            </a:r>
            <a:endParaRPr lang="fr-FR" sz="1900" b="1" dirty="0"/>
          </a:p>
        </p:txBody>
      </p:sp>
      <p:sp>
        <p:nvSpPr>
          <p:cNvPr id="46" name="Forme libre 45"/>
          <p:cNvSpPr/>
          <p:nvPr/>
        </p:nvSpPr>
        <p:spPr>
          <a:xfrm>
            <a:off x="5076056" y="3338229"/>
            <a:ext cx="1697312" cy="1260000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99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Au plus fort </a:t>
            </a:r>
            <a:r>
              <a:rPr lang="fr-FR" sz="1900" b="1" dirty="0" smtClean="0"/>
              <a:t>reste</a:t>
            </a:r>
          </a:p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 smtClean="0"/>
              <a:t>(</a:t>
            </a:r>
            <a:r>
              <a:rPr lang="ar-SA" sz="2000" b="1" dirty="0" smtClean="0"/>
              <a:t>أكـبـر الـبـقـايـا</a:t>
            </a:r>
            <a:r>
              <a:rPr lang="fr-FR" sz="2000" b="1" dirty="0" smtClean="0"/>
              <a:t>)</a:t>
            </a:r>
            <a:endParaRPr lang="fr-FR" sz="1900" b="1" dirty="0"/>
          </a:p>
        </p:txBody>
      </p:sp>
      <p:pic>
        <p:nvPicPr>
          <p:cNvPr id="25621" name="Image 21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12038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6508750" cy="1143000"/>
          </a:xfrm>
        </p:spPr>
        <p:txBody>
          <a:bodyPr anchor="ctr"/>
          <a:lstStyle/>
          <a:p>
            <a:pPr eaLnBrk="1" hangingPunct="1"/>
            <a:r>
              <a:rPr lang="fr-FR" sz="3200" b="1" dirty="0"/>
              <a:t>Scrutin majoritaire à 1 tour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7800" indent="-177800">
              <a:spcBef>
                <a:spcPts val="600"/>
              </a:spcBef>
              <a:buFont typeface="Wingdings" pitchFamily="-65" charset="2"/>
              <a:buChar char="§"/>
            </a:pPr>
            <a:r>
              <a:rPr lang="fr-FR" dirty="0"/>
              <a:t>6 listes (ou 6 candidats ) : A, B, C, D, E et F</a:t>
            </a:r>
          </a:p>
          <a:p>
            <a:pPr marL="177800" indent="-177800">
              <a:spcBef>
                <a:spcPts val="600"/>
              </a:spcBef>
              <a:buFont typeface="Wingdings" pitchFamily="-65" charset="2"/>
              <a:buChar char="§"/>
            </a:pPr>
            <a:r>
              <a:rPr lang="fr-FR" dirty="0"/>
              <a:t>Chacune obtient les suffrages suivants :</a:t>
            </a:r>
          </a:p>
          <a:p>
            <a:pPr marL="177800" indent="-177800"/>
            <a:endParaRPr lang="fr-FR" dirty="0"/>
          </a:p>
        </p:txBody>
      </p:sp>
      <p:pic>
        <p:nvPicPr>
          <p:cNvPr id="26628" name="Image 5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2"/>
          <a:srcRect r="2553"/>
          <a:stretch>
            <a:fillRect/>
          </a:stretch>
        </p:blipFill>
        <p:spPr bwMode="auto">
          <a:xfrm>
            <a:off x="7407608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9"/>
          <p:cNvSpPr txBox="1">
            <a:spLocks noChangeArrowheads="1"/>
          </p:cNvSpPr>
          <p:nvPr/>
        </p:nvSpPr>
        <p:spPr bwMode="auto">
          <a:xfrm>
            <a:off x="6904335" y="4437112"/>
            <a:ext cx="16779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marL="177800" indent="-177800"/>
            <a:r>
              <a:rPr lang="fr-FR" sz="2800" b="1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A est élu</a:t>
            </a:r>
          </a:p>
        </p:txBody>
      </p:sp>
      <p:sp>
        <p:nvSpPr>
          <p:cNvPr id="10" name="Flèche droite 9"/>
          <p:cNvSpPr/>
          <p:nvPr/>
        </p:nvSpPr>
        <p:spPr>
          <a:xfrm>
            <a:off x="6012160" y="4518075"/>
            <a:ext cx="785813" cy="452437"/>
          </a:xfrm>
          <a:prstGeom prst="rightArrow">
            <a:avLst/>
          </a:prstGeom>
          <a:solidFill>
            <a:schemeClr val="accent1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>
              <a:solidFill>
                <a:srgbClr val="000000"/>
              </a:solidFill>
              <a:ea typeface="ＭＳ Ｐゴシック" pitchFamily="-65" charset="-128"/>
              <a:cs typeface="ＭＳ Ｐゴシック" pitchFamily="-65" charset="-128"/>
            </a:endParaRPr>
          </a:p>
        </p:txBody>
      </p:sp>
      <p:graphicFrame>
        <p:nvGraphicFramePr>
          <p:cNvPr id="9" name="Graphique 8"/>
          <p:cNvGraphicFramePr/>
          <p:nvPr/>
        </p:nvGraphicFramePr>
        <p:xfrm>
          <a:off x="1000100" y="3356992"/>
          <a:ext cx="4572000" cy="29242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aphique 5"/>
          <p:cNvGraphicFramePr/>
          <p:nvPr/>
        </p:nvGraphicFramePr>
        <p:xfrm>
          <a:off x="6320158" y="2996012"/>
          <a:ext cx="2500314" cy="2727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ZoneTexte 9"/>
          <p:cNvSpPr txBox="1"/>
          <p:nvPr/>
        </p:nvSpPr>
        <p:spPr>
          <a:xfrm>
            <a:off x="1928813" y="5723408"/>
            <a:ext cx="1785937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fr-FR" b="1" i="1" dirty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1</a:t>
            </a:r>
            <a:r>
              <a:rPr lang="fr-FR" b="1" i="1" baseline="30000" dirty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er</a:t>
            </a:r>
            <a:r>
              <a:rPr lang="fr-FR" b="1" i="1" dirty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</a:t>
            </a:r>
            <a:r>
              <a:rPr lang="fr-FR" b="1" i="1" dirty="0" smtClean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tour</a:t>
            </a:r>
            <a:endParaRPr lang="fr-FR" b="1" i="1" dirty="0"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11" name="Flèche droite 10"/>
          <p:cNvSpPr/>
          <p:nvPr/>
        </p:nvSpPr>
        <p:spPr>
          <a:xfrm>
            <a:off x="5606918" y="4074240"/>
            <a:ext cx="333234" cy="285752"/>
          </a:xfrm>
          <a:prstGeom prst="right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>
              <a:solidFill>
                <a:srgbClr val="FFFFFF"/>
              </a:solidFill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715125" y="5730213"/>
            <a:ext cx="1785938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fr-FR" b="1" i="1" dirty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2</a:t>
            </a:r>
            <a:r>
              <a:rPr lang="fr-FR" b="1" i="1" baseline="30000" dirty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ème</a:t>
            </a:r>
            <a:r>
              <a:rPr lang="fr-FR" b="1" i="1" dirty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</a:t>
            </a:r>
            <a:r>
              <a:rPr lang="fr-FR" b="1" i="1" dirty="0" smtClean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tour</a:t>
            </a:r>
            <a:endParaRPr lang="fr-FR" b="1" i="1" dirty="0"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14" name="Flèche droite 13"/>
          <p:cNvSpPr/>
          <p:nvPr/>
        </p:nvSpPr>
        <p:spPr>
          <a:xfrm>
            <a:off x="3779912" y="6205810"/>
            <a:ext cx="785813" cy="450850"/>
          </a:xfrm>
          <a:prstGeom prst="rightArrow">
            <a:avLst/>
          </a:prstGeom>
          <a:solidFill>
            <a:schemeClr val="accent1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>
              <a:solidFill>
                <a:srgbClr val="000000"/>
              </a:solidFill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708600" y="6145485"/>
            <a:ext cx="1751137" cy="523875"/>
          </a:xfrm>
          <a:prstGeom prst="rect">
            <a:avLst/>
          </a:prstGeom>
          <a:noFill/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fr-FR" sz="28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D est élu</a:t>
            </a:r>
          </a:p>
        </p:txBody>
      </p:sp>
      <p:graphicFrame>
        <p:nvGraphicFramePr>
          <p:cNvPr id="17" name="Graphique 16"/>
          <p:cNvGraphicFramePr/>
          <p:nvPr/>
        </p:nvGraphicFramePr>
        <p:xfrm>
          <a:off x="605118" y="298020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472007" y="6095037"/>
            <a:ext cx="60035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+mn-lt"/>
              </a:rPr>
              <a:t>L’obtention d’une </a:t>
            </a:r>
            <a:r>
              <a:rPr lang="fr-FR" b="1" dirty="0" smtClean="0">
                <a:solidFill>
                  <a:schemeClr val="accent1"/>
                </a:solidFill>
                <a:latin typeface="+mn-lt"/>
              </a:rPr>
              <a:t>majorité</a:t>
            </a:r>
            <a:r>
              <a:rPr lang="fr-FR" dirty="0" smtClean="0">
                <a:latin typeface="+mn-lt"/>
              </a:rPr>
              <a:t> </a:t>
            </a:r>
            <a:r>
              <a:rPr lang="fr-FR" b="1" dirty="0" smtClean="0">
                <a:solidFill>
                  <a:schemeClr val="accent1"/>
                </a:solidFill>
                <a:latin typeface="+mn-lt"/>
              </a:rPr>
              <a:t>absolue</a:t>
            </a:r>
            <a:r>
              <a:rPr lang="fr-FR" dirty="0" smtClean="0">
                <a:latin typeface="+mn-lt"/>
              </a:rPr>
              <a:t> au premier tour </a:t>
            </a:r>
          </a:p>
          <a:p>
            <a:r>
              <a:rPr lang="fr-FR" dirty="0" smtClean="0">
                <a:latin typeface="+mn-lt"/>
              </a:rPr>
              <a:t>(&gt; 50%) ne nécessite pas le passage au 2</a:t>
            </a:r>
            <a:r>
              <a:rPr lang="fr-FR" baseline="30000" dirty="0" smtClean="0">
                <a:latin typeface="+mn-lt"/>
              </a:rPr>
              <a:t>ème</a:t>
            </a:r>
            <a:r>
              <a:rPr lang="fr-FR" dirty="0" smtClean="0">
                <a:latin typeface="+mn-lt"/>
              </a:rPr>
              <a:t> tour</a:t>
            </a:r>
            <a:endParaRPr lang="fr-FR" dirty="0">
              <a:latin typeface="+mn-lt"/>
            </a:endParaRP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6508750" cy="1143000"/>
          </a:xfrm>
        </p:spPr>
        <p:txBody>
          <a:bodyPr anchor="ctr"/>
          <a:lstStyle/>
          <a:p>
            <a:pPr eaLnBrk="1" hangingPunct="1"/>
            <a:r>
              <a:rPr lang="fr-FR" sz="3200" b="1" dirty="0"/>
              <a:t>Scrutin majoritaire à </a:t>
            </a:r>
            <a:r>
              <a:rPr lang="fr-FR" sz="3200" b="1" dirty="0" smtClean="0"/>
              <a:t>2 tours</a:t>
            </a:r>
            <a:endParaRPr lang="fr-FR" sz="3200" b="1" dirty="0"/>
          </a:p>
        </p:txBody>
      </p:sp>
      <p:sp>
        <p:nvSpPr>
          <p:cNvPr id="19" name="Espace réservé du contenu 2"/>
          <p:cNvSpPr>
            <a:spLocks noGrp="1"/>
          </p:cNvSpPr>
          <p:nvPr>
            <p:ph idx="1"/>
          </p:nvPr>
        </p:nvSpPr>
        <p:spPr>
          <a:xfrm>
            <a:off x="457200" y="1916833"/>
            <a:ext cx="6508750" cy="792088"/>
          </a:xfrm>
        </p:spPr>
        <p:txBody>
          <a:bodyPr/>
          <a:lstStyle/>
          <a:p>
            <a:pPr marL="177800" indent="-177800">
              <a:spcBef>
                <a:spcPts val="600"/>
              </a:spcBef>
              <a:buFont typeface="Wingdings" pitchFamily="-65" charset="2"/>
              <a:buChar char="§"/>
            </a:pPr>
            <a:r>
              <a:rPr lang="fr-FR" dirty="0"/>
              <a:t>6 listes (ou 6 candidats ) : A, B, C, D, E et F</a:t>
            </a:r>
          </a:p>
          <a:p>
            <a:pPr marL="177800" indent="-177800">
              <a:spcBef>
                <a:spcPts val="600"/>
              </a:spcBef>
              <a:buFont typeface="Wingdings" pitchFamily="-65" charset="2"/>
              <a:buChar char="§"/>
            </a:pPr>
            <a:r>
              <a:rPr lang="fr-FR" dirty="0"/>
              <a:t>Chacune obtient les suffrages suivants :</a:t>
            </a:r>
          </a:p>
          <a:p>
            <a:pPr marL="177800" indent="-177800"/>
            <a:endParaRPr lang="fr-FR" dirty="0"/>
          </a:p>
        </p:txBody>
      </p:sp>
      <p:pic>
        <p:nvPicPr>
          <p:cNvPr id="20" name="Image 5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5"/>
          <a:srcRect r="2553"/>
          <a:stretch>
            <a:fillRect/>
          </a:stretch>
        </p:blipFill>
        <p:spPr bwMode="auto">
          <a:xfrm>
            <a:off x="7407608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 animBg="1"/>
      <p:bldP spid="15" grpId="0"/>
      <p:bldP spid="13" grpId="0"/>
      <p:bldP spid="13" grpId="1"/>
      <p:bldP spid="19" grpId="0" uiExpand="1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457200" y="331564"/>
            <a:ext cx="6707188" cy="1153220"/>
          </a:xfrm>
        </p:spPr>
        <p:txBody>
          <a:bodyPr anchor="ctr"/>
          <a:lstStyle/>
          <a:p>
            <a:pPr eaLnBrk="1" hangingPunct="1"/>
            <a:r>
              <a:rPr lang="fr-FR" sz="3200" b="1" dirty="0" smtClean="0"/>
              <a:t>Scrutin proportionnel</a:t>
            </a:r>
            <a:br>
              <a:rPr lang="fr-FR" sz="3200" b="1" dirty="0" smtClean="0"/>
            </a:br>
            <a:r>
              <a:rPr lang="fr-FR" sz="3200" b="1" dirty="0" smtClean="0"/>
              <a:t>(</a:t>
            </a:r>
            <a:r>
              <a:rPr lang="ar-SA" sz="3200" b="1" dirty="0" err="1" smtClean="0"/>
              <a:t>الإقـتراع</a:t>
            </a:r>
            <a:r>
              <a:rPr lang="ar-SA" sz="3200" b="1" dirty="0" smtClean="0"/>
              <a:t> حسب </a:t>
            </a:r>
            <a:r>
              <a:rPr lang="ar-SA" sz="3200" b="1" dirty="0" err="1" smtClean="0"/>
              <a:t>الـ</a:t>
            </a:r>
            <a:r>
              <a:rPr lang="fr-FR" sz="3200" dirty="0" err="1" smtClean="0"/>
              <a:t>تمثتيل</a:t>
            </a:r>
            <a:r>
              <a:rPr lang="fr-FR" sz="3200" dirty="0" smtClean="0"/>
              <a:t> </a:t>
            </a:r>
            <a:r>
              <a:rPr lang="ar-SA" sz="3200" b="1" dirty="0" err="1" smtClean="0"/>
              <a:t>الـ</a:t>
            </a:r>
            <a:r>
              <a:rPr lang="fr-FR" sz="3200" dirty="0" err="1" smtClean="0"/>
              <a:t>نسبي</a:t>
            </a:r>
            <a:r>
              <a:rPr lang="fr-FR" sz="3200" b="1" dirty="0" smtClean="0"/>
              <a:t>)</a:t>
            </a:r>
            <a:endParaRPr lang="fr-FR" sz="3200" b="1" dirty="0"/>
          </a:p>
        </p:txBody>
      </p:sp>
      <p:sp>
        <p:nvSpPr>
          <p:cNvPr id="50" name="ZoneTexte 9"/>
          <p:cNvSpPr txBox="1">
            <a:spLocks noChangeArrowheads="1"/>
          </p:cNvSpPr>
          <p:nvPr/>
        </p:nvSpPr>
        <p:spPr bwMode="auto">
          <a:xfrm>
            <a:off x="457200" y="1916832"/>
            <a:ext cx="8496300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355600" indent="-355600">
              <a:spcBef>
                <a:spcPts val="600"/>
              </a:spcBef>
              <a:buClr>
                <a:schemeClr val="accent1"/>
              </a:buClr>
              <a:buFont typeface="Wingdings" pitchFamily="-65" charset="2"/>
              <a:buChar char="§"/>
            </a:pPr>
            <a:r>
              <a:rPr lang="fr-FR" sz="2000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On attribue 1 siège pour 60 000 habitants</a:t>
            </a:r>
          </a:p>
          <a:p>
            <a:pPr marL="355600" indent="-355600">
              <a:spcBef>
                <a:spcPts val="600"/>
              </a:spcBef>
              <a:buClr>
                <a:schemeClr val="accent1"/>
              </a:buClr>
              <a:buFont typeface="Wingdings" pitchFamily="-65" charset="2"/>
              <a:buChar char="§"/>
            </a:pPr>
            <a:r>
              <a:rPr lang="fr-FR" sz="2000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1 circonscription de 240 000 habitants →  </a:t>
            </a:r>
            <a:r>
              <a:rPr lang="fr-FR" sz="20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4 sièges</a:t>
            </a:r>
          </a:p>
          <a:p>
            <a:pPr marL="355600" indent="-355600">
              <a:spcBef>
                <a:spcPts val="600"/>
              </a:spcBef>
              <a:buClr>
                <a:schemeClr val="accent1"/>
              </a:buClr>
              <a:buFont typeface="Wingdings" pitchFamily="-65" charset="2"/>
              <a:buChar char="§"/>
            </a:pPr>
            <a:r>
              <a:rPr lang="fr-FR" sz="2000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Nombre de suffrages exprimés = 80 000</a:t>
            </a:r>
            <a:endParaRPr lang="fr-FR" sz="2000" b="1" dirty="0">
              <a:solidFill>
                <a:schemeClr val="tx2"/>
              </a:solidFill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355600" indent="-355600">
              <a:spcBef>
                <a:spcPts val="600"/>
              </a:spcBef>
              <a:buClr>
                <a:schemeClr val="accent1"/>
              </a:buClr>
              <a:buFont typeface="Wingdings" pitchFamily="-65" charset="2"/>
              <a:buChar char="§"/>
            </a:pPr>
            <a:r>
              <a:rPr lang="fr-FR" sz="2000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6 listes (A, B, C, D, E et F) :</a:t>
            </a:r>
          </a:p>
          <a:p>
            <a:pPr marL="355600" indent="-355600">
              <a:spcBef>
                <a:spcPts val="600"/>
              </a:spcBef>
              <a:buFont typeface="Arial" pitchFamily="-65" charset="0"/>
              <a:buChar char="•"/>
            </a:pPr>
            <a:endParaRPr lang="fr-FR" sz="2000" dirty="0">
              <a:solidFill>
                <a:schemeClr val="tx2"/>
              </a:solidFill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355600" indent="-355600">
              <a:spcBef>
                <a:spcPts val="600"/>
              </a:spcBef>
              <a:buFont typeface="Arial" pitchFamily="-65" charset="0"/>
              <a:buChar char="•"/>
            </a:pPr>
            <a:endParaRPr lang="fr-FR" sz="2000" dirty="0">
              <a:solidFill>
                <a:schemeClr val="tx2"/>
              </a:solidFill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177800" indent="-177800">
              <a:spcBef>
                <a:spcPts val="600"/>
              </a:spcBef>
              <a:buFont typeface="Arial" pitchFamily="-65" charset="0"/>
              <a:buChar char="•"/>
            </a:pPr>
            <a:endParaRPr lang="fr-FR" sz="2000" dirty="0">
              <a:solidFill>
                <a:schemeClr val="tx2"/>
              </a:solidFill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177800" indent="-177800">
              <a:spcBef>
                <a:spcPts val="600"/>
              </a:spcBef>
              <a:buFont typeface="Arial" pitchFamily="-65" charset="0"/>
              <a:buChar char="•"/>
            </a:pPr>
            <a:endParaRPr lang="fr-FR" sz="2000" dirty="0">
              <a:solidFill>
                <a:schemeClr val="tx2"/>
              </a:solidFill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177800" indent="-177800">
              <a:spcBef>
                <a:spcPts val="600"/>
              </a:spcBef>
              <a:buFont typeface="Arial" pitchFamily="-65" charset="0"/>
              <a:buChar char="•"/>
            </a:pPr>
            <a:endParaRPr lang="fr-FR" sz="2000" dirty="0">
              <a:solidFill>
                <a:schemeClr val="tx2"/>
              </a:solidFill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177800" indent="-177800">
              <a:spcBef>
                <a:spcPts val="600"/>
              </a:spcBef>
              <a:buFont typeface="Arial" pitchFamily="-65" charset="0"/>
              <a:buChar char="•"/>
            </a:pPr>
            <a:endParaRPr lang="fr-FR" sz="2000" dirty="0">
              <a:solidFill>
                <a:schemeClr val="tx2"/>
              </a:solidFill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</p:txBody>
      </p:sp>
      <p:graphicFrame>
        <p:nvGraphicFramePr>
          <p:cNvPr id="52" name="Tableau 51"/>
          <p:cNvGraphicFramePr>
            <a:graphicFrameLocks noGrp="1"/>
          </p:cNvGraphicFramePr>
          <p:nvPr/>
        </p:nvGraphicFramePr>
        <p:xfrm>
          <a:off x="4248323" y="3106648"/>
          <a:ext cx="1547813" cy="2194560"/>
        </p:xfrm>
        <a:graphic>
          <a:graphicData uri="http://schemas.openxmlformats.org/drawingml/2006/table">
            <a:tbl>
              <a:tblPr/>
              <a:tblGrid>
                <a:gridCol w="287338"/>
                <a:gridCol w="360362"/>
                <a:gridCol w="900113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30 000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14 500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12 000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457200" y="5360729"/>
            <a:ext cx="8205788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55600" indent="-355600">
              <a:spcBef>
                <a:spcPts val="1800"/>
              </a:spcBef>
              <a:buClr>
                <a:schemeClr val="accent1"/>
              </a:buClr>
              <a:buFont typeface="Wingdings" pitchFamily="-65" charset="2"/>
              <a:buChar char="§"/>
            </a:pPr>
            <a:r>
              <a:rPr lang="fr-FR" sz="2000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On doit calculer le </a:t>
            </a:r>
            <a:r>
              <a:rPr lang="fr-FR" sz="2000" b="1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quotient </a:t>
            </a:r>
            <a:r>
              <a:rPr lang="fr-FR" sz="2000" b="1" dirty="0" smtClean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électoral (</a:t>
            </a:r>
            <a:r>
              <a:rPr lang="ar-SA" sz="2000" b="1" dirty="0" smtClean="0"/>
              <a:t>الحاصل الانتخابي</a:t>
            </a:r>
            <a:r>
              <a:rPr lang="fr-FR" sz="2000" b="1" dirty="0" smtClean="0"/>
              <a:t>)</a:t>
            </a:r>
            <a:endParaRPr lang="fr-FR" sz="2000" b="1" dirty="0">
              <a:solidFill>
                <a:schemeClr val="tx2"/>
              </a:solidFill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355600">
              <a:spcBef>
                <a:spcPts val="600"/>
              </a:spcBef>
              <a:buClr>
                <a:schemeClr val="accent1"/>
              </a:buClr>
            </a:pPr>
            <a:r>
              <a:rPr lang="fr-FR" sz="2000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Quotient électoral = nombre de suffrages exprimés / nombre de sièges à pourvoir   </a:t>
            </a:r>
            <a:r>
              <a:rPr lang="fr-FR" sz="2000" dirty="0">
                <a:solidFill>
                  <a:schemeClr val="tx2"/>
                </a:solidFill>
                <a:latin typeface="Garamond" pitchFamily="-65" charset="0"/>
                <a:ea typeface="ＭＳ Ｐゴシック" pitchFamily="-65" charset="-128"/>
                <a:cs typeface="ＭＳ Ｐゴシック" pitchFamily="-65" charset="-128"/>
              </a:rPr>
              <a:t>→ </a:t>
            </a:r>
            <a:r>
              <a:rPr lang="fr-FR" sz="2000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QE = 80 000 / 4 = </a:t>
            </a:r>
            <a:r>
              <a:rPr lang="fr-FR" sz="20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20 000</a:t>
            </a:r>
          </a:p>
        </p:txBody>
      </p:sp>
      <p:pic>
        <p:nvPicPr>
          <p:cNvPr id="7" name="Image 21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2"/>
          <a:srcRect r="2553"/>
          <a:stretch>
            <a:fillRect/>
          </a:stretch>
        </p:blipFill>
        <p:spPr bwMode="auto">
          <a:xfrm>
            <a:off x="7412038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6508750" cy="1143000"/>
          </a:xfrm>
        </p:spPr>
        <p:txBody>
          <a:bodyPr anchor="b"/>
          <a:lstStyle/>
          <a:p>
            <a:pPr eaLnBrk="1" hangingPunct="1"/>
            <a:r>
              <a:rPr lang="fr-FR" sz="3200" b="1" dirty="0"/>
              <a:t>Scrutin </a:t>
            </a:r>
            <a:r>
              <a:rPr lang="fr-FR" sz="3200" b="1" dirty="0" smtClean="0"/>
              <a:t>proportionnel</a:t>
            </a:r>
            <a:br>
              <a:rPr lang="fr-FR" sz="3200" b="1" dirty="0" smtClean="0"/>
            </a:br>
            <a:r>
              <a:rPr lang="fr-FR" sz="1800" b="1" dirty="0" smtClean="0"/>
              <a:t>Comment attribuer les premiers sièges ?</a:t>
            </a:r>
            <a:endParaRPr lang="fr-FR" sz="1800" b="1" dirty="0"/>
          </a:p>
        </p:txBody>
      </p:sp>
      <p:graphicFrame>
        <p:nvGraphicFramePr>
          <p:cNvPr id="7" name="Group 60"/>
          <p:cNvGraphicFramePr>
            <a:graphicFrameLocks noGrp="1"/>
          </p:cNvGraphicFramePr>
          <p:nvPr/>
        </p:nvGraphicFramePr>
        <p:xfrm>
          <a:off x="556369" y="3394680"/>
          <a:ext cx="5311775" cy="2194560"/>
        </p:xfrm>
        <a:graphic>
          <a:graphicData uri="http://schemas.openxmlformats.org/drawingml/2006/table">
            <a:tbl>
              <a:tblPr/>
              <a:tblGrid>
                <a:gridCol w="404812"/>
                <a:gridCol w="403225"/>
                <a:gridCol w="2330450"/>
                <a:gridCol w="960438"/>
                <a:gridCol w="1212850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30 000 / 20 000 = </a:t>
                      </a: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 siège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500 / 20 000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14 500 / 20 000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12 000 / 20 000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2 000 / 20 000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21 000 / 20 000 = </a:t>
                      </a: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 siège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Flèche droite 7"/>
          <p:cNvSpPr/>
          <p:nvPr/>
        </p:nvSpPr>
        <p:spPr>
          <a:xfrm>
            <a:off x="4072796" y="3433643"/>
            <a:ext cx="514350" cy="327025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>
              <a:solidFill>
                <a:srgbClr val="000000"/>
              </a:solidFill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10" name="Flèche droite 9"/>
          <p:cNvSpPr/>
          <p:nvPr/>
        </p:nvSpPr>
        <p:spPr>
          <a:xfrm>
            <a:off x="4072796" y="5262215"/>
            <a:ext cx="514350" cy="327025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>
              <a:solidFill>
                <a:srgbClr val="000000"/>
              </a:solidFill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11" name="Text Box 56"/>
          <p:cNvSpPr txBox="1">
            <a:spLocks noChangeArrowheads="1"/>
          </p:cNvSpPr>
          <p:nvPr/>
        </p:nvSpPr>
        <p:spPr bwMode="auto">
          <a:xfrm>
            <a:off x="2428875" y="6063381"/>
            <a:ext cx="4826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fr-FR" sz="24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Il reste 2 sièges non attribués </a:t>
            </a:r>
          </a:p>
        </p:txBody>
      </p:sp>
      <p:sp>
        <p:nvSpPr>
          <p:cNvPr id="16" name="ZoneTexte 9"/>
          <p:cNvSpPr txBox="1">
            <a:spLocks noChangeArrowheads="1"/>
          </p:cNvSpPr>
          <p:nvPr/>
        </p:nvSpPr>
        <p:spPr bwMode="auto">
          <a:xfrm>
            <a:off x="6838839" y="3570123"/>
            <a:ext cx="1981633" cy="172354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fr-FR" sz="2400" b="1" dirty="0" smtClean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Deux sièges</a:t>
            </a:r>
          </a:p>
          <a:p>
            <a:r>
              <a:rPr lang="fr-FR" sz="2400" b="1" dirty="0" smtClean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attribués</a:t>
            </a:r>
          </a:p>
          <a:p>
            <a:pPr marL="177800" indent="-177800">
              <a:spcBef>
                <a:spcPts val="1200"/>
              </a:spcBef>
            </a:pPr>
            <a:r>
              <a:rPr lang="fr-FR" sz="2400" b="1" dirty="0" smtClean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A </a:t>
            </a:r>
            <a:r>
              <a:rPr lang="fr-FR" sz="24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: 1 siège</a:t>
            </a:r>
          </a:p>
          <a:p>
            <a:pPr marL="177800" indent="-177800"/>
            <a:r>
              <a:rPr lang="fr-FR" sz="24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F  : 1 siège </a:t>
            </a:r>
          </a:p>
        </p:txBody>
      </p:sp>
      <p:sp>
        <p:nvSpPr>
          <p:cNvPr id="18" name="Flèche droite 17"/>
          <p:cNvSpPr/>
          <p:nvPr/>
        </p:nvSpPr>
        <p:spPr>
          <a:xfrm>
            <a:off x="6145882" y="4161413"/>
            <a:ext cx="514350" cy="484187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>
              <a:solidFill>
                <a:srgbClr val="000000"/>
              </a:solidFill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29740" name="Rectangle 12"/>
          <p:cNvSpPr>
            <a:spLocks noChangeArrowheads="1"/>
          </p:cNvSpPr>
          <p:nvPr/>
        </p:nvSpPr>
        <p:spPr bwMode="auto">
          <a:xfrm>
            <a:off x="522436" y="2060848"/>
            <a:ext cx="8187022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355600" indent="-355600">
              <a:spcBef>
                <a:spcPts val="1800"/>
              </a:spcBef>
              <a:buClr>
                <a:schemeClr val="accent1"/>
              </a:buClr>
              <a:buFont typeface="Wingdings" pitchFamily="-65" charset="2"/>
              <a:buChar char="§"/>
            </a:pPr>
            <a:r>
              <a:rPr lang="fr-FR" sz="2000" dirty="0" smtClean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Rappel : Quotient </a:t>
            </a:r>
            <a:r>
              <a:rPr lang="fr-FR" sz="2000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électoral = </a:t>
            </a:r>
            <a:r>
              <a:rPr lang="fr-FR" sz="20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20 000</a:t>
            </a:r>
          </a:p>
          <a:p>
            <a:pPr marL="355600" indent="-355600">
              <a:spcBef>
                <a:spcPts val="600"/>
              </a:spcBef>
              <a:buClr>
                <a:schemeClr val="accent1"/>
              </a:buClr>
              <a:buFont typeface="Wingdings" pitchFamily="-65" charset="2"/>
              <a:buChar char="§"/>
            </a:pPr>
            <a:r>
              <a:rPr lang="fr-FR" sz="2000" dirty="0">
                <a:latin typeface="Century Gothic" pitchFamily="-65" charset="0"/>
                <a:ea typeface="ArialMS" charset="0"/>
                <a:cs typeface="ArialMS" charset="0"/>
              </a:rPr>
              <a:t>On divise le nombre de suffrages exprimés obtenus par le quotient </a:t>
            </a:r>
            <a:r>
              <a:rPr lang="fr-FR" sz="2000" dirty="0" smtClean="0">
                <a:latin typeface="Century Gothic" pitchFamily="-65" charset="0"/>
                <a:ea typeface="ArialMS" charset="0"/>
                <a:cs typeface="ArialMS" charset="0"/>
              </a:rPr>
              <a:t>électoral</a:t>
            </a:r>
            <a:endParaRPr lang="fr-FR" sz="2000" dirty="0">
              <a:latin typeface="Century Gothic" pitchFamily="-65" charset="0"/>
              <a:ea typeface="ArialMS" charset="0"/>
              <a:cs typeface="ArialMS" charset="0"/>
            </a:endParaRPr>
          </a:p>
        </p:txBody>
      </p:sp>
      <p:pic>
        <p:nvPicPr>
          <p:cNvPr id="13" name="Image 5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07608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7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  <p:bldP spid="16" grpId="0" animBg="1"/>
      <p:bldP spid="1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6508750" cy="1143000"/>
          </a:xfrm>
        </p:spPr>
        <p:txBody>
          <a:bodyPr anchor="ctr"/>
          <a:lstStyle/>
          <a:p>
            <a:pPr eaLnBrk="1" hangingPunct="1"/>
            <a:r>
              <a:rPr lang="fr-FR" sz="3200" b="1" dirty="0"/>
              <a:t>Scrutin proportionnel</a:t>
            </a:r>
            <a:r>
              <a:rPr lang="fr-FR" sz="2800" b="1" dirty="0"/>
              <a:t/>
            </a:r>
            <a:br>
              <a:rPr lang="fr-FR" sz="2800" b="1" dirty="0"/>
            </a:br>
            <a:r>
              <a:rPr lang="fr-FR" sz="1800" b="1" dirty="0"/>
              <a:t>Comment attribuer les sièges restants ?</a:t>
            </a:r>
          </a:p>
        </p:txBody>
      </p:sp>
      <p:sp>
        <p:nvSpPr>
          <p:cNvPr id="13" name="Forme libre 12"/>
          <p:cNvSpPr/>
          <p:nvPr/>
        </p:nvSpPr>
        <p:spPr bwMode="auto">
          <a:xfrm>
            <a:off x="4733717" y="3592029"/>
            <a:ext cx="1026810" cy="356444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78217"/>
                </a:lnTo>
                <a:lnTo>
                  <a:pt x="1026874" y="178217"/>
                </a:lnTo>
                <a:lnTo>
                  <a:pt x="1026874" y="356435"/>
                </a:lnTo>
              </a:path>
            </a:pathLst>
          </a:custGeom>
          <a:noFill/>
          <a:ln>
            <a:solidFill>
              <a:schemeClr val="accent1"/>
            </a:solidFill>
          </a:ln>
          <a:sp3d z="-40000" prstMaterial="matte"/>
        </p:spPr>
        <p:style>
          <a:lnRef idx="2">
            <a:schemeClr val="accent6">
              <a:tint val="99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Forme libre 13"/>
          <p:cNvSpPr/>
          <p:nvPr/>
        </p:nvSpPr>
        <p:spPr bwMode="auto">
          <a:xfrm>
            <a:off x="3711944" y="3592028"/>
            <a:ext cx="1026809" cy="35644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026874" y="0"/>
                </a:moveTo>
                <a:lnTo>
                  <a:pt x="1026874" y="178217"/>
                </a:lnTo>
                <a:lnTo>
                  <a:pt x="0" y="178217"/>
                </a:lnTo>
                <a:lnTo>
                  <a:pt x="0" y="356435"/>
                </a:lnTo>
              </a:path>
            </a:pathLst>
          </a:custGeom>
          <a:noFill/>
          <a:ln>
            <a:solidFill>
              <a:schemeClr val="accent1"/>
            </a:solidFill>
          </a:ln>
          <a:sp3d z="-40000" prstMaterial="matte"/>
        </p:spPr>
        <p:style>
          <a:lnRef idx="2">
            <a:schemeClr val="accent6">
              <a:tint val="99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Forme libre 14"/>
          <p:cNvSpPr/>
          <p:nvPr/>
        </p:nvSpPr>
        <p:spPr bwMode="auto">
          <a:xfrm>
            <a:off x="2794547" y="2743350"/>
            <a:ext cx="3780005" cy="848678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2 méthodes</a:t>
            </a:r>
          </a:p>
        </p:txBody>
      </p:sp>
      <p:sp>
        <p:nvSpPr>
          <p:cNvPr id="20" name="Forme libre 19"/>
          <p:cNvSpPr/>
          <p:nvPr/>
        </p:nvSpPr>
        <p:spPr bwMode="auto">
          <a:xfrm>
            <a:off x="1079994" y="3948474"/>
            <a:ext cx="3420002" cy="848678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99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Au plus fort reste</a:t>
            </a:r>
          </a:p>
        </p:txBody>
      </p:sp>
      <p:sp>
        <p:nvSpPr>
          <p:cNvPr id="21" name="Forme libre 20"/>
          <p:cNvSpPr/>
          <p:nvPr/>
        </p:nvSpPr>
        <p:spPr bwMode="auto">
          <a:xfrm>
            <a:off x="4968425" y="3948474"/>
            <a:ext cx="3419999" cy="848678"/>
          </a:xfrm>
          <a:custGeom>
            <a:avLst/>
            <a:gdLst>
              <a:gd name="connsiteX0" fmla="*/ 0 w 1697312"/>
              <a:gd name="connsiteY0" fmla="*/ 0 h 848656"/>
              <a:gd name="connsiteX1" fmla="*/ 1697312 w 1697312"/>
              <a:gd name="connsiteY1" fmla="*/ 0 h 848656"/>
              <a:gd name="connsiteX2" fmla="*/ 1697312 w 1697312"/>
              <a:gd name="connsiteY2" fmla="*/ 848656 h 848656"/>
              <a:gd name="connsiteX3" fmla="*/ 0 w 1697312"/>
              <a:gd name="connsiteY3" fmla="*/ 848656 h 848656"/>
              <a:gd name="connsiteX4" fmla="*/ 0 w 1697312"/>
              <a:gd name="connsiteY4" fmla="*/ 0 h 848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97312" h="848656">
                <a:moveTo>
                  <a:pt x="0" y="0"/>
                </a:moveTo>
                <a:lnTo>
                  <a:pt x="1697312" y="0"/>
                </a:lnTo>
                <a:lnTo>
                  <a:pt x="1697312" y="848656"/>
                </a:lnTo>
                <a:lnTo>
                  <a:pt x="0" y="848656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99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99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065" tIns="12065" rIns="12065" bIns="12065" spcCol="1270" anchor="ctr"/>
          <a:lstStyle/>
          <a:p>
            <a:pPr algn="ctr" defTabSz="84455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sz="1900" b="1" dirty="0"/>
              <a:t>A la plus forte moyenne</a:t>
            </a:r>
          </a:p>
        </p:txBody>
      </p:sp>
      <p:pic>
        <p:nvPicPr>
          <p:cNvPr id="10" name="Image 5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7407608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2178423" y="260648"/>
            <a:ext cx="6508377" cy="1143000"/>
          </a:xfrm>
        </p:spPr>
        <p:txBody>
          <a:bodyPr anchor="ctr"/>
          <a:lstStyle/>
          <a:p>
            <a:pPr eaLnBrk="1" hangingPunct="1"/>
            <a:r>
              <a:rPr lang="fr-FR" sz="2400" b="1" dirty="0"/>
              <a:t>Scrutin </a:t>
            </a:r>
            <a:r>
              <a:rPr lang="fr-FR" sz="2400" b="1" dirty="0" smtClean="0"/>
              <a:t>proportionnel </a:t>
            </a:r>
            <a:r>
              <a:rPr lang="fr-FR" sz="2400" b="1" dirty="0"/>
              <a:t>au plus fort </a:t>
            </a:r>
            <a:r>
              <a:rPr lang="fr-FR" sz="2400" b="1" dirty="0" smtClean="0"/>
              <a:t>reste</a:t>
            </a:r>
            <a:br>
              <a:rPr lang="fr-FR" sz="2400" b="1" dirty="0" smtClean="0"/>
            </a:br>
            <a:r>
              <a:rPr lang="fr-FR" sz="2400" b="1" dirty="0" smtClean="0"/>
              <a:t>(</a:t>
            </a:r>
            <a:r>
              <a:rPr lang="ar-SA" sz="2400" b="1" dirty="0" smtClean="0"/>
              <a:t>أكـبـر الـبـقـايـا</a:t>
            </a:r>
            <a:r>
              <a:rPr lang="fr-FR" sz="2400" b="1" dirty="0" smtClean="0"/>
              <a:t>)</a:t>
            </a:r>
            <a:endParaRPr lang="fr-FR" sz="2400" b="1" dirty="0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67743" y="1628800"/>
            <a:ext cx="66967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fr-FR" sz="2000" dirty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Les 2 sièges restants sont attribués à la liste pour laquelle le reste est le plus grand.</a:t>
            </a:r>
          </a:p>
        </p:txBody>
      </p:sp>
      <p:graphicFrame>
        <p:nvGraphicFramePr>
          <p:cNvPr id="14" name="Tableau 13"/>
          <p:cNvGraphicFramePr>
            <a:graphicFrameLocks noGrp="1"/>
          </p:cNvGraphicFramePr>
          <p:nvPr/>
        </p:nvGraphicFramePr>
        <p:xfrm>
          <a:off x="822325" y="2636912"/>
          <a:ext cx="7566025" cy="2196466"/>
        </p:xfrm>
        <a:graphic>
          <a:graphicData uri="http://schemas.openxmlformats.org/drawingml/2006/table">
            <a:tbl>
              <a:tblPr/>
              <a:tblGrid>
                <a:gridCol w="419100"/>
                <a:gridCol w="415925"/>
                <a:gridCol w="2260600"/>
                <a:gridCol w="1008063"/>
                <a:gridCol w="936625"/>
                <a:gridCol w="936625"/>
                <a:gridCol w="1589087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30 000 / 20 000 = </a:t>
                      </a: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 siège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reste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10 000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500 / 20 000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reste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500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14 500 / 20 000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reste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14 500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1 siège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12 000 / 20 000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reste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12 000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 siège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2 000 / 20 000 = 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reste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2 000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21 000 / 20 000 = </a:t>
                      </a: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 siège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reste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ZoneTexte 9"/>
          <p:cNvSpPr txBox="1">
            <a:spLocks noChangeArrowheads="1"/>
          </p:cNvSpPr>
          <p:nvPr/>
        </p:nvSpPr>
        <p:spPr bwMode="auto">
          <a:xfrm>
            <a:off x="3590404" y="5157788"/>
            <a:ext cx="1917700" cy="15684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marL="177800" indent="-177800"/>
            <a:r>
              <a:rPr lang="fr-FR" sz="2400" b="1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A : 1 siège</a:t>
            </a:r>
          </a:p>
          <a:p>
            <a:pPr marL="177800" indent="-177800"/>
            <a:r>
              <a:rPr lang="fr-FR" sz="2400" b="1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C : 1 siège</a:t>
            </a:r>
          </a:p>
          <a:p>
            <a:pPr marL="177800" indent="-177800"/>
            <a:r>
              <a:rPr lang="fr-FR" sz="2400" b="1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D  : 1 siège</a:t>
            </a:r>
          </a:p>
          <a:p>
            <a:pPr marL="177800" indent="-177800"/>
            <a:r>
              <a:rPr lang="fr-FR" sz="2400" b="1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F   : 1 siège </a:t>
            </a:r>
          </a:p>
        </p:txBody>
      </p:sp>
      <p:sp>
        <p:nvSpPr>
          <p:cNvPr id="20" name="Flèche droite 19"/>
          <p:cNvSpPr/>
          <p:nvPr/>
        </p:nvSpPr>
        <p:spPr>
          <a:xfrm>
            <a:off x="2869679" y="5694363"/>
            <a:ext cx="514350" cy="484187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>
              <a:solidFill>
                <a:srgbClr val="000000"/>
              </a:solidFill>
              <a:ea typeface="ＭＳ Ｐゴシック" pitchFamily="-65" charset="-128"/>
              <a:cs typeface="ＭＳ Ｐゴシック" pitchFamily="-65" charset="-128"/>
            </a:endParaRPr>
          </a:p>
        </p:txBody>
      </p:sp>
      <p:pic>
        <p:nvPicPr>
          <p:cNvPr id="12" name="Image 8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3"/>
          <a:srcRect r="2553"/>
          <a:stretch>
            <a:fillRect/>
          </a:stretch>
        </p:blipFill>
        <p:spPr bwMode="auto">
          <a:xfrm>
            <a:off x="468313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2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51720" y="1268760"/>
            <a:ext cx="698477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r>
              <a:rPr lang="fr-FR" dirty="0"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Les voix de chacune des listes sont divisées par leur nombre de sièges de la première attribution auquel on rajoute 1 siège fictif. La liste qui a la plus forte moyenne obtient le premier siège non pourvu. </a:t>
            </a:r>
          </a:p>
        </p:txBody>
      </p:sp>
      <p:graphicFrame>
        <p:nvGraphicFramePr>
          <p:cNvPr id="6" name="Group 81"/>
          <p:cNvGraphicFramePr>
            <a:graphicFrameLocks noGrp="1"/>
          </p:cNvGraphicFramePr>
          <p:nvPr/>
        </p:nvGraphicFramePr>
        <p:xfrm>
          <a:off x="251520" y="2437392"/>
          <a:ext cx="4932000" cy="2103120"/>
        </p:xfrm>
        <a:graphic>
          <a:graphicData uri="http://schemas.openxmlformats.org/drawingml/2006/table">
            <a:tbl>
              <a:tblPr/>
              <a:tblGrid>
                <a:gridCol w="324000"/>
                <a:gridCol w="324000"/>
                <a:gridCol w="2052000"/>
                <a:gridCol w="900000"/>
                <a:gridCol w="1332000"/>
              </a:tblGrid>
              <a:tr h="3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30 000 / (1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15 000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3</a:t>
                      </a:r>
                      <a:r>
                        <a:rPr kumimoji="0" lang="fr-FR" sz="17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ème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siège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500 / (0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=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500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14 500 / (0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14 500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12 000 / (0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12 000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2 000 / (0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2 000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21 000 / (1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10 500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80"/>
          <p:cNvGraphicFramePr>
            <a:graphicFrameLocks noGrp="1"/>
          </p:cNvGraphicFramePr>
          <p:nvPr/>
        </p:nvGraphicFramePr>
        <p:xfrm>
          <a:off x="251520" y="4642344"/>
          <a:ext cx="4932000" cy="2103120"/>
        </p:xfrm>
        <a:graphic>
          <a:graphicData uri="http://schemas.openxmlformats.org/drawingml/2006/table">
            <a:tbl>
              <a:tblPr/>
              <a:tblGrid>
                <a:gridCol w="324000"/>
                <a:gridCol w="324000"/>
                <a:gridCol w="2052000"/>
                <a:gridCol w="900000"/>
                <a:gridCol w="1332000"/>
              </a:tblGrid>
              <a:tr h="263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30 000 / (2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10 000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500 / (0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=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500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14 500 / (0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14 500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4</a:t>
                      </a:r>
                      <a:r>
                        <a:rPr kumimoji="0" lang="fr-FR" sz="17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ème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EB8F00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siège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12 000 /(0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12 000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2 000 / (0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2 000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→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21 000 / (1 + 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1)</a:t>
                      </a: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 =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entury Gothic" pitchFamily="-65" charset="0"/>
                          <a:ea typeface="ＭＳ Ｐゴシック" pitchFamily="-65" charset="-128"/>
                          <a:cs typeface="ＭＳ Ｐゴシック" pitchFamily="-65" charset="-128"/>
                        </a:rPr>
                        <a:t>10 500</a:t>
                      </a: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entury Gothic" pitchFamily="-65" charset="0"/>
                        <a:ea typeface="ＭＳ Ｐゴシック" pitchFamily="-65" charset="-128"/>
                        <a:cs typeface="ＭＳ Ｐゴシック" pitchFamily="-65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328488" y="3068960"/>
            <a:ext cx="363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914400"/>
            <a:r>
              <a:rPr lang="fr-FR" dirty="0">
                <a:solidFill>
                  <a:schemeClr val="tx2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La procédure est poursuivie jusqu’à épuisement des sièges.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6286845" y="4941168"/>
            <a:ext cx="2173587" cy="12001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fr-FR" sz="24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- A : 2 sièges</a:t>
            </a:r>
          </a:p>
          <a:p>
            <a:pPr eaLnBrk="0" hangingPunct="0">
              <a:buFontTx/>
              <a:buChar char="-"/>
            </a:pPr>
            <a:r>
              <a:rPr lang="fr-FR" sz="24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C : 1 siège</a:t>
            </a:r>
          </a:p>
          <a:p>
            <a:pPr eaLnBrk="0" hangingPunct="0">
              <a:buFontTx/>
              <a:buChar char="-"/>
            </a:pPr>
            <a:r>
              <a:rPr lang="fr-FR" sz="2400" b="1" dirty="0">
                <a:solidFill>
                  <a:schemeClr val="accent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F  : 1 siège</a:t>
            </a:r>
          </a:p>
        </p:txBody>
      </p:sp>
      <p:sp>
        <p:nvSpPr>
          <p:cNvPr id="11" name="Flèche droite 10"/>
          <p:cNvSpPr/>
          <p:nvPr/>
        </p:nvSpPr>
        <p:spPr>
          <a:xfrm>
            <a:off x="5652120" y="5373216"/>
            <a:ext cx="514350" cy="484187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>
              <a:solidFill>
                <a:srgbClr val="000000"/>
              </a:solidFill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32844" name="Title 1"/>
          <p:cNvSpPr>
            <a:spLocks noGrp="1"/>
          </p:cNvSpPr>
          <p:nvPr>
            <p:ph type="title"/>
          </p:nvPr>
        </p:nvSpPr>
        <p:spPr>
          <a:xfrm>
            <a:off x="2051720" y="260648"/>
            <a:ext cx="6840000" cy="1143000"/>
          </a:xfrm>
        </p:spPr>
        <p:txBody>
          <a:bodyPr anchor="ctr"/>
          <a:lstStyle/>
          <a:p>
            <a:pPr eaLnBrk="1" hangingPunct="1"/>
            <a:r>
              <a:rPr lang="fr-FR" sz="2400" b="1" dirty="0"/>
              <a:t>Scrutin proportionnel à la plus forte </a:t>
            </a:r>
            <a:r>
              <a:rPr lang="fr-FR" sz="2400" b="1" dirty="0" smtClean="0"/>
              <a:t>moyenne</a:t>
            </a:r>
            <a:br>
              <a:rPr lang="fr-FR" sz="2400" b="1" dirty="0" smtClean="0"/>
            </a:br>
            <a:r>
              <a:rPr lang="fr-FR" sz="2400" b="1" dirty="0" smtClean="0"/>
              <a:t>(</a:t>
            </a:r>
            <a:r>
              <a:rPr lang="ar-SA" sz="2400" b="1" dirty="0" smtClean="0"/>
              <a:t>أكبر المتوسطات</a:t>
            </a:r>
            <a:r>
              <a:rPr lang="fr-FR" sz="2400" b="1" dirty="0" smtClean="0"/>
              <a:t>)</a:t>
            </a:r>
            <a:endParaRPr lang="fr-FR" sz="2400" b="1" dirty="0"/>
          </a:p>
        </p:txBody>
      </p:sp>
      <p:pic>
        <p:nvPicPr>
          <p:cNvPr id="17" name="Image 8" descr="C:\Users\Myriam\AppData\Local\Microsoft\Windows\Temporary Internet Files\Content.Outlook\N9EU1OIU\Logo-UNI (3).jpg"/>
          <p:cNvPicPr>
            <a:picLocks noChangeAspect="1" noChangeArrowheads="1"/>
          </p:cNvPicPr>
          <p:nvPr/>
        </p:nvPicPr>
        <p:blipFill>
          <a:blip r:embed="rId2"/>
          <a:srcRect r="2553"/>
          <a:stretch>
            <a:fillRect/>
          </a:stretch>
        </p:blipFill>
        <p:spPr bwMode="auto">
          <a:xfrm>
            <a:off x="468313" y="476250"/>
            <a:ext cx="1223962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 animBg="1"/>
      <p:bldP spid="1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>
          <a:xfrm>
            <a:off x="3203848" y="260648"/>
            <a:ext cx="5616624" cy="3888000"/>
          </a:xfrm>
        </p:spPr>
        <p:txBody>
          <a:bodyPr anchor="ctr">
            <a:noAutofit/>
          </a:bodyPr>
          <a:lstStyle/>
          <a:p>
            <a:pPr algn="ctr">
              <a:lnSpc>
                <a:spcPct val="114000"/>
              </a:lnSpc>
            </a:pPr>
            <a:r>
              <a:rPr lang="fr-FR" sz="4000" b="1" dirty="0" smtClean="0">
                <a:solidFill>
                  <a:schemeClr val="bg1"/>
                </a:solidFill>
                <a:latin typeface="Chalkboard" pitchFamily="-65" charset="0"/>
                <a:ea typeface="ＭＳ Ｐゴシック" pitchFamily="-65" charset="-128"/>
              </a:rPr>
              <a:t>Merci pour votre attention</a:t>
            </a:r>
          </a:p>
        </p:txBody>
      </p:sp>
      <p:pic>
        <p:nvPicPr>
          <p:cNvPr id="21509" name="Picture 4" descr="pas.jp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8795339">
            <a:off x="8253348" y="5570902"/>
            <a:ext cx="556000" cy="991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C:\Users\Myriam\AppData\Local\Microsoft\Windows\Temporary Internet Files\Content.Outlook\N9EU1OIU\Logo-UNI (3).jpg"/>
          <p:cNvPicPr/>
          <p:nvPr/>
        </p:nvPicPr>
        <p:blipFill>
          <a:blip r:embed="rId4"/>
          <a:srcRect r="2553"/>
          <a:stretch>
            <a:fillRect/>
          </a:stretch>
        </p:blipFill>
        <p:spPr bwMode="auto">
          <a:xfrm>
            <a:off x="323528" y="4905344"/>
            <a:ext cx="1620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ous-titre 9"/>
          <p:cNvSpPr>
            <a:spLocks noGrp="1"/>
          </p:cNvSpPr>
          <p:nvPr>
            <p:ph type="subTitle" idx="1"/>
          </p:nvPr>
        </p:nvSpPr>
        <p:spPr>
          <a:xfrm>
            <a:off x="3132160" y="5013176"/>
            <a:ext cx="5724000" cy="1341872"/>
          </a:xfrm>
        </p:spPr>
        <p:txBody>
          <a:bodyPr>
            <a:normAutofit lnSpcReduction="10000"/>
          </a:bodyPr>
          <a:lstStyle/>
          <a:p>
            <a:r>
              <a:rPr lang="fr-FR" sz="2400" b="1" dirty="0" smtClean="0">
                <a:latin typeface="Chalkboard" pitchFamily="-65" charset="0"/>
              </a:rPr>
              <a:t>Eveil politique</a:t>
            </a:r>
          </a:p>
          <a:p>
            <a:pPr>
              <a:spcBef>
                <a:spcPts val="2400"/>
              </a:spcBef>
            </a:pPr>
            <a:r>
              <a:rPr lang="fr-FR" sz="2000" dirty="0" smtClean="0">
                <a:latin typeface="Chalkboard" pitchFamily="-65" charset="0"/>
              </a:rPr>
              <a:t>Tunis – Tunisie </a:t>
            </a:r>
          </a:p>
          <a:p>
            <a:pPr>
              <a:spcBef>
                <a:spcPts val="0"/>
              </a:spcBef>
            </a:pPr>
            <a:r>
              <a:rPr lang="fr-FR" sz="2000" dirty="0" smtClean="0">
                <a:latin typeface="Chalkboard" pitchFamily="-65" charset="0"/>
              </a:rPr>
              <a:t>Avril 2011</a:t>
            </a:r>
          </a:p>
          <a:p>
            <a:endParaRPr lang="fr-FR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6508750" cy="1143000"/>
          </a:xfrm>
        </p:spPr>
        <p:txBody>
          <a:bodyPr/>
          <a:lstStyle/>
          <a:p>
            <a:pPr eaLnBrk="1" hangingPunct="1"/>
            <a:r>
              <a:rPr lang="fr-FR" sz="4400" b="1" dirty="0" smtClean="0">
                <a:latin typeface="Chalkboard" pitchFamily="-65" charset="0"/>
              </a:rPr>
              <a:t>Auteurs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396008" y="2209800"/>
            <a:ext cx="4248000" cy="4419600"/>
          </a:xfrm>
        </p:spPr>
        <p:txBody>
          <a:bodyPr/>
          <a:lstStyle/>
          <a:p>
            <a:pPr marL="273050" indent="-273050" eaLnBrk="1" hangingPunct="1"/>
            <a:r>
              <a:rPr lang="en-US" sz="1800" dirty="0" smtClean="0">
                <a:latin typeface="Chalkboard" pitchFamily="-65" charset="0"/>
              </a:rPr>
              <a:t>Salma </a:t>
            </a:r>
            <a:r>
              <a:rPr lang="en-US" sz="1800" cap="all" dirty="0" smtClean="0">
                <a:latin typeface="Chalkboard" pitchFamily="-65" charset="0"/>
              </a:rPr>
              <a:t>Elloumi </a:t>
            </a:r>
            <a:r>
              <a:rPr lang="en-US" sz="1800" cap="all" dirty="0" err="1" smtClean="0">
                <a:latin typeface="Chalkboard" pitchFamily="-65" charset="0"/>
              </a:rPr>
              <a:t>Fourati</a:t>
            </a:r>
            <a:r>
              <a:rPr lang="en-US" sz="1800" cap="all" dirty="0" smtClean="0">
                <a:latin typeface="Chalkboard" pitchFamily="-65" charset="0"/>
              </a:rPr>
              <a:t> (</a:t>
            </a:r>
            <a:r>
              <a:rPr lang="en-US" sz="1800" dirty="0" err="1" smtClean="0">
                <a:latin typeface="Chalkboard" pitchFamily="-65" charset="0"/>
              </a:rPr>
              <a:t>Coord</a:t>
            </a:r>
            <a:r>
              <a:rPr lang="en-US" sz="1800" dirty="0" smtClean="0">
                <a:latin typeface="Chalkboard" pitchFamily="-65" charset="0"/>
              </a:rPr>
              <a:t>.)</a:t>
            </a:r>
          </a:p>
          <a:p>
            <a:pPr marL="273050" indent="0" eaLnBrk="1" hangingPunct="1">
              <a:spcBef>
                <a:spcPts val="0"/>
              </a:spcBef>
              <a:buNone/>
            </a:pPr>
            <a:r>
              <a:rPr lang="en-US" sz="1600" b="1" dirty="0" smtClean="0">
                <a:latin typeface="Chalkboard" pitchFamily="-65" charset="0"/>
              </a:rPr>
              <a:t>(ESSEC - Tunis)</a:t>
            </a:r>
            <a:endParaRPr lang="en-US" b="1" dirty="0" smtClean="0">
              <a:latin typeface="Chalkboard" pitchFamily="-65" charset="0"/>
            </a:endParaRPr>
          </a:p>
          <a:p>
            <a:pPr marL="273050" indent="-273050" eaLnBrk="1" hangingPunct="1"/>
            <a:r>
              <a:rPr lang="en-US" sz="1800" dirty="0" err="1" smtClean="0">
                <a:latin typeface="Chalkboard" pitchFamily="-65" charset="0"/>
              </a:rPr>
              <a:t>Selima</a:t>
            </a:r>
            <a:r>
              <a:rPr lang="en-US" sz="1800" dirty="0" smtClean="0">
                <a:latin typeface="Chalkboard" pitchFamily="-65" charset="0"/>
              </a:rPr>
              <a:t> </a:t>
            </a:r>
            <a:r>
              <a:rPr lang="en-US" sz="1800" cap="all" dirty="0" smtClean="0">
                <a:latin typeface="Chalkboard" pitchFamily="-65" charset="0"/>
              </a:rPr>
              <a:t>Ben Ammar Ben </a:t>
            </a:r>
            <a:r>
              <a:rPr lang="en-US" sz="1800" cap="all" dirty="0" err="1" smtClean="0">
                <a:latin typeface="Chalkboard" pitchFamily="-65" charset="0"/>
              </a:rPr>
              <a:t>Yedder</a:t>
            </a:r>
            <a:endParaRPr lang="en-US" sz="1800" cap="all" dirty="0" smtClean="0">
              <a:latin typeface="Chalkboard" pitchFamily="-65" charset="0"/>
            </a:endParaRPr>
          </a:p>
          <a:p>
            <a:pPr marL="273050" indent="0" eaLnBrk="1" hangingPunct="1">
              <a:spcBef>
                <a:spcPts val="0"/>
              </a:spcBef>
              <a:buNone/>
            </a:pPr>
            <a:r>
              <a:rPr lang="en-US" sz="1600" b="1" dirty="0" smtClean="0">
                <a:latin typeface="Chalkboard" pitchFamily="-65" charset="0"/>
              </a:rPr>
              <a:t>(ESSEC - Tunis)</a:t>
            </a:r>
            <a:endParaRPr lang="en-US" b="1" dirty="0" smtClean="0">
              <a:latin typeface="Chalkboard" pitchFamily="-65" charset="0"/>
            </a:endParaRPr>
          </a:p>
          <a:p>
            <a:pPr marL="273050" indent="-273050" eaLnBrk="1" hangingPunct="1"/>
            <a:r>
              <a:rPr lang="en-US" sz="1800" dirty="0" smtClean="0">
                <a:latin typeface="Chalkboard" pitchFamily="-65" charset="0"/>
              </a:rPr>
              <a:t>Asma </a:t>
            </a:r>
            <a:r>
              <a:rPr lang="en-US" sz="1800" cap="all" dirty="0" smtClean="0">
                <a:latin typeface="Chalkboard" pitchFamily="-65" charset="0"/>
              </a:rPr>
              <a:t>Bouraoui Khouja </a:t>
            </a:r>
          </a:p>
          <a:p>
            <a:pPr marL="273050" indent="0" eaLnBrk="1" hangingPunct="1">
              <a:spcBef>
                <a:spcPts val="0"/>
              </a:spcBef>
              <a:buNone/>
            </a:pPr>
            <a:r>
              <a:rPr lang="en-US" sz="1600" b="1" dirty="0" smtClean="0">
                <a:latin typeface="Chalkboard" pitchFamily="-65" charset="0"/>
              </a:rPr>
              <a:t>(ESC - </a:t>
            </a:r>
            <a:r>
              <a:rPr lang="en-US" sz="1600" b="1" dirty="0" err="1" smtClean="0">
                <a:latin typeface="Chalkboard" pitchFamily="-65" charset="0"/>
              </a:rPr>
              <a:t>Manouba</a:t>
            </a:r>
            <a:r>
              <a:rPr lang="en-US" sz="1600" b="1" dirty="0" smtClean="0">
                <a:latin typeface="Chalkboard" pitchFamily="-65" charset="0"/>
              </a:rPr>
              <a:t>)</a:t>
            </a:r>
            <a:endParaRPr lang="en-US" b="1" dirty="0" smtClean="0">
              <a:latin typeface="Chalkboard" pitchFamily="-65" charset="0"/>
            </a:endParaRPr>
          </a:p>
          <a:p>
            <a:pPr marL="273050" indent="-273050" eaLnBrk="1" hangingPunct="1"/>
            <a:r>
              <a:rPr lang="en-US" sz="1800" dirty="0" smtClean="0">
                <a:latin typeface="Chalkboard" pitchFamily="-65" charset="0"/>
              </a:rPr>
              <a:t>Myriam </a:t>
            </a:r>
            <a:r>
              <a:rPr lang="en-US" sz="1800" cap="all" dirty="0" smtClean="0">
                <a:latin typeface="Chalkboard" pitchFamily="-65" charset="0"/>
              </a:rPr>
              <a:t>Chaabouni </a:t>
            </a:r>
            <a:r>
              <a:rPr lang="en-US" sz="1800" cap="all" dirty="0" err="1" smtClean="0">
                <a:latin typeface="Chalkboard" pitchFamily="-65" charset="0"/>
              </a:rPr>
              <a:t>Fourati</a:t>
            </a:r>
            <a:r>
              <a:rPr lang="en-US" sz="1800" cap="all" dirty="0" smtClean="0">
                <a:latin typeface="Chalkboard" pitchFamily="-65" charset="0"/>
              </a:rPr>
              <a:t> </a:t>
            </a:r>
          </a:p>
          <a:p>
            <a:pPr marL="273050" indent="0" eaLnBrk="1" hangingPunct="1">
              <a:spcBef>
                <a:spcPts val="0"/>
              </a:spcBef>
              <a:buNone/>
            </a:pPr>
            <a:r>
              <a:rPr lang="en-US" sz="1600" b="1" dirty="0" smtClean="0">
                <a:latin typeface="Chalkboard" pitchFamily="-65" charset="0"/>
              </a:rPr>
              <a:t>(</a:t>
            </a:r>
            <a:r>
              <a:rPr lang="en-US" sz="1600" b="1" dirty="0" err="1" smtClean="0">
                <a:latin typeface="Chalkboard" pitchFamily="-65" charset="0"/>
              </a:rPr>
              <a:t>Faculté</a:t>
            </a:r>
            <a:r>
              <a:rPr lang="en-US" sz="1600" b="1" dirty="0" smtClean="0">
                <a:latin typeface="Chalkboard" pitchFamily="-65" charset="0"/>
              </a:rPr>
              <a:t> de </a:t>
            </a:r>
            <a:r>
              <a:rPr lang="en-US" sz="1600" b="1" dirty="0" err="1" smtClean="0">
                <a:latin typeface="Chalkboard" pitchFamily="-65" charset="0"/>
              </a:rPr>
              <a:t>Médecine</a:t>
            </a:r>
            <a:r>
              <a:rPr lang="en-US" sz="1600" b="1" dirty="0" smtClean="0">
                <a:latin typeface="Chalkboard" pitchFamily="-65" charset="0"/>
              </a:rPr>
              <a:t> - Tunis)</a:t>
            </a:r>
            <a:endParaRPr lang="en-US" b="1" dirty="0" smtClean="0">
              <a:latin typeface="Chalkboard" pitchFamily="-65" charset="0"/>
            </a:endParaRPr>
          </a:p>
          <a:p>
            <a:pPr marL="273050" indent="-273050" eaLnBrk="1" hangingPunct="1"/>
            <a:r>
              <a:rPr lang="en-US" sz="1800" dirty="0" smtClean="0">
                <a:latin typeface="Chalkboard" pitchFamily="-65" charset="0"/>
              </a:rPr>
              <a:t>Lamia </a:t>
            </a:r>
            <a:r>
              <a:rPr lang="en-US" sz="1800" cap="all" dirty="0" err="1" smtClean="0">
                <a:latin typeface="Chalkboard" pitchFamily="-65" charset="0"/>
              </a:rPr>
              <a:t>Darghouth</a:t>
            </a:r>
            <a:r>
              <a:rPr lang="en-US" sz="1800" cap="all" dirty="0" smtClean="0">
                <a:latin typeface="Chalkboard" pitchFamily="-65" charset="0"/>
              </a:rPr>
              <a:t> El </a:t>
            </a:r>
            <a:r>
              <a:rPr lang="en-US" sz="1800" cap="all" dirty="0" err="1" smtClean="0">
                <a:latin typeface="Chalkboard" pitchFamily="-65" charset="0"/>
              </a:rPr>
              <a:t>Asmi</a:t>
            </a:r>
            <a:r>
              <a:rPr lang="en-US" sz="1800" cap="all" dirty="0" smtClean="0">
                <a:latin typeface="Chalkboard" pitchFamily="-65" charset="0"/>
              </a:rPr>
              <a:t> </a:t>
            </a:r>
          </a:p>
          <a:p>
            <a:pPr marL="273050" indent="0" eaLnBrk="1" hangingPunct="1">
              <a:spcBef>
                <a:spcPts val="0"/>
              </a:spcBef>
              <a:buNone/>
            </a:pPr>
            <a:r>
              <a:rPr lang="en-US" sz="1600" b="1" dirty="0" smtClean="0">
                <a:latin typeface="Chalkboard" pitchFamily="-65" charset="0"/>
              </a:rPr>
              <a:t>(IHEC - Carthage)</a:t>
            </a:r>
            <a:endParaRPr lang="en-US" b="1" dirty="0" smtClean="0">
              <a:latin typeface="Chalkboard" pitchFamily="-65" charset="0"/>
            </a:endParaRPr>
          </a:p>
          <a:p>
            <a:pPr marL="273050" indent="-273050" eaLnBrk="1" hangingPunct="1"/>
            <a:r>
              <a:rPr lang="en-US" sz="1800" dirty="0" smtClean="0">
                <a:latin typeface="Chalkboard" pitchFamily="-65" charset="0"/>
              </a:rPr>
              <a:t>Olfa </a:t>
            </a:r>
            <a:r>
              <a:rPr lang="en-US" sz="1800" cap="all" dirty="0" err="1" smtClean="0">
                <a:latin typeface="Chalkboard" pitchFamily="-65" charset="0"/>
              </a:rPr>
              <a:t>Errais</a:t>
            </a:r>
            <a:r>
              <a:rPr lang="en-US" sz="1800" cap="all" dirty="0" smtClean="0">
                <a:latin typeface="Chalkboard" pitchFamily="-65" charset="0"/>
              </a:rPr>
              <a:t> Henchiri </a:t>
            </a:r>
          </a:p>
          <a:p>
            <a:pPr marL="273050" indent="0" eaLnBrk="1" hangingPunct="1">
              <a:spcBef>
                <a:spcPts val="0"/>
              </a:spcBef>
              <a:buNone/>
            </a:pPr>
            <a:r>
              <a:rPr lang="en-US" sz="1600" b="1" dirty="0" smtClean="0">
                <a:latin typeface="Chalkboard" pitchFamily="-65" charset="0"/>
              </a:rPr>
              <a:t>(ISCAE - </a:t>
            </a:r>
            <a:r>
              <a:rPr lang="en-US" sz="1600" b="1" dirty="0" err="1" smtClean="0">
                <a:latin typeface="Chalkboard" pitchFamily="-65" charset="0"/>
              </a:rPr>
              <a:t>Manouba</a:t>
            </a:r>
            <a:r>
              <a:rPr lang="en-US" sz="1600" b="1" dirty="0" smtClean="0">
                <a:latin typeface="Chalkboard" pitchFamily="-65" charset="0"/>
              </a:rPr>
              <a:t>)</a:t>
            </a:r>
            <a:endParaRPr lang="en-US" b="1" dirty="0" smtClean="0">
              <a:latin typeface="Chalkboard" pitchFamily="-65" charset="0"/>
            </a:endParaRPr>
          </a:p>
        </p:txBody>
      </p:sp>
      <p:sp>
        <p:nvSpPr>
          <p:cNvPr id="23557" name="Content Placeholder 2"/>
          <p:cNvSpPr txBox="1">
            <a:spLocks/>
          </p:cNvSpPr>
          <p:nvPr/>
        </p:nvSpPr>
        <p:spPr bwMode="auto">
          <a:xfrm>
            <a:off x="4788496" y="2209800"/>
            <a:ext cx="4248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defTabSz="914400">
              <a:spcBef>
                <a:spcPts val="1800"/>
              </a:spcBef>
              <a:buClr>
                <a:schemeClr val="accent1"/>
              </a:buClr>
              <a:buSzPct val="100000"/>
              <a:buFont typeface="Wingdings 2" pitchFamily="-65" charset="2"/>
              <a:buChar char="¡"/>
            </a:pPr>
            <a:r>
              <a:rPr lang="en-US" dirty="0">
                <a:solidFill>
                  <a:schemeClr val="tx2"/>
                </a:solidFill>
                <a:latin typeface="Chalkboard" pitchFamily="-65" charset="0"/>
              </a:rPr>
              <a:t>Feyrouz </a:t>
            </a:r>
            <a:r>
              <a:rPr lang="en-US" cap="all" dirty="0" err="1">
                <a:solidFill>
                  <a:schemeClr val="tx2"/>
                </a:solidFill>
                <a:latin typeface="Chalkboard" pitchFamily="-65" charset="0"/>
              </a:rPr>
              <a:t>Hendaoui</a:t>
            </a:r>
            <a:r>
              <a:rPr lang="en-US" cap="all" dirty="0">
                <a:solidFill>
                  <a:schemeClr val="tx2"/>
                </a:solidFill>
                <a:latin typeface="Chalkboard" pitchFamily="-65" charset="0"/>
              </a:rPr>
              <a:t> </a:t>
            </a:r>
            <a:r>
              <a:rPr lang="en-US" cap="all" dirty="0" smtClean="0">
                <a:solidFill>
                  <a:schemeClr val="tx2"/>
                </a:solidFill>
                <a:latin typeface="Chalkboard" pitchFamily="-65" charset="0"/>
              </a:rPr>
              <a:t>Ben </a:t>
            </a:r>
            <a:r>
              <a:rPr lang="en-US" cap="all" dirty="0">
                <a:solidFill>
                  <a:schemeClr val="tx2"/>
                </a:solidFill>
                <a:latin typeface="Chalkboard" pitchFamily="-65" charset="0"/>
              </a:rPr>
              <a:t>Tanfous </a:t>
            </a:r>
          </a:p>
          <a:p>
            <a:pPr marL="228600" indent="44450" defTabSz="914400">
              <a:spcBef>
                <a:spcPts val="0"/>
              </a:spcBef>
              <a:buClr>
                <a:schemeClr val="accent1"/>
              </a:buClr>
              <a:buSzPct val="100000"/>
            </a:pPr>
            <a:r>
              <a:rPr lang="en-US" sz="1600" b="1" dirty="0" smtClean="0">
                <a:solidFill>
                  <a:schemeClr val="tx2"/>
                </a:solidFill>
                <a:latin typeface="Chalkboard" pitchFamily="-65" charset="0"/>
              </a:rPr>
              <a:t>(ISCAE - </a:t>
            </a:r>
            <a:r>
              <a:rPr lang="en-US" sz="1600" b="1" dirty="0" err="1" smtClean="0">
                <a:solidFill>
                  <a:schemeClr val="tx2"/>
                </a:solidFill>
                <a:latin typeface="Chalkboard" pitchFamily="-65" charset="0"/>
              </a:rPr>
              <a:t>Manouba</a:t>
            </a:r>
            <a:r>
              <a:rPr lang="en-US" sz="1600" b="1" dirty="0">
                <a:solidFill>
                  <a:schemeClr val="tx2"/>
                </a:solidFill>
                <a:latin typeface="Chalkboard" pitchFamily="-65" charset="0"/>
              </a:rPr>
              <a:t>) </a:t>
            </a:r>
            <a:endParaRPr lang="en-US" sz="2000" b="1" dirty="0">
              <a:solidFill>
                <a:schemeClr val="tx2"/>
              </a:solidFill>
              <a:latin typeface="Chalkboard" pitchFamily="-65" charset="0"/>
            </a:endParaRPr>
          </a:p>
          <a:p>
            <a:pPr marL="273050" indent="-273050" defTabSz="914400">
              <a:spcBef>
                <a:spcPts val="1800"/>
              </a:spcBef>
              <a:buClr>
                <a:schemeClr val="accent1"/>
              </a:buClr>
              <a:buSzPct val="100000"/>
              <a:buFont typeface="Wingdings 2" pitchFamily="-65" charset="2"/>
              <a:buChar char="¡"/>
            </a:pPr>
            <a:r>
              <a:rPr lang="en-US" dirty="0">
                <a:solidFill>
                  <a:schemeClr val="tx2"/>
                </a:solidFill>
                <a:latin typeface="Chalkboard" pitchFamily="-65" charset="0"/>
              </a:rPr>
              <a:t>Hayla </a:t>
            </a:r>
            <a:r>
              <a:rPr lang="en-US" cap="all" dirty="0" err="1" smtClean="0">
                <a:solidFill>
                  <a:schemeClr val="tx2"/>
                </a:solidFill>
                <a:latin typeface="Chalkboard" pitchFamily="-65" charset="0"/>
              </a:rPr>
              <a:t>KeKhia</a:t>
            </a:r>
            <a:r>
              <a:rPr lang="en-US" cap="all" dirty="0" smtClean="0">
                <a:solidFill>
                  <a:schemeClr val="tx2"/>
                </a:solidFill>
                <a:latin typeface="Chalkboard" pitchFamily="-65" charset="0"/>
              </a:rPr>
              <a:t> Meddeb </a:t>
            </a:r>
          </a:p>
          <a:p>
            <a:pPr marL="228600" indent="44450" defTabSz="914400">
              <a:spcBef>
                <a:spcPts val="0"/>
              </a:spcBef>
              <a:buClr>
                <a:schemeClr val="accent1"/>
              </a:buClr>
              <a:buSzPct val="100000"/>
            </a:pPr>
            <a:r>
              <a:rPr lang="en-US" sz="1600" b="1" dirty="0" smtClean="0">
                <a:solidFill>
                  <a:schemeClr val="tx2"/>
                </a:solidFill>
                <a:latin typeface="Chalkboard" pitchFamily="-65" charset="0"/>
              </a:rPr>
              <a:t>(ESSTED - </a:t>
            </a:r>
            <a:r>
              <a:rPr lang="en-US" sz="1600" b="1" dirty="0" err="1" smtClean="0">
                <a:solidFill>
                  <a:schemeClr val="tx2"/>
                </a:solidFill>
                <a:latin typeface="Chalkboard" pitchFamily="-65" charset="0"/>
              </a:rPr>
              <a:t>DenDen</a:t>
            </a:r>
            <a:r>
              <a:rPr lang="en-US" sz="1600" b="1" dirty="0">
                <a:solidFill>
                  <a:schemeClr val="tx2"/>
                </a:solidFill>
                <a:latin typeface="Chalkboard" pitchFamily="-65" charset="0"/>
              </a:rPr>
              <a:t>)</a:t>
            </a:r>
            <a:endParaRPr lang="en-US" sz="2000" b="1" dirty="0">
              <a:solidFill>
                <a:schemeClr val="tx2"/>
              </a:solidFill>
              <a:latin typeface="Chalkboard" pitchFamily="-65" charset="0"/>
            </a:endParaRPr>
          </a:p>
          <a:p>
            <a:pPr marL="273050" indent="-273050" defTabSz="914400">
              <a:spcBef>
                <a:spcPts val="1800"/>
              </a:spcBef>
              <a:buClr>
                <a:schemeClr val="accent1"/>
              </a:buClr>
              <a:buSzPct val="100000"/>
              <a:buFont typeface="Wingdings 2" pitchFamily="-65" charset="2"/>
              <a:buChar char="¡"/>
            </a:pPr>
            <a:r>
              <a:rPr lang="en-US" dirty="0">
                <a:solidFill>
                  <a:schemeClr val="tx2"/>
                </a:solidFill>
                <a:latin typeface="Chalkboard" pitchFamily="-65" charset="0"/>
              </a:rPr>
              <a:t>Asma </a:t>
            </a:r>
            <a:r>
              <a:rPr lang="en-US" cap="all" dirty="0" err="1">
                <a:solidFill>
                  <a:schemeClr val="tx2"/>
                </a:solidFill>
                <a:latin typeface="Chalkboard" pitchFamily="-65" charset="0"/>
              </a:rPr>
              <a:t>Kriaa</a:t>
            </a:r>
            <a:r>
              <a:rPr lang="en-US" cap="all" dirty="0">
                <a:solidFill>
                  <a:schemeClr val="tx2"/>
                </a:solidFill>
                <a:latin typeface="Chalkboard" pitchFamily="-65" charset="0"/>
              </a:rPr>
              <a:t> </a:t>
            </a:r>
            <a:r>
              <a:rPr lang="en-US" cap="all" dirty="0" err="1" smtClean="0">
                <a:solidFill>
                  <a:schemeClr val="tx2"/>
                </a:solidFill>
                <a:latin typeface="Chalkboard" pitchFamily="-65" charset="0"/>
              </a:rPr>
              <a:t>Zaanouni</a:t>
            </a:r>
            <a:r>
              <a:rPr lang="en-US" cap="all" dirty="0" smtClean="0">
                <a:solidFill>
                  <a:schemeClr val="tx2"/>
                </a:solidFill>
                <a:latin typeface="Chalkboard" pitchFamily="-65" charset="0"/>
              </a:rPr>
              <a:t> </a:t>
            </a:r>
          </a:p>
          <a:p>
            <a:pPr marL="228600" indent="44450" defTabSz="914400">
              <a:spcBef>
                <a:spcPts val="0"/>
              </a:spcBef>
              <a:buClr>
                <a:schemeClr val="accent1"/>
              </a:buClr>
              <a:buSzPct val="100000"/>
            </a:pPr>
            <a:r>
              <a:rPr lang="en-US" sz="1600" b="1" dirty="0" smtClean="0">
                <a:solidFill>
                  <a:schemeClr val="tx2"/>
                </a:solidFill>
                <a:latin typeface="Chalkboard" pitchFamily="-65" charset="0"/>
              </a:rPr>
              <a:t>(</a:t>
            </a:r>
            <a:r>
              <a:rPr lang="en-US" sz="1600" b="1" dirty="0">
                <a:solidFill>
                  <a:schemeClr val="tx2"/>
                </a:solidFill>
                <a:latin typeface="Chalkboard" pitchFamily="-65" charset="0"/>
              </a:rPr>
              <a:t>IHET </a:t>
            </a:r>
            <a:r>
              <a:rPr lang="en-US" sz="1600" b="1" dirty="0" smtClean="0">
                <a:solidFill>
                  <a:schemeClr val="tx2"/>
                </a:solidFill>
                <a:latin typeface="Chalkboard" pitchFamily="-65" charset="0"/>
              </a:rPr>
              <a:t>- </a:t>
            </a:r>
            <a:r>
              <a:rPr lang="en-US" sz="1600" b="1" dirty="0">
                <a:solidFill>
                  <a:schemeClr val="tx2"/>
                </a:solidFill>
                <a:latin typeface="Chalkboard" pitchFamily="-65" charset="0"/>
              </a:rPr>
              <a:t>Tunis)</a:t>
            </a:r>
            <a:endParaRPr lang="en-US" sz="2000" b="1" dirty="0">
              <a:solidFill>
                <a:schemeClr val="tx2"/>
              </a:solidFill>
              <a:latin typeface="Chalkboard" pitchFamily="-65" charset="0"/>
            </a:endParaRPr>
          </a:p>
          <a:p>
            <a:pPr marL="273050" indent="-273050" defTabSz="914400">
              <a:spcBef>
                <a:spcPts val="1800"/>
              </a:spcBef>
              <a:buClr>
                <a:schemeClr val="accent1"/>
              </a:buClr>
              <a:buSzPct val="100000"/>
              <a:buFont typeface="Wingdings 2" pitchFamily="-65" charset="2"/>
              <a:buChar char="¡"/>
            </a:pPr>
            <a:r>
              <a:rPr lang="en-US" dirty="0">
                <a:solidFill>
                  <a:schemeClr val="tx2"/>
                </a:solidFill>
                <a:latin typeface="Chalkboard" pitchFamily="-65" charset="0"/>
              </a:rPr>
              <a:t>Olfa </a:t>
            </a:r>
            <a:r>
              <a:rPr lang="en-US" cap="all" dirty="0" smtClean="0">
                <a:solidFill>
                  <a:schemeClr val="tx2"/>
                </a:solidFill>
                <a:latin typeface="Chalkboard" pitchFamily="-65" charset="0"/>
              </a:rPr>
              <a:t>Marrakchi </a:t>
            </a:r>
            <a:r>
              <a:rPr lang="en-US" cap="all" dirty="0" err="1" smtClean="0">
                <a:solidFill>
                  <a:schemeClr val="tx2"/>
                </a:solidFill>
                <a:latin typeface="Chalkboard" pitchFamily="-65" charset="0"/>
              </a:rPr>
              <a:t>Darghouth</a:t>
            </a:r>
            <a:r>
              <a:rPr lang="en-US" cap="all" dirty="0" smtClean="0">
                <a:solidFill>
                  <a:schemeClr val="tx2"/>
                </a:solidFill>
                <a:latin typeface="Chalkboard" pitchFamily="-65" charset="0"/>
              </a:rPr>
              <a:t> </a:t>
            </a:r>
          </a:p>
          <a:p>
            <a:pPr marL="228600" indent="44450" defTabSz="914400">
              <a:spcBef>
                <a:spcPts val="0"/>
              </a:spcBef>
              <a:buClr>
                <a:schemeClr val="accent1"/>
              </a:buClr>
              <a:buSzPct val="100000"/>
            </a:pPr>
            <a:r>
              <a:rPr lang="en-US" sz="1600" b="1" dirty="0" smtClean="0">
                <a:solidFill>
                  <a:schemeClr val="tx2"/>
                </a:solidFill>
                <a:latin typeface="Chalkboard" pitchFamily="-65" charset="0"/>
              </a:rPr>
              <a:t>(</a:t>
            </a:r>
            <a:r>
              <a:rPr lang="en-US" sz="1600" b="1" dirty="0" err="1">
                <a:solidFill>
                  <a:schemeClr val="tx2"/>
                </a:solidFill>
                <a:latin typeface="Chalkboard" pitchFamily="-65" charset="0"/>
              </a:rPr>
              <a:t>Faculté</a:t>
            </a:r>
            <a:r>
              <a:rPr lang="en-US" sz="1600" b="1" dirty="0">
                <a:solidFill>
                  <a:schemeClr val="tx2"/>
                </a:solidFill>
                <a:latin typeface="Chalkboard" pitchFamily="-65" charset="0"/>
              </a:rPr>
              <a:t> de </a:t>
            </a:r>
            <a:r>
              <a:rPr lang="en-US" sz="1600" b="1" dirty="0" err="1" smtClean="0">
                <a:solidFill>
                  <a:schemeClr val="tx2"/>
                </a:solidFill>
                <a:latin typeface="Chalkboard" pitchFamily="-65" charset="0"/>
              </a:rPr>
              <a:t>Médecine</a:t>
            </a:r>
            <a:r>
              <a:rPr lang="en-US" sz="1600" b="1" dirty="0" smtClean="0">
                <a:solidFill>
                  <a:schemeClr val="tx2"/>
                </a:solidFill>
                <a:latin typeface="Chalkboard" pitchFamily="-65" charset="0"/>
              </a:rPr>
              <a:t> - Tunis</a:t>
            </a:r>
            <a:r>
              <a:rPr lang="en-US" sz="1600" b="1" dirty="0">
                <a:solidFill>
                  <a:schemeClr val="tx2"/>
                </a:solidFill>
                <a:latin typeface="Chalkboard" pitchFamily="-65" charset="0"/>
              </a:rPr>
              <a:t>) </a:t>
            </a:r>
            <a:endParaRPr lang="en-US" sz="2000" b="1" dirty="0">
              <a:solidFill>
                <a:schemeClr val="tx2"/>
              </a:solidFill>
              <a:latin typeface="Chalkboard" pitchFamily="-65" charset="0"/>
            </a:endParaRPr>
          </a:p>
          <a:p>
            <a:pPr marL="273050" indent="-273050" defTabSz="914400">
              <a:spcBef>
                <a:spcPts val="1800"/>
              </a:spcBef>
              <a:buClr>
                <a:schemeClr val="accent1"/>
              </a:buClr>
              <a:buSzPct val="100000"/>
              <a:buFont typeface="Wingdings 2" pitchFamily="-65" charset="2"/>
              <a:buChar char="¡"/>
            </a:pPr>
            <a:r>
              <a:rPr lang="en-US" dirty="0">
                <a:solidFill>
                  <a:schemeClr val="tx2"/>
                </a:solidFill>
                <a:latin typeface="Chalkboard" pitchFamily="-65" charset="0"/>
              </a:rPr>
              <a:t>Myriam </a:t>
            </a:r>
            <a:r>
              <a:rPr lang="en-US" cap="all" dirty="0">
                <a:solidFill>
                  <a:schemeClr val="tx2"/>
                </a:solidFill>
                <a:latin typeface="Chalkboard" pitchFamily="-65" charset="0"/>
              </a:rPr>
              <a:t>Trabelsi </a:t>
            </a:r>
            <a:r>
              <a:rPr lang="en-US" cap="all" dirty="0" smtClean="0">
                <a:solidFill>
                  <a:schemeClr val="tx2"/>
                </a:solidFill>
                <a:latin typeface="Chalkboard" pitchFamily="-65" charset="0"/>
              </a:rPr>
              <a:t>Gharbi </a:t>
            </a:r>
          </a:p>
          <a:p>
            <a:pPr marL="228600" indent="44450" defTabSz="914400">
              <a:spcBef>
                <a:spcPts val="0"/>
              </a:spcBef>
              <a:buClr>
                <a:schemeClr val="accent1"/>
              </a:buClr>
              <a:buSzPct val="100000"/>
            </a:pPr>
            <a:r>
              <a:rPr lang="en-US" sz="1600" b="1" dirty="0" smtClean="0">
                <a:solidFill>
                  <a:schemeClr val="tx2"/>
                </a:solidFill>
                <a:latin typeface="Chalkboard" pitchFamily="-65" charset="0"/>
              </a:rPr>
              <a:t>(ISCC - Bizerte</a:t>
            </a:r>
            <a:r>
              <a:rPr lang="en-US" sz="1600" b="1" dirty="0">
                <a:solidFill>
                  <a:schemeClr val="tx2"/>
                </a:solidFill>
                <a:latin typeface="Chalkboard" pitchFamily="-65" charset="0"/>
              </a:rPr>
              <a:t>)</a:t>
            </a:r>
            <a:endParaRPr lang="en-US" sz="2000" b="1" dirty="0">
              <a:solidFill>
                <a:schemeClr val="tx2"/>
              </a:solidFill>
              <a:latin typeface="Chalkboard" pitchFamily="-65" charset="0"/>
            </a:endParaRPr>
          </a:p>
          <a:p>
            <a:pPr marL="273050" indent="-273050" defTabSz="914400">
              <a:spcBef>
                <a:spcPts val="1800"/>
              </a:spcBef>
              <a:buClr>
                <a:schemeClr val="accent1"/>
              </a:buClr>
              <a:buSzPct val="100000"/>
              <a:buFont typeface="Wingdings 2" pitchFamily="-65" charset="2"/>
              <a:buChar char="¡"/>
            </a:pPr>
            <a:r>
              <a:rPr lang="en-US" dirty="0">
                <a:solidFill>
                  <a:schemeClr val="tx2"/>
                </a:solidFill>
                <a:latin typeface="Chalkboard" pitchFamily="-65" charset="0"/>
              </a:rPr>
              <a:t>Dajla </a:t>
            </a:r>
            <a:r>
              <a:rPr lang="en-US" cap="all" dirty="0" err="1" smtClean="0">
                <a:solidFill>
                  <a:schemeClr val="tx2"/>
                </a:solidFill>
                <a:latin typeface="Chalkboard" pitchFamily="-65" charset="0"/>
              </a:rPr>
              <a:t>Zghal</a:t>
            </a:r>
            <a:r>
              <a:rPr lang="en-US" cap="all" dirty="0" smtClean="0">
                <a:solidFill>
                  <a:schemeClr val="tx2"/>
                </a:solidFill>
                <a:latin typeface="Chalkboard" pitchFamily="-65" charset="0"/>
              </a:rPr>
              <a:t> </a:t>
            </a:r>
            <a:r>
              <a:rPr lang="en-US" cap="all" dirty="0" err="1" smtClean="0">
                <a:solidFill>
                  <a:schemeClr val="tx2"/>
                </a:solidFill>
                <a:latin typeface="Chalkboard" pitchFamily="-65" charset="0"/>
              </a:rPr>
              <a:t>Bouhaha</a:t>
            </a:r>
            <a:r>
              <a:rPr lang="en-US" cap="all" dirty="0" smtClean="0">
                <a:solidFill>
                  <a:schemeClr val="tx2"/>
                </a:solidFill>
                <a:latin typeface="Chalkboard" pitchFamily="-65" charset="0"/>
              </a:rPr>
              <a:t> </a:t>
            </a:r>
          </a:p>
          <a:p>
            <a:pPr marL="228600" indent="44450" defTabSz="914400">
              <a:spcBef>
                <a:spcPts val="0"/>
              </a:spcBef>
              <a:buClr>
                <a:schemeClr val="accent1"/>
              </a:buClr>
              <a:buSzPct val="100000"/>
            </a:pPr>
            <a:r>
              <a:rPr lang="en-US" sz="1600" b="1" dirty="0" smtClean="0">
                <a:solidFill>
                  <a:schemeClr val="tx2"/>
                </a:solidFill>
                <a:latin typeface="Chalkboard" pitchFamily="-65" charset="0"/>
              </a:rPr>
              <a:t>(ESSEC - Tunis)</a:t>
            </a:r>
            <a:endParaRPr lang="en-US" sz="2000" b="1" dirty="0">
              <a:solidFill>
                <a:schemeClr val="tx2"/>
              </a:solidFill>
              <a:latin typeface="Chalkboard" pitchFamily="-65" charset="0"/>
            </a:endParaRPr>
          </a:p>
        </p:txBody>
      </p:sp>
      <p:sp>
        <p:nvSpPr>
          <p:cNvPr id="6" name="ZoneTexte 9"/>
          <p:cNvSpPr txBox="1">
            <a:spLocks noChangeArrowheads="1"/>
          </p:cNvSpPr>
          <p:nvPr/>
        </p:nvSpPr>
        <p:spPr bwMode="auto">
          <a:xfrm>
            <a:off x="7391400" y="478808"/>
            <a:ext cx="1260475" cy="1223963"/>
          </a:xfrm>
          <a:prstGeom prst="rect">
            <a:avLst/>
          </a:prstGeom>
          <a:noFill/>
          <a:ln w="38100">
            <a:solidFill>
              <a:srgbClr val="B4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800" dirty="0">
                <a:solidFill>
                  <a:schemeClr val="bg1"/>
                </a:solidFill>
                <a:latin typeface="Century Gothic" pitchFamily="-65" charset="0"/>
              </a:rPr>
              <a:t>UNI</a:t>
            </a:r>
          </a:p>
          <a:p>
            <a:pPr algn="ctr"/>
            <a:r>
              <a:rPr lang="fr-FR" sz="1300" dirty="0">
                <a:solidFill>
                  <a:schemeClr val="bg1"/>
                </a:solidFill>
                <a:latin typeface="Century Gothic" pitchFamily="-65" charset="0"/>
              </a:rPr>
              <a:t>Universitaires </a:t>
            </a:r>
            <a:r>
              <a:rPr lang="fr-FR" sz="1200" dirty="0">
                <a:solidFill>
                  <a:schemeClr val="bg1"/>
                </a:solidFill>
                <a:latin typeface="Century Gothic" pitchFamily="-65" charset="0"/>
              </a:rPr>
              <a:t>Indépendants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za">
  <a:themeElements>
    <a:clrScheme name="Plaza">
      <a:dk1>
        <a:sysClr val="windowText" lastClr="000000"/>
      </a:dk1>
      <a:lt1>
        <a:sysClr val="window" lastClr="FFFFFF"/>
      </a:lt1>
      <a:dk2>
        <a:srgbClr val="333333"/>
      </a:dk2>
      <a:lt2>
        <a:srgbClr val="CCCCCC"/>
      </a:lt2>
      <a:accent1>
        <a:srgbClr val="990000"/>
      </a:accent1>
      <a:accent2>
        <a:srgbClr val="580101"/>
      </a:accent2>
      <a:accent3>
        <a:srgbClr val="E94A00"/>
      </a:accent3>
      <a:accent4>
        <a:srgbClr val="EB8F00"/>
      </a:accent4>
      <a:accent5>
        <a:srgbClr val="A4A4A4"/>
      </a:accent5>
      <a:accent6>
        <a:srgbClr val="666666"/>
      </a:accent6>
      <a:hlink>
        <a:srgbClr val="D01010"/>
      </a:hlink>
      <a:folHlink>
        <a:srgbClr val="E6682E"/>
      </a:folHlink>
    </a:clrScheme>
    <a:fontScheme name="Plaza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laza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60000"/>
                <a:satMod val="135000"/>
              </a:schemeClr>
            </a:gs>
            <a:gs pos="100000">
              <a:schemeClr val="phClr">
                <a:tint val="10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0000"/>
                <a:satMod val="120000"/>
              </a:schemeClr>
            </a:gs>
            <a:gs pos="35000">
              <a:schemeClr val="phClr">
                <a:shade val="100000"/>
                <a:satMod val="150000"/>
              </a:schemeClr>
            </a:gs>
            <a:gs pos="70000">
              <a:schemeClr val="phClr">
                <a:tint val="100000"/>
                <a:shade val="100000"/>
                <a:satMod val="200000"/>
                <a:greenMod val="100000"/>
              </a:schemeClr>
            </a:gs>
            <a:gs pos="100000">
              <a:schemeClr val="phClr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190500" dist="63500" dir="5400000">
              <a:srgbClr val="FFFFFF">
                <a:alpha val="65000"/>
              </a:srgbClr>
            </a:innerShdw>
          </a:effectLst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 w="0" h="0" prst="relaxedInset"/>
          </a:sp3d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88900" dist="38100" dir="6600000" sx="101000" sy="101000" rotWithShape="0">
              <a:srgbClr val="000000">
                <a:alpha val="50000"/>
              </a:srgbClr>
            </a:outerShdw>
          </a:effectLst>
          <a:scene3d>
            <a:camera prst="perspectiveFront" fov="3000000"/>
            <a:lightRig rig="morning" dir="tl">
              <a:rot lat="0" lon="0" rev="1800000"/>
            </a:lightRig>
          </a:scene3d>
          <a:sp3d contourW="38100" prstMaterial="softEdge">
            <a:bevelT w="25400" h="38100"/>
            <a:contourClr>
              <a:schemeClr val="phClr">
                <a:tint val="6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Plaza.thmx</Template>
  <TotalTime>4246</TotalTime>
  <Words>3858</Words>
  <Application>Microsoft Office PowerPoint</Application>
  <PresentationFormat>Affichage à l'écran (4:3)</PresentationFormat>
  <Paragraphs>661</Paragraphs>
  <Slides>62</Slides>
  <Notes>56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62</vt:i4>
      </vt:variant>
    </vt:vector>
  </HeadingPairs>
  <TitlesOfParts>
    <vt:vector size="63" baseType="lpstr">
      <vt:lpstr>Plaza</vt:lpstr>
      <vt:lpstr>Premiers pas pour comprendre la politique</vt:lpstr>
      <vt:lpstr>Pourquoi cette conférence ?</vt:lpstr>
      <vt:lpstr>UNI ? Qui sommes-nous ? </vt:lpstr>
      <vt:lpstr>Plan de la présentation</vt:lpstr>
      <vt:lpstr>Premiers pas pour comprendre la politique</vt:lpstr>
      <vt:lpstr>Diapositive 6</vt:lpstr>
      <vt:lpstr>Qu’est-ce que la démocratie ?</vt:lpstr>
      <vt:lpstr>Diapositive 8</vt:lpstr>
      <vt:lpstr>Qu’est-ce que l’Assemblée Constituante (المجلس التأسيسي)? </vt:lpstr>
      <vt:lpstr>Qu’est-ce qu’une Constitution (الدستور) ?</vt:lpstr>
      <vt:lpstr>Qu’est-ce qu’un Etat (الدولة) ?</vt:lpstr>
      <vt:lpstr>Quels sont les pouvoirs de l’Etat ? </vt:lpstr>
      <vt:lpstr>Quels sont les différents types de régimes politiques (الأنظمة السياسية)?</vt:lpstr>
      <vt:lpstr>Comment l’Etat peut exercer le pouvoir ?</vt:lpstr>
      <vt:lpstr>Quels sont les différences entre les régimes politiques ?</vt:lpstr>
      <vt:lpstr>Diapositive 16</vt:lpstr>
      <vt:lpstr>Diapositive 17</vt:lpstr>
      <vt:lpstr>Diapositive 18</vt:lpstr>
      <vt:lpstr>Le régime d’assemblée  (النظام المجلسي)</vt:lpstr>
      <vt:lpstr>Régime d’assemblée </vt:lpstr>
      <vt:lpstr>Premiers pas pour comprendre la politique</vt:lpstr>
      <vt:lpstr>Qu’est-ce qu’un parti politique  (حــزب سياسي) ?</vt:lpstr>
      <vt:lpstr>Qu’est-ce que le monopartisme ?</vt:lpstr>
      <vt:lpstr>Qu’est-ce que le bipartisme ?</vt:lpstr>
      <vt:lpstr>Qu’est-ce que le multipartisme ?</vt:lpstr>
      <vt:lpstr>Qu’est-ce qu’un échiquier politique ?</vt:lpstr>
      <vt:lpstr>Diapositive 27</vt:lpstr>
      <vt:lpstr>LE Communisme  (الـشـيـوعية)</vt:lpstr>
      <vt:lpstr>Diapositive 29</vt:lpstr>
      <vt:lpstr>LE Libéralisme (الليبيرالية)</vt:lpstr>
      <vt:lpstr>LE NATIONALISME (القومية)</vt:lpstr>
      <vt:lpstr>Diapositive 32</vt:lpstr>
      <vt:lpstr>Diapositive 33</vt:lpstr>
      <vt:lpstr>Qu'est-ce qu'un groupe de pression (مجموعات الـظـغـط) ?</vt:lpstr>
      <vt:lpstr>Quels sont leurs modes d'action ?</vt:lpstr>
      <vt:lpstr>Exemples de structures susceptibles de jouer le rôle de groupes de pression</vt:lpstr>
      <vt:lpstr>Quelques expériences tunisiennes… L'UGTT (الإتحاد العام التونسي للشغل)</vt:lpstr>
      <vt:lpstr>Diapositive 38</vt:lpstr>
      <vt:lpstr>Quelques expériences tunisiennes… Les associations</vt:lpstr>
      <vt:lpstr>Quelques expériences tunisiennes…  Internet et les réseaux sociaux</vt:lpstr>
      <vt:lpstr>Premiers pas pour comprendre la politique</vt:lpstr>
      <vt:lpstr>Qu’est-ce que le suffrage(الانتخاب)?</vt:lpstr>
      <vt:lpstr>Qu’est-ce qu’un suffrage universel ?</vt:lpstr>
      <vt:lpstr>Que faut-il pour voter en Tunisie ?</vt:lpstr>
      <vt:lpstr>Suffrage direct ou indirect ?</vt:lpstr>
      <vt:lpstr>Qu’est-ce que l’inéligibilité  (ﻋدم التأهل للترﺷـﺢ) ? </vt:lpstr>
      <vt:lpstr>Qu’est-ce que la parité (الـتـنـاصـف) ?</vt:lpstr>
      <vt:lpstr>Les propositions de la loi électorale tunisienne pour l’élection (le 24 juillet 2011) de l’Assemblée Constituante</vt:lpstr>
      <vt:lpstr>Premiers pas pour comprendre la politique</vt:lpstr>
      <vt:lpstr>Qu’est-ce qu’un scrutin (الاقتراع) ?</vt:lpstr>
      <vt:lpstr>Qu’est-ce qu’une circonscription (دائرة إنتخابية) ?</vt:lpstr>
      <vt:lpstr>Quels sont les différents modes de scrutin (طـرق الإقـتـراع) ?</vt:lpstr>
      <vt:lpstr>Scrutin majoritaire ou scrutin proportionnel ?</vt:lpstr>
      <vt:lpstr>Scrutin majoritaire à 1 tour</vt:lpstr>
      <vt:lpstr>Scrutin majoritaire à 2 tours</vt:lpstr>
      <vt:lpstr>Scrutin proportionnel (الإقـتراع حسب الـتمثتيل الـنسبي)</vt:lpstr>
      <vt:lpstr>Scrutin proportionnel Comment attribuer les premiers sièges ?</vt:lpstr>
      <vt:lpstr>Scrutin proportionnel Comment attribuer les sièges restants ?</vt:lpstr>
      <vt:lpstr>Scrutin proportionnel au plus fort reste (أكـبـر الـبـقـايـا)</vt:lpstr>
      <vt:lpstr>Scrutin proportionnel à la plus forte moyenne (أكبر المتوسطات)</vt:lpstr>
      <vt:lpstr>Merci pour votre attention</vt:lpstr>
      <vt:lpstr>Auteurs</vt:lpstr>
    </vt:vector>
  </TitlesOfParts>
  <Company>ayay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démocratie</dc:title>
  <dc:creator>Feyrouz Ben Tanfous</dc:creator>
  <cp:lastModifiedBy>Windows User</cp:lastModifiedBy>
  <cp:revision>234</cp:revision>
  <dcterms:created xsi:type="dcterms:W3CDTF">2011-04-29T07:51:32Z</dcterms:created>
  <dcterms:modified xsi:type="dcterms:W3CDTF">2011-05-03T18:55:29Z</dcterms:modified>
</cp:coreProperties>
</file>