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70" r:id="rId2"/>
    <p:sldId id="271" r:id="rId3"/>
    <p:sldId id="272" r:id="rId4"/>
    <p:sldId id="282" r:id="rId5"/>
    <p:sldId id="295" r:id="rId6"/>
    <p:sldId id="281" r:id="rId7"/>
    <p:sldId id="273" r:id="rId8"/>
    <p:sldId id="256" r:id="rId9"/>
    <p:sldId id="257" r:id="rId10"/>
    <p:sldId id="258" r:id="rId11"/>
    <p:sldId id="260" r:id="rId12"/>
    <p:sldId id="275" r:id="rId13"/>
    <p:sldId id="276" r:id="rId14"/>
    <p:sldId id="263" r:id="rId15"/>
    <p:sldId id="277" r:id="rId16"/>
    <p:sldId id="264" r:id="rId17"/>
    <p:sldId id="265" r:id="rId18"/>
    <p:sldId id="292" r:id="rId19"/>
    <p:sldId id="278" r:id="rId20"/>
    <p:sldId id="280" r:id="rId21"/>
    <p:sldId id="279" r:id="rId22"/>
    <p:sldId id="289" r:id="rId23"/>
    <p:sldId id="290" r:id="rId24"/>
    <p:sldId id="294" r:id="rId25"/>
    <p:sldId id="288" r:id="rId26"/>
    <p:sldId id="286" r:id="rId27"/>
    <p:sldId id="297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3" d="100"/>
          <a:sy n="63" d="100"/>
        </p:scale>
        <p:origin x="-4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76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428A0B-730C-4414-994A-435B2D7A83B4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418D1846-37B5-4D73-A1AF-94C5EFE3A7F2}">
      <dgm:prSet phldrT="[Texte]"/>
      <dgm:spPr/>
      <dgm:t>
        <a:bodyPr/>
        <a:lstStyle/>
        <a:p>
          <a:r>
            <a:rPr lang="fr-FR" dirty="0" smtClean="0"/>
            <a:t>coût d’achat {Prix d’achat+Frais d’approvisionnement}</a:t>
          </a:r>
          <a:endParaRPr lang="fr-FR" dirty="0"/>
        </a:p>
      </dgm:t>
    </dgm:pt>
    <dgm:pt modelId="{E18DF2E1-20E1-495C-A848-57536D020E3D}" type="parTrans" cxnId="{791FD274-8CEF-4966-AAB1-25B520837C63}">
      <dgm:prSet/>
      <dgm:spPr/>
      <dgm:t>
        <a:bodyPr/>
        <a:lstStyle/>
        <a:p>
          <a:endParaRPr lang="fr-FR"/>
        </a:p>
      </dgm:t>
    </dgm:pt>
    <dgm:pt modelId="{5E37D67D-3509-425C-8176-6A0788273E30}" type="sibTrans" cxnId="{791FD274-8CEF-4966-AAB1-25B520837C63}">
      <dgm:prSet/>
      <dgm:spPr/>
      <dgm:t>
        <a:bodyPr/>
        <a:lstStyle/>
        <a:p>
          <a:endParaRPr lang="fr-FR" dirty="0"/>
        </a:p>
      </dgm:t>
    </dgm:pt>
    <dgm:pt modelId="{BD658E52-503C-4F78-8E74-25B2A27161C3}">
      <dgm:prSet phldrT="[Texte]"/>
      <dgm:spPr/>
      <dgm:t>
        <a:bodyPr/>
        <a:lstStyle/>
        <a:p>
          <a:r>
            <a:rPr lang="fr-FR" dirty="0" smtClean="0"/>
            <a:t>Coût de revient de la marchandise vendue</a:t>
          </a:r>
          <a:endParaRPr lang="fr-FR" dirty="0"/>
        </a:p>
      </dgm:t>
    </dgm:pt>
    <dgm:pt modelId="{982C21A0-165B-4F8E-AD70-4631C48D28C9}" type="parTrans" cxnId="{9477CAB1-EC1D-4496-9534-D0B4B15ABC75}">
      <dgm:prSet/>
      <dgm:spPr/>
      <dgm:t>
        <a:bodyPr/>
        <a:lstStyle/>
        <a:p>
          <a:endParaRPr lang="fr-FR"/>
        </a:p>
      </dgm:t>
    </dgm:pt>
    <dgm:pt modelId="{AEBA5EB5-3BD6-48F7-A150-C663E522C387}" type="sibTrans" cxnId="{9477CAB1-EC1D-4496-9534-D0B4B15ABC75}">
      <dgm:prSet/>
      <dgm:spPr/>
      <dgm:t>
        <a:bodyPr/>
        <a:lstStyle/>
        <a:p>
          <a:endParaRPr lang="fr-FR"/>
        </a:p>
      </dgm:t>
    </dgm:pt>
    <dgm:pt modelId="{F43965E1-5ABB-42CF-BF27-B7FE1ABBEF35}">
      <dgm:prSet phldrT="[Texte]"/>
      <dgm:spPr/>
      <dgm:t>
        <a:bodyPr/>
        <a:lstStyle/>
        <a:p>
          <a:r>
            <a:rPr lang="fr-FR" dirty="0" smtClean="0"/>
            <a:t>coûts de distribution { préparation de la vente+ Promotion de la vente + Exécution de la vente et les action après la vente}.</a:t>
          </a:r>
          <a:endParaRPr lang="fr-FR" dirty="0"/>
        </a:p>
      </dgm:t>
    </dgm:pt>
    <dgm:pt modelId="{E02CA691-000C-408E-BBCF-AD183DC79BC9}" type="parTrans" cxnId="{4A3EB834-AEA7-4A34-9509-A2BC31F32B1D}">
      <dgm:prSet/>
      <dgm:spPr/>
      <dgm:t>
        <a:bodyPr/>
        <a:lstStyle/>
        <a:p>
          <a:endParaRPr lang="fr-FR"/>
        </a:p>
      </dgm:t>
    </dgm:pt>
    <dgm:pt modelId="{F869BCE1-253A-46D7-B523-E29F6922AEDC}" type="sibTrans" cxnId="{4A3EB834-AEA7-4A34-9509-A2BC31F32B1D}">
      <dgm:prSet/>
      <dgm:spPr/>
      <dgm:t>
        <a:bodyPr/>
        <a:lstStyle/>
        <a:p>
          <a:endParaRPr lang="fr-FR" dirty="0"/>
        </a:p>
      </dgm:t>
    </dgm:pt>
    <dgm:pt modelId="{4C391D3E-7736-4D6A-B13D-DE72582629CB}" type="pres">
      <dgm:prSet presAssocID="{3C428A0B-730C-4414-994A-435B2D7A83B4}" presName="Name0" presStyleCnt="0">
        <dgm:presLayoutVars>
          <dgm:dir/>
          <dgm:resizeHandles val="exact"/>
        </dgm:presLayoutVars>
      </dgm:prSet>
      <dgm:spPr/>
    </dgm:pt>
    <dgm:pt modelId="{31D9FD98-C253-493B-BF06-C27CAC9E46B8}" type="pres">
      <dgm:prSet presAssocID="{3C428A0B-730C-4414-994A-435B2D7A83B4}" presName="vNodes" presStyleCnt="0"/>
      <dgm:spPr/>
    </dgm:pt>
    <dgm:pt modelId="{D8D156C4-579F-4A28-9671-4F68FE2C1645}" type="pres">
      <dgm:prSet presAssocID="{418D1846-37B5-4D73-A1AF-94C5EFE3A7F2}" presName="node" presStyleLbl="node1" presStyleIdx="0" presStyleCnt="3" custScaleX="364564" custScaleY="177906" custLinFactNeighborX="1" custLinFactNeighborY="-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577456-4EB2-4E3F-8938-10D45A92D5F0}" type="pres">
      <dgm:prSet presAssocID="{5E37D67D-3509-425C-8176-6A0788273E30}" presName="spacerT" presStyleCnt="0"/>
      <dgm:spPr/>
    </dgm:pt>
    <dgm:pt modelId="{3EFD9C9C-86CB-4C72-BEE8-A19FE2797C39}" type="pres">
      <dgm:prSet presAssocID="{5E37D67D-3509-425C-8176-6A0788273E30}" presName="sibTrans" presStyleLbl="sibTrans2D1" presStyleIdx="0" presStyleCnt="2"/>
      <dgm:spPr/>
      <dgm:t>
        <a:bodyPr/>
        <a:lstStyle/>
        <a:p>
          <a:endParaRPr lang="fr-FR"/>
        </a:p>
      </dgm:t>
    </dgm:pt>
    <dgm:pt modelId="{4750A910-A625-400A-980F-616046DDD10A}" type="pres">
      <dgm:prSet presAssocID="{5E37D67D-3509-425C-8176-6A0788273E30}" presName="spacerB" presStyleCnt="0"/>
      <dgm:spPr/>
    </dgm:pt>
    <dgm:pt modelId="{E9FE68DC-CF44-4A15-9222-594EAFBFE995}" type="pres">
      <dgm:prSet presAssocID="{F43965E1-5ABB-42CF-BF27-B7FE1ABBEF35}" presName="node" presStyleLbl="node1" presStyleIdx="1" presStyleCnt="3" custScaleX="364564" custScaleY="1743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79DCEF-5460-44A1-A6B0-E63B6A9A3F66}" type="pres">
      <dgm:prSet presAssocID="{3C428A0B-730C-4414-994A-435B2D7A83B4}" presName="sibTransLast" presStyleLbl="sibTrans2D1" presStyleIdx="1" presStyleCnt="2"/>
      <dgm:spPr/>
      <dgm:t>
        <a:bodyPr/>
        <a:lstStyle/>
        <a:p>
          <a:endParaRPr lang="fr-FR"/>
        </a:p>
      </dgm:t>
    </dgm:pt>
    <dgm:pt modelId="{C8DFA24C-4F2E-4A47-B91A-0F7FE14C5427}" type="pres">
      <dgm:prSet presAssocID="{3C428A0B-730C-4414-994A-435B2D7A83B4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D7C86D64-DD99-420D-9DB0-481D4AD72E94}" type="pres">
      <dgm:prSet presAssocID="{3C428A0B-730C-4414-994A-435B2D7A83B4}" presName="lastNode" presStyleLbl="node1" presStyleIdx="2" presStyleCnt="3" custScaleX="119008" custScaleY="839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E8609BC-04B4-4D83-BFB7-4E761DEF71A6}" type="presOf" srcId="{3C428A0B-730C-4414-994A-435B2D7A83B4}" destId="{4C391D3E-7736-4D6A-B13D-DE72582629CB}" srcOrd="0" destOrd="0" presId="urn:microsoft.com/office/officeart/2005/8/layout/equation2"/>
    <dgm:cxn modelId="{5E276189-893C-4B5D-8050-37053FE51AA1}" type="presOf" srcId="{BD658E52-503C-4F78-8E74-25B2A27161C3}" destId="{D7C86D64-DD99-420D-9DB0-481D4AD72E94}" srcOrd="0" destOrd="0" presId="urn:microsoft.com/office/officeart/2005/8/layout/equation2"/>
    <dgm:cxn modelId="{B4A0AB5D-D384-46A3-A583-E47059896A98}" type="presOf" srcId="{418D1846-37B5-4D73-A1AF-94C5EFE3A7F2}" destId="{D8D156C4-579F-4A28-9671-4F68FE2C1645}" srcOrd="0" destOrd="0" presId="urn:microsoft.com/office/officeart/2005/8/layout/equation2"/>
    <dgm:cxn modelId="{9477CAB1-EC1D-4496-9534-D0B4B15ABC75}" srcId="{3C428A0B-730C-4414-994A-435B2D7A83B4}" destId="{BD658E52-503C-4F78-8E74-25B2A27161C3}" srcOrd="2" destOrd="0" parTransId="{982C21A0-165B-4F8E-AD70-4631C48D28C9}" sibTransId="{AEBA5EB5-3BD6-48F7-A150-C663E522C387}"/>
    <dgm:cxn modelId="{4A3EB834-AEA7-4A34-9509-A2BC31F32B1D}" srcId="{3C428A0B-730C-4414-994A-435B2D7A83B4}" destId="{F43965E1-5ABB-42CF-BF27-B7FE1ABBEF35}" srcOrd="1" destOrd="0" parTransId="{E02CA691-000C-408E-BBCF-AD183DC79BC9}" sibTransId="{F869BCE1-253A-46D7-B523-E29F6922AEDC}"/>
    <dgm:cxn modelId="{EE881395-DDC9-4B74-BD51-B2250C22A965}" type="presOf" srcId="{5E37D67D-3509-425C-8176-6A0788273E30}" destId="{3EFD9C9C-86CB-4C72-BEE8-A19FE2797C39}" srcOrd="0" destOrd="0" presId="urn:microsoft.com/office/officeart/2005/8/layout/equation2"/>
    <dgm:cxn modelId="{791FD274-8CEF-4966-AAB1-25B520837C63}" srcId="{3C428A0B-730C-4414-994A-435B2D7A83B4}" destId="{418D1846-37B5-4D73-A1AF-94C5EFE3A7F2}" srcOrd="0" destOrd="0" parTransId="{E18DF2E1-20E1-495C-A848-57536D020E3D}" sibTransId="{5E37D67D-3509-425C-8176-6A0788273E30}"/>
    <dgm:cxn modelId="{205D9AE0-18E7-4756-A894-812941C102E8}" type="presOf" srcId="{F43965E1-5ABB-42CF-BF27-B7FE1ABBEF35}" destId="{E9FE68DC-CF44-4A15-9222-594EAFBFE995}" srcOrd="0" destOrd="0" presId="urn:microsoft.com/office/officeart/2005/8/layout/equation2"/>
    <dgm:cxn modelId="{5D3A9C3B-81F1-470E-8D0F-55BCC17EBD41}" type="presOf" srcId="{F869BCE1-253A-46D7-B523-E29F6922AEDC}" destId="{8F79DCEF-5460-44A1-A6B0-E63B6A9A3F66}" srcOrd="0" destOrd="0" presId="urn:microsoft.com/office/officeart/2005/8/layout/equation2"/>
    <dgm:cxn modelId="{AB6071CB-DC05-4AFC-829A-8288901BD066}" type="presOf" srcId="{F869BCE1-253A-46D7-B523-E29F6922AEDC}" destId="{C8DFA24C-4F2E-4A47-B91A-0F7FE14C5427}" srcOrd="1" destOrd="0" presId="urn:microsoft.com/office/officeart/2005/8/layout/equation2"/>
    <dgm:cxn modelId="{F3C0A8BE-3918-4D41-BE0C-7806E08A3ABA}" type="presParOf" srcId="{4C391D3E-7736-4D6A-B13D-DE72582629CB}" destId="{31D9FD98-C253-493B-BF06-C27CAC9E46B8}" srcOrd="0" destOrd="0" presId="urn:microsoft.com/office/officeart/2005/8/layout/equation2"/>
    <dgm:cxn modelId="{DD8FDB40-2BB2-4671-BF98-96E8D39D2F7F}" type="presParOf" srcId="{31D9FD98-C253-493B-BF06-C27CAC9E46B8}" destId="{D8D156C4-579F-4A28-9671-4F68FE2C1645}" srcOrd="0" destOrd="0" presId="urn:microsoft.com/office/officeart/2005/8/layout/equation2"/>
    <dgm:cxn modelId="{20AB429C-5039-4C1F-A253-981436165C1F}" type="presParOf" srcId="{31D9FD98-C253-493B-BF06-C27CAC9E46B8}" destId="{94577456-4EB2-4E3F-8938-10D45A92D5F0}" srcOrd="1" destOrd="0" presId="urn:microsoft.com/office/officeart/2005/8/layout/equation2"/>
    <dgm:cxn modelId="{39CCB61F-FB12-485B-8FC2-6F1B528E6DA8}" type="presParOf" srcId="{31D9FD98-C253-493B-BF06-C27CAC9E46B8}" destId="{3EFD9C9C-86CB-4C72-BEE8-A19FE2797C39}" srcOrd="2" destOrd="0" presId="urn:microsoft.com/office/officeart/2005/8/layout/equation2"/>
    <dgm:cxn modelId="{6EC55363-327C-45F2-9FE7-C1D4FE3E2FB8}" type="presParOf" srcId="{31D9FD98-C253-493B-BF06-C27CAC9E46B8}" destId="{4750A910-A625-400A-980F-616046DDD10A}" srcOrd="3" destOrd="0" presId="urn:microsoft.com/office/officeart/2005/8/layout/equation2"/>
    <dgm:cxn modelId="{359DCD9E-4CF7-4397-B159-FA1F865A9C1B}" type="presParOf" srcId="{31D9FD98-C253-493B-BF06-C27CAC9E46B8}" destId="{E9FE68DC-CF44-4A15-9222-594EAFBFE995}" srcOrd="4" destOrd="0" presId="urn:microsoft.com/office/officeart/2005/8/layout/equation2"/>
    <dgm:cxn modelId="{77CF30C2-55E1-4F30-B436-7515C8E179C2}" type="presParOf" srcId="{4C391D3E-7736-4D6A-B13D-DE72582629CB}" destId="{8F79DCEF-5460-44A1-A6B0-E63B6A9A3F66}" srcOrd="1" destOrd="0" presId="urn:microsoft.com/office/officeart/2005/8/layout/equation2"/>
    <dgm:cxn modelId="{743242E0-649D-4A65-9FC1-0414D5CAB7CF}" type="presParOf" srcId="{8F79DCEF-5460-44A1-A6B0-E63B6A9A3F66}" destId="{C8DFA24C-4F2E-4A47-B91A-0F7FE14C5427}" srcOrd="0" destOrd="0" presId="urn:microsoft.com/office/officeart/2005/8/layout/equation2"/>
    <dgm:cxn modelId="{D717677C-7A3B-40F7-82B1-3F181CF1EE05}" type="presParOf" srcId="{4C391D3E-7736-4D6A-B13D-DE72582629CB}" destId="{D7C86D64-DD99-420D-9DB0-481D4AD72E9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F5A37B-3C45-4552-BD46-B2BA5B2E480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EB9F9C2B-EA4C-4AE6-B6C6-C7D3647BC36E}">
      <dgm:prSet phldrT="[Texte]"/>
      <dgm:spPr/>
      <dgm:t>
        <a:bodyPr/>
        <a:lstStyle/>
        <a:p>
          <a:r>
            <a:rPr lang="fr-FR" b="1" dirty="0" smtClean="0"/>
            <a:t>coût d’achat des matières utilisées{Prix d’achat+ Frais accessoires d’achat + Frais d’approvisionnement} </a:t>
          </a:r>
          <a:endParaRPr lang="fr-FR" b="1" dirty="0"/>
        </a:p>
      </dgm:t>
    </dgm:pt>
    <dgm:pt modelId="{105C8846-D281-4923-824A-D0148471673F}" type="parTrans" cxnId="{2F8A13E3-3BB9-442A-ACC4-51449240A5F0}">
      <dgm:prSet/>
      <dgm:spPr/>
      <dgm:t>
        <a:bodyPr/>
        <a:lstStyle/>
        <a:p>
          <a:endParaRPr lang="fr-FR"/>
        </a:p>
      </dgm:t>
    </dgm:pt>
    <dgm:pt modelId="{4C11F255-4B7D-4007-9FE6-41113A0A3C4A}" type="sibTrans" cxnId="{2F8A13E3-3BB9-442A-ACC4-51449240A5F0}">
      <dgm:prSet/>
      <dgm:spPr/>
      <dgm:t>
        <a:bodyPr/>
        <a:lstStyle/>
        <a:p>
          <a:endParaRPr lang="fr-FR" dirty="0"/>
        </a:p>
      </dgm:t>
    </dgm:pt>
    <dgm:pt modelId="{CF3FC6F8-0453-4A7B-8AF6-9C4F070E8077}">
      <dgm:prSet phldrT="[Texte]"/>
      <dgm:spPr/>
      <dgm:t>
        <a:bodyPr/>
        <a:lstStyle/>
        <a:p>
          <a:r>
            <a:rPr lang="fr-FR" b="1" dirty="0" smtClean="0"/>
            <a:t>coûts de distribution { préparation de la vente+ Promotion de la vente + Exécution de la vente et les action après la vente}</a:t>
          </a:r>
          <a:endParaRPr lang="fr-FR" b="1" dirty="0"/>
        </a:p>
      </dgm:t>
    </dgm:pt>
    <dgm:pt modelId="{2DB409D1-7E29-4778-A1B8-4915FD947175}" type="parTrans" cxnId="{794B1A37-7550-4F3C-BE76-C68696D32146}">
      <dgm:prSet/>
      <dgm:spPr/>
      <dgm:t>
        <a:bodyPr/>
        <a:lstStyle/>
        <a:p>
          <a:endParaRPr lang="fr-FR"/>
        </a:p>
      </dgm:t>
    </dgm:pt>
    <dgm:pt modelId="{2F1271E6-4AC8-4DBB-898D-E08B2D7D8AC9}" type="sibTrans" cxnId="{794B1A37-7550-4F3C-BE76-C68696D32146}">
      <dgm:prSet/>
      <dgm:spPr/>
      <dgm:t>
        <a:bodyPr/>
        <a:lstStyle/>
        <a:p>
          <a:endParaRPr lang="fr-FR" dirty="0"/>
        </a:p>
      </dgm:t>
    </dgm:pt>
    <dgm:pt modelId="{F3D404FB-E65B-41CA-B1F7-2FBB19C69FB7}">
      <dgm:prSet phldrT="[Texte]"/>
      <dgm:spPr/>
      <dgm:t>
        <a:bodyPr/>
        <a:lstStyle/>
        <a:p>
          <a:r>
            <a:rPr lang="fr-FR" dirty="0" smtClean="0"/>
            <a:t>coût de revient de produits vendues</a:t>
          </a:r>
          <a:endParaRPr lang="fr-FR" dirty="0"/>
        </a:p>
      </dgm:t>
    </dgm:pt>
    <dgm:pt modelId="{D4217714-267A-4001-9886-A342B85E6CCE}" type="parTrans" cxnId="{FB04AEA8-1D08-491A-B7B5-EA92479A8EA7}">
      <dgm:prSet/>
      <dgm:spPr/>
      <dgm:t>
        <a:bodyPr/>
        <a:lstStyle/>
        <a:p>
          <a:endParaRPr lang="fr-FR"/>
        </a:p>
      </dgm:t>
    </dgm:pt>
    <dgm:pt modelId="{FFF85C2D-72C5-45A3-BFE4-276AC44FFE50}" type="sibTrans" cxnId="{FB04AEA8-1D08-491A-B7B5-EA92479A8EA7}">
      <dgm:prSet/>
      <dgm:spPr/>
      <dgm:t>
        <a:bodyPr/>
        <a:lstStyle/>
        <a:p>
          <a:endParaRPr lang="fr-FR"/>
        </a:p>
      </dgm:t>
    </dgm:pt>
    <dgm:pt modelId="{8B72A95F-621A-41FA-A416-02201980F901}">
      <dgm:prSet phldrT="[Texte]"/>
      <dgm:spPr/>
      <dgm:t>
        <a:bodyPr/>
        <a:lstStyle/>
        <a:p>
          <a:r>
            <a:rPr lang="fr-FR" b="1" dirty="0" smtClean="0"/>
            <a:t>coût de production {charges de fabrication}</a:t>
          </a:r>
          <a:endParaRPr lang="fr-FR" b="1" dirty="0"/>
        </a:p>
      </dgm:t>
    </dgm:pt>
    <dgm:pt modelId="{D88BD7B0-412E-4DBD-BB10-768F47F2AEA1}" type="parTrans" cxnId="{3DE5C0EA-D208-4C34-8562-15624E8BAB94}">
      <dgm:prSet/>
      <dgm:spPr/>
      <dgm:t>
        <a:bodyPr/>
        <a:lstStyle/>
        <a:p>
          <a:endParaRPr lang="fr-FR"/>
        </a:p>
      </dgm:t>
    </dgm:pt>
    <dgm:pt modelId="{10F9028C-D74D-46F6-98C6-BFA4AC877BF7}" type="sibTrans" cxnId="{3DE5C0EA-D208-4C34-8562-15624E8BAB94}">
      <dgm:prSet/>
      <dgm:spPr/>
      <dgm:t>
        <a:bodyPr/>
        <a:lstStyle/>
        <a:p>
          <a:endParaRPr lang="fr-FR" dirty="0"/>
        </a:p>
      </dgm:t>
    </dgm:pt>
    <dgm:pt modelId="{934B7C79-0605-4846-9A8D-AEF1C366ECE9}" type="pres">
      <dgm:prSet presAssocID="{ECF5A37B-3C45-4552-BD46-B2BA5B2E480B}" presName="Name0" presStyleCnt="0">
        <dgm:presLayoutVars>
          <dgm:dir/>
          <dgm:resizeHandles val="exact"/>
        </dgm:presLayoutVars>
      </dgm:prSet>
      <dgm:spPr/>
    </dgm:pt>
    <dgm:pt modelId="{E1593A0D-6B35-49ED-9143-2E817E694E85}" type="pres">
      <dgm:prSet presAssocID="{ECF5A37B-3C45-4552-BD46-B2BA5B2E480B}" presName="vNodes" presStyleCnt="0"/>
      <dgm:spPr/>
    </dgm:pt>
    <dgm:pt modelId="{F347E12A-8428-46D5-BC58-6EB94D6FA8DA}" type="pres">
      <dgm:prSet presAssocID="{EB9F9C2B-EA4C-4AE6-B6C6-C7D3647BC36E}" presName="node" presStyleLbl="node1" presStyleIdx="0" presStyleCnt="4" custScaleX="3759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79CFD6-62FE-4ABD-8621-B2F907BA8145}" type="pres">
      <dgm:prSet presAssocID="{4C11F255-4B7D-4007-9FE6-41113A0A3C4A}" presName="spacerT" presStyleCnt="0"/>
      <dgm:spPr/>
    </dgm:pt>
    <dgm:pt modelId="{87F6FFAF-D714-4356-B036-9A998F79B326}" type="pres">
      <dgm:prSet presAssocID="{4C11F255-4B7D-4007-9FE6-41113A0A3C4A}" presName="sibTrans" presStyleLbl="sibTrans2D1" presStyleIdx="0" presStyleCnt="3"/>
      <dgm:spPr/>
      <dgm:t>
        <a:bodyPr/>
        <a:lstStyle/>
        <a:p>
          <a:endParaRPr lang="fr-FR"/>
        </a:p>
      </dgm:t>
    </dgm:pt>
    <dgm:pt modelId="{16E23962-7744-4634-85BE-68F06C83D852}" type="pres">
      <dgm:prSet presAssocID="{4C11F255-4B7D-4007-9FE6-41113A0A3C4A}" presName="spacerB" presStyleCnt="0"/>
      <dgm:spPr/>
    </dgm:pt>
    <dgm:pt modelId="{76B276A6-AFD7-4388-B751-EAEBED4C87CC}" type="pres">
      <dgm:prSet presAssocID="{8B72A95F-621A-41FA-A416-02201980F901}" presName="node" presStyleLbl="node1" presStyleIdx="1" presStyleCnt="4" custScaleX="3759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5A3FE1-E681-4AAC-B664-4ACD3B3C9775}" type="pres">
      <dgm:prSet presAssocID="{10F9028C-D74D-46F6-98C6-BFA4AC877BF7}" presName="spacerT" presStyleCnt="0"/>
      <dgm:spPr/>
    </dgm:pt>
    <dgm:pt modelId="{8B45B046-7048-44C3-B663-9D1B723C1B79}" type="pres">
      <dgm:prSet presAssocID="{10F9028C-D74D-46F6-98C6-BFA4AC877BF7}" presName="sibTrans" presStyleLbl="sibTrans2D1" presStyleIdx="1" presStyleCnt="3"/>
      <dgm:spPr/>
      <dgm:t>
        <a:bodyPr/>
        <a:lstStyle/>
        <a:p>
          <a:endParaRPr lang="fr-FR"/>
        </a:p>
      </dgm:t>
    </dgm:pt>
    <dgm:pt modelId="{A923D1AF-917B-45B4-995B-83CD471B4915}" type="pres">
      <dgm:prSet presAssocID="{10F9028C-D74D-46F6-98C6-BFA4AC877BF7}" presName="spacerB" presStyleCnt="0"/>
      <dgm:spPr/>
    </dgm:pt>
    <dgm:pt modelId="{F148C67A-78AB-49F7-9BF6-51D06EA99AC1}" type="pres">
      <dgm:prSet presAssocID="{CF3FC6F8-0453-4A7B-8AF6-9C4F070E8077}" presName="node" presStyleLbl="node1" presStyleIdx="2" presStyleCnt="4" custScaleX="3527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D9BF42-1FCD-40F2-8B22-3F5F31F5E0C5}" type="pres">
      <dgm:prSet presAssocID="{ECF5A37B-3C45-4552-BD46-B2BA5B2E480B}" presName="sibTransLast" presStyleLbl="sibTrans2D1" presStyleIdx="2" presStyleCnt="3"/>
      <dgm:spPr/>
      <dgm:t>
        <a:bodyPr/>
        <a:lstStyle/>
        <a:p>
          <a:endParaRPr lang="fr-FR"/>
        </a:p>
      </dgm:t>
    </dgm:pt>
    <dgm:pt modelId="{BACA409C-BAB5-4BDA-AF83-6EFDB4E38E0C}" type="pres">
      <dgm:prSet presAssocID="{ECF5A37B-3C45-4552-BD46-B2BA5B2E480B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4A473229-1799-421B-A04F-4ACAF6B28A02}" type="pres">
      <dgm:prSet presAssocID="{ECF5A37B-3C45-4552-BD46-B2BA5B2E480B}" presName="lastNode" presStyleLbl="node1" presStyleIdx="3" presStyleCnt="4" custScaleY="564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4235D46-3351-4891-9BB2-E3364040FE52}" type="presOf" srcId="{EB9F9C2B-EA4C-4AE6-B6C6-C7D3647BC36E}" destId="{F347E12A-8428-46D5-BC58-6EB94D6FA8DA}" srcOrd="0" destOrd="0" presId="urn:microsoft.com/office/officeart/2005/8/layout/equation2"/>
    <dgm:cxn modelId="{B9F58F39-68BA-4B21-BCD9-3AB3A19CA1FA}" type="presOf" srcId="{CF3FC6F8-0453-4A7B-8AF6-9C4F070E8077}" destId="{F148C67A-78AB-49F7-9BF6-51D06EA99AC1}" srcOrd="0" destOrd="0" presId="urn:microsoft.com/office/officeart/2005/8/layout/equation2"/>
    <dgm:cxn modelId="{794B1A37-7550-4F3C-BE76-C68696D32146}" srcId="{ECF5A37B-3C45-4552-BD46-B2BA5B2E480B}" destId="{CF3FC6F8-0453-4A7B-8AF6-9C4F070E8077}" srcOrd="2" destOrd="0" parTransId="{2DB409D1-7E29-4778-A1B8-4915FD947175}" sibTransId="{2F1271E6-4AC8-4DBB-898D-E08B2D7D8AC9}"/>
    <dgm:cxn modelId="{FB04AEA8-1D08-491A-B7B5-EA92479A8EA7}" srcId="{ECF5A37B-3C45-4552-BD46-B2BA5B2E480B}" destId="{F3D404FB-E65B-41CA-B1F7-2FBB19C69FB7}" srcOrd="3" destOrd="0" parTransId="{D4217714-267A-4001-9886-A342B85E6CCE}" sibTransId="{FFF85C2D-72C5-45A3-BFE4-276AC44FFE50}"/>
    <dgm:cxn modelId="{DD72A767-07F4-4D18-845C-8663358D5F20}" type="presOf" srcId="{4C11F255-4B7D-4007-9FE6-41113A0A3C4A}" destId="{87F6FFAF-D714-4356-B036-9A998F79B326}" srcOrd="0" destOrd="0" presId="urn:microsoft.com/office/officeart/2005/8/layout/equation2"/>
    <dgm:cxn modelId="{B83F42D1-09E4-43EA-93CE-E033B856EF8B}" type="presOf" srcId="{8B72A95F-621A-41FA-A416-02201980F901}" destId="{76B276A6-AFD7-4388-B751-EAEBED4C87CC}" srcOrd="0" destOrd="0" presId="urn:microsoft.com/office/officeart/2005/8/layout/equation2"/>
    <dgm:cxn modelId="{3DE5C0EA-D208-4C34-8562-15624E8BAB94}" srcId="{ECF5A37B-3C45-4552-BD46-B2BA5B2E480B}" destId="{8B72A95F-621A-41FA-A416-02201980F901}" srcOrd="1" destOrd="0" parTransId="{D88BD7B0-412E-4DBD-BB10-768F47F2AEA1}" sibTransId="{10F9028C-D74D-46F6-98C6-BFA4AC877BF7}"/>
    <dgm:cxn modelId="{5A781C05-ACFF-4766-BE63-E0E2241EFA97}" type="presOf" srcId="{ECF5A37B-3C45-4552-BD46-B2BA5B2E480B}" destId="{934B7C79-0605-4846-9A8D-AEF1C366ECE9}" srcOrd="0" destOrd="0" presId="urn:microsoft.com/office/officeart/2005/8/layout/equation2"/>
    <dgm:cxn modelId="{2F8A13E3-3BB9-442A-ACC4-51449240A5F0}" srcId="{ECF5A37B-3C45-4552-BD46-B2BA5B2E480B}" destId="{EB9F9C2B-EA4C-4AE6-B6C6-C7D3647BC36E}" srcOrd="0" destOrd="0" parTransId="{105C8846-D281-4923-824A-D0148471673F}" sibTransId="{4C11F255-4B7D-4007-9FE6-41113A0A3C4A}"/>
    <dgm:cxn modelId="{1EB2A602-9478-4725-B57F-B1328322B9F3}" type="presOf" srcId="{10F9028C-D74D-46F6-98C6-BFA4AC877BF7}" destId="{8B45B046-7048-44C3-B663-9D1B723C1B79}" srcOrd="0" destOrd="0" presId="urn:microsoft.com/office/officeart/2005/8/layout/equation2"/>
    <dgm:cxn modelId="{09D6C21B-8560-47F7-8579-E4EBBCDEAB38}" type="presOf" srcId="{F3D404FB-E65B-41CA-B1F7-2FBB19C69FB7}" destId="{4A473229-1799-421B-A04F-4ACAF6B28A02}" srcOrd="0" destOrd="0" presId="urn:microsoft.com/office/officeart/2005/8/layout/equation2"/>
    <dgm:cxn modelId="{264980A0-13CB-4DA7-983B-343B24A24C42}" type="presOf" srcId="{2F1271E6-4AC8-4DBB-898D-E08B2D7D8AC9}" destId="{BACA409C-BAB5-4BDA-AF83-6EFDB4E38E0C}" srcOrd="1" destOrd="0" presId="urn:microsoft.com/office/officeart/2005/8/layout/equation2"/>
    <dgm:cxn modelId="{B1C9CB89-DFEE-4F43-891A-2E15D1EED7B9}" type="presOf" srcId="{2F1271E6-4AC8-4DBB-898D-E08B2D7D8AC9}" destId="{13D9BF42-1FCD-40F2-8B22-3F5F31F5E0C5}" srcOrd="0" destOrd="0" presId="urn:microsoft.com/office/officeart/2005/8/layout/equation2"/>
    <dgm:cxn modelId="{5A8CDE33-9A6F-4184-A2A6-03A782BA4962}" type="presParOf" srcId="{934B7C79-0605-4846-9A8D-AEF1C366ECE9}" destId="{E1593A0D-6B35-49ED-9143-2E817E694E85}" srcOrd="0" destOrd="0" presId="urn:microsoft.com/office/officeart/2005/8/layout/equation2"/>
    <dgm:cxn modelId="{25BC5DE2-B9FA-4682-96B8-B2BF8A7DB823}" type="presParOf" srcId="{E1593A0D-6B35-49ED-9143-2E817E694E85}" destId="{F347E12A-8428-46D5-BC58-6EB94D6FA8DA}" srcOrd="0" destOrd="0" presId="urn:microsoft.com/office/officeart/2005/8/layout/equation2"/>
    <dgm:cxn modelId="{07E80373-0485-4818-964A-D45EE93EE989}" type="presParOf" srcId="{E1593A0D-6B35-49ED-9143-2E817E694E85}" destId="{1679CFD6-62FE-4ABD-8621-B2F907BA8145}" srcOrd="1" destOrd="0" presId="urn:microsoft.com/office/officeart/2005/8/layout/equation2"/>
    <dgm:cxn modelId="{27E46E76-A5D9-4360-AD92-D1917717AB15}" type="presParOf" srcId="{E1593A0D-6B35-49ED-9143-2E817E694E85}" destId="{87F6FFAF-D714-4356-B036-9A998F79B326}" srcOrd="2" destOrd="0" presId="urn:microsoft.com/office/officeart/2005/8/layout/equation2"/>
    <dgm:cxn modelId="{CFBA2B23-AC62-40F1-BFE7-B0BC49076849}" type="presParOf" srcId="{E1593A0D-6B35-49ED-9143-2E817E694E85}" destId="{16E23962-7744-4634-85BE-68F06C83D852}" srcOrd="3" destOrd="0" presId="urn:microsoft.com/office/officeart/2005/8/layout/equation2"/>
    <dgm:cxn modelId="{E082A08B-EEB4-4CBE-9CAA-64AFD07AE4CB}" type="presParOf" srcId="{E1593A0D-6B35-49ED-9143-2E817E694E85}" destId="{76B276A6-AFD7-4388-B751-EAEBED4C87CC}" srcOrd="4" destOrd="0" presId="urn:microsoft.com/office/officeart/2005/8/layout/equation2"/>
    <dgm:cxn modelId="{2161703F-81C0-452F-A961-2173100B8094}" type="presParOf" srcId="{E1593A0D-6B35-49ED-9143-2E817E694E85}" destId="{3B5A3FE1-E681-4AAC-B664-4ACD3B3C9775}" srcOrd="5" destOrd="0" presId="urn:microsoft.com/office/officeart/2005/8/layout/equation2"/>
    <dgm:cxn modelId="{BEF1B8C6-A690-4125-9D01-58F50B0D425C}" type="presParOf" srcId="{E1593A0D-6B35-49ED-9143-2E817E694E85}" destId="{8B45B046-7048-44C3-B663-9D1B723C1B79}" srcOrd="6" destOrd="0" presId="urn:microsoft.com/office/officeart/2005/8/layout/equation2"/>
    <dgm:cxn modelId="{775C66A1-0622-414C-828F-B3780DDECEF7}" type="presParOf" srcId="{E1593A0D-6B35-49ED-9143-2E817E694E85}" destId="{A923D1AF-917B-45B4-995B-83CD471B4915}" srcOrd="7" destOrd="0" presId="urn:microsoft.com/office/officeart/2005/8/layout/equation2"/>
    <dgm:cxn modelId="{C8FE563D-E7B9-40D3-8A8D-D8FC92C12E24}" type="presParOf" srcId="{E1593A0D-6B35-49ED-9143-2E817E694E85}" destId="{F148C67A-78AB-49F7-9BF6-51D06EA99AC1}" srcOrd="8" destOrd="0" presId="urn:microsoft.com/office/officeart/2005/8/layout/equation2"/>
    <dgm:cxn modelId="{41494F06-0D7C-4B9C-B341-35C6015C5741}" type="presParOf" srcId="{934B7C79-0605-4846-9A8D-AEF1C366ECE9}" destId="{13D9BF42-1FCD-40F2-8B22-3F5F31F5E0C5}" srcOrd="1" destOrd="0" presId="urn:microsoft.com/office/officeart/2005/8/layout/equation2"/>
    <dgm:cxn modelId="{716F7A35-80AB-4DF3-BDBE-C8E0686A4D4B}" type="presParOf" srcId="{13D9BF42-1FCD-40F2-8B22-3F5F31F5E0C5}" destId="{BACA409C-BAB5-4BDA-AF83-6EFDB4E38E0C}" srcOrd="0" destOrd="0" presId="urn:microsoft.com/office/officeart/2005/8/layout/equation2"/>
    <dgm:cxn modelId="{67CB1806-FAC1-4A29-A5F7-210A80888B62}" type="presParOf" srcId="{934B7C79-0605-4846-9A8D-AEF1C366ECE9}" destId="{4A473229-1799-421B-A04F-4ACAF6B28A0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DB83C0-9710-498D-9F3F-56F60CE03C75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E2EA1E0-E76A-4B8B-B168-4B38A38F5F2C}">
      <dgm:prSet phldrT="[Texte]" custT="1"/>
      <dgm:spPr/>
      <dgm:t>
        <a:bodyPr/>
        <a:lstStyle/>
        <a:p>
          <a:r>
            <a:rPr lang="fr-FR" sz="2400" dirty="0" smtClean="0"/>
            <a:t>La méthode de l’inventaire permanent</a:t>
          </a:r>
          <a:endParaRPr lang="fr-FR" sz="2400" dirty="0"/>
        </a:p>
      </dgm:t>
    </dgm:pt>
    <dgm:pt modelId="{943B0F0C-5A91-4651-AFB4-9E828D2282D4}" type="parTrans" cxnId="{B0305762-86A7-47A7-BCBF-07FC9AFBB926}">
      <dgm:prSet/>
      <dgm:spPr/>
      <dgm:t>
        <a:bodyPr/>
        <a:lstStyle/>
        <a:p>
          <a:endParaRPr lang="fr-FR"/>
        </a:p>
      </dgm:t>
    </dgm:pt>
    <dgm:pt modelId="{E9E8AAE9-6F27-4BE7-AD0C-6D871748818B}" type="sibTrans" cxnId="{B0305762-86A7-47A7-BCBF-07FC9AFBB926}">
      <dgm:prSet/>
      <dgm:spPr/>
      <dgm:t>
        <a:bodyPr/>
        <a:lstStyle/>
        <a:p>
          <a:endParaRPr lang="fr-FR"/>
        </a:p>
      </dgm:t>
    </dgm:pt>
    <dgm:pt modelId="{00D27B2D-4968-4A3E-A698-80DECAEEA7A7}">
      <dgm:prSet phldrT="[Texte]" custT="1"/>
      <dgm:spPr/>
      <dgm:t>
        <a:bodyPr/>
        <a:lstStyle/>
        <a:p>
          <a:r>
            <a:rPr lang="fr-FR" sz="1800" dirty="0" smtClean="0"/>
            <a:t>Permet un suivi instantané des stocks et favorise ainsi, un arrêté rapide des situations comptables périodiques. En application de cette méthode, le stock peut être déterminé à tout </a:t>
          </a:r>
          <a:r>
            <a:rPr lang="fr-FR" sz="1800" dirty="0" smtClean="0"/>
            <a:t>moment.</a:t>
          </a:r>
          <a:endParaRPr lang="fr-FR" sz="1800" dirty="0"/>
        </a:p>
      </dgm:t>
    </dgm:pt>
    <dgm:pt modelId="{5C89CA1F-F75B-46D6-B687-38C54E059B20}" type="parTrans" cxnId="{E08350F8-0170-47E2-B866-D54C32E03173}">
      <dgm:prSet/>
      <dgm:spPr/>
      <dgm:t>
        <a:bodyPr/>
        <a:lstStyle/>
        <a:p>
          <a:endParaRPr lang="fr-FR"/>
        </a:p>
      </dgm:t>
    </dgm:pt>
    <dgm:pt modelId="{542CEA48-F435-4BB9-9FD5-C909AC7CB03E}" type="sibTrans" cxnId="{E08350F8-0170-47E2-B866-D54C32E03173}">
      <dgm:prSet/>
      <dgm:spPr/>
      <dgm:t>
        <a:bodyPr/>
        <a:lstStyle/>
        <a:p>
          <a:endParaRPr lang="fr-FR"/>
        </a:p>
      </dgm:t>
    </dgm:pt>
    <dgm:pt modelId="{8AFD6C4C-A742-4407-B127-EA3462C44865}" type="pres">
      <dgm:prSet presAssocID="{14DB83C0-9710-498D-9F3F-56F60CE03C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5A7CB9-FBFE-45CE-9B88-D20C7F2914AB}" type="pres">
      <dgm:prSet presAssocID="{CE2EA1E0-E76A-4B8B-B168-4B38A38F5F2C}" presName="composite" presStyleCnt="0"/>
      <dgm:spPr/>
    </dgm:pt>
    <dgm:pt modelId="{5647D514-9DA0-48F4-AA28-8B635A92B00D}" type="pres">
      <dgm:prSet presAssocID="{CE2EA1E0-E76A-4B8B-B168-4B38A38F5F2C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1DEDD1-4CD3-40B9-8496-57975851A1AA}" type="pres">
      <dgm:prSet presAssocID="{CE2EA1E0-E76A-4B8B-B168-4B38A38F5F2C}" presName="desTx" presStyleLbl="alignAccFollowNode1" presStyleIdx="0" presStyleCnt="1" custScale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0305762-86A7-47A7-BCBF-07FC9AFBB926}" srcId="{14DB83C0-9710-498D-9F3F-56F60CE03C75}" destId="{CE2EA1E0-E76A-4B8B-B168-4B38A38F5F2C}" srcOrd="0" destOrd="0" parTransId="{943B0F0C-5A91-4651-AFB4-9E828D2282D4}" sibTransId="{E9E8AAE9-6F27-4BE7-AD0C-6D871748818B}"/>
    <dgm:cxn modelId="{D1795B53-A42C-4D78-AA96-9B480082B519}" type="presOf" srcId="{14DB83C0-9710-498D-9F3F-56F60CE03C75}" destId="{8AFD6C4C-A742-4407-B127-EA3462C44865}" srcOrd="0" destOrd="0" presId="urn:microsoft.com/office/officeart/2005/8/layout/hList1"/>
    <dgm:cxn modelId="{FE6CD48E-2B4C-4375-A4E8-0F32089F8766}" type="presOf" srcId="{CE2EA1E0-E76A-4B8B-B168-4B38A38F5F2C}" destId="{5647D514-9DA0-48F4-AA28-8B635A92B00D}" srcOrd="0" destOrd="0" presId="urn:microsoft.com/office/officeart/2005/8/layout/hList1"/>
    <dgm:cxn modelId="{E08350F8-0170-47E2-B866-D54C32E03173}" srcId="{CE2EA1E0-E76A-4B8B-B168-4B38A38F5F2C}" destId="{00D27B2D-4968-4A3E-A698-80DECAEEA7A7}" srcOrd="0" destOrd="0" parTransId="{5C89CA1F-F75B-46D6-B687-38C54E059B20}" sibTransId="{542CEA48-F435-4BB9-9FD5-C909AC7CB03E}"/>
    <dgm:cxn modelId="{AF85FAD7-E894-4CE7-9C31-CC0FE2172077}" type="presOf" srcId="{00D27B2D-4968-4A3E-A698-80DECAEEA7A7}" destId="{231DEDD1-4CD3-40B9-8496-57975851A1AA}" srcOrd="0" destOrd="0" presId="urn:microsoft.com/office/officeart/2005/8/layout/hList1"/>
    <dgm:cxn modelId="{0E059D49-698F-4462-A5B3-EE0378A52272}" type="presParOf" srcId="{8AFD6C4C-A742-4407-B127-EA3462C44865}" destId="{DB5A7CB9-FBFE-45CE-9B88-D20C7F2914AB}" srcOrd="0" destOrd="0" presId="urn:microsoft.com/office/officeart/2005/8/layout/hList1"/>
    <dgm:cxn modelId="{53DA83A1-9465-4304-A806-FD150E88E0DC}" type="presParOf" srcId="{DB5A7CB9-FBFE-45CE-9B88-D20C7F2914AB}" destId="{5647D514-9DA0-48F4-AA28-8B635A92B00D}" srcOrd="0" destOrd="0" presId="urn:microsoft.com/office/officeart/2005/8/layout/hList1"/>
    <dgm:cxn modelId="{58798767-3330-4874-82CB-8B191C4453AF}" type="presParOf" srcId="{DB5A7CB9-FBFE-45CE-9B88-D20C7F2914AB}" destId="{231DEDD1-4CD3-40B9-8496-57975851A1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F1A8BD-5BA2-4113-8C44-549F5106C87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F314D8-0B83-49A0-9547-87A9D193F84C}">
      <dgm:prSet phldrT="[Texte]" custT="1"/>
      <dgm:spPr/>
      <dgm:t>
        <a:bodyPr/>
        <a:lstStyle/>
        <a:p>
          <a:r>
            <a:rPr lang="fr-FR" sz="2400" dirty="0" smtClean="0"/>
            <a:t>La méthode de l’inventaire intermittent</a:t>
          </a:r>
          <a:endParaRPr lang="fr-FR" sz="2400" dirty="0"/>
        </a:p>
      </dgm:t>
    </dgm:pt>
    <dgm:pt modelId="{D27408B7-D8FA-41E7-A442-240EB6CA970D}" type="parTrans" cxnId="{7C0E9D11-783E-45E4-97F5-ABFD45779AF7}">
      <dgm:prSet/>
      <dgm:spPr/>
      <dgm:t>
        <a:bodyPr/>
        <a:lstStyle/>
        <a:p>
          <a:endParaRPr lang="fr-FR"/>
        </a:p>
      </dgm:t>
    </dgm:pt>
    <dgm:pt modelId="{50870C5D-D21F-42E9-84C9-424F4DF2D7C0}" type="sibTrans" cxnId="{7C0E9D11-783E-45E4-97F5-ABFD45779AF7}">
      <dgm:prSet/>
      <dgm:spPr/>
      <dgm:t>
        <a:bodyPr/>
        <a:lstStyle/>
        <a:p>
          <a:endParaRPr lang="fr-FR"/>
        </a:p>
      </dgm:t>
    </dgm:pt>
    <dgm:pt modelId="{4EE25004-A0CE-45E7-9ECE-E721018D5BA6}">
      <dgm:prSet phldrT="[Texte]" custT="1"/>
      <dgm:spPr/>
      <dgm:t>
        <a:bodyPr/>
        <a:lstStyle/>
        <a:p>
          <a:r>
            <a:rPr lang="fr-FR" sz="1800" dirty="0" smtClean="0"/>
            <a:t>Selon cette méthode, tous les achats sont considérés comme des charges de l’exercices</a:t>
          </a:r>
          <a:r>
            <a:rPr lang="fr-FR" sz="1800" dirty="0" smtClean="0"/>
            <a:t>. Les </a:t>
          </a:r>
          <a:r>
            <a:rPr lang="fr-FR" sz="1800" dirty="0" smtClean="0"/>
            <a:t>stocks sont déterminés d’une manière </a:t>
          </a:r>
          <a:r>
            <a:rPr lang="fr-FR" sz="1800" dirty="0" err="1" smtClean="0"/>
            <a:t>extra-comptable</a:t>
          </a:r>
          <a:r>
            <a:rPr lang="fr-FR" sz="1800" dirty="0" smtClean="0"/>
            <a:t> réalisé à la fin de chaque exercice comptable. Les stocks correspondent ainsi aux charges préalablement comptabilisées mais non consommées à la fin de l’exercices.</a:t>
          </a:r>
          <a:endParaRPr lang="fr-FR" sz="1800" dirty="0"/>
        </a:p>
      </dgm:t>
    </dgm:pt>
    <dgm:pt modelId="{8D1971FC-8812-4230-837F-33D46D93D334}" type="parTrans" cxnId="{EF665C17-13AA-41ED-886E-6940075C9313}">
      <dgm:prSet/>
      <dgm:spPr/>
      <dgm:t>
        <a:bodyPr/>
        <a:lstStyle/>
        <a:p>
          <a:endParaRPr lang="fr-FR"/>
        </a:p>
      </dgm:t>
    </dgm:pt>
    <dgm:pt modelId="{276DEE69-9522-4561-9B2D-712EA77DAB5C}" type="sibTrans" cxnId="{EF665C17-13AA-41ED-886E-6940075C9313}">
      <dgm:prSet/>
      <dgm:spPr/>
      <dgm:t>
        <a:bodyPr/>
        <a:lstStyle/>
        <a:p>
          <a:endParaRPr lang="fr-FR"/>
        </a:p>
      </dgm:t>
    </dgm:pt>
    <dgm:pt modelId="{02C92CC3-A2D6-4DB9-8C6C-B34198DF5D5D}" type="pres">
      <dgm:prSet presAssocID="{B4F1A8BD-5BA2-4113-8C44-549F5106C87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DEDFB0F-5DA9-42A6-BA32-3C0FAC4F98F8}" type="pres">
      <dgm:prSet presAssocID="{ACF314D8-0B83-49A0-9547-87A9D193F84C}" presName="composite" presStyleCnt="0"/>
      <dgm:spPr/>
    </dgm:pt>
    <dgm:pt modelId="{9BACFD5A-83B3-45D0-9337-5F85E88ECE09}" type="pres">
      <dgm:prSet presAssocID="{ACF314D8-0B83-49A0-9547-87A9D193F84C}" presName="parTx" presStyleLbl="alignNode1" presStyleIdx="0" presStyleCnt="1" custScaleY="1146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8B4C91-EFB8-40B1-BFAE-865860126220}" type="pres">
      <dgm:prSet presAssocID="{ACF314D8-0B83-49A0-9547-87A9D193F84C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A60192A-1A35-403B-A46C-6047288F5905}" type="presOf" srcId="{4EE25004-A0CE-45E7-9ECE-E721018D5BA6}" destId="{AC8B4C91-EFB8-40B1-BFAE-865860126220}" srcOrd="0" destOrd="0" presId="urn:microsoft.com/office/officeart/2005/8/layout/hList1"/>
    <dgm:cxn modelId="{7C0E9D11-783E-45E4-97F5-ABFD45779AF7}" srcId="{B4F1A8BD-5BA2-4113-8C44-549F5106C87A}" destId="{ACF314D8-0B83-49A0-9547-87A9D193F84C}" srcOrd="0" destOrd="0" parTransId="{D27408B7-D8FA-41E7-A442-240EB6CA970D}" sibTransId="{50870C5D-D21F-42E9-84C9-424F4DF2D7C0}"/>
    <dgm:cxn modelId="{EF665C17-13AA-41ED-886E-6940075C9313}" srcId="{ACF314D8-0B83-49A0-9547-87A9D193F84C}" destId="{4EE25004-A0CE-45E7-9ECE-E721018D5BA6}" srcOrd="0" destOrd="0" parTransId="{8D1971FC-8812-4230-837F-33D46D93D334}" sibTransId="{276DEE69-9522-4561-9B2D-712EA77DAB5C}"/>
    <dgm:cxn modelId="{1F3CD069-D3CA-4089-A5D4-B76288FCE2D6}" type="presOf" srcId="{ACF314D8-0B83-49A0-9547-87A9D193F84C}" destId="{9BACFD5A-83B3-45D0-9337-5F85E88ECE09}" srcOrd="0" destOrd="0" presId="urn:microsoft.com/office/officeart/2005/8/layout/hList1"/>
    <dgm:cxn modelId="{8C80E64C-A8E1-408E-A9BE-C85025512B21}" type="presOf" srcId="{B4F1A8BD-5BA2-4113-8C44-549F5106C87A}" destId="{02C92CC3-A2D6-4DB9-8C6C-B34198DF5D5D}" srcOrd="0" destOrd="0" presId="urn:microsoft.com/office/officeart/2005/8/layout/hList1"/>
    <dgm:cxn modelId="{ADFF27B5-30A1-40B2-8C1C-4422082B3E72}" type="presParOf" srcId="{02C92CC3-A2D6-4DB9-8C6C-B34198DF5D5D}" destId="{5DEDFB0F-5DA9-42A6-BA32-3C0FAC4F98F8}" srcOrd="0" destOrd="0" presId="urn:microsoft.com/office/officeart/2005/8/layout/hList1"/>
    <dgm:cxn modelId="{5060D278-A86A-4615-8E10-5D2A235EC48C}" type="presParOf" srcId="{5DEDFB0F-5DA9-42A6-BA32-3C0FAC4F98F8}" destId="{9BACFD5A-83B3-45D0-9337-5F85E88ECE09}" srcOrd="0" destOrd="0" presId="urn:microsoft.com/office/officeart/2005/8/layout/hList1"/>
    <dgm:cxn modelId="{415A20D9-71FF-41C3-8951-9A049DAFB837}" type="presParOf" srcId="{5DEDFB0F-5DA9-42A6-BA32-3C0FAC4F98F8}" destId="{AC8B4C91-EFB8-40B1-BFAE-86586012622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D156C4-579F-4A28-9671-4F68FE2C1645}">
      <dsp:nvSpPr>
        <dsp:cNvPr id="0" name=""/>
        <dsp:cNvSpPr/>
      </dsp:nvSpPr>
      <dsp:spPr>
        <a:xfrm>
          <a:off x="1273" y="32835"/>
          <a:ext cx="4526692" cy="2209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coût d’achat {Prix d’achat+Frais d’approvisionnement}</a:t>
          </a:r>
          <a:endParaRPr lang="fr-FR" sz="2100" kern="1200" dirty="0"/>
        </a:p>
      </dsp:txBody>
      <dsp:txXfrm>
        <a:off x="1273" y="32835"/>
        <a:ext cx="4526692" cy="2209010"/>
      </dsp:txXfrm>
    </dsp:sp>
    <dsp:sp modelId="{3EFD9C9C-86CB-4C72-BEE8-A19FE2797C39}">
      <dsp:nvSpPr>
        <dsp:cNvPr id="0" name=""/>
        <dsp:cNvSpPr/>
      </dsp:nvSpPr>
      <dsp:spPr>
        <a:xfrm>
          <a:off x="1904522" y="2342696"/>
          <a:ext cx="720170" cy="72017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1904522" y="2342696"/>
        <a:ext cx="720170" cy="720170"/>
      </dsp:txXfrm>
    </dsp:sp>
    <dsp:sp modelId="{E9FE68DC-CF44-4A15-9222-594EAFBFE995}">
      <dsp:nvSpPr>
        <dsp:cNvPr id="0" name=""/>
        <dsp:cNvSpPr/>
      </dsp:nvSpPr>
      <dsp:spPr>
        <a:xfrm>
          <a:off x="1261" y="3163690"/>
          <a:ext cx="4526692" cy="21649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coûts de distribution { préparation de la vente+ Promotion de la vente + Exécution de la vente et les action après la vente}.</a:t>
          </a:r>
          <a:endParaRPr lang="fr-FR" sz="2100" kern="1200" dirty="0"/>
        </a:p>
      </dsp:txBody>
      <dsp:txXfrm>
        <a:off x="1261" y="3163690"/>
        <a:ext cx="4526692" cy="2164906"/>
      </dsp:txXfrm>
    </dsp:sp>
    <dsp:sp modelId="{8F79DCEF-5460-44A1-A6B0-E63B6A9A3F66}">
      <dsp:nvSpPr>
        <dsp:cNvPr id="0" name=""/>
        <dsp:cNvSpPr/>
      </dsp:nvSpPr>
      <dsp:spPr>
        <a:xfrm rot="10">
          <a:off x="4714214" y="2449772"/>
          <a:ext cx="394845" cy="46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 rot="10">
        <a:off x="4714214" y="2449772"/>
        <a:ext cx="394845" cy="461902"/>
      </dsp:txXfrm>
    </dsp:sp>
    <dsp:sp modelId="{D7C86D64-DD99-420D-9DB0-481D4AD72E94}">
      <dsp:nvSpPr>
        <dsp:cNvPr id="0" name=""/>
        <dsp:cNvSpPr/>
      </dsp:nvSpPr>
      <dsp:spPr>
        <a:xfrm>
          <a:off x="5272958" y="1638307"/>
          <a:ext cx="2955380" cy="2084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/>
            <a:t>Coût de revient de la marchandise vendue</a:t>
          </a:r>
          <a:endParaRPr lang="fr-FR" sz="2500" kern="1200" dirty="0"/>
        </a:p>
      </dsp:txBody>
      <dsp:txXfrm>
        <a:off x="5272958" y="1638307"/>
        <a:ext cx="2955380" cy="208484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47E12A-8428-46D5-BC58-6EB94D6FA8DA}">
      <dsp:nvSpPr>
        <dsp:cNvPr id="0" name=""/>
        <dsp:cNvSpPr/>
      </dsp:nvSpPr>
      <dsp:spPr>
        <a:xfrm>
          <a:off x="166366" y="4413"/>
          <a:ext cx="4668516" cy="12416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coût d’achat des matières utilisées{Prix d’achat+ Frais accessoires d’achat + Frais d’approvisionnement} </a:t>
          </a:r>
          <a:endParaRPr lang="fr-FR" sz="1500" b="1" kern="1200" dirty="0"/>
        </a:p>
      </dsp:txBody>
      <dsp:txXfrm>
        <a:off x="166366" y="4413"/>
        <a:ext cx="4668516" cy="1241673"/>
      </dsp:txXfrm>
    </dsp:sp>
    <dsp:sp modelId="{87F6FFAF-D714-4356-B036-9A998F79B326}">
      <dsp:nvSpPr>
        <dsp:cNvPr id="0" name=""/>
        <dsp:cNvSpPr/>
      </dsp:nvSpPr>
      <dsp:spPr>
        <a:xfrm>
          <a:off x="2140539" y="1346910"/>
          <a:ext cx="720170" cy="72017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140539" y="1346910"/>
        <a:ext cx="720170" cy="720170"/>
      </dsp:txXfrm>
    </dsp:sp>
    <dsp:sp modelId="{76B276A6-AFD7-4388-B751-EAEBED4C87CC}">
      <dsp:nvSpPr>
        <dsp:cNvPr id="0" name=""/>
        <dsp:cNvSpPr/>
      </dsp:nvSpPr>
      <dsp:spPr>
        <a:xfrm>
          <a:off x="166366" y="2167904"/>
          <a:ext cx="4668516" cy="12416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coût de production {charges de fabrication}</a:t>
          </a:r>
          <a:endParaRPr lang="fr-FR" sz="1500" b="1" kern="1200" dirty="0"/>
        </a:p>
      </dsp:txBody>
      <dsp:txXfrm>
        <a:off x="166366" y="2167904"/>
        <a:ext cx="4668516" cy="1241673"/>
      </dsp:txXfrm>
    </dsp:sp>
    <dsp:sp modelId="{8B45B046-7048-44C3-B663-9D1B723C1B79}">
      <dsp:nvSpPr>
        <dsp:cNvPr id="0" name=""/>
        <dsp:cNvSpPr/>
      </dsp:nvSpPr>
      <dsp:spPr>
        <a:xfrm>
          <a:off x="2140539" y="3510401"/>
          <a:ext cx="720170" cy="72017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140539" y="3510401"/>
        <a:ext cx="720170" cy="720170"/>
      </dsp:txXfrm>
    </dsp:sp>
    <dsp:sp modelId="{F148C67A-78AB-49F7-9BF6-51D06EA99AC1}">
      <dsp:nvSpPr>
        <dsp:cNvPr id="0" name=""/>
        <dsp:cNvSpPr/>
      </dsp:nvSpPr>
      <dsp:spPr>
        <a:xfrm>
          <a:off x="310382" y="4331396"/>
          <a:ext cx="4380485" cy="12416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coûts de distribution { préparation de la vente+ Promotion de la vente + Exécution de la vente et les action après la vente}</a:t>
          </a:r>
          <a:endParaRPr lang="fr-FR" sz="1500" b="1" kern="1200" dirty="0"/>
        </a:p>
      </dsp:txBody>
      <dsp:txXfrm>
        <a:off x="310382" y="4331396"/>
        <a:ext cx="4380485" cy="1241673"/>
      </dsp:txXfrm>
    </dsp:sp>
    <dsp:sp modelId="{13D9BF42-1FCD-40F2-8B22-3F5F31F5E0C5}">
      <dsp:nvSpPr>
        <dsp:cNvPr id="0" name=""/>
        <dsp:cNvSpPr/>
      </dsp:nvSpPr>
      <dsp:spPr>
        <a:xfrm>
          <a:off x="5021134" y="2557790"/>
          <a:ext cx="394852" cy="46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5021134" y="2557790"/>
        <a:ext cx="394852" cy="461902"/>
      </dsp:txXfrm>
    </dsp:sp>
    <dsp:sp modelId="{4A473229-1799-421B-A04F-4ACAF6B28A02}">
      <dsp:nvSpPr>
        <dsp:cNvPr id="0" name=""/>
        <dsp:cNvSpPr/>
      </dsp:nvSpPr>
      <dsp:spPr>
        <a:xfrm>
          <a:off x="5579887" y="2088226"/>
          <a:ext cx="2483346" cy="14010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coût de revient de produits vendues</a:t>
          </a:r>
          <a:endParaRPr lang="fr-FR" sz="2100" kern="1200" dirty="0"/>
        </a:p>
      </dsp:txBody>
      <dsp:txXfrm>
        <a:off x="5579887" y="2088226"/>
        <a:ext cx="2483346" cy="140102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47D514-9DA0-48F4-AA28-8B635A92B00D}">
      <dsp:nvSpPr>
        <dsp:cNvPr id="0" name=""/>
        <dsp:cNvSpPr/>
      </dsp:nvSpPr>
      <dsp:spPr>
        <a:xfrm>
          <a:off x="0" y="35351"/>
          <a:ext cx="8229600" cy="1209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méthode de l’inventaire permanent</a:t>
          </a:r>
          <a:endParaRPr lang="fr-FR" sz="2400" kern="1200" dirty="0"/>
        </a:p>
      </dsp:txBody>
      <dsp:txXfrm>
        <a:off x="0" y="35351"/>
        <a:ext cx="8229600" cy="1209600"/>
      </dsp:txXfrm>
    </dsp:sp>
    <dsp:sp modelId="{231DEDD1-4CD3-40B9-8496-57975851A1AA}">
      <dsp:nvSpPr>
        <dsp:cNvPr id="0" name=""/>
        <dsp:cNvSpPr/>
      </dsp:nvSpPr>
      <dsp:spPr>
        <a:xfrm>
          <a:off x="0" y="1244952"/>
          <a:ext cx="8229600" cy="18446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Permet un suivi instantané des stocks et favorise ainsi, un arrêté rapide des situations comptables périodiques. En application de cette méthode, le stock peut être déterminé à tout </a:t>
          </a:r>
          <a:r>
            <a:rPr lang="fr-FR" sz="1800" kern="1200" dirty="0" smtClean="0"/>
            <a:t>moment.</a:t>
          </a:r>
          <a:endParaRPr lang="fr-FR" sz="1800" kern="1200" dirty="0"/>
        </a:p>
      </dsp:txBody>
      <dsp:txXfrm>
        <a:off x="0" y="1244952"/>
        <a:ext cx="8229600" cy="18446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ACFD5A-83B3-45D0-9337-5F85E88ECE09}">
      <dsp:nvSpPr>
        <dsp:cNvPr id="0" name=""/>
        <dsp:cNvSpPr/>
      </dsp:nvSpPr>
      <dsp:spPr>
        <a:xfrm>
          <a:off x="0" y="428581"/>
          <a:ext cx="8229600" cy="2146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méthode de l’inventaire intermittent</a:t>
          </a:r>
          <a:endParaRPr lang="fr-FR" sz="2400" kern="1200" dirty="0"/>
        </a:p>
      </dsp:txBody>
      <dsp:txXfrm>
        <a:off x="0" y="428581"/>
        <a:ext cx="8229600" cy="2146772"/>
      </dsp:txXfrm>
    </dsp:sp>
    <dsp:sp modelId="{AC8B4C91-EFB8-40B1-BFAE-865860126220}">
      <dsp:nvSpPr>
        <dsp:cNvPr id="0" name=""/>
        <dsp:cNvSpPr/>
      </dsp:nvSpPr>
      <dsp:spPr>
        <a:xfrm>
          <a:off x="0" y="2437968"/>
          <a:ext cx="8229600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dirty="0" smtClean="0"/>
            <a:t>Selon cette méthode, tous les achats sont considérés comme des charges de l’exercices</a:t>
          </a:r>
          <a:r>
            <a:rPr lang="fr-FR" sz="1800" kern="1200" dirty="0" smtClean="0"/>
            <a:t>. Les </a:t>
          </a:r>
          <a:r>
            <a:rPr lang="fr-FR" sz="1800" kern="1200" dirty="0" smtClean="0"/>
            <a:t>stocks sont déterminés d’une manière </a:t>
          </a:r>
          <a:r>
            <a:rPr lang="fr-FR" sz="1800" kern="1200" dirty="0" err="1" smtClean="0"/>
            <a:t>extra-comptable</a:t>
          </a:r>
          <a:r>
            <a:rPr lang="fr-FR" sz="1800" kern="1200" dirty="0" smtClean="0"/>
            <a:t> réalisé à la fin de chaque exercice comptable. Les stocks correspondent ainsi aux charges préalablement comptabilisées mais non consommées à la fin de l’exercices.</a:t>
          </a:r>
          <a:endParaRPr lang="fr-FR" sz="1800" kern="1200" dirty="0"/>
        </a:p>
      </dsp:txBody>
      <dsp:txXfrm>
        <a:off x="0" y="2437968"/>
        <a:ext cx="8229600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5C52A-D528-4A18-9FFD-78459DBA5BAD}" type="datetimeFigureOut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5AFE2-27C2-4871-8A46-A2A49D6D654E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E91-52C8-4D92-B262-A6F5A3F726A0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E247-71DF-46DE-970D-51B9E421CBC0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2F2D-EB4C-4B52-9D9F-504241CC7CA5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8FE8B-C07D-4726-A67F-BEE72CCED5B7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7A608-279B-46BD-ABA3-D56B6F1825D8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6784B-F2FC-4FBF-B8CC-F372929D9A45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4E41-CC70-435C-8A7B-FA8CAF0B635A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446E-6F42-499A-BBC8-775845AF74D5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C9DA-897B-4359-97D2-6AE6A85ABB2B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7F2-9126-4D7C-A877-70C3B5C37CDA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9C23-95A8-49B6-A220-B8B9477BD781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C429-5988-4EF6-9018-9F8B38EA4970}" type="datetime1">
              <a:rPr lang="fr-FR" smtClean="0"/>
              <a:pPr/>
              <a:t>05/05/2011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9B4CD-7120-4402-A7E1-9C27EE2D304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Microsoft_Office_Excel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Présentation du cours </a:t>
            </a:r>
            <a:b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</a:t>
            </a:r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es stocks</a:t>
            </a:r>
            <a:endParaRPr lang="fr-FR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368152"/>
          </a:xfrm>
        </p:spPr>
        <p:txBody>
          <a:bodyPr/>
          <a:lstStyle/>
          <a:p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Ibtissem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Hattab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  <a:p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Nesrine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Sassi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691680" y="3861048"/>
            <a:ext cx="5410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Travail </a:t>
            </a:r>
            <a:r>
              <a:rPr lang="fr-F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réalisé </a:t>
            </a:r>
            <a:r>
              <a:rPr lang="fr-FR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par:</a:t>
            </a:r>
            <a:endParaRPr lang="fr-FR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3</a:t>
            </a:r>
            <a:r>
              <a:rPr lang="fr-FR" sz="3200" dirty="0" smtClean="0"/>
              <a:t>.2 </a:t>
            </a:r>
            <a:r>
              <a:rPr lang="fr-FR" sz="3200" dirty="0" smtClean="0"/>
              <a:t>Activité de l’entreprise industrielle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fr-FR" sz="2400" dirty="0" smtClean="0"/>
              <a:t>L’activité de l’entreprise </a:t>
            </a:r>
            <a:r>
              <a:rPr lang="fr-FR" sz="2400" dirty="0" smtClean="0"/>
              <a:t>industrielle se </a:t>
            </a:r>
            <a:r>
              <a:rPr lang="fr-FR" sz="2400" dirty="0" smtClean="0"/>
              <a:t>résume dans les fonctions suivantes: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9552" y="2276872"/>
            <a:ext cx="13681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Achats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7744" y="2276872"/>
            <a:ext cx="13681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Magasin matières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6296" y="2204864"/>
            <a:ext cx="13681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Ventes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104" y="2204864"/>
            <a:ext cx="13681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Magasin produits finis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79512" y="3068960"/>
            <a:ext cx="1872208" cy="14401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Fonctions </a:t>
            </a:r>
            <a:r>
              <a:rPr lang="fr-FR" sz="1600" dirty="0" err="1" smtClean="0">
                <a:solidFill>
                  <a:schemeClr val="tx1"/>
                </a:solidFill>
              </a:rPr>
              <a:t>approvision-nement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051720" y="3068960"/>
            <a:ext cx="1656184" cy="14401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Fonction stockage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292080" y="2996952"/>
            <a:ext cx="1656184" cy="14401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Fonction stockage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48264" y="2996952"/>
            <a:ext cx="1728192" cy="14401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Fonction</a:t>
            </a:r>
          </a:p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Distribu-tion</a:t>
            </a:r>
            <a:endParaRPr lang="fr-FR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3851920" y="3284984"/>
            <a:ext cx="1296144" cy="10801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Fonction </a:t>
            </a:r>
            <a:r>
              <a:rPr lang="fr-FR" dirty="0" err="1" smtClean="0">
                <a:solidFill>
                  <a:schemeClr val="tx1"/>
                </a:solidFill>
              </a:rPr>
              <a:t>produc-tion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323528" y="4869160"/>
            <a:ext cx="8568952" cy="1490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chemeClr val="tx1"/>
                </a:solidFill>
              </a:rPr>
              <a:t>D’après ce schéma ci-dessus, nous pouvons distinguer deux types de stocks: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Les stocks en amont de l’activité( matières premières, marchandises)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Les stocks en aval de l’activité (produits finis)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Hexagone 16"/>
          <p:cNvSpPr/>
          <p:nvPr/>
        </p:nvSpPr>
        <p:spPr>
          <a:xfrm>
            <a:off x="3851920" y="2276872"/>
            <a:ext cx="1440160" cy="93610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Atelier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4. Calcul des </a:t>
            </a:r>
            <a:r>
              <a:rPr lang="fr-FR" dirty="0" smtClean="0"/>
              <a:t>coûts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Le stockage permet la continuité de la production et des ventes mais il engendre des coûts qu’il convient de minimiser. </a:t>
            </a:r>
          </a:p>
          <a:p>
            <a:pPr>
              <a:buNone/>
            </a:pPr>
            <a:r>
              <a:rPr lang="fr-FR" sz="2400" dirty="0" smtClean="0"/>
              <a:t>Il s’agit de l’accumulation des charges qui donne à ce produit une valeur désignée par le terme coûts. </a:t>
            </a:r>
          </a:p>
          <a:p>
            <a:pPr>
              <a:buNone/>
            </a:pPr>
            <a:r>
              <a:rPr lang="fr-FR" sz="2400" dirty="0" smtClean="0"/>
              <a:t>Selon le stade d’élaboration d’un produit divers coûts peuvent être déterminé:</a:t>
            </a:r>
          </a:p>
          <a:p>
            <a:r>
              <a:rPr lang="fr-FR" sz="2400" dirty="0" smtClean="0"/>
              <a:t>Après </a:t>
            </a:r>
            <a:r>
              <a:rPr lang="fr-FR" sz="2400" i="1" dirty="0" smtClean="0">
                <a:solidFill>
                  <a:srgbClr val="FF0000"/>
                </a:solidFill>
              </a:rPr>
              <a:t>l’approvisionnement </a:t>
            </a:r>
            <a:r>
              <a:rPr lang="fr-FR" sz="2400" dirty="0" smtClean="0"/>
              <a:t>on détermine </a:t>
            </a:r>
            <a:r>
              <a:rPr lang="fr-FR" sz="2400" i="1" dirty="0" smtClean="0">
                <a:solidFill>
                  <a:srgbClr val="FF0000"/>
                </a:solidFill>
              </a:rPr>
              <a:t>le coûts d’achat.</a:t>
            </a:r>
          </a:p>
          <a:p>
            <a:r>
              <a:rPr lang="fr-FR" sz="2400" dirty="0" smtClean="0"/>
              <a:t> Après </a:t>
            </a:r>
            <a:r>
              <a:rPr lang="fr-FR" sz="2400" i="1" dirty="0" smtClean="0">
                <a:solidFill>
                  <a:srgbClr val="FF0000"/>
                </a:solidFill>
              </a:rPr>
              <a:t>la fabrication </a:t>
            </a:r>
            <a:r>
              <a:rPr lang="fr-FR" sz="2400" dirty="0" smtClean="0"/>
              <a:t>on détermine </a:t>
            </a:r>
            <a:r>
              <a:rPr lang="fr-FR" sz="2400" i="1" dirty="0" smtClean="0">
                <a:solidFill>
                  <a:srgbClr val="FF0000"/>
                </a:solidFill>
              </a:rPr>
              <a:t>le coût de production.</a:t>
            </a:r>
          </a:p>
          <a:p>
            <a:r>
              <a:rPr lang="fr-FR" sz="2400" dirty="0" smtClean="0"/>
              <a:t> Après </a:t>
            </a:r>
            <a:r>
              <a:rPr lang="fr-FR" sz="2400" i="1" dirty="0" smtClean="0">
                <a:solidFill>
                  <a:srgbClr val="FF0000"/>
                </a:solidFill>
              </a:rPr>
              <a:t>la distribution </a:t>
            </a:r>
            <a:r>
              <a:rPr lang="fr-FR" sz="2400" dirty="0" smtClean="0"/>
              <a:t>on détermine </a:t>
            </a:r>
            <a:r>
              <a:rPr lang="fr-FR" sz="2400" i="1" dirty="0" smtClean="0">
                <a:solidFill>
                  <a:srgbClr val="FF0000"/>
                </a:solidFill>
              </a:rPr>
              <a:t>le coût du produit distribué.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700" b="1" dirty="0" smtClean="0">
                <a:solidFill>
                  <a:schemeClr val="accent5">
                    <a:lumMod val="75000"/>
                  </a:schemeClr>
                </a:solidFill>
              </a:rPr>
              <a:t>coût spécifique à l’entreprise commerciale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Autofit/>
          </a:bodyPr>
          <a:lstStyle/>
          <a:p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4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fr-FR" sz="24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fr-FR" sz="2400" b="1" dirty="0" smtClean="0">
                <a:solidFill>
                  <a:schemeClr val="accent5">
                    <a:lumMod val="75000"/>
                  </a:schemeClr>
                </a:solidFill>
              </a:rPr>
              <a:t>Coût spécifique à l’entreprise industrielle</a:t>
            </a:r>
            <a:r>
              <a:rPr lang="fr-FR" sz="24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fr-FR" sz="24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548680"/>
          <a:ext cx="8229600" cy="557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</a:t>
            </a:r>
            <a:r>
              <a:rPr lang="fr-FR" dirty="0" smtClean="0"/>
              <a:t>.Suivie </a:t>
            </a:r>
            <a:r>
              <a:rPr lang="fr-FR" dirty="0" smtClean="0"/>
              <a:t>des stocks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entreprises assurent deux catégorie de suivi des stocks: un extra-comptable et un suivi comptable.</a:t>
            </a:r>
          </a:p>
          <a:p>
            <a:pPr>
              <a:buNone/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.1.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suivi extra-comptable des stocks ou inventaire physique:</a:t>
            </a:r>
          </a:p>
          <a:p>
            <a:pPr>
              <a:buNone/>
            </a:pPr>
            <a:r>
              <a:rPr lang="fr-FR" dirty="0" smtClean="0"/>
              <a:t>Au niveau du magasin, le suivi des matières et des produits se fait, le plus souvent, à l’aide du modèle de fiche </a:t>
            </a:r>
            <a:r>
              <a:rPr lang="fr-FR" dirty="0" smtClean="0"/>
              <a:t>suivant: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Fiche de stocks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                                                                                                         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15</a:t>
            </a:fld>
            <a:endParaRPr lang="fr-FR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971600" y="1628800"/>
          <a:ext cx="7488832" cy="3672408"/>
        </p:xfrm>
        <a:graphic>
          <a:graphicData uri="http://schemas.openxmlformats.org/presentationml/2006/ole">
            <p:oleObj spid="_x0000_s1030" name="Feuille de calcul" r:id="rId3" imgW="5619629" imgH="1409593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Méthodes de valorisation des stocks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 smtClean="0"/>
              <a:t>Plusieurs méthodes de valorisation peuvent être adoptées pour évaluer les sorties et les stocks finals dont: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méthode du FIFO;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méthode </a:t>
            </a:r>
            <a:r>
              <a:rPr lang="fr-FR" dirty="0" smtClean="0">
                <a:solidFill>
                  <a:srgbClr val="FF0000"/>
                </a:solidFill>
              </a:rPr>
              <a:t>du coût </a:t>
            </a:r>
            <a:r>
              <a:rPr lang="fr-FR" dirty="0" smtClean="0">
                <a:solidFill>
                  <a:srgbClr val="FF0000"/>
                </a:solidFill>
              </a:rPr>
              <a:t>moyen pondéré;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méthode du </a:t>
            </a:r>
            <a:r>
              <a:rPr lang="fr-FR" dirty="0" smtClean="0">
                <a:solidFill>
                  <a:srgbClr val="FF0000"/>
                </a:solidFill>
              </a:rPr>
              <a:t>coût </a:t>
            </a:r>
            <a:r>
              <a:rPr lang="fr-FR" dirty="0" smtClean="0">
                <a:solidFill>
                  <a:srgbClr val="FF0000"/>
                </a:solidFill>
              </a:rPr>
              <a:t>réel ou individuel;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La méthode de la décote directe;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Certaines formules </a:t>
            </a:r>
            <a:r>
              <a:rPr lang="fr-FR" dirty="0" smtClean="0">
                <a:solidFill>
                  <a:srgbClr val="FF0000"/>
                </a:solidFill>
              </a:rPr>
              <a:t>de </a:t>
            </a:r>
            <a:r>
              <a:rPr lang="fr-FR" dirty="0" smtClean="0">
                <a:solidFill>
                  <a:srgbClr val="FF0000"/>
                </a:solidFill>
              </a:rPr>
              <a:t>secours.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En Tunisie, l</a:t>
            </a:r>
            <a:r>
              <a:rPr lang="fr-FR" dirty="0" smtClean="0"/>
              <a:t>e </a:t>
            </a:r>
            <a:r>
              <a:rPr lang="fr-FR" dirty="0" smtClean="0"/>
              <a:t>système comptable </a:t>
            </a:r>
            <a:r>
              <a:rPr lang="fr-FR" dirty="0" smtClean="0"/>
              <a:t>des entreprises </a:t>
            </a:r>
            <a:r>
              <a:rPr lang="fr-FR" dirty="0" smtClean="0"/>
              <a:t>(Norme 4) ignore les méthodes du LIFO et la méthode NIFO. Les deux méthodes les plus utilisées sont la méthode FIFO et la méthode du </a:t>
            </a:r>
            <a:r>
              <a:rPr lang="fr-FR" dirty="0" smtClean="0"/>
              <a:t>coût </a:t>
            </a:r>
            <a:r>
              <a:rPr lang="fr-FR" dirty="0" smtClean="0"/>
              <a:t>moyen pondéré.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 méthode FIFO ou premier entré, premier sorti</a:t>
            </a:r>
            <a:endParaRPr lang="fr-FR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dirty="0" smtClean="0"/>
              <a:t>Elle conduit à affecter aux élément de stocks vendus le coût le plus anciens.</a:t>
            </a:r>
          </a:p>
          <a:p>
            <a:pPr>
              <a:buNone/>
            </a:pPr>
            <a:r>
              <a:rPr lang="fr-FR" sz="2400" dirty="0" smtClean="0"/>
              <a:t>Nous </a:t>
            </a:r>
            <a:r>
              <a:rPr lang="fr-FR" sz="2400" dirty="0" smtClean="0"/>
              <a:t>illustrons la pratique de cette méthode à travers l’application suivante:</a:t>
            </a:r>
          </a:p>
          <a:p>
            <a:pPr>
              <a:buNone/>
            </a:pPr>
            <a:r>
              <a:rPr lang="fr-FR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Application:</a:t>
            </a:r>
          </a:p>
          <a:p>
            <a:pPr>
              <a:buNone/>
            </a:pPr>
            <a:r>
              <a:rPr lang="fr-FR" sz="2400" dirty="0" smtClean="0"/>
              <a:t>Durant l’année </a:t>
            </a:r>
            <a:r>
              <a:rPr lang="fr-FR" sz="2400" dirty="0" smtClean="0"/>
              <a:t>N, </a:t>
            </a:r>
            <a:r>
              <a:rPr lang="fr-FR" sz="2400" dirty="0" smtClean="0"/>
              <a:t>les </a:t>
            </a:r>
            <a:r>
              <a:rPr lang="fr-FR" sz="2400" dirty="0" smtClean="0"/>
              <a:t>mouvements </a:t>
            </a:r>
            <a:r>
              <a:rPr lang="fr-FR" sz="2400" dirty="0" smtClean="0"/>
              <a:t>du stock de la matières « B » ont été les suivants:</a:t>
            </a:r>
          </a:p>
          <a:p>
            <a:pPr>
              <a:buNone/>
            </a:pPr>
            <a:r>
              <a:rPr lang="fr-FR" sz="2400" dirty="0" smtClean="0"/>
              <a:t>- Le </a:t>
            </a:r>
            <a:r>
              <a:rPr lang="fr-FR" sz="2400" dirty="0" smtClean="0"/>
              <a:t>10/01/N, </a:t>
            </a:r>
            <a:r>
              <a:rPr lang="fr-FR" sz="2400" dirty="0" smtClean="0"/>
              <a:t>achat de 150 unités à 11 dinars l’unité. Les frais de transport s’élèvent à 37,5 dinars.</a:t>
            </a:r>
          </a:p>
          <a:p>
            <a:pPr>
              <a:buNone/>
            </a:pPr>
            <a:r>
              <a:rPr lang="fr-FR" sz="2400" dirty="0" smtClean="0"/>
              <a:t>-Le </a:t>
            </a:r>
            <a:r>
              <a:rPr lang="fr-FR" sz="2400" dirty="0" smtClean="0"/>
              <a:t>12/02/N, </a:t>
            </a:r>
            <a:r>
              <a:rPr lang="fr-FR" sz="2400" dirty="0" smtClean="0"/>
              <a:t>sorties de 100 unités.</a:t>
            </a:r>
          </a:p>
          <a:p>
            <a:pPr>
              <a:buNone/>
            </a:pPr>
            <a:r>
              <a:rPr lang="fr-FR" sz="2400" dirty="0" smtClean="0"/>
              <a:t> </a:t>
            </a: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TAF</a:t>
            </a:r>
            <a:r>
              <a:rPr lang="fr-FR" b="1" dirty="0" smtClean="0"/>
              <a:t>: </a:t>
            </a:r>
            <a:r>
              <a:rPr lang="fr-FR" dirty="0" smtClean="0"/>
              <a:t>Sachant que le stock au </a:t>
            </a:r>
            <a:r>
              <a:rPr lang="fr-FR" dirty="0" smtClean="0"/>
              <a:t>31/12/N-1 </a:t>
            </a:r>
            <a:r>
              <a:rPr lang="fr-FR" dirty="0" smtClean="0"/>
              <a:t>est composé de 100 unités évaluées à 10.5 dinars l’unité, il est demandé d’établir la fiche de stock selon la méthode </a:t>
            </a:r>
            <a:r>
              <a:rPr lang="fr-FR" dirty="0" smtClean="0"/>
              <a:t>FIFO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b="1" dirty="0" smtClean="0"/>
              <a:t>Démonstration</a:t>
            </a:r>
            <a:r>
              <a:rPr lang="fr-FR" b="1" dirty="0" smtClean="0"/>
              <a:t>: </a:t>
            </a:r>
          </a:p>
          <a:p>
            <a:pPr>
              <a:buNone/>
            </a:pPr>
            <a:r>
              <a:rPr lang="fr-FR" dirty="0" smtClean="0"/>
              <a:t>Coût d’achat Total = ( 150 * 11) + 37.5 = 1687,5 </a:t>
            </a:r>
          </a:p>
          <a:p>
            <a:pPr>
              <a:buNone/>
            </a:pPr>
            <a:r>
              <a:rPr lang="fr-FR" dirty="0" smtClean="0"/>
              <a:t>Coût d’achat unitaire= 1687.5/ 150 = 11.25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 FIFO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ChangeAspect="1"/>
          </p:cNvGraphicFramePr>
          <p:nvPr>
            <p:ph idx="1"/>
          </p:nvPr>
        </p:nvGraphicFramePr>
        <p:xfrm>
          <a:off x="395288" y="2366963"/>
          <a:ext cx="8135937" cy="2409825"/>
        </p:xfrm>
        <a:graphic>
          <a:graphicData uri="http://schemas.openxmlformats.org/presentationml/2006/ole">
            <p:oleObj spid="_x0000_s2050" name="Feuille de calcul" r:id="rId3" imgW="5981620" imgH="1771574" progId="Excel.Sheet.12">
              <p:embed/>
            </p:oleObj>
          </a:graphicData>
        </a:graphic>
      </p:graphicFrame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19</a:t>
            </a:fld>
            <a:endParaRPr lang="fr-FR" dirty="0"/>
          </a:p>
        </p:txBody>
      </p:sp>
      <p:cxnSp>
        <p:nvCxnSpPr>
          <p:cNvPr id="9" name="Connecteur droit avec flèche 8"/>
          <p:cNvCxnSpPr/>
          <p:nvPr/>
        </p:nvCxnSpPr>
        <p:spPr>
          <a:xfrm rot="10800000" flipV="1">
            <a:off x="4716016" y="3429000"/>
            <a:ext cx="2088232" cy="792088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Ce </a:t>
            </a:r>
            <a:r>
              <a:rPr lang="fr-FR" dirty="0" smtClean="0"/>
              <a:t>cours </a:t>
            </a:r>
            <a:r>
              <a:rPr lang="fr-FR" dirty="0" smtClean="0"/>
              <a:t>est destiné aux étudiants de la première année LMD, filière comptabilité et s’intègre dans le cadre de la comptabilité financière 1.</a:t>
            </a:r>
          </a:p>
          <a:p>
            <a:r>
              <a:rPr lang="fr-FR" dirty="0" smtClean="0"/>
              <a:t>A la lumière de ce que précède, les étudiants sont supposés avoir des connaissances relativement limitées dans le domaine de la comptabilité.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La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méthode de Coût Moyen Pondéré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Algébriquement, le CMP est égal à la somme des entrées en valeur rapportée à la somme des entrées en quantités.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b="1" dirty="0" smtClean="0"/>
              <a:t>Application :</a:t>
            </a:r>
          </a:p>
          <a:p>
            <a:pPr>
              <a:buNone/>
            </a:pPr>
            <a:r>
              <a:rPr lang="fr-FR" dirty="0" smtClean="0"/>
              <a:t>Nous allons reprendre les données de l’application précédente et tenter d’établir la fiche de stock selon </a:t>
            </a:r>
            <a:r>
              <a:rPr lang="fr-FR" dirty="0" smtClean="0"/>
              <a:t>le</a:t>
            </a:r>
            <a:r>
              <a:rPr lang="fr-FR" dirty="0" smtClean="0"/>
              <a:t> </a:t>
            </a:r>
            <a:r>
              <a:rPr lang="fr-FR" dirty="0" smtClean="0"/>
              <a:t>coût moyen pondéré.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475656" y="2924944"/>
            <a:ext cx="5688632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fr-FR" b="1" dirty="0" smtClean="0"/>
              <a:t>CUMP</a:t>
            </a:r>
            <a:r>
              <a:rPr lang="fr-FR" dirty="0" smtClean="0"/>
              <a:t>                  </a:t>
            </a:r>
            <a:r>
              <a:rPr lang="fr-FR" b="1" u="sng" dirty="0" smtClean="0"/>
              <a:t>[(stock initial+entrées) en valeur]</a:t>
            </a:r>
          </a:p>
          <a:p>
            <a:pPr>
              <a:buNone/>
            </a:pPr>
            <a:r>
              <a:rPr lang="fr-FR" b="1" dirty="0" smtClean="0"/>
              <a:t>                            [stock initial +entrées) en quantité]</a:t>
            </a:r>
          </a:p>
        </p:txBody>
      </p:sp>
      <p:sp>
        <p:nvSpPr>
          <p:cNvPr id="5" name="Égal 4"/>
          <p:cNvSpPr/>
          <p:nvPr/>
        </p:nvSpPr>
        <p:spPr>
          <a:xfrm>
            <a:off x="2339752" y="3212976"/>
            <a:ext cx="432049" cy="432048"/>
          </a:xfrm>
          <a:prstGeom prst="mathEqual">
            <a:avLst>
              <a:gd name="adj1" fmla="val 23520"/>
              <a:gd name="adj2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Méthode </a:t>
            </a:r>
            <a:r>
              <a:rPr lang="fr-FR" dirty="0" smtClean="0"/>
              <a:t>CUMP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ChangeAspect="1"/>
          </p:cNvGraphicFramePr>
          <p:nvPr>
            <p:ph idx="1"/>
          </p:nvPr>
        </p:nvGraphicFramePr>
        <p:xfrm>
          <a:off x="755576" y="1340768"/>
          <a:ext cx="7777163" cy="3456384"/>
        </p:xfrm>
        <a:graphic>
          <a:graphicData uri="http://schemas.openxmlformats.org/presentationml/2006/ole">
            <p:oleObj spid="_x0000_s3074" name="Feuille de calcul" r:id="rId3" imgW="5981620" imgH="1390698" progId="Excel.Sheet.12">
              <p:embed/>
            </p:oleObj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83568" y="5013176"/>
            <a:ext cx="3355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>
                <a:solidFill>
                  <a:srgbClr val="FF0000"/>
                </a:solidFill>
              </a:rPr>
              <a:t>CUMP= (1050+1687.5)/(100+150)</a:t>
            </a:r>
            <a:endParaRPr lang="fr-FR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2200" b="1" dirty="0" smtClean="0"/>
              <a:t>5.2. Suivi </a:t>
            </a:r>
            <a:r>
              <a:rPr lang="fr-FR" sz="2200" b="1" dirty="0" smtClean="0"/>
              <a:t>comptable:</a:t>
            </a: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1800" dirty="0" smtClean="0"/>
              <a:t>La norme 4 du système comptable des entreprises en Tunisie prévoit deux méthode de comptabilisation des stocks: la méthode de l’inventaire permanent (dite de référence) et la méthode de l’inventaire intermittent (dite autorisée).</a:t>
            </a:r>
            <a:endParaRPr lang="fr-FR" sz="1800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12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404813"/>
          <a:ext cx="8229600" cy="5721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</a:t>
            </a:r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Reprendre les données de l’application précédente et passer les écritures comptables nécessaires relatives aux opérations réalisées durant l’année N selon la méthode FIFO:</a:t>
            </a:r>
          </a:p>
          <a:p>
            <a:r>
              <a:rPr lang="fr-FR" dirty="0" smtClean="0"/>
              <a:t>Cas 1: méthode de l’inventaire permanent.</a:t>
            </a:r>
          </a:p>
          <a:p>
            <a:r>
              <a:rPr lang="fr-FR" dirty="0" smtClean="0"/>
              <a:t>Cas 2: méthode de l’inventaire intermittent.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>
            <a:noAutofit/>
          </a:bodyPr>
          <a:lstStyle/>
          <a:p>
            <a:r>
              <a:rPr lang="fr-FR" sz="2800" dirty="0" smtClean="0"/>
              <a:t>La méthode de l’inventaire permanent ou de référence</a:t>
            </a:r>
            <a:endParaRPr lang="fr-FR" sz="2800" dirty="0"/>
          </a:p>
        </p:txBody>
      </p:sp>
      <p:graphicFrame>
        <p:nvGraphicFramePr>
          <p:cNvPr id="5" name="Espace réservé du contenu 4"/>
          <p:cNvGraphicFramePr>
            <a:graphicFrameLocks noChangeAspect="1"/>
          </p:cNvGraphicFramePr>
          <p:nvPr>
            <p:ph idx="1"/>
          </p:nvPr>
        </p:nvGraphicFramePr>
        <p:xfrm>
          <a:off x="539750" y="692696"/>
          <a:ext cx="8208963" cy="5832648"/>
        </p:xfrm>
        <a:graphic>
          <a:graphicData uri="http://schemas.openxmlformats.org/presentationml/2006/ole">
            <p:oleObj spid="_x0000_s38914" name="Feuille de calcul" r:id="rId3" imgW="7629609" imgH="4772156" progId="Excel.Sheet.12">
              <p:embed/>
            </p:oleObj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fr-FR" sz="2800" dirty="0" smtClean="0"/>
              <a:t>La méthode de l’inventaire intermittent ou autorisée</a:t>
            </a:r>
            <a:endParaRPr lang="fr-FR" sz="2800" dirty="0"/>
          </a:p>
        </p:txBody>
      </p:sp>
      <p:graphicFrame>
        <p:nvGraphicFramePr>
          <p:cNvPr id="5" name="Espace réservé du contenu 4"/>
          <p:cNvGraphicFramePr>
            <a:graphicFrameLocks noChangeAspect="1"/>
          </p:cNvGraphicFramePr>
          <p:nvPr>
            <p:ph idx="1"/>
          </p:nvPr>
        </p:nvGraphicFramePr>
        <p:xfrm>
          <a:off x="395288" y="1814513"/>
          <a:ext cx="8280400" cy="3732212"/>
        </p:xfrm>
        <a:graphic>
          <a:graphicData uri="http://schemas.openxmlformats.org/presentationml/2006/ole">
            <p:oleObj spid="_x0000_s37890" name="Feuille de calcul" r:id="rId3" imgW="7629609" imgH="3438414" progId="Excel.Sheet.12">
              <p:embed/>
            </p:oleObj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 descr="imagesCARYIQB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268760"/>
            <a:ext cx="8064896" cy="5400600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" y="260648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MERCI POUR VOTRE ATTENTION</a:t>
            </a:r>
            <a:endParaRPr lang="fr-F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Objectif du cours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smtClean="0"/>
              <a:t>P</a:t>
            </a:r>
            <a:r>
              <a:rPr lang="fr-FR" dirty="0" smtClean="0"/>
              <a:t>résenter </a:t>
            </a:r>
            <a:r>
              <a:rPr lang="fr-FR" dirty="0" smtClean="0"/>
              <a:t>les modalités d’évaluation des stocks et les traitements comptables appropriés.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Découvrons</a:t>
            </a:r>
            <a:r>
              <a:rPr lang="fr-FR" dirty="0" smtClean="0"/>
              <a:t>, ensemble, ce qui fait que ce </a:t>
            </a:r>
            <a:r>
              <a:rPr lang="fr-FR" dirty="0" smtClean="0"/>
              <a:t>cours </a:t>
            </a:r>
            <a:r>
              <a:rPr lang="fr-FR" dirty="0" smtClean="0"/>
              <a:t>est indispensable et constitue un passage inévitable dans le cursus comptable.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Plan du cours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1.La notion de stock</a:t>
            </a:r>
          </a:p>
          <a:p>
            <a:pPr>
              <a:buNone/>
            </a:pPr>
            <a:r>
              <a:rPr lang="fr-FR" dirty="0" smtClean="0"/>
              <a:t>2.Typologie des stocks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3.Activité </a:t>
            </a:r>
            <a:r>
              <a:rPr lang="fr-FR" dirty="0" smtClean="0"/>
              <a:t>de l’entreprise</a:t>
            </a:r>
          </a:p>
          <a:p>
            <a:pPr>
              <a:buNone/>
            </a:pPr>
            <a:r>
              <a:rPr lang="fr-FR" dirty="0" smtClean="0"/>
              <a:t>4</a:t>
            </a:r>
            <a:r>
              <a:rPr lang="fr-FR" dirty="0" smtClean="0"/>
              <a:t>.Calcul </a:t>
            </a:r>
            <a:r>
              <a:rPr lang="fr-FR" dirty="0" smtClean="0"/>
              <a:t>des coûts</a:t>
            </a:r>
          </a:p>
          <a:p>
            <a:pPr>
              <a:buNone/>
            </a:pPr>
            <a:r>
              <a:rPr lang="fr-FR" dirty="0" smtClean="0"/>
              <a:t>5.Suivis </a:t>
            </a:r>
            <a:r>
              <a:rPr lang="fr-FR" dirty="0" smtClean="0"/>
              <a:t>des stocks 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0" name="Espace réservé du contenu 9" descr="stock[1]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9992" y="1484784"/>
            <a:ext cx="4644008" cy="4752527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</a:t>
            </a:r>
            <a:r>
              <a:rPr lang="fr-FR" dirty="0" smtClean="0"/>
              <a:t>ibliographie</a:t>
            </a:r>
            <a:endParaRPr lang="fr-FR" dirty="0"/>
          </a:p>
        </p:txBody>
      </p:sp>
      <p:sp>
        <p:nvSpPr>
          <p:cNvPr id="23" name="Espace réservé du contenu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système comptable des entreprises 1996. </a:t>
            </a:r>
          </a:p>
          <a:p>
            <a:pPr>
              <a:buNone/>
            </a:pPr>
            <a:r>
              <a:rPr lang="fr-FR" dirty="0" err="1" smtClean="0"/>
              <a:t>Yaich</a:t>
            </a:r>
            <a:r>
              <a:rPr lang="fr-FR" dirty="0" smtClean="0"/>
              <a:t> </a:t>
            </a:r>
            <a:r>
              <a:rPr lang="fr-FR" dirty="0" err="1" smtClean="0"/>
              <a:t>Raouf</a:t>
            </a:r>
            <a:r>
              <a:rPr lang="fr-FR" dirty="0" smtClean="0"/>
              <a:t> , «  Manuel des principes comptables ».</a:t>
            </a:r>
          </a:p>
          <a:p>
            <a:pPr>
              <a:buNone/>
            </a:pPr>
            <a:r>
              <a:rPr lang="fr-FR" dirty="0" err="1" smtClean="0"/>
              <a:t>Zarai</a:t>
            </a:r>
            <a:r>
              <a:rPr lang="fr-FR" dirty="0" smtClean="0"/>
              <a:t> Mohamed Ali, « manuel de comptabilité financière », édition 2005, pp. 81-92.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1. </a:t>
            </a:r>
            <a:r>
              <a:rPr lang="fr-FR" b="1" dirty="0" smtClean="0"/>
              <a:t>La </a:t>
            </a:r>
            <a:r>
              <a:rPr lang="fr-FR" b="1" dirty="0" smtClean="0"/>
              <a:t>notion de stock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 définition de la NCT4)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Les stocks sont les éléments d’actifs qui sont :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Soit détenus pour être vendus dans le cours normal de l’exploitation ou de production;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Soit détenus sous forme de matières ou de fournitures nécessaires pour le processus de production ou de prestation de service. </a:t>
            </a:r>
          </a:p>
          <a:p>
            <a:pPr>
              <a:buNone/>
            </a:pPr>
            <a:r>
              <a:rPr lang="fr-FR" dirty="0" smtClean="0"/>
              <a:t>        Le critère de reconnaissance des éléments de stock est sa destination et son utilisation par rapport à l’activité de l’entreprise.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539552" y="4653136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2</a:t>
            </a:r>
            <a:r>
              <a:rPr lang="fr-FR" b="1" dirty="0" smtClean="0"/>
              <a:t>. </a:t>
            </a:r>
            <a:r>
              <a:rPr lang="fr-FR" b="1" dirty="0" smtClean="0"/>
              <a:t>Typologie des stocks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Les stocks de marchandises ;</a:t>
            </a:r>
          </a:p>
          <a:p>
            <a:pPr lvl="0"/>
            <a:r>
              <a:rPr lang="fr-FR" dirty="0" smtClean="0"/>
              <a:t>Les stocks de matière première ;</a:t>
            </a:r>
          </a:p>
          <a:p>
            <a:pPr lvl="0"/>
            <a:r>
              <a:rPr lang="fr-FR" dirty="0" smtClean="0"/>
              <a:t>Les stocks de produits en cours de fabrication ;</a:t>
            </a:r>
          </a:p>
          <a:p>
            <a:pPr lvl="0"/>
            <a:r>
              <a:rPr lang="fr-FR" dirty="0" smtClean="0"/>
              <a:t>Les stocks de produits finis ;</a:t>
            </a:r>
          </a:p>
          <a:p>
            <a:pPr lvl="0"/>
            <a:r>
              <a:rPr lang="fr-FR" dirty="0" smtClean="0"/>
              <a:t>Les stocks d’emballages vides;</a:t>
            </a:r>
          </a:p>
          <a:p>
            <a:pPr lvl="0"/>
            <a:r>
              <a:rPr lang="fr-FR" dirty="0" smtClean="0"/>
              <a:t>Les stocks des pièces de rechange.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3</a:t>
            </a:r>
            <a:r>
              <a:rPr lang="fr-FR" dirty="0" smtClean="0"/>
              <a:t>.Activité </a:t>
            </a:r>
            <a:r>
              <a:rPr lang="fr-FR" dirty="0" smtClean="0"/>
              <a:t>de l’entreprise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La problématique de comptabilisation des stocks se pose principalement pour l’entreprise commerciale et l’entreprise industrielle.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    </a:t>
            </a:r>
            <a:r>
              <a:rPr lang="fr-FR" sz="2800" dirty="0" smtClean="0"/>
              <a:t>P</a:t>
            </a:r>
            <a:r>
              <a:rPr lang="fr-FR" sz="2800" dirty="0" smtClean="0"/>
              <a:t>ar conséquence, </a:t>
            </a:r>
            <a:r>
              <a:rPr lang="fr-FR" sz="2800" dirty="0" smtClean="0"/>
              <a:t>dans les développements qui suivent nous nous limiterons à l’étude de ces deux types d’entreprises.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3</a:t>
            </a:r>
            <a:r>
              <a:rPr lang="fr-FR" sz="3200" dirty="0" smtClean="0"/>
              <a:t>.1 </a:t>
            </a:r>
            <a:r>
              <a:rPr lang="fr-FR" sz="3200" dirty="0" smtClean="0"/>
              <a:t>Activité de l’entreprise commerciale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0120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L’activité de l’entreprise commerciale se résume dans les fonctions suivantes:</a:t>
            </a:r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pPr>
              <a:buNone/>
            </a:pPr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endParaRPr lang="fr-FR" sz="2800" dirty="0" smtClean="0"/>
          </a:p>
          <a:p>
            <a:pPr>
              <a:buNone/>
            </a:pPr>
            <a:endParaRPr lang="fr-FR" sz="2800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9B4CD-7120-4402-A7E1-9C27EE2D304F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43608" y="2852936"/>
            <a:ext cx="1584176" cy="648072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Achats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2852936"/>
            <a:ext cx="1584176" cy="64807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Magasin matières</a:t>
            </a:r>
            <a:endParaRPr lang="fr-FR" dirty="0">
              <a:ln w="12700">
                <a:noFill/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32240" y="2852936"/>
            <a:ext cx="1584176" cy="64807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Ventes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83568" y="3501008"/>
            <a:ext cx="2592288" cy="914400"/>
          </a:xfrm>
          <a:prstGeom prst="ellipse">
            <a:avLst/>
          </a:prstGeom>
          <a:noFill/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Fonction approvisionnement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3419872" y="3501008"/>
            <a:ext cx="2736304" cy="914400"/>
          </a:xfrm>
          <a:prstGeom prst="ellipse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Fonction stockage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300192" y="3501008"/>
            <a:ext cx="2304256" cy="914400"/>
          </a:xfrm>
          <a:prstGeom prst="ellipse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Fonction distribution</a:t>
            </a:r>
            <a:endParaRPr lang="fr-FR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8" name="Flèche droite 17"/>
          <p:cNvSpPr/>
          <p:nvPr/>
        </p:nvSpPr>
        <p:spPr>
          <a:xfrm>
            <a:off x="2771800" y="3068960"/>
            <a:ext cx="97840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Flèche droite 18"/>
          <p:cNvSpPr/>
          <p:nvPr/>
        </p:nvSpPr>
        <p:spPr>
          <a:xfrm>
            <a:off x="5652120" y="3140968"/>
            <a:ext cx="97840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467544" y="4869160"/>
            <a:ext cx="8352928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D’après ce schéma, nous constatons que l’entreprise commerciale ne procède pas à la transformation des produits ou des marchandises achetées. Elle se contente, de part son activité, de les vendre en état. Dans </a:t>
            </a:r>
            <a:r>
              <a:rPr lang="fr-FR" sz="2000" dirty="0" smtClean="0">
                <a:solidFill>
                  <a:schemeClr val="tx1"/>
                </a:solidFill>
              </a:rPr>
              <a:t>ce cas, </a:t>
            </a:r>
            <a:r>
              <a:rPr lang="fr-FR" sz="2000" dirty="0" smtClean="0">
                <a:solidFill>
                  <a:schemeClr val="tx1"/>
                </a:solidFill>
              </a:rPr>
              <a:t>deux catégories des </a:t>
            </a:r>
            <a:r>
              <a:rPr lang="fr-FR" sz="2000" dirty="0" smtClean="0">
                <a:solidFill>
                  <a:schemeClr val="tx1"/>
                </a:solidFill>
              </a:rPr>
              <a:t>coûts </a:t>
            </a:r>
            <a:r>
              <a:rPr lang="fr-FR" sz="2000" dirty="0" smtClean="0">
                <a:solidFill>
                  <a:schemeClr val="tx1"/>
                </a:solidFill>
              </a:rPr>
              <a:t>devraient être déterminées. Il s’agit du </a:t>
            </a:r>
            <a:r>
              <a:rPr lang="fr-FR" sz="2000" i="1" dirty="0" smtClean="0">
                <a:solidFill>
                  <a:srgbClr val="FF0000"/>
                </a:solidFill>
              </a:rPr>
              <a:t>coût d’achat </a:t>
            </a:r>
            <a:r>
              <a:rPr lang="fr-FR" sz="2000" dirty="0" smtClean="0">
                <a:solidFill>
                  <a:schemeClr val="tx1"/>
                </a:solidFill>
              </a:rPr>
              <a:t>et du </a:t>
            </a:r>
            <a:r>
              <a:rPr lang="fr-FR" sz="2000" i="1" dirty="0" smtClean="0">
                <a:solidFill>
                  <a:srgbClr val="FF0000"/>
                </a:solidFill>
              </a:rPr>
              <a:t>coût de revient</a:t>
            </a:r>
            <a:r>
              <a:rPr lang="fr-FR" sz="2000" dirty="0" smtClean="0">
                <a:solidFill>
                  <a:schemeClr val="tx1"/>
                </a:solidFill>
              </a:rPr>
              <a:t>.</a:t>
            </a:r>
            <a:endParaRPr lang="fr-FR" sz="2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1035</TotalTime>
  <Words>1168</Words>
  <Application>Microsoft Office PowerPoint</Application>
  <PresentationFormat>Affichage à l'écran (4:3)</PresentationFormat>
  <Paragraphs>169</Paragraphs>
  <Slides>27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30" baseType="lpstr">
      <vt:lpstr>Thème Office</vt:lpstr>
      <vt:lpstr>Feuille de calcul</vt:lpstr>
      <vt:lpstr>Feuille Microsoft Office Excel</vt:lpstr>
      <vt:lpstr>Présentation du cours  Les stocks</vt:lpstr>
      <vt:lpstr>Diapositive 2</vt:lpstr>
      <vt:lpstr>Objectif du cours</vt:lpstr>
      <vt:lpstr>Plan du cours</vt:lpstr>
      <vt:lpstr>Bibliographie</vt:lpstr>
      <vt:lpstr>1. La notion de stock ( définition de la NCT4)</vt:lpstr>
      <vt:lpstr>2. Typologie des stocks : </vt:lpstr>
      <vt:lpstr>3.Activité de l’entreprise</vt:lpstr>
      <vt:lpstr>3.1 Activité de l’entreprise commerciale</vt:lpstr>
      <vt:lpstr>3.2 Activité de l’entreprise industrielle</vt:lpstr>
      <vt:lpstr>4. Calcul des coûts</vt:lpstr>
      <vt:lpstr>  coût spécifique à l’entreprise commerciale </vt:lpstr>
      <vt:lpstr>  Coût spécifique à l’entreprise industrielle </vt:lpstr>
      <vt:lpstr>5.Suivie des stocks</vt:lpstr>
      <vt:lpstr>Fiche de stocks</vt:lpstr>
      <vt:lpstr>Méthodes de valorisation des stocks</vt:lpstr>
      <vt:lpstr> La méthode FIFO ou premier entré, premier sorti</vt:lpstr>
      <vt:lpstr>Diapositive 18</vt:lpstr>
      <vt:lpstr>Méthode FIFO</vt:lpstr>
      <vt:lpstr>La méthode de Coût Moyen Pondéré</vt:lpstr>
      <vt:lpstr>Méthode CUMP   </vt:lpstr>
      <vt:lpstr>5.2. Suivi comptable: La norme 4 du système comptable des entreprises en Tunisie prévoit deux méthode de comptabilisation des stocks: la méthode de l’inventaire permanent (dite de référence) et la méthode de l’inventaire intermittent (dite autorisée).</vt:lpstr>
      <vt:lpstr>Diapositive 23</vt:lpstr>
      <vt:lpstr>Application</vt:lpstr>
      <vt:lpstr>La méthode de l’inventaire permanent ou de référence</vt:lpstr>
      <vt:lpstr>La méthode de l’inventaire intermittent ou autorisée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1.Activité de l’entreprise</dc:title>
  <dc:creator>hp</dc:creator>
  <cp:lastModifiedBy>hp</cp:lastModifiedBy>
  <cp:revision>89</cp:revision>
  <dcterms:created xsi:type="dcterms:W3CDTF">2011-04-29T15:36:46Z</dcterms:created>
  <dcterms:modified xsi:type="dcterms:W3CDTF">2011-05-05T10:43:11Z</dcterms:modified>
</cp:coreProperties>
</file>