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234" y="-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47D1B4-D14F-4CF4-A497-097D23C35EC2}" type="doc">
      <dgm:prSet loTypeId="urn:microsoft.com/office/officeart/2005/8/layout/hProcess9" loCatId="process" qsTypeId="urn:microsoft.com/office/officeart/2005/8/quickstyle/3d7" qsCatId="3D" csTypeId="urn:microsoft.com/office/officeart/2005/8/colors/accent1_2" csCatId="accent1"/>
      <dgm:spPr/>
      <dgm:t>
        <a:bodyPr/>
        <a:lstStyle/>
        <a:p>
          <a:endParaRPr lang="fr-FR"/>
        </a:p>
      </dgm:t>
    </dgm:pt>
    <dgm:pt modelId="{56FC46C6-7DB4-4FB7-9CF5-9641B2FD36D4}">
      <dgm:prSet/>
      <dgm:spPr/>
      <dgm:t>
        <a:bodyPr/>
        <a:lstStyle/>
        <a:p>
          <a:pPr rtl="0"/>
          <a:r>
            <a:rPr lang="fr-FR" dirty="0" smtClean="0"/>
            <a:t>Histoire de Lumière</a:t>
          </a:r>
          <a:endParaRPr lang="fr-FR" dirty="0"/>
        </a:p>
      </dgm:t>
    </dgm:pt>
    <dgm:pt modelId="{5AF3DBFE-ED91-4BCE-B9A5-6CF3A4259A7F}" type="parTrans" cxnId="{F94920FB-CC56-482E-9C35-31631607451D}">
      <dgm:prSet/>
      <dgm:spPr/>
      <dgm:t>
        <a:bodyPr/>
        <a:lstStyle/>
        <a:p>
          <a:endParaRPr lang="fr-FR"/>
        </a:p>
      </dgm:t>
    </dgm:pt>
    <dgm:pt modelId="{A45B89DE-60C0-4C1C-A957-CE6D84E46502}" type="sibTrans" cxnId="{F94920FB-CC56-482E-9C35-31631607451D}">
      <dgm:prSet/>
      <dgm:spPr/>
      <dgm:t>
        <a:bodyPr/>
        <a:lstStyle/>
        <a:p>
          <a:endParaRPr lang="fr-FR"/>
        </a:p>
      </dgm:t>
    </dgm:pt>
    <dgm:pt modelId="{DD974E94-2AC0-45DB-9557-65D5685295A3}" type="pres">
      <dgm:prSet presAssocID="{D847D1B4-D14F-4CF4-A497-097D23C35EC2}" presName="CompostProcess" presStyleCnt="0">
        <dgm:presLayoutVars>
          <dgm:dir/>
          <dgm:resizeHandles val="exact"/>
        </dgm:presLayoutVars>
      </dgm:prSet>
      <dgm:spPr/>
      <dgm:t>
        <a:bodyPr/>
        <a:lstStyle/>
        <a:p>
          <a:endParaRPr lang="fr-FR"/>
        </a:p>
      </dgm:t>
    </dgm:pt>
    <dgm:pt modelId="{5E4B8896-3847-4DC6-9E66-F72F5039EC99}" type="pres">
      <dgm:prSet presAssocID="{D847D1B4-D14F-4CF4-A497-097D23C35EC2}" presName="arrow" presStyleLbl="bgShp" presStyleIdx="0" presStyleCnt="1"/>
      <dgm:spPr/>
    </dgm:pt>
    <dgm:pt modelId="{DCFEFF27-C3C4-46F7-AC49-E4007B70971F}" type="pres">
      <dgm:prSet presAssocID="{D847D1B4-D14F-4CF4-A497-097D23C35EC2}" presName="linearProcess" presStyleCnt="0"/>
      <dgm:spPr/>
    </dgm:pt>
    <dgm:pt modelId="{DB0DB8F0-CA58-44C1-8F0B-5FE5C95C2304}" type="pres">
      <dgm:prSet presAssocID="{56FC46C6-7DB4-4FB7-9CF5-9641B2FD36D4}" presName="textNode" presStyleLbl="node1" presStyleIdx="0" presStyleCnt="1">
        <dgm:presLayoutVars>
          <dgm:bulletEnabled val="1"/>
        </dgm:presLayoutVars>
      </dgm:prSet>
      <dgm:spPr/>
      <dgm:t>
        <a:bodyPr/>
        <a:lstStyle/>
        <a:p>
          <a:endParaRPr lang="fr-FR"/>
        </a:p>
      </dgm:t>
    </dgm:pt>
  </dgm:ptLst>
  <dgm:cxnLst>
    <dgm:cxn modelId="{83606088-4459-4339-A6BD-61D9B8ACC653}" type="presOf" srcId="{D847D1B4-D14F-4CF4-A497-097D23C35EC2}" destId="{DD974E94-2AC0-45DB-9557-65D5685295A3}" srcOrd="0" destOrd="0" presId="urn:microsoft.com/office/officeart/2005/8/layout/hProcess9"/>
    <dgm:cxn modelId="{F94920FB-CC56-482E-9C35-31631607451D}" srcId="{D847D1B4-D14F-4CF4-A497-097D23C35EC2}" destId="{56FC46C6-7DB4-4FB7-9CF5-9641B2FD36D4}" srcOrd="0" destOrd="0" parTransId="{5AF3DBFE-ED91-4BCE-B9A5-6CF3A4259A7F}" sibTransId="{A45B89DE-60C0-4C1C-A957-CE6D84E46502}"/>
    <dgm:cxn modelId="{94A27423-E648-479D-A58B-26CA57F11B58}" type="presOf" srcId="{56FC46C6-7DB4-4FB7-9CF5-9641B2FD36D4}" destId="{DB0DB8F0-CA58-44C1-8F0B-5FE5C95C2304}" srcOrd="0" destOrd="0" presId="urn:microsoft.com/office/officeart/2005/8/layout/hProcess9"/>
    <dgm:cxn modelId="{E162D5DB-7BFE-4779-B4F9-A14CBFEE1133}" type="presParOf" srcId="{DD974E94-2AC0-45DB-9557-65D5685295A3}" destId="{5E4B8896-3847-4DC6-9E66-F72F5039EC99}" srcOrd="0" destOrd="0" presId="urn:microsoft.com/office/officeart/2005/8/layout/hProcess9"/>
    <dgm:cxn modelId="{94D79274-1137-456C-AD0A-5E77E7C3021A}" type="presParOf" srcId="{DD974E94-2AC0-45DB-9557-65D5685295A3}" destId="{DCFEFF27-C3C4-46F7-AC49-E4007B70971F}" srcOrd="1" destOrd="0" presId="urn:microsoft.com/office/officeart/2005/8/layout/hProcess9"/>
    <dgm:cxn modelId="{D1895A4D-E6E4-4F20-AC4C-9187AE15D5E8}" type="presParOf" srcId="{DCFEFF27-C3C4-46F7-AC49-E4007B70971F}" destId="{DB0DB8F0-CA58-44C1-8F0B-5FE5C95C2304}" srcOrd="0"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E4B8896-3847-4DC6-9E66-F72F5039EC99}">
      <dsp:nvSpPr>
        <dsp:cNvPr id="0" name=""/>
        <dsp:cNvSpPr/>
      </dsp:nvSpPr>
      <dsp:spPr>
        <a:xfrm>
          <a:off x="727925" y="0"/>
          <a:ext cx="8249828" cy="2684471"/>
        </a:xfrm>
        <a:prstGeom prst="rightArrow">
          <a:avLst/>
        </a:prstGeom>
        <a:solidFill>
          <a:schemeClr val="accent1">
            <a:tint val="40000"/>
            <a:hueOff val="0"/>
            <a:satOff val="0"/>
            <a:lumOff val="0"/>
            <a:alphaOff val="0"/>
          </a:schemeClr>
        </a:solidFill>
        <a:ln>
          <a:noFill/>
        </a:ln>
        <a:effectLst/>
        <a:sp3d z="-1618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sp>
    <dsp:sp modelId="{DB0DB8F0-CA58-44C1-8F0B-5FE5C95C2304}">
      <dsp:nvSpPr>
        <dsp:cNvPr id="0" name=""/>
        <dsp:cNvSpPr/>
      </dsp:nvSpPr>
      <dsp:spPr>
        <a:xfrm>
          <a:off x="2335429" y="805341"/>
          <a:ext cx="5034821" cy="1073788"/>
        </a:xfrm>
        <a:prstGeom prst="roundRect">
          <a:avLst/>
        </a:prstGeom>
        <a:solidFill>
          <a:schemeClr val="accent1">
            <a:hueOff val="0"/>
            <a:satOff val="0"/>
            <a:lumOff val="0"/>
            <a:alphaOff val="0"/>
          </a:schemeClr>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fr-FR" sz="4400" kern="1200" dirty="0" smtClean="0"/>
            <a:t>Histoire de Lumière</a:t>
          </a:r>
          <a:endParaRPr lang="fr-FR" sz="4400" kern="1200" dirty="0"/>
        </a:p>
      </dsp:txBody>
      <dsp:txXfrm>
        <a:off x="2335429" y="805341"/>
        <a:ext cx="5034821" cy="107378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D0A80E1-A07C-47E4-BBDE-EF84DB0343AC}"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alpha val="0"/>
              </a:srgbClr>
            </a:gs>
            <a:gs pos="17999">
              <a:srgbClr val="FEE7F2"/>
            </a:gs>
            <a:gs pos="36000">
              <a:srgbClr val="FAC77D"/>
            </a:gs>
            <a:gs pos="61000">
              <a:srgbClr val="FBA97D"/>
            </a:gs>
            <a:gs pos="82001">
              <a:srgbClr val="FBD49C"/>
            </a:gs>
            <a:gs pos="100000">
              <a:srgbClr val="FEE7F2"/>
            </a:gs>
          </a:gsLst>
          <a:lin ang="27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55BD4C-1EEF-4BF2-9540-BF882812A30C}" type="datetimeFigureOut">
              <a:rPr lang="fr-FR" smtClean="0"/>
              <a:pPr/>
              <a:t>18/04/2011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0A80E1-A07C-47E4-BBDE-EF84DB0343AC}"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01 - Images Numériques\Lumieres-et-Nature\Divers\Lever du jour.jpg"/>
          <p:cNvPicPr>
            <a:picLocks noChangeAspect="1" noChangeArrowheads="1"/>
          </p:cNvPicPr>
          <p:nvPr/>
        </p:nvPicPr>
        <p:blipFill>
          <a:blip r:embed="rId2" cstate="print">
            <a:lum bright="30000"/>
          </a:blip>
          <a:srcRect/>
          <a:stretch>
            <a:fillRect/>
          </a:stretch>
        </p:blipFill>
        <p:spPr bwMode="auto">
          <a:xfrm>
            <a:off x="35496" y="188640"/>
            <a:ext cx="9055463" cy="6038044"/>
          </a:xfrm>
          <a:prstGeom prst="rect">
            <a:avLst/>
          </a:prstGeom>
          <a:noFill/>
        </p:spPr>
      </p:pic>
      <p:graphicFrame>
        <p:nvGraphicFramePr>
          <p:cNvPr id="4" name="Diagramme 3"/>
          <p:cNvGraphicFramePr/>
          <p:nvPr/>
        </p:nvGraphicFramePr>
        <p:xfrm>
          <a:off x="-428660" y="173025"/>
          <a:ext cx="9705680" cy="26844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ous-titre 2"/>
          <p:cNvSpPr>
            <a:spLocks noGrp="1"/>
          </p:cNvSpPr>
          <p:nvPr>
            <p:ph type="subTitle" idx="1"/>
          </p:nvPr>
        </p:nvSpPr>
        <p:spPr>
          <a:xfrm>
            <a:off x="142844" y="2348880"/>
            <a:ext cx="8858312" cy="3714776"/>
          </a:xfrm>
          <a:noFill/>
          <a:ln>
            <a:noFill/>
          </a:ln>
        </p:spPr>
        <p:txBody>
          <a:bodyPr anchor="ctr">
            <a:normAutofit fontScale="70000" lnSpcReduction="20000"/>
          </a:bodyPr>
          <a:lstStyle/>
          <a:p>
            <a:endParaRPr lang="fr-FR" b="1" i="1" dirty="0">
              <a:ln w="1905">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innerShdw blurRad="69850" dist="43180" dir="5400000">
                  <a:srgbClr val="000000">
                    <a:alpha val="65000"/>
                  </a:srgbClr>
                </a:innerShdw>
              </a:effectLst>
              <a:latin typeface="Adobe Garamond Pro Bold" pitchFamily="18" charset="0"/>
            </a:endParaRPr>
          </a:p>
          <a:p>
            <a:r>
              <a:rPr lang="fr-FR" sz="5700" i="1" dirty="0" smtClean="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rPr>
              <a:t>La photographie </a:t>
            </a:r>
            <a:r>
              <a:rPr lang="fr-FR" sz="5700" i="1" dirty="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rPr>
              <a:t>est </a:t>
            </a:r>
            <a:r>
              <a:rPr lang="fr-FR" sz="5700" i="1" dirty="0" smtClean="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rPr>
              <a:t>animée </a:t>
            </a:r>
            <a:r>
              <a:rPr lang="fr-FR" sz="5700" i="1" dirty="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rPr>
              <a:t>par la lumière. De sa maîtrise naît l'image. Mystérieuse et indispensable composante de l'image, la lumière est capricieuse et elle réagit à ses propres lois physiques. </a:t>
            </a:r>
            <a:r>
              <a:rPr lang="fr-FR" sz="5700" i="1" dirty="0" smtClean="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rPr>
              <a:t> </a:t>
            </a:r>
            <a:endParaRPr lang="fr-FR" sz="5700" i="1" dirty="0">
              <a:ln w="18415" cmpd="sng">
                <a:noFill/>
                <a:prstDash val="solid"/>
              </a:ln>
              <a:solidFill>
                <a:srgbClr val="FFFFFF"/>
              </a:solidFill>
              <a:effectLst>
                <a:outerShdw blurRad="63500" dir="3600000" algn="tl" rotWithShape="0">
                  <a:srgbClr val="000000">
                    <a:alpha val="70000"/>
                  </a:srgbClr>
                </a:outerShdw>
              </a:effectLst>
              <a:latin typeface="Adobe Garamond Pro Bold" pitchFamily="18" charset="0"/>
            </a:endParaRPr>
          </a:p>
          <a:p>
            <a:endParaRPr lang="fr-FR" b="1" i="1" dirty="0">
              <a:ln w="1905">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innerShdw blurRad="69850" dist="43180" dir="5400000">
                  <a:srgbClr val="000000">
                    <a:alpha val="65000"/>
                  </a:srgbClr>
                </a:innerShdw>
              </a:effectLst>
              <a:latin typeface="Adobe Garamond Pro Bold"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85728"/>
            <a:ext cx="8858312" cy="2585323"/>
          </a:xfrm>
          <a:prstGeom prst="rect">
            <a:avLst/>
          </a:prstGeom>
        </p:spPr>
        <p:txBody>
          <a:bodyPr wrap="square">
            <a:spAutoFit/>
          </a:bodyPr>
          <a:lstStyle/>
          <a:p>
            <a:pPr algn="ctr"/>
            <a:r>
              <a:rPr lang="fr-FR" b="1" dirty="0" smtClean="0">
                <a:latin typeface="Tahoma" pitchFamily="34" charset="0"/>
                <a:ea typeface="Tahoma" pitchFamily="34" charset="0"/>
                <a:cs typeface="Tahoma" pitchFamily="34" charset="0"/>
              </a:rPr>
              <a:t>Lumière</a:t>
            </a:r>
          </a:p>
          <a:p>
            <a:pPr algn="ctr"/>
            <a:r>
              <a:rPr lang="fr-FR" b="1" dirty="0" smtClean="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 </a:t>
            </a: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Onde électromagnétique. La lumière se déplace en ligne droite.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Elle </a:t>
            </a:r>
            <a:r>
              <a:rPr lang="fr-FR" dirty="0">
                <a:latin typeface="Tahoma" pitchFamily="34" charset="0"/>
                <a:ea typeface="Tahoma" pitchFamily="34" charset="0"/>
                <a:cs typeface="Tahoma" pitchFamily="34" charset="0"/>
              </a:rPr>
              <a:t>est incidente (celle reçue par le sujet) ou réfléchie (celle renvoyée par le sujet).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Elle </a:t>
            </a:r>
            <a:r>
              <a:rPr lang="fr-FR" dirty="0">
                <a:latin typeface="Tahoma" pitchFamily="34" charset="0"/>
                <a:ea typeface="Tahoma" pitchFamily="34" charset="0"/>
                <a:cs typeface="Tahoma" pitchFamily="34" charset="0"/>
              </a:rPr>
              <a:t>est aussi transmise par certains corps semi transparents.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L'absence de lumière (ou de réflexion) donne le noir.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Toutes </a:t>
            </a:r>
            <a:r>
              <a:rPr lang="fr-FR" dirty="0">
                <a:latin typeface="Tahoma" pitchFamily="34" charset="0"/>
                <a:ea typeface="Tahoma" pitchFamily="34" charset="0"/>
                <a:cs typeface="Tahoma" pitchFamily="34" charset="0"/>
              </a:rPr>
              <a:t>les ondes lumineuses ne sont pas visibles par l</a:t>
            </a:r>
            <a:r>
              <a:rPr lang="fr-FR" dirty="0" smtClean="0">
                <a:latin typeface="Tahoma" pitchFamily="34" charset="0"/>
                <a:ea typeface="Tahoma" pitchFamily="34" charset="0"/>
                <a:cs typeface="Tahoma" pitchFamily="34" charset="0"/>
              </a:rPr>
              <a:t>' œil </a:t>
            </a:r>
            <a:r>
              <a:rPr lang="fr-FR" dirty="0">
                <a:latin typeface="Tahoma" pitchFamily="34" charset="0"/>
                <a:ea typeface="Tahoma" pitchFamily="34" charset="0"/>
                <a:cs typeface="Tahoma" pitchFamily="34" charset="0"/>
              </a:rPr>
              <a:t>humain.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On </a:t>
            </a:r>
            <a:r>
              <a:rPr lang="fr-FR" dirty="0">
                <a:latin typeface="Tahoma" pitchFamily="34" charset="0"/>
                <a:ea typeface="Tahoma" pitchFamily="34" charset="0"/>
                <a:cs typeface="Tahoma" pitchFamily="34" charset="0"/>
              </a:rPr>
              <a:t>définit le "spectre visible" avec les ondes lumineuses colorées visibles par notre </a:t>
            </a:r>
            <a:r>
              <a:rPr lang="fr-FR" dirty="0" smtClean="0">
                <a:latin typeface="Tahoma" pitchFamily="34" charset="0"/>
                <a:ea typeface="Tahoma" pitchFamily="34" charset="0"/>
                <a:cs typeface="Tahoma" pitchFamily="34" charset="0"/>
              </a:rPr>
              <a:t>œil. </a:t>
            </a:r>
            <a:endParaRPr lang="fr-FR" dirty="0">
              <a:latin typeface="Tahoma" pitchFamily="34" charset="0"/>
              <a:ea typeface="Tahoma" pitchFamily="34" charset="0"/>
              <a:cs typeface="Tahoma" pitchFamily="34" charset="0"/>
            </a:endParaRPr>
          </a:p>
        </p:txBody>
      </p:sp>
      <p:pic>
        <p:nvPicPr>
          <p:cNvPr id="4" name="Image 3" descr="spectre.jpg"/>
          <p:cNvPicPr>
            <a:picLocks noChangeAspect="1"/>
          </p:cNvPicPr>
          <p:nvPr/>
        </p:nvPicPr>
        <p:blipFill>
          <a:blip r:embed="rId2" cstate="print"/>
          <a:stretch>
            <a:fillRect/>
          </a:stretch>
        </p:blipFill>
        <p:spPr>
          <a:xfrm>
            <a:off x="695325" y="2809896"/>
            <a:ext cx="7753350" cy="3619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357166"/>
            <a:ext cx="8858312" cy="2031325"/>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Spectre coloré visible :</a:t>
            </a: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L'œil </a:t>
            </a:r>
            <a:r>
              <a:rPr lang="fr-FR" dirty="0">
                <a:latin typeface="Tahoma" pitchFamily="34" charset="0"/>
                <a:ea typeface="Tahoma" pitchFamily="34" charset="0"/>
                <a:cs typeface="Tahoma" pitchFamily="34" charset="0"/>
              </a:rPr>
              <a:t>humain perçoit les rayonnements émis entre 400 et 7</a:t>
            </a:r>
            <a:r>
              <a:rPr lang="fr-FR" dirty="0" smtClean="0">
                <a:latin typeface="Tahoma" pitchFamily="34" charset="0"/>
                <a:ea typeface="Tahoma" pitchFamily="34" charset="0"/>
                <a:cs typeface="Tahoma" pitchFamily="34" charset="0"/>
              </a:rPr>
              <a:t>00 </a:t>
            </a:r>
            <a:r>
              <a:rPr lang="fr-FR" dirty="0">
                <a:latin typeface="Tahoma" pitchFamily="34" charset="0"/>
                <a:ea typeface="Tahoma" pitchFamily="34" charset="0"/>
                <a:cs typeface="Tahoma" pitchFamily="34" charset="0"/>
              </a:rPr>
              <a:t>nanomètres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a:t>
            </a:r>
            <a:r>
              <a:rPr lang="fr-FR" dirty="0">
                <a:latin typeface="Tahoma" pitchFamily="34" charset="0"/>
                <a:ea typeface="Tahoma" pitchFamily="34" charset="0"/>
                <a:cs typeface="Tahoma" pitchFamily="34" charset="0"/>
              </a:rPr>
              <a:t>du violet au rouge) avec une sensibilité accrue dans la zone du vert.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L'infrarouge</a:t>
            </a:r>
            <a:r>
              <a:rPr lang="fr-FR" dirty="0">
                <a:latin typeface="Tahoma" pitchFamily="34" charset="0"/>
                <a:ea typeface="Tahoma" pitchFamily="34" charset="0"/>
                <a:cs typeface="Tahoma" pitchFamily="34" charset="0"/>
              </a:rPr>
              <a:t>, l'ultraviolet (en grande partie) ou les rayons X restent invisibles pour notre </a:t>
            </a:r>
            <a:r>
              <a:rPr lang="fr-FR" dirty="0" smtClean="0">
                <a:latin typeface="Tahoma" pitchFamily="34" charset="0"/>
                <a:ea typeface="Tahoma" pitchFamily="34" charset="0"/>
                <a:cs typeface="Tahoma" pitchFamily="34" charset="0"/>
              </a:rPr>
              <a:t>œil </a:t>
            </a:r>
            <a:r>
              <a:rPr lang="fr-FR" dirty="0">
                <a:latin typeface="Tahoma" pitchFamily="34" charset="0"/>
                <a:ea typeface="Tahoma" pitchFamily="34" charset="0"/>
                <a:cs typeface="Tahoma" pitchFamily="34" charset="0"/>
              </a:rPr>
              <a:t>mais pas pour certaines </a:t>
            </a:r>
            <a:r>
              <a:rPr lang="fr-FR" dirty="0" smtClean="0">
                <a:latin typeface="Tahoma" pitchFamily="34" charset="0"/>
                <a:ea typeface="Tahoma" pitchFamily="34" charset="0"/>
                <a:cs typeface="Tahoma" pitchFamily="34" charset="0"/>
              </a:rPr>
              <a:t>émulsions ou certains filtres adaptés. </a:t>
            </a:r>
            <a:endParaRPr lang="fr-FR" dirty="0">
              <a:latin typeface="Tahoma" pitchFamily="34" charset="0"/>
              <a:ea typeface="Tahoma" pitchFamily="34" charset="0"/>
              <a:cs typeface="Tahoma" pitchFamily="34" charset="0"/>
            </a:endParaRPr>
          </a:p>
        </p:txBody>
      </p:sp>
      <p:pic>
        <p:nvPicPr>
          <p:cNvPr id="3" name="Image 2" descr="600px-Spectre_électromagnétique.png"/>
          <p:cNvPicPr>
            <a:picLocks noChangeAspect="1"/>
          </p:cNvPicPr>
          <p:nvPr/>
        </p:nvPicPr>
        <p:blipFill>
          <a:blip r:embed="rId2" cstate="print"/>
          <a:stretch>
            <a:fillRect/>
          </a:stretch>
        </p:blipFill>
        <p:spPr>
          <a:xfrm>
            <a:off x="1714500" y="3114693"/>
            <a:ext cx="5715000" cy="288607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60648"/>
            <a:ext cx="8858312" cy="2862322"/>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Lumière blanche :</a:t>
            </a: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C'est celle du soleil à midi. </a:t>
            </a:r>
            <a:endParaRPr lang="fr-FR" dirty="0" smtClean="0">
              <a:latin typeface="Tahoma" pitchFamily="34" charset="0"/>
              <a:ea typeface="Tahoma" pitchFamily="34" charset="0"/>
              <a:cs typeface="Tahoma" pitchFamily="34" charset="0"/>
            </a:endParaRPr>
          </a:p>
          <a:p>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Le </a:t>
            </a:r>
            <a:r>
              <a:rPr lang="fr-FR" dirty="0">
                <a:latin typeface="Tahoma" pitchFamily="34" charset="0"/>
                <a:ea typeface="Tahoma" pitchFamily="34" charset="0"/>
                <a:cs typeface="Tahoma" pitchFamily="34" charset="0"/>
              </a:rPr>
              <a:t>rayonnement de la lumière blanche est composé de bleu, </a:t>
            </a:r>
            <a:r>
              <a:rPr lang="fr-FR" dirty="0" smtClean="0">
                <a:latin typeface="Tahoma" pitchFamily="34" charset="0"/>
                <a:ea typeface="Tahoma" pitchFamily="34" charset="0"/>
                <a:cs typeface="Tahoma" pitchFamily="34" charset="0"/>
              </a:rPr>
              <a:t>de </a:t>
            </a:r>
            <a:r>
              <a:rPr lang="fr-FR" dirty="0">
                <a:latin typeface="Tahoma" pitchFamily="34" charset="0"/>
                <a:ea typeface="Tahoma" pitchFamily="34" charset="0"/>
                <a:cs typeface="Tahoma" pitchFamily="34" charset="0"/>
              </a:rPr>
              <a:t>vert et de rouge en proportions égales, selon les couleurs de l'arc en ciel.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smtClean="0">
                <a:latin typeface="Tahoma" pitchFamily="34" charset="0"/>
                <a:ea typeface="Tahoma" pitchFamily="34" charset="0"/>
                <a:cs typeface="Tahoma" pitchFamily="34" charset="0"/>
              </a:rPr>
              <a:t>Tout </a:t>
            </a:r>
            <a:r>
              <a:rPr lang="fr-FR" dirty="0">
                <a:latin typeface="Tahoma" pitchFamily="34" charset="0"/>
                <a:ea typeface="Tahoma" pitchFamily="34" charset="0"/>
                <a:cs typeface="Tahoma" pitchFamily="34" charset="0"/>
              </a:rPr>
              <a:t>autre éclairage provoque une dominante colorée chaude ou </a:t>
            </a:r>
            <a:r>
              <a:rPr lang="fr-FR" dirty="0" smtClean="0">
                <a:latin typeface="Tahoma" pitchFamily="34" charset="0"/>
                <a:ea typeface="Tahoma" pitchFamily="34" charset="0"/>
                <a:cs typeface="Tahoma" pitchFamily="34" charset="0"/>
              </a:rPr>
              <a:t>froide.</a:t>
            </a:r>
          </a:p>
          <a:p>
            <a:pPr algn="ctr"/>
            <a:r>
              <a:rPr lang="fr-FR" dirty="0" smtClean="0">
                <a:latin typeface="Tahoma" pitchFamily="34" charset="0"/>
                <a:ea typeface="Tahoma" pitchFamily="34" charset="0"/>
                <a:cs typeface="Tahoma" pitchFamily="34" charset="0"/>
              </a:rPr>
              <a:t> </a:t>
            </a: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La lumière artificielle ne reproduit que très rarement la lumière blanche.</a:t>
            </a:r>
          </a:p>
        </p:txBody>
      </p:sp>
      <p:pic>
        <p:nvPicPr>
          <p:cNvPr id="3" name="Image 2" descr="soleil.gif"/>
          <p:cNvPicPr>
            <a:picLocks noChangeAspect="1"/>
          </p:cNvPicPr>
          <p:nvPr/>
        </p:nvPicPr>
        <p:blipFill>
          <a:blip r:embed="rId2" cstate="print"/>
          <a:stretch>
            <a:fillRect/>
          </a:stretch>
        </p:blipFill>
        <p:spPr>
          <a:xfrm>
            <a:off x="2643184" y="3000372"/>
            <a:ext cx="4071956" cy="3542601"/>
          </a:xfrm>
          <a:prstGeom prst="roundRect">
            <a:avLst>
              <a:gd name="adj" fmla="val 6744"/>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60062"/>
            <a:ext cx="8858312" cy="3600986"/>
          </a:xfrm>
          <a:prstGeom prst="rect">
            <a:avLst/>
          </a:prstGeom>
        </p:spPr>
        <p:txBody>
          <a:bodyPr wrap="square">
            <a:spAutoFit/>
          </a:bodyPr>
          <a:lstStyle/>
          <a:p>
            <a:pPr algn="ctr"/>
            <a:r>
              <a:rPr lang="fr-FR" sz="1600" b="1" dirty="0">
                <a:latin typeface="Tahoma" pitchFamily="34" charset="0"/>
                <a:ea typeface="Tahoma" pitchFamily="34" charset="0"/>
                <a:cs typeface="Tahoma" pitchFamily="34" charset="0"/>
              </a:rPr>
              <a:t>Température </a:t>
            </a:r>
            <a:r>
              <a:rPr lang="fr-FR" sz="1600" b="1" dirty="0" smtClean="0">
                <a:latin typeface="Tahoma" pitchFamily="34" charset="0"/>
                <a:ea typeface="Tahoma" pitchFamily="34" charset="0"/>
                <a:cs typeface="Tahoma" pitchFamily="34" charset="0"/>
              </a:rPr>
              <a:t>Couleur :</a:t>
            </a:r>
          </a:p>
          <a:p>
            <a:pPr algn="ctr"/>
            <a:r>
              <a:rPr lang="fr-FR" sz="1600" dirty="0" smtClean="0">
                <a:latin typeface="Tahoma" pitchFamily="34" charset="0"/>
                <a:ea typeface="Tahoma" pitchFamily="34" charset="0"/>
                <a:cs typeface="Tahoma" pitchFamily="34" charset="0"/>
              </a:rPr>
              <a:t> </a:t>
            </a:r>
            <a:r>
              <a:rPr lang="fr-FR" sz="1600" dirty="0">
                <a:latin typeface="Tahoma" pitchFamily="34" charset="0"/>
                <a:ea typeface="Tahoma" pitchFamily="34" charset="0"/>
                <a:cs typeface="Tahoma" pitchFamily="34" charset="0"/>
              </a:rPr>
              <a:t/>
            </a:r>
            <a:br>
              <a:rPr lang="fr-FR" sz="1600" dirty="0">
                <a:latin typeface="Tahoma" pitchFamily="34" charset="0"/>
                <a:ea typeface="Tahoma" pitchFamily="34" charset="0"/>
                <a:cs typeface="Tahoma" pitchFamily="34" charset="0"/>
              </a:rPr>
            </a:br>
            <a:r>
              <a:rPr lang="fr-FR" sz="1600" dirty="0">
                <a:latin typeface="Tahoma" pitchFamily="34" charset="0"/>
                <a:ea typeface="Tahoma" pitchFamily="34" charset="0"/>
                <a:cs typeface="Tahoma" pitchFamily="34" charset="0"/>
              </a:rPr>
              <a:t>     </a:t>
            </a:r>
            <a:r>
              <a:rPr lang="fr-FR" sz="1500" dirty="0">
                <a:latin typeface="Tahoma" pitchFamily="34" charset="0"/>
                <a:ea typeface="Tahoma" pitchFamily="34" charset="0"/>
                <a:cs typeface="Tahoma" pitchFamily="34" charset="0"/>
              </a:rPr>
              <a:t>La température couleur (TC) est mesurée en degrés Kelvin (K). </a:t>
            </a:r>
            <a:br>
              <a:rPr lang="fr-FR" sz="1500" dirty="0">
                <a:latin typeface="Tahoma" pitchFamily="34" charset="0"/>
                <a:ea typeface="Tahoma" pitchFamily="34" charset="0"/>
                <a:cs typeface="Tahoma" pitchFamily="34" charset="0"/>
              </a:rPr>
            </a:br>
            <a:r>
              <a:rPr lang="fr-FR" sz="1500" dirty="0">
                <a:latin typeface="Tahoma" pitchFamily="34" charset="0"/>
                <a:ea typeface="Tahoma" pitchFamily="34" charset="0"/>
                <a:cs typeface="Tahoma" pitchFamily="34" charset="0"/>
              </a:rPr>
              <a:t>     La lumière blanche fait 5500 K, le soir ou le matin, sous l'effet de l'atmosphère qui retient des rayonnements, la lumière solaire fait de 2400 à 3000 K et apparaît comme jaune orangée. Une TC basse donne une lumière chaude et une TC élevée procure une lumière froide. </a:t>
            </a:r>
            <a:br>
              <a:rPr lang="fr-FR" sz="1500" dirty="0">
                <a:latin typeface="Tahoma" pitchFamily="34" charset="0"/>
                <a:ea typeface="Tahoma" pitchFamily="34" charset="0"/>
                <a:cs typeface="Tahoma" pitchFamily="34" charset="0"/>
              </a:rPr>
            </a:br>
            <a:r>
              <a:rPr lang="fr-FR" sz="1500" dirty="0">
                <a:latin typeface="Tahoma" pitchFamily="34" charset="0"/>
                <a:ea typeface="Tahoma" pitchFamily="34" charset="0"/>
                <a:cs typeface="Tahoma" pitchFamily="34" charset="0"/>
              </a:rPr>
              <a:t>     Tout effet atmosphérique est de nature à modifier la lumière (brume, brouillard, nuages épais,...). </a:t>
            </a:r>
            <a:endParaRPr lang="fr-FR" sz="1500" dirty="0" smtClean="0">
              <a:latin typeface="Tahoma" pitchFamily="34" charset="0"/>
              <a:ea typeface="Tahoma" pitchFamily="34" charset="0"/>
              <a:cs typeface="Tahoma" pitchFamily="34" charset="0"/>
            </a:endParaRPr>
          </a:p>
          <a:p>
            <a:pPr algn="ctr"/>
            <a:r>
              <a:rPr lang="fr-FR" sz="1500" dirty="0" smtClean="0">
                <a:latin typeface="Tahoma" pitchFamily="34" charset="0"/>
                <a:ea typeface="Tahoma" pitchFamily="34" charset="0"/>
                <a:cs typeface="Tahoma" pitchFamily="34" charset="0"/>
              </a:rPr>
              <a:t>A </a:t>
            </a:r>
            <a:r>
              <a:rPr lang="fr-FR" sz="1500" dirty="0">
                <a:latin typeface="Tahoma" pitchFamily="34" charset="0"/>
                <a:ea typeface="Tahoma" pitchFamily="34" charset="0"/>
                <a:cs typeface="Tahoma" pitchFamily="34" charset="0"/>
              </a:rPr>
              <a:t>l'ombre l'image paraîtra bleutée. </a:t>
            </a:r>
            <a:endParaRPr lang="fr-FR" sz="1500" dirty="0" smtClean="0">
              <a:latin typeface="Tahoma" pitchFamily="34" charset="0"/>
              <a:ea typeface="Tahoma" pitchFamily="34" charset="0"/>
              <a:cs typeface="Tahoma" pitchFamily="34" charset="0"/>
            </a:endParaRPr>
          </a:p>
          <a:p>
            <a:pPr algn="ctr"/>
            <a:r>
              <a:rPr lang="fr-FR" sz="1500" dirty="0" smtClean="0">
                <a:latin typeface="Tahoma" pitchFamily="34" charset="0"/>
                <a:ea typeface="Tahoma" pitchFamily="34" charset="0"/>
                <a:cs typeface="Tahoma" pitchFamily="34" charset="0"/>
              </a:rPr>
              <a:t>On </a:t>
            </a:r>
            <a:r>
              <a:rPr lang="fr-FR" sz="1500" dirty="0">
                <a:latin typeface="Tahoma" pitchFamily="34" charset="0"/>
                <a:ea typeface="Tahoma" pitchFamily="34" charset="0"/>
                <a:cs typeface="Tahoma" pitchFamily="34" charset="0"/>
              </a:rPr>
              <a:t>distingue : les teintes chaudes (jaune, rouge, orangé) et les teintes froides (vert bleuté, bleu, vert). </a:t>
            </a:r>
            <a:br>
              <a:rPr lang="fr-FR" sz="1500" dirty="0">
                <a:latin typeface="Tahoma" pitchFamily="34" charset="0"/>
                <a:ea typeface="Tahoma" pitchFamily="34" charset="0"/>
                <a:cs typeface="Tahoma" pitchFamily="34" charset="0"/>
              </a:rPr>
            </a:br>
            <a:r>
              <a:rPr lang="fr-FR" sz="1500" dirty="0">
                <a:latin typeface="Tahoma" pitchFamily="34" charset="0"/>
                <a:ea typeface="Tahoma" pitchFamily="34" charset="0"/>
                <a:cs typeface="Tahoma" pitchFamily="34" charset="0"/>
              </a:rPr>
              <a:t>     Un éclairage artificiel ne reproduit pas exactement la lumière blanche. Si </a:t>
            </a:r>
            <a:r>
              <a:rPr lang="fr-FR" sz="1500" dirty="0" smtClean="0">
                <a:latin typeface="Tahoma" pitchFamily="34" charset="0"/>
                <a:ea typeface="Tahoma" pitchFamily="34" charset="0"/>
                <a:cs typeface="Tahoma" pitchFamily="34" charset="0"/>
              </a:rPr>
              <a:t>l‘ œil </a:t>
            </a:r>
            <a:r>
              <a:rPr lang="fr-FR" sz="1500" dirty="0">
                <a:latin typeface="Tahoma" pitchFamily="34" charset="0"/>
                <a:ea typeface="Tahoma" pitchFamily="34" charset="0"/>
                <a:cs typeface="Tahoma" pitchFamily="34" charset="0"/>
              </a:rPr>
              <a:t>s'en accommode facilement, il en va autrement de la pellicule </a:t>
            </a:r>
            <a:r>
              <a:rPr lang="fr-FR" sz="1500" dirty="0" smtClean="0">
                <a:latin typeface="Tahoma" pitchFamily="34" charset="0"/>
                <a:ea typeface="Tahoma" pitchFamily="34" charset="0"/>
                <a:cs typeface="Tahoma" pitchFamily="34" charset="0"/>
              </a:rPr>
              <a:t>ou du capteur. </a:t>
            </a:r>
            <a:r>
              <a:rPr lang="fr-FR" sz="1500" dirty="0">
                <a:latin typeface="Tahoma" pitchFamily="34" charset="0"/>
                <a:ea typeface="Tahoma" pitchFamily="34" charset="0"/>
                <a:cs typeface="Tahoma" pitchFamily="34" charset="0"/>
              </a:rPr>
              <a:t>On assiste donc à une coloration de l'image (présence d'une dominante) selon la nature de l'éclairage (ex : jaune-orangé avec des ampoules tungstènes ou halogènes). Seul le flash et des ampoules de studio bleutées s'efforcent de reproduire la lumière naturelle. On ne mélange généralement pas deux sources d'éclairage de nature différente. Le photographe peut modifier le rendu de l'image par des filtres (ambrés ou bleutés). </a:t>
            </a:r>
          </a:p>
        </p:txBody>
      </p:sp>
      <p:pic>
        <p:nvPicPr>
          <p:cNvPr id="3" name="Image 2" descr="couleur_temp.jpg"/>
          <p:cNvPicPr>
            <a:picLocks noChangeAspect="1"/>
          </p:cNvPicPr>
          <p:nvPr/>
        </p:nvPicPr>
        <p:blipFill>
          <a:blip r:embed="rId2" cstate="print"/>
          <a:stretch>
            <a:fillRect/>
          </a:stretch>
        </p:blipFill>
        <p:spPr>
          <a:xfrm>
            <a:off x="1238250" y="4149080"/>
            <a:ext cx="6667500" cy="2390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397543"/>
            <a:ext cx="8858312" cy="2585323"/>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Eclairage naturel :</a:t>
            </a: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C'est celui le plus souvent utilisé. Il varie selon la saison et selon l'heure de la journée. Le soleil peut éclairer directement le sujet ou être diffusé (et partiellement réfléchi) par des nuages. A midi, le soleil éclaire le sujet à la verticale, écrasant les formes et les reliefs.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On préfère une lumière matinale ou celle de l'après-midi. Pour la photographie de paysage, l’emploi d’une boussole peut s’avérer utile afin de déduire la trajectoire du soleil et de prévoir le bon éclairage. </a:t>
            </a:r>
          </a:p>
        </p:txBody>
      </p:sp>
      <p:pic>
        <p:nvPicPr>
          <p:cNvPr id="2050" name="Picture 2" descr="J:\01 - Images Numériques\Lumieres-et-Nature\Entre Var et Verdon\33 Aiguilles de Pelens.jpg"/>
          <p:cNvPicPr>
            <a:picLocks noChangeAspect="1" noChangeArrowheads="1"/>
          </p:cNvPicPr>
          <p:nvPr/>
        </p:nvPicPr>
        <p:blipFill>
          <a:blip r:embed="rId2" cstate="print"/>
          <a:srcRect/>
          <a:stretch>
            <a:fillRect/>
          </a:stretch>
        </p:blipFill>
        <p:spPr bwMode="auto">
          <a:xfrm>
            <a:off x="1979712" y="3068960"/>
            <a:ext cx="5176323" cy="352839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60648"/>
            <a:ext cx="8858312" cy="2308324"/>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Intensité lumineuse :</a:t>
            </a: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L'intensité lumineuse désigne la puissance de l'éclairage. Le soleil est le plus puissant dans les domaines photographiques courants.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L'intensité d'un éclairage conditionne directement l'exposition et le rendu des couleurs ou des reliefs, indirectement une lumière intense peut agir sur la netteté en agissant sur les facteurs de prise de vue : choix de la </a:t>
            </a:r>
            <a:r>
              <a:rPr lang="fr-FR" dirty="0" smtClean="0">
                <a:solidFill>
                  <a:srgbClr val="FF0000"/>
                </a:solidFill>
                <a:latin typeface="Tahoma" pitchFamily="34" charset="0"/>
                <a:ea typeface="Tahoma" pitchFamily="34" charset="0"/>
                <a:cs typeface="Tahoma" pitchFamily="34" charset="0"/>
              </a:rPr>
              <a:t>sensibilité</a:t>
            </a:r>
            <a:r>
              <a:rPr lang="fr-FR" dirty="0" smtClean="0">
                <a:latin typeface="Tahoma" pitchFamily="34" charset="0"/>
                <a:ea typeface="Tahoma" pitchFamily="34" charset="0"/>
                <a:cs typeface="Tahoma" pitchFamily="34" charset="0"/>
              </a:rPr>
              <a:t>, </a:t>
            </a:r>
            <a:r>
              <a:rPr lang="fr-FR" dirty="0">
                <a:solidFill>
                  <a:srgbClr val="FF0000"/>
                </a:solidFill>
                <a:latin typeface="Tahoma" pitchFamily="34" charset="0"/>
                <a:ea typeface="Tahoma" pitchFamily="34" charset="0"/>
                <a:cs typeface="Tahoma" pitchFamily="34" charset="0"/>
              </a:rPr>
              <a:t>diaphragme</a:t>
            </a:r>
            <a:r>
              <a:rPr lang="fr-FR" dirty="0">
                <a:latin typeface="Tahoma" pitchFamily="34" charset="0"/>
                <a:ea typeface="Tahoma" pitchFamily="34" charset="0"/>
                <a:cs typeface="Tahoma" pitchFamily="34" charset="0"/>
              </a:rPr>
              <a:t> et </a:t>
            </a:r>
            <a:r>
              <a:rPr lang="fr-FR" dirty="0">
                <a:solidFill>
                  <a:srgbClr val="FF0000"/>
                </a:solidFill>
                <a:latin typeface="Tahoma" pitchFamily="34" charset="0"/>
                <a:ea typeface="Tahoma" pitchFamily="34" charset="0"/>
                <a:cs typeface="Tahoma" pitchFamily="34" charset="0"/>
              </a:rPr>
              <a:t>vitesse d'obturation</a:t>
            </a:r>
            <a:r>
              <a:rPr lang="fr-FR" dirty="0">
                <a:latin typeface="Tahoma" pitchFamily="34" charset="0"/>
                <a:ea typeface="Tahoma" pitchFamily="34" charset="0"/>
                <a:cs typeface="Tahoma" pitchFamily="34" charset="0"/>
              </a:rPr>
              <a:t>. </a:t>
            </a:r>
          </a:p>
        </p:txBody>
      </p:sp>
      <p:pic>
        <p:nvPicPr>
          <p:cNvPr id="3" name="Image 2" descr="iso1.jpg"/>
          <p:cNvPicPr>
            <a:picLocks noChangeAspect="1"/>
          </p:cNvPicPr>
          <p:nvPr/>
        </p:nvPicPr>
        <p:blipFill>
          <a:blip r:embed="rId2" cstate="print"/>
          <a:stretch>
            <a:fillRect/>
          </a:stretch>
        </p:blipFill>
        <p:spPr>
          <a:xfrm>
            <a:off x="142844" y="3929066"/>
            <a:ext cx="2962275" cy="22479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diaphragme.jpg"/>
          <p:cNvPicPr>
            <a:picLocks noChangeAspect="1"/>
          </p:cNvPicPr>
          <p:nvPr/>
        </p:nvPicPr>
        <p:blipFill>
          <a:blip r:embed="rId3" cstate="print"/>
          <a:stretch>
            <a:fillRect/>
          </a:stretch>
        </p:blipFill>
        <p:spPr>
          <a:xfrm>
            <a:off x="3286116" y="3014659"/>
            <a:ext cx="2857520" cy="27003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obturateur.png"/>
          <p:cNvPicPr>
            <a:picLocks noChangeAspect="1"/>
          </p:cNvPicPr>
          <p:nvPr/>
        </p:nvPicPr>
        <p:blipFill>
          <a:blip r:embed="rId4" cstate="print"/>
          <a:stretch>
            <a:fillRect/>
          </a:stretch>
        </p:blipFill>
        <p:spPr>
          <a:xfrm>
            <a:off x="6429388" y="2521773"/>
            <a:ext cx="2428892" cy="4121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60648"/>
            <a:ext cx="8858312" cy="3539430"/>
          </a:xfrm>
          <a:prstGeom prst="rect">
            <a:avLst/>
          </a:prstGeom>
        </p:spPr>
        <p:txBody>
          <a:bodyPr wrap="square">
            <a:spAutoFit/>
          </a:bodyPr>
          <a:lstStyle/>
          <a:p>
            <a:pPr algn="ctr"/>
            <a:r>
              <a:rPr lang="fr-FR" sz="1600" b="1" dirty="0" smtClean="0">
                <a:latin typeface="Tahoma" pitchFamily="34" charset="0"/>
                <a:ea typeface="Tahoma" pitchFamily="34" charset="0"/>
                <a:cs typeface="Tahoma" pitchFamily="34" charset="0"/>
              </a:rPr>
              <a:t>Lumière </a:t>
            </a:r>
            <a:r>
              <a:rPr lang="fr-FR" sz="1600" b="1" dirty="0">
                <a:latin typeface="Tahoma" pitchFamily="34" charset="0"/>
                <a:ea typeface="Tahoma" pitchFamily="34" charset="0"/>
                <a:cs typeface="Tahoma" pitchFamily="34" charset="0"/>
              </a:rPr>
              <a:t>réfléchie :</a:t>
            </a:r>
            <a:r>
              <a:rPr lang="fr-FR" sz="1600" dirty="0">
                <a:latin typeface="Tahoma" pitchFamily="34" charset="0"/>
                <a:ea typeface="Tahoma" pitchFamily="34" charset="0"/>
                <a:cs typeface="Tahoma" pitchFamily="34" charset="0"/>
              </a:rPr>
              <a:t> </a:t>
            </a:r>
            <a:endParaRPr lang="fr-FR" sz="1600" dirty="0" smtClean="0">
              <a:latin typeface="Tahoma" pitchFamily="34" charset="0"/>
              <a:ea typeface="Tahoma" pitchFamily="34" charset="0"/>
              <a:cs typeface="Tahoma" pitchFamily="34" charset="0"/>
            </a:endParaRPr>
          </a:p>
          <a:p>
            <a:pPr algn="ctr"/>
            <a:r>
              <a:rPr lang="fr-FR" sz="1600" dirty="0">
                <a:latin typeface="Tahoma" pitchFamily="34" charset="0"/>
                <a:ea typeface="Tahoma" pitchFamily="34" charset="0"/>
                <a:cs typeface="Tahoma" pitchFamily="34" charset="0"/>
              </a:rPr>
              <a:t>     C'est celle que renvoie le sujet en direction de l'appareil. Cette quantité dépend du pouvoir de réflexion ou d'absorption du sujet et de sa surface (mat, </a:t>
            </a:r>
            <a:r>
              <a:rPr lang="fr-FR" sz="1600" dirty="0" smtClean="0">
                <a:latin typeface="Tahoma" pitchFamily="34" charset="0"/>
                <a:ea typeface="Tahoma" pitchFamily="34" charset="0"/>
                <a:cs typeface="Tahoma" pitchFamily="34" charset="0"/>
              </a:rPr>
              <a:t>brillant</a:t>
            </a:r>
            <a:r>
              <a:rPr lang="fr-FR" sz="1600" dirty="0" smtClean="0">
                <a:latin typeface="Tahoma" pitchFamily="34" charset="0"/>
                <a:ea typeface="Tahoma" pitchFamily="34" charset="0"/>
                <a:cs typeface="Tahoma" pitchFamily="34" charset="0"/>
              </a:rPr>
              <a:t> </a:t>
            </a:r>
            <a:r>
              <a:rPr lang="fr-FR" sz="1600" dirty="0" smtClean="0">
                <a:latin typeface="Tahoma" pitchFamily="34" charset="0"/>
                <a:ea typeface="Tahoma" pitchFamily="34" charset="0"/>
                <a:cs typeface="Tahoma" pitchFamily="34" charset="0"/>
              </a:rPr>
              <a:t>…</a:t>
            </a:r>
            <a:r>
              <a:rPr lang="fr-FR" sz="1600" dirty="0" smtClean="0">
                <a:latin typeface="Tahoma" pitchFamily="34" charset="0"/>
                <a:ea typeface="Tahoma" pitchFamily="34" charset="0"/>
                <a:cs typeface="Tahoma" pitchFamily="34" charset="0"/>
              </a:rPr>
              <a:t>). </a:t>
            </a:r>
            <a:r>
              <a:rPr lang="fr-FR" sz="1600" dirty="0">
                <a:latin typeface="Tahoma" pitchFamily="34" charset="0"/>
                <a:ea typeface="Tahoma" pitchFamily="34" charset="0"/>
                <a:cs typeface="Tahoma" pitchFamily="34" charset="0"/>
              </a:rPr>
              <a:t/>
            </a:r>
            <a:br>
              <a:rPr lang="fr-FR" sz="1600" dirty="0">
                <a:latin typeface="Tahoma" pitchFamily="34" charset="0"/>
                <a:ea typeface="Tahoma" pitchFamily="34" charset="0"/>
                <a:cs typeface="Tahoma" pitchFamily="34" charset="0"/>
              </a:rPr>
            </a:br>
            <a:r>
              <a:rPr lang="fr-FR" sz="1600" dirty="0">
                <a:latin typeface="Tahoma" pitchFamily="34" charset="0"/>
                <a:ea typeface="Tahoma" pitchFamily="34" charset="0"/>
                <a:cs typeface="Tahoma" pitchFamily="34" charset="0"/>
              </a:rPr>
              <a:t>     De la réflexion naît la couleur : un sujet blanc réfléchit toutes les ondes lumineuses colorées, un sujet noir les absorbe toutes. Pour apparaître rouge, un sujet devra absorber les autres couleurs et réfléchir celles appartenant à la gamme du rouge. </a:t>
            </a:r>
            <a:br>
              <a:rPr lang="fr-FR" sz="1600" dirty="0">
                <a:latin typeface="Tahoma" pitchFamily="34" charset="0"/>
                <a:ea typeface="Tahoma" pitchFamily="34" charset="0"/>
                <a:cs typeface="Tahoma" pitchFamily="34" charset="0"/>
              </a:rPr>
            </a:br>
            <a:r>
              <a:rPr lang="fr-FR" sz="1600" dirty="0">
                <a:latin typeface="Tahoma" pitchFamily="34" charset="0"/>
                <a:ea typeface="Tahoma" pitchFamily="34" charset="0"/>
                <a:cs typeface="Tahoma" pitchFamily="34" charset="0"/>
              </a:rPr>
              <a:t>     C'est cette quantité que mesurera la cellule du posemètre (ou cellule) de l’appareil photographique, en fonction de la sensibilité du film </a:t>
            </a:r>
            <a:r>
              <a:rPr lang="fr-FR" sz="1600" dirty="0" smtClean="0">
                <a:latin typeface="Tahoma" pitchFamily="34" charset="0"/>
                <a:ea typeface="Tahoma" pitchFamily="34" charset="0"/>
                <a:cs typeface="Tahoma" pitchFamily="34" charset="0"/>
              </a:rPr>
              <a:t>utilisé.</a:t>
            </a:r>
            <a:endParaRPr lang="fr-FR" sz="1600" b="1" dirty="0">
              <a:latin typeface="Tahoma" pitchFamily="34" charset="0"/>
              <a:ea typeface="Tahoma" pitchFamily="34" charset="0"/>
              <a:cs typeface="Tahoma" pitchFamily="34" charset="0"/>
            </a:endParaRPr>
          </a:p>
          <a:p>
            <a:pPr algn="ctr"/>
            <a:endParaRPr lang="fr-FR" sz="1600" b="1" dirty="0" smtClean="0">
              <a:latin typeface="Tahoma" pitchFamily="34" charset="0"/>
              <a:ea typeface="Tahoma" pitchFamily="34" charset="0"/>
              <a:cs typeface="Tahoma" pitchFamily="34" charset="0"/>
            </a:endParaRPr>
          </a:p>
          <a:p>
            <a:pPr algn="ctr"/>
            <a:r>
              <a:rPr lang="fr-FR" sz="1600" b="1" dirty="0" smtClean="0">
                <a:latin typeface="Tahoma" pitchFamily="34" charset="0"/>
                <a:ea typeface="Tahoma" pitchFamily="34" charset="0"/>
                <a:cs typeface="Tahoma" pitchFamily="34" charset="0"/>
              </a:rPr>
              <a:t>Lumière </a:t>
            </a:r>
            <a:r>
              <a:rPr lang="fr-FR" sz="1600" b="1" dirty="0">
                <a:latin typeface="Tahoma" pitchFamily="34" charset="0"/>
                <a:ea typeface="Tahoma" pitchFamily="34" charset="0"/>
                <a:cs typeface="Tahoma" pitchFamily="34" charset="0"/>
              </a:rPr>
              <a:t>incidente :</a:t>
            </a:r>
            <a:r>
              <a:rPr lang="fr-FR" sz="1600" dirty="0">
                <a:latin typeface="Tahoma" pitchFamily="34" charset="0"/>
                <a:ea typeface="Tahoma" pitchFamily="34" charset="0"/>
                <a:cs typeface="Tahoma" pitchFamily="34" charset="0"/>
              </a:rPr>
              <a:t> </a:t>
            </a:r>
            <a:endParaRPr lang="fr-FR" sz="1600" dirty="0" smtClean="0">
              <a:latin typeface="Tahoma" pitchFamily="34" charset="0"/>
              <a:ea typeface="Tahoma" pitchFamily="34" charset="0"/>
              <a:cs typeface="Tahoma" pitchFamily="34" charset="0"/>
            </a:endParaRPr>
          </a:p>
          <a:p>
            <a:pPr algn="ctr"/>
            <a:r>
              <a:rPr lang="fr-FR" sz="1600" dirty="0" smtClean="0">
                <a:latin typeface="Tahoma" pitchFamily="34" charset="0"/>
                <a:ea typeface="Tahoma" pitchFamily="34" charset="0"/>
                <a:cs typeface="Tahoma" pitchFamily="34" charset="0"/>
              </a:rPr>
              <a:t>     C'est la lumière que reçoit le sujet. Elle concerne certains aspects de prise en compte de la mesure de lumière. </a:t>
            </a:r>
          </a:p>
          <a:p>
            <a:pPr algn="ctr"/>
            <a:r>
              <a:rPr lang="fr-FR" sz="1600" dirty="0" smtClean="0">
                <a:latin typeface="Tahoma" pitchFamily="34" charset="0"/>
                <a:ea typeface="Tahoma" pitchFamily="34" charset="0"/>
                <a:cs typeface="Tahoma" pitchFamily="34" charset="0"/>
              </a:rPr>
              <a:t>La </a:t>
            </a:r>
            <a:r>
              <a:rPr lang="fr-FR" sz="1600" dirty="0">
                <a:latin typeface="Tahoma" pitchFamily="34" charset="0"/>
                <a:ea typeface="Tahoma" pitchFamily="34" charset="0"/>
                <a:cs typeface="Tahoma" pitchFamily="34" charset="0"/>
              </a:rPr>
              <a:t>lumière incidente peut également traverser un matériau qui en modifiera sa transmission. Un portrait en sous-bois prendra ainsi une teinte verdâtre peu esthétique ! </a:t>
            </a:r>
          </a:p>
        </p:txBody>
      </p:sp>
      <p:pic>
        <p:nvPicPr>
          <p:cNvPr id="4" name="Image 3" descr="lumiere_reflechie_incidente.png"/>
          <p:cNvPicPr>
            <a:picLocks noChangeAspect="1"/>
          </p:cNvPicPr>
          <p:nvPr/>
        </p:nvPicPr>
        <p:blipFill>
          <a:blip r:embed="rId2" cstate="print"/>
          <a:stretch>
            <a:fillRect/>
          </a:stretch>
        </p:blipFill>
        <p:spPr>
          <a:xfrm>
            <a:off x="2762250" y="4286259"/>
            <a:ext cx="3619500" cy="2333625"/>
          </a:xfrm>
          <a:prstGeom prst="rect">
            <a:avLst/>
          </a:prstGeom>
          <a:ln>
            <a:noFill/>
          </a:ln>
          <a:effectLst>
            <a:outerShdw blurRad="292100" dist="139700" dir="2700000" algn="tl" rotWithShape="0">
              <a:srgbClr val="333333">
                <a:alpha val="65000"/>
              </a:srgbClr>
            </a:outerShdw>
          </a:effectLst>
        </p:spPr>
      </p:pic>
      <p:pic>
        <p:nvPicPr>
          <p:cNvPr id="2049" name="Picture 1" descr="inci"/>
          <p:cNvPicPr>
            <a:picLocks noChangeAspect="1" noChangeArrowheads="1"/>
          </p:cNvPicPr>
          <p:nvPr/>
        </p:nvPicPr>
        <p:blipFill>
          <a:blip r:embed="rId3" cstate="print"/>
          <a:srcRect/>
          <a:stretch>
            <a:fillRect/>
          </a:stretch>
        </p:blipFill>
        <p:spPr bwMode="auto">
          <a:xfrm>
            <a:off x="6929454" y="4714884"/>
            <a:ext cx="1905000" cy="1905000"/>
          </a:xfrm>
          <a:prstGeom prst="rect">
            <a:avLst/>
          </a:prstGeom>
          <a:ln>
            <a:noFill/>
          </a:ln>
          <a:effectLst>
            <a:softEdge rad="112500"/>
          </a:effectLst>
        </p:spPr>
      </p:pic>
      <p:pic>
        <p:nvPicPr>
          <p:cNvPr id="2050" name="Picture 2" descr="refle"/>
          <p:cNvPicPr>
            <a:picLocks noChangeAspect="1" noChangeArrowheads="1"/>
          </p:cNvPicPr>
          <p:nvPr/>
        </p:nvPicPr>
        <p:blipFill>
          <a:blip r:embed="rId4" cstate="print"/>
          <a:srcRect/>
          <a:stretch>
            <a:fillRect/>
          </a:stretch>
        </p:blipFill>
        <p:spPr bwMode="auto">
          <a:xfrm>
            <a:off x="357158" y="4714884"/>
            <a:ext cx="1905000" cy="1905000"/>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e 9"/>
          <p:cNvGrpSpPr/>
          <p:nvPr/>
        </p:nvGrpSpPr>
        <p:grpSpPr>
          <a:xfrm>
            <a:off x="285720" y="213161"/>
            <a:ext cx="7167606" cy="2492990"/>
            <a:chOff x="285720" y="213161"/>
            <a:chExt cx="7167606" cy="2492990"/>
          </a:xfrm>
        </p:grpSpPr>
        <p:sp>
          <p:nvSpPr>
            <p:cNvPr id="1025" name="Rectangle 1"/>
            <p:cNvSpPr>
              <a:spLocks noChangeArrowheads="1"/>
            </p:cNvSpPr>
            <p:nvPr/>
          </p:nvSpPr>
          <p:spPr bwMode="auto">
            <a:xfrm>
              <a:off x="285720" y="213161"/>
              <a:ext cx="6572296" cy="24929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zh-CN" b="1"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Qualité de lumière :</a:t>
              </a:r>
            </a:p>
            <a:p>
              <a:pPr marL="0" marR="0" lvl="0" indent="0" defTabSz="914400" rtl="0" eaLnBrk="1" fontAlgn="base" latinLnBrk="0" hangingPunct="1">
                <a:lnSpc>
                  <a:spcPct val="100000"/>
                </a:lnSpc>
                <a:spcBef>
                  <a:spcPct val="0"/>
                </a:spcBef>
                <a:spcAft>
                  <a:spcPct val="0"/>
                </a:spcAft>
                <a:buClrTx/>
                <a:buSzTx/>
                <a:buFontTx/>
                <a:buNone/>
                <a:tabLst/>
              </a:pP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 </a:t>
              </a:r>
              <a:b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b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     Plus que la quantité, c'est la façon dont la lumière illumine le sujet.  On distingue :</a:t>
              </a:r>
            </a:p>
            <a:p>
              <a:pPr marL="0" marR="0" lvl="0" indent="0" defTabSz="914400" rtl="0" eaLnBrk="1" fontAlgn="base" latinLnBrk="0" hangingPunct="1">
                <a:lnSpc>
                  <a:spcPct val="100000"/>
                </a:lnSpc>
                <a:spcBef>
                  <a:spcPct val="0"/>
                </a:spcBef>
                <a:spcAft>
                  <a:spcPct val="0"/>
                </a:spcAft>
                <a:buClrTx/>
                <a:buSzTx/>
                <a:buFontTx/>
                <a:buNone/>
                <a:tabLst/>
              </a:pP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 </a:t>
              </a:r>
            </a:p>
            <a:p>
              <a:pPr marL="0" marR="0" lvl="0" indent="0" defTabSz="914400" rtl="0" eaLnBrk="0" fontAlgn="base" latinLnBrk="0" hangingPunct="0">
                <a:lnSpc>
                  <a:spcPct val="100000"/>
                </a:lnSpc>
                <a:spcBef>
                  <a:spcPct val="0"/>
                </a:spcBef>
                <a:spcAft>
                  <a:spcPct val="0"/>
                </a:spcAft>
                <a:buClrTx/>
                <a:buSzTx/>
                <a:buFontTx/>
                <a:buChar char="•"/>
                <a:tabLst/>
              </a:pP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La lumière dirigée (spot) : Dure, elle marque les ombres. </a:t>
              </a:r>
            </a:p>
            <a:p>
              <a:pPr marL="0" marR="0" lvl="0" indent="0" algn="ctr" defTabSz="914400" rtl="0" eaLnBrk="0" fontAlgn="base" latinLnBrk="0" hangingPunct="0">
                <a:lnSpc>
                  <a:spcPct val="100000"/>
                </a:lnSpc>
                <a:spcBef>
                  <a:spcPct val="0"/>
                </a:spcBef>
                <a:spcAft>
                  <a:spcPct val="0"/>
                </a:spcAft>
                <a:buClrTx/>
                <a:buSzTx/>
                <a:tabLst/>
              </a:pPr>
              <a:endParaRPr kumimoji="0" lang="fr-FR" altLang="zh-CN" sz="1600" b="0" i="0" u="none" strike="noStrike" cap="none" normalizeH="0" baseline="0" dirty="0" smtClean="0">
                <a:ln>
                  <a:noFill/>
                </a:ln>
                <a:solidFill>
                  <a:schemeClr val="tx1">
                    <a:lumMod val="95000"/>
                    <a:lumOff val="5000"/>
                  </a:schemeClr>
                </a:solidFill>
                <a:effectLst/>
                <a:latin typeface="Adobe Caslon Pro" pitchFamily="18" charset="0"/>
                <a:ea typeface="SimSun" pitchFamily="2" charset="-122"/>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tabLst/>
              </a:pPr>
              <a:r>
                <a:rPr kumimoji="0" lang="fr-FR" altLang="zh-CN" sz="1600" b="0" i="0" u="none" strike="noStrike" cap="none" normalizeH="0" baseline="0" dirty="0" smtClean="0">
                  <a:ln>
                    <a:noFill/>
                  </a:ln>
                  <a:solidFill>
                    <a:schemeClr val="tx1">
                      <a:lumMod val="95000"/>
                      <a:lumOff val="5000"/>
                    </a:schemeClr>
                  </a:solidFill>
                  <a:effectLst/>
                  <a:latin typeface="Adobe Caslon Pro" pitchFamily="18" charset="0"/>
                  <a:ea typeface="SimSun" pitchFamily="2" charset="-122"/>
                  <a:cs typeface="Times New Roman" pitchFamily="18" charset="0"/>
                </a:rPr>
                <a:t/>
              </a:r>
              <a:br>
                <a:rPr kumimoji="0" lang="fr-FR" altLang="zh-CN" sz="1600" b="0" i="0" u="none" strike="noStrike" cap="none" normalizeH="0" baseline="0" dirty="0" smtClean="0">
                  <a:ln>
                    <a:noFill/>
                  </a:ln>
                  <a:solidFill>
                    <a:schemeClr val="tx1">
                      <a:lumMod val="95000"/>
                      <a:lumOff val="5000"/>
                    </a:schemeClr>
                  </a:solidFill>
                  <a:effectLst/>
                  <a:latin typeface="Adobe Caslon Pro" pitchFamily="18" charset="0"/>
                  <a:ea typeface="SimSun" pitchFamily="2" charset="-122"/>
                  <a:cs typeface="Times New Roman" pitchFamily="18" charset="0"/>
                </a:rPr>
              </a:br>
              <a:r>
                <a:rPr kumimoji="0" lang="fr-FR" altLang="zh-CN" sz="1600" b="0" i="0" u="none" strike="noStrike" cap="none" normalizeH="0" baseline="0" dirty="0" smtClean="0">
                  <a:ln>
                    <a:noFill/>
                  </a:ln>
                  <a:solidFill>
                    <a:schemeClr val="tx1">
                      <a:lumMod val="95000"/>
                      <a:lumOff val="5000"/>
                    </a:schemeClr>
                  </a:solidFill>
                  <a:effectLst/>
                  <a:latin typeface="Adobe Caslon Pro" pitchFamily="18" charset="0"/>
                  <a:ea typeface="SimSun" pitchFamily="2" charset="-122"/>
                  <a:cs typeface="Times New Roman" pitchFamily="18" charset="0"/>
                </a:rPr>
                <a:t>     </a:t>
              </a:r>
              <a:endParaRPr kumimoji="0" lang="fr-FR" altLang="zh-CN" sz="1600" b="0" i="0" u="none" strike="noStrike" cap="none" normalizeH="0" baseline="0" dirty="0" smtClean="0">
                <a:ln>
                  <a:noFill/>
                </a:ln>
                <a:solidFill>
                  <a:schemeClr val="tx1">
                    <a:lumMod val="95000"/>
                    <a:lumOff val="5000"/>
                  </a:schemeClr>
                </a:solidFill>
                <a:effectLst/>
                <a:latin typeface="Adobe Caslon Pro" pitchFamily="18" charset="0"/>
                <a:cs typeface="Arial" pitchFamily="34" charset="0"/>
              </a:endParaRPr>
            </a:p>
          </p:txBody>
        </p:sp>
        <p:pic>
          <p:nvPicPr>
            <p:cNvPr id="1026" name="Picture 2" descr="cone"/>
            <p:cNvPicPr>
              <a:picLocks noChangeAspect="1" noChangeArrowheads="1"/>
            </p:cNvPicPr>
            <p:nvPr/>
          </p:nvPicPr>
          <p:blipFill>
            <a:blip r:embed="rId2" cstate="print"/>
            <a:srcRect/>
            <a:stretch>
              <a:fillRect/>
            </a:stretch>
          </p:blipFill>
          <p:spPr bwMode="auto">
            <a:xfrm>
              <a:off x="6500826" y="1619244"/>
              <a:ext cx="952500" cy="952500"/>
            </a:xfrm>
            <a:prstGeom prst="rect">
              <a:avLst/>
            </a:prstGeom>
            <a:noFill/>
            <a:ln w="9525">
              <a:noFill/>
              <a:miter lim="800000"/>
              <a:headEnd/>
              <a:tailEnd/>
            </a:ln>
          </p:spPr>
        </p:pic>
      </p:grpSp>
      <p:grpSp>
        <p:nvGrpSpPr>
          <p:cNvPr id="8" name="Groupe 7"/>
          <p:cNvGrpSpPr/>
          <p:nvPr/>
        </p:nvGrpSpPr>
        <p:grpSpPr>
          <a:xfrm>
            <a:off x="285720" y="2737490"/>
            <a:ext cx="7215238" cy="1754326"/>
            <a:chOff x="214282" y="2285992"/>
            <a:chExt cx="7215238" cy="1754326"/>
          </a:xfrm>
        </p:grpSpPr>
        <p:pic>
          <p:nvPicPr>
            <p:cNvPr id="1027" name="Picture 3" descr="diffu"/>
            <p:cNvPicPr>
              <a:picLocks noChangeAspect="1" noChangeArrowheads="1"/>
            </p:cNvPicPr>
            <p:nvPr/>
          </p:nvPicPr>
          <p:blipFill>
            <a:blip r:embed="rId3" cstate="print"/>
            <a:srcRect/>
            <a:stretch>
              <a:fillRect/>
            </a:stretch>
          </p:blipFill>
          <p:spPr bwMode="auto">
            <a:xfrm>
              <a:off x="6477020" y="2333624"/>
              <a:ext cx="952500" cy="952500"/>
            </a:xfrm>
            <a:prstGeom prst="rect">
              <a:avLst/>
            </a:prstGeom>
            <a:noFill/>
            <a:ln w="9525">
              <a:noFill/>
              <a:miter lim="800000"/>
              <a:headEnd/>
              <a:tailEnd/>
            </a:ln>
          </p:spPr>
        </p:pic>
        <p:sp>
          <p:nvSpPr>
            <p:cNvPr id="6" name="ZoneTexte 5"/>
            <p:cNvSpPr txBox="1"/>
            <p:nvPr/>
          </p:nvSpPr>
          <p:spPr>
            <a:xfrm>
              <a:off x="214282" y="2285992"/>
              <a:ext cx="6392542" cy="1754326"/>
            </a:xfrm>
            <a:prstGeom prst="rect">
              <a:avLst/>
            </a:prstGeom>
            <a:noFill/>
          </p:spPr>
          <p:txBody>
            <a:bodyPr wrap="square" rtlCol="0">
              <a:spAutoFit/>
            </a:bodyPr>
            <a:lstStyle/>
            <a:p>
              <a:pPr lvl="0" eaLnBrk="0" fontAlgn="base" hangingPunct="0">
                <a:spcBef>
                  <a:spcPct val="0"/>
                </a:spcBef>
                <a:spcAft>
                  <a:spcPct val="0"/>
                </a:spcAft>
                <a:buFontTx/>
                <a:buChar char="•"/>
              </a:pP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La lumière diffuse : Douce, elle atténue le relief et les ombres. </a:t>
              </a:r>
            </a:p>
            <a:p>
              <a:pPr lvl="0" eaLnBrk="0" fontAlgn="base" hangingPunct="0">
                <a:spcBef>
                  <a:spcPct val="0"/>
                </a:spcBef>
                <a:spcAft>
                  <a:spcPct val="0"/>
                </a:spcAft>
              </a:pP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     La qualité de lumière est soumise à l'appréciation du photographe en fonction du sujet de la prise de vue. C'est souvent par un examen approfondi des ombres que le photographe juge de la qualité de l'éclairage.</a:t>
              </a:r>
              <a:endParaRPr lang="fr-FR" dirty="0">
                <a:latin typeface="Tahoma" pitchFamily="34" charset="0"/>
                <a:ea typeface="Tahoma" pitchFamily="34" charset="0"/>
                <a:cs typeface="Tahoma" pitchFamily="34" charset="0"/>
              </a:endParaRPr>
            </a:p>
          </p:txBody>
        </p:sp>
      </p:grpSp>
      <p:sp>
        <p:nvSpPr>
          <p:cNvPr id="7" name="ZoneTexte 6"/>
          <p:cNvSpPr txBox="1"/>
          <p:nvPr/>
        </p:nvSpPr>
        <p:spPr>
          <a:xfrm>
            <a:off x="285720" y="4786322"/>
            <a:ext cx="8215370" cy="1200329"/>
          </a:xfrm>
          <a:prstGeom prst="rect">
            <a:avLst/>
          </a:prstGeom>
          <a:noFill/>
        </p:spPr>
        <p:txBody>
          <a:bodyPr wrap="square" rtlCol="0">
            <a:spAutoFit/>
          </a:bodyPr>
          <a:lstStyle/>
          <a:p>
            <a:pPr algn="ct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En lumière naturelle les conditions atmosphériques, la saison, l'heure de la journée, la latitude du pays visité, l'orientation et l'environnement (réflexion lumineuse du sol, des murs ou d’un fond...) modifie la qualité de la lumière. C'est une question de pluie et de beau temps. </a:t>
            </a:r>
            <a:endParaRPr lang="fr-FR" dirty="0">
              <a:latin typeface="Tahoma" pitchFamily="34" charset="0"/>
              <a:ea typeface="Tahoma" pitchFamily="34" charset="0"/>
              <a:cs typeface="Tahoma"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Diffuseur1.jpg"/>
          <p:cNvPicPr>
            <a:picLocks noChangeAspect="1"/>
          </p:cNvPicPr>
          <p:nvPr/>
        </p:nvPicPr>
        <p:blipFill>
          <a:blip r:embed="rId2" cstate="print"/>
          <a:stretch>
            <a:fillRect/>
          </a:stretch>
        </p:blipFill>
        <p:spPr>
          <a:xfrm>
            <a:off x="2357422" y="3044136"/>
            <a:ext cx="4443343" cy="2977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142844" y="260648"/>
            <a:ext cx="8858312" cy="2862322"/>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Diffuser la lumière :</a:t>
            </a:r>
            <a:r>
              <a:rPr lang="fr-FR" dirty="0">
                <a:latin typeface="Tahoma" pitchFamily="34" charset="0"/>
                <a:ea typeface="Tahoma" pitchFamily="34" charset="0"/>
                <a:cs typeface="Tahoma" pitchFamily="34" charset="0"/>
              </a:rPr>
              <a:t> </a:t>
            </a:r>
            <a:endParaRPr lang="fr-FR" dirty="0" smtClean="0">
              <a:latin typeface="Tahoma" pitchFamily="34" charset="0"/>
              <a:ea typeface="Tahoma" pitchFamily="34" charset="0"/>
              <a:cs typeface="Tahoma" pitchFamily="34" charset="0"/>
            </a:endParaRPr>
          </a:p>
          <a:p>
            <a:pPr algn="ct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Un diffuseur se place entre la source lumineuse et le </a:t>
            </a:r>
            <a:r>
              <a:rPr lang="fr-FR" dirty="0" smtClean="0">
                <a:latin typeface="Tahoma" pitchFamily="34" charset="0"/>
                <a:ea typeface="Tahoma" pitchFamily="34" charset="0"/>
                <a:cs typeface="Tahoma" pitchFamily="34" charset="0"/>
              </a:rPr>
              <a:t>sujet. </a:t>
            </a:r>
            <a:r>
              <a:rPr lang="fr-FR" dirty="0">
                <a:latin typeface="Tahoma" pitchFamily="34" charset="0"/>
                <a:ea typeface="Tahoma" pitchFamily="34" charset="0"/>
                <a:cs typeface="Tahoma" pitchFamily="34" charset="0"/>
              </a:rPr>
              <a:t>C</a:t>
            </a:r>
            <a:r>
              <a:rPr lang="fr-FR" dirty="0" smtClean="0">
                <a:latin typeface="Tahoma" pitchFamily="34" charset="0"/>
                <a:ea typeface="Tahoma" pitchFamily="34" charset="0"/>
                <a:cs typeface="Tahoma" pitchFamily="34" charset="0"/>
              </a:rPr>
              <a:t>’est </a:t>
            </a:r>
            <a:r>
              <a:rPr lang="fr-FR" dirty="0">
                <a:latin typeface="Tahoma" pitchFamily="34" charset="0"/>
                <a:ea typeface="Tahoma" pitchFamily="34" charset="0"/>
                <a:cs typeface="Tahoma" pitchFamily="34" charset="0"/>
              </a:rPr>
              <a:t>un matériau capable de laisser passer la lumière en la "tamisant" et en l'adoucissant (déviation des rayons directs...). Un diffuseur peut modifier la T.C de l'éclairage (diffuseur coloré...). Les matériaux diffuseurs sont, par exemple : </a:t>
            </a:r>
            <a:r>
              <a:rPr lang="fr-FR" dirty="0" smtClean="0">
                <a:latin typeface="Tahoma" pitchFamily="34" charset="0"/>
                <a:ea typeface="Tahoma" pitchFamily="34" charset="0"/>
                <a:cs typeface="Tahoma" pitchFamily="34" charset="0"/>
              </a:rPr>
              <a:t>les </a:t>
            </a:r>
            <a:r>
              <a:rPr lang="fr-FR" dirty="0">
                <a:latin typeface="Tahoma" pitchFamily="34" charset="0"/>
                <a:ea typeface="Tahoma" pitchFamily="34" charset="0"/>
                <a:cs typeface="Tahoma" pitchFamily="34" charset="0"/>
              </a:rPr>
              <a:t>nuages, les rideaux d'une fenêtre, un voile ou un tissu blanc semi-transparent, du papier calque, une plaque P.V.C opaque blanche, un verre dépoli... Un diffuseur sert à diminuer les ombres sur le sujet (adoucir l'éclairage). Il absorbe au passage de la lumière, d’où une perte de luminosité.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142844" y="406296"/>
            <a:ext cx="885831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zh-CN" b="1"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Réfléchir la lumière :</a:t>
            </a:r>
            <a:r>
              <a:rPr kumimoji="0" lang="fr-FR" altLang="zh-CN" b="0" i="0" u="none" strike="noStrike" cap="none" normalizeH="0" baseline="0" dirty="0" smtClean="0">
                <a:ln>
                  <a:noFill/>
                </a:ln>
                <a:solidFill>
                  <a:schemeClr val="tx1">
                    <a:lumMod val="95000"/>
                    <a:lumOff val="5000"/>
                  </a:schemeClr>
                </a:solidFill>
                <a:effectLst/>
                <a:latin typeface="Tahoma" pitchFamily="34" charset="0"/>
                <a:ea typeface="Tahoma" pitchFamily="34" charset="0"/>
                <a:cs typeface="Tahoma" pitchFamily="34" charset="0"/>
              </a:rPr>
              <a:t> </a:t>
            </a:r>
            <a:r>
              <a:rPr kumimoji="0" lang="fr-FR" altLang="zh-CN" b="0" i="0" u="none" strike="noStrike" cap="none" normalizeH="0" baseline="0" dirty="0" smtClean="0">
                <a:ln>
                  <a:noFill/>
                </a:ln>
                <a:solidFill>
                  <a:schemeClr val="tx1"/>
                </a:solidFill>
                <a:effectLst/>
                <a:latin typeface="Tahoma" pitchFamily="34" charset="0"/>
                <a:ea typeface="Tahoma" pitchFamily="34" charset="0"/>
                <a:cs typeface="Tahoma" pitchFamily="34" charset="0"/>
              </a:rPr>
              <a:t/>
            </a:r>
            <a:br>
              <a:rPr kumimoji="0" lang="fr-FR" altLang="zh-CN" b="0" i="0" u="none" strike="noStrike" cap="none" normalizeH="0" baseline="0" dirty="0" smtClean="0">
                <a:ln>
                  <a:noFill/>
                </a:ln>
                <a:solidFill>
                  <a:schemeClr val="tx1"/>
                </a:solidFill>
                <a:effectLst/>
                <a:latin typeface="Tahoma" pitchFamily="34" charset="0"/>
                <a:ea typeface="Tahoma" pitchFamily="34" charset="0"/>
                <a:cs typeface="Tahoma" pitchFamily="34" charset="0"/>
              </a:rPr>
            </a:br>
            <a:r>
              <a:rPr kumimoji="0" lang="fr-FR" altLang="zh-CN" b="0" i="0" u="none" strike="noStrike" cap="none" normalizeH="0" baseline="0" dirty="0" smtClean="0">
                <a:ln>
                  <a:noFill/>
                </a:ln>
                <a:solidFill>
                  <a:schemeClr val="tx1"/>
                </a:solidFill>
                <a:effectLst/>
                <a:latin typeface="Tahoma" pitchFamily="34" charset="0"/>
                <a:ea typeface="Tahoma" pitchFamily="34" charset="0"/>
                <a:cs typeface="Tahoma" pitchFamily="34" charset="0"/>
              </a:rPr>
              <a:t>     Un réflecteur est un matériau capable de réfléchir les rayons lumineux. La surface d'un réflecteur peut-être plus ou moins large selon la nature du sujet à éclairer. Les matériaux réfléchissants sont, par exemple : un mur ou un plafond blanc, une plaque de polystyrène, un écran de projection, une feuille de papier aluminium lissée ou froissée, un miroir, une plaque en tôle d'aluminium brossée...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zh-CN" b="0" i="0" u="none" strike="noStrike" cap="none" normalizeH="0" baseline="0" dirty="0" smtClean="0">
                <a:ln>
                  <a:noFill/>
                </a:ln>
                <a:solidFill>
                  <a:schemeClr val="tx1"/>
                </a:solidFill>
                <a:effectLst/>
                <a:latin typeface="Tahoma" pitchFamily="34" charset="0"/>
                <a:ea typeface="Tahoma" pitchFamily="34" charset="0"/>
                <a:cs typeface="Tahoma" pitchFamily="34" charset="0"/>
              </a:rPr>
              <a:t>Un réflecteur peut modifier la TC de l'éclairage (réflecteur doré...). Un réflecteur sert à "déboucher" les ombres, il s'utilise à l'opposé de l'éclairage principal. </a:t>
            </a:r>
          </a:p>
        </p:txBody>
      </p:sp>
      <p:pic>
        <p:nvPicPr>
          <p:cNvPr id="3" name="Image 2" descr="LASTOLITEcompo reflecteur .jpg"/>
          <p:cNvPicPr>
            <a:picLocks noChangeAspect="1"/>
          </p:cNvPicPr>
          <p:nvPr/>
        </p:nvPicPr>
        <p:blipFill>
          <a:blip r:embed="rId2" cstate="print"/>
          <a:stretch>
            <a:fillRect/>
          </a:stretch>
        </p:blipFill>
        <p:spPr>
          <a:xfrm>
            <a:off x="571472" y="2775067"/>
            <a:ext cx="3214710" cy="32971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lastolite_reflecteur_ab_50_a.JPG"/>
          <p:cNvPicPr>
            <a:picLocks noChangeAspect="1"/>
          </p:cNvPicPr>
          <p:nvPr/>
        </p:nvPicPr>
        <p:blipFill>
          <a:blip r:embed="rId3" cstate="print"/>
          <a:stretch>
            <a:fillRect/>
          </a:stretch>
        </p:blipFill>
        <p:spPr>
          <a:xfrm>
            <a:off x="5214942" y="2857496"/>
            <a:ext cx="3143272" cy="3143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88640"/>
            <a:ext cx="8786874" cy="3139321"/>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Contraste </a:t>
            </a:r>
            <a:r>
              <a:rPr lang="fr-FR" b="1" dirty="0" smtClean="0">
                <a:latin typeface="Tahoma" pitchFamily="34" charset="0"/>
                <a:ea typeface="Tahoma" pitchFamily="34" charset="0"/>
                <a:cs typeface="Tahoma" pitchFamily="34" charset="0"/>
              </a:rPr>
              <a:t>:</a:t>
            </a:r>
          </a:p>
          <a:p>
            <a:pPr algn="ctr"/>
            <a:r>
              <a:rPr lang="fr-FR" dirty="0" smtClean="0">
                <a:latin typeface="Tahoma" pitchFamily="34" charset="0"/>
                <a:ea typeface="Tahoma" pitchFamily="34" charset="0"/>
                <a:cs typeface="Tahoma" pitchFamily="34" charset="0"/>
              </a:rPr>
              <a:t> </a:t>
            </a: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C'est l'écart entre les ombres et la lumière. Le contraste peut-être général (sujet clair sur fond sombre par exemple). Le photographe devra aussi s'intéresser au contraste du sujet (présence d'ombres marquées, écarts de lumière réfléchie...). Au delà d'un certain seuil de contraste élevé, le photographe devra accepter de sacrifier certaines zones de l'image car le film photographique ne présente qu'une faible tolérance aux écarts de luminosité. Lorsqu'il le peut, en cas de fort contraste, le photographe agira sur la lumière au moyen de diffuseurs , de réflecteurs ou avec un éclairage d'appoint au flash. Là encore, notre </a:t>
            </a:r>
            <a:r>
              <a:rPr lang="fr-FR" dirty="0" smtClean="0">
                <a:latin typeface="Tahoma" pitchFamily="34" charset="0"/>
                <a:ea typeface="Tahoma" pitchFamily="34" charset="0"/>
                <a:cs typeface="Tahoma" pitchFamily="34" charset="0"/>
              </a:rPr>
              <a:t>œil </a:t>
            </a:r>
            <a:r>
              <a:rPr lang="fr-FR" dirty="0">
                <a:latin typeface="Tahoma" pitchFamily="34" charset="0"/>
                <a:ea typeface="Tahoma" pitchFamily="34" charset="0"/>
                <a:cs typeface="Tahoma" pitchFamily="34" charset="0"/>
              </a:rPr>
              <a:t>est plus tolérant que </a:t>
            </a:r>
            <a:r>
              <a:rPr lang="fr-FR" dirty="0" smtClean="0">
                <a:latin typeface="Tahoma" pitchFamily="34" charset="0"/>
                <a:ea typeface="Tahoma" pitchFamily="34" charset="0"/>
                <a:cs typeface="Tahoma" pitchFamily="34" charset="0"/>
              </a:rPr>
              <a:t>le capteur. </a:t>
            </a:r>
            <a:r>
              <a:rPr lang="fr-FR" dirty="0">
                <a:latin typeface="Tahoma" pitchFamily="34" charset="0"/>
                <a:ea typeface="Tahoma" pitchFamily="34" charset="0"/>
                <a:cs typeface="Tahoma" pitchFamily="34" charset="0"/>
              </a:rPr>
              <a:t>Notre vision fausse souvent notre évaluation et il faut savoir interpréter. </a:t>
            </a:r>
          </a:p>
        </p:txBody>
      </p:sp>
      <p:pic>
        <p:nvPicPr>
          <p:cNvPr id="3074" name="Picture 2" descr="J:\01 - Images Numériques\Lumieres-et-Nature\Entre Var et Verdon\20 Colmars les Alpes.jpg"/>
          <p:cNvPicPr>
            <a:picLocks noChangeAspect="1" noChangeArrowheads="1"/>
          </p:cNvPicPr>
          <p:nvPr/>
        </p:nvPicPr>
        <p:blipFill>
          <a:blip r:embed="rId2" cstate="print"/>
          <a:srcRect/>
          <a:stretch>
            <a:fillRect/>
          </a:stretch>
        </p:blipFill>
        <p:spPr bwMode="auto">
          <a:xfrm>
            <a:off x="2148484" y="3356993"/>
            <a:ext cx="4943796" cy="338437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142844" y="500042"/>
          <a:ext cx="8786874" cy="1905802"/>
        </p:xfrm>
        <a:graphic>
          <a:graphicData uri="http://schemas.openxmlformats.org/drawingml/2006/table">
            <a:tbl>
              <a:tblPr/>
              <a:tblGrid>
                <a:gridCol w="8786874"/>
              </a:tblGrid>
              <a:tr h="1643074">
                <a:tc>
                  <a:txBody>
                    <a:bodyPr/>
                    <a:lstStyle/>
                    <a:p>
                      <a:pPr algn="ctr">
                        <a:spcAft>
                          <a:spcPts val="0"/>
                        </a:spcAft>
                      </a:pPr>
                      <a:r>
                        <a:rPr lang="fr-FR" sz="1800" b="1" dirty="0" smtClean="0">
                          <a:solidFill>
                            <a:schemeClr val="tx1">
                              <a:lumMod val="95000"/>
                              <a:lumOff val="5000"/>
                            </a:schemeClr>
                          </a:solidFill>
                          <a:latin typeface="Tahoma" pitchFamily="34" charset="0"/>
                          <a:ea typeface="Tahoma" pitchFamily="34" charset="0"/>
                          <a:cs typeface="Tahoma" pitchFamily="34" charset="0"/>
                        </a:rPr>
                        <a:t>Eclairage </a:t>
                      </a:r>
                      <a:r>
                        <a:rPr lang="fr-FR" sz="1800" b="1" dirty="0">
                          <a:solidFill>
                            <a:schemeClr val="tx1">
                              <a:lumMod val="95000"/>
                              <a:lumOff val="5000"/>
                            </a:schemeClr>
                          </a:solidFill>
                          <a:latin typeface="Tahoma" pitchFamily="34" charset="0"/>
                          <a:ea typeface="Tahoma" pitchFamily="34" charset="0"/>
                          <a:cs typeface="Tahoma" pitchFamily="34" charset="0"/>
                        </a:rPr>
                        <a:t>de studio </a:t>
                      </a:r>
                      <a:r>
                        <a:rPr lang="fr-FR" sz="1800" b="1" dirty="0" smtClean="0">
                          <a:solidFill>
                            <a:schemeClr val="tx1">
                              <a:lumMod val="95000"/>
                              <a:lumOff val="5000"/>
                            </a:schemeClr>
                          </a:solidFill>
                          <a:latin typeface="Tahoma" pitchFamily="34" charset="0"/>
                          <a:ea typeface="Tahoma" pitchFamily="34" charset="0"/>
                          <a:cs typeface="Tahoma" pitchFamily="34" charset="0"/>
                        </a:rPr>
                        <a:t>:</a:t>
                      </a:r>
                    </a:p>
                    <a:p>
                      <a:pPr algn="ctr">
                        <a:spcAft>
                          <a:spcPts val="0"/>
                        </a:spcAft>
                      </a:pPr>
                      <a:r>
                        <a:rPr lang="fr-FR" sz="1600" dirty="0" smtClean="0">
                          <a:latin typeface="Tahoma" pitchFamily="34" charset="0"/>
                          <a:ea typeface="Tahoma" pitchFamily="34" charset="0"/>
                          <a:cs typeface="Tahoma" pitchFamily="34" charset="0"/>
                        </a:rPr>
                        <a:t> </a:t>
                      </a:r>
                      <a:r>
                        <a:rPr lang="fr-FR" sz="1800" dirty="0">
                          <a:latin typeface="Tahoma" pitchFamily="34" charset="0"/>
                          <a:ea typeface="Tahoma" pitchFamily="34" charset="0"/>
                          <a:cs typeface="Tahoma" pitchFamily="34" charset="0"/>
                        </a:rPr>
                        <a:t/>
                      </a:r>
                      <a:br>
                        <a:rPr lang="fr-FR" sz="1800" dirty="0">
                          <a:latin typeface="Tahoma" pitchFamily="34" charset="0"/>
                          <a:ea typeface="Tahoma" pitchFamily="34" charset="0"/>
                          <a:cs typeface="Tahoma" pitchFamily="34" charset="0"/>
                        </a:rPr>
                      </a:br>
                      <a:r>
                        <a:rPr lang="fr-FR" sz="1800" dirty="0">
                          <a:latin typeface="Tahoma" pitchFamily="34" charset="0"/>
                          <a:ea typeface="Tahoma" pitchFamily="34" charset="0"/>
                          <a:cs typeface="Tahoma" pitchFamily="34" charset="0"/>
                        </a:rPr>
                        <a:t>     En manipulant l'éclairage artificiel, le photographe a la possibilité de bâtir sa lumière. Il agira sur l'orientation et la combinaison de plusieurs sources de lumière. L'éclairage vise à définir des contours et des volumes par un jeu d'ombres et de lumière. Le photographe détermine toujours un éclairage principal (les autres sont appelés secondaires et sont moins puissants). </a:t>
                      </a:r>
                    </a:p>
                  </a:txBody>
                  <a:tcPr marL="8021" marR="8021" marT="8021" marB="8021" anchor="ctr">
                    <a:lnL>
                      <a:noFill/>
                    </a:lnL>
                    <a:lnR>
                      <a:noFill/>
                    </a:lnR>
                    <a:lnT>
                      <a:noFill/>
                    </a:lnT>
                    <a:lnB>
                      <a:noFill/>
                    </a:lnB>
                  </a:tcPr>
                </a:tc>
              </a:tr>
            </a:tbl>
          </a:graphicData>
        </a:graphic>
      </p:graphicFrame>
      <p:graphicFrame>
        <p:nvGraphicFramePr>
          <p:cNvPr id="3" name="Tableau 2"/>
          <p:cNvGraphicFramePr>
            <a:graphicFrameLocks noGrp="1"/>
          </p:cNvGraphicFramePr>
          <p:nvPr/>
        </p:nvGraphicFramePr>
        <p:xfrm>
          <a:off x="71406" y="2508237"/>
          <a:ext cx="9001156" cy="4064035"/>
        </p:xfrm>
        <a:graphic>
          <a:graphicData uri="http://schemas.openxmlformats.org/drawingml/2006/table">
            <a:tbl>
              <a:tblPr/>
              <a:tblGrid>
                <a:gridCol w="4500578"/>
                <a:gridCol w="4500578"/>
              </a:tblGrid>
              <a:tr h="167014">
                <a:tc gridSpan="2">
                  <a:txBody>
                    <a:bodyPr/>
                    <a:lstStyle/>
                    <a:p>
                      <a:pPr algn="ctr">
                        <a:spcAft>
                          <a:spcPts val="0"/>
                        </a:spcAft>
                      </a:pPr>
                      <a:r>
                        <a:rPr lang="fr-FR" sz="1000" b="1" dirty="0">
                          <a:latin typeface="Times New Roman"/>
                          <a:ea typeface="SimSun"/>
                        </a:rPr>
                        <a:t>On distingue l'éclairage :</a:t>
                      </a:r>
                      <a:endParaRPr lang="fr-FR" sz="900" dirty="0">
                        <a:latin typeface="Times New Roman"/>
                        <a:ea typeface="SimSun"/>
                      </a:endParaRPr>
                    </a:p>
                  </a:txBody>
                  <a:tcPr marL="7325" marR="7325" marT="7325" marB="7325" anchor="ctr">
                    <a:lnL>
                      <a:noFill/>
                    </a:lnL>
                    <a:lnR>
                      <a:noFill/>
                    </a:lnR>
                    <a:lnT>
                      <a:noFill/>
                    </a:lnT>
                    <a:lnB>
                      <a:noFill/>
                    </a:lnB>
                    <a:solidFill>
                      <a:srgbClr val="AAAAAA"/>
                    </a:solidFill>
                  </a:tcPr>
                </a:tc>
                <a:tc hMerge="1">
                  <a:txBody>
                    <a:bodyPr/>
                    <a:lstStyle/>
                    <a:p>
                      <a:endParaRPr lang="fr-FR"/>
                    </a:p>
                  </a:txBody>
                  <a:tcPr/>
                </a:tc>
              </a:tr>
              <a:tr h="776467">
                <a:tc>
                  <a:txBody>
                    <a:bodyPr/>
                    <a:lstStyle/>
                    <a:p>
                      <a:pPr algn="just">
                        <a:spcAft>
                          <a:spcPts val="0"/>
                        </a:spcAft>
                      </a:pPr>
                      <a:r>
                        <a:rPr lang="fr-FR" sz="1000" b="1" dirty="0">
                          <a:latin typeface="Times New Roman"/>
                          <a:ea typeface="SimSun"/>
                        </a:rPr>
                        <a:t>de face</a:t>
                      </a:r>
                      <a:endParaRPr lang="fr-FR" sz="900" dirty="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a:latin typeface="Times New Roman"/>
                          <a:ea typeface="SimSun"/>
                        </a:rPr>
                        <a:t>Il écrase le relief et donne une image plate avec une ombre projetée sur le fond. </a:t>
                      </a:r>
                      <a:br>
                        <a:rPr lang="fr-FR" sz="1000">
                          <a:latin typeface="Times New Roman"/>
                          <a:ea typeface="SimSun"/>
                        </a:rPr>
                      </a:br>
                      <a:r>
                        <a:rPr lang="fr-FR" sz="1000">
                          <a:latin typeface="Times New Roman"/>
                          <a:ea typeface="SimSun"/>
                        </a:rPr>
                        <a:t>Il convient à certains sujets délicats (technologie et électronique...). C'est l'éclair du flash intégré (avec les risque d' yeux rouges) ou annulaire.</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r>
              <a:tr h="471740">
                <a:tc>
                  <a:txBody>
                    <a:bodyPr/>
                    <a:lstStyle/>
                    <a:p>
                      <a:pPr algn="just">
                        <a:spcAft>
                          <a:spcPts val="0"/>
                        </a:spcAft>
                      </a:pPr>
                      <a:r>
                        <a:rPr lang="fr-FR" sz="1000" b="1" dirty="0">
                          <a:latin typeface="Times New Roman"/>
                          <a:ea typeface="SimSun"/>
                        </a:rPr>
                        <a:t>orienté à 45° au dessus</a:t>
                      </a:r>
                      <a:r>
                        <a:rPr lang="fr-FR" sz="1000" dirty="0">
                          <a:latin typeface="Times New Roman"/>
                          <a:ea typeface="SimSun"/>
                        </a:rPr>
                        <a:t> </a:t>
                      </a:r>
                      <a:endParaRPr lang="fr-FR" sz="900" dirty="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a:latin typeface="Times New Roman"/>
                          <a:ea typeface="SimSun"/>
                        </a:rPr>
                        <a:t>Il donne un relief agréable avec un aspect habituel ressemblant à l'orientation solaire moyenne des pays tempérés.</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r>
              <a:tr h="319377">
                <a:tc>
                  <a:txBody>
                    <a:bodyPr/>
                    <a:lstStyle/>
                    <a:p>
                      <a:pPr algn="just">
                        <a:spcAft>
                          <a:spcPts val="0"/>
                        </a:spcAft>
                      </a:pPr>
                      <a:r>
                        <a:rPr lang="fr-FR" sz="1000" b="1">
                          <a:latin typeface="Times New Roman"/>
                          <a:ea typeface="SimSun"/>
                        </a:rPr>
                        <a:t>latéral</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a:latin typeface="Times New Roman"/>
                          <a:ea typeface="SimSun"/>
                        </a:rPr>
                        <a:t>Il allonge les ombres et met en valeur la texture ou la structure des objets.</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r>
              <a:tr h="471740">
                <a:tc>
                  <a:txBody>
                    <a:bodyPr/>
                    <a:lstStyle/>
                    <a:p>
                      <a:pPr algn="just">
                        <a:spcAft>
                          <a:spcPts val="0"/>
                        </a:spcAft>
                      </a:pPr>
                      <a:r>
                        <a:rPr lang="fr-FR" sz="1000" b="1">
                          <a:latin typeface="Times New Roman"/>
                          <a:ea typeface="SimSun"/>
                        </a:rPr>
                        <a:t>par dessus</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a:latin typeface="Times New Roman"/>
                          <a:ea typeface="SimSun"/>
                        </a:rPr>
                        <a:t>Il éclaire le haut du sujet (cheveux en portrait) et donne un aspect naturel. C'est souvent un éclairage complémentaire.</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r>
              <a:tr h="624104">
                <a:tc>
                  <a:txBody>
                    <a:bodyPr/>
                    <a:lstStyle/>
                    <a:p>
                      <a:pPr algn="just">
                        <a:spcAft>
                          <a:spcPts val="0"/>
                        </a:spcAft>
                      </a:pPr>
                      <a:r>
                        <a:rPr lang="fr-FR" sz="1000" b="1">
                          <a:latin typeface="Times New Roman"/>
                          <a:ea typeface="SimSun"/>
                        </a:rPr>
                        <a:t>par dessous</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a:latin typeface="Times New Roman"/>
                          <a:ea typeface="SimSun"/>
                        </a:rPr>
                        <a:t>C'est sans aucun doute l'éclairage le plus inhabituel. On intègre souvent la source de lumière dans le champ photographié pour justifier l'emploi de ce type d'éclairage insolite.</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r>
              <a:tr h="1233557">
                <a:tc>
                  <a:txBody>
                    <a:bodyPr/>
                    <a:lstStyle/>
                    <a:p>
                      <a:pPr algn="just">
                        <a:spcAft>
                          <a:spcPts val="0"/>
                        </a:spcAft>
                      </a:pPr>
                      <a:r>
                        <a:rPr lang="fr-FR" sz="1000" b="1">
                          <a:latin typeface="Times New Roman"/>
                          <a:ea typeface="SimSun"/>
                        </a:rPr>
                        <a:t>par derrière</a:t>
                      </a:r>
                      <a:endParaRPr lang="fr-FR" sz="900">
                        <a:latin typeface="Times New Roman"/>
                        <a:ea typeface="SimSun"/>
                      </a:endParaRPr>
                    </a:p>
                  </a:txBody>
                  <a:tcPr marL="7325" marR="7325" marT="7325" marB="7325" anchor="ctr">
                    <a:lnL>
                      <a:noFill/>
                    </a:lnL>
                    <a:lnR>
                      <a:noFill/>
                    </a:lnR>
                    <a:lnT>
                      <a:noFill/>
                    </a:lnT>
                    <a:lnB>
                      <a:noFill/>
                    </a:lnB>
                    <a:solidFill>
                      <a:srgbClr val="F5DEB3"/>
                    </a:solidFill>
                  </a:tcPr>
                </a:tc>
                <a:tc>
                  <a:txBody>
                    <a:bodyPr/>
                    <a:lstStyle/>
                    <a:p>
                      <a:pPr algn="just">
                        <a:spcAft>
                          <a:spcPts val="0"/>
                        </a:spcAft>
                      </a:pPr>
                      <a:r>
                        <a:rPr lang="fr-FR" sz="1000" dirty="0">
                          <a:latin typeface="Times New Roman"/>
                          <a:ea typeface="SimSun"/>
                        </a:rPr>
                        <a:t>En contre jour la source lumineuse intense doit être entièrement cachée par le sujet. L'effet d'irisation est maximum. C'est un cas d'école pour déterminer l'exposition correcte. </a:t>
                      </a:r>
                      <a:br>
                        <a:rPr lang="fr-FR" sz="1000" dirty="0">
                          <a:latin typeface="Times New Roman"/>
                          <a:ea typeface="SimSun"/>
                        </a:rPr>
                      </a:br>
                      <a:r>
                        <a:rPr lang="fr-FR" sz="1000" dirty="0">
                          <a:latin typeface="Times New Roman"/>
                          <a:ea typeface="SimSun"/>
                        </a:rPr>
                        <a:t>Le </a:t>
                      </a:r>
                      <a:r>
                        <a:rPr lang="fr-FR" sz="1000" dirty="0" err="1">
                          <a:latin typeface="Times New Roman"/>
                          <a:ea typeface="SimSun"/>
                        </a:rPr>
                        <a:t>fill</a:t>
                      </a:r>
                      <a:r>
                        <a:rPr lang="fr-FR" sz="1000" dirty="0">
                          <a:latin typeface="Times New Roman"/>
                          <a:ea typeface="SimSun"/>
                        </a:rPr>
                        <a:t>-in au flash sert à déboucher le contre jour. Plus généralement le semi contre-jour apportera un effet intéressant pour révéler le contour ou la transparence de certains objets.</a:t>
                      </a:r>
                      <a:endParaRPr lang="fr-FR" sz="900" dirty="0">
                        <a:latin typeface="Times New Roman"/>
                        <a:ea typeface="SimSun"/>
                      </a:endParaRPr>
                    </a:p>
                  </a:txBody>
                  <a:tcPr marL="7325" marR="7325" marT="7325" marB="7325" anchor="ctr">
                    <a:lnL>
                      <a:noFill/>
                    </a:lnL>
                    <a:lnR>
                      <a:noFill/>
                    </a:lnR>
                    <a:lnT>
                      <a:noFill/>
                    </a:lnT>
                    <a:lnB>
                      <a:noFill/>
                    </a:lnB>
                    <a:solidFill>
                      <a:srgbClr val="F5DEB3"/>
                    </a:solidFill>
                  </a:tcPr>
                </a:tc>
              </a:tr>
            </a:tbl>
          </a:graphicData>
        </a:graphic>
      </p:graphicFrame>
      <p:sp>
        <p:nvSpPr>
          <p:cNvPr id="24577"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rot="772166">
            <a:off x="5630533" y="1412776"/>
            <a:ext cx="3621987" cy="4225652"/>
          </a:xfrm>
          <a:prstGeom prst="rect">
            <a:avLst/>
          </a:prstGeom>
          <a:noFill/>
          <a:ln w="9525">
            <a:noFill/>
            <a:miter lim="800000"/>
            <a:headEnd/>
            <a:tailEnd/>
          </a:ln>
        </p:spPr>
      </p:pic>
      <p:sp>
        <p:nvSpPr>
          <p:cNvPr id="2" name="Rectangle 1"/>
          <p:cNvSpPr/>
          <p:nvPr/>
        </p:nvSpPr>
        <p:spPr>
          <a:xfrm>
            <a:off x="358298" y="73069"/>
            <a:ext cx="5509846" cy="6740307"/>
          </a:xfrm>
          <a:prstGeom prst="rect">
            <a:avLst/>
          </a:prstGeom>
        </p:spPr>
        <p:txBody>
          <a:bodyPr wrap="square">
            <a:spAutoFit/>
          </a:bodyPr>
          <a:lstStyle/>
          <a:p>
            <a:pPr algn="ctr"/>
            <a:r>
              <a:rPr lang="fr-FR" b="1" dirty="0">
                <a:latin typeface="Tahoma" pitchFamily="34" charset="0"/>
                <a:ea typeface="Tahoma" pitchFamily="34" charset="0"/>
                <a:cs typeface="Tahoma" pitchFamily="34" charset="0"/>
              </a:rPr>
              <a:t>La mesure de lumière </a:t>
            </a:r>
            <a:r>
              <a:rPr lang="fr-FR" b="1" dirty="0" smtClean="0">
                <a:latin typeface="Tahoma" pitchFamily="34" charset="0"/>
                <a:ea typeface="Tahoma" pitchFamily="34" charset="0"/>
                <a:cs typeface="Tahoma" pitchFamily="34" charset="0"/>
              </a:rPr>
              <a:t>:</a:t>
            </a:r>
          </a:p>
          <a:p>
            <a:r>
              <a:rPr lang="fr-FR" dirty="0" smtClean="0">
                <a:latin typeface="Tahoma" pitchFamily="34" charset="0"/>
                <a:ea typeface="Tahoma" pitchFamily="34" charset="0"/>
                <a:cs typeface="Tahoma" pitchFamily="34" charset="0"/>
              </a:rPr>
              <a:t> </a:t>
            </a:r>
            <a:r>
              <a:rPr lang="fr-FR" dirty="0">
                <a:latin typeface="Tahoma" pitchFamily="34" charset="0"/>
                <a:ea typeface="Tahoma" pitchFamily="34" charset="0"/>
                <a:cs typeface="Tahoma" pitchFamily="34" charset="0"/>
              </a:rPr>
              <a:t/>
            </a:r>
            <a:br>
              <a:rPr lang="fr-FR" dirty="0">
                <a:latin typeface="Tahoma" pitchFamily="34" charset="0"/>
                <a:ea typeface="Tahoma" pitchFamily="34" charset="0"/>
                <a:cs typeface="Tahoma" pitchFamily="34" charset="0"/>
              </a:rPr>
            </a:br>
            <a:r>
              <a:rPr lang="fr-FR" dirty="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Cette </a:t>
            </a:r>
            <a:r>
              <a:rPr lang="fr-FR" dirty="0">
                <a:latin typeface="Tahoma" pitchFamily="34" charset="0"/>
                <a:ea typeface="Tahoma" pitchFamily="34" charset="0"/>
                <a:cs typeface="Tahoma" pitchFamily="34" charset="0"/>
              </a:rPr>
              <a:t>fonction intégrée à l'appareil photo et T.T.L (à travers l’objectif) se réalise de plusieurs façons selon les modèles d’appareils : pondérée (centrale), spot (réduite), multizones en </a:t>
            </a:r>
            <a:r>
              <a:rPr lang="fr-FR" dirty="0" smtClean="0">
                <a:latin typeface="Tahoma" pitchFamily="34" charset="0"/>
                <a:ea typeface="Tahoma" pitchFamily="34" charset="0"/>
                <a:cs typeface="Tahoma" pitchFamily="34" charset="0"/>
              </a:rPr>
              <a:t>plusieurs zones </a:t>
            </a:r>
            <a:r>
              <a:rPr lang="fr-FR" dirty="0">
                <a:latin typeface="Tahoma" pitchFamily="34" charset="0"/>
                <a:ea typeface="Tahoma" pitchFamily="34" charset="0"/>
                <a:cs typeface="Tahoma" pitchFamily="34" charset="0"/>
              </a:rPr>
              <a:t>ou en trois dimensions (3 D) ou associée au système autofocus... Le but de la mesure étant de déterminer une exposition ramenant l'ensemble de la lumière réfléchie à une valeur de densité moyenne (18 % ou gris neutre de la charte). </a:t>
            </a:r>
            <a:endParaRPr lang="fr-FR" dirty="0" smtClean="0">
              <a:latin typeface="Tahoma" pitchFamily="34" charset="0"/>
              <a:ea typeface="Tahoma" pitchFamily="34" charset="0"/>
              <a:cs typeface="Tahoma" pitchFamily="34" charset="0"/>
            </a:endParaRPr>
          </a:p>
          <a:p>
            <a:r>
              <a:rPr lang="fr-FR" dirty="0" smtClean="0">
                <a:latin typeface="Tahoma" pitchFamily="34" charset="0"/>
                <a:ea typeface="Tahoma" pitchFamily="34" charset="0"/>
                <a:cs typeface="Tahoma" pitchFamily="34" charset="0"/>
              </a:rPr>
              <a:t>	Dans </a:t>
            </a:r>
            <a:r>
              <a:rPr lang="fr-FR" dirty="0">
                <a:latin typeface="Tahoma" pitchFamily="34" charset="0"/>
                <a:ea typeface="Tahoma" pitchFamily="34" charset="0"/>
                <a:cs typeface="Tahoma" pitchFamily="34" charset="0"/>
              </a:rPr>
              <a:t>la plupart des cas, l'appareil réalisera une bonne mesure automatique de la lumière. Parfois, certains écarts de luminosité peuvent conduire la photographe à privilégier une zone du sujet ou à réaliser une mesure partielle et à mémoriser la mesure. </a:t>
            </a:r>
            <a:endParaRPr lang="fr-FR" dirty="0" smtClean="0">
              <a:latin typeface="Tahoma" pitchFamily="34" charset="0"/>
              <a:ea typeface="Tahoma" pitchFamily="34" charset="0"/>
              <a:cs typeface="Tahoma" pitchFamily="34" charset="0"/>
            </a:endParaRPr>
          </a:p>
          <a:p>
            <a:r>
              <a:rPr lang="fr-FR" dirty="0" smtClean="0">
                <a:latin typeface="Tahoma" pitchFamily="34" charset="0"/>
                <a:ea typeface="Tahoma" pitchFamily="34" charset="0"/>
                <a:cs typeface="Tahoma" pitchFamily="34" charset="0"/>
              </a:rPr>
              <a:t>	C’est </a:t>
            </a:r>
            <a:r>
              <a:rPr lang="fr-FR" dirty="0">
                <a:latin typeface="Tahoma" pitchFamily="34" charset="0"/>
                <a:ea typeface="Tahoma" pitchFamily="34" charset="0"/>
                <a:cs typeface="Tahoma" pitchFamily="34" charset="0"/>
              </a:rPr>
              <a:t>le cas des sujets très contrastés, d’un fond noir ou d’un fond clair. Si les valeurs sombres dominent une légère sous-exposition aura pour effet de “densifier” les ombres. Si les valeurs claires dominent une légère surexposition éclaircira les blancs de l’image. Un bon exemple d’étude est le </a:t>
            </a:r>
            <a:r>
              <a:rPr lang="fr-FR" dirty="0" smtClean="0">
                <a:latin typeface="Tahoma" pitchFamily="34" charset="0"/>
                <a:ea typeface="Tahoma" pitchFamily="34" charset="0"/>
                <a:cs typeface="Tahoma" pitchFamily="34" charset="0"/>
              </a:rPr>
              <a:t>contre-jour </a:t>
            </a:r>
            <a:r>
              <a:rPr lang="fr-FR" dirty="0">
                <a:latin typeface="Tahoma" pitchFamily="34" charset="0"/>
                <a:ea typeface="Tahoma" pitchFamily="34" charset="0"/>
                <a:cs typeface="Tahoma" pitchFamily="34" charset="0"/>
              </a:rPr>
              <a:t>ou la photographie sur neige.  </a:t>
            </a:r>
            <a:r>
              <a:rPr lang="fr-FR" dirty="0">
                <a:latin typeface="Adobe Caslon Pro" pitchFamily="18" charset="0"/>
              </a:rPr>
              <a:t>     </a:t>
            </a:r>
          </a:p>
        </p:txBody>
      </p:sp>
      <p:pic>
        <p:nvPicPr>
          <p:cNvPr id="6" name="Image 5" descr="Coyote-03left.gif"/>
          <p:cNvPicPr>
            <a:picLocks noChangeAspect="1"/>
          </p:cNvPicPr>
          <p:nvPr/>
        </p:nvPicPr>
        <p:blipFill>
          <a:blip r:embed="rId3" cstate="print"/>
          <a:stretch>
            <a:fillRect/>
          </a:stretch>
        </p:blipFill>
        <p:spPr>
          <a:xfrm>
            <a:off x="7380312" y="5211198"/>
            <a:ext cx="1679780" cy="1574794"/>
          </a:xfrm>
          <a:prstGeom prst="rect">
            <a:avLst/>
          </a:prstGeom>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304</Words>
  <Application>Microsoft Office PowerPoint</Application>
  <PresentationFormat>Affichage à l'écran (4:3)</PresentationFormat>
  <Paragraphs>67</Paragraphs>
  <Slides>14</Slides>
  <Notes>0</Notes>
  <HiddenSlides>0</HiddenSlides>
  <MMClips>0</MMClips>
  <ScaleCrop>false</ScaleCrop>
  <HeadingPairs>
    <vt:vector size="4" baseType="variant">
      <vt:variant>
        <vt:lpstr>Thème</vt:lpstr>
      </vt:variant>
      <vt:variant>
        <vt:i4>1</vt:i4>
      </vt:variant>
      <vt:variant>
        <vt:lpstr>Titres des diapositives</vt:lpstr>
      </vt:variant>
      <vt:variant>
        <vt:i4>14</vt:i4>
      </vt:variant>
    </vt:vector>
  </HeadingPairs>
  <TitlesOfParts>
    <vt:vector size="15"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Histoire de Lumière</dc:title>
  <dc:creator>Eric</dc:creator>
  <cp:lastModifiedBy>Coyote</cp:lastModifiedBy>
  <cp:revision>58</cp:revision>
  <dcterms:created xsi:type="dcterms:W3CDTF">2010-05-05T19:37:46Z</dcterms:created>
  <dcterms:modified xsi:type="dcterms:W3CDTF">2011-04-18T11:58:12Z</dcterms:modified>
</cp:coreProperties>
</file>