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6" r:id="rId11"/>
    <p:sldId id="267"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328380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348796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250406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14690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380104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47FD0D-2F4C-4187-BC05-0C711142FDAF}" type="datetimeFigureOut">
              <a:rPr lang="fr-FR" smtClean="0"/>
              <a:t>20/04/2011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60249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F47FD0D-2F4C-4187-BC05-0C711142FDAF}" type="datetimeFigureOut">
              <a:rPr lang="fr-FR" smtClean="0"/>
              <a:t>20/04/2011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53199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F47FD0D-2F4C-4187-BC05-0C711142FDAF}" type="datetimeFigureOut">
              <a:rPr lang="fr-FR" smtClean="0"/>
              <a:t>20/04/2011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267326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47FD0D-2F4C-4187-BC05-0C711142FDAF}" type="datetimeFigureOut">
              <a:rPr lang="fr-FR" smtClean="0"/>
              <a:t>20/04/2011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80065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47FD0D-2F4C-4187-BC05-0C711142FDAF}" type="datetimeFigureOut">
              <a:rPr lang="fr-FR" smtClean="0"/>
              <a:t>20/04/2011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76580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47FD0D-2F4C-4187-BC05-0C711142FDAF}" type="datetimeFigureOut">
              <a:rPr lang="fr-FR" smtClean="0"/>
              <a:t>20/04/2011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09A3F6-34A2-40D7-8DFE-629F38127983}" type="slidenum">
              <a:rPr lang="fr-FR" smtClean="0"/>
              <a:t>‹N°›</a:t>
            </a:fld>
            <a:endParaRPr lang="fr-FR"/>
          </a:p>
        </p:txBody>
      </p:sp>
    </p:spTree>
    <p:extLst>
      <p:ext uri="{BB962C8B-B14F-4D97-AF65-F5344CB8AC3E}">
        <p14:creationId xmlns:p14="http://schemas.microsoft.com/office/powerpoint/2010/main" val="397044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12700" ty="-11430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7FD0D-2F4C-4187-BC05-0C711142FDAF}" type="datetimeFigureOut">
              <a:rPr lang="fr-FR" smtClean="0"/>
              <a:t>20/04/2011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9A3F6-34A2-40D7-8DFE-629F38127983}" type="slidenum">
              <a:rPr lang="fr-FR" smtClean="0"/>
              <a:t>‹N°›</a:t>
            </a:fld>
            <a:endParaRPr lang="fr-FR"/>
          </a:p>
        </p:txBody>
      </p:sp>
    </p:spTree>
    <p:extLst>
      <p:ext uri="{BB962C8B-B14F-4D97-AF65-F5344CB8AC3E}">
        <p14:creationId xmlns:p14="http://schemas.microsoft.com/office/powerpoint/2010/main" val="151781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26775"/>
            <a:ext cx="7772400" cy="1470025"/>
          </a:xfrm>
        </p:spPr>
        <p:txBody>
          <a:bodyPr>
            <a:normAutofit/>
          </a:bodyPr>
          <a:lstStyle/>
          <a:p>
            <a:r>
              <a:rPr lang="fr-FR" sz="5400" dirty="0" smtClean="0">
                <a:solidFill>
                  <a:schemeClr val="bg1">
                    <a:lumMod val="85000"/>
                  </a:schemeClr>
                </a:solidFill>
                <a:effectLst>
                  <a:outerShdw blurRad="38100" dist="38100" dir="2700000" algn="tl">
                    <a:srgbClr val="000000">
                      <a:alpha val="43137"/>
                    </a:srgbClr>
                  </a:outerShdw>
                </a:effectLst>
                <a:latin typeface="Agency FB" pitchFamily="34" charset="0"/>
              </a:rPr>
              <a:t>Pourquoi le FBI est-il nécessaire ?</a:t>
            </a:r>
            <a:endParaRPr lang="fr-FR" sz="5400" dirty="0">
              <a:solidFill>
                <a:schemeClr val="bg1">
                  <a:lumMod val="85000"/>
                </a:schemeClr>
              </a:solidFill>
              <a:effectLst>
                <a:outerShdw blurRad="38100" dist="38100" dir="2700000" algn="tl">
                  <a:srgbClr val="000000">
                    <a:alpha val="43137"/>
                  </a:srgbClr>
                </a:outerShdw>
              </a:effectLst>
              <a:latin typeface="Agency FB" pitchFamily="34" charset="0"/>
            </a:endParaRPr>
          </a:p>
        </p:txBody>
      </p:sp>
      <p:sp>
        <p:nvSpPr>
          <p:cNvPr id="3" name="Sous-titre 2"/>
          <p:cNvSpPr>
            <a:spLocks noGrp="1"/>
          </p:cNvSpPr>
          <p:nvPr>
            <p:ph type="subTitle" idx="1"/>
          </p:nvPr>
        </p:nvSpPr>
        <p:spPr>
          <a:xfrm>
            <a:off x="4355976" y="6165304"/>
            <a:ext cx="6400800" cy="1752600"/>
          </a:xfrm>
        </p:spPr>
        <p:txBody>
          <a:bodyPr/>
          <a:lstStyle/>
          <a:p>
            <a:r>
              <a:rPr lang="fr-FR" u="sng" dirty="0" smtClean="0">
                <a:solidFill>
                  <a:schemeClr val="bg1">
                    <a:lumMod val="95000"/>
                  </a:schemeClr>
                </a:solidFill>
                <a:latin typeface="Agency FB" pitchFamily="34" charset="0"/>
              </a:rPr>
              <a:t>Par Bill </a:t>
            </a:r>
            <a:r>
              <a:rPr lang="fr-FR" u="sng" dirty="0" err="1" smtClean="0">
                <a:solidFill>
                  <a:schemeClr val="bg1">
                    <a:lumMod val="95000"/>
                  </a:schemeClr>
                </a:solidFill>
                <a:latin typeface="Agency FB" pitchFamily="34" charset="0"/>
              </a:rPr>
              <a:t>McArthur</a:t>
            </a:r>
            <a:endParaRPr lang="fr-FR" u="sng" dirty="0">
              <a:solidFill>
                <a:schemeClr val="bg1">
                  <a:lumMod val="95000"/>
                </a:schemeClr>
              </a:solidFill>
              <a:latin typeface="Agency FB" pitchFamily="34" charset="0"/>
            </a:endParaRPr>
          </a:p>
        </p:txBody>
      </p:sp>
      <p:sp>
        <p:nvSpPr>
          <p:cNvPr id="4" name="ZoneTexte 3"/>
          <p:cNvSpPr txBox="1"/>
          <p:nvPr/>
        </p:nvSpPr>
        <p:spPr>
          <a:xfrm>
            <a:off x="899592" y="3284619"/>
            <a:ext cx="6768752" cy="1938992"/>
          </a:xfrm>
          <a:prstGeom prst="rect">
            <a:avLst/>
          </a:prstGeom>
          <a:noFill/>
        </p:spPr>
        <p:txBody>
          <a:bodyPr wrap="square" rtlCol="0">
            <a:spAutoFit/>
          </a:bodyPr>
          <a:lstStyle/>
          <a:p>
            <a:r>
              <a:rPr lang="fr-FR" sz="2400" dirty="0" smtClean="0">
                <a:solidFill>
                  <a:schemeClr val="tx1">
                    <a:lumMod val="50000"/>
                    <a:lumOff val="50000"/>
                  </a:schemeClr>
                </a:solidFill>
                <a:effectLst>
                  <a:outerShdw blurRad="38100" dist="38100" dir="2700000" algn="tl">
                    <a:srgbClr val="000000">
                      <a:alpha val="43137"/>
                    </a:srgbClr>
                  </a:outerShdw>
                </a:effectLst>
              </a:rPr>
              <a:t>Pour une grande ville comme New York, le FBI a une utilité que les gens oublient à cause de sa mauvaise gestion sur SAMP.  Ce diaporama vous apportera les éléments et les preuves que son existence est nécessaire pour un bon RP.</a:t>
            </a:r>
            <a:endParaRPr lang="fr-FR" sz="2400" dirty="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159508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Le rôle du FBI dans le jeu</a:t>
            </a:r>
            <a:endParaRPr lang="fr-FR" dirty="0">
              <a:solidFill>
                <a:schemeClr val="tx1">
                  <a:lumMod val="50000"/>
                  <a:lumOff val="50000"/>
                </a:schemeClr>
              </a:solidFill>
            </a:endParaRPr>
          </a:p>
        </p:txBody>
      </p:sp>
      <p:sp>
        <p:nvSpPr>
          <p:cNvPr id="4" name="ZoneTexte 3"/>
          <p:cNvSpPr txBox="1"/>
          <p:nvPr/>
        </p:nvSpPr>
        <p:spPr>
          <a:xfrm>
            <a:off x="659295" y="3501008"/>
            <a:ext cx="7848872" cy="3416320"/>
          </a:xfrm>
          <a:prstGeom prst="rect">
            <a:avLst/>
          </a:prstGeom>
          <a:noFill/>
        </p:spPr>
        <p:txBody>
          <a:bodyPr wrap="square" rtlCol="0">
            <a:spAutoFit/>
          </a:bodyPr>
          <a:lstStyle/>
          <a:p>
            <a:r>
              <a:rPr lang="fr-FR" b="1" i="1" dirty="0" smtClean="0">
                <a:solidFill>
                  <a:srgbClr val="C00000"/>
                </a:solidFill>
              </a:rPr>
              <a:t>Lutter contre le terrorisme</a:t>
            </a:r>
          </a:p>
          <a:p>
            <a:r>
              <a:rPr lang="fr-FR" b="1" i="1" dirty="0" smtClean="0">
                <a:solidFill>
                  <a:srgbClr val="C00000"/>
                </a:solidFill>
              </a:rPr>
              <a:t>Lutter contre les organisations mafieuses (une de ses priorités)</a:t>
            </a:r>
          </a:p>
          <a:p>
            <a:r>
              <a:rPr lang="fr-FR" b="1" i="1" dirty="0" smtClean="0">
                <a:solidFill>
                  <a:srgbClr val="C00000"/>
                </a:solidFill>
              </a:rPr>
              <a:t>Combattre la corruption publique à tous les niveaux (dont le NYPD)</a:t>
            </a:r>
          </a:p>
          <a:p>
            <a:r>
              <a:rPr lang="fr-FR" b="1" i="1" dirty="0" smtClean="0">
                <a:solidFill>
                  <a:srgbClr val="C00000"/>
                </a:solidFill>
              </a:rPr>
              <a:t>Combattre le crime violent significatif</a:t>
            </a:r>
          </a:p>
          <a:p>
            <a:r>
              <a:rPr lang="fr-FR" b="1" i="1" dirty="0" smtClean="0">
                <a:solidFill>
                  <a:srgbClr val="C00000"/>
                </a:solidFill>
              </a:rPr>
              <a:t>Protéger les droits civiques</a:t>
            </a:r>
          </a:p>
          <a:p>
            <a:r>
              <a:rPr lang="fr-FR" b="1" i="1" dirty="0" smtClean="0">
                <a:solidFill>
                  <a:schemeClr val="accent2">
                    <a:lumMod val="75000"/>
                  </a:schemeClr>
                </a:solidFill>
              </a:rPr>
              <a:t>Et pourquoi pas la sécurité du maire ? </a:t>
            </a:r>
            <a:r>
              <a:rPr lang="fr-FR" sz="1400" b="1" i="1" dirty="0" smtClean="0">
                <a:solidFill>
                  <a:schemeClr val="accent2">
                    <a:lumMod val="75000"/>
                  </a:schemeClr>
                </a:solidFill>
              </a:rPr>
              <a:t>(HRP mais ça permettrait une simplification )</a:t>
            </a:r>
          </a:p>
          <a:p>
            <a:endParaRPr lang="fr-FR" b="1" dirty="0">
              <a:solidFill>
                <a:schemeClr val="bg1">
                  <a:lumMod val="50000"/>
                </a:schemeClr>
              </a:solidFill>
            </a:endParaRPr>
          </a:p>
          <a:p>
            <a:r>
              <a:rPr lang="fr-FR" b="1" dirty="0" smtClean="0">
                <a:solidFill>
                  <a:schemeClr val="bg1">
                    <a:lumMod val="50000"/>
                  </a:schemeClr>
                </a:solidFill>
              </a:rPr>
              <a:t>Une grande différence avec la police, c’est que le FBI entreprend de très longues enquêtes complète que la police ne peut mener pour diverses raisons ( dont la limitation juridique), pour résumer : Le FBI mène l’enquête, le NY PD </a:t>
            </a:r>
            <a:r>
              <a:rPr lang="fr-FR" b="1" dirty="0" smtClean="0">
                <a:solidFill>
                  <a:schemeClr val="bg1">
                    <a:lumMod val="50000"/>
                  </a:schemeClr>
                </a:solidFill>
              </a:rPr>
              <a:t>agit (</a:t>
            </a:r>
            <a:r>
              <a:rPr lang="fr-FR" b="1" dirty="0" err="1" smtClean="0">
                <a:solidFill>
                  <a:schemeClr val="bg1">
                    <a:lumMod val="50000"/>
                  </a:schemeClr>
                </a:solidFill>
              </a:rPr>
              <a:t>cf</a:t>
            </a:r>
            <a:r>
              <a:rPr lang="fr-FR" b="1" dirty="0" smtClean="0">
                <a:solidFill>
                  <a:schemeClr val="bg1">
                    <a:lumMod val="50000"/>
                  </a:schemeClr>
                </a:solidFill>
              </a:rPr>
              <a:t> photo). </a:t>
            </a:r>
            <a:r>
              <a:rPr lang="fr-FR" b="1" dirty="0" smtClean="0">
                <a:solidFill>
                  <a:schemeClr val="bg1">
                    <a:lumMod val="50000"/>
                  </a:schemeClr>
                </a:solidFill>
              </a:rPr>
              <a:t>On ne va pas au FBI pour faire de l’action, c’est bien plus de la réflexion et de l’agilité.</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1742766"/>
            <a:ext cx="2027635" cy="148875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1108" t="8219" r="1728" b="5480"/>
          <a:stretch/>
        </p:blipFill>
        <p:spPr>
          <a:xfrm>
            <a:off x="4370491" y="1424519"/>
            <a:ext cx="2966413" cy="20764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8104483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1143000"/>
          </a:xfrm>
        </p:spPr>
        <p:txBody>
          <a:bodyPr>
            <a:normAutofit fontScale="90000"/>
          </a:bodyPr>
          <a:lstStyle/>
          <a:p>
            <a:r>
              <a:rPr lang="fr-FR" dirty="0" smtClean="0">
                <a:solidFill>
                  <a:schemeClr val="tx1">
                    <a:lumMod val="50000"/>
                    <a:lumOff val="50000"/>
                  </a:schemeClr>
                </a:solidFill>
              </a:rPr>
              <a:t>D’accord, mais qu’est ce que ca apporte ?</a:t>
            </a:r>
            <a:endParaRPr lang="fr-FR" dirty="0">
              <a:solidFill>
                <a:schemeClr val="tx1">
                  <a:lumMod val="50000"/>
                  <a:lumOff val="50000"/>
                </a:schemeClr>
              </a:solidFill>
            </a:endParaRPr>
          </a:p>
        </p:txBody>
      </p:sp>
      <p:sp>
        <p:nvSpPr>
          <p:cNvPr id="4" name="ZoneTexte 3"/>
          <p:cNvSpPr txBox="1"/>
          <p:nvPr/>
        </p:nvSpPr>
        <p:spPr>
          <a:xfrm>
            <a:off x="683568" y="3876310"/>
            <a:ext cx="6133058" cy="2308324"/>
          </a:xfrm>
          <a:prstGeom prst="rect">
            <a:avLst/>
          </a:prstGeom>
          <a:noFill/>
        </p:spPr>
        <p:txBody>
          <a:bodyPr wrap="square" rtlCol="0">
            <a:spAutoFit/>
          </a:bodyPr>
          <a:lstStyle/>
          <a:p>
            <a:r>
              <a:rPr lang="fr-FR" b="1" dirty="0" smtClean="0">
                <a:solidFill>
                  <a:schemeClr val="bg1">
                    <a:lumMod val="50000"/>
                  </a:schemeClr>
                </a:solidFill>
              </a:rPr>
              <a:t>La présence du FBI apportera du réalisme, du piquant, et de la diversité dans les forces de l’ordre. C’est une équipe d'Elite qui observe minutieusement aussi bien la Police, que les Mafias (les </a:t>
            </a:r>
            <a:r>
              <a:rPr lang="fr-FR" b="1" dirty="0" smtClean="0">
                <a:solidFill>
                  <a:schemeClr val="bg1">
                    <a:lumMod val="50000"/>
                  </a:schemeClr>
                </a:solidFill>
              </a:rPr>
              <a:t>gangs</a:t>
            </a:r>
            <a:r>
              <a:rPr lang="fr-FR" b="1" dirty="0" smtClean="0">
                <a:solidFill>
                  <a:schemeClr val="bg1">
                    <a:lumMod val="50000"/>
                  </a:schemeClr>
                </a:solidFill>
              </a:rPr>
              <a:t>, un peu moins). Cela apportera un jeu subtile, et pas seulement que de l’action pur, il y aura des enquêtes longues, des infiltrations, des coopérations entre la police et le FBI, des annonces judiciaires et beaucoup d’autres </a:t>
            </a:r>
            <a:r>
              <a:rPr lang="fr-FR" b="1" dirty="0" err="1" smtClean="0">
                <a:solidFill>
                  <a:schemeClr val="bg1">
                    <a:lumMod val="50000"/>
                  </a:schemeClr>
                </a:solidFill>
              </a:rPr>
              <a:t>events</a:t>
            </a:r>
            <a:r>
              <a:rPr lang="fr-FR" b="1" dirty="0" smtClean="0">
                <a:solidFill>
                  <a:schemeClr val="bg1">
                    <a:lumMod val="50000"/>
                  </a:schemeClr>
                </a:solidFill>
              </a:rPr>
              <a:t> RP, qui diversifieront le jeu.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1742766"/>
            <a:ext cx="2027635" cy="148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43224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Tout d’abord, un rappel !</a:t>
            </a:r>
            <a:endParaRPr lang="fr-FR" dirty="0">
              <a:solidFill>
                <a:schemeClr val="tx1">
                  <a:lumMod val="50000"/>
                  <a:lumOff val="50000"/>
                </a:schemeClr>
              </a:solidFill>
            </a:endParaRPr>
          </a:p>
        </p:txBody>
      </p:sp>
      <p:pic>
        <p:nvPicPr>
          <p:cNvPr id="1026" name="Picture 2" descr="C:\Users\CaptainFrance\Desktop\vie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146" y="1628800"/>
            <a:ext cx="4775200" cy="330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ZoneTexte 3"/>
          <p:cNvSpPr txBox="1"/>
          <p:nvPr/>
        </p:nvSpPr>
        <p:spPr>
          <a:xfrm>
            <a:off x="1247254" y="5669039"/>
            <a:ext cx="7006983" cy="369332"/>
          </a:xfrm>
          <a:prstGeom prst="rect">
            <a:avLst/>
          </a:prstGeom>
          <a:noFill/>
        </p:spPr>
        <p:txBody>
          <a:bodyPr wrap="none" rtlCol="0">
            <a:spAutoFit/>
          </a:bodyPr>
          <a:lstStyle/>
          <a:p>
            <a:r>
              <a:rPr lang="fr-FR" dirty="0" smtClean="0">
                <a:solidFill>
                  <a:schemeClr val="tx1">
                    <a:lumMod val="50000"/>
                    <a:lumOff val="50000"/>
                  </a:schemeClr>
                </a:solidFill>
              </a:rPr>
              <a:t>Voila une carte montrant une partie des états constituants les États-Unis.</a:t>
            </a:r>
            <a:endParaRPr lang="fr-FR" dirty="0">
              <a:solidFill>
                <a:schemeClr val="tx1">
                  <a:lumMod val="50000"/>
                  <a:lumOff val="50000"/>
                </a:schemeClr>
              </a:solidFill>
            </a:endParaRPr>
          </a:p>
        </p:txBody>
      </p:sp>
    </p:spTree>
    <p:extLst>
      <p:ext uri="{BB962C8B-B14F-4D97-AF65-F5344CB8AC3E}">
        <p14:creationId xmlns:p14="http://schemas.microsoft.com/office/powerpoint/2010/main" val="70028466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Tout d’abord, un rappel !</a:t>
            </a:r>
            <a:endParaRPr lang="fr-FR" dirty="0">
              <a:solidFill>
                <a:schemeClr val="tx1">
                  <a:lumMod val="50000"/>
                  <a:lumOff val="50000"/>
                </a:schemeClr>
              </a:solidFill>
            </a:endParaRPr>
          </a:p>
        </p:txBody>
      </p:sp>
      <p:sp>
        <p:nvSpPr>
          <p:cNvPr id="4" name="ZoneTexte 3"/>
          <p:cNvSpPr txBox="1"/>
          <p:nvPr/>
        </p:nvSpPr>
        <p:spPr>
          <a:xfrm>
            <a:off x="1247254" y="5669039"/>
            <a:ext cx="6544227" cy="646331"/>
          </a:xfrm>
          <a:prstGeom prst="rect">
            <a:avLst/>
          </a:prstGeom>
          <a:noFill/>
        </p:spPr>
        <p:txBody>
          <a:bodyPr wrap="none" rtlCol="0">
            <a:spAutoFit/>
          </a:bodyPr>
          <a:lstStyle/>
          <a:p>
            <a:r>
              <a:rPr lang="fr-FR" dirty="0" smtClean="0">
                <a:solidFill>
                  <a:schemeClr val="tx1">
                    <a:lumMod val="50000"/>
                    <a:lumOff val="50000"/>
                  </a:schemeClr>
                </a:solidFill>
              </a:rPr>
              <a:t>New York est un état avant d’</a:t>
            </a:r>
            <a:r>
              <a:rPr lang="fr-FR" dirty="0">
                <a:solidFill>
                  <a:schemeClr val="tx1">
                    <a:lumMod val="50000"/>
                    <a:lumOff val="50000"/>
                  </a:schemeClr>
                </a:solidFill>
              </a:rPr>
              <a:t>ê</a:t>
            </a:r>
            <a:r>
              <a:rPr lang="fr-FR" dirty="0" smtClean="0">
                <a:solidFill>
                  <a:schemeClr val="tx1">
                    <a:lumMod val="50000"/>
                    <a:lumOff val="50000"/>
                  </a:schemeClr>
                </a:solidFill>
              </a:rPr>
              <a:t>tre une ville ! Et comme tous les états</a:t>
            </a:r>
          </a:p>
          <a:p>
            <a:r>
              <a:rPr lang="fr-FR" dirty="0" smtClean="0">
                <a:solidFill>
                  <a:schemeClr val="tx1">
                    <a:lumMod val="50000"/>
                    <a:lumOff val="50000"/>
                  </a:schemeClr>
                </a:solidFill>
              </a:rPr>
              <a:t>Elle possède sa propre police de l’état.</a:t>
            </a:r>
            <a:endParaRPr lang="fr-FR" dirty="0">
              <a:solidFill>
                <a:schemeClr val="tx1">
                  <a:lumMod val="50000"/>
                  <a:lumOff val="50000"/>
                </a:schemeClr>
              </a:solidFill>
            </a:endParaRPr>
          </a:p>
        </p:txBody>
      </p:sp>
      <p:pic>
        <p:nvPicPr>
          <p:cNvPr id="2050" name="Picture 2" descr="C:\Users\CaptainFrance\Desktop\n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145" y="1628800"/>
            <a:ext cx="4775200" cy="330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24694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Tout d’abord, un rappel !</a:t>
            </a:r>
            <a:endParaRPr lang="fr-FR" dirty="0">
              <a:solidFill>
                <a:schemeClr val="tx1">
                  <a:lumMod val="50000"/>
                  <a:lumOff val="50000"/>
                </a:schemeClr>
              </a:solidFill>
            </a:endParaRPr>
          </a:p>
        </p:txBody>
      </p:sp>
      <p:sp>
        <p:nvSpPr>
          <p:cNvPr id="4" name="ZoneTexte 3"/>
          <p:cNvSpPr txBox="1"/>
          <p:nvPr/>
        </p:nvSpPr>
        <p:spPr>
          <a:xfrm>
            <a:off x="1247254" y="5669039"/>
            <a:ext cx="6794617" cy="369332"/>
          </a:xfrm>
          <a:prstGeom prst="rect">
            <a:avLst/>
          </a:prstGeom>
          <a:noFill/>
        </p:spPr>
        <p:txBody>
          <a:bodyPr wrap="none" rtlCol="0">
            <a:spAutoFit/>
          </a:bodyPr>
          <a:lstStyle/>
          <a:p>
            <a:r>
              <a:rPr lang="fr-FR" dirty="0" smtClean="0">
                <a:solidFill>
                  <a:schemeClr val="tx1">
                    <a:lumMod val="50000"/>
                    <a:lumOff val="50000"/>
                  </a:schemeClr>
                </a:solidFill>
              </a:rPr>
              <a:t>Un exemple, le Missouri est un état, il a sa police (L’écusson est visible).</a:t>
            </a:r>
            <a:endParaRPr lang="fr-FR" dirty="0">
              <a:solidFill>
                <a:schemeClr val="tx1">
                  <a:lumMod val="50000"/>
                  <a:lumOff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3145" y="1628800"/>
            <a:ext cx="4775199" cy="330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433291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Tout d’abord, un rappel !</a:t>
            </a:r>
            <a:endParaRPr lang="fr-FR" dirty="0">
              <a:solidFill>
                <a:schemeClr val="tx1">
                  <a:lumMod val="50000"/>
                  <a:lumOff val="50000"/>
                </a:schemeClr>
              </a:solidFill>
            </a:endParaRPr>
          </a:p>
        </p:txBody>
      </p:sp>
      <p:sp>
        <p:nvSpPr>
          <p:cNvPr id="4" name="ZoneTexte 3"/>
          <p:cNvSpPr txBox="1"/>
          <p:nvPr/>
        </p:nvSpPr>
        <p:spPr>
          <a:xfrm>
            <a:off x="1247254" y="5669039"/>
            <a:ext cx="6794617" cy="369332"/>
          </a:xfrm>
          <a:prstGeom prst="rect">
            <a:avLst/>
          </a:prstGeom>
          <a:noFill/>
        </p:spPr>
        <p:txBody>
          <a:bodyPr wrap="none" rtlCol="0">
            <a:spAutoFit/>
          </a:bodyPr>
          <a:lstStyle/>
          <a:p>
            <a:r>
              <a:rPr lang="fr-FR" dirty="0" smtClean="0">
                <a:solidFill>
                  <a:schemeClr val="tx1">
                    <a:lumMod val="50000"/>
                    <a:lumOff val="50000"/>
                  </a:schemeClr>
                </a:solidFill>
              </a:rPr>
              <a:t>Un exemple, le Missouri est un état, il a sa police (L’écusson est visible).</a:t>
            </a:r>
            <a:endParaRPr lang="fr-FR" dirty="0">
              <a:solidFill>
                <a:schemeClr val="tx1">
                  <a:lumMod val="50000"/>
                  <a:lumOff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3145" y="1628800"/>
            <a:ext cx="4775199" cy="330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ZoneTexte 2"/>
          <p:cNvSpPr txBox="1"/>
          <p:nvPr/>
        </p:nvSpPr>
        <p:spPr>
          <a:xfrm>
            <a:off x="2282119" y="6212677"/>
            <a:ext cx="4937249" cy="400110"/>
          </a:xfrm>
          <a:prstGeom prst="rect">
            <a:avLst/>
          </a:prstGeom>
          <a:noFill/>
        </p:spPr>
        <p:txBody>
          <a:bodyPr wrap="none" rtlCol="0">
            <a:spAutoFit/>
          </a:bodyPr>
          <a:lstStyle/>
          <a:p>
            <a:r>
              <a:rPr lang="fr-FR" sz="2000" b="1" dirty="0" smtClean="0">
                <a:solidFill>
                  <a:srgbClr val="FF0000"/>
                </a:solidFill>
              </a:rPr>
              <a:t>Mais alors, qu’est ce que le NY PD si connu ? </a:t>
            </a:r>
            <a:endParaRPr lang="fr-FR" sz="2000" b="1" dirty="0">
              <a:solidFill>
                <a:srgbClr val="FF0000"/>
              </a:solidFill>
            </a:endParaRPr>
          </a:p>
        </p:txBody>
      </p:sp>
    </p:spTree>
    <p:extLst>
      <p:ext uri="{BB962C8B-B14F-4D97-AF65-F5344CB8AC3E}">
        <p14:creationId xmlns:p14="http://schemas.microsoft.com/office/powerpoint/2010/main" val="895321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Tout d’abord, un rappel !</a:t>
            </a:r>
            <a:endParaRPr lang="fr-FR" dirty="0">
              <a:solidFill>
                <a:schemeClr val="tx1">
                  <a:lumMod val="50000"/>
                  <a:lumOff val="50000"/>
                </a:schemeClr>
              </a:solidFill>
            </a:endParaRPr>
          </a:p>
        </p:txBody>
      </p:sp>
      <p:sp>
        <p:nvSpPr>
          <p:cNvPr id="4" name="ZoneTexte 3"/>
          <p:cNvSpPr txBox="1"/>
          <p:nvPr/>
        </p:nvSpPr>
        <p:spPr>
          <a:xfrm>
            <a:off x="1247255" y="5669039"/>
            <a:ext cx="6133058" cy="923330"/>
          </a:xfrm>
          <a:prstGeom prst="rect">
            <a:avLst/>
          </a:prstGeom>
          <a:noFill/>
        </p:spPr>
        <p:txBody>
          <a:bodyPr wrap="square" rtlCol="0">
            <a:spAutoFit/>
          </a:bodyPr>
          <a:lstStyle/>
          <a:p>
            <a:r>
              <a:rPr lang="fr-FR" dirty="0" smtClean="0">
                <a:solidFill>
                  <a:schemeClr val="tx1">
                    <a:lumMod val="50000"/>
                    <a:lumOff val="50000"/>
                  </a:schemeClr>
                </a:solidFill>
              </a:rPr>
              <a:t>Ici, vous voyez l’</a:t>
            </a:r>
            <a:r>
              <a:rPr lang="fr-FR" dirty="0">
                <a:solidFill>
                  <a:schemeClr val="tx1">
                    <a:lumMod val="50000"/>
                    <a:lumOff val="50000"/>
                  </a:schemeClr>
                </a:solidFill>
              </a:rPr>
              <a:t>é</a:t>
            </a:r>
            <a:r>
              <a:rPr lang="fr-FR" dirty="0" smtClean="0">
                <a:solidFill>
                  <a:schemeClr val="tx1">
                    <a:lumMod val="50000"/>
                    <a:lumOff val="50000"/>
                  </a:schemeClr>
                </a:solidFill>
              </a:rPr>
              <a:t>tat de New York, et l’espace en rouge est la zone de juridiction de la Police de la ville de New York, connu sous le nom de NYPD.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3145" y="1628800"/>
            <a:ext cx="4775199" cy="33083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09791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Le NYPD, qu’est ce ?</a:t>
            </a:r>
            <a:endParaRPr lang="fr-FR" dirty="0">
              <a:solidFill>
                <a:schemeClr val="tx1">
                  <a:lumMod val="50000"/>
                  <a:lumOff val="50000"/>
                </a:schemeClr>
              </a:solidFill>
            </a:endParaRPr>
          </a:p>
        </p:txBody>
      </p:sp>
      <p:sp>
        <p:nvSpPr>
          <p:cNvPr id="4" name="ZoneTexte 3"/>
          <p:cNvSpPr txBox="1"/>
          <p:nvPr/>
        </p:nvSpPr>
        <p:spPr>
          <a:xfrm>
            <a:off x="683568" y="3876310"/>
            <a:ext cx="6133058" cy="2031325"/>
          </a:xfrm>
          <a:prstGeom prst="rect">
            <a:avLst/>
          </a:prstGeom>
          <a:noFill/>
        </p:spPr>
        <p:txBody>
          <a:bodyPr wrap="square" rtlCol="0">
            <a:spAutoFit/>
          </a:bodyPr>
          <a:lstStyle/>
          <a:p>
            <a:r>
              <a:rPr lang="fr-FR" b="1" dirty="0" smtClean="0">
                <a:solidFill>
                  <a:schemeClr val="bg1">
                    <a:lumMod val="50000"/>
                  </a:schemeClr>
                </a:solidFill>
              </a:rPr>
              <a:t>Fondé en 1845, il est en charge de l'application et du respect de la loi, ainsi que de la lutte contre la criminalité, ceci sur l'ensemble des cinq districts de New York et est sous la juridiction du </a:t>
            </a:r>
            <a:r>
              <a:rPr lang="fr-FR" b="1" u="sng" dirty="0" smtClean="0">
                <a:solidFill>
                  <a:srgbClr val="C00000"/>
                </a:solidFill>
              </a:rPr>
              <a:t>maire</a:t>
            </a:r>
            <a:r>
              <a:rPr lang="fr-FR" b="1" dirty="0" smtClean="0">
                <a:solidFill>
                  <a:schemeClr val="bg1">
                    <a:lumMod val="50000"/>
                  </a:schemeClr>
                </a:solidFill>
              </a:rPr>
              <a:t> de New York. Il dispose de 35 284 agents en 2009. (Wikipédia) C’est une police municipale qui procèdes a de nombreuses intervention dans le cadre du maintien de la loi dans la ville de New York.</a:t>
            </a:r>
          </a:p>
        </p:txBody>
      </p:sp>
      <p:pic>
        <p:nvPicPr>
          <p:cNvPr id="3074" name="Picture 2" descr="C:\Users\CaptainFrance\Desktop\nyp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91478"/>
            <a:ext cx="2027635" cy="239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56737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Le FBI, qu’est ce ?</a:t>
            </a:r>
            <a:endParaRPr lang="fr-FR" dirty="0">
              <a:solidFill>
                <a:schemeClr val="tx1">
                  <a:lumMod val="50000"/>
                  <a:lumOff val="50000"/>
                </a:schemeClr>
              </a:solidFill>
            </a:endParaRPr>
          </a:p>
        </p:txBody>
      </p:sp>
      <p:sp>
        <p:nvSpPr>
          <p:cNvPr id="4" name="ZoneTexte 3"/>
          <p:cNvSpPr txBox="1"/>
          <p:nvPr/>
        </p:nvSpPr>
        <p:spPr>
          <a:xfrm>
            <a:off x="683568" y="3876310"/>
            <a:ext cx="6133058" cy="2585323"/>
          </a:xfrm>
          <a:prstGeom prst="rect">
            <a:avLst/>
          </a:prstGeom>
          <a:noFill/>
        </p:spPr>
        <p:txBody>
          <a:bodyPr wrap="square" rtlCol="0">
            <a:spAutoFit/>
          </a:bodyPr>
          <a:lstStyle/>
          <a:p>
            <a:r>
              <a:rPr lang="fr-FR" b="1" dirty="0" smtClean="0">
                <a:solidFill>
                  <a:schemeClr val="bg1">
                    <a:lumMod val="50000"/>
                  </a:schemeClr>
                </a:solidFill>
              </a:rPr>
              <a:t>Le </a:t>
            </a:r>
            <a:r>
              <a:rPr lang="fr-FR" b="1" dirty="0" err="1" smtClean="0">
                <a:solidFill>
                  <a:schemeClr val="bg1">
                    <a:lumMod val="50000"/>
                  </a:schemeClr>
                </a:solidFill>
              </a:rPr>
              <a:t>Federal</a:t>
            </a:r>
            <a:r>
              <a:rPr lang="fr-FR" b="1" dirty="0" smtClean="0">
                <a:solidFill>
                  <a:schemeClr val="bg1">
                    <a:lumMod val="50000"/>
                  </a:schemeClr>
                </a:solidFill>
              </a:rPr>
              <a:t> Bureau of Investigation est aux États-Unis le principal service fédéral ( non pas municipal ) de police judiciaire et un service de renseignement intérieur. En 2010, la juridiction du FBI recouvre plus de 200 catégories de crimes fédéraux, faisant du FBI l'organisme d'enquête majeur du gouvernement américain. Ses attributions incluent l'anti-terrorisme, le contre-espionnage, le crime informatique et la médecine légale. Elle ne rend compte qu’au </a:t>
            </a:r>
            <a:r>
              <a:rPr lang="fr-FR" b="1" u="sng" dirty="0" smtClean="0">
                <a:solidFill>
                  <a:srgbClr val="C00000"/>
                </a:solidFill>
              </a:rPr>
              <a:t>Département de la Justice des États-Unis</a:t>
            </a:r>
            <a:r>
              <a:rPr lang="fr-FR" b="1" dirty="0" smtClean="0">
                <a:solidFill>
                  <a:srgbClr val="C00000"/>
                </a:solidFill>
              </a:rPr>
              <a:t> </a:t>
            </a:r>
            <a:r>
              <a:rPr lang="fr-FR" b="1" dirty="0" smtClean="0">
                <a:solidFill>
                  <a:schemeClr val="bg1">
                    <a:lumMod val="50000"/>
                  </a:schemeClr>
                </a:solidFill>
              </a:rPr>
              <a:t>(équivalent au ministère de la justice).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1473328"/>
            <a:ext cx="2027635" cy="202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8174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lumMod val="50000"/>
                    <a:lumOff val="50000"/>
                  </a:schemeClr>
                </a:solidFill>
              </a:rPr>
              <a:t>Le FBI qui irait avec le RP !</a:t>
            </a:r>
            <a:endParaRPr lang="fr-FR" dirty="0">
              <a:solidFill>
                <a:schemeClr val="tx1">
                  <a:lumMod val="50000"/>
                  <a:lumOff val="50000"/>
                </a:schemeClr>
              </a:solidFill>
            </a:endParaRPr>
          </a:p>
        </p:txBody>
      </p:sp>
      <p:sp>
        <p:nvSpPr>
          <p:cNvPr id="4" name="ZoneTexte 3"/>
          <p:cNvSpPr txBox="1"/>
          <p:nvPr/>
        </p:nvSpPr>
        <p:spPr>
          <a:xfrm>
            <a:off x="683568" y="3876310"/>
            <a:ext cx="6133058" cy="2308324"/>
          </a:xfrm>
          <a:prstGeom prst="rect">
            <a:avLst/>
          </a:prstGeom>
          <a:noFill/>
        </p:spPr>
        <p:txBody>
          <a:bodyPr wrap="square" rtlCol="0">
            <a:spAutoFit/>
          </a:bodyPr>
          <a:lstStyle/>
          <a:p>
            <a:r>
              <a:rPr lang="fr-FR" b="1" dirty="0" smtClean="0">
                <a:solidFill>
                  <a:schemeClr val="bg1">
                    <a:lumMod val="50000"/>
                  </a:schemeClr>
                </a:solidFill>
              </a:rPr>
              <a:t>• 1 à 4 agents de confiance qui ne doivent des ordres a personnes </a:t>
            </a:r>
            <a:r>
              <a:rPr lang="fr-FR" sz="1400" b="1" dirty="0" smtClean="0">
                <a:solidFill>
                  <a:schemeClr val="bg1">
                    <a:lumMod val="50000"/>
                  </a:schemeClr>
                </a:solidFill>
              </a:rPr>
              <a:t>( au département de la justice, non présent a New York )</a:t>
            </a:r>
          </a:p>
          <a:p>
            <a:r>
              <a:rPr lang="fr-FR" b="1" dirty="0" smtClean="0">
                <a:solidFill>
                  <a:schemeClr val="bg1">
                    <a:lumMod val="50000"/>
                  </a:schemeClr>
                </a:solidFill>
              </a:rPr>
              <a:t>SEULEMENT ! Ce n’est pas une faction entière ! Mais juste quelques personne. Car souvent, les agents du FBI sont envoyés pour mener une enquête, et la police coopère pour mettre en place les moyens d’action. </a:t>
            </a:r>
          </a:p>
          <a:p>
            <a:endParaRPr lang="fr-FR" b="1" dirty="0">
              <a:solidFill>
                <a:schemeClr val="bg1">
                  <a:lumMod val="50000"/>
                </a:schemeClr>
              </a:solidFill>
            </a:endParaRPr>
          </a:p>
          <a:p>
            <a:r>
              <a:rPr lang="fr-FR" b="1" dirty="0" smtClean="0">
                <a:solidFill>
                  <a:schemeClr val="bg1">
                    <a:lumMod val="50000"/>
                  </a:schemeClr>
                </a:solidFill>
              </a:rPr>
              <a:t>Quels seraient leurs rôles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1742766"/>
            <a:ext cx="2027635" cy="148875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435141"/>
            <a:ext cx="2978486" cy="2104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771411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694</Words>
  <Application>Microsoft Office PowerPoint</Application>
  <PresentationFormat>Affichage à l'écran (4:3)</PresentationFormat>
  <Paragraphs>35</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Pourquoi le FBI est-il nécessaire ?</vt:lpstr>
      <vt:lpstr>Tout d’abord, un rappel !</vt:lpstr>
      <vt:lpstr>Tout d’abord, un rappel !</vt:lpstr>
      <vt:lpstr>Tout d’abord, un rappel !</vt:lpstr>
      <vt:lpstr>Tout d’abord, un rappel !</vt:lpstr>
      <vt:lpstr>Tout d’abord, un rappel !</vt:lpstr>
      <vt:lpstr>Le NYPD, qu’est ce ?</vt:lpstr>
      <vt:lpstr>Le FBI, qu’est ce ?</vt:lpstr>
      <vt:lpstr>Le FBI qui irait avec le RP !</vt:lpstr>
      <vt:lpstr>Le rôle du FBI dans le jeu</vt:lpstr>
      <vt:lpstr>D’accord, mais qu’est ce que ca apporte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Pourquoi le FBI est-il nécessaire ?</dc:title>
  <dc:creator>CaptainFrance</dc:creator>
  <cp:lastModifiedBy>CaptainFrance</cp:lastModifiedBy>
  <cp:revision>12</cp:revision>
  <dcterms:created xsi:type="dcterms:W3CDTF">2011-04-20T08:33:42Z</dcterms:created>
  <dcterms:modified xsi:type="dcterms:W3CDTF">2011-04-20T10:47:50Z</dcterms:modified>
</cp:coreProperties>
</file>