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282"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necteur droit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necteur droit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necteur droit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necteur droit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necteur droit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necteur droit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itre 7"/>
          <p:cNvSpPr>
            <a:spLocks noGrp="1"/>
          </p:cNvSpPr>
          <p:nvPr>
            <p:ph type="ctrTitle"/>
          </p:nvPr>
        </p:nvSpPr>
        <p:spPr>
          <a:xfrm>
            <a:off x="2286000" y="3124200"/>
            <a:ext cx="6172200" cy="1894362"/>
          </a:xfrm>
        </p:spPr>
        <p:txBody>
          <a:bodyPr/>
          <a:lstStyle>
            <a:lvl1pPr>
              <a:defRPr b="1"/>
            </a:lvl1pPr>
          </a:lstStyle>
          <a:p>
            <a:r>
              <a:rPr lang="fr-FR" smtClean="0"/>
              <a:t>Cliquez pour modifier le style du titre</a:t>
            </a:r>
            <a:endParaRPr lang="en-US"/>
          </a:p>
        </p:txBody>
      </p:sp>
      <p:sp>
        <p:nvSpPr>
          <p:cNvPr id="9" name="Sous-titr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smtClean="0"/>
              <a:t>Cliquez pour modifier le style des sous-titres du masque</a:t>
            </a:r>
            <a:endParaRPr lang="en-US"/>
          </a:p>
        </p:txBody>
      </p:sp>
      <p:sp>
        <p:nvSpPr>
          <p:cNvPr id="22" name="Espace réservé de la date 27"/>
          <p:cNvSpPr>
            <a:spLocks noGrp="1"/>
          </p:cNvSpPr>
          <p:nvPr>
            <p:ph type="dt" sz="half" idx="10"/>
          </p:nvPr>
        </p:nvSpPr>
        <p:spPr bwMode="auto">
          <a:xfrm rot="5400000">
            <a:off x="7764463" y="1174750"/>
            <a:ext cx="2286000" cy="381000"/>
          </a:xfrm>
        </p:spPr>
        <p:txBody>
          <a:bodyPr/>
          <a:lstStyle>
            <a:lvl1pPr>
              <a:defRPr/>
            </a:lvl1pPr>
          </a:lstStyle>
          <a:p>
            <a:pPr>
              <a:defRPr/>
            </a:pPr>
            <a:fld id="{79A51005-B1C4-4B59-BE4E-682A12DE07F4}" type="datetimeFigureOut">
              <a:rPr lang="fr-FR"/>
              <a:pPr>
                <a:defRPr/>
              </a:pPr>
              <a:t>05/03/2011</a:t>
            </a:fld>
            <a:endParaRPr lang="fr-FR"/>
          </a:p>
        </p:txBody>
      </p:sp>
      <p:sp>
        <p:nvSpPr>
          <p:cNvPr id="23" name="Espace réservé du pied de page 16"/>
          <p:cNvSpPr>
            <a:spLocks noGrp="1"/>
          </p:cNvSpPr>
          <p:nvPr>
            <p:ph type="ftr" sz="quarter" idx="11"/>
          </p:nvPr>
        </p:nvSpPr>
        <p:spPr bwMode="auto">
          <a:xfrm rot="5400000">
            <a:off x="7077076" y="4181475"/>
            <a:ext cx="3657600" cy="384175"/>
          </a:xfrm>
        </p:spPr>
        <p:txBody>
          <a:bodyPr/>
          <a:lstStyle>
            <a:lvl1pPr>
              <a:defRPr/>
            </a:lvl1pPr>
          </a:lstStyle>
          <a:p>
            <a:pPr>
              <a:defRPr/>
            </a:pPr>
            <a:endParaRPr lang="fr-FR"/>
          </a:p>
        </p:txBody>
      </p:sp>
      <p:sp>
        <p:nvSpPr>
          <p:cNvPr id="24" name="Espace réservé du numéro de diapositive 28"/>
          <p:cNvSpPr>
            <a:spLocks noGrp="1"/>
          </p:cNvSpPr>
          <p:nvPr>
            <p:ph type="sldNum" sz="quarter" idx="12"/>
          </p:nvPr>
        </p:nvSpPr>
        <p:spPr bwMode="auto">
          <a:xfrm>
            <a:off x="1325563" y="4929188"/>
            <a:ext cx="609600" cy="517525"/>
          </a:xfrm>
        </p:spPr>
        <p:txBody>
          <a:bodyPr/>
          <a:lstStyle>
            <a:lvl1pPr>
              <a:defRPr/>
            </a:lvl1pPr>
          </a:lstStyle>
          <a:p>
            <a:pPr>
              <a:defRPr/>
            </a:pPr>
            <a:fld id="{D3FF36F5-8829-4DCB-A171-851C26CA70F7}" type="slidenum">
              <a:rPr lang="fr-FR"/>
              <a:pPr>
                <a:defRPr/>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8" name="Espace réservé du contenu 7"/>
          <p:cNvSpPr>
            <a:spLocks noGrp="1"/>
          </p:cNvSpPr>
          <p:nvPr>
            <p:ph sz="quarter" idx="1"/>
          </p:nvPr>
        </p:nvSpPr>
        <p:spPr>
          <a:xfrm>
            <a:off x="457200" y="1600200"/>
            <a:ext cx="7467600" cy="4873752"/>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6"/>
          <p:cNvSpPr>
            <a:spLocks noGrp="1"/>
          </p:cNvSpPr>
          <p:nvPr>
            <p:ph type="dt" sz="half" idx="10"/>
          </p:nvPr>
        </p:nvSpPr>
        <p:spPr/>
        <p:txBody>
          <a:bodyPr rtlCol="0"/>
          <a:lstStyle>
            <a:lvl1pPr>
              <a:defRPr/>
            </a:lvl1pPr>
          </a:lstStyle>
          <a:p>
            <a:pPr>
              <a:defRPr/>
            </a:pPr>
            <a:fld id="{1C9DFDB4-B3AA-45D3-8041-5C065B0A786B}" type="datetimeFigureOut">
              <a:rPr lang="fr-FR"/>
              <a:pPr>
                <a:defRPr/>
              </a:pPr>
              <a:t>05/03/2011</a:t>
            </a:fld>
            <a:endParaRPr lang="fr-FR"/>
          </a:p>
        </p:txBody>
      </p:sp>
      <p:sp>
        <p:nvSpPr>
          <p:cNvPr id="5" name="Espace réservé du numéro de diapositive 8"/>
          <p:cNvSpPr>
            <a:spLocks noGrp="1"/>
          </p:cNvSpPr>
          <p:nvPr>
            <p:ph type="sldNum" sz="quarter" idx="11"/>
          </p:nvPr>
        </p:nvSpPr>
        <p:spPr/>
        <p:txBody>
          <a:bodyPr rtlCol="0"/>
          <a:lstStyle>
            <a:lvl1pPr>
              <a:defRPr/>
            </a:lvl1pPr>
          </a:lstStyle>
          <a:p>
            <a:pPr>
              <a:defRPr/>
            </a:pPr>
            <a:fld id="{F2AF9426-E4B3-4AF3-ADCD-D7D7E1AA7328}" type="slidenum">
              <a:rPr lang="fr-FR"/>
              <a:pPr>
                <a:defRPr/>
              </a:pPr>
              <a:t>‹N°›</a:t>
            </a:fld>
            <a:endParaRPr lang="fr-FR"/>
          </a:p>
        </p:txBody>
      </p:sp>
      <p:sp>
        <p:nvSpPr>
          <p:cNvPr id="6" name="Espace réservé du pied de page 9"/>
          <p:cNvSpPr>
            <a:spLocks noGrp="1"/>
          </p:cNvSpPr>
          <p:nvPr>
            <p:ph type="ftr" sz="quarter" idx="12"/>
          </p:nvPr>
        </p:nvSpPr>
        <p:spPr/>
        <p:txBody>
          <a:bodyPr rtlCol="0"/>
          <a:lstStyle>
            <a:lvl1pPr>
              <a:defRPr/>
            </a:lvl1pPr>
          </a:lstStyle>
          <a:p>
            <a:pPr>
              <a:defRPr/>
            </a:pP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necteur droit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necteur droit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necteur droit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necteur droit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necteur droit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necteur droit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re 1"/>
          <p:cNvSpPr>
            <a:spLocks noGrp="1"/>
          </p:cNvSpPr>
          <p:nvPr>
            <p:ph type="title"/>
          </p:nvPr>
        </p:nvSpPr>
        <p:spPr>
          <a:xfrm>
            <a:off x="2286000" y="2895600"/>
            <a:ext cx="6172200" cy="2053590"/>
          </a:xfrm>
        </p:spPr>
        <p:txBody>
          <a:bodyPr/>
          <a:lstStyle>
            <a:lvl1pPr algn="l">
              <a:buNone/>
              <a:defRPr sz="3000" b="1" cap="small" baseline="0"/>
            </a:lvl1pPr>
          </a:lstStyle>
          <a:p>
            <a:r>
              <a:rPr lang="fr-FR" smtClean="0"/>
              <a:t>Cliquez pour modifier le style du titre</a:t>
            </a:r>
            <a:endParaRPr lang="en-US"/>
          </a:p>
        </p:txBody>
      </p:sp>
      <p:sp>
        <p:nvSpPr>
          <p:cNvPr id="3" name="Espace réservé du texte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fr-FR" smtClean="0"/>
              <a:t>Cliquez pour modifier les styles du texte du masque</a:t>
            </a:r>
          </a:p>
        </p:txBody>
      </p:sp>
      <p:sp>
        <p:nvSpPr>
          <p:cNvPr id="20" name="Espace réservé de la date 3"/>
          <p:cNvSpPr>
            <a:spLocks noGrp="1"/>
          </p:cNvSpPr>
          <p:nvPr>
            <p:ph type="dt" sz="half" idx="10"/>
          </p:nvPr>
        </p:nvSpPr>
        <p:spPr bwMode="auto">
          <a:xfrm rot="5400000">
            <a:off x="7762875" y="1169988"/>
            <a:ext cx="2286000" cy="381000"/>
          </a:xfrm>
        </p:spPr>
        <p:txBody>
          <a:bodyPr/>
          <a:lstStyle>
            <a:lvl1pPr>
              <a:defRPr/>
            </a:lvl1pPr>
          </a:lstStyle>
          <a:p>
            <a:pPr>
              <a:defRPr/>
            </a:pPr>
            <a:fld id="{C1068A68-BB2D-4321-9365-D0B4CEC1BE2F}" type="datetimeFigureOut">
              <a:rPr lang="fr-FR"/>
              <a:pPr>
                <a:defRPr/>
              </a:pPr>
              <a:t>05/03/2011</a:t>
            </a:fld>
            <a:endParaRPr lang="fr-FR"/>
          </a:p>
        </p:txBody>
      </p:sp>
      <p:sp>
        <p:nvSpPr>
          <p:cNvPr id="21" name="Espace réservé du pied de page 4"/>
          <p:cNvSpPr>
            <a:spLocks noGrp="1"/>
          </p:cNvSpPr>
          <p:nvPr>
            <p:ph type="ftr" sz="quarter" idx="11"/>
          </p:nvPr>
        </p:nvSpPr>
        <p:spPr bwMode="auto">
          <a:xfrm rot="5400000">
            <a:off x="7077076" y="4178300"/>
            <a:ext cx="3657600" cy="384175"/>
          </a:xfrm>
        </p:spPr>
        <p:txBody>
          <a:bodyPr/>
          <a:lstStyle>
            <a:lvl1pPr>
              <a:defRPr/>
            </a:lvl1pPr>
          </a:lstStyle>
          <a:p>
            <a:pPr>
              <a:defRPr/>
            </a:pPr>
            <a:endParaRPr lang="fr-FR"/>
          </a:p>
        </p:txBody>
      </p:sp>
      <p:sp>
        <p:nvSpPr>
          <p:cNvPr id="22" name="Espace réservé du numéro de diapositive 5"/>
          <p:cNvSpPr>
            <a:spLocks noGrp="1"/>
          </p:cNvSpPr>
          <p:nvPr>
            <p:ph type="sldNum" sz="quarter" idx="12"/>
          </p:nvPr>
        </p:nvSpPr>
        <p:spPr bwMode="auto">
          <a:xfrm>
            <a:off x="1339850" y="4929188"/>
            <a:ext cx="609600" cy="517525"/>
          </a:xfrm>
        </p:spPr>
        <p:txBody>
          <a:bodyPr/>
          <a:lstStyle>
            <a:lvl1pPr>
              <a:defRPr/>
            </a:lvl1pPr>
          </a:lstStyle>
          <a:p>
            <a:pPr>
              <a:defRPr/>
            </a:pPr>
            <a:fld id="{F0B1B793-8AC7-4F4A-8849-381133A0AD8D}" type="slidenum">
              <a:rPr lang="fr-FR"/>
              <a:pPr>
                <a:defRPr/>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9" name="Espace réservé du contenu 8"/>
          <p:cNvSpPr>
            <a:spLocks noGrp="1"/>
          </p:cNvSpPr>
          <p:nvPr>
            <p:ph sz="quarter" idx="1"/>
          </p:nvPr>
        </p:nvSpPr>
        <p:spPr>
          <a:xfrm>
            <a:off x="457200" y="1600200"/>
            <a:ext cx="3657600" cy="45720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1" name="Espace réservé du contenu 10"/>
          <p:cNvSpPr>
            <a:spLocks noGrp="1"/>
          </p:cNvSpPr>
          <p:nvPr>
            <p:ph sz="quarter" idx="2"/>
          </p:nvPr>
        </p:nvSpPr>
        <p:spPr>
          <a:xfrm>
            <a:off x="4270248" y="1600200"/>
            <a:ext cx="3657600" cy="45720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13"/>
          <p:cNvSpPr>
            <a:spLocks noGrp="1"/>
          </p:cNvSpPr>
          <p:nvPr>
            <p:ph type="dt" sz="half" idx="10"/>
          </p:nvPr>
        </p:nvSpPr>
        <p:spPr/>
        <p:txBody>
          <a:bodyPr/>
          <a:lstStyle>
            <a:lvl1pPr>
              <a:defRPr/>
            </a:lvl1pPr>
          </a:lstStyle>
          <a:p>
            <a:pPr>
              <a:defRPr/>
            </a:pPr>
            <a:fld id="{42B31ED5-7A95-4AF0-BBCD-BF59F8ABDDB1}" type="datetimeFigureOut">
              <a:rPr lang="fr-FR"/>
              <a:pPr>
                <a:defRPr/>
              </a:pPr>
              <a:t>05/03/2011</a:t>
            </a:fld>
            <a:endParaRPr lang="fr-FR"/>
          </a:p>
        </p:txBody>
      </p:sp>
      <p:sp>
        <p:nvSpPr>
          <p:cNvPr id="6" name="Espace réservé du pied de page 2"/>
          <p:cNvSpPr>
            <a:spLocks noGrp="1"/>
          </p:cNvSpPr>
          <p:nvPr>
            <p:ph type="ftr" sz="quarter" idx="11"/>
          </p:nvPr>
        </p:nvSpPr>
        <p:spPr/>
        <p:txBody>
          <a:bodyPr/>
          <a:lstStyle>
            <a:lvl1pPr>
              <a:defRPr/>
            </a:lvl1pPr>
          </a:lstStyle>
          <a:p>
            <a:pPr>
              <a:defRPr/>
            </a:pPr>
            <a:endParaRPr lang="fr-FR"/>
          </a:p>
        </p:txBody>
      </p:sp>
      <p:sp>
        <p:nvSpPr>
          <p:cNvPr id="7" name="Espace réservé du numéro de diapositive 22"/>
          <p:cNvSpPr>
            <a:spLocks noGrp="1"/>
          </p:cNvSpPr>
          <p:nvPr>
            <p:ph type="sldNum" sz="quarter" idx="12"/>
          </p:nvPr>
        </p:nvSpPr>
        <p:spPr/>
        <p:txBody>
          <a:bodyPr/>
          <a:lstStyle>
            <a:lvl1pPr>
              <a:defRPr/>
            </a:lvl1pPr>
          </a:lstStyle>
          <a:p>
            <a:pPr>
              <a:defRPr/>
            </a:pPr>
            <a:fld id="{7DF4FFA3-CEA9-4D9A-8B0B-66638C2C9CE7}"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7543800" cy="1143000"/>
          </a:xfrm>
        </p:spPr>
        <p:txBody>
          <a:bodyPr/>
          <a:lstStyle>
            <a:lvl1pPr>
              <a:defRPr/>
            </a:lvl1pPr>
          </a:lstStyle>
          <a:p>
            <a:r>
              <a:rPr lang="fr-FR" smtClean="0"/>
              <a:t>Cliquez pour modifier le style du titre</a:t>
            </a:r>
            <a:endParaRPr lang="en-US"/>
          </a:p>
        </p:txBody>
      </p:sp>
      <p:sp>
        <p:nvSpPr>
          <p:cNvPr id="11" name="Espace réservé du contenu 10"/>
          <p:cNvSpPr>
            <a:spLocks noGrp="1"/>
          </p:cNvSpPr>
          <p:nvPr>
            <p:ph sz="quarter" idx="2"/>
          </p:nvPr>
        </p:nvSpPr>
        <p:spPr>
          <a:xfrm>
            <a:off x="457200" y="2362200"/>
            <a:ext cx="3657600" cy="38862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3" name="Espace réservé du contenu 12"/>
          <p:cNvSpPr>
            <a:spLocks noGrp="1"/>
          </p:cNvSpPr>
          <p:nvPr>
            <p:ph sz="quarter" idx="4"/>
          </p:nvPr>
        </p:nvSpPr>
        <p:spPr>
          <a:xfrm>
            <a:off x="4371975" y="2362200"/>
            <a:ext cx="3657600" cy="38862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2" name="Espace réservé du texte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fr-FR" smtClean="0"/>
              <a:t>Cliquez pour modifier les styles du texte du masque</a:t>
            </a:r>
          </a:p>
        </p:txBody>
      </p:sp>
      <p:sp>
        <p:nvSpPr>
          <p:cNvPr id="14" name="Espace réservé du texte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fr-FR" smtClean="0"/>
              <a:t>Cliquez pour modifier les styles du texte du masque</a:t>
            </a:r>
          </a:p>
        </p:txBody>
      </p:sp>
      <p:sp>
        <p:nvSpPr>
          <p:cNvPr id="7" name="Espace réservé de la date 13"/>
          <p:cNvSpPr>
            <a:spLocks noGrp="1"/>
          </p:cNvSpPr>
          <p:nvPr>
            <p:ph type="dt" sz="half" idx="10"/>
          </p:nvPr>
        </p:nvSpPr>
        <p:spPr/>
        <p:txBody>
          <a:bodyPr/>
          <a:lstStyle>
            <a:lvl1pPr>
              <a:defRPr/>
            </a:lvl1pPr>
          </a:lstStyle>
          <a:p>
            <a:pPr>
              <a:defRPr/>
            </a:pPr>
            <a:fld id="{F5152F9D-1897-4F07-991A-9B2AAA132E50}" type="datetimeFigureOut">
              <a:rPr lang="fr-FR"/>
              <a:pPr>
                <a:defRPr/>
              </a:pPr>
              <a:t>05/03/2011</a:t>
            </a:fld>
            <a:endParaRPr lang="fr-FR"/>
          </a:p>
        </p:txBody>
      </p:sp>
      <p:sp>
        <p:nvSpPr>
          <p:cNvPr id="8" name="Espace réservé du pied de page 2"/>
          <p:cNvSpPr>
            <a:spLocks noGrp="1"/>
          </p:cNvSpPr>
          <p:nvPr>
            <p:ph type="ftr" sz="quarter" idx="11"/>
          </p:nvPr>
        </p:nvSpPr>
        <p:spPr/>
        <p:txBody>
          <a:bodyPr/>
          <a:lstStyle>
            <a:lvl1pPr>
              <a:defRPr/>
            </a:lvl1pPr>
          </a:lstStyle>
          <a:p>
            <a:pPr>
              <a:defRPr/>
            </a:pPr>
            <a:endParaRPr lang="fr-FR"/>
          </a:p>
        </p:txBody>
      </p:sp>
      <p:sp>
        <p:nvSpPr>
          <p:cNvPr id="9" name="Espace réservé du numéro de diapositive 22"/>
          <p:cNvSpPr>
            <a:spLocks noGrp="1"/>
          </p:cNvSpPr>
          <p:nvPr>
            <p:ph type="sldNum" sz="quarter" idx="12"/>
          </p:nvPr>
        </p:nvSpPr>
        <p:spPr/>
        <p:txBody>
          <a:bodyPr/>
          <a:lstStyle>
            <a:lvl1pPr>
              <a:defRPr/>
            </a:lvl1pPr>
          </a:lstStyle>
          <a:p>
            <a:pPr>
              <a:defRPr/>
            </a:pPr>
            <a:fld id="{068CFC79-2629-45A2-A0F6-5D653BC4DEDE}"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e la date 5"/>
          <p:cNvSpPr>
            <a:spLocks noGrp="1"/>
          </p:cNvSpPr>
          <p:nvPr>
            <p:ph type="dt" sz="half" idx="10"/>
          </p:nvPr>
        </p:nvSpPr>
        <p:spPr/>
        <p:txBody>
          <a:bodyPr rtlCol="0"/>
          <a:lstStyle>
            <a:lvl1pPr>
              <a:defRPr/>
            </a:lvl1pPr>
          </a:lstStyle>
          <a:p>
            <a:pPr>
              <a:defRPr/>
            </a:pPr>
            <a:fld id="{E84E8292-1EDC-444E-A3A8-11826D6E74F4}" type="datetimeFigureOut">
              <a:rPr lang="fr-FR"/>
              <a:pPr>
                <a:defRPr/>
              </a:pPr>
              <a:t>05/03/2011</a:t>
            </a:fld>
            <a:endParaRPr lang="fr-FR"/>
          </a:p>
        </p:txBody>
      </p:sp>
      <p:sp>
        <p:nvSpPr>
          <p:cNvPr id="4" name="Espace réservé du numéro de diapositive 6"/>
          <p:cNvSpPr>
            <a:spLocks noGrp="1"/>
          </p:cNvSpPr>
          <p:nvPr>
            <p:ph type="sldNum" sz="quarter" idx="11"/>
          </p:nvPr>
        </p:nvSpPr>
        <p:spPr/>
        <p:txBody>
          <a:bodyPr rtlCol="0"/>
          <a:lstStyle>
            <a:lvl1pPr>
              <a:defRPr/>
            </a:lvl1pPr>
          </a:lstStyle>
          <a:p>
            <a:pPr>
              <a:defRPr/>
            </a:pPr>
            <a:fld id="{AE4FBB84-C7A8-400C-8502-28C844DC7773}" type="slidenum">
              <a:rPr lang="fr-FR"/>
              <a:pPr>
                <a:defRPr/>
              </a:pPr>
              <a:t>‹N°›</a:t>
            </a:fld>
            <a:endParaRPr lang="fr-FR"/>
          </a:p>
        </p:txBody>
      </p:sp>
      <p:sp>
        <p:nvSpPr>
          <p:cNvPr id="5" name="Espace réservé du pied de page 7"/>
          <p:cNvSpPr>
            <a:spLocks noGrp="1"/>
          </p:cNvSpPr>
          <p:nvPr>
            <p:ph type="ftr" sz="quarter" idx="12"/>
          </p:nvPr>
        </p:nvSpPr>
        <p:spPr/>
        <p:txBody>
          <a:bodyPr rtlCol="0"/>
          <a:lstStyle>
            <a:lvl1pPr>
              <a:defRPr/>
            </a:lvl1pPr>
          </a:lstStyle>
          <a:p>
            <a:pPr>
              <a:defRPr/>
            </a:pP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3"/>
          <p:cNvSpPr>
            <a:spLocks noGrp="1"/>
          </p:cNvSpPr>
          <p:nvPr>
            <p:ph type="dt" sz="half" idx="10"/>
          </p:nvPr>
        </p:nvSpPr>
        <p:spPr/>
        <p:txBody>
          <a:bodyPr/>
          <a:lstStyle>
            <a:lvl1pPr>
              <a:defRPr/>
            </a:lvl1pPr>
          </a:lstStyle>
          <a:p>
            <a:pPr>
              <a:defRPr/>
            </a:pPr>
            <a:fld id="{D09BE945-B75A-4D04-95FB-4BA0A342D834}" type="datetimeFigureOut">
              <a:rPr lang="fr-FR"/>
              <a:pPr>
                <a:defRPr/>
              </a:pPr>
              <a:t>05/03/2011</a:t>
            </a:fld>
            <a:endParaRPr lang="fr-FR"/>
          </a:p>
        </p:txBody>
      </p:sp>
      <p:sp>
        <p:nvSpPr>
          <p:cNvPr id="3" name="Espace réservé du pied de page 2"/>
          <p:cNvSpPr>
            <a:spLocks noGrp="1"/>
          </p:cNvSpPr>
          <p:nvPr>
            <p:ph type="ftr" sz="quarter" idx="11"/>
          </p:nvPr>
        </p:nvSpPr>
        <p:spPr/>
        <p:txBody>
          <a:bodyPr/>
          <a:lstStyle>
            <a:lvl1pPr>
              <a:defRPr/>
            </a:lvl1pPr>
          </a:lstStyle>
          <a:p>
            <a:pPr>
              <a:defRPr/>
            </a:pPr>
            <a:endParaRPr lang="fr-FR"/>
          </a:p>
        </p:txBody>
      </p:sp>
      <p:sp>
        <p:nvSpPr>
          <p:cNvPr id="4" name="Espace réservé du numéro de diapositive 22"/>
          <p:cNvSpPr>
            <a:spLocks noGrp="1"/>
          </p:cNvSpPr>
          <p:nvPr>
            <p:ph type="sldNum" sz="quarter" idx="12"/>
          </p:nvPr>
        </p:nvSpPr>
        <p:spPr/>
        <p:txBody>
          <a:bodyPr/>
          <a:lstStyle>
            <a:lvl1pPr>
              <a:defRPr/>
            </a:lvl1pPr>
          </a:lstStyle>
          <a:p>
            <a:pPr>
              <a:defRPr/>
            </a:pPr>
            <a:fld id="{BD538018-6422-4AFC-ACC4-00E31B3D8B85}"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5" name="Connecteur droit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necteur droit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necteur droit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necteur droit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necteur droit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re 1"/>
          <p:cNvSpPr>
            <a:spLocks noGrp="1"/>
          </p:cNvSpPr>
          <p:nvPr>
            <p:ph type="title"/>
          </p:nvPr>
        </p:nvSpPr>
        <p:spPr>
          <a:xfrm rot="5400000">
            <a:off x="3371850" y="3200400"/>
            <a:ext cx="6309360" cy="457200"/>
          </a:xfrm>
        </p:spPr>
        <p:txBody>
          <a:bodyPr/>
          <a:lstStyle>
            <a:lvl1pPr algn="l">
              <a:buNone/>
              <a:defRPr sz="2000" b="1" cap="small" baseline="0"/>
            </a:lvl1pPr>
          </a:lstStyle>
          <a:p>
            <a:r>
              <a:rPr lang="fr-FR" smtClean="0"/>
              <a:t>Cliquez pour modifier le style du titre</a:t>
            </a:r>
            <a:endParaRPr lang="en-US"/>
          </a:p>
        </p:txBody>
      </p:sp>
      <p:sp>
        <p:nvSpPr>
          <p:cNvPr id="3" name="Espace réservé du texte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fr-FR" smtClean="0"/>
              <a:t>Cliquez pour modifier les styles du texte du masque</a:t>
            </a:r>
          </a:p>
        </p:txBody>
      </p:sp>
      <p:sp>
        <p:nvSpPr>
          <p:cNvPr id="18" name="Espace réservé du contenu 17"/>
          <p:cNvSpPr>
            <a:spLocks noGrp="1"/>
          </p:cNvSpPr>
          <p:nvPr>
            <p:ph sz="quarter" idx="1"/>
          </p:nvPr>
        </p:nvSpPr>
        <p:spPr>
          <a:xfrm>
            <a:off x="304800" y="274320"/>
            <a:ext cx="5638800" cy="6327648"/>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2" name="Espace réservé de la date 20"/>
          <p:cNvSpPr>
            <a:spLocks noGrp="1"/>
          </p:cNvSpPr>
          <p:nvPr>
            <p:ph type="dt" sz="half" idx="10"/>
          </p:nvPr>
        </p:nvSpPr>
        <p:spPr/>
        <p:txBody>
          <a:bodyPr rtlCol="0"/>
          <a:lstStyle>
            <a:lvl1pPr>
              <a:defRPr/>
            </a:lvl1pPr>
          </a:lstStyle>
          <a:p>
            <a:pPr>
              <a:defRPr/>
            </a:pPr>
            <a:fld id="{D6E61505-8BD9-41C8-B95A-846F8A1A7BAF}" type="datetimeFigureOut">
              <a:rPr lang="fr-FR"/>
              <a:pPr>
                <a:defRPr/>
              </a:pPr>
              <a:t>05/03/2011</a:t>
            </a:fld>
            <a:endParaRPr lang="fr-FR"/>
          </a:p>
        </p:txBody>
      </p:sp>
      <p:sp>
        <p:nvSpPr>
          <p:cNvPr id="13" name="Espace réservé du numéro de diapositive 21"/>
          <p:cNvSpPr>
            <a:spLocks noGrp="1"/>
          </p:cNvSpPr>
          <p:nvPr>
            <p:ph type="sldNum" sz="quarter" idx="11"/>
          </p:nvPr>
        </p:nvSpPr>
        <p:spPr/>
        <p:txBody>
          <a:bodyPr rtlCol="0"/>
          <a:lstStyle>
            <a:lvl1pPr>
              <a:defRPr/>
            </a:lvl1pPr>
          </a:lstStyle>
          <a:p>
            <a:pPr>
              <a:defRPr/>
            </a:pPr>
            <a:fld id="{667A1FC2-CC5D-4E81-B206-91D1E77694D0}" type="slidenum">
              <a:rPr lang="fr-FR"/>
              <a:pPr>
                <a:defRPr/>
              </a:pPr>
              <a:t>‹N°›</a:t>
            </a:fld>
            <a:endParaRPr lang="fr-FR"/>
          </a:p>
        </p:txBody>
      </p:sp>
      <p:sp>
        <p:nvSpPr>
          <p:cNvPr id="14" name="Espace réservé du pied de page 22"/>
          <p:cNvSpPr>
            <a:spLocks noGrp="1"/>
          </p:cNvSpPr>
          <p:nvPr>
            <p:ph type="ftr" sz="quarter" idx="12"/>
          </p:nvPr>
        </p:nvSpPr>
        <p:spPr/>
        <p:txBody>
          <a:bodyPr rtlCol="0"/>
          <a:lstStyle>
            <a:lvl1pPr>
              <a:defRPr/>
            </a:lvl1pPr>
          </a:lstStyle>
          <a:p>
            <a:pPr>
              <a:defRPr/>
            </a:pPr>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5" name="Connecteur droit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necteur droit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necteur droit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necteur droit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necteur droit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itre 1"/>
          <p:cNvSpPr>
            <a:spLocks noGrp="1"/>
          </p:cNvSpPr>
          <p:nvPr>
            <p:ph type="title"/>
          </p:nvPr>
        </p:nvSpPr>
        <p:spPr>
          <a:xfrm rot="5400000">
            <a:off x="3350133" y="3200400"/>
            <a:ext cx="6309360" cy="457200"/>
          </a:xfrm>
        </p:spPr>
        <p:txBody>
          <a:bodyPr/>
          <a:lstStyle>
            <a:lvl1pPr algn="l">
              <a:buNone/>
              <a:defRPr sz="2000" b="1"/>
            </a:lvl1pPr>
          </a:lstStyle>
          <a:p>
            <a:r>
              <a:rPr lang="fr-FR" smtClean="0"/>
              <a:t>Cliquez pour modifier le style du titre</a:t>
            </a:r>
            <a:endParaRPr lang="en-US"/>
          </a:p>
        </p:txBody>
      </p:sp>
      <p:sp>
        <p:nvSpPr>
          <p:cNvPr id="3" name="Espace réservé pour une imag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fr-FR" noProof="0" smtClean="0"/>
              <a:t>Cliquez sur l'icône pour ajouter une image</a:t>
            </a:r>
            <a:endParaRPr lang="en-US" noProof="0" dirty="0"/>
          </a:p>
        </p:txBody>
      </p:sp>
      <p:sp>
        <p:nvSpPr>
          <p:cNvPr id="4" name="Espace réservé du texte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fr-FR" smtClean="0"/>
              <a:t>Cliquez pour modifier les styles du texte du masque</a:t>
            </a:r>
          </a:p>
        </p:txBody>
      </p:sp>
      <p:sp>
        <p:nvSpPr>
          <p:cNvPr id="12" name="Espace réservé de la date 16"/>
          <p:cNvSpPr>
            <a:spLocks noGrp="1"/>
          </p:cNvSpPr>
          <p:nvPr>
            <p:ph type="dt" sz="half" idx="10"/>
          </p:nvPr>
        </p:nvSpPr>
        <p:spPr/>
        <p:txBody>
          <a:bodyPr rtlCol="0"/>
          <a:lstStyle>
            <a:lvl1pPr>
              <a:defRPr/>
            </a:lvl1pPr>
          </a:lstStyle>
          <a:p>
            <a:pPr>
              <a:defRPr/>
            </a:pPr>
            <a:fld id="{D75ABE72-C99E-441F-A818-DE6482B2E8A5}" type="datetimeFigureOut">
              <a:rPr lang="fr-FR"/>
              <a:pPr>
                <a:defRPr/>
              </a:pPr>
              <a:t>05/03/2011</a:t>
            </a:fld>
            <a:endParaRPr lang="fr-FR"/>
          </a:p>
        </p:txBody>
      </p:sp>
      <p:sp>
        <p:nvSpPr>
          <p:cNvPr id="13" name="Espace réservé du numéro de diapositive 17"/>
          <p:cNvSpPr>
            <a:spLocks noGrp="1"/>
          </p:cNvSpPr>
          <p:nvPr>
            <p:ph type="sldNum" sz="quarter" idx="11"/>
          </p:nvPr>
        </p:nvSpPr>
        <p:spPr/>
        <p:txBody>
          <a:bodyPr rtlCol="0"/>
          <a:lstStyle>
            <a:lvl1pPr>
              <a:defRPr/>
            </a:lvl1pPr>
          </a:lstStyle>
          <a:p>
            <a:pPr>
              <a:defRPr/>
            </a:pPr>
            <a:fld id="{DF69B632-D5CE-4DE4-A1A2-593F7D95A07B}" type="slidenum">
              <a:rPr lang="fr-FR"/>
              <a:pPr>
                <a:defRPr/>
              </a:pPr>
              <a:t>‹N°›</a:t>
            </a:fld>
            <a:endParaRPr lang="fr-FR"/>
          </a:p>
        </p:txBody>
      </p:sp>
      <p:sp>
        <p:nvSpPr>
          <p:cNvPr id="14" name="Espace réservé du pied de page 20"/>
          <p:cNvSpPr>
            <a:spLocks noGrp="1"/>
          </p:cNvSpPr>
          <p:nvPr>
            <p:ph type="ftr" sz="quarter" idx="12"/>
          </p:nvPr>
        </p:nvSpPr>
        <p:spPr/>
        <p:txBody>
          <a:bodyPr rtlCol="0"/>
          <a:lstStyle>
            <a:lvl1pPr>
              <a:defRPr/>
            </a:lvl1pPr>
          </a:lstStyle>
          <a:p>
            <a:pPr>
              <a:defRPr/>
            </a:pPr>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13"/>
          <p:cNvSpPr>
            <a:spLocks noGrp="1"/>
          </p:cNvSpPr>
          <p:nvPr>
            <p:ph type="dt" sz="half" idx="10"/>
          </p:nvPr>
        </p:nvSpPr>
        <p:spPr/>
        <p:txBody>
          <a:bodyPr/>
          <a:lstStyle>
            <a:lvl1pPr>
              <a:defRPr/>
            </a:lvl1pPr>
          </a:lstStyle>
          <a:p>
            <a:pPr>
              <a:defRPr/>
            </a:pPr>
            <a:fld id="{EA671DB2-9915-4864-9C3F-E2B9B7DA9178}" type="datetimeFigureOut">
              <a:rPr lang="fr-FR"/>
              <a:pPr>
                <a:defRPr/>
              </a:pPr>
              <a:t>05/03/2011</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15546C1F-9F0F-4A1E-BD3D-DB586BE9CDC5}"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1676400" cy="5851525"/>
          </a:xfrm>
        </p:spPr>
        <p:txBody>
          <a:bodyPr vert="eaVer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13"/>
          <p:cNvSpPr>
            <a:spLocks noGrp="1"/>
          </p:cNvSpPr>
          <p:nvPr>
            <p:ph type="dt" sz="half" idx="10"/>
          </p:nvPr>
        </p:nvSpPr>
        <p:spPr/>
        <p:txBody>
          <a:bodyPr/>
          <a:lstStyle>
            <a:lvl1pPr>
              <a:defRPr/>
            </a:lvl1pPr>
          </a:lstStyle>
          <a:p>
            <a:pPr>
              <a:defRPr/>
            </a:pPr>
            <a:fld id="{0093FC7A-1D4A-4592-B499-4836A214A671}" type="datetimeFigureOut">
              <a:rPr lang="fr-FR"/>
              <a:pPr>
                <a:defRPr/>
              </a:pPr>
              <a:t>05/03/2011</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0288FE00-F4CF-410D-9980-487A472365DF}"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necteur droit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ce réservé du titre 21"/>
          <p:cNvSpPr>
            <a:spLocks noGrp="1"/>
          </p:cNvSpPr>
          <p:nvPr>
            <p:ph type="title"/>
          </p:nvPr>
        </p:nvSpPr>
        <p:spPr>
          <a:xfrm>
            <a:off x="457200" y="274638"/>
            <a:ext cx="7467600" cy="1143000"/>
          </a:xfrm>
          <a:prstGeom prst="rect">
            <a:avLst/>
          </a:prstGeom>
        </p:spPr>
        <p:txBody>
          <a:bodyPr vert="horz" anchor="b">
            <a:normAutofit/>
          </a:bodyPr>
          <a:lstStyle/>
          <a:p>
            <a:r>
              <a:rPr lang="fr-FR" smtClean="0"/>
              <a:t>Cliquez pour modifier le style du titre</a:t>
            </a:r>
            <a:endParaRPr lang="en-US"/>
          </a:p>
        </p:txBody>
      </p:sp>
      <p:sp>
        <p:nvSpPr>
          <p:cNvPr id="1028" name="Espace réservé du texte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14" name="Espace réservé de la date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96582C86-E8CE-411D-9978-55CD8EA91A30}" type="datetimeFigureOut">
              <a:rPr lang="fr-FR"/>
              <a:pPr>
                <a:defRPr/>
              </a:pPr>
              <a:t>05/03/2011</a:t>
            </a:fld>
            <a:endParaRPr lang="fr-FR"/>
          </a:p>
        </p:txBody>
      </p:sp>
      <p:sp>
        <p:nvSpPr>
          <p:cNvPr id="3" name="Espace réservé du pied de page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fr-FR"/>
          </a:p>
        </p:txBody>
      </p:sp>
      <p:sp>
        <p:nvSpPr>
          <p:cNvPr id="7" name="Connecteur droit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necteur droit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necteur droit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ce réservé du numéro de diapositiv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9BC9ED37-066B-4EF7-8D4F-E725367252DB}"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43" r:id="rId4"/>
    <p:sldLayoutId id="2147483744" r:id="rId5"/>
    <p:sldLayoutId id="2147483751" r:id="rId6"/>
    <p:sldLayoutId id="2147483745" r:id="rId7"/>
    <p:sldLayoutId id="2147483752" r:id="rId8"/>
    <p:sldLayoutId id="2147483753" r:id="rId9"/>
    <p:sldLayoutId id="2147483746" r:id="rId10"/>
    <p:sldLayoutId id="2147483747" r:id="rId1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82A0B9"/>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C8D7E5"/>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EBC0B1"/>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382713" y="206375"/>
            <a:ext cx="7581900" cy="1828800"/>
          </a:xfrm>
        </p:spPr>
        <p:txBody>
          <a:bodyPr>
            <a:noAutofit/>
          </a:bodyPr>
          <a:lstStyle/>
          <a:p>
            <a:pPr eaLnBrk="1" fontAlgn="auto" hangingPunct="1">
              <a:spcAft>
                <a:spcPts val="0"/>
              </a:spcAft>
              <a:defRPr/>
            </a:pPr>
            <a:r>
              <a:rPr lang="fr-FR" sz="6000" dirty="0"/>
              <a:t>La Photo d’Architecture</a:t>
            </a:r>
          </a:p>
        </p:txBody>
      </p:sp>
      <p:sp>
        <p:nvSpPr>
          <p:cNvPr id="8195" name="Sous-titre 2"/>
          <p:cNvSpPr>
            <a:spLocks noGrp="1"/>
          </p:cNvSpPr>
          <p:nvPr>
            <p:ph type="subTitle" idx="1"/>
          </p:nvPr>
        </p:nvSpPr>
        <p:spPr>
          <a:xfrm>
            <a:off x="2851150" y="2827338"/>
            <a:ext cx="5897563" cy="2905125"/>
          </a:xfrm>
        </p:spPr>
        <p:txBody>
          <a:bodyPr/>
          <a:lstStyle/>
          <a:p>
            <a:pPr eaLnBrk="1" hangingPunct="1"/>
            <a:r>
              <a:rPr lang="fr-FR" sz="2800" smtClean="0">
                <a:latin typeface="Arial" charset="0"/>
                <a:cs typeface="Arial" charset="0"/>
              </a:rPr>
              <a:t>Dans la photo d’architecture il y a deux éléments principaux à prendre en compte.</a:t>
            </a:r>
          </a:p>
          <a:p>
            <a:pPr eaLnBrk="1" hangingPunct="1"/>
            <a:endParaRPr lang="fr-FR" sz="2800" smtClean="0"/>
          </a:p>
          <a:p>
            <a:pPr eaLnBrk="1" hangingPunct="1"/>
            <a:r>
              <a:rPr lang="fr-FR" sz="2800" smtClean="0">
                <a:latin typeface="Arial" charset="0"/>
                <a:cs typeface="Arial" charset="0"/>
              </a:rPr>
              <a:t>1.     Le point de vue</a:t>
            </a:r>
          </a:p>
          <a:p>
            <a:pPr eaLnBrk="1" hangingPunct="1"/>
            <a:r>
              <a:rPr lang="fr-FR" sz="2800" smtClean="0">
                <a:latin typeface="Arial" charset="0"/>
                <a:cs typeface="Arial" charset="0"/>
              </a:rPr>
              <a:t>2.     La lumière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3221037"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1. Le point de vue</a:t>
            </a:r>
          </a:p>
        </p:txBody>
      </p:sp>
      <p:sp>
        <p:nvSpPr>
          <p:cNvPr id="9219" name="Rectangle 1"/>
          <p:cNvSpPr>
            <a:spLocks noChangeArrowheads="1"/>
          </p:cNvSpPr>
          <p:nvPr/>
        </p:nvSpPr>
        <p:spPr bwMode="auto">
          <a:xfrm>
            <a:off x="179388" y="812800"/>
            <a:ext cx="8496300" cy="2616200"/>
          </a:xfrm>
          <a:prstGeom prst="rect">
            <a:avLst/>
          </a:prstGeom>
          <a:noFill/>
          <a:ln w="9525">
            <a:noFill/>
            <a:miter lim="800000"/>
            <a:headEnd/>
            <a:tailEnd/>
          </a:ln>
        </p:spPr>
        <p:txBody>
          <a:bodyPr anchor="ctr">
            <a:spAutoFit/>
          </a:bodyPr>
          <a:lstStyle/>
          <a:p>
            <a:r>
              <a:rPr lang="fr-FR" altLang="zh-CN" sz="2400"/>
              <a:t>En plongée</a:t>
            </a:r>
          </a:p>
          <a:p>
            <a:r>
              <a:rPr lang="fr-FR" altLang="zh-CN" sz="2400" b="1"/>
              <a:t>         </a:t>
            </a:r>
          </a:p>
          <a:p>
            <a:pPr algn="just" eaLnBrk="0" hangingPunct="0"/>
            <a:r>
              <a:rPr lang="fr-FR" altLang="zh-CN" sz="2000"/>
              <a:t>D’un balcon, d’une terrasse, d’un endroit surélevé,</a:t>
            </a:r>
          </a:p>
          <a:p>
            <a:pPr algn="just" eaLnBrk="0" hangingPunct="0"/>
            <a:r>
              <a:rPr lang="fr-FR" altLang="zh-CN" sz="2000"/>
              <a:t>ou tout autre emplacement d’où il faut diriger l’appareil vers le bas </a:t>
            </a:r>
          </a:p>
          <a:p>
            <a:pPr algn="just" eaLnBrk="0" hangingPunct="0"/>
            <a:r>
              <a:rPr lang="fr-FR" altLang="zh-CN" sz="2000" u="sng"/>
              <a:t>Avantages</a:t>
            </a:r>
            <a:r>
              <a:rPr lang="fr-FR" altLang="zh-CN" sz="2000"/>
              <a:t> : vision plus large, horizon éloigné, impression d’espace, etc.</a:t>
            </a:r>
          </a:p>
          <a:p>
            <a:pPr algn="just" eaLnBrk="0" hangingPunct="0"/>
            <a:r>
              <a:rPr lang="fr-FR" altLang="zh-CN" sz="2000" u="sng"/>
              <a:t>Inconvénients</a:t>
            </a:r>
            <a:r>
              <a:rPr lang="fr-FR" altLang="zh-CN" sz="2000"/>
              <a:t> : lignes de fuites convergentes vers  le bas, premiers plans écrasés, ne met pas les détails en valeur.</a:t>
            </a:r>
          </a:p>
          <a:p>
            <a:pPr eaLnBrk="0" hangingPunct="0"/>
            <a:endParaRPr lang="fr-FR" altLang="zh-CN" sz="1600"/>
          </a:p>
        </p:txBody>
      </p:sp>
      <p:pic>
        <p:nvPicPr>
          <p:cNvPr id="9220" name="Image 5" descr="copiedephoto154nyc0pp.jpg"/>
          <p:cNvPicPr>
            <a:picLocks noChangeAspect="1"/>
          </p:cNvPicPr>
          <p:nvPr/>
        </p:nvPicPr>
        <p:blipFill>
          <a:blip r:embed="rId2" cstate="print"/>
          <a:srcRect/>
          <a:stretch>
            <a:fillRect/>
          </a:stretch>
        </p:blipFill>
        <p:spPr bwMode="auto">
          <a:xfrm>
            <a:off x="2339975" y="3357563"/>
            <a:ext cx="4248150" cy="31861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3221037"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1. Le point de vue</a:t>
            </a:r>
          </a:p>
        </p:txBody>
      </p:sp>
      <p:sp>
        <p:nvSpPr>
          <p:cNvPr id="10243" name="Rectangle 1"/>
          <p:cNvSpPr>
            <a:spLocks noChangeArrowheads="1"/>
          </p:cNvSpPr>
          <p:nvPr/>
        </p:nvSpPr>
        <p:spPr bwMode="auto">
          <a:xfrm>
            <a:off x="179388" y="782638"/>
            <a:ext cx="8496300" cy="2676525"/>
          </a:xfrm>
          <a:prstGeom prst="rect">
            <a:avLst/>
          </a:prstGeom>
          <a:noFill/>
          <a:ln w="9525">
            <a:noFill/>
            <a:miter lim="800000"/>
            <a:headEnd/>
            <a:tailEnd/>
          </a:ln>
        </p:spPr>
        <p:txBody>
          <a:bodyPr anchor="ctr">
            <a:spAutoFit/>
          </a:bodyPr>
          <a:lstStyle/>
          <a:p>
            <a:pPr eaLnBrk="0" hangingPunct="0"/>
            <a:r>
              <a:rPr lang="fr-FR" altLang="zh-CN" sz="2400"/>
              <a:t>De face</a:t>
            </a:r>
          </a:p>
          <a:p>
            <a:pPr eaLnBrk="0" hangingPunct="0"/>
            <a:endParaRPr lang="fr-FR" altLang="zh-CN" sz="2400" b="1"/>
          </a:p>
          <a:p>
            <a:pPr eaLnBrk="0" hangingPunct="0"/>
            <a:r>
              <a:rPr lang="fr-FR" altLang="zh-CN" sz="2000"/>
              <a:t>A mi-hauteur, d’une fenêtre, balcon, en ayant l’appareil parallèle au bâtiment.</a:t>
            </a:r>
          </a:p>
          <a:p>
            <a:pPr eaLnBrk="0" hangingPunct="0"/>
            <a:r>
              <a:rPr lang="fr-FR" altLang="zh-CN" sz="2000" u="sng"/>
              <a:t>Avantages</a:t>
            </a:r>
            <a:r>
              <a:rPr lang="fr-FR" altLang="zh-CN" sz="2000"/>
              <a:t> : immeubles droits, bonnes perspectives, rendu réaliste (identique à la vision)</a:t>
            </a:r>
          </a:p>
          <a:p>
            <a:pPr eaLnBrk="0" hangingPunct="0"/>
            <a:r>
              <a:rPr lang="fr-FR" altLang="zh-CN" sz="2000" u="sng"/>
              <a:t>Inconvénients</a:t>
            </a:r>
            <a:r>
              <a:rPr lang="fr-FR" altLang="zh-CN" sz="2000"/>
              <a:t> : parfois limité par le recul.</a:t>
            </a:r>
          </a:p>
          <a:p>
            <a:pPr eaLnBrk="0" hangingPunct="0"/>
            <a:endParaRPr lang="fr-FR" altLang="zh-CN" sz="1600"/>
          </a:p>
        </p:txBody>
      </p:sp>
      <p:pic>
        <p:nvPicPr>
          <p:cNvPr id="10244" name="Image 5" descr="copiedephoto154nyc0pp.jpg"/>
          <p:cNvPicPr>
            <a:picLocks noChangeAspect="1"/>
          </p:cNvPicPr>
          <p:nvPr/>
        </p:nvPicPr>
        <p:blipFill>
          <a:blip r:embed="rId2" cstate="print"/>
          <a:srcRect/>
          <a:stretch>
            <a:fillRect/>
          </a:stretch>
        </p:blipFill>
        <p:spPr bwMode="auto">
          <a:xfrm>
            <a:off x="1979613" y="3568700"/>
            <a:ext cx="5199062" cy="3028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3221037"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1. Le point de vue</a:t>
            </a:r>
          </a:p>
        </p:txBody>
      </p:sp>
      <p:sp>
        <p:nvSpPr>
          <p:cNvPr id="11267" name="Rectangle 1"/>
          <p:cNvSpPr>
            <a:spLocks noChangeArrowheads="1"/>
          </p:cNvSpPr>
          <p:nvPr/>
        </p:nvSpPr>
        <p:spPr bwMode="auto">
          <a:xfrm>
            <a:off x="179388" y="877888"/>
            <a:ext cx="8496300" cy="2308225"/>
          </a:xfrm>
          <a:prstGeom prst="rect">
            <a:avLst/>
          </a:prstGeom>
          <a:noFill/>
          <a:ln w="9525">
            <a:noFill/>
            <a:miter lim="800000"/>
            <a:headEnd/>
            <a:tailEnd/>
          </a:ln>
        </p:spPr>
        <p:txBody>
          <a:bodyPr anchor="ctr">
            <a:spAutoFit/>
          </a:bodyPr>
          <a:lstStyle/>
          <a:p>
            <a:r>
              <a:rPr lang="fr-FR" sz="2400"/>
              <a:t>En contre plongée </a:t>
            </a:r>
          </a:p>
          <a:p>
            <a:endParaRPr lang="fr-FR" sz="2400"/>
          </a:p>
          <a:p>
            <a:r>
              <a:rPr lang="fr-FR" sz="2000"/>
              <a:t>Du sol, dirigé vers le haut.</a:t>
            </a:r>
          </a:p>
          <a:p>
            <a:r>
              <a:rPr lang="fr-FR" sz="2000" u="sng"/>
              <a:t>Avantages</a:t>
            </a:r>
            <a:r>
              <a:rPr lang="fr-FR" sz="2000"/>
              <a:t> : bâtiments élancés impression de grandeur, de puissance.</a:t>
            </a:r>
          </a:p>
          <a:p>
            <a:r>
              <a:rPr lang="fr-FR" sz="2000" u="sng"/>
              <a:t>Inconvénients</a:t>
            </a:r>
            <a:r>
              <a:rPr lang="fr-FR" sz="2000"/>
              <a:t> : fuyantes trop prononcées avec très grand angle, demande du recul.</a:t>
            </a:r>
          </a:p>
          <a:p>
            <a:pPr eaLnBrk="0" hangingPunct="0"/>
            <a:endParaRPr lang="fr-FR" altLang="zh-CN" sz="1600"/>
          </a:p>
        </p:txBody>
      </p:sp>
      <p:pic>
        <p:nvPicPr>
          <p:cNvPr id="11268" name="Image 5" descr="copiedephoto154nyc0pp.jpg"/>
          <p:cNvPicPr>
            <a:picLocks noChangeAspect="1"/>
          </p:cNvPicPr>
          <p:nvPr/>
        </p:nvPicPr>
        <p:blipFill>
          <a:blip r:embed="rId2" cstate="print"/>
          <a:srcRect/>
          <a:stretch>
            <a:fillRect/>
          </a:stretch>
        </p:blipFill>
        <p:spPr bwMode="auto">
          <a:xfrm>
            <a:off x="2071688" y="3284538"/>
            <a:ext cx="4948237" cy="33131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3221037"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1. Le point de vue</a:t>
            </a:r>
          </a:p>
        </p:txBody>
      </p:sp>
      <p:sp>
        <p:nvSpPr>
          <p:cNvPr id="12291" name="Rectangle 1"/>
          <p:cNvSpPr>
            <a:spLocks noChangeArrowheads="1"/>
          </p:cNvSpPr>
          <p:nvPr/>
        </p:nvSpPr>
        <p:spPr bwMode="auto">
          <a:xfrm>
            <a:off x="179388" y="908050"/>
            <a:ext cx="8496300" cy="1939925"/>
          </a:xfrm>
          <a:prstGeom prst="rect">
            <a:avLst/>
          </a:prstGeom>
          <a:noFill/>
          <a:ln w="9525">
            <a:noFill/>
            <a:miter lim="800000"/>
            <a:headEnd/>
            <a:tailEnd/>
          </a:ln>
        </p:spPr>
        <p:txBody>
          <a:bodyPr anchor="ctr">
            <a:spAutoFit/>
          </a:bodyPr>
          <a:lstStyle/>
          <a:p>
            <a:r>
              <a:rPr lang="fr-FR" sz="2400"/>
              <a:t>Eloigné</a:t>
            </a:r>
          </a:p>
          <a:p>
            <a:endParaRPr lang="fr-FR" sz="2000"/>
          </a:p>
          <a:p>
            <a:r>
              <a:rPr lang="fr-FR" sz="2000"/>
              <a:t> </a:t>
            </a:r>
            <a:r>
              <a:rPr lang="fr-FR" sz="2000" u="sng"/>
              <a:t>Avantages</a:t>
            </a:r>
            <a:r>
              <a:rPr lang="fr-FR" sz="2000"/>
              <a:t> : perspectives des bâtiments redressés, choix de cadrages, possibilité de plusieurs focales.</a:t>
            </a:r>
          </a:p>
          <a:p>
            <a:r>
              <a:rPr lang="fr-FR" sz="2000" u="sng"/>
              <a:t>Inconvénients</a:t>
            </a:r>
            <a:r>
              <a:rPr lang="fr-FR" sz="2000"/>
              <a:t> : petits détails estompés, (bas-reliefs, motifs)</a:t>
            </a:r>
          </a:p>
          <a:p>
            <a:pPr eaLnBrk="0" hangingPunct="0"/>
            <a:endParaRPr lang="fr-FR" altLang="zh-CN" sz="1600"/>
          </a:p>
        </p:txBody>
      </p:sp>
      <p:pic>
        <p:nvPicPr>
          <p:cNvPr id="12292" name="Image 5" descr="copiedephoto154nyc0pp.jpg"/>
          <p:cNvPicPr>
            <a:picLocks noChangeAspect="1"/>
          </p:cNvPicPr>
          <p:nvPr/>
        </p:nvPicPr>
        <p:blipFill>
          <a:blip r:embed="rId2" cstate="print"/>
          <a:srcRect/>
          <a:stretch>
            <a:fillRect/>
          </a:stretch>
        </p:blipFill>
        <p:spPr bwMode="auto">
          <a:xfrm>
            <a:off x="2071688" y="3295650"/>
            <a:ext cx="4948237" cy="3290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4" descr="IMG_0001.gif"/>
          <p:cNvPicPr>
            <a:picLocks noChangeAspect="1"/>
          </p:cNvPicPr>
          <p:nvPr/>
        </p:nvPicPr>
        <p:blipFill>
          <a:blip r:embed="rId2" cstate="print"/>
          <a:srcRect/>
          <a:stretch>
            <a:fillRect/>
          </a:stretch>
        </p:blipFill>
        <p:spPr bwMode="auto">
          <a:xfrm>
            <a:off x="4427538" y="1268413"/>
            <a:ext cx="4314825" cy="5329237"/>
          </a:xfrm>
          <a:prstGeom prst="rect">
            <a:avLst/>
          </a:prstGeom>
          <a:noFill/>
          <a:ln w="9525">
            <a:noFill/>
            <a:miter lim="800000"/>
            <a:headEnd/>
            <a:tailEnd/>
          </a:ln>
        </p:spPr>
      </p:pic>
      <p:sp>
        <p:nvSpPr>
          <p:cNvPr id="9218" name="Rectangle 3"/>
          <p:cNvSpPr>
            <a:spLocks noChangeArrowheads="1"/>
          </p:cNvSpPr>
          <p:nvPr/>
        </p:nvSpPr>
        <p:spPr bwMode="auto">
          <a:xfrm>
            <a:off x="179388" y="188913"/>
            <a:ext cx="3221037"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1. Le point de vue</a:t>
            </a:r>
          </a:p>
        </p:txBody>
      </p:sp>
      <p:sp>
        <p:nvSpPr>
          <p:cNvPr id="13316" name="Rectangle 1"/>
          <p:cNvSpPr>
            <a:spLocks noChangeArrowheads="1"/>
          </p:cNvSpPr>
          <p:nvPr/>
        </p:nvSpPr>
        <p:spPr bwMode="auto">
          <a:xfrm>
            <a:off x="179388" y="801688"/>
            <a:ext cx="4608512" cy="5940425"/>
          </a:xfrm>
          <a:prstGeom prst="rect">
            <a:avLst/>
          </a:prstGeom>
          <a:noFill/>
          <a:ln w="9525">
            <a:noFill/>
            <a:miter lim="800000"/>
            <a:headEnd/>
            <a:tailEnd/>
          </a:ln>
        </p:spPr>
        <p:txBody>
          <a:bodyPr anchor="ctr">
            <a:spAutoFit/>
          </a:bodyPr>
          <a:lstStyle/>
          <a:p>
            <a:r>
              <a:rPr lang="fr-FR" sz="2400"/>
              <a:t>A ne pas faire :</a:t>
            </a:r>
            <a:r>
              <a:rPr lang="fr-FR" sz="2000"/>
              <a:t> </a:t>
            </a:r>
          </a:p>
          <a:p>
            <a:endParaRPr lang="fr-FR" sz="2000"/>
          </a:p>
          <a:p>
            <a:r>
              <a:rPr lang="fr-FR" sz="2000"/>
              <a:t>Se placer exactement au milieu d’une façade, aucune perspective horizontale, effet plat et uniforme.</a:t>
            </a:r>
          </a:p>
          <a:p>
            <a:r>
              <a:rPr lang="fr-FR" sz="2000"/>
              <a:t>Sauf pour détailler une partie au télé.</a:t>
            </a:r>
          </a:p>
          <a:p>
            <a:r>
              <a:rPr lang="fr-FR" sz="2000"/>
              <a:t> </a:t>
            </a:r>
            <a:endParaRPr lang="fr-FR" sz="1400"/>
          </a:p>
          <a:p>
            <a:r>
              <a:rPr lang="fr-FR" sz="2000"/>
              <a:t>Se placer pile a l’angle d’un immeuble ayant ses deux cotés identiques, les fuyantes horizontales seraient égales, donnant à l’image une symétrie disgracieuse.</a:t>
            </a:r>
          </a:p>
          <a:p>
            <a:endParaRPr lang="fr-FR" sz="2000"/>
          </a:p>
          <a:p>
            <a:r>
              <a:rPr lang="fr-FR" sz="2000"/>
              <a:t>Dans le même ordre d’idée, éviter le milieu de la nef d’une église ou l’axe d’une pièce.</a:t>
            </a:r>
          </a:p>
          <a:p>
            <a:r>
              <a:rPr lang="fr-FR" sz="2000"/>
              <a:t> </a:t>
            </a:r>
          </a:p>
          <a:p>
            <a:r>
              <a:rPr lang="fr-FR" sz="2000"/>
              <a:t>   </a:t>
            </a:r>
          </a:p>
          <a:p>
            <a:pPr eaLnBrk="0" hangingPunct="0"/>
            <a:endParaRPr lang="fr-FR" altLang="zh-CN" sz="16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4" descr="IMG_0001.gif"/>
          <p:cNvPicPr>
            <a:picLocks noChangeAspect="1"/>
          </p:cNvPicPr>
          <p:nvPr/>
        </p:nvPicPr>
        <p:blipFill>
          <a:blip r:embed="rId2" cstate="print"/>
          <a:srcRect/>
          <a:stretch>
            <a:fillRect/>
          </a:stretch>
        </p:blipFill>
        <p:spPr bwMode="auto">
          <a:xfrm>
            <a:off x="3132138" y="3627438"/>
            <a:ext cx="4679950" cy="3114675"/>
          </a:xfrm>
          <a:prstGeom prst="rect">
            <a:avLst/>
          </a:prstGeom>
          <a:noFill/>
          <a:ln w="9525">
            <a:noFill/>
            <a:miter lim="800000"/>
            <a:headEnd/>
            <a:tailEnd/>
          </a:ln>
        </p:spPr>
      </p:pic>
      <p:sp>
        <p:nvSpPr>
          <p:cNvPr id="9218" name="Rectangle 3"/>
          <p:cNvSpPr>
            <a:spLocks noChangeArrowheads="1"/>
          </p:cNvSpPr>
          <p:nvPr/>
        </p:nvSpPr>
        <p:spPr bwMode="auto">
          <a:xfrm>
            <a:off x="179388" y="188913"/>
            <a:ext cx="2381250"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2. La lumière</a:t>
            </a:r>
          </a:p>
        </p:txBody>
      </p:sp>
      <p:sp>
        <p:nvSpPr>
          <p:cNvPr id="14340" name="Rectangle 1"/>
          <p:cNvSpPr>
            <a:spLocks noChangeArrowheads="1"/>
          </p:cNvSpPr>
          <p:nvPr/>
        </p:nvSpPr>
        <p:spPr bwMode="auto">
          <a:xfrm>
            <a:off x="179388" y="836613"/>
            <a:ext cx="8496300" cy="3646487"/>
          </a:xfrm>
          <a:prstGeom prst="rect">
            <a:avLst/>
          </a:prstGeom>
          <a:noFill/>
          <a:ln w="9525">
            <a:noFill/>
            <a:miter lim="800000"/>
            <a:headEnd/>
            <a:tailEnd/>
          </a:ln>
        </p:spPr>
        <p:txBody>
          <a:bodyPr anchor="ctr">
            <a:spAutoFit/>
          </a:bodyPr>
          <a:lstStyle/>
          <a:p>
            <a:r>
              <a:rPr lang="fr-FR" sz="1900"/>
              <a:t>La lumière est importante dans la PDV. Par temps ensoleillé, éviter  une façade à moitié dans l’ombre, privilégier un éclairage assez uniforme, se méfier des contre-jours violents, travaillez en mesure spot    </a:t>
            </a:r>
          </a:p>
          <a:p>
            <a:r>
              <a:rPr lang="fr-FR" sz="1900"/>
              <a:t>ou prédominance centrale </a:t>
            </a:r>
          </a:p>
          <a:p>
            <a:endParaRPr lang="fr-FR" sz="1900"/>
          </a:p>
          <a:p>
            <a:r>
              <a:rPr lang="fr-FR" sz="1900"/>
              <a:t>En début et fin de jour, les teintes chaudes donnent des ambiances,</a:t>
            </a:r>
          </a:p>
          <a:p>
            <a:r>
              <a:rPr lang="fr-FR" sz="1900"/>
              <a:t>Attention au ciel trop clair, ne pas lui donner trop d’importance </a:t>
            </a:r>
          </a:p>
          <a:p>
            <a:r>
              <a:rPr lang="fr-FR" sz="1900"/>
              <a:t>quand ce n’est pas nécessaire.</a:t>
            </a:r>
          </a:p>
          <a:p>
            <a:r>
              <a:rPr lang="fr-FR" sz="1900"/>
              <a:t>Soignez le cadrage, jouez avec les ombres, les contrastes, les lignes. </a:t>
            </a:r>
          </a:p>
          <a:p>
            <a:r>
              <a:rPr lang="fr-FR" sz="2000"/>
              <a:t> </a:t>
            </a:r>
          </a:p>
          <a:p>
            <a:r>
              <a:rPr lang="fr-FR" sz="2000"/>
              <a:t>   </a:t>
            </a:r>
          </a:p>
          <a:p>
            <a:pPr eaLnBrk="0" hangingPunct="0"/>
            <a:endParaRPr lang="fr-FR" altLang="zh-CN" sz="2000"/>
          </a:p>
        </p:txBody>
      </p:sp>
      <p:sp>
        <p:nvSpPr>
          <p:cNvPr id="14341" name="Rectangle 5"/>
          <p:cNvSpPr>
            <a:spLocks noChangeArrowheads="1"/>
          </p:cNvSpPr>
          <p:nvPr/>
        </p:nvSpPr>
        <p:spPr bwMode="auto">
          <a:xfrm>
            <a:off x="179388" y="3498850"/>
            <a:ext cx="2663825" cy="3016250"/>
          </a:xfrm>
          <a:prstGeom prst="rect">
            <a:avLst/>
          </a:prstGeom>
          <a:noFill/>
          <a:ln w="9525">
            <a:noFill/>
            <a:miter lim="800000"/>
            <a:headEnd/>
            <a:tailEnd/>
          </a:ln>
        </p:spPr>
        <p:txBody>
          <a:bodyPr>
            <a:spAutoFit/>
          </a:bodyPr>
          <a:lstStyle/>
          <a:p>
            <a:r>
              <a:rPr lang="fr-FR" sz="1900"/>
              <a:t>Un point de fuite placé au point fort dynamise l’image. </a:t>
            </a:r>
          </a:p>
          <a:p>
            <a:endParaRPr lang="fr-FR" sz="1900"/>
          </a:p>
          <a:p>
            <a:r>
              <a:rPr lang="fr-FR" sz="1900"/>
              <a:t>Dans les plans rapprochés, faire apparaître la texture d’un mur, d’un relief avec un éclairage rasant.</a:t>
            </a:r>
          </a:p>
        </p:txBody>
      </p:sp>
      <p:pic>
        <p:nvPicPr>
          <p:cNvPr id="14342" name="Image 6" descr="mesure-spot.png"/>
          <p:cNvPicPr>
            <a:picLocks noChangeAspect="1"/>
          </p:cNvPicPr>
          <p:nvPr/>
        </p:nvPicPr>
        <p:blipFill>
          <a:blip r:embed="rId3" cstate="print"/>
          <a:srcRect/>
          <a:stretch>
            <a:fillRect/>
          </a:stretch>
        </p:blipFill>
        <p:spPr bwMode="auto">
          <a:xfrm>
            <a:off x="6588125" y="1462088"/>
            <a:ext cx="414338" cy="311150"/>
          </a:xfrm>
          <a:prstGeom prst="rect">
            <a:avLst/>
          </a:prstGeom>
          <a:noFill/>
          <a:ln w="9525">
            <a:noFill/>
            <a:miter lim="800000"/>
            <a:headEnd/>
            <a:tailEnd/>
          </a:ln>
        </p:spPr>
      </p:pic>
      <p:pic>
        <p:nvPicPr>
          <p:cNvPr id="14343" name="Image 7" descr="ponderee-central.jpg"/>
          <p:cNvPicPr>
            <a:picLocks noChangeAspect="1"/>
          </p:cNvPicPr>
          <p:nvPr/>
        </p:nvPicPr>
        <p:blipFill>
          <a:blip r:embed="rId4" cstate="print"/>
          <a:srcRect/>
          <a:stretch>
            <a:fillRect/>
          </a:stretch>
        </p:blipFill>
        <p:spPr bwMode="auto">
          <a:xfrm>
            <a:off x="3132138" y="1700213"/>
            <a:ext cx="576262" cy="450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4" descr="IMG_0001.gif"/>
          <p:cNvPicPr>
            <a:picLocks noChangeAspect="1"/>
          </p:cNvPicPr>
          <p:nvPr/>
        </p:nvPicPr>
        <p:blipFill>
          <a:blip r:embed="rId2" cstate="print"/>
          <a:srcRect/>
          <a:stretch>
            <a:fillRect/>
          </a:stretch>
        </p:blipFill>
        <p:spPr bwMode="auto">
          <a:xfrm>
            <a:off x="5526088" y="2868613"/>
            <a:ext cx="2574925" cy="3873500"/>
          </a:xfrm>
          <a:prstGeom prst="rect">
            <a:avLst/>
          </a:prstGeom>
          <a:noFill/>
          <a:ln w="9525">
            <a:noFill/>
            <a:miter lim="800000"/>
            <a:headEnd/>
            <a:tailEnd/>
          </a:ln>
        </p:spPr>
      </p:pic>
      <p:sp>
        <p:nvSpPr>
          <p:cNvPr id="9218" name="Rectangle 3"/>
          <p:cNvSpPr>
            <a:spLocks noChangeArrowheads="1"/>
          </p:cNvSpPr>
          <p:nvPr/>
        </p:nvSpPr>
        <p:spPr bwMode="auto">
          <a:xfrm>
            <a:off x="179388" y="188913"/>
            <a:ext cx="2381250"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2. La lumière</a:t>
            </a:r>
          </a:p>
        </p:txBody>
      </p:sp>
      <p:sp>
        <p:nvSpPr>
          <p:cNvPr id="15364" name="Rectangle 1"/>
          <p:cNvSpPr>
            <a:spLocks noChangeArrowheads="1"/>
          </p:cNvSpPr>
          <p:nvPr/>
        </p:nvSpPr>
        <p:spPr bwMode="auto">
          <a:xfrm>
            <a:off x="179388" y="836613"/>
            <a:ext cx="8496300" cy="2862262"/>
          </a:xfrm>
          <a:prstGeom prst="rect">
            <a:avLst/>
          </a:prstGeom>
          <a:noFill/>
          <a:ln w="9525">
            <a:noFill/>
            <a:miter lim="800000"/>
            <a:headEnd/>
            <a:tailEnd/>
          </a:ln>
        </p:spPr>
        <p:txBody>
          <a:bodyPr anchor="ctr">
            <a:spAutoFit/>
          </a:bodyPr>
          <a:lstStyle/>
          <a:p>
            <a:r>
              <a:rPr lang="fr-FR" sz="2000" u="sng"/>
              <a:t>Remarque</a:t>
            </a:r>
            <a:r>
              <a:rPr lang="fr-FR" sz="2000"/>
              <a:t> : Dans la photo de monuments, temples, cathédrales, ayez à l’esprit qu’on est dans le domaine de l’œuvre d’art l’image doit aller dans le même sens que l’architecte, il nous est demandé des images fidèles qui montrent la part de travail qui revient au constructeur.</a:t>
            </a:r>
          </a:p>
          <a:p>
            <a:r>
              <a:rPr lang="fr-FR" sz="2000"/>
              <a:t>Le détail d’une porte, la sculpture d’un portail d’église seront mieux restitués s’ils sont pris de face.</a:t>
            </a:r>
          </a:p>
          <a:p>
            <a:r>
              <a:rPr lang="fr-FR" sz="2000"/>
              <a:t> </a:t>
            </a:r>
          </a:p>
          <a:p>
            <a:r>
              <a:rPr lang="fr-FR" sz="2000"/>
              <a:t>   </a:t>
            </a:r>
          </a:p>
          <a:p>
            <a:pPr eaLnBrk="0" hangingPunct="0"/>
            <a:endParaRPr lang="fr-FR" altLang="zh-CN" sz="2000"/>
          </a:p>
        </p:txBody>
      </p:sp>
      <p:sp>
        <p:nvSpPr>
          <p:cNvPr id="15365" name="Rectangle 5"/>
          <p:cNvSpPr>
            <a:spLocks noChangeArrowheads="1"/>
          </p:cNvSpPr>
          <p:nvPr/>
        </p:nvSpPr>
        <p:spPr bwMode="auto">
          <a:xfrm>
            <a:off x="2700338" y="3230563"/>
            <a:ext cx="2663825" cy="2862262"/>
          </a:xfrm>
          <a:prstGeom prst="rect">
            <a:avLst/>
          </a:prstGeom>
          <a:noFill/>
          <a:ln w="9525">
            <a:noFill/>
            <a:miter lim="800000"/>
            <a:headEnd/>
            <a:tailEnd/>
          </a:ln>
        </p:spPr>
        <p:txBody>
          <a:bodyPr>
            <a:spAutoFit/>
          </a:bodyPr>
          <a:lstStyle/>
          <a:p>
            <a:pPr algn="ctr"/>
            <a:r>
              <a:rPr lang="fr-FR" sz="2000"/>
              <a:t>Les vitraux demandent  une attention particulière, bien analyser la scène pour ne pas couper des détails, mise au point rigoureuse cellule spot.</a:t>
            </a:r>
          </a:p>
        </p:txBody>
      </p:sp>
      <p:pic>
        <p:nvPicPr>
          <p:cNvPr id="15366" name="Image 6" descr="IMG_0001.gif"/>
          <p:cNvPicPr>
            <a:picLocks noChangeAspect="1"/>
          </p:cNvPicPr>
          <p:nvPr/>
        </p:nvPicPr>
        <p:blipFill>
          <a:blip r:embed="rId3" cstate="print"/>
          <a:srcRect/>
          <a:stretch>
            <a:fillRect/>
          </a:stretch>
        </p:blipFill>
        <p:spPr bwMode="auto">
          <a:xfrm>
            <a:off x="477838" y="2870200"/>
            <a:ext cx="2157412" cy="3871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4" descr="IMG_0001.gif"/>
          <p:cNvPicPr>
            <a:picLocks noChangeAspect="1"/>
          </p:cNvPicPr>
          <p:nvPr/>
        </p:nvPicPr>
        <p:blipFill>
          <a:blip r:embed="rId2" cstate="print"/>
          <a:srcRect/>
          <a:stretch>
            <a:fillRect/>
          </a:stretch>
        </p:blipFill>
        <p:spPr bwMode="auto">
          <a:xfrm>
            <a:off x="179388" y="3860800"/>
            <a:ext cx="4329112" cy="2881313"/>
          </a:xfrm>
          <a:prstGeom prst="rect">
            <a:avLst/>
          </a:prstGeom>
          <a:noFill/>
          <a:ln w="9525">
            <a:noFill/>
            <a:miter lim="800000"/>
            <a:headEnd/>
            <a:tailEnd/>
          </a:ln>
        </p:spPr>
      </p:pic>
      <p:sp>
        <p:nvSpPr>
          <p:cNvPr id="9218" name="Rectangle 3"/>
          <p:cNvSpPr>
            <a:spLocks noChangeArrowheads="1"/>
          </p:cNvSpPr>
          <p:nvPr/>
        </p:nvSpPr>
        <p:spPr bwMode="auto">
          <a:xfrm>
            <a:off x="179388" y="188913"/>
            <a:ext cx="2143125"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Généralités</a:t>
            </a:r>
          </a:p>
        </p:txBody>
      </p:sp>
      <p:sp>
        <p:nvSpPr>
          <p:cNvPr id="16388" name="Rectangle 1"/>
          <p:cNvSpPr>
            <a:spLocks noChangeArrowheads="1"/>
          </p:cNvSpPr>
          <p:nvPr/>
        </p:nvSpPr>
        <p:spPr bwMode="auto">
          <a:xfrm>
            <a:off x="179388" y="815975"/>
            <a:ext cx="4248150" cy="3476625"/>
          </a:xfrm>
          <a:prstGeom prst="rect">
            <a:avLst/>
          </a:prstGeom>
          <a:noFill/>
          <a:ln w="9525">
            <a:noFill/>
            <a:miter lim="800000"/>
            <a:headEnd/>
            <a:tailEnd/>
          </a:ln>
        </p:spPr>
        <p:txBody>
          <a:bodyPr>
            <a:spAutoFit/>
          </a:bodyPr>
          <a:lstStyle/>
          <a:p>
            <a:r>
              <a:rPr lang="fr-FR" sz="2000"/>
              <a:t>Déterminer les points de vue.</a:t>
            </a:r>
          </a:p>
          <a:p>
            <a:r>
              <a:rPr lang="fr-FR" sz="2000"/>
              <a:t>Observer le bâtiment, noter les éléments favorable à la PDV, environs, constructions voisines, évaluer les contraintes.</a:t>
            </a:r>
          </a:p>
          <a:p>
            <a:endParaRPr lang="fr-FR" sz="2000"/>
          </a:p>
          <a:p>
            <a:r>
              <a:rPr lang="fr-FR" sz="2000"/>
              <a:t>Voitures en stationnement, panneaux, poteaux électriques etc.</a:t>
            </a:r>
          </a:p>
          <a:p>
            <a:r>
              <a:rPr lang="fr-FR" sz="2000"/>
              <a:t> </a:t>
            </a:r>
          </a:p>
          <a:p>
            <a:r>
              <a:rPr lang="fr-FR" sz="2000"/>
              <a:t>   </a:t>
            </a:r>
          </a:p>
          <a:p>
            <a:pPr eaLnBrk="0" hangingPunct="0"/>
            <a:endParaRPr lang="fr-FR" altLang="zh-CN" sz="2000"/>
          </a:p>
        </p:txBody>
      </p:sp>
      <p:pic>
        <p:nvPicPr>
          <p:cNvPr id="16389" name="Image 6" descr="IMG_0001.gif"/>
          <p:cNvPicPr>
            <a:picLocks noChangeAspect="1"/>
          </p:cNvPicPr>
          <p:nvPr/>
        </p:nvPicPr>
        <p:blipFill>
          <a:blip r:embed="rId3" cstate="print"/>
          <a:srcRect/>
          <a:stretch>
            <a:fillRect/>
          </a:stretch>
        </p:blipFill>
        <p:spPr bwMode="auto">
          <a:xfrm>
            <a:off x="4356100" y="765175"/>
            <a:ext cx="4329113" cy="2879725"/>
          </a:xfrm>
          <a:prstGeom prst="rect">
            <a:avLst/>
          </a:prstGeom>
          <a:noFill/>
          <a:ln w="9525">
            <a:noFill/>
            <a:miter lim="800000"/>
            <a:headEnd/>
            <a:tailEnd/>
          </a:ln>
        </p:spPr>
      </p:pic>
      <p:sp>
        <p:nvSpPr>
          <p:cNvPr id="16390" name="Rectangle 7"/>
          <p:cNvSpPr>
            <a:spLocks noChangeArrowheads="1"/>
          </p:cNvSpPr>
          <p:nvPr/>
        </p:nvSpPr>
        <p:spPr bwMode="auto">
          <a:xfrm>
            <a:off x="4716463" y="4186238"/>
            <a:ext cx="4032250" cy="2555875"/>
          </a:xfrm>
          <a:prstGeom prst="rect">
            <a:avLst/>
          </a:prstGeom>
          <a:noFill/>
          <a:ln w="9525">
            <a:noFill/>
            <a:miter lim="800000"/>
            <a:headEnd/>
            <a:tailEnd/>
          </a:ln>
        </p:spPr>
        <p:txBody>
          <a:bodyPr anchor="b">
            <a:spAutoFit/>
          </a:bodyPr>
          <a:lstStyle/>
          <a:p>
            <a:r>
              <a:rPr lang="fr-FR" sz="2000"/>
              <a:t>De nuit, aidez-vous des éclairages, des ambiances, mélanges de sources lumineuses au crépuscule.</a:t>
            </a:r>
          </a:p>
          <a:p>
            <a:endParaRPr lang="fr-FR" sz="2000"/>
          </a:p>
          <a:p>
            <a:r>
              <a:rPr lang="fr-FR" sz="2000"/>
              <a:t>Panoramique : parfois utile pour englober plusieurs bâtiments, groupe de maisons.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3321050"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Choix du matériel</a:t>
            </a:r>
          </a:p>
        </p:txBody>
      </p:sp>
      <p:sp>
        <p:nvSpPr>
          <p:cNvPr id="17411" name="Rectangle 1"/>
          <p:cNvSpPr>
            <a:spLocks noChangeArrowheads="1"/>
          </p:cNvSpPr>
          <p:nvPr/>
        </p:nvSpPr>
        <p:spPr bwMode="auto">
          <a:xfrm>
            <a:off x="215900" y="841375"/>
            <a:ext cx="4427538" cy="3170238"/>
          </a:xfrm>
          <a:prstGeom prst="rect">
            <a:avLst/>
          </a:prstGeom>
          <a:noFill/>
          <a:ln w="9525">
            <a:noFill/>
            <a:miter lim="800000"/>
            <a:headEnd/>
            <a:tailEnd/>
          </a:ln>
        </p:spPr>
        <p:txBody>
          <a:bodyPr>
            <a:spAutoFit/>
          </a:bodyPr>
          <a:lstStyle/>
          <a:p>
            <a:r>
              <a:rPr lang="fr-FR" sz="2000"/>
              <a:t>En ville, à l’intérieur, le grand angle est recommandé dans 80% des cas. L’objectif particulièrement adapté est l’objectif à décentrement et bascule, il sert à redresser les lignes de fuites verticales entre autres.</a:t>
            </a:r>
          </a:p>
          <a:p>
            <a:endParaRPr lang="fr-FR" sz="2000"/>
          </a:p>
          <a:p>
            <a:r>
              <a:rPr lang="fr-FR" sz="2000"/>
              <a:t>Il existe en plusieurs focales suivant les besoins, en architecture il est très employé par les professionnels.</a:t>
            </a:r>
          </a:p>
        </p:txBody>
      </p:sp>
      <p:pic>
        <p:nvPicPr>
          <p:cNvPr id="17412" name="Image 6" descr="IMG_0001.gif"/>
          <p:cNvPicPr>
            <a:picLocks noChangeAspect="1"/>
          </p:cNvPicPr>
          <p:nvPr/>
        </p:nvPicPr>
        <p:blipFill>
          <a:blip r:embed="rId2" cstate="print"/>
          <a:srcRect/>
          <a:stretch>
            <a:fillRect/>
          </a:stretch>
        </p:blipFill>
        <p:spPr bwMode="auto">
          <a:xfrm>
            <a:off x="5940425" y="260350"/>
            <a:ext cx="2519363" cy="1873250"/>
          </a:xfrm>
          <a:prstGeom prst="rect">
            <a:avLst/>
          </a:prstGeom>
          <a:noFill/>
          <a:ln w="9525">
            <a:noFill/>
            <a:miter lim="800000"/>
            <a:headEnd/>
            <a:tailEnd/>
          </a:ln>
        </p:spPr>
      </p:pic>
      <p:pic>
        <p:nvPicPr>
          <p:cNvPr id="17413" name="Image 8" descr="IMG_0001.gif"/>
          <p:cNvPicPr>
            <a:picLocks noChangeAspect="1"/>
          </p:cNvPicPr>
          <p:nvPr/>
        </p:nvPicPr>
        <p:blipFill>
          <a:blip r:embed="rId3" cstate="print"/>
          <a:srcRect/>
          <a:stretch>
            <a:fillRect/>
          </a:stretch>
        </p:blipFill>
        <p:spPr bwMode="auto">
          <a:xfrm>
            <a:off x="4716463" y="2276475"/>
            <a:ext cx="3370262" cy="4525963"/>
          </a:xfrm>
          <a:prstGeom prst="rect">
            <a:avLst/>
          </a:prstGeom>
          <a:noFill/>
          <a:ln w="9525">
            <a:noFill/>
            <a:miter lim="800000"/>
            <a:headEnd/>
            <a:tailEnd/>
          </a:ln>
        </p:spPr>
      </p:pic>
      <p:pic>
        <p:nvPicPr>
          <p:cNvPr id="17414" name="Image 9" descr="tse17mm_450.jpg"/>
          <p:cNvPicPr>
            <a:picLocks noChangeAspect="1"/>
          </p:cNvPicPr>
          <p:nvPr/>
        </p:nvPicPr>
        <p:blipFill>
          <a:blip r:embed="rId4" cstate="print"/>
          <a:srcRect/>
          <a:stretch>
            <a:fillRect/>
          </a:stretch>
        </p:blipFill>
        <p:spPr bwMode="auto">
          <a:xfrm rot="-527312">
            <a:off x="552450" y="4427538"/>
            <a:ext cx="2938463" cy="2127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3321050"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Choix du matériel</a:t>
            </a:r>
          </a:p>
        </p:txBody>
      </p:sp>
      <p:sp>
        <p:nvSpPr>
          <p:cNvPr id="18435" name="Rectangle 1"/>
          <p:cNvSpPr>
            <a:spLocks noChangeArrowheads="1"/>
          </p:cNvSpPr>
          <p:nvPr/>
        </p:nvSpPr>
        <p:spPr bwMode="auto">
          <a:xfrm>
            <a:off x="144660" y="908050"/>
            <a:ext cx="8459788" cy="1016000"/>
          </a:xfrm>
          <a:prstGeom prst="rect">
            <a:avLst/>
          </a:prstGeom>
          <a:noFill/>
          <a:ln w="9525">
            <a:noFill/>
            <a:miter lim="800000"/>
            <a:headEnd/>
            <a:tailEnd/>
          </a:ln>
        </p:spPr>
        <p:txBody>
          <a:bodyPr>
            <a:spAutoFit/>
          </a:bodyPr>
          <a:lstStyle/>
          <a:p>
            <a:r>
              <a:rPr lang="fr-FR" sz="2000"/>
              <a:t>En 24x36, de 14mm à 28mm est un bon compromis.</a:t>
            </a:r>
          </a:p>
          <a:p>
            <a:r>
              <a:rPr lang="fr-FR" sz="2000"/>
              <a:t>En APS-C, de 10 à 20mm pour faire équivalent.</a:t>
            </a:r>
          </a:p>
          <a:p>
            <a:r>
              <a:rPr lang="fr-FR" sz="2000"/>
              <a:t>En 4/3 Olympus, de 7mm à 14mm.</a:t>
            </a:r>
          </a:p>
        </p:txBody>
      </p:sp>
      <p:sp>
        <p:nvSpPr>
          <p:cNvPr id="18436" name="Rectangle 7"/>
          <p:cNvSpPr>
            <a:spLocks noChangeArrowheads="1"/>
          </p:cNvSpPr>
          <p:nvPr/>
        </p:nvSpPr>
        <p:spPr bwMode="auto">
          <a:xfrm>
            <a:off x="4500563" y="2276475"/>
            <a:ext cx="4319587" cy="4402138"/>
          </a:xfrm>
          <a:prstGeom prst="rect">
            <a:avLst/>
          </a:prstGeom>
          <a:noFill/>
          <a:ln w="9525">
            <a:noFill/>
            <a:miter lim="800000"/>
            <a:headEnd/>
            <a:tailEnd/>
          </a:ln>
        </p:spPr>
        <p:txBody>
          <a:bodyPr>
            <a:spAutoFit/>
          </a:bodyPr>
          <a:lstStyle/>
          <a:p>
            <a:pPr algn="just"/>
            <a:r>
              <a:rPr lang="fr-FR" sz="2000"/>
              <a:t>En intérieur au niveau du matériel </a:t>
            </a:r>
          </a:p>
          <a:p>
            <a:pPr algn="just"/>
            <a:r>
              <a:rPr lang="fr-FR" sz="2000"/>
              <a:t>ça ne change pas, il faut être méticuleux sur l’éclairage, c’est la lumière qui fait pour 50% d’une bonne photo d’intérieur, cela s’apparente au portrait, éclairage choisi pour souligner un encadrement de porte</a:t>
            </a:r>
          </a:p>
          <a:p>
            <a:pPr algn="just"/>
            <a:r>
              <a:rPr lang="fr-FR" sz="2000"/>
              <a:t>La texture  d’un rideau, le détail d’une moulure etc. Plusieurs sources d’éclairage ; flashs sur pied, diffuseurs réflecteurs</a:t>
            </a:r>
          </a:p>
          <a:p>
            <a:pPr algn="just"/>
            <a:r>
              <a:rPr lang="fr-FR" sz="2000"/>
              <a:t>La déco joue un grand rôle aussi, tapis, tableaux, voilages.</a:t>
            </a:r>
          </a:p>
        </p:txBody>
      </p:sp>
      <p:sp>
        <p:nvSpPr>
          <p:cNvPr id="18437" name="Rectangle 9"/>
          <p:cNvSpPr>
            <a:spLocks noChangeArrowheads="1"/>
          </p:cNvSpPr>
          <p:nvPr/>
        </p:nvSpPr>
        <p:spPr bwMode="auto">
          <a:xfrm>
            <a:off x="108148" y="2276475"/>
            <a:ext cx="4211637" cy="4094163"/>
          </a:xfrm>
          <a:prstGeom prst="rect">
            <a:avLst/>
          </a:prstGeom>
          <a:noFill/>
          <a:ln w="9525">
            <a:noFill/>
            <a:miter lim="800000"/>
            <a:headEnd/>
            <a:tailEnd/>
          </a:ln>
        </p:spPr>
        <p:txBody>
          <a:bodyPr>
            <a:spAutoFit/>
          </a:bodyPr>
          <a:lstStyle/>
          <a:p>
            <a:pPr algn="just"/>
            <a:r>
              <a:rPr lang="fr-FR" sz="2000" dirty="0"/>
              <a:t>Pour les bridges et compacts pas de choix sinon d’utiliser un complément optique pour diminuer la focale puisque ça commence à 24mm converti.</a:t>
            </a:r>
          </a:p>
          <a:p>
            <a:pPr algn="just"/>
            <a:r>
              <a:rPr lang="fr-FR" sz="2000" dirty="0"/>
              <a:t>Un trépied est conseillé, vitesse lente, cadrage plus précis, une télé zoom jusqu'à 300 mm pour les petits détails, sculptures, bas reliefs, ferronneries.</a:t>
            </a:r>
          </a:p>
          <a:p>
            <a:pPr algn="just"/>
            <a:r>
              <a:rPr lang="fr-FR" sz="2000" dirty="0"/>
              <a:t>Le flash pour déboucher les ombres, soubassements  de balcons</a:t>
            </a:r>
            <a:r>
              <a:rPr lang="fr-FR" dirty="0"/>
              <a: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4441825"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Post – Traitement : avant</a:t>
            </a:r>
          </a:p>
        </p:txBody>
      </p:sp>
      <p:pic>
        <p:nvPicPr>
          <p:cNvPr id="19459" name="Image 5" descr="BIA_0045.jpg"/>
          <p:cNvPicPr>
            <a:picLocks noChangeAspect="1"/>
          </p:cNvPicPr>
          <p:nvPr/>
        </p:nvPicPr>
        <p:blipFill>
          <a:blip r:embed="rId2" cstate="print"/>
          <a:srcRect/>
          <a:stretch>
            <a:fillRect/>
          </a:stretch>
        </p:blipFill>
        <p:spPr bwMode="auto">
          <a:xfrm>
            <a:off x="179388" y="1052513"/>
            <a:ext cx="8532812" cy="5678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4460875"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Post – Traitement : après</a:t>
            </a:r>
          </a:p>
        </p:txBody>
      </p:sp>
      <p:pic>
        <p:nvPicPr>
          <p:cNvPr id="20483" name="Image 5" descr="BIA_0045.jpg"/>
          <p:cNvPicPr>
            <a:picLocks noChangeAspect="1"/>
          </p:cNvPicPr>
          <p:nvPr/>
        </p:nvPicPr>
        <p:blipFill>
          <a:blip r:embed="rId2" cstate="print"/>
          <a:srcRect/>
          <a:stretch>
            <a:fillRect/>
          </a:stretch>
        </p:blipFill>
        <p:spPr bwMode="auto">
          <a:xfrm>
            <a:off x="188913" y="1052513"/>
            <a:ext cx="8513762" cy="5678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179388" y="188913"/>
            <a:ext cx="1957387"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Technique</a:t>
            </a:r>
          </a:p>
        </p:txBody>
      </p:sp>
      <p:pic>
        <p:nvPicPr>
          <p:cNvPr id="21507" name="Image 5" descr="BIA_0045.jpg"/>
          <p:cNvPicPr>
            <a:picLocks noChangeAspect="1"/>
          </p:cNvPicPr>
          <p:nvPr/>
        </p:nvPicPr>
        <p:blipFill>
          <a:blip r:embed="rId2" cstate="print"/>
          <a:srcRect/>
          <a:stretch>
            <a:fillRect/>
          </a:stretch>
        </p:blipFill>
        <p:spPr bwMode="auto">
          <a:xfrm>
            <a:off x="1498600" y="992188"/>
            <a:ext cx="5810250" cy="5676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5" descr="BIA_0045.jpg"/>
          <p:cNvPicPr>
            <a:picLocks noChangeAspect="1"/>
          </p:cNvPicPr>
          <p:nvPr/>
        </p:nvPicPr>
        <p:blipFill>
          <a:blip r:embed="rId2" cstate="print">
            <a:lum bright="30000"/>
          </a:blip>
          <a:srcRect/>
          <a:stretch>
            <a:fillRect/>
          </a:stretch>
        </p:blipFill>
        <p:spPr bwMode="auto">
          <a:xfrm>
            <a:off x="2411413" y="836613"/>
            <a:ext cx="4437062" cy="4668837"/>
          </a:xfrm>
          <a:prstGeom prst="rect">
            <a:avLst/>
          </a:prstGeom>
          <a:noFill/>
          <a:ln w="9525">
            <a:noFill/>
            <a:miter lim="800000"/>
            <a:headEnd/>
            <a:tailEnd/>
          </a:ln>
        </p:spPr>
      </p:pic>
      <p:sp>
        <p:nvSpPr>
          <p:cNvPr id="4" name="ZoneTexte 3"/>
          <p:cNvSpPr txBox="1"/>
          <p:nvPr/>
        </p:nvSpPr>
        <p:spPr>
          <a:xfrm>
            <a:off x="1691680" y="883161"/>
            <a:ext cx="5760640" cy="5786199"/>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r-FR" sz="4400" b="1" dirty="0">
                <a:ln w="11430">
                  <a:solidFill>
                    <a:schemeClr val="tx1"/>
                  </a:solidFill>
                </a:ln>
                <a:solidFill>
                  <a:srgbClr val="00FF00"/>
                </a:solidFill>
                <a:effectLst>
                  <a:outerShdw blurRad="50800" dist="39000" dir="5460000" algn="tl">
                    <a:srgbClr val="000000">
                      <a:alpha val="38000"/>
                    </a:srgbClr>
                  </a:outerShdw>
                </a:effectLst>
              </a:rPr>
              <a:t>Rendez-vous Dimanche 13 Mars </a:t>
            </a:r>
          </a:p>
          <a:p>
            <a:pPr algn="ctr">
              <a:defRPr/>
            </a:pPr>
            <a:endParaRPr lang="fr-FR" sz="4400" b="1" dirty="0">
              <a:ln w="11430">
                <a:solidFill>
                  <a:schemeClr val="tx1"/>
                </a:solidFill>
              </a:ln>
              <a:solidFill>
                <a:srgbClr val="00FF00"/>
              </a:solidFill>
              <a:effectLst>
                <a:outerShdw blurRad="50800" dist="39000" dir="5460000" algn="tl">
                  <a:srgbClr val="000000">
                    <a:alpha val="38000"/>
                  </a:srgbClr>
                </a:outerShdw>
              </a:effectLst>
            </a:endParaRPr>
          </a:p>
          <a:p>
            <a:pPr algn="ctr">
              <a:defRPr/>
            </a:pPr>
            <a:endParaRPr lang="fr-FR" sz="4400" b="1" dirty="0">
              <a:ln w="11430">
                <a:solidFill>
                  <a:schemeClr val="tx1"/>
                </a:solidFill>
              </a:ln>
              <a:solidFill>
                <a:srgbClr val="00FF00"/>
              </a:solidFill>
              <a:effectLst>
                <a:outerShdw blurRad="50800" dist="39000" dir="5460000" algn="tl">
                  <a:srgbClr val="000000">
                    <a:alpha val="38000"/>
                  </a:srgbClr>
                </a:outerShdw>
              </a:effectLst>
            </a:endParaRPr>
          </a:p>
          <a:p>
            <a:pPr algn="ctr">
              <a:defRPr/>
            </a:pPr>
            <a:r>
              <a:rPr lang="fr-FR" sz="4400" b="1" dirty="0">
                <a:ln w="11430">
                  <a:solidFill>
                    <a:schemeClr val="tx1"/>
                  </a:solidFill>
                </a:ln>
                <a:solidFill>
                  <a:srgbClr val="00FF00"/>
                </a:solidFill>
                <a:effectLst>
                  <a:outerShdw blurRad="50800" dist="39000" dir="5460000" algn="tl">
                    <a:srgbClr val="000000">
                      <a:alpha val="38000"/>
                    </a:srgbClr>
                  </a:outerShdw>
                </a:effectLst>
              </a:rPr>
              <a:t>Sur le parking </a:t>
            </a:r>
          </a:p>
          <a:p>
            <a:pPr algn="ctr">
              <a:defRPr/>
            </a:pPr>
            <a:r>
              <a:rPr lang="fr-FR" sz="4400" b="1" dirty="0">
                <a:ln w="11430">
                  <a:solidFill>
                    <a:schemeClr val="tx1"/>
                  </a:solidFill>
                </a:ln>
                <a:solidFill>
                  <a:srgbClr val="00FF00"/>
                </a:solidFill>
                <a:effectLst>
                  <a:outerShdw blurRad="50800" dist="39000" dir="5460000" algn="tl">
                    <a:srgbClr val="000000">
                      <a:alpha val="38000"/>
                    </a:srgbClr>
                  </a:outerShdw>
                </a:effectLst>
              </a:rPr>
              <a:t>de la gare </a:t>
            </a:r>
            <a:r>
              <a:rPr lang="fr-FR" sz="4400" b="1" dirty="0" err="1">
                <a:ln w="11430">
                  <a:solidFill>
                    <a:schemeClr val="tx1"/>
                  </a:solidFill>
                </a:ln>
                <a:solidFill>
                  <a:srgbClr val="00FF00"/>
                </a:solidFill>
                <a:effectLst>
                  <a:outerShdw blurRad="50800" dist="39000" dir="5460000" algn="tl">
                    <a:srgbClr val="000000">
                      <a:alpha val="38000"/>
                    </a:srgbClr>
                  </a:outerShdw>
                </a:effectLst>
              </a:rPr>
              <a:t>CeuNeuCeuFeu</a:t>
            </a:r>
            <a:r>
              <a:rPr lang="fr-FR" sz="4400" b="1" dirty="0">
                <a:ln w="11430">
                  <a:solidFill>
                    <a:schemeClr val="tx1"/>
                  </a:solidFill>
                </a:ln>
                <a:solidFill>
                  <a:srgbClr val="00FF00"/>
                </a:solidFill>
                <a:effectLst>
                  <a:outerShdw blurRad="50800" dist="39000" dir="5460000" algn="tl">
                    <a:srgbClr val="000000">
                      <a:alpha val="38000"/>
                    </a:srgbClr>
                  </a:outerShdw>
                </a:effectLst>
              </a:rPr>
              <a:t> </a:t>
            </a:r>
          </a:p>
          <a:p>
            <a:pPr algn="ctr">
              <a:defRPr/>
            </a:pPr>
            <a:r>
              <a:rPr lang="fr-FR" sz="4400" b="1" dirty="0">
                <a:ln w="11430">
                  <a:solidFill>
                    <a:schemeClr val="tx1"/>
                  </a:solidFill>
                </a:ln>
                <a:solidFill>
                  <a:srgbClr val="00FF00"/>
                </a:solidFill>
                <a:effectLst>
                  <a:outerShdw blurRad="50800" dist="39000" dir="5460000" algn="tl">
                    <a:srgbClr val="000000">
                      <a:alpha val="38000"/>
                    </a:srgbClr>
                  </a:outerShdw>
                </a:effectLst>
              </a:rPr>
              <a:t>De Mouans-Sartoux</a:t>
            </a:r>
          </a:p>
          <a:p>
            <a:pPr algn="ctr">
              <a:defRPr/>
            </a:pPr>
            <a:endParaRPr lang="fr-F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218" name="Rectangle 3"/>
          <p:cNvSpPr>
            <a:spLocks noChangeArrowheads="1"/>
          </p:cNvSpPr>
          <p:nvPr/>
        </p:nvSpPr>
        <p:spPr bwMode="auto">
          <a:xfrm>
            <a:off x="179388" y="188913"/>
            <a:ext cx="3502025" cy="523875"/>
          </a:xfrm>
          <a:prstGeom prst="rect">
            <a:avLst/>
          </a:prstGeom>
          <a:noFill/>
          <a:ln w="9525">
            <a:noFill/>
            <a:miter lim="800000"/>
            <a:headEnd/>
            <a:tailEnd/>
          </a:ln>
        </p:spPr>
        <p:txBody>
          <a:bodyPr wrap="none">
            <a:spAutoFit/>
          </a:bodyPr>
          <a:lstStyle/>
          <a:p>
            <a:pPr>
              <a:defRPr/>
            </a:pPr>
            <a:r>
              <a:rPr lang="fr-FR" sz="2800" b="1" dirty="0">
                <a:solidFill>
                  <a:schemeClr val="accent6">
                    <a:lumMod val="75000"/>
                  </a:schemeClr>
                </a:solidFill>
              </a:rPr>
              <a:t>Travaux Pratiques :</a:t>
            </a:r>
          </a:p>
        </p:txBody>
      </p:sp>
      <p:pic>
        <p:nvPicPr>
          <p:cNvPr id="5" name="Image 4" descr="5463339-1.jpg"/>
          <p:cNvPicPr>
            <a:picLocks noChangeAspect="1"/>
          </p:cNvPicPr>
          <p:nvPr/>
        </p:nvPicPr>
        <p:blipFill>
          <a:blip r:embed="rId3" cstate="print">
            <a:duotone>
              <a:prstClr val="black"/>
              <a:schemeClr val="accent4">
                <a:tint val="45000"/>
                <a:satMod val="400000"/>
              </a:schemeClr>
            </a:duotone>
          </a:blip>
          <a:stretch>
            <a:fillRect/>
          </a:stretch>
        </p:blipFill>
        <p:spPr>
          <a:xfrm>
            <a:off x="3668594" y="1760949"/>
            <a:ext cx="1767502" cy="1930524"/>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Oriel</Template>
  <TotalTime>215</TotalTime>
  <Words>643</Words>
  <Application>Microsoft Office PowerPoint</Application>
  <PresentationFormat>Affichage à l'écran (4:3)</PresentationFormat>
  <Paragraphs>94</Paragraphs>
  <Slides>15</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15</vt:i4>
      </vt:variant>
    </vt:vector>
  </HeadingPairs>
  <TitlesOfParts>
    <vt:vector size="22" baseType="lpstr">
      <vt:lpstr>Arial</vt:lpstr>
      <vt:lpstr>Century Schoolbook</vt:lpstr>
      <vt:lpstr>Wingdings</vt:lpstr>
      <vt:lpstr>Wingdings 2</vt:lpstr>
      <vt:lpstr>Calibri</vt:lpstr>
      <vt:lpstr>SimSun</vt:lpstr>
      <vt:lpstr>Oriel</vt:lpstr>
      <vt:lpstr>La Photo d’Architecture</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Coyote</dc:creator>
  <cp:lastModifiedBy>Coyote</cp:lastModifiedBy>
  <cp:revision>47</cp:revision>
  <dcterms:created xsi:type="dcterms:W3CDTF">2011-03-05T13:22:08Z</dcterms:created>
  <dcterms:modified xsi:type="dcterms:W3CDTF">2011-03-05T17:02:37Z</dcterms:modified>
</cp:coreProperties>
</file>