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4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9BB3B-2597-48E0-96CA-17143A6749F6}" type="datetimeFigureOut">
              <a:rPr lang="fr-FR" smtClean="0"/>
              <a:t>28/11/2010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D8B54-26DE-4120-B3F0-8410F89867A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-243408"/>
            <a:ext cx="7772400" cy="1470025"/>
          </a:xfrm>
        </p:spPr>
        <p:txBody>
          <a:bodyPr/>
          <a:lstStyle/>
          <a:p>
            <a:pPr algn="ctr"/>
            <a:r>
              <a:rPr lang="fr-F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Corriger l’Exposition</a:t>
            </a:r>
            <a:endParaRPr lang="fr-FR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1520" y="1008112"/>
            <a:ext cx="8640960" cy="5661248"/>
          </a:xfrm>
          <a:solidFill>
            <a:schemeClr val="bg1">
              <a:lumMod val="95000"/>
            </a:schemeClr>
          </a:solidFill>
        </p:spPr>
        <p:txBody>
          <a:bodyPr>
            <a:normAutofit fontScale="77500" lnSpcReduction="20000"/>
          </a:bodyPr>
          <a:lstStyle/>
          <a:p>
            <a:pPr algn="just"/>
            <a:r>
              <a:rPr lang="fr-FR" dirty="0"/>
              <a:t>     </a:t>
            </a:r>
            <a:r>
              <a:rPr lang="fr-FR" dirty="0">
                <a:solidFill>
                  <a:schemeClr val="tx1"/>
                </a:solidFill>
              </a:rPr>
              <a:t>Il existe plusieurs moyens de corriger l'exposition, le but étant de "fausser" l'exposition avec une valeur de diaphragme ou de vitesse d'obturation (ou les deux) différentes. </a:t>
            </a:r>
          </a:p>
          <a:p>
            <a:pPr algn="l"/>
            <a:r>
              <a:rPr lang="fr-FR" dirty="0">
                <a:solidFill>
                  <a:schemeClr val="tx1"/>
                </a:solidFill>
              </a:rPr>
              <a:t> </a:t>
            </a:r>
            <a:r>
              <a:rPr lang="fr-FR" sz="3500" b="1" u="sng" dirty="0" smtClean="0">
                <a:solidFill>
                  <a:schemeClr val="tx1"/>
                </a:solidFill>
              </a:rPr>
              <a:t>+/-</a:t>
            </a:r>
            <a:r>
              <a:rPr lang="fr-FR" sz="4600" b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Le </a:t>
            </a:r>
            <a:r>
              <a:rPr lang="fr-FR" dirty="0">
                <a:solidFill>
                  <a:schemeClr val="tx1"/>
                </a:solidFill>
              </a:rPr>
              <a:t>correcteur d'exposition permet de modifier l'exposition par paliers en + (sur exposition) ou en - (sous exposition</a:t>
            </a:r>
            <a:r>
              <a:rPr lang="fr-FR" dirty="0" smtClean="0">
                <a:solidFill>
                  <a:schemeClr val="tx1"/>
                </a:solidFill>
              </a:rPr>
              <a:t>) (par 1/3 IL.)</a:t>
            </a:r>
            <a:endParaRPr lang="fr-FR" dirty="0">
              <a:solidFill>
                <a:schemeClr val="tx1"/>
              </a:solidFill>
            </a:endParaRPr>
          </a:p>
          <a:p>
            <a:pPr algn="l"/>
            <a:r>
              <a:rPr lang="fr-FR" sz="3500" b="1" u="sng" dirty="0">
                <a:solidFill>
                  <a:schemeClr val="tx1"/>
                </a:solidFill>
              </a:rPr>
              <a:t>Sensibilité </a:t>
            </a:r>
            <a:r>
              <a:rPr lang="fr-FR" sz="3500" b="1" u="sng" dirty="0" smtClean="0">
                <a:solidFill>
                  <a:schemeClr val="tx1"/>
                </a:solidFill>
              </a:rPr>
              <a:t>ISO </a:t>
            </a:r>
          </a:p>
          <a:p>
            <a:pPr algn="l"/>
            <a:r>
              <a:rPr lang="fr-FR" dirty="0" smtClean="0">
                <a:solidFill>
                  <a:schemeClr val="tx1"/>
                </a:solidFill>
              </a:rPr>
              <a:t>Changer </a:t>
            </a:r>
            <a:r>
              <a:rPr lang="fr-FR" dirty="0">
                <a:solidFill>
                  <a:schemeClr val="tx1"/>
                </a:solidFill>
              </a:rPr>
              <a:t>la sensibilité ISO revient à modifier l'exposition. Doubler la sensibilité correspond à une correction de - 1 IL et diminuer la sensibilité de moitié revient à sur exposer à + 1 IL.</a:t>
            </a:r>
          </a:p>
          <a:p>
            <a:pPr algn="l"/>
            <a:r>
              <a:rPr lang="fr-FR" sz="3200" b="1" u="sng" dirty="0">
                <a:solidFill>
                  <a:schemeClr val="tx1"/>
                </a:solidFill>
              </a:rPr>
              <a:t>Mode semi auto et </a:t>
            </a:r>
            <a:r>
              <a:rPr lang="fr-FR" sz="3200" b="1" u="sng" dirty="0" smtClean="0">
                <a:solidFill>
                  <a:schemeClr val="tx1"/>
                </a:solidFill>
              </a:rPr>
              <a:t>manuel</a:t>
            </a:r>
          </a:p>
          <a:p>
            <a:pPr algn="l"/>
            <a:r>
              <a:rPr lang="fr-FR" dirty="0" smtClean="0">
                <a:solidFill>
                  <a:schemeClr val="tx1"/>
                </a:solidFill>
              </a:rPr>
              <a:t>En </a:t>
            </a:r>
            <a:r>
              <a:rPr lang="fr-FR" dirty="0">
                <a:solidFill>
                  <a:schemeClr val="tx1"/>
                </a:solidFill>
              </a:rPr>
              <a:t>exposition manuelle, il est facile d'agir sur les paramètres d'exposition, diaphragme ou vitesse, puisqu'ils sont indépendants. L'emploi d'une vitesse supérieure ou d'un diaphragme plus fermé (pas les deux) revient à sous exposer à - 1 IL et inversement.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-171400"/>
            <a:ext cx="9144000" cy="864095"/>
          </a:xfrm>
        </p:spPr>
        <p:txBody>
          <a:bodyPr>
            <a:normAutofit/>
          </a:bodyPr>
          <a:lstStyle/>
          <a:p>
            <a:r>
              <a:rPr lang="fr-F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Principales corrections de l'exposition et mesures de lumière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547664" y="548680"/>
            <a:ext cx="5076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cap="small" dirty="0"/>
              <a:t>Trop de lumière réfléchie, sujet moyen sur fond clair</a:t>
            </a: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1524000" y="980728"/>
          <a:ext cx="6096000" cy="2595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Effet de Silhouette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+2 à +2.5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Sujet sur fond clair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+1 ½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Sujet sur neige avec soleil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+2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Paysage de neige avec soleil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+1 à +1 ½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Mer, sable blanc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+1 à +1 ½ IL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paysage de sable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+1IL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Sujet à l'ombre fond lumineux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+1/2 à +1IL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1547664" y="3975332"/>
          <a:ext cx="6096000" cy="247800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48000"/>
                <a:gridCol w="3048000"/>
              </a:tblGrid>
              <a:tr h="390901">
                <a:tc>
                  <a:txBody>
                    <a:bodyPr/>
                    <a:lstStyle/>
                    <a:p>
                      <a:r>
                        <a:rPr lang="fr-FR" dirty="0" smtClean="0"/>
                        <a:t>Sujet sur fond sombre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-1 à -1 1/2 IL</a:t>
                      </a:r>
                      <a:endParaRPr lang="fr-FR" dirty="0"/>
                    </a:p>
                  </a:txBody>
                  <a:tcPr/>
                </a:tc>
              </a:tr>
              <a:tr h="390901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Portrait en clair obscur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Bracketing : 0, -1/2</a:t>
                      </a:r>
                      <a:r>
                        <a:rPr lang="fr-FR" baseline="0" dirty="0" smtClean="0"/>
                        <a:t> et</a:t>
                      </a:r>
                      <a:r>
                        <a:rPr lang="fr-FR" dirty="0" smtClean="0"/>
                        <a:t> -1 IL</a:t>
                      </a:r>
                      <a:endParaRPr lang="fr-FR" dirty="0"/>
                    </a:p>
                  </a:txBody>
                  <a:tcPr/>
                </a:tc>
              </a:tr>
              <a:tr h="781802">
                <a:tc>
                  <a:txBody>
                    <a:bodyPr/>
                    <a:lstStyle/>
                    <a:p>
                      <a:endParaRPr lang="fr-FR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Les mariés en blanc et noir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Poser pour la robe,</a:t>
                      </a:r>
                      <a:r>
                        <a:rPr lang="fr-FR" baseline="0" dirty="0" smtClean="0"/>
                        <a:t> éviter les contrastes trop forts </a:t>
                      </a:r>
                      <a:r>
                        <a:rPr lang="fr-FR" dirty="0" smtClean="0"/>
                        <a:t>+ déboucher au flash (Fill-in)</a:t>
                      </a:r>
                      <a:endParaRPr lang="fr-FR" dirty="0"/>
                    </a:p>
                  </a:txBody>
                  <a:tcPr/>
                </a:tc>
              </a:tr>
              <a:tr h="390901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Renforcer les ombres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-1/2 à -1 IL</a:t>
                      </a:r>
                      <a:endParaRPr lang="fr-FR" dirty="0"/>
                    </a:p>
                  </a:txBody>
                  <a:tcPr/>
                </a:tc>
              </a:tr>
              <a:tr h="390901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Détailler les ombres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+1/2 à +1 IL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1547664" y="3573016"/>
            <a:ext cx="1746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cap="small" dirty="0"/>
              <a:t>Ombre et lumière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-171400"/>
            <a:ext cx="9144000" cy="864095"/>
          </a:xfrm>
        </p:spPr>
        <p:txBody>
          <a:bodyPr>
            <a:normAutofit/>
          </a:bodyPr>
          <a:lstStyle/>
          <a:p>
            <a:r>
              <a:rPr lang="fr-F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Principales corrections de l'exposition et mesures de lumière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3528" y="1115452"/>
            <a:ext cx="1298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cap="small" dirty="0" smtClean="0"/>
              <a:t>Contre-jour</a:t>
            </a:r>
            <a:endParaRPr lang="fr-FR" cap="small" dirty="0"/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251520" y="1491992"/>
          <a:ext cx="8712968" cy="2225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24336"/>
                <a:gridCol w="5688632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Devant une fenêtre</a:t>
                      </a:r>
                      <a:endParaRPr lang="fr-F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Sous exposer pour un effet d'ombres chinoises ou déboucher au flash (Fill-in)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Contre jour léger et gros plan </a:t>
                      </a:r>
                      <a:endParaRPr lang="fr-F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Sujet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Bracketing à 0, + 1/2 et +1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Fort contre jour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Sans Fill-in flash : Bracketing à +1, +2, +3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Touche contre jour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Disponible sur certains boîtiers : + 1 1/2 IL en moyenne</a:t>
                      </a:r>
                      <a:endParaRPr lang="fr-FR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Reflets sur l'eau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+1à</a:t>
                      </a:r>
                      <a:r>
                        <a:rPr lang="fr-FR" baseline="0" dirty="0" smtClean="0"/>
                        <a:t> +2 IL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323528" y="4593902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 contre jour : s'approcher du sujet pour effectuer une mesure sur le sujet et mémoriser l'exposition (AE-</a:t>
            </a:r>
            <a:r>
              <a:rPr lang="fr-FR" dirty="0" err="1"/>
              <a:t>lock</a:t>
            </a:r>
            <a:r>
              <a:rPr lang="fr-FR" dirty="0"/>
              <a:t>) ou faire la mesure sur la paume de sa main, placée dans les mêmes conditions d'éclairage que le sujet.</a:t>
            </a:r>
            <a:endParaRPr lang="fr-FR" cap="smal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-171400"/>
            <a:ext cx="9144000" cy="864095"/>
          </a:xfrm>
        </p:spPr>
        <p:txBody>
          <a:bodyPr>
            <a:normAutofit/>
          </a:bodyPr>
          <a:lstStyle/>
          <a:p>
            <a:r>
              <a:rPr lang="fr-F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Principales corrections de l'exposition et mesures de lumière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3528" y="548680"/>
            <a:ext cx="2138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cap="small" dirty="0" smtClean="0"/>
              <a:t>Paysages et extérieurs</a:t>
            </a:r>
            <a:endParaRPr lang="fr-FR" cap="small" dirty="0"/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251520" y="980728"/>
          <a:ext cx="8712968" cy="1483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24336"/>
                <a:gridCol w="5688632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Ciel très couvert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+ 1 à +1 1/2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Pluie, brouillard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+1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Couchers de soleil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Bracketing 0, +1, +2 IL (sans correction = sous exposition)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Paysage avec ciel lumineux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Poser pour le sol ou + 1/2 IL avec le moins de ciel possible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51520" y="2852936"/>
          <a:ext cx="8712968" cy="18542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12368"/>
                <a:gridCol w="54006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Spectacles et sports nocturnes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+ 1/2 à + 1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Avec projecteur dans le cadre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+ 2 à + 3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Scène nocturne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+ 1/2 à + 1 IL (réverbère dans le champ)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Photo de rue la nuit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+ 1 à + 2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Lumière artificielle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+ 1/2 à + 1 IL</a:t>
                      </a:r>
                      <a:endParaRPr lang="fr-F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251520" y="2420888"/>
            <a:ext cx="1885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cap="small" dirty="0" smtClean="0"/>
              <a:t>Lumière artificielle</a:t>
            </a:r>
            <a:endParaRPr lang="fr-FR" cap="small" dirty="0"/>
          </a:p>
        </p:txBody>
      </p:sp>
      <p:sp>
        <p:nvSpPr>
          <p:cNvPr id="11" name="Rectangle 10"/>
          <p:cNvSpPr/>
          <p:nvPr/>
        </p:nvSpPr>
        <p:spPr>
          <a:xfrm>
            <a:off x="251520" y="4725144"/>
            <a:ext cx="2725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cap="small" dirty="0" smtClean="0"/>
              <a:t>Reproduction de documents</a:t>
            </a:r>
            <a:endParaRPr lang="fr-FR" cap="small" dirty="0"/>
          </a:p>
        </p:txBody>
      </p:sp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251520" y="5085184"/>
          <a:ext cx="8712968" cy="741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12368"/>
                <a:gridCol w="54006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Texte noir sur fond blanc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 IL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Documents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Mesure sur charte gris ou + 1/2 à + 1 IL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251521" y="5949280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Les corrections les plus importantes s'adressent aux films négatifs, les films inversibles pouvant donner des résultats différents par 1/3 d'IL.</a:t>
            </a:r>
            <a:endParaRPr lang="fr-FR" cap="smal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441</Words>
  <Application>Microsoft Office PowerPoint</Application>
  <PresentationFormat>Affichage à l'écran (4:3)</PresentationFormat>
  <Paragraphs>77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Corriger l’Exposition</vt:lpstr>
      <vt:lpstr>Principales corrections de l'exposition et mesures de lumière </vt:lpstr>
      <vt:lpstr>Principales corrections de l'exposition et mesures de lumière </vt:lpstr>
      <vt:lpstr>Principales corrections de l'exposition et mesures de lumière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Corriger l’Exposition</dc:title>
  <dc:creator>Coyote</dc:creator>
  <cp:lastModifiedBy>Coyote</cp:lastModifiedBy>
  <cp:revision>22</cp:revision>
  <dcterms:created xsi:type="dcterms:W3CDTF">2010-11-28T11:50:20Z</dcterms:created>
  <dcterms:modified xsi:type="dcterms:W3CDTF">2010-11-28T13:34:13Z</dcterms:modified>
</cp:coreProperties>
</file>