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282"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5.gif"/></Relationships>
</file>

<file path=ppt/diagrams/_rels/drawing1.xml.rels><?xml version="1.0" encoding="UTF-8" standalone="yes"?>
<Relationships xmlns="http://schemas.openxmlformats.org/package/2006/relationships"><Relationship Id="rId1" Type="http://schemas.openxmlformats.org/officeDocument/2006/relationships/image" Target="../media/image5.gif"/></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DC4B83-CE92-4B1B-94ED-4F2BD12F310F}" type="doc">
      <dgm:prSet loTypeId="urn:microsoft.com/office/officeart/2005/8/layout/vList3" loCatId="list" qsTypeId="urn:microsoft.com/office/officeart/2005/8/quickstyle/3d8" qsCatId="3D" csTypeId="urn:microsoft.com/office/officeart/2005/8/colors/accent1_2" csCatId="accent1" phldr="1"/>
      <dgm:spPr/>
      <dgm:t>
        <a:bodyPr/>
        <a:lstStyle/>
        <a:p>
          <a:endParaRPr lang="fr-FR"/>
        </a:p>
      </dgm:t>
    </dgm:pt>
    <dgm:pt modelId="{23FC8CFB-A28F-452C-A191-1B36329226BB}">
      <dgm:prSet/>
      <dgm:spPr/>
      <dgm:t>
        <a:bodyPr/>
        <a:lstStyle/>
        <a:p>
          <a:pPr rtl="0"/>
          <a:r>
            <a:rPr lang="fr-FR" dirty="0" smtClean="0"/>
            <a:t>Coyote - </a:t>
          </a:r>
          <a:r>
            <a:rPr lang="fr-FR" dirty="0" smtClean="0"/>
            <a:t>2011</a:t>
          </a:r>
          <a:endParaRPr lang="fr-FR" dirty="0"/>
        </a:p>
      </dgm:t>
    </dgm:pt>
    <dgm:pt modelId="{A38092D9-9E3A-49AF-BBA2-26D271693B60}" type="parTrans" cxnId="{11BBF927-AFB2-4F79-91ED-A0AF20088B0C}">
      <dgm:prSet/>
      <dgm:spPr/>
      <dgm:t>
        <a:bodyPr/>
        <a:lstStyle/>
        <a:p>
          <a:endParaRPr lang="fr-FR"/>
        </a:p>
      </dgm:t>
    </dgm:pt>
    <dgm:pt modelId="{DCEB1842-87A5-415E-A68A-7B51D87C21D1}" type="sibTrans" cxnId="{11BBF927-AFB2-4F79-91ED-A0AF20088B0C}">
      <dgm:prSet/>
      <dgm:spPr/>
      <dgm:t>
        <a:bodyPr/>
        <a:lstStyle/>
        <a:p>
          <a:endParaRPr lang="fr-FR"/>
        </a:p>
      </dgm:t>
    </dgm:pt>
    <dgm:pt modelId="{D457E622-CFF5-4134-9CE9-E2FECF6DAC76}" type="pres">
      <dgm:prSet presAssocID="{05DC4B83-CE92-4B1B-94ED-4F2BD12F310F}" presName="linearFlow" presStyleCnt="0">
        <dgm:presLayoutVars>
          <dgm:dir/>
          <dgm:resizeHandles val="exact"/>
        </dgm:presLayoutVars>
      </dgm:prSet>
      <dgm:spPr/>
      <dgm:t>
        <a:bodyPr/>
        <a:lstStyle/>
        <a:p>
          <a:endParaRPr lang="fr-FR"/>
        </a:p>
      </dgm:t>
    </dgm:pt>
    <dgm:pt modelId="{F4870196-0E88-41D7-873A-7ADC0843AE11}" type="pres">
      <dgm:prSet presAssocID="{23FC8CFB-A28F-452C-A191-1B36329226BB}" presName="composite" presStyleCnt="0"/>
      <dgm:spPr/>
      <dgm:t>
        <a:bodyPr/>
        <a:lstStyle/>
        <a:p>
          <a:endParaRPr lang="fr-FR"/>
        </a:p>
      </dgm:t>
    </dgm:pt>
    <dgm:pt modelId="{C5446E5C-F3B0-4196-9B0E-F4B06E06F1DD}" type="pres">
      <dgm:prSet presAssocID="{23FC8CFB-A28F-452C-A191-1B36329226BB}" presName="imgShp" presStyleLbl="fgImgPlace1" presStyleIdx="0" presStyleCnt="1" custLinFactNeighborX="43260"/>
      <dgm:spPr>
        <a:blipFill rotWithShape="0">
          <a:blip xmlns:r="http://schemas.openxmlformats.org/officeDocument/2006/relationships" r:embed="rId1">
            <a:duotone>
              <a:prstClr val="black"/>
              <a:srgbClr val="D9C3A5">
                <a:tint val="50000"/>
                <a:satMod val="180000"/>
              </a:srgbClr>
            </a:duotone>
          </a:blip>
          <a:stretch>
            <a:fillRect/>
          </a:stretch>
        </a:blipFill>
      </dgm:spPr>
      <dgm:t>
        <a:bodyPr/>
        <a:lstStyle/>
        <a:p>
          <a:endParaRPr lang="fr-FR"/>
        </a:p>
      </dgm:t>
    </dgm:pt>
    <dgm:pt modelId="{3E849F94-E120-4E2A-824F-F591325A17A6}" type="pres">
      <dgm:prSet presAssocID="{23FC8CFB-A28F-452C-A191-1B36329226BB}" presName="txShp" presStyleLbl="node1" presStyleIdx="0" presStyleCnt="1" custLinFactNeighborX="10755" custLinFactNeighborY="-8483">
        <dgm:presLayoutVars>
          <dgm:bulletEnabled val="1"/>
        </dgm:presLayoutVars>
      </dgm:prSet>
      <dgm:spPr/>
      <dgm:t>
        <a:bodyPr/>
        <a:lstStyle/>
        <a:p>
          <a:endParaRPr lang="fr-FR"/>
        </a:p>
      </dgm:t>
    </dgm:pt>
  </dgm:ptLst>
  <dgm:cxnLst>
    <dgm:cxn modelId="{372A92CB-02D3-4740-AD02-192DAC2FFD6F}" type="presOf" srcId="{23FC8CFB-A28F-452C-A191-1B36329226BB}" destId="{3E849F94-E120-4E2A-824F-F591325A17A6}" srcOrd="0" destOrd="0" presId="urn:microsoft.com/office/officeart/2005/8/layout/vList3"/>
    <dgm:cxn modelId="{8485EB5C-DACD-4B71-BF4B-EE637E5BF038}" type="presOf" srcId="{05DC4B83-CE92-4B1B-94ED-4F2BD12F310F}" destId="{D457E622-CFF5-4134-9CE9-E2FECF6DAC76}" srcOrd="0" destOrd="0" presId="urn:microsoft.com/office/officeart/2005/8/layout/vList3"/>
    <dgm:cxn modelId="{11BBF927-AFB2-4F79-91ED-A0AF20088B0C}" srcId="{05DC4B83-CE92-4B1B-94ED-4F2BD12F310F}" destId="{23FC8CFB-A28F-452C-A191-1B36329226BB}" srcOrd="0" destOrd="0" parTransId="{A38092D9-9E3A-49AF-BBA2-26D271693B60}" sibTransId="{DCEB1842-87A5-415E-A68A-7B51D87C21D1}"/>
    <dgm:cxn modelId="{A9ED4245-2B64-419B-B1B3-5A48309C295C}" type="presParOf" srcId="{D457E622-CFF5-4134-9CE9-E2FECF6DAC76}" destId="{F4870196-0E88-41D7-873A-7ADC0843AE11}" srcOrd="0" destOrd="0" presId="urn:microsoft.com/office/officeart/2005/8/layout/vList3"/>
    <dgm:cxn modelId="{8DEBCC9B-1CB1-4D10-8140-02B3CE0953DD}" type="presParOf" srcId="{F4870196-0E88-41D7-873A-7ADC0843AE11}" destId="{C5446E5C-F3B0-4196-9B0E-F4B06E06F1DD}" srcOrd="0" destOrd="0" presId="urn:microsoft.com/office/officeart/2005/8/layout/vList3"/>
    <dgm:cxn modelId="{245E8684-740E-4CA9-B948-5698FC14FF11}" type="presParOf" srcId="{F4870196-0E88-41D7-873A-7ADC0843AE11}" destId="{3E849F94-E120-4E2A-824F-F591325A17A6}" srcOrd="1" destOrd="0" presId="urn:microsoft.com/office/officeart/2005/8/layout/vLis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E849F94-E120-4E2A-824F-F591325A17A6}">
      <dsp:nvSpPr>
        <dsp:cNvPr id="0" name=""/>
        <dsp:cNvSpPr/>
      </dsp:nvSpPr>
      <dsp:spPr>
        <a:xfrm rot="10800000">
          <a:off x="1106421" y="0"/>
          <a:ext cx="2729463" cy="501487"/>
        </a:xfrm>
        <a:prstGeom prst="homePlate">
          <a:avLst/>
        </a:prstGeom>
        <a:solidFill>
          <a:schemeClr val="accent1">
            <a:hueOff val="0"/>
            <a:satOff val="0"/>
            <a:lumOff val="0"/>
            <a:alphaOff val="0"/>
          </a:schemeClr>
        </a:solidFill>
        <a:ln>
          <a:noFill/>
        </a:ln>
        <a:effectLst>
          <a:innerShdw blurRad="25400" dist="38100" dir="2700000">
            <a:schemeClr val="accent1">
              <a:hueOff val="0"/>
              <a:satOff val="0"/>
              <a:lumOff val="0"/>
              <a:alphaOff val="0"/>
              <a:tint val="90000"/>
              <a:shade val="100000"/>
              <a:hueMod val="100000"/>
              <a:satMod val="100000"/>
            </a:schemeClr>
          </a:innerShdw>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221142" tIns="91440" rIns="170688" bIns="91440" numCol="1" spcCol="1270" anchor="ctr" anchorCtr="0">
          <a:noAutofit/>
        </a:bodyPr>
        <a:lstStyle/>
        <a:p>
          <a:pPr lvl="0" algn="ctr" defTabSz="1066800" rtl="0">
            <a:lnSpc>
              <a:spcPct val="90000"/>
            </a:lnSpc>
            <a:spcBef>
              <a:spcPct val="0"/>
            </a:spcBef>
            <a:spcAft>
              <a:spcPct val="35000"/>
            </a:spcAft>
          </a:pPr>
          <a:r>
            <a:rPr lang="fr-FR" sz="2400" kern="1200" dirty="0" smtClean="0"/>
            <a:t>Coyote - </a:t>
          </a:r>
          <a:r>
            <a:rPr lang="fr-FR" sz="2400" kern="1200" dirty="0" smtClean="0"/>
            <a:t>2011</a:t>
          </a:r>
          <a:endParaRPr lang="fr-FR" sz="2400" kern="1200" dirty="0"/>
        </a:p>
      </dsp:txBody>
      <dsp:txXfrm rot="10800000">
        <a:off x="1106421" y="0"/>
        <a:ext cx="2729463" cy="501487"/>
      </dsp:txXfrm>
    </dsp:sp>
    <dsp:sp modelId="{C5446E5C-F3B0-4196-9B0E-F4B06E06F1DD}">
      <dsp:nvSpPr>
        <dsp:cNvPr id="0" name=""/>
        <dsp:cNvSpPr/>
      </dsp:nvSpPr>
      <dsp:spPr>
        <a:xfrm>
          <a:off x="779067" y="0"/>
          <a:ext cx="501487" cy="501487"/>
        </a:xfrm>
        <a:prstGeom prst="ellipse">
          <a:avLst/>
        </a:prstGeom>
        <a:blipFill rotWithShape="0">
          <a:blip xmlns:r="http://schemas.openxmlformats.org/officeDocument/2006/relationships" r:embed="rId1">
            <a:duotone>
              <a:prstClr val="black"/>
              <a:srgbClr val="D9C3A5">
                <a:tint val="50000"/>
                <a:satMod val="180000"/>
              </a:srgbClr>
            </a:duotone>
          </a:blip>
          <a:stretch>
            <a:fillRect/>
          </a:stretch>
        </a:blip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714488"/>
            <a:ext cx="7772400" cy="1470025"/>
          </a:xfrm>
        </p:spPr>
        <p:txBody>
          <a:bodyPr anchor="ctr"/>
          <a:lstStyle/>
          <a:p>
            <a:r>
              <a:rPr kumimoji="0" lang="fr-FR" smtClean="0"/>
              <a:t>Cliquez pour modifier le style du titre</a:t>
            </a:r>
            <a:endParaRPr kumimoji="0" lang="en-US"/>
          </a:p>
        </p:txBody>
      </p:sp>
      <p:sp>
        <p:nvSpPr>
          <p:cNvPr id="3" name="Subtitle 2"/>
          <p:cNvSpPr>
            <a:spLocks noGrp="1"/>
          </p:cNvSpPr>
          <p:nvPr>
            <p:ph type="subTitle" idx="1"/>
          </p:nvPr>
        </p:nvSpPr>
        <p:spPr>
          <a:xfrm>
            <a:off x="1623397" y="3214686"/>
            <a:ext cx="5897206" cy="1500198"/>
          </a:xfrm>
        </p:spPr>
        <p:txBody>
          <a:bodyPr/>
          <a:lstStyle>
            <a:lvl1pPr marL="0" indent="0" algn="ctr">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fr-FR" smtClean="0"/>
              <a:t>Cliquez pour modifier le style des sous-titres du masque</a:t>
            </a:r>
            <a:endParaRPr kumimoji="0" lang="en-US"/>
          </a:p>
        </p:txBody>
      </p:sp>
      <p:sp>
        <p:nvSpPr>
          <p:cNvPr id="4" name="Date Placeholder 3"/>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DCBCCA1-89AC-4A46-A245-10027177CD3F}"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fr-FR" smtClean="0"/>
              <a:t>Cliquez pour modifier le style du titre</a:t>
            </a:r>
            <a:endParaRPr kumimoji="0" lang="en-US"/>
          </a:p>
        </p:txBody>
      </p:sp>
      <p:sp>
        <p:nvSpPr>
          <p:cNvPr id="3" name="Content Placeholder 2"/>
          <p:cNvSpPr>
            <a:spLocks noGrp="1"/>
          </p:cNvSpPr>
          <p:nvPr>
            <p:ph idx="1"/>
          </p:nvPr>
        </p:nvSpPr>
        <p:spPr/>
        <p:txBody>
          <a:bodyPr/>
          <a:lstStyle>
            <a:lvl1pPr>
              <a:buSzPct val="50000"/>
              <a:buFont typeface="Wingdings"/>
              <a:buChar char=""/>
              <a:defRPr/>
            </a:lvl1pPr>
            <a:lvl2pPr>
              <a:buSzPct val="50000"/>
              <a:buFont typeface="Wingdings 2"/>
              <a:buChar char=""/>
              <a:defRPr/>
            </a:lvl2pPr>
            <a:lvl3pPr>
              <a:buSzPct val="50000"/>
              <a:buFont typeface="Wingdings"/>
              <a:buChar char="Y"/>
              <a:defRPr/>
            </a:lvl3pPr>
            <a:lvl4pPr>
              <a:buSzPct val="50000"/>
              <a:buFont typeface="Wingdings 2"/>
              <a:buChar char="³"/>
              <a:defRPr/>
            </a:lvl4pPr>
            <a:lvl5pPr>
              <a:buSzPct val="50000"/>
              <a:buFont typeface="Wingdings 2"/>
              <a:buChar char=""/>
              <a:defRPr/>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Date Placeholder 3"/>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643183"/>
            <a:ext cx="6457968" cy="1362075"/>
          </a:xfrm>
        </p:spPr>
        <p:txBody>
          <a:bodyPr anchor="ctr"/>
          <a:lstStyle>
            <a:lvl1pPr algn="l">
              <a:defRPr sz="4000" b="0" cap="all"/>
            </a:lvl1pPr>
          </a:lstStyle>
          <a:p>
            <a:r>
              <a:rPr kumimoji="0" lang="fr-FR" smtClean="0"/>
              <a:t>Cliquez pour modifier le style du titre</a:t>
            </a:r>
            <a:endParaRPr kumimoji="0" lang="en-US"/>
          </a:p>
        </p:txBody>
      </p:sp>
      <p:sp>
        <p:nvSpPr>
          <p:cNvPr id="3" name="Text Placeholder 2"/>
          <p:cNvSpPr>
            <a:spLocks noGrp="1"/>
          </p:cNvSpPr>
          <p:nvPr>
            <p:ph type="body" idx="1"/>
          </p:nvPr>
        </p:nvSpPr>
        <p:spPr>
          <a:xfrm>
            <a:off x="685800" y="4009383"/>
            <a:ext cx="4529142" cy="1500187"/>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Date Placeholder 3"/>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DCBCCA1-89AC-4A46-A245-10027177CD3F}"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fr-FR" smtClean="0"/>
              <a:t>Cliquez pour modifier le style du titre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Date Placeholder 4"/>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kumimoji="0" lang="fr-FR" smtClean="0"/>
              <a:t>Cliquez pour modifier le style du titre</a:t>
            </a:r>
            <a:endParaRPr kumimoji="0"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0"/>
            </a:lvl1pPr>
            <a:lvl2pPr marL="457200" indent="0">
              <a:buNone/>
              <a:defRPr sz="2000" b="0"/>
            </a:lvl2pPr>
            <a:lvl3pPr marL="914400" indent="0">
              <a:buNone/>
              <a:defRPr sz="1800" b="0"/>
            </a:lvl3pPr>
            <a:lvl4pPr marL="1371600" indent="0">
              <a:buNone/>
              <a:defRPr sz="1600" b="0"/>
            </a:lvl4pPr>
            <a:lvl5pPr marL="1828800" indent="0">
              <a:buNone/>
              <a:defRPr sz="1600" b="0"/>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0">
                <a:effectLst/>
              </a:defRPr>
            </a:lvl1pPr>
            <a:lvl2pPr marL="457200" indent="0">
              <a:buNone/>
              <a:defRPr sz="2000" b="0">
                <a:effectLst/>
              </a:defRPr>
            </a:lvl2pPr>
            <a:lvl3pPr marL="914400" indent="0">
              <a:buNone/>
              <a:defRPr sz="1800" b="0">
                <a:effectLst/>
              </a:defRPr>
            </a:lvl3pPr>
            <a:lvl4pPr marL="1371600" indent="0">
              <a:buNone/>
              <a:defRPr sz="1600" b="0">
                <a:effectLst/>
              </a:defRPr>
            </a:lvl4pPr>
            <a:lvl5pPr marL="1828800" indent="0">
              <a:buNone/>
              <a:defRPr sz="1600" b="0">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Date Placeholder 6"/>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fr-FR" smtClean="0"/>
              <a:t>Cliquez pour modifier le style du titre</a:t>
            </a:r>
            <a:endParaRPr kumimoji="0" lang="en-US"/>
          </a:p>
        </p:txBody>
      </p:sp>
      <p:sp>
        <p:nvSpPr>
          <p:cNvPr id="3" name="Date Placeholder 2"/>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457202" y="571480"/>
            <a:ext cx="3008313" cy="1071570"/>
          </a:xfrm>
        </p:spPr>
        <p:txBody>
          <a:bodyPr anchor="t"/>
          <a:lstStyle>
            <a:lvl1pPr algn="l">
              <a:defRPr sz="2000" b="0">
                <a:effectLst/>
              </a:defRPr>
            </a:lvl1pPr>
          </a:lstStyle>
          <a:p>
            <a:r>
              <a:rPr kumimoji="0" lang="fr-FR" smtClean="0"/>
              <a:t>Cliquez pour modifier le style du titre</a:t>
            </a:r>
            <a:endParaRPr kumimoji="0" lang="en-US"/>
          </a:p>
        </p:txBody>
      </p:sp>
      <p:sp>
        <p:nvSpPr>
          <p:cNvPr id="3" name="Content Placeholder 2"/>
          <p:cNvSpPr>
            <a:spLocks noGrp="1"/>
          </p:cNvSpPr>
          <p:nvPr>
            <p:ph idx="1"/>
          </p:nvPr>
        </p:nvSpPr>
        <p:spPr>
          <a:xfrm>
            <a:off x="3575050" y="571481"/>
            <a:ext cx="5111750" cy="555468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Text Placeholder 3"/>
          <p:cNvSpPr>
            <a:spLocks noGrp="1"/>
          </p:cNvSpPr>
          <p:nvPr>
            <p:ph type="body" sz="half" idx="2"/>
          </p:nvPr>
        </p:nvSpPr>
        <p:spPr>
          <a:xfrm>
            <a:off x="457201" y="1643051"/>
            <a:ext cx="3008313" cy="448311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Date Placeholder 4"/>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42910" y="687306"/>
            <a:ext cx="850886" cy="4670520"/>
          </a:xfrm>
        </p:spPr>
        <p:txBody>
          <a:bodyPr vert="eaVert" anchor="ctr"/>
          <a:lstStyle>
            <a:lvl1pPr algn="ctr">
              <a:defRPr sz="2000" b="0">
                <a:gradFill flip="none" rotWithShape="1">
                  <a:gsLst>
                    <a:gs pos="0">
                      <a:srgbClr val="000082"/>
                    </a:gs>
                    <a:gs pos="30000">
                      <a:srgbClr val="66008F"/>
                    </a:gs>
                    <a:gs pos="64999">
                      <a:srgbClr val="BA0066"/>
                    </a:gs>
                    <a:gs pos="89999">
                      <a:srgbClr val="FF0000"/>
                    </a:gs>
                    <a:gs pos="100000">
                      <a:srgbClr val="FF8200"/>
                    </a:gs>
                  </a:gsLst>
                  <a:lin ang="16200000" scaled="1"/>
                  <a:tileRect/>
                </a:gradFill>
                <a:effectLst/>
              </a:defRPr>
            </a:lvl1pPr>
          </a:lstStyle>
          <a:p>
            <a:r>
              <a:rPr kumimoji="0" lang="fr-FR" smtClean="0"/>
              <a:t>Cliquez pour modifier le style du titre</a:t>
            </a:r>
            <a:endParaRPr kumimoji="0" lang="en-US"/>
          </a:p>
        </p:txBody>
      </p:sp>
      <p:sp>
        <p:nvSpPr>
          <p:cNvPr id="3" name="Picture Placeholder 2"/>
          <p:cNvSpPr>
            <a:spLocks noGrp="1"/>
          </p:cNvSpPr>
          <p:nvPr>
            <p:ph type="pic" idx="1"/>
          </p:nvPr>
        </p:nvSpPr>
        <p:spPr>
          <a:xfrm>
            <a:off x="1500166" y="684213"/>
            <a:ext cx="6929486" cy="4673613"/>
          </a:xfrm>
          <a:prstGeom prst="roundRect">
            <a:avLst>
              <a:gd name="adj" fmla="val 5966"/>
            </a:avLst>
          </a:prstGeom>
          <a:solidFill>
            <a:schemeClr val="bg2">
              <a:tint val="60000"/>
              <a:alpha val="50000"/>
            </a:schemeClr>
          </a:solidFill>
          <a:effectLst>
            <a:outerShdw blurRad="127000" dist="101600" dir="2700000" algn="tl" rotWithShape="0">
              <a:srgbClr val="000000">
                <a:alpha val="43137"/>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fr-FR" smtClean="0"/>
              <a:t>Cliquez sur l'icône pour ajouter une image</a:t>
            </a:r>
            <a:endParaRPr kumimoji="0" lang="en-US"/>
          </a:p>
        </p:txBody>
      </p:sp>
      <p:sp>
        <p:nvSpPr>
          <p:cNvPr id="4" name="Text Placeholder 3"/>
          <p:cNvSpPr>
            <a:spLocks noGrp="1"/>
          </p:cNvSpPr>
          <p:nvPr>
            <p:ph type="body" sz="half" idx="2"/>
          </p:nvPr>
        </p:nvSpPr>
        <p:spPr>
          <a:xfrm>
            <a:off x="1500166" y="5481658"/>
            <a:ext cx="6924037" cy="804862"/>
          </a:xfrm>
        </p:spPr>
        <p:txBody>
          <a:bodyPr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Date Placeholder 4"/>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fr-FR" smtClean="0"/>
              <a:t>Cliquez pour modifier le style du titre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Date Placeholder 3"/>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43768" y="642918"/>
            <a:ext cx="1543032" cy="5483246"/>
          </a:xfrm>
        </p:spPr>
        <p:txBody>
          <a:bodyPr vert="eaVert"/>
          <a:lstStyle/>
          <a:p>
            <a:r>
              <a:rPr kumimoji="0" lang="fr-FR" smtClean="0"/>
              <a:t>Cliquez pour modifier le style du titre</a:t>
            </a:r>
            <a:endParaRPr kumimoji="0" lang="en-US"/>
          </a:p>
        </p:txBody>
      </p:sp>
      <p:sp>
        <p:nvSpPr>
          <p:cNvPr id="3" name="Vertical Text Placeholder 2"/>
          <p:cNvSpPr>
            <a:spLocks noGrp="1"/>
          </p:cNvSpPr>
          <p:nvPr>
            <p:ph type="body" orient="vert" idx="1"/>
          </p:nvPr>
        </p:nvSpPr>
        <p:spPr>
          <a:xfrm>
            <a:off x="457200" y="642918"/>
            <a:ext cx="6615130" cy="5483246"/>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Date Placeholder 3"/>
          <p:cNvSpPr>
            <a:spLocks noGrp="1"/>
          </p:cNvSpPr>
          <p:nvPr>
            <p:ph type="dt" sz="half" idx="10"/>
          </p:nvPr>
        </p:nvSpPr>
        <p:spPr/>
        <p:txBody>
          <a:bodyPr/>
          <a:lstStyle/>
          <a:p>
            <a:fld id="{CEA17FE3-1A64-40BB-ADEB-E87F1E43E872}" type="datetimeFigureOut">
              <a:rPr lang="fr-FR" smtClean="0"/>
              <a:pPr/>
              <a:t>16/02/2011</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FDCBCCA1-89AC-4A46-A245-10027177CD3F}"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rtlCol="0" anchor="ctr">
            <a:normAutofit/>
          </a:bodyPr>
          <a:lstStyle/>
          <a:p>
            <a:r>
              <a:rPr kumimoji="0" lang="fr-FR" smtClean="0"/>
              <a:t>Cliquez pour modifier le style du titre</a:t>
            </a:r>
            <a:endParaRPr kumimoji="0" lang="en-US"/>
          </a:p>
        </p:txBody>
      </p:sp>
      <p:sp>
        <p:nvSpPr>
          <p:cNvPr id="3" name="Text Placeholder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4" name="Date Placeholder 3"/>
          <p:cNvSpPr>
            <a:spLocks noGrp="1"/>
          </p:cNvSpPr>
          <p:nvPr>
            <p:ph type="dt" sz="half" idx="2"/>
          </p:nvPr>
        </p:nvSpPr>
        <p:spPr>
          <a:xfrm>
            <a:off x="70104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fld id="{CEA17FE3-1A64-40BB-ADEB-E87F1E43E872}" type="datetimeFigureOut">
              <a:rPr lang="fr-FR" smtClean="0"/>
              <a:pPr/>
              <a:t>16/02/2011</a:t>
            </a:fld>
            <a:endParaRPr lang="fr-FR"/>
          </a:p>
        </p:txBody>
      </p:sp>
      <p:sp>
        <p:nvSpPr>
          <p:cNvPr id="5" name="Footer Placeholder 4"/>
          <p:cNvSpPr>
            <a:spLocks noGrp="1"/>
          </p:cNvSpPr>
          <p:nvPr>
            <p:ph type="ftr" sz="quarter" idx="3"/>
          </p:nvPr>
        </p:nvSpPr>
        <p:spPr>
          <a:xfrm>
            <a:off x="0" y="6356350"/>
            <a:ext cx="2895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01090" y="0"/>
            <a:ext cx="642910" cy="571480"/>
          </a:xfrm>
          <a:prstGeom prst="roundRect">
            <a:avLst>
              <a:gd name="adj" fmla="val 16667"/>
            </a:avLst>
          </a:prstGeom>
        </p:spPr>
        <p:txBody>
          <a:bodyPr vert="horz" rtlCol="0" anchor="ctr"/>
          <a:lstStyle>
            <a:lvl1pPr algn="ctr" eaLnBrk="1" latinLnBrk="0" hangingPunct="1">
              <a:defRPr kumimoji="0" sz="1200">
                <a:solidFill>
                  <a:schemeClr val="tx1">
                    <a:tint val="75000"/>
                  </a:schemeClr>
                </a:solidFill>
              </a:defRPr>
            </a:lvl1pPr>
          </a:lstStyle>
          <a:p>
            <a:fld id="{FDCBCCA1-89AC-4A46-A245-10027177CD3F}"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400" kern="1200">
          <a:gradFill flip="none" rotWithShape="1">
            <a:gsLst>
              <a:gs pos="0">
                <a:srgbClr val="000082"/>
              </a:gs>
              <a:gs pos="30000">
                <a:srgbClr val="66008F"/>
              </a:gs>
              <a:gs pos="64999">
                <a:srgbClr val="BA0066"/>
              </a:gs>
              <a:gs pos="89999">
                <a:srgbClr val="FF0000"/>
              </a:gs>
              <a:gs pos="100000">
                <a:srgbClr val="FF8200"/>
              </a:gs>
            </a:gsLst>
            <a:lin ang="5400000" scaled="1"/>
            <a:tileRect/>
          </a:gradFill>
          <a:effectLst>
            <a:outerShdw blurRad="50800" dist="50800" dir="2700000" algn="tl" rotWithShape="0">
              <a:srgbClr val="000000">
                <a:alpha val="43137"/>
              </a:srgbClr>
            </a:outerShdw>
          </a:effectLst>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a:buChar char="z"/>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ø"/>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a:buChar char="Y"/>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³"/>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¹"/>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gner un rectangle avec un coin diagonal 6"/>
          <p:cNvSpPr/>
          <p:nvPr/>
        </p:nvSpPr>
        <p:spPr>
          <a:xfrm>
            <a:off x="0" y="764704"/>
            <a:ext cx="9108504" cy="1074913"/>
          </a:xfrm>
          <a:prstGeom prst="snip2DiagRect">
            <a:avLst/>
          </a:prstGeom>
          <a:gradFill flip="none" rotWithShape="1">
            <a:gsLst>
              <a:gs pos="0">
                <a:schemeClr val="accent6">
                  <a:lumMod val="40000"/>
                  <a:lumOff val="60000"/>
                  <a:shade val="30000"/>
                  <a:satMod val="115000"/>
                </a:schemeClr>
              </a:gs>
              <a:gs pos="50000">
                <a:schemeClr val="accent6">
                  <a:lumMod val="40000"/>
                  <a:lumOff val="60000"/>
                  <a:shade val="67500"/>
                  <a:satMod val="115000"/>
                </a:schemeClr>
              </a:gs>
              <a:gs pos="100000">
                <a:schemeClr val="accent6">
                  <a:lumMod val="40000"/>
                  <a:lumOff val="60000"/>
                  <a:shade val="100000"/>
                  <a:satMod val="115000"/>
                </a:schemeClr>
              </a:gs>
            </a:gsLst>
            <a:lin ang="54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26" name="Rectangle 2"/>
          <p:cNvSpPr>
            <a:spLocks noChangeArrowheads="1"/>
          </p:cNvSpPr>
          <p:nvPr/>
        </p:nvSpPr>
        <p:spPr bwMode="auto">
          <a:xfrm>
            <a:off x="0" y="938083"/>
            <a:ext cx="9144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1" i="0" u="none" strike="noStrike" cap="none" normalizeH="0" baseline="0" dirty="0" smtClean="0">
                <a:ln>
                  <a:noFill/>
                </a:ln>
                <a:solidFill>
                  <a:schemeClr val="accent1">
                    <a:lumMod val="20000"/>
                    <a:lumOff val="80000"/>
                  </a:schemeClr>
                </a:solidFill>
                <a:effectLst/>
                <a:latin typeface="+mj-lt"/>
                <a:ea typeface="Calibri" pitchFamily="34" charset="0"/>
                <a:cs typeface="Times New Roman" pitchFamily="18" charset="0"/>
              </a:rPr>
              <a:t>La</a:t>
            </a:r>
            <a:r>
              <a:rPr kumimoji="0" lang="fr-FR" sz="1400" b="0" i="0" u="none" strike="noStrike" cap="none" normalizeH="0" baseline="0" dirty="0" smtClean="0">
                <a:ln>
                  <a:noFill/>
                </a:ln>
                <a:solidFill>
                  <a:schemeClr val="accent1">
                    <a:lumMod val="20000"/>
                    <a:lumOff val="80000"/>
                  </a:schemeClr>
                </a:solidFill>
                <a:effectLst/>
                <a:latin typeface="+mj-lt"/>
                <a:ea typeface="Calibri" pitchFamily="34" charset="0"/>
                <a:cs typeface="Times New Roman" pitchFamily="18" charset="0"/>
              </a:rPr>
              <a:t> </a:t>
            </a:r>
            <a:r>
              <a:rPr kumimoji="0" lang="fr-FR" sz="1600" b="1" i="0" u="none" strike="noStrike" cap="none" normalizeH="0" baseline="0" dirty="0" smtClean="0">
                <a:ln>
                  <a:noFill/>
                </a:ln>
                <a:solidFill>
                  <a:schemeClr val="accent1">
                    <a:lumMod val="20000"/>
                    <a:lumOff val="80000"/>
                  </a:schemeClr>
                </a:solidFill>
                <a:effectLst/>
                <a:latin typeface="+mj-lt"/>
                <a:ea typeface="Calibri" pitchFamily="34" charset="0"/>
                <a:cs typeface="Times New Roman" pitchFamily="18" charset="0"/>
              </a:rPr>
              <a:t>lumière</a:t>
            </a:r>
            <a:r>
              <a:rPr kumimoji="0" lang="fr-FR" sz="1600" b="0" i="0" u="none" strike="noStrike" cap="none" normalizeH="0" baseline="0" dirty="0" smtClean="0">
                <a:ln>
                  <a:noFill/>
                </a:ln>
                <a:solidFill>
                  <a:schemeClr val="accent1">
                    <a:lumMod val="20000"/>
                    <a:lumOff val="80000"/>
                  </a:schemeClr>
                </a:solidFill>
                <a:effectLst/>
                <a:latin typeface="+mj-lt"/>
                <a:ea typeface="Calibri" pitchFamily="34" charset="0"/>
                <a:cs typeface="Times New Roman" pitchFamily="18" charset="0"/>
              </a:rPr>
              <a:t>, </a:t>
            </a:r>
            <a:r>
              <a:rPr kumimoji="0" lang="fr-FR" sz="1600" b="1" i="0" u="none" strike="noStrike" cap="none" normalizeH="0" baseline="0" dirty="0" smtClean="0">
                <a:ln>
                  <a:noFill/>
                </a:ln>
                <a:solidFill>
                  <a:schemeClr val="accent1">
                    <a:lumMod val="20000"/>
                    <a:lumOff val="80000"/>
                  </a:schemeClr>
                </a:solidFill>
                <a:effectLst/>
                <a:latin typeface="+mj-lt"/>
                <a:ea typeface="Calibri" pitchFamily="34" charset="0"/>
                <a:cs typeface="Times New Roman" pitchFamily="18" charset="0"/>
              </a:rPr>
              <a:t>c'est la matière du photographe, c'est l'ingrédient principal d'une belle photo ! Qui ne s'est pas rendu compte de l'incidence d'une lumière de fin de journée sur la beauté d'un paysage ou d'un portrait ? On appelle cela l'exposition de la photo</a:t>
            </a:r>
            <a:r>
              <a:rPr kumimoji="0" lang="fr-FR" sz="1600" b="0" i="0" u="none" strike="noStrike" cap="none" normalizeH="0" baseline="0" dirty="0" smtClean="0">
                <a:ln>
                  <a:noFill/>
                </a:ln>
                <a:solidFill>
                  <a:schemeClr val="accent1">
                    <a:lumMod val="20000"/>
                    <a:lumOff val="80000"/>
                  </a:schemeClr>
                </a:solidFill>
                <a:effectLst/>
                <a:latin typeface="+mj-lt"/>
                <a:ea typeface="Calibri" pitchFamily="34" charset="0"/>
                <a:cs typeface="Times New Roman" pitchFamily="18" charset="0"/>
              </a:rPr>
              <a:t>.</a:t>
            </a:r>
            <a:endParaRPr kumimoji="0" lang="fr-FR" sz="1600" b="0" i="0" u="none" strike="noStrike" cap="none" normalizeH="0" baseline="0" dirty="0" smtClean="0">
              <a:ln>
                <a:noFill/>
              </a:ln>
              <a:solidFill>
                <a:schemeClr val="accent1">
                  <a:lumMod val="20000"/>
                  <a:lumOff val="80000"/>
                </a:schemeClr>
              </a:solidFill>
              <a:effectLst/>
              <a:latin typeface="+mj-lt"/>
              <a:cs typeface="Arial" pitchFamily="34" charset="0"/>
            </a:endParaRPr>
          </a:p>
        </p:txBody>
      </p:sp>
      <p:sp>
        <p:nvSpPr>
          <p:cNvPr id="5" name="Rectangle 4"/>
          <p:cNvSpPr/>
          <p:nvPr/>
        </p:nvSpPr>
        <p:spPr>
          <a:xfrm>
            <a:off x="1364872" y="-99392"/>
            <a:ext cx="6414256" cy="923330"/>
          </a:xfrm>
          <a:prstGeom prst="rect">
            <a:avLst/>
          </a:prstGeom>
          <a:noFill/>
        </p:spPr>
        <p:txBody>
          <a:bodyPr wrap="none" lIns="91440" tIns="45720" rIns="91440" bIns="45720">
            <a:spAutoFit/>
          </a:bodyPr>
          <a:lstStyle/>
          <a:p>
            <a:pPr algn="ctr"/>
            <a:r>
              <a:rPr kumimoji="0" lang="fr-FR" sz="5400" b="1" i="0" u="none" strike="noStrike" cap="none" spc="0" normalizeH="0" baseline="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libri" pitchFamily="34" charset="0"/>
                <a:ea typeface="Calibri" pitchFamily="34" charset="0"/>
                <a:cs typeface="Times New Roman" pitchFamily="18" charset="0"/>
              </a:rPr>
              <a:t>Lumière et Exposition</a:t>
            </a:r>
            <a:endParaRPr lang="fr-FR"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ZoneTexte 7"/>
          <p:cNvSpPr txBox="1"/>
          <p:nvPr/>
        </p:nvSpPr>
        <p:spPr>
          <a:xfrm>
            <a:off x="323528" y="2084655"/>
            <a:ext cx="8496944" cy="1200329"/>
          </a:xfrm>
          <a:prstGeom prst="rect">
            <a:avLst/>
          </a:prstGeom>
          <a:noFill/>
        </p:spPr>
        <p:txBody>
          <a:bodyPr wrap="square" rtlCol="0">
            <a:spAutoFit/>
          </a:bodyPr>
          <a:lstStyle/>
          <a:p>
            <a:pPr algn="ctr"/>
            <a:r>
              <a:rPr lang="fr-FR" dirty="0">
                <a:latin typeface="+mj-lt"/>
              </a:rPr>
              <a:t>Même dans des conditions de lumière plus banales, il est important de connaître quelques trucs qui vous permettront de restituer au mieux une scène, sans voir trop de surprises du style « ciel complètement grillé » ou encore « photo toute noire » !</a:t>
            </a:r>
          </a:p>
        </p:txBody>
      </p:sp>
      <p:pic>
        <p:nvPicPr>
          <p:cNvPr id="9" name="Image 8"/>
          <p:cNvPicPr/>
          <p:nvPr/>
        </p:nvPicPr>
        <p:blipFill>
          <a:blip r:embed="rId2" cstate="print"/>
          <a:srcRect/>
          <a:stretch>
            <a:fillRect/>
          </a:stretch>
        </p:blipFill>
        <p:spPr bwMode="auto">
          <a:xfrm>
            <a:off x="130324" y="3455531"/>
            <a:ext cx="4081636" cy="2721091"/>
          </a:xfrm>
          <a:prstGeom prst="rect">
            <a:avLst/>
          </a:prstGeom>
          <a:noFill/>
          <a:ln w="9525">
            <a:noFill/>
            <a:miter lim="800000"/>
            <a:headEnd/>
            <a:tailEnd/>
          </a:ln>
        </p:spPr>
      </p:pic>
      <p:pic>
        <p:nvPicPr>
          <p:cNvPr id="10" name="Image 9"/>
          <p:cNvPicPr/>
          <p:nvPr/>
        </p:nvPicPr>
        <p:blipFill>
          <a:blip r:embed="rId3" cstate="print"/>
          <a:srcRect/>
          <a:stretch>
            <a:fillRect/>
          </a:stretch>
        </p:blipFill>
        <p:spPr bwMode="auto">
          <a:xfrm>
            <a:off x="4860032" y="3455531"/>
            <a:ext cx="4104456" cy="2736304"/>
          </a:xfrm>
          <a:prstGeom prst="rect">
            <a:avLst/>
          </a:prstGeom>
          <a:noFill/>
          <a:ln w="9525">
            <a:noFill/>
            <a:miter lim="800000"/>
            <a:headEnd/>
            <a:tailEnd/>
          </a:ln>
        </p:spPr>
      </p:pic>
      <p:sp>
        <p:nvSpPr>
          <p:cNvPr id="1027" name="Rectangle 3"/>
          <p:cNvSpPr>
            <a:spLocks noChangeArrowheads="1"/>
          </p:cNvSpPr>
          <p:nvPr/>
        </p:nvSpPr>
        <p:spPr bwMode="auto">
          <a:xfrm>
            <a:off x="79937" y="6330806"/>
            <a:ext cx="8984126"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600" b="0" i="0" u="none" strike="noStrike" cap="none" normalizeH="0" baseline="0" dirty="0" smtClean="0">
                <a:ln>
                  <a:noFill/>
                </a:ln>
                <a:solidFill>
                  <a:schemeClr val="tx1"/>
                </a:solidFill>
                <a:effectLst/>
                <a:latin typeface="+mj-lt"/>
                <a:ea typeface="Calibri" pitchFamily="34" charset="0"/>
                <a:cs typeface="Times New Roman" pitchFamily="18" charset="0"/>
              </a:rPr>
              <a:t>Photo sous-exposée                                                                                    Photo surexposée</a:t>
            </a:r>
            <a:endParaRPr kumimoji="0" lang="fr-FR" sz="1600" b="0" i="0" u="none" strike="noStrike" cap="none" normalizeH="0" baseline="0" dirty="0" smtClean="0">
              <a:ln>
                <a:noFill/>
              </a:ln>
              <a:solidFill>
                <a:schemeClr val="tx1"/>
              </a:solidFill>
              <a:effectLst/>
              <a:latin typeface="+mj-lt"/>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83571" y="-27384"/>
            <a:ext cx="6576865" cy="923330"/>
          </a:xfrm>
          <a:prstGeom prst="rect">
            <a:avLst/>
          </a:prstGeom>
          <a:noFill/>
        </p:spPr>
        <p:txBody>
          <a:bodyPr wrap="none" lIns="91440" tIns="45720" rIns="91440" bIns="45720">
            <a:spAutoFit/>
          </a:bodyPr>
          <a:lstStyle/>
          <a:p>
            <a:pPr algn="ctr"/>
            <a:r>
              <a:rPr kumimoji="0" lang="fr-FR" sz="5400" b="1" i="0" u="none" strike="noStrike" cap="none" spc="0" normalizeH="0" baseline="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libri" pitchFamily="34" charset="0"/>
                <a:ea typeface="Calibri" pitchFamily="34" charset="0"/>
                <a:cs typeface="Times New Roman" pitchFamily="18" charset="0"/>
              </a:rPr>
              <a:t>Capturer la Lumière …</a:t>
            </a:r>
            <a:endParaRPr lang="fr-FR"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ZoneTexte 7"/>
          <p:cNvSpPr txBox="1"/>
          <p:nvPr/>
        </p:nvSpPr>
        <p:spPr>
          <a:xfrm>
            <a:off x="323528" y="1196752"/>
            <a:ext cx="8496944" cy="4801314"/>
          </a:xfrm>
          <a:prstGeom prst="rect">
            <a:avLst/>
          </a:prstGeom>
          <a:noFill/>
        </p:spPr>
        <p:txBody>
          <a:bodyPr wrap="square" rtlCol="0">
            <a:spAutoFit/>
          </a:bodyPr>
          <a:lstStyle/>
          <a:p>
            <a:r>
              <a:rPr lang="fr-FR" b="1" dirty="0" smtClean="0">
                <a:latin typeface="+mj-lt"/>
              </a:rPr>
              <a:t>Comment </a:t>
            </a:r>
            <a:r>
              <a:rPr lang="fr-FR" b="1" dirty="0">
                <a:latin typeface="+mj-lt"/>
              </a:rPr>
              <a:t>ça marche, au juste </a:t>
            </a:r>
            <a:r>
              <a:rPr lang="fr-FR" b="1" dirty="0" smtClean="0">
                <a:latin typeface="+mj-lt"/>
              </a:rPr>
              <a:t>?</a:t>
            </a:r>
          </a:p>
          <a:p>
            <a:endParaRPr lang="fr-FR" dirty="0">
              <a:latin typeface="+mj-lt"/>
            </a:endParaRPr>
          </a:p>
          <a:p>
            <a:r>
              <a:rPr lang="fr-FR" dirty="0">
                <a:latin typeface="+mj-lt"/>
              </a:rPr>
              <a:t>Avant toute chose, un petit point sur le fonctionnement de l'appareil photo (qu'il soit numérique ou argentique par ailleurs) : </a:t>
            </a:r>
          </a:p>
          <a:p>
            <a:pPr lvl="0"/>
            <a:r>
              <a:rPr lang="fr-FR" dirty="0">
                <a:latin typeface="+mj-lt"/>
              </a:rPr>
              <a:t>La lumière pénètre dans l'appareil via l'objectif.</a:t>
            </a:r>
          </a:p>
          <a:p>
            <a:pPr lvl="0"/>
            <a:r>
              <a:rPr lang="fr-FR" dirty="0">
                <a:latin typeface="+mj-lt"/>
              </a:rPr>
              <a:t>Le photographe appuie sur le déclencheur : on laisse cette lumière arriver jusqu'au capteur (ou la pellicule). On dit qu'on « expose » le capteur (d'où l'expression </a:t>
            </a:r>
            <a:r>
              <a:rPr lang="fr-FR" i="1" dirty="0">
                <a:latin typeface="+mj-lt"/>
              </a:rPr>
              <a:t>temps d'exposition</a:t>
            </a:r>
            <a:r>
              <a:rPr lang="fr-FR" dirty="0">
                <a:latin typeface="+mj-lt"/>
              </a:rPr>
              <a:t>...).</a:t>
            </a:r>
          </a:p>
          <a:p>
            <a:pPr lvl="0"/>
            <a:endParaRPr lang="fr-FR" dirty="0" smtClean="0">
              <a:latin typeface="+mj-lt"/>
            </a:endParaRPr>
          </a:p>
          <a:p>
            <a:pPr lvl="0"/>
            <a:r>
              <a:rPr lang="fr-FR" dirty="0" smtClean="0">
                <a:latin typeface="+mj-lt"/>
              </a:rPr>
              <a:t>La </a:t>
            </a:r>
            <a:r>
              <a:rPr lang="fr-FR" dirty="0">
                <a:latin typeface="+mj-lt"/>
              </a:rPr>
              <a:t>photo est enregistrée sur la carte</a:t>
            </a:r>
            <a:r>
              <a:rPr lang="fr-FR" dirty="0" smtClean="0">
                <a:latin typeface="+mj-lt"/>
              </a:rPr>
              <a:t>.</a:t>
            </a:r>
          </a:p>
          <a:p>
            <a:pPr lvl="0"/>
            <a:endParaRPr lang="fr-FR" dirty="0">
              <a:latin typeface="+mj-lt"/>
            </a:endParaRPr>
          </a:p>
          <a:p>
            <a:r>
              <a:rPr lang="fr-FR" dirty="0">
                <a:latin typeface="+mj-lt"/>
              </a:rPr>
              <a:t>Un constat simple (et très important) : </a:t>
            </a:r>
            <a:r>
              <a:rPr lang="fr-FR" i="1" dirty="0">
                <a:latin typeface="+mj-lt"/>
              </a:rPr>
              <a:t>plus on laisse de lumière entrer et arriver au capteur, plus la photo sera claire</a:t>
            </a:r>
            <a:r>
              <a:rPr lang="fr-FR" dirty="0">
                <a:latin typeface="+mj-lt"/>
              </a:rPr>
              <a:t>. Au contraire, moins on laisse entrer de lumière... plus la photo sera sombre. Et c'est là que ça devient intéressant, en pratique ! En effet, il existe deux moyens (détaillés dans les sections suivantes) qui permettent de jouer sur la quantité de lumière qui entre dans l'appareil et arrive au capteur : le </a:t>
            </a:r>
            <a:r>
              <a:rPr lang="fr-FR" b="1" dirty="0">
                <a:latin typeface="+mj-lt"/>
              </a:rPr>
              <a:t>temps d'exposition</a:t>
            </a:r>
            <a:r>
              <a:rPr lang="fr-FR" dirty="0">
                <a:latin typeface="+mj-lt"/>
              </a:rPr>
              <a:t> et l'</a:t>
            </a:r>
            <a:r>
              <a:rPr lang="fr-FR" b="1" dirty="0">
                <a:latin typeface="+mj-lt"/>
              </a:rPr>
              <a:t>ouverture</a:t>
            </a:r>
            <a:r>
              <a:rPr lang="fr-FR" dirty="0">
                <a:latin typeface="+mj-lt"/>
              </a:rPr>
              <a:t> du </a:t>
            </a:r>
            <a:r>
              <a:rPr lang="fr-FR" b="1" dirty="0">
                <a:latin typeface="+mj-lt"/>
              </a:rPr>
              <a:t>diaphragme</a:t>
            </a:r>
            <a:r>
              <a:rPr lang="fr-FR" dirty="0">
                <a:latin typeface="+mj-lt"/>
              </a:rPr>
              <a: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83571" y="-27384"/>
            <a:ext cx="6576865" cy="923330"/>
          </a:xfrm>
          <a:prstGeom prst="rect">
            <a:avLst/>
          </a:prstGeom>
          <a:noFill/>
        </p:spPr>
        <p:txBody>
          <a:bodyPr wrap="none" lIns="91440" tIns="45720" rIns="91440" bIns="45720">
            <a:spAutoFit/>
          </a:bodyPr>
          <a:lstStyle/>
          <a:p>
            <a:pPr algn="ctr"/>
            <a:r>
              <a:rPr kumimoji="0" lang="fr-FR" sz="5400" b="1" i="0" u="none" strike="noStrike" cap="none" spc="0" normalizeH="0" baseline="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libri" pitchFamily="34" charset="0"/>
                <a:ea typeface="Calibri" pitchFamily="34" charset="0"/>
                <a:cs typeface="Times New Roman" pitchFamily="18" charset="0"/>
              </a:rPr>
              <a:t>Capturer la Lumière …</a:t>
            </a:r>
            <a:endParaRPr lang="fr-FR"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ZoneTexte 7"/>
          <p:cNvSpPr txBox="1"/>
          <p:nvPr/>
        </p:nvSpPr>
        <p:spPr>
          <a:xfrm>
            <a:off x="323528" y="1308824"/>
            <a:ext cx="8496944" cy="3416320"/>
          </a:xfrm>
          <a:prstGeom prst="rect">
            <a:avLst/>
          </a:prstGeom>
          <a:noFill/>
        </p:spPr>
        <p:txBody>
          <a:bodyPr wrap="square" rtlCol="0">
            <a:spAutoFit/>
          </a:bodyPr>
          <a:lstStyle/>
          <a:p>
            <a:r>
              <a:rPr lang="fr-FR" b="1" dirty="0">
                <a:latin typeface="+mj-lt"/>
              </a:rPr>
              <a:t>Le temps </a:t>
            </a:r>
            <a:r>
              <a:rPr lang="fr-FR" b="1" dirty="0" smtClean="0">
                <a:latin typeface="+mj-lt"/>
              </a:rPr>
              <a:t>d'exposition</a:t>
            </a:r>
          </a:p>
          <a:p>
            <a:endParaRPr lang="fr-FR" dirty="0">
              <a:latin typeface="+mj-lt"/>
            </a:endParaRPr>
          </a:p>
          <a:p>
            <a:r>
              <a:rPr lang="fr-FR" dirty="0">
                <a:latin typeface="+mj-lt"/>
              </a:rPr>
              <a:t>Le principe est donc très simple : plus on laisse de temps à la lumière pour entrer, plus la quantité de lumière est grande, plus la photo est claire. Une petite précision : ce temps d'exposition se mesure en millièmes de secondes, centièmes de secondes, dixièmes de secondes, secondes et parfois même en minutes voire heures pour les très très longues expositions ! On a les différentes situations suivantes </a:t>
            </a:r>
            <a:r>
              <a:rPr lang="fr-FR" dirty="0" smtClean="0">
                <a:latin typeface="+mj-lt"/>
              </a:rPr>
              <a:t>(voir tableau)</a:t>
            </a:r>
          </a:p>
          <a:p>
            <a:endParaRPr lang="fr-FR" dirty="0">
              <a:latin typeface="+mj-lt"/>
            </a:endParaRPr>
          </a:p>
          <a:p>
            <a:r>
              <a:rPr lang="fr-FR" dirty="0">
                <a:latin typeface="+mj-lt"/>
              </a:rPr>
              <a:t>Bien sûr, quelques modulations peuvent exister avec ce tableau !</a:t>
            </a:r>
          </a:p>
          <a:p>
            <a:endParaRPr lang="fr-FR" dirty="0"/>
          </a:p>
          <a:p>
            <a:r>
              <a:rPr lang="fr-FR" b="1" dirty="0"/>
              <a:t> </a:t>
            </a:r>
            <a:endParaRPr lang="fr-FR" dirty="0"/>
          </a:p>
        </p:txBody>
      </p:sp>
      <p:sp>
        <p:nvSpPr>
          <p:cNvPr id="6" name="Flèche vers le bas 5"/>
          <p:cNvSpPr/>
          <p:nvPr/>
        </p:nvSpPr>
        <p:spPr>
          <a:xfrm>
            <a:off x="3995936" y="4653136"/>
            <a:ext cx="1224136" cy="1800200"/>
          </a:xfrm>
          <a:prstGeom prst="downArrow">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283571" y="-27384"/>
            <a:ext cx="6576865" cy="923330"/>
          </a:xfrm>
          <a:prstGeom prst="rect">
            <a:avLst/>
          </a:prstGeom>
          <a:noFill/>
        </p:spPr>
        <p:txBody>
          <a:bodyPr wrap="none" lIns="91440" tIns="45720" rIns="91440" bIns="45720">
            <a:spAutoFit/>
          </a:bodyPr>
          <a:lstStyle/>
          <a:p>
            <a:pPr algn="ctr"/>
            <a:r>
              <a:rPr kumimoji="0" lang="fr-FR" sz="5400" b="1" i="0" u="none" strike="noStrike" cap="none" spc="0" normalizeH="0" baseline="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libri" pitchFamily="34" charset="0"/>
                <a:ea typeface="Calibri" pitchFamily="34" charset="0"/>
                <a:cs typeface="Times New Roman" pitchFamily="18" charset="0"/>
              </a:rPr>
              <a:t>Capturer la Lumière …</a:t>
            </a:r>
            <a:endParaRPr lang="fr-FR"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graphicFrame>
        <p:nvGraphicFramePr>
          <p:cNvPr id="4" name="Tableau 3"/>
          <p:cNvGraphicFramePr>
            <a:graphicFrameLocks noGrp="1"/>
          </p:cNvGraphicFramePr>
          <p:nvPr/>
        </p:nvGraphicFramePr>
        <p:xfrm>
          <a:off x="651488" y="980728"/>
          <a:ext cx="7880952" cy="5600910"/>
        </p:xfrm>
        <a:graphic>
          <a:graphicData uri="http://schemas.openxmlformats.org/drawingml/2006/table">
            <a:tbl>
              <a:tblPr firstRow="1" bandRow="1">
                <a:tableStyleId>{5C22544A-7EE6-4342-B048-85BDC9FD1C3A}</a:tableStyleId>
              </a:tblPr>
              <a:tblGrid>
                <a:gridCol w="1970238"/>
                <a:gridCol w="1970238"/>
                <a:gridCol w="1970238"/>
                <a:gridCol w="1970238"/>
              </a:tblGrid>
              <a:tr h="565622">
                <a:tc>
                  <a:txBody>
                    <a:bodyPr/>
                    <a:lstStyle/>
                    <a:p>
                      <a:endParaRPr lang="fr-FR" sz="1600" dirty="0">
                        <a:latin typeface="+mj-lt"/>
                      </a:endParaRPr>
                    </a:p>
                  </a:txBody>
                  <a:tcPr marL="78809" marR="78809" marT="39405" marB="39405"/>
                </a:tc>
                <a:tc>
                  <a:txBody>
                    <a:bodyPr/>
                    <a:lstStyle/>
                    <a:p>
                      <a:pPr algn="ctr"/>
                      <a:endParaRPr lang="fr-FR" sz="1600" dirty="0" smtClean="0">
                        <a:latin typeface="+mj-lt"/>
                      </a:endParaRPr>
                    </a:p>
                    <a:p>
                      <a:pPr algn="ctr"/>
                      <a:r>
                        <a:rPr lang="fr-FR" sz="1600" dirty="0" smtClean="0">
                          <a:latin typeface="+mj-lt"/>
                        </a:rPr>
                        <a:t>Avantages</a:t>
                      </a:r>
                      <a:endParaRPr lang="fr-FR" sz="1600" dirty="0">
                        <a:latin typeface="+mj-lt"/>
                      </a:endParaRPr>
                    </a:p>
                  </a:txBody>
                  <a:tcPr marL="78809" marR="78809" marT="39405" marB="39405"/>
                </a:tc>
                <a:tc>
                  <a:txBody>
                    <a:bodyPr/>
                    <a:lstStyle/>
                    <a:p>
                      <a:endParaRPr lang="fr-FR" sz="1600" dirty="0" smtClean="0">
                        <a:latin typeface="+mj-lt"/>
                      </a:endParaRPr>
                    </a:p>
                    <a:p>
                      <a:pPr algn="ctr"/>
                      <a:r>
                        <a:rPr lang="fr-FR" sz="1600" dirty="0" smtClean="0">
                          <a:latin typeface="+mj-lt"/>
                        </a:rPr>
                        <a:t>Inconvénients</a:t>
                      </a:r>
                      <a:endParaRPr lang="fr-FR" sz="1600" dirty="0">
                        <a:latin typeface="+mj-lt"/>
                      </a:endParaRPr>
                    </a:p>
                  </a:txBody>
                  <a:tcPr marL="78809" marR="78809" marT="39405" marB="39405"/>
                </a:tc>
                <a:tc>
                  <a:txBody>
                    <a:bodyPr/>
                    <a:lstStyle/>
                    <a:p>
                      <a:pPr algn="ctr"/>
                      <a:endParaRPr lang="fr-FR" sz="1600" dirty="0" smtClean="0">
                        <a:latin typeface="+mj-lt"/>
                      </a:endParaRPr>
                    </a:p>
                    <a:p>
                      <a:pPr algn="ctr"/>
                      <a:r>
                        <a:rPr lang="fr-FR" sz="1600" dirty="0" smtClean="0">
                          <a:latin typeface="+mj-lt"/>
                        </a:rPr>
                        <a:t>Résumé</a:t>
                      </a:r>
                      <a:endParaRPr lang="fr-FR" sz="1600" dirty="0">
                        <a:latin typeface="+mj-lt"/>
                      </a:endParaRPr>
                    </a:p>
                  </a:txBody>
                  <a:tcPr marL="78809" marR="78809" marT="39405" marB="39405"/>
                </a:tc>
              </a:tr>
              <a:tr h="2269468">
                <a:tc>
                  <a:txBody>
                    <a:bodyPr/>
                    <a:lstStyle/>
                    <a:p>
                      <a:endParaRPr lang="fr-FR" sz="1600" dirty="0" smtClean="0">
                        <a:solidFill>
                          <a:schemeClr val="bg2">
                            <a:lumMod val="75000"/>
                          </a:schemeClr>
                        </a:solidFill>
                        <a:latin typeface="+mj-lt"/>
                      </a:endParaRPr>
                    </a:p>
                    <a:p>
                      <a:endParaRPr lang="fr-FR" sz="1600" dirty="0" smtClean="0">
                        <a:solidFill>
                          <a:schemeClr val="bg2">
                            <a:lumMod val="75000"/>
                          </a:schemeClr>
                        </a:solidFill>
                        <a:latin typeface="+mj-lt"/>
                      </a:endParaRPr>
                    </a:p>
                    <a:p>
                      <a:endParaRPr lang="fr-FR" sz="1600" dirty="0" smtClean="0">
                        <a:solidFill>
                          <a:schemeClr val="bg2">
                            <a:lumMod val="75000"/>
                          </a:schemeClr>
                        </a:solidFill>
                        <a:latin typeface="+mj-lt"/>
                      </a:endParaRPr>
                    </a:p>
                    <a:p>
                      <a:r>
                        <a:rPr lang="fr-FR" sz="1600" dirty="0" smtClean="0">
                          <a:solidFill>
                            <a:schemeClr val="bg2">
                              <a:lumMod val="75000"/>
                            </a:schemeClr>
                          </a:solidFill>
                          <a:latin typeface="+mj-lt"/>
                        </a:rPr>
                        <a:t>Temps</a:t>
                      </a:r>
                      <a:r>
                        <a:rPr lang="fr-FR" sz="1600" baseline="0" dirty="0" smtClean="0">
                          <a:solidFill>
                            <a:schemeClr val="bg2">
                              <a:lumMod val="75000"/>
                            </a:schemeClr>
                          </a:solidFill>
                          <a:latin typeface="+mj-lt"/>
                        </a:rPr>
                        <a:t> d’exposition</a:t>
                      </a:r>
                    </a:p>
                    <a:p>
                      <a:pPr algn="ctr"/>
                      <a:r>
                        <a:rPr lang="fr-FR" sz="1600" baseline="0" dirty="0" smtClean="0">
                          <a:solidFill>
                            <a:schemeClr val="bg2">
                              <a:lumMod val="75000"/>
                            </a:schemeClr>
                          </a:solidFill>
                          <a:latin typeface="+mj-lt"/>
                        </a:rPr>
                        <a:t>court</a:t>
                      </a:r>
                      <a:endParaRPr lang="fr-FR" sz="1600" dirty="0">
                        <a:solidFill>
                          <a:schemeClr val="bg2">
                            <a:lumMod val="75000"/>
                          </a:schemeClr>
                        </a:solidFill>
                        <a:latin typeface="+mj-lt"/>
                      </a:endParaRPr>
                    </a:p>
                  </a:txBody>
                  <a:tcPr marL="78809" marR="78809" marT="39405" marB="39405"/>
                </a:tc>
                <a:tc>
                  <a:txBody>
                    <a:bodyPr/>
                    <a:lstStyle/>
                    <a:p>
                      <a:r>
                        <a:rPr kumimoji="0" lang="fr-FR" sz="1600" kern="1200" dirty="0" smtClean="0">
                          <a:solidFill>
                            <a:schemeClr val="bg2">
                              <a:lumMod val="75000"/>
                            </a:schemeClr>
                          </a:solidFill>
                          <a:latin typeface="+mj-lt"/>
                          <a:ea typeface="+mn-ea"/>
                          <a:cs typeface="+mn-cs"/>
                        </a:rPr>
                        <a:t>Peu de chance de faire une photo floue. Impeccable pour des sujets en mouvement (sport...).</a:t>
                      </a:r>
                      <a:endParaRPr lang="fr-FR" sz="1600" dirty="0">
                        <a:solidFill>
                          <a:schemeClr val="bg2">
                            <a:lumMod val="75000"/>
                          </a:schemeClr>
                        </a:solidFill>
                        <a:latin typeface="+mj-lt"/>
                      </a:endParaRPr>
                    </a:p>
                  </a:txBody>
                  <a:tcPr marL="78809" marR="78809" marT="39405" marB="39405"/>
                </a:tc>
                <a:tc>
                  <a:txBody>
                    <a:bodyPr/>
                    <a:lstStyle/>
                    <a:p>
                      <a:r>
                        <a:rPr kumimoji="0" lang="fr-FR" sz="1600" kern="1200" dirty="0" smtClean="0">
                          <a:solidFill>
                            <a:schemeClr val="bg2">
                              <a:lumMod val="75000"/>
                            </a:schemeClr>
                          </a:solidFill>
                          <a:latin typeface="+mj-lt"/>
                          <a:ea typeface="+mn-ea"/>
                          <a:cs typeface="+mn-cs"/>
                        </a:rPr>
                        <a:t>Besoin de beaucoup de lumière, sinon la photo est sombre (« sous-exposée »).</a:t>
                      </a:r>
                      <a:endParaRPr lang="fr-FR" sz="1600" dirty="0">
                        <a:solidFill>
                          <a:schemeClr val="bg2">
                            <a:lumMod val="75000"/>
                          </a:schemeClr>
                        </a:solidFill>
                        <a:latin typeface="+mj-lt"/>
                      </a:endParaRPr>
                    </a:p>
                  </a:txBody>
                  <a:tcPr marL="78809" marR="78809" marT="39405" marB="39405"/>
                </a:tc>
                <a:tc>
                  <a:txBody>
                    <a:bodyPr/>
                    <a:lstStyle/>
                    <a:p>
                      <a:r>
                        <a:rPr kumimoji="0" lang="fr-FR" sz="1600" kern="1200" dirty="0" smtClean="0">
                          <a:solidFill>
                            <a:schemeClr val="bg2">
                              <a:lumMod val="75000"/>
                            </a:schemeClr>
                          </a:solidFill>
                          <a:latin typeface="+mj-lt"/>
                          <a:ea typeface="+mn-ea"/>
                          <a:cs typeface="+mn-cs"/>
                        </a:rPr>
                        <a:t>À utiliser quand il y a beaucoup de lumière : en extérieur par beau temps par exemple, ou si on peut utiliser le flash pour apporter de la lumière</a:t>
                      </a:r>
                      <a:endParaRPr lang="fr-FR" sz="1600" dirty="0">
                        <a:solidFill>
                          <a:schemeClr val="bg2">
                            <a:lumMod val="75000"/>
                          </a:schemeClr>
                        </a:solidFill>
                        <a:latin typeface="+mj-lt"/>
                      </a:endParaRPr>
                    </a:p>
                  </a:txBody>
                  <a:tcPr marL="78809" marR="78809" marT="39405" marB="39405"/>
                </a:tc>
              </a:tr>
              <a:tr h="2756281">
                <a:tc>
                  <a:txBody>
                    <a:bodyPr/>
                    <a:lstStyle/>
                    <a:p>
                      <a:endParaRPr lang="fr-FR" sz="1600" dirty="0" smtClean="0">
                        <a:solidFill>
                          <a:schemeClr val="bg2">
                            <a:lumMod val="75000"/>
                          </a:schemeClr>
                        </a:solidFill>
                        <a:latin typeface="+mj-lt"/>
                      </a:endParaRPr>
                    </a:p>
                    <a:p>
                      <a:endParaRPr lang="fr-FR" sz="1600" dirty="0" smtClean="0">
                        <a:solidFill>
                          <a:schemeClr val="bg2">
                            <a:lumMod val="75000"/>
                          </a:schemeClr>
                        </a:solidFill>
                        <a:latin typeface="+mj-lt"/>
                      </a:endParaRPr>
                    </a:p>
                    <a:p>
                      <a:endParaRPr lang="fr-FR" sz="1600" dirty="0" smtClean="0">
                        <a:solidFill>
                          <a:schemeClr val="bg2">
                            <a:lumMod val="75000"/>
                          </a:schemeClr>
                        </a:solidFill>
                        <a:latin typeface="+mj-lt"/>
                      </a:endParaRPr>
                    </a:p>
                    <a:p>
                      <a:endParaRPr lang="fr-FR" sz="1600" dirty="0" smtClean="0">
                        <a:solidFill>
                          <a:schemeClr val="bg2">
                            <a:lumMod val="75000"/>
                          </a:schemeClr>
                        </a:solidFill>
                        <a:latin typeface="+mj-lt"/>
                      </a:endParaRPr>
                    </a:p>
                    <a:p>
                      <a:r>
                        <a:rPr lang="fr-FR" sz="1600" dirty="0" smtClean="0">
                          <a:solidFill>
                            <a:schemeClr val="bg2">
                              <a:lumMod val="75000"/>
                            </a:schemeClr>
                          </a:solidFill>
                          <a:latin typeface="+mj-lt"/>
                        </a:rPr>
                        <a:t>Temps d’exposition</a:t>
                      </a:r>
                    </a:p>
                    <a:p>
                      <a:pPr algn="ctr"/>
                      <a:r>
                        <a:rPr lang="fr-FR" sz="1600" dirty="0" smtClean="0">
                          <a:solidFill>
                            <a:schemeClr val="bg2">
                              <a:lumMod val="75000"/>
                            </a:schemeClr>
                          </a:solidFill>
                          <a:latin typeface="+mj-lt"/>
                        </a:rPr>
                        <a:t>long</a:t>
                      </a:r>
                      <a:endParaRPr lang="fr-FR" sz="1600" dirty="0">
                        <a:solidFill>
                          <a:schemeClr val="bg2">
                            <a:lumMod val="75000"/>
                          </a:schemeClr>
                        </a:solidFill>
                        <a:latin typeface="+mj-lt"/>
                      </a:endParaRPr>
                    </a:p>
                  </a:txBody>
                  <a:tcPr marL="78809" marR="78809" marT="39405" marB="39405"/>
                </a:tc>
                <a:tc>
                  <a:txBody>
                    <a:bodyPr/>
                    <a:lstStyle/>
                    <a:p>
                      <a:r>
                        <a:rPr kumimoji="0" lang="fr-FR" sz="1600" kern="1200" dirty="0" smtClean="0">
                          <a:solidFill>
                            <a:schemeClr val="bg2">
                              <a:lumMod val="75000"/>
                            </a:schemeClr>
                          </a:solidFill>
                          <a:latin typeface="+mj-lt"/>
                          <a:ea typeface="+mn-ea"/>
                          <a:cs typeface="+mn-cs"/>
                        </a:rPr>
                        <a:t>Beaucoup de lumière a le temps d'arriver au capteur, donc on peut prendre une photo suffisamment claire même dans l'obscurité. Il est aussi possible de réaliser de jolis effets de « filet »</a:t>
                      </a:r>
                      <a:endParaRPr lang="fr-FR" sz="1600" dirty="0">
                        <a:solidFill>
                          <a:schemeClr val="bg2">
                            <a:lumMod val="75000"/>
                          </a:schemeClr>
                        </a:solidFill>
                        <a:latin typeface="+mj-lt"/>
                      </a:endParaRPr>
                    </a:p>
                  </a:txBody>
                  <a:tcPr marL="78809" marR="78809" marT="39405" marB="39405"/>
                </a:tc>
                <a:tc>
                  <a:txBody>
                    <a:bodyPr/>
                    <a:lstStyle/>
                    <a:p>
                      <a:r>
                        <a:rPr kumimoji="0" lang="fr-FR" sz="1600" kern="1200" dirty="0" smtClean="0">
                          <a:solidFill>
                            <a:schemeClr val="bg2">
                              <a:lumMod val="75000"/>
                            </a:schemeClr>
                          </a:solidFill>
                          <a:latin typeface="+mj-lt"/>
                          <a:ea typeface="+mn-ea"/>
                          <a:cs typeface="+mn-cs"/>
                        </a:rPr>
                        <a:t>Une photo floue sauf si on ne bouge pas ou qu'on utilise un trépied ...</a:t>
                      </a:r>
                      <a:endParaRPr lang="fr-FR" sz="1600" dirty="0">
                        <a:solidFill>
                          <a:schemeClr val="bg2">
                            <a:lumMod val="75000"/>
                          </a:schemeClr>
                        </a:solidFill>
                        <a:latin typeface="+mj-lt"/>
                      </a:endParaRPr>
                    </a:p>
                  </a:txBody>
                  <a:tcPr marL="78809" marR="78809" marT="39405" marB="39405"/>
                </a:tc>
                <a:tc>
                  <a:txBody>
                    <a:bodyPr/>
                    <a:lstStyle/>
                    <a:p>
                      <a:r>
                        <a:rPr kumimoji="0" lang="fr-FR" sz="1600" kern="1200" dirty="0" smtClean="0">
                          <a:solidFill>
                            <a:schemeClr val="bg2">
                              <a:lumMod val="75000"/>
                            </a:schemeClr>
                          </a:solidFill>
                          <a:latin typeface="+mj-lt"/>
                          <a:ea typeface="+mn-ea"/>
                          <a:cs typeface="+mn-cs"/>
                        </a:rPr>
                        <a:t>À utiliser quand il y a peu de lumière et que l'on ne souhaite pas utiliser le flash.</a:t>
                      </a:r>
                      <a:endParaRPr lang="fr-FR" sz="1600" dirty="0">
                        <a:solidFill>
                          <a:schemeClr val="bg2">
                            <a:lumMod val="75000"/>
                          </a:schemeClr>
                        </a:solidFill>
                        <a:latin typeface="+mj-lt"/>
                      </a:endParaRPr>
                    </a:p>
                  </a:txBody>
                  <a:tcPr marL="78809" marR="78809" marT="39405" marB="39405"/>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3674" y="-27384"/>
            <a:ext cx="7976671" cy="923330"/>
          </a:xfrm>
          <a:prstGeom prst="rect">
            <a:avLst/>
          </a:prstGeom>
          <a:noFill/>
        </p:spPr>
        <p:txBody>
          <a:bodyPr wrap="none" lIns="91440" tIns="45720" rIns="91440" bIns="45720">
            <a:spAutoFit/>
          </a:bodyPr>
          <a:lstStyle/>
          <a:p>
            <a:pPr algn="ctr"/>
            <a:r>
              <a:rPr kumimoji="0" lang="fr-FR" sz="5400" b="1" i="0" u="none" strike="noStrike" cap="none" spc="0" normalizeH="0" baseline="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libri" pitchFamily="34" charset="0"/>
                <a:ea typeface="Calibri" pitchFamily="34" charset="0"/>
                <a:cs typeface="Times New Roman" pitchFamily="18" charset="0"/>
              </a:rPr>
              <a:t>L’ouverture du Diaphragme</a:t>
            </a:r>
            <a:endParaRPr lang="fr-FR"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ZoneTexte 7"/>
          <p:cNvSpPr txBox="1"/>
          <p:nvPr/>
        </p:nvSpPr>
        <p:spPr>
          <a:xfrm>
            <a:off x="323528" y="692697"/>
            <a:ext cx="8352928" cy="6740307"/>
          </a:xfrm>
          <a:prstGeom prst="rect">
            <a:avLst/>
          </a:prstGeom>
          <a:noFill/>
        </p:spPr>
        <p:txBody>
          <a:bodyPr wrap="square" rtlCol="0">
            <a:spAutoFit/>
          </a:bodyPr>
          <a:lstStyle/>
          <a:p>
            <a:endParaRPr lang="fr-FR" b="1" dirty="0"/>
          </a:p>
          <a:p>
            <a:r>
              <a:rPr lang="fr-FR" dirty="0" smtClean="0">
                <a:latin typeface="+mj-lt"/>
              </a:rPr>
              <a:t>	L'ouverture </a:t>
            </a:r>
            <a:r>
              <a:rPr lang="fr-FR" dirty="0">
                <a:latin typeface="+mj-lt"/>
              </a:rPr>
              <a:t>du diaphragme, c'est simplement la taille du trou qui laisse passer la lumière au niveau de l'objectif. Plus il est grand, plus la lumière entre, plus il est petit...</a:t>
            </a:r>
          </a:p>
          <a:p>
            <a:r>
              <a:rPr lang="fr-FR" dirty="0" smtClean="0">
                <a:latin typeface="+mj-lt"/>
              </a:rPr>
              <a:t>	La </a:t>
            </a:r>
            <a:r>
              <a:rPr lang="fr-FR" dirty="0">
                <a:latin typeface="+mj-lt"/>
              </a:rPr>
              <a:t>vitesse d'obturation et le temps d'exposition, ça marche ensemble : c'est une question de proportionnalité ! Plus on ouvre le diaphragme, moins on a besoin d'exposer longtemps, donc plus on </a:t>
            </a:r>
            <a:r>
              <a:rPr lang="fr-FR" dirty="0" smtClean="0">
                <a:latin typeface="+mj-lt"/>
              </a:rPr>
              <a:t>peut </a:t>
            </a:r>
            <a:r>
              <a:rPr lang="fr-FR" dirty="0">
                <a:latin typeface="+mj-lt"/>
              </a:rPr>
              <a:t>augmenter la vitesse d'obturation, et inversement. Pas de panique : l'appareil s'occupe de faire cette correspondance (sauf en mode complètement manuel) : vous réglez la vitesse, il se charge de l'ouverture, vous réglez l'ouverture, il se charge de la vitesse. Magique non ?! </a:t>
            </a:r>
          </a:p>
          <a:p>
            <a:r>
              <a:rPr lang="fr-FR"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Incidence de l'ouverture du diaphragme sur la photo</a:t>
            </a:r>
          </a:p>
          <a:p>
            <a:r>
              <a:rPr lang="fr-FR" dirty="0" smtClean="0">
                <a:latin typeface="+mj-lt"/>
              </a:rPr>
              <a:t>	Alors </a:t>
            </a:r>
            <a:r>
              <a:rPr lang="fr-FR" dirty="0">
                <a:latin typeface="+mj-lt"/>
              </a:rPr>
              <a:t>pourquoi, me direz-vous, s'embêter avec ces deux paramètres, si au final, le résultat est équivalent ? Il y a une bonne raison : l'ouverture du diaphragme a une incidence sur le rendu de la photo, et cette incidence est de taille : il s'agit de la profondeur de champ.</a:t>
            </a:r>
          </a:p>
          <a:p>
            <a:r>
              <a:rPr lang="fr-FR" dirty="0" smtClean="0">
                <a:latin typeface="+mj-lt"/>
              </a:rPr>
              <a:t>	Pour </a:t>
            </a:r>
            <a:r>
              <a:rPr lang="fr-FR" dirty="0">
                <a:latin typeface="+mj-lt"/>
              </a:rPr>
              <a:t>faire simple : plus on choisit une grande ouverture de diaphragme, moins la profondeur de champ est grande (en d'autres termes, seule une petite partie de l'image est nette, le reste est plus ou moins flou), et plus on choisit une petite ouverture de diaphragme, plus la profondeur de champ est grande (la photo a alors tendance à être nette sur tous les plans : le sujet, l'arrière plan, etc.).</a:t>
            </a:r>
          </a:p>
          <a:p>
            <a:endParaRPr lang="fr-FR" dirty="0"/>
          </a:p>
          <a:p>
            <a:r>
              <a:rPr lang="fr-FR" b="1" dirty="0"/>
              <a:t> </a:t>
            </a:r>
            <a:endParaRPr lang="fr-F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3674" y="-27384"/>
            <a:ext cx="7976671" cy="923330"/>
          </a:xfrm>
          <a:prstGeom prst="rect">
            <a:avLst/>
          </a:prstGeom>
          <a:noFill/>
        </p:spPr>
        <p:txBody>
          <a:bodyPr wrap="none" lIns="91440" tIns="45720" rIns="91440" bIns="45720">
            <a:spAutoFit/>
          </a:bodyPr>
          <a:lstStyle/>
          <a:p>
            <a:pPr algn="ctr"/>
            <a:r>
              <a:rPr kumimoji="0" lang="fr-FR" sz="5400" b="1" i="0" u="none" strike="noStrike" cap="none" spc="0" normalizeH="0" baseline="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Calibri" pitchFamily="34" charset="0"/>
                <a:ea typeface="Calibri" pitchFamily="34" charset="0"/>
                <a:cs typeface="Times New Roman" pitchFamily="18" charset="0"/>
              </a:rPr>
              <a:t>L’ouverture du Diaphragme</a:t>
            </a:r>
            <a:endParaRPr lang="fr-FR"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8" name="ZoneTexte 7"/>
          <p:cNvSpPr txBox="1"/>
          <p:nvPr/>
        </p:nvSpPr>
        <p:spPr>
          <a:xfrm>
            <a:off x="323528" y="1014983"/>
            <a:ext cx="8352928" cy="5078313"/>
          </a:xfrm>
          <a:prstGeom prst="rect">
            <a:avLst/>
          </a:prstGeom>
          <a:noFill/>
        </p:spPr>
        <p:txBody>
          <a:bodyPr wrap="square" rtlCol="0">
            <a:spAutoFit/>
          </a:bodyPr>
          <a:lstStyle/>
          <a:p>
            <a:r>
              <a:rPr lang="fr-FR" b="1" dirty="0" smtClean="0">
                <a:latin typeface="+mj-lt"/>
              </a:rPr>
              <a:t>Valeurs </a:t>
            </a:r>
            <a:r>
              <a:rPr lang="fr-FR" b="1" dirty="0">
                <a:latin typeface="+mj-lt"/>
              </a:rPr>
              <a:t>d'ouverture de diaphragme conventionnelles</a:t>
            </a:r>
          </a:p>
          <a:p>
            <a:r>
              <a:rPr lang="fr-FR" dirty="0">
                <a:latin typeface="+mj-lt"/>
              </a:rPr>
              <a:t>Il existe des valeurs d'ouverture de diaphragme dites conventionnelles. Fixées par une convention internationale, elles représentent autant de valeur d'ouverture que l'on retrouve généralement sur les appareils photo. Bien entendu, cette liste d'ouvertures conventionnelles n'est pas exhaustive : certains objectifs ouvrent plus, et/ou ferment plus.</a:t>
            </a:r>
          </a:p>
          <a:p>
            <a:r>
              <a:rPr lang="fr-FR" dirty="0">
                <a:latin typeface="+mj-lt"/>
              </a:rPr>
              <a:t>Ces valeurs d'ouverture sont les suivantes </a:t>
            </a:r>
            <a:r>
              <a:rPr lang="fr-FR" dirty="0" smtClean="0">
                <a:latin typeface="+mj-lt"/>
              </a:rPr>
              <a:t>:</a:t>
            </a:r>
          </a:p>
          <a:p>
            <a:endParaRPr lang="fr-FR" dirty="0">
              <a:latin typeface="+mj-lt"/>
            </a:endParaRPr>
          </a:p>
          <a:p>
            <a:pPr lvl="0" algn="ctr"/>
            <a:r>
              <a:rPr lang="fr-FR"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f/1,4 - f/2</a:t>
            </a:r>
            <a:r>
              <a:rPr lang="fr-FR" sz="2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a:t>
            </a:r>
            <a:r>
              <a:rPr lang="fr-FR"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f/2,8</a:t>
            </a:r>
            <a:r>
              <a:rPr lang="fr-FR" sz="2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a:t>
            </a:r>
            <a:r>
              <a:rPr lang="fr-FR"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f/4</a:t>
            </a:r>
            <a:r>
              <a:rPr lang="fr-FR" sz="2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a:t>
            </a:r>
            <a:r>
              <a:rPr lang="fr-FR"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f/5,6</a:t>
            </a:r>
            <a:r>
              <a:rPr lang="fr-FR" sz="2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a:t>
            </a:r>
            <a:r>
              <a:rPr lang="fr-FR"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f/8</a:t>
            </a:r>
            <a:r>
              <a:rPr lang="fr-FR" sz="2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a:t>
            </a:r>
            <a:r>
              <a:rPr lang="fr-FR"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f/11</a:t>
            </a:r>
            <a:r>
              <a:rPr lang="fr-FR" sz="20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a:t>
            </a:r>
            <a:r>
              <a:rPr lang="fr-FR" sz="20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latin typeface="+mj-lt"/>
              </a:rPr>
              <a:t>- f/16</a:t>
            </a:r>
          </a:p>
          <a:p>
            <a:pPr lvl="0" algn="ctr"/>
            <a:endParaRPr lang="fr-FR" dirty="0">
              <a:latin typeface="+mj-lt"/>
            </a:endParaRPr>
          </a:p>
          <a:p>
            <a:r>
              <a:rPr lang="fr-FR" b="1" dirty="0">
                <a:latin typeface="+mj-lt"/>
              </a:rPr>
              <a:t>Bon à savoir </a:t>
            </a:r>
            <a:r>
              <a:rPr lang="fr-FR" dirty="0">
                <a:latin typeface="+mj-lt"/>
              </a:rPr>
              <a:t>: les valeurs annoncées ci-dessus n'ont pas été choisies par hasard. En effet, d'une valeur à la suivante, la quantité de lumière que laisse passer l'objectif est multipliée par deux. Par exemple, quand vous passez d'une ouverture f/2,8 à une ouverture f/4, deux fois plus de lumière arrivera à votre capteur ! Vous pouvez prendre ces valeurs d'ouverture comme repères, notamment quand vous passez d'un appareil photo à un autre.</a:t>
            </a:r>
          </a:p>
          <a:p>
            <a:endParaRPr lang="fr-FR" dirty="0"/>
          </a:p>
          <a:p>
            <a:r>
              <a:rPr lang="fr-FR" b="1" dirty="0"/>
              <a:t> </a:t>
            </a:r>
            <a:endParaRPr lang="fr-FR" dirty="0"/>
          </a:p>
        </p:txBody>
      </p:sp>
      <p:graphicFrame>
        <p:nvGraphicFramePr>
          <p:cNvPr id="4" name="Diagramme 3"/>
          <p:cNvGraphicFramePr/>
          <p:nvPr/>
        </p:nvGraphicFramePr>
        <p:xfrm>
          <a:off x="5580112" y="6309320"/>
          <a:ext cx="4104456" cy="5014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LuckyTie">
  <a:themeElements>
    <a:clrScheme name="Personnalisé 1">
      <a:dk1>
        <a:srgbClr val="FEBABA"/>
      </a:dk1>
      <a:lt1>
        <a:sysClr val="window" lastClr="FFFFFF"/>
      </a:lt1>
      <a:dk2>
        <a:srgbClr val="C80000"/>
      </a:dk2>
      <a:lt2>
        <a:srgbClr val="FFECEC"/>
      </a:lt2>
      <a:accent1>
        <a:srgbClr val="C93131"/>
      </a:accent1>
      <a:accent2>
        <a:srgbClr val="F58C5D"/>
      </a:accent2>
      <a:accent3>
        <a:srgbClr val="EABC33"/>
      </a:accent3>
      <a:accent4>
        <a:srgbClr val="698F9B"/>
      </a:accent4>
      <a:accent5>
        <a:srgbClr val="825397"/>
      </a:accent5>
      <a:accent6>
        <a:srgbClr val="814359"/>
      </a:accent6>
      <a:hlink>
        <a:srgbClr val="03AEC5"/>
      </a:hlink>
      <a:folHlink>
        <a:srgbClr val="8D9B07"/>
      </a:folHlink>
    </a:clrScheme>
    <a:fontScheme name="Lucky Tie">
      <a:majorFont>
        <a:latin typeface="Tahoma"/>
        <a:ea typeface=""/>
        <a:cs typeface=""/>
        <a:font script="Cyrl" typeface="Tahoma"/>
        <a:font script="Grek" typeface="Tahoma"/>
        <a:font script="Jpan" typeface="ＭＳ Ｐ明朝"/>
        <a:font script="Hang" typeface="굴림"/>
        <a:font script="Hans" typeface="黑体"/>
        <a:font script="Hant" typeface="新細明體"/>
        <a:font script="Arab" typeface="Tahoma"/>
        <a:font script="Hebr" typeface="Tahoma"/>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Franklin Gothic Book"/>
        <a:ea typeface=""/>
        <a:cs typeface=""/>
        <a:font script="Cyrl" typeface="Arial"/>
        <a:font script="Grek"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ucky Tie">
      <a:fillStyleLst>
        <a:solidFill>
          <a:schemeClr val="phClr">
            <a:tint val="100000"/>
            <a:shade val="100000"/>
            <a:hueMod val="100000"/>
            <a:satMod val="100000"/>
          </a:schemeClr>
        </a:solidFill>
        <a:gradFill rotWithShape="1">
          <a:gsLst>
            <a:gs pos="0">
              <a:schemeClr val="phClr">
                <a:tint val="100000"/>
                <a:shade val="50000"/>
                <a:hueMod val="100000"/>
                <a:satMod val="90000"/>
              </a:schemeClr>
            </a:gs>
            <a:gs pos="50000">
              <a:schemeClr val="phClr">
                <a:tint val="50000"/>
                <a:shade val="100000"/>
                <a:hueMod val="100000"/>
                <a:satMod val="100000"/>
              </a:schemeClr>
            </a:gs>
            <a:gs pos="100000">
              <a:schemeClr val="phClr">
                <a:tint val="100000"/>
                <a:shade val="50000"/>
                <a:hueMod val="100000"/>
                <a:satMod val="90000"/>
              </a:schemeClr>
            </a:gs>
          </a:gsLst>
          <a:lin ang="1800000" scaled="1"/>
        </a:gradFill>
        <a:solidFill>
          <a:schemeClr val="phClr">
            <a:tint val="100000"/>
            <a:shade val="100000"/>
            <a:hueMod val="100000"/>
            <a:satMod val="100000"/>
          </a:schemeClr>
        </a:solidFill>
      </a:fillStyleLst>
      <a:lnStyleLst>
        <a:ln w="20000" cap="flat" cmpd="sng" algn="ctr">
          <a:solidFill>
            <a:schemeClr val="phClr"/>
          </a:solidFill>
          <a:prstDash val="solid"/>
        </a:ln>
        <a:ln w="30000" cap="flat" cmpd="sng" algn="ctr">
          <a:solidFill>
            <a:schemeClr val="phClr"/>
          </a:solidFill>
          <a:prstDash val="solid"/>
        </a:ln>
        <a:ln w="40000" cap="flat" cmpd="dbl" algn="ctr">
          <a:solidFill>
            <a:schemeClr val="phClr"/>
          </a:solidFill>
          <a:prstDash val="solid"/>
        </a:ln>
      </a:lnStyleLst>
      <a:effectStyleLst>
        <a:effectStyle>
          <a:effectLst>
            <a:glow rad="12700">
              <a:schemeClr val="phClr">
                <a:tint val="100000"/>
                <a:shade val="100000"/>
                <a:alpha val="50196"/>
                <a:hueMod val="100000"/>
                <a:satMod val="100000"/>
              </a:schemeClr>
            </a:glow>
          </a:effectLst>
        </a:effectStyle>
        <a:effectStyle>
          <a:effectLst>
            <a:innerShdw blurRad="25400" dist="38100" dir="2700000">
              <a:schemeClr val="phClr">
                <a:tint val="90000"/>
                <a:shade val="100000"/>
                <a:hueMod val="100000"/>
                <a:satMod val="100000"/>
              </a:schemeClr>
            </a:innerShdw>
          </a:effectLst>
        </a:effectStyle>
        <a:effectStyle>
          <a:effectLst>
            <a:innerShdw blurRad="25400" dist="38100" dir="2700000">
              <a:schemeClr val="phClr">
                <a:tint val="100000"/>
                <a:shade val="50000"/>
                <a:hueMod val="100000"/>
                <a:satMod val="100000"/>
              </a:schemeClr>
            </a:innerShdw>
          </a:effectLst>
          <a:scene3d>
            <a:camera prst="orthographicFront"/>
            <a:lightRig rig="soft" dir="t"/>
          </a:scene3d>
          <a:sp3d extrusionH="76200" prstMaterial="matte">
            <a:bevelT h="50800"/>
            <a:bevelB w="0" h="0"/>
            <a:extrusionClr>
              <a:schemeClr val="accent3">
                <a:tint val="40000"/>
              </a:schemeClr>
            </a:extrusionClr>
          </a:sp3d>
        </a:effectStyle>
      </a:effectStyleLst>
      <a:bgFillStyleLst>
        <a:gradFill rotWithShape="1">
          <a:gsLst>
            <a:gs pos="0">
              <a:schemeClr val="phClr">
                <a:tint val="100000"/>
                <a:shade val="50000"/>
                <a:hueMod val="100000"/>
                <a:satMod val="100000"/>
              </a:schemeClr>
            </a:gs>
            <a:gs pos="40000">
              <a:schemeClr val="phClr">
                <a:tint val="85000"/>
                <a:shade val="100000"/>
                <a:hueMod val="100000"/>
                <a:satMod val="100000"/>
              </a:schemeClr>
            </a:gs>
            <a:gs pos="100000">
              <a:schemeClr val="phClr">
                <a:tint val="100000"/>
                <a:shade val="50000"/>
                <a:hueMod val="100000"/>
                <a:satMod val="100000"/>
              </a:schemeClr>
            </a:gs>
          </a:gsLst>
          <a:lin ang="2700000" scaled="1"/>
        </a:gradFill>
        <a:blipFill>
          <a:blip xmlns:r="http://schemas.openxmlformats.org/officeDocument/2006/relationships" r:embed="rId1">
            <a:duotone>
              <a:schemeClr val="phClr">
                <a:tint val="100000"/>
                <a:shade val="60000"/>
                <a:hueMod val="100000"/>
                <a:satMod val="100000"/>
              </a:schemeClr>
              <a:schemeClr val="phClr">
                <a:tint val="70000"/>
                <a:shade val="100000"/>
                <a:hueMod val="100000"/>
                <a:satMod val="100000"/>
              </a:schemeClr>
            </a:duotone>
          </a:blip>
          <a:stretch>
            <a:fillRect/>
          </a:stretch>
        </a:blipFill>
        <a:blipFill>
          <a:blip xmlns:r="http://schemas.openxmlformats.org/officeDocument/2006/relationships" r:embed="rId2">
            <a:duotone>
              <a:schemeClr val="phClr">
                <a:tint val="100000"/>
                <a:shade val="60000"/>
                <a:hueMod val="100000"/>
                <a:satMod val="100000"/>
              </a:schemeClr>
              <a:schemeClr val="phClr">
                <a:tint val="70000"/>
                <a:shade val="100000"/>
                <a:hueMod val="100000"/>
                <a:satMod val="10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41</TotalTime>
  <Words>685</Words>
  <Application>Microsoft Office PowerPoint</Application>
  <PresentationFormat>Affichage à l'écran (4:3)</PresentationFormat>
  <Paragraphs>66</Paragraphs>
  <Slides>6</Slides>
  <Notes>0</Notes>
  <HiddenSlides>0</HiddenSlides>
  <MMClips>0</MMClips>
  <ScaleCrop>false</ScaleCrop>
  <HeadingPairs>
    <vt:vector size="4" baseType="variant">
      <vt:variant>
        <vt:lpstr>Thème</vt:lpstr>
      </vt:variant>
      <vt:variant>
        <vt:i4>1</vt:i4>
      </vt:variant>
      <vt:variant>
        <vt:lpstr>Titres des diapositives</vt:lpstr>
      </vt:variant>
      <vt:variant>
        <vt:i4>6</vt:i4>
      </vt:variant>
    </vt:vector>
  </HeadingPairs>
  <TitlesOfParts>
    <vt:vector size="7" baseType="lpstr">
      <vt:lpstr>LuckyTie</vt:lpstr>
      <vt:lpstr>Diapositive 1</vt:lpstr>
      <vt:lpstr>Diapositive 2</vt:lpstr>
      <vt:lpstr>Diapositive 3</vt:lpstr>
      <vt:lpstr>Diapositive 4</vt:lpstr>
      <vt:lpstr>Diapositive 5</vt:lpstr>
      <vt:lpstr>Diapositive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Coyote</dc:creator>
  <cp:lastModifiedBy>Coyote</cp:lastModifiedBy>
  <cp:revision>9</cp:revision>
  <dcterms:created xsi:type="dcterms:W3CDTF">2010-09-18T20:45:10Z</dcterms:created>
  <dcterms:modified xsi:type="dcterms:W3CDTF">2011-02-16T17:53:16Z</dcterms:modified>
</cp:coreProperties>
</file>