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gif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DC4B83-CE92-4B1B-94ED-4F2BD12F310F}" type="doc">
      <dgm:prSet loTypeId="urn:microsoft.com/office/officeart/2005/8/layout/vList3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23FC8CFB-A28F-452C-A191-1B36329226BB}">
      <dgm:prSet/>
      <dgm:spPr/>
      <dgm:t>
        <a:bodyPr/>
        <a:lstStyle/>
        <a:p>
          <a:pPr rtl="0"/>
          <a:r>
            <a:rPr lang="fr-FR" dirty="0" smtClean="0"/>
            <a:t>Coyote </a:t>
          </a:r>
          <a:r>
            <a:rPr lang="fr-FR" smtClean="0"/>
            <a:t>- 2011</a:t>
          </a:r>
          <a:endParaRPr lang="fr-FR" dirty="0"/>
        </a:p>
      </dgm:t>
    </dgm:pt>
    <dgm:pt modelId="{A38092D9-9E3A-49AF-BBA2-26D271693B60}" type="parTrans" cxnId="{11BBF927-AFB2-4F79-91ED-A0AF20088B0C}">
      <dgm:prSet/>
      <dgm:spPr/>
      <dgm:t>
        <a:bodyPr/>
        <a:lstStyle/>
        <a:p>
          <a:endParaRPr lang="fr-FR"/>
        </a:p>
      </dgm:t>
    </dgm:pt>
    <dgm:pt modelId="{DCEB1842-87A5-415E-A68A-7B51D87C21D1}" type="sibTrans" cxnId="{11BBF927-AFB2-4F79-91ED-A0AF20088B0C}">
      <dgm:prSet/>
      <dgm:spPr/>
      <dgm:t>
        <a:bodyPr/>
        <a:lstStyle/>
        <a:p>
          <a:endParaRPr lang="fr-FR"/>
        </a:p>
      </dgm:t>
    </dgm:pt>
    <dgm:pt modelId="{D457E622-CFF5-4134-9CE9-E2FECF6DAC76}" type="pres">
      <dgm:prSet presAssocID="{05DC4B83-CE92-4B1B-94ED-4F2BD12F310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F4870196-0E88-41D7-873A-7ADC0843AE11}" type="pres">
      <dgm:prSet presAssocID="{23FC8CFB-A28F-452C-A191-1B36329226BB}" presName="composite" presStyleCnt="0"/>
      <dgm:spPr/>
      <dgm:t>
        <a:bodyPr/>
        <a:lstStyle/>
        <a:p>
          <a:endParaRPr lang="fr-FR"/>
        </a:p>
      </dgm:t>
    </dgm:pt>
    <dgm:pt modelId="{C5446E5C-F3B0-4196-9B0E-F4B06E06F1DD}" type="pres">
      <dgm:prSet presAssocID="{23FC8CFB-A28F-452C-A191-1B36329226BB}" presName="imgShp" presStyleLbl="fgImgPlace1" presStyleIdx="0" presStyleCnt="1" custLinFactNeighborX="43260"/>
      <dgm:spPr>
        <a:blipFill rotWithShape="0">
          <a:blip xmlns:r="http://schemas.openxmlformats.org/officeDocument/2006/relationships" r:embed="rId1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  <dgm:t>
        <a:bodyPr/>
        <a:lstStyle/>
        <a:p>
          <a:endParaRPr lang="fr-FR"/>
        </a:p>
      </dgm:t>
    </dgm:pt>
    <dgm:pt modelId="{3E849F94-E120-4E2A-824F-F591325A17A6}" type="pres">
      <dgm:prSet presAssocID="{23FC8CFB-A28F-452C-A191-1B36329226BB}" presName="txShp" presStyleLbl="node1" presStyleIdx="0" presStyleCnt="1" custLinFactNeighborX="10755" custLinFactNeighborY="-848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372A92CB-02D3-4740-AD02-192DAC2FFD6F}" type="presOf" srcId="{23FC8CFB-A28F-452C-A191-1B36329226BB}" destId="{3E849F94-E120-4E2A-824F-F591325A17A6}" srcOrd="0" destOrd="0" presId="urn:microsoft.com/office/officeart/2005/8/layout/vList3"/>
    <dgm:cxn modelId="{8485EB5C-DACD-4B71-BF4B-EE637E5BF038}" type="presOf" srcId="{05DC4B83-CE92-4B1B-94ED-4F2BD12F310F}" destId="{D457E622-CFF5-4134-9CE9-E2FECF6DAC76}" srcOrd="0" destOrd="0" presId="urn:microsoft.com/office/officeart/2005/8/layout/vList3"/>
    <dgm:cxn modelId="{11BBF927-AFB2-4F79-91ED-A0AF20088B0C}" srcId="{05DC4B83-CE92-4B1B-94ED-4F2BD12F310F}" destId="{23FC8CFB-A28F-452C-A191-1B36329226BB}" srcOrd="0" destOrd="0" parTransId="{A38092D9-9E3A-49AF-BBA2-26D271693B60}" sibTransId="{DCEB1842-87A5-415E-A68A-7B51D87C21D1}"/>
    <dgm:cxn modelId="{A9ED4245-2B64-419B-B1B3-5A48309C295C}" type="presParOf" srcId="{D457E622-CFF5-4134-9CE9-E2FECF6DAC76}" destId="{F4870196-0E88-41D7-873A-7ADC0843AE11}" srcOrd="0" destOrd="0" presId="urn:microsoft.com/office/officeart/2005/8/layout/vList3"/>
    <dgm:cxn modelId="{8DEBCC9B-1CB1-4D10-8140-02B3CE0953DD}" type="presParOf" srcId="{F4870196-0E88-41D7-873A-7ADC0843AE11}" destId="{C5446E5C-F3B0-4196-9B0E-F4B06E06F1DD}" srcOrd="0" destOrd="0" presId="urn:microsoft.com/office/officeart/2005/8/layout/vList3"/>
    <dgm:cxn modelId="{245E8684-740E-4CA9-B948-5698FC14FF11}" type="presParOf" srcId="{F4870196-0E88-41D7-873A-7ADC0843AE11}" destId="{3E849F94-E120-4E2A-824F-F591325A17A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849F94-E120-4E2A-824F-F591325A17A6}">
      <dsp:nvSpPr>
        <dsp:cNvPr id="0" name=""/>
        <dsp:cNvSpPr/>
      </dsp:nvSpPr>
      <dsp:spPr>
        <a:xfrm rot="10800000">
          <a:off x="931723" y="0"/>
          <a:ext cx="2298495" cy="42230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000" dir="5400000" rotWithShape="0">
            <a:srgbClr val="1A0000">
              <a:alpha val="40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225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Coyote </a:t>
          </a:r>
          <a:r>
            <a:rPr lang="fr-FR" sz="1900" kern="1200" smtClean="0"/>
            <a:t>- 2011</a:t>
          </a:r>
          <a:endParaRPr lang="fr-FR" sz="1900" kern="1200" dirty="0"/>
        </a:p>
      </dsp:txBody>
      <dsp:txXfrm rot="10800000">
        <a:off x="931723" y="0"/>
        <a:ext cx="2298495" cy="422305"/>
      </dsp:txXfrm>
    </dsp:sp>
    <dsp:sp modelId="{C5446E5C-F3B0-4196-9B0E-F4B06E06F1DD}">
      <dsp:nvSpPr>
        <dsp:cNvPr id="0" name=""/>
        <dsp:cNvSpPr/>
      </dsp:nvSpPr>
      <dsp:spPr>
        <a:xfrm>
          <a:off x="656057" y="0"/>
          <a:ext cx="422305" cy="422305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sz="2000" smtClean="0"/>
              <a:t>Cliquez sur l'icône pour ajouter une image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3FF9065-C709-40E7-86A3-5B6566F6F660}" type="datetimeFigureOut">
              <a:rPr lang="fr-FR" smtClean="0"/>
              <a:pPr/>
              <a:t>16/02/2011</a:t>
            </a:fld>
            <a:endParaRPr lang="fr-FR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fr-FR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0736658-00EE-49B4-9D71-EBC9A45969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39552" y="692696"/>
            <a:ext cx="806786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BASES de la PHOTO</a:t>
            </a:r>
          </a:p>
        </p:txBody>
      </p:sp>
      <p:pic>
        <p:nvPicPr>
          <p:cNvPr id="6" name="Image 5" descr="comparatif_refl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271" y="2736304"/>
            <a:ext cx="3675681" cy="3717032"/>
          </a:xfrm>
          <a:prstGeom prst="rect">
            <a:avLst/>
          </a:prstGeom>
        </p:spPr>
      </p:pic>
      <p:pic>
        <p:nvPicPr>
          <p:cNvPr id="7" name="Image 6" descr="nikkor-40-million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3284984"/>
            <a:ext cx="4313282" cy="323635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572000" y="2339588"/>
            <a:ext cx="4021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Initiation pendant 4 mois …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39552" y="804768"/>
            <a:ext cx="8067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Diaphragme</a:t>
            </a:r>
          </a:p>
          <a:p>
            <a:endParaRPr lang="fr-FR" dirty="0" smtClean="0"/>
          </a:p>
          <a:p>
            <a:r>
              <a:rPr lang="fr-FR" dirty="0" smtClean="0"/>
              <a:t>Le </a:t>
            </a:r>
            <a:r>
              <a:rPr lang="fr-FR" b="1" dirty="0" smtClean="0"/>
              <a:t>diaphragme</a:t>
            </a:r>
            <a:r>
              <a:rPr lang="fr-FR" dirty="0" smtClean="0"/>
              <a:t> est un dispositif qui permet de régler la quantité de lumière qui va traverser l'objectif de l'appareil photo au moment du déclenchement (quand vous appuyez sur le bouton !). </a:t>
            </a:r>
          </a:p>
          <a:p>
            <a:r>
              <a:rPr lang="fr-FR" dirty="0" smtClean="0"/>
              <a:t>Bien sûr, plus il y a de lumière qui entre, plus la photo est claire, moins il y en a, plus la photo est sombre. Tout simplement. Nous venons de tordre le coup à un des grand mots du vocabulaire de la photo (et on verra un peu plus loin comment s'en débrouiller, en pratique) ! </a:t>
            </a:r>
          </a:p>
          <a:p>
            <a:r>
              <a:rPr lang="fr-FR" dirty="0" smtClean="0"/>
              <a:t>Un diaphragme, ça ressemble à ça :</a:t>
            </a:r>
            <a:endParaRPr lang="fr-FR" dirty="0"/>
          </a:p>
        </p:txBody>
      </p:sp>
      <p:pic>
        <p:nvPicPr>
          <p:cNvPr id="4" name="Image 3" descr="diaphragm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18936" y="3824987"/>
            <a:ext cx="2857520" cy="27003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/>
          <p:cNvSpPr/>
          <p:nvPr/>
        </p:nvSpPr>
        <p:spPr>
          <a:xfrm>
            <a:off x="611560" y="260648"/>
            <a:ext cx="795905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 peu de Vocabulaire</a:t>
            </a:r>
            <a:endParaRPr lang="fr-FR" sz="36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39552" y="638686"/>
            <a:ext cx="8067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Capteur</a:t>
            </a:r>
          </a:p>
          <a:p>
            <a:endParaRPr lang="fr-FR" dirty="0"/>
          </a:p>
          <a:p>
            <a:r>
              <a:rPr lang="fr-FR" dirty="0"/>
              <a:t>Le </a:t>
            </a:r>
            <a:r>
              <a:rPr lang="fr-FR" b="1" dirty="0"/>
              <a:t>capteur</a:t>
            </a:r>
            <a:r>
              <a:rPr lang="fr-FR" dirty="0"/>
              <a:t> est un composant électronique des appareils numériques qui réagit sous l'impact de la lumière (celle qui passe au travers de l'objectif et qui vient se « cogner » contre lui), transformant le flux lumineux en codage numérique (un fichier informatique). </a:t>
            </a:r>
          </a:p>
          <a:p>
            <a:r>
              <a:rPr lang="fr-FR" dirty="0"/>
              <a:t>Sur les appareils photo numériques, la vocation du capteur numérique est de remplacer la pellicule des appareils dits argentiques ou traditionnels.</a:t>
            </a:r>
          </a:p>
        </p:txBody>
      </p:sp>
      <p:pic>
        <p:nvPicPr>
          <p:cNvPr id="6" name="Imag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4077072"/>
            <a:ext cx="3240360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536" y="455175"/>
            <a:ext cx="446449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Obturateur</a:t>
            </a:r>
          </a:p>
          <a:p>
            <a:endParaRPr lang="fr-FR" b="1" dirty="0"/>
          </a:p>
          <a:p>
            <a:r>
              <a:rPr lang="fr-FR" dirty="0"/>
              <a:t>L'</a:t>
            </a:r>
            <a:r>
              <a:rPr lang="fr-FR" b="1" dirty="0"/>
              <a:t>obturateur</a:t>
            </a:r>
            <a:r>
              <a:rPr lang="fr-FR" dirty="0"/>
              <a:t> est le mécanisme réglant la durée d'exposition. </a:t>
            </a:r>
            <a:endParaRPr lang="fr-FR" dirty="0" smtClean="0"/>
          </a:p>
          <a:p>
            <a:endParaRPr lang="fr-FR" dirty="0"/>
          </a:p>
          <a:p>
            <a:r>
              <a:rPr lang="fr-FR" dirty="0" smtClean="0"/>
              <a:t>La </a:t>
            </a:r>
            <a:r>
              <a:rPr lang="fr-FR" dirty="0"/>
              <a:t>durée d'exposition, c'est le temps pendant lequel la lumière arrive sur le capteur. </a:t>
            </a:r>
          </a:p>
          <a:p>
            <a:endParaRPr lang="fr-FR" dirty="0" smtClean="0"/>
          </a:p>
          <a:p>
            <a:r>
              <a:rPr lang="fr-FR" dirty="0" smtClean="0"/>
              <a:t>L'obturateur </a:t>
            </a:r>
            <a:r>
              <a:rPr lang="fr-FR" dirty="0"/>
              <a:t>est donc un « rideau », qui s'ouvre pendant un temps plus ou moins long (de quelques millièmes de secondes à plusieurs minutes), pour laisser passer la lumière. </a:t>
            </a:r>
            <a:r>
              <a:rPr lang="fr-FR" dirty="0" smtClean="0"/>
              <a:t>On parle de Vitesse.</a:t>
            </a:r>
            <a:endParaRPr lang="fr-FR" dirty="0"/>
          </a:p>
          <a:p>
            <a:endParaRPr lang="fr-FR" dirty="0" smtClean="0"/>
          </a:p>
          <a:p>
            <a:r>
              <a:rPr lang="fr-FR" dirty="0" smtClean="0"/>
              <a:t>Plus </a:t>
            </a:r>
            <a:r>
              <a:rPr lang="fr-FR" dirty="0"/>
              <a:t>le rideau reste ouvert longtemps, plus la photo sera lumineuse, et vice versa. On parle de « temps d'exposition ». </a:t>
            </a:r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7" name="Image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97180"/>
            <a:ext cx="3674689" cy="6228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536" y="643910"/>
            <a:ext cx="82809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Ouverture</a:t>
            </a:r>
          </a:p>
          <a:p>
            <a:endParaRPr lang="fr-FR" b="1" dirty="0"/>
          </a:p>
          <a:p>
            <a:r>
              <a:rPr lang="fr-FR" dirty="0"/>
              <a:t>Quand on parle d'« </a:t>
            </a:r>
            <a:r>
              <a:rPr lang="fr-FR" b="1" dirty="0"/>
              <a:t>ouverture</a:t>
            </a:r>
            <a:r>
              <a:rPr lang="fr-FR" dirty="0"/>
              <a:t> », on parle du réglage du diaphragme, afin de laisser entrer plus ou moins de lumière pendant un certain temps (ex. : f/2.8, f/22). </a:t>
            </a:r>
          </a:p>
          <a:p>
            <a:endParaRPr lang="fr-FR" dirty="0" smtClean="0"/>
          </a:p>
          <a:p>
            <a:r>
              <a:rPr lang="fr-FR" dirty="0" smtClean="0"/>
              <a:t>Ainsi </a:t>
            </a:r>
            <a:r>
              <a:rPr lang="fr-FR" dirty="0"/>
              <a:t>pour un temps d'exposition de 1 seconde, si le diaphragme est complètement ouvert, la photo sera très lumineuse, et si le diaphragme est complètement </a:t>
            </a:r>
            <a:r>
              <a:rPr lang="fr-FR" dirty="0" smtClean="0"/>
              <a:t>fermé, </a:t>
            </a:r>
            <a:r>
              <a:rPr lang="fr-FR" dirty="0"/>
              <a:t>elle sera beaucoup moins lumineuse... </a:t>
            </a:r>
          </a:p>
          <a:p>
            <a:endParaRPr lang="fr-FR" dirty="0" smtClean="0"/>
          </a:p>
          <a:p>
            <a:r>
              <a:rPr lang="fr-FR" dirty="0" smtClean="0"/>
              <a:t>Il </a:t>
            </a:r>
            <a:r>
              <a:rPr lang="fr-FR" dirty="0"/>
              <a:t>y a donc deux réglages fondamentaux : la vitesse et l'ouverture.</a:t>
            </a:r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 descr="Figure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035978"/>
            <a:ext cx="5199241" cy="26333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341" y="4437112"/>
            <a:ext cx="3271563" cy="2088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536" y="260648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Distance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focale</a:t>
            </a:r>
          </a:p>
          <a:p>
            <a:endParaRPr lang="fr-FR" b="1" dirty="0"/>
          </a:p>
          <a:p>
            <a:r>
              <a:rPr lang="fr-FR" dirty="0"/>
              <a:t>La </a:t>
            </a:r>
            <a:r>
              <a:rPr lang="fr-FR" b="1" dirty="0"/>
              <a:t>distance focale</a:t>
            </a:r>
            <a:r>
              <a:rPr lang="fr-FR" dirty="0"/>
              <a:t> est la distance, exprimée en mm, qui sépare l'objectif du capteur, pour une mise au point à l'infini. </a:t>
            </a:r>
          </a:p>
          <a:p>
            <a:endParaRPr lang="fr-FR" dirty="0" smtClean="0"/>
          </a:p>
          <a:p>
            <a:r>
              <a:rPr lang="fr-FR" dirty="0" smtClean="0"/>
              <a:t>Par </a:t>
            </a:r>
            <a:r>
              <a:rPr lang="fr-FR" dirty="0"/>
              <a:t>exemple, une optique de 400mm permet de réaliser des photos en s'« approchant » très près du sujet (zoom), tandis qu'une optique de 20mm est qualifiée de « grand angle », et permet d'avoir un champ de vision très large. </a:t>
            </a:r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6" name="Imag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561030"/>
            <a:ext cx="4680520" cy="4008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3309227" cy="36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536" y="455761"/>
            <a:ext cx="82809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ISO</a:t>
            </a:r>
          </a:p>
          <a:p>
            <a:endParaRPr lang="fr-FR" b="1" dirty="0"/>
          </a:p>
          <a:p>
            <a:r>
              <a:rPr lang="fr-FR" dirty="0"/>
              <a:t>L</a:t>
            </a:r>
            <a:r>
              <a:rPr lang="fr-FR" dirty="0" smtClean="0"/>
              <a:t>'</a:t>
            </a:r>
            <a:r>
              <a:rPr lang="fr-FR" b="1" dirty="0" smtClean="0"/>
              <a:t>ISO</a:t>
            </a:r>
            <a:r>
              <a:rPr lang="fr-FR" dirty="0" smtClean="0"/>
              <a:t> </a:t>
            </a:r>
            <a:r>
              <a:rPr lang="fr-FR" dirty="0"/>
              <a:t>désigne la sensibilité d'une pellicule photo argentique ou du capteur d'un appareil photo numérique</a:t>
            </a:r>
            <a:r>
              <a:rPr lang="fr-FR" dirty="0" smtClean="0"/>
              <a:t>. Cette norme a remplacé les anciennes normes </a:t>
            </a:r>
            <a:r>
              <a:rPr lang="fr-FR" b="1" dirty="0" smtClean="0"/>
              <a:t>ASA</a:t>
            </a:r>
            <a:r>
              <a:rPr lang="fr-FR" dirty="0" smtClean="0"/>
              <a:t> (américaine, linéaire) et </a:t>
            </a:r>
            <a:r>
              <a:rPr lang="fr-FR" b="1" dirty="0" smtClean="0"/>
              <a:t>DIN</a:t>
            </a:r>
            <a:r>
              <a:rPr lang="fr-FR" dirty="0" smtClean="0"/>
              <a:t> (allemande, logarithmique) en les combinant. Par exemple, un film qui "valait" ASA 200 (et donc en même temps 24° sur l'échelle DIN) vaut: ISO 200/24°</a:t>
            </a:r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7" name="Image 6" descr="iso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598" y="2818367"/>
            <a:ext cx="4505474" cy="34189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4" name="Diagramme 3"/>
          <p:cNvGraphicFramePr/>
          <p:nvPr/>
        </p:nvGraphicFramePr>
        <p:xfrm>
          <a:off x="5796136" y="6175047"/>
          <a:ext cx="3456384" cy="422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Carnival</Template>
  <TotalTime>77</TotalTime>
  <Words>506</Words>
  <Application>Microsoft Office PowerPoint</Application>
  <PresentationFormat>Affichage à l'écran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Carnival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Coyote</dc:creator>
  <cp:lastModifiedBy>Coyote</cp:lastModifiedBy>
  <cp:revision>22</cp:revision>
  <dcterms:created xsi:type="dcterms:W3CDTF">2010-09-18T19:28:36Z</dcterms:created>
  <dcterms:modified xsi:type="dcterms:W3CDTF">2011-02-16T17:52:06Z</dcterms:modified>
</cp:coreProperties>
</file>