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9"/>
  </p:notesMasterIdLst>
  <p:handoutMasterIdLst>
    <p:handoutMasterId r:id="rId30"/>
  </p:handoutMasterIdLst>
  <p:sldIdLst>
    <p:sldId id="256" r:id="rId2"/>
    <p:sldId id="260" r:id="rId3"/>
    <p:sldId id="261" r:id="rId4"/>
    <p:sldId id="262" r:id="rId5"/>
    <p:sldId id="263" r:id="rId6"/>
    <p:sldId id="257" r:id="rId7"/>
    <p:sldId id="258" r:id="rId8"/>
    <p:sldId id="259" r:id="rId9"/>
    <p:sldId id="267" r:id="rId10"/>
    <p:sldId id="266" r:id="rId11"/>
    <p:sldId id="271" r:id="rId12"/>
    <p:sldId id="264" r:id="rId13"/>
    <p:sldId id="268" r:id="rId14"/>
    <p:sldId id="265" r:id="rId15"/>
    <p:sldId id="270" r:id="rId16"/>
    <p:sldId id="286" r:id="rId17"/>
    <p:sldId id="275" r:id="rId18"/>
    <p:sldId id="288" r:id="rId19"/>
    <p:sldId id="277" r:id="rId20"/>
    <p:sldId id="279" r:id="rId21"/>
    <p:sldId id="289" r:id="rId22"/>
    <p:sldId id="284" r:id="rId23"/>
    <p:sldId id="281" r:id="rId24"/>
    <p:sldId id="282" r:id="rId25"/>
    <p:sldId id="287" r:id="rId26"/>
    <p:sldId id="285" r:id="rId27"/>
    <p:sldId id="280"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111" autoAdjust="0"/>
    <p:restoredTop sz="97797" autoAdjust="0"/>
  </p:normalViewPr>
  <p:slideViewPr>
    <p:cSldViewPr>
      <p:cViewPr>
        <p:scale>
          <a:sx n="100" d="100"/>
          <a:sy n="100" d="100"/>
        </p:scale>
        <p:origin x="-24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C29BC0C-03FC-4CBD-9B88-D33F49BD53D6}" type="datetimeFigureOut">
              <a:rPr lang="en-US" smtClean="0"/>
              <a:pPr/>
              <a:t>2/15/2011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8435A63-F5A2-492E-BEC3-DC6B992FF46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AE3A53-CD48-4723-9D82-7F52BFD4B54C}" type="datetimeFigureOut">
              <a:rPr lang="en-US" smtClean="0"/>
              <a:pPr/>
              <a:t>2/15/2011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DC3C68C-70D6-41DD-B3A5-5E228236CC1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n.wikipedia.org/wiki/Depth_psychology" TargetMode="External"/><Relationship Id="rId2" Type="http://schemas.openxmlformats.org/officeDocument/2006/relationships/slide" Target="../slides/slide19.xml"/><Relationship Id="rId1" Type="http://schemas.openxmlformats.org/officeDocument/2006/relationships/notesMaster" Target="../notesMasters/notesMaster1.xml"/><Relationship Id="rId5" Type="http://schemas.openxmlformats.org/officeDocument/2006/relationships/hyperlink" Target="http://en.wikipedia.org/wiki/Phenomenology_(psychology)" TargetMode="External"/><Relationship Id="rId4" Type="http://schemas.openxmlformats.org/officeDocument/2006/relationships/hyperlink" Target="http://en.wikipedia.org/wiki/Archetypal_psychology"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Apr</a:t>
            </a:r>
            <a:r>
              <a:rPr lang="fr-CA" dirty="0" smtClean="0"/>
              <a:t>ès</a:t>
            </a:r>
            <a:r>
              <a:rPr lang="fr-CA" baseline="0" dirty="0" smtClean="0"/>
              <a:t> la libération de l’Algérie, les militants qui étaient à la tête du mouvement de libération qui faisaient partie du Front de libération National, le FLN, sont tous devenus </a:t>
            </a:r>
            <a:r>
              <a:rPr lang="fr-CA" baseline="0" dirty="0" err="1" smtClean="0"/>
              <a:t>générals</a:t>
            </a:r>
            <a:r>
              <a:rPr lang="fr-CA" baseline="0" dirty="0" smtClean="0"/>
              <a:t> dans l’armée algérienne. Les partis islamistes qui avaient aussi participés à la libération se sont retrouvés un peu poussés de côté. Ce qui a créé des guerres internes qui se sont perpétuées longtemps et qui continuent encore aujourd’hui. Les Kabyles se voient et se perçoivent différemment du reste de la population algérienne. Il y a eu plusieurs peuples qui ont passés par l’Algérie. Les Romains, les Arabes de l’Arabie Saoudite et du </a:t>
            </a:r>
            <a:r>
              <a:rPr lang="fr-CA" baseline="0" dirty="0" err="1" smtClean="0"/>
              <a:t>Yemen</a:t>
            </a:r>
            <a:r>
              <a:rPr lang="fr-CA" baseline="0" dirty="0" smtClean="0"/>
              <a:t>, par exemple, les Turques, les Français. Mais les Kabyles se considèrent comme les autochtones de l’Algérie. Ils parlent une langue différente et ils ont une façon différente de voir les choses. En 2001, il y a eu une manifestation contre l’état qui refusait de </a:t>
            </a:r>
            <a:r>
              <a:rPr lang="fr-CA" baseline="0" dirty="0" smtClean="0"/>
              <a:t>reconnaitre les droits des Kabyles </a:t>
            </a:r>
            <a:r>
              <a:rPr lang="fr-CA" baseline="0" dirty="0" smtClean="0"/>
              <a:t>et un jeune </a:t>
            </a:r>
            <a:r>
              <a:rPr lang="fr-CA" baseline="0" dirty="0" smtClean="0"/>
              <a:t>étudiant, Massinissa, </a:t>
            </a:r>
            <a:r>
              <a:rPr lang="fr-CA" baseline="0" dirty="0" smtClean="0"/>
              <a:t>a été tué par la police. A chaque printemps, les tensions reviennent, et cela pousse beaucoup à vouloir immigrer. C’est un exil volontaire.</a:t>
            </a:r>
            <a:endParaRPr lang="en-US" dirty="0"/>
          </a:p>
        </p:txBody>
      </p:sp>
      <p:sp>
        <p:nvSpPr>
          <p:cNvPr id="4" name="Slide Number Placeholder 3"/>
          <p:cNvSpPr>
            <a:spLocks noGrp="1"/>
          </p:cNvSpPr>
          <p:nvPr>
            <p:ph type="sldNum" sz="quarter" idx="10"/>
          </p:nvPr>
        </p:nvSpPr>
        <p:spPr/>
        <p:txBody>
          <a:bodyPr/>
          <a:lstStyle/>
          <a:p>
            <a:fld id="{FDC3C68C-70D6-41DD-B3A5-5E228236CC1A}" type="slidenum">
              <a:rPr lang="en-US" smtClean="0"/>
              <a:pPr/>
              <a:t>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CA" dirty="0" smtClean="0"/>
              <a:t>Carl</a:t>
            </a:r>
            <a:r>
              <a:rPr lang="fr-CA" baseline="0" dirty="0" smtClean="0"/>
              <a:t> Jung, </a:t>
            </a:r>
            <a:r>
              <a:rPr lang="fr-CA" baseline="0" dirty="0" err="1" smtClean="0"/>
              <a:t>psychiâtre</a:t>
            </a:r>
            <a:r>
              <a:rPr lang="fr-CA" baseline="0" dirty="0" smtClean="0"/>
              <a:t> et fondateur de la psychologie analytique. Ce n’est pas la même chose que la </a:t>
            </a:r>
            <a:r>
              <a:rPr lang="fr-CA" baseline="0" dirty="0" err="1" smtClean="0"/>
              <a:t>psychoanalyse</a:t>
            </a:r>
            <a:r>
              <a:rPr lang="fr-CA" baseline="0" dirty="0" smtClean="0"/>
              <a:t> de Freud.</a:t>
            </a:r>
            <a:r>
              <a:rPr lang="en-US" sz="1200" b="0" i="0" kern="1200" dirty="0" smtClean="0">
                <a:solidFill>
                  <a:schemeClr val="tx1"/>
                </a:solidFill>
                <a:latin typeface="+mn-lt"/>
                <a:ea typeface="+mn-ea"/>
                <a:cs typeface="+mn-cs"/>
              </a:rPr>
              <a:t>  </a:t>
            </a:r>
            <a:r>
              <a:rPr lang="en-US" sz="1200" b="0" i="0" u="none" strike="noStrike" kern="1200" dirty="0" smtClean="0">
                <a:solidFill>
                  <a:schemeClr val="tx1"/>
                </a:solidFill>
                <a:latin typeface="+mn-lt"/>
                <a:ea typeface="+mn-ea"/>
                <a:cs typeface="+mn-cs"/>
                <a:hlinkClick r:id="rId3" tooltip="Depth psychology"/>
              </a:rPr>
              <a:t>Depth psychology</a:t>
            </a:r>
            <a:r>
              <a:rPr lang="en-US" sz="1200" b="0" i="0" kern="1200" dirty="0" smtClean="0">
                <a:solidFill>
                  <a:schemeClr val="tx1"/>
                </a:solidFill>
                <a:latin typeface="+mn-lt"/>
                <a:ea typeface="+mn-ea"/>
                <a:cs typeface="+mn-cs"/>
              </a:rPr>
              <a:t>, including </a:t>
            </a:r>
            <a:r>
              <a:rPr lang="en-US" sz="1200" b="0" i="0" u="none" strike="noStrike" kern="1200" dirty="0" smtClean="0">
                <a:solidFill>
                  <a:schemeClr val="tx1"/>
                </a:solidFill>
                <a:latin typeface="+mn-lt"/>
                <a:ea typeface="+mn-ea"/>
                <a:cs typeface="+mn-cs"/>
                <a:hlinkClick r:id="rId4" tooltip="Archetypal psychology"/>
              </a:rPr>
              <a:t>archetypal psychology</a:t>
            </a:r>
            <a:r>
              <a:rPr lang="en-US" sz="1200" b="0" i="0" kern="1200" dirty="0" smtClean="0">
                <a:solidFill>
                  <a:schemeClr val="tx1"/>
                </a:solidFill>
                <a:latin typeface="+mn-lt"/>
                <a:ea typeface="+mn-ea"/>
                <a:cs typeface="+mn-cs"/>
              </a:rPr>
              <a:t>, employs the model of the unconscious mind as the source of healing and development in an individual. Jung saw the psyche as mind, but also admits the mystery of soul, and used as empirical evidence, the practice of an accumulative </a:t>
            </a:r>
            <a:r>
              <a:rPr lang="en-US" sz="1200" b="0" i="0" u="none" strike="noStrike" kern="1200" dirty="0" smtClean="0">
                <a:solidFill>
                  <a:schemeClr val="tx1"/>
                </a:solidFill>
                <a:latin typeface="+mn-lt"/>
                <a:ea typeface="+mn-ea"/>
                <a:cs typeface="+mn-cs"/>
                <a:hlinkClick r:id="rId5" tooltip="Phenomenology (psychology)"/>
              </a:rPr>
              <a:t>phenomenology</a:t>
            </a:r>
            <a:r>
              <a:rPr lang="en-US" sz="1200" b="0" i="0" kern="1200" dirty="0" smtClean="0">
                <a:solidFill>
                  <a:schemeClr val="tx1"/>
                </a:solidFill>
                <a:latin typeface="+mn-lt"/>
                <a:ea typeface="+mn-ea"/>
                <a:cs typeface="+mn-cs"/>
              </a:rPr>
              <a:t> around the significance of dreams, archetypes and mythology.</a:t>
            </a:r>
            <a:endParaRPr lang="en-US" dirty="0"/>
          </a:p>
        </p:txBody>
      </p:sp>
      <p:sp>
        <p:nvSpPr>
          <p:cNvPr id="4" name="Slide Number Placeholder 3"/>
          <p:cNvSpPr>
            <a:spLocks noGrp="1"/>
          </p:cNvSpPr>
          <p:nvPr>
            <p:ph type="sldNum" sz="quarter" idx="10"/>
          </p:nvPr>
        </p:nvSpPr>
        <p:spPr/>
        <p:txBody>
          <a:bodyPr/>
          <a:lstStyle/>
          <a:p>
            <a:fld id="{FDC3C68C-70D6-41DD-B3A5-5E228236CC1A}" type="slidenum">
              <a:rPr lang="en-US" smtClean="0"/>
              <a:pPr/>
              <a:t>19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DA66CC5-C535-40F6-A7ED-126CA703DD9A}" type="datetimeFigureOut">
              <a:rPr lang="en-US" smtClean="0"/>
              <a:pPr/>
              <a:t>2/15/2011</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04413D8D-38A0-4B4C-9360-DDCC38F9BB79}"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DA66CC5-C535-40F6-A7ED-126CA703DD9A}" type="datetimeFigureOut">
              <a:rPr lang="en-US" smtClean="0"/>
              <a:pPr/>
              <a:t>2/15/2011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4413D8D-38A0-4B4C-9360-DDCC38F9BB7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DA66CC5-C535-40F6-A7ED-126CA703DD9A}" type="datetimeFigureOut">
              <a:rPr lang="en-US" smtClean="0"/>
              <a:pPr/>
              <a:t>2/15/2011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4413D8D-38A0-4B4C-9360-DDCC38F9BB7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DA66CC5-C535-40F6-A7ED-126CA703DD9A}" type="datetimeFigureOut">
              <a:rPr lang="en-US" smtClean="0"/>
              <a:pPr/>
              <a:t>2/15/2011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4413D8D-38A0-4B4C-9360-DDCC38F9BB7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DA66CC5-C535-40F6-A7ED-126CA703DD9A}" type="datetimeFigureOut">
              <a:rPr lang="en-US" smtClean="0"/>
              <a:pPr/>
              <a:t>2/15/2011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4413D8D-38A0-4B4C-9360-DDCC38F9BB79}"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DA66CC5-C535-40F6-A7ED-126CA703DD9A}" type="datetimeFigureOut">
              <a:rPr lang="en-US" smtClean="0"/>
              <a:pPr/>
              <a:t>2/15/2011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4413D8D-38A0-4B4C-9360-DDCC38F9BB7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DA66CC5-C535-40F6-A7ED-126CA703DD9A}" type="datetimeFigureOut">
              <a:rPr lang="en-US" smtClean="0"/>
              <a:pPr/>
              <a:t>2/15/2011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4413D8D-38A0-4B4C-9360-DDCC38F9BB7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DA66CC5-C535-40F6-A7ED-126CA703DD9A}" type="datetimeFigureOut">
              <a:rPr lang="en-US" smtClean="0"/>
              <a:pPr/>
              <a:t>2/15/2011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4413D8D-38A0-4B4C-9360-DDCC38F9BB7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DA66CC5-C535-40F6-A7ED-126CA703DD9A}" type="datetimeFigureOut">
              <a:rPr lang="en-US" smtClean="0"/>
              <a:pPr/>
              <a:t>2/15/2011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4413D8D-38A0-4B4C-9360-DDCC38F9BB79}"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DA66CC5-C535-40F6-A7ED-126CA703DD9A}" type="datetimeFigureOut">
              <a:rPr lang="en-US" smtClean="0"/>
              <a:pPr/>
              <a:t>2/15/2011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4413D8D-38A0-4B4C-9360-DDCC38F9BB7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DA66CC5-C535-40F6-A7ED-126CA703DD9A}" type="datetimeFigureOut">
              <a:rPr lang="en-US" smtClean="0"/>
              <a:pPr/>
              <a:t>2/15/2011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4413D8D-38A0-4B4C-9360-DDCC38F9BB79}"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DA66CC5-C535-40F6-A7ED-126CA703DD9A}" type="datetimeFigureOut">
              <a:rPr lang="en-US" smtClean="0"/>
              <a:pPr/>
              <a:t>2/15/2011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4413D8D-38A0-4B4C-9360-DDCC38F9BB79}"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7.xml.rels><?xml version="1.0" encoding="UTF-8" standalone="yes"?>
<Relationships xmlns="http://schemas.openxmlformats.org/package/2006/relationships"><Relationship Id="rId2" Type="http://schemas.openxmlformats.org/officeDocument/2006/relationships/hyperlink" Target="http://www.amazigh-montreal.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scribd.com/doc/24805433/TAMTAF" TargetMode="External"/><Relationship Id="rId2" Type="http://schemas.openxmlformats.org/officeDocument/2006/relationships/hyperlink" Target="http://www.youtube.com/watch?v=48_ux-87KEY"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youtube.com/watch?v=fg3L5tETroo"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87624" y="332656"/>
            <a:ext cx="8640960" cy="1472184"/>
          </a:xfrm>
        </p:spPr>
        <p:txBody>
          <a:bodyPr>
            <a:normAutofit/>
          </a:bodyPr>
          <a:lstStyle/>
          <a:p>
            <a:r>
              <a:rPr lang="en-US" dirty="0" smtClean="0"/>
              <a:t>Un </a:t>
            </a:r>
            <a:r>
              <a:rPr lang="en-US" dirty="0" err="1" smtClean="0"/>
              <a:t>poète</a:t>
            </a:r>
            <a:r>
              <a:rPr lang="en-US" dirty="0" smtClean="0"/>
              <a:t> </a:t>
            </a:r>
            <a:r>
              <a:rPr lang="en-US" dirty="0" err="1" smtClean="0"/>
              <a:t>canadien-kabyle</a:t>
            </a:r>
            <a:r>
              <a:rPr lang="fr-CA" dirty="0" smtClean="0"/>
              <a:t>: </a:t>
            </a:r>
            <a:br>
              <a:rPr lang="fr-CA" dirty="0" smtClean="0"/>
            </a:br>
            <a:r>
              <a:rPr lang="fr-CA" dirty="0" err="1" smtClean="0"/>
              <a:t>Belqasem</a:t>
            </a:r>
            <a:r>
              <a:rPr lang="fr-CA" dirty="0" smtClean="0"/>
              <a:t> </a:t>
            </a:r>
            <a:r>
              <a:rPr lang="fr-CA" dirty="0" err="1" smtClean="0"/>
              <a:t>Ihi</a:t>
            </a:r>
            <a:r>
              <a:rPr lang="fr-CA" sz="3600" dirty="0" err="1" smtClean="0"/>
              <a:t>ğ</a:t>
            </a:r>
            <a:r>
              <a:rPr lang="fr-CA" dirty="0" err="1" smtClean="0"/>
              <a:t>aten</a:t>
            </a:r>
            <a:endParaRPr lang="en-US" dirty="0"/>
          </a:p>
        </p:txBody>
      </p:sp>
      <p:sp>
        <p:nvSpPr>
          <p:cNvPr id="3" name="Subtitle 2"/>
          <p:cNvSpPr>
            <a:spLocks noGrp="1"/>
          </p:cNvSpPr>
          <p:nvPr>
            <p:ph type="subTitle" idx="1"/>
          </p:nvPr>
        </p:nvSpPr>
        <p:spPr/>
        <p:txBody>
          <a:bodyPr>
            <a:normAutofit fontScale="92500"/>
          </a:bodyPr>
          <a:lstStyle/>
          <a:p>
            <a:r>
              <a:rPr lang="fr-CA" i="1" dirty="0" smtClean="0"/>
              <a:t>FREN 2236 -La poésie française de Baudelaire au surréalisme </a:t>
            </a:r>
          </a:p>
          <a:p>
            <a:r>
              <a:rPr lang="fr-CA" dirty="0" smtClean="0"/>
              <a:t>Présenté à </a:t>
            </a:r>
            <a:r>
              <a:rPr lang="fr-CA" dirty="0" err="1" smtClean="0"/>
              <a:t>Dre</a:t>
            </a:r>
            <a:r>
              <a:rPr lang="fr-CA" dirty="0" smtClean="0"/>
              <a:t> Joëlle Papillon</a:t>
            </a:r>
          </a:p>
          <a:p>
            <a:r>
              <a:rPr lang="fr-CA" dirty="0" smtClean="0"/>
              <a:t>Sault Ste Marie, Le 17 février 2011</a:t>
            </a:r>
          </a:p>
          <a:p>
            <a:r>
              <a:rPr lang="fr-CA" dirty="0" smtClean="0"/>
              <a:t>Isabelle Michaud</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smtClean="0"/>
              <a:t>Rapprochements </a:t>
            </a:r>
            <a:r>
              <a:rPr lang="fr-CA" dirty="0" smtClean="0"/>
              <a:t>à Baudelaire</a:t>
            </a:r>
            <a:endParaRPr lang="en-US" dirty="0"/>
          </a:p>
        </p:txBody>
      </p:sp>
      <p:sp>
        <p:nvSpPr>
          <p:cNvPr id="3" name="Content Placeholder 2"/>
          <p:cNvSpPr>
            <a:spLocks noGrp="1"/>
          </p:cNvSpPr>
          <p:nvPr>
            <p:ph idx="1"/>
          </p:nvPr>
        </p:nvSpPr>
        <p:spPr/>
        <p:txBody>
          <a:bodyPr>
            <a:normAutofit/>
          </a:bodyPr>
          <a:lstStyle/>
          <a:p>
            <a:r>
              <a:rPr lang="fr-CA" i="1" dirty="0" smtClean="0"/>
              <a:t>Les Fleurs du Mal</a:t>
            </a:r>
            <a:r>
              <a:rPr lang="fr-CA" dirty="0" smtClean="0"/>
              <a:t> </a:t>
            </a:r>
            <a:r>
              <a:rPr lang="en-US" i="1" dirty="0" smtClean="0"/>
              <a:t>(sources)</a:t>
            </a:r>
          </a:p>
          <a:p>
            <a:r>
              <a:rPr lang="fr-CA" i="1" dirty="0" smtClean="0"/>
              <a:t>Les thèmes semblables à Baudelaire (la figure du poète, le rejet du poète par la société,  la mort)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CA" dirty="0" smtClean="0">
                <a:solidFill>
                  <a:schemeClr val="tx2"/>
                </a:solidFill>
              </a:rPr>
              <a:t>Les thèmes propres à </a:t>
            </a:r>
            <a:r>
              <a:rPr lang="fr-CA" dirty="0" err="1" smtClean="0">
                <a:solidFill>
                  <a:schemeClr val="tx2"/>
                </a:solidFill>
              </a:rPr>
              <a:t>Belqasem</a:t>
            </a:r>
            <a:r>
              <a:rPr lang="fr-CA" dirty="0" smtClean="0">
                <a:solidFill>
                  <a:schemeClr val="tx2"/>
                </a:solidFill>
              </a:rPr>
              <a:t> </a:t>
            </a:r>
            <a:r>
              <a:rPr lang="fr-CA" dirty="0" err="1" smtClean="0">
                <a:solidFill>
                  <a:schemeClr val="tx2"/>
                </a:solidFill>
              </a:rPr>
              <a:t>Ihi</a:t>
            </a:r>
            <a:r>
              <a:rPr lang="fr-CA" dirty="0" err="1" smtClean="0">
                <a:solidFill>
                  <a:schemeClr val="tx2"/>
                </a:solidFill>
                <a:latin typeface="Calibri"/>
                <a:cs typeface="Calibri"/>
              </a:rPr>
              <a:t>ğ</a:t>
            </a:r>
            <a:r>
              <a:rPr lang="fr-CA" dirty="0" err="1" smtClean="0">
                <a:solidFill>
                  <a:schemeClr val="tx2"/>
                </a:solidFill>
              </a:rPr>
              <a:t>aten</a:t>
            </a:r>
            <a:endParaRPr lang="en-US" dirty="0">
              <a:solidFill>
                <a:schemeClr val="tx2"/>
              </a:solidFill>
            </a:endParaRPr>
          </a:p>
        </p:txBody>
      </p:sp>
      <p:sp>
        <p:nvSpPr>
          <p:cNvPr id="3" name="Content Placeholder 2"/>
          <p:cNvSpPr>
            <a:spLocks noGrp="1"/>
          </p:cNvSpPr>
          <p:nvPr>
            <p:ph idx="1"/>
          </p:nvPr>
        </p:nvSpPr>
        <p:spPr/>
        <p:txBody>
          <a:bodyPr/>
          <a:lstStyle/>
          <a:p>
            <a:r>
              <a:rPr lang="fr-CA" dirty="0" smtClean="0"/>
              <a:t>Le nationalisme kabyle/l’oppression arabe</a:t>
            </a:r>
          </a:p>
          <a:p>
            <a:r>
              <a:rPr lang="fr-CA" dirty="0" smtClean="0"/>
              <a:t>La langue/le non-dit, les tabous</a:t>
            </a:r>
          </a:p>
          <a:p>
            <a:r>
              <a:rPr lang="fr-CA" dirty="0" smtClean="0"/>
              <a:t>L’exil  /les racines</a:t>
            </a:r>
          </a:p>
          <a:p>
            <a:r>
              <a:rPr lang="fr-CA" dirty="0" smtClean="0"/>
              <a:t>La montagne,  la nature algérienne</a:t>
            </a:r>
          </a:p>
          <a:p>
            <a:r>
              <a:rPr lang="fr-CA" dirty="0" smtClean="0"/>
              <a:t>Les conflits générationnels</a:t>
            </a:r>
          </a:p>
          <a:p>
            <a:r>
              <a:rPr lang="fr-CA" dirty="0" smtClean="0"/>
              <a:t>Lui et les autres</a:t>
            </a:r>
          </a:p>
          <a:p>
            <a:r>
              <a:rPr lang="fr-CA" dirty="0" smtClean="0"/>
              <a:t>La psychologie</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584" y="908720"/>
            <a:ext cx="8106104" cy="5616624"/>
          </a:xfrm>
        </p:spPr>
        <p:txBody>
          <a:bodyPr/>
          <a:lstStyle/>
          <a:p>
            <a:pPr algn="ctr">
              <a:buNone/>
            </a:pPr>
            <a:r>
              <a:rPr lang="fr-CA" dirty="0" smtClean="0"/>
              <a:t>La pourriture </a:t>
            </a:r>
          </a:p>
          <a:p>
            <a:pPr algn="ctr">
              <a:buNone/>
            </a:pPr>
            <a:endParaRPr lang="fr-CA" dirty="0" smtClean="0"/>
          </a:p>
          <a:p>
            <a:pPr algn="ctr">
              <a:buNone/>
            </a:pPr>
            <a:r>
              <a:rPr lang="fr-CA" sz="2000" dirty="0" smtClean="0"/>
              <a:t>Je sais que je mourrai ainsi</a:t>
            </a:r>
          </a:p>
          <a:p>
            <a:pPr algn="ctr">
              <a:buNone/>
            </a:pPr>
            <a:r>
              <a:rPr lang="fr-CA" sz="2000" dirty="0" smtClean="0"/>
              <a:t>Sans avoir tout dit</a:t>
            </a:r>
          </a:p>
          <a:p>
            <a:pPr algn="ctr">
              <a:buNone/>
            </a:pPr>
            <a:r>
              <a:rPr lang="fr-CA" sz="2000" dirty="0" smtClean="0"/>
              <a:t>Pour marquer la mémoire collective</a:t>
            </a:r>
            <a:r>
              <a:rPr lang="en-US" sz="2000" dirty="0" smtClean="0"/>
              <a:t>.</a:t>
            </a:r>
          </a:p>
          <a:p>
            <a:pPr algn="ctr">
              <a:buNone/>
            </a:pPr>
            <a:endParaRPr lang="en-US" sz="2000" dirty="0" smtClean="0"/>
          </a:p>
          <a:p>
            <a:pPr algn="ctr">
              <a:buNone/>
            </a:pPr>
            <a:r>
              <a:rPr lang="fr-CA" sz="2000" dirty="0" smtClean="0"/>
              <a:t>Les médisances des amateurs de l’écriture</a:t>
            </a:r>
          </a:p>
          <a:p>
            <a:pPr algn="ctr">
              <a:buNone/>
            </a:pPr>
            <a:r>
              <a:rPr lang="fr-CA" sz="2000" dirty="0" smtClean="0"/>
              <a:t>Qui ne sont ni discrets ni purs.</a:t>
            </a:r>
          </a:p>
          <a:p>
            <a:pPr algn="ctr">
              <a:buNone/>
            </a:pPr>
            <a:r>
              <a:rPr lang="fr-CA" sz="2000" dirty="0" smtClean="0"/>
              <a:t>Ils  ne cesseront point de me maudire !</a:t>
            </a:r>
          </a:p>
          <a:p>
            <a:pPr algn="ctr">
              <a:buNone/>
            </a:pPr>
            <a:endParaRPr lang="fr-CA" sz="2000" dirty="0" smtClean="0"/>
          </a:p>
          <a:p>
            <a:pPr algn="ctr">
              <a:buNone/>
            </a:pPr>
            <a:r>
              <a:rPr lang="fr-CA" sz="2000" dirty="0" smtClean="0"/>
              <a:t>Je deviendrai une pourriture</a:t>
            </a:r>
          </a:p>
          <a:p>
            <a:pPr algn="ctr">
              <a:buNone/>
            </a:pPr>
            <a:r>
              <a:rPr lang="fr-CA" sz="2000" dirty="0" smtClean="0"/>
              <a:t>Sans valeur sûre,</a:t>
            </a:r>
          </a:p>
          <a:p>
            <a:pPr algn="ctr">
              <a:buNone/>
            </a:pPr>
            <a:r>
              <a:rPr lang="fr-CA" sz="2000" dirty="0" smtClean="0"/>
              <a:t>En plus de leurs commérages que je dois subir.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CA" dirty="0" smtClean="0"/>
              <a:t>La pourriture</a:t>
            </a:r>
            <a:endParaRPr lang="en-US" dirty="0"/>
          </a:p>
        </p:txBody>
      </p:sp>
      <p:sp>
        <p:nvSpPr>
          <p:cNvPr id="3" name="Content Placeholder 2"/>
          <p:cNvSpPr>
            <a:spLocks noGrp="1"/>
          </p:cNvSpPr>
          <p:nvPr>
            <p:ph idx="1"/>
          </p:nvPr>
        </p:nvSpPr>
        <p:spPr/>
        <p:txBody>
          <a:bodyPr>
            <a:normAutofit/>
          </a:bodyPr>
          <a:lstStyle/>
          <a:p>
            <a:r>
              <a:rPr lang="fr-CA" dirty="0" err="1" smtClean="0">
                <a:solidFill>
                  <a:schemeClr val="tx2"/>
                </a:solidFill>
              </a:rPr>
              <a:t>Belqasem</a:t>
            </a:r>
            <a:r>
              <a:rPr lang="fr-CA" dirty="0" smtClean="0">
                <a:solidFill>
                  <a:schemeClr val="tx2"/>
                </a:solidFill>
              </a:rPr>
              <a:t> </a:t>
            </a:r>
            <a:r>
              <a:rPr lang="fr-CA" dirty="0" err="1" smtClean="0">
                <a:solidFill>
                  <a:schemeClr val="tx2"/>
                </a:solidFill>
              </a:rPr>
              <a:t>Ihi</a:t>
            </a:r>
            <a:r>
              <a:rPr lang="fr-CA" dirty="0" err="1" smtClean="0">
                <a:solidFill>
                  <a:schemeClr val="tx2"/>
                </a:solidFill>
                <a:latin typeface="Calibri"/>
                <a:cs typeface="Calibri"/>
              </a:rPr>
              <a:t>ğ</a:t>
            </a:r>
            <a:r>
              <a:rPr lang="fr-CA" dirty="0" err="1" smtClean="0">
                <a:solidFill>
                  <a:schemeClr val="tx2"/>
                </a:solidFill>
              </a:rPr>
              <a:t>aten</a:t>
            </a:r>
            <a:r>
              <a:rPr lang="fr-CA" dirty="0" smtClean="0">
                <a:solidFill>
                  <a:schemeClr val="tx2"/>
                </a:solidFill>
              </a:rPr>
              <a:t>: « La pourriture »</a:t>
            </a:r>
          </a:p>
          <a:p>
            <a:pPr>
              <a:buNone/>
            </a:pPr>
            <a:r>
              <a:rPr lang="fr-CA" dirty="0" smtClean="0">
                <a:solidFill>
                  <a:schemeClr val="tx2"/>
                </a:solidFill>
              </a:rPr>
              <a:t>	</a:t>
            </a:r>
            <a:r>
              <a:rPr lang="fr-CA" i="1" dirty="0" smtClean="0">
                <a:solidFill>
                  <a:schemeClr val="tx2"/>
                </a:solidFill>
              </a:rPr>
              <a:t>Les Fleurs du Mal:</a:t>
            </a:r>
            <a:endParaRPr lang="fr-CA" dirty="0" smtClean="0">
              <a:solidFill>
                <a:schemeClr val="tx2"/>
              </a:solidFill>
            </a:endParaRPr>
          </a:p>
          <a:p>
            <a:r>
              <a:rPr lang="fr-CA" u="sng" dirty="0" smtClean="0">
                <a:solidFill>
                  <a:schemeClr val="tx2"/>
                </a:solidFill>
              </a:rPr>
              <a:t>XXIX Une Charogne</a:t>
            </a:r>
            <a:r>
              <a:rPr lang="fr-CA" dirty="0" smtClean="0">
                <a:solidFill>
                  <a:schemeClr val="tx2"/>
                </a:solidFill>
              </a:rPr>
              <a:t> : «Le soleil rayonnait sur cette pourriture,  (9)»</a:t>
            </a:r>
          </a:p>
          <a:p>
            <a:r>
              <a:rPr lang="fr-CA" u="sng" dirty="0" smtClean="0">
                <a:solidFill>
                  <a:schemeClr val="tx2"/>
                </a:solidFill>
              </a:rPr>
              <a:t>XLVI  L’Aube spirituelle:</a:t>
            </a:r>
            <a:r>
              <a:rPr lang="fr-CA" dirty="0" smtClean="0">
                <a:solidFill>
                  <a:schemeClr val="tx2"/>
                </a:solidFill>
              </a:rPr>
              <a:t> « Sur les débris fumeux des stupides orgies (9)»</a:t>
            </a:r>
            <a:endParaRPr lang="fr-CA" u="sng" dirty="0" smtClean="0">
              <a:solidFill>
                <a:schemeClr val="tx2"/>
              </a:solidFill>
            </a:endParaRPr>
          </a:p>
          <a:p>
            <a:r>
              <a:rPr lang="fr-CA" u="sng" dirty="0" smtClean="0">
                <a:solidFill>
                  <a:schemeClr val="tx2"/>
                </a:solidFill>
              </a:rPr>
              <a:t>XLVIII Le Flacon:</a:t>
            </a:r>
            <a:r>
              <a:rPr lang="fr-CA" dirty="0" smtClean="0">
                <a:solidFill>
                  <a:schemeClr val="tx2"/>
                </a:solidFill>
              </a:rPr>
              <a:t> « Je serai ton </a:t>
            </a:r>
            <a:r>
              <a:rPr lang="fr-CA" dirty="0" err="1" smtClean="0">
                <a:solidFill>
                  <a:schemeClr val="tx2"/>
                </a:solidFill>
              </a:rPr>
              <a:t>cerceuil</a:t>
            </a:r>
            <a:r>
              <a:rPr lang="fr-CA" dirty="0" smtClean="0">
                <a:solidFill>
                  <a:schemeClr val="tx2"/>
                </a:solidFill>
              </a:rPr>
              <a:t>, aimable pestilence! (25) »</a:t>
            </a:r>
            <a:endParaRPr lang="fr-CA" u="sng" dirty="0" smtClean="0">
              <a:solidFill>
                <a:schemeClr val="tx2"/>
              </a:solidFill>
            </a:endParaRP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smtClean="0"/>
              <a:t>La mort</a:t>
            </a:r>
            <a:endParaRPr lang="en-US" dirty="0"/>
          </a:p>
        </p:txBody>
      </p:sp>
      <p:sp>
        <p:nvSpPr>
          <p:cNvPr id="3" name="Content Placeholder 2"/>
          <p:cNvSpPr>
            <a:spLocks noGrp="1"/>
          </p:cNvSpPr>
          <p:nvPr>
            <p:ph idx="1"/>
          </p:nvPr>
        </p:nvSpPr>
        <p:spPr/>
        <p:txBody>
          <a:bodyPr>
            <a:normAutofit/>
          </a:bodyPr>
          <a:lstStyle/>
          <a:p>
            <a:r>
              <a:rPr lang="fr-CA" dirty="0" err="1" smtClean="0">
                <a:solidFill>
                  <a:schemeClr val="tx2"/>
                </a:solidFill>
              </a:rPr>
              <a:t>Belqasem</a:t>
            </a:r>
            <a:r>
              <a:rPr lang="fr-CA" dirty="0" smtClean="0">
                <a:solidFill>
                  <a:schemeClr val="tx2"/>
                </a:solidFill>
              </a:rPr>
              <a:t> </a:t>
            </a:r>
            <a:r>
              <a:rPr lang="fr-CA" dirty="0" err="1" smtClean="0">
                <a:solidFill>
                  <a:schemeClr val="tx2"/>
                </a:solidFill>
              </a:rPr>
              <a:t>Ihi</a:t>
            </a:r>
            <a:r>
              <a:rPr lang="fr-CA" dirty="0" err="1" smtClean="0">
                <a:solidFill>
                  <a:schemeClr val="tx2"/>
                </a:solidFill>
                <a:latin typeface="Calibri"/>
                <a:cs typeface="Calibri"/>
              </a:rPr>
              <a:t>ğ</a:t>
            </a:r>
            <a:r>
              <a:rPr lang="fr-CA" dirty="0" err="1" smtClean="0">
                <a:solidFill>
                  <a:schemeClr val="tx2"/>
                </a:solidFill>
              </a:rPr>
              <a:t>aten</a:t>
            </a:r>
            <a:r>
              <a:rPr lang="fr-CA" dirty="0" smtClean="0">
                <a:solidFill>
                  <a:schemeClr val="tx2"/>
                </a:solidFill>
              </a:rPr>
              <a:t> : « Je sais que je mourrai ainsi » </a:t>
            </a:r>
          </a:p>
          <a:p>
            <a:r>
              <a:rPr lang="fr-CA" dirty="0" smtClean="0">
                <a:solidFill>
                  <a:schemeClr val="tx2"/>
                </a:solidFill>
              </a:rPr>
              <a:t>En plus de tous les poèmes contenant les champs lexicaux reliés à la mort, aux tombeaux, </a:t>
            </a:r>
            <a:r>
              <a:rPr lang="fr-CA" dirty="0" err="1" smtClean="0">
                <a:solidFill>
                  <a:schemeClr val="tx2"/>
                </a:solidFill>
              </a:rPr>
              <a:t>etc</a:t>
            </a:r>
            <a:r>
              <a:rPr lang="fr-CA" dirty="0" smtClean="0">
                <a:solidFill>
                  <a:schemeClr val="tx2"/>
                </a:solidFill>
              </a:rPr>
              <a:t>…</a:t>
            </a:r>
          </a:p>
          <a:p>
            <a:r>
              <a:rPr lang="fr-CA" dirty="0" smtClean="0">
                <a:solidFill>
                  <a:schemeClr val="tx2"/>
                </a:solidFill>
              </a:rPr>
              <a:t>Baudelaire a écrit une section intitulée </a:t>
            </a:r>
            <a:r>
              <a:rPr lang="fr-CA" i="1" dirty="0" smtClean="0">
                <a:solidFill>
                  <a:schemeClr val="tx2"/>
                </a:solidFill>
              </a:rPr>
              <a:t>La Mort </a:t>
            </a:r>
            <a:r>
              <a:rPr lang="fr-CA" dirty="0" smtClean="0">
                <a:solidFill>
                  <a:schemeClr val="tx2"/>
                </a:solidFill>
              </a:rPr>
              <a:t>(</a:t>
            </a:r>
            <a:r>
              <a:rPr lang="fr-CA" dirty="0" smtClean="0">
                <a:solidFill>
                  <a:schemeClr val="tx2"/>
                </a:solidFill>
              </a:rPr>
              <a:t>CXXI </a:t>
            </a:r>
            <a:r>
              <a:rPr lang="fr-CA" dirty="0" smtClean="0">
                <a:solidFill>
                  <a:schemeClr val="tx2"/>
                </a:solidFill>
              </a:rPr>
              <a:t>–</a:t>
            </a:r>
            <a:r>
              <a:rPr lang="fr-CA" dirty="0" smtClean="0">
                <a:solidFill>
                  <a:schemeClr val="tx2"/>
                </a:solidFill>
              </a:rPr>
              <a:t>CXXVI)</a:t>
            </a:r>
            <a:endParaRPr lang="fr-CA" dirty="0" smtClean="0">
              <a:solidFill>
                <a:schemeClr val="tx2"/>
              </a:solidFill>
            </a:endParaRPr>
          </a:p>
          <a:p>
            <a:r>
              <a:rPr lang="fr-CA" u="sng" dirty="0" smtClean="0">
                <a:solidFill>
                  <a:schemeClr val="tx2"/>
                </a:solidFill>
              </a:rPr>
              <a:t>Le rêve d’un curieux</a:t>
            </a:r>
            <a:r>
              <a:rPr lang="fr-CA" dirty="0" smtClean="0">
                <a:solidFill>
                  <a:schemeClr val="tx2"/>
                </a:solidFill>
              </a:rPr>
              <a:t> p.167 :      « J’allais mourir.. (3)» « J’étais mort…(12) » </a:t>
            </a:r>
          </a:p>
          <a:p>
            <a:pPr>
              <a:buNone/>
            </a:pPr>
            <a:endParaRPr lang="fr-CA"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smtClean="0"/>
              <a:t>Le rejet du poète</a:t>
            </a:r>
            <a:endParaRPr lang="en-US" dirty="0"/>
          </a:p>
        </p:txBody>
      </p:sp>
      <p:sp>
        <p:nvSpPr>
          <p:cNvPr id="3" name="Content Placeholder 2"/>
          <p:cNvSpPr>
            <a:spLocks noGrp="1"/>
          </p:cNvSpPr>
          <p:nvPr>
            <p:ph idx="1"/>
          </p:nvPr>
        </p:nvSpPr>
        <p:spPr/>
        <p:txBody>
          <a:bodyPr/>
          <a:lstStyle/>
          <a:p>
            <a:r>
              <a:rPr lang="fr-CA" dirty="0" err="1" smtClean="0">
                <a:solidFill>
                  <a:schemeClr val="tx2"/>
                </a:solidFill>
              </a:rPr>
              <a:t>Belqasem</a:t>
            </a:r>
            <a:r>
              <a:rPr lang="fr-CA" dirty="0" smtClean="0">
                <a:solidFill>
                  <a:schemeClr val="tx2"/>
                </a:solidFill>
              </a:rPr>
              <a:t> </a:t>
            </a:r>
            <a:r>
              <a:rPr lang="fr-CA" dirty="0" err="1" smtClean="0">
                <a:solidFill>
                  <a:schemeClr val="tx2"/>
                </a:solidFill>
              </a:rPr>
              <a:t>Ihi</a:t>
            </a:r>
            <a:r>
              <a:rPr lang="fr-CA" dirty="0" err="1" smtClean="0">
                <a:solidFill>
                  <a:schemeClr val="tx2"/>
                </a:solidFill>
                <a:latin typeface="Calibri"/>
                <a:cs typeface="Calibri"/>
              </a:rPr>
              <a:t>ğ</a:t>
            </a:r>
            <a:r>
              <a:rPr lang="fr-CA" dirty="0" err="1" smtClean="0">
                <a:solidFill>
                  <a:schemeClr val="tx2"/>
                </a:solidFill>
              </a:rPr>
              <a:t>aten</a:t>
            </a:r>
            <a:r>
              <a:rPr lang="fr-CA" dirty="0" smtClean="0">
                <a:solidFill>
                  <a:schemeClr val="tx2"/>
                </a:solidFill>
              </a:rPr>
              <a:t> :  « Les médisances des amateurs de l’écriture » « …commérages que je dois subir.»</a:t>
            </a:r>
          </a:p>
          <a:p>
            <a:r>
              <a:rPr lang="fr-CA" u="sng" dirty="0" smtClean="0">
                <a:solidFill>
                  <a:schemeClr val="tx2"/>
                </a:solidFill>
              </a:rPr>
              <a:t>L’Albatros</a:t>
            </a:r>
            <a:r>
              <a:rPr lang="fr-CA" dirty="0" smtClean="0">
                <a:solidFill>
                  <a:schemeClr val="tx2"/>
                </a:solidFill>
              </a:rPr>
              <a:t> et les images des marins qui torturent le ‘Prince des nuées.’</a:t>
            </a:r>
          </a:p>
          <a:p>
            <a:r>
              <a:rPr lang="fr-CA" dirty="0" smtClean="0">
                <a:solidFill>
                  <a:schemeClr val="tx2"/>
                </a:solidFill>
              </a:rPr>
              <a:t>La mère dans </a:t>
            </a:r>
            <a:r>
              <a:rPr lang="fr-CA" u="sng" dirty="0" smtClean="0">
                <a:solidFill>
                  <a:schemeClr val="tx2"/>
                </a:solidFill>
              </a:rPr>
              <a:t>Bénédiction </a:t>
            </a:r>
            <a:r>
              <a:rPr lang="fr-CA" dirty="0" smtClean="0">
                <a:solidFill>
                  <a:schemeClr val="tx2"/>
                </a:solidFill>
              </a:rPr>
              <a:t>qui maudit son enfant.</a:t>
            </a:r>
            <a:endParaRPr lang="en-US" dirty="0">
              <a:solidFill>
                <a:schemeClr val="tx2"/>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smtClean="0"/>
              <a:t>Le </a:t>
            </a:r>
            <a:r>
              <a:rPr lang="fr-CA" dirty="0" smtClean="0"/>
              <a:t>rythme des rimes</a:t>
            </a:r>
            <a:endParaRPr lang="en-US" dirty="0"/>
          </a:p>
        </p:txBody>
      </p:sp>
      <p:sp>
        <p:nvSpPr>
          <p:cNvPr id="3" name="Content Placeholder 2"/>
          <p:cNvSpPr>
            <a:spLocks noGrp="1"/>
          </p:cNvSpPr>
          <p:nvPr>
            <p:ph idx="1"/>
          </p:nvPr>
        </p:nvSpPr>
        <p:spPr/>
        <p:txBody>
          <a:bodyPr>
            <a:normAutofit fontScale="92500" lnSpcReduction="10000"/>
          </a:bodyPr>
          <a:lstStyle/>
          <a:p>
            <a:r>
              <a:rPr lang="fr-CA" dirty="0" smtClean="0"/>
              <a:t>1, 2, 3 – 1, 2, 3 – 1, 2, 3</a:t>
            </a:r>
          </a:p>
          <a:p>
            <a:r>
              <a:rPr lang="fr-CA" dirty="0" smtClean="0"/>
              <a:t>Les sons finals du poème amazigh </a:t>
            </a:r>
            <a:endParaRPr lang="fr-CA" dirty="0" smtClean="0"/>
          </a:p>
          <a:p>
            <a:r>
              <a:rPr lang="fr-CA" dirty="0" smtClean="0"/>
              <a:t>(</a:t>
            </a:r>
            <a:r>
              <a:rPr lang="fr-CA" dirty="0" smtClean="0"/>
              <a:t>a, a, </a:t>
            </a:r>
            <a:r>
              <a:rPr lang="fr-CA" dirty="0" smtClean="0"/>
              <a:t>un / a</a:t>
            </a:r>
            <a:r>
              <a:rPr lang="fr-CA" dirty="0" smtClean="0"/>
              <a:t>, a, </a:t>
            </a:r>
            <a:r>
              <a:rPr lang="fr-CA" dirty="0" smtClean="0"/>
              <a:t>un / a</a:t>
            </a:r>
            <a:r>
              <a:rPr lang="fr-CA" dirty="0" smtClean="0"/>
              <a:t>, a, un )</a:t>
            </a:r>
          </a:p>
          <a:p>
            <a:r>
              <a:rPr lang="fr-CA" dirty="0" smtClean="0"/>
              <a:t>Les </a:t>
            </a:r>
            <a:r>
              <a:rPr lang="fr-CA" dirty="0" smtClean="0"/>
              <a:t>sons </a:t>
            </a:r>
            <a:r>
              <a:rPr lang="fr-CA" dirty="0" smtClean="0"/>
              <a:t>finals de la traduction ( i, i, ive </a:t>
            </a:r>
            <a:r>
              <a:rPr lang="fr-CA" dirty="0" smtClean="0"/>
              <a:t>/ </a:t>
            </a:r>
            <a:r>
              <a:rPr lang="fr-CA" dirty="0" err="1" smtClean="0"/>
              <a:t>ur</a:t>
            </a:r>
            <a:r>
              <a:rPr lang="fr-CA" dirty="0" smtClean="0"/>
              <a:t>, </a:t>
            </a:r>
            <a:r>
              <a:rPr lang="fr-CA" dirty="0" err="1" smtClean="0"/>
              <a:t>ur</a:t>
            </a:r>
            <a:r>
              <a:rPr lang="fr-CA" dirty="0" smtClean="0"/>
              <a:t>, </a:t>
            </a:r>
            <a:r>
              <a:rPr lang="fr-CA" dirty="0" err="1" smtClean="0"/>
              <a:t>ir</a:t>
            </a:r>
            <a:r>
              <a:rPr lang="fr-CA" dirty="0" smtClean="0"/>
              <a:t>/ </a:t>
            </a:r>
            <a:r>
              <a:rPr lang="fr-CA" dirty="0" err="1" smtClean="0"/>
              <a:t>ur</a:t>
            </a:r>
            <a:r>
              <a:rPr lang="fr-CA" dirty="0" smtClean="0"/>
              <a:t>, </a:t>
            </a:r>
            <a:r>
              <a:rPr lang="fr-CA" dirty="0" err="1" smtClean="0"/>
              <a:t>ur</a:t>
            </a:r>
            <a:r>
              <a:rPr lang="fr-CA" dirty="0" smtClean="0"/>
              <a:t>, </a:t>
            </a:r>
            <a:r>
              <a:rPr lang="fr-CA" dirty="0" err="1" smtClean="0"/>
              <a:t>ir</a:t>
            </a:r>
            <a:r>
              <a:rPr lang="fr-CA" dirty="0" smtClean="0"/>
              <a:t>)</a:t>
            </a:r>
          </a:p>
          <a:p>
            <a:r>
              <a:rPr lang="fr-CA" dirty="0" smtClean="0"/>
              <a:t>La répétition de ces rimes, donnent un rythme un peu comme une valse aux poèmes.</a:t>
            </a:r>
          </a:p>
          <a:p>
            <a:r>
              <a:rPr lang="fr-CA" dirty="0" smtClean="0"/>
              <a:t>C’est la forme traditionnelle, c’est facile </a:t>
            </a:r>
            <a:r>
              <a:rPr lang="fr-CA" dirty="0" smtClean="0"/>
              <a:t>de s’en</a:t>
            </a:r>
            <a:r>
              <a:rPr lang="fr-CA" dirty="0" smtClean="0"/>
              <a:t> </a:t>
            </a:r>
            <a:r>
              <a:rPr lang="fr-CA" dirty="0" smtClean="0"/>
              <a:t>souvenir… ( </a:t>
            </a:r>
            <a:r>
              <a:rPr lang="fr-CA" i="1" dirty="0" err="1" smtClean="0"/>
              <a:t>Francisae</a:t>
            </a:r>
            <a:r>
              <a:rPr lang="fr-CA" i="1" dirty="0" smtClean="0"/>
              <a:t> </a:t>
            </a:r>
            <a:r>
              <a:rPr lang="fr-CA" i="1" dirty="0" err="1" smtClean="0"/>
              <a:t>mae</a:t>
            </a:r>
            <a:r>
              <a:rPr lang="fr-CA" i="1" dirty="0" smtClean="0"/>
              <a:t> laudes</a:t>
            </a:r>
            <a:r>
              <a:rPr lang="fr-CA" dirty="0" smtClean="0"/>
              <a:t>, p.93)</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CA" dirty="0" smtClean="0"/>
              <a:t>C</a:t>
            </a:r>
            <a:r>
              <a:rPr lang="fr-CA" dirty="0" smtClean="0"/>
              <a:t>hamps lexical de </a:t>
            </a:r>
            <a:r>
              <a:rPr lang="fr-CA" dirty="0" smtClean="0"/>
              <a:t>l’inutilit</a:t>
            </a:r>
            <a:r>
              <a:rPr lang="fr-CA" dirty="0" smtClean="0"/>
              <a:t>é </a:t>
            </a:r>
            <a:endParaRPr lang="en-US" dirty="0"/>
          </a:p>
        </p:txBody>
      </p:sp>
      <p:sp>
        <p:nvSpPr>
          <p:cNvPr id="3" name="Content Placeholder 2"/>
          <p:cNvSpPr>
            <a:spLocks noGrp="1"/>
          </p:cNvSpPr>
          <p:nvPr>
            <p:ph idx="1"/>
          </p:nvPr>
        </p:nvSpPr>
        <p:spPr/>
        <p:txBody>
          <a:bodyPr>
            <a:normAutofit/>
          </a:bodyPr>
          <a:lstStyle/>
          <a:p>
            <a:r>
              <a:rPr lang="fr-CA" i="1" dirty="0" smtClean="0"/>
              <a:t>Je mourrai sans avoir tout dit</a:t>
            </a:r>
          </a:p>
          <a:p>
            <a:r>
              <a:rPr lang="fr-CA" i="1" dirty="0" smtClean="0"/>
              <a:t>u</a:t>
            </a:r>
            <a:r>
              <a:rPr lang="fr-CA" i="1" dirty="0" smtClean="0"/>
              <a:t>ne pourriture</a:t>
            </a:r>
          </a:p>
          <a:p>
            <a:r>
              <a:rPr lang="fr-CA" i="1" dirty="0" smtClean="0"/>
              <a:t>Sans valeur sûre</a:t>
            </a:r>
          </a:p>
          <a:p>
            <a:pPr>
              <a:buNone/>
            </a:pPr>
            <a:endParaRPr lang="fr-CA"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smtClean="0"/>
              <a:t>De la destinée</a:t>
            </a:r>
            <a:endParaRPr lang="en-US" dirty="0"/>
          </a:p>
        </p:txBody>
      </p:sp>
      <p:sp>
        <p:nvSpPr>
          <p:cNvPr id="3" name="Content Placeholder 2"/>
          <p:cNvSpPr>
            <a:spLocks noGrp="1"/>
          </p:cNvSpPr>
          <p:nvPr>
            <p:ph idx="1"/>
          </p:nvPr>
        </p:nvSpPr>
        <p:spPr/>
        <p:txBody>
          <a:bodyPr/>
          <a:lstStyle/>
          <a:p>
            <a:r>
              <a:rPr lang="fr-CA" i="1" dirty="0" smtClean="0"/>
              <a:t>Je sais que je mourrai </a:t>
            </a:r>
            <a:r>
              <a:rPr lang="fr-CA" dirty="0" smtClean="0"/>
              <a:t>(il ne peut pas échapper à sa destinée, il utilise le futur simple)</a:t>
            </a:r>
          </a:p>
          <a:p>
            <a:r>
              <a:rPr lang="fr-CA" i="1" dirty="0" smtClean="0"/>
              <a:t>Ils ne cesseront point de me maudire </a:t>
            </a:r>
          </a:p>
          <a:p>
            <a:r>
              <a:rPr lang="fr-CA" i="1" dirty="0" smtClean="0"/>
              <a:t>Je deviendrai une pourriture </a:t>
            </a:r>
            <a:r>
              <a:rPr lang="fr-CA" dirty="0" smtClean="0"/>
              <a:t>(encore le futur simple)</a:t>
            </a:r>
          </a:p>
          <a:p>
            <a:r>
              <a:rPr lang="fr-CA" dirty="0" smtClean="0"/>
              <a:t>….</a:t>
            </a:r>
            <a:r>
              <a:rPr lang="fr-CA" i="1" dirty="0" smtClean="0"/>
              <a:t>je dois subir! </a:t>
            </a:r>
            <a:r>
              <a:rPr lang="fr-CA" dirty="0" smtClean="0"/>
              <a:t>(Il n’a pas le choix)</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CA" dirty="0" smtClean="0"/>
              <a:t>La psychologie sociale: </a:t>
            </a:r>
            <a:r>
              <a:rPr lang="fr-CA" b="1" dirty="0" smtClean="0"/>
              <a:t>lui</a:t>
            </a:r>
            <a:r>
              <a:rPr lang="fr-CA" dirty="0" smtClean="0"/>
              <a:t> par rapport </a:t>
            </a:r>
            <a:r>
              <a:rPr lang="fr-CA" b="1" dirty="0" smtClean="0"/>
              <a:t>aux autres</a:t>
            </a:r>
            <a:endParaRPr lang="en-US" b="1" dirty="0"/>
          </a:p>
        </p:txBody>
      </p:sp>
      <p:sp>
        <p:nvSpPr>
          <p:cNvPr id="3" name="Content Placeholder 2"/>
          <p:cNvSpPr>
            <a:spLocks noGrp="1"/>
          </p:cNvSpPr>
          <p:nvPr>
            <p:ph idx="1"/>
          </p:nvPr>
        </p:nvSpPr>
        <p:spPr>
          <a:xfrm>
            <a:off x="1043608" y="1447800"/>
            <a:ext cx="7890080" cy="5005536"/>
          </a:xfrm>
        </p:spPr>
        <p:txBody>
          <a:bodyPr>
            <a:normAutofit lnSpcReduction="10000"/>
          </a:bodyPr>
          <a:lstStyle/>
          <a:p>
            <a:r>
              <a:rPr lang="fr-CA" dirty="0" smtClean="0"/>
              <a:t>Le contraste entre « je » et du « ils »/« leurs »</a:t>
            </a:r>
          </a:p>
          <a:p>
            <a:r>
              <a:rPr lang="fr-CA" dirty="0" smtClean="0"/>
              <a:t>Il fait face aux </a:t>
            </a:r>
            <a:r>
              <a:rPr lang="fr-CA" i="1" dirty="0" smtClean="0"/>
              <a:t>amateurs de </a:t>
            </a:r>
            <a:r>
              <a:rPr lang="fr-CA" i="1" dirty="0" smtClean="0"/>
              <a:t>l’écriture </a:t>
            </a:r>
            <a:endParaRPr lang="fr-CA" i="1" dirty="0" smtClean="0"/>
          </a:p>
          <a:p>
            <a:r>
              <a:rPr lang="fr-CA" dirty="0" smtClean="0"/>
              <a:t>Il subit les commérages des autres</a:t>
            </a:r>
          </a:p>
          <a:p>
            <a:r>
              <a:rPr lang="fr-CA" dirty="0" smtClean="0"/>
              <a:t>La référence à « l’inconscient collectif » de Carl Jung(1875-1961) qui a parlé de cette caractéristique immuable de la société, comme </a:t>
            </a:r>
            <a:r>
              <a:rPr lang="fr-CA" dirty="0" smtClean="0"/>
              <a:t>la </a:t>
            </a:r>
            <a:r>
              <a:rPr lang="fr-CA" i="1" dirty="0" smtClean="0"/>
              <a:t>pensée</a:t>
            </a:r>
            <a:r>
              <a:rPr lang="fr-CA" dirty="0" smtClean="0"/>
              <a:t> d’une </a:t>
            </a:r>
            <a:r>
              <a:rPr lang="fr-CA" dirty="0" smtClean="0"/>
              <a:t>société. </a:t>
            </a:r>
          </a:p>
          <a:p>
            <a:r>
              <a:rPr lang="fr-CA" dirty="0" smtClean="0"/>
              <a:t>Donc, on ressent qu’il se sent ostracisé de la société et qu’il se sent seul et rejeté.</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smtClean="0"/>
              <a:t>Le Maghreb</a:t>
            </a:r>
            <a:endParaRPr lang="en-US" dirty="0"/>
          </a:p>
        </p:txBody>
      </p:sp>
      <p:pic>
        <p:nvPicPr>
          <p:cNvPr id="4" name="Content Placeholder 3" descr="qi10maghreb.jpg"/>
          <p:cNvPicPr>
            <a:picLocks noGrp="1" noChangeAspect="1"/>
          </p:cNvPicPr>
          <p:nvPr>
            <p:ph idx="1"/>
          </p:nvPr>
        </p:nvPicPr>
        <p:blipFill>
          <a:blip r:embed="rId2" cstate="print"/>
          <a:stretch>
            <a:fillRect/>
          </a:stretch>
        </p:blipFill>
        <p:spPr>
          <a:xfrm>
            <a:off x="2385533" y="1447800"/>
            <a:ext cx="5598484" cy="4800600"/>
          </a:xfrm>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err="1" smtClean="0"/>
              <a:t>Memento</a:t>
            </a:r>
            <a:r>
              <a:rPr lang="fr-CA" dirty="0" smtClean="0"/>
              <a:t> </a:t>
            </a:r>
            <a:r>
              <a:rPr lang="fr-CA" dirty="0" err="1" smtClean="0"/>
              <a:t>Mori</a:t>
            </a:r>
            <a:endParaRPr lang="en-US" dirty="0"/>
          </a:p>
        </p:txBody>
      </p:sp>
      <p:sp>
        <p:nvSpPr>
          <p:cNvPr id="4" name="Rectangle 3"/>
          <p:cNvSpPr/>
          <p:nvPr/>
        </p:nvSpPr>
        <p:spPr>
          <a:xfrm>
            <a:off x="1547664" y="1916832"/>
            <a:ext cx="7344816" cy="923330"/>
          </a:xfrm>
          <a:prstGeom prst="rect">
            <a:avLst/>
          </a:prstGeom>
        </p:spPr>
        <p:txBody>
          <a:bodyPr wrap="square">
            <a:spAutoFit/>
          </a:bodyPr>
          <a:lstStyle/>
          <a:p>
            <a:r>
              <a:rPr lang="fr-CA" dirty="0" err="1" smtClean="0"/>
              <a:t>Ihi</a:t>
            </a:r>
            <a:r>
              <a:rPr lang="fr-CA" dirty="0" err="1" smtClean="0">
                <a:latin typeface="Calibri"/>
                <a:cs typeface="Calibri"/>
              </a:rPr>
              <a:t>ğ</a:t>
            </a:r>
            <a:r>
              <a:rPr lang="fr-CA" dirty="0" err="1" smtClean="0"/>
              <a:t>aten</a:t>
            </a:r>
            <a:r>
              <a:rPr lang="fr-CA" dirty="0" smtClean="0"/>
              <a:t> craint de mourir sans pouvoir laisser sa trace. C’est le </a:t>
            </a:r>
            <a:r>
              <a:rPr lang="fr-CA" i="1" dirty="0" err="1" smtClean="0"/>
              <a:t>Memento</a:t>
            </a:r>
            <a:r>
              <a:rPr lang="fr-CA" i="1" dirty="0" smtClean="0"/>
              <a:t> </a:t>
            </a:r>
            <a:r>
              <a:rPr lang="fr-CA" i="1" dirty="0" err="1" smtClean="0"/>
              <a:t>Mori</a:t>
            </a:r>
            <a:r>
              <a:rPr lang="fr-CA" i="1" dirty="0" smtClean="0"/>
              <a:t> </a:t>
            </a:r>
            <a:r>
              <a:rPr lang="fr-CA" dirty="0" smtClean="0"/>
              <a:t> des artistes qui nous rappellent toujours notre mortalité, notre aspect fragile devant la mort.  </a:t>
            </a:r>
            <a:endParaRPr lang="en-US" dirty="0"/>
          </a:p>
        </p:txBody>
      </p:sp>
      <p:pic>
        <p:nvPicPr>
          <p:cNvPr id="5" name="Picture 4" descr="Champaigne_Vanite-50042 (1).jpg"/>
          <p:cNvPicPr>
            <a:picLocks noChangeAspect="1"/>
          </p:cNvPicPr>
          <p:nvPr/>
        </p:nvPicPr>
        <p:blipFill>
          <a:blip r:embed="rId2" cstate="print"/>
          <a:stretch>
            <a:fillRect/>
          </a:stretch>
        </p:blipFill>
        <p:spPr>
          <a:xfrm>
            <a:off x="4427984" y="3501008"/>
            <a:ext cx="3895725" cy="299085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fr-CA" dirty="0" smtClean="0"/>
              <a:t>Mais…..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35608" y="274320"/>
            <a:ext cx="7498080" cy="6583680"/>
          </a:xfrm>
        </p:spPr>
        <p:txBody>
          <a:bodyPr>
            <a:normAutofit/>
          </a:bodyPr>
          <a:lstStyle/>
          <a:p>
            <a:pPr algn="ctr"/>
            <a:r>
              <a:rPr lang="fr-CA" sz="2400" dirty="0" smtClean="0"/>
              <a:t>L’homme vilain</a:t>
            </a:r>
            <a:br>
              <a:rPr lang="fr-CA" sz="2400" dirty="0" smtClean="0"/>
            </a:br>
            <a:r>
              <a:rPr lang="fr-CA" sz="2400" dirty="0" smtClean="0"/>
              <a:t/>
            </a:r>
            <a:br>
              <a:rPr lang="fr-CA" sz="2400" dirty="0" smtClean="0"/>
            </a:br>
            <a:r>
              <a:rPr lang="fr-CA" sz="2400" dirty="0" smtClean="0">
                <a:effectLst/>
              </a:rPr>
              <a:t>La tragédie est désagréable,</a:t>
            </a:r>
            <a:br>
              <a:rPr lang="fr-CA" sz="2400" dirty="0" smtClean="0">
                <a:effectLst/>
              </a:rPr>
            </a:br>
            <a:r>
              <a:rPr lang="fr-CA" sz="2400" dirty="0" smtClean="0">
                <a:effectLst/>
              </a:rPr>
              <a:t>Tantôt  câline tantôt impitoyable, </a:t>
            </a:r>
            <a:br>
              <a:rPr lang="fr-CA" sz="2400" dirty="0" smtClean="0">
                <a:effectLst/>
              </a:rPr>
            </a:br>
            <a:r>
              <a:rPr lang="fr-CA" sz="2400" dirty="0" smtClean="0">
                <a:effectLst/>
              </a:rPr>
              <a:t>C’est l’histoire son ennemie jurée.</a:t>
            </a:r>
            <a:br>
              <a:rPr lang="fr-CA" sz="2400" dirty="0" smtClean="0">
                <a:effectLst/>
              </a:rPr>
            </a:br>
            <a:r>
              <a:rPr lang="fr-CA" sz="2400" dirty="0" smtClean="0">
                <a:effectLst/>
              </a:rPr>
              <a:t/>
            </a:r>
            <a:br>
              <a:rPr lang="fr-CA" sz="2400" dirty="0" smtClean="0">
                <a:effectLst/>
              </a:rPr>
            </a:br>
            <a:r>
              <a:rPr lang="fr-CA" sz="2400" dirty="0" smtClean="0">
                <a:effectLst/>
              </a:rPr>
              <a:t>L’homme vilain ne meurt jamais, </a:t>
            </a:r>
            <a:br>
              <a:rPr lang="fr-CA" sz="2400" dirty="0" smtClean="0">
                <a:effectLst/>
              </a:rPr>
            </a:br>
            <a:r>
              <a:rPr lang="fr-CA" sz="2400" dirty="0" smtClean="0">
                <a:effectLst/>
              </a:rPr>
              <a:t>Elle l’a toujours épargné</a:t>
            </a:r>
            <a:br>
              <a:rPr lang="fr-CA" sz="2400" dirty="0" smtClean="0">
                <a:effectLst/>
              </a:rPr>
            </a:br>
            <a:r>
              <a:rPr lang="fr-CA" sz="2400" dirty="0" smtClean="0">
                <a:effectLst/>
              </a:rPr>
              <a:t>Pour qu’il puisse en profiter d’avantage.</a:t>
            </a:r>
            <a:br>
              <a:rPr lang="fr-CA" sz="2400" dirty="0" smtClean="0">
                <a:effectLst/>
              </a:rPr>
            </a:br>
            <a:r>
              <a:rPr lang="fr-CA" sz="2400" dirty="0" smtClean="0">
                <a:effectLst/>
              </a:rPr>
              <a:t/>
            </a:r>
            <a:br>
              <a:rPr lang="fr-CA" sz="2400" dirty="0" smtClean="0">
                <a:effectLst/>
              </a:rPr>
            </a:br>
            <a:r>
              <a:rPr lang="fr-CA" sz="2400" dirty="0" smtClean="0">
                <a:effectLst/>
              </a:rPr>
              <a:t>Il est au courant de toutes choses</a:t>
            </a:r>
            <a:br>
              <a:rPr lang="fr-CA" sz="2400" dirty="0" smtClean="0">
                <a:effectLst/>
              </a:rPr>
            </a:br>
            <a:r>
              <a:rPr lang="fr-CA" sz="2400" dirty="0" smtClean="0">
                <a:effectLst/>
              </a:rPr>
              <a:t>Mais pour lui l’affaire est close,</a:t>
            </a:r>
            <a:br>
              <a:rPr lang="fr-CA" sz="2400" dirty="0" smtClean="0">
                <a:effectLst/>
              </a:rPr>
            </a:br>
            <a:r>
              <a:rPr lang="fr-CA" sz="2400" dirty="0" smtClean="0">
                <a:effectLst/>
              </a:rPr>
              <a:t>Il avance tout arrogant.</a:t>
            </a:r>
            <a:endParaRPr lang="en-US" sz="2400" dirty="0">
              <a:effectLs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smtClean="0"/>
              <a:t>L’homme vilain</a:t>
            </a:r>
            <a:endParaRPr lang="en-US" dirty="0"/>
          </a:p>
        </p:txBody>
      </p:sp>
      <p:sp>
        <p:nvSpPr>
          <p:cNvPr id="3" name="Content Placeholder 2"/>
          <p:cNvSpPr>
            <a:spLocks noGrp="1"/>
          </p:cNvSpPr>
          <p:nvPr>
            <p:ph idx="1"/>
          </p:nvPr>
        </p:nvSpPr>
        <p:spPr/>
        <p:txBody>
          <a:bodyPr>
            <a:normAutofit fontScale="92500"/>
          </a:bodyPr>
          <a:lstStyle/>
          <a:p>
            <a:r>
              <a:rPr lang="fr-CA" dirty="0" smtClean="0"/>
              <a:t>Dans la tradition Kabyle, les proverbes sont très courants.  « L’homme » est une figure souvent évoquée dans les proverbes</a:t>
            </a:r>
          </a:p>
          <a:p>
            <a:r>
              <a:rPr lang="fr-CA" i="1" dirty="0" smtClean="0"/>
              <a:t>L’homme bien né dit toujours bien du lieu où il a passé la nuit </a:t>
            </a:r>
            <a:r>
              <a:rPr lang="fr-CA" i="1" dirty="0" smtClean="0"/>
              <a:t>/ </a:t>
            </a:r>
            <a:r>
              <a:rPr lang="fr-CA" i="1" dirty="0" smtClean="0"/>
              <a:t>L’homme </a:t>
            </a:r>
            <a:r>
              <a:rPr lang="fr-CA" i="1" dirty="0" smtClean="0"/>
              <a:t>brave a deux fortunes </a:t>
            </a:r>
            <a:r>
              <a:rPr lang="fr-CA" i="1" dirty="0" smtClean="0"/>
              <a:t>/ </a:t>
            </a:r>
            <a:r>
              <a:rPr lang="fr-CA" i="1" dirty="0" smtClean="0"/>
              <a:t>L’homme </a:t>
            </a:r>
            <a:r>
              <a:rPr lang="fr-CA" i="1" dirty="0" smtClean="0"/>
              <a:t>puissant est souvent sans cœur, l’homme bon est souvent sans </a:t>
            </a:r>
            <a:r>
              <a:rPr lang="fr-CA" i="1" dirty="0" smtClean="0"/>
              <a:t>puissance/ L’homme qui joue du tambour, lorsqu’il veut péter, Frappe plus fort sur son tambour. (C.A.M et </a:t>
            </a:r>
            <a:r>
              <a:rPr lang="fr-CA" i="1" u="sng" dirty="0" smtClean="0"/>
              <a:t>Le grain magique</a:t>
            </a:r>
            <a:r>
              <a:rPr lang="fr-CA" i="1" dirty="0" smtClean="0"/>
              <a:t>)</a:t>
            </a:r>
            <a:endParaRPr lang="en-US" i="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smtClean="0"/>
              <a:t>L’image du tyran </a:t>
            </a:r>
            <a:r>
              <a:rPr lang="fr-CA" dirty="0" smtClean="0">
                <a:latin typeface="Calibri"/>
                <a:cs typeface="Calibri"/>
              </a:rPr>
              <a:t>≠ du poète</a:t>
            </a:r>
            <a:endParaRPr lang="en-US" dirty="0"/>
          </a:p>
        </p:txBody>
      </p:sp>
      <p:sp>
        <p:nvSpPr>
          <p:cNvPr id="3" name="Content Placeholder 2"/>
          <p:cNvSpPr>
            <a:spLocks noGrp="1"/>
          </p:cNvSpPr>
          <p:nvPr>
            <p:ph idx="1"/>
          </p:nvPr>
        </p:nvSpPr>
        <p:spPr/>
        <p:txBody>
          <a:bodyPr>
            <a:normAutofit lnSpcReduction="10000"/>
          </a:bodyPr>
          <a:lstStyle/>
          <a:p>
            <a:pPr>
              <a:buNone/>
            </a:pPr>
            <a:r>
              <a:rPr lang="fr-CA" dirty="0" smtClean="0"/>
              <a:t>Le tyran:</a:t>
            </a:r>
          </a:p>
          <a:p>
            <a:r>
              <a:rPr lang="fr-CA" dirty="0" smtClean="0"/>
              <a:t>Il domine, </a:t>
            </a:r>
            <a:r>
              <a:rPr lang="fr-CA" i="1" dirty="0" smtClean="0"/>
              <a:t> « profiter d’avantage », « il avance tout arrogant, »  « pour lui l’affaire est close, »</a:t>
            </a:r>
            <a:r>
              <a:rPr lang="fr-CA" dirty="0" smtClean="0"/>
              <a:t> </a:t>
            </a:r>
          </a:p>
          <a:p>
            <a:r>
              <a:rPr lang="fr-CA" dirty="0" smtClean="0"/>
              <a:t>Il est immortel,  « …</a:t>
            </a:r>
            <a:r>
              <a:rPr lang="fr-CA" i="1" dirty="0" smtClean="0"/>
              <a:t>ne meurt jamais »</a:t>
            </a:r>
            <a:endParaRPr lang="fr-CA" dirty="0" smtClean="0"/>
          </a:p>
          <a:p>
            <a:r>
              <a:rPr lang="fr-CA" dirty="0" smtClean="0"/>
              <a:t>Il échappe au destin,  « </a:t>
            </a:r>
            <a:r>
              <a:rPr lang="fr-CA" i="1" dirty="0" smtClean="0"/>
              <a:t>Il est épargné »</a:t>
            </a:r>
            <a:endParaRPr lang="fr-CA" dirty="0" smtClean="0"/>
          </a:p>
          <a:p>
            <a:r>
              <a:rPr lang="fr-CA" dirty="0" smtClean="0"/>
              <a:t>Il est omniscient , «</a:t>
            </a:r>
            <a:r>
              <a:rPr lang="fr-CA" i="1" dirty="0" smtClean="0"/>
              <a:t>Il est au courant de toutes choses » </a:t>
            </a:r>
            <a:endParaRPr lang="fr-CA" dirty="0" smtClean="0"/>
          </a:p>
          <a:p>
            <a:r>
              <a:rPr lang="fr-CA" dirty="0" smtClean="0"/>
              <a:t>Il représente le progrès, « </a:t>
            </a:r>
            <a:r>
              <a:rPr lang="fr-CA" i="1" dirty="0" smtClean="0"/>
              <a:t>Il avance </a:t>
            </a:r>
            <a:r>
              <a:rPr lang="fr-CA" i="1" dirty="0" smtClean="0"/>
              <a:t>»</a:t>
            </a:r>
            <a:endParaRPr lang="fr-CA"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smtClean="0"/>
              <a:t>L’argent </a:t>
            </a:r>
            <a:endParaRPr lang="en-US" dirty="0"/>
          </a:p>
        </p:txBody>
      </p:sp>
      <p:sp>
        <p:nvSpPr>
          <p:cNvPr id="3" name="Content Placeholder 2"/>
          <p:cNvSpPr>
            <a:spLocks noGrp="1"/>
          </p:cNvSpPr>
          <p:nvPr>
            <p:ph idx="1"/>
          </p:nvPr>
        </p:nvSpPr>
        <p:spPr/>
        <p:txBody>
          <a:bodyPr/>
          <a:lstStyle/>
          <a:p>
            <a:r>
              <a:rPr lang="fr-CA" i="1" dirty="0" smtClean="0"/>
              <a:t>Épargné</a:t>
            </a:r>
            <a:r>
              <a:rPr lang="fr-CA" dirty="0" smtClean="0"/>
              <a:t>,  </a:t>
            </a:r>
            <a:r>
              <a:rPr lang="fr-CA" i="1" dirty="0" smtClean="0"/>
              <a:t>profiter</a:t>
            </a:r>
            <a:r>
              <a:rPr lang="fr-CA" dirty="0" smtClean="0"/>
              <a:t>, </a:t>
            </a:r>
            <a:r>
              <a:rPr lang="fr-CA" i="1" dirty="0" smtClean="0"/>
              <a:t>l’affaire</a:t>
            </a:r>
            <a:r>
              <a:rPr lang="fr-CA" dirty="0" smtClean="0"/>
              <a:t> : l’homme vilain</a:t>
            </a:r>
          </a:p>
          <a:p>
            <a:r>
              <a:rPr lang="fr-CA" i="1" dirty="0" smtClean="0"/>
              <a:t>Sans valeur sûre </a:t>
            </a:r>
            <a:r>
              <a:rPr lang="fr-CA" dirty="0" smtClean="0"/>
              <a:t>: le poète</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225px-Zine_El_Abidine_Ben_Ali_cropped.jpg"/>
          <p:cNvPicPr>
            <a:picLocks noGrp="1" noChangeAspect="1"/>
          </p:cNvPicPr>
          <p:nvPr>
            <p:ph idx="1"/>
          </p:nvPr>
        </p:nvPicPr>
        <p:blipFill>
          <a:blip r:embed="rId2" cstate="print"/>
          <a:stretch>
            <a:fillRect/>
          </a:stretch>
        </p:blipFill>
        <p:spPr>
          <a:xfrm>
            <a:off x="5364088" y="188640"/>
            <a:ext cx="2857500" cy="3746500"/>
          </a:xfrm>
        </p:spPr>
      </p:pic>
      <p:pic>
        <p:nvPicPr>
          <p:cNvPr id="5" name="Picture 4" descr="225px-Hosni_Mubarak_ritratto.jpg"/>
          <p:cNvPicPr>
            <a:picLocks noChangeAspect="1"/>
          </p:cNvPicPr>
          <p:nvPr/>
        </p:nvPicPr>
        <p:blipFill>
          <a:blip r:embed="rId3" cstate="print"/>
          <a:stretch>
            <a:fillRect/>
          </a:stretch>
        </p:blipFill>
        <p:spPr>
          <a:xfrm>
            <a:off x="971600" y="188640"/>
            <a:ext cx="4286250" cy="5353050"/>
          </a:xfrm>
          <a:prstGeom prst="rect">
            <a:avLst/>
          </a:prstGeom>
        </p:spPr>
      </p:pic>
      <p:pic>
        <p:nvPicPr>
          <p:cNvPr id="6" name="Picture 5" descr="225px-Bouteflika_(Algiers,_Feb_2006).jpeg"/>
          <p:cNvPicPr>
            <a:picLocks noChangeAspect="1"/>
          </p:cNvPicPr>
          <p:nvPr/>
        </p:nvPicPr>
        <p:blipFill>
          <a:blip r:embed="rId4" cstate="print"/>
          <a:stretch>
            <a:fillRect/>
          </a:stretch>
        </p:blipFill>
        <p:spPr>
          <a:xfrm>
            <a:off x="5868144" y="3645024"/>
            <a:ext cx="1944216" cy="2825592"/>
          </a:xfrm>
          <a:prstGeom prst="rect">
            <a:avLst/>
          </a:prstGeom>
        </p:spPr>
      </p:pic>
      <p:cxnSp>
        <p:nvCxnSpPr>
          <p:cNvPr id="8" name="Straight Arrow Connector 7"/>
          <p:cNvCxnSpPr/>
          <p:nvPr/>
        </p:nvCxnSpPr>
        <p:spPr>
          <a:xfrm rot="10800000">
            <a:off x="7812360" y="2780928"/>
            <a:ext cx="576064"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8316416" y="3284984"/>
            <a:ext cx="648072" cy="646331"/>
          </a:xfrm>
          <a:prstGeom prst="rect">
            <a:avLst/>
          </a:prstGeom>
          <a:noFill/>
        </p:spPr>
        <p:txBody>
          <a:bodyPr wrap="square" rtlCol="0">
            <a:spAutoFit/>
          </a:bodyPr>
          <a:lstStyle/>
          <a:p>
            <a:r>
              <a:rPr lang="fr-CA" dirty="0" smtClean="0"/>
              <a:t>75 ans</a:t>
            </a:r>
            <a:endParaRPr lang="en-US" dirty="0"/>
          </a:p>
        </p:txBody>
      </p:sp>
      <p:cxnSp>
        <p:nvCxnSpPr>
          <p:cNvPr id="11" name="Straight Arrow Connector 10"/>
          <p:cNvCxnSpPr/>
          <p:nvPr/>
        </p:nvCxnSpPr>
        <p:spPr>
          <a:xfrm rot="5400000" flipH="1" flipV="1">
            <a:off x="2159732" y="5193196"/>
            <a:ext cx="720080"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331640" y="6021288"/>
            <a:ext cx="1440160" cy="369332"/>
          </a:xfrm>
          <a:prstGeom prst="rect">
            <a:avLst/>
          </a:prstGeom>
          <a:noFill/>
        </p:spPr>
        <p:txBody>
          <a:bodyPr wrap="square" rtlCol="0">
            <a:spAutoFit/>
          </a:bodyPr>
          <a:lstStyle/>
          <a:p>
            <a:r>
              <a:rPr lang="fr-CA" dirty="0" smtClean="0"/>
              <a:t>83 ans</a:t>
            </a:r>
            <a:endParaRPr lang="en-US" dirty="0"/>
          </a:p>
        </p:txBody>
      </p:sp>
      <p:cxnSp>
        <p:nvCxnSpPr>
          <p:cNvPr id="14" name="Straight Arrow Connector 13"/>
          <p:cNvCxnSpPr/>
          <p:nvPr/>
        </p:nvCxnSpPr>
        <p:spPr>
          <a:xfrm flipV="1">
            <a:off x="5148064" y="5733256"/>
            <a:ext cx="864096"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4139952" y="5877272"/>
            <a:ext cx="1008112" cy="369332"/>
          </a:xfrm>
          <a:prstGeom prst="rect">
            <a:avLst/>
          </a:prstGeom>
          <a:noFill/>
        </p:spPr>
        <p:txBody>
          <a:bodyPr wrap="square" rtlCol="0">
            <a:spAutoFit/>
          </a:bodyPr>
          <a:lstStyle/>
          <a:p>
            <a:r>
              <a:rPr lang="fr-CA" dirty="0" smtClean="0"/>
              <a:t>74 ans</a:t>
            </a:r>
            <a:endParaRPr lang="en-US" dirty="0"/>
          </a:p>
        </p:txBody>
      </p:sp>
      <p:sp>
        <p:nvSpPr>
          <p:cNvPr id="13" name="TextBox 12"/>
          <p:cNvSpPr txBox="1"/>
          <p:nvPr/>
        </p:nvSpPr>
        <p:spPr>
          <a:xfrm>
            <a:off x="2483768" y="5733256"/>
            <a:ext cx="1080120" cy="646331"/>
          </a:xfrm>
          <a:prstGeom prst="rect">
            <a:avLst/>
          </a:prstGeom>
          <a:noFill/>
        </p:spPr>
        <p:txBody>
          <a:bodyPr wrap="square" rtlCol="0">
            <a:spAutoFit/>
          </a:bodyPr>
          <a:lstStyle/>
          <a:p>
            <a:r>
              <a:rPr lang="fr-CA" dirty="0" smtClean="0"/>
              <a:t>Hosni </a:t>
            </a:r>
            <a:r>
              <a:rPr lang="fr-CA" dirty="0" err="1" smtClean="0"/>
              <a:t>mubarak</a:t>
            </a:r>
            <a:endParaRPr lang="en-US" dirty="0"/>
          </a:p>
        </p:txBody>
      </p:sp>
      <p:sp>
        <p:nvSpPr>
          <p:cNvPr id="16" name="TextBox 15"/>
          <p:cNvSpPr txBox="1"/>
          <p:nvPr/>
        </p:nvSpPr>
        <p:spPr>
          <a:xfrm>
            <a:off x="8316416" y="2492896"/>
            <a:ext cx="648072" cy="646331"/>
          </a:xfrm>
          <a:prstGeom prst="rect">
            <a:avLst/>
          </a:prstGeom>
          <a:noFill/>
        </p:spPr>
        <p:txBody>
          <a:bodyPr wrap="square" rtlCol="0">
            <a:spAutoFit/>
          </a:bodyPr>
          <a:lstStyle/>
          <a:p>
            <a:r>
              <a:rPr lang="fr-CA" dirty="0" smtClean="0"/>
              <a:t>Ben Ali</a:t>
            </a:r>
            <a:endParaRPr lang="en-US" dirty="0"/>
          </a:p>
        </p:txBody>
      </p:sp>
      <p:sp>
        <p:nvSpPr>
          <p:cNvPr id="17" name="TextBox 16"/>
          <p:cNvSpPr txBox="1"/>
          <p:nvPr/>
        </p:nvSpPr>
        <p:spPr>
          <a:xfrm>
            <a:off x="7956376" y="5949280"/>
            <a:ext cx="1187624" cy="646331"/>
          </a:xfrm>
          <a:prstGeom prst="rect">
            <a:avLst/>
          </a:prstGeom>
          <a:noFill/>
        </p:spPr>
        <p:txBody>
          <a:bodyPr wrap="square" rtlCol="0">
            <a:spAutoFit/>
          </a:bodyPr>
          <a:lstStyle/>
          <a:p>
            <a:r>
              <a:rPr lang="fr-CA" dirty="0" err="1" smtClean="0"/>
              <a:t>AbdelazzizBouteflika</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smtClean="0"/>
              <a:t>Bibliographie</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fr-CA" dirty="0" err="1" smtClean="0">
                <a:latin typeface="+mj-lt"/>
              </a:rPr>
              <a:t>Amrouche</a:t>
            </a:r>
            <a:r>
              <a:rPr lang="fr-CA" dirty="0" smtClean="0">
                <a:latin typeface="+mj-lt"/>
              </a:rPr>
              <a:t>, Taos. </a:t>
            </a:r>
            <a:r>
              <a:rPr lang="fr-CA" u="sng" dirty="0" smtClean="0">
                <a:latin typeface="+mj-lt"/>
              </a:rPr>
              <a:t>Le grain magique: contes, poèmes, proverbes berbères de Kabylie</a:t>
            </a:r>
            <a:r>
              <a:rPr lang="fr-CA" i="1" dirty="0" smtClean="0">
                <a:latin typeface="+mj-lt"/>
              </a:rPr>
              <a:t>, </a:t>
            </a:r>
            <a:r>
              <a:rPr lang="fr-CA" dirty="0" smtClean="0">
                <a:latin typeface="+mj-lt"/>
              </a:rPr>
              <a:t>Paris :Voix François Maspero,  1966.</a:t>
            </a:r>
            <a:r>
              <a:rPr lang="fr-CA" i="1" dirty="0" smtClean="0">
                <a:latin typeface="+mj-lt"/>
              </a:rPr>
              <a:t> </a:t>
            </a:r>
          </a:p>
          <a:p>
            <a:pPr>
              <a:buNone/>
            </a:pPr>
            <a:r>
              <a:rPr lang="fr-CA" dirty="0" smtClean="0">
                <a:latin typeface="+mj-lt"/>
              </a:rPr>
              <a:t>Baudelaire, Charles. </a:t>
            </a:r>
            <a:r>
              <a:rPr lang="fr-CA" i="1" dirty="0" smtClean="0">
                <a:latin typeface="+mj-lt"/>
              </a:rPr>
              <a:t> </a:t>
            </a:r>
            <a:r>
              <a:rPr lang="fr-CA" u="sng" dirty="0" smtClean="0">
                <a:latin typeface="+mj-lt"/>
              </a:rPr>
              <a:t>Les Fleurs du Mal :  Édition de 1861. </a:t>
            </a:r>
            <a:r>
              <a:rPr lang="fr-CA" dirty="0" smtClean="0">
                <a:latin typeface="+mj-lt"/>
              </a:rPr>
              <a:t>Paris : Gallimard, 1972 et 1996.</a:t>
            </a:r>
          </a:p>
          <a:p>
            <a:pPr>
              <a:buNone/>
            </a:pPr>
            <a:r>
              <a:rPr lang="fr-CA" dirty="0" smtClean="0">
                <a:latin typeface="+mj-lt"/>
              </a:rPr>
              <a:t>Centre Amazigh de Montréal. </a:t>
            </a:r>
            <a:r>
              <a:rPr lang="en-US" dirty="0" smtClean="0">
                <a:latin typeface="+mj-lt"/>
                <a:hlinkClick r:id="rId2"/>
              </a:rPr>
              <a:t>http://www.amazigh-montreal.org</a:t>
            </a:r>
            <a:r>
              <a:rPr lang="en-US" dirty="0" smtClean="0">
                <a:latin typeface="+mj-lt"/>
              </a:rPr>
              <a:t> ,  11 </a:t>
            </a:r>
            <a:r>
              <a:rPr lang="en-US" dirty="0" err="1" smtClean="0">
                <a:latin typeface="+mj-lt"/>
              </a:rPr>
              <a:t>février</a:t>
            </a:r>
            <a:r>
              <a:rPr lang="en-US" dirty="0" smtClean="0">
                <a:latin typeface="+mj-lt"/>
              </a:rPr>
              <a:t>, 2011.</a:t>
            </a:r>
            <a:endParaRPr lang="fr-CA" dirty="0" smtClean="0">
              <a:latin typeface="+mj-lt"/>
            </a:endParaRPr>
          </a:p>
          <a:p>
            <a:pPr>
              <a:buNone/>
            </a:pPr>
            <a:r>
              <a:rPr lang="fr-CA" dirty="0" err="1" smtClean="0">
                <a:latin typeface="+mj-lt"/>
              </a:rPr>
              <a:t>Ihi</a:t>
            </a:r>
            <a:r>
              <a:rPr lang="fr-CA" dirty="0" err="1" smtClean="0">
                <a:latin typeface="+mj-lt"/>
                <a:cs typeface="Calibri"/>
              </a:rPr>
              <a:t>ğaten</a:t>
            </a:r>
            <a:r>
              <a:rPr lang="fr-CA" dirty="0" smtClean="0">
                <a:latin typeface="+mj-lt"/>
                <a:cs typeface="Calibri"/>
              </a:rPr>
              <a:t>, </a:t>
            </a:r>
            <a:r>
              <a:rPr lang="fr-CA" dirty="0" err="1" smtClean="0">
                <a:latin typeface="+mj-lt"/>
                <a:cs typeface="Calibri"/>
              </a:rPr>
              <a:t>Belqasem</a:t>
            </a:r>
            <a:r>
              <a:rPr lang="fr-CA" dirty="0" smtClean="0">
                <a:latin typeface="+mj-lt"/>
                <a:cs typeface="Calibri"/>
              </a:rPr>
              <a:t>.  </a:t>
            </a:r>
            <a:r>
              <a:rPr lang="fr-CA" u="sng" dirty="0" smtClean="0">
                <a:latin typeface="+mj-lt"/>
                <a:cs typeface="Calibri"/>
              </a:rPr>
              <a:t>A travers la brume</a:t>
            </a:r>
            <a:r>
              <a:rPr lang="fr-CA" dirty="0" smtClean="0">
                <a:latin typeface="+mj-lt"/>
                <a:cs typeface="Calibri"/>
              </a:rPr>
              <a:t>, Paris : L’Harmattan,  2010.</a:t>
            </a:r>
          </a:p>
          <a:p>
            <a:pPr>
              <a:buNone/>
            </a:pPr>
            <a:r>
              <a:rPr lang="fr-CA" dirty="0" err="1" smtClean="0">
                <a:latin typeface="+mj-lt"/>
                <a:cs typeface="Calibri"/>
              </a:rPr>
              <a:t>Stokstad</a:t>
            </a:r>
            <a:r>
              <a:rPr lang="fr-CA" dirty="0" smtClean="0">
                <a:latin typeface="+mj-lt"/>
                <a:cs typeface="Calibri"/>
              </a:rPr>
              <a:t>, Marilyn.  </a:t>
            </a:r>
            <a:r>
              <a:rPr lang="fr-CA" u="sng" dirty="0" smtClean="0">
                <a:latin typeface="+mj-lt"/>
                <a:cs typeface="Calibri"/>
              </a:rPr>
              <a:t>Art </a:t>
            </a:r>
            <a:r>
              <a:rPr lang="fr-CA" u="sng" dirty="0" err="1" smtClean="0">
                <a:latin typeface="+mj-lt"/>
                <a:cs typeface="Calibri"/>
              </a:rPr>
              <a:t>History</a:t>
            </a:r>
            <a:r>
              <a:rPr lang="fr-CA" u="sng" dirty="0" smtClean="0">
                <a:latin typeface="+mj-lt"/>
                <a:cs typeface="Calibri"/>
              </a:rPr>
              <a:t>, Second Edition</a:t>
            </a:r>
            <a:r>
              <a:rPr lang="fr-CA" dirty="0" smtClean="0">
                <a:latin typeface="+mj-lt"/>
                <a:cs typeface="Calibri"/>
              </a:rPr>
              <a:t>, New Jersey: </a:t>
            </a:r>
            <a:r>
              <a:rPr lang="fr-CA" dirty="0" err="1" smtClean="0">
                <a:latin typeface="+mj-lt"/>
                <a:cs typeface="Calibri"/>
              </a:rPr>
              <a:t>Prentice</a:t>
            </a:r>
            <a:r>
              <a:rPr lang="fr-CA" dirty="0" smtClean="0">
                <a:latin typeface="+mj-lt"/>
                <a:cs typeface="Calibri"/>
              </a:rPr>
              <a:t> Hall, 2002.</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smtClean="0"/>
              <a:t>La Kabylie</a:t>
            </a:r>
            <a:endParaRPr lang="en-US" dirty="0"/>
          </a:p>
        </p:txBody>
      </p:sp>
      <p:pic>
        <p:nvPicPr>
          <p:cNvPr id="6" name="Content Placeholder 5" descr="800px-Location_Kabylie.svg.png"/>
          <p:cNvPicPr>
            <a:picLocks noGrp="1" noChangeAspect="1"/>
          </p:cNvPicPr>
          <p:nvPr>
            <p:ph idx="1"/>
          </p:nvPr>
        </p:nvPicPr>
        <p:blipFill>
          <a:blip r:embed="rId2" cstate="print"/>
          <a:stretch>
            <a:fillRect/>
          </a:stretch>
        </p:blipFill>
        <p:spPr>
          <a:xfrm>
            <a:off x="1435100" y="1973262"/>
            <a:ext cx="7499350" cy="3749675"/>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smtClean="0"/>
              <a:t>Le colonialisme français </a:t>
            </a:r>
            <a:endParaRPr lang="en-US" dirty="0"/>
          </a:p>
        </p:txBody>
      </p:sp>
      <p:sp>
        <p:nvSpPr>
          <p:cNvPr id="3" name="Content Placeholder 2"/>
          <p:cNvSpPr>
            <a:spLocks noGrp="1"/>
          </p:cNvSpPr>
          <p:nvPr>
            <p:ph idx="1"/>
          </p:nvPr>
        </p:nvSpPr>
        <p:spPr/>
        <p:txBody>
          <a:bodyPr/>
          <a:lstStyle/>
          <a:p>
            <a:r>
              <a:rPr lang="fr-CA" dirty="0" smtClean="0"/>
              <a:t> La France a occupé l’Algérie de 1830 à 1962</a:t>
            </a:r>
          </a:p>
          <a:p>
            <a:r>
              <a:rPr lang="fr-CA" dirty="0" smtClean="0"/>
              <a:t>Le Maroc (protectorat français et espagnol) de1912 à 1956</a:t>
            </a:r>
          </a:p>
          <a:p>
            <a:r>
              <a:rPr lang="fr-CA" dirty="0" smtClean="0"/>
              <a:t>La Tunisie ( protectorat français) de 1881 à 1956</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403648" y="404664"/>
            <a:ext cx="8536992" cy="1143000"/>
          </a:xfrm>
        </p:spPr>
        <p:txBody>
          <a:bodyPr>
            <a:normAutofit fontScale="90000"/>
          </a:bodyPr>
          <a:lstStyle/>
          <a:p>
            <a:r>
              <a:rPr lang="fr-CA" sz="4900" dirty="0" smtClean="0"/>
              <a:t>Un mélange nécessaire pour  une littérature méconnue</a:t>
            </a:r>
            <a:r>
              <a:rPr lang="fr-CA" dirty="0" smtClean="0"/>
              <a:t/>
            </a:r>
            <a:br>
              <a:rPr lang="fr-CA"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fr-CA" dirty="0" smtClean="0"/>
              <a:t>Omar </a:t>
            </a:r>
            <a:r>
              <a:rPr lang="fr-CA" dirty="0" err="1" smtClean="0"/>
              <a:t>Khayyam</a:t>
            </a:r>
            <a:r>
              <a:rPr lang="fr-CA" dirty="0" smtClean="0"/>
              <a:t> </a:t>
            </a:r>
            <a:r>
              <a:rPr lang="fr-CA" sz="2100" dirty="0" smtClean="0"/>
              <a:t>(</a:t>
            </a:r>
            <a:r>
              <a:rPr lang="en-US" sz="2100" dirty="0" err="1" smtClean="0"/>
              <a:t>né</a:t>
            </a:r>
            <a:r>
              <a:rPr lang="en-US" sz="2100" dirty="0" smtClean="0"/>
              <a:t> le18 </a:t>
            </a:r>
            <a:r>
              <a:rPr lang="en-US" sz="2100" dirty="0" err="1" smtClean="0"/>
              <a:t>mai</a:t>
            </a:r>
            <a:r>
              <a:rPr lang="en-US" sz="2100" dirty="0" smtClean="0"/>
              <a:t> 1048 CE, </a:t>
            </a:r>
            <a:r>
              <a:rPr lang="en-US" sz="2100" dirty="0" err="1" smtClean="0"/>
              <a:t>Neyshapur</a:t>
            </a:r>
            <a:r>
              <a:rPr lang="en-US" sz="2100" dirty="0" smtClean="0"/>
              <a:t>, Iran–1131 CE, </a:t>
            </a:r>
            <a:r>
              <a:rPr lang="en-US" sz="2100" dirty="0" err="1" smtClean="0"/>
              <a:t>Neyshapur</a:t>
            </a:r>
            <a:r>
              <a:rPr lang="en-US" sz="2100" dirty="0" smtClean="0"/>
              <a:t>, Iran) </a:t>
            </a:r>
            <a:r>
              <a:rPr lang="en-US" sz="2400" dirty="0" smtClean="0"/>
              <a:t>Les </a:t>
            </a:r>
            <a:r>
              <a:rPr lang="en-US" sz="2400" dirty="0" err="1" smtClean="0"/>
              <a:t>Rubbayats</a:t>
            </a:r>
            <a:r>
              <a:rPr lang="en-US" sz="2400" dirty="0" smtClean="0"/>
              <a:t>.</a:t>
            </a:r>
          </a:p>
          <a:p>
            <a:r>
              <a:rPr lang="en-US" dirty="0" err="1" smtClean="0"/>
              <a:t>Abou</a:t>
            </a:r>
            <a:r>
              <a:rPr lang="en-US" dirty="0" smtClean="0"/>
              <a:t> el </a:t>
            </a:r>
            <a:r>
              <a:rPr lang="en-US" dirty="0" err="1" smtClean="0"/>
              <a:t>Kacem</a:t>
            </a:r>
            <a:r>
              <a:rPr lang="en-US" dirty="0" smtClean="0"/>
              <a:t> </a:t>
            </a:r>
            <a:r>
              <a:rPr lang="en-US" dirty="0" err="1" smtClean="0"/>
              <a:t>Chebbi</a:t>
            </a:r>
            <a:r>
              <a:rPr lang="en-US" dirty="0" smtClean="0"/>
              <a:t>,  </a:t>
            </a:r>
            <a:r>
              <a:rPr lang="en-US" i="1" dirty="0" err="1" smtClean="0"/>
              <a:t>Ela</a:t>
            </a:r>
            <a:r>
              <a:rPr lang="en-US" i="1" dirty="0" smtClean="0"/>
              <a:t> </a:t>
            </a:r>
            <a:r>
              <a:rPr lang="en-US" i="1" dirty="0" err="1" smtClean="0"/>
              <a:t>Toghat</a:t>
            </a:r>
            <a:r>
              <a:rPr lang="en-US" i="1" dirty="0" smtClean="0"/>
              <a:t> Al </a:t>
            </a:r>
            <a:r>
              <a:rPr lang="en-US" i="1" dirty="0" err="1" smtClean="0"/>
              <a:t>Alaam</a:t>
            </a:r>
            <a:r>
              <a:rPr lang="en-US" i="1" dirty="0" smtClean="0"/>
              <a:t> (Aux </a:t>
            </a:r>
            <a:r>
              <a:rPr lang="en-US" i="1" dirty="0" err="1" smtClean="0"/>
              <a:t>Tyrans</a:t>
            </a:r>
            <a:r>
              <a:rPr lang="en-US" i="1" dirty="0" smtClean="0"/>
              <a:t> du monde) </a:t>
            </a:r>
            <a:r>
              <a:rPr lang="en-US" dirty="0" smtClean="0"/>
              <a:t> 1909-1934</a:t>
            </a:r>
            <a:endParaRPr lang="fr-CA" i="1" dirty="0" smtClean="0"/>
          </a:p>
          <a:p>
            <a:r>
              <a:rPr lang="fr-CA" dirty="0" err="1" smtClean="0"/>
              <a:t>Assia</a:t>
            </a:r>
            <a:r>
              <a:rPr lang="fr-CA" dirty="0" smtClean="0"/>
              <a:t> </a:t>
            </a:r>
            <a:r>
              <a:rPr lang="fr-CA" dirty="0" err="1" smtClean="0"/>
              <a:t>Djebar</a:t>
            </a:r>
            <a:r>
              <a:rPr lang="fr-CA" dirty="0" smtClean="0"/>
              <a:t>,  </a:t>
            </a:r>
            <a:r>
              <a:rPr lang="fr-CA" i="1" dirty="0" smtClean="0"/>
              <a:t>La Soif </a:t>
            </a:r>
            <a:r>
              <a:rPr lang="fr-CA" dirty="0" smtClean="0"/>
              <a:t>(1957)</a:t>
            </a:r>
            <a:r>
              <a:rPr lang="fr-CA" i="1" dirty="0" smtClean="0"/>
              <a:t>, Femmes d’Alger dans leur appartement </a:t>
            </a:r>
            <a:r>
              <a:rPr lang="fr-CA" dirty="0" smtClean="0"/>
              <a:t>(1962).  </a:t>
            </a:r>
            <a:r>
              <a:rPr lang="fr-CA" sz="2200" dirty="0" smtClean="0"/>
              <a:t>Académie française  en 2005(Fauteuil no.5)</a:t>
            </a:r>
            <a:endParaRPr lang="fr-CA" dirty="0" smtClean="0"/>
          </a:p>
          <a:p>
            <a:r>
              <a:rPr lang="fr-CA" dirty="0" smtClean="0"/>
              <a:t>Mohamed </a:t>
            </a:r>
            <a:r>
              <a:rPr lang="fr-CA" dirty="0" err="1" smtClean="0"/>
              <a:t>Choukri</a:t>
            </a:r>
            <a:r>
              <a:rPr lang="fr-CA" dirty="0" smtClean="0"/>
              <a:t>,  </a:t>
            </a:r>
            <a:r>
              <a:rPr lang="fr-CA" i="1" dirty="0" smtClean="0"/>
              <a:t>Pain nu</a:t>
            </a:r>
            <a:r>
              <a:rPr lang="fr-CA" dirty="0" smtClean="0"/>
              <a:t>, 1980. </a:t>
            </a:r>
          </a:p>
          <a:p>
            <a:r>
              <a:rPr lang="fr-CA" dirty="0" smtClean="0"/>
              <a:t>Leïla </a:t>
            </a:r>
            <a:r>
              <a:rPr lang="fr-CA" dirty="0" err="1" smtClean="0"/>
              <a:t>Sebbar</a:t>
            </a:r>
            <a:r>
              <a:rPr lang="fr-CA" dirty="0" smtClean="0"/>
              <a:t>, </a:t>
            </a:r>
            <a:r>
              <a:rPr lang="fr-FR" i="1" dirty="0" smtClean="0"/>
              <a:t>Parle mon fils, parle à ta mère</a:t>
            </a:r>
            <a:r>
              <a:rPr lang="fr-FR" dirty="0" smtClean="0"/>
              <a:t>,</a:t>
            </a:r>
            <a:r>
              <a:rPr lang="fr-FR" i="1" dirty="0" smtClean="0"/>
              <a:t> </a:t>
            </a:r>
            <a:r>
              <a:rPr lang="fr-FR" dirty="0" smtClean="0"/>
              <a:t>(1984).</a:t>
            </a:r>
            <a:r>
              <a:rPr lang="fr-CA" dirty="0" smtClean="0"/>
              <a:t>  </a:t>
            </a:r>
            <a:r>
              <a:rPr lang="fr-CA" sz="2200" dirty="0" smtClean="0"/>
              <a:t>Elle parle des « Beurs », la nouvelle génération de magrébins vivant en France.</a:t>
            </a:r>
          </a:p>
          <a:p>
            <a:r>
              <a:rPr lang="fr-CA" dirty="0" smtClean="0"/>
              <a:t>Amin Maalouf, </a:t>
            </a:r>
            <a:r>
              <a:rPr lang="fr-CA" i="1" dirty="0" err="1" smtClean="0"/>
              <a:t>Samarcande</a:t>
            </a:r>
            <a:r>
              <a:rPr lang="fr-CA" i="1" dirty="0" smtClean="0"/>
              <a:t>,</a:t>
            </a:r>
            <a:r>
              <a:rPr lang="fr-CA" dirty="0" smtClean="0"/>
              <a:t> 1988.</a:t>
            </a:r>
          </a:p>
          <a:p>
            <a:pPr>
              <a:buNone/>
            </a:pPr>
            <a:endParaRPr lang="fr-CA" sz="2200" dirty="0" smtClean="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CA" dirty="0" smtClean="0"/>
              <a:t>La langue amazigh, berbère, kabyle</a:t>
            </a:r>
            <a:endParaRPr lang="en-US" dirty="0"/>
          </a:p>
        </p:txBody>
      </p:sp>
      <p:sp>
        <p:nvSpPr>
          <p:cNvPr id="3" name="Content Placeholder 2"/>
          <p:cNvSpPr>
            <a:spLocks noGrp="1"/>
          </p:cNvSpPr>
          <p:nvPr>
            <p:ph idx="1"/>
          </p:nvPr>
        </p:nvSpPr>
        <p:spPr/>
        <p:txBody>
          <a:bodyPr/>
          <a:lstStyle/>
          <a:p>
            <a:pPr>
              <a:buNone/>
            </a:pPr>
            <a:r>
              <a:rPr lang="en-US" dirty="0" smtClean="0">
                <a:hlinkClick r:id="rId2"/>
              </a:rPr>
              <a:t>http://www.youtube.com/watch?v=48_ux-87KEY</a:t>
            </a:r>
            <a:endParaRPr lang="en-US" dirty="0" smtClean="0"/>
          </a:p>
          <a:p>
            <a:pPr>
              <a:buNone/>
            </a:pPr>
            <a:r>
              <a:rPr lang="en-US" dirty="0" smtClean="0">
                <a:hlinkClick r:id="rId3"/>
              </a:rPr>
              <a:t>http://www.scribd.com/doc/24805433/TAMTAF</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err="1" smtClean="0"/>
              <a:t>Belqasem</a:t>
            </a:r>
            <a:r>
              <a:rPr lang="fr-CA" i="1" dirty="0" smtClean="0"/>
              <a:t> </a:t>
            </a:r>
            <a:r>
              <a:rPr lang="fr-CA" dirty="0" err="1" smtClean="0"/>
              <a:t>Ihi</a:t>
            </a:r>
            <a:r>
              <a:rPr lang="fr-CA" sz="3600" dirty="0" err="1" smtClean="0"/>
              <a:t>ğ</a:t>
            </a:r>
            <a:r>
              <a:rPr lang="fr-CA" dirty="0" err="1" smtClean="0"/>
              <a:t>aten</a:t>
            </a:r>
            <a:endParaRPr lang="en-US" i="1" dirty="0"/>
          </a:p>
        </p:txBody>
      </p:sp>
      <p:pic>
        <p:nvPicPr>
          <p:cNvPr id="6" name="Content Placeholder 5" descr="download.jpg"/>
          <p:cNvPicPr>
            <a:picLocks noGrp="1" noChangeAspect="1"/>
          </p:cNvPicPr>
          <p:nvPr>
            <p:ph idx="1"/>
          </p:nvPr>
        </p:nvPicPr>
        <p:blipFill>
          <a:blip r:embed="rId2" cstate="print"/>
          <a:stretch>
            <a:fillRect/>
          </a:stretch>
        </p:blipFill>
        <p:spPr>
          <a:xfrm>
            <a:off x="2555776" y="2564904"/>
            <a:ext cx="4392488" cy="3299335"/>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CA" dirty="0" smtClean="0"/>
              <a:t>Son époque</a:t>
            </a:r>
            <a:endParaRPr lang="en-US" dirty="0"/>
          </a:p>
        </p:txBody>
      </p:sp>
      <p:sp>
        <p:nvSpPr>
          <p:cNvPr id="3" name="Content Placeholder 2"/>
          <p:cNvSpPr>
            <a:spLocks noGrp="1"/>
          </p:cNvSpPr>
          <p:nvPr>
            <p:ph idx="1"/>
          </p:nvPr>
        </p:nvSpPr>
        <p:spPr/>
        <p:txBody>
          <a:bodyPr>
            <a:normAutofit fontScale="85000" lnSpcReduction="20000"/>
          </a:bodyPr>
          <a:lstStyle/>
          <a:p>
            <a:r>
              <a:rPr lang="fr-CA" dirty="0" smtClean="0"/>
              <a:t>La guerre civile contre l’islamisme</a:t>
            </a:r>
          </a:p>
          <a:p>
            <a:r>
              <a:rPr lang="fr-CA" dirty="0" smtClean="0"/>
              <a:t>La montée du nationalisme berbère</a:t>
            </a:r>
          </a:p>
          <a:p>
            <a:r>
              <a:rPr lang="fr-CA" dirty="0" smtClean="0"/>
              <a:t>Les événements du printemps noir de 2001</a:t>
            </a:r>
          </a:p>
          <a:p>
            <a:pPr>
              <a:buNone/>
            </a:pPr>
            <a:r>
              <a:rPr lang="en-US" dirty="0" smtClean="0">
                <a:hlinkClick r:id="rId3"/>
              </a:rPr>
              <a:t>http://www.youtube.com/watch?v=fg3L5tETroo</a:t>
            </a:r>
            <a:endParaRPr lang="fr-CA" dirty="0" smtClean="0"/>
          </a:p>
          <a:p>
            <a:r>
              <a:rPr lang="fr-CA" dirty="0" smtClean="0"/>
              <a:t>L’immigration magrébine à Montréal</a:t>
            </a:r>
          </a:p>
          <a:p>
            <a:pPr>
              <a:buNone/>
            </a:pPr>
            <a:r>
              <a:rPr lang="fr-CA" dirty="0" smtClean="0"/>
              <a:t>(</a:t>
            </a:r>
            <a:r>
              <a:rPr lang="fr-CA" dirty="0" err="1" smtClean="0"/>
              <a:t>approx</a:t>
            </a:r>
            <a:r>
              <a:rPr lang="fr-CA" dirty="0" smtClean="0"/>
              <a:t>. 100 000 magrébins en 2006)</a:t>
            </a:r>
          </a:p>
          <a:p>
            <a:r>
              <a:rPr lang="fr-CA" dirty="0" smtClean="0"/>
              <a:t>Fondation du Centre Amazigh de Montréal, en 1998</a:t>
            </a:r>
          </a:p>
          <a:p>
            <a:r>
              <a:rPr lang="fr-CA" dirty="0" smtClean="0"/>
              <a:t>La montée de l’Internet comme nouvelle plateforme d’expression</a:t>
            </a:r>
          </a:p>
          <a:p>
            <a:r>
              <a:rPr lang="fr-CA" dirty="0" smtClean="0"/>
              <a:t>La révolution des jasmins ( janvier 2011)</a:t>
            </a:r>
          </a:p>
          <a:p>
            <a:r>
              <a:rPr lang="fr-CA" dirty="0" smtClean="0"/>
              <a:t>Révolution égyptienne  (janvier-février 2011)</a:t>
            </a:r>
          </a:p>
          <a:p>
            <a:pP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CA" i="1" dirty="0" smtClean="0"/>
              <a:t>À travers la brume : Poésie </a:t>
            </a:r>
            <a:r>
              <a:rPr lang="fr-CA" i="1" dirty="0" err="1" smtClean="0"/>
              <a:t>Tamedzyat</a:t>
            </a:r>
            <a:r>
              <a:rPr lang="fr-CA" i="1" dirty="0" smtClean="0"/>
              <a:t> (2010)</a:t>
            </a:r>
            <a:endParaRPr lang="en-US" i="1" dirty="0"/>
          </a:p>
        </p:txBody>
      </p:sp>
      <p:sp>
        <p:nvSpPr>
          <p:cNvPr id="3" name="Content Placeholder 2"/>
          <p:cNvSpPr>
            <a:spLocks noGrp="1"/>
          </p:cNvSpPr>
          <p:nvPr>
            <p:ph idx="1"/>
          </p:nvPr>
        </p:nvSpPr>
        <p:spPr/>
        <p:txBody>
          <a:bodyPr>
            <a:normAutofit/>
          </a:bodyPr>
          <a:lstStyle/>
          <a:p>
            <a:r>
              <a:rPr lang="fr-CA" dirty="0" smtClean="0"/>
              <a:t>Un recueil de </a:t>
            </a:r>
            <a:r>
              <a:rPr lang="fr-CA" i="1" dirty="0" smtClean="0"/>
              <a:t>246 poèmes de trois tercets (la grande majorité) en langue amazigh, traduits en français</a:t>
            </a:r>
          </a:p>
          <a:p>
            <a:r>
              <a:rPr lang="fr-CA" dirty="0" smtClean="0"/>
              <a:t>Publié à L’Harmattan en ligne, disponible sous forme électronique</a:t>
            </a:r>
          </a:p>
          <a:p>
            <a:r>
              <a:rPr lang="fr-CA" dirty="0" smtClean="0"/>
              <a:t>L’auteur n’a jamais relu ses propre poèmes.  Il les écrit et il ne les relit jamais.</a:t>
            </a:r>
          </a:p>
          <a:p>
            <a:r>
              <a:rPr lang="fr-CA" dirty="0" smtClean="0"/>
              <a:t>Ils sont écrits selon la forme </a:t>
            </a:r>
            <a:r>
              <a:rPr lang="fr-CA" dirty="0" smtClean="0"/>
              <a:t>basée </a:t>
            </a:r>
            <a:r>
              <a:rPr lang="fr-CA" dirty="0" smtClean="0"/>
              <a:t>sur leur tradition orale.</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2371</TotalTime>
  <Words>995</Words>
  <Application>Microsoft Office PowerPoint</Application>
  <PresentationFormat>On-screen Show (4:3)</PresentationFormat>
  <Paragraphs>132</Paragraphs>
  <Slides>27</Slides>
  <Notes>2</Notes>
  <HiddenSlides>1</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Solstice</vt:lpstr>
      <vt:lpstr>Un poète canadien-kabyle:  Belqasem Ihiğaten</vt:lpstr>
      <vt:lpstr>Le Maghreb</vt:lpstr>
      <vt:lpstr>La Kabylie</vt:lpstr>
      <vt:lpstr>Le colonialisme français </vt:lpstr>
      <vt:lpstr>Un mélange nécessaire pour  une littérature méconnue </vt:lpstr>
      <vt:lpstr>La langue amazigh, berbère, kabyle</vt:lpstr>
      <vt:lpstr>Belqasem Ihiğaten</vt:lpstr>
      <vt:lpstr>Son époque</vt:lpstr>
      <vt:lpstr>À travers la brume : Poésie Tamedzyat (2010)</vt:lpstr>
      <vt:lpstr>Rapprochements à Baudelaire</vt:lpstr>
      <vt:lpstr>Les thèmes propres à Belqasem Ihiğaten</vt:lpstr>
      <vt:lpstr>Slide 12</vt:lpstr>
      <vt:lpstr>La pourriture</vt:lpstr>
      <vt:lpstr>La mort</vt:lpstr>
      <vt:lpstr>Le rejet du poète</vt:lpstr>
      <vt:lpstr>Le rythme des rimes</vt:lpstr>
      <vt:lpstr>Champs lexical de l’inutilité </vt:lpstr>
      <vt:lpstr>De la destinée</vt:lpstr>
      <vt:lpstr>La psychologie sociale: lui par rapport aux autres</vt:lpstr>
      <vt:lpstr>Memento Mori</vt:lpstr>
      <vt:lpstr>Mais…..</vt:lpstr>
      <vt:lpstr>L’homme vilain  La tragédie est désagréable, Tantôt  câline tantôt impitoyable,  C’est l’histoire son ennemie jurée.  L’homme vilain ne meurt jamais,  Elle l’a toujours épargné Pour qu’il puisse en profiter d’avantage.  Il est au courant de toutes choses Mais pour lui l’affaire est close, Il avance tout arrogant.</vt:lpstr>
      <vt:lpstr>L’homme vilain</vt:lpstr>
      <vt:lpstr>L’image du tyran ≠ du poète</vt:lpstr>
      <vt:lpstr>L’argent </vt:lpstr>
      <vt:lpstr>Slide 26</vt:lpstr>
      <vt:lpstr>Bibliographie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poésie magrébine:  Belqasem Ihiğaten</dc:title>
  <dc:creator>Isabelle Michaud</dc:creator>
  <cp:lastModifiedBy>Isabelle Michaud</cp:lastModifiedBy>
  <cp:revision>92</cp:revision>
  <dcterms:created xsi:type="dcterms:W3CDTF">2011-02-07T15:03:51Z</dcterms:created>
  <dcterms:modified xsi:type="dcterms:W3CDTF">2011-02-15T21:34:27Z</dcterms:modified>
</cp:coreProperties>
</file>