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doc" ContentType="application/msword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89" r:id="rId16"/>
    <p:sldId id="269" r:id="rId17"/>
    <p:sldId id="270" r:id="rId18"/>
    <p:sldId id="281" r:id="rId19"/>
    <p:sldId id="290" r:id="rId20"/>
    <p:sldId id="288" r:id="rId21"/>
    <p:sldId id="287" r:id="rId22"/>
    <p:sldId id="286" r:id="rId23"/>
    <p:sldId id="271" r:id="rId24"/>
    <p:sldId id="272" r:id="rId25"/>
    <p:sldId id="273" r:id="rId26"/>
    <p:sldId id="274" r:id="rId27"/>
    <p:sldId id="275" r:id="rId28"/>
    <p:sldId id="276" r:id="rId29"/>
    <p:sldId id="277" r:id="rId30"/>
    <p:sldId id="278" r:id="rId31"/>
    <p:sldId id="280" r:id="rId32"/>
    <p:sldId id="279" r:id="rId3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image" Target="../media/image19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FEA52-7DBE-4675-8451-5413ACA36436}" type="datetimeFigureOut">
              <a:rPr lang="fr-FR" smtClean="0"/>
              <a:pPr/>
              <a:t>13/03/2011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F7A05-693D-4DB9-B7DB-04E0377B9B86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27309328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FEA52-7DBE-4675-8451-5413ACA36436}" type="datetimeFigureOut">
              <a:rPr lang="fr-FR" smtClean="0"/>
              <a:pPr/>
              <a:t>13/03/2011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F7A05-693D-4DB9-B7DB-04E0377B9B86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30709535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FEA52-7DBE-4675-8451-5413ACA36436}" type="datetimeFigureOut">
              <a:rPr lang="fr-FR" smtClean="0"/>
              <a:pPr/>
              <a:t>13/03/2011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F7A05-693D-4DB9-B7DB-04E0377B9B86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21909821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FEA52-7DBE-4675-8451-5413ACA36436}" type="datetimeFigureOut">
              <a:rPr lang="fr-FR" smtClean="0"/>
              <a:pPr/>
              <a:t>13/03/2011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F7A05-693D-4DB9-B7DB-04E0377B9B86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36140594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FEA52-7DBE-4675-8451-5413ACA36436}" type="datetimeFigureOut">
              <a:rPr lang="fr-FR" smtClean="0"/>
              <a:pPr/>
              <a:t>13/03/2011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F7A05-693D-4DB9-B7DB-04E0377B9B86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3157359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FEA52-7DBE-4675-8451-5413ACA36436}" type="datetimeFigureOut">
              <a:rPr lang="fr-FR" smtClean="0"/>
              <a:pPr/>
              <a:t>13/03/2011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F7A05-693D-4DB9-B7DB-04E0377B9B86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1058237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FEA52-7DBE-4675-8451-5413ACA36436}" type="datetimeFigureOut">
              <a:rPr lang="fr-FR" smtClean="0"/>
              <a:pPr/>
              <a:t>13/03/2011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F7A05-693D-4DB9-B7DB-04E0377B9B86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21429648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FEA52-7DBE-4675-8451-5413ACA36436}" type="datetimeFigureOut">
              <a:rPr lang="fr-FR" smtClean="0"/>
              <a:pPr/>
              <a:t>13/03/2011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F7A05-693D-4DB9-B7DB-04E0377B9B86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37973849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FEA52-7DBE-4675-8451-5413ACA36436}" type="datetimeFigureOut">
              <a:rPr lang="fr-FR" smtClean="0"/>
              <a:pPr/>
              <a:t>13/03/2011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F7A05-693D-4DB9-B7DB-04E0377B9B86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15829801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FEA52-7DBE-4675-8451-5413ACA36436}" type="datetimeFigureOut">
              <a:rPr lang="fr-FR" smtClean="0"/>
              <a:pPr/>
              <a:t>13/03/2011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F7A05-693D-4DB9-B7DB-04E0377B9B86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37532945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FEA52-7DBE-4675-8451-5413ACA36436}" type="datetimeFigureOut">
              <a:rPr lang="fr-FR" smtClean="0"/>
              <a:pPr/>
              <a:t>13/03/2011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F7A05-693D-4DB9-B7DB-04E0377B9B86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22646484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349295-29D5-4F76-AD48-82B24B1FB4DA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415753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73171E-0D11-42CE-9682-594C4A35681D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75208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B34161-DB85-48AE-944C-50EE5D755609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673885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110027-F4CE-4FEA-AFEE-E00864CD04D2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761735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24AE8C-2373-4B47-86A5-23EC7FC7F14E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904019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D5008D-4F2B-4EF3-A477-AF1DB5D06338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0483386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4A5FB-C1C2-4AB6-8962-CB1DE85CEAEE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316488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780072-F21C-4F20-BDFD-C1D12C67C70B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3842147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5FA811-D995-41A3-8193-2396800A4636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792020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FBC7B4-4F25-42E7-B3BA-8E15B97A8D80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3981937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81F4A8-E437-46AC-8648-456E96F337CC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488820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re. Contenu et 2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C4C52-DC8C-461A-B79D-ABE1DFA20073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2793724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re. Texte et 2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B95CA3-8268-4219-A801-AC503C1A3D59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397221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5FEA52-7DBE-4675-8451-5413ACA36436}" type="datetimeFigureOut">
              <a:rPr lang="fr-FR" smtClean="0"/>
              <a:pPr/>
              <a:t>13/03/2011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CF7A05-693D-4DB9-B7DB-04E0377B9B86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3381014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BF7B61FB-15F0-48CE-B9E2-F1DA7AC8D8A9}" type="slidenum">
              <a:rPr lang="fr-FR">
                <a:solidFill>
                  <a:srgbClr val="000000"/>
                </a:solidFill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00698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Document_Microsoft_Office_Word_97_-_20031.doc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1.v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7.png"/><Relationship Id="rId4" Type="http://schemas.openxmlformats.org/officeDocument/2006/relationships/oleObject" Target="../embeddings/oleObject2.bin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4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Document_Microsoft_Office_Word_97_-_20032.doc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4.v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Document_Microsoft_Office_Word_97_-_20033.doc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5.v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wmf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L’agressivité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="" xmlns:p14="http://schemas.microsoft.com/office/powerpoint/2010/main" val="1328344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2"/>
          <p:cNvSpPr txBox="1">
            <a:spLocks noChangeArrowheads="1"/>
          </p:cNvSpPr>
          <p:nvPr/>
        </p:nvSpPr>
        <p:spPr bwMode="auto">
          <a:xfrm>
            <a:off x="1600200" y="304800"/>
            <a:ext cx="6265863" cy="729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>
                <a:solidFill>
                  <a:srgbClr val="FFFFFF"/>
                </a:solidFill>
              </a:rPr>
              <a:t>I. Introduction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>
                <a:solidFill>
                  <a:srgbClr val="FFFFFF"/>
                </a:solidFill>
              </a:rPr>
              <a:t>	Définition générale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>
                <a:solidFill>
                  <a:srgbClr val="FFFFFF"/>
                </a:solidFill>
              </a:rPr>
              <a:t>	Théories psychologiques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>
                <a:solidFill>
                  <a:srgbClr val="FFFFFF"/>
                </a:solidFill>
              </a:rPr>
              <a:t>		La psychanalyse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>
                <a:solidFill>
                  <a:srgbClr val="FFFFFF"/>
                </a:solidFill>
              </a:rPr>
              <a:t>		La psychologie expérimentale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>
                <a:solidFill>
                  <a:srgbClr val="FFFFFF"/>
                </a:solidFill>
              </a:rPr>
              <a:t>	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>
                <a:solidFill>
                  <a:srgbClr val="FFFFFF"/>
                </a:solidFill>
              </a:rPr>
              <a:t>	Théories fonctionnalistes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>
                <a:solidFill>
                  <a:srgbClr val="FFFFFF"/>
                </a:solidFill>
              </a:rPr>
              <a:t>		Les sociobiologistes et les écologistes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>
                <a:solidFill>
                  <a:srgbClr val="FFFFFF"/>
                </a:solidFill>
              </a:rPr>
              <a:t>		Les Ethologues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>
                <a:solidFill>
                  <a:srgbClr val="FFFFFF"/>
                </a:solidFill>
              </a:rPr>
              <a:t>		Les Psychobiologistes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800">
              <a:solidFill>
                <a:srgbClr val="FFFFFF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>
                <a:solidFill>
                  <a:srgbClr val="FFFFFF"/>
                </a:solidFill>
              </a:rPr>
              <a:t> II Les supports Neuronaux des comportements agressifs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>
                <a:solidFill>
                  <a:srgbClr val="FFFFFF"/>
                </a:solidFill>
              </a:rPr>
              <a:t>	Les effets de stimulation électriques de l ’hypothalamus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>
                <a:solidFill>
                  <a:srgbClr val="FFFFFF"/>
                </a:solidFill>
              </a:rPr>
              <a:t>	Deux systèmes essentiels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>
                <a:solidFill>
                  <a:srgbClr val="FFFFFF"/>
                </a:solidFill>
              </a:rPr>
              <a:t>	Modulation par le système limbique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>
                <a:solidFill>
                  <a:srgbClr val="FFFFFF"/>
                </a:solidFill>
              </a:rPr>
              <a:t>	Modulation par le système cortical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800">
              <a:solidFill>
                <a:srgbClr val="FFFFFF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>
                <a:solidFill>
                  <a:srgbClr val="FFFFFF"/>
                </a:solidFill>
              </a:rPr>
              <a:t>III Determinisme Biologique versus Expérientiel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800">
              <a:solidFill>
                <a:srgbClr val="FFFFFF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>
                <a:solidFill>
                  <a:srgbClr val="FFFFFF"/>
                </a:solidFill>
              </a:rPr>
              <a:t>	Arguments en faveurs de l’hypothèse génétique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>
                <a:solidFill>
                  <a:srgbClr val="FFFFFF"/>
                </a:solidFill>
              </a:rPr>
              <a:t>	Arguments en faveur de l ’hypothèse expérientiel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>
                <a:solidFill>
                  <a:srgbClr val="FFFFFF"/>
                </a:solidFill>
              </a:rPr>
              <a:t>	Le compromis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800">
              <a:solidFill>
                <a:srgbClr val="FFFFFF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800">
              <a:solidFill>
                <a:srgbClr val="FFFFFF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>
                <a:solidFill>
                  <a:srgbClr val="FFFFFF"/>
                </a:solidFill>
              </a:rPr>
              <a:t>	</a:t>
            </a:r>
          </a:p>
        </p:txBody>
      </p:sp>
    </p:spTree>
    <p:extLst>
      <p:ext uri="{BB962C8B-B14F-4D97-AF65-F5344CB8AC3E}">
        <p14:creationId xmlns="" xmlns:p14="http://schemas.microsoft.com/office/powerpoint/2010/main" val="414975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 sz="4000" smtClean="0">
                <a:solidFill>
                  <a:schemeClr val="bg1"/>
                </a:solidFill>
              </a:rPr>
              <a:t>Sigmund Freud (1856-1939)</a:t>
            </a:r>
            <a:br>
              <a:rPr lang="fr-FR" sz="4000" smtClean="0">
                <a:solidFill>
                  <a:schemeClr val="bg1"/>
                </a:solidFill>
              </a:rPr>
            </a:br>
            <a:endParaRPr lang="fr-FR" sz="4000" smtClean="0">
              <a:solidFill>
                <a:schemeClr val="bg1"/>
              </a:solidFill>
            </a:endParaRP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fr-FR" smtClean="0">
                <a:solidFill>
                  <a:schemeClr val="bg1"/>
                </a:solidFill>
              </a:rPr>
              <a:t>Positions Post 1920</a:t>
            </a:r>
          </a:p>
          <a:p>
            <a:r>
              <a:rPr lang="fr-FR" smtClean="0">
                <a:solidFill>
                  <a:schemeClr val="bg1"/>
                </a:solidFill>
              </a:rPr>
              <a:t>Pulsion de vie /Pulsion de mort, Eros et Thanatos</a:t>
            </a:r>
          </a:p>
          <a:p>
            <a:r>
              <a:rPr lang="fr-FR" smtClean="0">
                <a:solidFill>
                  <a:schemeClr val="bg1"/>
                </a:solidFill>
              </a:rPr>
              <a:t>L'agressivité serait l'expression vers le dehors d'une force destructrice originairement dirigée vers l'individu lui-même. </a:t>
            </a:r>
          </a:p>
          <a:p>
            <a:r>
              <a:rPr lang="fr-FR" smtClean="0">
                <a:solidFill>
                  <a:schemeClr val="bg1"/>
                </a:solidFill>
              </a:rPr>
              <a:t>L’agressivité ne peut être détournée</a:t>
            </a:r>
          </a:p>
        </p:txBody>
      </p:sp>
    </p:spTree>
    <p:extLst>
      <p:ext uri="{BB962C8B-B14F-4D97-AF65-F5344CB8AC3E}">
        <p14:creationId xmlns="" xmlns:p14="http://schemas.microsoft.com/office/powerpoint/2010/main" val="4052783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5"/>
          <p:cNvSpPr>
            <a:spLocks noChangeArrowheads="1"/>
          </p:cNvSpPr>
          <p:nvPr/>
        </p:nvSpPr>
        <p:spPr bwMode="auto">
          <a:xfrm>
            <a:off x="971550" y="3141663"/>
            <a:ext cx="683418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4000">
                <a:solidFill>
                  <a:srgbClr val="FFFFFF"/>
                </a:solidFill>
              </a:rPr>
              <a:t>Le Modèle frustration/agression </a:t>
            </a:r>
          </a:p>
        </p:txBody>
      </p:sp>
      <p:sp>
        <p:nvSpPr>
          <p:cNvPr id="66563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 sz="3200" smtClean="0">
                <a:solidFill>
                  <a:schemeClr val="bg1"/>
                </a:solidFill>
              </a:rPr>
              <a:t>DOLLARD, J., DOOB, L.W., MILLER, N.E., MOWRER, O.H. &amp; SEARS, R.R. (1939).</a:t>
            </a:r>
            <a:r>
              <a:rPr lang="fr-FR" sz="4000" smtClean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="" xmlns:p14="http://schemas.microsoft.com/office/powerpoint/2010/main" val="2397360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r-FR" sz="4000" b="1" smtClean="0"/>
              <a:t>Stanley Milgram</a:t>
            </a:r>
            <a:br>
              <a:rPr lang="fr-FR" sz="4000" b="1" smtClean="0"/>
            </a:br>
            <a:r>
              <a:rPr lang="fr-FR" sz="4000" b="1" smtClean="0"/>
              <a:t> (1933-1984)</a:t>
            </a:r>
            <a:br>
              <a:rPr lang="fr-FR" sz="4000" b="1" smtClean="0"/>
            </a:br>
            <a:endParaRPr lang="fr-FR" sz="4000" b="1" smtClean="0"/>
          </a:p>
        </p:txBody>
      </p:sp>
      <p:pic>
        <p:nvPicPr>
          <p:cNvPr id="67587" name="Picture 10" descr="Photo of Stanley Milgram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27088" y="188913"/>
            <a:ext cx="2540000" cy="1739900"/>
          </a:xfrm>
          <a:noFill/>
        </p:spPr>
      </p:pic>
      <p:sp>
        <p:nvSpPr>
          <p:cNvPr id="67588" name="Text Box 11"/>
          <p:cNvSpPr txBox="1">
            <a:spLocks noChangeArrowheads="1"/>
          </p:cNvSpPr>
          <p:nvPr/>
        </p:nvSpPr>
        <p:spPr bwMode="auto">
          <a:xfrm>
            <a:off x="827088" y="2781300"/>
            <a:ext cx="259238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>
                <a:solidFill>
                  <a:srgbClr val="000000"/>
                </a:solidFill>
              </a:rPr>
              <a:t>Les expériences de Milgram (1960-1963)</a:t>
            </a:r>
          </a:p>
        </p:txBody>
      </p:sp>
      <p:pic>
        <p:nvPicPr>
          <p:cNvPr id="67589" name="Picture 18" descr="Milgram2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786188" y="1517650"/>
            <a:ext cx="3467100" cy="5340350"/>
          </a:xfrm>
          <a:noFill/>
        </p:spPr>
      </p:pic>
    </p:spTree>
    <p:extLst>
      <p:ext uri="{BB962C8B-B14F-4D97-AF65-F5344CB8AC3E}">
        <p14:creationId xmlns="" xmlns:p14="http://schemas.microsoft.com/office/powerpoint/2010/main" val="1688500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5" descr="(GIF)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76250"/>
            <a:ext cx="5113338" cy="416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611" name="Rectangle 6"/>
          <p:cNvSpPr>
            <a:spLocks noChangeArrowheads="1"/>
          </p:cNvSpPr>
          <p:nvPr/>
        </p:nvSpPr>
        <p:spPr bwMode="auto">
          <a:xfrm>
            <a:off x="5867400" y="1052513"/>
            <a:ext cx="2663825" cy="4154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200">
                <a:solidFill>
                  <a:srgbClr val="FFFFFF"/>
                </a:solidFill>
              </a:rPr>
              <a:t>L'élève doit "apprendre " des couples de mots puis les restituer. L'expérience consiste pour le sujet à envoyer des décharges électriques d'intensité progressive (de 15 à 450 volts) à l’élève dès qu'il "se trompe ".</a:t>
            </a:r>
          </a:p>
        </p:txBody>
      </p:sp>
      <p:pic>
        <p:nvPicPr>
          <p:cNvPr id="68612" name="Picture 7" descr="Milgra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724400"/>
            <a:ext cx="5372100" cy="189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217628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5"/>
          <p:cNvPicPr>
            <a:picLocks noChangeAspect="1" noChangeArrowheads="1"/>
          </p:cNvPicPr>
          <p:nvPr/>
        </p:nvPicPr>
        <p:blipFill>
          <a:blip r:embed="rId2" cstate="print">
            <a:lum bright="-30000" contrast="18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0"/>
            <a:ext cx="8353425" cy="626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512497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>
                <a:solidFill>
                  <a:schemeClr val="bg1"/>
                </a:solidFill>
              </a:rPr>
              <a:t>Ethogramme de la souris</a:t>
            </a:r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5843588" cy="4525963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fr-FR" sz="1600" b="1" smtClean="0">
                <a:solidFill>
                  <a:schemeClr val="bg1"/>
                </a:solidFill>
              </a:rPr>
              <a:t>Les unités comportementales du comportement agonistique</a:t>
            </a:r>
          </a:p>
          <a:p>
            <a:pPr>
              <a:lnSpc>
                <a:spcPct val="80000"/>
              </a:lnSpc>
            </a:pPr>
            <a:endParaRPr lang="fr-FR" sz="1400" smtClean="0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  <a:buFontTx/>
              <a:buNone/>
            </a:pPr>
            <a:endParaRPr lang="fr-FR" sz="1400" smtClean="0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</a:pPr>
            <a:r>
              <a:rPr lang="fr-FR" sz="1400" smtClean="0">
                <a:solidFill>
                  <a:schemeClr val="bg1"/>
                </a:solidFill>
              </a:rPr>
              <a:t>Piloérection </a:t>
            </a:r>
          </a:p>
          <a:p>
            <a:pPr>
              <a:lnSpc>
                <a:spcPct val="80000"/>
              </a:lnSpc>
            </a:pPr>
            <a:r>
              <a:rPr lang="fr-FR" sz="1400" smtClean="0">
                <a:solidFill>
                  <a:schemeClr val="bg1"/>
                </a:solidFill>
              </a:rPr>
              <a:t>Redressement</a:t>
            </a:r>
          </a:p>
          <a:p>
            <a:pPr>
              <a:lnSpc>
                <a:spcPct val="80000"/>
              </a:lnSpc>
            </a:pPr>
            <a:r>
              <a:rPr lang="fr-FR" sz="1400" smtClean="0">
                <a:solidFill>
                  <a:schemeClr val="bg1"/>
                </a:solidFill>
              </a:rPr>
              <a:t>Poursuite </a:t>
            </a:r>
          </a:p>
          <a:p>
            <a:pPr>
              <a:lnSpc>
                <a:spcPct val="80000"/>
              </a:lnSpc>
            </a:pPr>
            <a:r>
              <a:rPr lang="fr-FR" sz="1400" smtClean="0">
                <a:solidFill>
                  <a:schemeClr val="bg1"/>
                </a:solidFill>
              </a:rPr>
              <a:t>Poussée </a:t>
            </a:r>
          </a:p>
          <a:p>
            <a:pPr>
              <a:lnSpc>
                <a:spcPct val="80000"/>
              </a:lnSpc>
            </a:pPr>
            <a:r>
              <a:rPr lang="fr-FR" sz="1400" smtClean="0">
                <a:solidFill>
                  <a:schemeClr val="bg1"/>
                </a:solidFill>
              </a:rPr>
              <a:t>Vibration de la queue</a:t>
            </a:r>
          </a:p>
          <a:p>
            <a:pPr>
              <a:lnSpc>
                <a:spcPct val="80000"/>
              </a:lnSpc>
            </a:pPr>
            <a:r>
              <a:rPr lang="fr-FR" sz="1400" smtClean="0">
                <a:solidFill>
                  <a:schemeClr val="bg1"/>
                </a:solidFill>
              </a:rPr>
              <a:t>Grattage du sol</a:t>
            </a:r>
          </a:p>
          <a:p>
            <a:pPr>
              <a:lnSpc>
                <a:spcPct val="80000"/>
              </a:lnSpc>
            </a:pPr>
            <a:r>
              <a:rPr lang="fr-FR" sz="1400" smtClean="0">
                <a:solidFill>
                  <a:schemeClr val="bg1"/>
                </a:solidFill>
              </a:rPr>
              <a:t>Reniflement</a:t>
            </a:r>
          </a:p>
          <a:p>
            <a:pPr>
              <a:lnSpc>
                <a:spcPct val="80000"/>
              </a:lnSpc>
            </a:pPr>
            <a:r>
              <a:rPr lang="fr-FR" sz="1400" smtClean="0">
                <a:solidFill>
                  <a:schemeClr val="bg1"/>
                </a:solidFill>
              </a:rPr>
              <a:t>Immobilisation (freezing)</a:t>
            </a:r>
          </a:p>
          <a:p>
            <a:pPr>
              <a:lnSpc>
                <a:spcPct val="80000"/>
              </a:lnSpc>
            </a:pPr>
            <a:r>
              <a:rPr lang="fr-FR" sz="1400" smtClean="0">
                <a:solidFill>
                  <a:schemeClr val="bg1"/>
                </a:solidFill>
              </a:rPr>
              <a:t>Evitement </a:t>
            </a:r>
          </a:p>
          <a:p>
            <a:pPr>
              <a:lnSpc>
                <a:spcPct val="80000"/>
              </a:lnSpc>
            </a:pPr>
            <a:r>
              <a:rPr lang="fr-FR" sz="1400" smtClean="0">
                <a:solidFill>
                  <a:schemeClr val="bg1"/>
                </a:solidFill>
              </a:rPr>
              <a:t>Fuite</a:t>
            </a:r>
          </a:p>
          <a:p>
            <a:pPr>
              <a:lnSpc>
                <a:spcPct val="80000"/>
              </a:lnSpc>
            </a:pPr>
            <a:r>
              <a:rPr lang="fr-FR" sz="1400" smtClean="0">
                <a:solidFill>
                  <a:schemeClr val="bg1"/>
                </a:solidFill>
              </a:rPr>
              <a:t>Morsure d’avertissement (tentative)</a:t>
            </a:r>
          </a:p>
          <a:p>
            <a:pPr>
              <a:lnSpc>
                <a:spcPct val="80000"/>
              </a:lnSpc>
            </a:pPr>
            <a:r>
              <a:rPr lang="fr-FR" sz="1400" smtClean="0">
                <a:solidFill>
                  <a:schemeClr val="bg1"/>
                </a:solidFill>
              </a:rPr>
              <a:t>Morsure </a:t>
            </a:r>
          </a:p>
          <a:p>
            <a:pPr>
              <a:lnSpc>
                <a:spcPct val="80000"/>
              </a:lnSpc>
            </a:pPr>
            <a:r>
              <a:rPr lang="fr-FR" sz="1400" smtClean="0">
                <a:solidFill>
                  <a:schemeClr val="bg1"/>
                </a:solidFill>
              </a:rPr>
              <a:t>Boxing</a:t>
            </a:r>
          </a:p>
          <a:p>
            <a:pPr>
              <a:lnSpc>
                <a:spcPct val="80000"/>
              </a:lnSpc>
            </a:pPr>
            <a:r>
              <a:rPr lang="fr-FR" sz="1400" smtClean="0">
                <a:solidFill>
                  <a:schemeClr val="bg1"/>
                </a:solidFill>
              </a:rPr>
              <a:t>Enlacement - combat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fr-FR" sz="1400" smtClean="0">
                <a:solidFill>
                  <a:schemeClr val="bg1"/>
                </a:solidFill>
              </a:rPr>
              <a:t> </a:t>
            </a:r>
          </a:p>
          <a:p>
            <a:pPr>
              <a:lnSpc>
                <a:spcPct val="80000"/>
              </a:lnSpc>
            </a:pPr>
            <a:endParaRPr lang="fr-FR" sz="1600" b="1" smtClean="0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  <a:buFontTx/>
              <a:buNone/>
            </a:pPr>
            <a:endParaRPr lang="fr-FR" sz="1600" b="1" smtClean="0">
              <a:solidFill>
                <a:schemeClr val="bg1"/>
              </a:solidFill>
            </a:endParaRPr>
          </a:p>
        </p:txBody>
      </p:sp>
      <p:sp>
        <p:nvSpPr>
          <p:cNvPr id="70660" name="Rectangle 4"/>
          <p:cNvSpPr>
            <a:spLocks noChangeArrowheads="1"/>
          </p:cNvSpPr>
          <p:nvPr/>
        </p:nvSpPr>
        <p:spPr bwMode="auto">
          <a:xfrm>
            <a:off x="4427538" y="1628775"/>
            <a:ext cx="4464050" cy="106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600">
              <a:solidFill>
                <a:srgbClr val="FFFFFF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fr-FR" sz="1600">
              <a:solidFill>
                <a:srgbClr val="FFFFFF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600">
              <a:solidFill>
                <a:srgbClr val="FFFFFF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fr-FR" sz="16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98079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>
                <a:solidFill>
                  <a:schemeClr val="bg1"/>
                </a:solidFill>
              </a:rPr>
              <a:t>Ethogramme du singe capucin</a:t>
            </a:r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3898900" cy="4525963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fr-FR" sz="1800" b="1" smtClean="0">
                <a:solidFill>
                  <a:schemeClr val="bg1"/>
                </a:solidFill>
              </a:rPr>
              <a:t>Les unités comportementales du comportement agonistique</a:t>
            </a:r>
          </a:p>
          <a:p>
            <a:pPr>
              <a:lnSpc>
                <a:spcPct val="80000"/>
              </a:lnSpc>
              <a:buFontTx/>
              <a:buNone/>
            </a:pPr>
            <a:endParaRPr lang="fr-FR" sz="1800" b="1" smtClean="0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</a:pPr>
            <a:r>
              <a:rPr lang="fr-FR" sz="1600" smtClean="0">
                <a:solidFill>
                  <a:schemeClr val="bg1"/>
                </a:solidFill>
              </a:rPr>
              <a:t> Agitation de la queue  </a:t>
            </a:r>
          </a:p>
          <a:p>
            <a:pPr>
              <a:lnSpc>
                <a:spcPct val="80000"/>
              </a:lnSpc>
            </a:pPr>
            <a:r>
              <a:rPr lang="fr-FR" sz="1600" smtClean="0">
                <a:solidFill>
                  <a:schemeClr val="bg1"/>
                </a:solidFill>
              </a:rPr>
              <a:t> Aplatissement au sol </a:t>
            </a:r>
          </a:p>
          <a:p>
            <a:pPr>
              <a:lnSpc>
                <a:spcPct val="80000"/>
              </a:lnSpc>
            </a:pPr>
            <a:r>
              <a:rPr lang="fr-FR" sz="1600" smtClean="0">
                <a:solidFill>
                  <a:schemeClr val="bg1"/>
                </a:solidFill>
              </a:rPr>
              <a:t> Balancement de tête </a:t>
            </a:r>
          </a:p>
          <a:p>
            <a:pPr>
              <a:lnSpc>
                <a:spcPct val="80000"/>
              </a:lnSpc>
            </a:pPr>
            <a:r>
              <a:rPr lang="fr-FR" sz="1600" smtClean="0">
                <a:solidFill>
                  <a:schemeClr val="bg1"/>
                </a:solidFill>
              </a:rPr>
              <a:t> Cassage de branches </a:t>
            </a:r>
          </a:p>
          <a:p>
            <a:pPr>
              <a:lnSpc>
                <a:spcPct val="80000"/>
              </a:lnSpc>
            </a:pPr>
            <a:r>
              <a:rPr lang="fr-FR" sz="1600" smtClean="0">
                <a:solidFill>
                  <a:schemeClr val="bg1"/>
                </a:solidFill>
              </a:rPr>
              <a:t> Charge </a:t>
            </a:r>
          </a:p>
          <a:p>
            <a:pPr>
              <a:lnSpc>
                <a:spcPct val="80000"/>
              </a:lnSpc>
            </a:pPr>
            <a:r>
              <a:rPr lang="fr-FR" sz="1600" smtClean="0">
                <a:solidFill>
                  <a:schemeClr val="bg1"/>
                </a:solidFill>
              </a:rPr>
              <a:t> Claque </a:t>
            </a:r>
          </a:p>
          <a:p>
            <a:pPr>
              <a:lnSpc>
                <a:spcPct val="80000"/>
              </a:lnSpc>
            </a:pPr>
            <a:r>
              <a:rPr lang="fr-FR" sz="1600" smtClean="0">
                <a:solidFill>
                  <a:schemeClr val="bg1"/>
                </a:solidFill>
              </a:rPr>
              <a:t> Cri strident </a:t>
            </a:r>
          </a:p>
          <a:p>
            <a:pPr>
              <a:lnSpc>
                <a:spcPct val="80000"/>
              </a:lnSpc>
            </a:pPr>
            <a:r>
              <a:rPr lang="fr-FR" sz="1600" smtClean="0">
                <a:solidFill>
                  <a:schemeClr val="bg1"/>
                </a:solidFill>
              </a:rPr>
              <a:t> Ebrouement </a:t>
            </a:r>
          </a:p>
          <a:p>
            <a:pPr>
              <a:lnSpc>
                <a:spcPct val="80000"/>
              </a:lnSpc>
            </a:pPr>
            <a:r>
              <a:rPr lang="fr-FR" sz="1600" smtClean="0">
                <a:solidFill>
                  <a:schemeClr val="bg1"/>
                </a:solidFill>
              </a:rPr>
              <a:t> Embrassement ou Double menace </a:t>
            </a:r>
          </a:p>
          <a:p>
            <a:pPr>
              <a:lnSpc>
                <a:spcPct val="80000"/>
              </a:lnSpc>
            </a:pPr>
            <a:r>
              <a:rPr lang="fr-FR" sz="1600" smtClean="0">
                <a:solidFill>
                  <a:schemeClr val="bg1"/>
                </a:solidFill>
              </a:rPr>
              <a:t> Empoignement </a:t>
            </a:r>
          </a:p>
          <a:p>
            <a:pPr>
              <a:lnSpc>
                <a:spcPct val="80000"/>
              </a:lnSpc>
            </a:pPr>
            <a:r>
              <a:rPr lang="fr-FR" sz="1600" smtClean="0">
                <a:solidFill>
                  <a:schemeClr val="bg1"/>
                </a:solidFill>
              </a:rPr>
              <a:t> Enlacement </a:t>
            </a:r>
          </a:p>
          <a:p>
            <a:pPr>
              <a:lnSpc>
                <a:spcPct val="80000"/>
              </a:lnSpc>
            </a:pPr>
            <a:r>
              <a:rPr lang="fr-FR" sz="1600" smtClean="0">
                <a:solidFill>
                  <a:schemeClr val="bg1"/>
                </a:solidFill>
              </a:rPr>
              <a:t> Evitement </a:t>
            </a:r>
          </a:p>
          <a:p>
            <a:pPr>
              <a:lnSpc>
                <a:spcPct val="80000"/>
              </a:lnSpc>
            </a:pPr>
            <a:r>
              <a:rPr lang="fr-FR" sz="1600" smtClean="0">
                <a:solidFill>
                  <a:schemeClr val="bg1"/>
                </a:solidFill>
              </a:rPr>
              <a:t> Froncement des sourcils </a:t>
            </a:r>
          </a:p>
          <a:p>
            <a:pPr>
              <a:lnSpc>
                <a:spcPct val="80000"/>
              </a:lnSpc>
            </a:pPr>
            <a:r>
              <a:rPr lang="fr-FR" sz="1600" smtClean="0">
                <a:solidFill>
                  <a:schemeClr val="bg1"/>
                </a:solidFill>
              </a:rPr>
              <a:t> Fuite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fr-FR" sz="1600" smtClean="0">
                <a:solidFill>
                  <a:schemeClr val="bg1"/>
                </a:solidFill>
              </a:rPr>
              <a:t>  </a:t>
            </a:r>
          </a:p>
        </p:txBody>
      </p:sp>
      <p:sp>
        <p:nvSpPr>
          <p:cNvPr id="71684" name="Rectangle 4"/>
          <p:cNvSpPr>
            <a:spLocks noChangeArrowheads="1"/>
          </p:cNvSpPr>
          <p:nvPr/>
        </p:nvSpPr>
        <p:spPr bwMode="auto">
          <a:xfrm>
            <a:off x="4500563" y="2133600"/>
            <a:ext cx="446405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fr-FR" sz="1600">
                <a:solidFill>
                  <a:srgbClr val="FFFFFF"/>
                </a:solidFill>
              </a:rPr>
              <a:t>  Mimique bouche ouverte 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fr-FR" sz="1600">
                <a:solidFill>
                  <a:srgbClr val="FFFFFF"/>
                </a:solidFill>
              </a:rPr>
              <a:t>  Mimique bouche ouverte, dents découvertes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fr-FR" sz="1600">
                <a:solidFill>
                  <a:srgbClr val="FFFFFF"/>
                </a:solidFill>
              </a:rPr>
              <a:t>  Mimique joue contre joue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fr-FR" sz="1600">
                <a:solidFill>
                  <a:srgbClr val="FFFFFF"/>
                </a:solidFill>
              </a:rPr>
              <a:t>  Morsure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fr-FR" sz="1600">
                <a:solidFill>
                  <a:srgbClr val="FFFFFF"/>
                </a:solidFill>
              </a:rPr>
              <a:t>  Morsure d’avertissement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fr-FR" sz="1600">
                <a:solidFill>
                  <a:srgbClr val="FFFFFF"/>
                </a:solidFill>
              </a:rPr>
              <a:t>  Piloérection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fr-FR" sz="1600">
                <a:solidFill>
                  <a:srgbClr val="FFFFFF"/>
                </a:solidFill>
              </a:rPr>
              <a:t>  Posture membres tendus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fr-FR" sz="1600">
                <a:solidFill>
                  <a:srgbClr val="FFFFFF"/>
                </a:solidFill>
              </a:rPr>
              <a:t>  Poursuite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fr-FR" sz="1600">
                <a:solidFill>
                  <a:srgbClr val="FFFFFF"/>
                </a:solidFill>
              </a:rPr>
              <a:t>  Poussée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fr-FR" sz="1600">
                <a:solidFill>
                  <a:srgbClr val="FFFFFF"/>
                </a:solidFill>
              </a:rPr>
              <a:t>  Regard fixe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fr-FR" sz="1600">
                <a:solidFill>
                  <a:srgbClr val="FFFFFF"/>
                </a:solidFill>
              </a:rPr>
              <a:t>  Sautillement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fr-FR" sz="1600">
                <a:solidFill>
                  <a:srgbClr val="FFFFFF"/>
                </a:solidFill>
              </a:rPr>
              <a:t>  Secouement de support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fr-FR" sz="1600">
                <a:solidFill>
                  <a:srgbClr val="FFFFFF"/>
                </a:solidFill>
              </a:rPr>
              <a:t>  Secouement de la tête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fr-FR" sz="1600">
                <a:solidFill>
                  <a:srgbClr val="FFFFFF"/>
                </a:solidFill>
              </a:rPr>
              <a:t>  Tentative de claque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fr-FR" sz="1600">
                <a:solidFill>
                  <a:srgbClr val="FFFFFF"/>
                </a:solidFill>
              </a:rPr>
              <a:t>   Frappe de support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fr-FR" sz="16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26965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3"/>
          <p:cNvSpPr>
            <a:spLocks noChangeArrowheads="1"/>
          </p:cNvSpPr>
          <p:nvPr/>
        </p:nvSpPr>
        <p:spPr bwMode="auto">
          <a:xfrm>
            <a:off x="152400" y="682625"/>
            <a:ext cx="8535988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b="1" u="sng">
                <a:solidFill>
                  <a:srgbClr val="FFFFFF"/>
                </a:solidFill>
                <a:latin typeface="Arial" pitchFamily="34" charset="0"/>
              </a:rPr>
              <a:t>Types of aggressions </a:t>
            </a:r>
            <a:r>
              <a:rPr lang="fr-FR" b="1">
                <a:solidFill>
                  <a:srgbClr val="FFFFFF"/>
                </a:solidFill>
                <a:latin typeface="Arial" pitchFamily="34" charset="0"/>
              </a:rPr>
              <a:t>: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b="1">
              <a:solidFill>
                <a:srgbClr val="FFFFFF"/>
              </a:solidFill>
              <a:latin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b="1">
                <a:solidFill>
                  <a:srgbClr val="FFFFFF"/>
                </a:solidFill>
                <a:latin typeface="Arial" pitchFamily="34" charset="0"/>
              </a:rPr>
              <a:t>Inter-spécific aggressions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b="1">
              <a:solidFill>
                <a:srgbClr val="FFFFFF"/>
              </a:solidFill>
              <a:latin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fr-FR">
                <a:solidFill>
                  <a:srgbClr val="FFFFFF"/>
                </a:solidFill>
                <a:latin typeface="Arial" pitchFamily="34" charset="0"/>
              </a:rPr>
              <a:t>Anti-predator aggression (defensive)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GB">
                <a:solidFill>
                  <a:srgbClr val="FFFFFF"/>
                </a:solidFill>
                <a:latin typeface="Arial" pitchFamily="34" charset="0"/>
              </a:rPr>
              <a:t>Predatory aggression (attack, feeding behaviour)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fr-FR">
                <a:solidFill>
                  <a:srgbClr val="FFFFFF"/>
                </a:solidFill>
                <a:latin typeface="Arial" pitchFamily="34" charset="0"/>
              </a:rPr>
              <a:t>Le mobbing (harcèlement), fréquent chez les petites espèces et chez les oiseaux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b="1">
              <a:solidFill>
                <a:srgbClr val="FFFFFF"/>
              </a:solidFill>
              <a:latin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b="1">
                <a:solidFill>
                  <a:srgbClr val="FFFFFF"/>
                </a:solidFill>
                <a:latin typeface="Arial" pitchFamily="34" charset="0"/>
              </a:rPr>
              <a:t>Intra-spécific aggressions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b="1">
              <a:solidFill>
                <a:srgbClr val="FFFFFF"/>
              </a:solidFill>
              <a:latin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GB">
                <a:solidFill>
                  <a:srgbClr val="FFFFFF"/>
                </a:solidFill>
                <a:latin typeface="Arial" pitchFamily="34" charset="0"/>
              </a:rPr>
              <a:t>Defensive aggression (fear-induced)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fr-FR">
                <a:solidFill>
                  <a:srgbClr val="FFFFFF"/>
                </a:solidFill>
                <a:latin typeface="Arial" pitchFamily="34" charset="0"/>
              </a:rPr>
              <a:t>Dominance aggression (inter-male aggression)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fr-FR">
                <a:solidFill>
                  <a:srgbClr val="FFFFFF"/>
                </a:solidFill>
                <a:latin typeface="Arial" pitchFamily="34" charset="0"/>
              </a:rPr>
              <a:t>Sex-related aggression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fr-FR">
                <a:solidFill>
                  <a:srgbClr val="FFFFFF"/>
                </a:solidFill>
                <a:latin typeface="Arial" pitchFamily="34" charset="0"/>
              </a:rPr>
              <a:t>Maternal aggression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fr-FR">
                <a:solidFill>
                  <a:srgbClr val="FFFFFF"/>
                </a:solidFill>
                <a:latin typeface="Arial" pitchFamily="34" charset="0"/>
              </a:rPr>
              <a:t>Territorial aggression (resident-intruder)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fr-FR">
                <a:solidFill>
                  <a:srgbClr val="FFFFFF"/>
                </a:solidFill>
                <a:latin typeface="Arial" pitchFamily="34" charset="0"/>
              </a:rPr>
              <a:t>Irritable aggression</a:t>
            </a:r>
          </a:p>
        </p:txBody>
      </p:sp>
    </p:spTree>
    <p:extLst>
      <p:ext uri="{BB962C8B-B14F-4D97-AF65-F5344CB8AC3E}">
        <p14:creationId xmlns="" xmlns:p14="http://schemas.microsoft.com/office/powerpoint/2010/main" val="2957342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sp>
        <p:nvSpPr>
          <p:cNvPr id="73731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73732" name="Picture 2" descr="F:\image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5150"/>
            <a:ext cx="9144000" cy="572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398346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3"/>
          <p:cNvSpPr>
            <a:spLocks noChangeArrowheads="1"/>
          </p:cNvSpPr>
          <p:nvPr/>
        </p:nvSpPr>
        <p:spPr bwMode="auto">
          <a:xfrm>
            <a:off x="152400" y="1371600"/>
            <a:ext cx="8686800" cy="337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ts val="500"/>
              </a:spcBef>
              <a:spcAft>
                <a:spcPts val="500"/>
              </a:spcAft>
            </a:pPr>
            <a:r>
              <a:rPr lang="en-GB" sz="1600">
                <a:solidFill>
                  <a:srgbClr val="FFFFFF"/>
                </a:solidFill>
                <a:latin typeface="Verdana" pitchFamily="34" charset="0"/>
              </a:rPr>
              <a:t>1. Self-defensive behaviour  </a:t>
            </a:r>
          </a:p>
          <a:p>
            <a:pPr eaLnBrk="0" fontAlgn="base" hangingPunct="0">
              <a:spcBef>
                <a:spcPts val="500"/>
              </a:spcBef>
              <a:spcAft>
                <a:spcPts val="500"/>
              </a:spcAft>
            </a:pPr>
            <a:r>
              <a:rPr lang="en-GB" sz="1600">
                <a:solidFill>
                  <a:srgbClr val="FFFFFF"/>
                </a:solidFill>
                <a:latin typeface="Verdana" pitchFamily="34" charset="0"/>
              </a:rPr>
              <a:t>	</a:t>
            </a:r>
          </a:p>
          <a:p>
            <a:pPr eaLnBrk="0" fontAlgn="base" hangingPunct="0">
              <a:spcBef>
                <a:spcPts val="500"/>
              </a:spcBef>
              <a:spcAft>
                <a:spcPts val="500"/>
              </a:spcAft>
            </a:pPr>
            <a:r>
              <a:rPr lang="en-GB" sz="1600">
                <a:solidFill>
                  <a:srgbClr val="FFFFFF"/>
                </a:solidFill>
                <a:latin typeface="Verdana" pitchFamily="34" charset="0"/>
              </a:rPr>
              <a:t>2. Social conflict  </a:t>
            </a:r>
          </a:p>
          <a:p>
            <a:pPr eaLnBrk="0" fontAlgn="base" hangingPunct="0">
              <a:spcBef>
                <a:spcPts val="500"/>
              </a:spcBef>
              <a:spcAft>
                <a:spcPts val="500"/>
              </a:spcAft>
            </a:pPr>
            <a:r>
              <a:rPr lang="en-GB" sz="1600">
                <a:solidFill>
                  <a:srgbClr val="FFFFFF"/>
                </a:solidFill>
                <a:latin typeface="Verdana" pitchFamily="34" charset="0"/>
              </a:rPr>
              <a:t>	</a:t>
            </a:r>
          </a:p>
          <a:p>
            <a:pPr eaLnBrk="0" fontAlgn="base" hangingPunct="0">
              <a:spcBef>
                <a:spcPts val="500"/>
              </a:spcBef>
              <a:spcAft>
                <a:spcPts val="500"/>
              </a:spcAft>
            </a:pPr>
            <a:r>
              <a:rPr lang="en-GB" sz="1600">
                <a:solidFill>
                  <a:srgbClr val="FFFFFF"/>
                </a:solidFill>
                <a:latin typeface="Verdana" pitchFamily="34" charset="0"/>
              </a:rPr>
              <a:t>3. Predatory attack </a:t>
            </a:r>
          </a:p>
          <a:p>
            <a:pPr eaLnBrk="0" fontAlgn="base" hangingPunct="0">
              <a:spcBef>
                <a:spcPts val="500"/>
              </a:spcBef>
              <a:spcAft>
                <a:spcPts val="500"/>
              </a:spcAft>
            </a:pPr>
            <a:endParaRPr lang="en-GB" sz="1600">
              <a:solidFill>
                <a:srgbClr val="FFFFFF"/>
              </a:solidFill>
              <a:latin typeface="Verdana" pitchFamily="34" charset="0"/>
            </a:endParaRPr>
          </a:p>
          <a:p>
            <a:pPr eaLnBrk="0" fontAlgn="base" hangingPunct="0">
              <a:spcBef>
                <a:spcPts val="500"/>
              </a:spcBef>
              <a:spcAft>
                <a:spcPts val="500"/>
              </a:spcAft>
            </a:pPr>
            <a:r>
              <a:rPr lang="en-GB" sz="1600">
                <a:solidFill>
                  <a:srgbClr val="FFFFFF"/>
                </a:solidFill>
                <a:latin typeface="Verdana" pitchFamily="34" charset="0"/>
              </a:rPr>
              <a:t>4. Parental defense </a:t>
            </a:r>
          </a:p>
          <a:p>
            <a:pPr eaLnBrk="0" fontAlgn="base" hangingPunct="0">
              <a:spcBef>
                <a:spcPts val="500"/>
              </a:spcBef>
              <a:spcAft>
                <a:spcPts val="500"/>
              </a:spcAft>
            </a:pPr>
            <a:endParaRPr lang="en-GB" sz="1600">
              <a:solidFill>
                <a:srgbClr val="FFFFFF"/>
              </a:solidFill>
              <a:latin typeface="Verdana" pitchFamily="34" charset="0"/>
            </a:endParaRPr>
          </a:p>
          <a:p>
            <a:pPr eaLnBrk="0" fontAlgn="base" hangingPunct="0">
              <a:spcBef>
                <a:spcPts val="500"/>
              </a:spcBef>
              <a:spcAft>
                <a:spcPts val="500"/>
              </a:spcAft>
            </a:pPr>
            <a:r>
              <a:rPr lang="en-GB" sz="1600">
                <a:solidFill>
                  <a:srgbClr val="FFFFFF"/>
                </a:solidFill>
                <a:latin typeface="Verdana" pitchFamily="34" charset="0"/>
              </a:rPr>
              <a:t>5. Reproductive termination - refers to infanticide - killing of the young. </a:t>
            </a:r>
          </a:p>
        </p:txBody>
      </p:sp>
      <p:sp>
        <p:nvSpPr>
          <p:cNvPr id="74755" name="Rectangle 5"/>
          <p:cNvSpPr>
            <a:spLocks noChangeArrowheads="1"/>
          </p:cNvSpPr>
          <p:nvPr/>
        </p:nvSpPr>
        <p:spPr bwMode="auto">
          <a:xfrm>
            <a:off x="3200400" y="533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2400">
                <a:solidFill>
                  <a:srgbClr val="FFFFFF"/>
                </a:solidFill>
                <a:latin typeface="Verdana" pitchFamily="34" charset="0"/>
              </a:rPr>
              <a:t>Paul Brain (1979)</a:t>
            </a:r>
            <a:endParaRPr lang="fr-FR" sz="2400">
              <a:solidFill>
                <a:srgbClr val="FFFFFF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8972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2286000" y="1066800"/>
          <a:ext cx="4435475" cy="5389563"/>
        </p:xfrm>
        <a:graphic>
          <a:graphicData uri="http://schemas.openxmlformats.org/presentationml/2006/ole">
            <p:oleObj spid="_x0000_s1029" name="Document" r:id="rId3" imgW="3134868" imgH="3810000" progId="Word.Document.8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2910634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3200" dirty="0" smtClean="0">
                <a:solidFill>
                  <a:schemeClr val="bg1"/>
                </a:solidFill>
              </a:rPr>
              <a:t>Le suicide chez les Inuits (du Groenland)</a:t>
            </a:r>
          </a:p>
        </p:txBody>
      </p:sp>
      <p:sp>
        <p:nvSpPr>
          <p:cNvPr id="6147" name="AutoShape 7" descr="Image"/>
          <p:cNvSpPr>
            <a:spLocks noGrp="1" noChangeAspect="1" noChangeArrowheads="1"/>
          </p:cNvSpPr>
          <p:nvPr>
            <p:ph idx="1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6148" name="Picture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988840"/>
            <a:ext cx="3865563" cy="396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Rectangle 6"/>
          <p:cNvSpPr>
            <a:spLocks noChangeArrowheads="1"/>
          </p:cNvSpPr>
          <p:nvPr/>
        </p:nvSpPr>
        <p:spPr bwMode="auto">
          <a:xfrm>
            <a:off x="3581400" y="5943600"/>
            <a:ext cx="54102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 Annual distribution of suicides from data pooled from 1968 to 1995 (</a:t>
            </a:r>
            <a:r>
              <a:rPr lang="en-US" i="1" dirty="0">
                <a:solidFill>
                  <a:schemeClr val="bg1"/>
                </a:solidFill>
              </a:rPr>
              <a:t>n</a:t>
            </a:r>
            <a:r>
              <a:rPr lang="en-US" dirty="0">
                <a:solidFill>
                  <a:schemeClr val="bg1"/>
                </a:solidFill>
              </a:rPr>
              <a:t>=833). </a:t>
            </a:r>
            <a:br>
              <a:rPr lang="en-US" dirty="0">
                <a:solidFill>
                  <a:schemeClr val="bg1"/>
                </a:solidFill>
              </a:rPr>
            </a:b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6150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708920"/>
            <a:ext cx="3627438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631215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>
                <a:solidFill>
                  <a:schemeClr val="bg1"/>
                </a:solidFill>
              </a:rPr>
              <a:t>L’hypothalamus</a:t>
            </a:r>
          </a:p>
        </p:txBody>
      </p:sp>
      <p:pic>
        <p:nvPicPr>
          <p:cNvPr id="75779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16113"/>
            <a:ext cx="4216400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780" name="Picture 1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1916113"/>
            <a:ext cx="4572000" cy="421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625407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3"/>
          <p:cNvPicPr>
            <a:picLocks noChangeAspect="1" noChangeArrowheads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8262"/>
          <a:stretch>
            <a:fillRect/>
          </a:stretch>
        </p:blipFill>
        <p:spPr bwMode="auto">
          <a:xfrm>
            <a:off x="1143000" y="1643063"/>
            <a:ext cx="6956425" cy="3563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29749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4"/>
          <p:cNvSpPr txBox="1">
            <a:spLocks noChangeArrowheads="1"/>
          </p:cNvSpPr>
          <p:nvPr/>
        </p:nvSpPr>
        <p:spPr bwMode="auto">
          <a:xfrm>
            <a:off x="611560" y="6675437"/>
            <a:ext cx="7620000" cy="18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828675" eaLnBrk="0" hangingPunct="0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</a:tabLst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828675" eaLnBrk="0" hangingPunct="0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</a:tabLst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828675" eaLnBrk="0" hangingPunct="0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</a:tabLst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828675" eaLnBrk="0" hangingPunct="0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</a:tabLst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828675" eaLnBrk="0" hangingPunct="0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</a:tabLst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</a:tabLs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</a:tabLs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</a:tabLs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</a:tabLs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altLang="zh-CN" dirty="0">
                <a:ea typeface="SimSun" pitchFamily="2" charset="-122"/>
              </a:rPr>
              <a:t>D Lin </a:t>
            </a:r>
            <a:r>
              <a:rPr lang="en-GB" i="1" dirty="0"/>
              <a:t>et al</a:t>
            </a:r>
            <a:r>
              <a:rPr lang="en-GB" dirty="0"/>
              <a:t>. </a:t>
            </a:r>
            <a:r>
              <a:rPr lang="en-GB" i="1" dirty="0"/>
              <a:t>Nature</a:t>
            </a:r>
            <a:r>
              <a:rPr lang="en-GB" dirty="0"/>
              <a:t> </a:t>
            </a:r>
            <a:r>
              <a:rPr lang="en-GB" b="1" dirty="0"/>
              <a:t>470</a:t>
            </a:r>
            <a:r>
              <a:rPr lang="en-GB" dirty="0"/>
              <a:t>, </a:t>
            </a:r>
            <a:r>
              <a:rPr lang="en-GB" altLang="zh-CN" dirty="0">
                <a:ea typeface="SimSun" pitchFamily="2" charset="-122"/>
              </a:rPr>
              <a:t>221</a:t>
            </a:r>
            <a:r>
              <a:rPr lang="en-GB" dirty="0"/>
              <a:t>-</a:t>
            </a:r>
            <a:r>
              <a:rPr lang="en-GB" altLang="zh-CN" dirty="0">
                <a:ea typeface="SimSun" pitchFamily="2" charset="-122"/>
              </a:rPr>
              <a:t>226</a:t>
            </a:r>
            <a:r>
              <a:rPr lang="en-GB" dirty="0"/>
              <a:t> (2011) doi:10.1038/nature</a:t>
            </a:r>
            <a:r>
              <a:rPr lang="en-US" altLang="zh-CN" dirty="0">
                <a:ea typeface="SimSun" pitchFamily="2" charset="-122"/>
              </a:rPr>
              <a:t>09736  </a:t>
            </a:r>
            <a:endParaRPr lang="en-GB" dirty="0">
              <a:ea typeface="SimSun" pitchFamily="2" charset="-122"/>
            </a:endParaRPr>
          </a:p>
        </p:txBody>
      </p:sp>
      <p:sp>
        <p:nvSpPr>
          <p:cNvPr id="2051" name="Text Box 8"/>
          <p:cNvSpPr txBox="1">
            <a:spLocks noChangeArrowheads="1"/>
          </p:cNvSpPr>
          <p:nvPr/>
        </p:nvSpPr>
        <p:spPr bwMode="auto">
          <a:xfrm>
            <a:off x="251520" y="4186"/>
            <a:ext cx="83978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 anchorCtr="1"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altLang="zh-CN" sz="1800" dirty="0">
                <a:solidFill>
                  <a:schemeClr val="bg1"/>
                </a:solidFill>
                <a:ea typeface="SimSun" pitchFamily="2" charset="-122"/>
              </a:rPr>
              <a:t>Response patterns of a </a:t>
            </a:r>
            <a:r>
              <a:rPr lang="en-US" altLang="zh-CN" sz="1800" dirty="0" err="1">
                <a:solidFill>
                  <a:schemeClr val="bg1"/>
                </a:solidFill>
                <a:ea typeface="SimSun" pitchFamily="2" charset="-122"/>
              </a:rPr>
              <a:t>VMHvl</a:t>
            </a:r>
            <a:r>
              <a:rPr lang="en-US" altLang="zh-CN" sz="1800" dirty="0">
                <a:solidFill>
                  <a:schemeClr val="bg1"/>
                </a:solidFill>
                <a:ea typeface="SimSun" pitchFamily="2" charset="-122"/>
              </a:rPr>
              <a:t> neuron during social encounters </a:t>
            </a:r>
            <a:endParaRPr lang="en-GB" altLang="zh-CN" sz="1800" dirty="0">
              <a:solidFill>
                <a:schemeClr val="bg1"/>
              </a:solidFill>
              <a:ea typeface="SimSun" pitchFamily="2" charset="-122"/>
            </a:endParaRPr>
          </a:p>
        </p:txBody>
      </p:sp>
      <p:pic>
        <p:nvPicPr>
          <p:cNvPr id="4112" name="Picture 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32656"/>
            <a:ext cx="5448300" cy="629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261422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chemeClr val="bg1"/>
                </a:solidFill>
              </a:rPr>
              <a:t>Localisation des neurones « sociaux » : </a:t>
            </a:r>
            <a:r>
              <a:rPr lang="fr-FR" dirty="0" err="1" smtClean="0">
                <a:solidFill>
                  <a:schemeClr val="bg1"/>
                </a:solidFill>
              </a:rPr>
              <a:t>VMHvl</a:t>
            </a: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4" name="Picture 17"/>
          <p:cNvPicPr>
            <a:picLocks noChangeAspect="1" noChangeArrowheads="1"/>
          </p:cNvPicPr>
          <p:nvPr/>
        </p:nvPicPr>
        <p:blipFill>
          <a:blip r:embed="rId2" cstate="print"/>
          <a:srcRect b="-4270"/>
          <a:stretch>
            <a:fillRect/>
          </a:stretch>
        </p:blipFill>
        <p:spPr bwMode="auto">
          <a:xfrm>
            <a:off x="611560" y="1988840"/>
            <a:ext cx="6408712" cy="4869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4788024" y="6374636"/>
            <a:ext cx="11400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 </a:t>
            </a:r>
            <a:r>
              <a:rPr lang="fr-FR" dirty="0" err="1" smtClean="0"/>
              <a:t>grooming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chemeClr val="bg1"/>
                </a:solidFill>
              </a:rPr>
              <a:t>Activité unitaire des neurones « agressif »</a:t>
            </a:r>
            <a:endParaRPr lang="fr-FR" dirty="0">
              <a:solidFill>
                <a:schemeClr val="bg1"/>
              </a:solidFill>
            </a:endParaRPr>
          </a:p>
        </p:txBody>
      </p:sp>
      <p:graphicFrame>
        <p:nvGraphicFramePr>
          <p:cNvPr id="52226" name="Object 2"/>
          <p:cNvGraphicFramePr>
            <a:graphicFrameLocks noChangeAspect="1"/>
          </p:cNvGraphicFramePr>
          <p:nvPr/>
        </p:nvGraphicFramePr>
        <p:xfrm>
          <a:off x="5580112" y="1988840"/>
          <a:ext cx="1714500" cy="687387"/>
        </p:xfrm>
        <a:graphic>
          <a:graphicData uri="http://schemas.openxmlformats.org/presentationml/2006/ole">
            <p:oleObj spid="_x0000_s52226" name="Package" showAsIcon="1" r:id="rId3" imgW="1714680" imgH="686880" progId="Package">
              <p:embed/>
            </p:oleObj>
          </a:graphicData>
        </a:graphic>
      </p:graphicFrame>
      <p:graphicFrame>
        <p:nvGraphicFramePr>
          <p:cNvPr id="52227" name="Object 3"/>
          <p:cNvGraphicFramePr>
            <a:graphicFrameLocks noChangeAspect="1"/>
          </p:cNvGraphicFramePr>
          <p:nvPr/>
        </p:nvGraphicFramePr>
        <p:xfrm>
          <a:off x="5652120" y="3501008"/>
          <a:ext cx="1714500" cy="687388"/>
        </p:xfrm>
        <a:graphic>
          <a:graphicData uri="http://schemas.openxmlformats.org/presentationml/2006/ole">
            <p:oleObj spid="_x0000_s52227" name="Package" showAsIcon="1" r:id="rId4" imgW="1714680" imgH="686880" progId="Package">
              <p:embed/>
            </p:oleObj>
          </a:graphicData>
        </a:graphic>
      </p:graphicFrame>
      <p:sp>
        <p:nvSpPr>
          <p:cNvPr id="6" name="ZoneTexte 5"/>
          <p:cNvSpPr txBox="1"/>
          <p:nvPr/>
        </p:nvSpPr>
        <p:spPr>
          <a:xfrm>
            <a:off x="1763688" y="2132856"/>
            <a:ext cx="39741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Neurone répondant à l’attaque d’un male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323528" y="3573016"/>
            <a:ext cx="58080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Le même neurone en réponse à la présentation d’une femelle</a:t>
            </a: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5222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31640" y="4221088"/>
            <a:ext cx="3096344" cy="2483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4499992" y="5517232"/>
            <a:ext cx="2448272" cy="9807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</a:rPr>
              <a:t>Firing rate changes averaged over all 104 recorded cells,</a:t>
            </a:r>
          </a:p>
          <a:p>
            <a:r>
              <a:rPr lang="fr-FR" sz="1400" dirty="0" err="1" smtClean="0">
                <a:solidFill>
                  <a:schemeClr val="bg1"/>
                </a:solidFill>
              </a:rPr>
              <a:t>during</a:t>
            </a:r>
            <a:r>
              <a:rPr lang="fr-FR" sz="1400" dirty="0" smtClean="0">
                <a:solidFill>
                  <a:schemeClr val="bg1"/>
                </a:solidFill>
              </a:rPr>
              <a:t> </a:t>
            </a:r>
            <a:r>
              <a:rPr lang="fr-FR" sz="1400" dirty="0" err="1" smtClean="0">
                <a:solidFill>
                  <a:schemeClr val="bg1"/>
                </a:solidFill>
              </a:rPr>
              <a:t>various</a:t>
            </a:r>
            <a:r>
              <a:rPr lang="fr-FR" sz="1400" dirty="0" smtClean="0">
                <a:solidFill>
                  <a:schemeClr val="bg1"/>
                </a:solidFill>
              </a:rPr>
              <a:t> </a:t>
            </a:r>
            <a:r>
              <a:rPr lang="fr-FR" sz="1400" dirty="0" err="1" smtClean="0">
                <a:solidFill>
                  <a:schemeClr val="bg1"/>
                </a:solidFill>
              </a:rPr>
              <a:t>behavioural</a:t>
            </a:r>
            <a:r>
              <a:rPr lang="fr-FR" sz="1400" dirty="0" smtClean="0">
                <a:solidFill>
                  <a:schemeClr val="bg1"/>
                </a:solidFill>
              </a:rPr>
              <a:t> </a:t>
            </a:r>
            <a:r>
              <a:rPr lang="fr-FR" sz="1400" dirty="0" err="1" smtClean="0">
                <a:solidFill>
                  <a:schemeClr val="bg1"/>
                </a:solidFill>
              </a:rPr>
              <a:t>episodes</a:t>
            </a:r>
            <a:r>
              <a:rPr lang="fr-FR" sz="1400" dirty="0" smtClean="0">
                <a:solidFill>
                  <a:schemeClr val="bg1"/>
                </a:solidFill>
              </a:rPr>
              <a:t>.</a:t>
            </a:r>
            <a:endParaRPr lang="fr-FR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verb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verb" cmd="0">
                                      <p:cBhvr>
                                        <p:cTn id="6" dur="1" fill="hold"/>
                                        <p:tgtEl>
                                          <p:spTgt spid="522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verb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verb" cmd="0">
                                      <p:cBhvr>
                                        <p:cTn id="10" dur="1" fill="hold"/>
                                        <p:tgtEl>
                                          <p:spTgt spid="522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>
                <a:solidFill>
                  <a:schemeClr val="bg1"/>
                </a:solidFill>
              </a:rPr>
              <a:t>Infestation of the WMH with a viral vector construct containing </a:t>
            </a:r>
            <a:r>
              <a:rPr lang="en-US" sz="3200" dirty="0" err="1" smtClean="0">
                <a:solidFill>
                  <a:schemeClr val="bg1"/>
                </a:solidFill>
              </a:rPr>
              <a:t>rhodopsine</a:t>
            </a:r>
            <a:r>
              <a:rPr lang="en-US" sz="3200" dirty="0" smtClean="0">
                <a:solidFill>
                  <a:schemeClr val="bg1"/>
                </a:solidFill>
              </a:rPr>
              <a:t> channel and yellow fluorescent </a:t>
            </a:r>
            <a:r>
              <a:rPr lang="en-US" sz="3200" dirty="0" err="1" smtClean="0">
                <a:solidFill>
                  <a:schemeClr val="bg1"/>
                </a:solidFill>
              </a:rPr>
              <a:t>protéine</a:t>
            </a:r>
            <a:endParaRPr lang="en-US" sz="3200" dirty="0">
              <a:solidFill>
                <a:schemeClr val="bg1"/>
              </a:solidFill>
            </a:endParaRPr>
          </a:p>
        </p:txBody>
      </p:sp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2209742"/>
            <a:ext cx="5544616" cy="46482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chemeClr val="bg1"/>
                </a:solidFill>
              </a:rPr>
              <a:t>Stimulation du VMH par la technique d’</a:t>
            </a:r>
            <a:r>
              <a:rPr lang="fr-FR" dirty="0" err="1" smtClean="0">
                <a:solidFill>
                  <a:schemeClr val="bg1"/>
                </a:solidFill>
              </a:rPr>
              <a:t>optogénétique</a:t>
            </a:r>
            <a:endParaRPr lang="fr-FR" dirty="0">
              <a:solidFill>
                <a:schemeClr val="bg1"/>
              </a:solidFill>
            </a:endParaRPr>
          </a:p>
        </p:txBody>
      </p:sp>
      <p:graphicFrame>
        <p:nvGraphicFramePr>
          <p:cNvPr id="50178" name="Object 2"/>
          <p:cNvGraphicFramePr>
            <a:graphicFrameLocks noChangeAspect="1"/>
          </p:cNvGraphicFramePr>
          <p:nvPr/>
        </p:nvGraphicFramePr>
        <p:xfrm>
          <a:off x="3275856" y="2996952"/>
          <a:ext cx="1714500" cy="687388"/>
        </p:xfrm>
        <a:graphic>
          <a:graphicData uri="http://schemas.openxmlformats.org/presentationml/2006/ole">
            <p:oleObj spid="_x0000_s50178" name="Package" showAsIcon="1" r:id="rId3" imgW="1714680" imgH="686880" progId="Package">
              <p:embed/>
            </p:oleObj>
          </a:graphicData>
        </a:graphic>
      </p:graphicFrame>
      <p:graphicFrame>
        <p:nvGraphicFramePr>
          <p:cNvPr id="50179" name="Object 3"/>
          <p:cNvGraphicFramePr>
            <a:graphicFrameLocks noChangeAspect="1"/>
          </p:cNvGraphicFramePr>
          <p:nvPr/>
        </p:nvGraphicFramePr>
        <p:xfrm>
          <a:off x="3347864" y="5157192"/>
          <a:ext cx="1714500" cy="687388"/>
        </p:xfrm>
        <a:graphic>
          <a:graphicData uri="http://schemas.openxmlformats.org/presentationml/2006/ole">
            <p:oleObj spid="_x0000_s50179" name="Package" showAsIcon="1" r:id="rId4" imgW="1714680" imgH="686880" progId="Package">
              <p:embed/>
            </p:oleObj>
          </a:graphicData>
        </a:graphic>
      </p:graphicFrame>
      <p:sp>
        <p:nvSpPr>
          <p:cNvPr id="6" name="ZoneTexte 5"/>
          <p:cNvSpPr txBox="1"/>
          <p:nvPr/>
        </p:nvSpPr>
        <p:spPr>
          <a:xfrm>
            <a:off x="755576" y="2564904"/>
            <a:ext cx="68467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From mating to aggression toward female when light stimulation occurs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1043608" y="4653136"/>
            <a:ext cx="41409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From investigation to Aggression of object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verb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verb" cmd="0">
                                      <p:cBhvr>
                                        <p:cTn id="6" dur="1" fill="hold"/>
                                        <p:tgtEl>
                                          <p:spTgt spid="5017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verb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verb" cmd="0">
                                      <p:cBhvr>
                                        <p:cTn id="10" dur="1" fill="hold"/>
                                        <p:tgtEl>
                                          <p:spTgt spid="5017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4" name="Object 2"/>
          <p:cNvGraphicFramePr>
            <a:graphicFrameLocks noGrp="1" noChangeAspect="1"/>
          </p:cNvGraphicFramePr>
          <p:nvPr>
            <p:ph idx="1"/>
          </p:nvPr>
        </p:nvGraphicFramePr>
        <p:xfrm>
          <a:off x="1116013" y="836613"/>
          <a:ext cx="7053262" cy="5026025"/>
        </p:xfrm>
        <a:graphic>
          <a:graphicData uri="http://schemas.openxmlformats.org/presentationml/2006/ole">
            <p:oleObj spid="_x0000_s2053" name="Document" r:id="rId3" imgW="5753100" imgH="4098036" progId="Word.Document.8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3734511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Object 2"/>
          <p:cNvGraphicFramePr>
            <a:graphicFrameLocks noChangeAspect="1"/>
          </p:cNvGraphicFramePr>
          <p:nvPr/>
        </p:nvGraphicFramePr>
        <p:xfrm>
          <a:off x="2292350" y="0"/>
          <a:ext cx="4557713" cy="6858000"/>
        </p:xfrm>
        <a:graphic>
          <a:graphicData uri="http://schemas.openxmlformats.org/presentationml/2006/ole">
            <p:oleObj spid="_x0000_s3077" name="Document" r:id="rId3" imgW="5753100" imgH="8659368" progId="Word.Document.8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4116959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 sz="4000" smtClean="0">
                <a:solidFill>
                  <a:schemeClr val="bg1"/>
                </a:solidFill>
              </a:rPr>
              <a:t>Dopamine et sérotonine</a:t>
            </a:r>
            <a:br>
              <a:rPr lang="fr-FR" sz="4000" smtClean="0">
                <a:solidFill>
                  <a:schemeClr val="bg1"/>
                </a:solidFill>
              </a:rPr>
            </a:br>
            <a:r>
              <a:rPr lang="fr-FR" sz="4000" smtClean="0">
                <a:solidFill>
                  <a:schemeClr val="bg1"/>
                </a:solidFill>
              </a:rPr>
              <a:t>après un combat</a:t>
            </a:r>
          </a:p>
        </p:txBody>
      </p:sp>
      <p:pic>
        <p:nvPicPr>
          <p:cNvPr id="778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27313" y="1844675"/>
            <a:ext cx="4322762" cy="4427538"/>
          </a:xfrm>
          <a:noFill/>
        </p:spPr>
      </p:pic>
    </p:spTree>
    <p:extLst>
      <p:ext uri="{BB962C8B-B14F-4D97-AF65-F5344CB8AC3E}">
        <p14:creationId xmlns="" xmlns:p14="http://schemas.microsoft.com/office/powerpoint/2010/main" val="28638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00"/>
            <a:ext cx="6373813" cy="423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8851" name="Rectangle 4"/>
          <p:cNvSpPr>
            <a:spLocks noChangeArrowheads="1"/>
          </p:cNvSpPr>
          <p:nvPr/>
        </p:nvSpPr>
        <p:spPr bwMode="auto">
          <a:xfrm>
            <a:off x="250825" y="476250"/>
            <a:ext cx="72009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000" b="1">
                <a:solidFill>
                  <a:srgbClr val="000000"/>
                </a:solidFill>
              </a:rPr>
              <a:t>The Neural Correlates of Mate Competition in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000" b="1">
                <a:solidFill>
                  <a:srgbClr val="000000"/>
                </a:solidFill>
              </a:rPr>
              <a:t>Dominant Male Rhesus Macaques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000">
                <a:solidFill>
                  <a:srgbClr val="000000"/>
                </a:solidFill>
              </a:rPr>
              <a:t>James K. Rilling, James T. Winslow, and Clinton D. Kilts,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000">
                <a:solidFill>
                  <a:srgbClr val="000000"/>
                </a:solidFill>
              </a:rPr>
              <a:t> </a:t>
            </a:r>
            <a:r>
              <a:rPr lang="fr-FR" sz="1100">
                <a:solidFill>
                  <a:srgbClr val="000000"/>
                </a:solidFill>
              </a:rPr>
              <a:t>BIOL PSYCHIATRY 2004</a:t>
            </a:r>
            <a:endParaRPr lang="fr-FR" sz="2000" b="1">
              <a:solidFill>
                <a:srgbClr val="000000"/>
              </a:solidFill>
            </a:endParaRPr>
          </a:p>
        </p:txBody>
      </p:sp>
      <p:sp>
        <p:nvSpPr>
          <p:cNvPr id="78852" name="Rectangle 5"/>
          <p:cNvSpPr>
            <a:spLocks noChangeArrowheads="1"/>
          </p:cNvSpPr>
          <p:nvPr/>
        </p:nvSpPr>
        <p:spPr bwMode="auto">
          <a:xfrm>
            <a:off x="6443663" y="2955925"/>
            <a:ext cx="2700337" cy="268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900" b="1">
                <a:solidFill>
                  <a:srgbClr val="000000"/>
                </a:solidFill>
              </a:rPr>
              <a:t>Figure 3. </a:t>
            </a:r>
            <a:r>
              <a:rPr lang="fr-FR" sz="900">
                <a:solidFill>
                  <a:srgbClr val="000000"/>
                </a:solidFill>
              </a:rPr>
              <a:t>Main effects of condition on relative brain activity.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900" b="1">
                <a:solidFill>
                  <a:srgbClr val="000000"/>
                </a:solidFill>
              </a:rPr>
              <a:t>(A) </a:t>
            </a:r>
            <a:r>
              <a:rPr lang="fr-FR" sz="900">
                <a:solidFill>
                  <a:srgbClr val="000000"/>
                </a:solidFill>
              </a:rPr>
              <a:t>Coronal section through the amygdala.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900" b="1">
                <a:solidFill>
                  <a:srgbClr val="000000"/>
                </a:solidFill>
              </a:rPr>
              <a:t>(B) </a:t>
            </a:r>
            <a:r>
              <a:rPr lang="fr-FR" sz="900">
                <a:solidFill>
                  <a:srgbClr val="000000"/>
                </a:solidFill>
              </a:rPr>
              <a:t>Parasagittal section through the right superior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900">
                <a:solidFill>
                  <a:srgbClr val="000000"/>
                </a:solidFill>
              </a:rPr>
              <a:t>temporal sulcus (STS). </a:t>
            </a:r>
            <a:r>
              <a:rPr lang="fr-FR" sz="900" b="1">
                <a:solidFill>
                  <a:srgbClr val="000000"/>
                </a:solidFill>
              </a:rPr>
              <a:t>A </a:t>
            </a:r>
            <a:r>
              <a:rPr lang="fr-FR" sz="900">
                <a:solidFill>
                  <a:srgbClr val="000000"/>
                </a:solidFill>
              </a:rPr>
              <a:t>and </a:t>
            </a:r>
            <a:r>
              <a:rPr lang="fr-FR" sz="900" b="1">
                <a:solidFill>
                  <a:srgbClr val="000000"/>
                </a:solidFill>
              </a:rPr>
              <a:t>B </a:t>
            </a:r>
            <a:r>
              <a:rPr lang="fr-FR" sz="900">
                <a:solidFill>
                  <a:srgbClr val="000000"/>
                </a:solidFill>
              </a:rPr>
              <a:t>show activations for the contrast control-challenge (</a:t>
            </a:r>
            <a:r>
              <a:rPr lang="fr-FR" sz="900" i="1">
                <a:solidFill>
                  <a:srgbClr val="000000"/>
                </a:solidFill>
              </a:rPr>
              <a:t>n </a:t>
            </a:r>
            <a:r>
              <a:rPr lang="fr-FR" sz="900">
                <a:solidFill>
                  <a:srgbClr val="000000"/>
                </a:solidFill>
              </a:rPr>
              <a:t> 9), thresholded at </a:t>
            </a:r>
            <a:r>
              <a:rPr lang="fr-FR" sz="900" i="1">
                <a:solidFill>
                  <a:srgbClr val="000000"/>
                </a:solidFill>
              </a:rPr>
              <a:t>p </a:t>
            </a:r>
            <a:r>
              <a:rPr lang="fr-FR" sz="900">
                <a:solidFill>
                  <a:srgbClr val="000000"/>
                </a:solidFill>
              </a:rPr>
              <a:t> .05. </a:t>
            </a:r>
            <a:r>
              <a:rPr lang="fr-FR" sz="900" b="1">
                <a:solidFill>
                  <a:srgbClr val="000000"/>
                </a:solidFill>
              </a:rPr>
              <a:t>(C) </a:t>
            </a:r>
            <a:r>
              <a:rPr lang="fr-FR" sz="900">
                <a:solidFill>
                  <a:srgbClr val="000000"/>
                </a:solidFill>
              </a:rPr>
              <a:t>Activation for the contrast controlchallenge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900">
                <a:solidFill>
                  <a:srgbClr val="000000"/>
                </a:solidFill>
              </a:rPr>
              <a:t>for the subgroup of seven aggressive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900">
                <a:solidFill>
                  <a:srgbClr val="000000"/>
                </a:solidFill>
              </a:rPr>
              <a:t>males, thresholded at </a:t>
            </a:r>
            <a:r>
              <a:rPr lang="fr-FR" sz="900" i="1">
                <a:solidFill>
                  <a:srgbClr val="000000"/>
                </a:solidFill>
              </a:rPr>
              <a:t>p</a:t>
            </a:r>
            <a:r>
              <a:rPr lang="fr-FR" sz="900">
                <a:solidFill>
                  <a:srgbClr val="000000"/>
                </a:solidFill>
              </a:rPr>
              <a:t>.01, uncorrected. </a:t>
            </a:r>
            <a:r>
              <a:rPr lang="fr-FR" sz="900" b="1">
                <a:solidFill>
                  <a:srgbClr val="000000"/>
                </a:solidFill>
              </a:rPr>
              <a:t>(D) </a:t>
            </a:r>
            <a:r>
              <a:rPr lang="fr-FR" sz="900">
                <a:solidFill>
                  <a:srgbClr val="000000"/>
                </a:solidFill>
              </a:rPr>
              <a:t>Activation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900">
                <a:solidFill>
                  <a:srgbClr val="000000"/>
                </a:solidFill>
              </a:rPr>
              <a:t>for the contrast challenge– control for the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900">
                <a:solidFill>
                  <a:srgbClr val="000000"/>
                </a:solidFill>
              </a:rPr>
              <a:t>subgroup of four males that showed pronounced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900">
                <a:solidFill>
                  <a:srgbClr val="000000"/>
                </a:solidFill>
              </a:rPr>
              <a:t>increases in plasma testosterone in the challenge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900">
                <a:solidFill>
                  <a:srgbClr val="000000"/>
                </a:solidFill>
              </a:rPr>
              <a:t>condition, thresholded at </a:t>
            </a:r>
            <a:r>
              <a:rPr lang="fr-FR" sz="900" i="1">
                <a:solidFill>
                  <a:srgbClr val="000000"/>
                </a:solidFill>
              </a:rPr>
              <a:t>p </a:t>
            </a:r>
            <a:r>
              <a:rPr lang="fr-FR" sz="900">
                <a:solidFill>
                  <a:srgbClr val="000000"/>
                </a:solidFill>
              </a:rPr>
              <a:t> .01. Images are displayed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900">
                <a:solidFill>
                  <a:srgbClr val="000000"/>
                </a:solidFill>
              </a:rPr>
              <a:t>in radiologic perspective (observer’s right is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900">
                <a:solidFill>
                  <a:srgbClr val="000000"/>
                </a:solidFill>
              </a:rPr>
              <a:t>monkey’s left). CGMB, central gray matter of the midbrain.</a:t>
            </a:r>
          </a:p>
        </p:txBody>
      </p:sp>
    </p:spTree>
    <p:extLst>
      <p:ext uri="{BB962C8B-B14F-4D97-AF65-F5344CB8AC3E}">
        <p14:creationId xmlns="" xmlns:p14="http://schemas.microsoft.com/office/powerpoint/2010/main" val="3617325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0"/>
            <a:ext cx="7848600" cy="560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9875" name="Rectangle 3"/>
          <p:cNvSpPr>
            <a:spLocks noChangeArrowheads="1"/>
          </p:cNvSpPr>
          <p:nvPr/>
        </p:nvSpPr>
        <p:spPr bwMode="auto">
          <a:xfrm>
            <a:off x="1116013" y="5810250"/>
            <a:ext cx="7112000" cy="104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fr-FR" sz="900" b="1">
                <a:solidFill>
                  <a:srgbClr val="000000"/>
                </a:solidFill>
                <a:latin typeface="MyriadMM-Bold" charset="0"/>
              </a:rPr>
              <a:t>Figure 4. </a:t>
            </a:r>
            <a:r>
              <a:rPr lang="fr-FR" sz="900">
                <a:solidFill>
                  <a:srgbClr val="000000"/>
                </a:solidFill>
                <a:latin typeface="MyriadMM-Regular" charset="0"/>
              </a:rPr>
              <a:t>Correlations with relative brain activity. </a:t>
            </a:r>
            <a:r>
              <a:rPr lang="fr-FR" sz="900" b="1">
                <a:solidFill>
                  <a:srgbClr val="000000"/>
                </a:solidFill>
                <a:latin typeface="MyriadMM-Bold" charset="0"/>
              </a:rPr>
              <a:t>(A) </a:t>
            </a:r>
            <a:r>
              <a:rPr lang="fr-FR" sz="900">
                <a:solidFill>
                  <a:srgbClr val="000000"/>
                </a:solidFill>
                <a:latin typeface="MyriadMM-Regular" charset="0"/>
              </a:rPr>
              <a:t>Positive correlations (</a:t>
            </a:r>
            <a:r>
              <a:rPr lang="fr-FR" sz="900" i="1">
                <a:solidFill>
                  <a:srgbClr val="000000"/>
                </a:solidFill>
                <a:latin typeface="MyriadMM-Italic" charset="0"/>
              </a:rPr>
              <a:t>p </a:t>
            </a:r>
            <a:r>
              <a:rPr lang="fr-FR" sz="900">
                <a:solidFill>
                  <a:srgbClr val="000000"/>
                </a:solidFill>
                <a:latin typeface="Universal-GreekwithMathPi" charset="0"/>
              </a:rPr>
              <a:t> </a:t>
            </a:r>
            <a:r>
              <a:rPr lang="fr-FR" sz="900">
                <a:solidFill>
                  <a:srgbClr val="000000"/>
                </a:solidFill>
                <a:latin typeface="MyriadMM-Regular" charset="0"/>
              </a:rPr>
              <a:t>.01) between neural activity (challenge– control) and the affiliative behavior “present” (challenge– control). </a:t>
            </a:r>
            <a:r>
              <a:rPr lang="fr-FR" sz="900" b="1">
                <a:solidFill>
                  <a:srgbClr val="000000"/>
                </a:solidFill>
                <a:latin typeface="MyriadMM-Bold" charset="0"/>
              </a:rPr>
              <a:t>(B) </a:t>
            </a:r>
            <a:r>
              <a:rPr lang="fr-FR" sz="900">
                <a:solidFill>
                  <a:srgbClr val="000000"/>
                </a:solidFill>
                <a:latin typeface="MyriadMM-Regular" charset="0"/>
              </a:rPr>
              <a:t>Positive correlations (</a:t>
            </a:r>
            <a:r>
              <a:rPr lang="fr-FR" sz="900" i="1">
                <a:solidFill>
                  <a:srgbClr val="000000"/>
                </a:solidFill>
                <a:latin typeface="MyriadMM-Italic" charset="0"/>
              </a:rPr>
              <a:t>p </a:t>
            </a:r>
            <a:r>
              <a:rPr lang="fr-FR" sz="900">
                <a:solidFill>
                  <a:srgbClr val="000000"/>
                </a:solidFill>
                <a:latin typeface="Universal-GreekwithMathPi" charset="0"/>
              </a:rPr>
              <a:t> </a:t>
            </a:r>
            <a:r>
              <a:rPr lang="fr-FR" sz="900">
                <a:solidFill>
                  <a:srgbClr val="000000"/>
                </a:solidFill>
                <a:latin typeface="MyriadMM-Regular" charset="0"/>
              </a:rPr>
              <a:t>.01) between neural activity (challenge– control) and plasma testosterone concentrations (challenge– control). </a:t>
            </a:r>
            <a:r>
              <a:rPr lang="fr-FR" sz="900" b="1">
                <a:solidFill>
                  <a:srgbClr val="000000"/>
                </a:solidFill>
                <a:latin typeface="MyriadMM-Bold" charset="0"/>
              </a:rPr>
              <a:t>(C) </a:t>
            </a:r>
            <a:r>
              <a:rPr lang="fr-FR" sz="900">
                <a:solidFill>
                  <a:srgbClr val="000000"/>
                </a:solidFill>
                <a:latin typeface="MyriadMM-Regular" charset="0"/>
              </a:rPr>
              <a:t>Positive correlation (</a:t>
            </a:r>
            <a:r>
              <a:rPr lang="fr-FR" sz="900" i="1">
                <a:solidFill>
                  <a:srgbClr val="000000"/>
                </a:solidFill>
                <a:latin typeface="MyriadMM-Italic" charset="0"/>
              </a:rPr>
              <a:t>p</a:t>
            </a:r>
            <a:r>
              <a:rPr lang="fr-FR" sz="900">
                <a:solidFill>
                  <a:srgbClr val="000000"/>
                </a:solidFill>
                <a:latin typeface="MyriadMM-Regular" charset="0"/>
              </a:rPr>
              <a:t>.05) between neural activity (challenge– control) and yawning frequency (challenge– control), after limiting the analysis to voxels that were activated at </a:t>
            </a:r>
            <a:r>
              <a:rPr lang="fr-FR" sz="900" i="1">
                <a:solidFill>
                  <a:srgbClr val="000000"/>
                </a:solidFill>
                <a:latin typeface="MyriadMM-Italic" charset="0"/>
              </a:rPr>
              <a:t>p </a:t>
            </a:r>
            <a:r>
              <a:rPr lang="fr-FR" sz="900">
                <a:solidFill>
                  <a:srgbClr val="000000"/>
                </a:solidFill>
                <a:latin typeface="Universal-GreekwithMathPi" charset="0"/>
              </a:rPr>
              <a:t> </a:t>
            </a:r>
            <a:r>
              <a:rPr lang="fr-FR" sz="900">
                <a:solidFill>
                  <a:srgbClr val="000000"/>
                </a:solidFill>
                <a:latin typeface="MyriadMM-Regular" charset="0"/>
              </a:rPr>
              <a:t>.05 for the contrast challenge– control. </a:t>
            </a:r>
            <a:r>
              <a:rPr lang="fr-FR" sz="900" b="1">
                <a:solidFill>
                  <a:srgbClr val="000000"/>
                </a:solidFill>
                <a:latin typeface="MyriadMM-Bold" charset="0"/>
              </a:rPr>
              <a:t>(D) </a:t>
            </a:r>
            <a:r>
              <a:rPr lang="fr-FR" sz="900">
                <a:solidFill>
                  <a:srgbClr val="000000"/>
                </a:solidFill>
                <a:latin typeface="MyriadMM-Regular" charset="0"/>
              </a:rPr>
              <a:t>Plot of activation (challenge– control) in the peak voxel of the amygdala activation from </a:t>
            </a:r>
            <a:r>
              <a:rPr lang="fr-FR" sz="900" b="1">
                <a:solidFill>
                  <a:srgbClr val="000000"/>
                </a:solidFill>
                <a:latin typeface="MyriadMM-Bold" charset="0"/>
              </a:rPr>
              <a:t>C </a:t>
            </a:r>
            <a:r>
              <a:rPr lang="fr-FR" sz="900">
                <a:solidFill>
                  <a:srgbClr val="000000"/>
                </a:solidFill>
                <a:latin typeface="MyriadMM-Regular" charset="0"/>
              </a:rPr>
              <a:t>against yawning frequency  (challenge– control). Images are displayed in radiologic perspective (observer’s right is monkey’s left). CGMB, central gray matter of the midbrain; R,right.</a:t>
            </a:r>
          </a:p>
        </p:txBody>
      </p:sp>
    </p:spTree>
    <p:extLst>
      <p:ext uri="{BB962C8B-B14F-4D97-AF65-F5344CB8AC3E}">
        <p14:creationId xmlns="" xmlns:p14="http://schemas.microsoft.com/office/powerpoint/2010/main" val="4216872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sp>
        <p:nvSpPr>
          <p:cNvPr id="80899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80900" name="Picture 2" descr="F:\image2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785813"/>
            <a:ext cx="7143750" cy="562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026307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81923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85825" y="785813"/>
            <a:ext cx="7280275" cy="3905250"/>
          </a:xfrm>
          <a:noFill/>
        </p:spPr>
      </p:pic>
      <p:sp>
        <p:nvSpPr>
          <p:cNvPr id="81924" name="Rectangle 7"/>
          <p:cNvSpPr>
            <a:spLocks noChangeArrowheads="1"/>
          </p:cNvSpPr>
          <p:nvPr/>
        </p:nvSpPr>
        <p:spPr bwMode="auto">
          <a:xfrm>
            <a:off x="323850" y="5445125"/>
            <a:ext cx="8388350" cy="104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900">
                <a:solidFill>
                  <a:srgbClr val="000000"/>
                </a:solidFill>
              </a:rPr>
              <a:t>Fig. 2. Separate V1R and V2R neural pathways in the rodent vomeronasal system. The V1Rs are expressed by vomeronasal sensory neurons in the apical zone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900">
                <a:solidFill>
                  <a:srgbClr val="000000"/>
                </a:solidFill>
              </a:rPr>
              <a:t>of the sensory epithelium, which also contain GaL2. These V1R sensory neurons (shown in blue) project to the anterior subregion of the accessory olfactory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900">
                <a:solidFill>
                  <a:srgbClr val="000000"/>
                </a:solidFill>
              </a:rPr>
              <a:t>bulb (AOB). The structure of V2Rs differs markedly from that of the V1Rs. V2Rs have a large extracellular N terminus and form a receptor complex with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900">
                <a:solidFill>
                  <a:srgbClr val="000000"/>
                </a:solidFill>
              </a:rPr>
              <a:t>members of the M10 family of MHC class Ib proteins and h-2-microglobulin (h2m). The V2R-expressing sensory neurons (shown in red) are located in the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900">
                <a:solidFill>
                  <a:srgbClr val="000000"/>
                </a:solidFill>
              </a:rPr>
              <a:t>basal zone of the sensory epithelium, contain Gao, and project to the posterior subregion of the AOB. The information from the V1Rs and V2Rs, which is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900">
                <a:solidFill>
                  <a:srgbClr val="000000"/>
                </a:solidFill>
              </a:rPr>
              <a:t>processed separately in the AOB, converges in completely overlapping projections to the bed nucleus of the stria terminalis (BNST), bed nucleus of the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900">
                <a:solidFill>
                  <a:srgbClr val="000000"/>
                </a:solidFill>
              </a:rPr>
              <a:t>accessory olfactory tract (BAOT), medial amygdala (MeA), and the posteromedial cortical nucleus of the amygdala (PMCo).</a:t>
            </a:r>
          </a:p>
        </p:txBody>
      </p:sp>
    </p:spTree>
    <p:extLst>
      <p:ext uri="{BB962C8B-B14F-4D97-AF65-F5344CB8AC3E}">
        <p14:creationId xmlns="" xmlns:p14="http://schemas.microsoft.com/office/powerpoint/2010/main" val="4007072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82947" name="Picture 5" descr="Image"/>
          <p:cNvPicPr>
            <a:picLocks noChangeAspect="1" noChangeArrowheads="1"/>
          </p:cNvPicPr>
          <p:nvPr/>
        </p:nvPicPr>
        <p:blipFill>
          <a:blip r:embed="rId2" cstate="print">
            <a:lum bright="-18000" contrast="24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75" y="1714500"/>
            <a:ext cx="6983413" cy="2506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8" name="Rectangle 6"/>
          <p:cNvSpPr>
            <a:spLocks noChangeArrowheads="1"/>
          </p:cNvSpPr>
          <p:nvPr/>
        </p:nvSpPr>
        <p:spPr bwMode="auto">
          <a:xfrm>
            <a:off x="1187450" y="4706938"/>
            <a:ext cx="6553200" cy="116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400">
                <a:solidFill>
                  <a:srgbClr val="FFFFFF"/>
                </a:solidFill>
              </a:rPr>
              <a:t>Figure 1. TRP2−/− Behavioral PhenotypeThis shows two TRP−/− male mice from different cages. If these mice were wild-type, they would be displaying aggression toward each other. Instead, the mutant mice are initiating courtship. Image kindly provided by C. Dulac. </a:t>
            </a:r>
            <a:br>
              <a:rPr lang="fr-FR" sz="1400">
                <a:solidFill>
                  <a:srgbClr val="FFFFFF"/>
                </a:solidFill>
              </a:rPr>
            </a:br>
            <a:endParaRPr lang="fr-FR" sz="14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83173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Image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630238"/>
            <a:ext cx="6048375" cy="5834062"/>
          </a:xfrm>
          <a:noFill/>
        </p:spPr>
      </p:pic>
      <p:sp>
        <p:nvSpPr>
          <p:cNvPr id="84995" name="Text Box 3"/>
          <p:cNvSpPr txBox="1">
            <a:spLocks noChangeArrowheads="1"/>
          </p:cNvSpPr>
          <p:nvPr/>
        </p:nvSpPr>
        <p:spPr bwMode="auto">
          <a:xfrm>
            <a:off x="6372225" y="2205038"/>
            <a:ext cx="2252663" cy="268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sz="1000">
                <a:solidFill>
                  <a:srgbClr val="000000"/>
                </a:solidFill>
                <a:latin typeface="Arial" pitchFamily="34" charset="0"/>
              </a:rPr>
              <a:t>Fig. 1. Systems involved in reactive aggression and their putative roles: reactive aggression is mediated by medial amygdaloid areas, the medial hypothalamus, and the dorsal half of the periaqueductal gray (Gregg &amp; Siegel, 2001; Panksepp, 1998). The amygdala modulates these systems as a function of the presence of threat or appetitive cues in the environment. Orbital frontal cortex modulates these systems as a function of social emotional cues and knowledge of the position of con-specifics in the current dominance hierarchy.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10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69371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au 1"/>
          <p:cNvGraphicFramePr>
            <a:graphicFrameLocks noGrp="1"/>
          </p:cNvGraphicFramePr>
          <p:nvPr/>
        </p:nvGraphicFramePr>
        <p:xfrm>
          <a:off x="714375" y="1357313"/>
          <a:ext cx="7715250" cy="49087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0344"/>
                <a:gridCol w="2430219"/>
                <a:gridCol w="1710466"/>
                <a:gridCol w="1504221"/>
              </a:tblGrid>
              <a:tr h="304781">
                <a:tc>
                  <a:txBody>
                    <a:bodyPr/>
                    <a:lstStyle/>
                    <a:p>
                      <a:r>
                        <a:rPr lang="fr-FR" sz="1400" dirty="0" smtClean="0"/>
                        <a:t>Niveau de danger</a:t>
                      </a:r>
                      <a:endParaRPr lang="fr-FR" sz="1400" dirty="0"/>
                    </a:p>
                  </a:txBody>
                  <a:tcPr marL="91439" marR="91439" marT="45717" marB="45717"/>
                </a:tc>
                <a:tc>
                  <a:txBody>
                    <a:bodyPr/>
                    <a:lstStyle/>
                    <a:p>
                      <a:r>
                        <a:rPr lang="fr-FR" sz="1400" dirty="0" smtClean="0"/>
                        <a:t>comportement</a:t>
                      </a:r>
                      <a:endParaRPr lang="fr-FR" sz="1400" dirty="0"/>
                    </a:p>
                  </a:txBody>
                  <a:tcPr marL="91439" marR="91439" marT="45717" marB="45717"/>
                </a:tc>
                <a:tc>
                  <a:txBody>
                    <a:bodyPr/>
                    <a:lstStyle/>
                    <a:p>
                      <a:r>
                        <a:rPr lang="fr-FR" sz="1400" dirty="0" smtClean="0"/>
                        <a:t>Structure</a:t>
                      </a:r>
                      <a:endParaRPr lang="fr-FR" sz="1400" dirty="0"/>
                    </a:p>
                  </a:txBody>
                  <a:tcPr marL="91439" marR="91439" marT="45717" marB="45717"/>
                </a:tc>
                <a:tc>
                  <a:txBody>
                    <a:bodyPr/>
                    <a:lstStyle/>
                    <a:p>
                      <a:r>
                        <a:rPr lang="fr-FR" sz="1400" dirty="0" smtClean="0"/>
                        <a:t>Pathologies</a:t>
                      </a:r>
                      <a:endParaRPr lang="fr-FR" sz="1400" dirty="0"/>
                    </a:p>
                  </a:txBody>
                  <a:tcPr marL="91439" marR="91439" marT="45717" marB="45717"/>
                </a:tc>
              </a:tr>
              <a:tr h="731475">
                <a:tc>
                  <a:txBody>
                    <a:bodyPr/>
                    <a:lstStyle/>
                    <a:p>
                      <a:pPr algn="ctr"/>
                      <a:endParaRPr lang="fr-FR" sz="1400" dirty="0" smtClean="0"/>
                    </a:p>
                  </a:txBody>
                  <a:tcPr marL="91439" marR="91439" marT="45717" marB="4571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400" dirty="0" smtClean="0"/>
                        <a:t>Evaluation du risque</a:t>
                      </a:r>
                    </a:p>
                    <a:p>
                      <a:r>
                        <a:rPr lang="fr-FR" sz="1400" dirty="0" smtClean="0"/>
                        <a:t>(approche)</a:t>
                      </a:r>
                    </a:p>
                    <a:p>
                      <a:endParaRPr lang="fr-FR" sz="1400" dirty="0"/>
                    </a:p>
                  </a:txBody>
                  <a:tcPr marL="91439" marR="91439" marT="45717" marB="4571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400" dirty="0" err="1" smtClean="0"/>
                        <a:t>Cingulaire</a:t>
                      </a:r>
                      <a:r>
                        <a:rPr lang="fr-FR" sz="1400" dirty="0" smtClean="0"/>
                        <a:t> postérieur</a:t>
                      </a:r>
                      <a:endParaRPr lang="fr-FR" sz="1400" dirty="0"/>
                    </a:p>
                  </a:txBody>
                  <a:tcPr marL="91439" marR="91439" marT="45717" marB="45717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fr-FR" sz="1400" dirty="0" smtClean="0"/>
                        <a:t>Obsessions compulsives</a:t>
                      </a:r>
                    </a:p>
                    <a:p>
                      <a:pPr algn="ctr"/>
                      <a:endParaRPr lang="fr-FR" sz="1400" dirty="0" smtClean="0"/>
                    </a:p>
                    <a:p>
                      <a:pPr algn="ctr"/>
                      <a:endParaRPr lang="fr-FR" sz="1400" dirty="0" smtClean="0"/>
                    </a:p>
                    <a:p>
                      <a:pPr algn="ctr"/>
                      <a:endParaRPr lang="fr-FR" sz="1400" dirty="0" smtClean="0"/>
                    </a:p>
                    <a:p>
                      <a:pPr algn="ctr"/>
                      <a:r>
                        <a:rPr lang="fr-FR" sz="1400" dirty="0" smtClean="0"/>
                        <a:t>Syndrome d’anxiété généralisée</a:t>
                      </a:r>
                      <a:endParaRPr lang="fr-FR" sz="1400" dirty="0"/>
                    </a:p>
                  </a:txBody>
                  <a:tcPr marL="91439" marR="91439" marT="45717" marB="45717">
                    <a:solidFill>
                      <a:schemeClr val="bg1"/>
                    </a:solidFill>
                  </a:tcPr>
                </a:tc>
              </a:tr>
              <a:tr h="1158169">
                <a:tc>
                  <a:txBody>
                    <a:bodyPr/>
                    <a:lstStyle/>
                    <a:p>
                      <a:pPr algn="ctr"/>
                      <a:r>
                        <a:rPr lang="fr-FR" sz="1400" dirty="0" smtClean="0"/>
                        <a:t>Danger potentiel</a:t>
                      </a:r>
                    </a:p>
                    <a:p>
                      <a:pPr algn="ctr"/>
                      <a:r>
                        <a:rPr lang="fr-FR" sz="1400" dirty="0" smtClean="0"/>
                        <a:t>(Nouveauté)</a:t>
                      </a:r>
                    </a:p>
                    <a:p>
                      <a:endParaRPr lang="fr-FR" sz="1400" dirty="0"/>
                    </a:p>
                  </a:txBody>
                  <a:tcPr marL="91439" marR="91439" marT="45717" marB="4571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dirty="0" smtClean="0"/>
                        <a:t>Comparateur</a:t>
                      </a:r>
                      <a:r>
                        <a:rPr lang="fr-FR" sz="1400" baseline="0" dirty="0" smtClean="0"/>
                        <a:t> - détecteur de nouveauté</a:t>
                      </a:r>
                      <a:endParaRPr lang="fr-FR" sz="1400" dirty="0" smtClean="0"/>
                    </a:p>
                    <a:p>
                      <a:r>
                        <a:rPr lang="fr-FR" sz="1400" dirty="0" smtClean="0"/>
                        <a:t>Anxiété et</a:t>
                      </a:r>
                      <a:r>
                        <a:rPr lang="fr-FR" sz="1400" baseline="0" dirty="0" smtClean="0"/>
                        <a:t> </a:t>
                      </a:r>
                      <a:r>
                        <a:rPr lang="fr-FR" sz="1400" dirty="0" smtClean="0"/>
                        <a:t>Inhibition comportementale</a:t>
                      </a:r>
                    </a:p>
                    <a:p>
                      <a:r>
                        <a:rPr lang="fr-FR" sz="1400" dirty="0" smtClean="0"/>
                        <a:t>Résolution de conflit</a:t>
                      </a:r>
                    </a:p>
                  </a:txBody>
                  <a:tcPr marL="91439" marR="91439" marT="45717" marB="4571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sz="1400" dirty="0" smtClean="0"/>
                    </a:p>
                    <a:p>
                      <a:r>
                        <a:rPr lang="fr-FR" sz="1400" dirty="0" smtClean="0"/>
                        <a:t>Système </a:t>
                      </a:r>
                      <a:r>
                        <a:rPr lang="fr-FR" sz="1400" dirty="0" err="1" smtClean="0"/>
                        <a:t>septo</a:t>
                      </a:r>
                      <a:r>
                        <a:rPr lang="fr-FR" sz="1400" dirty="0" smtClean="0"/>
                        <a:t>-</a:t>
                      </a:r>
                      <a:r>
                        <a:rPr lang="fr-FR" sz="1400" dirty="0" err="1" smtClean="0"/>
                        <a:t>hippocampique</a:t>
                      </a:r>
                      <a:endParaRPr lang="fr-FR" sz="1400" dirty="0"/>
                    </a:p>
                  </a:txBody>
                  <a:tcPr marL="91439" marR="91439" marT="45717" marB="45717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fr-FR" sz="1400" dirty="0"/>
                    </a:p>
                  </a:txBody>
                  <a:tcPr/>
                </a:tc>
              </a:tr>
              <a:tr h="731475">
                <a:tc>
                  <a:txBody>
                    <a:bodyPr/>
                    <a:lstStyle/>
                    <a:p>
                      <a:endParaRPr lang="fr-FR" sz="1400" dirty="0"/>
                    </a:p>
                  </a:txBody>
                  <a:tcPr marL="91439" marR="91439" marT="45717" marB="4571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sz="1400" dirty="0" smtClean="0"/>
                    </a:p>
                    <a:p>
                      <a:r>
                        <a:rPr lang="fr-FR" sz="1400" dirty="0" smtClean="0"/>
                        <a:t>Evitement</a:t>
                      </a:r>
                    </a:p>
                    <a:p>
                      <a:endParaRPr lang="fr-FR" sz="1400" dirty="0" smtClean="0"/>
                    </a:p>
                  </a:txBody>
                  <a:tcPr marL="91439" marR="91439" marT="45717" marB="4571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sz="1400" dirty="0" smtClean="0"/>
                    </a:p>
                    <a:p>
                      <a:r>
                        <a:rPr lang="fr-FR" sz="1400" dirty="0" err="1" smtClean="0"/>
                        <a:t>Cingulaire</a:t>
                      </a:r>
                      <a:r>
                        <a:rPr lang="fr-FR" sz="1400" baseline="0" dirty="0" smtClean="0"/>
                        <a:t> antérieur</a:t>
                      </a:r>
                    </a:p>
                  </a:txBody>
                  <a:tcPr marL="91439" marR="91439" marT="45717" marB="45717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fr-FR" sz="1400" baseline="0" dirty="0" smtClean="0"/>
                    </a:p>
                  </a:txBody>
                  <a:tcPr/>
                </a:tc>
              </a:tr>
              <a:tr h="518128"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</a:txBody>
                  <a:tcPr marL="91439" marR="91439" marT="45717" marB="4571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dirty="0" smtClean="0"/>
                        <a:t>Peur </a:t>
                      </a:r>
                    </a:p>
                    <a:p>
                      <a:r>
                        <a:rPr lang="fr-FR" sz="1400" dirty="0" smtClean="0"/>
                        <a:t>(potentialisée selon l’anxiété)</a:t>
                      </a:r>
                    </a:p>
                  </a:txBody>
                  <a:tcPr marL="91439" marR="91439" marT="45717" marB="45717"/>
                </a:tc>
                <a:tc>
                  <a:txBody>
                    <a:bodyPr/>
                    <a:lstStyle/>
                    <a:p>
                      <a:r>
                        <a:rPr lang="fr-FR" sz="1400" baseline="0" dirty="0" smtClean="0"/>
                        <a:t>Amygdale</a:t>
                      </a:r>
                    </a:p>
                  </a:txBody>
                  <a:tcPr marL="91439" marR="91439" marT="45717" marB="4571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aseline="0" dirty="0" smtClean="0"/>
                        <a:t>Phobies</a:t>
                      </a:r>
                    </a:p>
                  </a:txBody>
                  <a:tcPr marL="91439" marR="91439" marT="45717" marB="45717"/>
                </a:tc>
              </a:tr>
              <a:tr h="518128">
                <a:tc>
                  <a:txBody>
                    <a:bodyPr/>
                    <a:lstStyle/>
                    <a:p>
                      <a:pPr algn="ctr"/>
                      <a:endParaRPr lang="fr-FR" sz="1400" dirty="0" smtClean="0"/>
                    </a:p>
                    <a:p>
                      <a:pPr algn="ctr"/>
                      <a:r>
                        <a:rPr lang="fr-FR" sz="1400" dirty="0" smtClean="0"/>
                        <a:t>Danger distant</a:t>
                      </a:r>
                      <a:endParaRPr lang="fr-FR" sz="1400" dirty="0"/>
                    </a:p>
                  </a:txBody>
                  <a:tcPr marL="91439" marR="91439" marT="45717" marB="4571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sz="1400" dirty="0" smtClean="0"/>
                    </a:p>
                    <a:p>
                      <a:r>
                        <a:rPr lang="fr-FR" sz="1400" dirty="0" smtClean="0"/>
                        <a:t>Fuite dirigée</a:t>
                      </a:r>
                      <a:endParaRPr lang="fr-FR" sz="1400" dirty="0"/>
                    </a:p>
                  </a:txBody>
                  <a:tcPr marL="91439" marR="91439" marT="45717" marB="4571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sz="1400" dirty="0" smtClean="0"/>
                    </a:p>
                    <a:p>
                      <a:r>
                        <a:rPr lang="fr-FR" sz="1400" dirty="0" smtClean="0"/>
                        <a:t>HT médian</a:t>
                      </a:r>
                      <a:endParaRPr lang="fr-FR" sz="1400" dirty="0"/>
                    </a:p>
                  </a:txBody>
                  <a:tcPr marL="91439" marR="91439" marT="45717" marB="45717"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fr-FR" sz="1400" dirty="0" smtClean="0"/>
                    </a:p>
                    <a:p>
                      <a:endParaRPr lang="fr-FR" sz="1400" dirty="0" smtClean="0"/>
                    </a:p>
                    <a:p>
                      <a:pPr algn="ctr"/>
                      <a:r>
                        <a:rPr lang="fr-FR" sz="1400" dirty="0" smtClean="0"/>
                        <a:t>Troubles Paniques</a:t>
                      </a:r>
                      <a:endParaRPr lang="fr-FR" sz="1400" dirty="0"/>
                    </a:p>
                  </a:txBody>
                  <a:tcPr marL="91439" marR="91439" marT="45717" marB="45717">
                    <a:solidFill>
                      <a:schemeClr val="bg1"/>
                    </a:solidFill>
                  </a:tcPr>
                </a:tc>
              </a:tr>
              <a:tr h="946393">
                <a:tc>
                  <a:txBody>
                    <a:bodyPr/>
                    <a:lstStyle/>
                    <a:p>
                      <a:pPr algn="ctr"/>
                      <a:r>
                        <a:rPr lang="fr-FR" sz="1400" dirty="0" smtClean="0"/>
                        <a:t>Danger proximal</a:t>
                      </a:r>
                      <a:endParaRPr lang="fr-FR" sz="1400" dirty="0"/>
                    </a:p>
                  </a:txBody>
                  <a:tcPr marL="91439" marR="91439" marT="45717" marB="4571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400" dirty="0" smtClean="0"/>
                        <a:t>Immobilisation (</a:t>
                      </a:r>
                      <a:r>
                        <a:rPr lang="fr-FR" sz="1400" dirty="0" err="1" smtClean="0"/>
                        <a:t>freezing</a:t>
                      </a:r>
                      <a:r>
                        <a:rPr lang="fr-FR" sz="1400" dirty="0" smtClean="0"/>
                        <a:t>)</a:t>
                      </a:r>
                    </a:p>
                    <a:p>
                      <a:r>
                        <a:rPr lang="fr-FR" sz="1400" dirty="0" smtClean="0"/>
                        <a:t>Fuite</a:t>
                      </a:r>
                      <a:r>
                        <a:rPr lang="fr-FR" sz="1400" baseline="0" dirty="0" smtClean="0"/>
                        <a:t>  non dirigée </a:t>
                      </a:r>
                      <a:r>
                        <a:rPr lang="fr-FR" sz="1400" dirty="0" smtClean="0"/>
                        <a:t>(flight)</a:t>
                      </a:r>
                    </a:p>
                    <a:p>
                      <a:r>
                        <a:rPr lang="fr-FR" sz="1400" dirty="0" smtClean="0"/>
                        <a:t>Attaque (</a:t>
                      </a:r>
                      <a:r>
                        <a:rPr lang="fr-FR" sz="1400" dirty="0" err="1" smtClean="0"/>
                        <a:t>Fight</a:t>
                      </a:r>
                      <a:r>
                        <a:rPr lang="fr-FR" sz="1400" dirty="0" smtClean="0"/>
                        <a:t>)</a:t>
                      </a:r>
                      <a:endParaRPr lang="fr-FR" sz="1400" dirty="0"/>
                    </a:p>
                  </a:txBody>
                  <a:tcPr marL="91439" marR="91439" marT="45717" marB="4571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400" dirty="0" smtClean="0"/>
                        <a:t>Sb</a:t>
                      </a:r>
                      <a:r>
                        <a:rPr lang="fr-FR" sz="1400" baseline="0" dirty="0" smtClean="0"/>
                        <a:t> grise </a:t>
                      </a:r>
                      <a:r>
                        <a:rPr lang="fr-FR" sz="1400" baseline="0" dirty="0" err="1" smtClean="0"/>
                        <a:t>periaq</a:t>
                      </a:r>
                      <a:r>
                        <a:rPr lang="fr-FR" sz="1400" baseline="0" dirty="0" smtClean="0"/>
                        <a:t>.</a:t>
                      </a:r>
                      <a:endParaRPr lang="fr-FR" sz="1400" dirty="0"/>
                    </a:p>
                  </a:txBody>
                  <a:tcPr marL="91439" marR="91439" marT="45717" marB="45717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fr-FR" sz="1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4009" name="Titre 2"/>
          <p:cNvSpPr>
            <a:spLocks noGrp="1"/>
          </p:cNvSpPr>
          <p:nvPr>
            <p:ph type="title"/>
          </p:nvPr>
        </p:nvSpPr>
        <p:spPr>
          <a:xfrm>
            <a:off x="642938" y="214313"/>
            <a:ext cx="7772400" cy="1143000"/>
          </a:xfrm>
        </p:spPr>
        <p:txBody>
          <a:bodyPr/>
          <a:lstStyle/>
          <a:p>
            <a:r>
              <a:rPr lang="fr-FR" sz="2800" smtClean="0">
                <a:solidFill>
                  <a:schemeClr val="bg1"/>
                </a:solidFill>
              </a:rPr>
              <a:t>Théorie de Jeffrey Gray (1982-2003)</a:t>
            </a:r>
            <a:br>
              <a:rPr lang="fr-FR" sz="2800" smtClean="0">
                <a:solidFill>
                  <a:schemeClr val="bg1"/>
                </a:solidFill>
              </a:rPr>
            </a:br>
            <a:r>
              <a:rPr lang="fr-FR" sz="2800" smtClean="0">
                <a:solidFill>
                  <a:schemeClr val="bg1"/>
                </a:solidFill>
              </a:rPr>
              <a:t>Système d’évaluation cognitive et émotionnelle</a:t>
            </a:r>
          </a:p>
        </p:txBody>
      </p:sp>
    </p:spTree>
    <p:extLst>
      <p:ext uri="{BB962C8B-B14F-4D97-AF65-F5344CB8AC3E}">
        <p14:creationId xmlns="" xmlns:p14="http://schemas.microsoft.com/office/powerpoint/2010/main" val="1947351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553</TotalTime>
  <Words>1158</Words>
  <Application>Microsoft Office PowerPoint</Application>
  <PresentationFormat>Affichage à l'écran (4:3)</PresentationFormat>
  <Paragraphs>201</Paragraphs>
  <Slides>31</Slides>
  <Notes>0</Notes>
  <HiddenSlides>0</HiddenSlides>
  <MMClips>0</MMClips>
  <ScaleCrop>false</ScaleCrop>
  <HeadingPairs>
    <vt:vector size="6" baseType="variant">
      <vt:variant>
        <vt:lpstr>Thème</vt:lpstr>
      </vt:variant>
      <vt:variant>
        <vt:i4>2</vt:i4>
      </vt:variant>
      <vt:variant>
        <vt:lpstr>Serveurs OLE incorporés</vt:lpstr>
      </vt:variant>
      <vt:variant>
        <vt:i4>2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Thème Office</vt:lpstr>
      <vt:lpstr>Modèle par défaut</vt:lpstr>
      <vt:lpstr>Document</vt:lpstr>
      <vt:lpstr>Package</vt:lpstr>
      <vt:lpstr>L’agressivité</vt:lpstr>
      <vt:lpstr>Diapositive 2</vt:lpstr>
      <vt:lpstr>Sigmund Freud (1856-1939) </vt:lpstr>
      <vt:lpstr>DOLLARD, J., DOOB, L.W., MILLER, N.E., MOWRER, O.H. &amp; SEARS, R.R. (1939). </vt:lpstr>
      <vt:lpstr>Stanley Milgram  (1933-1984) </vt:lpstr>
      <vt:lpstr>Diapositive 6</vt:lpstr>
      <vt:lpstr>Diapositive 7</vt:lpstr>
      <vt:lpstr>Ethogramme de la souris</vt:lpstr>
      <vt:lpstr>Ethogramme du singe capucin</vt:lpstr>
      <vt:lpstr>Diapositive 10</vt:lpstr>
      <vt:lpstr>Diapositive 11</vt:lpstr>
      <vt:lpstr>Diapositive 12</vt:lpstr>
      <vt:lpstr>Diapositive 13</vt:lpstr>
      <vt:lpstr>Le suicide chez les Inuits (du Groenland)</vt:lpstr>
      <vt:lpstr>L’hypothalamus</vt:lpstr>
      <vt:lpstr>Diapositive 16</vt:lpstr>
      <vt:lpstr>Diapositive 17</vt:lpstr>
      <vt:lpstr>Localisation des neurones « sociaux » : VMHvl</vt:lpstr>
      <vt:lpstr>Activité unitaire des neurones « agressif »</vt:lpstr>
      <vt:lpstr>Infestation of the WMH with a viral vector construct containing rhodopsine channel and yellow fluorescent protéine</vt:lpstr>
      <vt:lpstr>Stimulation du VMH par la technique d’optogénétique</vt:lpstr>
      <vt:lpstr>Diapositive 22</vt:lpstr>
      <vt:lpstr>Diapositive 23</vt:lpstr>
      <vt:lpstr>Dopamine et sérotonine après un combat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Théorie de Jeffrey Gray (1982-2003) Système d’évaluation cognitive et émotionnelle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Guillou Jean-louis</dc:creator>
  <cp:lastModifiedBy>ele</cp:lastModifiedBy>
  <cp:revision>29</cp:revision>
  <dcterms:created xsi:type="dcterms:W3CDTF">2011-02-25T13:48:43Z</dcterms:created>
  <dcterms:modified xsi:type="dcterms:W3CDTF">2011-03-13T17:56:56Z</dcterms:modified>
</cp:coreProperties>
</file>