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0"/>
  </p:notesMasterIdLst>
  <p:sldIdLst>
    <p:sldId id="256" r:id="rId2"/>
    <p:sldId id="257" r:id="rId3"/>
    <p:sldId id="258" r:id="rId4"/>
    <p:sldId id="262" r:id="rId5"/>
    <p:sldId id="259" r:id="rId6"/>
    <p:sldId id="273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90CCCC-A4C8-4D4E-8364-E28FD87E61A5}" type="datetimeFigureOut">
              <a:rPr lang="fr-FR" smtClean="0"/>
              <a:pPr/>
              <a:t>26/10/2010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3FEDDA-FEC6-48F4-AAB7-88289EF6CE1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ondir un rectangle avec un coin diagonal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A966EA0-4073-4CEA-9754-B894A4A16203}" type="datetime1">
              <a:rPr lang="fr-FR" smtClean="0"/>
              <a:pPr/>
              <a:t>26/10/2010</a:t>
            </a:fld>
            <a:endParaRPr lang="fr-FR" dirty="0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D7F2CEE-826A-4CD1-89C8-149E9C22FBAD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1C555F-F95E-4CDF-B6FD-73F2503A382B}" type="datetime1">
              <a:rPr lang="fr-FR" smtClean="0"/>
              <a:pPr/>
              <a:t>26/10/2010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F2CEE-826A-4CD1-89C8-149E9C22FBA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1AF2988-4F71-4462-A3F6-D2E5394172CB}" type="datetime1">
              <a:rPr lang="fr-FR" smtClean="0"/>
              <a:pPr/>
              <a:t>26/10/2010</a:t>
            </a:fld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D7F2CEE-826A-4CD1-89C8-149E9C22FBAD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fr-F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264C96-187B-4A87-9CDB-53ADC5A8B117}" type="datetime1">
              <a:rPr lang="fr-FR" smtClean="0"/>
              <a:pPr/>
              <a:t>26/10/2010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D7F2CEE-826A-4CD1-89C8-149E9C22FBAD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D60326-49B1-4330-B796-B97B52C92AC1}" type="datetime1">
              <a:rPr lang="fr-FR" smtClean="0"/>
              <a:pPr/>
              <a:t>26/10/2010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D7F2CEE-826A-4CD1-89C8-149E9C22FBA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520EA6-5A83-4E53-B69B-1F241A10A310}" type="datetime1">
              <a:rPr lang="fr-FR" smtClean="0"/>
              <a:pPr/>
              <a:t>26/10/2010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F2CEE-826A-4CD1-89C8-149E9C22FBAD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91E3C2-CF8D-4B60-98D5-4DBE8337C844}" type="datetime1">
              <a:rPr lang="fr-FR" smtClean="0"/>
              <a:pPr/>
              <a:t>26/10/2010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F2CEE-826A-4CD1-89C8-149E9C22FBA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0EACEAFA-EC93-4786-B1FD-CB45E5177643}" type="datetime1">
              <a:rPr lang="fr-FR" smtClean="0"/>
              <a:pPr/>
              <a:t>26/10/2010</a:t>
            </a:fld>
            <a:endParaRPr lang="fr-FR" dirty="0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D7F2CEE-826A-4CD1-89C8-149E9C22FBAD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fr-F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3" name="Espace réservé pour une image 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fr-FR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9809CF7-8F8D-4627-8670-E3CF6ED604DC}" type="datetime1">
              <a:rPr lang="fr-FR" smtClean="0"/>
              <a:pPr/>
              <a:t>26/10/2010</a:t>
            </a:fld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D7F2CEE-826A-4CD1-89C8-149E9C22FBAD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FA633A-914C-40AC-9904-08622AC3D417}" type="datetime1">
              <a:rPr lang="fr-FR" smtClean="0"/>
              <a:pPr/>
              <a:t>26/10/2010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F2CEE-826A-4CD1-89C8-149E9C22FBA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8B066F-3F29-4C5F-AE0D-9FC924037D4D}" type="datetime1">
              <a:rPr lang="fr-FR" smtClean="0"/>
              <a:pPr/>
              <a:t>26/10/2010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F2CEE-826A-4CD1-89C8-149E9C22FBA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ondir un rectangle avec un coin diagonal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fr-FR" dirty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30C8F62E-DC7A-41AC-8EB2-C72FB85EAB32}" type="datetime1">
              <a:rPr lang="fr-FR" smtClean="0"/>
              <a:pPr/>
              <a:t>26/10/2010</a:t>
            </a:fld>
            <a:endParaRPr lang="fr-FR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D7F2CEE-826A-4CD1-89C8-149E9C22FBAD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Voies motrices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fr-FR" sz="2400" dirty="0" smtClean="0"/>
          </a:p>
          <a:p>
            <a:endParaRPr lang="fr-FR" sz="2400" dirty="0" smtClean="0"/>
          </a:p>
          <a:p>
            <a:endParaRPr lang="fr-FR" sz="2400" dirty="0" smtClean="0"/>
          </a:p>
          <a:p>
            <a:r>
              <a:rPr lang="fr-FR" sz="2400" dirty="0" err="1" smtClean="0"/>
              <a:t>Rahma</a:t>
            </a:r>
            <a:r>
              <a:rPr lang="fr-FR" sz="2400" dirty="0" smtClean="0"/>
              <a:t> BARHOUMI</a:t>
            </a:r>
          </a:p>
          <a:p>
            <a:r>
              <a:rPr lang="fr-FR" sz="2400" dirty="0" smtClean="0"/>
              <a:t>Laure CHIDLER</a:t>
            </a:r>
            <a:endParaRPr lang="fr-FR" sz="24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D7F2CEE-826A-4CD1-89C8-149E9C22FBAD}" type="slidenum">
              <a:rPr lang="fr-FR" smtClean="0"/>
              <a:pPr/>
              <a:t>1</a:t>
            </a:fld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615725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60000"/>
              </a:lnSpc>
              <a:buNone/>
            </a:pPr>
            <a:endParaRPr lang="fr-FR" dirty="0" smtClean="0"/>
          </a:p>
          <a:p>
            <a:pPr>
              <a:lnSpc>
                <a:spcPct val="160000"/>
              </a:lnSpc>
            </a:pP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 INITIER ET REGULER LE MOUVEMENT : </a:t>
            </a:r>
            <a:r>
              <a:rPr lang="fr-FR" sz="2400" b="1" dirty="0" smtClean="0"/>
              <a:t>l’importance du cortex moteur et des boucles de régulation</a:t>
            </a:r>
          </a:p>
          <a:p>
            <a:pPr>
              <a:lnSpc>
                <a:spcPct val="160000"/>
              </a:lnSpc>
            </a:pPr>
            <a:endParaRPr lang="fr-FR" sz="2400" b="1" dirty="0" smtClean="0"/>
          </a:p>
          <a:p>
            <a:pPr>
              <a:lnSpc>
                <a:spcPct val="160000"/>
              </a:lnSpc>
            </a:pP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II. LA COMMANDE MOTRICE VOLONTAIRE DIRECTE</a:t>
            </a:r>
            <a:r>
              <a:rPr lang="fr-FR" sz="2400" b="1" dirty="0" smtClean="0"/>
              <a:t> : le faisceau cortico-spinal</a:t>
            </a:r>
          </a:p>
          <a:p>
            <a:pPr>
              <a:lnSpc>
                <a:spcPct val="160000"/>
              </a:lnSpc>
            </a:pPr>
            <a:endParaRPr lang="fr-FR" sz="2400" b="1" dirty="0" smtClean="0"/>
          </a:p>
          <a:p>
            <a:pPr>
              <a:lnSpc>
                <a:spcPct val="160000"/>
              </a:lnSpc>
            </a:pP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III.  LES VOIES INDIRECTES DE LA MOTRICITÉ </a:t>
            </a:r>
            <a:r>
              <a:rPr lang="fr-FR" sz="2400" b="1" dirty="0" smtClean="0"/>
              <a:t>VOLONTAIRE ET INVOLONTAIRE</a:t>
            </a:r>
          </a:p>
          <a:p>
            <a:pPr>
              <a:lnSpc>
                <a:spcPct val="160000"/>
              </a:lnSpc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2CEE-826A-4CD1-89C8-149E9C22FBAD}" type="slidenum">
              <a:rPr lang="fr-FR" smtClean="0"/>
              <a:pPr/>
              <a:t>2</a:t>
            </a:fld>
            <a:endParaRPr lang="fr-FR" dirty="0"/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fr-FR" sz="2800" b="1" dirty="0" smtClean="0"/>
              <a:t>PLAN</a:t>
            </a:r>
            <a:endParaRPr lang="fr-FR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fr-FR" sz="2700" dirty="0" smtClean="0"/>
              <a:t/>
            </a:r>
            <a:br>
              <a:rPr lang="fr-FR" sz="2700" dirty="0" smtClean="0"/>
            </a:br>
            <a:r>
              <a:rPr lang="fr-FR" sz="2700" dirty="0" smtClean="0"/>
              <a:t/>
            </a:r>
            <a:br>
              <a:rPr lang="fr-FR" sz="2700" dirty="0" smtClean="0"/>
            </a:br>
            <a:r>
              <a:rPr lang="fr-FR" sz="2700" dirty="0" smtClean="0"/>
              <a:t/>
            </a:r>
            <a:br>
              <a:rPr lang="fr-FR" sz="2700" dirty="0" smtClean="0"/>
            </a:br>
            <a:r>
              <a:rPr lang="fr-FR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 INITIER ET REGULER LE MOUVEMENT :</a:t>
            </a:r>
            <a:endParaRPr lang="fr-FR" sz="3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400" b="1" dirty="0" smtClean="0"/>
              <a:t>l’importance du cortex moteur et des boucles de régulation</a:t>
            </a:r>
          </a:p>
          <a:p>
            <a:endParaRPr lang="fr-FR" sz="2400" b="1" dirty="0" smtClean="0"/>
          </a:p>
          <a:p>
            <a:endParaRPr lang="fr-FR" sz="2400" b="1" dirty="0" smtClean="0"/>
          </a:p>
          <a:p>
            <a:pPr lvl="1"/>
            <a:r>
              <a:rPr lang="fr-FR" sz="2000" dirty="0" smtClean="0"/>
              <a:t>Organisation du cortex cérébral : 3 zones motrices</a:t>
            </a:r>
          </a:p>
          <a:p>
            <a:pPr lvl="1"/>
            <a:endParaRPr lang="fr-FR" sz="2000" dirty="0" smtClean="0"/>
          </a:p>
          <a:p>
            <a:pPr lvl="1"/>
            <a:r>
              <a:rPr lang="fr-FR" sz="2000" dirty="0" smtClean="0"/>
              <a:t>Les voies directes et indirectes</a:t>
            </a:r>
          </a:p>
          <a:p>
            <a:pPr lvl="1"/>
            <a:endParaRPr lang="fr-FR" sz="2000" dirty="0" smtClean="0"/>
          </a:p>
          <a:p>
            <a:pPr lvl="1"/>
            <a:r>
              <a:rPr lang="fr-FR" sz="2000" dirty="0" smtClean="0"/>
              <a:t>Les boucles de régulation</a:t>
            </a:r>
          </a:p>
          <a:p>
            <a:pPr lvl="1"/>
            <a:endParaRPr lang="fr-FR" sz="18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2CEE-826A-4CD1-89C8-149E9C22FBAD}" type="slidenum">
              <a:rPr lang="fr-FR" smtClean="0"/>
              <a:pPr/>
              <a:t>3</a:t>
            </a:fld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2CEE-826A-4CD1-89C8-149E9C22FBAD}" type="slidenum">
              <a:rPr lang="fr-FR" smtClean="0"/>
              <a:pPr/>
              <a:t>4</a:t>
            </a:fld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60648"/>
            <a:ext cx="4507022" cy="6309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ZoneTexte 5"/>
          <p:cNvSpPr txBox="1"/>
          <p:nvPr/>
        </p:nvSpPr>
        <p:spPr>
          <a:xfrm>
            <a:off x="2051720" y="5517232"/>
            <a:ext cx="576064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800" dirty="0" smtClean="0">
                <a:solidFill>
                  <a:srgbClr val="FF0000"/>
                </a:solidFill>
              </a:rPr>
              <a:t>système moteur latéral</a:t>
            </a:r>
            <a:endParaRPr lang="fr-FR" sz="800" dirty="0">
              <a:solidFill>
                <a:srgbClr val="FF000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364088" y="1124744"/>
            <a:ext cx="1152128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bg1"/>
                </a:solidFill>
              </a:rPr>
              <a:t>Cortex pariétal postérieur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148064" y="620688"/>
            <a:ext cx="136815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bg1"/>
                </a:solidFill>
              </a:rPr>
              <a:t>Aire primaire somatosensorielle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64088" y="980728"/>
            <a:ext cx="936104" cy="1440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3275856" y="692696"/>
            <a:ext cx="1584176" cy="2308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bg1"/>
                </a:solidFill>
              </a:rPr>
              <a:t>Cortex moteur primaire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580112" y="2060848"/>
            <a:ext cx="864096" cy="2308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bg1"/>
                </a:solidFill>
              </a:rPr>
              <a:t>cervelet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2118462" y="1510542"/>
            <a:ext cx="86936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900" dirty="0" smtClean="0">
                <a:solidFill>
                  <a:schemeClr val="bg1"/>
                </a:solidFill>
              </a:rPr>
              <a:t>Cortex prémoteur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2051720" y="692696"/>
            <a:ext cx="1224136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900" dirty="0" smtClean="0">
                <a:solidFill>
                  <a:schemeClr val="bg1"/>
                </a:solidFill>
              </a:rPr>
              <a:t>Aire motrice supplémentaire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2627784" y="260648"/>
            <a:ext cx="3744416" cy="2616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11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SYSTÈME MOTEUR  : le cortex cérébral</a:t>
            </a:r>
            <a:endParaRPr lang="fr-FR" sz="11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2051720" y="260648"/>
            <a:ext cx="576064" cy="2616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1100" dirty="0" smtClean="0">
                <a:solidFill>
                  <a:schemeClr val="bg1"/>
                </a:solidFill>
              </a:rPr>
              <a:t>Fig. 1</a:t>
            </a:r>
            <a:endParaRPr lang="fr-FR" sz="1100" dirty="0">
              <a:solidFill>
                <a:schemeClr val="bg1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23728" y="3573016"/>
            <a:ext cx="4392488" cy="2616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1100" dirty="0" smtClean="0">
                <a:solidFill>
                  <a:schemeClr val="bg1"/>
                </a:solidFill>
              </a:rPr>
              <a:t>Fig. 2                    </a:t>
            </a:r>
            <a:r>
              <a:rPr lang="fr-FR" sz="11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BOUCLES DE REGULATIONS</a:t>
            </a:r>
            <a:endParaRPr lang="fr-FR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2411760" y="4365104"/>
            <a:ext cx="108012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900" dirty="0" smtClean="0">
                <a:solidFill>
                  <a:schemeClr val="bg1"/>
                </a:solidFill>
              </a:rPr>
              <a:t>CORTEX CEREBRAL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4211960" y="4293096"/>
            <a:ext cx="108012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900" dirty="0" smtClean="0">
                <a:solidFill>
                  <a:schemeClr val="bg1"/>
                </a:solidFill>
              </a:rPr>
              <a:t>GANGLION DE LA BASE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4139952" y="4797152"/>
            <a:ext cx="1224136" cy="230832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900" dirty="0" smtClean="0">
                <a:solidFill>
                  <a:schemeClr val="bg1"/>
                </a:solidFill>
              </a:rPr>
              <a:t>CERVELET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2195736" y="6237312"/>
            <a:ext cx="1512168" cy="275075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900" dirty="0" smtClean="0">
                <a:solidFill>
                  <a:schemeClr val="bg1"/>
                </a:solidFill>
              </a:rPr>
              <a:t>MOELLE  EPINIERE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3131840" y="5445224"/>
            <a:ext cx="720080" cy="338554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800" dirty="0" smtClean="0">
                <a:solidFill>
                  <a:schemeClr val="bg1"/>
                </a:solidFill>
              </a:rPr>
              <a:t>TRONC CEREBRAL</a:t>
            </a:r>
            <a:endParaRPr lang="fr-FR" sz="800" dirty="0">
              <a:solidFill>
                <a:schemeClr val="bg1"/>
              </a:solidFill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2987824" y="5877272"/>
            <a:ext cx="1728192" cy="25481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800" dirty="0" smtClean="0">
                <a:solidFill>
                  <a:srgbClr val="00B050"/>
                </a:solidFill>
              </a:rPr>
              <a:t>système  moteur ventral</a:t>
            </a:r>
            <a:endParaRPr lang="fr-FR" sz="8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fr-FR" sz="3100" b="1" dirty="0" smtClean="0"/>
              <a:t>II.LA COMMANDE MOTRICE VOLONTAIRE DIRECTE : le faisceau cortico-spinal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400" b="1" dirty="0" smtClean="0"/>
              <a:t>Origine dans le cortex moteur</a:t>
            </a:r>
          </a:p>
          <a:p>
            <a:endParaRPr lang="fr-FR" sz="2400" b="1" dirty="0" smtClean="0"/>
          </a:p>
          <a:p>
            <a:r>
              <a:rPr lang="fr-FR" sz="2400" b="1" dirty="0" smtClean="0"/>
              <a:t>Décussation au niveau  inférieur du bulbe</a:t>
            </a:r>
          </a:p>
          <a:p>
            <a:pPr>
              <a:buNone/>
            </a:pPr>
            <a:endParaRPr lang="fr-FR" sz="2400" b="1" dirty="0" smtClean="0"/>
          </a:p>
          <a:p>
            <a:endParaRPr lang="fr-FR" sz="2400" b="1" dirty="0" smtClean="0"/>
          </a:p>
          <a:p>
            <a:pPr lvl="1"/>
            <a:r>
              <a:rPr lang="fr-FR" sz="2000" dirty="0" smtClean="0"/>
              <a:t>90% dans le cordon latéral de la moelle épinière :faisceau corticospinal croisé</a:t>
            </a:r>
          </a:p>
          <a:p>
            <a:pPr lvl="1"/>
            <a:endParaRPr lang="fr-FR" sz="2000" dirty="0" smtClean="0"/>
          </a:p>
          <a:p>
            <a:pPr lvl="1"/>
            <a:r>
              <a:rPr lang="fr-FR" sz="2000" dirty="0" smtClean="0"/>
              <a:t>10% dans partie médiane  du cordon ventral de la moelle épinière : faisceau corticospinal direct</a:t>
            </a:r>
          </a:p>
          <a:p>
            <a:pPr>
              <a:buNone/>
            </a:pPr>
            <a:endParaRPr lang="fr-FR" sz="2400" b="1" dirty="0" smtClean="0"/>
          </a:p>
          <a:p>
            <a:endParaRPr lang="fr-FR" sz="2400" b="1" dirty="0" smtClean="0"/>
          </a:p>
          <a:p>
            <a:endParaRPr lang="fr-FR" sz="2400" b="1" dirty="0" smtClean="0"/>
          </a:p>
          <a:p>
            <a:endParaRPr lang="fr-FR" sz="2400" b="1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2CEE-826A-4CD1-89C8-149E9C22FBAD}" type="slidenum">
              <a:rPr lang="fr-FR" smtClean="0"/>
              <a:pPr/>
              <a:t>5</a:t>
            </a:fld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2CEE-826A-4CD1-89C8-149E9C22FBAD}" type="slidenum">
              <a:rPr lang="fr-FR" smtClean="0"/>
              <a:pPr/>
              <a:t>6</a:t>
            </a:fld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88640"/>
            <a:ext cx="4655901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3779912" y="188640"/>
            <a:ext cx="2736304" cy="6480720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3995936" y="1340768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Cortex cérébral</a:t>
            </a:r>
            <a:endParaRPr lang="fr-FR" sz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067944" y="2492896"/>
            <a:ext cx="20882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mésencéphale</a:t>
            </a:r>
            <a:endParaRPr lang="fr-FR" sz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4067944" y="3356992"/>
            <a:ext cx="1944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pont</a:t>
            </a:r>
            <a:endParaRPr lang="fr-FR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067944" y="4077072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bulbe</a:t>
            </a:r>
            <a:endParaRPr lang="fr-FR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995936" y="4725144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Moelle épinière cervicale</a:t>
            </a:r>
            <a:endParaRPr lang="fr-FR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923928" y="5661248"/>
            <a:ext cx="2448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Moelle épinière lombaire</a:t>
            </a:r>
            <a:endParaRPr lang="fr-FR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131840" y="2564904"/>
            <a:ext cx="504056" cy="36004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799200"/>
          </a:xfrm>
        </p:spPr>
        <p:txBody>
          <a:bodyPr>
            <a:normAutofit/>
          </a:bodyPr>
          <a:lstStyle/>
          <a:p>
            <a:pPr algn="l"/>
            <a:r>
              <a:rPr lang="fr-FR" sz="2400" b="1" u="sng" dirty="0" smtClean="0"/>
              <a:t>Fonction</a:t>
            </a:r>
            <a:r>
              <a:rPr lang="fr-FR" sz="2400" dirty="0" smtClean="0"/>
              <a:t>:</a:t>
            </a:r>
            <a:endParaRPr lang="fr-FR" sz="2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59741"/>
          </a:xfrm>
        </p:spPr>
        <p:txBody>
          <a:bodyPr>
            <a:normAutofit lnSpcReduction="10000"/>
          </a:bodyPr>
          <a:lstStyle/>
          <a:p>
            <a:pPr lvl="0">
              <a:buClr>
                <a:srgbClr val="F0A22E"/>
              </a:buClr>
            </a:pPr>
            <a:r>
              <a:rPr lang="fr-FR" sz="2400" b="1" dirty="0" smtClean="0">
                <a:solidFill>
                  <a:prstClr val="white"/>
                </a:solidFill>
              </a:rPr>
              <a:t>Le faisceau corticospinal croisé</a:t>
            </a:r>
          </a:p>
          <a:p>
            <a:pPr lvl="1">
              <a:buNone/>
            </a:pPr>
            <a:endParaRPr lang="fr-FR" sz="1800" dirty="0" smtClean="0"/>
          </a:p>
          <a:p>
            <a:pPr lvl="1"/>
            <a:r>
              <a:rPr lang="fr-FR" sz="2000" dirty="0" smtClean="0"/>
              <a:t>contacte des motoneurones situés dans la partie latérale de la substance grise de la corne ventrale</a:t>
            </a:r>
            <a:endParaRPr lang="fr-FR" sz="2000" b="1" dirty="0" smtClean="0"/>
          </a:p>
          <a:p>
            <a:pPr lvl="1"/>
            <a:endParaRPr lang="fr-FR" sz="2000" b="1" dirty="0" smtClean="0"/>
          </a:p>
          <a:p>
            <a:pPr lvl="1"/>
            <a:r>
              <a:rPr lang="fr-FR" sz="2000" dirty="0" smtClean="0"/>
              <a:t>contrôle donc les mouvements fins des extrémités.</a:t>
            </a:r>
          </a:p>
          <a:p>
            <a:pPr lvl="1">
              <a:buNone/>
            </a:pPr>
            <a:endParaRPr lang="fr-FR" sz="1800" dirty="0" smtClean="0"/>
          </a:p>
          <a:p>
            <a:pPr lvl="0">
              <a:buClr>
                <a:srgbClr val="F0A22E"/>
              </a:buClr>
            </a:pPr>
            <a:r>
              <a:rPr lang="fr-FR" sz="2400" b="1" dirty="0" smtClean="0">
                <a:solidFill>
                  <a:prstClr val="white"/>
                </a:solidFill>
              </a:rPr>
              <a:t>Le faisceau corticospinal direct</a:t>
            </a:r>
          </a:p>
          <a:p>
            <a:pPr lvl="0">
              <a:buClr>
                <a:srgbClr val="F0A22E"/>
              </a:buClr>
            </a:pPr>
            <a:endParaRPr lang="fr-FR" sz="2400" dirty="0" smtClean="0">
              <a:solidFill>
                <a:prstClr val="white"/>
              </a:solidFill>
            </a:endParaRPr>
          </a:p>
          <a:p>
            <a:pPr lvl="1">
              <a:buClr>
                <a:srgbClr val="F0A22E"/>
              </a:buClr>
            </a:pPr>
            <a:r>
              <a:rPr lang="fr-FR" sz="2000" dirty="0" smtClean="0"/>
              <a:t> contacte des motoneurones situés dans la partie médiane de la substance grise des cornes ventrales </a:t>
            </a:r>
          </a:p>
          <a:p>
            <a:pPr lvl="1">
              <a:buClr>
                <a:srgbClr val="F0A22E"/>
              </a:buClr>
              <a:buNone/>
            </a:pPr>
            <a:endParaRPr lang="fr-FR" sz="2000" dirty="0" smtClean="0">
              <a:solidFill>
                <a:prstClr val="white"/>
              </a:solidFill>
            </a:endParaRPr>
          </a:p>
          <a:p>
            <a:pPr lvl="1">
              <a:buClr>
                <a:srgbClr val="F0A22E"/>
              </a:buClr>
            </a:pPr>
            <a:r>
              <a:rPr lang="fr-FR" sz="2000" dirty="0" smtClean="0"/>
              <a:t>Ce faisceau contrôle les mouvements de la musculature axiale et proximale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2CEE-826A-4CD1-89C8-149E9C22FBAD}" type="slidenum">
              <a:rPr lang="fr-FR" smtClean="0"/>
              <a:pPr/>
              <a:t>7</a:t>
            </a:fld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799200"/>
          </a:xfrm>
        </p:spPr>
        <p:txBody>
          <a:bodyPr>
            <a:normAutofit/>
          </a:bodyPr>
          <a:lstStyle/>
          <a:p>
            <a:pPr algn="l"/>
            <a:r>
              <a:rPr lang="fr-FR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Fibres cortico-bulbaires :</a:t>
            </a:r>
            <a:endParaRPr lang="fr-FR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916831"/>
            <a:ext cx="8229600" cy="4255685"/>
          </a:xfrm>
        </p:spPr>
        <p:txBody>
          <a:bodyPr>
            <a:normAutofit/>
          </a:bodyPr>
          <a:lstStyle/>
          <a:p>
            <a:r>
              <a:rPr lang="fr-FR" sz="2000" dirty="0" smtClean="0"/>
              <a:t>On notera qu’il existe des prolongements de neurones corticaux moteurs </a:t>
            </a:r>
          </a:p>
          <a:p>
            <a:endParaRPr lang="fr-FR" sz="2000" dirty="0" smtClean="0"/>
          </a:p>
          <a:p>
            <a:pPr>
              <a:buNone/>
            </a:pPr>
            <a:endParaRPr lang="fr-FR" sz="2000" dirty="0" smtClean="0"/>
          </a:p>
          <a:p>
            <a:r>
              <a:rPr lang="fr-FR" sz="2000" dirty="0" smtClean="0"/>
              <a:t>Ils contactent synaptiquement des motoneurones situés dans les noyaux moteurs des nerfs crâniens</a:t>
            </a:r>
          </a:p>
          <a:p>
            <a:pPr>
              <a:buNone/>
            </a:pPr>
            <a:endParaRPr lang="fr-FR" sz="2000" dirty="0" smtClean="0"/>
          </a:p>
          <a:p>
            <a:endParaRPr lang="fr-FR" sz="2000" dirty="0" smtClean="0"/>
          </a:p>
          <a:p>
            <a:r>
              <a:rPr lang="fr-FR" sz="2000" dirty="0" smtClean="0"/>
              <a:t>Ils contrôlent donc les mouvements de la tête et du cou</a:t>
            </a:r>
          </a:p>
          <a:p>
            <a:pPr>
              <a:buNone/>
            </a:pPr>
            <a:endParaRPr lang="fr-FR" sz="20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2CEE-826A-4CD1-89C8-149E9C22FBAD}" type="slidenum">
              <a:rPr lang="fr-FR" smtClean="0"/>
              <a:pPr/>
              <a:t>8</a:t>
            </a:fld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2023336"/>
          </a:xfrm>
        </p:spPr>
        <p:txBody>
          <a:bodyPr>
            <a:noAutofit/>
          </a:bodyPr>
          <a:lstStyle/>
          <a:p>
            <a:pPr algn="l">
              <a:lnSpc>
                <a:spcPct val="160000"/>
              </a:lnSpc>
            </a:pPr>
            <a:r>
              <a:rPr lang="fr-FR" sz="2800" b="1" dirty="0" smtClean="0"/>
              <a:t> 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III.  LES VOIES INDIRECTES DE LA MOTRICITÉ VOLONTAIRE ET INVOLONTAIRE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564904"/>
            <a:ext cx="6281053" cy="36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800" b="1" u="sng" dirty="0" smtClean="0"/>
              <a:t>Les faisceaux </a:t>
            </a:r>
            <a:r>
              <a:rPr lang="fr-FR" sz="2800" b="1" u="sng" dirty="0" err="1" smtClean="0"/>
              <a:t>réticulospinaux</a:t>
            </a:r>
            <a:endParaRPr lang="fr-FR" sz="28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5770984" cy="4525963"/>
          </a:xfrm>
        </p:spPr>
        <p:txBody>
          <a:bodyPr>
            <a:normAutofit/>
          </a:bodyPr>
          <a:lstStyle/>
          <a:p>
            <a:r>
              <a:rPr lang="fr-FR" sz="2400" dirty="0" smtClean="0"/>
              <a:t>Origine: formation réticulée (au niveau tronc cérébral)</a:t>
            </a:r>
          </a:p>
          <a:p>
            <a:endParaRPr lang="fr-FR" sz="2400" dirty="0" smtClean="0"/>
          </a:p>
          <a:p>
            <a:r>
              <a:rPr lang="fr-FR" sz="2400" dirty="0" smtClean="0"/>
              <a:t>Afférences : cortex cérébral et systèmes sensoriels </a:t>
            </a:r>
          </a:p>
          <a:p>
            <a:endParaRPr lang="fr-FR" sz="2400" dirty="0" smtClean="0"/>
          </a:p>
          <a:p>
            <a:r>
              <a:rPr lang="fr-FR" sz="2400" dirty="0" smtClean="0"/>
              <a:t>Faisceaux </a:t>
            </a:r>
            <a:r>
              <a:rPr lang="fr-FR" sz="2400" dirty="0" err="1" smtClean="0"/>
              <a:t>reticulospinaux</a:t>
            </a:r>
            <a:r>
              <a:rPr lang="fr-FR" sz="2400" dirty="0" smtClean="0"/>
              <a:t> d’origine :</a:t>
            </a:r>
          </a:p>
          <a:p>
            <a:endParaRPr lang="fr-FR" sz="2400" dirty="0" smtClean="0"/>
          </a:p>
          <a:p>
            <a:pPr lvl="1"/>
            <a:r>
              <a:rPr lang="fr-FR" sz="2000" dirty="0" smtClean="0"/>
              <a:t>Pontique </a:t>
            </a:r>
            <a:r>
              <a:rPr lang="fr-FR" sz="2000" dirty="0" smtClean="0">
                <a:sym typeface="Wingdings" pitchFamily="2" charset="2"/>
              </a:rPr>
              <a:t> </a:t>
            </a:r>
            <a:r>
              <a:rPr lang="fr-FR" sz="2000" dirty="0" smtClean="0"/>
              <a:t>faisceau réticulospinal médian</a:t>
            </a:r>
          </a:p>
          <a:p>
            <a:pPr lvl="1"/>
            <a:endParaRPr lang="fr-FR" sz="2000" dirty="0" smtClean="0"/>
          </a:p>
          <a:p>
            <a:pPr lvl="1"/>
            <a:r>
              <a:rPr lang="fr-FR" sz="2000" dirty="0" smtClean="0"/>
              <a:t>Bulbaire </a:t>
            </a:r>
            <a:r>
              <a:rPr lang="fr-FR" sz="2000" dirty="0" smtClean="0">
                <a:sym typeface="Wingdings" pitchFamily="2" charset="2"/>
              </a:rPr>
              <a:t> </a:t>
            </a:r>
            <a:r>
              <a:rPr lang="fr-FR" sz="2000" dirty="0" smtClean="0"/>
              <a:t>faisceau </a:t>
            </a:r>
            <a:r>
              <a:rPr lang="fr-FR" sz="2000" dirty="0" err="1" smtClean="0"/>
              <a:t>réticulospinal</a:t>
            </a:r>
            <a:r>
              <a:rPr lang="fr-FR" sz="2000" dirty="0" smtClean="0"/>
              <a:t> latéral</a:t>
            </a:r>
            <a:endParaRPr lang="fr-FR" sz="20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412777"/>
            <a:ext cx="3050654" cy="2397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800" b="1" dirty="0" smtClean="0"/>
              <a:t>Faisceau </a:t>
            </a:r>
            <a:r>
              <a:rPr lang="fr-FR" sz="2800" b="1" dirty="0" err="1" smtClean="0"/>
              <a:t>reticulospinal</a:t>
            </a:r>
            <a:r>
              <a:rPr lang="fr-FR" sz="2800" b="1" dirty="0" smtClean="0"/>
              <a:t> d’origine pontique ou médian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5338936" cy="4525963"/>
          </a:xfrm>
        </p:spPr>
        <p:txBody>
          <a:bodyPr>
            <a:normAutofit/>
          </a:bodyPr>
          <a:lstStyle/>
          <a:p>
            <a:r>
              <a:rPr lang="fr-FR" sz="2400" dirty="0" smtClean="0"/>
              <a:t>Origine</a:t>
            </a:r>
            <a:r>
              <a:rPr lang="fr-FR" sz="2800" dirty="0" smtClean="0"/>
              <a:t>: </a:t>
            </a:r>
          </a:p>
          <a:p>
            <a:pPr lvl="1"/>
            <a:r>
              <a:rPr lang="fr-FR" sz="2000" dirty="0" smtClean="0"/>
              <a:t>noyau réticulaire pontique </a:t>
            </a:r>
            <a:r>
              <a:rPr lang="fr-FR" sz="2000" dirty="0"/>
              <a:t>oral et </a:t>
            </a:r>
            <a:r>
              <a:rPr lang="fr-FR" sz="2000" dirty="0" smtClean="0"/>
              <a:t>caudal</a:t>
            </a:r>
          </a:p>
          <a:p>
            <a:pPr lvl="1"/>
            <a:r>
              <a:rPr lang="fr-FR" sz="2000" dirty="0" smtClean="0"/>
              <a:t>Les fibres projettent bilatéralement</a:t>
            </a:r>
          </a:p>
          <a:p>
            <a:r>
              <a:rPr lang="fr-FR" sz="2400" dirty="0" smtClean="0"/>
              <a:t>Localisation</a:t>
            </a:r>
            <a:r>
              <a:rPr lang="fr-FR" sz="2800" dirty="0" smtClean="0"/>
              <a:t> :</a:t>
            </a:r>
          </a:p>
          <a:p>
            <a:pPr lvl="1"/>
            <a:r>
              <a:rPr lang="fr-FR" sz="2000" dirty="0" smtClean="0"/>
              <a:t>région </a:t>
            </a:r>
            <a:r>
              <a:rPr lang="fr-FR" sz="2000" dirty="0"/>
              <a:t>médiane du cordon ventral de la moelle </a:t>
            </a:r>
            <a:r>
              <a:rPr lang="fr-FR" sz="2000" dirty="0" smtClean="0"/>
              <a:t>épinière</a:t>
            </a:r>
          </a:p>
          <a:p>
            <a:r>
              <a:rPr lang="fr-FR" sz="2400" dirty="0" smtClean="0"/>
              <a:t>Fonction</a:t>
            </a:r>
            <a:r>
              <a:rPr lang="fr-FR" sz="2800" dirty="0" smtClean="0"/>
              <a:t>:</a:t>
            </a:r>
          </a:p>
          <a:p>
            <a:pPr lvl="1"/>
            <a:r>
              <a:rPr lang="fr-FR" sz="2000" dirty="0" smtClean="0"/>
              <a:t>Excitation des </a:t>
            </a:r>
            <a:r>
              <a:rPr lang="fr-FR" sz="2000" dirty="0"/>
              <a:t>motoneurones </a:t>
            </a:r>
            <a:r>
              <a:rPr lang="fr-FR" sz="2000" dirty="0" smtClean="0"/>
              <a:t>(alpha &amp; </a:t>
            </a:r>
            <a:r>
              <a:rPr lang="fr-FR" sz="2000" dirty="0"/>
              <a:t>gamma) qui contrôlent le mouvement et le tonus des muscles extenseurs </a:t>
            </a:r>
            <a:r>
              <a:rPr lang="fr-FR" sz="2000" dirty="0" smtClean="0"/>
              <a:t>axiaux</a:t>
            </a:r>
            <a:endParaRPr lang="fr-FR" sz="2000" dirty="0"/>
          </a:p>
          <a:p>
            <a:endParaRPr lang="fr-FR" sz="28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713706"/>
            <a:ext cx="3312368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fr-FR" sz="2800" b="1" dirty="0" smtClean="0"/>
              <a:t>Faisceau </a:t>
            </a:r>
            <a:r>
              <a:rPr lang="fr-FR" sz="2800" b="1" dirty="0" err="1" smtClean="0"/>
              <a:t>reticulospinal</a:t>
            </a:r>
            <a:r>
              <a:rPr lang="fr-FR" sz="2800" b="1" dirty="0" smtClean="0"/>
              <a:t> d’origine bulbaire ou latéral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5410944" cy="4525963"/>
          </a:xfrm>
        </p:spPr>
        <p:txBody>
          <a:bodyPr>
            <a:noAutofit/>
          </a:bodyPr>
          <a:lstStyle/>
          <a:p>
            <a:r>
              <a:rPr lang="fr-FR" sz="2400" dirty="0" smtClean="0"/>
              <a:t>Origine : </a:t>
            </a:r>
          </a:p>
          <a:p>
            <a:pPr lvl="1"/>
            <a:r>
              <a:rPr lang="fr-FR" sz="2000" dirty="0" smtClean="0"/>
              <a:t>noyau </a:t>
            </a:r>
            <a:r>
              <a:rPr lang="fr-FR" sz="2000" dirty="0"/>
              <a:t>réticulaire </a:t>
            </a:r>
            <a:r>
              <a:rPr lang="fr-FR" sz="2000" dirty="0" err="1" smtClean="0"/>
              <a:t>gigantocellulaire</a:t>
            </a:r>
            <a:endParaRPr lang="fr-FR" sz="2000" dirty="0" smtClean="0"/>
          </a:p>
          <a:p>
            <a:pPr lvl="1"/>
            <a:r>
              <a:rPr lang="fr-FR" sz="2000" dirty="0" smtClean="0"/>
              <a:t>les fibres projettent </a:t>
            </a:r>
            <a:r>
              <a:rPr lang="fr-FR" sz="2000" dirty="0" err="1" smtClean="0"/>
              <a:t>ipsilatéralement</a:t>
            </a:r>
            <a:endParaRPr lang="fr-FR" sz="2000" dirty="0" smtClean="0"/>
          </a:p>
          <a:p>
            <a:r>
              <a:rPr lang="fr-FR" sz="2400" dirty="0" smtClean="0"/>
              <a:t>Localisation: </a:t>
            </a:r>
          </a:p>
          <a:p>
            <a:pPr lvl="1"/>
            <a:r>
              <a:rPr lang="fr-FR" sz="2000" dirty="0" smtClean="0"/>
              <a:t>région </a:t>
            </a:r>
            <a:r>
              <a:rPr lang="fr-FR" sz="2000" dirty="0"/>
              <a:t>latérale du cordon ventral de la </a:t>
            </a:r>
            <a:r>
              <a:rPr lang="fr-FR" sz="2000" dirty="0" smtClean="0"/>
              <a:t>ME</a:t>
            </a:r>
          </a:p>
          <a:p>
            <a:r>
              <a:rPr lang="fr-FR" sz="2400" dirty="0" smtClean="0"/>
              <a:t>Fonction:</a:t>
            </a:r>
          </a:p>
          <a:p>
            <a:pPr lvl="1"/>
            <a:r>
              <a:rPr lang="fr-FR" sz="2000" dirty="0" smtClean="0"/>
              <a:t>Excitation des </a:t>
            </a:r>
            <a:r>
              <a:rPr lang="fr-FR" sz="2000" dirty="0"/>
              <a:t>motoneurones qui contrôlent le mouvement et le tonus des muscles fléchisseurs </a:t>
            </a:r>
            <a:r>
              <a:rPr lang="fr-FR" sz="2000" dirty="0" smtClean="0"/>
              <a:t>axiaux</a:t>
            </a:r>
          </a:p>
          <a:p>
            <a:pPr lvl="1"/>
            <a:r>
              <a:rPr lang="fr-FR" sz="2000" dirty="0" smtClean="0"/>
              <a:t>Inhibition des </a:t>
            </a:r>
            <a:r>
              <a:rPr lang="fr-FR" sz="2000" dirty="0"/>
              <a:t>motoneurones qui contrôlent le mouvement et le tonus des muscles extenseurs </a:t>
            </a:r>
            <a:r>
              <a:rPr lang="fr-FR" sz="2000" dirty="0" smtClean="0"/>
              <a:t>axiaux</a:t>
            </a:r>
          </a:p>
          <a:p>
            <a:pPr>
              <a:buNone/>
            </a:pPr>
            <a:r>
              <a:rPr lang="fr-FR" sz="2800" dirty="0" smtClean="0">
                <a:sym typeface="Wingdings"/>
              </a:rPr>
              <a:t></a:t>
            </a:r>
            <a:r>
              <a:rPr lang="fr-FR" sz="2400" dirty="0" smtClean="0">
                <a:sym typeface="Wingdings"/>
              </a:rPr>
              <a:t>A</a:t>
            </a:r>
            <a:r>
              <a:rPr lang="fr-FR" sz="2400" dirty="0" smtClean="0"/>
              <a:t>ction opposée </a:t>
            </a:r>
            <a:r>
              <a:rPr lang="fr-FR" sz="2400" dirty="0"/>
              <a:t>à </a:t>
            </a:r>
            <a:r>
              <a:rPr lang="fr-FR" sz="2400" dirty="0" smtClean="0"/>
              <a:t>celle du </a:t>
            </a:r>
            <a:r>
              <a:rPr lang="fr-FR" sz="2400" dirty="0"/>
              <a:t>faisceau </a:t>
            </a:r>
            <a:r>
              <a:rPr lang="fr-FR" sz="2400" dirty="0" err="1"/>
              <a:t>réticulospinal</a:t>
            </a:r>
            <a:r>
              <a:rPr lang="fr-FR" sz="2400" dirty="0"/>
              <a:t> </a:t>
            </a:r>
            <a:r>
              <a:rPr lang="fr-FR" sz="2400" dirty="0" smtClean="0"/>
              <a:t>médian</a:t>
            </a:r>
            <a:endParaRPr lang="fr-FR" sz="2400" dirty="0"/>
          </a:p>
          <a:p>
            <a:endParaRPr lang="fr-FR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713706"/>
            <a:ext cx="3024336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737288"/>
            <a:ext cx="3311977" cy="428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800" b="1" u="sng" dirty="0" smtClean="0"/>
              <a:t>Le faisceau </a:t>
            </a:r>
            <a:r>
              <a:rPr lang="fr-FR" sz="2800" b="1" u="sng" dirty="0" err="1" smtClean="0"/>
              <a:t>vestibulospinal</a:t>
            </a:r>
            <a:endParaRPr lang="fr-FR" sz="28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5842992" cy="4525963"/>
          </a:xfrm>
        </p:spPr>
        <p:txBody>
          <a:bodyPr>
            <a:normAutofit fontScale="92500"/>
          </a:bodyPr>
          <a:lstStyle/>
          <a:p>
            <a:r>
              <a:rPr lang="fr-FR" dirty="0" smtClean="0"/>
              <a:t>Origine : </a:t>
            </a:r>
          </a:p>
          <a:p>
            <a:pPr lvl="1"/>
            <a:r>
              <a:rPr lang="fr-FR" sz="2200" dirty="0" smtClean="0"/>
              <a:t>noyaux vestibulaires situés </a:t>
            </a:r>
            <a:r>
              <a:rPr lang="fr-FR" sz="2200" dirty="0"/>
              <a:t>dans le pont </a:t>
            </a:r>
          </a:p>
          <a:p>
            <a:r>
              <a:rPr lang="fr-FR" dirty="0" smtClean="0"/>
              <a:t>Afférences :</a:t>
            </a:r>
            <a:r>
              <a:rPr lang="fr-FR" dirty="0"/>
              <a:t> </a:t>
            </a:r>
            <a:endParaRPr lang="fr-FR" dirty="0" smtClean="0"/>
          </a:p>
          <a:p>
            <a:pPr lvl="1"/>
            <a:r>
              <a:rPr lang="fr-FR" sz="2200" dirty="0" smtClean="0"/>
              <a:t>système </a:t>
            </a:r>
            <a:r>
              <a:rPr lang="fr-FR" sz="2200" dirty="0"/>
              <a:t>labyrinthique (oreille interne) et du </a:t>
            </a:r>
            <a:r>
              <a:rPr lang="fr-FR" sz="2200" dirty="0" smtClean="0"/>
              <a:t>cervelet</a:t>
            </a:r>
          </a:p>
          <a:p>
            <a:r>
              <a:rPr lang="fr-FR" dirty="0" smtClean="0"/>
              <a:t>Fonction: </a:t>
            </a:r>
          </a:p>
          <a:p>
            <a:pPr lvl="1"/>
            <a:r>
              <a:rPr lang="fr-FR" dirty="0" smtClean="0"/>
              <a:t>correction </a:t>
            </a:r>
            <a:r>
              <a:rPr lang="fr-FR" dirty="0"/>
              <a:t>de l’activité musculaire </a:t>
            </a:r>
            <a:endParaRPr lang="fr-FR" dirty="0" smtClean="0"/>
          </a:p>
          <a:p>
            <a:r>
              <a:rPr lang="fr-FR" dirty="0" smtClean="0"/>
              <a:t>2 types: </a:t>
            </a:r>
          </a:p>
          <a:p>
            <a:pPr lvl="1"/>
            <a:r>
              <a:rPr lang="fr-FR" dirty="0" smtClean="0"/>
              <a:t>faisceau </a:t>
            </a:r>
            <a:r>
              <a:rPr lang="fr-FR" dirty="0" err="1" smtClean="0"/>
              <a:t>vestibulospinal</a:t>
            </a:r>
            <a:r>
              <a:rPr lang="fr-FR" dirty="0" smtClean="0"/>
              <a:t> médiane</a:t>
            </a:r>
          </a:p>
          <a:p>
            <a:pPr lvl="1"/>
            <a:r>
              <a:rPr lang="fr-FR" dirty="0" smtClean="0"/>
              <a:t>faisceau </a:t>
            </a:r>
            <a:r>
              <a:rPr lang="fr-FR" dirty="0" err="1" smtClean="0"/>
              <a:t>véstibulospinal</a:t>
            </a:r>
            <a:r>
              <a:rPr lang="fr-FR" dirty="0" smtClean="0"/>
              <a:t> latéral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737288"/>
            <a:ext cx="3311977" cy="428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800" dirty="0" smtClean="0"/>
              <a:t>Faisceau </a:t>
            </a:r>
            <a:r>
              <a:rPr lang="fr-FR" sz="2800" dirty="0" err="1" smtClean="0"/>
              <a:t>vestibulospinal</a:t>
            </a:r>
            <a:r>
              <a:rPr lang="fr-FR" sz="2800" dirty="0" smtClean="0"/>
              <a:t> médiane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5698976" cy="4525963"/>
          </a:xfrm>
        </p:spPr>
        <p:txBody>
          <a:bodyPr>
            <a:normAutofit fontScale="92500" lnSpcReduction="10000"/>
          </a:bodyPr>
          <a:lstStyle/>
          <a:p>
            <a:r>
              <a:rPr lang="fr-FR" dirty="0" smtClean="0"/>
              <a:t>Origine :</a:t>
            </a:r>
          </a:p>
          <a:p>
            <a:pPr lvl="1"/>
            <a:r>
              <a:rPr lang="fr-FR" dirty="0" smtClean="0"/>
              <a:t>noyau </a:t>
            </a:r>
            <a:r>
              <a:rPr lang="fr-FR" dirty="0"/>
              <a:t>vestibulaire </a:t>
            </a:r>
            <a:r>
              <a:rPr lang="fr-FR" dirty="0" smtClean="0"/>
              <a:t>médian </a:t>
            </a:r>
          </a:p>
          <a:p>
            <a:pPr lvl="1"/>
            <a:r>
              <a:rPr lang="fr-FR" dirty="0" smtClean="0"/>
              <a:t>gagnent bilatéralement la moelle épinière cervicale </a:t>
            </a:r>
          </a:p>
          <a:p>
            <a:r>
              <a:rPr lang="fr-FR" dirty="0" smtClean="0"/>
              <a:t>Localisation : </a:t>
            </a:r>
          </a:p>
          <a:p>
            <a:pPr lvl="1"/>
            <a:r>
              <a:rPr lang="fr-FR" dirty="0" smtClean="0"/>
              <a:t>cordon </a:t>
            </a:r>
            <a:r>
              <a:rPr lang="fr-FR" dirty="0"/>
              <a:t>ventral </a:t>
            </a:r>
            <a:r>
              <a:rPr lang="fr-FR" dirty="0" smtClean="0"/>
              <a:t>médian</a:t>
            </a:r>
          </a:p>
          <a:p>
            <a:r>
              <a:rPr lang="fr-FR" dirty="0" smtClean="0"/>
              <a:t>Fonction:</a:t>
            </a:r>
          </a:p>
          <a:p>
            <a:pPr lvl="1"/>
            <a:r>
              <a:rPr lang="fr-FR" dirty="0" smtClean="0"/>
              <a:t>facilite l’activité </a:t>
            </a:r>
            <a:r>
              <a:rPr lang="fr-FR" dirty="0"/>
              <a:t>des motoneurones </a:t>
            </a:r>
            <a:r>
              <a:rPr lang="fr-FR" dirty="0" smtClean="0"/>
              <a:t>fléchisseurs</a:t>
            </a:r>
          </a:p>
          <a:p>
            <a:pPr lvl="1"/>
            <a:r>
              <a:rPr lang="fr-FR" dirty="0" smtClean="0"/>
              <a:t>contrôle la </a:t>
            </a:r>
            <a:r>
              <a:rPr lang="fr-FR" dirty="0"/>
              <a:t>position de la tête </a:t>
            </a:r>
            <a:r>
              <a:rPr lang="fr-FR" dirty="0" smtClean="0"/>
              <a:t>    (exemple : lors de la </a:t>
            </a:r>
            <a:r>
              <a:rPr lang="fr-FR" dirty="0"/>
              <a:t>marche</a:t>
            </a:r>
            <a:r>
              <a:rPr lang="fr-FR" dirty="0" smtClean="0"/>
              <a:t>) </a:t>
            </a:r>
            <a:endParaRPr lang="fr-FR" dirty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737288"/>
            <a:ext cx="3311977" cy="428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800" dirty="0" smtClean="0"/>
              <a:t>Faisceau </a:t>
            </a:r>
            <a:r>
              <a:rPr lang="fr-FR" sz="2800" dirty="0" err="1" smtClean="0"/>
              <a:t>véstibulospinal</a:t>
            </a:r>
            <a:r>
              <a:rPr lang="fr-FR" sz="2800" dirty="0" smtClean="0"/>
              <a:t> latéral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5770984" cy="4525963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Origine : </a:t>
            </a:r>
          </a:p>
          <a:p>
            <a:pPr lvl="1"/>
            <a:r>
              <a:rPr lang="fr-FR" dirty="0" smtClean="0"/>
              <a:t>noyau </a:t>
            </a:r>
            <a:r>
              <a:rPr lang="fr-FR" dirty="0"/>
              <a:t>vestibulaire latéral ou noyau de </a:t>
            </a:r>
            <a:r>
              <a:rPr lang="fr-FR" dirty="0" err="1" smtClean="0"/>
              <a:t>Deiters</a:t>
            </a:r>
            <a:endParaRPr lang="fr-FR" dirty="0" smtClean="0"/>
          </a:p>
          <a:p>
            <a:pPr lvl="1"/>
            <a:r>
              <a:rPr lang="fr-FR" dirty="0"/>
              <a:t>gagnent ipsilatéralement la moelle épinière </a:t>
            </a:r>
            <a:endParaRPr lang="fr-FR" dirty="0" smtClean="0"/>
          </a:p>
          <a:p>
            <a:r>
              <a:rPr lang="fr-FR" dirty="0" smtClean="0"/>
              <a:t>Localisation: </a:t>
            </a:r>
          </a:p>
          <a:p>
            <a:pPr lvl="1"/>
            <a:r>
              <a:rPr lang="fr-FR" dirty="0" smtClean="0"/>
              <a:t>le </a:t>
            </a:r>
            <a:r>
              <a:rPr lang="fr-FR" dirty="0"/>
              <a:t>cordon ventral </a:t>
            </a:r>
            <a:r>
              <a:rPr lang="fr-FR" dirty="0" smtClean="0"/>
              <a:t>latéral</a:t>
            </a:r>
          </a:p>
          <a:p>
            <a:r>
              <a:rPr lang="fr-FR" dirty="0" smtClean="0"/>
              <a:t>Fonction:</a:t>
            </a:r>
          </a:p>
          <a:p>
            <a:pPr lvl="1"/>
            <a:r>
              <a:rPr lang="fr-FR" dirty="0" smtClean="0"/>
              <a:t>Activation des </a:t>
            </a:r>
            <a:r>
              <a:rPr lang="fr-FR" dirty="0"/>
              <a:t>motoneurones </a:t>
            </a:r>
            <a:r>
              <a:rPr lang="fr-FR" dirty="0" smtClean="0"/>
              <a:t>extenseurs</a:t>
            </a:r>
          </a:p>
          <a:p>
            <a:pPr lvl="1"/>
            <a:r>
              <a:rPr lang="fr-FR" dirty="0" smtClean="0"/>
              <a:t>Inhibition des </a:t>
            </a:r>
            <a:r>
              <a:rPr lang="fr-FR" dirty="0"/>
              <a:t>motoneurones </a:t>
            </a:r>
            <a:r>
              <a:rPr lang="fr-FR" dirty="0" smtClean="0"/>
              <a:t>fléchisseurs</a:t>
            </a:r>
          </a:p>
          <a:p>
            <a:pPr lvl="1"/>
            <a:endParaRPr lang="fr-FR" dirty="0" smtClean="0"/>
          </a:p>
          <a:p>
            <a:pPr>
              <a:buNone/>
            </a:pPr>
            <a:r>
              <a:rPr lang="fr-FR" sz="3200" dirty="0" smtClean="0">
                <a:sym typeface="Wingdings"/>
              </a:rPr>
              <a:t></a:t>
            </a:r>
            <a:r>
              <a:rPr lang="fr-FR" dirty="0" smtClean="0"/>
              <a:t>Faisceau s’oppose </a:t>
            </a:r>
            <a:r>
              <a:rPr lang="fr-FR" dirty="0"/>
              <a:t>aux effets de la </a:t>
            </a:r>
            <a:r>
              <a:rPr lang="fr-FR" dirty="0" smtClean="0"/>
              <a:t>gravité</a:t>
            </a:r>
            <a:endParaRPr lang="fr-FR" dirty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799200"/>
          </a:xfrm>
        </p:spPr>
        <p:txBody>
          <a:bodyPr>
            <a:normAutofit/>
          </a:bodyPr>
          <a:lstStyle/>
          <a:p>
            <a:pPr algn="l"/>
            <a:r>
              <a:rPr lang="fr-FR" sz="2800" b="1" u="sng" dirty="0" smtClean="0"/>
              <a:t>Faisceau tectospinal</a:t>
            </a:r>
            <a:endParaRPr lang="fr-FR" sz="28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12776"/>
            <a:ext cx="5338936" cy="5256584"/>
          </a:xfrm>
        </p:spPr>
        <p:txBody>
          <a:bodyPr>
            <a:normAutofit lnSpcReduction="10000"/>
          </a:bodyPr>
          <a:lstStyle/>
          <a:p>
            <a:r>
              <a:rPr lang="fr-FR" sz="2400" dirty="0" smtClean="0"/>
              <a:t>Origine</a:t>
            </a:r>
            <a:r>
              <a:rPr lang="fr-FR" sz="2800" dirty="0" smtClean="0"/>
              <a:t> :</a:t>
            </a:r>
          </a:p>
          <a:p>
            <a:pPr lvl="1"/>
            <a:r>
              <a:rPr lang="fr-FR" sz="2000" dirty="0" err="1" smtClean="0"/>
              <a:t>colliculus</a:t>
            </a:r>
            <a:r>
              <a:rPr lang="fr-FR" sz="2000" dirty="0" smtClean="0"/>
              <a:t> </a:t>
            </a:r>
            <a:r>
              <a:rPr lang="fr-FR" sz="2000" dirty="0"/>
              <a:t>supérieur dans le </a:t>
            </a:r>
            <a:r>
              <a:rPr lang="fr-FR" sz="2000" dirty="0" smtClean="0"/>
              <a:t>mésencéphale</a:t>
            </a:r>
          </a:p>
          <a:p>
            <a:pPr lvl="1">
              <a:buNone/>
            </a:pPr>
            <a:r>
              <a:rPr lang="fr-FR" sz="2000" dirty="0" smtClean="0">
                <a:sym typeface="Wingdings" pitchFamily="2" charset="2"/>
              </a:rPr>
              <a:t></a:t>
            </a:r>
            <a:r>
              <a:rPr lang="fr-FR" sz="2000" dirty="0" smtClean="0"/>
              <a:t>décussation </a:t>
            </a:r>
            <a:r>
              <a:rPr lang="fr-FR" sz="2000" dirty="0"/>
              <a:t>tegmentale supérieure </a:t>
            </a:r>
            <a:r>
              <a:rPr lang="fr-FR" sz="2000" dirty="0" smtClean="0"/>
              <a:t>de Meynert</a:t>
            </a:r>
          </a:p>
          <a:p>
            <a:pPr lvl="1">
              <a:buNone/>
            </a:pPr>
            <a:r>
              <a:rPr lang="fr-FR" sz="2000" dirty="0" smtClean="0"/>
              <a:t>-Fibres descendent </a:t>
            </a:r>
            <a:r>
              <a:rPr lang="fr-FR" sz="2000" dirty="0" err="1" smtClean="0"/>
              <a:t>ipsilateralement</a:t>
            </a:r>
            <a:endParaRPr lang="fr-FR" sz="2000" dirty="0" smtClean="0"/>
          </a:p>
          <a:p>
            <a:pPr lvl="1">
              <a:buNone/>
            </a:pPr>
            <a:endParaRPr lang="fr-FR" sz="2000" dirty="0" smtClean="0"/>
          </a:p>
          <a:p>
            <a:r>
              <a:rPr lang="fr-FR" sz="2400" dirty="0" smtClean="0"/>
              <a:t>Localisation:</a:t>
            </a:r>
          </a:p>
          <a:p>
            <a:pPr lvl="1"/>
            <a:r>
              <a:rPr lang="fr-FR" sz="2000" dirty="0" smtClean="0"/>
              <a:t>le </a:t>
            </a:r>
            <a:r>
              <a:rPr lang="fr-FR" sz="2000" dirty="0"/>
              <a:t>cordon ventro-médian de la moelle </a:t>
            </a:r>
            <a:r>
              <a:rPr lang="fr-FR" sz="2000" dirty="0" smtClean="0"/>
              <a:t>épinière</a:t>
            </a:r>
          </a:p>
          <a:p>
            <a:pPr lvl="1"/>
            <a:endParaRPr lang="fr-FR" sz="2000" dirty="0" smtClean="0"/>
          </a:p>
          <a:p>
            <a:r>
              <a:rPr lang="fr-FR" sz="2400" dirty="0" smtClean="0"/>
              <a:t>Fonction:</a:t>
            </a:r>
            <a:endParaRPr lang="fr-FR" sz="2600" dirty="0" smtClean="0"/>
          </a:p>
          <a:p>
            <a:pPr lvl="1"/>
            <a:r>
              <a:rPr lang="fr-FR" sz="2000" dirty="0" smtClean="0"/>
              <a:t>Production </a:t>
            </a:r>
            <a:r>
              <a:rPr lang="fr-FR" sz="2000" dirty="0"/>
              <a:t>des changements posturaux en réponse à des stimuli visuels qui atteignent le </a:t>
            </a:r>
            <a:r>
              <a:rPr lang="fr-FR" sz="2000" dirty="0" err="1"/>
              <a:t>colliculus</a:t>
            </a:r>
            <a:r>
              <a:rPr lang="fr-FR" sz="2000" dirty="0"/>
              <a:t> </a:t>
            </a:r>
            <a:r>
              <a:rPr lang="fr-FR" sz="2000" dirty="0" smtClean="0"/>
              <a:t>supérieur</a:t>
            </a:r>
            <a:endParaRPr lang="fr-FR" sz="2000" dirty="0"/>
          </a:p>
          <a:p>
            <a:endParaRPr lang="fr-FR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340768"/>
            <a:ext cx="2736304" cy="5218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oneTexte 4"/>
          <p:cNvSpPr txBox="1"/>
          <p:nvPr/>
        </p:nvSpPr>
        <p:spPr>
          <a:xfrm>
            <a:off x="5724128" y="2492896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>
                <a:solidFill>
                  <a:srgbClr val="C00000"/>
                </a:solidFill>
              </a:rPr>
              <a:t>Décussation</a:t>
            </a:r>
            <a:endParaRPr lang="fr-FR" sz="1100" dirty="0">
              <a:solidFill>
                <a:srgbClr val="C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812360" y="4365104"/>
            <a:ext cx="648072" cy="18722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800" b="1" u="sng" dirty="0" smtClean="0"/>
              <a:t>Faisceau </a:t>
            </a:r>
            <a:r>
              <a:rPr lang="fr-FR" sz="2800" b="1" u="sng" dirty="0" err="1" smtClean="0"/>
              <a:t>rubrospinal</a:t>
            </a:r>
            <a:endParaRPr lang="fr-FR" sz="28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5122912" cy="4525963"/>
          </a:xfrm>
        </p:spPr>
        <p:txBody>
          <a:bodyPr>
            <a:normAutofit/>
          </a:bodyPr>
          <a:lstStyle/>
          <a:p>
            <a:endParaRPr lang="fr-FR" sz="2400" dirty="0" smtClean="0"/>
          </a:p>
          <a:p>
            <a:r>
              <a:rPr lang="fr-FR" sz="2400" dirty="0" smtClean="0"/>
              <a:t>Origine</a:t>
            </a:r>
            <a:r>
              <a:rPr lang="fr-FR" sz="2800" dirty="0" smtClean="0"/>
              <a:t>: </a:t>
            </a:r>
          </a:p>
          <a:p>
            <a:pPr lvl="1"/>
            <a:r>
              <a:rPr lang="fr-FR" sz="2000" dirty="0" smtClean="0"/>
              <a:t>noyau </a:t>
            </a:r>
            <a:r>
              <a:rPr lang="fr-FR" sz="2000" dirty="0"/>
              <a:t>rouge du </a:t>
            </a:r>
            <a:r>
              <a:rPr lang="fr-FR" sz="2000" dirty="0" smtClean="0"/>
              <a:t>mésencéphale</a:t>
            </a:r>
          </a:p>
          <a:p>
            <a:pPr lvl="1">
              <a:buNone/>
            </a:pPr>
            <a:r>
              <a:rPr lang="fr-FR" sz="2000" dirty="0" smtClean="0">
                <a:sym typeface="Wingdings" pitchFamily="2" charset="2"/>
              </a:rPr>
              <a:t></a:t>
            </a:r>
            <a:r>
              <a:rPr lang="fr-FR" sz="2000" dirty="0" smtClean="0"/>
              <a:t>décussation tegmentale inférieure de Forel</a:t>
            </a:r>
          </a:p>
          <a:p>
            <a:pPr lvl="1">
              <a:buNone/>
            </a:pPr>
            <a:endParaRPr lang="fr-FR" sz="2000" dirty="0" smtClean="0"/>
          </a:p>
          <a:p>
            <a:r>
              <a:rPr lang="fr-FR" sz="2400" dirty="0" smtClean="0"/>
              <a:t>Afférences :</a:t>
            </a:r>
          </a:p>
          <a:p>
            <a:pPr lvl="1"/>
            <a:r>
              <a:rPr lang="fr-FR" sz="2000" dirty="0" smtClean="0"/>
              <a:t>cortex </a:t>
            </a:r>
            <a:r>
              <a:rPr lang="fr-FR" sz="2000" dirty="0"/>
              <a:t>moteur </a:t>
            </a:r>
            <a:r>
              <a:rPr lang="fr-FR" sz="2000" dirty="0" smtClean="0"/>
              <a:t>et cervelet</a:t>
            </a:r>
          </a:p>
          <a:p>
            <a:pPr lvl="1"/>
            <a:endParaRPr lang="fr-FR" sz="2000" dirty="0" smtClean="0"/>
          </a:p>
          <a:p>
            <a:r>
              <a:rPr lang="fr-FR" sz="2400" dirty="0" smtClean="0"/>
              <a:t>Fonction :</a:t>
            </a:r>
          </a:p>
          <a:p>
            <a:pPr lvl="1"/>
            <a:r>
              <a:rPr lang="fr-FR" sz="2000" dirty="0" smtClean="0"/>
              <a:t>activation des </a:t>
            </a:r>
            <a:r>
              <a:rPr lang="fr-FR" sz="2000" dirty="0"/>
              <a:t>motoneurones fléchisseurs</a:t>
            </a:r>
            <a:endParaRPr lang="fr-FR" sz="2000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340768"/>
            <a:ext cx="2932460" cy="5288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oneTexte 4"/>
          <p:cNvSpPr txBox="1"/>
          <p:nvPr/>
        </p:nvSpPr>
        <p:spPr>
          <a:xfrm>
            <a:off x="5436096" y="2708920"/>
            <a:ext cx="10801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50" dirty="0" smtClean="0">
                <a:solidFill>
                  <a:srgbClr val="C00000"/>
                </a:solidFill>
              </a:rPr>
              <a:t>Décussation</a:t>
            </a:r>
            <a:endParaRPr lang="fr-FR" sz="105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799200"/>
          </a:xfrm>
        </p:spPr>
        <p:txBody>
          <a:bodyPr>
            <a:normAutofit/>
          </a:bodyPr>
          <a:lstStyle/>
          <a:p>
            <a:pPr algn="l"/>
            <a:r>
              <a:rPr lang="fr-FR" sz="2800" b="1" dirty="0" smtClean="0"/>
              <a:t>Conclusion</a:t>
            </a:r>
            <a:endParaRPr lang="fr-FR" sz="28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59741"/>
          </a:xfrm>
        </p:spPr>
        <p:txBody>
          <a:bodyPr>
            <a:normAutofit fontScale="77500" lnSpcReduction="20000"/>
          </a:bodyPr>
          <a:lstStyle/>
          <a:p>
            <a:r>
              <a:rPr lang="fr-FR" sz="3100" dirty="0" smtClean="0"/>
              <a:t>Voies motrices </a:t>
            </a:r>
            <a:r>
              <a:rPr lang="fr-FR" dirty="0" smtClean="0"/>
              <a:t>:</a:t>
            </a:r>
          </a:p>
          <a:p>
            <a:pPr lvl="1"/>
            <a:r>
              <a:rPr lang="fr-FR" dirty="0" smtClean="0"/>
              <a:t>Fonction : transmission de l’information motrice aux muscles </a:t>
            </a:r>
          </a:p>
          <a:p>
            <a:pPr lvl="1"/>
            <a:r>
              <a:rPr lang="fr-FR" dirty="0" smtClean="0"/>
              <a:t>Comment : à partir des aires corticales et via la moelle épinière</a:t>
            </a:r>
          </a:p>
          <a:p>
            <a:pPr lvl="1"/>
            <a:r>
              <a:rPr lang="fr-FR" dirty="0" smtClean="0"/>
              <a:t>Pour : des mouvements volontaires, des mouvements posturaux ou des réflexes antigravitationnels</a:t>
            </a:r>
          </a:p>
          <a:p>
            <a:pPr lvl="1"/>
            <a:endParaRPr lang="fr-FR" dirty="0" smtClean="0"/>
          </a:p>
          <a:p>
            <a:r>
              <a:rPr lang="fr-FR" sz="3100" dirty="0" smtClean="0"/>
              <a:t>Contrôle des mouvements assuré par une boucle</a:t>
            </a:r>
          </a:p>
          <a:p>
            <a:pPr lvl="1"/>
            <a:r>
              <a:rPr lang="fr-FR" dirty="0" smtClean="0"/>
              <a:t>planification, démarrage, coordination, guidage et arrêt des mouvements volontaires les plus adaptés à une situation </a:t>
            </a:r>
          </a:p>
          <a:p>
            <a:pPr lvl="1"/>
            <a:r>
              <a:rPr lang="fr-FR" dirty="0" smtClean="0"/>
              <a:t>Interaction avec des neurones dopaminergiques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sz="3100" dirty="0" smtClean="0"/>
              <a:t>Une dégénérescence des neurones dopaminergiques </a:t>
            </a:r>
          </a:p>
          <a:p>
            <a:endParaRPr lang="fr-FR" sz="3100" dirty="0" smtClean="0"/>
          </a:p>
          <a:p>
            <a:pPr>
              <a:buNone/>
            </a:pPr>
            <a:r>
              <a:rPr lang="fr-FR" dirty="0" smtClean="0"/>
              <a:t>	</a:t>
            </a:r>
          </a:p>
          <a:p>
            <a:pPr>
              <a:buNone/>
            </a:pPr>
            <a:r>
              <a:rPr lang="fr-FR" dirty="0" smtClean="0">
                <a:sym typeface="Wingdings" pitchFamily="2" charset="2"/>
              </a:rPr>
              <a:t>	</a:t>
            </a:r>
            <a:r>
              <a:rPr lang="fr-FR" dirty="0" smtClean="0"/>
              <a:t>maladie de Parkinson : réduction considérable de la capacité à réaliser les mouvements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nderie">
  <a:themeElements>
    <a:clrScheme name="Promenad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Fonderie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nderie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292</TotalTime>
  <Words>636</Words>
  <Application>Microsoft Office PowerPoint</Application>
  <PresentationFormat>Affichage à l'écran (4:3)</PresentationFormat>
  <Paragraphs>180</Paragraphs>
  <Slides>18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19" baseType="lpstr">
      <vt:lpstr>Fonderie</vt:lpstr>
      <vt:lpstr>Voies motrices</vt:lpstr>
      <vt:lpstr>PLAN</vt:lpstr>
      <vt:lpstr>   I. INITIER ET REGULER LE MOUVEMENT :</vt:lpstr>
      <vt:lpstr>Diapositive 4</vt:lpstr>
      <vt:lpstr>II.LA COMMANDE MOTRICE VOLONTAIRE DIRECTE : le faisceau cortico-spinal</vt:lpstr>
      <vt:lpstr>Diapositive 6</vt:lpstr>
      <vt:lpstr>Fonction:</vt:lpstr>
      <vt:lpstr>Fibres cortico-bulbaires :</vt:lpstr>
      <vt:lpstr> III.  LES VOIES INDIRECTES DE LA MOTRICITÉ VOLONTAIRE ET INVOLONTAIRE</vt:lpstr>
      <vt:lpstr>Les faisceaux réticulospinaux</vt:lpstr>
      <vt:lpstr>Faisceau reticulospinal d’origine pontique ou médian</vt:lpstr>
      <vt:lpstr>Faisceau reticulospinal d’origine bulbaire ou latéral</vt:lpstr>
      <vt:lpstr>Le faisceau vestibulospinal</vt:lpstr>
      <vt:lpstr>Faisceau vestibulospinal médiane</vt:lpstr>
      <vt:lpstr>Faisceau véstibulospinal latéral</vt:lpstr>
      <vt:lpstr>Faisceau tectospinal</vt:lpstr>
      <vt:lpstr>Faisceau rubrospinal</vt:lpstr>
      <vt:lpstr>Conclusion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Voies motrices</dc:title>
  <dc:creator> </dc:creator>
  <cp:lastModifiedBy> </cp:lastModifiedBy>
  <cp:revision>51</cp:revision>
  <dcterms:created xsi:type="dcterms:W3CDTF">2010-10-09T15:21:06Z</dcterms:created>
  <dcterms:modified xsi:type="dcterms:W3CDTF">2010-10-26T07:02:52Z</dcterms:modified>
</cp:coreProperties>
</file>