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notesMasterIdLst>
    <p:notesMasterId r:id="rId22"/>
  </p:notesMasterIdLst>
  <p:sldIdLst>
    <p:sldId id="256" r:id="rId2"/>
    <p:sldId id="293" r:id="rId3"/>
    <p:sldId id="263" r:id="rId4"/>
    <p:sldId id="273" r:id="rId5"/>
    <p:sldId id="278" r:id="rId6"/>
    <p:sldId id="292" r:id="rId7"/>
    <p:sldId id="274" r:id="rId8"/>
    <p:sldId id="265" r:id="rId9"/>
    <p:sldId id="277" r:id="rId10"/>
    <p:sldId id="28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BC7EBDC-1CB4-418A-A369-9EF8669C28A2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2A95705-D4F8-495A-9C11-1C5B3B95EF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58346B9-59AE-43FA-B8D7-D76C65233B89}" type="slidenum">
              <a:rPr lang="fr-FR" smtClean="0">
                <a:latin typeface="Arial" charset="0"/>
                <a:cs typeface="Arial" charset="0"/>
              </a:rPr>
              <a:pPr/>
              <a:t>14</a:t>
            </a:fld>
            <a:endParaRPr 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ectangle à coins arrondis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1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3395B-189C-49D2-9E18-B356E06AFBEE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12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9DF153D-B333-4568-BA78-9C95609037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EA740-5399-4949-BDCC-8F71F973AF0D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C2111-78FB-4FC1-81E6-5762F6B4F4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ectangle à coins arrondis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0CA46-A4F3-4CBF-88FA-E7E1437B164F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89EDF-D31E-4FFB-8042-F4CF79817D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1D47C-F9C3-4A02-98D9-6501115AAD03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EFE77-DAE1-4FC9-B56A-4B34E6F5A5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BC9E3-9D4E-4D13-B362-FFDD218FE348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EF3AD-98D4-40AE-A0E2-491492394FF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4315B-4FA5-4E90-9182-EE9582E09622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595FB-E5BF-42C3-983D-1C062A4F359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E1352-230E-43B0-A963-0C633987A2EE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6D862-2EDB-4379-BE12-912DEDC1B58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ectangle à coins arrondis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6F2A5-2FB2-4DF9-A91A-62DDE4FE4CE7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8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7992B-A93E-4AF1-A98C-0747C4063C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8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31362-8EEB-40E3-9C2B-C69C90EB4B48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9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40B0A-FD86-4E4B-9693-0C317A90908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21180-B5A7-4C3F-A2A3-3B6CD54A55F0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BCDD4-6A95-46AB-BCCD-E8759892EC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CD1B8-C9BA-4E54-8F31-C7787C478F8C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E337E-CCDC-4009-9EB1-E583F60C15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ectangle à coins arrondis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8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9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534BBB2-9733-420B-8928-7486933AC387}" type="datetimeFigureOut">
              <a:rPr lang="fr-FR"/>
              <a:pPr>
                <a:defRPr/>
              </a:pPr>
              <a:t>21/10/2010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7259D520-B535-4FEC-9A4B-901990FED5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0" r:id="rId2"/>
    <p:sldLayoutId id="2147483818" r:id="rId3"/>
    <p:sldLayoutId id="2147483811" r:id="rId4"/>
    <p:sldLayoutId id="2147483812" r:id="rId5"/>
    <p:sldLayoutId id="2147483813" r:id="rId6"/>
    <p:sldLayoutId id="2147483814" r:id="rId7"/>
    <p:sldLayoutId id="2147483819" r:id="rId8"/>
    <p:sldLayoutId id="2147483820" r:id="rId9"/>
    <p:sldLayoutId id="2147483815" r:id="rId10"/>
    <p:sldLayoutId id="214748381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fab\Desktop\ME\privat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648826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350" y="188913"/>
            <a:ext cx="1033463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775" y="225425"/>
            <a:ext cx="936625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ZoneTexte 5"/>
          <p:cNvSpPr txBox="1">
            <a:spLocks noChangeArrowheads="1"/>
          </p:cNvSpPr>
          <p:nvPr/>
        </p:nvSpPr>
        <p:spPr bwMode="auto">
          <a:xfrm>
            <a:off x="5795963" y="5697538"/>
            <a:ext cx="3133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sng">
                <a:solidFill>
                  <a:schemeClr val="bg1"/>
                </a:solidFill>
                <a:latin typeface="Gill Sans MT" pitchFamily="34" charset="0"/>
              </a:rPr>
              <a:t>Etudiants : </a:t>
            </a:r>
            <a:r>
              <a:rPr lang="fr-FR">
                <a:solidFill>
                  <a:schemeClr val="bg1"/>
                </a:solidFill>
                <a:latin typeface="Gill Sans MT" pitchFamily="34" charset="0"/>
              </a:rPr>
              <a:t>   Durand Audrey</a:t>
            </a:r>
          </a:p>
          <a:p>
            <a:r>
              <a:rPr lang="fr-FR">
                <a:solidFill>
                  <a:schemeClr val="bg1"/>
                </a:solidFill>
                <a:latin typeface="Gill Sans MT" pitchFamily="34" charset="0"/>
              </a:rPr>
              <a:t>	     Chidler Laure</a:t>
            </a:r>
          </a:p>
          <a:p>
            <a:r>
              <a:rPr lang="fr-FR">
                <a:solidFill>
                  <a:schemeClr val="bg1"/>
                </a:solidFill>
                <a:latin typeface="Gill Sans MT" pitchFamily="34" charset="0"/>
              </a:rPr>
              <a:t>	     Chaudun Fabrice</a:t>
            </a:r>
          </a:p>
        </p:txBody>
      </p:sp>
      <p:sp>
        <p:nvSpPr>
          <p:cNvPr id="6150" name="ZoneTexte 8"/>
          <p:cNvSpPr txBox="1">
            <a:spLocks noChangeArrowheads="1"/>
          </p:cNvSpPr>
          <p:nvPr/>
        </p:nvSpPr>
        <p:spPr bwMode="auto">
          <a:xfrm>
            <a:off x="179388" y="5697538"/>
            <a:ext cx="3313112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  <a:latin typeface="Gill Sans MT" pitchFamily="34" charset="0"/>
              </a:rPr>
              <a:t>Master 1 Neuroscience et neuropsychopharmacologie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Gill Sans MT" pitchFamily="34" charset="0"/>
              </a:rPr>
              <a:t>Année 2010/2011</a:t>
            </a:r>
          </a:p>
        </p:txBody>
      </p:sp>
      <p:sp>
        <p:nvSpPr>
          <p:cNvPr id="6151" name="ZoneTexte 6"/>
          <p:cNvSpPr txBox="1">
            <a:spLocks noChangeArrowheads="1"/>
          </p:cNvSpPr>
          <p:nvPr/>
        </p:nvSpPr>
        <p:spPr bwMode="auto">
          <a:xfrm>
            <a:off x="468313" y="2060575"/>
            <a:ext cx="867568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5400">
                <a:solidFill>
                  <a:schemeClr val="bg1"/>
                </a:solidFill>
              </a:rPr>
              <a:t>Microscopie électronique et confocale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oneTexte 1"/>
          <p:cNvSpPr txBox="1">
            <a:spLocks noChangeArrowheads="1"/>
          </p:cNvSpPr>
          <p:nvPr/>
        </p:nvSpPr>
        <p:spPr bwMode="auto">
          <a:xfrm>
            <a:off x="1835150" y="1412875"/>
            <a:ext cx="5329238" cy="344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u="sng">
                <a:latin typeface="Times New Roman" pitchFamily="18" charset="0"/>
                <a:cs typeface="Times New Roman" pitchFamily="18" charset="0"/>
              </a:rPr>
              <a:t>Limite de la microscopie photonique :</a:t>
            </a:r>
          </a:p>
          <a:p>
            <a:pPr algn="ctr"/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2000">
                <a:latin typeface="Times New Roman" pitchFamily="18" charset="0"/>
                <a:cs typeface="Times New Roman" pitchFamily="18" charset="0"/>
              </a:rPr>
              <a:t>Limite de résolution : d= 0,6</a:t>
            </a:r>
            <a:r>
              <a:rPr lang="el-GR" sz="2000"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 / ON</a:t>
            </a:r>
          </a:p>
          <a:p>
            <a:pPr algn="ctr"/>
            <a:r>
              <a:rPr lang="fr-FR" sz="2000">
                <a:latin typeface="Times New Roman" pitchFamily="18" charset="0"/>
                <a:cs typeface="Times New Roman" pitchFamily="18" charset="0"/>
              </a:rPr>
              <a:t>(ON = degrés d’ouverture de l’objectif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1,4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d= 200 nm dans le visible</a:t>
            </a:r>
          </a:p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d= 100 nm dans l’UV</a:t>
            </a:r>
          </a:p>
          <a:p>
            <a:endParaRPr lang="fr-FR"/>
          </a:p>
        </p:txBody>
      </p:sp>
      <p:sp>
        <p:nvSpPr>
          <p:cNvPr id="7171" name="Titre 2"/>
          <p:cNvSpPr>
            <a:spLocks noGrp="1"/>
          </p:cNvSpPr>
          <p:nvPr>
            <p:ph type="title"/>
          </p:nvPr>
        </p:nvSpPr>
        <p:spPr>
          <a:xfrm>
            <a:off x="827088" y="188913"/>
            <a:ext cx="7772400" cy="723900"/>
          </a:xfrm>
        </p:spPr>
        <p:txBody>
          <a:bodyPr/>
          <a:lstStyle/>
          <a:p>
            <a:pPr algn="ctr"/>
            <a:r>
              <a:rPr lang="fr-FR" smtClean="0"/>
              <a:t>Introduction</a:t>
            </a:r>
          </a:p>
        </p:txBody>
      </p:sp>
      <p:pic>
        <p:nvPicPr>
          <p:cNvPr id="7172" name="Image 3" descr="chloroplast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3500438"/>
            <a:ext cx="24225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ZoneTexte 5"/>
          <p:cNvSpPr txBox="1">
            <a:spLocks noChangeArrowheads="1"/>
          </p:cNvSpPr>
          <p:nvPr/>
        </p:nvSpPr>
        <p:spPr bwMode="auto">
          <a:xfrm>
            <a:off x="5364163" y="5694363"/>
            <a:ext cx="3240087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700" u="sng">
                <a:latin typeface="Times New Roman" pitchFamily="18" charset="0"/>
                <a:cs typeface="Times New Roman" pitchFamily="18" charset="0"/>
              </a:rPr>
              <a:t>Observation en microscopie photonique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539750" y="188913"/>
            <a:ext cx="8132763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b="1" dirty="0" smtClean="0"/>
              <a:t>Microscopie électronique à transmission</a:t>
            </a:r>
            <a:r>
              <a:rPr lang="fr-FR" dirty="0" smtClean="0"/>
              <a:t> (MET)</a:t>
            </a:r>
            <a:endParaRPr lang="fr-FR" dirty="0"/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412875"/>
            <a:ext cx="3127375" cy="360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ZoneTexte 5"/>
          <p:cNvSpPr txBox="1">
            <a:spLocks noChangeArrowheads="1"/>
          </p:cNvSpPr>
          <p:nvPr/>
        </p:nvSpPr>
        <p:spPr bwMode="auto">
          <a:xfrm>
            <a:off x="395288" y="1557338"/>
            <a:ext cx="4537075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fr-FR" sz="2000" baseline="30000"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 MET  : construit en 1929 par </a:t>
            </a:r>
            <a:r>
              <a:rPr lang="fr-FR" sz="2000" b="1">
                <a:latin typeface="Times New Roman" pitchFamily="18" charset="0"/>
                <a:cs typeface="Times New Roman" pitchFamily="18" charset="0"/>
              </a:rPr>
              <a:t>Ernst Ruska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 (résolution &lt; à microscopie photonique)</a:t>
            </a:r>
          </a:p>
          <a:p>
            <a:endParaRPr lang="fr-FR"/>
          </a:p>
        </p:txBody>
      </p:sp>
      <p:sp>
        <p:nvSpPr>
          <p:cNvPr id="8197" name="ZoneTexte 6"/>
          <p:cNvSpPr txBox="1">
            <a:spLocks noChangeArrowheads="1"/>
          </p:cNvSpPr>
          <p:nvPr/>
        </p:nvSpPr>
        <p:spPr bwMode="auto">
          <a:xfrm>
            <a:off x="4500563" y="5445125"/>
            <a:ext cx="42481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Développement de la technique sont varié (maximum résolution 0,5 Å).</a:t>
            </a:r>
          </a:p>
        </p:txBody>
      </p:sp>
      <p:pic>
        <p:nvPicPr>
          <p:cNvPr id="819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2852738"/>
            <a:ext cx="3454400" cy="346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oneTexte 2"/>
          <p:cNvSpPr txBox="1">
            <a:spLocks noChangeArrowheads="1"/>
          </p:cNvSpPr>
          <p:nvPr/>
        </p:nvSpPr>
        <p:spPr bwMode="auto">
          <a:xfrm>
            <a:off x="179388" y="1412875"/>
            <a:ext cx="2879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Faisceaux d’électrons</a:t>
            </a:r>
          </a:p>
        </p:txBody>
      </p:sp>
      <p:sp>
        <p:nvSpPr>
          <p:cNvPr id="9219" name="ZoneTexte 5"/>
          <p:cNvSpPr txBox="1">
            <a:spLocks noChangeArrowheads="1"/>
          </p:cNvSpPr>
          <p:nvPr/>
        </p:nvSpPr>
        <p:spPr bwMode="auto">
          <a:xfrm>
            <a:off x="179388" y="2205038"/>
            <a:ext cx="45370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Accélération par tension électrique  (50.000 à 120.000 V)</a:t>
            </a:r>
          </a:p>
        </p:txBody>
      </p:sp>
      <p:sp>
        <p:nvSpPr>
          <p:cNvPr id="9220" name="ZoneTexte 6"/>
          <p:cNvSpPr txBox="1">
            <a:spLocks noChangeArrowheads="1"/>
          </p:cNvSpPr>
          <p:nvPr/>
        </p:nvSpPr>
        <p:spPr bwMode="auto">
          <a:xfrm>
            <a:off x="179388" y="3357563"/>
            <a:ext cx="4752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Focalisation par des champs magnétiques</a:t>
            </a:r>
          </a:p>
        </p:txBody>
      </p:sp>
      <p:sp>
        <p:nvSpPr>
          <p:cNvPr id="9221" name="ZoneTexte 8"/>
          <p:cNvSpPr txBox="1">
            <a:spLocks noChangeArrowheads="1"/>
          </p:cNvSpPr>
          <p:nvPr/>
        </p:nvSpPr>
        <p:spPr bwMode="auto">
          <a:xfrm>
            <a:off x="179388" y="4941888"/>
            <a:ext cx="41767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Transformation image électronique sur écran fluorescent en image optique</a:t>
            </a:r>
          </a:p>
        </p:txBody>
      </p:sp>
      <p:sp>
        <p:nvSpPr>
          <p:cNvPr id="9222" name="Titre 10"/>
          <p:cNvSpPr>
            <a:spLocks noGrp="1"/>
          </p:cNvSpPr>
          <p:nvPr>
            <p:ph type="title"/>
          </p:nvPr>
        </p:nvSpPr>
        <p:spPr>
          <a:xfrm>
            <a:off x="755650" y="188913"/>
            <a:ext cx="7772400" cy="723900"/>
          </a:xfrm>
        </p:spPr>
        <p:txBody>
          <a:bodyPr/>
          <a:lstStyle/>
          <a:p>
            <a:pPr algn="ctr" eaLnBrk="1" hangingPunct="1"/>
            <a:r>
              <a:rPr lang="fr-FR" smtClean="0"/>
              <a:t>Principe</a:t>
            </a:r>
          </a:p>
        </p:txBody>
      </p:sp>
      <p:sp>
        <p:nvSpPr>
          <p:cNvPr id="9223" name="ZoneTexte 11"/>
          <p:cNvSpPr txBox="1">
            <a:spLocks noChangeArrowheads="1"/>
          </p:cNvSpPr>
          <p:nvPr/>
        </p:nvSpPr>
        <p:spPr bwMode="auto">
          <a:xfrm>
            <a:off x="179388" y="4149725"/>
            <a:ext cx="46085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Analyse électrons transmis et diffractés</a:t>
            </a:r>
          </a:p>
        </p:txBody>
      </p:sp>
      <p:pic>
        <p:nvPicPr>
          <p:cNvPr id="9224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1196975"/>
            <a:ext cx="4032250" cy="540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>
          <a:xfrm>
            <a:off x="755650" y="188913"/>
            <a:ext cx="7772400" cy="723900"/>
          </a:xfrm>
        </p:spPr>
        <p:txBody>
          <a:bodyPr/>
          <a:lstStyle/>
          <a:p>
            <a:pPr algn="ctr" eaLnBrk="1" hangingPunct="1"/>
            <a:r>
              <a:rPr lang="fr-FR" smtClean="0"/>
              <a:t>Composition</a:t>
            </a:r>
          </a:p>
        </p:txBody>
      </p:sp>
      <p:sp>
        <p:nvSpPr>
          <p:cNvPr id="10243" name="ZoneTexte 4"/>
          <p:cNvSpPr txBox="1">
            <a:spLocks noChangeArrowheads="1"/>
          </p:cNvSpPr>
          <p:nvPr/>
        </p:nvSpPr>
        <p:spPr bwMode="auto">
          <a:xfrm>
            <a:off x="4140200" y="1052513"/>
            <a:ext cx="48244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>
                <a:latin typeface="Times New Roman" pitchFamily="18" charset="0"/>
                <a:cs typeface="Times New Roman" pitchFamily="18" charset="0"/>
              </a:rPr>
              <a:t>Source d’illumination 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lvl="1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Source d’électrons (cylindre de Wehnelt + champ électrique)</a:t>
            </a:r>
          </a:p>
        </p:txBody>
      </p:sp>
      <p:sp>
        <p:nvSpPr>
          <p:cNvPr id="10245" name="ZoneTexte 6"/>
          <p:cNvSpPr txBox="1">
            <a:spLocks noChangeArrowheads="1"/>
          </p:cNvSpPr>
          <p:nvPr/>
        </p:nvSpPr>
        <p:spPr bwMode="auto">
          <a:xfrm>
            <a:off x="4284663" y="3644900"/>
            <a:ext cx="4319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>
                <a:latin typeface="Times New Roman" pitchFamily="18" charset="0"/>
                <a:cs typeface="Times New Roman" pitchFamily="18" charset="0"/>
              </a:rPr>
              <a:t>Platine porte objet </a:t>
            </a: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957263"/>
            <a:ext cx="3889375" cy="56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llipse 9"/>
          <p:cNvSpPr/>
          <p:nvPr/>
        </p:nvSpPr>
        <p:spPr>
          <a:xfrm>
            <a:off x="827088" y="1052513"/>
            <a:ext cx="1728787" cy="6477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1" name="Ellipse 10"/>
          <p:cNvSpPr/>
          <p:nvPr/>
        </p:nvSpPr>
        <p:spPr>
          <a:xfrm>
            <a:off x="755650" y="1700213"/>
            <a:ext cx="1800225" cy="360362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4643438" y="2060575"/>
            <a:ext cx="45005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fr-FR"/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Condenseur = lentille électromagnétique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8467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6250"/>
            <a:ext cx="4500563" cy="320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16113"/>
            <a:ext cx="4427538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Ellipse 16"/>
          <p:cNvSpPr/>
          <p:nvPr/>
        </p:nvSpPr>
        <p:spPr>
          <a:xfrm>
            <a:off x="755650" y="2133600"/>
            <a:ext cx="1584325" cy="28733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1 -0.10476 C -0.0901 -0.10453 0.18021 0.11749 0.4507 0.339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" y="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3 -0.01272 C -0.03733 -0.01249 0.21475 0.13876 0.46701 0.2904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" y="1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81129E-6 C 0.19705 0.18548 0.39462 0.37234 0.47361 0.4468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" y="2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5" grpId="0"/>
      <p:bldP spid="10" grpId="0" animBg="1"/>
      <p:bldP spid="11" grpId="0" animBg="1"/>
      <p:bldP spid="13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755650" y="188913"/>
            <a:ext cx="7772400" cy="723900"/>
          </a:xfrm>
        </p:spPr>
        <p:txBody>
          <a:bodyPr/>
          <a:lstStyle/>
          <a:p>
            <a:pPr algn="ctr" eaLnBrk="1" hangingPunct="1"/>
            <a:r>
              <a:rPr lang="fr-FR" smtClean="0"/>
              <a:t>Composition</a:t>
            </a:r>
          </a:p>
        </p:txBody>
      </p:sp>
      <p:sp>
        <p:nvSpPr>
          <p:cNvPr id="11267" name="ZoneTexte 5"/>
          <p:cNvSpPr txBox="1">
            <a:spLocks noChangeArrowheads="1"/>
          </p:cNvSpPr>
          <p:nvPr/>
        </p:nvSpPr>
        <p:spPr bwMode="auto">
          <a:xfrm>
            <a:off x="4030663" y="1700213"/>
            <a:ext cx="511333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/>
              <a:t> </a:t>
            </a:r>
            <a:r>
              <a:rPr lang="fr-FR" sz="2000" b="1">
                <a:latin typeface="Times New Roman" pitchFamily="18" charset="0"/>
                <a:cs typeface="Times New Roman" pitchFamily="18" charset="0"/>
              </a:rPr>
              <a:t>Système d’élaboration de l’image 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Objectif (lentilles électromagnétiques X10)</a:t>
            </a:r>
          </a:p>
          <a:p>
            <a:pPr lvl="1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Lentilles intermédiaires (X1000 à X1 M)</a:t>
            </a:r>
          </a:p>
          <a:p>
            <a:pPr lvl="1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Projecteur</a:t>
            </a:r>
          </a:p>
        </p:txBody>
      </p:sp>
      <p:sp>
        <p:nvSpPr>
          <p:cNvPr id="11268" name="ZoneTexte 7"/>
          <p:cNvSpPr txBox="1">
            <a:spLocks noChangeArrowheads="1"/>
          </p:cNvSpPr>
          <p:nvPr/>
        </p:nvSpPr>
        <p:spPr bwMode="auto">
          <a:xfrm>
            <a:off x="4067175" y="4076700"/>
            <a:ext cx="48974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/>
              <a:t> </a:t>
            </a:r>
            <a:r>
              <a:rPr lang="fr-FR" sz="2000" b="1">
                <a:latin typeface="Times New Roman" pitchFamily="18" charset="0"/>
                <a:cs typeface="Times New Roman" pitchFamily="18" charset="0"/>
              </a:rPr>
              <a:t>Système d’observation 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Ecran fluorescent (beaucoup d’électrons = lumineux)</a:t>
            </a:r>
          </a:p>
        </p:txBody>
      </p:sp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957263"/>
            <a:ext cx="3889375" cy="56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4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652462"/>
          </a:xfrm>
        </p:spPr>
        <p:txBody>
          <a:bodyPr/>
          <a:lstStyle/>
          <a:p>
            <a:pPr algn="ctr" eaLnBrk="1" hangingPunct="1"/>
            <a:r>
              <a:rPr lang="fr-FR" smtClean="0"/>
              <a:t>Caractéristiques</a:t>
            </a:r>
          </a:p>
        </p:txBody>
      </p:sp>
      <p:sp>
        <p:nvSpPr>
          <p:cNvPr id="12291" name="ZoneTexte 5"/>
          <p:cNvSpPr txBox="1">
            <a:spLocks noChangeArrowheads="1"/>
          </p:cNvSpPr>
          <p:nvPr/>
        </p:nvSpPr>
        <p:spPr bwMode="auto">
          <a:xfrm>
            <a:off x="611188" y="1412875"/>
            <a:ext cx="77041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Nécessité d’un vide : (10-3 à 10-4 Pa)</a:t>
            </a:r>
          </a:p>
          <a:p>
            <a:pPr lvl="3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Protection source électrons</a:t>
            </a:r>
          </a:p>
          <a:p>
            <a:pPr lvl="3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Evite déviation électrons</a:t>
            </a:r>
          </a:p>
        </p:txBody>
      </p:sp>
      <p:sp>
        <p:nvSpPr>
          <p:cNvPr id="12292" name="ZoneTexte 7"/>
          <p:cNvSpPr txBox="1">
            <a:spLocks noChangeArrowheads="1"/>
          </p:cNvSpPr>
          <p:nvPr/>
        </p:nvSpPr>
        <p:spPr bwMode="auto">
          <a:xfrm>
            <a:off x="539750" y="5373688"/>
            <a:ext cx="82819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Divers types de préparations des échantillons</a:t>
            </a:r>
          </a:p>
        </p:txBody>
      </p:sp>
      <p:sp>
        <p:nvSpPr>
          <p:cNvPr id="12293" name="ZoneTexte 5"/>
          <p:cNvSpPr txBox="1">
            <a:spLocks noChangeArrowheads="1"/>
          </p:cNvSpPr>
          <p:nvPr/>
        </p:nvSpPr>
        <p:spPr bwMode="auto">
          <a:xfrm>
            <a:off x="611188" y="3068638"/>
            <a:ext cx="71294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Pouvoir séparateur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 nm ( 200 &gt; photonique)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4" name="ZoneTexte 6"/>
          <p:cNvSpPr txBox="1">
            <a:spLocks noChangeArrowheads="1"/>
          </p:cNvSpPr>
          <p:nvPr/>
        </p:nvSpPr>
        <p:spPr bwMode="auto">
          <a:xfrm>
            <a:off x="611188" y="4221163"/>
            <a:ext cx="7200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Profondeur de champs faible (2D)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2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581025"/>
          </a:xfrm>
        </p:spPr>
        <p:txBody>
          <a:bodyPr/>
          <a:lstStyle/>
          <a:p>
            <a:pPr algn="ctr" eaLnBrk="1" hangingPunct="1"/>
            <a:r>
              <a:rPr lang="fr-FR" smtClean="0"/>
              <a:t>Préparation des échantillons</a:t>
            </a:r>
          </a:p>
        </p:txBody>
      </p:sp>
      <p:sp>
        <p:nvSpPr>
          <p:cNvPr id="13315" name="ZoneTexte 52"/>
          <p:cNvSpPr txBox="1">
            <a:spLocks noChangeArrowheads="1"/>
          </p:cNvSpPr>
          <p:nvPr/>
        </p:nvSpPr>
        <p:spPr bwMode="auto">
          <a:xfrm>
            <a:off x="827088" y="1125538"/>
            <a:ext cx="8066087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Fixation : Tétraoxyde d’osmium OsO4 et le glutaraldehyde C5H8O2.</a:t>
            </a:r>
          </a:p>
          <a:p>
            <a:pPr>
              <a:buFont typeface="Wingdings" pitchFamily="2" charset="2"/>
              <a:buChar char="Ø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ZoneTexte 53"/>
          <p:cNvSpPr txBox="1">
            <a:spLocks noChangeArrowheads="1"/>
          </p:cNvSpPr>
          <p:nvPr/>
        </p:nvSpPr>
        <p:spPr bwMode="auto">
          <a:xfrm>
            <a:off x="827088" y="3068638"/>
            <a:ext cx="7705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Coupes : microtomes, couteaux d’acier, ultramicrotomes…</a:t>
            </a:r>
          </a:p>
          <a:p>
            <a:pPr>
              <a:buFont typeface="Wingdings" pitchFamily="2" charset="2"/>
              <a:buChar char="Ø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7" name="ZoneTexte 54"/>
          <p:cNvSpPr txBox="1">
            <a:spLocks noChangeArrowheads="1"/>
          </p:cNvSpPr>
          <p:nvPr/>
        </p:nvSpPr>
        <p:spPr bwMode="auto">
          <a:xfrm>
            <a:off x="827088" y="1773238"/>
            <a:ext cx="73453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Déshydratation : délicate (conservation moléculaire)</a:t>
            </a:r>
          </a:p>
        </p:txBody>
      </p:sp>
      <p:sp>
        <p:nvSpPr>
          <p:cNvPr id="13318" name="ZoneTexte 55"/>
          <p:cNvSpPr txBox="1">
            <a:spLocks noChangeArrowheads="1"/>
          </p:cNvSpPr>
          <p:nvPr/>
        </p:nvSpPr>
        <p:spPr bwMode="auto">
          <a:xfrm>
            <a:off x="827088" y="2420938"/>
            <a:ext cx="7489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Inclusions : imprégnation de résine</a:t>
            </a:r>
          </a:p>
        </p:txBody>
      </p:sp>
      <p:sp>
        <p:nvSpPr>
          <p:cNvPr id="13319" name="ZoneTexte 56"/>
          <p:cNvSpPr txBox="1">
            <a:spLocks noChangeArrowheads="1"/>
          </p:cNvSpPr>
          <p:nvPr/>
        </p:nvSpPr>
        <p:spPr bwMode="auto">
          <a:xfrm>
            <a:off x="827088" y="3716338"/>
            <a:ext cx="8137525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Autres principales techniques :</a:t>
            </a:r>
          </a:p>
          <a:p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charset="0"/>
              <a:buChar char="•"/>
            </a:pPr>
            <a:r>
              <a:rPr lang="fr-FR" sz="2000" u="sng">
                <a:latin typeface="Times New Roman" pitchFamily="18" charset="0"/>
                <a:cs typeface="Times New Roman" pitchFamily="18" charset="0"/>
              </a:rPr>
              <a:t>Coloration négative 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: molyodène + tungstène dissous dans acide phosphomobylique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observation des contours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u="sng">
                <a:latin typeface="Times New Roman" pitchFamily="18" charset="0"/>
                <a:cs typeface="Times New Roman" pitchFamily="18" charset="0"/>
              </a:rPr>
              <a:t>Ombrage :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 Dépôts de métaux lourds</a:t>
            </a:r>
          </a:p>
          <a:p>
            <a:pPr lvl="1"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u="sng">
                <a:latin typeface="Times New Roman" pitchFamily="18" charset="0"/>
                <a:cs typeface="Times New Roman" pitchFamily="18" charset="0"/>
              </a:rPr>
              <a:t>Cryofracture :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 Geler échantillon à -180°C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 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cassures se forment au niveau des membranes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1700213"/>
            <a:ext cx="4319587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1268413"/>
            <a:ext cx="3313112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975" y="2205038"/>
            <a:ext cx="4598988" cy="333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itre 4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723900"/>
          </a:xfrm>
        </p:spPr>
        <p:txBody>
          <a:bodyPr/>
          <a:lstStyle/>
          <a:p>
            <a:pPr algn="ctr"/>
            <a:r>
              <a:rPr lang="fr-FR" smtClean="0"/>
              <a:t>Observations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Espace réservé du contenu 9" descr="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355725"/>
            <a:ext cx="3816350" cy="4649788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fr-FR" b="1" dirty="0" smtClean="0"/>
              <a:t>Microscopie électronique à balayage </a:t>
            </a:r>
            <a:r>
              <a:rPr lang="fr-FR" dirty="0" smtClean="0"/>
              <a:t>(MEB)</a:t>
            </a:r>
            <a:endParaRPr lang="fr-FR" dirty="0"/>
          </a:p>
        </p:txBody>
      </p:sp>
      <p:sp>
        <p:nvSpPr>
          <p:cNvPr id="15364" name="ZoneTexte 10"/>
          <p:cNvSpPr txBox="1">
            <a:spLocks noChangeArrowheads="1"/>
          </p:cNvSpPr>
          <p:nvPr/>
        </p:nvSpPr>
        <p:spPr bwMode="auto">
          <a:xfrm>
            <a:off x="323850" y="6021388"/>
            <a:ext cx="4248150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700" u="sng">
                <a:latin typeface="Times New Roman" pitchFamily="18" charset="0"/>
                <a:cs typeface="Times New Roman" pitchFamily="18" charset="0"/>
              </a:rPr>
              <a:t>Schéma représentant le dispositif de la MEB.</a:t>
            </a:r>
          </a:p>
        </p:txBody>
      </p:sp>
      <p:sp>
        <p:nvSpPr>
          <p:cNvPr id="15365" name="ZoneTexte 11"/>
          <p:cNvSpPr txBox="1">
            <a:spLocks noChangeArrowheads="1"/>
          </p:cNvSpPr>
          <p:nvPr/>
        </p:nvSpPr>
        <p:spPr bwMode="auto">
          <a:xfrm>
            <a:off x="4643438" y="1628775"/>
            <a:ext cx="4249737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Métallisation de l’objet.</a:t>
            </a:r>
          </a:p>
          <a:p>
            <a:pPr algn="just"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Electrons secondaires réémis.</a:t>
            </a:r>
          </a:p>
          <a:p>
            <a:pPr algn="just"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Résolution jusqu’à 1nm.</a:t>
            </a:r>
          </a:p>
          <a:p>
            <a:pPr algn="just"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fr-FR" sz="200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Visualisation de la forme, la surface volumique et la disposition des objets.</a:t>
            </a:r>
          </a:p>
        </p:txBody>
      </p:sp>
      <p:pic>
        <p:nvPicPr>
          <p:cNvPr id="15366" name="Image 12" descr="MEB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5775" y="4797425"/>
            <a:ext cx="1885950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ZoneTexte 13"/>
          <p:cNvSpPr txBox="1">
            <a:spLocks noChangeArrowheads="1"/>
          </p:cNvSpPr>
          <p:nvPr/>
        </p:nvSpPr>
        <p:spPr bwMode="auto">
          <a:xfrm>
            <a:off x="7451725" y="6259513"/>
            <a:ext cx="1512888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700" u="sng">
                <a:latin typeface="Times New Roman" pitchFamily="18" charset="0"/>
                <a:cs typeface="Times New Roman" pitchFamily="18" charset="0"/>
              </a:rPr>
              <a:t>Image de MEB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3"/>
          <p:cNvSpPr>
            <a:spLocks noGrp="1"/>
          </p:cNvSpPr>
          <p:nvPr>
            <p:ph type="title"/>
          </p:nvPr>
        </p:nvSpPr>
        <p:spPr>
          <a:xfrm>
            <a:off x="900113" y="44450"/>
            <a:ext cx="7772400" cy="868363"/>
          </a:xfrm>
        </p:spPr>
        <p:txBody>
          <a:bodyPr/>
          <a:lstStyle/>
          <a:p>
            <a:pPr algn="ctr" eaLnBrk="1" hangingPunct="1"/>
            <a:r>
              <a:rPr lang="fr-FR" b="1" smtClean="0"/>
              <a:t>Microscopie confocale</a:t>
            </a:r>
          </a:p>
        </p:txBody>
      </p:sp>
      <p:sp>
        <p:nvSpPr>
          <p:cNvPr id="3" name="Espace réservé du contenu 2"/>
          <p:cNvSpPr txBox="1">
            <a:spLocks/>
          </p:cNvSpPr>
          <p:nvPr/>
        </p:nvSpPr>
        <p:spPr>
          <a:xfrm>
            <a:off x="323850" y="1412875"/>
            <a:ext cx="8445500" cy="4708525"/>
          </a:xfrm>
          <a:prstGeom prst="rect">
            <a:avLst/>
          </a:prstGeom>
        </p:spPr>
        <p:txBody>
          <a:bodyPr/>
          <a:lstStyle/>
          <a:p>
            <a:pPr marL="651510" indent="-514350" eaLnBrk="0" hangingPunct="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endParaRPr lang="fr-FR" sz="2800" dirty="0">
              <a:latin typeface="+mn-lt"/>
              <a:cs typeface="+mn-cs"/>
            </a:endParaRPr>
          </a:p>
          <a:p>
            <a:pPr marL="651510" indent="-514350" eaLnBrk="0" hangingPunct="0">
              <a:spcBef>
                <a:spcPts val="575"/>
              </a:spcBef>
              <a:buClr>
                <a:schemeClr val="accent1"/>
              </a:buClr>
              <a:buSzPct val="85000"/>
              <a:buFont typeface="+mj-lt"/>
              <a:buAutoNum type="alphaUcPeriod"/>
              <a:defRPr/>
            </a:pP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 marL="651510" indent="-514350" eaLnBrk="0" hangingPunct="0">
              <a:spcBef>
                <a:spcPts val="575"/>
              </a:spcBef>
              <a:buClr>
                <a:schemeClr val="tx1"/>
              </a:buClr>
              <a:buSzPct val="85000"/>
              <a:buFont typeface="Wingdings" pitchFamily="2" charset="2"/>
              <a:buChar char="Ø"/>
              <a:defRPr/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Balayage photonique par un laser</a:t>
            </a:r>
          </a:p>
          <a:p>
            <a:pPr marL="651510" indent="-514350" eaLnBrk="0" hangingPunct="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 marL="651510" indent="-514350" eaLnBrk="0" hangingPunct="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 marL="651510" indent="-514350" eaLnBrk="0" hangingPunct="0">
              <a:spcBef>
                <a:spcPts val="575"/>
              </a:spcBef>
              <a:buSzPct val="85000"/>
              <a:buFont typeface="Wingdings" pitchFamily="2" charset="2"/>
              <a:buChar char="Ø"/>
              <a:defRPr/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L’image peut être observée  sur un écran, elle sera numérisée et traitée informatiquement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Espace réservé du contenu 3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1146175"/>
            <a:ext cx="3922713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1"/>
          <p:cNvSpPr>
            <a:spLocks noChangeArrowheads="1"/>
          </p:cNvSpPr>
          <p:nvPr/>
        </p:nvSpPr>
        <p:spPr bwMode="auto">
          <a:xfrm>
            <a:off x="250825" y="1630363"/>
            <a:ext cx="5076825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(1) Le rayon </a:t>
            </a:r>
            <a:r>
              <a:rPr lang="fr-FR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laser excitateur </a:t>
            </a:r>
            <a:r>
              <a:rPr lang="fr-F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pénètre dans l’échantillon point / point et ligne / ligne.</a:t>
            </a:r>
          </a:p>
          <a:p>
            <a:pPr eaLnBrk="0" hangingPunct="0"/>
            <a:endParaRPr lang="fr-FR" sz="20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fr-FR" sz="200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(2) </a:t>
            </a:r>
            <a:r>
              <a:rPr lang="fr-F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Il y a</a:t>
            </a:r>
            <a:r>
              <a:rPr lang="fr-FR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émission </a:t>
            </a:r>
            <a:r>
              <a:rPr lang="fr-F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 rayons fluorescents provenant de </a:t>
            </a:r>
            <a:r>
              <a:rPr lang="fr-FR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différents plans.</a:t>
            </a:r>
          </a:p>
          <a:p>
            <a:pPr eaLnBrk="0" hangingPunct="0"/>
            <a:endParaRPr lang="fr-FR" sz="20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fr-F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(3) Le </a:t>
            </a:r>
            <a:r>
              <a:rPr lang="fr-FR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pinhole (diaphragme) élimine </a:t>
            </a:r>
            <a:r>
              <a:rPr lang="fr-F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le </a:t>
            </a:r>
            <a:r>
              <a:rPr lang="fr-FR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signal </a:t>
            </a:r>
            <a:r>
              <a:rPr lang="fr-F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fluorescent provenant </a:t>
            </a:r>
            <a:r>
              <a:rPr lang="fr-FR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d’autres plans.</a:t>
            </a:r>
            <a:endParaRPr lang="fr-FR" sz="20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fr-F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Il y a</a:t>
            </a:r>
            <a:r>
              <a:rPr lang="fr-FR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sélection des rayons émis par un seul plan de coupe.</a:t>
            </a:r>
          </a:p>
          <a:p>
            <a:pPr eaLnBrk="0" hangingPunct="0"/>
            <a:endParaRPr lang="fr-FR" sz="20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fr-FR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(4) Système de détection par </a:t>
            </a:r>
            <a:r>
              <a:rPr lang="fr-FR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photomultiplicateurs (signal numérisé)</a:t>
            </a:r>
            <a:endParaRPr lang="fr-FR" sz="20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fr-FR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point = intensité.</a:t>
            </a:r>
            <a:endParaRPr lang="fr-FR" sz="20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fr-FR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412" name="Titre 3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723900"/>
          </a:xfrm>
        </p:spPr>
        <p:txBody>
          <a:bodyPr/>
          <a:lstStyle/>
          <a:p>
            <a:pPr algn="ctr"/>
            <a:r>
              <a:rPr lang="fr-FR" smtClean="0"/>
              <a:t>Principe</a:t>
            </a:r>
          </a:p>
        </p:txBody>
      </p:sp>
      <p:sp>
        <p:nvSpPr>
          <p:cNvPr id="17413" name="ZoneTexte 4"/>
          <p:cNvSpPr txBox="1">
            <a:spLocks noChangeArrowheads="1"/>
          </p:cNvSpPr>
          <p:nvPr/>
        </p:nvSpPr>
        <p:spPr bwMode="auto">
          <a:xfrm>
            <a:off x="5292725" y="2565400"/>
            <a:ext cx="466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/>
              <a:t>(1)</a:t>
            </a:r>
          </a:p>
        </p:txBody>
      </p:sp>
      <p:sp>
        <p:nvSpPr>
          <p:cNvPr id="17414" name="ZoneTexte 5"/>
          <p:cNvSpPr txBox="1">
            <a:spLocks noChangeArrowheads="1"/>
          </p:cNvSpPr>
          <p:nvPr/>
        </p:nvSpPr>
        <p:spPr bwMode="auto">
          <a:xfrm>
            <a:off x="7524750" y="3429000"/>
            <a:ext cx="466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0000"/>
                </a:solidFill>
              </a:rPr>
              <a:t>(2)</a:t>
            </a:r>
          </a:p>
        </p:txBody>
      </p:sp>
      <p:sp>
        <p:nvSpPr>
          <p:cNvPr id="17415" name="ZoneTexte 6"/>
          <p:cNvSpPr txBox="1">
            <a:spLocks noChangeArrowheads="1"/>
          </p:cNvSpPr>
          <p:nvPr/>
        </p:nvSpPr>
        <p:spPr bwMode="auto">
          <a:xfrm>
            <a:off x="7740650" y="1989138"/>
            <a:ext cx="466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/>
              <a:t>(3)</a:t>
            </a:r>
          </a:p>
        </p:txBody>
      </p:sp>
      <p:sp>
        <p:nvSpPr>
          <p:cNvPr id="17416" name="ZoneTexte 7"/>
          <p:cNvSpPr txBox="1">
            <a:spLocks noChangeArrowheads="1"/>
          </p:cNvSpPr>
          <p:nvPr/>
        </p:nvSpPr>
        <p:spPr bwMode="auto">
          <a:xfrm>
            <a:off x="8027988" y="1196975"/>
            <a:ext cx="466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/>
              <a:t>(4)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>
          <a:xfrm>
            <a:off x="755650" y="188913"/>
            <a:ext cx="7772400" cy="868362"/>
          </a:xfrm>
        </p:spPr>
        <p:txBody>
          <a:bodyPr/>
          <a:lstStyle/>
          <a:p>
            <a:pPr algn="ctr"/>
            <a:r>
              <a:rPr lang="fr-FR" smtClean="0"/>
              <a:t>Caractéristiques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914400" y="1700213"/>
            <a:ext cx="7772400" cy="4319587"/>
          </a:xfrm>
        </p:spPr>
        <p:txBody>
          <a:bodyPr/>
          <a:lstStyle/>
          <a:p>
            <a:pPr>
              <a:defRPr/>
            </a:pP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Pas de traitements particuliers des échantillons ≠ MEB</a:t>
            </a:r>
          </a:p>
          <a:p>
            <a:pPr>
              <a:defRPr/>
            </a:pPr>
            <a:endParaRPr lang="fr-FR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Obtention de « coupes optiques » pour une construction 3D.</a:t>
            </a:r>
          </a:p>
          <a:p>
            <a:pPr>
              <a:defRPr/>
            </a:pPr>
            <a:endParaRPr lang="fr-FR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  <a:defRPr/>
            </a:pP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Image de haute résolution jusqu’à 1024*1024 pixels (balayage lent, nécessite de la mémoire) </a:t>
            </a:r>
          </a:p>
          <a:p>
            <a:pPr marL="1096962" lvl="4" indent="-273050">
              <a:spcBef>
                <a:spcPts val="575"/>
              </a:spcBef>
              <a:buClr>
                <a:schemeClr val="accent1"/>
              </a:buClr>
              <a:defRPr/>
            </a:pP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Équilibre entre rapidité de balayage et résolution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  <a:defRPr/>
            </a:pPr>
            <a:endParaRPr lang="fr-FR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  <a:defRPr/>
            </a:pP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Numérisation, filtrage (déconvolution),détection ,visualisation</a:t>
            </a:r>
          </a:p>
          <a:p>
            <a:pPr marL="1096962" lvl="4" indent="-273050">
              <a:spcBef>
                <a:spcPts val="575"/>
              </a:spcBef>
              <a:buClr>
                <a:schemeClr val="accent1"/>
              </a:buClr>
              <a:defRPr/>
            </a:pP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Déconvolution : élimination du bruit de fond</a:t>
            </a:r>
          </a:p>
          <a:p>
            <a:pPr>
              <a:defRPr/>
            </a:pPr>
            <a:endParaRPr lang="fr-FR" dirty="0" smtClean="0"/>
          </a:p>
          <a:p>
            <a:pPr>
              <a:defRPr/>
            </a:pPr>
            <a:endParaRPr lang="fr-FR" dirty="0" smtClean="0"/>
          </a:p>
          <a:p>
            <a:pPr>
              <a:defRPr/>
            </a:pPr>
            <a:endParaRPr lang="fr-FR" dirty="0" smtClean="0"/>
          </a:p>
          <a:p>
            <a:pPr lvl="1">
              <a:buFont typeface="Wingdings 2" pitchFamily="18" charset="2"/>
              <a:buNone/>
              <a:defRPr/>
            </a:pPr>
            <a:endParaRPr lang="fr-FR" dirty="0" smtClean="0"/>
          </a:p>
          <a:p>
            <a:pPr lvl="1">
              <a:buFont typeface="Wingdings 2" pitchFamily="18" charset="2"/>
              <a:buNone/>
              <a:defRPr/>
            </a:pPr>
            <a:endParaRPr lang="fr-FR" dirty="0" smtClean="0"/>
          </a:p>
          <a:p>
            <a:pPr lvl="1">
              <a:buFont typeface="Wingdings 2" pitchFamily="18" charset="2"/>
              <a:buNone/>
              <a:defRPr/>
            </a:pPr>
            <a:endParaRPr lang="fr-FR" dirty="0" smtClean="0"/>
          </a:p>
          <a:p>
            <a:pPr lvl="1">
              <a:buFont typeface="Wingdings 2" pitchFamily="18" charset="2"/>
              <a:buNone/>
              <a:defRPr/>
            </a:pPr>
            <a:endParaRPr lang="fr-FR" dirty="0" smtClean="0"/>
          </a:p>
          <a:p>
            <a:pPr lvl="1">
              <a:buFont typeface="Wingdings" pitchFamily="2" charset="2"/>
              <a:buChar char="Ø"/>
              <a:defRPr/>
            </a:pPr>
            <a:endParaRPr lang="fr-FR" dirty="0" smtClean="0"/>
          </a:p>
          <a:p>
            <a:pPr lvl="1">
              <a:buFont typeface="Wingdings 2" pitchFamily="18" charset="2"/>
              <a:buNone/>
              <a:defRPr/>
            </a:pPr>
            <a:endParaRPr lang="fr-FR" dirty="0" smtClean="0"/>
          </a:p>
          <a:p>
            <a:pPr lvl="1">
              <a:buFont typeface="Wingdings 2" pitchFamily="18" charset="2"/>
              <a:buNone/>
              <a:defRPr/>
            </a:pPr>
            <a:endParaRPr lang="fr-FR" dirty="0" smtClean="0"/>
          </a:p>
          <a:p>
            <a:pPr lvl="1">
              <a:buFont typeface="Wingdings 2" pitchFamily="18" charset="2"/>
              <a:buNone/>
              <a:defRPr/>
            </a:pPr>
            <a:endParaRPr lang="fr-FR" dirty="0" smtClean="0"/>
          </a:p>
          <a:p>
            <a:pPr lvl="1">
              <a:buFont typeface="Wingdings 2" pitchFamily="18" charset="2"/>
              <a:buNone/>
              <a:defRPr/>
            </a:pP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>
          <a:xfrm>
            <a:off x="914400" y="188913"/>
            <a:ext cx="7772400" cy="796925"/>
          </a:xfrm>
        </p:spPr>
        <p:txBody>
          <a:bodyPr/>
          <a:lstStyle/>
          <a:p>
            <a:pPr algn="ctr"/>
            <a:r>
              <a:rPr lang="fr-FR" smtClean="0"/>
              <a:t>Domaines d’utilisation et limites</a:t>
            </a:r>
          </a:p>
        </p:txBody>
      </p:sp>
      <p:sp>
        <p:nvSpPr>
          <p:cNvPr id="19459" name="Espace réservé du contenu 2"/>
          <p:cNvSpPr>
            <a:spLocks noGrp="1"/>
          </p:cNvSpPr>
          <p:nvPr>
            <p:ph sz="quarter" idx="1"/>
          </p:nvPr>
        </p:nvSpPr>
        <p:spPr>
          <a:xfrm>
            <a:off x="900113" y="1341438"/>
            <a:ext cx="7772400" cy="4824412"/>
          </a:xfrm>
        </p:spPr>
        <p:txBody>
          <a:bodyPr/>
          <a:lstStyle/>
          <a:p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Observation de surfaces cellulaires</a:t>
            </a:r>
          </a:p>
          <a:p>
            <a:endParaRPr lang="fr-FR" sz="2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Possibilité de plusieurs marquages fluorescents</a:t>
            </a:r>
          </a:p>
          <a:p>
            <a:endParaRPr lang="fr-FR" sz="2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Observation  de coupes épaisses de tissus</a:t>
            </a:r>
          </a:p>
          <a:p>
            <a:endParaRPr lang="fr-FR" sz="2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Des molécules excitées peuvent émettre des radicaux libres toxiques </a:t>
            </a:r>
          </a:p>
          <a:p>
            <a:pPr lvl="4"/>
            <a:r>
              <a:rPr lang="fr-FR" smtClean="0">
                <a:latin typeface="Times New Roman" pitchFamily="18" charset="0"/>
                <a:cs typeface="Times New Roman" pitchFamily="18" charset="0"/>
              </a:rPr>
              <a:t>concerne les fortes intensités lumineuses et les faibles longueurs d’onde (UV).</a:t>
            </a:r>
          </a:p>
          <a:p>
            <a:pPr lvl="4"/>
            <a:endParaRPr lang="fr-FR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Fluorochromes sont excités par des longueurs d’ondes dans le visible :</a:t>
            </a:r>
          </a:p>
          <a:p>
            <a:pPr lvl="4"/>
            <a:r>
              <a:rPr lang="fr-FR" smtClean="0">
                <a:latin typeface="Times New Roman" pitchFamily="18" charset="0"/>
                <a:cs typeface="Times New Roman" pitchFamily="18" charset="0"/>
              </a:rPr>
              <a:t>cette lumière est rapidement arrêtée par les tissus</a:t>
            </a:r>
          </a:p>
          <a:p>
            <a:pPr lvl="4"/>
            <a:r>
              <a:rPr lang="fr-FR" smtClean="0">
                <a:latin typeface="Times New Roman" pitchFamily="18" charset="0"/>
                <a:cs typeface="Times New Roman" pitchFamily="18" charset="0"/>
              </a:rPr>
              <a:t>limite la profondeur d’analyse à 10µm.</a:t>
            </a:r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fr-FR" dirty="0" smtClean="0"/>
              <a:t>Quelques avancées :</a:t>
            </a:r>
            <a:br>
              <a:rPr lang="fr-FR" dirty="0" smtClean="0"/>
            </a:br>
            <a:r>
              <a:rPr lang="fr-FR" b="1" dirty="0" smtClean="0"/>
              <a:t>microscopie bi ou </a:t>
            </a:r>
            <a:r>
              <a:rPr lang="fr-FR" b="1" dirty="0" err="1" smtClean="0"/>
              <a:t>multiphotonique</a:t>
            </a:r>
            <a:endParaRPr lang="fr-FR" b="1" dirty="0"/>
          </a:p>
        </p:txBody>
      </p:sp>
      <p:sp>
        <p:nvSpPr>
          <p:cNvPr id="20483" name="ZoneTexte 5"/>
          <p:cNvSpPr txBox="1">
            <a:spLocks noChangeArrowheads="1"/>
          </p:cNvSpPr>
          <p:nvPr/>
        </p:nvSpPr>
        <p:spPr bwMode="auto">
          <a:xfrm>
            <a:off x="179388" y="5229225"/>
            <a:ext cx="44640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700" u="sng">
                <a:latin typeface="Times New Roman" pitchFamily="18" charset="0"/>
                <a:cs typeface="Times New Roman" pitchFamily="18" charset="0"/>
              </a:rPr>
              <a:t>Schéma représentant l’excitation de la molécule fluorescente avec un ou deux photons.</a:t>
            </a:r>
          </a:p>
        </p:txBody>
      </p:sp>
      <p:sp>
        <p:nvSpPr>
          <p:cNvPr id="20484" name="ZoneTexte 6"/>
          <p:cNvSpPr txBox="1">
            <a:spLocks noChangeArrowheads="1"/>
          </p:cNvSpPr>
          <p:nvPr/>
        </p:nvSpPr>
        <p:spPr bwMode="auto">
          <a:xfrm>
            <a:off x="4859338" y="2205038"/>
            <a:ext cx="410527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Coopération des photons</a:t>
            </a:r>
          </a:p>
          <a:p>
            <a:endParaRPr lang="fr-FR" sz="200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Pulses de lumière courts et intenses, à de fortes longueurs d’ondes.</a:t>
            </a:r>
          </a:p>
          <a:p>
            <a:pPr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fr-FR" sz="200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Visualisation en 3D des cellules à l’intérieur même des tissus.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5" name="Image 7" descr="mpprin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1773238"/>
            <a:ext cx="30607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4"/>
          <p:cNvSpPr>
            <a:spLocks noGrp="1"/>
          </p:cNvSpPr>
          <p:nvPr>
            <p:ph type="title"/>
          </p:nvPr>
        </p:nvSpPr>
        <p:spPr>
          <a:xfrm>
            <a:off x="914400" y="260350"/>
            <a:ext cx="7772400" cy="796925"/>
          </a:xfrm>
        </p:spPr>
        <p:txBody>
          <a:bodyPr/>
          <a:lstStyle/>
          <a:p>
            <a:pPr algn="ctr"/>
            <a:r>
              <a:rPr lang="fr-FR" smtClean="0"/>
              <a:t>Avantages</a:t>
            </a:r>
          </a:p>
        </p:txBody>
      </p:sp>
      <p:pic>
        <p:nvPicPr>
          <p:cNvPr id="21507" name="Espace réservé du contenu 3" descr="multiphoton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5063" y="1412875"/>
            <a:ext cx="4398962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ZoneTexte 5"/>
          <p:cNvSpPr txBox="1">
            <a:spLocks noChangeArrowheads="1"/>
          </p:cNvSpPr>
          <p:nvPr/>
        </p:nvSpPr>
        <p:spPr bwMode="auto">
          <a:xfrm>
            <a:off x="1619250" y="3429000"/>
            <a:ext cx="6553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u="sng">
                <a:latin typeface="Times New Roman" pitchFamily="18" charset="0"/>
                <a:cs typeface="Times New Roman" pitchFamily="18" charset="0"/>
              </a:rPr>
              <a:t>Schéma </a:t>
            </a:r>
            <a:r>
              <a:rPr lang="fr-FR" sz="1700" u="sng">
                <a:latin typeface="Times New Roman" pitchFamily="18" charset="0"/>
                <a:cs typeface="Times New Roman" pitchFamily="18" charset="0"/>
              </a:rPr>
              <a:t>représentant</a:t>
            </a:r>
            <a:r>
              <a:rPr lang="fr-FR" u="sng">
                <a:latin typeface="Times New Roman" pitchFamily="18" charset="0"/>
                <a:cs typeface="Times New Roman" pitchFamily="18" charset="0"/>
              </a:rPr>
              <a:t> les avantages de la microscopie bi-photonique.</a:t>
            </a:r>
          </a:p>
        </p:txBody>
      </p:sp>
      <p:sp>
        <p:nvSpPr>
          <p:cNvPr id="21509" name="ZoneTexte 6"/>
          <p:cNvSpPr txBox="1">
            <a:spLocks noChangeArrowheads="1"/>
          </p:cNvSpPr>
          <p:nvPr/>
        </p:nvSpPr>
        <p:spPr bwMode="auto">
          <a:xfrm>
            <a:off x="684213" y="4221163"/>
            <a:ext cx="7920037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Excitation seulement au point de focalisation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définition de l’image améliorée </a:t>
            </a:r>
          </a:p>
          <a:p>
            <a:pPr algn="just"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algn="just"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Excitation à de grandes longueurs d’ondes  profondeur améliorée, jusqu’à 0,5mm. 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fr-FR" b="1" dirty="0" smtClean="0"/>
              <a:t>Microscopie STED </a:t>
            </a:r>
            <a:r>
              <a:rPr lang="fr-FR" dirty="0" smtClean="0"/>
              <a:t>(</a:t>
            </a:r>
            <a:r>
              <a:rPr lang="fr-FR" dirty="0" err="1" smtClean="0"/>
              <a:t>Stimulated</a:t>
            </a:r>
            <a:r>
              <a:rPr lang="fr-FR" dirty="0" smtClean="0"/>
              <a:t>-Emission-</a:t>
            </a:r>
            <a:r>
              <a:rPr lang="fr-FR" dirty="0" err="1" smtClean="0"/>
              <a:t>Depletion</a:t>
            </a:r>
            <a:r>
              <a:rPr lang="fr-FR" dirty="0" smtClean="0"/>
              <a:t>)</a:t>
            </a:r>
            <a:endParaRPr lang="fr-FR" dirty="0"/>
          </a:p>
        </p:txBody>
      </p:sp>
      <p:pic>
        <p:nvPicPr>
          <p:cNvPr id="22531" name="Image 2" descr="STED_Mikroskop_PSF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2636838"/>
            <a:ext cx="4751387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ZoneTexte 5"/>
          <p:cNvSpPr txBox="1">
            <a:spLocks noChangeArrowheads="1"/>
          </p:cNvSpPr>
          <p:nvPr/>
        </p:nvSpPr>
        <p:spPr bwMode="auto">
          <a:xfrm>
            <a:off x="4140200" y="4149725"/>
            <a:ext cx="49688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700" u="sng">
                <a:latin typeface="Times New Roman" pitchFamily="18" charset="0"/>
                <a:cs typeface="Times New Roman" pitchFamily="18" charset="0"/>
              </a:rPr>
              <a:t>Schéma du principe de la microscopie STED :  faisceau d'excitation (à gauche), de désexcitation (au centre) et la fluorescence résultante (à droite).</a:t>
            </a:r>
          </a:p>
        </p:txBody>
      </p:sp>
      <p:sp>
        <p:nvSpPr>
          <p:cNvPr id="22533" name="ZoneTexte 6"/>
          <p:cNvSpPr txBox="1">
            <a:spLocks noChangeArrowheads="1"/>
          </p:cNvSpPr>
          <p:nvPr/>
        </p:nvSpPr>
        <p:spPr bwMode="auto">
          <a:xfrm>
            <a:off x="179388" y="1938338"/>
            <a:ext cx="4392612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Microscopie de fluorescence à balayage</a:t>
            </a:r>
          </a:p>
          <a:p>
            <a:pPr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2 lasers impulsionnels synchronisés :</a:t>
            </a:r>
          </a:p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      - Faisceau d’excitation </a:t>
            </a:r>
          </a:p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      - Impulsion de déplétion (IR)</a:t>
            </a:r>
          </a:p>
          <a:p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Faisceau en anneau</a:t>
            </a:r>
          </a:p>
          <a:p>
            <a:pPr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fr-FR" sz="2000">
                <a:latin typeface="Times New Roman" pitchFamily="18" charset="0"/>
                <a:cs typeface="Times New Roman" pitchFamily="18" charset="0"/>
              </a:rPr>
              <a:t> Résolution de 35nm </a:t>
            </a:r>
          </a:p>
          <a:p>
            <a:pPr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La zone permettant l’émission en fluorescence est fortement réduite.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fr-FR" dirty="0" smtClean="0"/>
              <a:t>Comparaison entre les différentes avancées :</a:t>
            </a:r>
            <a:endParaRPr lang="fr-FR" dirty="0"/>
          </a:p>
        </p:txBody>
      </p:sp>
      <p:sp>
        <p:nvSpPr>
          <p:cNvPr id="23555" name="ZoneTexte 3"/>
          <p:cNvSpPr txBox="1">
            <a:spLocks noChangeArrowheads="1"/>
          </p:cNvSpPr>
          <p:nvPr/>
        </p:nvSpPr>
        <p:spPr bwMode="auto">
          <a:xfrm>
            <a:off x="971550" y="5014913"/>
            <a:ext cx="27368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700" u="sng">
                <a:latin typeface="Times New Roman" pitchFamily="18" charset="0"/>
                <a:cs typeface="Times New Roman" pitchFamily="18" charset="0"/>
              </a:rPr>
              <a:t>Observation en  microscopie multi-photonique</a:t>
            </a:r>
          </a:p>
        </p:txBody>
      </p:sp>
      <p:sp>
        <p:nvSpPr>
          <p:cNvPr id="23556" name="ZoneTexte 5"/>
          <p:cNvSpPr txBox="1">
            <a:spLocks noChangeArrowheads="1"/>
          </p:cNvSpPr>
          <p:nvPr/>
        </p:nvSpPr>
        <p:spPr bwMode="auto">
          <a:xfrm>
            <a:off x="3779838" y="5019675"/>
            <a:ext cx="2087562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700" u="sng">
                <a:latin typeface="Times New Roman" pitchFamily="18" charset="0"/>
                <a:cs typeface="Times New Roman" pitchFamily="18" charset="0"/>
              </a:rPr>
              <a:t>Observation en MC</a:t>
            </a:r>
          </a:p>
        </p:txBody>
      </p:sp>
      <p:grpSp>
        <p:nvGrpSpPr>
          <p:cNvPr id="23557" name="Groupe 7"/>
          <p:cNvGrpSpPr>
            <a:grpSpLocks/>
          </p:cNvGrpSpPr>
          <p:nvPr/>
        </p:nvGrpSpPr>
        <p:grpSpPr bwMode="auto">
          <a:xfrm>
            <a:off x="971550" y="2060575"/>
            <a:ext cx="7189788" cy="2967038"/>
            <a:chOff x="1043608" y="2492896"/>
            <a:chExt cx="6745188" cy="2390775"/>
          </a:xfrm>
        </p:grpSpPr>
        <p:pic>
          <p:nvPicPr>
            <p:cNvPr id="23559" name="Image 2" descr="Multiphoton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3608" y="2492896"/>
              <a:ext cx="2439632" cy="2376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56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35896" y="2492896"/>
              <a:ext cx="4152900" cy="239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558" name="ZoneTexte 8"/>
          <p:cNvSpPr txBox="1">
            <a:spLocks noChangeArrowheads="1"/>
          </p:cNvSpPr>
          <p:nvPr/>
        </p:nvSpPr>
        <p:spPr bwMode="auto">
          <a:xfrm>
            <a:off x="6011863" y="5013325"/>
            <a:ext cx="1944687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700" u="sng">
                <a:latin typeface="Times New Roman" pitchFamily="18" charset="0"/>
                <a:cs typeface="Times New Roman" pitchFamily="18" charset="0"/>
              </a:rPr>
              <a:t>Observation en microscopie STED</a:t>
            </a:r>
            <a:endParaRPr lang="fr-FR" sz="17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>
          <a:xfrm>
            <a:off x="914400" y="188913"/>
            <a:ext cx="7772400" cy="796925"/>
          </a:xfrm>
        </p:spPr>
        <p:txBody>
          <a:bodyPr/>
          <a:lstStyle/>
          <a:p>
            <a:pPr algn="ctr"/>
            <a:r>
              <a:rPr lang="fr-FR" smtClean="0"/>
              <a:t>Microscopies futures :</a:t>
            </a:r>
          </a:p>
        </p:txBody>
      </p:sp>
      <p:sp>
        <p:nvSpPr>
          <p:cNvPr id="24579" name="ZoneTexte 2"/>
          <p:cNvSpPr txBox="1">
            <a:spLocks noChangeArrowheads="1"/>
          </p:cNvSpPr>
          <p:nvPr/>
        </p:nvSpPr>
        <p:spPr bwMode="auto">
          <a:xfrm>
            <a:off x="684213" y="1484313"/>
            <a:ext cx="7848600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fr-FR" sz="2000" u="sng">
                <a:latin typeface="Times New Roman" pitchFamily="18" charset="0"/>
                <a:cs typeface="Times New Roman" pitchFamily="18" charset="0"/>
              </a:rPr>
              <a:t>Utilisation de la résonnance magnétique nucléaire (RMN) : </a:t>
            </a:r>
          </a:p>
          <a:p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Observation :	- Topographie de surface</a:t>
            </a:r>
          </a:p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		- Nature des molécules. </a:t>
            </a:r>
          </a:p>
          <a:p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Technique prometteuse : identification individuelle des électrons par leur </a:t>
            </a:r>
          </a:p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		          nombre de spin.</a:t>
            </a:r>
          </a:p>
          <a:p>
            <a:endParaRPr lang="fr-FR"/>
          </a:p>
        </p:txBody>
      </p:sp>
      <p:pic>
        <p:nvPicPr>
          <p:cNvPr id="24580" name="Image 3" descr="point-d-interrogation-illustration_14889_w3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25" y="4076700"/>
            <a:ext cx="1760538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fab\Desktop\ME\bunch-of-neurones-11dba53-1c4477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275" y="0"/>
            <a:ext cx="918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ZoneTexte 3"/>
          <p:cNvSpPr txBox="1">
            <a:spLocks noChangeArrowheads="1"/>
          </p:cNvSpPr>
          <p:nvPr/>
        </p:nvSpPr>
        <p:spPr bwMode="auto">
          <a:xfrm rot="562242">
            <a:off x="1112838" y="1565275"/>
            <a:ext cx="7291387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4400" b="1">
                <a:solidFill>
                  <a:schemeClr val="bg1"/>
                </a:solidFill>
                <a:latin typeface="Comic Sans MS" pitchFamily="66" charset="0"/>
              </a:rPr>
              <a:t>Merci de votre attention.</a:t>
            </a:r>
          </a:p>
          <a:p>
            <a:pPr algn="ctr"/>
            <a:r>
              <a:rPr lang="fr-FR" sz="4400" b="1">
                <a:solidFill>
                  <a:schemeClr val="bg1"/>
                </a:solidFill>
                <a:latin typeface="Comic Sans MS" pitchFamily="66" charset="0"/>
              </a:rPr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itaux">
  <a:themeElements>
    <a:clrScheme name="Capitaux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ux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602</TotalTime>
  <Words>730</Words>
  <Application>Microsoft Office PowerPoint</Application>
  <PresentationFormat>Affichage à l'écran (4:3)</PresentationFormat>
  <Paragraphs>167</Paragraphs>
  <Slides>20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Capitaux</vt:lpstr>
      <vt:lpstr>Diapositive 1</vt:lpstr>
      <vt:lpstr>Introduction</vt:lpstr>
      <vt:lpstr>Microscopie électronique à transmission (MET)</vt:lpstr>
      <vt:lpstr>Principe</vt:lpstr>
      <vt:lpstr>Composition</vt:lpstr>
      <vt:lpstr>Composition</vt:lpstr>
      <vt:lpstr>Caractéristiques</vt:lpstr>
      <vt:lpstr>Préparation des échantillons</vt:lpstr>
      <vt:lpstr>Observations</vt:lpstr>
      <vt:lpstr>Microscopie électronique à balayage (MEB)</vt:lpstr>
      <vt:lpstr>Microscopie confocale</vt:lpstr>
      <vt:lpstr>Principe</vt:lpstr>
      <vt:lpstr>Caractéristiques</vt:lpstr>
      <vt:lpstr>Domaines d’utilisation et limites</vt:lpstr>
      <vt:lpstr>Quelques avancées : microscopie bi ou multiphotonique</vt:lpstr>
      <vt:lpstr>Avantages</vt:lpstr>
      <vt:lpstr>Microscopie STED (Stimulated-Emission-Depletion)</vt:lpstr>
      <vt:lpstr>Comparaison entre les différentes avancées :</vt:lpstr>
      <vt:lpstr>Microscopies futures :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fab</dc:creator>
  <cp:lastModifiedBy>Benoit</cp:lastModifiedBy>
  <cp:revision>68</cp:revision>
  <dcterms:created xsi:type="dcterms:W3CDTF">2010-10-09T11:13:19Z</dcterms:created>
  <dcterms:modified xsi:type="dcterms:W3CDTF">2010-10-21T15:24:19Z</dcterms:modified>
</cp:coreProperties>
</file>