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5" r:id="rId4"/>
    <p:sldId id="258" r:id="rId5"/>
    <p:sldId id="259" r:id="rId6"/>
    <p:sldId id="266" r:id="rId7"/>
    <p:sldId id="267" r:id="rId8"/>
    <p:sldId id="268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8B39"/>
    <a:srgbClr val="008A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1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8F56A-B7AD-46BB-B619-3EDDD93169E5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91F2F-4653-4286-A757-AE54A5CB21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555776" y="2132856"/>
            <a:ext cx="6172200" cy="1894362"/>
          </a:xfrm>
        </p:spPr>
        <p:txBody>
          <a:bodyPr>
            <a:normAutofit/>
          </a:bodyPr>
          <a:lstStyle/>
          <a:p>
            <a:r>
              <a:rPr lang="fr-FR" sz="6000" b="1" dirty="0" smtClean="0">
                <a:latin typeface="Aparajita" pitchFamily="34" charset="0"/>
                <a:cs typeface="Aparajita" pitchFamily="34" charset="0"/>
              </a:rPr>
              <a:t>L’HYPOTHALAMUS</a:t>
            </a:r>
            <a:endParaRPr lang="fr-FR" sz="5400" b="1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83768" y="4869160"/>
            <a:ext cx="6400800" cy="1752600"/>
          </a:xfrm>
        </p:spPr>
        <p:txBody>
          <a:bodyPr>
            <a:normAutofit fontScale="92500" lnSpcReduction="20000"/>
          </a:bodyPr>
          <a:lstStyle/>
          <a:p>
            <a:pPr algn="r"/>
            <a:endParaRPr lang="fr-FR" dirty="0" smtClean="0"/>
          </a:p>
          <a:p>
            <a:pPr algn="r"/>
            <a:r>
              <a:rPr lang="fr-FR" dirty="0" smtClean="0"/>
              <a:t>Laurie Robin</a:t>
            </a:r>
          </a:p>
          <a:p>
            <a:pPr algn="r"/>
            <a:r>
              <a:rPr lang="fr-FR" dirty="0" smtClean="0"/>
              <a:t>Pauline Sarrazin</a:t>
            </a:r>
          </a:p>
          <a:p>
            <a:pPr algn="r"/>
            <a:r>
              <a:rPr lang="fr-FR" sz="1600" dirty="0" smtClean="0"/>
              <a:t>Master 1 Neurosciences et </a:t>
            </a:r>
            <a:r>
              <a:rPr lang="fr-FR" sz="1600" dirty="0" err="1" smtClean="0"/>
              <a:t>Neuropsychopharmacologie</a:t>
            </a:r>
            <a:r>
              <a:rPr lang="fr-FR" sz="1600" dirty="0" smtClean="0"/>
              <a:t>, </a:t>
            </a:r>
            <a:r>
              <a:rPr lang="fr-FR" sz="1600" dirty="0" err="1" smtClean="0"/>
              <a:t>Universté</a:t>
            </a:r>
            <a:r>
              <a:rPr lang="fr-FR" sz="1600" dirty="0" smtClean="0"/>
              <a:t> Bordeaux 2</a:t>
            </a:r>
            <a:endParaRPr lang="fr-FR" sz="1600" dirty="0"/>
          </a:p>
        </p:txBody>
      </p:sp>
      <p:pic>
        <p:nvPicPr>
          <p:cNvPr id="10242" name="Picture 2" descr="http://www.math.u-bordeaux1.fr/ED/ecole_doctorale/img/bdx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4304" cy="1974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fr-FR" sz="4800" dirty="0" smtClean="0">
                <a:latin typeface="Aparajita"/>
                <a:cs typeface="Aparajita" pitchFamily="34" charset="0"/>
              </a:rPr>
              <a:t>INTRODUCTION</a:t>
            </a:r>
            <a:endParaRPr lang="fr-FR" sz="4800" dirty="0">
              <a:latin typeface="Aparajita"/>
              <a:cs typeface="Aparajita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39552" y="2060848"/>
            <a:ext cx="70567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Aparajita" pitchFamily="34" charset="0"/>
                <a:cs typeface="Aparajita" pitchFamily="34" charset="0"/>
              </a:rPr>
              <a:t>Rôle principal de l’Hypothalamus:</a:t>
            </a:r>
          </a:p>
          <a:p>
            <a:endParaRPr lang="fr-FR" sz="44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r>
              <a:rPr lang="fr-FR" sz="4400" dirty="0" smtClean="0">
                <a:latin typeface="Aparajita" pitchFamily="34" charset="0"/>
                <a:cs typeface="Aparajita" pitchFamily="34" charset="0"/>
              </a:rPr>
              <a:t>Maintien de l’</a:t>
            </a:r>
            <a:r>
              <a:rPr lang="fr-FR" sz="4400" b="1" dirty="0" smtClean="0">
                <a:solidFill>
                  <a:srgbClr val="FF0000"/>
                </a:solidFill>
                <a:latin typeface="Aparajita" pitchFamily="34" charset="0"/>
                <a:cs typeface="Aparajita" pitchFamily="34" charset="0"/>
              </a:rPr>
              <a:t>Homéostasie</a:t>
            </a:r>
            <a:endParaRPr lang="fr-FR" sz="4400" b="1" dirty="0">
              <a:solidFill>
                <a:srgbClr val="FF0000"/>
              </a:solidFill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parajita" pitchFamily="34" charset="0"/>
                <a:ea typeface="+mj-ea"/>
                <a:cs typeface="Aparajita" pitchFamily="34" charset="0"/>
              </a:rPr>
              <a:t>LOCALISATION</a:t>
            </a:r>
            <a:endParaRPr kumimoji="0" lang="fr-FR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arajita" pitchFamily="34" charset="0"/>
              <a:ea typeface="+mj-ea"/>
              <a:cs typeface="Aparajita" pitchFamily="34" charset="0"/>
            </a:endParaRPr>
          </a:p>
        </p:txBody>
      </p:sp>
      <p:pic>
        <p:nvPicPr>
          <p:cNvPr id="4" name="Image 3" descr="Encephale(sag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7660495" cy="509311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259632" y="458112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403648" y="4653136"/>
            <a:ext cx="1152128" cy="1846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600" dirty="0"/>
          </a:p>
        </p:txBody>
      </p:sp>
      <p:sp>
        <p:nvSpPr>
          <p:cNvPr id="7" name="ZoneTexte 6"/>
          <p:cNvSpPr txBox="1"/>
          <p:nvPr/>
        </p:nvSpPr>
        <p:spPr>
          <a:xfrm>
            <a:off x="683568" y="4509120"/>
            <a:ext cx="2123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B050"/>
                </a:solidFill>
              </a:rPr>
              <a:t>Hypothalamus</a:t>
            </a:r>
            <a:endParaRPr lang="fr-FR" b="1" dirty="0">
              <a:solidFill>
                <a:srgbClr val="00B05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300192" y="1700808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95536" y="4149080"/>
            <a:ext cx="100811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323528" y="5733256"/>
            <a:ext cx="108012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fr-FR" dirty="0" smtClean="0">
                <a:latin typeface="Aparajita" pitchFamily="34" charset="0"/>
                <a:cs typeface="Aparajita" pitchFamily="34" charset="0"/>
              </a:rPr>
              <a:t>LOCALISATION</a:t>
            </a:r>
            <a:endParaRPr lang="fr-FR" dirty="0"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26" name="Image 25" descr="hyp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268760"/>
            <a:ext cx="8415378" cy="5589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24936" cy="69371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fr-FR" sz="4800" dirty="0" smtClean="0">
                <a:latin typeface="Aparajita" pitchFamily="34" charset="0"/>
                <a:cs typeface="Aparajita" pitchFamily="34" charset="0"/>
              </a:rPr>
              <a:t>ORGANISATION INTRINSEQUE</a:t>
            </a:r>
            <a:endParaRPr lang="fr-FR" sz="4800" dirty="0"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3" name="Picture 2" descr="C:\Documents and Settings\Pauline\Bureau\hypothalamus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908720"/>
            <a:ext cx="3986844" cy="594928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2105769" cy="4434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 contourW="44450"/>
        </p:spPr>
      </p:pic>
      <p:sp>
        <p:nvSpPr>
          <p:cNvPr id="55" name="ZoneTexte 54"/>
          <p:cNvSpPr txBox="1"/>
          <p:nvPr/>
        </p:nvSpPr>
        <p:spPr>
          <a:xfrm>
            <a:off x="683568" y="1196752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Région antérieure</a:t>
            </a:r>
            <a:endParaRPr lang="fr-FR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119" name="Groupe 118"/>
          <p:cNvGrpSpPr/>
          <p:nvPr/>
        </p:nvGrpSpPr>
        <p:grpSpPr>
          <a:xfrm>
            <a:off x="0" y="2132856"/>
            <a:ext cx="3923928" cy="369332"/>
            <a:chOff x="0" y="2492896"/>
            <a:chExt cx="3923928" cy="369332"/>
          </a:xfrm>
        </p:grpSpPr>
        <p:cxnSp>
          <p:nvCxnSpPr>
            <p:cNvPr id="72" name="Connecteur droit avec flèche 71"/>
            <p:cNvCxnSpPr/>
            <p:nvPr/>
          </p:nvCxnSpPr>
          <p:spPr>
            <a:xfrm>
              <a:off x="2411760" y="2708920"/>
              <a:ext cx="1512168" cy="1588"/>
            </a:xfrm>
            <a:prstGeom prst="straightConnector1">
              <a:avLst/>
            </a:prstGeom>
            <a:ln>
              <a:headEnd type="none" w="med" len="sm"/>
              <a:tailEnd type="arrow" w="med" len="sm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87" name="ZoneTexte 86"/>
            <p:cNvSpPr txBox="1"/>
            <p:nvPr/>
          </p:nvSpPr>
          <p:spPr>
            <a:xfrm>
              <a:off x="0" y="2492896"/>
              <a:ext cx="2430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tx2"/>
                  </a:solidFill>
                </a:rPr>
                <a:t>Noyau </a:t>
              </a:r>
              <a:r>
                <a:rPr lang="fr-FR" dirty="0" err="1" smtClean="0">
                  <a:solidFill>
                    <a:schemeClr val="tx2"/>
                  </a:solidFill>
                </a:rPr>
                <a:t>paraventriculaire</a:t>
              </a:r>
              <a:endParaRPr lang="fr-FR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118" name="Groupe 117"/>
          <p:cNvGrpSpPr/>
          <p:nvPr/>
        </p:nvGrpSpPr>
        <p:grpSpPr>
          <a:xfrm>
            <a:off x="0" y="3140968"/>
            <a:ext cx="3563888" cy="1200329"/>
            <a:chOff x="0" y="3140968"/>
            <a:chExt cx="3563888" cy="1200329"/>
          </a:xfrm>
        </p:grpSpPr>
        <p:cxnSp>
          <p:nvCxnSpPr>
            <p:cNvPr id="74" name="Connecteur droit 73"/>
            <p:cNvCxnSpPr/>
            <p:nvPr/>
          </p:nvCxnSpPr>
          <p:spPr>
            <a:xfrm rot="16200000" flipV="1">
              <a:off x="1043608" y="3789040"/>
              <a:ext cx="576064" cy="144016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13" name="Groupe 112"/>
            <p:cNvGrpSpPr/>
            <p:nvPr/>
          </p:nvGrpSpPr>
          <p:grpSpPr>
            <a:xfrm>
              <a:off x="0" y="3140968"/>
              <a:ext cx="3563888" cy="1200329"/>
              <a:chOff x="0" y="3140968"/>
              <a:chExt cx="3563888" cy="1200329"/>
            </a:xfrm>
          </p:grpSpPr>
          <p:cxnSp>
            <p:nvCxnSpPr>
              <p:cNvPr id="70" name="Connecteur droit avec flèche 69"/>
              <p:cNvCxnSpPr/>
              <p:nvPr/>
            </p:nvCxnSpPr>
            <p:spPr>
              <a:xfrm>
                <a:off x="1403648" y="4149080"/>
                <a:ext cx="2160240" cy="1588"/>
              </a:xfrm>
              <a:prstGeom prst="straightConnector1">
                <a:avLst/>
              </a:prstGeom>
              <a:ln>
                <a:headEnd type="none" w="med" len="sm"/>
                <a:tailEnd type="arrow" w="med" len="sm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71" name="Connecteur droit avec flèche 70"/>
              <p:cNvCxnSpPr/>
              <p:nvPr/>
            </p:nvCxnSpPr>
            <p:spPr>
              <a:xfrm>
                <a:off x="1115616" y="3573016"/>
                <a:ext cx="2088232" cy="1588"/>
              </a:xfrm>
              <a:prstGeom prst="straightConnector1">
                <a:avLst/>
              </a:prstGeom>
              <a:ln>
                <a:headEnd type="none" w="med" len="sm"/>
                <a:tailEnd type="arrow" w="med" len="sm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89" name="ZoneTexte 88"/>
              <p:cNvSpPr txBox="1"/>
              <p:nvPr/>
            </p:nvSpPr>
            <p:spPr>
              <a:xfrm>
                <a:off x="0" y="3140968"/>
                <a:ext cx="1324722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 smtClean="0">
                    <a:solidFill>
                      <a:schemeClr val="tx2"/>
                    </a:solidFill>
                  </a:rPr>
                  <a:t>Noyaux pré-</a:t>
                </a:r>
              </a:p>
              <a:p>
                <a:r>
                  <a:rPr lang="fr-FR" dirty="0" smtClean="0">
                    <a:solidFill>
                      <a:schemeClr val="tx2"/>
                    </a:solidFill>
                  </a:rPr>
                  <a:t>optiques </a:t>
                </a:r>
              </a:p>
              <a:p>
                <a:r>
                  <a:rPr lang="fr-FR" dirty="0" smtClean="0">
                    <a:solidFill>
                      <a:schemeClr val="tx2"/>
                    </a:solidFill>
                  </a:rPr>
                  <a:t>latéral et</a:t>
                </a:r>
              </a:p>
              <a:p>
                <a:r>
                  <a:rPr lang="fr-FR" dirty="0" smtClean="0">
                    <a:solidFill>
                      <a:schemeClr val="tx2"/>
                    </a:solidFill>
                  </a:rPr>
                  <a:t> médian</a:t>
                </a:r>
                <a:endParaRPr lang="fr-FR" dirty="0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117" name="Groupe 116"/>
          <p:cNvGrpSpPr/>
          <p:nvPr/>
        </p:nvGrpSpPr>
        <p:grpSpPr>
          <a:xfrm>
            <a:off x="0" y="5517232"/>
            <a:ext cx="3347864" cy="801380"/>
            <a:chOff x="0" y="5517232"/>
            <a:chExt cx="3347864" cy="801380"/>
          </a:xfrm>
        </p:grpSpPr>
        <p:cxnSp>
          <p:nvCxnSpPr>
            <p:cNvPr id="57" name="Connecteur droit avec flèche 56"/>
            <p:cNvCxnSpPr>
              <a:stCxn id="91" idx="3"/>
            </p:cNvCxnSpPr>
            <p:nvPr/>
          </p:nvCxnSpPr>
          <p:spPr>
            <a:xfrm flipV="1">
              <a:off x="2699792" y="5517232"/>
              <a:ext cx="648072" cy="616714"/>
            </a:xfrm>
            <a:prstGeom prst="straightConnector1">
              <a:avLst/>
            </a:prstGeom>
            <a:ln>
              <a:headEnd type="none" w="med" len="sm"/>
              <a:tailEnd type="arrow" w="med" len="sm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91" name="ZoneTexte 90"/>
            <p:cNvSpPr txBox="1"/>
            <p:nvPr/>
          </p:nvSpPr>
          <p:spPr>
            <a:xfrm>
              <a:off x="0" y="5949280"/>
              <a:ext cx="26997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>
                  <a:solidFill>
                    <a:schemeClr val="tx2"/>
                  </a:solidFill>
                </a:rPr>
                <a:t>Noyau supra-chiasmatique</a:t>
              </a:r>
              <a:endParaRPr lang="fr-FR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116" name="Groupe 115"/>
          <p:cNvGrpSpPr/>
          <p:nvPr/>
        </p:nvGrpSpPr>
        <p:grpSpPr>
          <a:xfrm>
            <a:off x="0" y="5013176"/>
            <a:ext cx="4139952" cy="369332"/>
            <a:chOff x="0" y="5229200"/>
            <a:chExt cx="4139952" cy="369332"/>
          </a:xfrm>
        </p:grpSpPr>
        <p:cxnSp>
          <p:nvCxnSpPr>
            <p:cNvPr id="82" name="Connecteur droit avec flèche 81"/>
            <p:cNvCxnSpPr/>
            <p:nvPr/>
          </p:nvCxnSpPr>
          <p:spPr>
            <a:xfrm>
              <a:off x="2123728" y="5445224"/>
              <a:ext cx="2016224" cy="1588"/>
            </a:xfrm>
            <a:prstGeom prst="straightConnector1">
              <a:avLst/>
            </a:prstGeom>
            <a:ln>
              <a:headEnd type="none" w="med" len="sm"/>
              <a:tailEnd type="arrow" w="med" len="sm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00" name="ZoneTexte 99"/>
            <p:cNvSpPr txBox="1"/>
            <p:nvPr/>
          </p:nvSpPr>
          <p:spPr>
            <a:xfrm>
              <a:off x="0" y="5229200"/>
              <a:ext cx="22148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tx2"/>
                  </a:solidFill>
                </a:rPr>
                <a:t>Noyau supra- optique</a:t>
              </a:r>
              <a:endParaRPr lang="fr-FR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115" name="Groupe 114"/>
          <p:cNvGrpSpPr/>
          <p:nvPr/>
        </p:nvGrpSpPr>
        <p:grpSpPr>
          <a:xfrm>
            <a:off x="179512" y="4437112"/>
            <a:ext cx="3816424" cy="369332"/>
            <a:chOff x="179512" y="4437112"/>
            <a:chExt cx="3816424" cy="369332"/>
          </a:xfrm>
        </p:grpSpPr>
        <p:cxnSp>
          <p:nvCxnSpPr>
            <p:cNvPr id="81" name="Connecteur droit avec flèche 80"/>
            <p:cNvCxnSpPr/>
            <p:nvPr/>
          </p:nvCxnSpPr>
          <p:spPr>
            <a:xfrm>
              <a:off x="1907704" y="4581128"/>
              <a:ext cx="2088232" cy="1588"/>
            </a:xfrm>
            <a:prstGeom prst="straightConnector1">
              <a:avLst/>
            </a:prstGeom>
            <a:ln>
              <a:headEnd type="none" w="med" len="sm"/>
              <a:tailEnd type="arrow" w="med" len="sm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11" name="ZoneTexte 110"/>
            <p:cNvSpPr txBox="1"/>
            <p:nvPr/>
          </p:nvSpPr>
          <p:spPr>
            <a:xfrm>
              <a:off x="179512" y="4437112"/>
              <a:ext cx="17110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tx2"/>
                  </a:solidFill>
                </a:rPr>
                <a:t>Noyau antérieur</a:t>
              </a:r>
              <a:endParaRPr lang="fr-FR" dirty="0">
                <a:solidFill>
                  <a:schemeClr val="tx2"/>
                </a:solidFill>
              </a:endParaRPr>
            </a:p>
          </p:txBody>
        </p:sp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340768"/>
            <a:ext cx="150985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 contourW="38100"/>
        </p:spPr>
      </p:pic>
      <p:sp>
        <p:nvSpPr>
          <p:cNvPr id="121" name="ZoneTexte 120"/>
          <p:cNvSpPr txBox="1"/>
          <p:nvPr/>
        </p:nvSpPr>
        <p:spPr>
          <a:xfrm>
            <a:off x="5220072" y="1124744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accent6"/>
                </a:solidFill>
              </a:rPr>
              <a:t>Région médiane</a:t>
            </a:r>
            <a:endParaRPr lang="fr-FR" sz="2400" dirty="0">
              <a:solidFill>
                <a:schemeClr val="accent6"/>
              </a:solidFill>
            </a:endParaRPr>
          </a:p>
        </p:txBody>
      </p:sp>
      <p:grpSp>
        <p:nvGrpSpPr>
          <p:cNvPr id="133" name="Groupe 132"/>
          <p:cNvGrpSpPr/>
          <p:nvPr/>
        </p:nvGrpSpPr>
        <p:grpSpPr>
          <a:xfrm>
            <a:off x="4644008" y="2852936"/>
            <a:ext cx="4499992" cy="369332"/>
            <a:chOff x="4644008" y="2852936"/>
            <a:chExt cx="4499992" cy="369332"/>
          </a:xfrm>
        </p:grpSpPr>
        <p:cxnSp>
          <p:nvCxnSpPr>
            <p:cNvPr id="123" name="Connecteur droit avec flèche 122"/>
            <p:cNvCxnSpPr/>
            <p:nvPr/>
          </p:nvCxnSpPr>
          <p:spPr>
            <a:xfrm rot="10800000">
              <a:off x="4644008" y="3068960"/>
              <a:ext cx="237626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28" name="ZoneTexte 127"/>
            <p:cNvSpPr txBox="1"/>
            <p:nvPr/>
          </p:nvSpPr>
          <p:spPr>
            <a:xfrm>
              <a:off x="7012326" y="2852936"/>
              <a:ext cx="21316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accent6">
                      <a:lumMod val="75000"/>
                    </a:schemeClr>
                  </a:solidFill>
                </a:rPr>
                <a:t>Noyau </a:t>
              </a:r>
              <a:r>
                <a:rPr lang="fr-FR" dirty="0" err="1" smtClean="0">
                  <a:solidFill>
                    <a:schemeClr val="accent6">
                      <a:lumMod val="75000"/>
                    </a:schemeClr>
                  </a:solidFill>
                </a:rPr>
                <a:t>dorso</a:t>
              </a:r>
              <a:r>
                <a:rPr lang="fr-FR" dirty="0" smtClean="0">
                  <a:solidFill>
                    <a:schemeClr val="accent6">
                      <a:lumMod val="75000"/>
                    </a:schemeClr>
                  </a:solidFill>
                </a:rPr>
                <a:t> médian</a:t>
              </a:r>
              <a:endParaRPr lang="fr-FR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134" name="Groupe 133"/>
          <p:cNvGrpSpPr/>
          <p:nvPr/>
        </p:nvGrpSpPr>
        <p:grpSpPr>
          <a:xfrm>
            <a:off x="4427984" y="3933056"/>
            <a:ext cx="4716016" cy="369332"/>
            <a:chOff x="4427984" y="3933056"/>
            <a:chExt cx="4716016" cy="369332"/>
          </a:xfrm>
        </p:grpSpPr>
        <p:cxnSp>
          <p:nvCxnSpPr>
            <p:cNvPr id="126" name="Connecteur droit avec flèche 125"/>
            <p:cNvCxnSpPr/>
            <p:nvPr/>
          </p:nvCxnSpPr>
          <p:spPr>
            <a:xfrm rot="10800000">
              <a:off x="4427984" y="4149080"/>
              <a:ext cx="2592288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29" name="ZoneTexte 128"/>
            <p:cNvSpPr txBox="1"/>
            <p:nvPr/>
          </p:nvSpPr>
          <p:spPr>
            <a:xfrm>
              <a:off x="6931471" y="3933056"/>
              <a:ext cx="22125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accent6">
                      <a:lumMod val="75000"/>
                    </a:schemeClr>
                  </a:solidFill>
                </a:rPr>
                <a:t>Noyau </a:t>
              </a:r>
              <a:r>
                <a:rPr lang="fr-FR" dirty="0" err="1" smtClean="0">
                  <a:solidFill>
                    <a:schemeClr val="accent6">
                      <a:lumMod val="75000"/>
                    </a:schemeClr>
                  </a:solidFill>
                </a:rPr>
                <a:t>ventro</a:t>
              </a:r>
              <a:r>
                <a:rPr lang="fr-FR" dirty="0" smtClean="0">
                  <a:solidFill>
                    <a:schemeClr val="accent6">
                      <a:lumMod val="75000"/>
                    </a:schemeClr>
                  </a:solidFill>
                </a:rPr>
                <a:t> médian</a:t>
              </a:r>
              <a:endParaRPr lang="fr-FR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131" name="Groupe 130"/>
          <p:cNvGrpSpPr/>
          <p:nvPr/>
        </p:nvGrpSpPr>
        <p:grpSpPr>
          <a:xfrm>
            <a:off x="4644008" y="4869160"/>
            <a:ext cx="3763375" cy="369332"/>
            <a:chOff x="4644008" y="4869160"/>
            <a:chExt cx="3763375" cy="369332"/>
          </a:xfrm>
        </p:grpSpPr>
        <p:cxnSp>
          <p:nvCxnSpPr>
            <p:cNvPr id="127" name="Connecteur droit avec flèche 126"/>
            <p:cNvCxnSpPr/>
            <p:nvPr/>
          </p:nvCxnSpPr>
          <p:spPr>
            <a:xfrm rot="10800000">
              <a:off x="4644008" y="5013176"/>
              <a:ext cx="237626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30" name="ZoneTexte 129"/>
            <p:cNvSpPr txBox="1"/>
            <p:nvPr/>
          </p:nvSpPr>
          <p:spPr>
            <a:xfrm>
              <a:off x="7020272" y="4869160"/>
              <a:ext cx="13871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accent6">
                      <a:lumMod val="75000"/>
                    </a:schemeClr>
                  </a:solidFill>
                </a:rPr>
                <a:t>Noyau arqué</a:t>
              </a:r>
              <a:endParaRPr lang="fr-FR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1340768"/>
            <a:ext cx="1950318" cy="4727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 contourW="38100"/>
        </p:spPr>
      </p:pic>
      <p:sp>
        <p:nvSpPr>
          <p:cNvPr id="136" name="ZoneTexte 135"/>
          <p:cNvSpPr txBox="1"/>
          <p:nvPr/>
        </p:nvSpPr>
        <p:spPr>
          <a:xfrm>
            <a:off x="6372200" y="1196752"/>
            <a:ext cx="2552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B050"/>
                </a:solidFill>
              </a:rPr>
              <a:t>Région postérieure</a:t>
            </a:r>
            <a:endParaRPr lang="fr-FR" sz="2400" dirty="0">
              <a:solidFill>
                <a:srgbClr val="00B050"/>
              </a:solidFill>
            </a:endParaRPr>
          </a:p>
        </p:txBody>
      </p:sp>
      <p:grpSp>
        <p:nvGrpSpPr>
          <p:cNvPr id="149" name="Groupe 148"/>
          <p:cNvGrpSpPr/>
          <p:nvPr/>
        </p:nvGrpSpPr>
        <p:grpSpPr>
          <a:xfrm>
            <a:off x="4860032" y="2132856"/>
            <a:ext cx="3787864" cy="1224136"/>
            <a:chOff x="4860032" y="2132856"/>
            <a:chExt cx="3787864" cy="1224136"/>
          </a:xfrm>
        </p:grpSpPr>
        <p:cxnSp>
          <p:nvCxnSpPr>
            <p:cNvPr id="138" name="Connecteur droit avec flèche 137"/>
            <p:cNvCxnSpPr/>
            <p:nvPr/>
          </p:nvCxnSpPr>
          <p:spPr>
            <a:xfrm rot="5400000">
              <a:off x="4860032" y="2276872"/>
              <a:ext cx="1080120" cy="108012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2" name="Connecteur droit 141"/>
            <p:cNvCxnSpPr/>
            <p:nvPr/>
          </p:nvCxnSpPr>
          <p:spPr>
            <a:xfrm>
              <a:off x="5940152" y="2276872"/>
              <a:ext cx="1008112" cy="0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46" name="ZoneTexte 145"/>
            <p:cNvSpPr txBox="1"/>
            <p:nvPr/>
          </p:nvSpPr>
          <p:spPr>
            <a:xfrm>
              <a:off x="6948264" y="2132856"/>
              <a:ext cx="16996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rgbClr val="008A3E"/>
                  </a:solidFill>
                </a:rPr>
                <a:t>Aire</a:t>
              </a:r>
              <a:r>
                <a:rPr lang="fr-FR" dirty="0" smtClean="0">
                  <a:solidFill>
                    <a:srgbClr val="00B050"/>
                  </a:solidFill>
                </a:rPr>
                <a:t> </a:t>
              </a:r>
              <a:r>
                <a:rPr lang="fr-FR" dirty="0" smtClean="0">
                  <a:solidFill>
                    <a:srgbClr val="008A3E"/>
                  </a:solidFill>
                </a:rPr>
                <a:t>postérieure</a:t>
              </a:r>
              <a:endParaRPr lang="fr-FR" dirty="0">
                <a:solidFill>
                  <a:srgbClr val="008A3E"/>
                </a:solidFill>
              </a:endParaRPr>
            </a:p>
          </p:txBody>
        </p:sp>
      </p:grpSp>
      <p:grpSp>
        <p:nvGrpSpPr>
          <p:cNvPr id="150" name="Groupe 149"/>
          <p:cNvGrpSpPr/>
          <p:nvPr/>
        </p:nvGrpSpPr>
        <p:grpSpPr>
          <a:xfrm>
            <a:off x="5004048" y="4365104"/>
            <a:ext cx="3567672" cy="369332"/>
            <a:chOff x="5004048" y="4365104"/>
            <a:chExt cx="3567672" cy="369332"/>
          </a:xfrm>
        </p:grpSpPr>
        <p:cxnSp>
          <p:nvCxnSpPr>
            <p:cNvPr id="143" name="Connecteur droit avec flèche 142"/>
            <p:cNvCxnSpPr/>
            <p:nvPr/>
          </p:nvCxnSpPr>
          <p:spPr>
            <a:xfrm rot="10800000">
              <a:off x="5004048" y="4581128"/>
              <a:ext cx="165618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47" name="ZoneTexte 146"/>
            <p:cNvSpPr txBox="1"/>
            <p:nvPr/>
          </p:nvSpPr>
          <p:spPr>
            <a:xfrm>
              <a:off x="6804248" y="4365104"/>
              <a:ext cx="17674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rgbClr val="008A3E"/>
                  </a:solidFill>
                </a:rPr>
                <a:t>Corps mamillaire</a:t>
              </a:r>
              <a:endParaRPr lang="fr-FR" dirty="0">
                <a:solidFill>
                  <a:srgbClr val="008A3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5" grpId="1"/>
      <p:bldP spid="121" grpId="0"/>
      <p:bldP spid="121" grpId="1"/>
      <p:bldP spid="136" grpId="0"/>
      <p:bldP spid="13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268760"/>
            <a:ext cx="3807718" cy="4702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547664" y="119675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Noyau </a:t>
            </a:r>
            <a:r>
              <a:rPr lang="fr-FR" dirty="0" err="1" smtClean="0">
                <a:solidFill>
                  <a:srgbClr val="0070C0"/>
                </a:solidFill>
              </a:rPr>
              <a:t>supraoptique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788024" y="4653136"/>
            <a:ext cx="172819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sz="1400" dirty="0" err="1" smtClean="0"/>
              <a:t>Neurohypophyse</a:t>
            </a:r>
            <a:endParaRPr lang="fr-FR" sz="1400" dirty="0"/>
          </a:p>
        </p:txBody>
      </p:sp>
      <p:sp>
        <p:nvSpPr>
          <p:cNvPr id="9" name="ZoneTexte 8"/>
          <p:cNvSpPr txBox="1"/>
          <p:nvPr/>
        </p:nvSpPr>
        <p:spPr>
          <a:xfrm>
            <a:off x="2267744" y="4797152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err="1" smtClean="0"/>
              <a:t>Adénohypophyse</a:t>
            </a:r>
            <a:endParaRPr lang="fr-FR" sz="1400" dirty="0"/>
          </a:p>
        </p:txBody>
      </p:sp>
      <p:sp>
        <p:nvSpPr>
          <p:cNvPr id="10" name="ZoneTexte 9"/>
          <p:cNvSpPr txBox="1"/>
          <p:nvPr/>
        </p:nvSpPr>
        <p:spPr>
          <a:xfrm>
            <a:off x="1331640" y="580526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08B39"/>
                </a:solidFill>
              </a:rPr>
              <a:t>Autres hormones</a:t>
            </a:r>
            <a:endParaRPr lang="fr-FR" dirty="0">
              <a:solidFill>
                <a:srgbClr val="708B39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79512" y="188640"/>
            <a:ext cx="8784976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4600" dirty="0" smtClean="0">
                <a:latin typeface="Aparajita" pitchFamily="34" charset="0"/>
                <a:cs typeface="Aparajita" pitchFamily="34" charset="0"/>
              </a:rPr>
              <a:t>AXE HYPOTHALAMO-HYPOPHYSAIRE</a:t>
            </a:r>
            <a:endParaRPr lang="fr-FR" sz="46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72000" y="5661248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r>
              <a:rPr lang="fr-FR" dirty="0" smtClean="0">
                <a:solidFill>
                  <a:schemeClr val="tx2"/>
                </a:solidFill>
              </a:rPr>
              <a:t>Ocytocine</a:t>
            </a:r>
          </a:p>
          <a:p>
            <a:r>
              <a:rPr lang="fr-FR" dirty="0" smtClean="0">
                <a:solidFill>
                  <a:schemeClr val="tx2"/>
                </a:solidFill>
              </a:rPr>
              <a:t>Vasopressine</a:t>
            </a:r>
          </a:p>
        </p:txBody>
      </p:sp>
      <p:grpSp>
        <p:nvGrpSpPr>
          <p:cNvPr id="37" name="Groupe 36"/>
          <p:cNvGrpSpPr/>
          <p:nvPr/>
        </p:nvGrpSpPr>
        <p:grpSpPr>
          <a:xfrm>
            <a:off x="395536" y="2276872"/>
            <a:ext cx="3132000" cy="646331"/>
            <a:chOff x="395536" y="2276872"/>
            <a:chExt cx="3132000" cy="646331"/>
          </a:xfrm>
        </p:grpSpPr>
        <p:cxnSp>
          <p:nvCxnSpPr>
            <p:cNvPr id="19" name="Connecteur droit avec flèche 18"/>
            <p:cNvCxnSpPr>
              <a:cxnSpLocks noChangeAspect="1"/>
            </p:cNvCxnSpPr>
            <p:nvPr/>
          </p:nvCxnSpPr>
          <p:spPr>
            <a:xfrm>
              <a:off x="1979712" y="2566492"/>
              <a:ext cx="1547824" cy="158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4" name="ZoneTexte 23"/>
            <p:cNvSpPr txBox="1"/>
            <p:nvPr/>
          </p:nvSpPr>
          <p:spPr>
            <a:xfrm>
              <a:off x="395536" y="2276872"/>
              <a:ext cx="18722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Tractus </a:t>
              </a:r>
              <a:r>
                <a:rPr lang="fr-FR" dirty="0" err="1" smtClean="0"/>
                <a:t>tubéro</a:t>
              </a:r>
              <a:r>
                <a:rPr lang="fr-FR" dirty="0" smtClean="0"/>
                <a:t>-hypophysaire</a:t>
              </a:r>
              <a:endParaRPr lang="fr-FR" dirty="0"/>
            </a:p>
          </p:txBody>
        </p:sp>
      </p:grpSp>
      <p:grpSp>
        <p:nvGrpSpPr>
          <p:cNvPr id="38" name="Groupe 37"/>
          <p:cNvGrpSpPr/>
          <p:nvPr/>
        </p:nvGrpSpPr>
        <p:grpSpPr>
          <a:xfrm>
            <a:off x="899592" y="3212976"/>
            <a:ext cx="2520280" cy="790347"/>
            <a:chOff x="899592" y="3212976"/>
            <a:chExt cx="2520280" cy="790347"/>
          </a:xfrm>
        </p:grpSpPr>
        <p:cxnSp>
          <p:nvCxnSpPr>
            <p:cNvPr id="15" name="Connecteur droit avec flèche 14"/>
            <p:cNvCxnSpPr>
              <a:cxnSpLocks noChangeAspect="1"/>
            </p:cNvCxnSpPr>
            <p:nvPr/>
          </p:nvCxnSpPr>
          <p:spPr>
            <a:xfrm>
              <a:off x="2771800" y="3214564"/>
              <a:ext cx="648072" cy="158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2" name="Connecteur droit 21"/>
            <p:cNvCxnSpPr/>
            <p:nvPr/>
          </p:nvCxnSpPr>
          <p:spPr>
            <a:xfrm rot="10800000" flipV="1">
              <a:off x="1979712" y="3212976"/>
              <a:ext cx="792088" cy="288032"/>
            </a:xfrm>
            <a:prstGeom prst="line">
              <a:avLst/>
            </a:prstGeom>
            <a:ln w="28575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6" name="ZoneTexte 25"/>
            <p:cNvSpPr txBox="1"/>
            <p:nvPr/>
          </p:nvSpPr>
          <p:spPr>
            <a:xfrm>
              <a:off x="899592" y="3356992"/>
              <a:ext cx="16561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Éminence médiane</a:t>
              </a:r>
              <a:endParaRPr lang="fr-FR" dirty="0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3923928" y="3284984"/>
            <a:ext cx="2808312" cy="646331"/>
            <a:chOff x="3851920" y="3284984"/>
            <a:chExt cx="2808312" cy="646331"/>
          </a:xfrm>
        </p:grpSpPr>
        <p:sp>
          <p:nvSpPr>
            <p:cNvPr id="7" name="ZoneTexte 6"/>
            <p:cNvSpPr txBox="1"/>
            <p:nvPr/>
          </p:nvSpPr>
          <p:spPr>
            <a:xfrm>
              <a:off x="4499992" y="3284984"/>
              <a:ext cx="2160240" cy="646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fr-FR" dirty="0"/>
                <a:t>T</a:t>
              </a:r>
              <a:r>
                <a:rPr lang="fr-FR" dirty="0" smtClean="0"/>
                <a:t>ractus </a:t>
              </a:r>
              <a:r>
                <a:rPr lang="fr-FR" dirty="0"/>
                <a:t>supra-</a:t>
              </a:r>
              <a:r>
                <a:rPr lang="fr-FR" dirty="0" err="1"/>
                <a:t>optico</a:t>
              </a:r>
              <a:r>
                <a:rPr lang="fr-FR" dirty="0"/>
                <a:t>-hypophysaire</a:t>
              </a:r>
            </a:p>
          </p:txBody>
        </p:sp>
        <p:cxnSp>
          <p:nvCxnSpPr>
            <p:cNvPr id="28" name="Connecteur droit avec flèche 27"/>
            <p:cNvCxnSpPr/>
            <p:nvPr/>
          </p:nvCxnSpPr>
          <p:spPr>
            <a:xfrm rot="10800000">
              <a:off x="3851920" y="3573016"/>
              <a:ext cx="648072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e 35"/>
          <p:cNvGrpSpPr/>
          <p:nvPr/>
        </p:nvGrpSpPr>
        <p:grpSpPr>
          <a:xfrm>
            <a:off x="2123728" y="1556792"/>
            <a:ext cx="3384376" cy="648072"/>
            <a:chOff x="2123728" y="1556792"/>
            <a:chExt cx="3384376" cy="648072"/>
          </a:xfrm>
        </p:grpSpPr>
        <p:sp>
          <p:nvSpPr>
            <p:cNvPr id="33" name="Rectangle 32"/>
            <p:cNvSpPr/>
            <p:nvPr/>
          </p:nvSpPr>
          <p:spPr>
            <a:xfrm>
              <a:off x="2915816" y="1556792"/>
              <a:ext cx="2592288" cy="5040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123728" y="1556792"/>
              <a:ext cx="864096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1" name="ZoneTexte 30"/>
          <p:cNvSpPr txBox="1"/>
          <p:nvPr/>
        </p:nvSpPr>
        <p:spPr>
          <a:xfrm>
            <a:off x="827584" y="1628800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Noyaux </a:t>
            </a:r>
            <a:r>
              <a:rPr lang="fr-FR" dirty="0" err="1" smtClean="0">
                <a:solidFill>
                  <a:schemeClr val="accent3">
                    <a:lumMod val="75000"/>
                  </a:schemeClr>
                </a:solidFill>
              </a:rPr>
              <a:t>ventro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 et </a:t>
            </a:r>
            <a:r>
              <a:rPr lang="fr-FR" dirty="0" err="1" smtClean="0">
                <a:solidFill>
                  <a:schemeClr val="accent3">
                    <a:lumMod val="75000"/>
                  </a:schemeClr>
                </a:solidFill>
              </a:rPr>
              <a:t>dorso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 médian , </a:t>
            </a:r>
            <a:r>
              <a:rPr lang="fr-FR" dirty="0" err="1" smtClean="0">
                <a:solidFill>
                  <a:schemeClr val="accent3">
                    <a:lumMod val="75000"/>
                  </a:schemeClr>
                </a:solidFill>
              </a:rPr>
              <a:t>périventriculaire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, arqué, </a:t>
            </a:r>
            <a:r>
              <a:rPr lang="fr-FR" dirty="0" err="1" smtClean="0">
                <a:solidFill>
                  <a:schemeClr val="accent3">
                    <a:lumMod val="75000"/>
                  </a:schemeClr>
                </a:solidFill>
              </a:rPr>
              <a:t>préoptique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, … </a:t>
            </a:r>
            <a:endParaRPr lang="fr-FR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923928" y="126876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Noyau </a:t>
            </a:r>
            <a:r>
              <a:rPr lang="fr-FR" dirty="0" err="1" smtClean="0">
                <a:solidFill>
                  <a:srgbClr val="0070C0"/>
                </a:solidFill>
              </a:rPr>
              <a:t>paraventriculaire</a:t>
            </a:r>
            <a:endParaRPr lang="fr-FR" dirty="0">
              <a:solidFill>
                <a:srgbClr val="0070C0"/>
              </a:solidFill>
            </a:endParaRPr>
          </a:p>
        </p:txBody>
      </p:sp>
      <p:grpSp>
        <p:nvGrpSpPr>
          <p:cNvPr id="45" name="Groupe 44"/>
          <p:cNvGrpSpPr/>
          <p:nvPr/>
        </p:nvGrpSpPr>
        <p:grpSpPr>
          <a:xfrm>
            <a:off x="3347867" y="1988839"/>
            <a:ext cx="432045" cy="1152128"/>
            <a:chOff x="3347867" y="1988839"/>
            <a:chExt cx="432045" cy="1152128"/>
          </a:xfrm>
        </p:grpSpPr>
        <p:grpSp>
          <p:nvGrpSpPr>
            <p:cNvPr id="43" name="Groupe 42"/>
            <p:cNvGrpSpPr/>
            <p:nvPr/>
          </p:nvGrpSpPr>
          <p:grpSpPr>
            <a:xfrm>
              <a:off x="3347867" y="1988839"/>
              <a:ext cx="432045" cy="1152128"/>
              <a:chOff x="3347867" y="1988839"/>
              <a:chExt cx="432045" cy="1152128"/>
            </a:xfrm>
          </p:grpSpPr>
          <p:grpSp>
            <p:nvGrpSpPr>
              <p:cNvPr id="41" name="Groupe 40"/>
              <p:cNvGrpSpPr/>
              <p:nvPr/>
            </p:nvGrpSpPr>
            <p:grpSpPr>
              <a:xfrm>
                <a:off x="3347867" y="1988839"/>
                <a:ext cx="288032" cy="1152128"/>
                <a:chOff x="3347864" y="2056612"/>
                <a:chExt cx="345638" cy="1084356"/>
              </a:xfrm>
            </p:grpSpPr>
            <p:sp>
              <p:nvSpPr>
                <p:cNvPr id="39" name="Rectangle 38"/>
                <p:cNvSpPr/>
                <p:nvPr/>
              </p:nvSpPr>
              <p:spPr>
                <a:xfrm>
                  <a:off x="3419872" y="2056612"/>
                  <a:ext cx="273630" cy="108435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3347864" y="2060848"/>
                  <a:ext cx="144016" cy="14401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sp>
            <p:nvSpPr>
              <p:cNvPr id="42" name="Rectangle 41"/>
              <p:cNvSpPr/>
              <p:nvPr/>
            </p:nvSpPr>
            <p:spPr>
              <a:xfrm>
                <a:off x="3707904" y="2204864"/>
                <a:ext cx="7200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44" name="Rectangle 43"/>
            <p:cNvSpPr/>
            <p:nvPr/>
          </p:nvSpPr>
          <p:spPr>
            <a:xfrm>
              <a:off x="3563888" y="2132856"/>
              <a:ext cx="144016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9" grpId="0"/>
      <p:bldP spid="9" grpId="1"/>
      <p:bldP spid="10" grpId="0"/>
      <p:bldP spid="12" grpId="0"/>
      <p:bldP spid="31" grpId="0"/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41277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fr-FR" sz="4800" dirty="0" smtClean="0">
                <a:latin typeface="Aparajita" pitchFamily="34" charset="0"/>
                <a:cs typeface="Aparajita" pitchFamily="34" charset="0"/>
              </a:rPr>
              <a:t>CONTRÔLE DE L’HYPOTHALAMUS SUR L’ADENOHYPOPHYSE</a:t>
            </a:r>
            <a:endParaRPr lang="fr-FR" sz="48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1916832"/>
            <a:ext cx="15476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1763688" y="1916832"/>
            <a:ext cx="187220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3779912" y="1916832"/>
            <a:ext cx="1800200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5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868144" y="1916832"/>
            <a:ext cx="3275856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6000" dirty="0"/>
          </a:p>
        </p:txBody>
      </p:sp>
      <p:sp>
        <p:nvSpPr>
          <p:cNvPr id="17" name="ZoneTexte 16"/>
          <p:cNvSpPr txBox="1"/>
          <p:nvPr/>
        </p:nvSpPr>
        <p:spPr>
          <a:xfrm>
            <a:off x="0" y="3068960"/>
            <a:ext cx="161967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1763688" y="3140968"/>
            <a:ext cx="165618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9" name="ZoneTexte 18"/>
          <p:cNvSpPr txBox="1"/>
          <p:nvPr/>
        </p:nvSpPr>
        <p:spPr>
          <a:xfrm>
            <a:off x="3851920" y="3068960"/>
            <a:ext cx="1800200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3200" dirty="0"/>
          </a:p>
        </p:txBody>
      </p:sp>
      <p:sp>
        <p:nvSpPr>
          <p:cNvPr id="20" name="ZoneTexte 19"/>
          <p:cNvSpPr txBox="1"/>
          <p:nvPr/>
        </p:nvSpPr>
        <p:spPr>
          <a:xfrm>
            <a:off x="3779912" y="3140968"/>
            <a:ext cx="14401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2800" dirty="0"/>
          </a:p>
        </p:txBody>
      </p:sp>
      <p:sp>
        <p:nvSpPr>
          <p:cNvPr id="26" name="ZoneTexte 25"/>
          <p:cNvSpPr txBox="1"/>
          <p:nvPr/>
        </p:nvSpPr>
        <p:spPr>
          <a:xfrm>
            <a:off x="5796136" y="3068960"/>
            <a:ext cx="302433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28" name="ZoneTexte 27"/>
          <p:cNvSpPr txBox="1"/>
          <p:nvPr/>
        </p:nvSpPr>
        <p:spPr>
          <a:xfrm>
            <a:off x="179512" y="3789040"/>
            <a:ext cx="144016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31" name="ZoneTexte 30"/>
          <p:cNvSpPr txBox="1"/>
          <p:nvPr/>
        </p:nvSpPr>
        <p:spPr>
          <a:xfrm>
            <a:off x="1835696" y="3861048"/>
            <a:ext cx="165618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33" name="ZoneTexte 32"/>
          <p:cNvSpPr txBox="1"/>
          <p:nvPr/>
        </p:nvSpPr>
        <p:spPr>
          <a:xfrm>
            <a:off x="3779912" y="3789040"/>
            <a:ext cx="187220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3600" dirty="0"/>
          </a:p>
        </p:txBody>
      </p:sp>
      <p:sp>
        <p:nvSpPr>
          <p:cNvPr id="38" name="ZoneTexte 37"/>
          <p:cNvSpPr txBox="1"/>
          <p:nvPr/>
        </p:nvSpPr>
        <p:spPr>
          <a:xfrm>
            <a:off x="5868144" y="3789040"/>
            <a:ext cx="327585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3600" dirty="0"/>
          </a:p>
        </p:txBody>
      </p:sp>
      <p:sp>
        <p:nvSpPr>
          <p:cNvPr id="40" name="ZoneTexte 39"/>
          <p:cNvSpPr txBox="1"/>
          <p:nvPr/>
        </p:nvSpPr>
        <p:spPr>
          <a:xfrm>
            <a:off x="0" y="4581128"/>
            <a:ext cx="161967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1" name="ZoneTexte 40"/>
          <p:cNvSpPr txBox="1"/>
          <p:nvPr/>
        </p:nvSpPr>
        <p:spPr>
          <a:xfrm>
            <a:off x="0" y="5373216"/>
            <a:ext cx="161967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2" name="ZoneTexte 41"/>
          <p:cNvSpPr txBox="1"/>
          <p:nvPr/>
        </p:nvSpPr>
        <p:spPr>
          <a:xfrm>
            <a:off x="1763688" y="4581128"/>
            <a:ext cx="129614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3" name="ZoneTexte 42"/>
          <p:cNvSpPr txBox="1"/>
          <p:nvPr/>
        </p:nvSpPr>
        <p:spPr>
          <a:xfrm>
            <a:off x="1763688" y="5373216"/>
            <a:ext cx="1656184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4000" dirty="0"/>
          </a:p>
        </p:txBody>
      </p:sp>
      <p:sp>
        <p:nvSpPr>
          <p:cNvPr id="45" name="ZoneTexte 44"/>
          <p:cNvSpPr txBox="1"/>
          <p:nvPr/>
        </p:nvSpPr>
        <p:spPr>
          <a:xfrm>
            <a:off x="3779912" y="4581128"/>
            <a:ext cx="1944216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4000" dirty="0"/>
          </a:p>
        </p:txBody>
      </p:sp>
      <p:sp>
        <p:nvSpPr>
          <p:cNvPr id="46" name="ZoneTexte 45"/>
          <p:cNvSpPr txBox="1"/>
          <p:nvPr/>
        </p:nvSpPr>
        <p:spPr>
          <a:xfrm>
            <a:off x="3779912" y="5373216"/>
            <a:ext cx="1944216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5400" dirty="0"/>
          </a:p>
        </p:txBody>
      </p:sp>
      <p:sp>
        <p:nvSpPr>
          <p:cNvPr id="50" name="ZoneTexte 49"/>
          <p:cNvSpPr txBox="1"/>
          <p:nvPr/>
        </p:nvSpPr>
        <p:spPr>
          <a:xfrm>
            <a:off x="5868144" y="4581128"/>
            <a:ext cx="3275856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3200" dirty="0"/>
          </a:p>
        </p:txBody>
      </p:sp>
      <p:sp>
        <p:nvSpPr>
          <p:cNvPr id="55" name="ZoneTexte 54"/>
          <p:cNvSpPr txBox="1"/>
          <p:nvPr/>
        </p:nvSpPr>
        <p:spPr>
          <a:xfrm>
            <a:off x="5868144" y="5373216"/>
            <a:ext cx="3275856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fr-FR" sz="2000" dirty="0"/>
          </a:p>
        </p:txBody>
      </p:sp>
      <p:graphicFrame>
        <p:nvGraphicFramePr>
          <p:cNvPr id="63" name="Tableau 62"/>
          <p:cNvGraphicFramePr>
            <a:graphicFrameLocks noGrp="1"/>
          </p:cNvGraphicFramePr>
          <p:nvPr/>
        </p:nvGraphicFramePr>
        <p:xfrm>
          <a:off x="179512" y="1772816"/>
          <a:ext cx="8676456" cy="4824534"/>
        </p:xfrm>
        <a:graphic>
          <a:graphicData uri="http://schemas.openxmlformats.org/drawingml/2006/table">
            <a:tbl>
              <a:tblPr/>
              <a:tblGrid>
                <a:gridCol w="2169114"/>
                <a:gridCol w="2169114"/>
                <a:gridCol w="2169114"/>
                <a:gridCol w="2169114"/>
              </a:tblGrid>
              <a:tr h="804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4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4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4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4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4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4" name="ZoneTexte 63"/>
          <p:cNvSpPr txBox="1"/>
          <p:nvPr/>
        </p:nvSpPr>
        <p:spPr>
          <a:xfrm>
            <a:off x="251520" y="198884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/>
              <a:t>Axe</a:t>
            </a:r>
            <a:endParaRPr lang="fr-FR" u="sng" dirty="0"/>
          </a:p>
        </p:txBody>
      </p:sp>
      <p:sp>
        <p:nvSpPr>
          <p:cNvPr id="65" name="ZoneTexte 64"/>
          <p:cNvSpPr txBox="1"/>
          <p:nvPr/>
        </p:nvSpPr>
        <p:spPr>
          <a:xfrm>
            <a:off x="2411760" y="198884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/>
              <a:t>Noyaux</a:t>
            </a:r>
            <a:endParaRPr lang="fr-FR" u="sng" dirty="0"/>
          </a:p>
        </p:txBody>
      </p:sp>
      <p:sp>
        <p:nvSpPr>
          <p:cNvPr id="66" name="ZoneTexte 65"/>
          <p:cNvSpPr txBox="1"/>
          <p:nvPr/>
        </p:nvSpPr>
        <p:spPr>
          <a:xfrm>
            <a:off x="4572000" y="198884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/>
              <a:t>Facteurs</a:t>
            </a:r>
            <a:endParaRPr lang="fr-FR" u="sng" dirty="0"/>
          </a:p>
        </p:txBody>
      </p:sp>
      <p:sp>
        <p:nvSpPr>
          <p:cNvPr id="67" name="ZoneTexte 66"/>
          <p:cNvSpPr txBox="1"/>
          <p:nvPr/>
        </p:nvSpPr>
        <p:spPr>
          <a:xfrm>
            <a:off x="6732240" y="1844824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/>
              <a:t>Organes effecteurs et effet</a:t>
            </a:r>
            <a:endParaRPr lang="fr-FR" u="sng" dirty="0"/>
          </a:p>
        </p:txBody>
      </p:sp>
      <p:sp>
        <p:nvSpPr>
          <p:cNvPr id="68" name="ZoneTexte 67"/>
          <p:cNvSpPr txBox="1"/>
          <p:nvPr/>
        </p:nvSpPr>
        <p:spPr>
          <a:xfrm>
            <a:off x="179512" y="278092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00B050"/>
                </a:solidFill>
              </a:rPr>
              <a:t>Thyréotrope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69" name="ZoneTexte 68"/>
          <p:cNvSpPr txBox="1"/>
          <p:nvPr/>
        </p:nvSpPr>
        <p:spPr>
          <a:xfrm>
            <a:off x="2411760" y="278092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solidFill>
                  <a:srgbClr val="00B050"/>
                </a:solidFill>
              </a:rPr>
              <a:t>Paraventriculaire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70" name="ZoneTexte 69"/>
          <p:cNvSpPr txBox="1"/>
          <p:nvPr/>
        </p:nvSpPr>
        <p:spPr>
          <a:xfrm>
            <a:off x="4572000" y="278092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00B050"/>
                </a:solidFill>
              </a:rPr>
              <a:t>TRH  →  TSH 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71" name="ZoneTexte 70"/>
          <p:cNvSpPr txBox="1"/>
          <p:nvPr/>
        </p:nvSpPr>
        <p:spPr>
          <a:xfrm>
            <a:off x="6732240" y="2564904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Thyroïde:</a:t>
            </a:r>
          </a:p>
          <a:p>
            <a:r>
              <a:rPr lang="fr-FR" dirty="0" smtClean="0"/>
              <a:t>-</a:t>
            </a:r>
            <a:r>
              <a:rPr lang="fr-FR" sz="1600" dirty="0" smtClean="0"/>
              <a:t>Métabolisme</a:t>
            </a:r>
          </a:p>
          <a:p>
            <a:r>
              <a:rPr lang="fr-FR" sz="1600" dirty="0" smtClean="0"/>
              <a:t>-Thermorégulation</a:t>
            </a:r>
            <a:endParaRPr lang="fr-FR" sz="1600" dirty="0"/>
          </a:p>
        </p:txBody>
      </p:sp>
      <p:sp>
        <p:nvSpPr>
          <p:cNvPr id="74" name="ZoneTexte 73"/>
          <p:cNvSpPr txBox="1"/>
          <p:nvPr/>
        </p:nvSpPr>
        <p:spPr>
          <a:xfrm>
            <a:off x="251520" y="443711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Gonadotrope</a:t>
            </a:r>
            <a:endParaRPr lang="fr-FR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5" name="ZoneTexte 74"/>
          <p:cNvSpPr txBox="1"/>
          <p:nvPr/>
        </p:nvSpPr>
        <p:spPr>
          <a:xfrm>
            <a:off x="251520" y="357301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solidFill>
                  <a:schemeClr val="accent5">
                    <a:lumMod val="75000"/>
                  </a:schemeClr>
                </a:solidFill>
              </a:rPr>
              <a:t>Corticotrope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6" name="ZoneTexte 75"/>
          <p:cNvSpPr txBox="1"/>
          <p:nvPr/>
        </p:nvSpPr>
        <p:spPr>
          <a:xfrm>
            <a:off x="2411760" y="357301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solidFill>
                  <a:schemeClr val="accent5">
                    <a:lumMod val="75000"/>
                  </a:schemeClr>
                </a:solidFill>
              </a:rPr>
              <a:t>Paraventriculaire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7" name="ZoneTexte 76"/>
          <p:cNvSpPr txBox="1"/>
          <p:nvPr/>
        </p:nvSpPr>
        <p:spPr>
          <a:xfrm>
            <a:off x="4499992" y="357301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accent5">
                    <a:lumMod val="75000"/>
                  </a:schemeClr>
                </a:solidFill>
              </a:rPr>
              <a:t>CRH →  ACTH 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8" name="ZoneTexte 77"/>
          <p:cNvSpPr txBox="1"/>
          <p:nvPr/>
        </p:nvSpPr>
        <p:spPr>
          <a:xfrm>
            <a:off x="6732240" y="350100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Surrénales:</a:t>
            </a:r>
          </a:p>
          <a:p>
            <a:r>
              <a:rPr lang="fr-FR" dirty="0" smtClean="0"/>
              <a:t>-Stress (cortisol)</a:t>
            </a:r>
            <a:endParaRPr lang="fr-FR" dirty="0"/>
          </a:p>
        </p:txBody>
      </p:sp>
      <p:sp>
        <p:nvSpPr>
          <p:cNvPr id="79" name="ZoneTexte 78"/>
          <p:cNvSpPr txBox="1"/>
          <p:nvPr/>
        </p:nvSpPr>
        <p:spPr>
          <a:xfrm>
            <a:off x="2411760" y="443711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solidFill>
                  <a:schemeClr val="accent2">
                    <a:lumMod val="75000"/>
                  </a:schemeClr>
                </a:solidFill>
              </a:rPr>
              <a:t>Préoptique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médian</a:t>
            </a:r>
            <a:endParaRPr lang="fr-FR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0" name="ZoneTexte 79"/>
          <p:cNvSpPr txBox="1"/>
          <p:nvPr/>
        </p:nvSpPr>
        <p:spPr>
          <a:xfrm>
            <a:off x="4572000" y="436510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solidFill>
                  <a:schemeClr val="accent2">
                    <a:lumMod val="75000"/>
                  </a:schemeClr>
                </a:solidFill>
              </a:rPr>
              <a:t>GnRH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→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 FSH/LH</a:t>
            </a:r>
            <a:endParaRPr lang="fr-FR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2" name="ZoneTexte 81"/>
          <p:cNvSpPr txBox="1"/>
          <p:nvPr/>
        </p:nvSpPr>
        <p:spPr>
          <a:xfrm>
            <a:off x="6732240" y="4149080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Gonades:</a:t>
            </a:r>
          </a:p>
          <a:p>
            <a:r>
              <a:rPr lang="fr-FR" sz="1400" dirty="0" smtClean="0"/>
              <a:t>-Caractères sexuels I et II</a:t>
            </a:r>
          </a:p>
          <a:p>
            <a:r>
              <a:rPr lang="fr-FR" sz="1400" dirty="0" smtClean="0"/>
              <a:t>-Comportement sexuel</a:t>
            </a:r>
            <a:endParaRPr lang="fr-FR" sz="1400" dirty="0"/>
          </a:p>
        </p:txBody>
      </p:sp>
      <p:sp>
        <p:nvSpPr>
          <p:cNvPr id="83" name="ZoneTexte 82"/>
          <p:cNvSpPr txBox="1"/>
          <p:nvPr/>
        </p:nvSpPr>
        <p:spPr>
          <a:xfrm>
            <a:off x="251520" y="522920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solidFill>
                  <a:schemeClr val="accent6">
                    <a:lumMod val="75000"/>
                  </a:schemeClr>
                </a:solidFill>
              </a:rPr>
              <a:t>Lactotrope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4" name="ZoneTexte 83"/>
          <p:cNvSpPr txBox="1"/>
          <p:nvPr/>
        </p:nvSpPr>
        <p:spPr>
          <a:xfrm>
            <a:off x="2411760" y="522920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Noyau arqué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6" name="ZoneTexte 85"/>
          <p:cNvSpPr txBox="1"/>
          <p:nvPr/>
        </p:nvSpPr>
        <p:spPr>
          <a:xfrm>
            <a:off x="4499992" y="522920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PRH → PROLACTINE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7" name="ZoneTexte 86"/>
          <p:cNvSpPr txBox="1"/>
          <p:nvPr/>
        </p:nvSpPr>
        <p:spPr>
          <a:xfrm>
            <a:off x="6732240" y="4941168"/>
            <a:ext cx="20882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Glande mammaire:</a:t>
            </a:r>
          </a:p>
          <a:p>
            <a:r>
              <a:rPr lang="fr-FR" sz="1600" dirty="0" smtClean="0"/>
              <a:t>-Développement</a:t>
            </a:r>
          </a:p>
          <a:p>
            <a:r>
              <a:rPr lang="fr-FR" sz="1600" dirty="0" smtClean="0"/>
              <a:t>-Sécrétion de lait</a:t>
            </a:r>
            <a:endParaRPr lang="fr-FR" sz="1600" dirty="0"/>
          </a:p>
        </p:txBody>
      </p:sp>
      <p:sp>
        <p:nvSpPr>
          <p:cNvPr id="88" name="ZoneTexte 87"/>
          <p:cNvSpPr txBox="1"/>
          <p:nvPr/>
        </p:nvSpPr>
        <p:spPr>
          <a:xfrm>
            <a:off x="251520" y="602128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Somatotrope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0" name="ZoneTexte 89"/>
          <p:cNvSpPr txBox="1"/>
          <p:nvPr/>
        </p:nvSpPr>
        <p:spPr>
          <a:xfrm>
            <a:off x="2411760" y="5805264"/>
            <a:ext cx="20882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tx2">
                    <a:lumMod val="75000"/>
                  </a:schemeClr>
                </a:solidFill>
              </a:rPr>
              <a:t>Arqué</a:t>
            </a:r>
          </a:p>
          <a:p>
            <a:pPr algn="ctr"/>
            <a:r>
              <a:rPr lang="fr-FR" sz="1600" dirty="0" smtClean="0">
                <a:solidFill>
                  <a:schemeClr val="tx2">
                    <a:lumMod val="75000"/>
                  </a:schemeClr>
                </a:solidFill>
              </a:rPr>
              <a:t>Médian </a:t>
            </a:r>
          </a:p>
          <a:p>
            <a:pPr algn="ctr"/>
            <a:r>
              <a:rPr lang="fr-FR" sz="1600" dirty="0" err="1" smtClean="0">
                <a:solidFill>
                  <a:schemeClr val="tx2">
                    <a:lumMod val="75000"/>
                  </a:schemeClr>
                </a:solidFill>
              </a:rPr>
              <a:t>Périventriculaire</a:t>
            </a:r>
            <a:endParaRPr lang="fr-FR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1" name="ZoneTexte 90"/>
          <p:cNvSpPr txBox="1"/>
          <p:nvPr/>
        </p:nvSpPr>
        <p:spPr>
          <a:xfrm>
            <a:off x="4572000" y="602128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GHRH 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</a:rPr>
              <a:t>→ </a:t>
            </a:r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 GH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2" name="ZoneTexte 91"/>
          <p:cNvSpPr txBox="1"/>
          <p:nvPr/>
        </p:nvSpPr>
        <p:spPr>
          <a:xfrm>
            <a:off x="6804248" y="5934670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Toutes les cellules:</a:t>
            </a:r>
          </a:p>
          <a:p>
            <a:r>
              <a:rPr lang="fr-FR" dirty="0" smtClean="0"/>
              <a:t>-Croissance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0" grpId="0"/>
      <p:bldP spid="71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2" grpId="0"/>
      <p:bldP spid="83" grpId="0"/>
      <p:bldP spid="84" grpId="0"/>
      <p:bldP spid="86" grpId="0"/>
      <p:bldP spid="87" grpId="0"/>
      <p:bldP spid="88" grpId="0"/>
      <p:bldP spid="90" grpId="0"/>
      <p:bldP spid="91" grpId="0"/>
      <p:bldP spid="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3610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fr-FR" sz="4800" dirty="0" smtClean="0">
                <a:latin typeface="Aparajita" pitchFamily="34" charset="0"/>
                <a:cs typeface="Aparajita" pitchFamily="34" charset="0"/>
              </a:rPr>
              <a:t>DIFFERENTES AFFERENCES</a:t>
            </a:r>
            <a:endParaRPr lang="fr-FR" sz="48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403648" y="1844824"/>
            <a:ext cx="6336704" cy="584775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HYPOTHALAMUS</a:t>
            </a:r>
            <a:endParaRPr lang="fr-FR" sz="3200" dirty="0"/>
          </a:p>
        </p:txBody>
      </p:sp>
      <p:sp>
        <p:nvSpPr>
          <p:cNvPr id="5" name="Flèche droite 4"/>
          <p:cNvSpPr/>
          <p:nvPr/>
        </p:nvSpPr>
        <p:spPr>
          <a:xfrm rot="16200000">
            <a:off x="3244074" y="2956726"/>
            <a:ext cx="1287700" cy="360040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899592" y="3933056"/>
            <a:ext cx="1224136" cy="40011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/>
              <a:t>Fornix</a:t>
            </a:r>
            <a:endParaRPr lang="fr-FR" sz="2400" dirty="0"/>
          </a:p>
        </p:txBody>
      </p:sp>
      <p:sp>
        <p:nvSpPr>
          <p:cNvPr id="9" name="ZoneTexte 8"/>
          <p:cNvSpPr txBox="1"/>
          <p:nvPr/>
        </p:nvSpPr>
        <p:spPr>
          <a:xfrm>
            <a:off x="2555776" y="3933056"/>
            <a:ext cx="2448272" cy="707886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Organes</a:t>
            </a:r>
          </a:p>
          <a:p>
            <a:pPr algn="ctr"/>
            <a:r>
              <a:rPr lang="fr-FR" sz="2000" dirty="0" err="1" smtClean="0"/>
              <a:t>Circumventriculaires</a:t>
            </a:r>
            <a:endParaRPr lang="fr-FR" sz="2000" dirty="0"/>
          </a:p>
        </p:txBody>
      </p:sp>
      <p:sp>
        <p:nvSpPr>
          <p:cNvPr id="10" name="ZoneTexte 9"/>
          <p:cNvSpPr txBox="1"/>
          <p:nvPr/>
        </p:nvSpPr>
        <p:spPr>
          <a:xfrm>
            <a:off x="6876256" y="3933056"/>
            <a:ext cx="1368152" cy="707886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Formation réticulée</a:t>
            </a:r>
            <a:endParaRPr lang="fr-FR" sz="2000" dirty="0"/>
          </a:p>
        </p:txBody>
      </p:sp>
      <p:sp>
        <p:nvSpPr>
          <p:cNvPr id="12" name="ZoneTexte 11"/>
          <p:cNvSpPr txBox="1"/>
          <p:nvPr/>
        </p:nvSpPr>
        <p:spPr>
          <a:xfrm>
            <a:off x="5436096" y="3933056"/>
            <a:ext cx="1224136" cy="100811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Noyau du Faisceau Solitaire</a:t>
            </a:r>
            <a:endParaRPr lang="fr-FR" sz="2000" dirty="0"/>
          </a:p>
        </p:txBody>
      </p:sp>
      <p:sp>
        <p:nvSpPr>
          <p:cNvPr id="13" name="Flèche droite 12"/>
          <p:cNvSpPr/>
          <p:nvPr/>
        </p:nvSpPr>
        <p:spPr>
          <a:xfrm rot="16200000">
            <a:off x="7188112" y="5205376"/>
            <a:ext cx="843157" cy="170725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6948264" y="5877272"/>
            <a:ext cx="1368152" cy="646331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Moelle épinière</a:t>
            </a:r>
            <a:endParaRPr lang="fr-FR" dirty="0"/>
          </a:p>
        </p:txBody>
      </p:sp>
      <p:sp>
        <p:nvSpPr>
          <p:cNvPr id="15" name="Flèche droite 14"/>
          <p:cNvSpPr/>
          <p:nvPr/>
        </p:nvSpPr>
        <p:spPr>
          <a:xfrm rot="16200000">
            <a:off x="5603936" y="5493408"/>
            <a:ext cx="843157" cy="170725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6012160" y="5301208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Nerf X</a:t>
            </a:r>
            <a:endParaRPr lang="fr-FR" dirty="0"/>
          </a:p>
        </p:txBody>
      </p:sp>
      <p:sp>
        <p:nvSpPr>
          <p:cNvPr id="17" name="Flèche droite 16"/>
          <p:cNvSpPr/>
          <p:nvPr/>
        </p:nvSpPr>
        <p:spPr>
          <a:xfrm rot="16200000">
            <a:off x="3371688" y="5133368"/>
            <a:ext cx="843157" cy="170725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2987824" y="5805264"/>
            <a:ext cx="1944216" cy="36933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Substance du Sang</a:t>
            </a:r>
            <a:endParaRPr lang="fr-FR" dirty="0"/>
          </a:p>
        </p:txBody>
      </p:sp>
      <p:sp>
        <p:nvSpPr>
          <p:cNvPr id="19" name="Flèche droite 18"/>
          <p:cNvSpPr/>
          <p:nvPr/>
        </p:nvSpPr>
        <p:spPr>
          <a:xfrm rot="16200000">
            <a:off x="1067432" y="4845336"/>
            <a:ext cx="843157" cy="170725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827584" y="5517232"/>
            <a:ext cx="1296144" cy="646331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Structures limbiques</a:t>
            </a:r>
            <a:endParaRPr lang="fr-FR" dirty="0"/>
          </a:p>
        </p:txBody>
      </p:sp>
      <p:sp>
        <p:nvSpPr>
          <p:cNvPr id="21" name="Flèche droite 20"/>
          <p:cNvSpPr/>
          <p:nvPr/>
        </p:nvSpPr>
        <p:spPr>
          <a:xfrm rot="16200000">
            <a:off x="6844474" y="2956726"/>
            <a:ext cx="1287700" cy="360040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lèche droite 21"/>
          <p:cNvSpPr/>
          <p:nvPr/>
        </p:nvSpPr>
        <p:spPr>
          <a:xfrm rot="16200000">
            <a:off x="5404314" y="2956726"/>
            <a:ext cx="1287700" cy="360040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lèche droite 22"/>
          <p:cNvSpPr/>
          <p:nvPr/>
        </p:nvSpPr>
        <p:spPr>
          <a:xfrm rot="16200000">
            <a:off x="939818" y="2956726"/>
            <a:ext cx="1287700" cy="360040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3648" y="1844824"/>
            <a:ext cx="6336704" cy="584775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HYPOTHALAMUS</a:t>
            </a:r>
            <a:endParaRPr lang="fr-FR" sz="3200" dirty="0"/>
          </a:p>
        </p:txBody>
      </p:sp>
      <p:sp>
        <p:nvSpPr>
          <p:cNvPr id="4" name="Flèche droite 3"/>
          <p:cNvSpPr/>
          <p:nvPr/>
        </p:nvSpPr>
        <p:spPr>
          <a:xfrm rot="5400000">
            <a:off x="1582321" y="2962295"/>
            <a:ext cx="1154821" cy="360040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827584" y="3933056"/>
            <a:ext cx="273630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Tractus </a:t>
            </a:r>
            <a:r>
              <a:rPr lang="fr-FR" dirty="0" err="1" smtClean="0"/>
              <a:t>Mamillothalamique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6084168" y="3933056"/>
            <a:ext cx="2448272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Faisceau médian du télencéphale</a:t>
            </a:r>
            <a:endParaRPr lang="fr-FR" dirty="0"/>
          </a:p>
        </p:txBody>
      </p:sp>
      <p:sp>
        <p:nvSpPr>
          <p:cNvPr id="8" name="Flèche droite 7"/>
          <p:cNvSpPr/>
          <p:nvPr/>
        </p:nvSpPr>
        <p:spPr>
          <a:xfrm rot="4790756">
            <a:off x="7908192" y="5061360"/>
            <a:ext cx="843157" cy="170725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 droite 8"/>
          <p:cNvSpPr/>
          <p:nvPr/>
        </p:nvSpPr>
        <p:spPr>
          <a:xfrm rot="7891268">
            <a:off x="5357893" y="4940001"/>
            <a:ext cx="843157" cy="170725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644008" y="5373216"/>
            <a:ext cx="936104" cy="92333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Base </a:t>
            </a:r>
          </a:p>
          <a:p>
            <a:pPr algn="ctr"/>
            <a:r>
              <a:rPr lang="fr-FR" dirty="0" smtClean="0"/>
              <a:t>du </a:t>
            </a:r>
          </a:p>
          <a:p>
            <a:pPr algn="ctr"/>
            <a:r>
              <a:rPr lang="fr-FR" dirty="0" smtClean="0"/>
              <a:t>cerveau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7956376" y="5589240"/>
            <a:ext cx="1008112" cy="646331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Tronc</a:t>
            </a:r>
          </a:p>
          <a:p>
            <a:pPr algn="ctr"/>
            <a:r>
              <a:rPr lang="fr-FR" dirty="0" smtClean="0"/>
              <a:t> cérébral</a:t>
            </a:r>
            <a:endParaRPr lang="fr-FR" dirty="0"/>
          </a:p>
        </p:txBody>
      </p:sp>
      <p:sp>
        <p:nvSpPr>
          <p:cNvPr id="12" name="Flèche droite 11"/>
          <p:cNvSpPr/>
          <p:nvPr/>
        </p:nvSpPr>
        <p:spPr>
          <a:xfrm rot="6385025">
            <a:off x="6107992" y="5133368"/>
            <a:ext cx="843157" cy="170725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lèche droite 12"/>
          <p:cNvSpPr/>
          <p:nvPr/>
        </p:nvSpPr>
        <p:spPr>
          <a:xfrm rot="5400000">
            <a:off x="7044096" y="5061360"/>
            <a:ext cx="843157" cy="170725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5724128" y="5661248"/>
            <a:ext cx="1152128" cy="36933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Amygdale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7020272" y="5589240"/>
            <a:ext cx="792088" cy="36933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Cortex</a:t>
            </a:r>
            <a:endParaRPr lang="fr-FR" dirty="0"/>
          </a:p>
        </p:txBody>
      </p:sp>
      <p:sp>
        <p:nvSpPr>
          <p:cNvPr id="18" name="Titr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3610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fr-FR" sz="4800" dirty="0" smtClean="0">
                <a:latin typeface="Aparajita" pitchFamily="34" charset="0"/>
                <a:cs typeface="Aparajita" pitchFamily="34" charset="0"/>
              </a:rPr>
              <a:t>DIFFERENTES EFFERENCES</a:t>
            </a:r>
            <a:endParaRPr lang="fr-FR" sz="48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19" name="Flèche droite 18"/>
          <p:cNvSpPr/>
          <p:nvPr/>
        </p:nvSpPr>
        <p:spPr>
          <a:xfrm rot="5400000">
            <a:off x="6766898" y="2962295"/>
            <a:ext cx="1154821" cy="360040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275" y="274638"/>
            <a:ext cx="9000000" cy="114300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sz="4800" dirty="0" smtClean="0">
                <a:latin typeface="Aparajita" pitchFamily="34" charset="0"/>
                <a:cs typeface="Aparajita" pitchFamily="34" charset="0"/>
              </a:rPr>
              <a:t>RELATIONS ANATOMO-FONCTIONNELLES</a:t>
            </a:r>
            <a:endParaRPr lang="fr-FR" sz="48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483768" y="3356992"/>
            <a:ext cx="4104456" cy="70788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sz="4000" dirty="0" smtClean="0"/>
              <a:t>L’HYPOTHALAMUS</a:t>
            </a:r>
            <a:endParaRPr lang="fr-FR" sz="4000" dirty="0"/>
          </a:p>
        </p:txBody>
      </p:sp>
      <p:pic>
        <p:nvPicPr>
          <p:cNvPr id="8" name="Image 7" descr="Dormir Garfie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8960" y="1484784"/>
            <a:ext cx="2265040" cy="1693117"/>
          </a:xfrm>
          <a:prstGeom prst="rect">
            <a:avLst/>
          </a:prstGeom>
        </p:spPr>
      </p:pic>
      <p:pic>
        <p:nvPicPr>
          <p:cNvPr id="9" name="Image 8" descr="garfield fai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772816"/>
            <a:ext cx="1429946" cy="1008112"/>
          </a:xfrm>
          <a:prstGeom prst="rect">
            <a:avLst/>
          </a:prstGeom>
        </p:spPr>
      </p:pic>
      <p:pic>
        <p:nvPicPr>
          <p:cNvPr id="12" name="Image 11" descr="colèr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941168"/>
            <a:ext cx="1473522" cy="1507968"/>
          </a:xfrm>
          <a:prstGeom prst="rect">
            <a:avLst/>
          </a:prstGeom>
        </p:spPr>
      </p:pic>
      <p:sp>
        <p:nvSpPr>
          <p:cNvPr id="13" name="Flèche droite 12"/>
          <p:cNvSpPr/>
          <p:nvPr/>
        </p:nvSpPr>
        <p:spPr>
          <a:xfrm rot="7047525">
            <a:off x="1817192" y="4577541"/>
            <a:ext cx="883052" cy="48364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droite 13"/>
          <p:cNvSpPr/>
          <p:nvPr/>
        </p:nvSpPr>
        <p:spPr>
          <a:xfrm rot="13664724" flipV="1">
            <a:off x="1736150" y="3046743"/>
            <a:ext cx="745171" cy="6080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droite 14"/>
          <p:cNvSpPr/>
          <p:nvPr/>
        </p:nvSpPr>
        <p:spPr>
          <a:xfrm rot="18227909">
            <a:off x="6538976" y="3129399"/>
            <a:ext cx="535349" cy="45719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 descr="joi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95736" y="5085184"/>
            <a:ext cx="1576849" cy="1657152"/>
          </a:xfrm>
          <a:prstGeom prst="rect">
            <a:avLst/>
          </a:prstGeom>
        </p:spPr>
      </p:pic>
      <p:sp>
        <p:nvSpPr>
          <p:cNvPr id="17" name="Flèche droite 16"/>
          <p:cNvSpPr/>
          <p:nvPr/>
        </p:nvSpPr>
        <p:spPr>
          <a:xfrm rot="5400000" flipV="1">
            <a:off x="2141586" y="4563270"/>
            <a:ext cx="745171" cy="6080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 descr="boiss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64288" y="4941168"/>
            <a:ext cx="1227011" cy="1146621"/>
          </a:xfrm>
          <a:prstGeom prst="rect">
            <a:avLst/>
          </a:prstGeom>
        </p:spPr>
      </p:pic>
      <p:sp>
        <p:nvSpPr>
          <p:cNvPr id="20" name="Flèche droite 19"/>
          <p:cNvSpPr/>
          <p:nvPr/>
        </p:nvSpPr>
        <p:spPr>
          <a:xfrm rot="3540339">
            <a:off x="6490173" y="4496065"/>
            <a:ext cx="860588" cy="90182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lèche droite 20"/>
          <p:cNvSpPr/>
          <p:nvPr/>
        </p:nvSpPr>
        <p:spPr>
          <a:xfrm rot="16200000" flipV="1">
            <a:off x="3968398" y="2902727"/>
            <a:ext cx="745171" cy="6080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3923928" y="1916832"/>
            <a:ext cx="936104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SNA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/>
          </a:bodyPr>
          <a:lstStyle/>
          <a:p>
            <a:r>
              <a:rPr lang="fr-FR" sz="6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parajita"/>
              </a:rPr>
              <a:t>CONCLUSION</a:t>
            </a:r>
            <a:endParaRPr lang="fr-FR" sz="6600" dirty="0">
              <a:solidFill>
                <a:schemeClr val="tx2">
                  <a:lumMod val="60000"/>
                  <a:lumOff val="40000"/>
                </a:schemeClr>
              </a:solidFill>
              <a:latin typeface="Aparajit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715000"/>
            <a:ext cx="8229600" cy="1143000"/>
          </a:xfrm>
        </p:spPr>
        <p:txBody>
          <a:bodyPr/>
          <a:lstStyle/>
          <a:p>
            <a:r>
              <a:rPr lang="fr-FR" dirty="0" smtClean="0"/>
              <a:t>Merci de votre attention !</a:t>
            </a:r>
            <a:endParaRPr lang="fr-FR" dirty="0"/>
          </a:p>
        </p:txBody>
      </p:sp>
      <p:pic>
        <p:nvPicPr>
          <p:cNvPr id="23554" name="Picture 2" descr="http://www.math.u-bordeaux1.fr/ED/ecole_doctorale/img/bdx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1946920" cy="194692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4139952" y="260648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Master 1 </a:t>
            </a:r>
            <a:r>
              <a:rPr lang="fr-FR" dirty="0" err="1" smtClean="0"/>
              <a:t>neuro</a:t>
            </a:r>
            <a:r>
              <a:rPr lang="fr-FR" dirty="0" smtClean="0"/>
              <a:t>-psychopharmacologie 2010/2011</a:t>
            </a:r>
          </a:p>
          <a:p>
            <a:pPr algn="r"/>
            <a:r>
              <a:rPr lang="fr-FR" dirty="0" smtClean="0"/>
              <a:t>Robin Laurie</a:t>
            </a:r>
          </a:p>
          <a:p>
            <a:pPr algn="r"/>
            <a:r>
              <a:rPr lang="fr-FR" dirty="0" smtClean="0"/>
              <a:t>Sarrazin Pauline</a:t>
            </a:r>
          </a:p>
          <a:p>
            <a:pPr algn="r"/>
            <a:r>
              <a:rPr lang="fr-FR" dirty="0" smtClean="0"/>
              <a:t>12/10/10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230</Words>
  <Application>Microsoft Office PowerPoint</Application>
  <PresentationFormat>Affichage à l'écran (4:3)</PresentationFormat>
  <Paragraphs>132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L’HYPOTHALAMUS</vt:lpstr>
      <vt:lpstr>INTRODUCTION</vt:lpstr>
      <vt:lpstr>Diapositive 3</vt:lpstr>
      <vt:lpstr>LOCALISATION</vt:lpstr>
      <vt:lpstr>ORGANISATION INTRINSEQUE</vt:lpstr>
      <vt:lpstr>Diapositive 6</vt:lpstr>
      <vt:lpstr>CONTRÔLE DE L’HYPOTHALAMUS SUR L’ADENOHYPOPHYSE</vt:lpstr>
      <vt:lpstr>DIFFERENTES AFFERENCES</vt:lpstr>
      <vt:lpstr>DIFFERENTES EFFERENCES</vt:lpstr>
      <vt:lpstr>RELATIONS ANATOMO-FONCTIONNELLES</vt:lpstr>
      <vt:lpstr>CONCLUSION</vt:lpstr>
      <vt:lpstr>Merci de votre attention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L’hypothalamus</dc:title>
  <dc:creator>Laurie</dc:creator>
  <cp:lastModifiedBy>Laurie</cp:lastModifiedBy>
  <cp:revision>198</cp:revision>
  <dcterms:created xsi:type="dcterms:W3CDTF">2010-09-30T13:46:06Z</dcterms:created>
  <dcterms:modified xsi:type="dcterms:W3CDTF">2010-10-21T11:18:15Z</dcterms:modified>
</cp:coreProperties>
</file>