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8" r:id="rId5"/>
    <p:sldId id="259" r:id="rId6"/>
    <p:sldId id="261" r:id="rId7"/>
    <p:sldId id="260" r:id="rId8"/>
    <p:sldId id="267" r:id="rId9"/>
    <p:sldId id="262" r:id="rId10"/>
    <p:sldId id="263" r:id="rId11"/>
    <p:sldId id="264" r:id="rId12"/>
    <p:sldId id="266" r:id="rId13"/>
    <p:sldId id="265" r:id="rId14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00"/>
    <a:srgbClr val="33CC33"/>
    <a:srgbClr val="00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-1374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r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17" name="Sous-titr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fr-FR" smtClean="0"/>
              <a:t>Cliquez pour modifier le style des sous-titres du masque</a:t>
            </a:r>
            <a:endParaRPr kumimoji="0" lang="en-US"/>
          </a:p>
        </p:txBody>
      </p:sp>
      <p:sp>
        <p:nvSpPr>
          <p:cNvPr id="30" name="Espace réservé de la date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19" name="Espace réservé du pied de page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27" name="Espace réservé du numéro de diapositive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u contenu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ogner et arrondir un rectangle à un seul coin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Triangle rect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fr-FR" smtClean="0"/>
              <a:t>Cliquez sur l'icône pour ajouter une image</a:t>
            </a:r>
            <a:endParaRPr kumimoji="0" lang="en-US" dirty="0"/>
          </a:p>
        </p:txBody>
      </p:sp>
      <p:sp>
        <p:nvSpPr>
          <p:cNvPr id="10" name="Forme libre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orme libre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fr-FR" smtClean="0"/>
              <a:t>Cliquez pour modifier les styles du texte du masque</a:t>
            </a:r>
          </a:p>
          <a:p>
            <a:pPr lvl="1" eaLnBrk="1" latinLnBrk="0" hangingPunct="1"/>
            <a:r>
              <a:rPr lang="fr-FR" smtClean="0"/>
              <a:t>Deuxième niveau</a:t>
            </a:r>
          </a:p>
          <a:p>
            <a:pPr lvl="2" eaLnBrk="1" latinLnBrk="0" hangingPunct="1"/>
            <a:r>
              <a:rPr lang="fr-FR" smtClean="0"/>
              <a:t>Troisième niveau</a:t>
            </a:r>
          </a:p>
          <a:p>
            <a:pPr lvl="3" eaLnBrk="1" latinLnBrk="0" hangingPunct="1"/>
            <a:r>
              <a:rPr lang="fr-FR" smtClean="0"/>
              <a:t>Quatrième niveau</a:t>
            </a:r>
          </a:p>
          <a:p>
            <a:pPr lvl="4" eaLnBrk="1" latinLnBrk="0" hangingPunct="1"/>
            <a:r>
              <a:rPr lang="fr-FR" smtClean="0"/>
              <a:t>Cinquième niveau</a:t>
            </a:r>
            <a:endParaRPr kumimoji="0" lang="en-US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orme libre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orme libre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Espace réservé du titre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fr-FR" smtClean="0"/>
              <a:t>Cliquez pour modifier le style du titre</a:t>
            </a:r>
            <a:endParaRPr kumimoji="0" lang="en-US"/>
          </a:p>
        </p:txBody>
      </p:sp>
      <p:sp>
        <p:nvSpPr>
          <p:cNvPr id="30" name="Espace réservé du texte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fr-FR" smtClean="0"/>
              <a:t>Cliquez pour modifier les styles du texte du masque</a:t>
            </a:r>
          </a:p>
          <a:p>
            <a:pPr lvl="1" eaLnBrk="1" latinLnBrk="0" hangingPunct="1"/>
            <a:r>
              <a:rPr kumimoji="0" lang="fr-FR" smtClean="0"/>
              <a:t>Deuxième niveau</a:t>
            </a:r>
          </a:p>
          <a:p>
            <a:pPr lvl="2" eaLnBrk="1" latinLnBrk="0" hangingPunct="1"/>
            <a:r>
              <a:rPr kumimoji="0" lang="fr-FR" smtClean="0"/>
              <a:t>Troisième niveau</a:t>
            </a:r>
          </a:p>
          <a:p>
            <a:pPr lvl="3" eaLnBrk="1" latinLnBrk="0" hangingPunct="1"/>
            <a:r>
              <a:rPr kumimoji="0" lang="fr-FR" smtClean="0"/>
              <a:t>Quatrième niveau</a:t>
            </a:r>
          </a:p>
          <a:p>
            <a:pPr lvl="4" eaLnBrk="1" latinLnBrk="0" hangingPunct="1"/>
            <a:r>
              <a:rPr kumimoji="0" lang="fr-FR" smtClean="0"/>
              <a:t>Cinquième niveau</a:t>
            </a:r>
            <a:endParaRPr kumimoji="0" lang="en-US"/>
          </a:p>
        </p:txBody>
      </p:sp>
      <p:sp>
        <p:nvSpPr>
          <p:cNvPr id="10" name="Espace réservé de la date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D8A7388-9420-4A4C-8547-B98CA2D6C22A}" type="datetimeFigureOut">
              <a:rPr lang="fr-FR" smtClean="0"/>
              <a:pPr/>
              <a:t>20/10/2010</a:t>
            </a:fld>
            <a:endParaRPr lang="fr-FR"/>
          </a:p>
        </p:txBody>
      </p:sp>
      <p:sp>
        <p:nvSpPr>
          <p:cNvPr id="22" name="Espace réservé du pied de page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18" name="Espace réservé du numéro de diapositive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2C12E1B-5DD4-44BC-85F0-EC9DB736D793}" type="slidenum">
              <a:rPr lang="fr-FR" smtClean="0"/>
              <a:pPr/>
              <a:t>‹N°›</a:t>
            </a:fld>
            <a:endParaRPr lang="fr-FR"/>
          </a:p>
        </p:txBody>
      </p:sp>
      <p:grpSp>
        <p:nvGrpSpPr>
          <p:cNvPr id="2" name="Groupe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orme libre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orme libre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121296"/>
          </a:xfrm>
        </p:spPr>
        <p:txBody>
          <a:bodyPr>
            <a:normAutofit/>
          </a:bodyPr>
          <a:lstStyle/>
          <a:p>
            <a:pPr algn="ctr"/>
            <a:r>
              <a:rPr lang="fr-FR" sz="6000" dirty="0" smtClean="0"/>
              <a:t>Le Cervelet</a:t>
            </a:r>
            <a:endParaRPr lang="fr-FR" sz="6000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3059832" y="5373216"/>
            <a:ext cx="2735976" cy="848536"/>
          </a:xfrm>
        </p:spPr>
        <p:txBody>
          <a:bodyPr>
            <a:normAutofit/>
          </a:bodyPr>
          <a:lstStyle/>
          <a:p>
            <a:pPr algn="ctr"/>
            <a:r>
              <a:rPr lang="fr-FR" sz="2000" dirty="0" smtClean="0"/>
              <a:t>ERMINE Charlotte</a:t>
            </a:r>
          </a:p>
          <a:p>
            <a:pPr algn="ctr"/>
            <a:r>
              <a:rPr lang="fr-FR" sz="2000" dirty="0" smtClean="0"/>
              <a:t>DURAND Audrey</a:t>
            </a:r>
            <a:endParaRPr lang="fr-FR" sz="2000" dirty="0"/>
          </a:p>
        </p:txBody>
      </p:sp>
      <p:pic>
        <p:nvPicPr>
          <p:cNvPr id="4" name="Image 3" descr="logo_ub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3528" y="5314752"/>
            <a:ext cx="1152128" cy="1152128"/>
          </a:xfrm>
          <a:prstGeom prst="rect">
            <a:avLst/>
          </a:prstGeom>
        </p:spPr>
      </p:pic>
      <p:pic>
        <p:nvPicPr>
          <p:cNvPr id="5" name="Image 4" descr="Logo_Uni-Bordeaux-2[1].bmp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596336" y="5301208"/>
            <a:ext cx="1153968" cy="1125221"/>
          </a:xfrm>
          <a:prstGeom prst="rect">
            <a:avLst/>
          </a:prstGeom>
        </p:spPr>
      </p:pic>
      <p:pic>
        <p:nvPicPr>
          <p:cNvPr id="6" name="Image 5" descr="d_06_cr_mou_3a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3131840" y="2564904"/>
            <a:ext cx="2808312" cy="235898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Cervelet = centre régulateur de la fonction motrice</a:t>
            </a:r>
            <a:endParaRPr lang="fr-FR" dirty="0"/>
          </a:p>
        </p:txBody>
      </p:sp>
      <p:sp>
        <p:nvSpPr>
          <p:cNvPr id="10" name="ZoneTexte 9"/>
          <p:cNvSpPr txBox="1"/>
          <p:nvPr/>
        </p:nvSpPr>
        <p:spPr>
          <a:xfrm>
            <a:off x="6300192" y="1988840"/>
            <a:ext cx="2304256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Coordination des mouvements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Maintien de la posture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Tonus musculaire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Equilibre</a:t>
            </a:r>
          </a:p>
          <a:p>
            <a:pPr>
              <a:buFont typeface="Arial" pitchFamily="34" charset="0"/>
              <a:buChar char="•"/>
            </a:pP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6084168" y="5517232"/>
            <a:ext cx="305983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10% de la boite crânienne </a:t>
            </a:r>
          </a:p>
          <a:p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50% des neurones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3" name="Image 12"/>
          <p:cNvPicPr/>
          <p:nvPr/>
        </p:nvPicPr>
        <p:blipFill>
          <a:blip r:embed="rId2" cstate="print">
            <a:extLst>
              <a:ext uri="{28A0092B-C50C-407E-A947-70E740481C1C}">
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</a:ext>
            </a:extLst>
          </a:blip>
          <a:srcRect/>
          <a:stretch>
            <a:fillRect/>
          </a:stretch>
        </p:blipFill>
        <p:spPr bwMode="auto">
          <a:xfrm>
            <a:off x="1187624" y="2348880"/>
            <a:ext cx="3974554" cy="3845968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43" name="Groupe 43"/>
          <p:cNvGrpSpPr>
            <a:grpSpLocks/>
          </p:cNvGrpSpPr>
          <p:nvPr/>
        </p:nvGrpSpPr>
        <p:grpSpPr bwMode="auto">
          <a:xfrm>
            <a:off x="6006" y="2259929"/>
            <a:ext cx="6366215" cy="4481383"/>
            <a:chOff x="2702" y="349"/>
            <a:chExt cx="41399" cy="25394"/>
          </a:xfrm>
        </p:grpSpPr>
        <p:grpSp>
          <p:nvGrpSpPr>
            <p:cNvPr id="42" name="Groupe 42"/>
            <p:cNvGrpSpPr>
              <a:grpSpLocks/>
            </p:cNvGrpSpPr>
            <p:nvPr/>
          </p:nvGrpSpPr>
          <p:grpSpPr bwMode="auto">
            <a:xfrm>
              <a:off x="2702" y="6158"/>
              <a:ext cx="41399" cy="19585"/>
              <a:chOff x="416" y="3301"/>
              <a:chExt cx="41399" cy="19584"/>
            </a:xfrm>
          </p:grpSpPr>
          <p:sp>
            <p:nvSpPr>
              <p:cNvPr id="32" name="Zone de texte 32"/>
              <p:cNvSpPr txBox="1">
                <a:spLocks noChangeArrowheads="1"/>
              </p:cNvSpPr>
              <p:nvPr/>
            </p:nvSpPr>
            <p:spPr bwMode="auto">
              <a:xfrm>
                <a:off x="31337" y="3301"/>
                <a:ext cx="10478" cy="2952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Lobe occipital</a:t>
                </a:r>
                <a:endParaRPr kumimoji="0" lang="fr-FR" sz="24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33" name="Zone de texte 33"/>
              <p:cNvSpPr txBox="1">
                <a:spLocks noChangeArrowheads="1"/>
              </p:cNvSpPr>
              <p:nvPr/>
            </p:nvSpPr>
            <p:spPr bwMode="auto">
              <a:xfrm>
                <a:off x="31480" y="8101"/>
                <a:ext cx="7525" cy="2952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Cervelet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34" name="Zone de texte 34"/>
              <p:cNvSpPr txBox="1">
                <a:spLocks noChangeArrowheads="1"/>
              </p:cNvSpPr>
              <p:nvPr/>
            </p:nvSpPr>
            <p:spPr bwMode="auto">
              <a:xfrm>
                <a:off x="900" y="7284"/>
                <a:ext cx="10478" cy="295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Mésencéphale</a:t>
                </a:r>
                <a:endParaRPr kumimoji="0" lang="fr-FR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35" name="Zone de texte 35"/>
              <p:cNvSpPr txBox="1">
                <a:spLocks noChangeArrowheads="1"/>
              </p:cNvSpPr>
              <p:nvPr/>
            </p:nvSpPr>
            <p:spPr bwMode="auto">
              <a:xfrm>
                <a:off x="5759" y="10548"/>
                <a:ext cx="5429" cy="295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Pont</a:t>
                </a:r>
                <a:endParaRPr kumimoji="0" lang="fr-FR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36" name="Zone de texte 36"/>
              <p:cNvSpPr txBox="1">
                <a:spLocks noChangeArrowheads="1"/>
              </p:cNvSpPr>
              <p:nvPr/>
            </p:nvSpPr>
            <p:spPr bwMode="auto">
              <a:xfrm>
                <a:off x="5759" y="13501"/>
                <a:ext cx="5810" cy="295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Bulbe</a:t>
                </a:r>
                <a:endParaRPr kumimoji="0" lang="fr-FR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37" name="Zone de texte 37"/>
              <p:cNvSpPr txBox="1">
                <a:spLocks noChangeArrowheads="1"/>
              </p:cNvSpPr>
              <p:nvPr/>
            </p:nvSpPr>
            <p:spPr bwMode="auto">
              <a:xfrm>
                <a:off x="416" y="16668"/>
                <a:ext cx="11430" cy="295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Moelle épinière</a:t>
                </a:r>
                <a:endParaRPr kumimoji="0" lang="fr-FR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38" name="Zone de texte 38"/>
              <p:cNvSpPr txBox="1">
                <a:spLocks noChangeArrowheads="1"/>
              </p:cNvSpPr>
              <p:nvPr/>
            </p:nvSpPr>
            <p:spPr bwMode="auto">
              <a:xfrm>
                <a:off x="7524" y="19932"/>
                <a:ext cx="32671" cy="295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6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Figure 1 : Localisation du cervelet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  <p:sp>
          <p:nvSpPr>
            <p:cNvPr id="39" name="Zone de texte 39"/>
            <p:cNvSpPr txBox="1">
              <a:spLocks noChangeArrowheads="1"/>
            </p:cNvSpPr>
            <p:nvPr/>
          </p:nvSpPr>
          <p:spPr bwMode="auto">
            <a:xfrm>
              <a:off x="3615" y="349"/>
              <a:ext cx="7239" cy="2952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sz="1400" b="0" i="0" u="sng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Rostral</a:t>
              </a: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40" name="Zone de texte 40"/>
            <p:cNvSpPr txBox="1">
              <a:spLocks noChangeArrowheads="1"/>
            </p:cNvSpPr>
            <p:nvPr/>
          </p:nvSpPr>
          <p:spPr bwMode="auto">
            <a:xfrm>
              <a:off x="33799" y="445"/>
              <a:ext cx="8096" cy="2953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sz="1400" b="0" i="0" u="sng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Caudal</a:t>
              </a:r>
              <a:endPara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4" name="Groupe 33"/>
          <p:cNvGrpSpPr/>
          <p:nvPr/>
        </p:nvGrpSpPr>
        <p:grpSpPr>
          <a:xfrm>
            <a:off x="107841" y="1916832"/>
            <a:ext cx="5543942" cy="4329296"/>
            <a:chOff x="827584" y="2492896"/>
            <a:chExt cx="5543942" cy="4329296"/>
          </a:xfrm>
        </p:grpSpPr>
        <p:pic>
          <p:nvPicPr>
            <p:cNvPr id="3" name="Image 2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27584" y="2492896"/>
              <a:ext cx="4229100" cy="370522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2050" name="Group 2"/>
            <p:cNvGrpSpPr>
              <a:grpSpLocks/>
            </p:cNvGrpSpPr>
            <p:nvPr/>
          </p:nvGrpSpPr>
          <p:grpSpPr bwMode="auto">
            <a:xfrm>
              <a:off x="1115616" y="2996952"/>
              <a:ext cx="5255910" cy="3825240"/>
              <a:chOff x="1410" y="4890"/>
              <a:chExt cx="8284" cy="6024"/>
            </a:xfrm>
          </p:grpSpPr>
          <p:sp>
            <p:nvSpPr>
              <p:cNvPr id="2051" name="Ellipse 106"/>
              <p:cNvSpPr>
                <a:spLocks noChangeArrowheads="1"/>
              </p:cNvSpPr>
              <p:nvPr/>
            </p:nvSpPr>
            <p:spPr bwMode="auto">
              <a:xfrm>
                <a:off x="5055" y="5985"/>
                <a:ext cx="510" cy="3360"/>
              </a:xfrm>
              <a:prstGeom prst="ellipse">
                <a:avLst/>
              </a:prstGeom>
              <a:noFill/>
              <a:ln w="25400">
                <a:solidFill>
                  <a:srgbClr val="E36C0A"/>
                </a:solidFill>
                <a:round/>
                <a:headEnd/>
                <a:tailEnd/>
              </a:ln>
            </p:spPr>
            <p:txBody>
              <a:bodyPr vert="horz" wrap="square" lIns="91440" tIns="45720" rIns="91440" bIns="45720" numCol="1" anchor="ctr" anchorCtr="0" compatLnSpc="1">
                <a:prstTxWarp prst="textNoShape">
                  <a:avLst/>
                </a:prstTxWarp>
              </a:bodyPr>
              <a:lstStyle/>
              <a:p>
                <a:endParaRPr lang="fr-FR"/>
              </a:p>
            </p:txBody>
          </p:sp>
          <p:grpSp>
            <p:nvGrpSpPr>
              <p:cNvPr id="103" name="Groupe 103"/>
              <p:cNvGrpSpPr>
                <a:grpSpLocks/>
              </p:cNvGrpSpPr>
              <p:nvPr/>
            </p:nvGrpSpPr>
            <p:grpSpPr bwMode="auto">
              <a:xfrm>
                <a:off x="1410" y="4890"/>
                <a:ext cx="8284" cy="6024"/>
                <a:chOff x="0" y="-476"/>
                <a:chExt cx="52611" cy="38251"/>
              </a:xfrm>
            </p:grpSpPr>
            <p:grpSp>
              <p:nvGrpSpPr>
                <p:cNvPr id="102" name="Groupe 102"/>
                <p:cNvGrpSpPr>
                  <a:grpSpLocks/>
                </p:cNvGrpSpPr>
                <p:nvPr/>
              </p:nvGrpSpPr>
              <p:grpSpPr bwMode="auto">
                <a:xfrm>
                  <a:off x="0" y="-476"/>
                  <a:ext cx="52611" cy="38251"/>
                  <a:chOff x="0" y="-476"/>
                  <a:chExt cx="52611" cy="38252"/>
                </a:xfrm>
              </p:grpSpPr>
              <p:grpSp>
                <p:nvGrpSpPr>
                  <p:cNvPr id="92" name="Groupe 92"/>
                  <p:cNvGrpSpPr>
                    <a:grpSpLocks/>
                  </p:cNvGrpSpPr>
                  <p:nvPr/>
                </p:nvGrpSpPr>
                <p:grpSpPr bwMode="auto">
                  <a:xfrm>
                    <a:off x="25050" y="-476"/>
                    <a:ext cx="26122" cy="32477"/>
                    <a:chOff x="0" y="-476"/>
                    <a:chExt cx="26122" cy="32478"/>
                  </a:xfrm>
                </p:grpSpPr>
                <p:cxnSp>
                  <p:nvCxnSpPr>
                    <p:cNvPr id="67" name="Connecteur droit avec flèche 67"/>
                    <p:cNvCxnSpPr>
                      <a:cxnSpLocks noChangeShapeType="1"/>
                    </p:cNvCxnSpPr>
                    <p:nvPr/>
                  </p:nvCxnSpPr>
                  <p:spPr bwMode="auto">
                    <a:xfrm flipH="1">
                      <a:off x="0" y="1714"/>
                      <a:ext cx="7429" cy="4667"/>
                    </a:xfrm>
                    <a:prstGeom prst="straightConnector1">
                      <a:avLst/>
                    </a:prstGeom>
                    <a:noFill/>
                    <a:ln w="12700">
                      <a:solidFill>
                        <a:srgbClr val="E36C0A"/>
                      </a:solidFill>
                      <a:round/>
                      <a:headEnd/>
                      <a:tailEnd type="arrow" w="med" len="med"/>
                    </a:ln>
                  </p:spPr>
                </p:cxnSp>
                <p:cxnSp>
                  <p:nvCxnSpPr>
                    <p:cNvPr id="77" name="Connecteur droit avec flèche 77"/>
                    <p:cNvCxnSpPr>
                      <a:cxnSpLocks noChangeShapeType="1"/>
                    </p:cNvCxnSpPr>
                    <p:nvPr/>
                  </p:nvCxnSpPr>
                  <p:spPr bwMode="auto">
                    <a:xfrm flipH="1">
                      <a:off x="5238" y="5524"/>
                      <a:ext cx="4858" cy="1715"/>
                    </a:xfrm>
                    <a:prstGeom prst="straightConnector1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 type="arrow" w="med" len="med"/>
                    </a:ln>
                  </p:spPr>
                </p:cxnSp>
                <p:cxnSp>
                  <p:nvCxnSpPr>
                    <p:cNvPr id="85" name="Connecteur droit avec flèche 85"/>
                    <p:cNvCxnSpPr>
                      <a:cxnSpLocks noChangeShapeType="1"/>
                    </p:cNvCxnSpPr>
                    <p:nvPr/>
                  </p:nvCxnSpPr>
                  <p:spPr bwMode="auto">
                    <a:xfrm flipH="1">
                      <a:off x="8001" y="28003"/>
                      <a:ext cx="3635" cy="0"/>
                    </a:xfrm>
                    <a:prstGeom prst="straightConnector1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 type="arrow" w="med" len="med"/>
                    </a:ln>
                  </p:spPr>
                </p:cxnSp>
                <p:cxnSp>
                  <p:nvCxnSpPr>
                    <p:cNvPr id="86" name="Connecteur droit avec flèche 86"/>
                    <p:cNvCxnSpPr>
                      <a:cxnSpLocks noChangeShapeType="1"/>
                    </p:cNvCxnSpPr>
                    <p:nvPr/>
                  </p:nvCxnSpPr>
                  <p:spPr bwMode="auto">
                    <a:xfrm flipH="1" flipV="1">
                      <a:off x="0" y="29146"/>
                      <a:ext cx="5994" cy="1429"/>
                    </a:xfrm>
                    <a:prstGeom prst="straightConnector1">
                      <a:avLst/>
                    </a:prstGeom>
                    <a:noFill/>
                    <a:ln w="12700">
                      <a:solidFill>
                        <a:srgbClr val="000000"/>
                      </a:solidFill>
                      <a:round/>
                      <a:headEnd/>
                      <a:tailEnd type="arrow" w="med" len="med"/>
                    </a:ln>
                  </p:spPr>
                </p:cxnSp>
                <p:sp>
                  <p:nvSpPr>
                    <p:cNvPr id="87" name="Zone de texte 87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7381" y="-476"/>
                      <a:ext cx="18738" cy="4762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6350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E36C0A"/>
                          </a:solidFill>
                          <a:effectLst/>
                          <a:latin typeface="Calibri" pitchFamily="34" charset="0"/>
                        </a:rPr>
                        <a:t>Emplacement du vermis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88" name="Zone de texte 88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477" y="4286"/>
                      <a:ext cx="11240" cy="295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6350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Lobe antérieur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89" name="Zone de texte 89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4590" y="15366"/>
                      <a:ext cx="11532" cy="5041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6350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Lobe postérieur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90" name="Zone de texte 90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10264" y="26169"/>
                      <a:ext cx="7906" cy="2953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6350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Flocculus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p:txBody>
                </p:sp>
                <p:sp>
                  <p:nvSpPr>
                    <p:cNvPr id="91" name="Zone de texte 91"/>
                    <p:cNvSpPr txBox="1">
                      <a:spLocks noChangeArrowheads="1"/>
                    </p:cNvSpPr>
                    <p:nvPr/>
                  </p:nvSpPr>
                  <p:spPr bwMode="auto">
                    <a:xfrm>
                      <a:off x="6660" y="29050"/>
                      <a:ext cx="7049" cy="2952"/>
                    </a:xfrm>
                    <a:prstGeom prst="rect">
                      <a:avLst/>
                    </a:prstGeom>
                    <a:solidFill>
                      <a:srgbClr val="FFFFFF"/>
                    </a:solidFill>
                    <a:ln w="6350">
                      <a:noFill/>
                      <a:miter lim="800000"/>
                      <a:headEnd/>
                      <a:tailEnd/>
                    </a:ln>
                  </p:spPr>
                  <p:txBody>
                    <a:bodyPr vert="horz" wrap="square" lIns="91440" tIns="45720" rIns="91440" bIns="45720" numCol="1" anchor="t" anchorCtr="0" compatLnSpc="1">
                      <a:prstTxWarp prst="textNoShape">
                        <a:avLst/>
                      </a:prstTxWarp>
                    </a:bodyPr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fr-F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</a:rPr>
                        <a:t>Nodule</a:t>
                      </a:r>
                      <a:endParaRPr kumimoji="0" lang="fr-FR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pitchFamily="34" charset="0"/>
                      </a:endParaRPr>
                    </a:p>
                  </p:txBody>
                </p:sp>
              </p:grpSp>
              <p:sp>
                <p:nvSpPr>
                  <p:cNvPr id="95" name="Zone de texte 95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9638" y="32649"/>
                    <a:ext cx="12973" cy="5127"/>
                  </a:xfrm>
                  <a:prstGeom prst="rect">
                    <a:avLst/>
                  </a:prstGeom>
                  <a:solidFill>
                    <a:srgbClr val="FFFFFF"/>
                  </a:solidFill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fr-F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Lobe </a:t>
                    </a:r>
                    <a:r>
                      <a:rPr kumimoji="0" lang="fr-FR" sz="1200" b="1" i="0" u="none" strike="noStrike" cap="none" normalizeH="0" baseline="0" dirty="0" err="1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rPr>
                      <a:t>flocculonodulaire</a:t>
                    </a:r>
                    <a:endParaRPr kumimoji="0" lang="fr-FR" sz="20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cxnSp>
                <p:nvCxnSpPr>
                  <p:cNvPr id="97" name="Connecteur droit avec flèche 97"/>
                  <p:cNvCxnSpPr>
                    <a:cxnSpLocks noChangeShapeType="1"/>
                  </p:cNvCxnSpPr>
                  <p:nvPr/>
                </p:nvCxnSpPr>
                <p:spPr bwMode="auto">
                  <a:xfrm>
                    <a:off x="11144" y="27336"/>
                    <a:ext cx="6573" cy="0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headEnd/>
                    <a:tailEnd type="arrow" w="med" len="med"/>
                  </a:ln>
                </p:spPr>
              </p:cxnSp>
              <p:sp>
                <p:nvSpPr>
                  <p:cNvPr id="98" name="Zone de texte 98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0" y="24669"/>
                    <a:ext cx="11144" cy="4572"/>
                  </a:xfrm>
                  <a:prstGeom prst="rect">
                    <a:avLst/>
                  </a:prstGeom>
                  <a:solidFill>
                    <a:srgbClr val="FFFFFF"/>
                  </a:solidFill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fr-F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</a:rPr>
                      <a:t>Sillon postéro-latéral</a:t>
                    </a:r>
                    <a:endParaRPr kumimoji="0" lang="fr-FR" sz="20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  <p:cxnSp>
                <p:nvCxnSpPr>
                  <p:cNvPr id="99" name="Connecteur droit avec flèche 99"/>
                  <p:cNvCxnSpPr>
                    <a:cxnSpLocks noChangeShapeType="1"/>
                  </p:cNvCxnSpPr>
                  <p:nvPr/>
                </p:nvCxnSpPr>
                <p:spPr bwMode="auto">
                  <a:xfrm flipH="1">
                    <a:off x="32099" y="8953"/>
                    <a:ext cx="5524" cy="0"/>
                  </a:xfrm>
                  <a:prstGeom prst="straightConnector1">
                    <a:avLst/>
                  </a:prstGeom>
                  <a:noFill/>
                  <a:ln w="12700">
                    <a:solidFill>
                      <a:srgbClr val="FF0000"/>
                    </a:solidFill>
                    <a:round/>
                    <a:headEnd/>
                    <a:tailEnd type="arrow" w="med" len="med"/>
                  </a:ln>
                </p:spPr>
              </p:cxnSp>
              <p:sp>
                <p:nvSpPr>
                  <p:cNvPr id="100" name="Zone de texte 100"/>
                  <p:cNvSpPr txBox="1">
                    <a:spLocks noChangeArrowheads="1"/>
                  </p:cNvSpPr>
                  <p:nvPr/>
                </p:nvSpPr>
                <p:spPr bwMode="auto">
                  <a:xfrm>
                    <a:off x="37623" y="7620"/>
                    <a:ext cx="11145" cy="3143"/>
                  </a:xfrm>
                  <a:prstGeom prst="rect">
                    <a:avLst/>
                  </a:prstGeom>
                  <a:solidFill>
                    <a:srgbClr val="FFFFFF"/>
                  </a:solidFill>
                  <a:ln w="6350">
                    <a:noFill/>
                    <a:miter lim="800000"/>
                    <a:headEnd/>
                    <a:tailEnd/>
                  </a:ln>
                </p:spPr>
                <p:txBody>
                  <a:bodyPr vert="horz" wrap="square" lIns="91440" tIns="45720" rIns="91440" bIns="45720" numCol="1" anchor="t" anchorCtr="0" compatLnSpc="1">
                    <a:prstTxWarp prst="textNoShape">
                      <a:avLst/>
                    </a:prstTxWarp>
                  </a:bodyPr>
                  <a:lstStyle/>
                  <a:p>
                    <a:pPr marL="0" marR="0" lvl="0" indent="0" algn="ctr" defTabSz="914400" rtl="0" eaLnBrk="1" fontAlgn="base" latinLnBrk="0" hangingPunct="1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ts val="1000"/>
                      </a:spcAft>
                      <a:buClrTx/>
                      <a:buSzTx/>
                      <a:buFontTx/>
                      <a:buNone/>
                      <a:tabLst/>
                    </a:pPr>
                    <a:r>
                      <a:rPr kumimoji="0" lang="fr-F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</a:rPr>
                      <a:t>Sillon primaire</a:t>
                    </a:r>
                    <a:endParaRPr kumimoji="0" lang="fr-FR" sz="2000" b="0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Arial" pitchFamily="34" charset="0"/>
                    </a:endParaRPr>
                  </a:p>
                </p:txBody>
              </p:sp>
            </p:grpSp>
            <p:cxnSp>
              <p:nvCxnSpPr>
                <p:cNvPr id="101" name="Connecteur droit avec flèche 101"/>
                <p:cNvCxnSpPr>
                  <a:cxnSpLocks noChangeShapeType="1"/>
                </p:cNvCxnSpPr>
                <p:nvPr/>
              </p:nvCxnSpPr>
              <p:spPr bwMode="auto">
                <a:xfrm>
                  <a:off x="16287" y="1714"/>
                  <a:ext cx="2191" cy="3810"/>
                </a:xfrm>
                <a:prstGeom prst="straightConnector1">
                  <a:avLst/>
                </a:prstGeom>
                <a:noFill/>
                <a:ln w="38100">
                  <a:solidFill>
                    <a:srgbClr val="00B050"/>
                  </a:solidFill>
                  <a:round/>
                  <a:headEnd/>
                  <a:tailEnd type="arrow" w="med" len="med"/>
                </a:ln>
              </p:spPr>
            </p:cxnSp>
          </p:grpSp>
        </p:grp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332656"/>
            <a:ext cx="8305800" cy="1143000"/>
          </a:xfrm>
        </p:spPr>
        <p:txBody>
          <a:bodyPr/>
          <a:lstStyle/>
          <a:p>
            <a:pPr algn="ctr"/>
            <a:r>
              <a:rPr lang="fr-FR" dirty="0" smtClean="0"/>
              <a:t>Caractéristiques externes</a:t>
            </a:r>
            <a:endParaRPr lang="fr-FR" dirty="0"/>
          </a:p>
        </p:txBody>
      </p:sp>
      <p:sp>
        <p:nvSpPr>
          <p:cNvPr id="35" name="ZoneTexte 34"/>
          <p:cNvSpPr txBox="1"/>
          <p:nvPr/>
        </p:nvSpPr>
        <p:spPr>
          <a:xfrm>
            <a:off x="5652120" y="2163628"/>
            <a:ext cx="356388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Cervelet = vermis + deux hémisphères cérébelleux</a:t>
            </a: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Pédoncules = voies de passage des fibres nerveuses</a:t>
            </a: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 Inférieur : bulbe</a:t>
            </a: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  <a:sym typeface="Wingdings" pitchFamily="2" charset="2"/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Moyen : pont</a:t>
            </a: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  <a:sym typeface="Wingdings" pitchFamily="2" charset="2"/>
            </a:endParaRP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 Supérieur : mésencéphale</a:t>
            </a:r>
          </a:p>
        </p:txBody>
      </p:sp>
      <p:sp>
        <p:nvSpPr>
          <p:cNvPr id="37" name="Accolade fermante 36"/>
          <p:cNvSpPr/>
          <p:nvPr/>
        </p:nvSpPr>
        <p:spPr>
          <a:xfrm rot="2626887">
            <a:off x="4378990" y="5107920"/>
            <a:ext cx="212286" cy="862151"/>
          </a:xfrm>
          <a:prstGeom prst="rightBr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38" name="ZoneTexte 37"/>
          <p:cNvSpPr txBox="1"/>
          <p:nvPr/>
        </p:nvSpPr>
        <p:spPr>
          <a:xfrm>
            <a:off x="971600" y="6165304"/>
            <a:ext cx="3384376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u="sng" dirty="0" smtClean="0"/>
              <a:t>Figure 2 : Face postérieure du cervelet</a:t>
            </a:r>
            <a:endParaRPr lang="fr-FR" sz="1400" b="1" u="sng" dirty="0"/>
          </a:p>
        </p:txBody>
      </p:sp>
      <p:sp>
        <p:nvSpPr>
          <p:cNvPr id="30" name="Accolade fermante 29"/>
          <p:cNvSpPr/>
          <p:nvPr/>
        </p:nvSpPr>
        <p:spPr>
          <a:xfrm>
            <a:off x="4211960" y="3573016"/>
            <a:ext cx="216024" cy="1440160"/>
          </a:xfrm>
          <a:prstGeom prst="rightBrace">
            <a:avLst/>
          </a:prstGeom>
          <a:noFill/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70656" y="476672"/>
            <a:ext cx="8305800" cy="866360"/>
          </a:xfrm>
        </p:spPr>
        <p:txBody>
          <a:bodyPr>
            <a:normAutofit/>
          </a:bodyPr>
          <a:lstStyle/>
          <a:p>
            <a:pPr algn="ctr"/>
            <a:r>
              <a:rPr lang="fr-FR" sz="4500" dirty="0" smtClean="0"/>
              <a:t>Caractéristiques internes</a:t>
            </a:r>
            <a:endParaRPr lang="fr-FR" sz="4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Caractéristiques internes: </a:t>
            </a:r>
            <a:br>
              <a:rPr lang="fr-FR" dirty="0" smtClean="0"/>
            </a:br>
            <a:r>
              <a:rPr lang="fr-FR" dirty="0" smtClean="0"/>
              <a:t>le cortex cérébelleux</a:t>
            </a:r>
            <a:endParaRPr lang="fr-FR" dirty="0"/>
          </a:p>
        </p:txBody>
      </p:sp>
      <p:grpSp>
        <p:nvGrpSpPr>
          <p:cNvPr id="84" name="Groupe 84"/>
          <p:cNvGrpSpPr>
            <a:grpSpLocks/>
          </p:cNvGrpSpPr>
          <p:nvPr/>
        </p:nvGrpSpPr>
        <p:grpSpPr bwMode="auto">
          <a:xfrm>
            <a:off x="-36512" y="2275327"/>
            <a:ext cx="5133016" cy="4322025"/>
            <a:chOff x="-4445" y="1524"/>
            <a:chExt cx="39306" cy="29867"/>
          </a:xfrm>
        </p:grpSpPr>
        <p:grpSp>
          <p:nvGrpSpPr>
            <p:cNvPr id="82" name="Groupe 82"/>
            <p:cNvGrpSpPr>
              <a:grpSpLocks/>
            </p:cNvGrpSpPr>
            <p:nvPr/>
          </p:nvGrpSpPr>
          <p:grpSpPr bwMode="auto">
            <a:xfrm>
              <a:off x="0" y="1524"/>
              <a:ext cx="34861" cy="29432"/>
              <a:chOff x="0" y="1524"/>
              <a:chExt cx="34861" cy="29432"/>
            </a:xfrm>
          </p:grpSpPr>
          <p:pic>
            <p:nvPicPr>
              <p:cNvPr id="45" name="Image 45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1524"/>
                <a:ext cx="34861" cy="29432"/>
              </a:xfrm>
              <a:prstGeom prst="rect">
                <a:avLst/>
              </a:prstGeom>
              <a:noFill/>
            </p:spPr>
          </p:pic>
          <p:grpSp>
            <p:nvGrpSpPr>
              <p:cNvPr id="81" name="Groupe 81"/>
              <p:cNvGrpSpPr>
                <a:grpSpLocks/>
              </p:cNvGrpSpPr>
              <p:nvPr/>
            </p:nvGrpSpPr>
            <p:grpSpPr bwMode="auto">
              <a:xfrm>
                <a:off x="29432" y="2286"/>
                <a:ext cx="1504" cy="13144"/>
                <a:chOff x="29337" y="2286"/>
                <a:chExt cx="1504" cy="13144"/>
              </a:xfrm>
            </p:grpSpPr>
            <p:sp>
              <p:nvSpPr>
                <p:cNvPr id="68" name="Parenthèse fermante 68"/>
                <p:cNvSpPr>
                  <a:spLocks/>
                </p:cNvSpPr>
                <p:nvPr/>
              </p:nvSpPr>
              <p:spPr bwMode="auto">
                <a:xfrm>
                  <a:off x="29337" y="2286"/>
                  <a:ext cx="457" cy="3810"/>
                </a:xfrm>
                <a:prstGeom prst="rightBracket">
                  <a:avLst>
                    <a:gd name="adj" fmla="val 8337"/>
                  </a:avLst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69" name="Parenthèse fermante 69"/>
                <p:cNvSpPr>
                  <a:spLocks/>
                </p:cNvSpPr>
                <p:nvPr/>
              </p:nvSpPr>
              <p:spPr bwMode="auto">
                <a:xfrm>
                  <a:off x="29813" y="6096"/>
                  <a:ext cx="762" cy="6286"/>
                </a:xfrm>
                <a:prstGeom prst="rightBracket">
                  <a:avLst>
                    <a:gd name="adj" fmla="val 8326"/>
                  </a:avLst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70" name="Parenthèse fermante 70"/>
                <p:cNvSpPr>
                  <a:spLocks/>
                </p:cNvSpPr>
                <p:nvPr/>
              </p:nvSpPr>
              <p:spPr bwMode="auto">
                <a:xfrm>
                  <a:off x="30384" y="12382"/>
                  <a:ext cx="457" cy="3048"/>
                </a:xfrm>
                <a:prstGeom prst="rightBracket">
                  <a:avLst>
                    <a:gd name="adj" fmla="val 8337"/>
                  </a:avLst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</p:grpSp>
        </p:grpSp>
        <p:sp>
          <p:nvSpPr>
            <p:cNvPr id="83" name="Zone de texte 83"/>
            <p:cNvSpPr txBox="1">
              <a:spLocks noChangeArrowheads="1"/>
            </p:cNvSpPr>
            <p:nvPr/>
          </p:nvSpPr>
          <p:spPr bwMode="auto">
            <a:xfrm>
              <a:off x="-4445" y="27866"/>
              <a:ext cx="24860" cy="3525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0" u="sng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Figure 3 : Le Cortex cérébelleux</a:t>
              </a:r>
              <a:endPara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22" name="ZoneTexte 21"/>
          <p:cNvSpPr txBox="1"/>
          <p:nvPr/>
        </p:nvSpPr>
        <p:spPr>
          <a:xfrm>
            <a:off x="5148064" y="2348880"/>
            <a:ext cx="3456384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1">
              <a:buFontTx/>
              <a:buChar char="-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Tx/>
              <a:buChar char="-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Tx/>
              <a:buChar char="-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Riche en fibres</a:t>
            </a:r>
          </a:p>
          <a:p>
            <a:pPr lvl="1">
              <a:buFontTx/>
              <a:buChar char="-"/>
            </a:pPr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F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ibres parallèles (amyéliniques)</a:t>
            </a:r>
          </a:p>
          <a:p>
            <a:pPr lvl="1">
              <a:buFontTx/>
              <a:buChar char="-"/>
            </a:pPr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2 types de neurones (interneurones)</a:t>
            </a:r>
          </a:p>
        </p:txBody>
      </p:sp>
      <p:cxnSp>
        <p:nvCxnSpPr>
          <p:cNvPr id="24" name="Connecteur droit avec flèche 23"/>
          <p:cNvCxnSpPr/>
          <p:nvPr/>
        </p:nvCxnSpPr>
        <p:spPr>
          <a:xfrm rot="10800000">
            <a:off x="4499992" y="2564904"/>
            <a:ext cx="648072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ZoneTexte 24"/>
          <p:cNvSpPr txBox="1"/>
          <p:nvPr/>
        </p:nvSpPr>
        <p:spPr>
          <a:xfrm>
            <a:off x="5220072" y="3620050"/>
            <a:ext cx="3923928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endParaRPr lang="fr-FR" sz="8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sz="8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- cellules de Purkinje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  (unicellulaire)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- dendrites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 couche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  moléculaire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 - axones  noyaux cérébelleux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 - NT = GABA (inhibiteur)</a:t>
            </a:r>
            <a:endParaRPr lang="fr-FR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7" name="Connecteur droit avec flèche 26"/>
          <p:cNvCxnSpPr/>
          <p:nvPr/>
        </p:nvCxnSpPr>
        <p:spPr>
          <a:xfrm rot="10800000">
            <a:off x="4067944" y="2996952"/>
            <a:ext cx="1152128" cy="504056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ZoneTexte 30"/>
          <p:cNvSpPr txBox="1"/>
          <p:nvPr/>
        </p:nvSpPr>
        <p:spPr>
          <a:xfrm>
            <a:off x="5292080" y="5119444"/>
            <a:ext cx="3384376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8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8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 - couche de grains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- fibres moussues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- fibres grimpantes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33" name="Connecteur droit avec flèche 32"/>
          <p:cNvCxnSpPr/>
          <p:nvPr/>
        </p:nvCxnSpPr>
        <p:spPr>
          <a:xfrm rot="16200000" flipV="1">
            <a:off x="4211960" y="3933056"/>
            <a:ext cx="1512168" cy="64807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ZoneTexte 33"/>
          <p:cNvSpPr txBox="1"/>
          <p:nvPr/>
        </p:nvSpPr>
        <p:spPr>
          <a:xfrm>
            <a:off x="288032" y="2339588"/>
            <a:ext cx="21237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rgbClr val="FF0000"/>
                </a:solidFill>
              </a:rPr>
              <a:t>Fibres parallèles</a:t>
            </a:r>
            <a:endParaRPr lang="fr-FR" dirty="0">
              <a:solidFill>
                <a:srgbClr val="FF0000"/>
              </a:solidFill>
            </a:endParaRPr>
          </a:p>
        </p:txBody>
      </p:sp>
      <p:cxnSp>
        <p:nvCxnSpPr>
          <p:cNvPr id="36" name="Connecteur droit avec flèche 35"/>
          <p:cNvCxnSpPr/>
          <p:nvPr/>
        </p:nvCxnSpPr>
        <p:spPr>
          <a:xfrm rot="16200000" flipH="1">
            <a:off x="1943708" y="2672917"/>
            <a:ext cx="648072" cy="432048"/>
          </a:xfrm>
          <a:prstGeom prst="straightConnector1">
            <a:avLst/>
          </a:prstGeom>
          <a:ln w="254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5220072" y="2380818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Couche moléculaire</a:t>
            </a:r>
            <a:endParaRPr lang="fr-FR" sz="20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5220072" y="3284984"/>
            <a:ext cx="2592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Couche intermédiaire</a:t>
            </a:r>
            <a:endParaRPr lang="fr-FR" sz="2000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3" name="ZoneTexte 22"/>
          <p:cNvSpPr txBox="1"/>
          <p:nvPr/>
        </p:nvSpPr>
        <p:spPr>
          <a:xfrm>
            <a:off x="5220072" y="4869160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Couche granulaire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" presetClass="entr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22" grpId="1"/>
      <p:bldP spid="25" grpId="0"/>
      <p:bldP spid="25" grpId="1"/>
      <p:bldP spid="31" grpId="0"/>
      <p:bldP spid="34" grpId="0"/>
      <p:bldP spid="34" grpId="1"/>
      <p:bldP spid="19" grpId="0"/>
      <p:bldP spid="19" grpId="1"/>
      <p:bldP spid="20" grpId="0"/>
      <p:bldP spid="20" grpId="1"/>
      <p:bldP spid="20" grpId="2"/>
      <p:bldP spid="20" grpId="3"/>
      <p:bldP spid="23" grpId="0"/>
      <p:bldP spid="23" grpId="1"/>
      <p:bldP spid="23" grpId="2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re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Caractéristiques internes: </a:t>
            </a:r>
            <a:br>
              <a:rPr lang="fr-FR" dirty="0" smtClean="0"/>
            </a:br>
            <a:r>
              <a:rPr lang="fr-FR" dirty="0" smtClean="0"/>
              <a:t>le cortex cérébelleux</a:t>
            </a:r>
            <a:endParaRPr lang="fr-FR" dirty="0"/>
          </a:p>
        </p:txBody>
      </p:sp>
      <p:grpSp>
        <p:nvGrpSpPr>
          <p:cNvPr id="4" name="Groupe 84"/>
          <p:cNvGrpSpPr>
            <a:grpSpLocks/>
          </p:cNvGrpSpPr>
          <p:nvPr/>
        </p:nvGrpSpPr>
        <p:grpSpPr bwMode="auto">
          <a:xfrm>
            <a:off x="-36512" y="2275327"/>
            <a:ext cx="5133016" cy="4322025"/>
            <a:chOff x="-4445" y="1524"/>
            <a:chExt cx="39306" cy="29867"/>
          </a:xfrm>
        </p:grpSpPr>
        <p:grpSp>
          <p:nvGrpSpPr>
            <p:cNvPr id="5" name="Groupe 82"/>
            <p:cNvGrpSpPr>
              <a:grpSpLocks/>
            </p:cNvGrpSpPr>
            <p:nvPr/>
          </p:nvGrpSpPr>
          <p:grpSpPr bwMode="auto">
            <a:xfrm>
              <a:off x="0" y="1524"/>
              <a:ext cx="34861" cy="29432"/>
              <a:chOff x="0" y="1524"/>
              <a:chExt cx="34861" cy="29432"/>
            </a:xfrm>
          </p:grpSpPr>
          <p:pic>
            <p:nvPicPr>
              <p:cNvPr id="7" name="Image 45"/>
              <p:cNvPicPr>
                <a:picLocks noChangeAspect="1"/>
              </p:cNvPicPr>
              <p:nvPr/>
            </p:nvPicPr>
            <p:blipFill>
              <a:blip r:embed="rId2" cstate="print"/>
              <a:srcRect/>
              <a:stretch>
                <a:fillRect/>
              </a:stretch>
            </p:blipFill>
            <p:spPr bwMode="auto">
              <a:xfrm>
                <a:off x="0" y="1524"/>
                <a:ext cx="34861" cy="29432"/>
              </a:xfrm>
              <a:prstGeom prst="rect">
                <a:avLst/>
              </a:prstGeom>
              <a:noFill/>
            </p:spPr>
          </p:pic>
          <p:grpSp>
            <p:nvGrpSpPr>
              <p:cNvPr id="8" name="Groupe 81"/>
              <p:cNvGrpSpPr>
                <a:grpSpLocks/>
              </p:cNvGrpSpPr>
              <p:nvPr/>
            </p:nvGrpSpPr>
            <p:grpSpPr bwMode="auto">
              <a:xfrm>
                <a:off x="29432" y="2286"/>
                <a:ext cx="1504" cy="13144"/>
                <a:chOff x="29337" y="2286"/>
                <a:chExt cx="1504" cy="13144"/>
              </a:xfrm>
            </p:grpSpPr>
            <p:sp>
              <p:nvSpPr>
                <p:cNvPr id="9" name="Parenthèse fermante 68"/>
                <p:cNvSpPr>
                  <a:spLocks/>
                </p:cNvSpPr>
                <p:nvPr/>
              </p:nvSpPr>
              <p:spPr bwMode="auto">
                <a:xfrm>
                  <a:off x="29337" y="2286"/>
                  <a:ext cx="457" cy="3810"/>
                </a:xfrm>
                <a:prstGeom prst="rightBracket">
                  <a:avLst>
                    <a:gd name="adj" fmla="val 8337"/>
                  </a:avLst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10" name="Parenthèse fermante 69"/>
                <p:cNvSpPr>
                  <a:spLocks/>
                </p:cNvSpPr>
                <p:nvPr/>
              </p:nvSpPr>
              <p:spPr bwMode="auto">
                <a:xfrm>
                  <a:off x="29813" y="6096"/>
                  <a:ext cx="762" cy="6286"/>
                </a:xfrm>
                <a:prstGeom prst="rightBracket">
                  <a:avLst>
                    <a:gd name="adj" fmla="val 8326"/>
                  </a:avLst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  <p:sp>
              <p:nvSpPr>
                <p:cNvPr id="11" name="Parenthèse fermante 70"/>
                <p:cNvSpPr>
                  <a:spLocks/>
                </p:cNvSpPr>
                <p:nvPr/>
              </p:nvSpPr>
              <p:spPr bwMode="auto">
                <a:xfrm>
                  <a:off x="30384" y="12382"/>
                  <a:ext cx="457" cy="3048"/>
                </a:xfrm>
                <a:prstGeom prst="rightBracket">
                  <a:avLst>
                    <a:gd name="adj" fmla="val 8337"/>
                  </a:avLst>
                </a:prstGeom>
                <a:noFill/>
                <a:ln w="1270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 vert="horz" wrap="square" lIns="91440" tIns="45720" rIns="91440" bIns="45720" numCol="1" anchor="ctr" anchorCtr="0" compatLnSpc="1">
                  <a:prstTxWarp prst="textNoShape">
                    <a:avLst/>
                  </a:prstTxWarp>
                </a:bodyPr>
                <a:lstStyle/>
                <a:p>
                  <a:endParaRPr lang="fr-FR"/>
                </a:p>
              </p:txBody>
            </p:sp>
          </p:grpSp>
        </p:grpSp>
        <p:sp>
          <p:nvSpPr>
            <p:cNvPr id="6" name="Zone de texte 83"/>
            <p:cNvSpPr txBox="1">
              <a:spLocks noChangeArrowheads="1"/>
            </p:cNvSpPr>
            <p:nvPr/>
          </p:nvSpPr>
          <p:spPr bwMode="auto">
            <a:xfrm>
              <a:off x="-4445" y="27866"/>
              <a:ext cx="24860" cy="3525"/>
            </a:xfrm>
            <a:prstGeom prst="rect">
              <a:avLst/>
            </a:prstGeom>
            <a:solidFill>
              <a:srgbClr val="FFFFFF"/>
            </a:solidFill>
            <a:ln w="6350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sz="1600" b="1" i="0" u="sng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Calibri" pitchFamily="34" charset="0"/>
                </a:rPr>
                <a:t>Figure 3 : Le Cortex cérébelleux</a:t>
              </a:r>
              <a:endParaRPr kumimoji="0" lang="fr-FR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</p:grpSp>
      <p:sp>
        <p:nvSpPr>
          <p:cNvPr id="12" name="ZoneTexte 11"/>
          <p:cNvSpPr txBox="1"/>
          <p:nvPr/>
        </p:nvSpPr>
        <p:spPr>
          <a:xfrm>
            <a:off x="5364088" y="2708920"/>
            <a:ext cx="29523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Fibres grimpantes:</a:t>
            </a:r>
          </a:p>
          <a:p>
            <a:pPr algn="just"/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excitatrices des cellules de Purkinje + des noyaux cérébelleux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4" name="Connecteur droit avec flèche 13"/>
          <p:cNvCxnSpPr/>
          <p:nvPr/>
        </p:nvCxnSpPr>
        <p:spPr>
          <a:xfrm rot="5400000">
            <a:off x="4391980" y="3392996"/>
            <a:ext cx="1296144" cy="648072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ZoneTexte 15"/>
          <p:cNvSpPr txBox="1"/>
          <p:nvPr/>
        </p:nvSpPr>
        <p:spPr>
          <a:xfrm>
            <a:off x="5436096" y="4739660"/>
            <a:ext cx="309634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Fibres moussues:</a:t>
            </a:r>
          </a:p>
          <a:p>
            <a:pPr algn="just"/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Contacts synaptiques avec les cellules granulaires</a:t>
            </a:r>
          </a:p>
          <a:p>
            <a:endParaRPr lang="fr-FR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dirty="0"/>
          </a:p>
        </p:txBody>
      </p:sp>
      <p:cxnSp>
        <p:nvCxnSpPr>
          <p:cNvPr id="18" name="Connecteur droit avec flèche 17"/>
          <p:cNvCxnSpPr/>
          <p:nvPr/>
        </p:nvCxnSpPr>
        <p:spPr>
          <a:xfrm rot="10800000">
            <a:off x="4716016" y="5013176"/>
            <a:ext cx="576064" cy="1588"/>
          </a:xfrm>
          <a:prstGeom prst="straightConnector1">
            <a:avLst/>
          </a:prstGeom>
          <a:ln w="254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ZoneTexte 18"/>
          <p:cNvSpPr txBox="1"/>
          <p:nvPr/>
        </p:nvSpPr>
        <p:spPr>
          <a:xfrm>
            <a:off x="5652120" y="6165304"/>
            <a:ext cx="27363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Projections afférentes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0" name="ZoneTexte 19"/>
          <p:cNvSpPr txBox="1"/>
          <p:nvPr/>
        </p:nvSpPr>
        <p:spPr>
          <a:xfrm>
            <a:off x="6012160" y="4737338"/>
            <a:ext cx="22322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Pédoncules</a:t>
            </a:r>
          </a:p>
          <a:p>
            <a:pPr algn="ctr"/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cérébelleux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22" name="Connecteur droit avec flèche 21"/>
          <p:cNvCxnSpPr>
            <a:stCxn id="19" idx="0"/>
          </p:cNvCxnSpPr>
          <p:nvPr/>
        </p:nvCxnSpPr>
        <p:spPr>
          <a:xfrm rot="5400000" flipH="1" flipV="1">
            <a:off x="6768244" y="5913276"/>
            <a:ext cx="504056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Connecteur droit avec flèche 23"/>
          <p:cNvCxnSpPr/>
          <p:nvPr/>
        </p:nvCxnSpPr>
        <p:spPr>
          <a:xfrm rot="10800000">
            <a:off x="5292080" y="4581128"/>
            <a:ext cx="1080120" cy="43204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Connecteur droit avec flèche 25"/>
          <p:cNvCxnSpPr/>
          <p:nvPr/>
        </p:nvCxnSpPr>
        <p:spPr>
          <a:xfrm rot="10800000">
            <a:off x="5076056" y="5013176"/>
            <a:ext cx="1296144" cy="7200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Accolade fermante 26"/>
          <p:cNvSpPr/>
          <p:nvPr/>
        </p:nvSpPr>
        <p:spPr>
          <a:xfrm>
            <a:off x="4716016" y="2420888"/>
            <a:ext cx="144016" cy="144016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8" name="ZoneTexte 27"/>
          <p:cNvSpPr txBox="1"/>
          <p:nvPr/>
        </p:nvSpPr>
        <p:spPr>
          <a:xfrm>
            <a:off x="5148064" y="2924944"/>
            <a:ext cx="23762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Cortex cérébelleux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9" name="ZoneTexte 28"/>
          <p:cNvSpPr txBox="1"/>
          <p:nvPr/>
        </p:nvSpPr>
        <p:spPr>
          <a:xfrm>
            <a:off x="5076056" y="4005064"/>
            <a:ext cx="266429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smtClean="0">
                <a:solidFill>
                  <a:srgbClr val="33CC33"/>
                </a:solidFill>
              </a:rPr>
              <a:t>Fibres grimpantes</a:t>
            </a:r>
            <a:endParaRPr lang="fr-FR" sz="2000" dirty="0">
              <a:solidFill>
                <a:srgbClr val="33CC33"/>
              </a:solidFill>
            </a:endParaRPr>
          </a:p>
        </p:txBody>
      </p:sp>
      <p:sp>
        <p:nvSpPr>
          <p:cNvPr id="30" name="ZoneTexte 29"/>
          <p:cNvSpPr txBox="1"/>
          <p:nvPr/>
        </p:nvSpPr>
        <p:spPr>
          <a:xfrm>
            <a:off x="3851920" y="5169386"/>
            <a:ext cx="1944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000" dirty="0" smtClean="0">
                <a:solidFill>
                  <a:schemeClr val="bg2">
                    <a:lumMod val="50000"/>
                  </a:schemeClr>
                </a:solidFill>
              </a:rPr>
              <a:t>Fibres moussues</a:t>
            </a:r>
            <a:endParaRPr lang="fr-FR" sz="2000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2" grpId="1"/>
      <p:bldP spid="16" grpId="0"/>
      <p:bldP spid="16" grpId="1"/>
      <p:bldP spid="19" grpId="0"/>
      <p:bldP spid="20" grpId="0"/>
      <p:bldP spid="27" grpId="0" animBg="1"/>
      <p:bldP spid="28" grpId="0"/>
      <p:bldP spid="29" grpId="0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84584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Caractéristiques internes:</a:t>
            </a:r>
            <a:br>
              <a:rPr lang="fr-FR" dirty="0" smtClean="0"/>
            </a:br>
            <a:r>
              <a:rPr lang="fr-FR" dirty="0" smtClean="0"/>
              <a:t>les noyaux cérébelleux</a:t>
            </a:r>
            <a:endParaRPr lang="fr-FR" dirty="0"/>
          </a:p>
        </p:txBody>
      </p:sp>
      <p:grpSp>
        <p:nvGrpSpPr>
          <p:cNvPr id="21" name="Groupe 20"/>
          <p:cNvGrpSpPr/>
          <p:nvPr/>
        </p:nvGrpSpPr>
        <p:grpSpPr>
          <a:xfrm>
            <a:off x="539552" y="2169096"/>
            <a:ext cx="4976347" cy="4356248"/>
            <a:chOff x="2051720" y="2528664"/>
            <a:chExt cx="4318948" cy="3276600"/>
          </a:xfrm>
        </p:grpSpPr>
        <p:pic>
          <p:nvPicPr>
            <p:cNvPr id="20" name="Image 19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="" xmlns:wpc="http://schemas.microsoft.com/office/word/2010/wordprocessingCanvas" xmlns:mc="http://schemas.openxmlformats.org/markup-compatibility/2006" xmlns:o="urn:schemas-microsoft-com:office:office" xmlns:m="http://schemas.openxmlformats.org/officeDocument/2006/math" xmlns:v="urn:schemas-microsoft-com:vml" xmlns:wp14="http://schemas.microsoft.com/office/word/2010/wordprocessingDrawing" xmlns:wp="http://schemas.openxmlformats.org/drawingml/2006/wordprocessingDrawing" xmlns:w10="urn:schemas-microsoft-com:office:word" xmlns:w="http://schemas.openxmlformats.org/wordprocessingml/2006/main" xmlns:w14="http://schemas.microsoft.com/office/word/2010/wordml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a14="http://schemas.microsoft.com/office/drawing/2010/main" xmlns:pic="http://schemas.openxmlformats.org/drawingml/2006/picture" xmlns:lc="http://schemas.openxmlformats.org/drawingml/2006/lockedCanvas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051720" y="2924944"/>
              <a:ext cx="2717165" cy="2609215"/>
            </a:xfrm>
            <a:prstGeom prst="rect">
              <a:avLst/>
            </a:prstGeom>
            <a:noFill/>
            <a:ln>
              <a:noFill/>
            </a:ln>
          </p:spPr>
        </p:pic>
        <p:grpSp>
          <p:nvGrpSpPr>
            <p:cNvPr id="4098" name="Groupe 129"/>
            <p:cNvGrpSpPr>
              <a:grpSpLocks/>
            </p:cNvGrpSpPr>
            <p:nvPr/>
          </p:nvGrpSpPr>
          <p:grpSpPr bwMode="auto">
            <a:xfrm>
              <a:off x="2398068" y="2528664"/>
              <a:ext cx="3972600" cy="3276600"/>
              <a:chOff x="17145" y="0"/>
              <a:chExt cx="39726" cy="32766"/>
            </a:xfrm>
          </p:grpSpPr>
          <p:cxnSp>
            <p:nvCxnSpPr>
              <p:cNvPr id="113" name="Connecteur droit avec flèche 113"/>
              <p:cNvCxnSpPr>
                <a:cxnSpLocks noChangeShapeType="1"/>
              </p:cNvCxnSpPr>
              <p:nvPr/>
            </p:nvCxnSpPr>
            <p:spPr bwMode="auto">
              <a:xfrm rot="10800000">
                <a:off x="26248" y="23289"/>
                <a:ext cx="8124" cy="12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114" name="Zone de texte 114"/>
              <p:cNvSpPr txBox="1">
                <a:spLocks noChangeArrowheads="1"/>
              </p:cNvSpPr>
              <p:nvPr/>
            </p:nvSpPr>
            <p:spPr bwMode="auto">
              <a:xfrm>
                <a:off x="34372" y="22471"/>
                <a:ext cx="11249" cy="244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Tronc cérébral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cxnSp>
            <p:nvCxnSpPr>
              <p:cNvPr id="115" name="Connecteur droit avec flèche 115"/>
              <p:cNvCxnSpPr>
                <a:cxnSpLocks noChangeShapeType="1"/>
              </p:cNvCxnSpPr>
              <p:nvPr/>
            </p:nvCxnSpPr>
            <p:spPr bwMode="auto">
              <a:xfrm flipH="1">
                <a:off x="35147" y="8953"/>
                <a:ext cx="8096" cy="0"/>
              </a:xfrm>
              <a:prstGeom prst="straightConnector1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16" name="Connecteur droit avec flèche 116"/>
              <p:cNvCxnSpPr>
                <a:cxnSpLocks noChangeShapeType="1"/>
              </p:cNvCxnSpPr>
              <p:nvPr/>
            </p:nvCxnSpPr>
            <p:spPr bwMode="auto">
              <a:xfrm flipH="1">
                <a:off x="25431" y="15811"/>
                <a:ext cx="18472" cy="0"/>
              </a:xfrm>
              <a:prstGeom prst="straightConnector1">
                <a:avLst/>
              </a:prstGeom>
              <a:noFill/>
              <a:ln w="19050">
                <a:solidFill>
                  <a:srgbClr val="7030A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17" name="Connecteur droit avec flèche 117"/>
              <p:cNvCxnSpPr>
                <a:cxnSpLocks noChangeShapeType="1"/>
              </p:cNvCxnSpPr>
              <p:nvPr/>
            </p:nvCxnSpPr>
            <p:spPr bwMode="auto">
              <a:xfrm flipH="1">
                <a:off x="24669" y="18764"/>
                <a:ext cx="19234" cy="0"/>
              </a:xfrm>
              <a:prstGeom prst="straightConnector1">
                <a:avLst/>
              </a:prstGeom>
              <a:noFill/>
              <a:ln w="19050">
                <a:solidFill>
                  <a:srgbClr val="7030A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18" name="Connecteur droit avec flèche 118"/>
              <p:cNvCxnSpPr>
                <a:cxnSpLocks noChangeShapeType="1"/>
              </p:cNvCxnSpPr>
              <p:nvPr/>
            </p:nvCxnSpPr>
            <p:spPr bwMode="auto">
              <a:xfrm flipH="1">
                <a:off x="30099" y="12858"/>
                <a:ext cx="13792" cy="0"/>
              </a:xfrm>
              <a:prstGeom prst="straightConnector1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19" name="Connecteur droit avec flèche 119"/>
              <p:cNvCxnSpPr>
                <a:cxnSpLocks noChangeShapeType="1"/>
              </p:cNvCxnSpPr>
              <p:nvPr/>
            </p:nvCxnSpPr>
            <p:spPr bwMode="auto">
              <a:xfrm flipH="1">
                <a:off x="32004" y="6667"/>
                <a:ext cx="11239" cy="0"/>
              </a:xfrm>
              <a:prstGeom prst="straightConnector1">
                <a:avLst/>
              </a:prstGeom>
              <a:noFill/>
              <a:ln w="19050">
                <a:solidFill>
                  <a:srgbClr val="E36C0A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20" name="Connecteur droit avec flèche 120"/>
              <p:cNvCxnSpPr>
                <a:cxnSpLocks noChangeShapeType="1"/>
              </p:cNvCxnSpPr>
              <p:nvPr/>
            </p:nvCxnSpPr>
            <p:spPr bwMode="auto">
              <a:xfrm flipH="1">
                <a:off x="26955" y="4381"/>
                <a:ext cx="2470" cy="9716"/>
              </a:xfrm>
              <a:prstGeom prst="straightConnector1">
                <a:avLst/>
              </a:prstGeom>
              <a:noFill/>
              <a:ln w="19050">
                <a:solidFill>
                  <a:srgbClr val="974706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21" name="Connecteur droit avec flèche 121"/>
              <p:cNvCxnSpPr>
                <a:cxnSpLocks noChangeShapeType="1"/>
              </p:cNvCxnSpPr>
              <p:nvPr/>
            </p:nvCxnSpPr>
            <p:spPr bwMode="auto">
              <a:xfrm flipH="1">
                <a:off x="26574" y="4381"/>
                <a:ext cx="2858" cy="8477"/>
              </a:xfrm>
              <a:prstGeom prst="straightConnector1">
                <a:avLst/>
              </a:prstGeom>
              <a:noFill/>
              <a:ln w="19050">
                <a:solidFill>
                  <a:srgbClr val="974706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122" name="Zone de texte 122"/>
              <p:cNvSpPr txBox="1">
                <a:spLocks noChangeArrowheads="1"/>
              </p:cNvSpPr>
              <p:nvPr/>
            </p:nvSpPr>
            <p:spPr bwMode="auto">
              <a:xfrm>
                <a:off x="22764" y="0"/>
                <a:ext cx="14002" cy="4572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E36C0A"/>
                    </a:solidFill>
                    <a:effectLst/>
                    <a:latin typeface="Calibri" pitchFamily="34" charset="0"/>
                  </a:rPr>
                  <a:t>Noyaux globuleux et </a:t>
                </a: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E36C0A"/>
                    </a:solidFill>
                    <a:effectLst/>
                    <a:latin typeface="Calibri" pitchFamily="34" charset="0"/>
                  </a:rPr>
                  <a:t>emboliformes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3" name="Zone de texte 123"/>
              <p:cNvSpPr txBox="1">
                <a:spLocks noChangeArrowheads="1"/>
              </p:cNvSpPr>
              <p:nvPr/>
            </p:nvSpPr>
            <p:spPr bwMode="auto">
              <a:xfrm>
                <a:off x="43243" y="4857"/>
                <a:ext cx="13628" cy="333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E36C0A"/>
                    </a:solidFill>
                    <a:effectLst/>
                    <a:latin typeface="Calibri" pitchFamily="34" charset="0"/>
                  </a:rPr>
                  <a:t>Paléocérébellum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4" name="Zone de texte 124"/>
              <p:cNvSpPr txBox="1">
                <a:spLocks noChangeArrowheads="1"/>
              </p:cNvSpPr>
              <p:nvPr/>
            </p:nvSpPr>
            <p:spPr bwMode="auto">
              <a:xfrm>
                <a:off x="43243" y="7429"/>
                <a:ext cx="11525" cy="2858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itchFamily="34" charset="0"/>
                  </a:rPr>
                  <a:t>Néocérébellum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5" name="Zone de texte 125"/>
              <p:cNvSpPr txBox="1">
                <a:spLocks noChangeArrowheads="1"/>
              </p:cNvSpPr>
              <p:nvPr/>
            </p:nvSpPr>
            <p:spPr bwMode="auto">
              <a:xfrm>
                <a:off x="43910" y="11620"/>
                <a:ext cx="10001" cy="2858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itchFamily="34" charset="0"/>
                  </a:rPr>
                  <a:t>Noyau denté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6" name="Zone de texte 126"/>
              <p:cNvSpPr txBox="1">
                <a:spLocks noChangeArrowheads="1"/>
              </p:cNvSpPr>
              <p:nvPr/>
            </p:nvSpPr>
            <p:spPr bwMode="auto">
              <a:xfrm>
                <a:off x="43624" y="14573"/>
                <a:ext cx="11525" cy="2857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7030A0"/>
                    </a:solidFill>
                    <a:effectLst/>
                    <a:latin typeface="Calibri" pitchFamily="34" charset="0"/>
                  </a:rPr>
                  <a:t>Noyau </a:t>
                </a: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7030A0"/>
                    </a:solidFill>
                    <a:effectLst/>
                    <a:latin typeface="Calibri" pitchFamily="34" charset="0"/>
                  </a:rPr>
                  <a:t>fastigial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7" name="Zone de texte 127"/>
              <p:cNvSpPr txBox="1">
                <a:spLocks noChangeArrowheads="1"/>
              </p:cNvSpPr>
              <p:nvPr/>
            </p:nvSpPr>
            <p:spPr bwMode="auto">
              <a:xfrm>
                <a:off x="43122" y="17430"/>
                <a:ext cx="13647" cy="2858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7030A0"/>
                    </a:solidFill>
                    <a:effectLst/>
                    <a:latin typeface="Calibri" pitchFamily="34" charset="0"/>
                  </a:rPr>
                  <a:t>Archéocérébellum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8" name="Zone de texte 128"/>
              <p:cNvSpPr txBox="1">
                <a:spLocks noChangeArrowheads="1"/>
              </p:cNvSpPr>
              <p:nvPr/>
            </p:nvSpPr>
            <p:spPr bwMode="auto">
              <a:xfrm>
                <a:off x="17145" y="29908"/>
                <a:ext cx="28597" cy="2858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Figure 4 : Coupe sagittale du cervelet</a:t>
                </a:r>
                <a:endParaRPr kumimoji="0" lang="fr-FR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sp>
        <p:nvSpPr>
          <p:cNvPr id="23" name="ZoneTexte 22"/>
          <p:cNvSpPr txBox="1"/>
          <p:nvPr/>
        </p:nvSpPr>
        <p:spPr>
          <a:xfrm>
            <a:off x="5868144" y="3068960"/>
            <a:ext cx="288032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Substance blanche</a:t>
            </a: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4 paires de noyaux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 </a:t>
            </a:r>
            <a:r>
              <a:rPr lang="fr-FR" sz="2000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F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astigiaux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  <a:sym typeface="Wingdings" pitchFamily="2" charset="2"/>
            </a:endParaRP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 Globuleux</a:t>
            </a:r>
          </a:p>
          <a:p>
            <a:r>
              <a:rPr lang="fr-FR" sz="2000" dirty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    </a:t>
            </a:r>
            <a:r>
              <a:rPr lang="fr-FR" sz="2000" dirty="0" err="1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E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mboliformes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  <a:sym typeface="Wingdings" pitchFamily="2" charset="2"/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  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 Dentés</a:t>
            </a:r>
          </a:p>
          <a:p>
            <a:endParaRPr lang="fr-FR" sz="2000" dirty="0">
              <a:sym typeface="Wingdings" pitchFamily="2" charset="2"/>
            </a:endParaRPr>
          </a:p>
          <a:p>
            <a:endParaRPr lang="fr-FR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83568" y="404664"/>
            <a:ext cx="8305800" cy="866360"/>
          </a:xfrm>
        </p:spPr>
        <p:txBody>
          <a:bodyPr>
            <a:normAutofit/>
          </a:bodyPr>
          <a:lstStyle/>
          <a:p>
            <a:pPr algn="ctr"/>
            <a:r>
              <a:rPr lang="fr-FR" sz="4500" dirty="0" smtClean="0"/>
              <a:t>Anatomie fonctionnelle</a:t>
            </a:r>
            <a:endParaRPr lang="fr-FR" sz="45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e 62"/>
          <p:cNvGrpSpPr>
            <a:grpSpLocks/>
          </p:cNvGrpSpPr>
          <p:nvPr/>
        </p:nvGrpSpPr>
        <p:grpSpPr bwMode="auto">
          <a:xfrm>
            <a:off x="179512" y="1268760"/>
            <a:ext cx="5292145" cy="5589240"/>
            <a:chOff x="0" y="0"/>
            <a:chExt cx="52588" cy="56388"/>
          </a:xfrm>
        </p:grpSpPr>
        <p:pic>
          <p:nvPicPr>
            <p:cNvPr id="30" name="Image 30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26670" cy="53244"/>
            </a:xfrm>
            <a:prstGeom prst="rect">
              <a:avLst/>
            </a:prstGeom>
            <a:noFill/>
          </p:spPr>
        </p:pic>
        <p:grpSp>
          <p:nvGrpSpPr>
            <p:cNvPr id="61" name="Groupe 61"/>
            <p:cNvGrpSpPr>
              <a:grpSpLocks/>
            </p:cNvGrpSpPr>
            <p:nvPr/>
          </p:nvGrpSpPr>
          <p:grpSpPr bwMode="auto">
            <a:xfrm>
              <a:off x="6667" y="26765"/>
              <a:ext cx="45921" cy="29623"/>
              <a:chOff x="0" y="0"/>
              <a:chExt cx="45920" cy="29622"/>
            </a:xfrm>
          </p:grpSpPr>
          <p:grpSp>
            <p:nvGrpSpPr>
              <p:cNvPr id="60" name="Groupe 60"/>
              <p:cNvGrpSpPr>
                <a:grpSpLocks/>
              </p:cNvGrpSpPr>
              <p:nvPr/>
            </p:nvGrpSpPr>
            <p:grpSpPr bwMode="auto">
              <a:xfrm>
                <a:off x="6000" y="0"/>
                <a:ext cx="39920" cy="24669"/>
                <a:chOff x="0" y="0"/>
                <a:chExt cx="39919" cy="24669"/>
              </a:xfrm>
            </p:grpSpPr>
            <p:cxnSp>
              <p:nvCxnSpPr>
                <p:cNvPr id="41" name="Connecteur droit avec flèche 41"/>
                <p:cNvCxnSpPr>
                  <a:cxnSpLocks noChangeShapeType="1"/>
                </p:cNvCxnSpPr>
                <p:nvPr/>
              </p:nvCxnSpPr>
              <p:spPr bwMode="auto">
                <a:xfrm flipH="1">
                  <a:off x="2571" y="1524"/>
                  <a:ext cx="16288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44" name="Connecteur droit avec flèche 44"/>
                <p:cNvCxnSpPr>
                  <a:cxnSpLocks noChangeShapeType="1"/>
                </p:cNvCxnSpPr>
                <p:nvPr/>
              </p:nvCxnSpPr>
              <p:spPr bwMode="auto">
                <a:xfrm flipH="1">
                  <a:off x="8286" y="7905"/>
                  <a:ext cx="10084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47" name="Connecteur droit avec flèche 47"/>
                <p:cNvCxnSpPr>
                  <a:cxnSpLocks noChangeShapeType="1"/>
                </p:cNvCxnSpPr>
                <p:nvPr/>
              </p:nvCxnSpPr>
              <p:spPr bwMode="auto">
                <a:xfrm flipH="1">
                  <a:off x="2571" y="10953"/>
                  <a:ext cx="15799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48" name="Connecteur droit avec flèche 48"/>
                <p:cNvCxnSpPr>
                  <a:cxnSpLocks noChangeShapeType="1"/>
                </p:cNvCxnSpPr>
                <p:nvPr/>
              </p:nvCxnSpPr>
              <p:spPr bwMode="auto">
                <a:xfrm flipH="1">
                  <a:off x="7524" y="13906"/>
                  <a:ext cx="10846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B050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49" name="Connecteur droit avec flèche 49"/>
                <p:cNvCxnSpPr>
                  <a:cxnSpLocks noChangeShapeType="1"/>
                </p:cNvCxnSpPr>
                <p:nvPr/>
              </p:nvCxnSpPr>
              <p:spPr bwMode="auto">
                <a:xfrm flipH="1">
                  <a:off x="1524" y="19240"/>
                  <a:ext cx="16287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50" name="Connecteur droit avec flèche 50"/>
                <p:cNvCxnSpPr>
                  <a:cxnSpLocks noChangeShapeType="1"/>
                </p:cNvCxnSpPr>
                <p:nvPr/>
              </p:nvCxnSpPr>
              <p:spPr bwMode="auto">
                <a:xfrm flipH="1">
                  <a:off x="0" y="23526"/>
                  <a:ext cx="17805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FF0000"/>
                  </a:solidFill>
                  <a:round/>
                  <a:headEnd/>
                  <a:tailEnd type="arrow" w="med" len="med"/>
                </a:ln>
              </p:spPr>
            </p:cxnSp>
            <p:cxnSp>
              <p:nvCxnSpPr>
                <p:cNvPr id="51" name="Connecteur droit avec flèche 51"/>
                <p:cNvCxnSpPr>
                  <a:cxnSpLocks noChangeShapeType="1"/>
                </p:cNvCxnSpPr>
                <p:nvPr/>
              </p:nvCxnSpPr>
              <p:spPr bwMode="auto">
                <a:xfrm flipH="1">
                  <a:off x="571" y="5524"/>
                  <a:ext cx="17799" cy="0"/>
                </a:xfrm>
                <a:prstGeom prst="straightConnector1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 type="arrow" w="med" len="med"/>
                </a:ln>
              </p:spPr>
            </p:cxnSp>
            <p:sp>
              <p:nvSpPr>
                <p:cNvPr id="52" name="Zone de texte 52"/>
                <p:cNvSpPr txBox="1">
                  <a:spLocks noChangeArrowheads="1"/>
                </p:cNvSpPr>
                <p:nvPr/>
              </p:nvSpPr>
              <p:spPr bwMode="auto">
                <a:xfrm>
                  <a:off x="18859" y="0"/>
                  <a:ext cx="13904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Noyau </a:t>
                  </a:r>
                  <a:r>
                    <a:rPr kumimoji="0" lang="fr-FR" sz="1400" b="1" i="0" u="none" strike="noStrike" cap="none" normalizeH="0" baseline="0" dirty="0" err="1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fastigial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53" name="Zone de texte 53"/>
                <p:cNvSpPr txBox="1">
                  <a:spLocks noChangeArrowheads="1"/>
                </p:cNvSpPr>
                <p:nvPr/>
              </p:nvSpPr>
              <p:spPr bwMode="auto">
                <a:xfrm>
                  <a:off x="18383" y="3810"/>
                  <a:ext cx="17242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Formation réticulée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54" name="Zone de texte 54"/>
                <p:cNvSpPr txBox="1">
                  <a:spLocks noChangeArrowheads="1"/>
                </p:cNvSpPr>
                <p:nvPr/>
              </p:nvSpPr>
              <p:spPr bwMode="auto">
                <a:xfrm>
                  <a:off x="18383" y="6191"/>
                  <a:ext cx="19389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Lobe </a:t>
                  </a:r>
                  <a:r>
                    <a:rPr kumimoji="0" lang="fr-FR" sz="1400" b="1" i="0" u="none" strike="noStrike" cap="none" normalizeH="0" baseline="0" dirty="0" err="1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flocculonodulaire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55" name="Zone de texte 55"/>
                <p:cNvSpPr txBox="1">
                  <a:spLocks noChangeArrowheads="1"/>
                </p:cNvSpPr>
                <p:nvPr/>
              </p:nvSpPr>
              <p:spPr bwMode="auto">
                <a:xfrm>
                  <a:off x="18383" y="9239"/>
                  <a:ext cx="17958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Calibri" pitchFamily="34" charset="0"/>
                    </a:rPr>
                    <a:t>Noyau vestibulaire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56" name="Zone de texte 56"/>
                <p:cNvSpPr txBox="1">
                  <a:spLocks noChangeArrowheads="1"/>
                </p:cNvSpPr>
                <p:nvPr/>
              </p:nvSpPr>
              <p:spPr bwMode="auto">
                <a:xfrm>
                  <a:off x="18383" y="12382"/>
                  <a:ext cx="17242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rgbClr val="00B050"/>
                      </a:solidFill>
                      <a:effectLst/>
                      <a:latin typeface="Calibri" pitchFamily="34" charset="0"/>
                    </a:rPr>
                    <a:t>Nerf vestibulaire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57" name="Zone de texte 57"/>
                <p:cNvSpPr txBox="1">
                  <a:spLocks noChangeArrowheads="1"/>
                </p:cNvSpPr>
                <p:nvPr/>
              </p:nvSpPr>
              <p:spPr bwMode="auto">
                <a:xfrm>
                  <a:off x="17738" y="17549"/>
                  <a:ext cx="22181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latin typeface="Calibri" pitchFamily="34" charset="0"/>
                    </a:rPr>
                    <a:t>Faisceau </a:t>
                  </a:r>
                  <a:r>
                    <a:rPr kumimoji="0" lang="fr-FR" sz="1400" b="1" i="0" u="none" strike="noStrike" cap="none" normalizeH="0" baseline="0" dirty="0" err="1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latin typeface="Calibri" pitchFamily="34" charset="0"/>
                    </a:rPr>
                    <a:t>vestibulospinal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  <p:sp>
              <p:nvSpPr>
                <p:cNvPr id="58" name="Zone de texte 58"/>
                <p:cNvSpPr txBox="1">
                  <a:spLocks noChangeArrowheads="1"/>
                </p:cNvSpPr>
                <p:nvPr/>
              </p:nvSpPr>
              <p:spPr bwMode="auto">
                <a:xfrm>
                  <a:off x="17811" y="21621"/>
                  <a:ext cx="19961" cy="3048"/>
                </a:xfrm>
                <a:prstGeom prst="rect">
                  <a:avLst/>
                </a:prstGeom>
                <a:solidFill>
                  <a:srgbClr val="FFFFFF"/>
                </a:solidFill>
                <a:ln w="6350">
                  <a:noFill/>
                  <a:miter lim="800000"/>
                  <a:headEnd/>
                  <a:tailEnd/>
                </a:ln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marR="0" lvl="0" indent="0" algn="ctr" defTabSz="914400" rtl="0" eaLnBrk="1" fontAlgn="base" latinLnBrk="0" hangingPunct="1">
                    <a:lnSpc>
                      <a:spcPct val="100000"/>
                    </a:lnSpc>
                    <a:spcBef>
                      <a:spcPct val="0"/>
                    </a:spcBef>
                    <a:spcAft>
                      <a:spcPts val="1000"/>
                    </a:spcAft>
                    <a:buClrTx/>
                    <a:buSzTx/>
                    <a:buFontTx/>
                    <a:buNone/>
                    <a:tabLst/>
                  </a:pPr>
                  <a:r>
                    <a:rPr kumimoji="0" lang="fr-FR" sz="1400" b="1" i="0" u="none" strike="noStrike" cap="none" normalizeH="0" baseline="0" dirty="0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latin typeface="Calibri" pitchFamily="34" charset="0"/>
                    </a:rPr>
                    <a:t>Faisceau </a:t>
                  </a:r>
                  <a:r>
                    <a:rPr kumimoji="0" lang="fr-FR" sz="1400" b="1" i="0" u="none" strike="noStrike" cap="none" normalizeH="0" baseline="0" dirty="0" err="1" smtClean="0">
                      <a:ln>
                        <a:noFill/>
                      </a:ln>
                      <a:solidFill>
                        <a:srgbClr val="FF0000"/>
                      </a:solidFill>
                      <a:effectLst/>
                      <a:latin typeface="Calibri" pitchFamily="34" charset="0"/>
                    </a:rPr>
                    <a:t>réticulospinal</a:t>
                  </a:r>
                  <a:endParaRPr kumimoji="0" lang="fr-FR" sz="2400" b="0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Arial" pitchFamily="34" charset="0"/>
                  </a:endParaRPr>
                </a:p>
              </p:txBody>
            </p:sp>
          </p:grpSp>
          <p:sp>
            <p:nvSpPr>
              <p:cNvPr id="59" name="Zone de texte 59"/>
              <p:cNvSpPr txBox="1">
                <a:spLocks noChangeArrowheads="1"/>
              </p:cNvSpPr>
              <p:nvPr/>
            </p:nvSpPr>
            <p:spPr bwMode="auto">
              <a:xfrm>
                <a:off x="0" y="25527"/>
                <a:ext cx="34290" cy="4095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Figure 5 : Connexions de l’</a:t>
                </a:r>
                <a:r>
                  <a:rPr kumimoji="0" lang="fr-FR" sz="1400" b="1" i="0" u="sng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archéocérébellum</a:t>
                </a:r>
                <a:endParaRPr kumimoji="0" lang="fr-FR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8200" y="836712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Anatomie fonctionnelle : </a:t>
            </a:r>
            <a:r>
              <a:rPr lang="fr-FR" dirty="0" err="1" smtClean="0"/>
              <a:t>Archéocérébellum</a:t>
            </a:r>
            <a:endParaRPr lang="fr-FR" dirty="0"/>
          </a:p>
        </p:txBody>
      </p:sp>
      <p:sp>
        <p:nvSpPr>
          <p:cNvPr id="22" name="ZoneTexte 21"/>
          <p:cNvSpPr txBox="1"/>
          <p:nvPr/>
        </p:nvSpPr>
        <p:spPr>
          <a:xfrm>
            <a:off x="5543600" y="2492896"/>
            <a:ext cx="36004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Au niveau du lobe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flocculonodulaire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Noyaux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fastigiaux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2 types de faisceaux : 	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	-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réticulospinal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	</a:t>
            </a: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	-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vestibulospinal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 Maintien de l’équilibre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e 17"/>
          <p:cNvGrpSpPr>
            <a:grpSpLocks/>
          </p:cNvGrpSpPr>
          <p:nvPr/>
        </p:nvGrpSpPr>
        <p:grpSpPr bwMode="auto">
          <a:xfrm>
            <a:off x="179512" y="1844824"/>
            <a:ext cx="5040534" cy="4862407"/>
            <a:chOff x="0" y="0"/>
            <a:chExt cx="52403" cy="50057"/>
          </a:xfrm>
        </p:grpSpPr>
        <p:pic>
          <p:nvPicPr>
            <p:cNvPr id="3" name="Image 3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27432" cy="47053"/>
            </a:xfrm>
            <a:prstGeom prst="rect">
              <a:avLst/>
            </a:prstGeom>
            <a:noFill/>
          </p:spPr>
        </p:pic>
        <p:grpSp>
          <p:nvGrpSpPr>
            <p:cNvPr id="16" name="Groupe 16"/>
            <p:cNvGrpSpPr>
              <a:grpSpLocks/>
            </p:cNvGrpSpPr>
            <p:nvPr/>
          </p:nvGrpSpPr>
          <p:grpSpPr bwMode="auto">
            <a:xfrm>
              <a:off x="2994" y="16668"/>
              <a:ext cx="49409" cy="33389"/>
              <a:chOff x="232" y="0"/>
              <a:chExt cx="49409" cy="33388"/>
            </a:xfrm>
          </p:grpSpPr>
          <p:sp>
            <p:nvSpPr>
              <p:cNvPr id="4" name="Zone de texte 4"/>
              <p:cNvSpPr txBox="1">
                <a:spLocks noChangeArrowheads="1"/>
              </p:cNvSpPr>
              <p:nvPr/>
            </p:nvSpPr>
            <p:spPr bwMode="auto">
              <a:xfrm>
                <a:off x="232" y="29292"/>
                <a:ext cx="34290" cy="4096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Figure 6 : Connexions du </a:t>
                </a:r>
                <a:r>
                  <a:rPr kumimoji="0" lang="fr-FR" sz="1400" b="1" i="0" u="sng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paléocérébellum</a:t>
                </a:r>
                <a:endParaRPr kumimoji="0" lang="fr-FR" sz="2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cxnSp>
            <p:nvCxnSpPr>
              <p:cNvPr id="5" name="Connecteur droit avec flèche 5"/>
              <p:cNvCxnSpPr>
                <a:cxnSpLocks noChangeShapeType="1"/>
              </p:cNvCxnSpPr>
              <p:nvPr/>
            </p:nvCxnSpPr>
            <p:spPr bwMode="auto">
              <a:xfrm flipH="1">
                <a:off x="12858" y="1428"/>
                <a:ext cx="14574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6" name="Connecteur droit avec flèche 6"/>
              <p:cNvCxnSpPr>
                <a:cxnSpLocks noChangeShapeType="1"/>
              </p:cNvCxnSpPr>
              <p:nvPr/>
            </p:nvCxnSpPr>
            <p:spPr bwMode="auto">
              <a:xfrm flipH="1">
                <a:off x="14001" y="11430"/>
                <a:ext cx="13907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7" name="Connecteur droit avec flèche 7"/>
              <p:cNvCxnSpPr>
                <a:cxnSpLocks noChangeShapeType="1"/>
              </p:cNvCxnSpPr>
              <p:nvPr/>
            </p:nvCxnSpPr>
            <p:spPr bwMode="auto">
              <a:xfrm flipH="1" flipV="1">
                <a:off x="15049" y="9525"/>
                <a:ext cx="6382" cy="1905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8" name="Connecteur droit avec flèche 8"/>
              <p:cNvCxnSpPr>
                <a:cxnSpLocks noChangeShapeType="1"/>
              </p:cNvCxnSpPr>
              <p:nvPr/>
            </p:nvCxnSpPr>
            <p:spPr bwMode="auto">
              <a:xfrm flipH="1">
                <a:off x="11049" y="16764"/>
                <a:ext cx="16376" cy="0"/>
              </a:xfrm>
              <a:prstGeom prst="straightConnector1">
                <a:avLst/>
              </a:prstGeom>
              <a:noFill/>
              <a:ln w="19050">
                <a:solidFill>
                  <a:srgbClr val="FF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9" name="Connecteur droit avec flèche 9"/>
              <p:cNvCxnSpPr>
                <a:cxnSpLocks noChangeShapeType="1"/>
              </p:cNvCxnSpPr>
              <p:nvPr/>
            </p:nvCxnSpPr>
            <p:spPr bwMode="auto">
              <a:xfrm flipH="1">
                <a:off x="10572" y="21050"/>
                <a:ext cx="16091" cy="0"/>
              </a:xfrm>
              <a:prstGeom prst="straightConnector1">
                <a:avLst/>
              </a:prstGeom>
              <a:noFill/>
              <a:ln w="19050">
                <a:solidFill>
                  <a:srgbClr val="00B05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0" name="Connecteur droit avec flèche 10"/>
              <p:cNvCxnSpPr>
                <a:cxnSpLocks noChangeShapeType="1"/>
              </p:cNvCxnSpPr>
              <p:nvPr/>
            </p:nvCxnSpPr>
            <p:spPr bwMode="auto">
              <a:xfrm flipH="1">
                <a:off x="8477" y="26289"/>
                <a:ext cx="18192" cy="0"/>
              </a:xfrm>
              <a:prstGeom prst="straightConnector1">
                <a:avLst/>
              </a:prstGeom>
              <a:noFill/>
              <a:ln w="19050">
                <a:solidFill>
                  <a:srgbClr val="00B050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11" name="Zone de texte 11"/>
              <p:cNvSpPr txBox="1">
                <a:spLocks noChangeArrowheads="1"/>
              </p:cNvSpPr>
              <p:nvPr/>
            </p:nvSpPr>
            <p:spPr bwMode="auto">
              <a:xfrm>
                <a:off x="27432" y="0"/>
                <a:ext cx="12477" cy="314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Noyau rouge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2" name="Zone de texte 12"/>
              <p:cNvSpPr txBox="1">
                <a:spLocks noChangeArrowheads="1"/>
              </p:cNvSpPr>
              <p:nvPr/>
            </p:nvSpPr>
            <p:spPr bwMode="auto">
              <a:xfrm>
                <a:off x="27908" y="8858"/>
                <a:ext cx="17242" cy="514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Noyaux globuleux et </a:t>
                </a: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emboliformes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3" name="Zone de texte 13"/>
              <p:cNvSpPr txBox="1">
                <a:spLocks noChangeArrowheads="1"/>
              </p:cNvSpPr>
              <p:nvPr/>
            </p:nvSpPr>
            <p:spPr bwMode="auto">
              <a:xfrm>
                <a:off x="27183" y="15207"/>
                <a:ext cx="18735" cy="314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itchFamily="34" charset="0"/>
                  </a:rPr>
                  <a:t>Faisceau </a:t>
                </a: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FF0000"/>
                    </a:solidFill>
                    <a:effectLst/>
                    <a:latin typeface="Calibri" pitchFamily="34" charset="0"/>
                  </a:rPr>
                  <a:t>rubrospinal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4" name="Zone de texte 14"/>
              <p:cNvSpPr txBox="1">
                <a:spLocks noChangeArrowheads="1"/>
              </p:cNvSpPr>
              <p:nvPr/>
            </p:nvSpPr>
            <p:spPr bwMode="auto">
              <a:xfrm>
                <a:off x="26670" y="19621"/>
                <a:ext cx="22193" cy="3524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itchFamily="34" charset="0"/>
                  </a:rPr>
                  <a:t>Faisceau </a:t>
                </a: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itchFamily="34" charset="0"/>
                  </a:rPr>
                  <a:t>spinocérébelleux</a:t>
                </a: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itchFamily="34" charset="0"/>
                  </a:rPr>
                  <a:t> ventral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15" name="Zone de texte 15"/>
              <p:cNvSpPr txBox="1">
                <a:spLocks noChangeArrowheads="1"/>
              </p:cNvSpPr>
              <p:nvPr/>
            </p:nvSpPr>
            <p:spPr bwMode="auto">
              <a:xfrm>
                <a:off x="26670" y="24765"/>
                <a:ext cx="22971" cy="314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itchFamily="34" charset="0"/>
                  </a:rPr>
                  <a:t>Faisceau </a:t>
                </a:r>
                <a:r>
                  <a:rPr kumimoji="0" lang="fr-FR" sz="1400" b="1" i="0" u="none" strike="noStrike" cap="none" normalizeH="0" baseline="0" dirty="0" err="1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itchFamily="34" charset="0"/>
                  </a:rPr>
                  <a:t>spinocérébelleux</a:t>
                </a: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rgbClr val="00B050"/>
                    </a:solidFill>
                    <a:effectLst/>
                    <a:latin typeface="Calibri" pitchFamily="34" charset="0"/>
                  </a:rPr>
                  <a:t> dorsal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836712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Anatomie fonctionnelle : </a:t>
            </a:r>
            <a:r>
              <a:rPr lang="fr-FR" dirty="0" err="1" smtClean="0"/>
              <a:t>Paléocérébellum</a:t>
            </a:r>
            <a:endParaRPr lang="fr-FR" dirty="0"/>
          </a:p>
        </p:txBody>
      </p:sp>
      <p:sp>
        <p:nvSpPr>
          <p:cNvPr id="18" name="ZoneTexte 17"/>
          <p:cNvSpPr txBox="1"/>
          <p:nvPr/>
        </p:nvSpPr>
        <p:spPr>
          <a:xfrm>
            <a:off x="5364088" y="2492896"/>
            <a:ext cx="363589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Au niveau du vermis et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paravermis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Noyaux interposés (globuleux et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emboliformes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)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Faisceaux </a:t>
            </a: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rubrospinal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 Tonus musculaire + posture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" name="Groupe 29"/>
          <p:cNvGrpSpPr>
            <a:grpSpLocks/>
          </p:cNvGrpSpPr>
          <p:nvPr/>
        </p:nvGrpSpPr>
        <p:grpSpPr bwMode="auto">
          <a:xfrm>
            <a:off x="251520" y="1844824"/>
            <a:ext cx="4536480" cy="4827363"/>
            <a:chOff x="0" y="0"/>
            <a:chExt cx="45956" cy="49423"/>
          </a:xfrm>
        </p:grpSpPr>
        <p:pic>
          <p:nvPicPr>
            <p:cNvPr id="4" name="Image 1"/>
            <p:cNvPicPr>
              <a:picLocks noChangeAspect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26670" cy="45434"/>
            </a:xfrm>
            <a:prstGeom prst="rect">
              <a:avLst/>
            </a:prstGeom>
            <a:noFill/>
          </p:spPr>
        </p:pic>
        <p:grpSp>
          <p:nvGrpSpPr>
            <p:cNvPr id="28" name="Groupe 28"/>
            <p:cNvGrpSpPr>
              <a:grpSpLocks/>
            </p:cNvGrpSpPr>
            <p:nvPr/>
          </p:nvGrpSpPr>
          <p:grpSpPr bwMode="auto">
            <a:xfrm>
              <a:off x="5836" y="2212"/>
              <a:ext cx="40120" cy="47211"/>
              <a:chOff x="-1022" y="-836"/>
              <a:chExt cx="40120" cy="47211"/>
            </a:xfrm>
          </p:grpSpPr>
          <p:sp>
            <p:nvSpPr>
              <p:cNvPr id="3" name="Zone de texte 2"/>
              <p:cNvSpPr txBox="1">
                <a:spLocks noChangeArrowheads="1"/>
              </p:cNvSpPr>
              <p:nvPr/>
            </p:nvSpPr>
            <p:spPr bwMode="auto">
              <a:xfrm>
                <a:off x="-1022" y="42660"/>
                <a:ext cx="34721" cy="3715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Figure 7</a:t>
                </a:r>
                <a:r>
                  <a:rPr kumimoji="0" lang="fr-FR" sz="14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Times New Roman" pitchFamily="18" charset="0"/>
                  </a:rPr>
                  <a:t> </a:t>
                </a:r>
                <a:r>
                  <a:rPr kumimoji="0" lang="fr-FR" sz="1400" b="1" i="0" u="sng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: Connexions du néocérébellum</a:t>
                </a:r>
              </a:p>
              <a:p>
                <a:pPr marL="0" marR="0" lvl="0" indent="0" algn="l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tabLst/>
                </a:pPr>
                <a:endParaRPr kumimoji="0" lang="fr-FR" sz="18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cxnSp>
            <p:nvCxnSpPr>
              <p:cNvPr id="18" name="Connecteur droit avec flèche 18"/>
              <p:cNvCxnSpPr>
                <a:cxnSpLocks noChangeShapeType="1"/>
              </p:cNvCxnSpPr>
              <p:nvPr/>
            </p:nvCxnSpPr>
            <p:spPr bwMode="auto">
              <a:xfrm flipH="1">
                <a:off x="15335" y="1428"/>
                <a:ext cx="9906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19" name="Connecteur droit avec flèche 19"/>
              <p:cNvCxnSpPr>
                <a:cxnSpLocks noChangeShapeType="1"/>
              </p:cNvCxnSpPr>
              <p:nvPr/>
            </p:nvCxnSpPr>
            <p:spPr bwMode="auto">
              <a:xfrm flipH="1">
                <a:off x="9429" y="9525"/>
                <a:ext cx="15812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20" name="Connecteur droit avec flèche 20"/>
              <p:cNvCxnSpPr>
                <a:cxnSpLocks noChangeShapeType="1"/>
              </p:cNvCxnSpPr>
              <p:nvPr/>
            </p:nvCxnSpPr>
            <p:spPr bwMode="auto">
              <a:xfrm flipH="1">
                <a:off x="7810" y="16573"/>
                <a:ext cx="17431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21" name="Connecteur droit avec flèche 21"/>
              <p:cNvCxnSpPr>
                <a:cxnSpLocks noChangeShapeType="1"/>
              </p:cNvCxnSpPr>
              <p:nvPr/>
            </p:nvCxnSpPr>
            <p:spPr bwMode="auto">
              <a:xfrm flipH="1">
                <a:off x="8763" y="24955"/>
                <a:ext cx="16478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cxnSp>
            <p:nvCxnSpPr>
              <p:cNvPr id="22" name="Connecteur droit avec flèche 22"/>
              <p:cNvCxnSpPr>
                <a:cxnSpLocks noChangeShapeType="1"/>
              </p:cNvCxnSpPr>
              <p:nvPr/>
            </p:nvCxnSpPr>
            <p:spPr bwMode="auto">
              <a:xfrm flipH="1">
                <a:off x="0" y="28098"/>
                <a:ext cx="25241" cy="0"/>
              </a:xfrm>
              <a:prstGeom prst="straightConnector1">
                <a:avLst/>
              </a:prstGeom>
              <a:noFill/>
              <a:ln w="19050">
                <a:solidFill>
                  <a:srgbClr val="000000"/>
                </a:solidFill>
                <a:round/>
                <a:headEnd/>
                <a:tailEnd type="arrow" w="med" len="med"/>
              </a:ln>
            </p:spPr>
          </p:cxnSp>
          <p:sp>
            <p:nvSpPr>
              <p:cNvPr id="23" name="Zone de texte 23"/>
              <p:cNvSpPr txBox="1">
                <a:spLocks noChangeArrowheads="1"/>
              </p:cNvSpPr>
              <p:nvPr/>
            </p:nvSpPr>
            <p:spPr bwMode="auto">
              <a:xfrm>
                <a:off x="25238" y="-836"/>
                <a:ext cx="10212" cy="4423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Cortex moteur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24" name="Zone de texte 24"/>
              <p:cNvSpPr txBox="1">
                <a:spLocks noChangeArrowheads="1"/>
              </p:cNvSpPr>
              <p:nvPr/>
            </p:nvSpPr>
            <p:spPr bwMode="auto">
              <a:xfrm>
                <a:off x="25238" y="8010"/>
                <a:ext cx="9483" cy="2949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Thalamus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25" name="Zone de texte 25"/>
              <p:cNvSpPr txBox="1">
                <a:spLocks noChangeArrowheads="1"/>
              </p:cNvSpPr>
              <p:nvPr/>
            </p:nvSpPr>
            <p:spPr bwMode="auto">
              <a:xfrm>
                <a:off x="25336" y="15144"/>
                <a:ext cx="12303" cy="3188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Noyau rouge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26" name="Zone de texte 26"/>
              <p:cNvSpPr txBox="1">
                <a:spLocks noChangeArrowheads="1"/>
              </p:cNvSpPr>
              <p:nvPr/>
            </p:nvSpPr>
            <p:spPr bwMode="auto">
              <a:xfrm>
                <a:off x="25238" y="22755"/>
                <a:ext cx="13860" cy="3686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Noyaux du pont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  <p:sp>
            <p:nvSpPr>
              <p:cNvPr id="27" name="Zone de texte 27"/>
              <p:cNvSpPr txBox="1">
                <a:spLocks noChangeArrowheads="1"/>
              </p:cNvSpPr>
              <p:nvPr/>
            </p:nvSpPr>
            <p:spPr bwMode="auto">
              <a:xfrm>
                <a:off x="25336" y="26955"/>
                <a:ext cx="13033" cy="3172"/>
              </a:xfrm>
              <a:prstGeom prst="rect">
                <a:avLst/>
              </a:prstGeom>
              <a:solidFill>
                <a:srgbClr val="FFFFFF"/>
              </a:solidFill>
              <a:ln w="6350">
                <a:noFill/>
                <a:miter lim="800000"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pPr marL="0" marR="0" lvl="0" indent="0" algn="ctr" defTabSz="914400" rtl="0" eaLnBrk="1" fontAlgn="base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1000"/>
                  </a:spcAft>
                  <a:buClrTx/>
                  <a:buSzTx/>
                  <a:buFontTx/>
                  <a:buNone/>
                  <a:tabLst/>
                </a:pPr>
                <a:r>
                  <a:rPr kumimoji="0" lang="fr-FR" sz="1400" b="1" i="0" u="none" strike="noStrike" cap="none" normalizeH="0" baseline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latin typeface="Calibri" pitchFamily="34" charset="0"/>
                  </a:rPr>
                  <a:t>Noyau denté</a:t>
                </a:r>
                <a:endParaRPr kumimoji="0" lang="fr-FR" sz="24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</a:endParaRPr>
              </a:p>
            </p:txBody>
          </p:sp>
        </p:grpSp>
      </p:grpSp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908720"/>
            <a:ext cx="83058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 smtClean="0"/>
              <a:t>Anatomie fonctionnelle : Néocérébellum</a:t>
            </a:r>
            <a:endParaRPr lang="fr-FR" dirty="0"/>
          </a:p>
        </p:txBody>
      </p:sp>
      <p:sp>
        <p:nvSpPr>
          <p:cNvPr id="16" name="ZoneTexte 15"/>
          <p:cNvSpPr txBox="1"/>
          <p:nvPr/>
        </p:nvSpPr>
        <p:spPr>
          <a:xfrm>
            <a:off x="4932040" y="2246669"/>
            <a:ext cx="4464496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fr-FR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Au niveau du reste des hémisphères cérébelleux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Noyaux dentés</a:t>
            </a:r>
          </a:p>
          <a:p>
            <a:pPr>
              <a:buFont typeface="Arial" pitchFamily="34" charset="0"/>
              <a:buChar char="•"/>
            </a:pP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>
              <a:buFont typeface="Arial" pitchFamily="34" charset="0"/>
              <a:buChar char="•"/>
            </a:pP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 2 types de faisceaux :</a:t>
            </a:r>
          </a:p>
          <a:p>
            <a:pPr lvl="1">
              <a:buFontTx/>
              <a:buChar char="-"/>
            </a:pP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corticospinal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Tx/>
              <a:buChar char="-"/>
            </a:pPr>
            <a:r>
              <a:rPr lang="fr-FR" sz="2000" dirty="0" err="1" smtClean="0">
                <a:solidFill>
                  <a:schemeClr val="accent1">
                    <a:lumMod val="75000"/>
                  </a:schemeClr>
                </a:solidFill>
              </a:rPr>
              <a:t>corticobulbaire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  <a:sym typeface="Wingdings" pitchFamily="2" charset="2"/>
              </a:rPr>
              <a:t> Coordination des mouvements + précision du geste</a:t>
            </a:r>
            <a:endParaRPr lang="fr-FR" sz="20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lvl="1">
              <a:buFontTx/>
              <a:buChar char="-"/>
            </a:pPr>
            <a:endParaRPr lang="fr-F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81" name="Group 33"/>
          <p:cNvGrpSpPr>
            <a:grpSpLocks/>
          </p:cNvGrpSpPr>
          <p:nvPr/>
        </p:nvGrpSpPr>
        <p:grpSpPr bwMode="auto">
          <a:xfrm>
            <a:off x="436478" y="836537"/>
            <a:ext cx="8707473" cy="5544617"/>
            <a:chOff x="-629" y="-93"/>
            <a:chExt cx="11846" cy="7835"/>
          </a:xfrm>
        </p:grpSpPr>
        <p:sp>
          <p:nvSpPr>
            <p:cNvPr id="2082" name="Line 34"/>
            <p:cNvSpPr>
              <a:spLocks noChangeShapeType="1"/>
            </p:cNvSpPr>
            <p:nvPr/>
          </p:nvSpPr>
          <p:spPr bwMode="auto">
            <a:xfrm>
              <a:off x="1815" y="2278"/>
              <a:ext cx="0" cy="1699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83" name="Text Box 35"/>
            <p:cNvSpPr txBox="1">
              <a:spLocks noChangeArrowheads="1"/>
            </p:cNvSpPr>
            <p:nvPr/>
          </p:nvSpPr>
          <p:spPr bwMode="auto">
            <a:xfrm>
              <a:off x="99" y="-93"/>
              <a:ext cx="10090" cy="441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0000" tIns="45000" rIns="90000" bIns="450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PMingLiU" pitchFamily="18" charset="-120"/>
                  <a:cs typeface="Arial" pitchFamily="34" charset="0"/>
                </a:rPr>
                <a:t>Archeocéré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bellum</a:t>
              </a: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       	 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Paleoc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PMingLiU" pitchFamily="18" charset="-120"/>
                  <a:cs typeface="Arial" pitchFamily="34" charset="0"/>
                </a:rPr>
                <a:t>éré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bellum</a:t>
              </a: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        	 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PMingLiU" pitchFamily="18" charset="-120"/>
                  <a:cs typeface="Arial" pitchFamily="34" charset="0"/>
                </a:rPr>
                <a:t>Neocéré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bellum</a:t>
              </a:r>
              <a:endParaRPr kumimoji="0" lang="fr-FR" sz="20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4" name="Rectangle 36"/>
            <p:cNvSpPr>
              <a:spLocks noChangeArrowheads="1"/>
            </p:cNvSpPr>
            <p:nvPr/>
          </p:nvSpPr>
          <p:spPr bwMode="auto">
            <a:xfrm>
              <a:off x="681" y="1589"/>
              <a:ext cx="8900" cy="1371"/>
            </a:xfrm>
            <a:prstGeom prst="rect">
              <a:avLst/>
            </a:prstGeom>
            <a:noFill/>
            <a:ln w="36360">
              <a:solidFill>
                <a:schemeClr val="accent1">
                  <a:lumMod val="75000"/>
                </a:schemeClr>
              </a:solidFill>
              <a:round/>
              <a:headEnd/>
              <a:tailEnd/>
            </a:ln>
            <a:effectLst/>
          </p:spPr>
          <p:txBody>
            <a:bodyPr vert="horz" wrap="none" lIns="91440" tIns="45720" rIns="91440" bIns="45720" numCol="1" anchor="ctr" anchorCtr="0" compatLnSpc="1">
              <a:prstTxWarp prst="textNoShape">
                <a:avLst/>
              </a:prstTxWarp>
            </a:bodyPr>
            <a:lstStyle/>
            <a:p>
              <a:endParaRPr lang="fr-FR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sp>
          <p:nvSpPr>
            <p:cNvPr id="2085" name="Text Box 37"/>
            <p:cNvSpPr txBox="1">
              <a:spLocks noChangeArrowheads="1"/>
            </p:cNvSpPr>
            <p:nvPr/>
          </p:nvSpPr>
          <p:spPr bwMode="auto">
            <a:xfrm>
              <a:off x="738" y="1646"/>
              <a:ext cx="8900" cy="1416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0000" tIns="45000" rIns="90000" bIns="450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Noyau </a:t>
              </a:r>
              <a:r>
                <a:rPr kumimoji="0" lang="fr-FR" altLang="zh-TW" sz="2000" b="0" i="0" u="none" strike="noStrike" cap="none" normalizeH="0" baseline="0" dirty="0" err="1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Fastigial</a:t>
              </a:r>
              <a:r>
                <a:rPr lang="fr-FR" altLang="zh-TW" sz="2000" dirty="0" smtClean="0">
                  <a:solidFill>
                    <a:schemeClr val="accent1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	       </a:t>
              </a: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Noyaux interposés           Noyau denté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13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		</a:t>
              </a: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60000"/>
                      <a:lumOff val="40000"/>
                    </a:schemeClr>
                  </a:solidFill>
                  <a:effectLst/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  </a:t>
              </a:r>
              <a:r>
                <a:rPr kumimoji="0" lang="fr-FR" altLang="zh-TW" sz="2000" b="1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Arial" pitchFamily="34" charset="0"/>
                  <a:ea typeface="Arial Unicode MS" pitchFamily="34" charset="-128"/>
                  <a:cs typeface="Arial" pitchFamily="34" charset="0"/>
                </a:rPr>
                <a:t>Noyaux cérébelleux</a:t>
              </a:r>
              <a:endParaRPr kumimoji="0" lang="fr-FR" sz="18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6" name="Text Box 38"/>
            <p:cNvSpPr txBox="1">
              <a:spLocks noChangeArrowheads="1"/>
            </p:cNvSpPr>
            <p:nvPr/>
          </p:nvSpPr>
          <p:spPr bwMode="auto">
            <a:xfrm>
              <a:off x="-629" y="3857"/>
              <a:ext cx="11210" cy="495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0000" tIns="45000" rIns="90000" bIns="450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Pédoncule cérébelleux inférieur        	Pédoncule cérébelleux supérieur</a:t>
              </a:r>
              <a:endParaRPr kumimoji="0" lang="fr-FR" sz="32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7" name="Text Box 39"/>
            <p:cNvSpPr txBox="1">
              <a:spLocks noChangeArrowheads="1"/>
            </p:cNvSpPr>
            <p:nvPr/>
          </p:nvSpPr>
          <p:spPr bwMode="auto">
            <a:xfrm>
              <a:off x="-97" y="5402"/>
              <a:ext cx="11314" cy="814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0000" tIns="45000" rIns="90000" bIns="450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Noyau vestibulaire	         Noyau rouge              Noyau ventral-latéral</a:t>
              </a:r>
            </a:p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lang="fr-FR" sz="2000" dirty="0" smtClean="0">
                  <a:solidFill>
                    <a:schemeClr val="accent1">
                      <a:lumMod val="75000"/>
                    </a:schemeClr>
                  </a:solidFill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Formation réticulée				du thalamus</a:t>
              </a:r>
              <a:endParaRPr kumimoji="0" lang="fr-FR" sz="320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8" name="Text Box 40"/>
            <p:cNvSpPr txBox="1">
              <a:spLocks noChangeArrowheads="1"/>
            </p:cNvSpPr>
            <p:nvPr/>
          </p:nvSpPr>
          <p:spPr bwMode="auto">
            <a:xfrm>
              <a:off x="3332" y="6885"/>
              <a:ext cx="2904" cy="74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0000" tIns="45000" rIns="90000" bIns="450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Olive inférieur</a:t>
              </a:r>
            </a:p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Noyaux du tronc</a:t>
              </a:r>
              <a:endParaRPr kumimoji="0" lang="fr-FR" sz="32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89" name="Text Box 41"/>
            <p:cNvSpPr txBox="1">
              <a:spLocks noChangeArrowheads="1"/>
            </p:cNvSpPr>
            <p:nvPr/>
          </p:nvSpPr>
          <p:spPr bwMode="auto">
            <a:xfrm>
              <a:off x="7250" y="7030"/>
              <a:ext cx="2547" cy="712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  <a:effectLst/>
          </p:spPr>
          <p:txBody>
            <a:bodyPr vert="horz" wrap="square" lIns="90000" tIns="45000" rIns="90000" bIns="4500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ts val="1000"/>
                </a:spcAft>
                <a:buClrTx/>
                <a:buSzTx/>
                <a:buFontTx/>
                <a:buNone/>
                <a:tabLst/>
              </a:pPr>
              <a:r>
                <a:rPr kumimoji="0" lang="fr-FR" altLang="zh-TW" sz="2000" b="0" i="0" u="none" strike="noStrike" cap="none" normalizeH="0" baseline="0" dirty="0" smtClean="0">
                  <a:ln>
                    <a:noFill/>
                  </a:ln>
                  <a:solidFill>
                    <a:schemeClr val="accent1">
                      <a:lumMod val="75000"/>
                    </a:schemeClr>
                  </a:solidFill>
                  <a:effectLst/>
                  <a:latin typeface="Calibri" pitchFamily="34" charset="0"/>
                  <a:ea typeface="Arial Unicode MS" pitchFamily="34" charset="-128"/>
                  <a:cs typeface="Arial" pitchFamily="34" charset="0"/>
                </a:rPr>
                <a:t>Cortex frontal</a:t>
              </a:r>
              <a:endParaRPr kumimoji="0" lang="fr-FR" sz="3200" b="0" i="0" u="none" strike="noStrike" cap="none" normalizeH="0" baseline="0" dirty="0" smtClean="0">
                <a:ln>
                  <a:noFill/>
                </a:ln>
                <a:solidFill>
                  <a:schemeClr val="accent1">
                    <a:lumMod val="75000"/>
                  </a:schemeClr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2090" name="Line 42"/>
            <p:cNvSpPr>
              <a:spLocks noChangeShapeType="1"/>
            </p:cNvSpPr>
            <p:nvPr/>
          </p:nvSpPr>
          <p:spPr bwMode="auto">
            <a:xfrm>
              <a:off x="1305" y="455"/>
              <a:ext cx="566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1" name="Line 43"/>
            <p:cNvSpPr>
              <a:spLocks noChangeShapeType="1"/>
            </p:cNvSpPr>
            <p:nvPr/>
          </p:nvSpPr>
          <p:spPr bwMode="auto">
            <a:xfrm>
              <a:off x="5103" y="455"/>
              <a:ext cx="0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2" name="Line 44"/>
            <p:cNvSpPr>
              <a:spLocks noChangeShapeType="1"/>
            </p:cNvSpPr>
            <p:nvPr/>
          </p:nvSpPr>
          <p:spPr bwMode="auto">
            <a:xfrm flipH="1">
              <a:off x="8392" y="512"/>
              <a:ext cx="679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3" name="Line 45"/>
            <p:cNvSpPr>
              <a:spLocks noChangeShapeType="1"/>
            </p:cNvSpPr>
            <p:nvPr/>
          </p:nvSpPr>
          <p:spPr bwMode="auto">
            <a:xfrm>
              <a:off x="1815" y="4367"/>
              <a:ext cx="0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4" name="Line 46"/>
            <p:cNvSpPr>
              <a:spLocks noChangeShapeType="1"/>
            </p:cNvSpPr>
            <p:nvPr/>
          </p:nvSpPr>
          <p:spPr bwMode="auto">
            <a:xfrm>
              <a:off x="5633" y="2756"/>
              <a:ext cx="736" cy="1019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5" name="Line 47"/>
            <p:cNvSpPr>
              <a:spLocks noChangeShapeType="1"/>
            </p:cNvSpPr>
            <p:nvPr/>
          </p:nvSpPr>
          <p:spPr bwMode="auto">
            <a:xfrm>
              <a:off x="5103" y="2099"/>
              <a:ext cx="113" cy="169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6" name="Line 48"/>
            <p:cNvSpPr>
              <a:spLocks noChangeShapeType="1"/>
            </p:cNvSpPr>
            <p:nvPr/>
          </p:nvSpPr>
          <p:spPr bwMode="auto">
            <a:xfrm>
              <a:off x="8335" y="2099"/>
              <a:ext cx="0" cy="1700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7" name="Line 49"/>
            <p:cNvSpPr>
              <a:spLocks noChangeShapeType="1"/>
            </p:cNvSpPr>
            <p:nvPr/>
          </p:nvSpPr>
          <p:spPr bwMode="auto">
            <a:xfrm flipH="1">
              <a:off x="5160" y="4424"/>
              <a:ext cx="849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8" name="Line 50"/>
            <p:cNvSpPr>
              <a:spLocks noChangeShapeType="1"/>
            </p:cNvSpPr>
            <p:nvPr/>
          </p:nvSpPr>
          <p:spPr bwMode="auto">
            <a:xfrm>
              <a:off x="5103" y="5976"/>
              <a:ext cx="0" cy="850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99" name="Line 51"/>
            <p:cNvSpPr>
              <a:spLocks noChangeShapeType="1"/>
            </p:cNvSpPr>
            <p:nvPr/>
          </p:nvSpPr>
          <p:spPr bwMode="auto">
            <a:xfrm>
              <a:off x="8278" y="4384"/>
              <a:ext cx="0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00" name="Line 52"/>
            <p:cNvSpPr>
              <a:spLocks noChangeShapeType="1"/>
            </p:cNvSpPr>
            <p:nvPr/>
          </p:nvSpPr>
          <p:spPr bwMode="auto">
            <a:xfrm flipH="1">
              <a:off x="8221" y="6521"/>
              <a:ext cx="9" cy="566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01" name="Line 53"/>
            <p:cNvSpPr>
              <a:spLocks noChangeShapeType="1"/>
            </p:cNvSpPr>
            <p:nvPr/>
          </p:nvSpPr>
          <p:spPr bwMode="auto">
            <a:xfrm flipH="1">
              <a:off x="5954" y="4384"/>
              <a:ext cx="1983" cy="1133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102" name="Line 54"/>
            <p:cNvSpPr>
              <a:spLocks noChangeShapeType="1"/>
            </p:cNvSpPr>
            <p:nvPr/>
          </p:nvSpPr>
          <p:spPr bwMode="auto">
            <a:xfrm>
              <a:off x="6158" y="5942"/>
              <a:ext cx="1190" cy="1190"/>
            </a:xfrm>
            <a:prstGeom prst="line">
              <a:avLst/>
            </a:prstGeom>
            <a:noFill/>
            <a:ln w="36360">
              <a:solidFill>
                <a:srgbClr val="FF9900"/>
              </a:solidFill>
              <a:round/>
              <a:headEnd/>
              <a:tailEnd type="triangle" w="med" len="med"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305800" cy="1143000"/>
          </a:xfrm>
        </p:spPr>
        <p:txBody>
          <a:bodyPr/>
          <a:lstStyle/>
          <a:p>
            <a:pPr algn="ctr"/>
            <a:r>
              <a:rPr lang="fr-FR" dirty="0" smtClean="0"/>
              <a:t>Pathologies</a:t>
            </a:r>
            <a:endParaRPr lang="fr-FR" dirty="0"/>
          </a:p>
        </p:txBody>
      </p:sp>
      <p:pic>
        <p:nvPicPr>
          <p:cNvPr id="5" name="Image 4" descr="img_194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652120" y="4221088"/>
            <a:ext cx="3312368" cy="2482728"/>
          </a:xfrm>
          <a:prstGeom prst="rect">
            <a:avLst/>
          </a:prstGeom>
        </p:spPr>
      </p:pic>
      <p:pic>
        <p:nvPicPr>
          <p:cNvPr id="4" name="Image 3" descr="alcoolique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99792" y="2708920"/>
            <a:ext cx="3257550" cy="2495550"/>
          </a:xfrm>
          <a:prstGeom prst="rect">
            <a:avLst/>
          </a:prstGeom>
        </p:spPr>
      </p:pic>
      <p:pic>
        <p:nvPicPr>
          <p:cNvPr id="3" name="Image 2" descr="des_chercheurs_se_reunissent_a_nancy_pour_un_colloque_sur_l_equilibre_larg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67544" y="1052736"/>
            <a:ext cx="2376264" cy="3207227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2987824" y="1556792"/>
            <a:ext cx="489654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Archéocérébellum :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troubles de l’équilibre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6084168" y="2276872"/>
            <a:ext cx="30598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err="1" smtClean="0">
                <a:solidFill>
                  <a:schemeClr val="accent1">
                    <a:lumMod val="75000"/>
                  </a:schemeClr>
                </a:solidFill>
              </a:rPr>
              <a:t>Paléocérébellum</a:t>
            </a:r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 :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Intoxication alcoolique provoquant une démarche hasardeuse et une ataxie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2411760" y="5805264"/>
            <a:ext cx="30963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u="sng" dirty="0" smtClean="0">
                <a:solidFill>
                  <a:schemeClr val="accent1">
                    <a:lumMod val="75000"/>
                  </a:schemeClr>
                </a:solidFill>
              </a:rPr>
              <a:t>Néocérébellum : </a:t>
            </a:r>
            <a:r>
              <a:rPr lang="fr-FR" sz="2000" dirty="0" smtClean="0">
                <a:solidFill>
                  <a:schemeClr val="accent1">
                    <a:lumMod val="75000"/>
                  </a:schemeClr>
                </a:solidFill>
              </a:rPr>
              <a:t>précision du mouvement affectée</a:t>
            </a:r>
            <a:endParaRPr lang="fr-FR" sz="20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9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6" grpId="1"/>
      <p:bldP spid="7" grpId="0"/>
      <p:bldP spid="7" grpId="1"/>
      <p:bldP spid="8" grpId="0"/>
      <p:bldP spid="8" grpId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ébit">
  <a:themeElements>
    <a:clrScheme name="Débit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Débit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Débit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153</TotalTime>
  <Words>415</Words>
  <Application>Microsoft Office PowerPoint</Application>
  <PresentationFormat>Affichage à l'écran (4:3)</PresentationFormat>
  <Paragraphs>162</Paragraphs>
  <Slides>13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13</vt:i4>
      </vt:variant>
    </vt:vector>
  </HeadingPairs>
  <TitlesOfParts>
    <vt:vector size="14" baseType="lpstr">
      <vt:lpstr>Débit</vt:lpstr>
      <vt:lpstr>Le Cervelet</vt:lpstr>
      <vt:lpstr>Cervelet = centre régulateur de la fonction motrice</vt:lpstr>
      <vt:lpstr>Caractéristiques externes</vt:lpstr>
      <vt:lpstr>Caractéristiques internes</vt:lpstr>
      <vt:lpstr>Caractéristiques internes:  le cortex cérébelleux</vt:lpstr>
      <vt:lpstr>Caractéristiques internes:  le cortex cérébelleux</vt:lpstr>
      <vt:lpstr>Caractéristiques internes: les noyaux cérébelleux</vt:lpstr>
      <vt:lpstr>Anatomie fonctionnelle</vt:lpstr>
      <vt:lpstr>Anatomie fonctionnelle : Archéocérébellum</vt:lpstr>
      <vt:lpstr>Anatomie fonctionnelle : Paléocérébellum</vt:lpstr>
      <vt:lpstr>Anatomie fonctionnelle : Néocérébellum</vt:lpstr>
      <vt:lpstr>Diapositive 12</vt:lpstr>
      <vt:lpstr>Pathologies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 Cervelet</dc:title>
  <dc:creator>audrey durand</dc:creator>
  <cp:lastModifiedBy>Audrey</cp:lastModifiedBy>
  <cp:revision>54</cp:revision>
  <dcterms:created xsi:type="dcterms:W3CDTF">2010-09-30T12:58:12Z</dcterms:created>
  <dcterms:modified xsi:type="dcterms:W3CDTF">2010-10-20T16:15:41Z</dcterms:modified>
</cp:coreProperties>
</file>