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73" r:id="rId13"/>
    <p:sldId id="270" r:id="rId14"/>
    <p:sldId id="271" r:id="rId15"/>
    <p:sldId id="272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</p:showPr>
  <p:clrMru>
    <a:srgbClr val="FEFE0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28CC65-87BA-40EA-AFAD-6D445BF163F2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16E753-EA7C-452B-AAB1-7F6CBCBD8F0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Techniques </a:t>
            </a:r>
            <a:r>
              <a:rPr lang="en-US" dirty="0" err="1" smtClean="0"/>
              <a:t>variées</a:t>
            </a:r>
            <a:r>
              <a:rPr lang="en-US" dirty="0" smtClean="0"/>
              <a:t>,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l’ordre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peut</a:t>
            </a:r>
            <a:r>
              <a:rPr lang="en-US" baseline="0" dirty="0" smtClean="0"/>
              <a:t> changer </a:t>
            </a:r>
            <a:r>
              <a:rPr lang="en-US" baseline="0" dirty="0" err="1" smtClean="0"/>
              <a:t>selon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tissus</a:t>
            </a:r>
            <a:r>
              <a:rPr lang="en-US" baseline="0" dirty="0" smtClean="0"/>
              <a:t> et le </a:t>
            </a:r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D20122-250B-4228-B0DE-F1B56A6C528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805383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D20122-250B-4228-B0DE-F1B56A6C528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5792016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Ils sont clonés </a:t>
            </a:r>
            <a:r>
              <a:rPr lang="fr-FR" sz="1200" i="1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 vitro de façon à isoler ceux qui sécrètent des immunoglobulines dirigées contre l'antigène injecté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16E753-EA7C-452B-AAB1-7F6CBCBD8F0F}" type="slidenum">
              <a:rPr lang="fr-FR" smtClean="0"/>
              <a:pPr/>
              <a:t>9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5F037-AD9B-494F-8465-201D56633C78}" type="datetimeFigureOut">
              <a:rPr lang="fr-FR" smtClean="0"/>
              <a:pPr/>
              <a:t>21/10/2010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8783D-7AC4-41C2-8B51-AB8EA996A47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6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ctrTitle"/>
          </p:nvPr>
        </p:nvSpPr>
        <p:spPr>
          <a:xfrm>
            <a:off x="683568" y="2780928"/>
            <a:ext cx="7772400" cy="1470025"/>
          </a:xfrm>
        </p:spPr>
        <p:txBody>
          <a:bodyPr>
            <a:normAutofit/>
          </a:bodyPr>
          <a:lstStyle/>
          <a:p>
            <a:r>
              <a:rPr lang="fr-FR" sz="6000" dirty="0" smtClean="0"/>
              <a:t>L’</a:t>
            </a:r>
            <a:r>
              <a:rPr lang="fr-FR" sz="6000" dirty="0" err="1" smtClean="0"/>
              <a:t>Immunohistochimie</a:t>
            </a:r>
            <a:endParaRPr lang="fr-FR" sz="6000" dirty="0"/>
          </a:p>
        </p:txBody>
      </p:sp>
      <p:sp>
        <p:nvSpPr>
          <p:cNvPr id="2" name="Sous-titre 1"/>
          <p:cNvSpPr>
            <a:spLocks noGrp="1"/>
          </p:cNvSpPr>
          <p:nvPr>
            <p:ph type="subTitle" idx="1"/>
          </p:nvPr>
        </p:nvSpPr>
        <p:spPr>
          <a:xfrm>
            <a:off x="1763688" y="5301208"/>
            <a:ext cx="7160840" cy="1752600"/>
          </a:xfrm>
        </p:spPr>
        <p:txBody>
          <a:bodyPr>
            <a:normAutofit/>
          </a:bodyPr>
          <a:lstStyle/>
          <a:p>
            <a:pPr algn="r"/>
            <a:r>
              <a:rPr lang="fr-FR" sz="2400" dirty="0" err="1" smtClean="0"/>
              <a:t>Khennouf</a:t>
            </a:r>
            <a:r>
              <a:rPr lang="fr-FR" sz="2400" dirty="0" smtClean="0"/>
              <a:t> Lila, Langlais Valentin, Robin Laurie</a:t>
            </a:r>
          </a:p>
          <a:p>
            <a:pPr algn="r"/>
            <a:r>
              <a:rPr lang="fr-FR" sz="2400" dirty="0" smtClean="0"/>
              <a:t>Université Bordeaux 2</a:t>
            </a:r>
          </a:p>
          <a:p>
            <a:pPr algn="r"/>
            <a:r>
              <a:rPr lang="fr-FR" sz="2400" dirty="0" smtClean="0"/>
              <a:t>Master 1 Neurosciences et  </a:t>
            </a:r>
            <a:r>
              <a:rPr lang="fr-FR" sz="2400" dirty="0" err="1" smtClean="0"/>
              <a:t>Neuropsychopharmacologie</a:t>
            </a:r>
            <a:endParaRPr lang="fr-FR" sz="2400" dirty="0"/>
          </a:p>
        </p:txBody>
      </p:sp>
      <p:pic>
        <p:nvPicPr>
          <p:cNvPr id="4" name="Picture 2" descr="http://www.math.u-bordeaux1.fr/ED/ecole_doctorale/img/bd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4304" cy="1974304"/>
          </a:xfrm>
          <a:prstGeom prst="rect">
            <a:avLst/>
          </a:prstGeom>
          <a:noFill/>
        </p:spPr>
      </p:pic>
      <p:pic>
        <p:nvPicPr>
          <p:cNvPr id="5" name="Image 4" descr="bordeaux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58248" y="0"/>
            <a:ext cx="1885752" cy="18857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47256" y="6093296"/>
            <a:ext cx="2548293" cy="2324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3419872" y="6021288"/>
            <a:ext cx="100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Tissu</a:t>
            </a:r>
            <a:endParaRPr lang="fr-FR" sz="200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81555">
            <a:off x="1143795" y="1641590"/>
            <a:ext cx="441960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riangle isocèle 8"/>
          <p:cNvSpPr/>
          <p:nvPr/>
        </p:nvSpPr>
        <p:spPr>
          <a:xfrm>
            <a:off x="3563888" y="5301208"/>
            <a:ext cx="648072" cy="79208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Étoile à 5 branches 19"/>
          <p:cNvSpPr/>
          <p:nvPr/>
        </p:nvSpPr>
        <p:spPr>
          <a:xfrm>
            <a:off x="3635896" y="1484784"/>
            <a:ext cx="1008112" cy="936104"/>
          </a:xfrm>
          <a:prstGeom prst="star5">
            <a:avLst/>
          </a:prstGeom>
          <a:solidFill>
            <a:srgbClr val="FEFE0E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droite 22"/>
          <p:cNvSpPr/>
          <p:nvPr/>
        </p:nvSpPr>
        <p:spPr>
          <a:xfrm rot="10800000">
            <a:off x="4572000" y="1844824"/>
            <a:ext cx="259228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lèche droite 23"/>
          <p:cNvSpPr/>
          <p:nvPr/>
        </p:nvSpPr>
        <p:spPr>
          <a:xfrm rot="10800000">
            <a:off x="3995936" y="3140968"/>
            <a:ext cx="259228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Flèche droite 24"/>
          <p:cNvSpPr/>
          <p:nvPr/>
        </p:nvSpPr>
        <p:spPr>
          <a:xfrm rot="10800000">
            <a:off x="4067944" y="5733256"/>
            <a:ext cx="2592288" cy="14401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/>
          <p:cNvSpPr txBox="1"/>
          <p:nvPr/>
        </p:nvSpPr>
        <p:spPr>
          <a:xfrm>
            <a:off x="7164288" y="162880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Traceur</a:t>
            </a:r>
            <a:endParaRPr lang="fr-FR" sz="2400" dirty="0"/>
          </a:p>
        </p:txBody>
      </p:sp>
      <p:sp>
        <p:nvSpPr>
          <p:cNvPr id="28" name="ZoneTexte 27"/>
          <p:cNvSpPr txBox="1"/>
          <p:nvPr/>
        </p:nvSpPr>
        <p:spPr>
          <a:xfrm>
            <a:off x="6660232" y="2924944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Anticorps</a:t>
            </a:r>
            <a:endParaRPr lang="fr-FR" sz="2400" dirty="0"/>
          </a:p>
        </p:txBody>
      </p:sp>
      <p:sp>
        <p:nvSpPr>
          <p:cNvPr id="29" name="ZoneTexte 28"/>
          <p:cNvSpPr txBox="1"/>
          <p:nvPr/>
        </p:nvSpPr>
        <p:spPr>
          <a:xfrm>
            <a:off x="6732240" y="551723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Antigène</a:t>
            </a:r>
            <a:endParaRPr lang="fr-FR" sz="2400" dirty="0"/>
          </a:p>
        </p:txBody>
      </p:sp>
      <p:sp>
        <p:nvSpPr>
          <p:cNvPr id="30" name="Titr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5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Introduction </a:t>
            </a:r>
            <a:endParaRPr kumimoji="0" lang="fr-FR" sz="5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La Préparation des Tissus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467544" y="170080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Fixation</a:t>
            </a:r>
            <a:r>
              <a:rPr lang="fr-FR" dirty="0" smtClean="0"/>
              <a:t> </a:t>
            </a:r>
            <a:endParaRPr lang="fr-FR" dirty="0"/>
          </a:p>
        </p:txBody>
      </p:sp>
      <p:pic>
        <p:nvPicPr>
          <p:cNvPr id="3074" name="Imag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93096"/>
            <a:ext cx="29718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Imag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797152"/>
            <a:ext cx="942975" cy="43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Image 4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8321" y="4293096"/>
            <a:ext cx="5300955" cy="1584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467544" y="2708920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Déshydratants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395536" y="3501008"/>
            <a:ext cx="394641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Agents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pontage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chimique</a:t>
            </a:r>
            <a:endParaRPr lang="en-US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n-US" dirty="0"/>
          </a:p>
        </p:txBody>
      </p:sp>
      <p:sp>
        <p:nvSpPr>
          <p:cNvPr id="9" name="ZoneTexte 8"/>
          <p:cNvSpPr txBox="1"/>
          <p:nvPr/>
        </p:nvSpPr>
        <p:spPr>
          <a:xfrm>
            <a:off x="395536" y="6021288"/>
            <a:ext cx="360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en-US" sz="2000" dirty="0" smtClean="0"/>
              <a:t>Les </a:t>
            </a:r>
            <a:r>
              <a:rPr lang="en-US" sz="2000" dirty="0" err="1" smtClean="0"/>
              <a:t>composés</a:t>
            </a:r>
            <a:r>
              <a:rPr lang="en-US" sz="2000" dirty="0" smtClean="0"/>
              <a:t> </a:t>
            </a:r>
            <a:r>
              <a:rPr lang="en-US" sz="2000" dirty="0" err="1" smtClean="0"/>
              <a:t>métalliques</a:t>
            </a:r>
            <a:endParaRPr 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126160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La Préparation des Tissus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395536" y="1916832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Congélation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647057" y="4253026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Congélation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à haute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pression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47057" y="3356992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Congélation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ultra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rapide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647057" y="5261138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Congélation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par pallier</a:t>
            </a:r>
          </a:p>
        </p:txBody>
      </p:sp>
      <p:pic>
        <p:nvPicPr>
          <p:cNvPr id="14" name="Image 3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7492" t="18605" r="56337" b="28677"/>
          <a:stretch/>
        </p:blipFill>
        <p:spPr bwMode="auto">
          <a:xfrm>
            <a:off x="4427984" y="1772816"/>
            <a:ext cx="4154143" cy="3784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Image 3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31077" y="1844824"/>
            <a:ext cx="4812923" cy="395173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xmlns:mc="http://schemas.openxmlformats.org/markup-compatibility/2006" val="FFFFFF" mc:Ignorable=""/>
                </a:solidFill>
              </a14:hiddenFill>
            </a:ext>
          </a:extLst>
        </p:spPr>
      </p:pic>
      <p:pic>
        <p:nvPicPr>
          <p:cNvPr id="16" name="Image 3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457" y="2499780"/>
            <a:ext cx="4896543" cy="4358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81424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395536" y="1772816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Inclusion</a:t>
            </a:r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51520" y="3592033"/>
            <a:ext cx="29345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Cryoprotection</a:t>
            </a:r>
            <a:endParaRPr lang="fr-FR" dirty="0"/>
          </a:p>
        </p:txBody>
      </p:sp>
      <p:pic>
        <p:nvPicPr>
          <p:cNvPr id="5122" name="Imag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23928" y="4149080"/>
            <a:ext cx="3463664" cy="24098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xmlns:mc="http://schemas.openxmlformats.org/markup-compatibility/2006" val="FFFFFF" mc:Ignorable=""/>
                </a:solidFill>
              </a14:hiddenFill>
            </a:ext>
          </a:extLst>
        </p:spPr>
      </p:pic>
      <p:pic>
        <p:nvPicPr>
          <p:cNvPr id="1026" name="Image 2" descr="C:\Users\lila\Desktop\COURS\2010-2011\naf\naf metho\droguerie_paraffin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484784"/>
            <a:ext cx="3258090" cy="243405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xmlns:mc="http://schemas.openxmlformats.org/markup-compatibility/2006" val="FFFFFF" mc:Ignorable=""/>
                </a:solidFill>
              </a14:hiddenFill>
            </a:ext>
          </a:extLst>
        </p:spPr>
      </p:pic>
      <p:sp>
        <p:nvSpPr>
          <p:cNvPr id="6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La Préparation des Tissus</a:t>
            </a:r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4154876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0550" y="2564904"/>
            <a:ext cx="4743450" cy="348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67544" y="1700808"/>
            <a:ext cx="2016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Coupe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467544" y="3552692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Coupes à </a:t>
            </a: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froid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4098" name="Imag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9015" y="2492896"/>
            <a:ext cx="5564985" cy="41737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xmlns:mc="http://schemas.openxmlformats.org/markup-compatibility/2006" val="FFFFFF" mc:Ignorable="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505765" y="4648781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Vibratome</a:t>
            </a:r>
            <a:endParaRPr lang="en-US" sz="20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67544" y="2575425"/>
            <a:ext cx="39604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SzPct val="100000"/>
              <a:buFont typeface="Wingdings" pitchFamily="2" charset="2"/>
              <a:buChar char="§"/>
            </a:pPr>
            <a:r>
              <a:rPr lang="en-US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Microtomie</a:t>
            </a:r>
            <a:r>
              <a:rPr lang="en-US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à main</a:t>
            </a:r>
          </a:p>
        </p:txBody>
      </p:sp>
      <p:pic>
        <p:nvPicPr>
          <p:cNvPr id="4101" name="Imag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33963" y="2500473"/>
            <a:ext cx="5810037" cy="435752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xmlns:mc="http://schemas.openxmlformats.org/markup-compatibility/2006" val="FFFFFF" mc:Ignorable=""/>
                </a:solidFill>
              </a14:hiddenFill>
            </a:ext>
          </a:extLst>
        </p:spPr>
      </p:pic>
      <p:sp>
        <p:nvSpPr>
          <p:cNvPr id="9" name="Titre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La Préparation des Tissus</a:t>
            </a:r>
            <a:endParaRPr lang="fr-FR" dirty="0"/>
          </a:p>
        </p:txBody>
      </p:sp>
    </p:spTree>
    <p:extLst>
      <p:ext uri="{BB962C8B-B14F-4D97-AF65-F5344CB8AC3E}">
        <p14:creationId xmlns="" xmlns:p14="http://schemas.microsoft.com/office/powerpoint/2010/main" val="233183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Les Anticorps</a:t>
            </a:r>
            <a:endParaRPr lang="fr-FR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>
            <a:off x="1187624" y="2876550"/>
            <a:ext cx="441960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Flèche vers le bas 4"/>
          <p:cNvSpPr/>
          <p:nvPr/>
        </p:nvSpPr>
        <p:spPr>
          <a:xfrm>
            <a:off x="1619672" y="2204864"/>
            <a:ext cx="216024" cy="1296144"/>
          </a:xfrm>
          <a:prstGeom prst="downArrow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Flèche vers le bas 5"/>
          <p:cNvSpPr/>
          <p:nvPr/>
        </p:nvSpPr>
        <p:spPr>
          <a:xfrm>
            <a:off x="2339752" y="2204864"/>
            <a:ext cx="216024" cy="1296144"/>
          </a:xfrm>
          <a:prstGeom prst="downArrow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179512" y="1700808"/>
            <a:ext cx="1656184" cy="400110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Chaine légère</a:t>
            </a: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2123728" y="1700808"/>
            <a:ext cx="1656184" cy="40011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Chaine lourde</a:t>
            </a:r>
            <a:endParaRPr lang="fr-FR" sz="2000" dirty="0"/>
          </a:p>
        </p:txBody>
      </p:sp>
      <p:sp>
        <p:nvSpPr>
          <p:cNvPr id="9" name="Ellipse 8"/>
          <p:cNvSpPr/>
          <p:nvPr/>
        </p:nvSpPr>
        <p:spPr>
          <a:xfrm>
            <a:off x="3635896" y="2780928"/>
            <a:ext cx="1728192" cy="18002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lèche droite 9"/>
          <p:cNvSpPr/>
          <p:nvPr/>
        </p:nvSpPr>
        <p:spPr>
          <a:xfrm rot="10800000">
            <a:off x="5364088" y="3789040"/>
            <a:ext cx="1368152" cy="144016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/>
          <p:cNvSpPr/>
          <p:nvPr/>
        </p:nvSpPr>
        <p:spPr>
          <a:xfrm>
            <a:off x="2051720" y="3933056"/>
            <a:ext cx="2592288" cy="27089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Flèche droite 11"/>
          <p:cNvSpPr/>
          <p:nvPr/>
        </p:nvSpPr>
        <p:spPr>
          <a:xfrm rot="10800000">
            <a:off x="4499992" y="5877272"/>
            <a:ext cx="1368152" cy="144016"/>
          </a:xfrm>
          <a:prstGeom prst="rightArrow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6660232" y="3429000"/>
            <a:ext cx="14401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Domaines</a:t>
            </a:r>
          </a:p>
          <a:p>
            <a:pPr algn="ctr"/>
            <a:r>
              <a:rPr lang="fr-FR" sz="2000" dirty="0" smtClean="0"/>
              <a:t> Variables</a:t>
            </a:r>
            <a:endParaRPr lang="fr-FR" sz="2000" dirty="0"/>
          </a:p>
        </p:txBody>
      </p:sp>
      <p:sp>
        <p:nvSpPr>
          <p:cNvPr id="14" name="ZoneTexte 13"/>
          <p:cNvSpPr txBox="1"/>
          <p:nvPr/>
        </p:nvSpPr>
        <p:spPr>
          <a:xfrm>
            <a:off x="5940152" y="5517232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Domaines constants</a:t>
            </a:r>
          </a:p>
          <a:p>
            <a:pPr algn="ctr"/>
            <a:r>
              <a:rPr lang="fr-FR" sz="2000" dirty="0" smtClean="0"/>
              <a:t>(espèce-dépendants)</a:t>
            </a:r>
            <a:endParaRPr lang="fr-FR" sz="2000" dirty="0"/>
          </a:p>
        </p:txBody>
      </p:sp>
      <p:sp>
        <p:nvSpPr>
          <p:cNvPr id="16" name="ZoneTexte 15"/>
          <p:cNvSpPr txBox="1"/>
          <p:nvPr/>
        </p:nvSpPr>
        <p:spPr>
          <a:xfrm rot="3434299">
            <a:off x="1852720" y="3957704"/>
            <a:ext cx="602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VL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 rot="3662787">
            <a:off x="2299308" y="377028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VH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 rot="3448348">
            <a:off x="2323574" y="4605887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CL</a:t>
            </a:r>
            <a:endParaRPr lang="fr-FR" dirty="0"/>
          </a:p>
        </p:txBody>
      </p:sp>
      <p:sp>
        <p:nvSpPr>
          <p:cNvPr id="20" name="ZoneTexte 19"/>
          <p:cNvSpPr txBox="1"/>
          <p:nvPr/>
        </p:nvSpPr>
        <p:spPr>
          <a:xfrm rot="17959336">
            <a:off x="3505910" y="437798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</a:t>
            </a:r>
            <a:endParaRPr lang="fr-FR" dirty="0"/>
          </a:p>
        </p:txBody>
      </p:sp>
      <p:sp>
        <p:nvSpPr>
          <p:cNvPr id="21" name="ZoneTexte 20"/>
          <p:cNvSpPr txBox="1"/>
          <p:nvPr/>
        </p:nvSpPr>
        <p:spPr>
          <a:xfrm rot="3486342">
            <a:off x="2648720" y="4378537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</a:t>
            </a:r>
            <a:endParaRPr lang="fr-FR" dirty="0"/>
          </a:p>
        </p:txBody>
      </p:sp>
      <p:sp>
        <p:nvSpPr>
          <p:cNvPr id="23" name="ZoneTexte 22"/>
          <p:cNvSpPr txBox="1"/>
          <p:nvPr/>
        </p:nvSpPr>
        <p:spPr>
          <a:xfrm rot="17661400">
            <a:off x="3971799" y="3628709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VH</a:t>
            </a:r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 rot="17937223">
            <a:off x="4290096" y="3813424"/>
            <a:ext cx="602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VL</a:t>
            </a:r>
            <a:endParaRPr lang="fr-FR" dirty="0"/>
          </a:p>
        </p:txBody>
      </p:sp>
      <p:sp>
        <p:nvSpPr>
          <p:cNvPr id="25" name="ZoneTexte 24"/>
          <p:cNvSpPr txBox="1"/>
          <p:nvPr/>
        </p:nvSpPr>
        <p:spPr>
          <a:xfrm rot="17931547">
            <a:off x="3973902" y="4602781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CL</a:t>
            </a:r>
            <a:endParaRPr lang="fr-FR" dirty="0"/>
          </a:p>
        </p:txBody>
      </p:sp>
      <p:sp>
        <p:nvSpPr>
          <p:cNvPr id="26" name="ZoneTexte 25"/>
          <p:cNvSpPr txBox="1"/>
          <p:nvPr/>
        </p:nvSpPr>
        <p:spPr>
          <a:xfrm rot="5400000">
            <a:off x="2812450" y="598063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</a:t>
            </a:r>
            <a:endParaRPr lang="fr-FR" dirty="0"/>
          </a:p>
        </p:txBody>
      </p:sp>
      <p:sp>
        <p:nvSpPr>
          <p:cNvPr id="27" name="ZoneTexte 26"/>
          <p:cNvSpPr txBox="1"/>
          <p:nvPr/>
        </p:nvSpPr>
        <p:spPr>
          <a:xfrm rot="16374621">
            <a:off x="3330892" y="591763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</a:t>
            </a:r>
            <a:endParaRPr lang="fr-FR" dirty="0"/>
          </a:p>
        </p:txBody>
      </p:sp>
      <p:sp>
        <p:nvSpPr>
          <p:cNvPr id="28" name="ZoneTexte 27"/>
          <p:cNvSpPr txBox="1"/>
          <p:nvPr/>
        </p:nvSpPr>
        <p:spPr>
          <a:xfrm rot="5400000">
            <a:off x="2812450" y="511654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</a:t>
            </a:r>
            <a:endParaRPr lang="fr-FR" dirty="0"/>
          </a:p>
        </p:txBody>
      </p:sp>
      <p:sp>
        <p:nvSpPr>
          <p:cNvPr id="29" name="ZoneTexte 28"/>
          <p:cNvSpPr txBox="1"/>
          <p:nvPr/>
        </p:nvSpPr>
        <p:spPr>
          <a:xfrm rot="16200000">
            <a:off x="3316506" y="511654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CH</a:t>
            </a: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1" grpId="1" animBg="1"/>
      <p:bldP spid="12" grpId="0" animBg="1"/>
      <p:bldP spid="12" grpId="1" animBg="1"/>
      <p:bldP spid="13" grpId="0"/>
      <p:bldP spid="14" grpId="0"/>
      <p:bldP spid="1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717032"/>
            <a:ext cx="243754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35896" y="3789040"/>
            <a:ext cx="2437547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La Production D’Anticorps</a:t>
            </a:r>
            <a:endParaRPr lang="fr-FR" dirty="0"/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55988">
            <a:off x="1521105" y="3563679"/>
            <a:ext cx="1041260" cy="1325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Flèche vers le bas 13"/>
          <p:cNvSpPr/>
          <p:nvPr/>
        </p:nvSpPr>
        <p:spPr>
          <a:xfrm>
            <a:off x="1835696" y="3068960"/>
            <a:ext cx="45719" cy="1152128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1259632" y="2564904"/>
            <a:ext cx="12961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Antigène</a:t>
            </a:r>
            <a:endParaRPr lang="fr-FR" sz="2400" dirty="0"/>
          </a:p>
        </p:txBody>
      </p:sp>
      <p:sp>
        <p:nvSpPr>
          <p:cNvPr id="16" name="Flèche droite 15"/>
          <p:cNvSpPr/>
          <p:nvPr/>
        </p:nvSpPr>
        <p:spPr>
          <a:xfrm>
            <a:off x="2627784" y="5085184"/>
            <a:ext cx="1008112" cy="360040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3501008"/>
            <a:ext cx="13906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ZoneTexte 20"/>
          <p:cNvSpPr txBox="1"/>
          <p:nvPr/>
        </p:nvSpPr>
        <p:spPr>
          <a:xfrm>
            <a:off x="4932040" y="2492896"/>
            <a:ext cx="7920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Sang</a:t>
            </a:r>
            <a:endParaRPr lang="fr-FR" sz="2400" dirty="0"/>
          </a:p>
        </p:txBody>
      </p:sp>
      <p:sp>
        <p:nvSpPr>
          <p:cNvPr id="22" name="Flèche droite 21"/>
          <p:cNvSpPr/>
          <p:nvPr/>
        </p:nvSpPr>
        <p:spPr>
          <a:xfrm>
            <a:off x="6084168" y="5013176"/>
            <a:ext cx="1008112" cy="360040"/>
          </a:xfrm>
          <a:prstGeom prst="rightArrow">
            <a:avLst/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Flèche vers le bas 22"/>
          <p:cNvSpPr/>
          <p:nvPr/>
        </p:nvSpPr>
        <p:spPr>
          <a:xfrm>
            <a:off x="5364088" y="2996952"/>
            <a:ext cx="45719" cy="1152128"/>
          </a:xfrm>
          <a:prstGeom prst="downArrow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ZoneTexte 23"/>
          <p:cNvSpPr txBox="1"/>
          <p:nvPr/>
        </p:nvSpPr>
        <p:spPr>
          <a:xfrm>
            <a:off x="7164288" y="4509120"/>
            <a:ext cx="1656184" cy="1200329"/>
          </a:xfrm>
          <a:prstGeom prst="rect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Préparation de la Solution</a:t>
            </a:r>
            <a:endParaRPr lang="fr-FR" sz="2400" dirty="0"/>
          </a:p>
        </p:txBody>
      </p:sp>
      <p:sp>
        <p:nvSpPr>
          <p:cNvPr id="25" name="ZoneTexte 24"/>
          <p:cNvSpPr txBox="1"/>
          <p:nvPr/>
        </p:nvSpPr>
        <p:spPr>
          <a:xfrm>
            <a:off x="539552" y="1700808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i="1" dirty="0" smtClean="0"/>
              <a:t>In Vivo</a:t>
            </a:r>
            <a:endParaRPr lang="fr-FR" sz="2800" i="1" dirty="0"/>
          </a:p>
        </p:txBody>
      </p:sp>
      <p:sp>
        <p:nvSpPr>
          <p:cNvPr id="28" name="ZoneTexte 27"/>
          <p:cNvSpPr txBox="1"/>
          <p:nvPr/>
        </p:nvSpPr>
        <p:spPr>
          <a:xfrm>
            <a:off x="4427984" y="1700808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Solution d’Anticorps </a:t>
            </a:r>
            <a:r>
              <a:rPr lang="fr-FR" sz="2400" u="sng" dirty="0" err="1" smtClean="0"/>
              <a:t>Polyclonaux</a:t>
            </a:r>
            <a:endParaRPr lang="fr-FR" sz="2400" u="sng" dirty="0"/>
          </a:p>
        </p:txBody>
      </p:sp>
      <p:sp>
        <p:nvSpPr>
          <p:cNvPr id="18" name="Flèche vers le bas 17"/>
          <p:cNvSpPr/>
          <p:nvPr/>
        </p:nvSpPr>
        <p:spPr>
          <a:xfrm rot="3231649" flipH="1">
            <a:off x="3138675" y="2973919"/>
            <a:ext cx="265833" cy="692390"/>
          </a:xfrm>
          <a:prstGeom prst="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Flèche vers le bas 25"/>
          <p:cNvSpPr/>
          <p:nvPr/>
        </p:nvSpPr>
        <p:spPr>
          <a:xfrm rot="13731419" flipH="1">
            <a:off x="6301008" y="3119132"/>
            <a:ext cx="256505" cy="692390"/>
          </a:xfrm>
          <a:prstGeom prst="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89362E-6 L -0.0474 0.05249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" y="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0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09158E-6 L 0.03941 -0.04209 " pathEditMode="relative" rAng="0" ptsTypes="AA">
                                      <p:cBhvr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" y="-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1" grpId="0"/>
      <p:bldP spid="22" grpId="0" animBg="1"/>
      <p:bldP spid="23" grpId="0" animBg="1"/>
      <p:bldP spid="24" grpId="0" animBg="1"/>
      <p:bldP spid="18" grpId="0" animBg="1"/>
      <p:bldP spid="26" grpId="0" animBg="1"/>
      <p:bldP spid="2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5776" y="2924944"/>
            <a:ext cx="1372741" cy="1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996952"/>
            <a:ext cx="1372741" cy="1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r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 Production d’Anticorps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39552" y="1844824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i="1" dirty="0" smtClean="0"/>
              <a:t>In Vivo</a:t>
            </a:r>
            <a:endParaRPr lang="fr-FR" sz="2800" i="1" dirty="0"/>
          </a:p>
        </p:txBody>
      </p:sp>
      <p:sp>
        <p:nvSpPr>
          <p:cNvPr id="5" name="ZoneTexte 4"/>
          <p:cNvSpPr txBox="1"/>
          <p:nvPr/>
        </p:nvSpPr>
        <p:spPr>
          <a:xfrm>
            <a:off x="4283968" y="1700808"/>
            <a:ext cx="44644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u="sng" dirty="0" smtClean="0"/>
              <a:t>Solution d’Anticorps Monoclonaux</a:t>
            </a:r>
            <a:endParaRPr lang="fr-FR" sz="2400" u="sng" dirty="0"/>
          </a:p>
        </p:txBody>
      </p:sp>
      <p:cxnSp>
        <p:nvCxnSpPr>
          <p:cNvPr id="13" name="Connecteur en arc 12"/>
          <p:cNvCxnSpPr/>
          <p:nvPr/>
        </p:nvCxnSpPr>
        <p:spPr>
          <a:xfrm flipV="1">
            <a:off x="3419872" y="2852936"/>
            <a:ext cx="1224136" cy="504056"/>
          </a:xfrm>
          <a:prstGeom prst="curvedConnector3">
            <a:avLst>
              <a:gd name="adj1" fmla="val -4012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4716016" y="2564904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  Ganglions/rate</a:t>
            </a:r>
            <a:r>
              <a:rPr lang="fr-FR" dirty="0" smtClean="0"/>
              <a:t>  </a:t>
            </a:r>
            <a:endParaRPr lang="fr-FR" dirty="0"/>
          </a:p>
        </p:txBody>
      </p:sp>
      <p:sp>
        <p:nvSpPr>
          <p:cNvPr id="21" name="Ellipse 20"/>
          <p:cNvSpPr/>
          <p:nvPr/>
        </p:nvSpPr>
        <p:spPr>
          <a:xfrm>
            <a:off x="4716016" y="2492896"/>
            <a:ext cx="1944216" cy="57606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lèche vers le bas 26"/>
          <p:cNvSpPr/>
          <p:nvPr/>
        </p:nvSpPr>
        <p:spPr>
          <a:xfrm>
            <a:off x="5724128" y="2996952"/>
            <a:ext cx="45719" cy="648072"/>
          </a:xfrm>
          <a:prstGeom prst="downArrow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4572000" y="3717032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Lymphocytes B</a:t>
            </a:r>
            <a:endParaRPr lang="fr-FR" sz="2000" dirty="0"/>
          </a:p>
        </p:txBody>
      </p:sp>
      <p:sp>
        <p:nvSpPr>
          <p:cNvPr id="29" name="ZoneTexte 28"/>
          <p:cNvSpPr txBox="1"/>
          <p:nvPr/>
        </p:nvSpPr>
        <p:spPr>
          <a:xfrm>
            <a:off x="6407696" y="3717032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Cellules </a:t>
            </a:r>
            <a:r>
              <a:rPr lang="fr-FR" sz="2000" dirty="0" err="1" smtClean="0"/>
              <a:t>Myélomateuses</a:t>
            </a:r>
            <a:r>
              <a:rPr lang="fr-FR" sz="2000" dirty="0" smtClean="0"/>
              <a:t> </a:t>
            </a:r>
            <a:endParaRPr lang="fr-FR" sz="2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4509120"/>
            <a:ext cx="571500" cy="153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Flèche vers le bas 31"/>
          <p:cNvSpPr/>
          <p:nvPr/>
        </p:nvSpPr>
        <p:spPr>
          <a:xfrm rot="1979066">
            <a:off x="6969470" y="4062627"/>
            <a:ext cx="138806" cy="64807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Flèche vers le bas 32"/>
          <p:cNvSpPr/>
          <p:nvPr/>
        </p:nvSpPr>
        <p:spPr>
          <a:xfrm rot="19530209">
            <a:off x="6327492" y="4059400"/>
            <a:ext cx="138805" cy="64807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ZoneTexte 33"/>
          <p:cNvSpPr txBox="1"/>
          <p:nvPr/>
        </p:nvSpPr>
        <p:spPr>
          <a:xfrm>
            <a:off x="7236296" y="5373216"/>
            <a:ext cx="864096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Fusion</a:t>
            </a:r>
            <a:endParaRPr lang="fr-FR" sz="2000" dirty="0"/>
          </a:p>
        </p:txBody>
      </p:sp>
      <p:sp>
        <p:nvSpPr>
          <p:cNvPr id="36" name="Flèche vers le bas 35"/>
          <p:cNvSpPr/>
          <p:nvPr/>
        </p:nvSpPr>
        <p:spPr>
          <a:xfrm rot="5400000">
            <a:off x="6228183" y="5445225"/>
            <a:ext cx="144017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2843808" y="5301208"/>
            <a:ext cx="1152128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Clonage </a:t>
            </a:r>
            <a:r>
              <a:rPr lang="fr-FR" sz="2000" i="1" dirty="0" smtClean="0"/>
              <a:t>In Vitro</a:t>
            </a:r>
            <a:endParaRPr lang="fr-FR" sz="2000" i="1" dirty="0"/>
          </a:p>
        </p:txBody>
      </p:sp>
      <p:pic>
        <p:nvPicPr>
          <p:cNvPr id="40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55988">
            <a:off x="1515725" y="2830524"/>
            <a:ext cx="505819" cy="765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" name="Flèche vers le bas 40"/>
          <p:cNvSpPr/>
          <p:nvPr/>
        </p:nvSpPr>
        <p:spPr>
          <a:xfrm rot="5400000">
            <a:off x="2411760" y="5373216"/>
            <a:ext cx="144016" cy="576064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4869160"/>
            <a:ext cx="1296144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Flèche vers le bas 47"/>
          <p:cNvSpPr/>
          <p:nvPr/>
        </p:nvSpPr>
        <p:spPr>
          <a:xfrm rot="16200000">
            <a:off x="2267744" y="3573016"/>
            <a:ext cx="144016" cy="432048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0" name="ZoneTexte 49"/>
          <p:cNvSpPr txBox="1"/>
          <p:nvPr/>
        </p:nvSpPr>
        <p:spPr>
          <a:xfrm>
            <a:off x="7308304" y="6021288"/>
            <a:ext cx="1368152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800" i="1" dirty="0" smtClean="0"/>
              <a:t>In Vitro</a:t>
            </a:r>
            <a:endParaRPr lang="fr-FR" sz="2800" i="1" dirty="0"/>
          </a:p>
        </p:txBody>
      </p:sp>
      <p:sp>
        <p:nvSpPr>
          <p:cNvPr id="25" name="Flèche vers le bas 24"/>
          <p:cNvSpPr/>
          <p:nvPr/>
        </p:nvSpPr>
        <p:spPr>
          <a:xfrm rot="2844142" flipH="1">
            <a:off x="2459315" y="2407768"/>
            <a:ext cx="132491" cy="383009"/>
          </a:xfrm>
          <a:prstGeom prst="downArrow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ZoneTexte 29"/>
          <p:cNvSpPr txBox="1"/>
          <p:nvPr/>
        </p:nvSpPr>
        <p:spPr>
          <a:xfrm>
            <a:off x="611560" y="630932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Multiplication</a:t>
            </a:r>
            <a:endParaRPr lang="fr-FR" sz="20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941168"/>
            <a:ext cx="122872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" name="Flèche vers le bas 37"/>
          <p:cNvSpPr/>
          <p:nvPr/>
        </p:nvSpPr>
        <p:spPr>
          <a:xfrm rot="5400000">
            <a:off x="4247965" y="5409219"/>
            <a:ext cx="135629" cy="495672"/>
          </a:xfrm>
          <a:prstGeom prst="down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/>
          <p:cNvSpPr txBox="1"/>
          <p:nvPr/>
        </p:nvSpPr>
        <p:spPr>
          <a:xfrm>
            <a:off x="4644008" y="5445224"/>
            <a:ext cx="1296144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Sélection</a:t>
            </a: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3941 0.04185 " pathEditMode="relative" ptsTypes="AA">
                                      <p:cBhvr>
                                        <p:cTn id="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4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8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6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9" grpId="0"/>
      <p:bldP spid="19" grpId="1"/>
      <p:bldP spid="21" grpId="0" animBg="1"/>
      <p:bldP spid="21" grpId="1" animBg="1"/>
      <p:bldP spid="27" grpId="0" animBg="1"/>
      <p:bldP spid="27" grpId="1" animBg="1"/>
      <p:bldP spid="28" grpId="0"/>
      <p:bldP spid="28" grpId="1"/>
      <p:bldP spid="29" grpId="0"/>
      <p:bldP spid="29" grpId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6" grpId="0" animBg="1"/>
      <p:bldP spid="36" grpId="1" animBg="1"/>
      <p:bldP spid="37" grpId="0" animBg="1"/>
      <p:bldP spid="37" grpId="1" animBg="1"/>
      <p:bldP spid="41" grpId="0" animBg="1"/>
      <p:bldP spid="41" grpId="1" animBg="1"/>
      <p:bldP spid="48" grpId="0" animBg="1"/>
      <p:bldP spid="48" grpId="1" animBg="1"/>
      <p:bldP spid="50" grpId="0" animBg="1"/>
      <p:bldP spid="25" grpId="1" animBg="1"/>
      <p:bldP spid="25" grpId="2" animBg="1"/>
      <p:bldP spid="30" grpId="0"/>
      <p:bldP spid="30" grpId="1"/>
      <p:bldP spid="38" grpId="0" animBg="1"/>
      <p:bldP spid="38" grpId="1" animBg="1"/>
      <p:bldP spid="39" grpId="0" animBg="1"/>
      <p:bldP spid="39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Valentin\Desktop\Alexa Fluor®4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988840"/>
            <a:ext cx="5080000" cy="4521200"/>
          </a:xfrm>
          <a:prstGeom prst="rect">
            <a:avLst/>
          </a:prstGeom>
          <a:noFill/>
        </p:spPr>
      </p:pic>
      <p:pic>
        <p:nvPicPr>
          <p:cNvPr id="1027" name="Picture 3" descr="C:\Users\Valentin\Desktop\peroxidaseDA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2681536"/>
            <a:ext cx="4176464" cy="4176464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Le Système Révélateur</a:t>
            </a:r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2915816" y="1484784"/>
            <a:ext cx="33465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dirty="0" smtClean="0"/>
              <a:t>Les traceurs fluorescents </a:t>
            </a:r>
            <a:endParaRPr lang="fr-FR" sz="2400" dirty="0"/>
          </a:p>
        </p:txBody>
      </p:sp>
      <p:sp>
        <p:nvSpPr>
          <p:cNvPr id="4" name="Rectangle 3"/>
          <p:cNvSpPr/>
          <p:nvPr/>
        </p:nvSpPr>
        <p:spPr>
          <a:xfrm>
            <a:off x="3059832" y="2033464"/>
            <a:ext cx="35338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/>
              <a:t>Les traceurs enzymatiques</a:t>
            </a:r>
            <a:r>
              <a:rPr lang="fr-FR" b="1" dirty="0" smtClean="0"/>
              <a:t> </a:t>
            </a:r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5892148" y="3051820"/>
            <a:ext cx="32518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dirty="0" smtClean="0"/>
              <a:t>Les traceurs métalliques</a:t>
            </a:r>
            <a:endParaRPr lang="fr-FR" dirty="0"/>
          </a:p>
        </p:txBody>
      </p:sp>
      <p:pic>
        <p:nvPicPr>
          <p:cNvPr id="1028" name="Picture 4" descr="C:\Users\Valentin\Desktop\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6300" y="3771900"/>
            <a:ext cx="4457700" cy="3086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-0.30903 -0.00208 " pathEditMode="relative" rAng="0" ptsTypes="AA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" y="-1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55000" y="5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30938 -0.11968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" y="-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4" dur="5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65000" y="6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7037E-7 L -1.11111E-6 -0.10486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" fill="hold"/>
                                        <p:tgtEl>
                                          <p:spTgt spid="1028"/>
                                        </p:tgtEl>
                                      </p:cBhvr>
                                      <p:by x="70000" y="7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3.7037E-6 L 0.05868 -0.06736 " pathEditMode="relative" rAng="0" ptsTypes="AA">
                                      <p:cBhvr>
                                        <p:cTn id="5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" y="-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81555">
            <a:off x="855765" y="2071671"/>
            <a:ext cx="441960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2159226" y="6523377"/>
            <a:ext cx="2548293" cy="23247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131842" y="6451369"/>
            <a:ext cx="10030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Tissu</a:t>
            </a:r>
            <a:endParaRPr lang="fr-FR" sz="2000" dirty="0"/>
          </a:p>
        </p:txBody>
      </p:sp>
      <p:sp>
        <p:nvSpPr>
          <p:cNvPr id="7" name="Triangle isocèle 6"/>
          <p:cNvSpPr/>
          <p:nvPr/>
        </p:nvSpPr>
        <p:spPr>
          <a:xfrm>
            <a:off x="3275858" y="5731289"/>
            <a:ext cx="648072" cy="79208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Étoile à 5 branches 10"/>
          <p:cNvSpPr/>
          <p:nvPr/>
        </p:nvSpPr>
        <p:spPr>
          <a:xfrm>
            <a:off x="3347866" y="1914865"/>
            <a:ext cx="1008112" cy="936104"/>
          </a:xfrm>
          <a:prstGeom prst="star5">
            <a:avLst/>
          </a:prstGeom>
          <a:solidFill>
            <a:srgbClr val="FEFE0E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ZoneTexte 12"/>
          <p:cNvSpPr txBox="1"/>
          <p:nvPr/>
        </p:nvSpPr>
        <p:spPr>
          <a:xfrm>
            <a:off x="0" y="1628800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/>
              <a:t>Immunohistochimie</a:t>
            </a:r>
            <a:r>
              <a:rPr lang="fr-FR" sz="2400" dirty="0" smtClean="0"/>
              <a:t> Directe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4355976" y="1556792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err="1" smtClean="0"/>
              <a:t>Immunohistochimie</a:t>
            </a:r>
            <a:r>
              <a:rPr lang="fr-FR" sz="2400" dirty="0" smtClean="0"/>
              <a:t> Indirecte</a:t>
            </a:r>
            <a:endParaRPr lang="fr-FR" sz="2400" dirty="0"/>
          </a:p>
        </p:txBody>
      </p:sp>
      <p:sp>
        <p:nvSpPr>
          <p:cNvPr id="15" name="Titr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 Méthodes de Marquage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7" name="Flèche droite 16"/>
          <p:cNvSpPr/>
          <p:nvPr/>
        </p:nvSpPr>
        <p:spPr>
          <a:xfrm>
            <a:off x="1043608" y="2996952"/>
            <a:ext cx="2232248" cy="14401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-252536" y="2636912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Anticorps Primaire</a:t>
            </a:r>
            <a:endParaRPr lang="fr-FR" sz="2000" dirty="0"/>
          </a:p>
        </p:txBody>
      </p:sp>
      <p:sp>
        <p:nvSpPr>
          <p:cNvPr id="19" name="ZoneTexte 18"/>
          <p:cNvSpPr txBox="1"/>
          <p:nvPr/>
        </p:nvSpPr>
        <p:spPr>
          <a:xfrm>
            <a:off x="7596336" y="4077072"/>
            <a:ext cx="1547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Anticorps secondaire</a:t>
            </a:r>
            <a:endParaRPr lang="fr-FR" sz="2000" dirty="0"/>
          </a:p>
        </p:txBody>
      </p:sp>
      <p:sp>
        <p:nvSpPr>
          <p:cNvPr id="20" name="Flèche droite 19"/>
          <p:cNvSpPr/>
          <p:nvPr/>
        </p:nvSpPr>
        <p:spPr>
          <a:xfrm rot="10800000">
            <a:off x="3851920" y="6237312"/>
            <a:ext cx="1944216" cy="14401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5796136" y="6093296"/>
            <a:ext cx="12961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Antigène</a:t>
            </a:r>
            <a:endParaRPr lang="fr-FR" sz="2000" dirty="0"/>
          </a:p>
        </p:txBody>
      </p:sp>
      <p:sp>
        <p:nvSpPr>
          <p:cNvPr id="22" name="Flèche droite 21"/>
          <p:cNvSpPr/>
          <p:nvPr/>
        </p:nvSpPr>
        <p:spPr>
          <a:xfrm rot="10800000">
            <a:off x="3995938" y="2348880"/>
            <a:ext cx="1944216" cy="14401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ZoneTexte 22"/>
          <p:cNvSpPr txBox="1"/>
          <p:nvPr/>
        </p:nvSpPr>
        <p:spPr>
          <a:xfrm>
            <a:off x="6012162" y="2204864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Traceur</a:t>
            </a:r>
            <a:endParaRPr lang="fr-FR" sz="2000" dirty="0"/>
          </a:p>
        </p:txBody>
      </p:sp>
      <p:sp>
        <p:nvSpPr>
          <p:cNvPr id="25" name="ZoneTexte 24"/>
          <p:cNvSpPr txBox="1"/>
          <p:nvPr/>
        </p:nvSpPr>
        <p:spPr>
          <a:xfrm>
            <a:off x="8100392" y="2636912"/>
            <a:ext cx="1043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/>
              <a:t>Traceur</a:t>
            </a:r>
            <a:endParaRPr lang="fr-FR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334239">
            <a:off x="3997380" y="1924304"/>
            <a:ext cx="347662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Étoile à 5 branches 11"/>
          <p:cNvSpPr/>
          <p:nvPr/>
        </p:nvSpPr>
        <p:spPr>
          <a:xfrm>
            <a:off x="6372200" y="2276872"/>
            <a:ext cx="1008112" cy="936104"/>
          </a:xfrm>
          <a:prstGeom prst="star5">
            <a:avLst/>
          </a:prstGeom>
          <a:solidFill>
            <a:srgbClr val="FEFE0E"/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Flèche droite 23"/>
          <p:cNvSpPr/>
          <p:nvPr/>
        </p:nvSpPr>
        <p:spPr>
          <a:xfrm rot="10800000">
            <a:off x="7092280" y="2780928"/>
            <a:ext cx="864096" cy="14401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droite 15"/>
          <p:cNvSpPr/>
          <p:nvPr/>
        </p:nvSpPr>
        <p:spPr>
          <a:xfrm rot="10800000">
            <a:off x="6156176" y="4365104"/>
            <a:ext cx="1440160" cy="144016"/>
          </a:xfrm>
          <a:prstGeom prst="right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/>
      <p:bldP spid="14" grpId="0"/>
      <p:bldP spid="19" grpId="0"/>
      <p:bldP spid="22" grpId="0" animBg="1"/>
      <p:bldP spid="23" grpId="0"/>
      <p:bldP spid="25" grpId="0"/>
      <p:bldP spid="12" grpId="0" animBg="1"/>
      <p:bldP spid="24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 Méthodes de Marquage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7544" y="1556792"/>
            <a:ext cx="4824536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Complexe avidine – biotine (ABC) </a:t>
            </a:r>
            <a:endParaRPr lang="fr-FR" sz="2400" dirty="0"/>
          </a:p>
        </p:txBody>
      </p:sp>
      <p:sp>
        <p:nvSpPr>
          <p:cNvPr id="46" name="Rectangle 45"/>
          <p:cNvSpPr/>
          <p:nvPr/>
        </p:nvSpPr>
        <p:spPr>
          <a:xfrm>
            <a:off x="755578" y="6307093"/>
            <a:ext cx="2236204" cy="33068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3" name="Pentagone 52"/>
          <p:cNvSpPr/>
          <p:nvPr/>
        </p:nvSpPr>
        <p:spPr>
          <a:xfrm rot="3550964">
            <a:off x="4150890" y="3814742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4" name="Pentagone 53"/>
          <p:cNvSpPr/>
          <p:nvPr/>
        </p:nvSpPr>
        <p:spPr>
          <a:xfrm rot="14401944">
            <a:off x="3803851" y="3166550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5" name="Croix 54"/>
          <p:cNvSpPr/>
          <p:nvPr/>
        </p:nvSpPr>
        <p:spPr>
          <a:xfrm rot="1022383">
            <a:off x="3563866" y="2707571"/>
            <a:ext cx="493781" cy="489593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56" name="Pentagone 55"/>
          <p:cNvSpPr/>
          <p:nvPr/>
        </p:nvSpPr>
        <p:spPr>
          <a:xfrm rot="8735785">
            <a:off x="3957749" y="2645405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7" name="Pentagone 56"/>
          <p:cNvSpPr/>
          <p:nvPr/>
        </p:nvSpPr>
        <p:spPr>
          <a:xfrm rot="20069521">
            <a:off x="4028254" y="4286083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8" name="Pentagone 57"/>
          <p:cNvSpPr/>
          <p:nvPr/>
        </p:nvSpPr>
        <p:spPr>
          <a:xfrm rot="8932491">
            <a:off x="4672571" y="3954005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9" name="Pentagone 58"/>
          <p:cNvSpPr/>
          <p:nvPr/>
        </p:nvSpPr>
        <p:spPr>
          <a:xfrm rot="14623276">
            <a:off x="4514005" y="4462910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0" name="Pentagone 59"/>
          <p:cNvSpPr/>
          <p:nvPr/>
        </p:nvSpPr>
        <p:spPr>
          <a:xfrm rot="14330786">
            <a:off x="5699120" y="3814777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1" name="Pentagone 60"/>
          <p:cNvSpPr/>
          <p:nvPr/>
        </p:nvSpPr>
        <p:spPr>
          <a:xfrm rot="3550964">
            <a:off x="3430811" y="2518598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2" name="Pentagone 61"/>
          <p:cNvSpPr/>
          <p:nvPr/>
        </p:nvSpPr>
        <p:spPr>
          <a:xfrm rot="19545670">
            <a:off x="3309698" y="3005200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3" name="Pentagone 62"/>
          <p:cNvSpPr/>
          <p:nvPr/>
        </p:nvSpPr>
        <p:spPr>
          <a:xfrm rot="20108733">
            <a:off x="5217361" y="3647289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4" name="Pentagone 63"/>
          <p:cNvSpPr/>
          <p:nvPr/>
        </p:nvSpPr>
        <p:spPr>
          <a:xfrm rot="3550964">
            <a:off x="5338515" y="3166671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5" name="Pentagone 64"/>
          <p:cNvSpPr/>
          <p:nvPr/>
        </p:nvSpPr>
        <p:spPr>
          <a:xfrm rot="9069118">
            <a:off x="5865326" y="3294695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6" name="Croix 65"/>
          <p:cNvSpPr/>
          <p:nvPr/>
        </p:nvSpPr>
        <p:spPr>
          <a:xfrm rot="1022383">
            <a:off x="4272858" y="3992430"/>
            <a:ext cx="493781" cy="489593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7" name="Croix 66"/>
          <p:cNvSpPr/>
          <p:nvPr/>
        </p:nvSpPr>
        <p:spPr>
          <a:xfrm rot="1022383">
            <a:off x="5460481" y="3344359"/>
            <a:ext cx="493781" cy="489593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68" name="Ellipse 67"/>
          <p:cNvSpPr/>
          <p:nvPr/>
        </p:nvSpPr>
        <p:spPr>
          <a:xfrm>
            <a:off x="3038569" y="3066734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9" name="Ellipse 68"/>
          <p:cNvSpPr/>
          <p:nvPr/>
        </p:nvSpPr>
        <p:spPr>
          <a:xfrm>
            <a:off x="4175449" y="2346654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0" name="Ellipse 69"/>
          <p:cNvSpPr/>
          <p:nvPr/>
        </p:nvSpPr>
        <p:spPr>
          <a:xfrm>
            <a:off x="3239345" y="2130630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1" name="Ellipse 70"/>
          <p:cNvSpPr/>
          <p:nvPr/>
        </p:nvSpPr>
        <p:spPr>
          <a:xfrm>
            <a:off x="3686641" y="4362878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2" name="Ellipse 71"/>
          <p:cNvSpPr/>
          <p:nvPr/>
        </p:nvSpPr>
        <p:spPr>
          <a:xfrm>
            <a:off x="4895529" y="3714806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3" name="Ellipse 72"/>
          <p:cNvSpPr/>
          <p:nvPr/>
        </p:nvSpPr>
        <p:spPr>
          <a:xfrm>
            <a:off x="5831633" y="4002838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4" name="Ellipse 73"/>
          <p:cNvSpPr/>
          <p:nvPr/>
        </p:nvSpPr>
        <p:spPr>
          <a:xfrm>
            <a:off x="4607497" y="4650910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5" name="Ellipse 74"/>
          <p:cNvSpPr/>
          <p:nvPr/>
        </p:nvSpPr>
        <p:spPr>
          <a:xfrm>
            <a:off x="5183561" y="2778702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6" name="Ellipse 75"/>
          <p:cNvSpPr/>
          <p:nvPr/>
        </p:nvSpPr>
        <p:spPr>
          <a:xfrm>
            <a:off x="6119665" y="2994726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7" name="Croix 76"/>
          <p:cNvSpPr/>
          <p:nvPr/>
        </p:nvSpPr>
        <p:spPr>
          <a:xfrm rot="2605593">
            <a:off x="5081505" y="6265701"/>
            <a:ext cx="493781" cy="489593"/>
          </a:xfrm>
          <a:prstGeom prst="plu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78" name="Ellipse 77"/>
          <p:cNvSpPr/>
          <p:nvPr/>
        </p:nvSpPr>
        <p:spPr>
          <a:xfrm>
            <a:off x="5126801" y="5226974"/>
            <a:ext cx="432048" cy="432048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9" name="Pentagone 78"/>
          <p:cNvSpPr/>
          <p:nvPr/>
        </p:nvSpPr>
        <p:spPr>
          <a:xfrm>
            <a:off x="5198809" y="5875046"/>
            <a:ext cx="364862" cy="232668"/>
          </a:xfrm>
          <a:prstGeom prst="homePlat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0" name="ZoneTexte 79"/>
          <p:cNvSpPr txBox="1"/>
          <p:nvPr/>
        </p:nvSpPr>
        <p:spPr>
          <a:xfrm>
            <a:off x="5918889" y="522697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Peroxydase</a:t>
            </a:r>
            <a:endParaRPr lang="fr-FR" dirty="0"/>
          </a:p>
        </p:txBody>
      </p:sp>
      <p:sp>
        <p:nvSpPr>
          <p:cNvPr id="81" name="ZoneTexte 80"/>
          <p:cNvSpPr txBox="1"/>
          <p:nvPr/>
        </p:nvSpPr>
        <p:spPr>
          <a:xfrm>
            <a:off x="5990897" y="580303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Biotine</a:t>
            </a:r>
            <a:endParaRPr lang="fr-FR" dirty="0"/>
          </a:p>
        </p:txBody>
      </p:sp>
      <p:sp>
        <p:nvSpPr>
          <p:cNvPr id="82" name="ZoneTexte 81"/>
          <p:cNvSpPr txBox="1"/>
          <p:nvPr/>
        </p:nvSpPr>
        <p:spPr>
          <a:xfrm>
            <a:off x="5990897" y="6307094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Avidine</a:t>
            </a:r>
            <a:endParaRPr lang="fr-FR" dirty="0"/>
          </a:p>
        </p:txBody>
      </p:sp>
      <p:sp>
        <p:nvSpPr>
          <p:cNvPr id="83" name="Flèche courbée vers la droite 82"/>
          <p:cNvSpPr/>
          <p:nvPr/>
        </p:nvSpPr>
        <p:spPr>
          <a:xfrm>
            <a:off x="6516218" y="2132856"/>
            <a:ext cx="720080" cy="2232248"/>
          </a:xfrm>
          <a:prstGeom prst="curvedRightArrow">
            <a:avLst>
              <a:gd name="adj1" fmla="val 34359"/>
              <a:gd name="adj2" fmla="val 77706"/>
              <a:gd name="adj3" fmla="val 25000"/>
            </a:avLst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84" name="Flèche courbée vers la droite 83"/>
          <p:cNvSpPr/>
          <p:nvPr/>
        </p:nvSpPr>
        <p:spPr>
          <a:xfrm>
            <a:off x="6516218" y="2996952"/>
            <a:ext cx="1296144" cy="504056"/>
          </a:xfrm>
          <a:prstGeom prst="curvedRightArrow">
            <a:avLst/>
          </a:prstGeom>
          <a:solidFill>
            <a:schemeClr val="bg1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85" name="ZoneTexte 84"/>
          <p:cNvSpPr txBox="1"/>
          <p:nvPr/>
        </p:nvSpPr>
        <p:spPr>
          <a:xfrm>
            <a:off x="7812362" y="2708920"/>
            <a:ext cx="899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H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O</a:t>
            </a:r>
            <a:r>
              <a:rPr lang="fr-FR" sz="2400" baseline="-25000" dirty="0" smtClean="0"/>
              <a:t>2</a:t>
            </a:r>
            <a:endParaRPr lang="fr-FR" sz="2400" dirty="0"/>
          </a:p>
        </p:txBody>
      </p:sp>
      <p:sp>
        <p:nvSpPr>
          <p:cNvPr id="86" name="ZoneTexte 85"/>
          <p:cNvSpPr txBox="1"/>
          <p:nvPr/>
        </p:nvSpPr>
        <p:spPr>
          <a:xfrm>
            <a:off x="7812362" y="314096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H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O</a:t>
            </a:r>
            <a:endParaRPr lang="fr-FR" sz="2400" dirty="0"/>
          </a:p>
        </p:txBody>
      </p:sp>
      <p:sp>
        <p:nvSpPr>
          <p:cNvPr id="87" name="Rectangle 86"/>
          <p:cNvSpPr/>
          <p:nvPr/>
        </p:nvSpPr>
        <p:spPr>
          <a:xfrm>
            <a:off x="7236297" y="2060850"/>
            <a:ext cx="1887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Diaminobenzidine</a:t>
            </a:r>
            <a:endParaRPr lang="fr-FR" dirty="0"/>
          </a:p>
        </p:txBody>
      </p:sp>
      <p:sp>
        <p:nvSpPr>
          <p:cNvPr id="88" name="ZoneTexte 87"/>
          <p:cNvSpPr txBox="1"/>
          <p:nvPr/>
        </p:nvSpPr>
        <p:spPr>
          <a:xfrm>
            <a:off x="7236297" y="3933058"/>
            <a:ext cx="20517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Précipité marron</a:t>
            </a:r>
            <a:endParaRPr lang="fr-FR" dirty="0"/>
          </a:p>
        </p:txBody>
      </p:sp>
      <p:sp>
        <p:nvSpPr>
          <p:cNvPr id="89" name="Triangle isocèle 88"/>
          <p:cNvSpPr/>
          <p:nvPr/>
        </p:nvSpPr>
        <p:spPr>
          <a:xfrm>
            <a:off x="1475657" y="5517234"/>
            <a:ext cx="648072" cy="792088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0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32419">
            <a:off x="88351" y="3010953"/>
            <a:ext cx="2917794" cy="2628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1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755700">
            <a:off x="2193163" y="2873172"/>
            <a:ext cx="2292044" cy="2360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/>
      <p:bldP spid="81" grpId="0"/>
      <p:bldP spid="82" grpId="0"/>
      <p:bldP spid="83" grpId="0" animBg="1"/>
      <p:bldP spid="84" grpId="0" animBg="1"/>
      <p:bldP spid="85" grpId="0"/>
      <p:bldP spid="86" grpId="0"/>
      <p:bldP spid="87" grpId="0"/>
      <p:bldP spid="8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/>
          </p:cNvSpPr>
          <p:nvPr/>
        </p:nvSpPr>
        <p:spPr>
          <a:xfrm>
            <a:off x="457200" y="274638"/>
            <a:ext cx="8147248" cy="922114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Les Méthodes de Marquage</a:t>
            </a:r>
            <a:endParaRPr kumimoji="0" lang="fr-F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0" y="134076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dirty="0" smtClean="0"/>
              <a:t>Marquage multiple</a:t>
            </a:r>
            <a:endParaRPr lang="fr-FR" sz="2400" dirty="0"/>
          </a:p>
        </p:txBody>
      </p:sp>
      <p:pic>
        <p:nvPicPr>
          <p:cNvPr id="1026" name="Picture 2" descr="F:\triplemarquage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EFF7E8"/>
              </a:clrFrom>
              <a:clrTo>
                <a:srgbClr val="EFF7E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1772816"/>
            <a:ext cx="5698193" cy="5229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ln>
            <a:solidFill>
              <a:schemeClr val="accent1">
                <a:lumMod val="75000"/>
              </a:schemeClr>
            </a:solidFill>
          </a:ln>
        </p:spPr>
        <p:txBody>
          <a:bodyPr/>
          <a:lstStyle/>
          <a:p>
            <a:r>
              <a:rPr lang="fr-FR" dirty="0" smtClean="0"/>
              <a:t>Conclusion</a:t>
            </a:r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683568" y="1772816"/>
            <a:ext cx="792088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endParaRPr lang="fr-FR" dirty="0" smtClean="0"/>
          </a:p>
          <a:p>
            <a:pPr>
              <a:buFont typeface="Wingdings" pitchFamily="2" charset="2"/>
              <a:buChar char="§"/>
            </a:pPr>
            <a:r>
              <a:rPr lang="fr-FR" sz="2800" dirty="0" smtClean="0"/>
              <a:t> Nombreuses étapes intermédiaires:</a:t>
            </a:r>
          </a:p>
          <a:p>
            <a:r>
              <a:rPr lang="fr-FR" sz="2800" dirty="0" smtClean="0"/>
              <a:t>          -  </a:t>
            </a:r>
            <a:r>
              <a:rPr lang="fr-FR" sz="2800" dirty="0" err="1" smtClean="0"/>
              <a:t>Perméabilisation</a:t>
            </a:r>
            <a:endParaRPr lang="fr-FR" sz="2800" dirty="0" smtClean="0"/>
          </a:p>
          <a:p>
            <a:r>
              <a:rPr lang="fr-FR" sz="2800" dirty="0" smtClean="0"/>
              <a:t>          -  Blocages des sites non spécifiques</a:t>
            </a:r>
          </a:p>
          <a:p>
            <a:r>
              <a:rPr lang="fr-FR" sz="2800" dirty="0" smtClean="0"/>
              <a:t>          -  Rinçages</a:t>
            </a:r>
          </a:p>
          <a:p>
            <a:endParaRPr lang="fr-FR" sz="2800" dirty="0" smtClean="0"/>
          </a:p>
          <a:p>
            <a:pPr>
              <a:buFont typeface="Wingdings" pitchFamily="2" charset="2"/>
              <a:buChar char="§"/>
            </a:pPr>
            <a:r>
              <a:rPr lang="fr-FR" sz="2800" dirty="0" smtClean="0"/>
              <a:t> Montage</a:t>
            </a:r>
          </a:p>
          <a:p>
            <a:pPr>
              <a:buFont typeface="Wingdings" pitchFamily="2" charset="2"/>
              <a:buChar char="§"/>
            </a:pPr>
            <a:endParaRPr lang="fr-FR" sz="2800" dirty="0" smtClean="0"/>
          </a:p>
          <a:p>
            <a:pPr>
              <a:buFont typeface="Wingdings" pitchFamily="2" charset="2"/>
              <a:buChar char="§"/>
            </a:pPr>
            <a:r>
              <a:rPr lang="fr-FR" sz="2800" dirty="0" smtClean="0"/>
              <a:t>Pas un</a:t>
            </a:r>
            <a:r>
              <a:rPr lang="fr-FR" sz="2800" b="1" dirty="0" smtClean="0"/>
              <a:t> seul </a:t>
            </a:r>
            <a:r>
              <a:rPr lang="fr-FR" sz="2800" dirty="0" smtClean="0"/>
              <a:t>et</a:t>
            </a:r>
            <a:r>
              <a:rPr lang="fr-FR" sz="2800" b="1" dirty="0" smtClean="0"/>
              <a:t> unique </a:t>
            </a:r>
            <a:r>
              <a:rPr lang="fr-FR" sz="2800" dirty="0" smtClean="0"/>
              <a:t>protocole!</a:t>
            </a:r>
          </a:p>
          <a:p>
            <a:pPr>
              <a:buFont typeface="Wingdings" pitchFamily="2" charset="2"/>
              <a:buChar char="§"/>
            </a:pPr>
            <a:endParaRPr lang="fr-FR" sz="2800" dirty="0" smtClean="0"/>
          </a:p>
          <a:p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835696" y="3212976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/>
              <a:t>Merci de votre attention</a:t>
            </a:r>
            <a:endParaRPr lang="fr-FR" sz="3600" dirty="0"/>
          </a:p>
        </p:txBody>
      </p:sp>
      <p:pic>
        <p:nvPicPr>
          <p:cNvPr id="4" name="Picture 2" descr="http://www.math.u-bordeaux1.fr/ED/ecole_doctorale/img/bdx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974304" cy="1974304"/>
          </a:xfrm>
          <a:prstGeom prst="rect">
            <a:avLst/>
          </a:prstGeom>
          <a:noFill/>
        </p:spPr>
      </p:pic>
      <p:pic>
        <p:nvPicPr>
          <p:cNvPr id="5" name="Image 4" descr="bordeaux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58248" y="0"/>
            <a:ext cx="1885752" cy="188575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030357" y="6093296"/>
            <a:ext cx="58233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fr-FR" sz="2400" dirty="0" err="1" smtClean="0"/>
              <a:t>Khennouf</a:t>
            </a:r>
            <a:r>
              <a:rPr lang="fr-FR" sz="2400" dirty="0" smtClean="0"/>
              <a:t> Lila, Langlais Valentin, Robin Laurie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256</Words>
  <Application>Microsoft Office PowerPoint</Application>
  <PresentationFormat>Affichage à l'écran (4:3)</PresentationFormat>
  <Paragraphs>105</Paragraphs>
  <Slides>15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L’Immunohistochimie</vt:lpstr>
      <vt:lpstr>Diapositive 2</vt:lpstr>
      <vt:lpstr>La Préparation des Tissus</vt:lpstr>
      <vt:lpstr>La Préparation des Tissus</vt:lpstr>
      <vt:lpstr>La Préparation des Tissus</vt:lpstr>
      <vt:lpstr>La Préparation des Tissus</vt:lpstr>
      <vt:lpstr>Les Anticorps</vt:lpstr>
      <vt:lpstr>La Production D’Anticorps</vt:lpstr>
      <vt:lpstr>Diapositive 9</vt:lpstr>
      <vt:lpstr>Le Système Révélateur</vt:lpstr>
      <vt:lpstr>Diapositive 11</vt:lpstr>
      <vt:lpstr>Diapositive 12</vt:lpstr>
      <vt:lpstr>Diapositive 13</vt:lpstr>
      <vt:lpstr>Conclusion</vt:lpstr>
      <vt:lpstr>Diapositive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L’Immunohistochimie</dc:title>
  <dc:creator>Laurie</dc:creator>
  <cp:lastModifiedBy>Laurie</cp:lastModifiedBy>
  <cp:revision>49</cp:revision>
  <dcterms:created xsi:type="dcterms:W3CDTF">2010-10-16T16:11:01Z</dcterms:created>
  <dcterms:modified xsi:type="dcterms:W3CDTF">2010-10-21T11:28:41Z</dcterms:modified>
</cp:coreProperties>
</file>